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69" r:id="rId3"/>
    <p:sldId id="257" r:id="rId4"/>
    <p:sldId id="286" r:id="rId5"/>
    <p:sldId id="271" r:id="rId6"/>
    <p:sldId id="272" r:id="rId7"/>
    <p:sldId id="260" r:id="rId8"/>
    <p:sldId id="264" r:id="rId9"/>
    <p:sldId id="268" r:id="rId10"/>
    <p:sldId id="282" r:id="rId11"/>
    <p:sldId id="270" r:id="rId12"/>
    <p:sldId id="274" r:id="rId13"/>
    <p:sldId id="281" r:id="rId14"/>
    <p:sldId id="285" r:id="rId15"/>
    <p:sldId id="276" r:id="rId16"/>
    <p:sldId id="277" r:id="rId17"/>
    <p:sldId id="278" r:id="rId18"/>
    <p:sldId id="279" r:id="rId19"/>
    <p:sldId id="283" r:id="rId20"/>
    <p:sldId id="284" r:id="rId21"/>
    <p:sldId id="280" r:id="rId22"/>
    <p:sldId id="26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88447" autoAdjust="0"/>
  </p:normalViewPr>
  <p:slideViewPr>
    <p:cSldViewPr>
      <p:cViewPr varScale="1">
        <p:scale>
          <a:sx n="54" d="100"/>
          <a:sy n="54" d="100"/>
        </p:scale>
        <p:origin x="1170" y="78"/>
      </p:cViewPr>
      <p:guideLst>
        <p:guide orient="horz" pos="2160"/>
        <p:guide pos="2880"/>
      </p:guideLst>
    </p:cSldViewPr>
  </p:slideViewPr>
  <p:notesTextViewPr>
    <p:cViewPr>
      <p:scale>
        <a:sx n="1" d="1"/>
        <a:sy n="1" d="1"/>
      </p:scale>
      <p:origin x="0" y="0"/>
    </p:cViewPr>
  </p:notesTextViewPr>
  <p:sorterViewPr>
    <p:cViewPr>
      <p:scale>
        <a:sx n="100" d="100"/>
        <a:sy n="100" d="100"/>
      </p:scale>
      <p:origin x="0" y="2712"/>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BF4D8E-8FEE-4638-B4DB-EF63DA5419F0}" type="datetimeFigureOut">
              <a:rPr lang="es-ES" smtClean="0"/>
              <a:t>08/02/2016</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2A2F53-7943-49BE-8A9A-D20CA0C9A870}" type="slidenum">
              <a:rPr lang="es-ES" smtClean="0"/>
              <a:t>‹Nº›</a:t>
            </a:fld>
            <a:endParaRPr lang="es-ES"/>
          </a:p>
        </p:txBody>
      </p:sp>
    </p:spTree>
    <p:extLst>
      <p:ext uri="{BB962C8B-B14F-4D97-AF65-F5344CB8AC3E}">
        <p14:creationId xmlns:p14="http://schemas.microsoft.com/office/powerpoint/2010/main" val="2777022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DB71A-CD6A-4A37-8CFD-9BADD0848D77}" type="datetimeFigureOut">
              <a:rPr lang="es-ES" smtClean="0"/>
              <a:t>08/02/2016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99E72-CB38-4F12-87EF-E621BD195274}" type="slidenum">
              <a:rPr lang="es-ES" smtClean="0"/>
              <a:t>‹Nº›</a:t>
            </a:fld>
            <a:endParaRPr lang="es-ES"/>
          </a:p>
        </p:txBody>
      </p:sp>
    </p:spTree>
    <p:extLst>
      <p:ext uri="{BB962C8B-B14F-4D97-AF65-F5344CB8AC3E}">
        <p14:creationId xmlns:p14="http://schemas.microsoft.com/office/powerpoint/2010/main" val="231130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99E72-CB38-4F12-87EF-E621BD195274}" type="slidenum">
              <a:rPr lang="es-ES" smtClean="0"/>
              <a:t>1</a:t>
            </a:fld>
            <a:endParaRPr lang="es-ES"/>
          </a:p>
        </p:txBody>
      </p:sp>
    </p:spTree>
    <p:extLst>
      <p:ext uri="{BB962C8B-B14F-4D97-AF65-F5344CB8AC3E}">
        <p14:creationId xmlns:p14="http://schemas.microsoft.com/office/powerpoint/2010/main" val="155006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10</a:t>
            </a:fld>
            <a:endParaRPr lang="es-ES"/>
          </a:p>
        </p:txBody>
      </p:sp>
    </p:spTree>
    <p:extLst>
      <p:ext uri="{BB962C8B-B14F-4D97-AF65-F5344CB8AC3E}">
        <p14:creationId xmlns:p14="http://schemas.microsoft.com/office/powerpoint/2010/main" val="407744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11</a:t>
            </a:fld>
            <a:endParaRPr lang="es-ES"/>
          </a:p>
        </p:txBody>
      </p:sp>
    </p:spTree>
    <p:extLst>
      <p:ext uri="{BB962C8B-B14F-4D97-AF65-F5344CB8AC3E}">
        <p14:creationId xmlns:p14="http://schemas.microsoft.com/office/powerpoint/2010/main" val="146070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C7EBCE31-A601-4AE7-81B4-D85EF5E7B73B}" type="slidenum">
              <a:rPr lang="en-US" altLang="en-US"/>
              <a:pPr/>
              <a:t>12</a:t>
            </a:fld>
            <a:endParaRPr lang="en-US" altLang="en-US"/>
          </a:p>
        </p:txBody>
      </p:sp>
      <p:sp>
        <p:nvSpPr>
          <p:cNvPr id="29697"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en-US" altLang="en-US" sz="1100">
                <a:solidFill>
                  <a:srgbClr val="000000"/>
                </a:solidFill>
                <a:latin typeface="Times New Roman" pitchFamily="16" charset="0"/>
              </a:rPr>
              <a:t>Similarly, GLORYS restarts had to be interpolated for low resolution. We also produce in-home reconstructions. Details about the methodology can be found on the EC-Earth development portal on the wiki page entitled “Sea ice initial conditions for climate predictions” </a:t>
            </a:r>
          </a:p>
        </p:txBody>
      </p:sp>
      <p:sp>
        <p:nvSpPr>
          <p:cNvPr id="29699"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9B0E4DE7-EC6B-43BF-A084-5A3025010BF5}" type="slidenum">
              <a:rPr lang="en-US" altLang="en-US" sz="1300">
                <a:solidFill>
                  <a:srgbClr val="000000"/>
                </a:solidFill>
                <a:latin typeface="Times New Roman" pitchFamily="16" charset="0"/>
              </a:rPr>
              <a:pPr algn="r" eaLnBrk="1">
                <a:lnSpc>
                  <a:spcPct val="102000"/>
                </a:lnSpc>
                <a:buClrTx/>
                <a:buFontTx/>
                <a:buNone/>
              </a:pPr>
              <a:t>12</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1-member </a:t>
            </a:r>
            <a:r>
              <a:rPr lang="en-GB" sz="1200" kern="1200" dirty="0" smtClean="0">
                <a:solidFill>
                  <a:schemeClr val="tx1"/>
                </a:solidFill>
                <a:effectLst/>
                <a:latin typeface="+mn-lt"/>
                <a:ea typeface="+mn-ea"/>
                <a:cs typeface="+mn-cs"/>
              </a:rPr>
              <a:t>ORCA1 restarts interpolated/extrapolated from the original GLORYS2v1 reanalysis covering the 1993-2009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a:t>
            </a:r>
            <a:r>
              <a:rPr lang="en-GB" sz="1200" kern="1200" dirty="0" err="1" smtClean="0">
                <a:solidFill>
                  <a:schemeClr val="tx1"/>
                </a:solidFill>
                <a:effectLst/>
                <a:latin typeface="+mn-lt"/>
                <a:ea typeface="+mn-ea"/>
                <a:cs typeface="+mn-cs"/>
              </a:rPr>
              <a:t>restarts_GLORYS</a:t>
            </a:r>
            <a:r>
              <a:rPr lang="en-GB" sz="1200" kern="1200" dirty="0" smtClean="0">
                <a:solidFill>
                  <a:schemeClr val="tx1"/>
                </a:solidFill>
                <a:effectLst/>
                <a:latin typeface="+mn-lt"/>
                <a:ea typeface="+mn-ea"/>
                <a:cs typeface="+mn-cs"/>
              </a:rPr>
              <a:t>/ORCA1</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1-member ORCA025 restarts extrapolated from the original GLORYS2v1 reanalysis covering the 1993-2009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a:t>
            </a:r>
            <a:r>
              <a:rPr lang="en-GB" sz="1200" kern="1200" dirty="0" err="1" smtClean="0">
                <a:solidFill>
                  <a:schemeClr val="tx1"/>
                </a:solidFill>
                <a:effectLst/>
                <a:latin typeface="+mn-lt"/>
                <a:ea typeface="+mn-ea"/>
                <a:cs typeface="+mn-cs"/>
              </a:rPr>
              <a:t>restarts_GLORYS</a:t>
            </a:r>
            <a:r>
              <a:rPr lang="en-GB" sz="1200" kern="1200" dirty="0" smtClean="0">
                <a:solidFill>
                  <a:schemeClr val="tx1"/>
                </a:solidFill>
                <a:effectLst/>
                <a:latin typeface="+mn-lt"/>
                <a:ea typeface="+mn-ea"/>
                <a:cs typeface="+mn-cs"/>
              </a:rPr>
              <a:t>/ORCA025</a:t>
            </a:r>
            <a:endParaRPr lang="en-US" sz="1200" kern="1200" dirty="0" smtClean="0">
              <a:solidFill>
                <a:schemeClr val="tx1"/>
              </a:solidFill>
              <a:effectLst/>
              <a:latin typeface="+mn-lt"/>
              <a:ea typeface="+mn-ea"/>
              <a:cs typeface="+mn-cs"/>
            </a:endParaRPr>
          </a:p>
          <a:p>
            <a:endParaRPr lang="en-US" dirty="0" smtClean="0"/>
          </a:p>
          <a:p>
            <a:endParaRPr lang="en-US" dirty="0"/>
          </a:p>
        </p:txBody>
      </p:sp>
    </p:spTree>
    <p:extLst>
      <p:ext uri="{BB962C8B-B14F-4D97-AF65-F5344CB8AC3E}">
        <p14:creationId xmlns:p14="http://schemas.microsoft.com/office/powerpoint/2010/main" val="278793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5-member ORCA1 reconstruction covering the 1958-2006 period = b02s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:/c3y/restarts_b02s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1979-present period = i00v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:/c3y/restarts_i00v</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1958-2006 period = i056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:/c3y/restarts_i056</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1979-present period = i057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:/c3y/restarts_i057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1-member ORCA025 reconstruction covering the 1958-2006 period = m063 should</a:t>
            </a:r>
            <a:r>
              <a:rPr lang="en-GB" sz="1200" kern="1200" baseline="0" dirty="0" smtClean="0">
                <a:solidFill>
                  <a:schemeClr val="tx1"/>
                </a:solidFill>
                <a:effectLst/>
                <a:latin typeface="+mn-lt"/>
                <a:ea typeface="+mn-ea"/>
                <a:cs typeface="+mn-cs"/>
              </a:rPr>
              <a:t> be done by the end of February </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ORCA025 reconstructions will be produced in the coming months</a:t>
            </a:r>
          </a:p>
          <a:p>
            <a:pPr lvl="0"/>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nemo version is 3.3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13</a:t>
            </a:fld>
            <a:endParaRPr lang="es-ES"/>
          </a:p>
        </p:txBody>
      </p:sp>
    </p:spTree>
    <p:extLst>
      <p:ext uri="{BB962C8B-B14F-4D97-AF65-F5344CB8AC3E}">
        <p14:creationId xmlns:p14="http://schemas.microsoft.com/office/powerpoint/2010/main" val="137448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9A4C2B3E-F24B-46F0-B671-4CE9C070FD40}" type="slidenum">
              <a:rPr lang="en-US" altLang="en-US"/>
              <a:pPr/>
              <a:t>14</a:t>
            </a:fld>
            <a:endParaRPr lang="en-US" altLang="en-US"/>
          </a:p>
        </p:txBody>
      </p:sp>
      <p:sp>
        <p:nvSpPr>
          <p:cNvPr id="30721"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en-US" altLang="en-US" sz="1100">
                <a:solidFill>
                  <a:srgbClr val="000000"/>
                </a:solidFill>
                <a:latin typeface="Times New Roman" pitchFamily="16" charset="0"/>
              </a:rPr>
              <a:t>Better sea ice reconstruction with LIM2 than LIM3</a:t>
            </a:r>
          </a:p>
          <a:p>
            <a:pPr>
              <a:spcBef>
                <a:spcPts val="404"/>
              </a:spcBef>
            </a:pPr>
            <a:r>
              <a:rPr lang="en-US" altLang="en-US" sz="1100">
                <a:solidFill>
                  <a:srgbClr val="000000"/>
                </a:solidFill>
                <a:latin typeface="Times New Roman" pitchFamily="16" charset="0"/>
              </a:rPr>
              <a:t>LIM3 reconstruction was run with 1-category, which is worse than LIM2</a:t>
            </a:r>
          </a:p>
        </p:txBody>
      </p:sp>
      <p:sp>
        <p:nvSpPr>
          <p:cNvPr id="30723"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5B4EEF9A-51D4-446D-A5E7-175351455140}" type="slidenum">
              <a:rPr lang="en-US" altLang="en-US" sz="1300">
                <a:solidFill>
                  <a:srgbClr val="000000"/>
                </a:solidFill>
                <a:latin typeface="Times New Roman" pitchFamily="16" charset="0"/>
              </a:rPr>
              <a:pPr algn="r" eaLnBrk="1">
                <a:lnSpc>
                  <a:spcPct val="102000"/>
                </a:lnSpc>
                <a:buClrTx/>
                <a:buFontTx/>
                <a:buNone/>
              </a:pPr>
              <a:t>14</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364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A9A1C9B8-2821-489B-8D50-5BE6F9622D0E}" type="slidenum">
              <a:rPr lang="en-US" altLang="en-US"/>
              <a:pPr/>
              <a:t>15</a:t>
            </a:fld>
            <a:endParaRPr lang="en-US" altLang="en-US"/>
          </a:p>
        </p:txBody>
      </p:sp>
      <p:sp>
        <p:nvSpPr>
          <p:cNvPr id="31745"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en-US" altLang="en-US" sz="1100">
                <a:solidFill>
                  <a:srgbClr val="000000"/>
                </a:solidFill>
                <a:latin typeface="Times New Roman" pitchFamily="16" charset="0"/>
              </a:rPr>
              <a:t>Tuning of the ORCA025 configuration is in progress to generate a high resolution reconstruction. EnKF will be used to generate reanalyses to provide sea ice initial conditions for the CMIP6 exercise</a:t>
            </a:r>
          </a:p>
        </p:txBody>
      </p:sp>
      <p:sp>
        <p:nvSpPr>
          <p:cNvPr id="31747"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2DD0F055-766D-470C-B285-1931A5895590}" type="slidenum">
              <a:rPr lang="en-US" altLang="en-US" sz="1300">
                <a:solidFill>
                  <a:srgbClr val="000000"/>
                </a:solidFill>
                <a:latin typeface="Times New Roman" pitchFamily="16" charset="0"/>
              </a:rPr>
              <a:pPr algn="r" eaLnBrk="1">
                <a:lnSpc>
                  <a:spcPct val="102000"/>
                </a:lnSpc>
                <a:buClrTx/>
                <a:buFontTx/>
                <a:buNone/>
              </a:pPr>
              <a:t>15</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dirty="0" smtClean="0">
                <a:ea typeface="ＭＳ Ｐゴシック" pitchFamily="34" charset="-128"/>
              </a:rPr>
              <a:t>Tuning of the ORCA025 configuration is in progress to generate a high resolution reconstruction. </a:t>
            </a:r>
            <a:r>
              <a:rPr lang="en-US" altLang="fr-FR" dirty="0" err="1" smtClean="0">
                <a:ea typeface="ＭＳ Ｐゴシック" pitchFamily="34" charset="-128"/>
              </a:rPr>
              <a:t>EnKF</a:t>
            </a:r>
            <a:r>
              <a:rPr lang="en-US" altLang="fr-FR" dirty="0" smtClean="0">
                <a:ea typeface="ＭＳ Ｐゴシック" pitchFamily="34" charset="-128"/>
              </a:rPr>
              <a:t> will be used to generate reanalysis to provide sea ice initial conditions for the CMIP6 exercise.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fr-FR" dirty="0" err="1" smtClean="0">
                <a:ea typeface="ＭＳ Ｐゴシック" pitchFamily="34" charset="-128"/>
              </a:rPr>
              <a:t>EnkF</a:t>
            </a:r>
            <a:r>
              <a:rPr lang="en-US" altLang="fr-FR" dirty="0" smtClean="0">
                <a:ea typeface="ＭＳ Ｐゴシック" pitchFamily="34" charset="-128"/>
              </a:rPr>
              <a:t> will be use</a:t>
            </a:r>
            <a:r>
              <a:rPr lang="en-US" altLang="fr-FR" baseline="0" dirty="0" smtClean="0">
                <a:ea typeface="ＭＳ Ｐゴシック" pitchFamily="34" charset="-128"/>
              </a:rPr>
              <a:t> to generate the reanalysis at the configuration ORCA1, for the ORCA025, we cannot promise it since it is too computational expensive.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fr-FR" baseline="0" dirty="0" smtClean="0">
                <a:ea typeface="ＭＳ Ｐゴシック" pitchFamily="34" charset="-128"/>
              </a:rPr>
              <a:t>Nemo3.6 and LIM3 all category.</a:t>
            </a:r>
            <a:endParaRPr lang="en-US" altLang="fr-FR" dirty="0" smtClean="0">
              <a:ea typeface="ＭＳ Ｐゴシック" pitchFamily="34" charset="-128"/>
            </a:endParaRPr>
          </a:p>
          <a:p>
            <a:endParaRPr lang="en-US" dirty="0"/>
          </a:p>
        </p:txBody>
      </p:sp>
    </p:spTree>
    <p:extLst>
      <p:ext uri="{BB962C8B-B14F-4D97-AF65-F5344CB8AC3E}">
        <p14:creationId xmlns:p14="http://schemas.microsoft.com/office/powerpoint/2010/main" val="426328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DC8E083B-A5A1-4BFE-AD27-87B2EF8C52AB}" type="slidenum">
              <a:rPr lang="en-US" altLang="en-US"/>
              <a:pPr/>
              <a:t>16</a:t>
            </a:fld>
            <a:endParaRPr lang="en-US" altLang="en-US"/>
          </a:p>
        </p:txBody>
      </p:sp>
      <p:sp>
        <p:nvSpPr>
          <p:cNvPr id="32769"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fr-BE" altLang="en-US" sz="1100">
                <a:solidFill>
                  <a:srgbClr val="000000"/>
                </a:solidFill>
                <a:latin typeface="Times New Roman" pitchFamily="16" charset="0"/>
              </a:rPr>
              <a:t>There may be several drawbacks of initializing separately the ice and the ocean, namely shocks between the two components at initialization time. One way to overcome this is to use so-called multivariate data assimilation methods, and the ensemble Kalman filter is one of them. The method works in two steps: first, an ensemble of simulations is forwarded in time so that a structure emerges in the ensemble. For instance, members that created more ice than others will naturally have higher salinities, and conversely. At this stage, an observation is injected in the system. This observation may be limited in space and restricted to one variable, for example sea ice concentration. The second and final step is the « analysis », where not only ice concentration but also salinity is updated in the model, based on the relationship between these two variables. This cycle is reproduced as many times as needed.</a:t>
            </a:r>
          </a:p>
        </p:txBody>
      </p:sp>
      <p:sp>
        <p:nvSpPr>
          <p:cNvPr id="32771"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38EFA7F0-FE52-468B-BA5B-A8C4A6B33FFE}" type="slidenum">
              <a:rPr lang="en-US" altLang="en-US" sz="1300">
                <a:solidFill>
                  <a:srgbClr val="000000"/>
                </a:solidFill>
                <a:latin typeface="Times New Roman" pitchFamily="16" charset="0"/>
              </a:rPr>
              <a:pPr algn="r" eaLnBrk="1">
                <a:lnSpc>
                  <a:spcPct val="102000"/>
                </a:lnSpc>
                <a:buClrTx/>
                <a:buFontTx/>
                <a:buNone/>
              </a:pPr>
              <a:t>16</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smtClean="0">
                <a:ea typeface="ＭＳ Ｐゴシック" pitchFamily="34" charset="-128"/>
              </a:rPr>
              <a:t>There </a:t>
            </a:r>
            <a:r>
              <a:rPr lang="fr-BE" altLang="fr-FR" dirty="0" err="1" smtClean="0">
                <a:ea typeface="ＭＳ Ｐゴシック" pitchFamily="34" charset="-128"/>
              </a:rPr>
              <a:t>may</a:t>
            </a:r>
            <a:r>
              <a:rPr lang="fr-BE" altLang="fr-FR" dirty="0" smtClean="0">
                <a:ea typeface="ＭＳ Ｐゴシック" pitchFamily="34" charset="-128"/>
              </a:rPr>
              <a:t> </a:t>
            </a:r>
            <a:r>
              <a:rPr lang="fr-BE" altLang="fr-FR" dirty="0" err="1" smtClean="0">
                <a:ea typeface="ＭＳ Ｐゴシック" pitchFamily="34" charset="-128"/>
              </a:rPr>
              <a:t>be</a:t>
            </a:r>
            <a:r>
              <a:rPr lang="fr-BE" altLang="fr-FR" dirty="0" smtClean="0">
                <a:ea typeface="ＭＳ Ｐゴシック" pitchFamily="34" charset="-128"/>
              </a:rPr>
              <a:t> </a:t>
            </a:r>
            <a:r>
              <a:rPr lang="fr-BE" altLang="fr-FR" dirty="0" err="1" smtClean="0">
                <a:ea typeface="ＭＳ Ｐゴシック" pitchFamily="34" charset="-128"/>
              </a:rPr>
              <a:t>several</a:t>
            </a:r>
            <a:r>
              <a:rPr lang="fr-BE" altLang="fr-FR" dirty="0" smtClean="0">
                <a:ea typeface="ＭＳ Ｐゴシック" pitchFamily="34" charset="-128"/>
              </a:rPr>
              <a:t> drawbacks of </a:t>
            </a:r>
            <a:r>
              <a:rPr lang="fr-BE" altLang="fr-FR" dirty="0" err="1" smtClean="0">
                <a:ea typeface="ＭＳ Ｐゴシック" pitchFamily="34" charset="-128"/>
              </a:rPr>
              <a:t>initializing</a:t>
            </a:r>
            <a:r>
              <a:rPr lang="fr-BE" altLang="fr-FR" dirty="0" smtClean="0">
                <a:ea typeface="ＭＳ Ｐゴシック" pitchFamily="34" charset="-128"/>
              </a:rPr>
              <a:t> </a:t>
            </a:r>
            <a:r>
              <a:rPr lang="fr-BE" altLang="fr-FR" dirty="0" err="1" smtClean="0">
                <a:ea typeface="ＭＳ Ｐゴシック" pitchFamily="34" charset="-128"/>
              </a:rPr>
              <a:t>separately</a:t>
            </a:r>
            <a:r>
              <a:rPr lang="fr-BE" altLang="fr-FR" dirty="0" smtClean="0">
                <a:ea typeface="ＭＳ Ｐゴシック" pitchFamily="34" charset="-128"/>
              </a:rPr>
              <a:t> the </a:t>
            </a:r>
            <a:r>
              <a:rPr lang="fr-BE" altLang="fr-FR" dirty="0" err="1" smtClean="0">
                <a:ea typeface="ＭＳ Ｐゴシック" pitchFamily="34" charset="-128"/>
              </a:rPr>
              <a:t>ice</a:t>
            </a:r>
            <a:r>
              <a:rPr lang="fr-BE" altLang="fr-FR" dirty="0" smtClean="0">
                <a:ea typeface="ＭＳ Ｐゴシック" pitchFamily="34" charset="-128"/>
              </a:rPr>
              <a:t> and the </a:t>
            </a:r>
            <a:r>
              <a:rPr lang="fr-BE" altLang="fr-FR" dirty="0" err="1" smtClean="0">
                <a:ea typeface="ＭＳ Ｐゴシック" pitchFamily="34" charset="-128"/>
              </a:rPr>
              <a:t>ocean</a:t>
            </a:r>
            <a:r>
              <a:rPr lang="fr-BE" altLang="fr-FR" dirty="0" smtClean="0">
                <a:ea typeface="ＭＳ Ｐゴシック" pitchFamily="34" charset="-128"/>
              </a:rPr>
              <a:t>, </a:t>
            </a:r>
            <a:r>
              <a:rPr lang="fr-BE" altLang="fr-FR" dirty="0" err="1" smtClean="0">
                <a:ea typeface="ＭＳ Ｐゴシック" pitchFamily="34" charset="-128"/>
              </a:rPr>
              <a:t>namely</a:t>
            </a:r>
            <a:r>
              <a:rPr lang="fr-BE" altLang="fr-FR" dirty="0" smtClean="0">
                <a:ea typeface="ＭＳ Ｐゴシック" pitchFamily="34" charset="-128"/>
              </a:rPr>
              <a:t> </a:t>
            </a:r>
            <a:r>
              <a:rPr lang="fr-BE" altLang="fr-FR" dirty="0" err="1" smtClean="0">
                <a:ea typeface="ＭＳ Ｐゴシック" pitchFamily="34" charset="-128"/>
              </a:rPr>
              <a:t>shocks</a:t>
            </a:r>
            <a:r>
              <a:rPr lang="fr-BE" altLang="fr-FR" dirty="0" smtClean="0">
                <a:ea typeface="ＭＳ Ｐゴシック" pitchFamily="34" charset="-128"/>
              </a:rPr>
              <a:t> </a:t>
            </a:r>
            <a:r>
              <a:rPr lang="fr-BE" altLang="fr-FR" dirty="0" err="1" smtClean="0">
                <a:ea typeface="ＭＳ Ｐゴシック" pitchFamily="34" charset="-128"/>
              </a:rPr>
              <a:t>between</a:t>
            </a:r>
            <a:r>
              <a:rPr lang="fr-BE" altLang="fr-FR" dirty="0" smtClean="0">
                <a:ea typeface="ＭＳ Ｐゴシック" pitchFamily="34" charset="-128"/>
              </a:rPr>
              <a:t> the </a:t>
            </a:r>
            <a:r>
              <a:rPr lang="fr-BE" altLang="fr-FR" dirty="0" err="1" smtClean="0">
                <a:ea typeface="ＭＳ Ｐゴシック" pitchFamily="34" charset="-128"/>
              </a:rPr>
              <a:t>two</a:t>
            </a:r>
            <a:r>
              <a:rPr lang="fr-BE" altLang="fr-FR" dirty="0" smtClean="0">
                <a:ea typeface="ＭＳ Ｐゴシック" pitchFamily="34" charset="-128"/>
              </a:rPr>
              <a:t> components at </a:t>
            </a:r>
            <a:r>
              <a:rPr lang="fr-BE" altLang="fr-FR" dirty="0" err="1" smtClean="0">
                <a:ea typeface="ＭＳ Ｐゴシック" pitchFamily="34" charset="-128"/>
              </a:rPr>
              <a:t>initialization</a:t>
            </a:r>
            <a:r>
              <a:rPr lang="fr-BE" altLang="fr-FR" dirty="0" smtClean="0">
                <a:ea typeface="ＭＳ Ｐゴシック" pitchFamily="34" charset="-128"/>
              </a:rPr>
              <a:t> time. One </a:t>
            </a:r>
            <a:r>
              <a:rPr lang="fr-BE" altLang="fr-FR" dirty="0" err="1" smtClean="0">
                <a:ea typeface="ＭＳ Ｐゴシック" pitchFamily="34" charset="-128"/>
              </a:rPr>
              <a:t>way</a:t>
            </a:r>
            <a:r>
              <a:rPr lang="fr-BE" altLang="fr-FR" dirty="0" smtClean="0">
                <a:ea typeface="ＭＳ Ｐゴシック" pitchFamily="34" charset="-128"/>
              </a:rPr>
              <a:t> to </a:t>
            </a:r>
            <a:r>
              <a:rPr lang="fr-BE" altLang="fr-FR" dirty="0" err="1" smtClean="0">
                <a:ea typeface="ＭＳ Ｐゴシック" pitchFamily="34" charset="-128"/>
              </a:rPr>
              <a:t>overcome</a:t>
            </a:r>
            <a:r>
              <a:rPr lang="fr-BE" altLang="fr-FR" dirty="0" smtClean="0">
                <a:ea typeface="ＭＳ Ｐゴシック" pitchFamily="34" charset="-128"/>
              </a:rPr>
              <a:t> </a:t>
            </a:r>
            <a:r>
              <a:rPr lang="fr-BE" altLang="fr-FR" dirty="0" err="1" smtClean="0">
                <a:ea typeface="ＭＳ Ｐゴシック" pitchFamily="34" charset="-128"/>
              </a:rPr>
              <a:t>this</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to use </a:t>
            </a:r>
            <a:r>
              <a:rPr lang="fr-BE" altLang="fr-FR" dirty="0" err="1" smtClean="0">
                <a:ea typeface="ＭＳ Ｐゴシック" pitchFamily="34" charset="-128"/>
              </a:rPr>
              <a:t>so-called</a:t>
            </a:r>
            <a:r>
              <a:rPr lang="fr-BE" altLang="fr-FR" dirty="0" smtClean="0">
                <a:ea typeface="ＭＳ Ｐゴシック" pitchFamily="34" charset="-128"/>
              </a:rPr>
              <a:t> </a:t>
            </a:r>
            <a:r>
              <a:rPr lang="fr-BE" altLang="fr-FR" dirty="0" err="1" smtClean="0">
                <a:ea typeface="ＭＳ Ｐゴシック" pitchFamily="34" charset="-128"/>
              </a:rPr>
              <a:t>multivariate</a:t>
            </a:r>
            <a:r>
              <a:rPr lang="fr-BE" altLang="fr-FR" dirty="0" smtClean="0">
                <a:ea typeface="ＭＳ Ｐゴシック" pitchFamily="34" charset="-128"/>
              </a:rPr>
              <a:t> data assimilation </a:t>
            </a:r>
            <a:r>
              <a:rPr lang="fr-BE" altLang="fr-FR" dirty="0" err="1" smtClean="0">
                <a:ea typeface="ＭＳ Ｐゴシック" pitchFamily="34" charset="-128"/>
              </a:rPr>
              <a:t>methods</a:t>
            </a:r>
            <a:r>
              <a:rPr lang="fr-BE" altLang="fr-FR" dirty="0" smtClean="0">
                <a:ea typeface="ＭＳ Ｐゴシック" pitchFamily="34" charset="-128"/>
              </a:rPr>
              <a:t>, and the ensemble </a:t>
            </a:r>
            <a:r>
              <a:rPr lang="fr-BE" altLang="fr-FR" dirty="0" err="1" smtClean="0">
                <a:ea typeface="ＭＳ Ｐゴシック" pitchFamily="34" charset="-128"/>
              </a:rPr>
              <a:t>Kalman</a:t>
            </a:r>
            <a:r>
              <a:rPr lang="fr-BE" altLang="fr-FR" dirty="0" smtClean="0">
                <a:ea typeface="ＭＳ Ｐゴシック" pitchFamily="34" charset="-128"/>
              </a:rPr>
              <a:t> </a:t>
            </a:r>
            <a:r>
              <a:rPr lang="fr-BE" altLang="fr-FR" dirty="0" err="1" smtClean="0">
                <a:ea typeface="ＭＳ Ｐゴシック" pitchFamily="34" charset="-128"/>
              </a:rPr>
              <a:t>filter</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one of </a:t>
            </a:r>
            <a:r>
              <a:rPr lang="fr-BE" altLang="fr-FR" dirty="0" err="1" smtClean="0">
                <a:ea typeface="ＭＳ Ｐゴシック" pitchFamily="34" charset="-128"/>
              </a:rPr>
              <a:t>them</a:t>
            </a:r>
            <a:r>
              <a:rPr lang="fr-BE" altLang="fr-FR" dirty="0" smtClean="0">
                <a:ea typeface="ＭＳ Ｐゴシック" pitchFamily="34" charset="-128"/>
              </a:rPr>
              <a:t>. The </a:t>
            </a:r>
            <a:r>
              <a:rPr lang="fr-BE" altLang="fr-FR" dirty="0" err="1" smtClean="0">
                <a:ea typeface="ＭＳ Ｐゴシック" pitchFamily="34" charset="-128"/>
              </a:rPr>
              <a:t>method</a:t>
            </a:r>
            <a:r>
              <a:rPr lang="fr-BE" altLang="fr-FR" dirty="0" smtClean="0">
                <a:ea typeface="ＭＳ Ｐゴシック" pitchFamily="34" charset="-128"/>
              </a:rPr>
              <a:t> </a:t>
            </a:r>
            <a:r>
              <a:rPr lang="fr-BE" altLang="fr-FR" dirty="0" err="1" smtClean="0">
                <a:ea typeface="ＭＳ Ｐゴシック" pitchFamily="34" charset="-128"/>
              </a:rPr>
              <a:t>works</a:t>
            </a:r>
            <a:r>
              <a:rPr lang="fr-BE" altLang="fr-FR" dirty="0" smtClean="0">
                <a:ea typeface="ＭＳ Ｐゴシック" pitchFamily="34" charset="-128"/>
              </a:rPr>
              <a:t> in </a:t>
            </a:r>
            <a:r>
              <a:rPr lang="fr-BE" altLang="fr-FR" dirty="0" err="1" smtClean="0">
                <a:ea typeface="ＭＳ Ｐゴシック" pitchFamily="34" charset="-128"/>
              </a:rPr>
              <a:t>two</a:t>
            </a:r>
            <a:r>
              <a:rPr lang="fr-BE" altLang="fr-FR" dirty="0" smtClean="0">
                <a:ea typeface="ＭＳ Ｐゴシック" pitchFamily="34" charset="-128"/>
              </a:rPr>
              <a:t> </a:t>
            </a:r>
            <a:r>
              <a:rPr lang="fr-BE" altLang="fr-FR" dirty="0" err="1" smtClean="0">
                <a:ea typeface="ＭＳ Ｐゴシック" pitchFamily="34" charset="-128"/>
              </a:rPr>
              <a:t>steps</a:t>
            </a:r>
            <a:r>
              <a:rPr lang="fr-BE" altLang="fr-FR" dirty="0" smtClean="0">
                <a:ea typeface="ＭＳ Ｐゴシック" pitchFamily="34" charset="-128"/>
              </a:rPr>
              <a:t>: first, an ensemble of simulations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forwarded</a:t>
            </a:r>
            <a:r>
              <a:rPr lang="fr-BE" altLang="fr-FR" dirty="0" smtClean="0">
                <a:ea typeface="ＭＳ Ｐゴシック" pitchFamily="34" charset="-128"/>
              </a:rPr>
              <a:t> in time </a:t>
            </a:r>
            <a:r>
              <a:rPr lang="fr-BE" altLang="fr-FR" dirty="0" err="1" smtClean="0">
                <a:ea typeface="ＭＳ Ｐゴシック" pitchFamily="34" charset="-128"/>
              </a:rPr>
              <a:t>so</a:t>
            </a:r>
            <a:r>
              <a:rPr lang="fr-BE" altLang="fr-FR" dirty="0" smtClean="0">
                <a:ea typeface="ＭＳ Ｐゴシック" pitchFamily="34" charset="-128"/>
              </a:rPr>
              <a:t> </a:t>
            </a:r>
            <a:r>
              <a:rPr lang="fr-BE" altLang="fr-FR" dirty="0" err="1" smtClean="0">
                <a:ea typeface="ＭＳ Ｐゴシック" pitchFamily="34" charset="-128"/>
              </a:rPr>
              <a:t>that</a:t>
            </a:r>
            <a:r>
              <a:rPr lang="fr-BE" altLang="fr-FR" dirty="0" smtClean="0">
                <a:ea typeface="ＭＳ Ｐゴシック" pitchFamily="34" charset="-128"/>
              </a:rPr>
              <a:t> a structure </a:t>
            </a:r>
            <a:r>
              <a:rPr lang="fr-BE" altLang="fr-FR" dirty="0" err="1" smtClean="0">
                <a:ea typeface="ＭＳ Ｐゴシック" pitchFamily="34" charset="-128"/>
              </a:rPr>
              <a:t>emerges</a:t>
            </a:r>
            <a:r>
              <a:rPr lang="fr-BE" altLang="fr-FR" dirty="0" smtClean="0">
                <a:ea typeface="ＭＳ Ｐゴシック" pitchFamily="34" charset="-128"/>
              </a:rPr>
              <a:t> in the ensemble.</a:t>
            </a:r>
          </a:p>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smtClean="0">
                <a:ea typeface="ＭＳ Ｐゴシック" pitchFamily="34" charset="-128"/>
              </a:rPr>
              <a:t>At </a:t>
            </a:r>
            <a:r>
              <a:rPr lang="fr-BE" altLang="fr-FR" dirty="0" err="1" smtClean="0">
                <a:ea typeface="ＭＳ Ｐゴシック" pitchFamily="34" charset="-128"/>
              </a:rPr>
              <a:t>this</a:t>
            </a:r>
            <a:r>
              <a:rPr lang="fr-BE" altLang="fr-FR" dirty="0" smtClean="0">
                <a:ea typeface="ＭＳ Ｐゴシック" pitchFamily="34" charset="-128"/>
              </a:rPr>
              <a:t> point </a:t>
            </a:r>
            <a:r>
              <a:rPr lang="fr-BE" altLang="fr-FR" dirty="0" err="1" smtClean="0">
                <a:ea typeface="ＭＳ Ｐゴシック" pitchFamily="34" charset="-128"/>
              </a:rPr>
              <a:t>measured</a:t>
            </a:r>
            <a:r>
              <a:rPr lang="fr-BE" altLang="fr-FR" dirty="0" smtClean="0">
                <a:ea typeface="ＭＳ Ｐゴシック" pitchFamily="34" charset="-128"/>
              </a:rPr>
              <a:t> are </a:t>
            </a:r>
            <a:r>
              <a:rPr lang="fr-BE" altLang="fr-FR" dirty="0" err="1" smtClean="0">
                <a:ea typeface="ＭＳ Ｐゴシック" pitchFamily="34" charset="-128"/>
              </a:rPr>
              <a:t>assimilated</a:t>
            </a:r>
            <a:r>
              <a:rPr lang="fr-BE" altLang="fr-FR" baseline="0" dirty="0" smtClean="0">
                <a:ea typeface="ＭＳ Ｐゴシック" pitchFamily="34" charset="-128"/>
              </a:rPr>
              <a:t> and new ensemble of simulations </a:t>
            </a:r>
            <a:r>
              <a:rPr lang="fr-BE" altLang="fr-FR" baseline="0" dirty="0" err="1" smtClean="0">
                <a:ea typeface="ＭＳ Ｐゴシック" pitchFamily="34" charset="-128"/>
              </a:rPr>
              <a:t>is</a:t>
            </a:r>
            <a:r>
              <a:rPr lang="fr-BE" altLang="fr-FR" baseline="0" dirty="0" smtClean="0">
                <a:ea typeface="ＭＳ Ｐゴシック" pitchFamily="34" charset="-128"/>
              </a:rPr>
              <a:t> </a:t>
            </a:r>
            <a:r>
              <a:rPr lang="fr-BE" altLang="fr-FR" baseline="0" dirty="0" err="1" smtClean="0">
                <a:ea typeface="ＭＳ Ｐゴシック" pitchFamily="34" charset="-128"/>
              </a:rPr>
              <a:t>launched</a:t>
            </a:r>
            <a:r>
              <a:rPr lang="fr-BE" altLang="fr-FR" baseline="0" dirty="0" smtClean="0">
                <a:ea typeface="ＭＳ Ｐゴシック" pitchFamily="34" charset="-128"/>
              </a:rPr>
              <a:t>. </a:t>
            </a:r>
            <a:r>
              <a:rPr lang="fr-BE" altLang="fr-FR" baseline="0" dirty="0" err="1" smtClean="0">
                <a:ea typeface="ＭＳ Ｐゴシック" pitchFamily="34" charset="-128"/>
              </a:rPr>
              <a:t>Another</a:t>
            </a:r>
            <a:r>
              <a:rPr lang="fr-BE" altLang="fr-FR" baseline="0" dirty="0" smtClean="0">
                <a:ea typeface="ＭＳ Ｐゴシック" pitchFamily="34" charset="-128"/>
              </a:rPr>
              <a:t> important </a:t>
            </a:r>
            <a:r>
              <a:rPr lang="fr-BE" altLang="fr-FR" baseline="0" dirty="0" err="1" smtClean="0">
                <a:ea typeface="ＭＳ Ｐゴシック" pitchFamily="34" charset="-128"/>
              </a:rPr>
              <a:t>advantage</a:t>
            </a:r>
            <a:r>
              <a:rPr lang="fr-BE" altLang="fr-FR" baseline="0" dirty="0" smtClean="0">
                <a:ea typeface="ＭＳ Ｐゴシック" pitchFamily="34" charset="-128"/>
              </a:rPr>
              <a:t> of </a:t>
            </a:r>
            <a:r>
              <a:rPr lang="fr-BE" altLang="fr-FR" baseline="0" dirty="0" err="1" smtClean="0">
                <a:ea typeface="ＭＳ Ｐゴシック" pitchFamily="34" charset="-128"/>
              </a:rPr>
              <a:t>this</a:t>
            </a:r>
            <a:r>
              <a:rPr lang="fr-BE" altLang="fr-FR" baseline="0" dirty="0" smtClean="0">
                <a:ea typeface="ＭＳ Ｐゴシック" pitchFamily="34" charset="-128"/>
              </a:rPr>
              <a:t> technique </a:t>
            </a:r>
            <a:r>
              <a:rPr lang="fr-BE" altLang="fr-FR" baseline="0" dirty="0" err="1" smtClean="0">
                <a:ea typeface="ＭＳ Ｐゴシック" pitchFamily="34" charset="-128"/>
              </a:rPr>
              <a:t>is</a:t>
            </a:r>
            <a:r>
              <a:rPr lang="fr-BE" altLang="fr-FR" baseline="0" dirty="0" smtClean="0">
                <a:ea typeface="ＭＳ Ｐゴシック" pitchFamily="34" charset="-128"/>
              </a:rPr>
              <a:t> </a:t>
            </a:r>
            <a:r>
              <a:rPr lang="fr-BE" altLang="fr-FR" baseline="0" dirty="0" err="1" smtClean="0">
                <a:ea typeface="ＭＳ Ｐゴシック" pitchFamily="34" charset="-128"/>
              </a:rPr>
              <a:t>that</a:t>
            </a:r>
            <a:r>
              <a:rPr lang="fr-BE" altLang="fr-FR" baseline="0" dirty="0" smtClean="0">
                <a:ea typeface="ＭＳ Ｐゴシック" pitchFamily="34" charset="-128"/>
              </a:rPr>
              <a:t> </a:t>
            </a:r>
            <a:r>
              <a:rPr lang="fr-BE" altLang="fr-FR" baseline="0" dirty="0" err="1" smtClean="0">
                <a:ea typeface="ＭＳ Ｐゴシック" pitchFamily="34" charset="-128"/>
              </a:rPr>
              <a:t>even</a:t>
            </a:r>
            <a:r>
              <a:rPr lang="fr-BE" altLang="fr-FR" baseline="0" dirty="0" smtClean="0">
                <a:ea typeface="ＭＳ Ｐゴシック" pitchFamily="34" charset="-128"/>
              </a:rPr>
              <a:t> variables </a:t>
            </a:r>
            <a:r>
              <a:rPr lang="fr-BE" altLang="fr-FR" baseline="0" dirty="0" err="1" smtClean="0">
                <a:ea typeface="ＭＳ Ｐゴシック" pitchFamily="34" charset="-128"/>
              </a:rPr>
              <a:t>related</a:t>
            </a:r>
            <a:r>
              <a:rPr lang="fr-BE" altLang="fr-FR" baseline="0" dirty="0" smtClean="0">
                <a:ea typeface="ＭＳ Ｐゴシック" pitchFamily="34" charset="-128"/>
              </a:rPr>
              <a:t> to one </a:t>
            </a:r>
            <a:r>
              <a:rPr lang="fr-BE" altLang="fr-FR" baseline="0" dirty="0" err="1" smtClean="0">
                <a:ea typeface="ＭＳ Ｐゴシック" pitchFamily="34" charset="-128"/>
              </a:rPr>
              <a:t>assimilated</a:t>
            </a:r>
            <a:r>
              <a:rPr lang="fr-BE" altLang="fr-FR" baseline="0" dirty="0" smtClean="0">
                <a:ea typeface="ＭＳ Ｐゴシック" pitchFamily="34" charset="-128"/>
              </a:rPr>
              <a:t> </a:t>
            </a:r>
            <a:r>
              <a:rPr lang="fr-BE" altLang="fr-FR" baseline="0" dirty="0" err="1" smtClean="0">
                <a:ea typeface="ＭＳ Ｐゴシック" pitchFamily="34" charset="-128"/>
              </a:rPr>
              <a:t>take</a:t>
            </a:r>
            <a:r>
              <a:rPr lang="fr-BE" altLang="fr-FR" baseline="0" dirty="0" smtClean="0">
                <a:ea typeface="ＭＳ Ｐゴシック" pitchFamily="34" charset="-128"/>
              </a:rPr>
              <a:t> </a:t>
            </a:r>
            <a:r>
              <a:rPr lang="fr-BE" altLang="fr-FR" baseline="0" dirty="0" err="1" smtClean="0">
                <a:ea typeface="ＭＳ Ｐゴシック" pitchFamily="34" charset="-128"/>
              </a:rPr>
              <a:t>advantages</a:t>
            </a:r>
            <a:r>
              <a:rPr lang="fr-BE" altLang="fr-FR" baseline="0" dirty="0" smtClean="0">
                <a:ea typeface="ＭＳ Ｐゴシック" pitchFamily="34" charset="-128"/>
              </a:rPr>
              <a:t> of the assimilation</a:t>
            </a:r>
            <a:endParaRPr lang="fr-BE" altLang="fr-FR"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smtClean="0">
                <a:ea typeface="ＭＳ Ｐゴシック" pitchFamily="34" charset="-128"/>
              </a:rPr>
              <a:t> For instance, </a:t>
            </a:r>
            <a:r>
              <a:rPr lang="fr-BE" altLang="fr-FR" dirty="0" err="1" smtClean="0">
                <a:ea typeface="ＭＳ Ｐゴシック" pitchFamily="34" charset="-128"/>
              </a:rPr>
              <a:t>members</a:t>
            </a:r>
            <a:r>
              <a:rPr lang="fr-BE" altLang="fr-FR" dirty="0" smtClean="0">
                <a:ea typeface="ＭＳ Ｐゴシック" pitchFamily="34" charset="-128"/>
              </a:rPr>
              <a:t> </a:t>
            </a:r>
            <a:r>
              <a:rPr lang="fr-BE" altLang="fr-FR" dirty="0" err="1" smtClean="0">
                <a:ea typeface="ＭＳ Ｐゴシック" pitchFamily="34" charset="-128"/>
              </a:rPr>
              <a:t>that</a:t>
            </a:r>
            <a:r>
              <a:rPr lang="fr-BE" altLang="fr-FR" dirty="0" smtClean="0">
                <a:ea typeface="ＭＳ Ｐゴシック" pitchFamily="34" charset="-128"/>
              </a:rPr>
              <a:t> </a:t>
            </a:r>
            <a:r>
              <a:rPr lang="fr-BE" altLang="fr-FR" dirty="0" err="1" smtClean="0">
                <a:ea typeface="ＭＳ Ｐゴシック" pitchFamily="34" charset="-128"/>
              </a:rPr>
              <a:t>created</a:t>
            </a:r>
            <a:r>
              <a:rPr lang="fr-BE" altLang="fr-FR" dirty="0" smtClean="0">
                <a:ea typeface="ＭＳ Ｐゴシック" pitchFamily="34" charset="-128"/>
              </a:rPr>
              <a:t> more </a:t>
            </a:r>
            <a:r>
              <a:rPr lang="fr-BE" altLang="fr-FR" dirty="0" err="1" smtClean="0">
                <a:ea typeface="ＭＳ Ｐゴシック" pitchFamily="34" charset="-128"/>
              </a:rPr>
              <a:t>ice</a:t>
            </a:r>
            <a:r>
              <a:rPr lang="fr-BE" altLang="fr-FR" dirty="0" smtClean="0">
                <a:ea typeface="ＭＳ Ｐゴシック" pitchFamily="34" charset="-128"/>
              </a:rPr>
              <a:t> </a:t>
            </a:r>
            <a:r>
              <a:rPr lang="fr-BE" altLang="fr-FR" dirty="0" err="1" smtClean="0">
                <a:ea typeface="ＭＳ Ｐゴシック" pitchFamily="34" charset="-128"/>
              </a:rPr>
              <a:t>than</a:t>
            </a:r>
            <a:r>
              <a:rPr lang="fr-BE" altLang="fr-FR" dirty="0" smtClean="0">
                <a:ea typeface="ＭＳ Ｐゴシック" pitchFamily="34" charset="-128"/>
              </a:rPr>
              <a:t> </a:t>
            </a:r>
            <a:r>
              <a:rPr lang="fr-BE" altLang="fr-FR" dirty="0" err="1" smtClean="0">
                <a:ea typeface="ＭＳ Ｐゴシック" pitchFamily="34" charset="-128"/>
              </a:rPr>
              <a:t>others</a:t>
            </a:r>
            <a:r>
              <a:rPr lang="fr-BE" altLang="fr-FR" dirty="0" smtClean="0">
                <a:ea typeface="ＭＳ Ｐゴシック" pitchFamily="34" charset="-128"/>
              </a:rPr>
              <a:t> </a:t>
            </a:r>
            <a:r>
              <a:rPr lang="fr-BE" altLang="fr-FR" dirty="0" err="1" smtClean="0">
                <a:ea typeface="ＭＳ Ｐゴシック" pitchFamily="34" charset="-128"/>
              </a:rPr>
              <a:t>will</a:t>
            </a:r>
            <a:r>
              <a:rPr lang="fr-BE" altLang="fr-FR" dirty="0" smtClean="0">
                <a:ea typeface="ＭＳ Ｐゴシック" pitchFamily="34" charset="-128"/>
              </a:rPr>
              <a:t> </a:t>
            </a:r>
            <a:r>
              <a:rPr lang="fr-BE" altLang="fr-FR" dirty="0" err="1" smtClean="0">
                <a:ea typeface="ＭＳ Ｐゴシック" pitchFamily="34" charset="-128"/>
              </a:rPr>
              <a:t>naturally</a:t>
            </a:r>
            <a:r>
              <a:rPr lang="fr-BE" altLang="fr-FR" dirty="0" smtClean="0">
                <a:ea typeface="ＭＳ Ｐゴシック" pitchFamily="34" charset="-128"/>
              </a:rPr>
              <a:t> have </a:t>
            </a:r>
            <a:r>
              <a:rPr lang="fr-BE" altLang="fr-FR" dirty="0" err="1" smtClean="0">
                <a:ea typeface="ＭＳ Ｐゴシック" pitchFamily="34" charset="-128"/>
              </a:rPr>
              <a:t>higher</a:t>
            </a:r>
            <a:r>
              <a:rPr lang="fr-BE" altLang="fr-FR" dirty="0" smtClean="0">
                <a:ea typeface="ＭＳ Ｐゴシック" pitchFamily="34" charset="-128"/>
              </a:rPr>
              <a:t> </a:t>
            </a:r>
            <a:r>
              <a:rPr lang="fr-BE" altLang="fr-FR" dirty="0" err="1" smtClean="0">
                <a:ea typeface="ＭＳ Ｐゴシック" pitchFamily="34" charset="-128"/>
              </a:rPr>
              <a:t>salinities</a:t>
            </a:r>
            <a:r>
              <a:rPr lang="fr-BE" altLang="fr-FR" dirty="0" smtClean="0">
                <a:ea typeface="ＭＳ Ｐゴシック" pitchFamily="34" charset="-128"/>
              </a:rPr>
              <a:t>, and </a:t>
            </a:r>
            <a:r>
              <a:rPr lang="fr-BE" altLang="fr-FR" dirty="0" err="1" smtClean="0">
                <a:ea typeface="ＭＳ Ｐゴシック" pitchFamily="34" charset="-128"/>
              </a:rPr>
              <a:t>conversely</a:t>
            </a:r>
            <a:r>
              <a:rPr lang="fr-BE" altLang="fr-FR" dirty="0" smtClean="0">
                <a:ea typeface="ＭＳ Ｐゴシック" pitchFamily="34" charset="-128"/>
              </a:rPr>
              <a:t>. At </a:t>
            </a:r>
            <a:r>
              <a:rPr lang="fr-BE" altLang="fr-FR" dirty="0" err="1" smtClean="0">
                <a:ea typeface="ＭＳ Ｐゴシック" pitchFamily="34" charset="-128"/>
              </a:rPr>
              <a:t>this</a:t>
            </a:r>
            <a:r>
              <a:rPr lang="fr-BE" altLang="fr-FR" dirty="0" smtClean="0">
                <a:ea typeface="ＭＳ Ｐゴシック" pitchFamily="34" charset="-128"/>
              </a:rPr>
              <a:t> stage, an observation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injected</a:t>
            </a:r>
            <a:r>
              <a:rPr lang="fr-BE" altLang="fr-FR" dirty="0" smtClean="0">
                <a:ea typeface="ＭＳ Ｐゴシック" pitchFamily="34" charset="-128"/>
              </a:rPr>
              <a:t> in the system. This observation </a:t>
            </a:r>
            <a:r>
              <a:rPr lang="fr-BE" altLang="fr-FR" dirty="0" err="1" smtClean="0">
                <a:ea typeface="ＭＳ Ｐゴシック" pitchFamily="34" charset="-128"/>
              </a:rPr>
              <a:t>may</a:t>
            </a:r>
            <a:r>
              <a:rPr lang="fr-BE" altLang="fr-FR" dirty="0" smtClean="0">
                <a:ea typeface="ＭＳ Ｐゴシック" pitchFamily="34" charset="-128"/>
              </a:rPr>
              <a:t> </a:t>
            </a:r>
            <a:r>
              <a:rPr lang="fr-BE" altLang="fr-FR" dirty="0" err="1" smtClean="0">
                <a:ea typeface="ＭＳ Ｐゴシック" pitchFamily="34" charset="-128"/>
              </a:rPr>
              <a:t>be</a:t>
            </a:r>
            <a:r>
              <a:rPr lang="fr-BE" altLang="fr-FR" dirty="0" smtClean="0">
                <a:ea typeface="ＭＳ Ｐゴシック" pitchFamily="34" charset="-128"/>
              </a:rPr>
              <a:t> </a:t>
            </a:r>
            <a:r>
              <a:rPr lang="fr-BE" altLang="fr-FR" dirty="0" err="1" smtClean="0">
                <a:ea typeface="ＭＳ Ｐゴシック" pitchFamily="34" charset="-128"/>
              </a:rPr>
              <a:t>limited</a:t>
            </a:r>
            <a:r>
              <a:rPr lang="fr-BE" altLang="fr-FR" dirty="0" smtClean="0">
                <a:ea typeface="ＭＳ Ｐゴシック" pitchFamily="34" charset="-128"/>
              </a:rPr>
              <a:t> in </a:t>
            </a:r>
            <a:r>
              <a:rPr lang="fr-BE" altLang="fr-FR" dirty="0" err="1" smtClean="0">
                <a:ea typeface="ＭＳ Ｐゴシック" pitchFamily="34" charset="-128"/>
              </a:rPr>
              <a:t>space</a:t>
            </a:r>
            <a:r>
              <a:rPr lang="fr-BE" altLang="fr-FR" dirty="0" smtClean="0">
                <a:ea typeface="ＭＳ Ｐゴシック" pitchFamily="34" charset="-128"/>
              </a:rPr>
              <a:t> and </a:t>
            </a:r>
            <a:r>
              <a:rPr lang="fr-BE" altLang="fr-FR" dirty="0" err="1" smtClean="0">
                <a:ea typeface="ＭＳ Ｐゴシック" pitchFamily="34" charset="-128"/>
              </a:rPr>
              <a:t>restricted</a:t>
            </a:r>
            <a:r>
              <a:rPr lang="fr-BE" altLang="fr-FR" dirty="0" smtClean="0">
                <a:ea typeface="ＭＳ Ｐゴシック" pitchFamily="34" charset="-128"/>
              </a:rPr>
              <a:t> to one variable, for </a:t>
            </a:r>
            <a:r>
              <a:rPr lang="fr-BE" altLang="fr-FR" dirty="0" err="1" smtClean="0">
                <a:ea typeface="ＭＳ Ｐゴシック" pitchFamily="34" charset="-128"/>
              </a:rPr>
              <a:t>example</a:t>
            </a:r>
            <a:r>
              <a:rPr lang="fr-BE" altLang="fr-FR" dirty="0" smtClean="0">
                <a:ea typeface="ＭＳ Ｐゴシック" pitchFamily="34" charset="-128"/>
              </a:rPr>
              <a:t> </a:t>
            </a:r>
            <a:r>
              <a:rPr lang="fr-BE" altLang="fr-FR" dirty="0" err="1" smtClean="0">
                <a:ea typeface="ＭＳ Ｐゴシック" pitchFamily="34" charset="-128"/>
              </a:rPr>
              <a:t>sea</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concentration. The second and final </a:t>
            </a:r>
            <a:r>
              <a:rPr lang="fr-BE" altLang="fr-FR" dirty="0" err="1" smtClean="0">
                <a:ea typeface="ＭＳ Ｐゴシック" pitchFamily="34" charset="-128"/>
              </a:rPr>
              <a:t>step</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the « </a:t>
            </a:r>
            <a:r>
              <a:rPr lang="fr-BE" altLang="fr-FR" dirty="0" err="1" smtClean="0">
                <a:ea typeface="ＭＳ Ｐゴシック" pitchFamily="34" charset="-128"/>
              </a:rPr>
              <a:t>analysis</a:t>
            </a:r>
            <a:r>
              <a:rPr lang="fr-BE" altLang="fr-FR" dirty="0" smtClean="0">
                <a:ea typeface="ＭＳ Ｐゴシック" pitchFamily="34" charset="-128"/>
              </a:rPr>
              <a:t> », </a:t>
            </a:r>
            <a:r>
              <a:rPr lang="fr-BE" altLang="fr-FR" dirty="0" err="1" smtClean="0">
                <a:ea typeface="ＭＳ Ｐゴシック" pitchFamily="34" charset="-128"/>
              </a:rPr>
              <a:t>where</a:t>
            </a:r>
            <a:r>
              <a:rPr lang="fr-BE" altLang="fr-FR" dirty="0" smtClean="0">
                <a:ea typeface="ＭＳ Ｐゴシック" pitchFamily="34" charset="-128"/>
              </a:rPr>
              <a:t> not </a:t>
            </a:r>
            <a:r>
              <a:rPr lang="fr-BE" altLang="fr-FR" dirty="0" err="1" smtClean="0">
                <a:ea typeface="ＭＳ Ｐゴシック" pitchFamily="34" charset="-128"/>
              </a:rPr>
              <a:t>only</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concentration but </a:t>
            </a:r>
            <a:r>
              <a:rPr lang="fr-BE" altLang="fr-FR" dirty="0" err="1" smtClean="0">
                <a:ea typeface="ＭＳ Ｐゴシック" pitchFamily="34" charset="-128"/>
              </a:rPr>
              <a:t>also</a:t>
            </a:r>
            <a:r>
              <a:rPr lang="fr-BE" altLang="fr-FR" dirty="0" smtClean="0">
                <a:ea typeface="ＭＳ Ｐゴシック" pitchFamily="34" charset="-128"/>
              </a:rPr>
              <a:t> </a:t>
            </a:r>
            <a:r>
              <a:rPr lang="fr-BE" altLang="fr-FR" dirty="0" err="1" smtClean="0">
                <a:ea typeface="ＭＳ Ｐゴシック" pitchFamily="34" charset="-128"/>
              </a:rPr>
              <a:t>salinity</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updated</a:t>
            </a:r>
            <a:r>
              <a:rPr lang="fr-BE" altLang="fr-FR" dirty="0" smtClean="0">
                <a:ea typeface="ＭＳ Ｐゴシック" pitchFamily="34" charset="-128"/>
              </a:rPr>
              <a:t> in the model, </a:t>
            </a:r>
            <a:r>
              <a:rPr lang="fr-BE" altLang="fr-FR" dirty="0" err="1" smtClean="0">
                <a:ea typeface="ＭＳ Ｐゴシック" pitchFamily="34" charset="-128"/>
              </a:rPr>
              <a:t>based</a:t>
            </a:r>
            <a:r>
              <a:rPr lang="fr-BE" altLang="fr-FR" dirty="0" smtClean="0">
                <a:ea typeface="ＭＳ Ｐゴシック" pitchFamily="34" charset="-128"/>
              </a:rPr>
              <a:t> on the </a:t>
            </a:r>
            <a:r>
              <a:rPr lang="fr-BE" altLang="fr-FR" dirty="0" err="1" smtClean="0">
                <a:ea typeface="ＭＳ Ｐゴシック" pitchFamily="34" charset="-128"/>
              </a:rPr>
              <a:t>relationship</a:t>
            </a:r>
            <a:r>
              <a:rPr lang="fr-BE" altLang="fr-FR" dirty="0" smtClean="0">
                <a:ea typeface="ＭＳ Ｐゴシック" pitchFamily="34" charset="-128"/>
              </a:rPr>
              <a:t> </a:t>
            </a:r>
            <a:r>
              <a:rPr lang="fr-BE" altLang="fr-FR" dirty="0" err="1" smtClean="0">
                <a:ea typeface="ＭＳ Ｐゴシック" pitchFamily="34" charset="-128"/>
              </a:rPr>
              <a:t>between</a:t>
            </a:r>
            <a:r>
              <a:rPr lang="fr-BE" altLang="fr-FR" dirty="0" smtClean="0">
                <a:ea typeface="ＭＳ Ｐゴシック" pitchFamily="34" charset="-128"/>
              </a:rPr>
              <a:t> </a:t>
            </a:r>
            <a:r>
              <a:rPr lang="fr-BE" altLang="fr-FR" dirty="0" err="1" smtClean="0">
                <a:ea typeface="ＭＳ Ｐゴシック" pitchFamily="34" charset="-128"/>
              </a:rPr>
              <a:t>these</a:t>
            </a:r>
            <a:r>
              <a:rPr lang="fr-BE" altLang="fr-FR" dirty="0" smtClean="0">
                <a:ea typeface="ＭＳ Ｐゴシック" pitchFamily="34" charset="-128"/>
              </a:rPr>
              <a:t> </a:t>
            </a:r>
            <a:r>
              <a:rPr lang="fr-BE" altLang="fr-FR" dirty="0" err="1" smtClean="0">
                <a:ea typeface="ＭＳ Ｐゴシック" pitchFamily="34" charset="-128"/>
              </a:rPr>
              <a:t>two</a:t>
            </a:r>
            <a:r>
              <a:rPr lang="fr-BE" altLang="fr-FR" dirty="0" smtClean="0">
                <a:ea typeface="ＭＳ Ｐゴシック" pitchFamily="34" charset="-128"/>
              </a:rPr>
              <a:t> variables. This cycle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reproduced</a:t>
            </a:r>
            <a:r>
              <a:rPr lang="fr-BE" altLang="fr-FR" dirty="0" smtClean="0">
                <a:ea typeface="ＭＳ Ｐゴシック" pitchFamily="34" charset="-128"/>
              </a:rPr>
              <a:t> as </a:t>
            </a:r>
            <a:r>
              <a:rPr lang="fr-BE" altLang="fr-FR" dirty="0" err="1" smtClean="0">
                <a:ea typeface="ＭＳ Ｐゴシック" pitchFamily="34" charset="-128"/>
              </a:rPr>
              <a:t>many</a:t>
            </a:r>
            <a:r>
              <a:rPr lang="fr-BE" altLang="fr-FR" dirty="0" smtClean="0">
                <a:ea typeface="ＭＳ Ｐゴシック" pitchFamily="34" charset="-128"/>
              </a:rPr>
              <a:t> times as </a:t>
            </a:r>
            <a:r>
              <a:rPr lang="fr-BE" altLang="fr-FR" dirty="0" err="1" smtClean="0">
                <a:ea typeface="ＭＳ Ｐゴシック" pitchFamily="34" charset="-128"/>
              </a:rPr>
              <a:t>needed</a:t>
            </a:r>
            <a:r>
              <a:rPr lang="fr-BE" altLang="fr-FR" dirty="0" smtClean="0">
                <a:ea typeface="ＭＳ Ｐゴシック" pitchFamily="34" charset="-128"/>
              </a:rPr>
              <a:t>.</a:t>
            </a:r>
          </a:p>
          <a:p>
            <a:endParaRPr lang="en-US" dirty="0"/>
          </a:p>
        </p:txBody>
      </p:sp>
    </p:spTree>
    <p:extLst>
      <p:ext uri="{BB962C8B-B14F-4D97-AF65-F5344CB8AC3E}">
        <p14:creationId xmlns:p14="http://schemas.microsoft.com/office/powerpoint/2010/main" val="3575701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483427B7-8D88-4C65-A01F-4A2BD2CD07FD}" type="slidenum">
              <a:rPr lang="en-US" altLang="en-US"/>
              <a:pPr/>
              <a:t>17</a:t>
            </a:fld>
            <a:endParaRPr lang="en-US" altLang="en-US"/>
          </a:p>
        </p:txBody>
      </p:sp>
      <p:sp>
        <p:nvSpPr>
          <p:cNvPr id="33793"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fr-BE" altLang="en-US" sz="1100">
                <a:solidFill>
                  <a:srgbClr val="000000"/>
                </a:solidFill>
                <a:latin typeface="Times New Roman" pitchFamily="16" charset="0"/>
              </a:rPr>
              <a:t>The ensemble Kalman filter has been used extensively with the NEMO and LIM models, forced by atmospheric reanalysis, by François Massonnet during this thesis. The figure shows the initial conditions of sea ice thickness (left), and surface temperature (middle) in March 2007 for a run without data assimilation of sea ice concentration (top), and one initialized with the EnKF. It is important to remind here that only observations of ice concentration were fed in the model, but that because of its multivariate structure, the Ensemble Kalman filter automatically updates all other variables (here thickness and temperature). Thanks to the update of these non-observed variables, it is still possible to improve the spatial distribution of ice concentration in the next summer, because these variables hold a memory that can reemerge six months later.</a:t>
            </a:r>
          </a:p>
        </p:txBody>
      </p:sp>
      <p:sp>
        <p:nvSpPr>
          <p:cNvPr id="33795"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93696806-A279-4D61-B7D3-CD4BBC3F90D4}" type="slidenum">
              <a:rPr lang="en-US" altLang="en-US" sz="1300">
                <a:solidFill>
                  <a:srgbClr val="000000"/>
                </a:solidFill>
                <a:latin typeface="Times New Roman" pitchFamily="16" charset="0"/>
              </a:rPr>
              <a:pPr algn="r" eaLnBrk="1">
                <a:lnSpc>
                  <a:spcPct val="102000"/>
                </a:lnSpc>
                <a:buClrTx/>
                <a:buFontTx/>
                <a:buNone/>
              </a:pPr>
              <a:t>17</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smtClean="0">
                <a:ea typeface="ＭＳ Ｐゴシック" pitchFamily="34" charset="-128"/>
              </a:rPr>
              <a:t>The ensemble </a:t>
            </a:r>
            <a:r>
              <a:rPr lang="fr-BE" altLang="fr-FR" dirty="0" err="1" smtClean="0">
                <a:ea typeface="ＭＳ Ｐゴシック" pitchFamily="34" charset="-128"/>
              </a:rPr>
              <a:t>Kalman</a:t>
            </a:r>
            <a:r>
              <a:rPr lang="fr-BE" altLang="fr-FR" dirty="0" smtClean="0">
                <a:ea typeface="ＭＳ Ｐゴシック" pitchFamily="34" charset="-128"/>
              </a:rPr>
              <a:t> </a:t>
            </a:r>
            <a:r>
              <a:rPr lang="fr-BE" altLang="fr-FR" dirty="0" err="1" smtClean="0">
                <a:ea typeface="ＭＳ Ｐゴシック" pitchFamily="34" charset="-128"/>
              </a:rPr>
              <a:t>filter</a:t>
            </a:r>
            <a:r>
              <a:rPr lang="fr-BE" altLang="fr-FR" dirty="0" smtClean="0">
                <a:ea typeface="ＭＳ Ｐゴシック" pitchFamily="34" charset="-128"/>
              </a:rPr>
              <a:t> has been </a:t>
            </a:r>
            <a:r>
              <a:rPr lang="fr-BE" altLang="fr-FR" dirty="0" err="1" smtClean="0">
                <a:ea typeface="ＭＳ Ｐゴシック" pitchFamily="34" charset="-128"/>
              </a:rPr>
              <a:t>used</a:t>
            </a:r>
            <a:r>
              <a:rPr lang="fr-BE" altLang="fr-FR" dirty="0" smtClean="0">
                <a:ea typeface="ＭＳ Ｐゴシック" pitchFamily="34" charset="-128"/>
              </a:rPr>
              <a:t> </a:t>
            </a:r>
            <a:r>
              <a:rPr lang="fr-BE" altLang="fr-FR" dirty="0" err="1" smtClean="0">
                <a:ea typeface="ＭＳ Ｐゴシック" pitchFamily="34" charset="-128"/>
              </a:rPr>
              <a:t>extensively</a:t>
            </a:r>
            <a:r>
              <a:rPr lang="fr-BE" altLang="fr-FR" dirty="0" smtClean="0">
                <a:ea typeface="ＭＳ Ｐゴシック" pitchFamily="34" charset="-128"/>
              </a:rPr>
              <a:t> </a:t>
            </a:r>
            <a:r>
              <a:rPr lang="fr-BE" altLang="fr-FR" dirty="0" err="1" smtClean="0">
                <a:ea typeface="ＭＳ Ｐゴシック" pitchFamily="34" charset="-128"/>
              </a:rPr>
              <a:t>with</a:t>
            </a:r>
            <a:r>
              <a:rPr lang="fr-BE" altLang="fr-FR" dirty="0" smtClean="0">
                <a:ea typeface="ＭＳ Ｐゴシック" pitchFamily="34" charset="-128"/>
              </a:rPr>
              <a:t> the NEMO and LIM </a:t>
            </a:r>
            <a:r>
              <a:rPr lang="fr-BE" altLang="fr-FR" dirty="0" err="1" smtClean="0">
                <a:ea typeface="ＭＳ Ｐゴシック" pitchFamily="34" charset="-128"/>
              </a:rPr>
              <a:t>models</a:t>
            </a:r>
            <a:r>
              <a:rPr lang="fr-BE" altLang="fr-FR" dirty="0" smtClean="0">
                <a:ea typeface="ＭＳ Ｐゴシック" pitchFamily="34" charset="-128"/>
              </a:rPr>
              <a:t>, </a:t>
            </a:r>
            <a:r>
              <a:rPr lang="fr-BE" altLang="fr-FR" dirty="0" err="1" smtClean="0">
                <a:ea typeface="ＭＳ Ｐゴシック" pitchFamily="34" charset="-128"/>
              </a:rPr>
              <a:t>forced</a:t>
            </a:r>
            <a:r>
              <a:rPr lang="fr-BE" altLang="fr-FR" dirty="0" smtClean="0">
                <a:ea typeface="ＭＳ Ｐゴシック" pitchFamily="34" charset="-128"/>
              </a:rPr>
              <a:t> by </a:t>
            </a:r>
            <a:r>
              <a:rPr lang="fr-BE" altLang="fr-FR" dirty="0" err="1" smtClean="0">
                <a:ea typeface="ＭＳ Ｐゴシック" pitchFamily="34" charset="-128"/>
              </a:rPr>
              <a:t>atmospheric</a:t>
            </a:r>
            <a:r>
              <a:rPr lang="fr-BE" altLang="fr-FR" dirty="0" smtClean="0">
                <a:ea typeface="ＭＳ Ｐゴシック" pitchFamily="34" charset="-128"/>
              </a:rPr>
              <a:t> </a:t>
            </a:r>
            <a:r>
              <a:rPr lang="fr-BE" altLang="fr-FR" dirty="0" err="1" smtClean="0">
                <a:ea typeface="ＭＳ Ｐゴシック" pitchFamily="34" charset="-128"/>
              </a:rPr>
              <a:t>reanalysis</a:t>
            </a:r>
            <a:r>
              <a:rPr lang="fr-BE" altLang="fr-FR" dirty="0" smtClean="0">
                <a:ea typeface="ＭＳ Ｐゴシック" pitchFamily="34" charset="-128"/>
              </a:rPr>
              <a:t>, by François Massonnet </a:t>
            </a:r>
            <a:r>
              <a:rPr lang="fr-BE" altLang="fr-FR" dirty="0" err="1" smtClean="0">
                <a:ea typeface="ＭＳ Ｐゴシック" pitchFamily="34" charset="-128"/>
              </a:rPr>
              <a:t>during</a:t>
            </a:r>
            <a:r>
              <a:rPr lang="fr-BE" altLang="fr-FR" dirty="0" smtClean="0">
                <a:ea typeface="ＭＳ Ｐゴシック" pitchFamily="34" charset="-128"/>
              </a:rPr>
              <a:t> </a:t>
            </a:r>
            <a:r>
              <a:rPr lang="fr-BE" altLang="fr-FR" dirty="0" err="1" smtClean="0">
                <a:ea typeface="ＭＳ Ｐゴシック" pitchFamily="34" charset="-128"/>
              </a:rPr>
              <a:t>his</a:t>
            </a:r>
            <a:r>
              <a:rPr lang="fr-BE" altLang="fr-FR" dirty="0" smtClean="0">
                <a:ea typeface="ＭＳ Ｐゴシック" pitchFamily="34" charset="-128"/>
              </a:rPr>
              <a:t> </a:t>
            </a:r>
            <a:r>
              <a:rPr lang="fr-BE" altLang="fr-FR" dirty="0" err="1" smtClean="0">
                <a:ea typeface="ＭＳ Ｐゴシック" pitchFamily="34" charset="-128"/>
              </a:rPr>
              <a:t>thesis</a:t>
            </a:r>
            <a:r>
              <a:rPr lang="fr-BE" altLang="fr-FR" dirty="0" smtClean="0">
                <a:ea typeface="ＭＳ Ｐゴシック" pitchFamily="34" charset="-128"/>
              </a:rPr>
              <a:t>. The figure shows the initial conditions of </a:t>
            </a:r>
            <a:r>
              <a:rPr lang="fr-BE" altLang="fr-FR" dirty="0" err="1" smtClean="0">
                <a:ea typeface="ＭＳ Ｐゴシック" pitchFamily="34" charset="-128"/>
              </a:rPr>
              <a:t>sea</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a:t>
            </a:r>
            <a:r>
              <a:rPr lang="fr-BE" altLang="fr-FR" dirty="0" err="1" smtClean="0">
                <a:ea typeface="ＭＳ Ｐゴシック" pitchFamily="34" charset="-128"/>
              </a:rPr>
              <a:t>thickness</a:t>
            </a:r>
            <a:r>
              <a:rPr lang="fr-BE" altLang="fr-FR" dirty="0" smtClean="0">
                <a:ea typeface="ＭＳ Ｐゴシック" pitchFamily="34" charset="-128"/>
              </a:rPr>
              <a:t> (</a:t>
            </a:r>
            <a:r>
              <a:rPr lang="fr-BE" altLang="fr-FR" dirty="0" err="1" smtClean="0">
                <a:ea typeface="ＭＳ Ｐゴシック" pitchFamily="34" charset="-128"/>
              </a:rPr>
              <a:t>left</a:t>
            </a:r>
            <a:r>
              <a:rPr lang="fr-BE" altLang="fr-FR" dirty="0" smtClean="0">
                <a:ea typeface="ＭＳ Ｐゴシック" pitchFamily="34" charset="-128"/>
              </a:rPr>
              <a:t>), and surface </a:t>
            </a:r>
            <a:r>
              <a:rPr lang="fr-BE" altLang="fr-FR" dirty="0" err="1" smtClean="0">
                <a:ea typeface="ＭＳ Ｐゴシック" pitchFamily="34" charset="-128"/>
              </a:rPr>
              <a:t>temperature</a:t>
            </a:r>
            <a:r>
              <a:rPr lang="fr-BE" altLang="fr-FR" dirty="0" smtClean="0">
                <a:ea typeface="ＭＳ Ｐゴシック" pitchFamily="34" charset="-128"/>
              </a:rPr>
              <a:t> (middle) in March 2007 for a </a:t>
            </a:r>
            <a:r>
              <a:rPr lang="fr-BE" altLang="fr-FR" dirty="0" err="1" smtClean="0">
                <a:ea typeface="ＭＳ Ｐゴシック" pitchFamily="34" charset="-128"/>
              </a:rPr>
              <a:t>run</a:t>
            </a:r>
            <a:r>
              <a:rPr lang="fr-BE" altLang="fr-FR" dirty="0" smtClean="0">
                <a:ea typeface="ＭＳ Ｐゴシック" pitchFamily="34" charset="-128"/>
              </a:rPr>
              <a:t> </a:t>
            </a:r>
            <a:r>
              <a:rPr lang="fr-BE" altLang="fr-FR" dirty="0" err="1" smtClean="0">
                <a:ea typeface="ＭＳ Ｐゴシック" pitchFamily="34" charset="-128"/>
              </a:rPr>
              <a:t>without</a:t>
            </a:r>
            <a:r>
              <a:rPr lang="fr-BE" altLang="fr-FR" dirty="0" smtClean="0">
                <a:ea typeface="ＭＳ Ｐゴシック" pitchFamily="34" charset="-128"/>
              </a:rPr>
              <a:t> data assimilation of </a:t>
            </a:r>
            <a:r>
              <a:rPr lang="fr-BE" altLang="fr-FR" dirty="0" err="1" smtClean="0">
                <a:ea typeface="ＭＳ Ｐゴシック" pitchFamily="34" charset="-128"/>
              </a:rPr>
              <a:t>sea</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concentration (top), and one </a:t>
            </a:r>
            <a:r>
              <a:rPr lang="fr-BE" altLang="fr-FR" dirty="0" err="1" smtClean="0">
                <a:ea typeface="ＭＳ Ｐゴシック" pitchFamily="34" charset="-128"/>
              </a:rPr>
              <a:t>initialized</a:t>
            </a:r>
            <a:r>
              <a:rPr lang="fr-BE" altLang="fr-FR" dirty="0" smtClean="0">
                <a:ea typeface="ＭＳ Ｐゴシック" pitchFamily="34" charset="-128"/>
              </a:rPr>
              <a:t> </a:t>
            </a:r>
            <a:r>
              <a:rPr lang="fr-BE" altLang="fr-FR" dirty="0" err="1" smtClean="0">
                <a:ea typeface="ＭＳ Ｐゴシック" pitchFamily="34" charset="-128"/>
              </a:rPr>
              <a:t>with</a:t>
            </a:r>
            <a:r>
              <a:rPr lang="fr-BE" altLang="fr-FR" dirty="0" smtClean="0">
                <a:ea typeface="ＭＳ Ｐゴシック" pitchFamily="34" charset="-128"/>
              </a:rPr>
              <a:t> the </a:t>
            </a:r>
            <a:r>
              <a:rPr lang="fr-BE" altLang="fr-FR" dirty="0" err="1" smtClean="0">
                <a:ea typeface="ＭＳ Ｐゴシック" pitchFamily="34" charset="-128"/>
              </a:rPr>
              <a:t>EnKF</a:t>
            </a:r>
            <a:r>
              <a:rPr lang="fr-BE" altLang="fr-FR" dirty="0" smtClean="0">
                <a:ea typeface="ＭＳ Ｐゴシック" pitchFamily="34" charset="-128"/>
              </a:rPr>
              <a:t>. It </a:t>
            </a:r>
            <a:r>
              <a:rPr lang="fr-BE" altLang="fr-FR" dirty="0" err="1" smtClean="0">
                <a:ea typeface="ＭＳ Ｐゴシック" pitchFamily="34" charset="-128"/>
              </a:rPr>
              <a:t>is</a:t>
            </a:r>
            <a:r>
              <a:rPr lang="fr-BE" altLang="fr-FR" dirty="0" smtClean="0">
                <a:ea typeface="ＭＳ Ｐゴシック" pitchFamily="34" charset="-128"/>
              </a:rPr>
              <a:t> important to </a:t>
            </a:r>
            <a:r>
              <a:rPr lang="fr-BE" altLang="fr-FR" dirty="0" err="1" smtClean="0">
                <a:ea typeface="ＭＳ Ｐゴシック" pitchFamily="34" charset="-128"/>
              </a:rPr>
              <a:t>remind</a:t>
            </a:r>
            <a:r>
              <a:rPr lang="fr-BE" altLang="fr-FR" dirty="0" smtClean="0">
                <a:ea typeface="ＭＳ Ｐゴシック" pitchFamily="34" charset="-128"/>
              </a:rPr>
              <a:t> </a:t>
            </a:r>
            <a:r>
              <a:rPr lang="fr-BE" altLang="fr-FR" dirty="0" err="1" smtClean="0">
                <a:ea typeface="ＭＳ Ｐゴシック" pitchFamily="34" charset="-128"/>
              </a:rPr>
              <a:t>here</a:t>
            </a:r>
            <a:r>
              <a:rPr lang="fr-BE" altLang="fr-FR" dirty="0" smtClean="0">
                <a:ea typeface="ＭＳ Ｐゴシック" pitchFamily="34" charset="-128"/>
              </a:rPr>
              <a:t> </a:t>
            </a:r>
            <a:r>
              <a:rPr lang="fr-BE" altLang="fr-FR" dirty="0" err="1" smtClean="0">
                <a:ea typeface="ＭＳ Ｐゴシック" pitchFamily="34" charset="-128"/>
              </a:rPr>
              <a:t>that</a:t>
            </a:r>
            <a:r>
              <a:rPr lang="fr-BE" altLang="fr-FR" dirty="0" smtClean="0">
                <a:ea typeface="ＭＳ Ｐゴシック" pitchFamily="34" charset="-128"/>
              </a:rPr>
              <a:t> </a:t>
            </a:r>
            <a:r>
              <a:rPr lang="fr-BE" altLang="fr-FR" dirty="0" err="1" smtClean="0">
                <a:ea typeface="ＭＳ Ｐゴシック" pitchFamily="34" charset="-128"/>
              </a:rPr>
              <a:t>only</a:t>
            </a:r>
            <a:r>
              <a:rPr lang="fr-BE" altLang="fr-FR" dirty="0" smtClean="0">
                <a:ea typeface="ＭＳ Ｐゴシック" pitchFamily="34" charset="-128"/>
              </a:rPr>
              <a:t> observations of </a:t>
            </a:r>
            <a:r>
              <a:rPr lang="fr-BE" altLang="fr-FR" dirty="0" err="1" smtClean="0">
                <a:ea typeface="ＭＳ Ｐゴシック" pitchFamily="34" charset="-128"/>
              </a:rPr>
              <a:t>ice</a:t>
            </a:r>
            <a:r>
              <a:rPr lang="fr-BE" altLang="fr-FR" dirty="0" smtClean="0">
                <a:ea typeface="ＭＳ Ｐゴシック" pitchFamily="34" charset="-128"/>
              </a:rPr>
              <a:t> concentration </a:t>
            </a:r>
            <a:r>
              <a:rPr lang="fr-BE" altLang="fr-FR" dirty="0" err="1" smtClean="0">
                <a:ea typeface="ＭＳ Ｐゴシック" pitchFamily="34" charset="-128"/>
              </a:rPr>
              <a:t>were</a:t>
            </a:r>
            <a:r>
              <a:rPr lang="fr-BE" altLang="fr-FR" dirty="0" smtClean="0">
                <a:ea typeface="ＭＳ Ｐゴシック" pitchFamily="34" charset="-128"/>
              </a:rPr>
              <a:t> </a:t>
            </a:r>
            <a:r>
              <a:rPr lang="fr-BE" altLang="fr-FR" dirty="0" err="1" smtClean="0">
                <a:ea typeface="ＭＳ Ｐゴシック" pitchFamily="34" charset="-128"/>
              </a:rPr>
              <a:t>fed</a:t>
            </a:r>
            <a:r>
              <a:rPr lang="fr-BE" altLang="fr-FR" dirty="0" smtClean="0">
                <a:ea typeface="ＭＳ Ｐゴシック" pitchFamily="34" charset="-128"/>
              </a:rPr>
              <a:t> in the model, but </a:t>
            </a:r>
            <a:r>
              <a:rPr lang="fr-BE" altLang="fr-FR" dirty="0" err="1" smtClean="0">
                <a:ea typeface="ＭＳ Ｐゴシック" pitchFamily="34" charset="-128"/>
              </a:rPr>
              <a:t>that</a:t>
            </a:r>
            <a:r>
              <a:rPr lang="fr-BE" altLang="fr-FR" dirty="0" smtClean="0">
                <a:ea typeface="ＭＳ Ｐゴシック" pitchFamily="34" charset="-128"/>
              </a:rPr>
              <a:t> </a:t>
            </a:r>
            <a:r>
              <a:rPr lang="fr-BE" altLang="fr-FR" dirty="0" err="1" smtClean="0">
                <a:ea typeface="ＭＳ Ｐゴシック" pitchFamily="34" charset="-128"/>
              </a:rPr>
              <a:t>because</a:t>
            </a:r>
            <a:r>
              <a:rPr lang="fr-BE" altLang="fr-FR" dirty="0" smtClean="0">
                <a:ea typeface="ＭＳ Ｐゴシック" pitchFamily="34" charset="-128"/>
              </a:rPr>
              <a:t> of </a:t>
            </a:r>
            <a:r>
              <a:rPr lang="fr-BE" altLang="fr-FR" dirty="0" err="1" smtClean="0">
                <a:ea typeface="ＭＳ Ｐゴシック" pitchFamily="34" charset="-128"/>
              </a:rPr>
              <a:t>its</a:t>
            </a:r>
            <a:r>
              <a:rPr lang="fr-BE" altLang="fr-FR" dirty="0" smtClean="0">
                <a:ea typeface="ＭＳ Ｐゴシック" pitchFamily="34" charset="-128"/>
              </a:rPr>
              <a:t> </a:t>
            </a:r>
            <a:r>
              <a:rPr lang="fr-BE" altLang="fr-FR" dirty="0" err="1" smtClean="0">
                <a:ea typeface="ＭＳ Ｐゴシック" pitchFamily="34" charset="-128"/>
              </a:rPr>
              <a:t>multivariate</a:t>
            </a:r>
            <a:r>
              <a:rPr lang="fr-BE" altLang="fr-FR" dirty="0" smtClean="0">
                <a:ea typeface="ＭＳ Ｐゴシック" pitchFamily="34" charset="-128"/>
              </a:rPr>
              <a:t> structure, the Ensemble </a:t>
            </a:r>
            <a:r>
              <a:rPr lang="fr-BE" altLang="fr-FR" dirty="0" err="1" smtClean="0">
                <a:ea typeface="ＭＳ Ｐゴシック" pitchFamily="34" charset="-128"/>
              </a:rPr>
              <a:t>Kalman</a:t>
            </a:r>
            <a:r>
              <a:rPr lang="fr-BE" altLang="fr-FR" dirty="0" smtClean="0">
                <a:ea typeface="ＭＳ Ｐゴシック" pitchFamily="34" charset="-128"/>
              </a:rPr>
              <a:t> </a:t>
            </a:r>
            <a:r>
              <a:rPr lang="fr-BE" altLang="fr-FR" dirty="0" err="1" smtClean="0">
                <a:ea typeface="ＭＳ Ｐゴシック" pitchFamily="34" charset="-128"/>
              </a:rPr>
              <a:t>filter</a:t>
            </a:r>
            <a:r>
              <a:rPr lang="fr-BE" altLang="fr-FR" dirty="0" smtClean="0">
                <a:ea typeface="ＭＳ Ｐゴシック" pitchFamily="34" charset="-128"/>
              </a:rPr>
              <a:t> </a:t>
            </a:r>
            <a:r>
              <a:rPr lang="fr-BE" altLang="fr-FR" dirty="0" err="1" smtClean="0">
                <a:ea typeface="ＭＳ Ｐゴシック" pitchFamily="34" charset="-128"/>
              </a:rPr>
              <a:t>automatically</a:t>
            </a:r>
            <a:r>
              <a:rPr lang="fr-BE" altLang="fr-FR" dirty="0" smtClean="0">
                <a:ea typeface="ＭＳ Ｐゴシック" pitchFamily="34" charset="-128"/>
              </a:rPr>
              <a:t> updates all </a:t>
            </a:r>
            <a:r>
              <a:rPr lang="fr-BE" altLang="fr-FR" dirty="0" err="1" smtClean="0">
                <a:ea typeface="ＭＳ Ｐゴシック" pitchFamily="34" charset="-128"/>
              </a:rPr>
              <a:t>other</a:t>
            </a:r>
            <a:r>
              <a:rPr lang="fr-BE" altLang="fr-FR" dirty="0" smtClean="0">
                <a:ea typeface="ＭＳ Ｐゴシック" pitchFamily="34" charset="-128"/>
              </a:rPr>
              <a:t> variables (</a:t>
            </a:r>
            <a:r>
              <a:rPr lang="fr-BE" altLang="fr-FR" dirty="0" err="1" smtClean="0">
                <a:ea typeface="ＭＳ Ｐゴシック" pitchFamily="34" charset="-128"/>
              </a:rPr>
              <a:t>here</a:t>
            </a:r>
            <a:r>
              <a:rPr lang="fr-BE" altLang="fr-FR" dirty="0" smtClean="0">
                <a:ea typeface="ＭＳ Ｐゴシック" pitchFamily="34" charset="-128"/>
              </a:rPr>
              <a:t> </a:t>
            </a:r>
            <a:r>
              <a:rPr lang="fr-BE" altLang="fr-FR" dirty="0" err="1" smtClean="0">
                <a:ea typeface="ＭＳ Ｐゴシック" pitchFamily="34" charset="-128"/>
              </a:rPr>
              <a:t>thickness</a:t>
            </a:r>
            <a:r>
              <a:rPr lang="fr-BE" altLang="fr-FR" dirty="0" smtClean="0">
                <a:ea typeface="ＭＳ Ｐゴシック" pitchFamily="34" charset="-128"/>
              </a:rPr>
              <a:t> and </a:t>
            </a:r>
            <a:r>
              <a:rPr lang="fr-BE" altLang="fr-FR" dirty="0" err="1" smtClean="0">
                <a:ea typeface="ＭＳ Ｐゴシック" pitchFamily="34" charset="-128"/>
              </a:rPr>
              <a:t>temperature</a:t>
            </a:r>
            <a:r>
              <a:rPr lang="fr-BE" altLang="fr-FR" dirty="0" smtClean="0">
                <a:ea typeface="ＭＳ Ｐゴシック" pitchFamily="34" charset="-128"/>
              </a:rPr>
              <a:t>). </a:t>
            </a:r>
            <a:r>
              <a:rPr lang="fr-BE" altLang="fr-FR" dirty="0" err="1" smtClean="0">
                <a:ea typeface="ＭＳ Ｐゴシック" pitchFamily="34" charset="-128"/>
              </a:rPr>
              <a:t>Thanks</a:t>
            </a:r>
            <a:r>
              <a:rPr lang="fr-BE" altLang="fr-FR" dirty="0" smtClean="0">
                <a:ea typeface="ＭＳ Ｐゴシック" pitchFamily="34" charset="-128"/>
              </a:rPr>
              <a:t> to the update of </a:t>
            </a:r>
            <a:r>
              <a:rPr lang="fr-BE" altLang="fr-FR" dirty="0" err="1" smtClean="0">
                <a:ea typeface="ＭＳ Ｐゴシック" pitchFamily="34" charset="-128"/>
              </a:rPr>
              <a:t>these</a:t>
            </a:r>
            <a:r>
              <a:rPr lang="fr-BE" altLang="fr-FR" dirty="0" smtClean="0">
                <a:ea typeface="ＭＳ Ｐゴシック" pitchFamily="34" charset="-128"/>
              </a:rPr>
              <a:t> non-</a:t>
            </a:r>
            <a:r>
              <a:rPr lang="fr-BE" altLang="fr-FR" dirty="0" err="1" smtClean="0">
                <a:ea typeface="ＭＳ Ｐゴシック" pitchFamily="34" charset="-128"/>
              </a:rPr>
              <a:t>observed</a:t>
            </a:r>
            <a:r>
              <a:rPr lang="fr-BE" altLang="fr-FR" dirty="0" smtClean="0">
                <a:ea typeface="ＭＳ Ｐゴシック" pitchFamily="34" charset="-128"/>
              </a:rPr>
              <a:t> variables, </a:t>
            </a:r>
            <a:r>
              <a:rPr lang="fr-BE" altLang="fr-FR" dirty="0" err="1" smtClean="0">
                <a:ea typeface="ＭＳ Ｐゴシック" pitchFamily="34" charset="-128"/>
              </a:rPr>
              <a:t>it</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still</a:t>
            </a:r>
            <a:r>
              <a:rPr lang="fr-BE" altLang="fr-FR" dirty="0" smtClean="0">
                <a:ea typeface="ＭＳ Ｐゴシック" pitchFamily="34" charset="-128"/>
              </a:rPr>
              <a:t> possible to </a:t>
            </a:r>
            <a:r>
              <a:rPr lang="fr-BE" altLang="fr-FR" dirty="0" err="1" smtClean="0">
                <a:ea typeface="ＭＳ Ｐゴシック" pitchFamily="34" charset="-128"/>
              </a:rPr>
              <a:t>improve</a:t>
            </a:r>
            <a:r>
              <a:rPr lang="fr-BE" altLang="fr-FR" dirty="0" smtClean="0">
                <a:ea typeface="ＭＳ Ｐゴシック" pitchFamily="34" charset="-128"/>
              </a:rPr>
              <a:t> the spatial distribution of </a:t>
            </a:r>
            <a:r>
              <a:rPr lang="fr-BE" altLang="fr-FR" dirty="0" err="1" smtClean="0">
                <a:ea typeface="ＭＳ Ｐゴシック" pitchFamily="34" charset="-128"/>
              </a:rPr>
              <a:t>ice</a:t>
            </a:r>
            <a:r>
              <a:rPr lang="fr-BE" altLang="fr-FR" dirty="0" smtClean="0">
                <a:ea typeface="ＭＳ Ｐゴシック" pitchFamily="34" charset="-128"/>
              </a:rPr>
              <a:t> concentration in the </a:t>
            </a:r>
            <a:r>
              <a:rPr lang="fr-BE" altLang="fr-FR" dirty="0" err="1" smtClean="0">
                <a:ea typeface="ＭＳ Ｐゴシック" pitchFamily="34" charset="-128"/>
              </a:rPr>
              <a:t>next</a:t>
            </a:r>
            <a:r>
              <a:rPr lang="fr-BE" altLang="fr-FR" dirty="0" smtClean="0">
                <a:ea typeface="ＭＳ Ｐゴシック" pitchFamily="34" charset="-128"/>
              </a:rPr>
              <a:t> </a:t>
            </a:r>
            <a:r>
              <a:rPr lang="fr-BE" altLang="fr-FR" dirty="0" err="1" smtClean="0">
                <a:ea typeface="ＭＳ Ｐゴシック" pitchFamily="34" charset="-128"/>
              </a:rPr>
              <a:t>summer</a:t>
            </a:r>
            <a:r>
              <a:rPr lang="fr-BE" altLang="fr-FR" dirty="0" smtClean="0">
                <a:ea typeface="ＭＳ Ｐゴシック" pitchFamily="34" charset="-128"/>
              </a:rPr>
              <a:t>, </a:t>
            </a:r>
            <a:r>
              <a:rPr lang="fr-BE" altLang="fr-FR" dirty="0" err="1" smtClean="0">
                <a:ea typeface="ＭＳ Ｐゴシック" pitchFamily="34" charset="-128"/>
              </a:rPr>
              <a:t>because</a:t>
            </a:r>
            <a:r>
              <a:rPr lang="fr-BE" altLang="fr-FR" dirty="0" smtClean="0">
                <a:ea typeface="ＭＳ Ｐゴシック" pitchFamily="34" charset="-128"/>
              </a:rPr>
              <a:t> </a:t>
            </a:r>
            <a:r>
              <a:rPr lang="fr-BE" altLang="fr-FR" dirty="0" err="1" smtClean="0">
                <a:ea typeface="ＭＳ Ｐゴシック" pitchFamily="34" charset="-128"/>
              </a:rPr>
              <a:t>these</a:t>
            </a:r>
            <a:r>
              <a:rPr lang="fr-BE" altLang="fr-FR" dirty="0" smtClean="0">
                <a:ea typeface="ＭＳ Ｐゴシック" pitchFamily="34" charset="-128"/>
              </a:rPr>
              <a:t> variables </a:t>
            </a:r>
            <a:r>
              <a:rPr lang="fr-BE" altLang="fr-FR" dirty="0" err="1" smtClean="0">
                <a:ea typeface="ＭＳ Ｐゴシック" pitchFamily="34" charset="-128"/>
              </a:rPr>
              <a:t>hold</a:t>
            </a:r>
            <a:r>
              <a:rPr lang="fr-BE" altLang="fr-FR" dirty="0" smtClean="0">
                <a:ea typeface="ＭＳ Ｐゴシック" pitchFamily="34" charset="-128"/>
              </a:rPr>
              <a:t> a memory </a:t>
            </a:r>
            <a:r>
              <a:rPr lang="fr-BE" altLang="fr-FR" dirty="0" err="1" smtClean="0">
                <a:ea typeface="ＭＳ Ｐゴシック" pitchFamily="34" charset="-128"/>
              </a:rPr>
              <a:t>that</a:t>
            </a:r>
            <a:r>
              <a:rPr lang="fr-BE" altLang="fr-FR" dirty="0" smtClean="0">
                <a:ea typeface="ＭＳ Ｐゴシック" pitchFamily="34" charset="-128"/>
              </a:rPr>
              <a:t> </a:t>
            </a:r>
            <a:r>
              <a:rPr lang="fr-BE" altLang="fr-FR" dirty="0" err="1" smtClean="0">
                <a:ea typeface="ＭＳ Ｐゴシック" pitchFamily="34" charset="-128"/>
              </a:rPr>
              <a:t>can</a:t>
            </a:r>
            <a:r>
              <a:rPr lang="fr-BE" altLang="fr-FR" dirty="0" smtClean="0">
                <a:ea typeface="ＭＳ Ｐゴシック" pitchFamily="34" charset="-128"/>
              </a:rPr>
              <a:t> </a:t>
            </a:r>
            <a:r>
              <a:rPr lang="fr-BE" altLang="fr-FR" dirty="0" err="1" smtClean="0">
                <a:ea typeface="ＭＳ Ｐゴシック" pitchFamily="34" charset="-128"/>
              </a:rPr>
              <a:t>reemerge</a:t>
            </a:r>
            <a:r>
              <a:rPr lang="fr-BE" altLang="fr-FR" dirty="0" smtClean="0">
                <a:ea typeface="ＭＳ Ｐゴシック" pitchFamily="34" charset="-128"/>
              </a:rPr>
              <a:t> six </a:t>
            </a:r>
            <a:r>
              <a:rPr lang="fr-BE" altLang="fr-FR" dirty="0" err="1" smtClean="0">
                <a:ea typeface="ＭＳ Ｐゴシック" pitchFamily="34" charset="-128"/>
              </a:rPr>
              <a:t>months</a:t>
            </a:r>
            <a:r>
              <a:rPr lang="fr-BE" altLang="fr-FR" dirty="0" smtClean="0">
                <a:ea typeface="ＭＳ Ｐゴシック" pitchFamily="34" charset="-128"/>
              </a:rPr>
              <a:t> </a:t>
            </a:r>
            <a:r>
              <a:rPr lang="fr-BE" altLang="fr-FR" dirty="0" err="1" smtClean="0">
                <a:ea typeface="ＭＳ Ｐゴシック" pitchFamily="34" charset="-128"/>
              </a:rPr>
              <a:t>later</a:t>
            </a:r>
            <a:r>
              <a:rPr lang="fr-BE" altLang="fr-FR" dirty="0" smtClean="0">
                <a:ea typeface="ＭＳ Ｐゴシック" pitchFamily="34"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altLang="fr-FR"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err="1" smtClean="0">
                <a:ea typeface="ＭＳ Ｐゴシック" pitchFamily="34" charset="-128"/>
              </a:rPr>
              <a:t>Here</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a:t>
            </a:r>
            <a:r>
              <a:rPr lang="fr-BE" altLang="fr-FR" dirty="0" err="1" smtClean="0">
                <a:ea typeface="ＭＳ Ｐゴシック" pitchFamily="34" charset="-128"/>
              </a:rPr>
              <a:t>contration</a:t>
            </a:r>
            <a:r>
              <a:rPr lang="fr-BE" altLang="fr-FR" baseline="0" dirty="0" smtClean="0">
                <a:ea typeface="ＭＳ Ｐゴシック" pitchFamily="34" charset="-128"/>
              </a:rPr>
              <a:t> </a:t>
            </a:r>
            <a:r>
              <a:rPr lang="fr-BE" altLang="fr-FR" baseline="0" dirty="0" err="1" smtClean="0">
                <a:ea typeface="ＭＳ Ｐゴシック" pitchFamily="34" charset="-128"/>
              </a:rPr>
              <a:t>is</a:t>
            </a:r>
            <a:r>
              <a:rPr lang="fr-BE" altLang="fr-FR" baseline="0" dirty="0" smtClean="0">
                <a:ea typeface="ＭＳ Ｐゴシック" pitchFamily="34" charset="-128"/>
              </a:rPr>
              <a:t> </a:t>
            </a:r>
            <a:r>
              <a:rPr lang="fr-BE" altLang="fr-FR" baseline="0" dirty="0" err="1" smtClean="0">
                <a:ea typeface="ＭＳ Ｐゴシック" pitchFamily="34" charset="-128"/>
              </a:rPr>
              <a:t>assimilated</a:t>
            </a:r>
            <a:endParaRPr lang="en-US" altLang="fr-FR" dirty="0" smtClean="0">
              <a:ea typeface="ＭＳ Ｐゴシック" pitchFamily="34" charset="-128"/>
            </a:endParaRPr>
          </a:p>
          <a:p>
            <a:endParaRPr lang="en-US" dirty="0"/>
          </a:p>
        </p:txBody>
      </p:sp>
    </p:spTree>
    <p:extLst>
      <p:ext uri="{BB962C8B-B14F-4D97-AF65-F5344CB8AC3E}">
        <p14:creationId xmlns:p14="http://schemas.microsoft.com/office/powerpoint/2010/main" val="322013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B0A7873B-36C9-4049-A4EF-0464DEAF4E64}" type="slidenum">
              <a:rPr lang="en-US" altLang="en-US"/>
              <a:pPr/>
              <a:t>18</a:t>
            </a:fld>
            <a:endParaRPr lang="en-US" altLang="en-US"/>
          </a:p>
        </p:txBody>
      </p:sp>
      <p:sp>
        <p:nvSpPr>
          <p:cNvPr id="34817"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ChangeArrowheads="1"/>
          </p:cNvSpPr>
          <p:nvPr/>
        </p:nvSpPr>
        <p:spPr bwMode="auto">
          <a:xfrm>
            <a:off x="686361" y="4342535"/>
            <a:ext cx="5448860" cy="40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spcBef>
                <a:spcPts val="404"/>
              </a:spcBef>
            </a:pPr>
            <a:r>
              <a:rPr lang="fr-BE" altLang="en-US" sz="1100">
                <a:solidFill>
                  <a:srgbClr val="000000"/>
                </a:solidFill>
                <a:latin typeface="Times New Roman" pitchFamily="16" charset="0"/>
              </a:rPr>
              <a:t>The next step is now to port the EnKF to a fully-coupled system (EC-Earth). But when the model changes, new questions emerge. It is uncertain at this stage how to perturb the model as to generate the appropriate error structure in the sea ice model. In fact, perturbing coupled systems is far from clear since the time scales of the ocean and the atmosphere are very different. Another question pertains to the update phase: when ice concentration is updated, should near-surface air temperatures be updated as well? What about the whole vertical column? Finally, it is clear that these simulations will be highly demanding. So far the filter has been run with 25 members, which seems a lot for climate modellers but ridiculous for data assimilation people. How to optimize the use of resources without sacrificing the statistics of our ensemble will be a very important question to address.</a:t>
            </a:r>
          </a:p>
        </p:txBody>
      </p:sp>
      <p:sp>
        <p:nvSpPr>
          <p:cNvPr id="34819" name="Text Box 3"/>
          <p:cNvSpPr txBox="1">
            <a:spLocks noChangeArrowheads="1"/>
          </p:cNvSpPr>
          <p:nvPr/>
        </p:nvSpPr>
        <p:spPr bwMode="auto">
          <a:xfrm>
            <a:off x="3881438" y="8686512"/>
            <a:ext cx="2938743" cy="41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r" eaLnBrk="1">
              <a:lnSpc>
                <a:spcPct val="102000"/>
              </a:lnSpc>
              <a:buClrTx/>
              <a:buFontTx/>
              <a:buNone/>
            </a:pPr>
            <a:fld id="{02C022E6-F7D9-4CEB-8D4C-EF73B4C54F95}" type="slidenum">
              <a:rPr lang="en-US" altLang="en-US" sz="1300">
                <a:solidFill>
                  <a:srgbClr val="000000"/>
                </a:solidFill>
                <a:latin typeface="Times New Roman" pitchFamily="16" charset="0"/>
              </a:rPr>
              <a:pPr algn="r" eaLnBrk="1">
                <a:lnSpc>
                  <a:spcPct val="102000"/>
                </a:lnSpc>
                <a:buClrTx/>
                <a:buFontTx/>
                <a:buNone/>
              </a:pPr>
              <a:t>18</a:t>
            </a:fld>
            <a:endParaRPr lang="en-US" altLang="en-US" sz="1300">
              <a:solidFill>
                <a:srgbClr val="000000"/>
              </a:solidFill>
              <a:latin typeface="Times New Roman" pitchFamily="16" charset="0"/>
            </a:endParaRPr>
          </a:p>
        </p:txBody>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altLang="fr-FR" dirty="0" smtClean="0">
                <a:ea typeface="ＭＳ Ｐゴシック" pitchFamily="34" charset="-128"/>
              </a:rPr>
              <a:t>The </a:t>
            </a:r>
            <a:r>
              <a:rPr lang="fr-BE" altLang="fr-FR" dirty="0" err="1" smtClean="0">
                <a:ea typeface="ＭＳ Ｐゴシック" pitchFamily="34" charset="-128"/>
              </a:rPr>
              <a:t>next</a:t>
            </a:r>
            <a:r>
              <a:rPr lang="fr-BE" altLang="fr-FR" dirty="0" smtClean="0">
                <a:ea typeface="ＭＳ Ｐゴシック" pitchFamily="34" charset="-128"/>
              </a:rPr>
              <a:t> </a:t>
            </a:r>
            <a:r>
              <a:rPr lang="fr-BE" altLang="fr-FR" dirty="0" err="1" smtClean="0">
                <a:ea typeface="ＭＳ Ｐゴシック" pitchFamily="34" charset="-128"/>
              </a:rPr>
              <a:t>step</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now</a:t>
            </a:r>
            <a:r>
              <a:rPr lang="fr-BE" altLang="fr-FR" dirty="0" smtClean="0">
                <a:ea typeface="ＭＳ Ｐゴシック" pitchFamily="34" charset="-128"/>
              </a:rPr>
              <a:t> to port the </a:t>
            </a:r>
            <a:r>
              <a:rPr lang="fr-BE" altLang="fr-FR" dirty="0" err="1" smtClean="0">
                <a:ea typeface="ＭＳ Ｐゴシック" pitchFamily="34" charset="-128"/>
              </a:rPr>
              <a:t>EnKF</a:t>
            </a:r>
            <a:r>
              <a:rPr lang="fr-BE" altLang="fr-FR" dirty="0" smtClean="0">
                <a:ea typeface="ＭＳ Ｐゴシック" pitchFamily="34" charset="-128"/>
              </a:rPr>
              <a:t> to a </a:t>
            </a:r>
            <a:r>
              <a:rPr lang="fr-BE" altLang="fr-FR" dirty="0" err="1" smtClean="0">
                <a:ea typeface="ＭＳ Ｐゴシック" pitchFamily="34" charset="-128"/>
              </a:rPr>
              <a:t>fully-coupled</a:t>
            </a:r>
            <a:r>
              <a:rPr lang="fr-BE" altLang="fr-FR" dirty="0" smtClean="0">
                <a:ea typeface="ＭＳ Ｐゴシック" pitchFamily="34" charset="-128"/>
              </a:rPr>
              <a:t> system (EC-</a:t>
            </a:r>
            <a:r>
              <a:rPr lang="fr-BE" altLang="fr-FR" dirty="0" err="1" smtClean="0">
                <a:ea typeface="ＭＳ Ｐゴシック" pitchFamily="34" charset="-128"/>
              </a:rPr>
              <a:t>Earth</a:t>
            </a:r>
            <a:r>
              <a:rPr lang="fr-BE" altLang="fr-FR" dirty="0" smtClean="0">
                <a:ea typeface="ＭＳ Ｐゴシック" pitchFamily="34" charset="-128"/>
              </a:rPr>
              <a:t>). But </a:t>
            </a:r>
            <a:r>
              <a:rPr lang="fr-BE" altLang="fr-FR" dirty="0" err="1" smtClean="0">
                <a:ea typeface="ＭＳ Ｐゴシック" pitchFamily="34" charset="-128"/>
              </a:rPr>
              <a:t>when</a:t>
            </a:r>
            <a:r>
              <a:rPr lang="fr-BE" altLang="fr-FR" dirty="0" smtClean="0">
                <a:ea typeface="ＭＳ Ｐゴシック" pitchFamily="34" charset="-128"/>
              </a:rPr>
              <a:t> the model changes, new questions </a:t>
            </a:r>
            <a:r>
              <a:rPr lang="fr-BE" altLang="fr-FR" dirty="0" err="1" smtClean="0">
                <a:ea typeface="ＭＳ Ｐゴシック" pitchFamily="34" charset="-128"/>
              </a:rPr>
              <a:t>emerge</a:t>
            </a:r>
            <a:r>
              <a:rPr lang="fr-BE" altLang="fr-FR" dirty="0" smtClean="0">
                <a:ea typeface="ＭＳ Ｐゴシック" pitchFamily="34" charset="-128"/>
              </a:rPr>
              <a:t>. It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uncertain</a:t>
            </a:r>
            <a:r>
              <a:rPr lang="fr-BE" altLang="fr-FR" dirty="0" smtClean="0">
                <a:ea typeface="ＭＳ Ｐゴシック" pitchFamily="34" charset="-128"/>
              </a:rPr>
              <a:t> at </a:t>
            </a:r>
            <a:r>
              <a:rPr lang="fr-BE" altLang="fr-FR" dirty="0" err="1" smtClean="0">
                <a:ea typeface="ＭＳ Ｐゴシック" pitchFamily="34" charset="-128"/>
              </a:rPr>
              <a:t>this</a:t>
            </a:r>
            <a:r>
              <a:rPr lang="fr-BE" altLang="fr-FR" dirty="0" smtClean="0">
                <a:ea typeface="ＭＳ Ｐゴシック" pitchFamily="34" charset="-128"/>
              </a:rPr>
              <a:t> stage how to </a:t>
            </a:r>
            <a:r>
              <a:rPr lang="fr-BE" altLang="fr-FR" dirty="0" err="1" smtClean="0">
                <a:ea typeface="ＭＳ Ｐゴシック" pitchFamily="34" charset="-128"/>
              </a:rPr>
              <a:t>perturb</a:t>
            </a:r>
            <a:r>
              <a:rPr lang="fr-BE" altLang="fr-FR" dirty="0" smtClean="0">
                <a:ea typeface="ＭＳ Ｐゴシック" pitchFamily="34" charset="-128"/>
              </a:rPr>
              <a:t> the model as to </a:t>
            </a:r>
            <a:r>
              <a:rPr lang="fr-BE" altLang="fr-FR" dirty="0" err="1" smtClean="0">
                <a:ea typeface="ＭＳ Ｐゴシック" pitchFamily="34" charset="-128"/>
              </a:rPr>
              <a:t>generate</a:t>
            </a:r>
            <a:r>
              <a:rPr lang="fr-BE" altLang="fr-FR" dirty="0" smtClean="0">
                <a:ea typeface="ＭＳ Ｐゴシック" pitchFamily="34" charset="-128"/>
              </a:rPr>
              <a:t> the </a:t>
            </a:r>
            <a:r>
              <a:rPr lang="fr-BE" altLang="fr-FR" dirty="0" err="1" smtClean="0">
                <a:ea typeface="ＭＳ Ｐゴシック" pitchFamily="34" charset="-128"/>
              </a:rPr>
              <a:t>appropriate</a:t>
            </a:r>
            <a:r>
              <a:rPr lang="fr-BE" altLang="fr-FR" dirty="0" smtClean="0">
                <a:ea typeface="ＭＳ Ｐゴシック" pitchFamily="34" charset="-128"/>
              </a:rPr>
              <a:t> </a:t>
            </a:r>
            <a:r>
              <a:rPr lang="fr-BE" altLang="fr-FR" dirty="0" err="1" smtClean="0">
                <a:ea typeface="ＭＳ Ｐゴシック" pitchFamily="34" charset="-128"/>
              </a:rPr>
              <a:t>error</a:t>
            </a:r>
            <a:r>
              <a:rPr lang="fr-BE" altLang="fr-FR" dirty="0" smtClean="0">
                <a:ea typeface="ＭＳ Ｐゴシック" pitchFamily="34" charset="-128"/>
              </a:rPr>
              <a:t> structure in the </a:t>
            </a:r>
            <a:r>
              <a:rPr lang="fr-BE" altLang="fr-FR" dirty="0" err="1" smtClean="0">
                <a:ea typeface="ＭＳ Ｐゴシック" pitchFamily="34" charset="-128"/>
              </a:rPr>
              <a:t>sea</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model. In </a:t>
            </a:r>
            <a:r>
              <a:rPr lang="fr-BE" altLang="fr-FR" dirty="0" err="1" smtClean="0">
                <a:ea typeface="ＭＳ Ｐゴシック" pitchFamily="34" charset="-128"/>
              </a:rPr>
              <a:t>fact</a:t>
            </a:r>
            <a:r>
              <a:rPr lang="fr-BE" altLang="fr-FR" dirty="0" smtClean="0">
                <a:ea typeface="ＭＳ Ｐゴシック" pitchFamily="34" charset="-128"/>
              </a:rPr>
              <a:t>, </a:t>
            </a:r>
            <a:r>
              <a:rPr lang="fr-BE" altLang="fr-FR" dirty="0" err="1" smtClean="0">
                <a:ea typeface="ＭＳ Ｐゴシック" pitchFamily="34" charset="-128"/>
              </a:rPr>
              <a:t>perturbing</a:t>
            </a:r>
            <a:r>
              <a:rPr lang="fr-BE" altLang="fr-FR" dirty="0" smtClean="0">
                <a:ea typeface="ＭＳ Ｐゴシック" pitchFamily="34" charset="-128"/>
              </a:rPr>
              <a:t> </a:t>
            </a:r>
            <a:r>
              <a:rPr lang="fr-BE" altLang="fr-FR" dirty="0" err="1" smtClean="0">
                <a:ea typeface="ＭＳ Ｐゴシック" pitchFamily="34" charset="-128"/>
              </a:rPr>
              <a:t>coupled</a:t>
            </a:r>
            <a:r>
              <a:rPr lang="fr-BE" altLang="fr-FR" dirty="0" smtClean="0">
                <a:ea typeface="ＭＳ Ｐゴシック" pitchFamily="34" charset="-128"/>
              </a:rPr>
              <a:t> </a:t>
            </a:r>
            <a:r>
              <a:rPr lang="fr-BE" altLang="fr-FR" dirty="0" err="1" smtClean="0">
                <a:ea typeface="ＭＳ Ｐゴシック" pitchFamily="34" charset="-128"/>
              </a:rPr>
              <a:t>systems</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far </a:t>
            </a:r>
            <a:r>
              <a:rPr lang="fr-BE" altLang="fr-FR" dirty="0" err="1" smtClean="0">
                <a:ea typeface="ＭＳ Ｐゴシック" pitchFamily="34" charset="-128"/>
              </a:rPr>
              <a:t>from</a:t>
            </a:r>
            <a:r>
              <a:rPr lang="fr-BE" altLang="fr-FR" dirty="0" smtClean="0">
                <a:ea typeface="ＭＳ Ｐゴシック" pitchFamily="34" charset="-128"/>
              </a:rPr>
              <a:t> </a:t>
            </a:r>
            <a:r>
              <a:rPr lang="fr-BE" altLang="fr-FR" dirty="0" err="1" smtClean="0">
                <a:ea typeface="ＭＳ Ｐゴシック" pitchFamily="34" charset="-128"/>
              </a:rPr>
              <a:t>clear</a:t>
            </a:r>
            <a:r>
              <a:rPr lang="fr-BE" altLang="fr-FR" dirty="0" smtClean="0">
                <a:ea typeface="ＭＳ Ｐゴシック" pitchFamily="34" charset="-128"/>
              </a:rPr>
              <a:t> </a:t>
            </a:r>
            <a:r>
              <a:rPr lang="fr-BE" altLang="fr-FR" dirty="0" err="1" smtClean="0">
                <a:ea typeface="ＭＳ Ｐゴシック" pitchFamily="34" charset="-128"/>
              </a:rPr>
              <a:t>since</a:t>
            </a:r>
            <a:r>
              <a:rPr lang="fr-BE" altLang="fr-FR" dirty="0" smtClean="0">
                <a:ea typeface="ＭＳ Ｐゴシック" pitchFamily="34" charset="-128"/>
              </a:rPr>
              <a:t> the time </a:t>
            </a:r>
            <a:r>
              <a:rPr lang="fr-BE" altLang="fr-FR" dirty="0" err="1" smtClean="0">
                <a:ea typeface="ＭＳ Ｐゴシック" pitchFamily="34" charset="-128"/>
              </a:rPr>
              <a:t>scales</a:t>
            </a:r>
            <a:r>
              <a:rPr lang="fr-BE" altLang="fr-FR" dirty="0" smtClean="0">
                <a:ea typeface="ＭＳ Ｐゴシック" pitchFamily="34" charset="-128"/>
              </a:rPr>
              <a:t> of the </a:t>
            </a:r>
            <a:r>
              <a:rPr lang="fr-BE" altLang="fr-FR" dirty="0" err="1" smtClean="0">
                <a:ea typeface="ＭＳ Ｐゴシック" pitchFamily="34" charset="-128"/>
              </a:rPr>
              <a:t>ocean</a:t>
            </a:r>
            <a:r>
              <a:rPr lang="fr-BE" altLang="fr-FR" dirty="0" smtClean="0">
                <a:ea typeface="ＭＳ Ｐゴシック" pitchFamily="34" charset="-128"/>
              </a:rPr>
              <a:t> and the </a:t>
            </a:r>
            <a:r>
              <a:rPr lang="fr-BE" altLang="fr-FR" dirty="0" err="1" smtClean="0">
                <a:ea typeface="ＭＳ Ｐゴシック" pitchFamily="34" charset="-128"/>
              </a:rPr>
              <a:t>atmosphere</a:t>
            </a:r>
            <a:r>
              <a:rPr lang="fr-BE" altLang="fr-FR" dirty="0" smtClean="0">
                <a:ea typeface="ＭＳ Ｐゴシック" pitchFamily="34" charset="-128"/>
              </a:rPr>
              <a:t> are </a:t>
            </a:r>
            <a:r>
              <a:rPr lang="fr-BE" altLang="fr-FR" dirty="0" err="1" smtClean="0">
                <a:ea typeface="ＭＳ Ｐゴシック" pitchFamily="34" charset="-128"/>
              </a:rPr>
              <a:t>very</a:t>
            </a:r>
            <a:r>
              <a:rPr lang="fr-BE" altLang="fr-FR" dirty="0" smtClean="0">
                <a:ea typeface="ＭＳ Ｐゴシック" pitchFamily="34" charset="-128"/>
              </a:rPr>
              <a:t> </a:t>
            </a:r>
            <a:r>
              <a:rPr lang="fr-BE" altLang="fr-FR" dirty="0" err="1" smtClean="0">
                <a:ea typeface="ＭＳ Ｐゴシック" pitchFamily="34" charset="-128"/>
              </a:rPr>
              <a:t>different</a:t>
            </a:r>
            <a:r>
              <a:rPr lang="fr-BE" altLang="fr-FR" dirty="0" smtClean="0">
                <a:ea typeface="ＭＳ Ｐゴシック" pitchFamily="34" charset="-128"/>
              </a:rPr>
              <a:t>. </a:t>
            </a:r>
            <a:r>
              <a:rPr lang="fr-BE" altLang="fr-FR" dirty="0" err="1" smtClean="0">
                <a:ea typeface="ＭＳ Ｐゴシック" pitchFamily="34" charset="-128"/>
              </a:rPr>
              <a:t>Another</a:t>
            </a:r>
            <a:r>
              <a:rPr lang="fr-BE" altLang="fr-FR" dirty="0" smtClean="0">
                <a:ea typeface="ＭＳ Ｐゴシック" pitchFamily="34" charset="-128"/>
              </a:rPr>
              <a:t> question </a:t>
            </a:r>
            <a:r>
              <a:rPr lang="fr-BE" altLang="fr-FR" dirty="0" err="1" smtClean="0">
                <a:ea typeface="ＭＳ Ｐゴシック" pitchFamily="34" charset="-128"/>
              </a:rPr>
              <a:t>pertains</a:t>
            </a:r>
            <a:r>
              <a:rPr lang="fr-BE" altLang="fr-FR" dirty="0" smtClean="0">
                <a:ea typeface="ＭＳ Ｐゴシック" pitchFamily="34" charset="-128"/>
              </a:rPr>
              <a:t> to the update phase: </a:t>
            </a:r>
            <a:r>
              <a:rPr lang="fr-BE" altLang="fr-FR" dirty="0" err="1" smtClean="0">
                <a:ea typeface="ＭＳ Ｐゴシック" pitchFamily="34" charset="-128"/>
              </a:rPr>
              <a:t>when</a:t>
            </a:r>
            <a:r>
              <a:rPr lang="fr-BE" altLang="fr-FR" dirty="0" smtClean="0">
                <a:ea typeface="ＭＳ Ｐゴシック" pitchFamily="34" charset="-128"/>
              </a:rPr>
              <a:t> </a:t>
            </a:r>
            <a:r>
              <a:rPr lang="fr-BE" altLang="fr-FR" dirty="0" err="1" smtClean="0">
                <a:ea typeface="ＭＳ Ｐゴシック" pitchFamily="34" charset="-128"/>
              </a:rPr>
              <a:t>ice</a:t>
            </a:r>
            <a:r>
              <a:rPr lang="fr-BE" altLang="fr-FR" dirty="0" smtClean="0">
                <a:ea typeface="ＭＳ Ｐゴシック" pitchFamily="34" charset="-128"/>
              </a:rPr>
              <a:t> concentration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updated</a:t>
            </a:r>
            <a:r>
              <a:rPr lang="fr-BE" altLang="fr-FR" dirty="0" smtClean="0">
                <a:ea typeface="ＭＳ Ｐゴシック" pitchFamily="34" charset="-128"/>
              </a:rPr>
              <a:t>, </a:t>
            </a:r>
            <a:r>
              <a:rPr lang="fr-BE" altLang="fr-FR" dirty="0" err="1" smtClean="0">
                <a:ea typeface="ＭＳ Ｐゴシック" pitchFamily="34" charset="-128"/>
              </a:rPr>
              <a:t>should</a:t>
            </a:r>
            <a:r>
              <a:rPr lang="fr-BE" altLang="fr-FR" dirty="0" smtClean="0">
                <a:ea typeface="ＭＳ Ｐゴシック" pitchFamily="34" charset="-128"/>
              </a:rPr>
              <a:t> </a:t>
            </a:r>
            <a:r>
              <a:rPr lang="fr-BE" altLang="fr-FR" dirty="0" err="1" smtClean="0">
                <a:ea typeface="ＭＳ Ｐゴシック" pitchFamily="34" charset="-128"/>
              </a:rPr>
              <a:t>near</a:t>
            </a:r>
            <a:r>
              <a:rPr lang="fr-BE" altLang="fr-FR" dirty="0" smtClean="0">
                <a:ea typeface="ＭＳ Ｐゴシック" pitchFamily="34" charset="-128"/>
              </a:rPr>
              <a:t>-surface air </a:t>
            </a:r>
            <a:r>
              <a:rPr lang="fr-BE" altLang="fr-FR" dirty="0" err="1" smtClean="0">
                <a:ea typeface="ＭＳ Ｐゴシック" pitchFamily="34" charset="-128"/>
              </a:rPr>
              <a:t>temperatures</a:t>
            </a:r>
            <a:r>
              <a:rPr lang="fr-BE" altLang="fr-FR" dirty="0" smtClean="0">
                <a:ea typeface="ＭＳ Ｐゴシック" pitchFamily="34" charset="-128"/>
              </a:rPr>
              <a:t> </a:t>
            </a:r>
            <a:r>
              <a:rPr lang="fr-BE" altLang="fr-FR" dirty="0" err="1" smtClean="0">
                <a:ea typeface="ＭＳ Ｐゴシック" pitchFamily="34" charset="-128"/>
              </a:rPr>
              <a:t>be</a:t>
            </a:r>
            <a:r>
              <a:rPr lang="fr-BE" altLang="fr-FR" dirty="0" smtClean="0">
                <a:ea typeface="ＭＳ Ｐゴシック" pitchFamily="34" charset="-128"/>
              </a:rPr>
              <a:t> </a:t>
            </a:r>
            <a:r>
              <a:rPr lang="fr-BE" altLang="fr-FR" dirty="0" err="1" smtClean="0">
                <a:ea typeface="ＭＳ Ｐゴシック" pitchFamily="34" charset="-128"/>
              </a:rPr>
              <a:t>updated</a:t>
            </a:r>
            <a:r>
              <a:rPr lang="fr-BE" altLang="fr-FR" dirty="0" smtClean="0">
                <a:ea typeface="ＭＳ Ｐゴシック" pitchFamily="34" charset="-128"/>
              </a:rPr>
              <a:t> as </a:t>
            </a:r>
            <a:r>
              <a:rPr lang="fr-BE" altLang="fr-FR" dirty="0" err="1" smtClean="0">
                <a:ea typeface="ＭＳ Ｐゴシック" pitchFamily="34" charset="-128"/>
              </a:rPr>
              <a:t>well</a:t>
            </a:r>
            <a:r>
              <a:rPr lang="fr-BE" altLang="fr-FR" dirty="0" smtClean="0">
                <a:ea typeface="ＭＳ Ｐゴシック" pitchFamily="34" charset="-128"/>
              </a:rPr>
              <a:t>? </a:t>
            </a:r>
            <a:r>
              <a:rPr lang="fr-BE" altLang="fr-FR" dirty="0" err="1" smtClean="0">
                <a:ea typeface="ＭＳ Ｐゴシック" pitchFamily="34" charset="-128"/>
              </a:rPr>
              <a:t>What</a:t>
            </a:r>
            <a:r>
              <a:rPr lang="fr-BE" altLang="fr-FR" dirty="0" smtClean="0">
                <a:ea typeface="ＭＳ Ｐゴシック" pitchFamily="34" charset="-128"/>
              </a:rPr>
              <a:t> about the </a:t>
            </a:r>
            <a:r>
              <a:rPr lang="fr-BE" altLang="fr-FR" dirty="0" err="1" smtClean="0">
                <a:ea typeface="ＭＳ Ｐゴシック" pitchFamily="34" charset="-128"/>
              </a:rPr>
              <a:t>whole</a:t>
            </a:r>
            <a:r>
              <a:rPr lang="fr-BE" altLang="fr-FR" dirty="0" smtClean="0">
                <a:ea typeface="ＭＳ Ｐゴシック" pitchFamily="34" charset="-128"/>
              </a:rPr>
              <a:t> vertical </a:t>
            </a:r>
            <a:r>
              <a:rPr lang="fr-BE" altLang="fr-FR" dirty="0" err="1" smtClean="0">
                <a:ea typeface="ＭＳ Ｐゴシック" pitchFamily="34" charset="-128"/>
              </a:rPr>
              <a:t>column</a:t>
            </a:r>
            <a:r>
              <a:rPr lang="fr-BE" altLang="fr-FR" dirty="0" smtClean="0">
                <a:ea typeface="ＭＳ Ｐゴシック" pitchFamily="34" charset="-128"/>
              </a:rPr>
              <a:t>? </a:t>
            </a:r>
            <a:r>
              <a:rPr lang="fr-BE" altLang="fr-FR" dirty="0" err="1" smtClean="0">
                <a:ea typeface="ＭＳ Ｐゴシック" pitchFamily="34" charset="-128"/>
              </a:rPr>
              <a:t>Finally</a:t>
            </a:r>
            <a:r>
              <a:rPr lang="fr-BE" altLang="fr-FR" dirty="0" smtClean="0">
                <a:ea typeface="ＭＳ Ｐゴシック" pitchFamily="34" charset="-128"/>
              </a:rPr>
              <a:t>, </a:t>
            </a:r>
            <a:r>
              <a:rPr lang="fr-BE" altLang="fr-FR" dirty="0" err="1" smtClean="0">
                <a:ea typeface="ＭＳ Ｐゴシック" pitchFamily="34" charset="-128"/>
              </a:rPr>
              <a:t>it</a:t>
            </a:r>
            <a:r>
              <a:rPr lang="fr-BE" altLang="fr-FR" dirty="0" smtClean="0">
                <a:ea typeface="ＭＳ Ｐゴシック" pitchFamily="34" charset="-128"/>
              </a:rPr>
              <a:t> </a:t>
            </a:r>
            <a:r>
              <a:rPr lang="fr-BE" altLang="fr-FR" dirty="0" err="1" smtClean="0">
                <a:ea typeface="ＭＳ Ｐゴシック" pitchFamily="34" charset="-128"/>
              </a:rPr>
              <a:t>is</a:t>
            </a:r>
            <a:r>
              <a:rPr lang="fr-BE" altLang="fr-FR" dirty="0" smtClean="0">
                <a:ea typeface="ＭＳ Ｐゴシック" pitchFamily="34" charset="-128"/>
              </a:rPr>
              <a:t> </a:t>
            </a:r>
            <a:r>
              <a:rPr lang="fr-BE" altLang="fr-FR" dirty="0" err="1" smtClean="0">
                <a:ea typeface="ＭＳ Ｐゴシック" pitchFamily="34" charset="-128"/>
              </a:rPr>
              <a:t>clear</a:t>
            </a:r>
            <a:r>
              <a:rPr lang="fr-BE" altLang="fr-FR" dirty="0" smtClean="0">
                <a:ea typeface="ＭＳ Ｐゴシック" pitchFamily="34" charset="-128"/>
              </a:rPr>
              <a:t> </a:t>
            </a:r>
            <a:r>
              <a:rPr lang="fr-BE" altLang="fr-FR" dirty="0" err="1" smtClean="0">
                <a:ea typeface="ＭＳ Ｐゴシック" pitchFamily="34" charset="-128"/>
              </a:rPr>
              <a:t>that</a:t>
            </a:r>
            <a:r>
              <a:rPr lang="fr-BE" altLang="fr-FR" dirty="0" smtClean="0">
                <a:ea typeface="ＭＳ Ｐゴシック" pitchFamily="34" charset="-128"/>
              </a:rPr>
              <a:t> </a:t>
            </a:r>
            <a:r>
              <a:rPr lang="fr-BE" altLang="fr-FR" dirty="0" err="1" smtClean="0">
                <a:ea typeface="ＭＳ Ｐゴシック" pitchFamily="34" charset="-128"/>
              </a:rPr>
              <a:t>these</a:t>
            </a:r>
            <a:r>
              <a:rPr lang="fr-BE" altLang="fr-FR" dirty="0" smtClean="0">
                <a:ea typeface="ＭＳ Ｐゴシック" pitchFamily="34" charset="-128"/>
              </a:rPr>
              <a:t> simulations </a:t>
            </a:r>
            <a:r>
              <a:rPr lang="fr-BE" altLang="fr-FR" dirty="0" err="1" smtClean="0">
                <a:ea typeface="ＭＳ Ｐゴシック" pitchFamily="34" charset="-128"/>
              </a:rPr>
              <a:t>will</a:t>
            </a:r>
            <a:r>
              <a:rPr lang="fr-BE" altLang="fr-FR" dirty="0" smtClean="0">
                <a:ea typeface="ＭＳ Ｐゴシック" pitchFamily="34" charset="-128"/>
              </a:rPr>
              <a:t> </a:t>
            </a:r>
            <a:r>
              <a:rPr lang="fr-BE" altLang="fr-FR" dirty="0" err="1" smtClean="0">
                <a:ea typeface="ＭＳ Ｐゴシック" pitchFamily="34" charset="-128"/>
              </a:rPr>
              <a:t>be</a:t>
            </a:r>
            <a:r>
              <a:rPr lang="fr-BE" altLang="fr-FR" dirty="0" smtClean="0">
                <a:ea typeface="ＭＳ Ｐゴシック" pitchFamily="34" charset="-128"/>
              </a:rPr>
              <a:t> </a:t>
            </a:r>
            <a:r>
              <a:rPr lang="fr-BE" altLang="fr-FR" dirty="0" err="1" smtClean="0">
                <a:ea typeface="ＭＳ Ｐゴシック" pitchFamily="34" charset="-128"/>
              </a:rPr>
              <a:t>highly</a:t>
            </a:r>
            <a:r>
              <a:rPr lang="fr-BE" altLang="fr-FR" dirty="0" smtClean="0">
                <a:ea typeface="ＭＳ Ｐゴシック" pitchFamily="34" charset="-128"/>
              </a:rPr>
              <a:t> </a:t>
            </a:r>
            <a:r>
              <a:rPr lang="fr-BE" altLang="fr-FR" dirty="0" err="1" smtClean="0">
                <a:ea typeface="ＭＳ Ｐゴシック" pitchFamily="34" charset="-128"/>
              </a:rPr>
              <a:t>demanding</a:t>
            </a:r>
            <a:r>
              <a:rPr lang="fr-BE" altLang="fr-FR" dirty="0" smtClean="0">
                <a:ea typeface="ＭＳ Ｐゴシック" pitchFamily="34" charset="-128"/>
              </a:rPr>
              <a:t>. So far the </a:t>
            </a:r>
            <a:r>
              <a:rPr lang="fr-BE" altLang="fr-FR" dirty="0" err="1" smtClean="0">
                <a:ea typeface="ＭＳ Ｐゴシック" pitchFamily="34" charset="-128"/>
              </a:rPr>
              <a:t>filter</a:t>
            </a:r>
            <a:r>
              <a:rPr lang="fr-BE" altLang="fr-FR" dirty="0" smtClean="0">
                <a:ea typeface="ＭＳ Ｐゴシック" pitchFamily="34" charset="-128"/>
              </a:rPr>
              <a:t> has been </a:t>
            </a:r>
            <a:r>
              <a:rPr lang="fr-BE" altLang="fr-FR" dirty="0" err="1" smtClean="0">
                <a:ea typeface="ＭＳ Ｐゴシック" pitchFamily="34" charset="-128"/>
              </a:rPr>
              <a:t>run</a:t>
            </a:r>
            <a:r>
              <a:rPr lang="fr-BE" altLang="fr-FR" dirty="0" smtClean="0">
                <a:ea typeface="ＭＳ Ｐゴシック" pitchFamily="34" charset="-128"/>
              </a:rPr>
              <a:t> </a:t>
            </a:r>
            <a:r>
              <a:rPr lang="fr-BE" altLang="fr-FR" dirty="0" err="1" smtClean="0">
                <a:ea typeface="ＭＳ Ｐゴシック" pitchFamily="34" charset="-128"/>
              </a:rPr>
              <a:t>with</a:t>
            </a:r>
            <a:r>
              <a:rPr lang="fr-BE" altLang="fr-FR" dirty="0" smtClean="0">
                <a:ea typeface="ＭＳ Ｐゴシック" pitchFamily="34" charset="-128"/>
              </a:rPr>
              <a:t> 25 </a:t>
            </a:r>
            <a:r>
              <a:rPr lang="fr-BE" altLang="fr-FR" dirty="0" err="1" smtClean="0">
                <a:ea typeface="ＭＳ Ｐゴシック" pitchFamily="34" charset="-128"/>
              </a:rPr>
              <a:t>members</a:t>
            </a:r>
            <a:r>
              <a:rPr lang="fr-BE" altLang="fr-FR" dirty="0" smtClean="0">
                <a:ea typeface="ＭＳ Ｐゴシック" pitchFamily="34" charset="-128"/>
              </a:rPr>
              <a:t>, </a:t>
            </a:r>
            <a:r>
              <a:rPr lang="fr-BE" altLang="fr-FR" dirty="0" err="1" smtClean="0">
                <a:ea typeface="ＭＳ Ｐゴシック" pitchFamily="34" charset="-128"/>
              </a:rPr>
              <a:t>which</a:t>
            </a:r>
            <a:r>
              <a:rPr lang="fr-BE" altLang="fr-FR" dirty="0" smtClean="0">
                <a:ea typeface="ＭＳ Ｐゴシック" pitchFamily="34" charset="-128"/>
              </a:rPr>
              <a:t> </a:t>
            </a:r>
            <a:r>
              <a:rPr lang="fr-BE" altLang="fr-FR" dirty="0" err="1" smtClean="0">
                <a:ea typeface="ＭＳ Ｐゴシック" pitchFamily="34" charset="-128"/>
              </a:rPr>
              <a:t>seems</a:t>
            </a:r>
            <a:r>
              <a:rPr lang="fr-BE" altLang="fr-FR" dirty="0" smtClean="0">
                <a:ea typeface="ＭＳ Ｐゴシック" pitchFamily="34" charset="-128"/>
              </a:rPr>
              <a:t> a lot for </a:t>
            </a:r>
            <a:r>
              <a:rPr lang="fr-BE" altLang="fr-FR" dirty="0" err="1" smtClean="0">
                <a:ea typeface="ＭＳ Ｐゴシック" pitchFamily="34" charset="-128"/>
              </a:rPr>
              <a:t>climate</a:t>
            </a:r>
            <a:r>
              <a:rPr lang="fr-BE" altLang="fr-FR" dirty="0" smtClean="0">
                <a:ea typeface="ＭＳ Ｐゴシック" pitchFamily="34" charset="-128"/>
              </a:rPr>
              <a:t> </a:t>
            </a:r>
            <a:r>
              <a:rPr lang="fr-BE" altLang="fr-FR" dirty="0" err="1" smtClean="0">
                <a:ea typeface="ＭＳ Ｐゴシック" pitchFamily="34" charset="-128"/>
              </a:rPr>
              <a:t>modellers</a:t>
            </a:r>
            <a:r>
              <a:rPr lang="fr-BE" altLang="fr-FR" dirty="0" smtClean="0">
                <a:ea typeface="ＭＳ Ｐゴシック" pitchFamily="34" charset="-128"/>
              </a:rPr>
              <a:t> but </a:t>
            </a:r>
            <a:r>
              <a:rPr lang="fr-BE" altLang="fr-FR" dirty="0" err="1" smtClean="0">
                <a:ea typeface="ＭＳ Ｐゴシック" pitchFamily="34" charset="-128"/>
              </a:rPr>
              <a:t>ridiculous</a:t>
            </a:r>
            <a:r>
              <a:rPr lang="fr-BE" altLang="fr-FR" dirty="0" smtClean="0">
                <a:ea typeface="ＭＳ Ｐゴシック" pitchFamily="34" charset="-128"/>
              </a:rPr>
              <a:t> for data assimilation people. How to </a:t>
            </a:r>
            <a:r>
              <a:rPr lang="fr-BE" altLang="fr-FR" dirty="0" err="1" smtClean="0">
                <a:ea typeface="ＭＳ Ｐゴシック" pitchFamily="34" charset="-128"/>
              </a:rPr>
              <a:t>optimize</a:t>
            </a:r>
            <a:r>
              <a:rPr lang="fr-BE" altLang="fr-FR" dirty="0" smtClean="0">
                <a:ea typeface="ＭＳ Ｐゴシック" pitchFamily="34" charset="-128"/>
              </a:rPr>
              <a:t> the use of </a:t>
            </a:r>
            <a:r>
              <a:rPr lang="fr-BE" altLang="fr-FR" dirty="0" err="1" smtClean="0">
                <a:ea typeface="ＭＳ Ｐゴシック" pitchFamily="34" charset="-128"/>
              </a:rPr>
              <a:t>resources</a:t>
            </a:r>
            <a:r>
              <a:rPr lang="fr-BE" altLang="fr-FR" dirty="0" smtClean="0">
                <a:ea typeface="ＭＳ Ｐゴシック" pitchFamily="34" charset="-128"/>
              </a:rPr>
              <a:t> </a:t>
            </a:r>
            <a:r>
              <a:rPr lang="fr-BE" altLang="fr-FR" dirty="0" err="1" smtClean="0">
                <a:ea typeface="ＭＳ Ｐゴシック" pitchFamily="34" charset="-128"/>
              </a:rPr>
              <a:t>without</a:t>
            </a:r>
            <a:r>
              <a:rPr lang="fr-BE" altLang="fr-FR" dirty="0" smtClean="0">
                <a:ea typeface="ＭＳ Ｐゴシック" pitchFamily="34" charset="-128"/>
              </a:rPr>
              <a:t> </a:t>
            </a:r>
            <a:r>
              <a:rPr lang="fr-BE" altLang="fr-FR" dirty="0" err="1" smtClean="0">
                <a:ea typeface="ＭＳ Ｐゴシック" pitchFamily="34" charset="-128"/>
              </a:rPr>
              <a:t>sacrificing</a:t>
            </a:r>
            <a:r>
              <a:rPr lang="fr-BE" altLang="fr-FR" dirty="0" smtClean="0">
                <a:ea typeface="ＭＳ Ｐゴシック" pitchFamily="34" charset="-128"/>
              </a:rPr>
              <a:t> the </a:t>
            </a:r>
            <a:r>
              <a:rPr lang="fr-BE" altLang="fr-FR" dirty="0" err="1" smtClean="0">
                <a:ea typeface="ＭＳ Ｐゴシック" pitchFamily="34" charset="-128"/>
              </a:rPr>
              <a:t>statistics</a:t>
            </a:r>
            <a:r>
              <a:rPr lang="fr-BE" altLang="fr-FR" dirty="0" smtClean="0">
                <a:ea typeface="ＭＳ Ｐゴシック" pitchFamily="34" charset="-128"/>
              </a:rPr>
              <a:t> of </a:t>
            </a:r>
            <a:r>
              <a:rPr lang="fr-BE" altLang="fr-FR" dirty="0" err="1" smtClean="0">
                <a:ea typeface="ＭＳ Ｐゴシック" pitchFamily="34" charset="-128"/>
              </a:rPr>
              <a:t>our</a:t>
            </a:r>
            <a:r>
              <a:rPr lang="fr-BE" altLang="fr-FR" dirty="0" smtClean="0">
                <a:ea typeface="ＭＳ Ｐゴシック" pitchFamily="34" charset="-128"/>
              </a:rPr>
              <a:t> ensemble </a:t>
            </a:r>
            <a:r>
              <a:rPr lang="fr-BE" altLang="fr-FR" dirty="0" err="1" smtClean="0">
                <a:ea typeface="ＭＳ Ｐゴシック" pitchFamily="34" charset="-128"/>
              </a:rPr>
              <a:t>will</a:t>
            </a:r>
            <a:r>
              <a:rPr lang="fr-BE" altLang="fr-FR" dirty="0" smtClean="0">
                <a:ea typeface="ＭＳ Ｐゴシック" pitchFamily="34" charset="-128"/>
              </a:rPr>
              <a:t> </a:t>
            </a:r>
            <a:r>
              <a:rPr lang="fr-BE" altLang="fr-FR" dirty="0" err="1" smtClean="0">
                <a:ea typeface="ＭＳ Ｐゴシック" pitchFamily="34" charset="-128"/>
              </a:rPr>
              <a:t>be</a:t>
            </a:r>
            <a:r>
              <a:rPr lang="fr-BE" altLang="fr-FR" dirty="0" smtClean="0">
                <a:ea typeface="ＭＳ Ｐゴシック" pitchFamily="34" charset="-128"/>
              </a:rPr>
              <a:t> a </a:t>
            </a:r>
            <a:r>
              <a:rPr lang="fr-BE" altLang="fr-FR" dirty="0" err="1" smtClean="0">
                <a:ea typeface="ＭＳ Ｐゴシック" pitchFamily="34" charset="-128"/>
              </a:rPr>
              <a:t>very</a:t>
            </a:r>
            <a:r>
              <a:rPr lang="fr-BE" altLang="fr-FR" dirty="0" smtClean="0">
                <a:ea typeface="ＭＳ Ｐゴシック" pitchFamily="34" charset="-128"/>
              </a:rPr>
              <a:t> important question to </a:t>
            </a:r>
            <a:r>
              <a:rPr lang="fr-BE" altLang="fr-FR" dirty="0" err="1" smtClean="0">
                <a:ea typeface="ＭＳ Ｐゴシック" pitchFamily="34" charset="-128"/>
              </a:rPr>
              <a:t>address</a:t>
            </a:r>
            <a:r>
              <a:rPr lang="fr-BE" altLang="fr-FR" dirty="0" smtClean="0">
                <a:ea typeface="ＭＳ Ｐゴシック" pitchFamily="34" charset="-128"/>
              </a:rPr>
              <a:t>.</a:t>
            </a:r>
            <a:endParaRPr lang="en-US" altLang="fr-FR" dirty="0" smtClean="0">
              <a:ea typeface="ＭＳ Ｐゴシック" pitchFamily="34" charset="-128"/>
            </a:endParaRPr>
          </a:p>
          <a:p>
            <a:endParaRPr lang="en-US" dirty="0"/>
          </a:p>
        </p:txBody>
      </p:sp>
    </p:spTree>
    <p:extLst>
      <p:ext uri="{BB962C8B-B14F-4D97-AF65-F5344CB8AC3E}">
        <p14:creationId xmlns:p14="http://schemas.microsoft.com/office/powerpoint/2010/main" val="389563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ORAP5 </a:t>
            </a:r>
            <a:r>
              <a:rPr lang="en-GB" sz="1200" kern="1200" dirty="0" smtClean="0">
                <a:solidFill>
                  <a:schemeClr val="tx1"/>
                </a:solidFill>
                <a:effectLst/>
                <a:latin typeface="+mn-lt"/>
                <a:ea typeface="+mn-ea"/>
                <a:cs typeface="+mn-cs"/>
              </a:rPr>
              <a:t>interpolated/extrapolated restarts in the configurations ORCA1L46, ORCA025L75 covering the 1979-2013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:/c3e/ORCA1L46/ORAP5 or at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:/c3e/ORCA025L75/ORAP5</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GLOSEA5 </a:t>
            </a:r>
            <a:r>
              <a:rPr lang="en-GB" sz="1200" kern="1200" dirty="0" smtClean="0">
                <a:solidFill>
                  <a:schemeClr val="tx1"/>
                </a:solidFill>
                <a:effectLst/>
                <a:latin typeface="+mn-lt"/>
                <a:ea typeface="+mn-ea"/>
                <a:cs typeface="+mn-cs"/>
              </a:rPr>
              <a:t>interpolated/extrapolated restarts in the configurations ORCA1L46, ORCA025L75 covering the 1990-2013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:/c3e/ORCA1L46/GLOSEA5 or at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:/c3e/ORCA025L75/GLOSEA5</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GLORYS2v1 </a:t>
            </a:r>
            <a:r>
              <a:rPr lang="en-GB" sz="1200" kern="1200" dirty="0" smtClean="0">
                <a:solidFill>
                  <a:schemeClr val="tx1"/>
                </a:solidFill>
                <a:effectLst/>
                <a:latin typeface="+mn-lt"/>
                <a:ea typeface="+mn-ea"/>
                <a:cs typeface="+mn-cs"/>
              </a:rPr>
              <a:t>interpolated/extrapolated restarts in the configurations ORCA1L46, ORCA025L46, ORCA25L75 covering the 1993-2006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:/c3y/restarts_GLORYS2V1/ ORCA1L46 or ORCA024L46 or ORCA025L75</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ORCA1L46 restarts from an EC-Earth3.0.1 simulation nudged toward the interpolated monthly mean GLORYS fields covering the 1993-2006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:/c3y/restarts_m01x</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ORCA025L46 restarts from an EC-Earth3.0.1 simulation nudged toward the interpolated monthly mean GLORYS fields covering the 1993-2006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:/c3y/restarts_m01w</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ORCA025L75 restarts from an EC-Earth3.0.1 simulation nudged toward the interpolated monthly mean GLORYS fields covering the 1993-2006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:/c3y/restarts_m01u</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ORAS4</a:t>
            </a:r>
            <a:r>
              <a:rPr lang="en-GB" sz="1200" kern="1200" dirty="0" smtClean="0">
                <a:solidFill>
                  <a:schemeClr val="tx1"/>
                </a:solidFill>
                <a:effectLst/>
                <a:latin typeface="+mn-lt"/>
                <a:ea typeface="+mn-ea"/>
                <a:cs typeface="+mn-cs"/>
              </a:rPr>
              <a:t> interpolated/extrapolated 5-member restarts in the configuration ORCA1L46 covering the 1958-2013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:/c3y/restarts_ORAS4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19</a:t>
            </a:fld>
            <a:endParaRPr lang="es-ES"/>
          </a:p>
        </p:txBody>
      </p:sp>
    </p:spTree>
    <p:extLst>
      <p:ext uri="{BB962C8B-B14F-4D97-AF65-F5344CB8AC3E}">
        <p14:creationId xmlns:p14="http://schemas.microsoft.com/office/powerpoint/2010/main" val="4338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Times New Roman" charset="0"/>
              <a:buNone/>
              <a:defRPr/>
            </a:pPr>
            <a:r>
              <a:rPr lang="en-US" dirty="0" smtClean="0"/>
              <a:t>I will show an</a:t>
            </a:r>
            <a:r>
              <a:rPr lang="en-US" baseline="0" dirty="0" smtClean="0"/>
              <a:t> overview of the IC we produce at Climate Group at BSC, which are already available, where are they and which are the ones coming soon</a:t>
            </a:r>
          </a:p>
          <a:p>
            <a:pPr marL="0" marR="0" indent="0" algn="l" defTabSz="914400" rtl="0" eaLnBrk="1" fontAlgn="auto" latinLnBrk="0" hangingPunct="1">
              <a:lnSpc>
                <a:spcPct val="100000"/>
              </a:lnSpc>
              <a:spcBef>
                <a:spcPts val="0"/>
              </a:spcBef>
              <a:spcAft>
                <a:spcPts val="0"/>
              </a:spcAft>
              <a:buClrTx/>
              <a:buSzTx/>
              <a:buFont typeface="Times New Roman" charset="0"/>
              <a:buNone/>
              <a:tabLst/>
              <a:defRPr/>
            </a:pPr>
            <a:r>
              <a:rPr lang="en-US" dirty="0" smtClean="0">
                <a:latin typeface="Times New Roman" charset="0"/>
                <a:cs typeface="+mn-cs"/>
              </a:rPr>
              <a:t>They</a:t>
            </a:r>
            <a:r>
              <a:rPr lang="en-US" baseline="0" dirty="0" smtClean="0">
                <a:latin typeface="Times New Roman" charset="0"/>
                <a:cs typeface="+mn-cs"/>
              </a:rPr>
              <a:t> are available from </a:t>
            </a:r>
            <a:r>
              <a:rPr lang="en-US" dirty="0" smtClean="0">
                <a:latin typeface="Times New Roman" charset="0"/>
                <a:cs typeface="+mn-cs"/>
              </a:rPr>
              <a:t>ECFS (ECMWF file</a:t>
            </a:r>
            <a:r>
              <a:rPr lang="en-US" baseline="0" dirty="0" smtClean="0">
                <a:latin typeface="Times New Roman" charset="0"/>
                <a:cs typeface="+mn-cs"/>
              </a:rPr>
              <a:t> storage system</a:t>
            </a:r>
            <a:r>
              <a:rPr lang="en-US" dirty="0" smtClean="0">
                <a:latin typeface="Times New Roman" charset="0"/>
                <a:cs typeface="+mn-cs"/>
              </a:rPr>
              <a:t>) at ECMWF. </a:t>
            </a:r>
          </a:p>
          <a:p>
            <a:pPr>
              <a:buFont typeface="Times New Roman" charset="0"/>
              <a:buNone/>
              <a:defRPr/>
            </a:pP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a:t>
            </a:fld>
            <a:endParaRPr lang="es-ES"/>
          </a:p>
        </p:txBody>
      </p:sp>
    </p:spTree>
    <p:extLst>
      <p:ext uri="{BB962C8B-B14F-4D97-AF65-F5344CB8AC3E}">
        <p14:creationId xmlns:p14="http://schemas.microsoft.com/office/powerpoint/2010/main" val="11194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5-member ORCA1 reconstruction covering the 1958-2006 period = b02s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:/c3y/restarts_b02s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1979-present period = i00v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:/c3y/restarts_i00v</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1958-2006 period = i056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:/c3y/restarts_i056</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5-member ORCA1 reconstruction covering the 1979-present period = i057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:/c3y/restarts_i057</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ORCA025 reconstructions will be produced in the coming months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20</a:t>
            </a:fld>
            <a:endParaRPr lang="es-ES"/>
          </a:p>
        </p:txBody>
      </p:sp>
    </p:spTree>
    <p:extLst>
      <p:ext uri="{BB962C8B-B14F-4D97-AF65-F5344CB8AC3E}">
        <p14:creationId xmlns:p14="http://schemas.microsoft.com/office/powerpoint/2010/main" val="79986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3"/>
          <p:cNvSpPr>
            <a:spLocks noGrp="1" noChangeArrowheads="1"/>
          </p:cNvSpPr>
          <p:nvPr>
            <p:ph type="sldNum"/>
          </p:nvPr>
        </p:nvSpPr>
        <p:spPr>
          <a:ln/>
        </p:spPr>
        <p:txBody>
          <a:bodyPr/>
          <a:lstStyle/>
          <a:p>
            <a:fld id="{8D7143DF-C3A9-4CDB-B84B-DB406075C8EA}" type="slidenum">
              <a:rPr lang="en-US" altLang="en-US"/>
              <a:pPr/>
              <a:t>21</a:t>
            </a:fld>
            <a:endParaRPr lang="en-US" altLang="en-US"/>
          </a:p>
        </p:txBody>
      </p:sp>
      <p:sp>
        <p:nvSpPr>
          <p:cNvPr id="35841" name="Rectangle 1"/>
          <p:cNvSpPr txBox="1">
            <a:spLocks noGrp="1" noRot="1" noChangeAspect="1" noChangeArrowheads="1"/>
          </p:cNvSpPr>
          <p:nvPr>
            <p:ph type="sldImg"/>
          </p:nvPr>
        </p:nvSpPr>
        <p:spPr bwMode="auto">
          <a:xfrm>
            <a:off x="1149350" y="693738"/>
            <a:ext cx="452120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6361" y="4342535"/>
            <a:ext cx="5448860" cy="40755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86207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99E72-CB38-4F12-87EF-E621BD195274}" type="slidenum">
              <a:rPr lang="es-ES" smtClean="0"/>
              <a:t>22</a:t>
            </a:fld>
            <a:endParaRPr lang="es-ES"/>
          </a:p>
        </p:txBody>
      </p:sp>
    </p:spTree>
    <p:extLst>
      <p:ext uri="{BB962C8B-B14F-4D97-AF65-F5344CB8AC3E}">
        <p14:creationId xmlns:p14="http://schemas.microsoft.com/office/powerpoint/2010/main" val="145825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3</a:t>
            </a:fld>
            <a:endParaRPr lang="es-ES"/>
          </a:p>
        </p:txBody>
      </p:sp>
    </p:spTree>
    <p:extLst>
      <p:ext uri="{BB962C8B-B14F-4D97-AF65-F5344CB8AC3E}">
        <p14:creationId xmlns:p14="http://schemas.microsoft.com/office/powerpoint/2010/main" val="37994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4</a:t>
            </a:fld>
            <a:endParaRPr lang="es-ES"/>
          </a:p>
        </p:txBody>
      </p:sp>
    </p:spTree>
    <p:extLst>
      <p:ext uri="{BB962C8B-B14F-4D97-AF65-F5344CB8AC3E}">
        <p14:creationId xmlns:p14="http://schemas.microsoft.com/office/powerpoint/2010/main" val="383267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5</a:t>
            </a:fld>
            <a:endParaRPr lang="es-ES"/>
          </a:p>
        </p:txBody>
      </p:sp>
    </p:spTree>
    <p:extLst>
      <p:ext uri="{BB962C8B-B14F-4D97-AF65-F5344CB8AC3E}">
        <p14:creationId xmlns:p14="http://schemas.microsoft.com/office/powerpoint/2010/main" val="313056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ORAP5 reanalysis (ECMWF) we have the original restarts, which are at the same HR.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ORAP5 interpolated/extrapolated restarts in the configurations ORCA1L46, ORCA025L75 covering the 1979-2013 period, at ECFS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:/c3e/ORCA1L46/ORAP5 or at </a:t>
            </a:r>
            <a:r>
              <a:rPr lang="en-GB" sz="1200" kern="1200" dirty="0" err="1" smtClean="0">
                <a:solidFill>
                  <a:schemeClr val="tx1"/>
                </a:solidFill>
                <a:effectLst/>
                <a:latin typeface="+mn-lt"/>
                <a:ea typeface="+mn-ea"/>
                <a:cs typeface="+mn-cs"/>
              </a:rPr>
              <a:t>ec</a:t>
            </a:r>
            <a:r>
              <a:rPr lang="en-GB" sz="1200" kern="1200" dirty="0" smtClean="0">
                <a:solidFill>
                  <a:schemeClr val="tx1"/>
                </a:solidFill>
                <a:effectLst/>
                <a:latin typeface="+mn-lt"/>
                <a:ea typeface="+mn-ea"/>
                <a:cs typeface="+mn-cs"/>
              </a:rPr>
              <a:t>:/c3e/ORCA025L75/ORAP5</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At the same time we produce Standard resolution IC from ORAP5 using </a:t>
            </a:r>
            <a:r>
              <a:rPr lang="en-US" baseline="0" dirty="0" err="1" smtClean="0"/>
              <a:t>sosie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6</a:t>
            </a:fld>
            <a:endParaRPr lang="es-ES"/>
          </a:p>
        </p:txBody>
      </p:sp>
    </p:spTree>
    <p:extLst>
      <p:ext uri="{BB962C8B-B14F-4D97-AF65-F5344CB8AC3E}">
        <p14:creationId xmlns:p14="http://schemas.microsoft.com/office/powerpoint/2010/main" val="7976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 the IC from</a:t>
            </a:r>
            <a:r>
              <a:rPr lang="en-US" baseline="0" dirty="0" smtClean="0"/>
              <a:t> GLORYS2v1 and GLOSEAS5 in order to see which give better skills.</a:t>
            </a:r>
          </a:p>
          <a:p>
            <a:r>
              <a:rPr lang="en-US" baseline="0" dirty="0" smtClean="0"/>
              <a:t>We used </a:t>
            </a:r>
            <a:r>
              <a:rPr lang="en-US" baseline="0" dirty="0" err="1" smtClean="0"/>
              <a:t>ecearth</a:t>
            </a:r>
            <a:r>
              <a:rPr lang="en-US" baseline="0" dirty="0" smtClean="0"/>
              <a:t> 3.1 in the configuration </a:t>
            </a:r>
            <a:r>
              <a:rPr lang="en-US" altLang="en-US" dirty="0" smtClean="0">
                <a:solidFill>
                  <a:srgbClr val="000000"/>
                </a:solidFill>
              </a:rPr>
              <a:t>T511L91-ORCA025L75-LIM2 configuration. From 1993 to 2000. Every</a:t>
            </a:r>
            <a:r>
              <a:rPr lang="en-US" altLang="en-US" baseline="0" dirty="0" smtClean="0">
                <a:solidFill>
                  <a:srgbClr val="000000"/>
                </a:solidFill>
              </a:rPr>
              <a:t> may we run 4 months with 5 members.</a:t>
            </a:r>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7</a:t>
            </a:fld>
            <a:endParaRPr lang="es-ES"/>
          </a:p>
        </p:txBody>
      </p:sp>
    </p:spTree>
    <p:extLst>
      <p:ext uri="{BB962C8B-B14F-4D97-AF65-F5344CB8AC3E}">
        <p14:creationId xmlns:p14="http://schemas.microsoft.com/office/powerpoint/2010/main" val="269166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8</a:t>
            </a:fld>
            <a:endParaRPr lang="es-ES"/>
          </a:p>
        </p:txBody>
      </p:sp>
    </p:spTree>
    <p:extLst>
      <p:ext uri="{BB962C8B-B14F-4D97-AF65-F5344CB8AC3E}">
        <p14:creationId xmlns:p14="http://schemas.microsoft.com/office/powerpoint/2010/main" val="226090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9E72-CB38-4F12-87EF-E621BD195274}" type="slidenum">
              <a:rPr lang="es-ES" smtClean="0"/>
              <a:t>9</a:t>
            </a:fld>
            <a:endParaRPr lang="es-ES"/>
          </a:p>
        </p:txBody>
      </p:sp>
    </p:spTree>
    <p:extLst>
      <p:ext uri="{BB962C8B-B14F-4D97-AF65-F5344CB8AC3E}">
        <p14:creationId xmlns:p14="http://schemas.microsoft.com/office/powerpoint/2010/main" val="1964361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ormAutofit/>
          </a:bodyPr>
          <a:lstStyle>
            <a:lvl1pPr algn="ctr">
              <a:defRPr sz="3200" b="1">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r>
              <a:rPr lang="es-ES" sz="2000" b="0" dirty="0" smtClean="0">
                <a:solidFill>
                  <a:schemeClr val="bg1"/>
                </a:solidFill>
              </a:rPr>
              <a:t>www.bsc.es</a:t>
            </a:r>
            <a:endParaRPr lang="es-ES" sz="2000" b="0" dirty="0">
              <a:solidFill>
                <a:schemeClr val="bg1"/>
              </a:solidFill>
            </a:endParaRPr>
          </a:p>
        </p:txBody>
      </p:sp>
    </p:spTree>
    <p:extLst>
      <p:ext uri="{BB962C8B-B14F-4D97-AF65-F5344CB8AC3E}">
        <p14:creationId xmlns:p14="http://schemas.microsoft.com/office/powerpoint/2010/main" val="1954040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8"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‹Nº›</a:t>
            </a:fld>
            <a:endParaRPr lang="es-ES" dirty="0"/>
          </a:p>
        </p:txBody>
      </p:sp>
      <p:sp>
        <p:nvSpPr>
          <p:cNvPr id="9"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lvl1pPr>
              <a:lnSpc>
                <a:spcPts val="3000"/>
              </a:lnSpc>
              <a:defRPr/>
            </a:lvl1pPr>
          </a:lstStyle>
          <a:p>
            <a:r>
              <a:rPr lang="en-US" smtClean="0"/>
              <a:t>Click to edit Master title style</a:t>
            </a:r>
            <a:endParaRPr lang="es-ES" dirty="0"/>
          </a:p>
        </p:txBody>
      </p:sp>
      <p:sp>
        <p:nvSpPr>
          <p:cNvPr id="10" name="Text Placeholder 2"/>
          <p:cNvSpPr>
            <a:spLocks noGrp="1"/>
          </p:cNvSpPr>
          <p:nvPr>
            <p:ph idx="1"/>
          </p:nvPr>
        </p:nvSpPr>
        <p:spPr>
          <a:xfrm>
            <a:off x="107504" y="980728"/>
            <a:ext cx="8928992" cy="51845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extLst>
      <p:ext uri="{BB962C8B-B14F-4D97-AF65-F5344CB8AC3E}">
        <p14:creationId xmlns:p14="http://schemas.microsoft.com/office/powerpoint/2010/main" val="2395768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371181"/>
            <a:ext cx="7772400" cy="1362075"/>
          </a:xfrm>
        </p:spPr>
        <p:txBody>
          <a:bodyPr anchor="t">
            <a:normAutofit/>
          </a:bodyPr>
          <a:lstStyle>
            <a:lvl1pPr algn="r">
              <a:defRPr sz="2800" b="1" cap="all">
                <a:solidFill>
                  <a:schemeClr val="bg1"/>
                </a:solidFill>
                <a:latin typeface="Arial" pitchFamily="34" charset="0"/>
                <a:cs typeface="Arial" pitchFamily="34" charset="0"/>
              </a:defRPr>
            </a:lvl1pPr>
          </a:lstStyle>
          <a:p>
            <a:r>
              <a:rPr lang="en-US" smtClean="0"/>
              <a:t>Click to edit Master title style</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576" y="2852936"/>
            <a:ext cx="321714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25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Content Placeholder 3"/>
          <p:cNvSpPr>
            <a:spLocks noGrp="1"/>
          </p:cNvSpPr>
          <p:nvPr>
            <p:ph sz="half" idx="2"/>
          </p:nvPr>
        </p:nvSpPr>
        <p:spPr>
          <a:xfrm>
            <a:off x="4648200" y="1052736"/>
            <a:ext cx="4388296" cy="5112568"/>
          </a:xfrm>
        </p:spPr>
        <p:txBody>
          <a:bodyPr>
            <a:normAutofit/>
          </a:bodyPr>
          <a:lstStyle>
            <a:lvl1pPr marL="342900" indent="-342900">
              <a:buFontTx/>
              <a:buBlip>
                <a:blip r:embed="rId2"/>
              </a:buBlip>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8"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10"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‹Nº›</a:t>
            </a:fld>
            <a:endParaRPr lang="es-ES" dirty="0"/>
          </a:p>
        </p:txBody>
      </p:sp>
      <p:sp>
        <p:nvSpPr>
          <p:cNvPr id="11"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en-US" smtClean="0"/>
              <a:t>Click to edit Master title style</a:t>
            </a:r>
            <a:endParaRPr lang="es-ES" dirty="0"/>
          </a:p>
        </p:txBody>
      </p:sp>
    </p:spTree>
    <p:extLst>
      <p:ext uri="{BB962C8B-B14F-4D97-AF65-F5344CB8AC3E}">
        <p14:creationId xmlns:p14="http://schemas.microsoft.com/office/powerpoint/2010/main" val="8140026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p>
            <a:endParaRPr lang="es-ES" dirty="0"/>
          </a:p>
        </p:txBody>
      </p:sp>
      <p:sp>
        <p:nvSpPr>
          <p:cNvPr id="8" name="Slide Number Placeholder 7"/>
          <p:cNvSpPr>
            <a:spLocks noGrp="1"/>
          </p:cNvSpPr>
          <p:nvPr>
            <p:ph type="sldNum" sz="quarter" idx="11"/>
          </p:nvPr>
        </p:nvSpPr>
        <p:spPr/>
        <p:txBody>
          <a:bodyPr anchor="b"/>
          <a:lstStyle/>
          <a:p>
            <a:fld id="{4A490C5D-AEA8-4823-B9B3-806910A0ECF7}" type="slidenum">
              <a:rPr lang="es-ES" smtClean="0"/>
              <a:pPr/>
              <a:t>‹Nº›</a:t>
            </a:fld>
            <a:endParaRPr lang="es-ES" dirty="0"/>
          </a:p>
        </p:txBody>
      </p:sp>
    </p:spTree>
    <p:extLst>
      <p:ext uri="{BB962C8B-B14F-4D97-AF65-F5344CB8AC3E}">
        <p14:creationId xmlns:p14="http://schemas.microsoft.com/office/powerpoint/2010/main" val="991457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‹Nº›</a:t>
            </a:fld>
            <a:endParaRPr lang="es-ES" dirty="0"/>
          </a:p>
        </p:txBody>
      </p:sp>
    </p:spTree>
    <p:extLst>
      <p:ext uri="{BB962C8B-B14F-4D97-AF65-F5344CB8AC3E}">
        <p14:creationId xmlns:p14="http://schemas.microsoft.com/office/powerpoint/2010/main" val="2684524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resentation End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068960"/>
            <a:ext cx="7772400" cy="747514"/>
          </a:xfrm>
        </p:spPr>
        <p:txBody>
          <a:bodyPr anchor="ctr">
            <a:normAutofit/>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71600" y="3861048"/>
            <a:ext cx="6400800" cy="864096"/>
          </a:xfrm>
        </p:spPr>
        <p:txBody>
          <a:bodyPr>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067" y="1196752"/>
            <a:ext cx="49719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51520" y="188640"/>
            <a:ext cx="3894050" cy="400110"/>
          </a:xfrm>
          <a:prstGeom prst="rect">
            <a:avLst/>
          </a:prstGeom>
          <a:noFill/>
        </p:spPr>
        <p:txBody>
          <a:bodyPr wrap="square" rtlCol="0">
            <a:spAutoFit/>
          </a:bodyPr>
          <a:lstStyle/>
          <a:p>
            <a:r>
              <a:rPr lang="es-ES" sz="2000" b="0" dirty="0" smtClean="0">
                <a:solidFill>
                  <a:schemeClr val="bg1"/>
                </a:solidFill>
              </a:rPr>
              <a:t>www.bsc.es</a:t>
            </a:r>
            <a:endParaRPr lang="es-ES" sz="2000" b="0" dirty="0">
              <a:solidFill>
                <a:schemeClr val="bg1"/>
              </a:solidFill>
            </a:endParaRPr>
          </a:p>
        </p:txBody>
      </p:sp>
    </p:spTree>
    <p:extLst>
      <p:ext uri="{BB962C8B-B14F-4D97-AF65-F5344CB8AC3E}">
        <p14:creationId xmlns:p14="http://schemas.microsoft.com/office/powerpoint/2010/main" val="344083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828675"/>
          </a:xfrm>
          <a:prstGeom prst="rect">
            <a:avLst/>
          </a:prstGeom>
        </p:spPr>
      </p:pic>
      <p:sp>
        <p:nvSpPr>
          <p:cNvPr id="2" name="Title Placeholder 1"/>
          <p:cNvSpPr>
            <a:spLocks noGrp="1"/>
          </p:cNvSpPr>
          <p:nvPr>
            <p:ph type="title"/>
          </p:nvPr>
        </p:nvSpPr>
        <p:spPr>
          <a:xfrm>
            <a:off x="107504" y="44624"/>
            <a:ext cx="8928992" cy="792088"/>
          </a:xfrm>
          <a:prstGeom prst="rect">
            <a:avLst/>
          </a:prstGeom>
        </p:spPr>
        <p:txBody>
          <a:bodyPr vert="horz" lIns="91440" tIns="45720" rIns="91440" bIns="45720" rtlCol="0" anchor="b">
            <a:noAutofit/>
          </a:bodyPr>
          <a:lstStyle/>
          <a:p>
            <a:r>
              <a:rPr lang="en-US" dirty="0" smtClean="0"/>
              <a:t>Click to edit Master title style</a:t>
            </a:r>
            <a:endParaRPr lang="es-ES" dirty="0"/>
          </a:p>
        </p:txBody>
      </p:sp>
      <p:sp>
        <p:nvSpPr>
          <p:cNvPr id="3" name="Text Placeholder 2"/>
          <p:cNvSpPr>
            <a:spLocks noGrp="1"/>
          </p:cNvSpPr>
          <p:nvPr>
            <p:ph type="body" idx="1"/>
          </p:nvPr>
        </p:nvSpPr>
        <p:spPr>
          <a:xfrm>
            <a:off x="107504" y="980728"/>
            <a:ext cx="8928992" cy="51845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‹Nº›</a:t>
            </a:fld>
            <a:endParaRPr lang="es-ES" dirty="0"/>
          </a:p>
        </p:txBody>
      </p:sp>
      <p:pic>
        <p:nvPicPr>
          <p:cNvPr id="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6309320"/>
            <a:ext cx="1878899" cy="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3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iming>
    <p:tnLst>
      <p:par>
        <p:cTn id="1" dur="indefinite" restart="never" nodeType="tmRoot"/>
      </p:par>
    </p:tnLst>
  </p:timing>
  <p:hf hdr="0" ftr="0" dt="0"/>
  <p:txStyles>
    <p:titleStyle>
      <a:lvl1pPr algn="l" defTabSz="914400" rtl="0" eaLnBrk="1" latinLnBrk="0" hangingPunct="1">
        <a:spcBef>
          <a:spcPct val="0"/>
        </a:spcBef>
        <a:buNone/>
        <a:defRPr sz="27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1"/>
        </a:buBlip>
        <a:defRPr sz="2400" kern="1200">
          <a:solidFill>
            <a:srgbClr val="00499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499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0499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499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0499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valentina.sicardi@bs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5856" y="6273606"/>
            <a:ext cx="4896544" cy="523220"/>
          </a:xfrm>
          <a:prstGeom prst="rect">
            <a:avLst/>
          </a:prstGeom>
          <a:noFill/>
        </p:spPr>
        <p:txBody>
          <a:bodyPr wrap="square" rtlCol="0">
            <a:spAutoFit/>
          </a:bodyPr>
          <a:lstStyle/>
          <a:p>
            <a:pPr algn="r"/>
            <a:r>
              <a:rPr lang="en-US" sz="1400" dirty="0" smtClean="0">
                <a:solidFill>
                  <a:schemeClr val="bg1"/>
                </a:solidFill>
              </a:rPr>
              <a:t>EC-Earth meeting 2016</a:t>
            </a:r>
          </a:p>
          <a:p>
            <a:pPr algn="r"/>
            <a:r>
              <a:rPr lang="en-US" sz="1400" dirty="0" smtClean="0">
                <a:solidFill>
                  <a:schemeClr val="bg1"/>
                </a:solidFill>
              </a:rPr>
              <a:t> Rome, 2-3 February, 2016</a:t>
            </a:r>
            <a:endParaRPr lang="es-ES" sz="1400" dirty="0">
              <a:solidFill>
                <a:schemeClr val="bg1"/>
              </a:solidFill>
            </a:endParaRPr>
          </a:p>
        </p:txBody>
      </p:sp>
      <p:sp>
        <p:nvSpPr>
          <p:cNvPr id="7" name="TextBox 6"/>
          <p:cNvSpPr txBox="1"/>
          <p:nvPr/>
        </p:nvSpPr>
        <p:spPr>
          <a:xfrm>
            <a:off x="930091" y="4221088"/>
            <a:ext cx="7056784" cy="956609"/>
          </a:xfrm>
          <a:prstGeom prst="rect">
            <a:avLst/>
          </a:prstGeom>
          <a:noFill/>
        </p:spPr>
        <p:txBody>
          <a:bodyPr wrap="square" rtlCol="0">
            <a:spAutoFit/>
          </a:bodyPr>
          <a:lstStyle/>
          <a:p>
            <a:pPr algn="just">
              <a:lnSpc>
                <a:spcPct val="104000"/>
              </a:lnSpc>
            </a:pPr>
            <a:r>
              <a:rPr lang="en-US" altLang="en-US" dirty="0" smtClean="0">
                <a:solidFill>
                  <a:schemeClr val="bg1"/>
                </a:solidFill>
              </a:rPr>
              <a:t>Valentina Sicardi</a:t>
            </a:r>
            <a:r>
              <a:rPr lang="en-US" altLang="en-US" baseline="30000" dirty="0" smtClean="0">
                <a:solidFill>
                  <a:schemeClr val="bg1"/>
                </a:solidFill>
              </a:rPr>
              <a:t>1</a:t>
            </a:r>
            <a:r>
              <a:rPr lang="en-US" altLang="en-US" dirty="0">
                <a:solidFill>
                  <a:schemeClr val="bg1"/>
                </a:solidFill>
              </a:rPr>
              <a:t>, </a:t>
            </a:r>
            <a:r>
              <a:rPr lang="en-US" altLang="en-US" dirty="0" err="1">
                <a:solidFill>
                  <a:schemeClr val="bg1"/>
                </a:solidFill>
              </a:rPr>
              <a:t>Eleftheria</a:t>
            </a:r>
            <a:r>
              <a:rPr lang="en-US" altLang="en-US" dirty="0">
                <a:solidFill>
                  <a:schemeClr val="bg1"/>
                </a:solidFill>
              </a:rPr>
              <a:t> </a:t>
            </a:r>
            <a:r>
              <a:rPr lang="en-US" altLang="en-US" dirty="0" smtClean="0">
                <a:solidFill>
                  <a:schemeClr val="bg1"/>
                </a:solidFill>
              </a:rPr>
              <a:t>Exarchou</a:t>
            </a:r>
            <a:r>
              <a:rPr lang="en-US" altLang="en-US" baseline="30000" dirty="0" smtClean="0">
                <a:solidFill>
                  <a:schemeClr val="bg1"/>
                </a:solidFill>
              </a:rPr>
              <a:t>1</a:t>
            </a:r>
            <a:r>
              <a:rPr lang="en-US" altLang="en-US" dirty="0" smtClean="0">
                <a:solidFill>
                  <a:schemeClr val="bg1"/>
                </a:solidFill>
              </a:rPr>
              <a:t>, François Massonnet</a:t>
            </a:r>
            <a:r>
              <a:rPr lang="en-US" altLang="en-US" baseline="30000" dirty="0" smtClean="0">
                <a:solidFill>
                  <a:schemeClr val="bg1"/>
                </a:solidFill>
              </a:rPr>
              <a:t>1</a:t>
            </a:r>
            <a:r>
              <a:rPr lang="en-US" altLang="en-US" dirty="0" smtClean="0">
                <a:solidFill>
                  <a:schemeClr val="bg1"/>
                </a:solidFill>
              </a:rPr>
              <a:t> </a:t>
            </a:r>
            <a:r>
              <a:rPr lang="en-US" altLang="en-US" dirty="0">
                <a:solidFill>
                  <a:schemeClr val="bg1"/>
                </a:solidFill>
              </a:rPr>
              <a:t>Neven S. </a:t>
            </a:r>
            <a:r>
              <a:rPr lang="en-US" altLang="en-US" dirty="0" smtClean="0">
                <a:solidFill>
                  <a:schemeClr val="bg1"/>
                </a:solidFill>
              </a:rPr>
              <a:t>Fučkar</a:t>
            </a:r>
            <a:r>
              <a:rPr lang="en-US" altLang="en-US" baseline="30000" dirty="0" smtClean="0">
                <a:solidFill>
                  <a:schemeClr val="bg1"/>
                </a:solidFill>
              </a:rPr>
              <a:t>1</a:t>
            </a:r>
            <a:r>
              <a:rPr lang="en-US" altLang="en-US" dirty="0" smtClean="0">
                <a:solidFill>
                  <a:schemeClr val="bg1"/>
                </a:solidFill>
              </a:rPr>
              <a:t>, </a:t>
            </a:r>
            <a:r>
              <a:rPr lang="en-US" altLang="en-US" dirty="0" err="1" smtClean="0">
                <a:solidFill>
                  <a:schemeClr val="bg1"/>
                </a:solidFill>
              </a:rPr>
              <a:t>Virginie</a:t>
            </a:r>
            <a:r>
              <a:rPr lang="en-US" altLang="en-US" dirty="0" smtClean="0">
                <a:solidFill>
                  <a:schemeClr val="bg1"/>
                </a:solidFill>
              </a:rPr>
              <a:t> Guemas</a:t>
            </a:r>
            <a:r>
              <a:rPr lang="en-US" altLang="en-US" baseline="30000" dirty="0" smtClean="0">
                <a:solidFill>
                  <a:schemeClr val="bg1"/>
                </a:solidFill>
              </a:rPr>
              <a:t>1,2</a:t>
            </a:r>
            <a:r>
              <a:rPr lang="en-US" altLang="en-US" dirty="0" smtClean="0">
                <a:solidFill>
                  <a:schemeClr val="bg1"/>
                </a:solidFill>
              </a:rPr>
              <a:t>, </a:t>
            </a:r>
            <a:r>
              <a:rPr lang="en-US" altLang="en-US" dirty="0">
                <a:solidFill>
                  <a:schemeClr val="bg1"/>
                </a:solidFill>
              </a:rPr>
              <a:t>Omar </a:t>
            </a:r>
            <a:r>
              <a:rPr lang="en-US" altLang="en-US" dirty="0" smtClean="0">
                <a:solidFill>
                  <a:schemeClr val="bg1"/>
                </a:solidFill>
              </a:rPr>
              <a:t>Bellprat</a:t>
            </a:r>
            <a:r>
              <a:rPr lang="en-US" altLang="en-US" baseline="30000" dirty="0" smtClean="0">
                <a:solidFill>
                  <a:schemeClr val="bg1"/>
                </a:solidFill>
              </a:rPr>
              <a:t>1</a:t>
            </a:r>
            <a:r>
              <a:rPr lang="en-US" altLang="en-US" dirty="0" smtClean="0">
                <a:solidFill>
                  <a:schemeClr val="bg1"/>
                </a:solidFill>
              </a:rPr>
              <a:t>, </a:t>
            </a:r>
            <a:r>
              <a:rPr lang="en-US" altLang="en-US" dirty="0">
                <a:solidFill>
                  <a:schemeClr val="bg1"/>
                </a:solidFill>
              </a:rPr>
              <a:t>Chloe Prodhomme</a:t>
            </a:r>
            <a:r>
              <a:rPr lang="en-US" altLang="en-US" baseline="30000" dirty="0">
                <a:solidFill>
                  <a:schemeClr val="bg1"/>
                </a:solidFill>
              </a:rPr>
              <a:t>1</a:t>
            </a:r>
            <a:r>
              <a:rPr lang="en-US" altLang="en-US" dirty="0">
                <a:solidFill>
                  <a:schemeClr val="bg1"/>
                </a:solidFill>
              </a:rPr>
              <a:t>, </a:t>
            </a:r>
            <a:r>
              <a:rPr lang="en-US" altLang="en-US" dirty="0" smtClean="0">
                <a:solidFill>
                  <a:schemeClr val="bg1"/>
                </a:solidFill>
              </a:rPr>
              <a:t>and </a:t>
            </a:r>
            <a:r>
              <a:rPr lang="en-GB" altLang="en-US" dirty="0">
                <a:solidFill>
                  <a:schemeClr val="bg1"/>
                </a:solidFill>
              </a:rPr>
              <a:t>Francisco J. </a:t>
            </a:r>
            <a:r>
              <a:rPr lang="en-GB" altLang="en-US" dirty="0" smtClean="0">
                <a:solidFill>
                  <a:schemeClr val="bg1"/>
                </a:solidFill>
              </a:rPr>
              <a:t>Doblas-Reyes</a:t>
            </a:r>
            <a:r>
              <a:rPr lang="en-GB" altLang="en-US" baseline="30000" dirty="0" smtClean="0">
                <a:solidFill>
                  <a:schemeClr val="bg1"/>
                </a:solidFill>
              </a:rPr>
              <a:t>1,3</a:t>
            </a:r>
            <a:endParaRPr lang="en-GB" altLang="en-US" baseline="30000" dirty="0">
              <a:solidFill>
                <a:schemeClr val="bg1"/>
              </a:solidFill>
            </a:endParaRPr>
          </a:p>
        </p:txBody>
      </p:sp>
      <p:sp>
        <p:nvSpPr>
          <p:cNvPr id="12" name="Title 11"/>
          <p:cNvSpPr>
            <a:spLocks noGrp="1"/>
          </p:cNvSpPr>
          <p:nvPr>
            <p:ph type="ctrTitle"/>
          </p:nvPr>
        </p:nvSpPr>
        <p:spPr>
          <a:xfrm>
            <a:off x="92779" y="2924944"/>
            <a:ext cx="9036496" cy="891530"/>
          </a:xfrm>
        </p:spPr>
        <p:txBody>
          <a:bodyPr>
            <a:noAutofit/>
          </a:bodyPr>
          <a:lstStyle/>
          <a:p>
            <a:pPr algn="just"/>
            <a:r>
              <a:rPr lang="es-ES" dirty="0" err="1" smtClean="0"/>
              <a:t>Ocean</a:t>
            </a:r>
            <a:r>
              <a:rPr lang="es-ES" dirty="0" smtClean="0"/>
              <a:t> and Ice </a:t>
            </a:r>
            <a:r>
              <a:rPr lang="es-ES" dirty="0" err="1"/>
              <a:t>I</a:t>
            </a:r>
            <a:r>
              <a:rPr lang="es-ES" dirty="0" err="1" smtClean="0"/>
              <a:t>nitial</a:t>
            </a:r>
            <a:r>
              <a:rPr lang="es-ES" dirty="0" smtClean="0"/>
              <a:t> </a:t>
            </a:r>
            <a:r>
              <a:rPr lang="es-ES" dirty="0" err="1" smtClean="0"/>
              <a:t>Conditions</a:t>
            </a:r>
            <a:r>
              <a:rPr lang="es-ES" dirty="0" smtClean="0"/>
              <a:t> </a:t>
            </a:r>
            <a:r>
              <a:rPr lang="es-ES" dirty="0" err="1" smtClean="0"/>
              <a:t>for</a:t>
            </a:r>
            <a:r>
              <a:rPr lang="es-ES" dirty="0" smtClean="0"/>
              <a:t> EC-</a:t>
            </a:r>
            <a:r>
              <a:rPr lang="es-ES" dirty="0" err="1" smtClean="0"/>
              <a:t>Earth</a:t>
            </a:r>
            <a:endParaRPr lang="es-ES" dirty="0"/>
          </a:p>
        </p:txBody>
      </p:sp>
      <p:sp>
        <p:nvSpPr>
          <p:cNvPr id="5" name="Text Box 5"/>
          <p:cNvSpPr txBox="1">
            <a:spLocks noChangeArrowheads="1"/>
          </p:cNvSpPr>
          <p:nvPr/>
        </p:nvSpPr>
        <p:spPr bwMode="auto">
          <a:xfrm>
            <a:off x="251520" y="5373216"/>
            <a:ext cx="8569325" cy="622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nSpc>
                <a:spcPct val="104000"/>
              </a:lnSpc>
            </a:pPr>
            <a:r>
              <a:rPr lang="en-US" altLang="en-US" sz="1100" i="1" baseline="30000" dirty="0" smtClean="0">
                <a:solidFill>
                  <a:schemeClr val="bg1"/>
                </a:solidFill>
                <a:latin typeface="Times New Roman" pitchFamily="16" charset="0"/>
                <a:cs typeface="Times New Roman" pitchFamily="16" charset="0"/>
              </a:rPr>
              <a:t>1</a:t>
            </a:r>
            <a:r>
              <a:rPr lang="en-US" altLang="en-US" sz="1100" i="1" dirty="0" smtClean="0">
                <a:solidFill>
                  <a:schemeClr val="bg1"/>
                </a:solidFill>
                <a:latin typeface="Times New Roman" pitchFamily="16" charset="0"/>
                <a:cs typeface="Times New Roman" pitchFamily="16" charset="0"/>
              </a:rPr>
              <a:t>Barcelona </a:t>
            </a:r>
            <a:r>
              <a:rPr lang="en-US" altLang="en-US" sz="1100" i="1" dirty="0">
                <a:solidFill>
                  <a:schemeClr val="bg1"/>
                </a:solidFill>
                <a:latin typeface="Times New Roman" pitchFamily="16" charset="0"/>
                <a:cs typeface="Times New Roman" pitchFamily="16" charset="0"/>
              </a:rPr>
              <a:t>Supercomputing Center (BSC), Barcelona, Spain</a:t>
            </a:r>
            <a:r>
              <a:rPr lang="en-US" altLang="en-US" sz="1100" i="1" dirty="0" smtClean="0">
                <a:solidFill>
                  <a:schemeClr val="bg1"/>
                </a:solidFill>
                <a:latin typeface="Times New Roman" pitchFamily="16" charset="0"/>
                <a:cs typeface="Times New Roman" pitchFamily="16" charset="0"/>
              </a:rPr>
              <a:t>,</a:t>
            </a:r>
            <a:endParaRPr lang="en-US" altLang="en-US" sz="1100" i="1" dirty="0">
              <a:solidFill>
                <a:schemeClr val="bg1"/>
              </a:solidFill>
              <a:latin typeface="Times New Roman" pitchFamily="16" charset="0"/>
              <a:cs typeface="Times New Roman" pitchFamily="16" charset="0"/>
            </a:endParaRPr>
          </a:p>
          <a:p>
            <a:pPr eaLnBrk="1">
              <a:lnSpc>
                <a:spcPct val="104000"/>
              </a:lnSpc>
              <a:buClrTx/>
              <a:buFontTx/>
              <a:buNone/>
            </a:pPr>
            <a:r>
              <a:rPr lang="en-US" altLang="en-US" sz="1100" i="1" baseline="30000" dirty="0" smtClean="0">
                <a:solidFill>
                  <a:schemeClr val="bg1"/>
                </a:solidFill>
                <a:latin typeface="Times New Roman" pitchFamily="16" charset="0"/>
                <a:cs typeface="Times New Roman" pitchFamily="16" charset="0"/>
              </a:rPr>
              <a:t>2</a:t>
            </a:r>
            <a:r>
              <a:rPr lang="en-US" altLang="en-US" sz="1100" i="1" dirty="0" smtClean="0">
                <a:solidFill>
                  <a:schemeClr val="bg1"/>
                </a:solidFill>
                <a:latin typeface="Times New Roman" pitchFamily="16" charset="0"/>
                <a:cs typeface="Times New Roman" pitchFamily="16" charset="0"/>
              </a:rPr>
              <a:t>Centre </a:t>
            </a:r>
            <a:r>
              <a:rPr lang="en-US" altLang="en-US" sz="1100" i="1" dirty="0">
                <a:solidFill>
                  <a:schemeClr val="bg1"/>
                </a:solidFill>
                <a:latin typeface="Times New Roman" pitchFamily="16" charset="0"/>
                <a:cs typeface="Times New Roman" pitchFamily="16" charset="0"/>
              </a:rPr>
              <a:t>National de </a:t>
            </a:r>
            <a:r>
              <a:rPr lang="en-US" altLang="en-US" sz="1100" i="1" dirty="0" err="1">
                <a:solidFill>
                  <a:schemeClr val="bg1"/>
                </a:solidFill>
                <a:latin typeface="Times New Roman" pitchFamily="16" charset="0"/>
                <a:cs typeface="Times New Roman" pitchFamily="16" charset="0"/>
              </a:rPr>
              <a:t>Recherches</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Météorologiques</a:t>
            </a:r>
            <a:r>
              <a:rPr lang="en-US" altLang="en-US" sz="1100" i="1" dirty="0">
                <a:solidFill>
                  <a:schemeClr val="bg1"/>
                </a:solidFill>
                <a:latin typeface="Times New Roman" pitchFamily="16" charset="0"/>
                <a:cs typeface="Times New Roman" pitchFamily="16" charset="0"/>
              </a:rPr>
              <a:t>/</a:t>
            </a:r>
            <a:r>
              <a:rPr lang="en-US" altLang="en-US" sz="1100" i="1" dirty="0" err="1">
                <a:solidFill>
                  <a:schemeClr val="bg1"/>
                </a:solidFill>
                <a:latin typeface="Times New Roman" pitchFamily="16" charset="0"/>
                <a:cs typeface="Times New Roman" pitchFamily="16" charset="0"/>
              </a:rPr>
              <a:t>Groupe</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d’Etude</a:t>
            </a:r>
            <a:r>
              <a:rPr lang="en-US" altLang="en-US" sz="1100" i="1" dirty="0">
                <a:solidFill>
                  <a:schemeClr val="bg1"/>
                </a:solidFill>
                <a:latin typeface="Times New Roman" pitchFamily="16" charset="0"/>
                <a:cs typeface="Times New Roman" pitchFamily="16" charset="0"/>
              </a:rPr>
              <a:t> de </a:t>
            </a:r>
            <a:r>
              <a:rPr lang="en-US" altLang="en-US" sz="1100" i="1" dirty="0" err="1">
                <a:solidFill>
                  <a:schemeClr val="bg1"/>
                </a:solidFill>
                <a:latin typeface="Times New Roman" pitchFamily="16" charset="0"/>
                <a:cs typeface="Times New Roman" pitchFamily="16" charset="0"/>
              </a:rPr>
              <a:t>l’Atmosphère</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Météorologique</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Météo-France</a:t>
            </a:r>
            <a:r>
              <a:rPr lang="en-US" altLang="en-US" sz="1100" i="1" dirty="0">
                <a:solidFill>
                  <a:schemeClr val="bg1"/>
                </a:solidFill>
                <a:latin typeface="Times New Roman" pitchFamily="16" charset="0"/>
                <a:cs typeface="Times New Roman" pitchFamily="16" charset="0"/>
              </a:rPr>
              <a:t>, CNRS, Toulouse, France</a:t>
            </a:r>
            <a:r>
              <a:rPr lang="en-US" altLang="en-US" sz="1100" i="1">
                <a:solidFill>
                  <a:schemeClr val="bg1"/>
                </a:solidFill>
                <a:latin typeface="Times New Roman" pitchFamily="16" charset="0"/>
                <a:cs typeface="Times New Roman" pitchFamily="16" charset="0"/>
              </a:rPr>
              <a:t>, </a:t>
            </a:r>
            <a:r>
              <a:rPr lang="en-US" altLang="en-US" sz="1100" i="1" baseline="30000" dirty="0">
                <a:solidFill>
                  <a:schemeClr val="bg1"/>
                </a:solidFill>
                <a:latin typeface="Times New Roman" pitchFamily="16" charset="0"/>
                <a:cs typeface="Times New Roman" pitchFamily="16" charset="0"/>
              </a:rPr>
              <a:t>3</a:t>
            </a:r>
            <a:r>
              <a:rPr lang="en-US" altLang="en-US" sz="1100" i="1" smtClean="0">
                <a:solidFill>
                  <a:schemeClr val="bg1"/>
                </a:solidFill>
                <a:latin typeface="Times New Roman" pitchFamily="16" charset="0"/>
                <a:cs typeface="Times New Roman" pitchFamily="16" charset="0"/>
              </a:rPr>
              <a:t>Instituciò </a:t>
            </a:r>
            <a:r>
              <a:rPr lang="en-US" altLang="en-US" sz="1100" i="1" dirty="0" err="1">
                <a:solidFill>
                  <a:schemeClr val="bg1"/>
                </a:solidFill>
                <a:latin typeface="Times New Roman" pitchFamily="16" charset="0"/>
                <a:cs typeface="Times New Roman" pitchFamily="16" charset="0"/>
              </a:rPr>
              <a:t>Catalana</a:t>
            </a:r>
            <a:r>
              <a:rPr lang="en-US" altLang="en-US" sz="1100" i="1" dirty="0">
                <a:solidFill>
                  <a:schemeClr val="bg1"/>
                </a:solidFill>
                <a:latin typeface="Times New Roman" pitchFamily="16" charset="0"/>
                <a:cs typeface="Times New Roman" pitchFamily="16" charset="0"/>
              </a:rPr>
              <a:t> de </a:t>
            </a:r>
            <a:r>
              <a:rPr lang="en-US" altLang="en-US" sz="1100" i="1" dirty="0" err="1">
                <a:solidFill>
                  <a:schemeClr val="bg1"/>
                </a:solidFill>
                <a:latin typeface="Times New Roman" pitchFamily="16" charset="0"/>
                <a:cs typeface="Times New Roman" pitchFamily="16" charset="0"/>
              </a:rPr>
              <a:t>Recerca</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i</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Estudis</a:t>
            </a:r>
            <a:r>
              <a:rPr lang="en-US" altLang="en-US" sz="1100" i="1" dirty="0">
                <a:solidFill>
                  <a:schemeClr val="bg1"/>
                </a:solidFill>
                <a:latin typeface="Times New Roman" pitchFamily="16" charset="0"/>
                <a:cs typeface="Times New Roman" pitchFamily="16" charset="0"/>
              </a:rPr>
              <a:t> </a:t>
            </a:r>
            <a:r>
              <a:rPr lang="en-US" altLang="en-US" sz="1100" i="1" dirty="0" err="1">
                <a:solidFill>
                  <a:schemeClr val="bg1"/>
                </a:solidFill>
                <a:latin typeface="Times New Roman" pitchFamily="16" charset="0"/>
                <a:cs typeface="Times New Roman" pitchFamily="16" charset="0"/>
              </a:rPr>
              <a:t>Avançats</a:t>
            </a:r>
            <a:r>
              <a:rPr lang="en-US" altLang="en-US" sz="1100" i="1" dirty="0">
                <a:solidFill>
                  <a:schemeClr val="bg1"/>
                </a:solidFill>
                <a:latin typeface="Times New Roman" pitchFamily="16" charset="0"/>
                <a:cs typeface="Times New Roman" pitchFamily="16" charset="0"/>
              </a:rPr>
              <a:t>, Barcelona, Spain</a:t>
            </a:r>
            <a:r>
              <a:rPr lang="en-US" altLang="en-US" sz="1100" i="1" dirty="0" smtClean="0">
                <a:solidFill>
                  <a:schemeClr val="bg1"/>
                </a:solidFill>
                <a:latin typeface="Times New Roman" pitchFamily="16" charset="0"/>
                <a:cs typeface="Times New Roman" pitchFamily="16" charset="0"/>
              </a:rPr>
              <a:t>,</a:t>
            </a:r>
            <a:endParaRPr lang="en-US" altLang="en-US" sz="1100" i="1" dirty="0">
              <a:solidFill>
                <a:schemeClr val="bg1"/>
              </a:solidFill>
              <a:latin typeface="Times New Roman" pitchFamily="16" charset="0"/>
              <a:cs typeface="Times New Roman" pitchFamily="16"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953" b="2953"/>
          <a:stretch>
            <a:fillRect/>
          </a:stretch>
        </p:blipFill>
        <p:spPr bwMode="auto">
          <a:xfrm>
            <a:off x="7375128" y="107950"/>
            <a:ext cx="1662113" cy="684213"/>
          </a:xfrm>
          <a:prstGeom prst="rect">
            <a:avLst/>
          </a:prstGeom>
          <a:noFill/>
          <a:ln>
            <a:noFill/>
          </a:ln>
          <a:effectLst/>
          <a:extLst>
            <a:ext uri="{909E8E84-426E-40DD-AFC4-6F175D3DCCD1}">
              <a14:hiddenFill xmlns:a14="http://schemas.microsoft.com/office/drawing/2010/main">
                <a:blipFill dpi="0" rotWithShape="0">
                  <a:blip/>
                  <a:srcRect t="2953" b="295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07950"/>
            <a:ext cx="1524000" cy="68580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366" y="107950"/>
            <a:ext cx="1466850" cy="67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458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10</a:t>
            </a:fld>
            <a:endParaRPr lang="es-ES" dirty="0"/>
          </a:p>
        </p:txBody>
      </p:sp>
      <p:sp>
        <p:nvSpPr>
          <p:cNvPr id="5" name="Text Box 1"/>
          <p:cNvSpPr txBox="1">
            <a:spLocks noChangeArrowheads="1"/>
          </p:cNvSpPr>
          <p:nvPr/>
        </p:nvSpPr>
        <p:spPr bwMode="auto">
          <a:xfrm>
            <a:off x="0" y="782438"/>
            <a:ext cx="9252520" cy="5987281"/>
          </a:xfrm>
          <a:prstGeom prst="rect">
            <a:avLst/>
          </a:prstGeom>
          <a:solidFill>
            <a:schemeClr val="bg1"/>
          </a:solid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5pPr>
            <a:lvl6pPr marL="2514600" indent="-228600" defTabSz="449263"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6pPr>
            <a:lvl7pPr marL="2971800" indent="-228600" defTabSz="449263"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7pPr>
            <a:lvl8pPr marL="3429000" indent="-228600" defTabSz="449263"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8pPr>
            <a:lvl9pPr marL="3886200" indent="-228600" defTabSz="449263"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b="1">
                <a:solidFill>
                  <a:srgbClr val="FFFFFF"/>
                </a:solidFill>
                <a:latin typeface="Arial" charset="0"/>
                <a:ea typeface="ＭＳ Ｐゴシック" charset="0"/>
                <a:cs typeface="Droid Sans Fallback" charset="0"/>
              </a:defRPr>
            </a:lvl9pPr>
          </a:lstStyle>
          <a:p>
            <a:pPr marL="342900" indent="-342900" algn="just" eaLnBrk="1">
              <a:lnSpc>
                <a:spcPct val="104000"/>
              </a:lnSpc>
              <a:spcBef>
                <a:spcPts val="1500"/>
              </a:spcBef>
              <a:buSzPct val="100000"/>
              <a:buFont typeface="Arial" panose="020B0604020202020204" pitchFamily="34" charset="0"/>
              <a:buChar char="•"/>
              <a:defRPr/>
            </a:pPr>
            <a:r>
              <a:rPr lang="en-US" sz="2200" dirty="0" smtClean="0">
                <a:solidFill>
                  <a:srgbClr val="000000"/>
                </a:solidFill>
              </a:rPr>
              <a:t>Coupled experiment nudging only the ocean </a:t>
            </a:r>
          </a:p>
          <a:p>
            <a:pPr marL="342900" indent="-342900" algn="just" eaLnBrk="1">
              <a:lnSpc>
                <a:spcPct val="104000"/>
              </a:lnSpc>
              <a:spcBef>
                <a:spcPts val="1500"/>
              </a:spcBef>
              <a:buSzPct val="100000"/>
              <a:buFont typeface="Arial" panose="020B0604020202020204" pitchFamily="34" charset="0"/>
              <a:buChar char="•"/>
              <a:defRPr/>
            </a:pPr>
            <a:r>
              <a:rPr lang="en-US" b="0" dirty="0" smtClean="0">
                <a:solidFill>
                  <a:srgbClr val="000000"/>
                </a:solidFill>
              </a:rPr>
              <a:t>Ocean nudging toward monthly mean ORAP5 (interpolated from HR to standard resolution) </a:t>
            </a: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3D T and 3D salinity</a:t>
            </a: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From 1979 to present</a:t>
            </a:r>
          </a:p>
          <a:p>
            <a:pPr marL="742950" lvl="1" indent="-285750" algn="just">
              <a:lnSpc>
                <a:spcPct val="104000"/>
              </a:lnSpc>
              <a:spcBef>
                <a:spcPts val="1500"/>
              </a:spcBef>
              <a:buSzPct val="100000"/>
              <a:buFont typeface="Wingdings" panose="05000000000000000000" pitchFamily="2" charset="2"/>
              <a:buChar char="§"/>
              <a:defRPr/>
            </a:pPr>
            <a:endParaRPr lang="en-US" b="0" dirty="0">
              <a:solidFill>
                <a:srgbClr val="000000"/>
              </a:solidFill>
            </a:endParaRPr>
          </a:p>
          <a:p>
            <a:pPr marL="342900" indent="-342900" algn="just">
              <a:lnSpc>
                <a:spcPct val="104000"/>
              </a:lnSpc>
              <a:spcBef>
                <a:spcPts val="1500"/>
              </a:spcBef>
              <a:buSzPct val="100000"/>
              <a:buFont typeface="Arial" panose="020B0604020202020204" pitchFamily="34" charset="0"/>
              <a:buChar char="•"/>
              <a:defRPr/>
            </a:pPr>
            <a:r>
              <a:rPr lang="en-US" sz="2200" dirty="0">
                <a:solidFill>
                  <a:srgbClr val="000000"/>
                </a:solidFill>
              </a:rPr>
              <a:t>Coupled experiment </a:t>
            </a:r>
            <a:r>
              <a:rPr lang="en-US" sz="2200" dirty="0" smtClean="0">
                <a:solidFill>
                  <a:srgbClr val="000000"/>
                </a:solidFill>
              </a:rPr>
              <a:t>nudging ocean and atmosphere </a:t>
            </a:r>
            <a:endParaRPr lang="en-US" sz="2200" dirty="0">
              <a:solidFill>
                <a:srgbClr val="000000"/>
              </a:solidFill>
            </a:endParaRP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Ocean nudging toward </a:t>
            </a:r>
            <a:r>
              <a:rPr lang="en-US" b="0" dirty="0">
                <a:solidFill>
                  <a:srgbClr val="000000"/>
                </a:solidFill>
              </a:rPr>
              <a:t>monthly mean ORAP5 (interpolated from HR to standard resolution) </a:t>
            </a:r>
          </a:p>
          <a:p>
            <a:pPr marL="742950" lvl="1" indent="-285750" algn="just">
              <a:lnSpc>
                <a:spcPct val="104000"/>
              </a:lnSpc>
              <a:spcBef>
                <a:spcPts val="1500"/>
              </a:spcBef>
              <a:buSzPct val="100000"/>
              <a:buFont typeface="Wingdings" panose="05000000000000000000" pitchFamily="2" charset="2"/>
              <a:buChar char="§"/>
              <a:defRPr/>
            </a:pPr>
            <a:r>
              <a:rPr lang="en-US" b="0" dirty="0">
                <a:solidFill>
                  <a:srgbClr val="000000"/>
                </a:solidFill>
              </a:rPr>
              <a:t>3D SST and 3D </a:t>
            </a:r>
            <a:r>
              <a:rPr lang="en-US" b="0" dirty="0" smtClean="0">
                <a:solidFill>
                  <a:srgbClr val="000000"/>
                </a:solidFill>
              </a:rPr>
              <a:t>salinity</a:t>
            </a: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Atmospheric nudging toward 6h Era-interim</a:t>
            </a: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Winds </a:t>
            </a:r>
          </a:p>
          <a:p>
            <a:pPr marL="742950" lvl="1" indent="-285750" algn="just">
              <a:lnSpc>
                <a:spcPct val="104000"/>
              </a:lnSpc>
              <a:spcBef>
                <a:spcPts val="1500"/>
              </a:spcBef>
              <a:buSzPct val="100000"/>
              <a:buFont typeface="Wingdings" panose="05000000000000000000" pitchFamily="2" charset="2"/>
              <a:buChar char="§"/>
              <a:defRPr/>
            </a:pPr>
            <a:r>
              <a:rPr lang="en-US" b="0" dirty="0" smtClean="0">
                <a:solidFill>
                  <a:srgbClr val="000000"/>
                </a:solidFill>
              </a:rPr>
              <a:t>From </a:t>
            </a:r>
            <a:r>
              <a:rPr lang="en-US" b="0" dirty="0">
                <a:solidFill>
                  <a:srgbClr val="000000"/>
                </a:solidFill>
              </a:rPr>
              <a:t>1979 to </a:t>
            </a:r>
            <a:r>
              <a:rPr lang="en-US" b="0" dirty="0" smtClean="0">
                <a:solidFill>
                  <a:srgbClr val="000000"/>
                </a:solidFill>
              </a:rPr>
              <a:t>present</a:t>
            </a:r>
            <a:r>
              <a:rPr lang="en-US" sz="2400" b="0" dirty="0" smtClean="0">
                <a:solidFill>
                  <a:srgbClr val="000000"/>
                </a:solidFill>
              </a:rPr>
              <a:t> </a:t>
            </a:r>
          </a:p>
        </p:txBody>
      </p:sp>
      <p:sp>
        <p:nvSpPr>
          <p:cNvPr id="7" name="Text Box 1"/>
          <p:cNvSpPr txBox="1">
            <a:spLocks noGrp="1" noChangeArrowheads="1"/>
          </p:cNvSpPr>
          <p:nvPr>
            <p:ph type="title"/>
          </p:nvPr>
        </p:nvSpPr>
        <p:spPr bwMode="auto">
          <a:xfrm>
            <a:off x="161764" y="116632"/>
            <a:ext cx="8928992" cy="478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marL="0" marR="0" lvl="0" indent="0" defTabSz="449263" eaLnBrk="1" fontAlgn="base" latinLnBrk="0" hangingPunct="0">
              <a:lnSpc>
                <a:spcPct val="104000"/>
              </a:lnSpc>
              <a:spcBef>
                <a:spcPts val="1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altLang="en-US" sz="2400" i="0" u="none" strike="noStrike" kern="0" cap="none" spc="0" normalizeH="0" baseline="0" noProof="0" dirty="0" smtClean="0">
                <a:ln>
                  <a:noFill/>
                </a:ln>
                <a:solidFill>
                  <a:schemeClr val="bg1"/>
                </a:solidFill>
                <a:effectLst/>
                <a:uLnTx/>
                <a:uFillTx/>
                <a:latin typeface="Arial" charset="0"/>
                <a:ea typeface="ＭＳ Ｐゴシック" pitchFamily="32" charset="-128"/>
              </a:rPr>
              <a:t>Future ocean initial conditions </a:t>
            </a:r>
          </a:p>
        </p:txBody>
      </p:sp>
      <p:sp>
        <p:nvSpPr>
          <p:cNvPr id="8" name="Text Box 3"/>
          <p:cNvSpPr txBox="1">
            <a:spLocks noChangeArrowheads="1"/>
          </p:cNvSpPr>
          <p:nvPr/>
        </p:nvSpPr>
        <p:spPr bwMode="auto">
          <a:xfrm>
            <a:off x="5833736" y="6480079"/>
            <a:ext cx="3384550"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600" b="0" i="1" kern="0" dirty="0" err="1" smtClean="0">
                <a:solidFill>
                  <a:srgbClr val="000000"/>
                </a:solidFill>
                <a:hlinkClick r:id="rId3"/>
              </a:rPr>
              <a:t>valentina.sicardi</a:t>
            </a:r>
            <a:r>
              <a:rPr kumimoji="0" lang="en-US" altLang="en-US" sz="1600" b="0" i="1" u="none" strike="noStrike" kern="0" cap="none" spc="0" normalizeH="0" baseline="0" noProof="0" dirty="0" smtClean="0">
                <a:ln>
                  <a:noFill/>
                </a:ln>
                <a:solidFill>
                  <a:srgbClr val="000000"/>
                </a:solidFill>
                <a:effectLst/>
                <a:uLnTx/>
                <a:uFillTx/>
                <a:hlinkClick r:id="rId3"/>
              </a:rPr>
              <a:t>@bsc.es</a:t>
            </a: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p:txBody>
      </p:sp>
    </p:spTree>
    <p:extLst>
      <p:ext uri="{BB962C8B-B14F-4D97-AF65-F5344CB8AC3E}">
        <p14:creationId xmlns:p14="http://schemas.microsoft.com/office/powerpoint/2010/main" val="990702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11</a:t>
            </a:fld>
            <a:endParaRPr lang="es-ES" dirty="0"/>
          </a:p>
        </p:txBody>
      </p:sp>
      <p:sp>
        <p:nvSpPr>
          <p:cNvPr id="5" name="Text Box 2"/>
          <p:cNvSpPr txBox="1">
            <a:spLocks noChangeArrowheads="1"/>
          </p:cNvSpPr>
          <p:nvPr/>
        </p:nvSpPr>
        <p:spPr bwMode="auto">
          <a:xfrm>
            <a:off x="2123728" y="136294"/>
            <a:ext cx="4824412"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rPr>
              <a:t> </a:t>
            </a:r>
            <a:r>
              <a:rPr kumimoji="0" lang="fr-BE" altLang="en-US" sz="3200" b="0" i="0" u="none" strike="noStrike" kern="0" cap="none" spc="0" normalizeH="0" baseline="0" noProof="0" dirty="0" err="1" smtClean="0">
                <a:ln>
                  <a:noFill/>
                </a:ln>
                <a:solidFill>
                  <a:schemeClr val="bg1"/>
                </a:solidFill>
                <a:effectLst/>
                <a:uLnTx/>
                <a:uFillTx/>
                <a:latin typeface="Arial" charset="0"/>
                <a:ea typeface="ＭＳ Ｐゴシック" pitchFamily="32" charset="-128"/>
              </a:rPr>
              <a:t>Ice</a:t>
            </a:r>
            <a:r>
              <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rPr>
              <a:t> </a:t>
            </a:r>
            <a:r>
              <a:rPr kumimoji="0" lang="fr-BE" altLang="en-US" sz="3200" b="0" i="0" u="none" strike="noStrike" kern="0" cap="none" spc="0" normalizeH="0" baseline="0" noProof="0" dirty="0" err="1" smtClean="0">
                <a:ln>
                  <a:noFill/>
                </a:ln>
                <a:solidFill>
                  <a:schemeClr val="bg1"/>
                </a:solidFill>
                <a:effectLst/>
                <a:uLnTx/>
                <a:uFillTx/>
                <a:latin typeface="Arial" charset="0"/>
                <a:ea typeface="ＭＳ Ｐゴシック" pitchFamily="32" charset="-128"/>
              </a:rPr>
              <a:t>initialization</a:t>
            </a:r>
            <a:endPar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endParaRPr>
          </a:p>
        </p:txBody>
      </p:sp>
      <p:pic>
        <p:nvPicPr>
          <p:cNvPr id="6"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0750" y="1147762"/>
            <a:ext cx="7302500" cy="485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 descr="SIT_UCL.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80728"/>
            <a:ext cx="28956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150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4800" y="260648"/>
            <a:ext cx="9144000" cy="381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80000"/>
              </a:lnSpc>
              <a:spcBef>
                <a:spcPts val="726"/>
              </a:spcBef>
            </a:pPr>
            <a:r>
              <a:rPr lang="en-US" altLang="en-US" sz="2400" dirty="0" smtClean="0">
                <a:solidFill>
                  <a:schemeClr val="bg1"/>
                </a:solidFill>
              </a:rPr>
              <a:t>GLORYS2v1 </a:t>
            </a:r>
            <a:r>
              <a:rPr lang="en-US" altLang="en-US" sz="2400" dirty="0">
                <a:solidFill>
                  <a:schemeClr val="bg1"/>
                </a:solidFill>
              </a:rPr>
              <a:t>reanalysis (1993-2009</a:t>
            </a:r>
            <a:r>
              <a:rPr lang="en-US" altLang="en-US" sz="2400" dirty="0" smtClean="0">
                <a:solidFill>
                  <a:schemeClr val="bg1"/>
                </a:solidFill>
              </a:rPr>
              <a:t>)</a:t>
            </a:r>
            <a:endParaRPr lang="en-US" altLang="en-US" sz="2400" dirty="0">
              <a:solidFill>
                <a:schemeClr val="bg1"/>
              </a:solidFill>
            </a:endParaRPr>
          </a:p>
        </p:txBody>
      </p:sp>
      <p:sp>
        <p:nvSpPr>
          <p:cNvPr id="14338" name="Text Box 2"/>
          <p:cNvSpPr txBox="1">
            <a:spLocks noChangeArrowheads="1"/>
          </p:cNvSpPr>
          <p:nvPr/>
        </p:nvSpPr>
        <p:spPr bwMode="auto">
          <a:xfrm>
            <a:off x="119692" y="1340768"/>
            <a:ext cx="8881920" cy="304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9pPr>
          </a:lstStyle>
          <a:p>
            <a:pPr>
              <a:lnSpc>
                <a:spcPct val="80000"/>
              </a:lnSpc>
              <a:spcBef>
                <a:spcPts val="726"/>
              </a:spcBef>
            </a:pPr>
            <a:endParaRPr lang="en-US" altLang="en-US" b="0" u="sng" dirty="0">
              <a:solidFill>
                <a:srgbClr val="7878DE"/>
              </a:solidFill>
            </a:endParaRPr>
          </a:p>
          <a:p>
            <a:pPr>
              <a:lnSpc>
                <a:spcPct val="80000"/>
              </a:lnSpc>
              <a:spcBef>
                <a:spcPts val="726"/>
              </a:spcBef>
            </a:pPr>
            <a:r>
              <a:rPr lang="en-US" altLang="en-US" sz="2200" b="0" dirty="0">
                <a:solidFill>
                  <a:srgbClr val="D6D6F5"/>
                </a:solidFill>
              </a:rPr>
              <a:t>	</a:t>
            </a:r>
            <a:r>
              <a:rPr lang="en-US" altLang="en-US" sz="2200" u="sng" dirty="0" smtClean="0">
                <a:solidFill>
                  <a:srgbClr val="009973"/>
                </a:solidFill>
              </a:rPr>
              <a:t>Restarts</a:t>
            </a:r>
            <a:r>
              <a:rPr lang="en-US" altLang="en-US" sz="2200" u="sng" dirty="0">
                <a:solidFill>
                  <a:srgbClr val="009973"/>
                </a:solidFill>
              </a:rPr>
              <a:t>: </a:t>
            </a:r>
            <a:r>
              <a:rPr lang="en-US" altLang="en-US" sz="2200" b="0" dirty="0">
                <a:solidFill>
                  <a:srgbClr val="000000"/>
                </a:solidFill>
              </a:rPr>
              <a:t>	</a:t>
            </a:r>
          </a:p>
          <a:p>
            <a:pPr>
              <a:lnSpc>
                <a:spcPct val="80000"/>
              </a:lnSpc>
              <a:spcBef>
                <a:spcPts val="726"/>
              </a:spcBef>
            </a:pPr>
            <a:endParaRPr lang="en-US" altLang="en-US" sz="2200" b="0" dirty="0">
              <a:solidFill>
                <a:srgbClr val="000000"/>
              </a:solidFill>
            </a:endParaRPr>
          </a:p>
          <a:p>
            <a:pPr marL="342900" indent="-342900">
              <a:lnSpc>
                <a:spcPct val="80000"/>
              </a:lnSpc>
              <a:spcBef>
                <a:spcPts val="726"/>
              </a:spcBef>
              <a:buFont typeface="Arial" panose="020B0604020202020204" pitchFamily="34" charset="0"/>
              <a:buChar char="•"/>
            </a:pPr>
            <a:r>
              <a:rPr lang="en-US" altLang="en-US" sz="2000" dirty="0" smtClean="0">
                <a:solidFill>
                  <a:srgbClr val="CC0000"/>
                </a:solidFill>
              </a:rPr>
              <a:t>ORCA025</a:t>
            </a:r>
            <a:r>
              <a:rPr lang="en-US" altLang="en-US" sz="2000" b="0" dirty="0" smtClean="0">
                <a:solidFill>
                  <a:srgbClr val="CC0000"/>
                </a:solidFill>
              </a:rPr>
              <a:t> </a:t>
            </a:r>
            <a:r>
              <a:rPr lang="en-US" altLang="en-US" b="0" dirty="0">
                <a:solidFill>
                  <a:srgbClr val="000000"/>
                </a:solidFill>
              </a:rPr>
              <a:t>: </a:t>
            </a:r>
            <a:r>
              <a:rPr lang="en-US" altLang="en-US" sz="2000" b="0" dirty="0">
                <a:solidFill>
                  <a:srgbClr val="000000"/>
                </a:solidFill>
              </a:rPr>
              <a:t>original </a:t>
            </a:r>
            <a:r>
              <a:rPr lang="en-US" altLang="en-US" sz="2000" b="0" dirty="0" smtClean="0">
                <a:solidFill>
                  <a:srgbClr val="000000"/>
                </a:solidFill>
              </a:rPr>
              <a:t>restarts</a:t>
            </a:r>
          </a:p>
          <a:p>
            <a:pPr>
              <a:lnSpc>
                <a:spcPct val="80000"/>
              </a:lnSpc>
              <a:spcBef>
                <a:spcPts val="726"/>
              </a:spcBef>
            </a:pPr>
            <a:r>
              <a:rPr lang="en-US" altLang="en-US" b="0" dirty="0" smtClean="0">
                <a:solidFill>
                  <a:srgbClr val="000000"/>
                </a:solidFill>
              </a:rPr>
              <a:t>At </a:t>
            </a:r>
            <a:r>
              <a:rPr lang="en-GB" b="0" dirty="0">
                <a:solidFill>
                  <a:schemeClr val="accent1">
                    <a:lumMod val="10000"/>
                  </a:schemeClr>
                </a:solidFill>
              </a:rPr>
              <a:t>ECFS </a:t>
            </a:r>
            <a:r>
              <a:rPr lang="en-GB" dirty="0" err="1">
                <a:solidFill>
                  <a:schemeClr val="accent1">
                    <a:lumMod val="10000"/>
                  </a:schemeClr>
                </a:solidFill>
              </a:rPr>
              <a:t>ec</a:t>
            </a:r>
            <a:r>
              <a:rPr lang="en-GB" dirty="0">
                <a:solidFill>
                  <a:schemeClr val="accent1">
                    <a:lumMod val="10000"/>
                  </a:schemeClr>
                </a:solidFill>
              </a:rPr>
              <a:t>:/</a:t>
            </a:r>
            <a:r>
              <a:rPr lang="en-GB" dirty="0" smtClean="0">
                <a:solidFill>
                  <a:schemeClr val="accent1">
                    <a:lumMod val="10000"/>
                  </a:schemeClr>
                </a:solidFill>
              </a:rPr>
              <a:t>c3y/</a:t>
            </a:r>
            <a:r>
              <a:rPr lang="en-GB" dirty="0" err="1" smtClean="0">
                <a:solidFill>
                  <a:schemeClr val="accent1">
                    <a:lumMod val="10000"/>
                  </a:schemeClr>
                </a:solidFill>
              </a:rPr>
              <a:t>restarts_GLORYS</a:t>
            </a:r>
            <a:r>
              <a:rPr lang="en-GB" dirty="0" smtClean="0">
                <a:solidFill>
                  <a:schemeClr val="accent1">
                    <a:lumMod val="10000"/>
                  </a:schemeClr>
                </a:solidFill>
              </a:rPr>
              <a:t>/ORCA025</a:t>
            </a:r>
            <a:endParaRPr lang="en-US" altLang="en-US" dirty="0" smtClean="0">
              <a:solidFill>
                <a:schemeClr val="accent1">
                  <a:lumMod val="10000"/>
                </a:schemeClr>
              </a:solidFill>
            </a:endParaRPr>
          </a:p>
          <a:p>
            <a:pPr marL="342900" indent="-342900">
              <a:lnSpc>
                <a:spcPct val="80000"/>
              </a:lnSpc>
              <a:spcBef>
                <a:spcPts val="726"/>
              </a:spcBef>
              <a:buFont typeface="Arial" panose="020B0604020202020204" pitchFamily="34" charset="0"/>
              <a:buChar char="•"/>
            </a:pPr>
            <a:endParaRPr lang="en-US" altLang="en-US" sz="2000" b="0" dirty="0">
              <a:solidFill>
                <a:srgbClr val="000000"/>
              </a:solidFill>
            </a:endParaRPr>
          </a:p>
          <a:p>
            <a:pPr marL="342900" indent="-342900">
              <a:lnSpc>
                <a:spcPct val="80000"/>
              </a:lnSpc>
              <a:spcBef>
                <a:spcPts val="726"/>
              </a:spcBef>
              <a:buFont typeface="Arial" panose="020B0604020202020204" pitchFamily="34" charset="0"/>
              <a:buChar char="•"/>
            </a:pPr>
            <a:r>
              <a:rPr lang="en-US" altLang="en-US" sz="2000" dirty="0" smtClean="0">
                <a:solidFill>
                  <a:srgbClr val="CC0000"/>
                </a:solidFill>
              </a:rPr>
              <a:t>ORCA1</a:t>
            </a:r>
            <a:r>
              <a:rPr lang="en-US" altLang="en-US" sz="2000" b="0" dirty="0" smtClean="0">
                <a:solidFill>
                  <a:srgbClr val="CC0000"/>
                </a:solidFill>
              </a:rPr>
              <a:t> </a:t>
            </a:r>
            <a:r>
              <a:rPr lang="en-US" altLang="en-US" sz="2000" b="0" dirty="0">
                <a:solidFill>
                  <a:srgbClr val="000000"/>
                </a:solidFill>
              </a:rPr>
              <a:t>: horizontal interpolation + </a:t>
            </a:r>
            <a:r>
              <a:rPr lang="en-US" altLang="en-US" sz="2000" b="0" dirty="0" smtClean="0">
                <a:solidFill>
                  <a:srgbClr val="000000"/>
                </a:solidFill>
              </a:rPr>
              <a:t>extrapolation</a:t>
            </a:r>
          </a:p>
          <a:p>
            <a:pPr lvl="0"/>
            <a:r>
              <a:rPr lang="en-US" altLang="en-US" sz="2000" b="0" dirty="0">
                <a:solidFill>
                  <a:srgbClr val="000000"/>
                </a:solidFill>
              </a:rPr>
              <a:t> </a:t>
            </a:r>
            <a:r>
              <a:rPr lang="en-US" altLang="en-US" b="0" dirty="0">
                <a:solidFill>
                  <a:srgbClr val="000000"/>
                </a:solidFill>
              </a:rPr>
              <a:t>At </a:t>
            </a:r>
            <a:r>
              <a:rPr lang="en-GB" b="0" dirty="0">
                <a:solidFill>
                  <a:schemeClr val="accent1">
                    <a:lumMod val="10000"/>
                  </a:schemeClr>
                </a:solidFill>
              </a:rPr>
              <a:t>ECFS </a:t>
            </a:r>
            <a:r>
              <a:rPr lang="en-GB" dirty="0" err="1">
                <a:solidFill>
                  <a:schemeClr val="accent1">
                    <a:lumMod val="10000"/>
                  </a:schemeClr>
                </a:solidFill>
              </a:rPr>
              <a:t>ec</a:t>
            </a:r>
            <a:r>
              <a:rPr lang="en-GB" dirty="0">
                <a:solidFill>
                  <a:schemeClr val="accent1">
                    <a:lumMod val="10000"/>
                  </a:schemeClr>
                </a:solidFill>
              </a:rPr>
              <a:t>:/</a:t>
            </a:r>
            <a:r>
              <a:rPr lang="en-GB" dirty="0" smtClean="0">
                <a:solidFill>
                  <a:schemeClr val="accent1">
                    <a:lumMod val="10000"/>
                  </a:schemeClr>
                </a:solidFill>
              </a:rPr>
              <a:t>c3y/</a:t>
            </a:r>
            <a:r>
              <a:rPr lang="en-GB" dirty="0" err="1" smtClean="0">
                <a:solidFill>
                  <a:schemeClr val="accent1">
                    <a:lumMod val="10000"/>
                  </a:schemeClr>
                </a:solidFill>
              </a:rPr>
              <a:t>restarts_GLORYS</a:t>
            </a:r>
            <a:r>
              <a:rPr lang="en-GB" dirty="0" smtClean="0">
                <a:solidFill>
                  <a:schemeClr val="accent1">
                    <a:lumMod val="10000"/>
                  </a:schemeClr>
                </a:solidFill>
              </a:rPr>
              <a:t>/ORCA1</a:t>
            </a:r>
            <a:endParaRPr lang="en-US" dirty="0">
              <a:solidFill>
                <a:schemeClr val="accent1">
                  <a:lumMod val="10000"/>
                </a:schemeClr>
              </a:solidFill>
            </a:endParaRPr>
          </a:p>
          <a:p>
            <a:pPr>
              <a:lnSpc>
                <a:spcPct val="80000"/>
              </a:lnSpc>
              <a:spcBef>
                <a:spcPts val="726"/>
              </a:spcBef>
            </a:pPr>
            <a:endParaRPr lang="en-US" altLang="en-US" dirty="0">
              <a:solidFill>
                <a:srgbClr val="000000"/>
              </a:solidFill>
            </a:endParaRPr>
          </a:p>
        </p:txBody>
      </p:sp>
      <p:sp>
        <p:nvSpPr>
          <p:cNvPr id="14339" name="Text Box 3"/>
          <p:cNvSpPr txBox="1">
            <a:spLocks noChangeArrowheads="1"/>
          </p:cNvSpPr>
          <p:nvPr/>
        </p:nvSpPr>
        <p:spPr bwMode="auto">
          <a:xfrm>
            <a:off x="5231664" y="6529636"/>
            <a:ext cx="3865248" cy="324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a:lnSpc>
                <a:spcPct val="104000"/>
              </a:lnSpc>
            </a:pPr>
            <a:r>
              <a:rPr lang="en-US" sz="1600" b="0" i="1" dirty="0">
                <a:solidFill>
                  <a:srgbClr val="000000"/>
                </a:solidFill>
                <a:cs typeface="Droid Sans Fallback" charset="0"/>
              </a:rPr>
              <a:t>neven.fuckar@bsc.es</a:t>
            </a:r>
            <a:endParaRPr lang="en-US" altLang="en-US" sz="1600" b="0" i="1" dirty="0">
              <a:solidFill>
                <a:srgbClr val="000000"/>
              </a:solidFill>
            </a:endParaRPr>
          </a:p>
        </p:txBody>
      </p:sp>
      <p:sp>
        <p:nvSpPr>
          <p:cNvPr id="5" name="Rectangle 4"/>
          <p:cNvSpPr/>
          <p:nvPr/>
        </p:nvSpPr>
        <p:spPr>
          <a:xfrm>
            <a:off x="-9443" y="4653136"/>
            <a:ext cx="9140191" cy="1162369"/>
          </a:xfrm>
          <a:prstGeom prst="rect">
            <a:avLst/>
          </a:prstGeom>
        </p:spPr>
        <p:txBody>
          <a:bodyPr wrap="square">
            <a:spAutoFit/>
          </a:bodyPr>
          <a:lstStyle/>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kern="0" dirty="0">
                <a:solidFill>
                  <a:schemeClr val="accent1">
                    <a:lumMod val="10000"/>
                  </a:schemeClr>
                </a:solidFill>
                <a:latin typeface="Arial" charset="0"/>
                <a:ea typeface="ＭＳ Ｐゴシック" pitchFamily="32" charset="-128"/>
              </a:rPr>
              <a:t>More information : </a:t>
            </a:r>
          </a:p>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kern="0" dirty="0">
                <a:solidFill>
                  <a:schemeClr val="accent1">
                    <a:lumMod val="10000"/>
                  </a:schemeClr>
                </a:solidFill>
                <a:latin typeface="Arial" charset="0"/>
                <a:ea typeface="ＭＳ Ｐゴシック" pitchFamily="32" charset="-128"/>
              </a:rPr>
              <a:t>https://</a:t>
            </a:r>
            <a:r>
              <a:rPr lang="en-GB" altLang="en-US" kern="0" dirty="0" smtClean="0">
                <a:solidFill>
                  <a:schemeClr val="accent1">
                    <a:lumMod val="10000"/>
                  </a:schemeClr>
                </a:solidFill>
                <a:latin typeface="Arial" charset="0"/>
                <a:ea typeface="ＭＳ Ｐゴシック" pitchFamily="32" charset="-128"/>
              </a:rPr>
              <a:t>dev.ec-earth.org/projects/ecearth3/wiki/Sea_ice_initial_conditions_for_climate_predictions</a:t>
            </a:r>
            <a:endParaRPr lang="en-GB" altLang="en-US" kern="0" dirty="0">
              <a:solidFill>
                <a:schemeClr val="accent1">
                  <a:lumMod val="10000"/>
                </a:schemeClr>
              </a:solidFill>
              <a:latin typeface="Arial" charset="0"/>
              <a:ea typeface="ＭＳ Ｐゴシック" pitchFamily="32" charset="-128"/>
            </a:endParaRPr>
          </a:p>
          <a:p>
            <a:endParaRPr lang="en-US" dirty="0">
              <a:solidFill>
                <a:schemeClr val="accent1">
                  <a:lumMod val="10000"/>
                </a:schemeClr>
              </a:solidFill>
            </a:endParaRPr>
          </a:p>
        </p:txBody>
      </p:sp>
    </p:spTree>
    <p:extLst>
      <p:ext uri="{BB962C8B-B14F-4D97-AF65-F5344CB8AC3E}">
        <p14:creationId xmlns:p14="http://schemas.microsoft.com/office/powerpoint/2010/main" val="232082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13</a:t>
            </a:fld>
            <a:endParaRPr lang="es-ES" dirty="0"/>
          </a:p>
        </p:txBody>
      </p:sp>
      <p:sp>
        <p:nvSpPr>
          <p:cNvPr id="3" name="Rectangle 2"/>
          <p:cNvSpPr/>
          <p:nvPr/>
        </p:nvSpPr>
        <p:spPr>
          <a:xfrm>
            <a:off x="135713" y="915294"/>
            <a:ext cx="8779279" cy="5578450"/>
          </a:xfrm>
          <a:prstGeom prst="rect">
            <a:avLst/>
          </a:prstGeom>
          <a:solidFill>
            <a:schemeClr val="bg1"/>
          </a:solidFill>
        </p:spPr>
        <p:txBody>
          <a:bodyPr wrap="square">
            <a:spAutoFit/>
          </a:bodyPr>
          <a:lstStyle/>
          <a:p>
            <a:pPr algn="just">
              <a:lnSpc>
                <a:spcPct val="80000"/>
              </a:lnSpc>
              <a:spcBef>
                <a:spcPts val="726"/>
              </a:spcBef>
            </a:pPr>
            <a:r>
              <a:rPr lang="en-US" altLang="en-US" sz="2000" b="1" u="sng" dirty="0" smtClean="0">
                <a:solidFill>
                  <a:srgbClr val="009973"/>
                </a:solidFill>
              </a:rPr>
              <a:t>LIM2</a:t>
            </a:r>
            <a:r>
              <a:rPr lang="en-US" altLang="en-US" sz="2000" b="1" u="sng" dirty="0">
                <a:solidFill>
                  <a:srgbClr val="009973"/>
                </a:solidFill>
              </a:rPr>
              <a:t>: </a:t>
            </a:r>
            <a:r>
              <a:rPr lang="en-US" altLang="en-US" dirty="0">
                <a:solidFill>
                  <a:srgbClr val="000000"/>
                </a:solidFill>
              </a:rPr>
              <a:t>	</a:t>
            </a:r>
          </a:p>
          <a:p>
            <a:pPr marL="285750" indent="-285750">
              <a:lnSpc>
                <a:spcPct val="80000"/>
              </a:lnSpc>
              <a:spcBef>
                <a:spcPts val="726"/>
              </a:spcBef>
              <a:buFont typeface="Arial" panose="020B0604020202020204" pitchFamily="34" charset="0"/>
              <a:buChar char="•"/>
            </a:pPr>
            <a:r>
              <a:rPr lang="en-US" altLang="en-US" sz="2000" b="1" dirty="0" smtClean="0">
                <a:solidFill>
                  <a:srgbClr val="CC0000"/>
                </a:solidFill>
              </a:rPr>
              <a:t>ORCA1</a:t>
            </a:r>
            <a:r>
              <a:rPr lang="en-US" altLang="en-US" dirty="0" smtClean="0">
                <a:solidFill>
                  <a:srgbClr val="FF0000"/>
                </a:solidFill>
              </a:rPr>
              <a:t> </a:t>
            </a:r>
            <a:r>
              <a:rPr lang="en-US" altLang="en-US" dirty="0">
                <a:solidFill>
                  <a:srgbClr val="000000"/>
                </a:solidFill>
              </a:rPr>
              <a:t>: 5-member sea ice reconstructions obtained by running NEMO-LIM2 </a:t>
            </a:r>
            <a:r>
              <a:rPr lang="en-US" altLang="en-US" dirty="0" smtClean="0">
                <a:solidFill>
                  <a:srgbClr val="000000"/>
                </a:solidFill>
              </a:rPr>
              <a:t>              nudged </a:t>
            </a:r>
            <a:r>
              <a:rPr lang="en-US" altLang="en-US" dirty="0">
                <a:solidFill>
                  <a:srgbClr val="000000"/>
                </a:solidFill>
              </a:rPr>
              <a:t>toward ORAS4 monthly-mean 3D T and S and </a:t>
            </a:r>
            <a:r>
              <a:rPr lang="en-US" altLang="en-US" dirty="0" smtClean="0">
                <a:solidFill>
                  <a:srgbClr val="000000"/>
                </a:solidFill>
              </a:rPr>
              <a:t>forced by </a:t>
            </a:r>
          </a:p>
          <a:p>
            <a:pPr marL="742950" lvl="1" indent="-285750">
              <a:lnSpc>
                <a:spcPct val="80000"/>
              </a:lnSpc>
              <a:spcBef>
                <a:spcPts val="726"/>
              </a:spcBef>
              <a:buFont typeface="Arial" panose="020B0604020202020204" pitchFamily="34" charset="0"/>
              <a:buChar char="•"/>
            </a:pPr>
            <a:r>
              <a:rPr lang="en-US" altLang="en-US" dirty="0" smtClean="0">
                <a:solidFill>
                  <a:srgbClr val="000000"/>
                </a:solidFill>
              </a:rPr>
              <a:t> </a:t>
            </a:r>
            <a:r>
              <a:rPr lang="en-US" altLang="en-US" dirty="0">
                <a:solidFill>
                  <a:srgbClr val="000000"/>
                </a:solidFill>
              </a:rPr>
              <a:t>DFS4.3 over the 1958-2006 period </a:t>
            </a:r>
            <a:r>
              <a:rPr lang="en-US" altLang="en-US" dirty="0" smtClean="0">
                <a:solidFill>
                  <a:srgbClr val="000000"/>
                </a:solidFill>
              </a:rPr>
              <a:t>= </a:t>
            </a:r>
            <a:r>
              <a:rPr lang="en-US" altLang="en-US" dirty="0">
                <a:solidFill>
                  <a:srgbClr val="C00000"/>
                </a:solidFill>
              </a:rPr>
              <a:t>b02s</a:t>
            </a:r>
            <a:r>
              <a:rPr lang="en-US" altLang="en-US" dirty="0">
                <a:solidFill>
                  <a:srgbClr val="000000"/>
                </a:solidFill>
              </a:rPr>
              <a:t>   </a:t>
            </a:r>
            <a:endParaRPr lang="en-US" altLang="en-US" dirty="0" smtClean="0">
              <a:solidFill>
                <a:srgbClr val="000000"/>
              </a:solidFill>
            </a:endParaRPr>
          </a:p>
          <a:p>
            <a:pPr lvl="1">
              <a:lnSpc>
                <a:spcPct val="80000"/>
              </a:lnSpc>
              <a:spcBef>
                <a:spcPts val="726"/>
              </a:spcBef>
            </a:pPr>
            <a:r>
              <a:rPr lang="en-US" altLang="en-US" dirty="0" smtClean="0">
                <a:solidFill>
                  <a:srgbClr val="000000"/>
                </a:solidFill>
              </a:rPr>
              <a:t>At </a:t>
            </a:r>
            <a:r>
              <a:rPr lang="en-GB" dirty="0" smtClean="0">
                <a:solidFill>
                  <a:schemeClr val="accent1">
                    <a:lumMod val="10000"/>
                  </a:schemeClr>
                </a:solidFill>
              </a:rPr>
              <a:t>ECFS </a:t>
            </a:r>
            <a:r>
              <a:rPr lang="en-GB" dirty="0" err="1">
                <a:solidFill>
                  <a:schemeClr val="accent1">
                    <a:lumMod val="10000"/>
                  </a:schemeClr>
                </a:solidFill>
              </a:rPr>
              <a:t>ec</a:t>
            </a:r>
            <a:r>
              <a:rPr lang="en-GB" b="1" dirty="0">
                <a:solidFill>
                  <a:schemeClr val="accent1">
                    <a:lumMod val="10000"/>
                  </a:schemeClr>
                </a:solidFill>
              </a:rPr>
              <a:t>:/</a:t>
            </a:r>
            <a:r>
              <a:rPr lang="en-GB" b="1" dirty="0" smtClean="0">
                <a:solidFill>
                  <a:schemeClr val="accent1">
                    <a:lumMod val="10000"/>
                  </a:schemeClr>
                </a:solidFill>
              </a:rPr>
              <a:t>c3y/restarts_b02s</a:t>
            </a:r>
            <a:endParaRPr lang="en-US" altLang="en-US" dirty="0" smtClean="0">
              <a:solidFill>
                <a:srgbClr val="000000"/>
              </a:solidFill>
            </a:endParaRPr>
          </a:p>
          <a:p>
            <a:pPr marL="742950" lvl="1" indent="-285750">
              <a:lnSpc>
                <a:spcPct val="80000"/>
              </a:lnSpc>
              <a:spcBef>
                <a:spcPts val="726"/>
              </a:spcBef>
              <a:buFont typeface="Arial" panose="020B0604020202020204" pitchFamily="34" charset="0"/>
              <a:buChar char="•"/>
            </a:pPr>
            <a:r>
              <a:rPr lang="en-US" altLang="en-US" dirty="0" smtClean="0">
                <a:solidFill>
                  <a:srgbClr val="000000"/>
                </a:solidFill>
              </a:rPr>
              <a:t> </a:t>
            </a:r>
            <a:r>
              <a:rPr lang="en-US" altLang="en-US" dirty="0">
                <a:solidFill>
                  <a:srgbClr val="000000"/>
                </a:solidFill>
              </a:rPr>
              <a:t>ERA-interim over the 1979-2013 period </a:t>
            </a:r>
            <a:r>
              <a:rPr lang="en-US" altLang="en-US" dirty="0" smtClean="0">
                <a:solidFill>
                  <a:srgbClr val="000000"/>
                </a:solidFill>
              </a:rPr>
              <a:t>= </a:t>
            </a:r>
            <a:r>
              <a:rPr lang="en-US" altLang="en-US" dirty="0">
                <a:solidFill>
                  <a:srgbClr val="C00000"/>
                </a:solidFill>
              </a:rPr>
              <a:t>i00v  </a:t>
            </a:r>
            <a:r>
              <a:rPr lang="en-US" altLang="en-US" dirty="0">
                <a:solidFill>
                  <a:srgbClr val="000000"/>
                </a:solidFill>
              </a:rPr>
              <a:t> </a:t>
            </a:r>
            <a:endParaRPr lang="en-US" altLang="en-US" dirty="0" smtClean="0">
              <a:solidFill>
                <a:srgbClr val="000000"/>
              </a:solidFill>
            </a:endParaRPr>
          </a:p>
          <a:p>
            <a:pPr lvl="1">
              <a:lnSpc>
                <a:spcPct val="80000"/>
              </a:lnSpc>
              <a:spcBef>
                <a:spcPts val="726"/>
              </a:spcBef>
            </a:pPr>
            <a:r>
              <a:rPr lang="en-GB" dirty="0" smtClean="0">
                <a:solidFill>
                  <a:schemeClr val="accent1">
                    <a:lumMod val="10000"/>
                  </a:schemeClr>
                </a:solidFill>
              </a:rPr>
              <a:t>At ECFS </a:t>
            </a:r>
            <a:r>
              <a:rPr lang="en-GB" b="1" dirty="0" err="1">
                <a:solidFill>
                  <a:schemeClr val="accent1">
                    <a:lumMod val="10000"/>
                  </a:schemeClr>
                </a:solidFill>
              </a:rPr>
              <a:t>ec</a:t>
            </a:r>
            <a:r>
              <a:rPr lang="en-GB" b="1" dirty="0">
                <a:solidFill>
                  <a:schemeClr val="accent1">
                    <a:lumMod val="10000"/>
                  </a:schemeClr>
                </a:solidFill>
              </a:rPr>
              <a:t>:/</a:t>
            </a:r>
            <a:r>
              <a:rPr lang="en-GB" b="1" dirty="0" smtClean="0">
                <a:solidFill>
                  <a:schemeClr val="accent1">
                    <a:lumMod val="10000"/>
                  </a:schemeClr>
                </a:solidFill>
              </a:rPr>
              <a:t>c3y/restarts_i00v</a:t>
            </a:r>
          </a:p>
          <a:p>
            <a:pPr lvl="1">
              <a:lnSpc>
                <a:spcPct val="80000"/>
              </a:lnSpc>
              <a:spcBef>
                <a:spcPts val="726"/>
              </a:spcBef>
            </a:pPr>
            <a:endParaRPr lang="en-US" altLang="en-US" dirty="0" smtClean="0">
              <a:solidFill>
                <a:srgbClr val="000000"/>
              </a:solidFill>
            </a:endParaRPr>
          </a:p>
          <a:p>
            <a:pPr algn="just">
              <a:lnSpc>
                <a:spcPct val="80000"/>
              </a:lnSpc>
              <a:spcBef>
                <a:spcPts val="726"/>
              </a:spcBef>
            </a:pPr>
            <a:r>
              <a:rPr lang="en-US" altLang="en-US" sz="2000" b="1" u="sng" dirty="0" smtClean="0">
                <a:solidFill>
                  <a:srgbClr val="32946A"/>
                </a:solidFill>
              </a:rPr>
              <a:t>LIM3 </a:t>
            </a:r>
            <a:r>
              <a:rPr lang="en-US" altLang="en-US" sz="2000" b="1" u="sng" dirty="0">
                <a:solidFill>
                  <a:srgbClr val="32946A"/>
                </a:solidFill>
              </a:rPr>
              <a:t>– 1 category:</a:t>
            </a:r>
          </a:p>
          <a:p>
            <a:pPr marL="285750" indent="-285750" algn="just">
              <a:lnSpc>
                <a:spcPct val="80000"/>
              </a:lnSpc>
              <a:spcBef>
                <a:spcPts val="726"/>
              </a:spcBef>
              <a:buFont typeface="Arial" panose="020B0604020202020204" pitchFamily="34" charset="0"/>
              <a:buChar char="•"/>
            </a:pPr>
            <a:r>
              <a:rPr lang="en-US" altLang="en-US" b="1" dirty="0" smtClean="0">
                <a:solidFill>
                  <a:srgbClr val="C00000"/>
                </a:solidFill>
              </a:rPr>
              <a:t>ORCA1</a:t>
            </a:r>
            <a:r>
              <a:rPr lang="en-US" altLang="en-US" dirty="0" smtClean="0">
                <a:solidFill>
                  <a:srgbClr val="C00000"/>
                </a:solidFill>
              </a:rPr>
              <a:t> </a:t>
            </a:r>
            <a:r>
              <a:rPr lang="en-US" altLang="en-US" dirty="0">
                <a:solidFill>
                  <a:srgbClr val="C00000"/>
                </a:solidFill>
              </a:rPr>
              <a:t>: </a:t>
            </a:r>
            <a:r>
              <a:rPr lang="en-US" altLang="en-US" dirty="0">
                <a:solidFill>
                  <a:srgbClr val="000000"/>
                </a:solidFill>
              </a:rPr>
              <a:t>5-member sea ice reconstructions obtained by running </a:t>
            </a:r>
            <a:r>
              <a:rPr lang="en-US" altLang="en-US" dirty="0" smtClean="0">
                <a:solidFill>
                  <a:srgbClr val="000000"/>
                </a:solidFill>
              </a:rPr>
              <a:t>NEMO-LIM3                     nudged </a:t>
            </a:r>
            <a:r>
              <a:rPr lang="en-US" altLang="en-US" dirty="0">
                <a:solidFill>
                  <a:srgbClr val="000000"/>
                </a:solidFill>
              </a:rPr>
              <a:t>toward ORAS4 monthly-mean 3D T and S and forced by    </a:t>
            </a:r>
          </a:p>
          <a:p>
            <a:pPr marL="742950" lvl="1" indent="-285750">
              <a:lnSpc>
                <a:spcPct val="80000"/>
              </a:lnSpc>
              <a:spcBef>
                <a:spcPts val="726"/>
              </a:spcBef>
              <a:buFont typeface="Arial" panose="020B0604020202020204" pitchFamily="34" charset="0"/>
              <a:buChar char="•"/>
            </a:pPr>
            <a:r>
              <a:rPr lang="en-US" altLang="en-US" dirty="0" smtClean="0">
                <a:solidFill>
                  <a:srgbClr val="000000"/>
                </a:solidFill>
              </a:rPr>
              <a:t> DFS4.3 </a:t>
            </a:r>
            <a:r>
              <a:rPr lang="en-US" altLang="en-US" dirty="0">
                <a:solidFill>
                  <a:srgbClr val="000000"/>
                </a:solidFill>
              </a:rPr>
              <a:t>over the 1958-2006 </a:t>
            </a:r>
            <a:r>
              <a:rPr lang="en-US" altLang="en-US" dirty="0" smtClean="0">
                <a:solidFill>
                  <a:srgbClr val="000000"/>
                </a:solidFill>
              </a:rPr>
              <a:t>period=</a:t>
            </a:r>
            <a:r>
              <a:rPr lang="en-US" altLang="en-US" dirty="0" smtClean="0">
                <a:solidFill>
                  <a:srgbClr val="CC3300"/>
                </a:solidFill>
              </a:rPr>
              <a:t> </a:t>
            </a:r>
            <a:r>
              <a:rPr lang="en-US" altLang="en-US" dirty="0">
                <a:solidFill>
                  <a:srgbClr val="C00000"/>
                </a:solidFill>
              </a:rPr>
              <a:t>i056    </a:t>
            </a:r>
            <a:r>
              <a:rPr lang="en-US" altLang="en-US" dirty="0">
                <a:solidFill>
                  <a:srgbClr val="CC3300"/>
                </a:solidFill>
              </a:rPr>
              <a:t> </a:t>
            </a:r>
            <a:endParaRPr lang="en-US" altLang="en-US" dirty="0" smtClean="0">
              <a:solidFill>
                <a:srgbClr val="CC3300"/>
              </a:solidFill>
            </a:endParaRPr>
          </a:p>
          <a:p>
            <a:pPr lvl="1">
              <a:lnSpc>
                <a:spcPct val="80000"/>
              </a:lnSpc>
              <a:spcBef>
                <a:spcPts val="726"/>
              </a:spcBef>
            </a:pPr>
            <a:r>
              <a:rPr lang="en-US" altLang="en-US" dirty="0" smtClean="0">
                <a:solidFill>
                  <a:schemeClr val="accent1">
                    <a:lumMod val="10000"/>
                  </a:schemeClr>
                </a:solidFill>
              </a:rPr>
              <a:t>At </a:t>
            </a:r>
            <a:r>
              <a:rPr lang="en-GB" dirty="0"/>
              <a:t> </a:t>
            </a:r>
            <a:r>
              <a:rPr lang="en-GB" dirty="0">
                <a:solidFill>
                  <a:schemeClr val="accent1">
                    <a:lumMod val="10000"/>
                  </a:schemeClr>
                </a:solidFill>
              </a:rPr>
              <a:t>ECFS </a:t>
            </a:r>
            <a:r>
              <a:rPr lang="en-GB" b="1" dirty="0" err="1">
                <a:solidFill>
                  <a:schemeClr val="accent1">
                    <a:lumMod val="10000"/>
                  </a:schemeClr>
                </a:solidFill>
              </a:rPr>
              <a:t>ec</a:t>
            </a:r>
            <a:r>
              <a:rPr lang="en-GB" b="1" dirty="0">
                <a:solidFill>
                  <a:schemeClr val="accent1">
                    <a:lumMod val="10000"/>
                  </a:schemeClr>
                </a:solidFill>
              </a:rPr>
              <a:t>:/</a:t>
            </a:r>
            <a:r>
              <a:rPr lang="en-GB" b="1" dirty="0" smtClean="0">
                <a:solidFill>
                  <a:schemeClr val="accent1">
                    <a:lumMod val="10000"/>
                  </a:schemeClr>
                </a:solidFill>
              </a:rPr>
              <a:t>c3y/restarts_i056</a:t>
            </a:r>
            <a:endParaRPr lang="en-US" altLang="en-US" dirty="0" smtClean="0">
              <a:solidFill>
                <a:schemeClr val="accent1">
                  <a:lumMod val="10000"/>
                </a:schemeClr>
              </a:solidFill>
            </a:endParaRPr>
          </a:p>
          <a:p>
            <a:pPr marL="742950" lvl="1" indent="-285750">
              <a:lnSpc>
                <a:spcPct val="80000"/>
              </a:lnSpc>
              <a:spcBef>
                <a:spcPts val="726"/>
              </a:spcBef>
              <a:buFont typeface="Arial" panose="020B0604020202020204" pitchFamily="34" charset="0"/>
              <a:buChar char="•"/>
            </a:pPr>
            <a:r>
              <a:rPr lang="en-US" altLang="en-US" dirty="0" smtClean="0">
                <a:solidFill>
                  <a:srgbClr val="000000"/>
                </a:solidFill>
              </a:rPr>
              <a:t> </a:t>
            </a:r>
            <a:r>
              <a:rPr lang="en-US" altLang="en-US" dirty="0">
                <a:solidFill>
                  <a:srgbClr val="000000"/>
                </a:solidFill>
              </a:rPr>
              <a:t>ERA-interim over the 1979-2013 </a:t>
            </a:r>
            <a:r>
              <a:rPr lang="en-US" altLang="en-US" dirty="0" smtClean="0">
                <a:solidFill>
                  <a:srgbClr val="000000"/>
                </a:solidFill>
              </a:rPr>
              <a:t>period= </a:t>
            </a:r>
            <a:r>
              <a:rPr lang="en-US" altLang="en-US" dirty="0">
                <a:solidFill>
                  <a:srgbClr val="C00000"/>
                </a:solidFill>
              </a:rPr>
              <a:t>i057 </a:t>
            </a:r>
          </a:p>
          <a:p>
            <a:pPr lvl="1">
              <a:lnSpc>
                <a:spcPct val="80000"/>
              </a:lnSpc>
              <a:spcBef>
                <a:spcPts val="726"/>
              </a:spcBef>
            </a:pPr>
            <a:r>
              <a:rPr lang="en-US" altLang="en-US" dirty="0" smtClean="0">
                <a:solidFill>
                  <a:schemeClr val="accent1">
                    <a:lumMod val="10000"/>
                  </a:schemeClr>
                </a:solidFill>
              </a:rPr>
              <a:t>At </a:t>
            </a:r>
            <a:r>
              <a:rPr lang="en-GB" dirty="0">
                <a:solidFill>
                  <a:schemeClr val="accent1">
                    <a:lumMod val="10000"/>
                  </a:schemeClr>
                </a:solidFill>
              </a:rPr>
              <a:t>ECFS </a:t>
            </a:r>
            <a:r>
              <a:rPr lang="en-GB" b="1" dirty="0" err="1">
                <a:solidFill>
                  <a:schemeClr val="accent1">
                    <a:lumMod val="10000"/>
                  </a:schemeClr>
                </a:solidFill>
              </a:rPr>
              <a:t>ec</a:t>
            </a:r>
            <a:r>
              <a:rPr lang="en-GB" b="1" dirty="0">
                <a:solidFill>
                  <a:schemeClr val="accent1">
                    <a:lumMod val="10000"/>
                  </a:schemeClr>
                </a:solidFill>
              </a:rPr>
              <a:t>:/</a:t>
            </a:r>
            <a:r>
              <a:rPr lang="en-GB" b="1" dirty="0" smtClean="0">
                <a:solidFill>
                  <a:schemeClr val="accent1">
                    <a:lumMod val="10000"/>
                  </a:schemeClr>
                </a:solidFill>
              </a:rPr>
              <a:t>c3y/restarts_i057</a:t>
            </a:r>
          </a:p>
          <a:p>
            <a:pPr marL="285750" indent="-285750" algn="just">
              <a:lnSpc>
                <a:spcPct val="80000"/>
              </a:lnSpc>
              <a:spcBef>
                <a:spcPts val="907"/>
              </a:spcBef>
              <a:buFont typeface="Arial" panose="020B0604020202020204" pitchFamily="34" charset="0"/>
              <a:buChar char="•"/>
            </a:pPr>
            <a:r>
              <a:rPr lang="en-US" altLang="en-US" b="1" dirty="0">
                <a:solidFill>
                  <a:srgbClr val="C00000"/>
                </a:solidFill>
              </a:rPr>
              <a:t>ORCA025</a:t>
            </a:r>
            <a:r>
              <a:rPr lang="en-US" altLang="en-US" dirty="0">
                <a:solidFill>
                  <a:srgbClr val="C00000"/>
                </a:solidFill>
              </a:rPr>
              <a:t> : </a:t>
            </a:r>
            <a:r>
              <a:rPr lang="en-US" altLang="en-US" dirty="0" smtClean="0">
                <a:solidFill>
                  <a:schemeClr val="accent1">
                    <a:lumMod val="10000"/>
                  </a:schemeClr>
                </a:solidFill>
              </a:rPr>
              <a:t>1-member</a:t>
            </a:r>
            <a:r>
              <a:rPr lang="en-US" altLang="en-US" dirty="0" smtClean="0">
                <a:solidFill>
                  <a:srgbClr val="C00000"/>
                </a:solidFill>
              </a:rPr>
              <a:t> </a:t>
            </a:r>
            <a:r>
              <a:rPr lang="en-US" altLang="en-US" dirty="0" smtClean="0">
                <a:solidFill>
                  <a:srgbClr val="091320"/>
                </a:solidFill>
              </a:rPr>
              <a:t>sea </a:t>
            </a:r>
            <a:r>
              <a:rPr lang="en-US" altLang="en-US" dirty="0">
                <a:solidFill>
                  <a:srgbClr val="091320"/>
                </a:solidFill>
              </a:rPr>
              <a:t>ice reconstruction using NEMO-LIM3 forced by</a:t>
            </a:r>
          </a:p>
          <a:p>
            <a:pPr algn="just">
              <a:lnSpc>
                <a:spcPct val="80000"/>
              </a:lnSpc>
              <a:spcBef>
                <a:spcPts val="907"/>
              </a:spcBef>
            </a:pPr>
            <a:r>
              <a:rPr lang="en-US" altLang="en-US" dirty="0">
                <a:solidFill>
                  <a:srgbClr val="000000"/>
                </a:solidFill>
              </a:rPr>
              <a:t>             DFS4.3 over the 1958-2006 period=</a:t>
            </a:r>
            <a:r>
              <a:rPr lang="en-US" altLang="en-US" dirty="0">
                <a:solidFill>
                  <a:srgbClr val="CC3300"/>
                </a:solidFill>
              </a:rPr>
              <a:t> </a:t>
            </a:r>
            <a:r>
              <a:rPr lang="en-US" altLang="en-US" dirty="0" smtClean="0">
                <a:solidFill>
                  <a:srgbClr val="C00000"/>
                </a:solidFill>
              </a:rPr>
              <a:t>m063</a:t>
            </a:r>
          </a:p>
          <a:p>
            <a:pPr algn="just">
              <a:lnSpc>
                <a:spcPct val="80000"/>
              </a:lnSpc>
              <a:spcBef>
                <a:spcPts val="907"/>
              </a:spcBef>
            </a:pPr>
            <a:r>
              <a:rPr lang="en-US" altLang="en-US" dirty="0" smtClean="0">
                <a:solidFill>
                  <a:schemeClr val="accent1">
                    <a:lumMod val="10000"/>
                  </a:schemeClr>
                </a:solidFill>
              </a:rPr>
              <a:t>Coming soon</a:t>
            </a:r>
            <a:endParaRPr lang="en-US" altLang="en-US" dirty="0">
              <a:solidFill>
                <a:schemeClr val="accent1">
                  <a:lumMod val="10000"/>
                </a:schemeClr>
              </a:solidFill>
            </a:endParaRPr>
          </a:p>
        </p:txBody>
      </p:sp>
      <p:sp>
        <p:nvSpPr>
          <p:cNvPr id="4" name="Rectangle 3"/>
          <p:cNvSpPr/>
          <p:nvPr/>
        </p:nvSpPr>
        <p:spPr>
          <a:xfrm>
            <a:off x="245824" y="188640"/>
            <a:ext cx="5766336" cy="387798"/>
          </a:xfrm>
          <a:prstGeom prst="rect">
            <a:avLst/>
          </a:prstGeom>
        </p:spPr>
        <p:txBody>
          <a:bodyPr wrap="square">
            <a:spAutoFit/>
          </a:bodyPr>
          <a:lstStyle/>
          <a:p>
            <a:pPr>
              <a:lnSpc>
                <a:spcPct val="80000"/>
              </a:lnSpc>
              <a:spcBef>
                <a:spcPts val="726"/>
              </a:spcBef>
            </a:pPr>
            <a:r>
              <a:rPr lang="en-US" altLang="en-US" sz="2400" b="1" dirty="0" smtClean="0">
                <a:solidFill>
                  <a:schemeClr val="bg1"/>
                </a:solidFill>
              </a:rPr>
              <a:t>BSC reconstructions</a:t>
            </a:r>
            <a:endParaRPr lang="en-US" altLang="en-US" sz="2400" b="1" dirty="0">
              <a:solidFill>
                <a:schemeClr val="bg1"/>
              </a:solidFill>
            </a:endParaRPr>
          </a:p>
        </p:txBody>
      </p:sp>
      <p:sp>
        <p:nvSpPr>
          <p:cNvPr id="7" name="Text Box 3"/>
          <p:cNvSpPr txBox="1">
            <a:spLocks noChangeArrowheads="1"/>
          </p:cNvSpPr>
          <p:nvPr/>
        </p:nvSpPr>
        <p:spPr bwMode="auto">
          <a:xfrm>
            <a:off x="997110" y="6494823"/>
            <a:ext cx="7940675"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9pPr>
          </a:lstStyle>
          <a:p>
            <a:pPr algn="ctr" eaLnBrk="1">
              <a:lnSpc>
                <a:spcPct val="104000"/>
              </a:lnSpc>
              <a:buClrTx/>
              <a:buFontTx/>
              <a:buNone/>
              <a:defRPr/>
            </a:pPr>
            <a:r>
              <a:rPr lang="en-US" sz="1600" b="0" i="1" dirty="0" smtClean="0">
                <a:solidFill>
                  <a:srgbClr val="000000"/>
                </a:solidFill>
                <a:cs typeface="Droid Sans Fallback" charset="0"/>
              </a:rPr>
              <a:t>neven.fuckar@bsc.es </a:t>
            </a:r>
          </a:p>
        </p:txBody>
      </p:sp>
    </p:spTree>
    <p:extLst>
      <p:ext uri="{BB962C8B-B14F-4D97-AF65-F5344CB8AC3E}">
        <p14:creationId xmlns:p14="http://schemas.microsoft.com/office/powerpoint/2010/main" val="179627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5496" y="332656"/>
            <a:ext cx="9144000" cy="435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US" altLang="en-US" sz="2200" dirty="0" smtClean="0">
                <a:solidFill>
                  <a:schemeClr val="bg1"/>
                </a:solidFill>
              </a:rPr>
              <a:t>BSC’s ORCA025 LIM3 </a:t>
            </a:r>
            <a:r>
              <a:rPr lang="en-US" altLang="en-US" sz="2200" dirty="0">
                <a:solidFill>
                  <a:schemeClr val="bg1"/>
                </a:solidFill>
              </a:rPr>
              <a:t>reconstruction</a:t>
            </a:r>
          </a:p>
        </p:txBody>
      </p:sp>
      <p:sp>
        <p:nvSpPr>
          <p:cNvPr id="15362" name="Text Box 2"/>
          <p:cNvSpPr txBox="1">
            <a:spLocks noChangeArrowheads="1"/>
          </p:cNvSpPr>
          <p:nvPr/>
        </p:nvSpPr>
        <p:spPr bwMode="auto">
          <a:xfrm>
            <a:off x="3134880" y="6484175"/>
            <a:ext cx="293904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en-US" altLang="en-US" b="0" i="1" dirty="0" err="1" smtClean="0">
                <a:solidFill>
                  <a:srgbClr val="000000"/>
                </a:solidFill>
              </a:rPr>
              <a:t>neven.fuckar@bsc.es</a:t>
            </a:r>
            <a:endParaRPr lang="en-US" altLang="en-US" b="0" i="1" dirty="0">
              <a:solidFill>
                <a:srgbClr val="000000"/>
              </a:solidFill>
            </a:endParaRPr>
          </a:p>
        </p:txBody>
      </p:sp>
      <p:sp>
        <p:nvSpPr>
          <p:cNvPr id="15370" name="Text Box 10"/>
          <p:cNvSpPr txBox="1">
            <a:spLocks noChangeArrowheads="1"/>
          </p:cNvSpPr>
          <p:nvPr/>
        </p:nvSpPr>
        <p:spPr bwMode="auto">
          <a:xfrm>
            <a:off x="1046648" y="980728"/>
            <a:ext cx="7050704" cy="371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en-US" altLang="en-US" dirty="0" smtClean="0">
                <a:solidFill>
                  <a:srgbClr val="000000"/>
                </a:solidFill>
              </a:rPr>
              <a:t>1981-1985 ORCA025L75 NEMOv3.3-LIM3 (1-category sea ice)</a:t>
            </a:r>
            <a:endParaRPr lang="en-US" altLang="en-US" dirty="0">
              <a:solidFill>
                <a:srgbClr val="000000"/>
              </a:solidFill>
            </a:endParaRPr>
          </a:p>
        </p:txBody>
      </p:sp>
      <p:pic>
        <p:nvPicPr>
          <p:cNvPr id="2" name="Picture 1" descr="sic.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98" y="2708920"/>
            <a:ext cx="4202176" cy="2893568"/>
          </a:xfrm>
          <a:prstGeom prst="rect">
            <a:avLst/>
          </a:prstGeom>
        </p:spPr>
      </p:pic>
      <p:pic>
        <p:nvPicPr>
          <p:cNvPr id="3" name="Picture 2" descr="sit.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048" y="2695672"/>
            <a:ext cx="4218432" cy="2893568"/>
          </a:xfrm>
          <a:prstGeom prst="rect">
            <a:avLst/>
          </a:prstGeom>
        </p:spPr>
      </p:pic>
      <p:sp>
        <p:nvSpPr>
          <p:cNvPr id="14" name="Text Box 10"/>
          <p:cNvSpPr txBox="1">
            <a:spLocks noChangeArrowheads="1"/>
          </p:cNvSpPr>
          <p:nvPr/>
        </p:nvSpPr>
        <p:spPr bwMode="auto">
          <a:xfrm>
            <a:off x="467544" y="2276872"/>
            <a:ext cx="3672408" cy="371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en-US" altLang="en-US" b="0" dirty="0" smtClean="0">
                <a:solidFill>
                  <a:srgbClr val="000000"/>
                </a:solidFill>
              </a:rPr>
              <a:t>Mean sea </a:t>
            </a:r>
            <a:r>
              <a:rPr lang="en-US" altLang="en-US" b="0" dirty="0">
                <a:solidFill>
                  <a:srgbClr val="000000"/>
                </a:solidFill>
              </a:rPr>
              <a:t>i</a:t>
            </a:r>
            <a:r>
              <a:rPr lang="en-US" altLang="en-US" b="0" dirty="0" smtClean="0">
                <a:solidFill>
                  <a:srgbClr val="000000"/>
                </a:solidFill>
              </a:rPr>
              <a:t>ce concentration [1]</a:t>
            </a:r>
            <a:endParaRPr lang="en-US" altLang="en-US" b="0" dirty="0">
              <a:solidFill>
                <a:srgbClr val="000000"/>
              </a:solidFill>
            </a:endParaRPr>
          </a:p>
        </p:txBody>
      </p:sp>
      <p:sp>
        <p:nvSpPr>
          <p:cNvPr id="15" name="Text Box 10"/>
          <p:cNvSpPr txBox="1">
            <a:spLocks noChangeArrowheads="1"/>
          </p:cNvSpPr>
          <p:nvPr/>
        </p:nvSpPr>
        <p:spPr bwMode="auto">
          <a:xfrm>
            <a:off x="4860032" y="2276872"/>
            <a:ext cx="3456384" cy="371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en-US" altLang="en-US" b="0" dirty="0" smtClean="0">
                <a:solidFill>
                  <a:srgbClr val="000000"/>
                </a:solidFill>
              </a:rPr>
              <a:t>Mean sea </a:t>
            </a:r>
            <a:r>
              <a:rPr lang="en-US" altLang="en-US" b="0" dirty="0">
                <a:solidFill>
                  <a:srgbClr val="000000"/>
                </a:solidFill>
              </a:rPr>
              <a:t>i</a:t>
            </a:r>
            <a:r>
              <a:rPr lang="en-US" altLang="en-US" b="0" dirty="0" smtClean="0">
                <a:solidFill>
                  <a:srgbClr val="000000"/>
                </a:solidFill>
              </a:rPr>
              <a:t>ce thickness [m]</a:t>
            </a:r>
            <a:endParaRPr lang="en-US" altLang="en-US" b="0" dirty="0">
              <a:solidFill>
                <a:srgbClr val="000000"/>
              </a:solidFill>
            </a:endParaRPr>
          </a:p>
        </p:txBody>
      </p:sp>
    </p:spTree>
    <p:extLst>
      <p:ext uri="{BB962C8B-B14F-4D97-AF65-F5344CB8AC3E}">
        <p14:creationId xmlns:p14="http://schemas.microsoft.com/office/powerpoint/2010/main" val="1423968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2400" y="153806"/>
            <a:ext cx="9144000" cy="414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US" altLang="en-US" sz="2200" dirty="0">
                <a:solidFill>
                  <a:schemeClr val="bg1"/>
                </a:solidFill>
              </a:rPr>
              <a:t>Future sea ice initial </a:t>
            </a:r>
            <a:r>
              <a:rPr lang="en-US" altLang="en-US" sz="2200" dirty="0" smtClean="0">
                <a:solidFill>
                  <a:schemeClr val="bg1"/>
                </a:solidFill>
              </a:rPr>
              <a:t>conditions</a:t>
            </a:r>
            <a:endParaRPr lang="en-US" altLang="en-US" sz="2200" dirty="0">
              <a:solidFill>
                <a:schemeClr val="bg1"/>
              </a:solidFill>
            </a:endParaRPr>
          </a:p>
        </p:txBody>
      </p:sp>
      <p:sp>
        <p:nvSpPr>
          <p:cNvPr id="16386" name="Text Box 2"/>
          <p:cNvSpPr txBox="1">
            <a:spLocks noChangeArrowheads="1"/>
          </p:cNvSpPr>
          <p:nvPr/>
        </p:nvSpPr>
        <p:spPr bwMode="auto">
          <a:xfrm>
            <a:off x="64801" y="1744943"/>
            <a:ext cx="9079199" cy="3619521"/>
          </a:xfrm>
          <a:prstGeom prst="rect">
            <a:avLst/>
          </a:prstGeom>
          <a:solidFill>
            <a:schemeClr val="bg1"/>
          </a:solidFill>
          <a:ln>
            <a:noFill/>
          </a:ln>
          <a:effec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9pPr>
          </a:lstStyle>
          <a:p>
            <a:pPr marL="285750" indent="-285750">
              <a:lnSpc>
                <a:spcPct val="80000"/>
              </a:lnSpc>
              <a:spcBef>
                <a:spcPts val="726"/>
              </a:spcBef>
              <a:buFont typeface="Arial" panose="020B0604020202020204" pitchFamily="34" charset="0"/>
              <a:buChar char="•"/>
            </a:pPr>
            <a:r>
              <a:rPr lang="en-US" altLang="en-US" sz="2000" dirty="0" smtClean="0">
                <a:solidFill>
                  <a:srgbClr val="000000"/>
                </a:solidFill>
              </a:rPr>
              <a:t>5-member </a:t>
            </a:r>
            <a:r>
              <a:rPr lang="en-US" altLang="en-US" sz="2000" dirty="0">
                <a:solidFill>
                  <a:srgbClr val="000000"/>
                </a:solidFill>
              </a:rPr>
              <a:t>sea ice reconstructions </a:t>
            </a:r>
            <a:r>
              <a:rPr lang="en-US" altLang="en-US" sz="2000" b="0" dirty="0">
                <a:solidFill>
                  <a:srgbClr val="000000"/>
                </a:solidFill>
              </a:rPr>
              <a:t>obtained by running </a:t>
            </a:r>
            <a:r>
              <a:rPr lang="en-US" altLang="en-US" sz="2000" b="0" dirty="0" smtClean="0">
                <a:solidFill>
                  <a:srgbClr val="000000"/>
                </a:solidFill>
              </a:rPr>
              <a:t>NEMOv3.6-LIM3 nudged </a:t>
            </a:r>
            <a:r>
              <a:rPr lang="en-US" altLang="en-US" sz="2000" b="0" dirty="0">
                <a:solidFill>
                  <a:srgbClr val="000000"/>
                </a:solidFill>
              </a:rPr>
              <a:t>toward ORAS4 and forced by DFS4.3 and ERA-interim  </a:t>
            </a:r>
            <a:r>
              <a:rPr lang="en-US" altLang="en-US" sz="2000" b="0" dirty="0" smtClean="0">
                <a:solidFill>
                  <a:srgbClr val="000000"/>
                </a:solidFill>
              </a:rPr>
              <a:t>at </a:t>
            </a:r>
            <a:r>
              <a:rPr lang="en-US" altLang="en-US" sz="2000" b="0" dirty="0" smtClean="0">
                <a:solidFill>
                  <a:srgbClr val="C00000"/>
                </a:solidFill>
              </a:rPr>
              <a:t>ORCA1 and ORCA025* </a:t>
            </a:r>
            <a:r>
              <a:rPr lang="en-US" altLang="en-US" sz="2000" b="0" dirty="0" smtClean="0">
                <a:solidFill>
                  <a:srgbClr val="000000"/>
                </a:solidFill>
              </a:rPr>
              <a:t>configuration</a:t>
            </a:r>
            <a:endParaRPr lang="en-US" altLang="en-US" sz="2000" b="0" dirty="0" smtClean="0">
              <a:solidFill>
                <a:srgbClr val="C00000"/>
              </a:solidFill>
            </a:endParaRPr>
          </a:p>
          <a:p>
            <a:pPr marL="285750" indent="-285750">
              <a:lnSpc>
                <a:spcPct val="80000"/>
              </a:lnSpc>
              <a:spcBef>
                <a:spcPts val="726"/>
              </a:spcBef>
              <a:buFont typeface="Arial" panose="020B0604020202020204" pitchFamily="34" charset="0"/>
              <a:buChar char="•"/>
            </a:pPr>
            <a:endParaRPr lang="en-US" altLang="en-US" b="0" dirty="0">
              <a:solidFill>
                <a:srgbClr val="C00000"/>
              </a:solidFill>
            </a:endParaRPr>
          </a:p>
          <a:p>
            <a:pPr marL="285750" indent="-285750">
              <a:lnSpc>
                <a:spcPct val="80000"/>
              </a:lnSpc>
              <a:spcBef>
                <a:spcPts val="726"/>
              </a:spcBef>
              <a:buFont typeface="Arial" panose="020B0604020202020204" pitchFamily="34" charset="0"/>
              <a:buChar char="•"/>
            </a:pPr>
            <a:endParaRPr lang="en-US" altLang="en-US" b="0" dirty="0">
              <a:solidFill>
                <a:srgbClr val="000000"/>
              </a:solidFill>
            </a:endParaRPr>
          </a:p>
          <a:p>
            <a:pPr marL="285750" indent="-285750">
              <a:lnSpc>
                <a:spcPct val="80000"/>
              </a:lnSpc>
              <a:spcBef>
                <a:spcPts val="726"/>
              </a:spcBef>
              <a:buFont typeface="Arial" panose="020B0604020202020204" pitchFamily="34" charset="0"/>
              <a:buChar char="•"/>
            </a:pPr>
            <a:r>
              <a:rPr lang="en-US" altLang="en-US" sz="2000" dirty="0" smtClean="0">
                <a:solidFill>
                  <a:srgbClr val="000000"/>
                </a:solidFill>
              </a:rPr>
              <a:t>Reanalysis</a:t>
            </a:r>
            <a:r>
              <a:rPr lang="en-US" altLang="en-US" sz="2000" b="0" dirty="0" smtClean="0">
                <a:solidFill>
                  <a:srgbClr val="000000"/>
                </a:solidFill>
              </a:rPr>
              <a:t>  using </a:t>
            </a:r>
            <a:r>
              <a:rPr lang="en-US" altLang="en-US" sz="2000" b="0" dirty="0">
                <a:solidFill>
                  <a:srgbClr val="000000"/>
                </a:solidFill>
              </a:rPr>
              <a:t>the Ensemble </a:t>
            </a:r>
            <a:r>
              <a:rPr lang="en-US" altLang="en-US" sz="2000" b="0" dirty="0" err="1">
                <a:solidFill>
                  <a:srgbClr val="000000"/>
                </a:solidFill>
              </a:rPr>
              <a:t>Kalman</a:t>
            </a:r>
            <a:r>
              <a:rPr lang="en-US" altLang="en-US" sz="2000" b="0" dirty="0">
                <a:solidFill>
                  <a:srgbClr val="000000"/>
                </a:solidFill>
              </a:rPr>
              <a:t> Filter and </a:t>
            </a:r>
            <a:r>
              <a:rPr lang="en-US" altLang="en-US" sz="2000" b="0" dirty="0" smtClean="0">
                <a:solidFill>
                  <a:srgbClr val="000000"/>
                </a:solidFill>
              </a:rPr>
              <a:t>sea ice </a:t>
            </a:r>
            <a:r>
              <a:rPr lang="en-US" altLang="en-US" sz="2000" b="0" dirty="0">
                <a:solidFill>
                  <a:srgbClr val="000000"/>
                </a:solidFill>
              </a:rPr>
              <a:t>concentration and sea ice thickness observations from the </a:t>
            </a:r>
            <a:r>
              <a:rPr lang="en-US" altLang="en-US" sz="2000" b="0" dirty="0" smtClean="0">
                <a:solidFill>
                  <a:srgbClr val="000000"/>
                </a:solidFill>
              </a:rPr>
              <a:t> European </a:t>
            </a:r>
            <a:r>
              <a:rPr lang="en-US" altLang="en-US" sz="2000" b="0" dirty="0">
                <a:solidFill>
                  <a:srgbClr val="000000"/>
                </a:solidFill>
              </a:rPr>
              <a:t>Space Agency Climate Change </a:t>
            </a:r>
            <a:r>
              <a:rPr lang="en-US" altLang="en-US" sz="2000" b="0" dirty="0" smtClean="0">
                <a:solidFill>
                  <a:srgbClr val="000000"/>
                </a:solidFill>
              </a:rPr>
              <a:t>Initiative at </a:t>
            </a:r>
            <a:r>
              <a:rPr lang="en-US" altLang="en-US" sz="2000" dirty="0" smtClean="0">
                <a:solidFill>
                  <a:srgbClr val="000000"/>
                </a:solidFill>
              </a:rPr>
              <a:t> </a:t>
            </a:r>
            <a:r>
              <a:rPr lang="en-US" altLang="en-US" sz="2000" b="0" dirty="0">
                <a:solidFill>
                  <a:srgbClr val="C00000"/>
                </a:solidFill>
              </a:rPr>
              <a:t>ORCA1 and </a:t>
            </a:r>
            <a:r>
              <a:rPr lang="en-US" altLang="en-US" sz="2000" b="0" dirty="0" smtClean="0">
                <a:solidFill>
                  <a:srgbClr val="C00000"/>
                </a:solidFill>
              </a:rPr>
              <a:t>ORCA025* </a:t>
            </a:r>
            <a:r>
              <a:rPr lang="en-US" altLang="en-US" sz="2000" b="0" dirty="0" smtClean="0">
                <a:solidFill>
                  <a:schemeClr val="accent1">
                    <a:lumMod val="10000"/>
                  </a:schemeClr>
                </a:solidFill>
              </a:rPr>
              <a:t>configurations </a:t>
            </a:r>
          </a:p>
          <a:p>
            <a:pPr marL="285750" indent="-285750">
              <a:lnSpc>
                <a:spcPct val="80000"/>
              </a:lnSpc>
              <a:spcBef>
                <a:spcPts val="726"/>
              </a:spcBef>
              <a:buFont typeface="Arial" panose="020B0604020202020204" pitchFamily="34" charset="0"/>
              <a:buChar char="•"/>
            </a:pPr>
            <a:endParaRPr lang="en-US" altLang="en-US" sz="2000" b="0" dirty="0">
              <a:solidFill>
                <a:schemeClr val="accent1">
                  <a:lumMod val="10000"/>
                </a:schemeClr>
              </a:solidFill>
            </a:endParaRPr>
          </a:p>
          <a:p>
            <a:pPr marL="285750" indent="-285750">
              <a:lnSpc>
                <a:spcPct val="80000"/>
              </a:lnSpc>
              <a:spcBef>
                <a:spcPts val="726"/>
              </a:spcBef>
              <a:buFont typeface="Arial" panose="020B0604020202020204" pitchFamily="34" charset="0"/>
              <a:buChar char="•"/>
            </a:pPr>
            <a:endParaRPr lang="en-US" altLang="en-US" sz="2000" b="0" dirty="0" smtClean="0">
              <a:solidFill>
                <a:schemeClr val="accent1">
                  <a:lumMod val="10000"/>
                </a:schemeClr>
              </a:solidFill>
            </a:endParaRPr>
          </a:p>
          <a:p>
            <a:pPr>
              <a:lnSpc>
                <a:spcPct val="80000"/>
              </a:lnSpc>
              <a:spcBef>
                <a:spcPts val="726"/>
              </a:spcBef>
            </a:pPr>
            <a:r>
              <a:rPr lang="en-US" altLang="en-US" sz="1400" b="0" dirty="0" smtClean="0">
                <a:solidFill>
                  <a:schemeClr val="accent1">
                    <a:lumMod val="10000"/>
                  </a:schemeClr>
                </a:solidFill>
              </a:rPr>
              <a:t>* Very high computational expensive!</a:t>
            </a:r>
            <a:endParaRPr lang="en-US" altLang="en-US" sz="1400" b="0" dirty="0">
              <a:solidFill>
                <a:schemeClr val="accent1">
                  <a:lumMod val="10000"/>
                </a:schemeClr>
              </a:solidFill>
            </a:endParaRPr>
          </a:p>
          <a:p>
            <a:pPr>
              <a:lnSpc>
                <a:spcPct val="80000"/>
              </a:lnSpc>
              <a:spcBef>
                <a:spcPts val="726"/>
              </a:spcBef>
            </a:pPr>
            <a:r>
              <a:rPr lang="en-US" altLang="en-US" sz="2000" b="0" dirty="0">
                <a:solidFill>
                  <a:srgbClr val="000000"/>
                </a:solidFill>
              </a:rPr>
              <a:t>		     </a:t>
            </a:r>
            <a:r>
              <a:rPr lang="en-US" altLang="en-US" sz="2000" b="0" dirty="0">
                <a:solidFill>
                  <a:srgbClr val="CC3300"/>
                </a:solidFill>
              </a:rPr>
              <a:t>	</a:t>
            </a:r>
          </a:p>
        </p:txBody>
      </p:sp>
      <p:sp>
        <p:nvSpPr>
          <p:cNvPr id="16387" name="Text Box 3"/>
          <p:cNvSpPr txBox="1">
            <a:spLocks noChangeArrowheads="1"/>
          </p:cNvSpPr>
          <p:nvPr/>
        </p:nvSpPr>
        <p:spPr bwMode="auto">
          <a:xfrm>
            <a:off x="1763688" y="6145007"/>
            <a:ext cx="5924528" cy="354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a:lnSpc>
                <a:spcPct val="104000"/>
              </a:lnSpc>
            </a:pPr>
            <a:r>
              <a:rPr lang="en-US" altLang="en-US" b="0" dirty="0" smtClean="0">
                <a:solidFill>
                  <a:srgbClr val="000000"/>
                </a:solidFill>
              </a:rPr>
              <a:t>neven.fuckar@bsc.es and francois.massonnet@bsc.es</a:t>
            </a:r>
            <a:endParaRPr lang="en-US" altLang="en-US" b="0" dirty="0">
              <a:solidFill>
                <a:srgbClr val="000000"/>
              </a:solidFill>
            </a:endParaRPr>
          </a:p>
        </p:txBody>
      </p:sp>
      <p:sp>
        <p:nvSpPr>
          <p:cNvPr id="2" name="TextBox 1"/>
          <p:cNvSpPr txBox="1"/>
          <p:nvPr/>
        </p:nvSpPr>
        <p:spPr>
          <a:xfrm>
            <a:off x="611560" y="1052736"/>
            <a:ext cx="7992888" cy="400110"/>
          </a:xfrm>
          <a:prstGeom prst="rect">
            <a:avLst/>
          </a:prstGeom>
          <a:noFill/>
        </p:spPr>
        <p:txBody>
          <a:bodyPr wrap="square" rtlCol="0">
            <a:spAutoFit/>
          </a:bodyPr>
          <a:lstStyle/>
          <a:p>
            <a:r>
              <a:rPr lang="en-US" sz="2000" dirty="0" smtClean="0">
                <a:solidFill>
                  <a:schemeClr val="accent1">
                    <a:lumMod val="10000"/>
                  </a:schemeClr>
                </a:solidFill>
              </a:rPr>
              <a:t>To be produced in the next months</a:t>
            </a:r>
            <a:endParaRPr lang="en-US" sz="2000" dirty="0">
              <a:solidFill>
                <a:schemeClr val="accent1">
                  <a:lumMod val="10000"/>
                </a:schemeClr>
              </a:solidFill>
            </a:endParaRPr>
          </a:p>
        </p:txBody>
      </p:sp>
    </p:spTree>
    <p:extLst>
      <p:ext uri="{BB962C8B-B14F-4D97-AF65-F5344CB8AC3E}">
        <p14:creationId xmlns:p14="http://schemas.microsoft.com/office/powerpoint/2010/main" val="494333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08655" y="260648"/>
            <a:ext cx="9144000" cy="414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200" dirty="0">
                <a:solidFill>
                  <a:schemeClr val="bg1"/>
                </a:solidFill>
              </a:rPr>
              <a:t>Sea Ice Initialization: sea ice data assimilation</a:t>
            </a:r>
          </a:p>
        </p:txBody>
      </p:sp>
      <p:sp>
        <p:nvSpPr>
          <p:cNvPr id="17410" name="Text Box 2"/>
          <p:cNvSpPr txBox="1">
            <a:spLocks noChangeArrowheads="1"/>
          </p:cNvSpPr>
          <p:nvPr/>
        </p:nvSpPr>
        <p:spPr bwMode="auto">
          <a:xfrm>
            <a:off x="672480" y="5308397"/>
            <a:ext cx="2494080" cy="950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fr-BE" altLang="en-US" b="0" dirty="0">
                <a:solidFill>
                  <a:srgbClr val="4F6228"/>
                </a:solidFill>
                <a:cs typeface="Arial" charset="0"/>
              </a:rPr>
              <a:t>Observations (</a:t>
            </a:r>
            <a:r>
              <a:rPr lang="fr-BE" altLang="en-US" b="0" dirty="0" err="1">
                <a:solidFill>
                  <a:srgbClr val="4F6228"/>
                </a:solidFill>
                <a:cs typeface="Arial" charset="0"/>
              </a:rPr>
              <a:t>e.g</a:t>
            </a:r>
            <a:r>
              <a:rPr lang="fr-BE" altLang="en-US" b="0" dirty="0">
                <a:solidFill>
                  <a:srgbClr val="4F6228"/>
                </a:solidFill>
                <a:cs typeface="Arial" charset="0"/>
              </a:rPr>
              <a:t>., </a:t>
            </a:r>
            <a:r>
              <a:rPr lang="fr-BE" altLang="en-US" b="0" dirty="0" err="1">
                <a:solidFill>
                  <a:srgbClr val="4F6228"/>
                </a:solidFill>
                <a:cs typeface="Arial" charset="0"/>
              </a:rPr>
              <a:t>ice</a:t>
            </a:r>
            <a:r>
              <a:rPr lang="fr-BE" altLang="en-US" b="0" dirty="0">
                <a:solidFill>
                  <a:srgbClr val="4F6228"/>
                </a:solidFill>
                <a:cs typeface="Arial" charset="0"/>
              </a:rPr>
              <a:t> concentration </a:t>
            </a:r>
            <a:r>
              <a:rPr lang="fr-BE" altLang="en-US" b="0" dirty="0" smtClean="0">
                <a:solidFill>
                  <a:srgbClr val="4F6228"/>
                </a:solidFill>
                <a:cs typeface="Arial" charset="0"/>
              </a:rPr>
              <a:t>and </a:t>
            </a:r>
            <a:r>
              <a:rPr lang="fr-BE" altLang="en-US" b="0" dirty="0" err="1" smtClean="0">
                <a:solidFill>
                  <a:srgbClr val="4F6228"/>
                </a:solidFill>
                <a:cs typeface="Arial" charset="0"/>
              </a:rPr>
              <a:t>thickness</a:t>
            </a:r>
            <a:r>
              <a:rPr lang="fr-BE" altLang="en-US" b="0" dirty="0" smtClean="0">
                <a:solidFill>
                  <a:srgbClr val="4F6228"/>
                </a:solidFill>
                <a:cs typeface="Arial" charset="0"/>
              </a:rPr>
              <a:t>)</a:t>
            </a:r>
            <a:endParaRPr lang="fr-BE" altLang="en-US" b="0" dirty="0">
              <a:solidFill>
                <a:srgbClr val="4F6228"/>
              </a:solidFill>
              <a:cs typeface="Arial" charset="0"/>
            </a:endParaRPr>
          </a:p>
        </p:txBody>
      </p:sp>
      <p:grpSp>
        <p:nvGrpSpPr>
          <p:cNvPr id="17411" name="Group 3"/>
          <p:cNvGrpSpPr>
            <a:grpSpLocks/>
          </p:cNvGrpSpPr>
          <p:nvPr/>
        </p:nvGrpSpPr>
        <p:grpSpPr bwMode="auto">
          <a:xfrm>
            <a:off x="4108320" y="4274369"/>
            <a:ext cx="1519200" cy="1996050"/>
            <a:chOff x="2853" y="2968"/>
            <a:chExt cx="1055" cy="1386"/>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 y="2968"/>
              <a:ext cx="1055" cy="1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rot="660000">
              <a:off x="3015" y="3169"/>
              <a:ext cx="730" cy="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7414" name="Group 6"/>
          <p:cNvGrpSpPr>
            <a:grpSpLocks/>
          </p:cNvGrpSpPr>
          <p:nvPr/>
        </p:nvGrpSpPr>
        <p:grpSpPr bwMode="auto">
          <a:xfrm>
            <a:off x="3350881" y="5220549"/>
            <a:ext cx="578880" cy="711435"/>
            <a:chOff x="2327" y="3625"/>
            <a:chExt cx="402" cy="494"/>
          </a:xfrm>
        </p:grpSpPr>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3625"/>
              <a:ext cx="402" cy="4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6" name="Text Box 8"/>
            <p:cNvSpPr txBox="1">
              <a:spLocks noChangeArrowheads="1"/>
            </p:cNvSpPr>
            <p:nvPr/>
          </p:nvSpPr>
          <p:spPr bwMode="auto">
            <a:xfrm>
              <a:off x="2386" y="3696"/>
              <a:ext cx="285"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7417" name="Group 9"/>
          <p:cNvGrpSpPr>
            <a:grpSpLocks/>
          </p:cNvGrpSpPr>
          <p:nvPr/>
        </p:nvGrpSpPr>
        <p:grpSpPr bwMode="auto">
          <a:xfrm>
            <a:off x="2941921" y="2178950"/>
            <a:ext cx="2011680" cy="1978768"/>
            <a:chOff x="2043" y="1513"/>
            <a:chExt cx="1397" cy="1374"/>
          </a:xfrm>
        </p:grpSpPr>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 y="1513"/>
              <a:ext cx="1397" cy="13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9" name="Text Box 11"/>
            <p:cNvSpPr txBox="1">
              <a:spLocks noChangeArrowheads="1"/>
            </p:cNvSpPr>
            <p:nvPr/>
          </p:nvSpPr>
          <p:spPr bwMode="auto">
            <a:xfrm rot="2640000">
              <a:off x="2139" y="1864"/>
              <a:ext cx="1208" cy="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7420" name="Group 12"/>
          <p:cNvGrpSpPr>
            <a:grpSpLocks/>
          </p:cNvGrpSpPr>
          <p:nvPr/>
        </p:nvGrpSpPr>
        <p:grpSpPr bwMode="auto">
          <a:xfrm>
            <a:off x="326880" y="1542403"/>
            <a:ext cx="1519200" cy="1996050"/>
            <a:chOff x="227" y="1071"/>
            <a:chExt cx="1055" cy="1386"/>
          </a:xfrm>
        </p:grpSpPr>
        <p:pic>
          <p:nvPicPr>
            <p:cNvPr id="174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 y="1071"/>
              <a:ext cx="1055" cy="1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2" name="Text Box 14"/>
            <p:cNvSpPr txBox="1">
              <a:spLocks noChangeArrowheads="1"/>
            </p:cNvSpPr>
            <p:nvPr/>
          </p:nvSpPr>
          <p:spPr bwMode="auto">
            <a:xfrm rot="660000">
              <a:off x="388" y="1269"/>
              <a:ext cx="731" cy="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7423" name="Oval 15"/>
          <p:cNvSpPr>
            <a:spLocks noChangeArrowheads="1"/>
          </p:cNvSpPr>
          <p:nvPr/>
        </p:nvSpPr>
        <p:spPr bwMode="auto">
          <a:xfrm rot="660000">
            <a:off x="3843361" y="320433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4" name="Oval 16"/>
          <p:cNvSpPr>
            <a:spLocks noChangeArrowheads="1"/>
          </p:cNvSpPr>
          <p:nvPr/>
        </p:nvSpPr>
        <p:spPr bwMode="auto">
          <a:xfrm rot="660000">
            <a:off x="3722401" y="3152492"/>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5" name="Oval 17"/>
          <p:cNvSpPr>
            <a:spLocks noChangeArrowheads="1"/>
          </p:cNvSpPr>
          <p:nvPr/>
        </p:nvSpPr>
        <p:spPr bwMode="auto">
          <a:xfrm rot="660000">
            <a:off x="4034880" y="291342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6" name="Oval 18"/>
          <p:cNvSpPr>
            <a:spLocks noChangeArrowheads="1"/>
          </p:cNvSpPr>
          <p:nvPr/>
        </p:nvSpPr>
        <p:spPr bwMode="auto">
          <a:xfrm rot="660000">
            <a:off x="4269601" y="352261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7" name="Oval 19"/>
          <p:cNvSpPr>
            <a:spLocks noChangeArrowheads="1"/>
          </p:cNvSpPr>
          <p:nvPr/>
        </p:nvSpPr>
        <p:spPr bwMode="auto">
          <a:xfrm rot="660000">
            <a:off x="3520801" y="2893265"/>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8" name="Oval 20"/>
          <p:cNvSpPr>
            <a:spLocks noChangeArrowheads="1"/>
          </p:cNvSpPr>
          <p:nvPr/>
        </p:nvSpPr>
        <p:spPr bwMode="auto">
          <a:xfrm rot="660000">
            <a:off x="3975841" y="3202896"/>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29" name="Oval 21"/>
          <p:cNvSpPr>
            <a:spLocks noChangeArrowheads="1"/>
          </p:cNvSpPr>
          <p:nvPr/>
        </p:nvSpPr>
        <p:spPr bwMode="auto">
          <a:xfrm rot="660000">
            <a:off x="4109760" y="3192816"/>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0" name="Oval 22"/>
          <p:cNvSpPr>
            <a:spLocks noChangeArrowheads="1"/>
          </p:cNvSpPr>
          <p:nvPr/>
        </p:nvSpPr>
        <p:spPr bwMode="auto">
          <a:xfrm rot="660000">
            <a:off x="3677760" y="336995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1" name="Oval 23"/>
          <p:cNvSpPr>
            <a:spLocks noChangeArrowheads="1"/>
          </p:cNvSpPr>
          <p:nvPr/>
        </p:nvSpPr>
        <p:spPr bwMode="auto">
          <a:xfrm rot="660000">
            <a:off x="4224960" y="3282106"/>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2" name="Oval 24"/>
          <p:cNvSpPr>
            <a:spLocks noChangeArrowheads="1"/>
          </p:cNvSpPr>
          <p:nvPr/>
        </p:nvSpPr>
        <p:spPr bwMode="auto">
          <a:xfrm rot="660000">
            <a:off x="3918241" y="3485166"/>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3" name="Oval 25"/>
          <p:cNvSpPr>
            <a:spLocks noChangeArrowheads="1"/>
          </p:cNvSpPr>
          <p:nvPr/>
        </p:nvSpPr>
        <p:spPr bwMode="auto">
          <a:xfrm rot="660000">
            <a:off x="3571200" y="3135210"/>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4" name="Oval 26"/>
          <p:cNvSpPr>
            <a:spLocks noChangeArrowheads="1"/>
          </p:cNvSpPr>
          <p:nvPr/>
        </p:nvSpPr>
        <p:spPr bwMode="auto">
          <a:xfrm rot="660000">
            <a:off x="3444480" y="2740609"/>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5" name="Oval 27"/>
          <p:cNvSpPr>
            <a:spLocks noChangeArrowheads="1"/>
          </p:cNvSpPr>
          <p:nvPr/>
        </p:nvSpPr>
        <p:spPr bwMode="auto">
          <a:xfrm rot="660000">
            <a:off x="3831841" y="293790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6" name="Oval 28"/>
          <p:cNvSpPr>
            <a:spLocks noChangeArrowheads="1"/>
          </p:cNvSpPr>
          <p:nvPr/>
        </p:nvSpPr>
        <p:spPr bwMode="auto">
          <a:xfrm rot="660000">
            <a:off x="4042081" y="369254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7" name="Oval 29"/>
          <p:cNvSpPr>
            <a:spLocks noChangeArrowheads="1"/>
          </p:cNvSpPr>
          <p:nvPr/>
        </p:nvSpPr>
        <p:spPr bwMode="auto">
          <a:xfrm rot="660000">
            <a:off x="3885120" y="3593178"/>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8" name="Oval 30"/>
          <p:cNvSpPr>
            <a:spLocks noChangeArrowheads="1"/>
          </p:cNvSpPr>
          <p:nvPr/>
        </p:nvSpPr>
        <p:spPr bwMode="auto">
          <a:xfrm rot="660000">
            <a:off x="3533760" y="261243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39" name="Oval 31"/>
          <p:cNvSpPr>
            <a:spLocks noChangeArrowheads="1"/>
          </p:cNvSpPr>
          <p:nvPr/>
        </p:nvSpPr>
        <p:spPr bwMode="auto">
          <a:xfrm rot="660000">
            <a:off x="4314240" y="3168333"/>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0" name="Oval 32"/>
          <p:cNvSpPr>
            <a:spLocks noChangeArrowheads="1"/>
          </p:cNvSpPr>
          <p:nvPr/>
        </p:nvSpPr>
        <p:spPr bwMode="auto">
          <a:xfrm rot="660000">
            <a:off x="3994560" y="3368515"/>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1" name="Oval 33"/>
          <p:cNvSpPr>
            <a:spLocks noChangeArrowheads="1"/>
          </p:cNvSpPr>
          <p:nvPr/>
        </p:nvSpPr>
        <p:spPr bwMode="auto">
          <a:xfrm rot="660000">
            <a:off x="3849121" y="303871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2" name="Oval 34"/>
          <p:cNvSpPr>
            <a:spLocks noChangeArrowheads="1"/>
          </p:cNvSpPr>
          <p:nvPr/>
        </p:nvSpPr>
        <p:spPr bwMode="auto">
          <a:xfrm rot="660000">
            <a:off x="3551040" y="334403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3" name="Oval 35"/>
          <p:cNvSpPr>
            <a:spLocks noChangeArrowheads="1"/>
          </p:cNvSpPr>
          <p:nvPr/>
        </p:nvSpPr>
        <p:spPr bwMode="auto">
          <a:xfrm rot="660000">
            <a:off x="3624481" y="305312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4" name="Oval 36"/>
          <p:cNvSpPr>
            <a:spLocks noChangeArrowheads="1"/>
          </p:cNvSpPr>
          <p:nvPr/>
        </p:nvSpPr>
        <p:spPr bwMode="auto">
          <a:xfrm rot="660000">
            <a:off x="4285440" y="377463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5" name="Oval 37"/>
          <p:cNvSpPr>
            <a:spLocks noChangeArrowheads="1"/>
          </p:cNvSpPr>
          <p:nvPr/>
        </p:nvSpPr>
        <p:spPr bwMode="auto">
          <a:xfrm rot="660000">
            <a:off x="4464000" y="351973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6" name="Oval 38"/>
          <p:cNvSpPr>
            <a:spLocks noChangeArrowheads="1"/>
          </p:cNvSpPr>
          <p:nvPr/>
        </p:nvSpPr>
        <p:spPr bwMode="auto">
          <a:xfrm rot="660000">
            <a:off x="3667681" y="244105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7" name="Oval 39"/>
          <p:cNvSpPr>
            <a:spLocks noChangeArrowheads="1"/>
          </p:cNvSpPr>
          <p:nvPr/>
        </p:nvSpPr>
        <p:spPr bwMode="auto">
          <a:xfrm rot="660000">
            <a:off x="4055040" y="303583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8" name="Oval 40"/>
          <p:cNvSpPr>
            <a:spLocks noChangeArrowheads="1"/>
          </p:cNvSpPr>
          <p:nvPr/>
        </p:nvSpPr>
        <p:spPr bwMode="auto">
          <a:xfrm rot="660000">
            <a:off x="3830400" y="3267704"/>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49" name="Oval 41"/>
          <p:cNvSpPr>
            <a:spLocks noChangeArrowheads="1"/>
          </p:cNvSpPr>
          <p:nvPr/>
        </p:nvSpPr>
        <p:spPr bwMode="auto">
          <a:xfrm rot="660000">
            <a:off x="4135680" y="3395877"/>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0" name="Oval 42"/>
          <p:cNvSpPr>
            <a:spLocks noChangeArrowheads="1"/>
          </p:cNvSpPr>
          <p:nvPr/>
        </p:nvSpPr>
        <p:spPr bwMode="auto">
          <a:xfrm rot="660000">
            <a:off x="3686400" y="289470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1" name="Oval 43"/>
          <p:cNvSpPr>
            <a:spLocks noChangeArrowheads="1"/>
          </p:cNvSpPr>
          <p:nvPr/>
        </p:nvSpPr>
        <p:spPr bwMode="auto">
          <a:xfrm rot="660000">
            <a:off x="3605760" y="3466445"/>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2" name="Oval 44"/>
          <p:cNvSpPr>
            <a:spLocks noChangeArrowheads="1"/>
          </p:cNvSpPr>
          <p:nvPr/>
        </p:nvSpPr>
        <p:spPr bwMode="auto">
          <a:xfrm rot="660000">
            <a:off x="3857761" y="2811175"/>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3" name="Oval 45"/>
          <p:cNvSpPr>
            <a:spLocks noChangeArrowheads="1"/>
          </p:cNvSpPr>
          <p:nvPr/>
        </p:nvSpPr>
        <p:spPr bwMode="auto">
          <a:xfrm rot="660000">
            <a:off x="4014720" y="359461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4" name="Oval 46"/>
          <p:cNvSpPr>
            <a:spLocks noChangeArrowheads="1"/>
          </p:cNvSpPr>
          <p:nvPr/>
        </p:nvSpPr>
        <p:spPr bwMode="auto">
          <a:xfrm rot="660000">
            <a:off x="3732480" y="267004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5" name="Oval 47"/>
          <p:cNvSpPr>
            <a:spLocks noChangeArrowheads="1"/>
          </p:cNvSpPr>
          <p:nvPr/>
        </p:nvSpPr>
        <p:spPr bwMode="auto">
          <a:xfrm rot="660000">
            <a:off x="4098240" y="3473645"/>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6" name="Oval 48"/>
          <p:cNvSpPr>
            <a:spLocks noChangeArrowheads="1"/>
          </p:cNvSpPr>
          <p:nvPr/>
        </p:nvSpPr>
        <p:spPr bwMode="auto">
          <a:xfrm rot="660000">
            <a:off x="3926881" y="3162572"/>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7" name="Oval 49"/>
          <p:cNvSpPr>
            <a:spLocks noChangeArrowheads="1"/>
          </p:cNvSpPr>
          <p:nvPr/>
        </p:nvSpPr>
        <p:spPr bwMode="auto">
          <a:xfrm rot="660000">
            <a:off x="4042081" y="2657080"/>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8" name="Oval 50"/>
          <p:cNvSpPr>
            <a:spLocks noChangeArrowheads="1"/>
          </p:cNvSpPr>
          <p:nvPr/>
        </p:nvSpPr>
        <p:spPr bwMode="auto">
          <a:xfrm rot="660000">
            <a:off x="4484160" y="3758795"/>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59" name="Oval 51"/>
          <p:cNvSpPr>
            <a:spLocks noChangeArrowheads="1"/>
          </p:cNvSpPr>
          <p:nvPr/>
        </p:nvSpPr>
        <p:spPr bwMode="auto">
          <a:xfrm rot="660000">
            <a:off x="1041121" y="2502983"/>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0" name="Oval 52"/>
          <p:cNvSpPr>
            <a:spLocks noChangeArrowheads="1"/>
          </p:cNvSpPr>
          <p:nvPr/>
        </p:nvSpPr>
        <p:spPr bwMode="auto">
          <a:xfrm rot="660000">
            <a:off x="1118881" y="2659960"/>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1" name="Oval 53"/>
          <p:cNvSpPr>
            <a:spLocks noChangeArrowheads="1"/>
          </p:cNvSpPr>
          <p:nvPr/>
        </p:nvSpPr>
        <p:spPr bwMode="auto">
          <a:xfrm rot="660000">
            <a:off x="1152000" y="2498663"/>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2" name="Oval 54"/>
          <p:cNvSpPr>
            <a:spLocks noChangeArrowheads="1"/>
          </p:cNvSpPr>
          <p:nvPr/>
        </p:nvSpPr>
        <p:spPr bwMode="auto">
          <a:xfrm rot="660000">
            <a:off x="1260001" y="266140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3" name="Oval 55"/>
          <p:cNvSpPr>
            <a:spLocks noChangeArrowheads="1"/>
          </p:cNvSpPr>
          <p:nvPr/>
        </p:nvSpPr>
        <p:spPr bwMode="auto">
          <a:xfrm rot="660000">
            <a:off x="940321" y="2603793"/>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4" name="Oval 56"/>
          <p:cNvSpPr>
            <a:spLocks noChangeArrowheads="1"/>
          </p:cNvSpPr>
          <p:nvPr/>
        </p:nvSpPr>
        <p:spPr bwMode="auto">
          <a:xfrm rot="660000">
            <a:off x="1052641" y="274204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5" name="Oval 57"/>
          <p:cNvSpPr>
            <a:spLocks noChangeArrowheads="1"/>
          </p:cNvSpPr>
          <p:nvPr/>
        </p:nvSpPr>
        <p:spPr bwMode="auto">
          <a:xfrm rot="660000">
            <a:off x="1085760" y="258075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6" name="Oval 58"/>
          <p:cNvSpPr>
            <a:spLocks noChangeArrowheads="1"/>
          </p:cNvSpPr>
          <p:nvPr/>
        </p:nvSpPr>
        <p:spPr bwMode="auto">
          <a:xfrm rot="660000">
            <a:off x="1193761" y="2743489"/>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7" name="Oval 59"/>
          <p:cNvSpPr>
            <a:spLocks noChangeArrowheads="1"/>
          </p:cNvSpPr>
          <p:nvPr/>
        </p:nvSpPr>
        <p:spPr bwMode="auto">
          <a:xfrm rot="660000">
            <a:off x="927360" y="2507304"/>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8" name="Oval 60"/>
          <p:cNvSpPr>
            <a:spLocks noChangeArrowheads="1"/>
          </p:cNvSpPr>
          <p:nvPr/>
        </p:nvSpPr>
        <p:spPr bwMode="auto">
          <a:xfrm rot="660000">
            <a:off x="1035361" y="267004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69" name="Oval 61"/>
          <p:cNvSpPr>
            <a:spLocks noChangeArrowheads="1"/>
          </p:cNvSpPr>
          <p:nvPr/>
        </p:nvSpPr>
        <p:spPr bwMode="auto">
          <a:xfrm rot="660000">
            <a:off x="1025280" y="2433856"/>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0" name="Oval 62"/>
          <p:cNvSpPr>
            <a:spLocks noChangeArrowheads="1"/>
          </p:cNvSpPr>
          <p:nvPr/>
        </p:nvSpPr>
        <p:spPr bwMode="auto">
          <a:xfrm rot="660000">
            <a:off x="1176481" y="2671482"/>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1" name="Oval 63"/>
          <p:cNvSpPr>
            <a:spLocks noChangeArrowheads="1"/>
          </p:cNvSpPr>
          <p:nvPr/>
        </p:nvSpPr>
        <p:spPr bwMode="auto">
          <a:xfrm rot="660000">
            <a:off x="861120" y="2589392"/>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2" name="Oval 64"/>
          <p:cNvSpPr>
            <a:spLocks noChangeArrowheads="1"/>
          </p:cNvSpPr>
          <p:nvPr/>
        </p:nvSpPr>
        <p:spPr bwMode="auto">
          <a:xfrm rot="660000">
            <a:off x="969121" y="2752130"/>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3" name="Oval 65"/>
          <p:cNvSpPr>
            <a:spLocks noChangeArrowheads="1"/>
          </p:cNvSpPr>
          <p:nvPr/>
        </p:nvSpPr>
        <p:spPr bwMode="auto">
          <a:xfrm rot="660000">
            <a:off x="1000801" y="2590833"/>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4" name="Oval 66"/>
          <p:cNvSpPr>
            <a:spLocks noChangeArrowheads="1"/>
          </p:cNvSpPr>
          <p:nvPr/>
        </p:nvSpPr>
        <p:spPr bwMode="auto">
          <a:xfrm rot="660000">
            <a:off x="1108800" y="275356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5" name="Oval 67"/>
          <p:cNvSpPr>
            <a:spLocks noChangeArrowheads="1"/>
          </p:cNvSpPr>
          <p:nvPr/>
        </p:nvSpPr>
        <p:spPr bwMode="auto">
          <a:xfrm rot="660000">
            <a:off x="1278720" y="2806856"/>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6" name="Oval 68"/>
          <p:cNvSpPr>
            <a:spLocks noChangeArrowheads="1"/>
          </p:cNvSpPr>
          <p:nvPr/>
        </p:nvSpPr>
        <p:spPr bwMode="auto">
          <a:xfrm rot="660000">
            <a:off x="1137600" y="2852941"/>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7" name="Oval 69"/>
          <p:cNvSpPr>
            <a:spLocks noChangeArrowheads="1"/>
          </p:cNvSpPr>
          <p:nvPr/>
        </p:nvSpPr>
        <p:spPr bwMode="auto">
          <a:xfrm rot="660000">
            <a:off x="1010880" y="2827018"/>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8" name="Oval 70"/>
          <p:cNvSpPr>
            <a:spLocks noChangeArrowheads="1"/>
          </p:cNvSpPr>
          <p:nvPr/>
        </p:nvSpPr>
        <p:spPr bwMode="auto">
          <a:xfrm rot="660000">
            <a:off x="835200" y="2716125"/>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79" name="Oval 71"/>
          <p:cNvSpPr>
            <a:spLocks noChangeArrowheads="1"/>
          </p:cNvSpPr>
          <p:nvPr/>
        </p:nvSpPr>
        <p:spPr bwMode="auto">
          <a:xfrm rot="660000">
            <a:off x="781921" y="2648439"/>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0" name="Oval 72"/>
          <p:cNvSpPr>
            <a:spLocks noChangeArrowheads="1"/>
          </p:cNvSpPr>
          <p:nvPr/>
        </p:nvSpPr>
        <p:spPr bwMode="auto">
          <a:xfrm rot="660000">
            <a:off x="1366561" y="270172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1" name="Oval 73"/>
          <p:cNvSpPr>
            <a:spLocks noChangeArrowheads="1"/>
          </p:cNvSpPr>
          <p:nvPr/>
        </p:nvSpPr>
        <p:spPr bwMode="auto">
          <a:xfrm rot="660000">
            <a:off x="1316160" y="262539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2" name="Oval 74"/>
          <p:cNvSpPr>
            <a:spLocks noChangeArrowheads="1"/>
          </p:cNvSpPr>
          <p:nvPr/>
        </p:nvSpPr>
        <p:spPr bwMode="auto">
          <a:xfrm rot="660000">
            <a:off x="1265761" y="254906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3" name="Oval 75"/>
          <p:cNvSpPr>
            <a:spLocks noChangeArrowheads="1"/>
          </p:cNvSpPr>
          <p:nvPr/>
        </p:nvSpPr>
        <p:spPr bwMode="auto">
          <a:xfrm rot="660000">
            <a:off x="1164961" y="2396412"/>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4" name="Oval 76"/>
          <p:cNvSpPr>
            <a:spLocks noChangeArrowheads="1"/>
          </p:cNvSpPr>
          <p:nvPr/>
        </p:nvSpPr>
        <p:spPr bwMode="auto">
          <a:xfrm rot="660000">
            <a:off x="1431360" y="2515945"/>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5" name="Oval 77"/>
          <p:cNvSpPr>
            <a:spLocks noChangeArrowheads="1"/>
          </p:cNvSpPr>
          <p:nvPr/>
        </p:nvSpPr>
        <p:spPr bwMode="auto">
          <a:xfrm rot="660000">
            <a:off x="1355041" y="2433856"/>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6" name="Oval 78"/>
          <p:cNvSpPr>
            <a:spLocks noChangeArrowheads="1"/>
          </p:cNvSpPr>
          <p:nvPr/>
        </p:nvSpPr>
        <p:spPr bwMode="auto">
          <a:xfrm rot="660000">
            <a:off x="744481" y="250874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7" name="Oval 79"/>
          <p:cNvSpPr>
            <a:spLocks noChangeArrowheads="1"/>
          </p:cNvSpPr>
          <p:nvPr/>
        </p:nvSpPr>
        <p:spPr bwMode="auto">
          <a:xfrm rot="660000">
            <a:off x="1317601" y="2294162"/>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8" name="Oval 80"/>
          <p:cNvSpPr>
            <a:spLocks noChangeArrowheads="1"/>
          </p:cNvSpPr>
          <p:nvPr/>
        </p:nvSpPr>
        <p:spPr bwMode="auto">
          <a:xfrm rot="660000">
            <a:off x="744481" y="250874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89" name="Oval 81"/>
          <p:cNvSpPr>
            <a:spLocks noChangeArrowheads="1"/>
          </p:cNvSpPr>
          <p:nvPr/>
        </p:nvSpPr>
        <p:spPr bwMode="auto">
          <a:xfrm rot="660000">
            <a:off x="923041" y="228120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0" name="Oval 82"/>
          <p:cNvSpPr>
            <a:spLocks noChangeArrowheads="1"/>
          </p:cNvSpPr>
          <p:nvPr/>
        </p:nvSpPr>
        <p:spPr bwMode="auto">
          <a:xfrm rot="660000">
            <a:off x="1373760" y="2711806"/>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1" name="Oval 83"/>
          <p:cNvSpPr>
            <a:spLocks noChangeArrowheads="1"/>
          </p:cNvSpPr>
          <p:nvPr/>
        </p:nvSpPr>
        <p:spPr bwMode="auto">
          <a:xfrm rot="660000">
            <a:off x="833761" y="2394973"/>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2" name="Oval 84"/>
          <p:cNvSpPr>
            <a:spLocks noChangeArrowheads="1"/>
          </p:cNvSpPr>
          <p:nvPr/>
        </p:nvSpPr>
        <p:spPr bwMode="auto">
          <a:xfrm rot="660000">
            <a:off x="1152000" y="212854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3" name="Oval 85"/>
          <p:cNvSpPr>
            <a:spLocks noChangeArrowheads="1"/>
          </p:cNvSpPr>
          <p:nvPr/>
        </p:nvSpPr>
        <p:spPr bwMode="auto">
          <a:xfrm rot="660000">
            <a:off x="1251361" y="2942230"/>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4" name="Oval 86"/>
          <p:cNvSpPr>
            <a:spLocks noChangeArrowheads="1"/>
          </p:cNvSpPr>
          <p:nvPr/>
        </p:nvSpPr>
        <p:spPr bwMode="auto">
          <a:xfrm rot="660000">
            <a:off x="1105920" y="2926387"/>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5" name="Freeform 87"/>
          <p:cNvSpPr>
            <a:spLocks/>
          </p:cNvSpPr>
          <p:nvPr/>
        </p:nvSpPr>
        <p:spPr bwMode="auto">
          <a:xfrm rot="660000">
            <a:off x="1156321" y="2032054"/>
            <a:ext cx="2910240" cy="665350"/>
          </a:xfrm>
          <a:custGeom>
            <a:avLst/>
            <a:gdLst>
              <a:gd name="G0" fmla="+- 9871 0 0"/>
              <a:gd name="G1" fmla="+- 1 0 0"/>
              <a:gd name="G2" fmla="+- 1 0 0"/>
              <a:gd name="G3" fmla="+- 1 0 0"/>
              <a:gd name="G4" fmla="+- 1 0 0"/>
              <a:gd name="G5" fmla="+- 1 0 0"/>
              <a:gd name="G6" fmla="+- 1 0 0"/>
              <a:gd name="G7" fmla="+- 1 0 0"/>
              <a:gd name="G8" fmla="+- 1 0 0"/>
              <a:gd name="G9" fmla="+- 1 0 0"/>
              <a:gd name="T0" fmla="*/ 0 w 3208020"/>
              <a:gd name="T1" fmla="*/ 468225 h 734060"/>
              <a:gd name="T2" fmla="*/ 1364115 w 3208020"/>
              <a:gd name="T3" fmla="*/ 34260 h 734060"/>
              <a:gd name="T4" fmla="*/ 2286226 w 3208020"/>
              <a:gd name="T5" fmla="*/ 673787 h 734060"/>
              <a:gd name="T6" fmla="*/ 3208337 w 3208020"/>
              <a:gd name="T7" fmla="*/ 392091 h 734060"/>
            </a:gdLst>
            <a:ahLst/>
            <a:cxnLst>
              <a:cxn ang="0">
                <a:pos x="T0" y="T1"/>
              </a:cxn>
              <a:cxn ang="0">
                <a:pos x="T2" y="T3"/>
              </a:cxn>
              <a:cxn ang="0">
                <a:pos x="T4" y="T5"/>
              </a:cxn>
              <a:cxn ang="0">
                <a:pos x="T6" y="T7"/>
              </a:cxn>
            </a:cxnLst>
            <a:rect l="0" t="0" r="r" b="b"/>
            <a:pathLst>
              <a:path w="3208020" h="734060">
                <a:moveTo>
                  <a:pt x="0" y="468630"/>
                </a:moveTo>
                <a:cubicBezTo>
                  <a:pt x="491490" y="234315"/>
                  <a:pt x="982980" y="0"/>
                  <a:pt x="1363980" y="34290"/>
                </a:cubicBezTo>
                <a:cubicBezTo>
                  <a:pt x="1744980" y="68580"/>
                  <a:pt x="1978660" y="614680"/>
                  <a:pt x="2286000" y="674370"/>
                </a:cubicBezTo>
                <a:cubicBezTo>
                  <a:pt x="2593340" y="734060"/>
                  <a:pt x="2900680" y="563245"/>
                  <a:pt x="3208020" y="39243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6" name="Freeform 88"/>
          <p:cNvSpPr>
            <a:spLocks/>
          </p:cNvSpPr>
          <p:nvPr/>
        </p:nvSpPr>
        <p:spPr bwMode="auto">
          <a:xfrm rot="660000">
            <a:off x="1199521" y="3230260"/>
            <a:ext cx="2391840" cy="50981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T0" fmla="*/ 0 w 2636520"/>
              <a:gd name="T1" fmla="*/ 0 h 562610"/>
              <a:gd name="T2" fmla="*/ 563948 w 2636520"/>
              <a:gd name="T3" fmla="*/ 197896 h 562610"/>
              <a:gd name="T4" fmla="*/ 1341282 w 2636520"/>
              <a:gd name="T5" fmla="*/ 532798 h 562610"/>
              <a:gd name="T6" fmla="*/ 2080511 w 2636520"/>
              <a:gd name="T7" fmla="*/ 372959 h 562610"/>
              <a:gd name="T8" fmla="*/ 2636838 w 2636520"/>
              <a:gd name="T9" fmla="*/ 30446 h 562610"/>
            </a:gdLst>
            <a:ahLst/>
            <a:cxnLst>
              <a:cxn ang="0">
                <a:pos x="T0" y="T1"/>
              </a:cxn>
              <a:cxn ang="0">
                <a:pos x="T2" y="T3"/>
              </a:cxn>
              <a:cxn ang="0">
                <a:pos x="T4" y="T5"/>
              </a:cxn>
              <a:cxn ang="0">
                <a:pos x="T6" y="T7"/>
              </a:cxn>
              <a:cxn ang="0">
                <a:pos x="T8" y="T9"/>
              </a:cxn>
            </a:cxnLst>
            <a:rect l="0" t="0" r="r" b="b"/>
            <a:pathLst>
              <a:path w="2636520" h="562610">
                <a:moveTo>
                  <a:pt x="0" y="0"/>
                </a:moveTo>
                <a:cubicBezTo>
                  <a:pt x="170180" y="54610"/>
                  <a:pt x="340360" y="109220"/>
                  <a:pt x="563880" y="198120"/>
                </a:cubicBezTo>
                <a:cubicBezTo>
                  <a:pt x="787400" y="287020"/>
                  <a:pt x="1088390" y="504190"/>
                  <a:pt x="1341120" y="533400"/>
                </a:cubicBezTo>
                <a:cubicBezTo>
                  <a:pt x="1593850" y="562610"/>
                  <a:pt x="1864360" y="457200"/>
                  <a:pt x="2080260" y="373380"/>
                </a:cubicBezTo>
                <a:cubicBezTo>
                  <a:pt x="2296160" y="289560"/>
                  <a:pt x="2466340" y="160020"/>
                  <a:pt x="2636520" y="3048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7" name="Freeform 89"/>
          <p:cNvSpPr>
            <a:spLocks/>
          </p:cNvSpPr>
          <p:nvPr/>
        </p:nvSpPr>
        <p:spPr bwMode="auto">
          <a:xfrm rot="660000">
            <a:off x="1077120" y="2616755"/>
            <a:ext cx="2764800" cy="581821"/>
          </a:xfrm>
          <a:custGeom>
            <a:avLst/>
            <a:gdLst>
              <a:gd name="G0" fmla="+- 27412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T0" fmla="*/ 0 w 3048000"/>
              <a:gd name="T1" fmla="*/ 289560 h 641350"/>
              <a:gd name="T2" fmla="*/ 1219200 w 3048000"/>
              <a:gd name="T3" fmla="*/ 53340 h 641350"/>
              <a:gd name="T4" fmla="*/ 1607820 w 3048000"/>
              <a:gd name="T5" fmla="*/ 609600 h 641350"/>
              <a:gd name="T6" fmla="*/ 1996440 w 3048000"/>
              <a:gd name="T7" fmla="*/ 243840 h 641350"/>
              <a:gd name="T8" fmla="*/ 3048000 w 3048000"/>
              <a:gd name="T9" fmla="*/ 182880 h 641350"/>
            </a:gdLst>
            <a:ahLst/>
            <a:cxnLst>
              <a:cxn ang="0">
                <a:pos x="T0" y="T1"/>
              </a:cxn>
              <a:cxn ang="0">
                <a:pos x="T2" y="T3"/>
              </a:cxn>
              <a:cxn ang="0">
                <a:pos x="T4" y="T5"/>
              </a:cxn>
              <a:cxn ang="0">
                <a:pos x="T6" y="T7"/>
              </a:cxn>
              <a:cxn ang="0">
                <a:pos x="T8" y="T9"/>
              </a:cxn>
            </a:cxnLst>
            <a:rect l="0" t="0" r="r" b="b"/>
            <a:pathLst>
              <a:path w="3048000" h="641350">
                <a:moveTo>
                  <a:pt x="0" y="289560"/>
                </a:moveTo>
                <a:cubicBezTo>
                  <a:pt x="475615" y="144780"/>
                  <a:pt x="951230" y="0"/>
                  <a:pt x="1219200" y="53340"/>
                </a:cubicBezTo>
                <a:cubicBezTo>
                  <a:pt x="1487170" y="106680"/>
                  <a:pt x="1478280" y="577850"/>
                  <a:pt x="1607820" y="609600"/>
                </a:cubicBezTo>
                <a:cubicBezTo>
                  <a:pt x="1737360" y="641350"/>
                  <a:pt x="1756410" y="314960"/>
                  <a:pt x="1996440" y="243840"/>
                </a:cubicBezTo>
                <a:cubicBezTo>
                  <a:pt x="2236470" y="172720"/>
                  <a:pt x="2642235" y="177800"/>
                  <a:pt x="3048000" y="18288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8" name="Freeform 90"/>
          <p:cNvSpPr>
            <a:spLocks/>
          </p:cNvSpPr>
          <p:nvPr/>
        </p:nvSpPr>
        <p:spPr bwMode="auto">
          <a:xfrm rot="660000">
            <a:off x="430560" y="3051681"/>
            <a:ext cx="4070880" cy="897214"/>
          </a:xfrm>
          <a:custGeom>
            <a:avLst/>
            <a:gdLst>
              <a:gd name="G0" fmla="+- 1 0 0"/>
              <a:gd name="G1" fmla="+- 1 0 0"/>
              <a:gd name="G2" fmla="+- 49505 0 0"/>
              <a:gd name="G3" fmla="+- 1 0 0"/>
              <a:gd name="G4" fmla="+- 1 0 0"/>
              <a:gd name="G5" fmla="+- 1 0 0"/>
              <a:gd name="G6" fmla="+- 1 0 0"/>
              <a:gd name="G7" fmla="+- 1 0 0"/>
              <a:gd name="G8" fmla="+- 1 0 0"/>
              <a:gd name="G9" fmla="+- 1 0 0"/>
              <a:gd name="T0" fmla="*/ 259062 w 4488180"/>
              <a:gd name="T1" fmla="*/ 0 h 989330"/>
              <a:gd name="T2" fmla="*/ 327637 w 4488180"/>
              <a:gd name="T3" fmla="*/ 540846 h 989330"/>
              <a:gd name="T4" fmla="*/ 2224882 w 4488180"/>
              <a:gd name="T5" fmla="*/ 982664 h 989330"/>
              <a:gd name="T6" fmla="*/ 4487862 w 4488180"/>
              <a:gd name="T7" fmla="*/ 578934 h 989330"/>
            </a:gdLst>
            <a:ahLst/>
            <a:cxnLst>
              <a:cxn ang="0">
                <a:pos x="T0" y="T1"/>
              </a:cxn>
              <a:cxn ang="0">
                <a:pos x="T2" y="T3"/>
              </a:cxn>
              <a:cxn ang="0">
                <a:pos x="T4" y="T5"/>
              </a:cxn>
              <a:cxn ang="0">
                <a:pos x="T6" y="T7"/>
              </a:cxn>
            </a:cxnLst>
            <a:rect l="0" t="0" r="r" b="b"/>
            <a:pathLst>
              <a:path w="4488180" h="989330">
                <a:moveTo>
                  <a:pt x="259080" y="0"/>
                </a:moveTo>
                <a:cubicBezTo>
                  <a:pt x="129540" y="188595"/>
                  <a:pt x="0" y="377190"/>
                  <a:pt x="327660" y="541020"/>
                </a:cubicBezTo>
                <a:cubicBezTo>
                  <a:pt x="655320" y="704850"/>
                  <a:pt x="1531620" y="976630"/>
                  <a:pt x="2225040" y="982980"/>
                </a:cubicBezTo>
                <a:cubicBezTo>
                  <a:pt x="2918460" y="989330"/>
                  <a:pt x="3703320" y="784225"/>
                  <a:pt x="4488180" y="57912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499" name="Freeform 91"/>
          <p:cNvSpPr>
            <a:spLocks/>
          </p:cNvSpPr>
          <p:nvPr/>
        </p:nvSpPr>
        <p:spPr bwMode="auto">
          <a:xfrm rot="660000">
            <a:off x="776160" y="1866437"/>
            <a:ext cx="3339360" cy="1369584"/>
          </a:xfrm>
          <a:custGeom>
            <a:avLst/>
            <a:gdLst>
              <a:gd name="G0" fmla="+- 1 0 0"/>
              <a:gd name="G1" fmla="+- 1 0 0"/>
              <a:gd name="G2" fmla="+- 57867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83842 w 3680460"/>
              <a:gd name="T1" fmla="*/ 968807 h 1510030"/>
              <a:gd name="T2" fmla="*/ 137196 w 3680460"/>
              <a:gd name="T3" fmla="*/ 488847 h 1510030"/>
              <a:gd name="T4" fmla="*/ 907015 w 3680460"/>
              <a:gd name="T5" fmla="*/ 16507 h 1510030"/>
              <a:gd name="T6" fmla="*/ 1532017 w 3680460"/>
              <a:gd name="T7" fmla="*/ 587887 h 1510030"/>
              <a:gd name="T8" fmla="*/ 2248482 w 3680460"/>
              <a:gd name="T9" fmla="*/ 877386 h 1510030"/>
              <a:gd name="T10" fmla="*/ 3025923 w 3680460"/>
              <a:gd name="T11" fmla="*/ 1433529 h 1510030"/>
              <a:gd name="T12" fmla="*/ 3681413 w 3680460"/>
              <a:gd name="T13" fmla="*/ 1334490 h 1510030"/>
            </a:gdLst>
            <a:ahLst/>
            <a:cxnLst>
              <a:cxn ang="0">
                <a:pos x="T0" y="T1"/>
              </a:cxn>
              <a:cxn ang="0">
                <a:pos x="T2" y="T3"/>
              </a:cxn>
              <a:cxn ang="0">
                <a:pos x="T4" y="T5"/>
              </a:cxn>
              <a:cxn ang="0">
                <a:pos x="T6" y="T7"/>
              </a:cxn>
              <a:cxn ang="0">
                <a:pos x="T8" y="T9"/>
              </a:cxn>
              <a:cxn ang="0">
                <a:pos x="T10" y="T11"/>
              </a:cxn>
              <a:cxn ang="0">
                <a:pos x="T12" y="T13"/>
              </a:cxn>
            </a:cxnLst>
            <a:rect l="0" t="0" r="r" b="b"/>
            <a:pathLst>
              <a:path w="3680460" h="1510030">
                <a:moveTo>
                  <a:pt x="83820" y="969010"/>
                </a:moveTo>
                <a:cubicBezTo>
                  <a:pt x="41910" y="808355"/>
                  <a:pt x="0" y="647700"/>
                  <a:pt x="137160" y="488950"/>
                </a:cubicBezTo>
                <a:cubicBezTo>
                  <a:pt x="274320" y="330200"/>
                  <a:pt x="674370" y="0"/>
                  <a:pt x="906780" y="16510"/>
                </a:cubicBezTo>
                <a:cubicBezTo>
                  <a:pt x="1139190" y="33020"/>
                  <a:pt x="1308100" y="444500"/>
                  <a:pt x="1531620" y="588010"/>
                </a:cubicBezTo>
                <a:cubicBezTo>
                  <a:pt x="1755140" y="731520"/>
                  <a:pt x="1998980" y="736600"/>
                  <a:pt x="2247900" y="877570"/>
                </a:cubicBezTo>
                <a:cubicBezTo>
                  <a:pt x="2496820" y="1018540"/>
                  <a:pt x="2786380" y="1357630"/>
                  <a:pt x="3025140" y="1433830"/>
                </a:cubicBezTo>
                <a:cubicBezTo>
                  <a:pt x="3263900" y="1510030"/>
                  <a:pt x="3472180" y="1422400"/>
                  <a:pt x="3680460" y="133477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0" name="Oval 92"/>
          <p:cNvSpPr>
            <a:spLocks noChangeArrowheads="1"/>
          </p:cNvSpPr>
          <p:nvPr/>
        </p:nvSpPr>
        <p:spPr bwMode="auto">
          <a:xfrm>
            <a:off x="3617280" y="5543143"/>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1" name="Text Box 93"/>
          <p:cNvSpPr txBox="1">
            <a:spLocks noChangeArrowheads="1"/>
          </p:cNvSpPr>
          <p:nvPr/>
        </p:nvSpPr>
        <p:spPr bwMode="auto">
          <a:xfrm>
            <a:off x="195840" y="3951775"/>
            <a:ext cx="220320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fr-BE" altLang="en-US" b="0">
                <a:solidFill>
                  <a:srgbClr val="000000"/>
                </a:solidFill>
                <a:cs typeface="Arial" charset="0"/>
              </a:rPr>
              <a:t>1. Model forecasts </a:t>
            </a:r>
          </a:p>
        </p:txBody>
      </p:sp>
      <p:sp>
        <p:nvSpPr>
          <p:cNvPr id="17502" name="AutoShape 94"/>
          <p:cNvSpPr>
            <a:spLocks noChangeArrowheads="1"/>
          </p:cNvSpPr>
          <p:nvPr/>
        </p:nvSpPr>
        <p:spPr bwMode="auto">
          <a:xfrm rot="16200000">
            <a:off x="3239956" y="4781313"/>
            <a:ext cx="842488" cy="194400"/>
          </a:xfrm>
          <a:prstGeom prst="rightArrow">
            <a:avLst>
              <a:gd name="adj1" fmla="val 39333"/>
              <a:gd name="adj2" fmla="val 81992"/>
            </a:avLst>
          </a:prstGeom>
          <a:solidFill>
            <a:srgbClr val="4F622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3" name="AutoShape 95"/>
          <p:cNvSpPr>
            <a:spLocks noChangeArrowheads="1"/>
          </p:cNvSpPr>
          <p:nvPr/>
        </p:nvSpPr>
        <p:spPr bwMode="auto">
          <a:xfrm rot="4140000">
            <a:off x="4434441" y="4097963"/>
            <a:ext cx="756079" cy="224640"/>
          </a:xfrm>
          <a:prstGeom prst="rightArrow">
            <a:avLst>
              <a:gd name="adj1" fmla="val 39333"/>
              <a:gd name="adj2" fmla="val 82000"/>
            </a:avLst>
          </a:prstGeom>
          <a:gradFill rotWithShape="0">
            <a:gsLst>
              <a:gs pos="0">
                <a:srgbClr val="E46C0A"/>
              </a:gs>
              <a:gs pos="100000">
                <a:srgbClr val="558ED5"/>
              </a:gs>
            </a:gsLst>
            <a:lin ang="14945999"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4" name="AutoShape 96"/>
          <p:cNvSpPr>
            <a:spLocks noChangeArrowheads="1"/>
          </p:cNvSpPr>
          <p:nvPr/>
        </p:nvSpPr>
        <p:spPr bwMode="auto">
          <a:xfrm rot="2220000">
            <a:off x="122400" y="1600008"/>
            <a:ext cx="678240" cy="194420"/>
          </a:xfrm>
          <a:prstGeom prst="rightArrow">
            <a:avLst>
              <a:gd name="adj1" fmla="val 39333"/>
              <a:gd name="adj2" fmla="val 82005"/>
            </a:avLst>
          </a:prstGeom>
          <a:gradFill rotWithShape="0">
            <a:gsLst>
              <a:gs pos="0">
                <a:srgbClr val="E46C0A"/>
              </a:gs>
              <a:gs pos="100000">
                <a:srgbClr val="558ED5"/>
              </a:gs>
            </a:gsLst>
            <a:lin ang="13025999"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5" name="Text Box 97"/>
          <p:cNvSpPr txBox="1">
            <a:spLocks noChangeArrowheads="1"/>
          </p:cNvSpPr>
          <p:nvPr/>
        </p:nvSpPr>
        <p:spPr bwMode="auto">
          <a:xfrm>
            <a:off x="5453281" y="3960416"/>
            <a:ext cx="187920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fr-BE" altLang="en-US" b="0">
                <a:solidFill>
                  <a:srgbClr val="000000"/>
                </a:solidFill>
                <a:cs typeface="Arial" charset="0"/>
              </a:rPr>
              <a:t>2. Analysis</a:t>
            </a:r>
          </a:p>
        </p:txBody>
      </p:sp>
      <p:sp>
        <p:nvSpPr>
          <p:cNvPr id="17506" name="Oval 98"/>
          <p:cNvSpPr>
            <a:spLocks noChangeArrowheads="1"/>
          </p:cNvSpPr>
          <p:nvPr/>
        </p:nvSpPr>
        <p:spPr bwMode="auto">
          <a:xfrm rot="660000">
            <a:off x="4606561" y="504052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7" name="Oval 99"/>
          <p:cNvSpPr>
            <a:spLocks noChangeArrowheads="1"/>
          </p:cNvSpPr>
          <p:nvPr/>
        </p:nvSpPr>
        <p:spPr bwMode="auto">
          <a:xfrm rot="660000">
            <a:off x="4618081" y="5240711"/>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8" name="Oval 100"/>
          <p:cNvSpPr>
            <a:spLocks noChangeArrowheads="1"/>
          </p:cNvSpPr>
          <p:nvPr/>
        </p:nvSpPr>
        <p:spPr bwMode="auto">
          <a:xfrm rot="660000">
            <a:off x="4720320" y="512981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09" name="Oval 101"/>
          <p:cNvSpPr>
            <a:spLocks noChangeArrowheads="1"/>
          </p:cNvSpPr>
          <p:nvPr/>
        </p:nvSpPr>
        <p:spPr bwMode="auto">
          <a:xfrm rot="660000">
            <a:off x="4769280" y="525079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0" name="Oval 102"/>
          <p:cNvSpPr>
            <a:spLocks noChangeArrowheads="1"/>
          </p:cNvSpPr>
          <p:nvPr/>
        </p:nvSpPr>
        <p:spPr bwMode="auto">
          <a:xfrm rot="660000">
            <a:off x="4744801" y="493683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1" name="Oval 103"/>
          <p:cNvSpPr>
            <a:spLocks noChangeArrowheads="1"/>
          </p:cNvSpPr>
          <p:nvPr/>
        </p:nvSpPr>
        <p:spPr bwMode="auto">
          <a:xfrm rot="660000">
            <a:off x="4862881" y="5113978"/>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2" name="Oval 104"/>
          <p:cNvSpPr>
            <a:spLocks noChangeArrowheads="1"/>
          </p:cNvSpPr>
          <p:nvPr/>
        </p:nvSpPr>
        <p:spPr bwMode="auto">
          <a:xfrm rot="660000">
            <a:off x="4626721" y="541496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3" name="Oval 105"/>
          <p:cNvSpPr>
            <a:spLocks noChangeArrowheads="1"/>
          </p:cNvSpPr>
          <p:nvPr/>
        </p:nvSpPr>
        <p:spPr bwMode="auto">
          <a:xfrm rot="660000">
            <a:off x="4822561" y="5309839"/>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4" name="Oval 106"/>
          <p:cNvSpPr>
            <a:spLocks noChangeArrowheads="1"/>
          </p:cNvSpPr>
          <p:nvPr/>
        </p:nvSpPr>
        <p:spPr bwMode="auto">
          <a:xfrm rot="660000">
            <a:off x="4921920" y="5184544"/>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5" name="Oval 107"/>
          <p:cNvSpPr>
            <a:spLocks noChangeArrowheads="1"/>
          </p:cNvSpPr>
          <p:nvPr/>
        </p:nvSpPr>
        <p:spPr bwMode="auto">
          <a:xfrm rot="660000">
            <a:off x="4773601" y="5448093"/>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6" name="Oval 108"/>
          <p:cNvSpPr>
            <a:spLocks noChangeArrowheads="1"/>
          </p:cNvSpPr>
          <p:nvPr/>
        </p:nvSpPr>
        <p:spPr bwMode="auto">
          <a:xfrm rot="660000">
            <a:off x="4714560" y="520326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7" name="Oval 109"/>
          <p:cNvSpPr>
            <a:spLocks noChangeArrowheads="1"/>
          </p:cNvSpPr>
          <p:nvPr/>
        </p:nvSpPr>
        <p:spPr bwMode="auto">
          <a:xfrm rot="660000">
            <a:off x="4744801" y="512405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8" name="Oval 110"/>
          <p:cNvSpPr>
            <a:spLocks noChangeArrowheads="1"/>
          </p:cNvSpPr>
          <p:nvPr/>
        </p:nvSpPr>
        <p:spPr bwMode="auto">
          <a:xfrm rot="660000">
            <a:off x="4733281" y="5361684"/>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19" name="Oval 111"/>
          <p:cNvSpPr>
            <a:spLocks noChangeArrowheads="1"/>
          </p:cNvSpPr>
          <p:nvPr/>
        </p:nvSpPr>
        <p:spPr bwMode="auto">
          <a:xfrm rot="660000">
            <a:off x="4861440" y="5234951"/>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0" name="Oval 112"/>
          <p:cNvSpPr>
            <a:spLocks noChangeArrowheads="1"/>
          </p:cNvSpPr>
          <p:nvPr/>
        </p:nvSpPr>
        <p:spPr bwMode="auto">
          <a:xfrm rot="660000">
            <a:off x="4932001" y="5317038"/>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1" name="Oval 113"/>
          <p:cNvSpPr>
            <a:spLocks noChangeArrowheads="1"/>
          </p:cNvSpPr>
          <p:nvPr/>
        </p:nvSpPr>
        <p:spPr bwMode="auto">
          <a:xfrm rot="660000">
            <a:off x="4885921" y="504052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2" name="Oval 114"/>
          <p:cNvSpPr>
            <a:spLocks noChangeArrowheads="1"/>
          </p:cNvSpPr>
          <p:nvPr/>
        </p:nvSpPr>
        <p:spPr bwMode="auto">
          <a:xfrm rot="660000">
            <a:off x="5025600" y="5180225"/>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3" name="Oval 115"/>
          <p:cNvSpPr>
            <a:spLocks noChangeArrowheads="1"/>
          </p:cNvSpPr>
          <p:nvPr/>
        </p:nvSpPr>
        <p:spPr bwMode="auto">
          <a:xfrm rot="660000">
            <a:off x="4798080" y="544089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4" name="Oval 116"/>
          <p:cNvSpPr>
            <a:spLocks noChangeArrowheads="1"/>
          </p:cNvSpPr>
          <p:nvPr/>
        </p:nvSpPr>
        <p:spPr bwMode="auto">
          <a:xfrm rot="660000">
            <a:off x="4960801" y="5393367"/>
            <a:ext cx="64800" cy="64806"/>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5" name="Oval 117"/>
          <p:cNvSpPr>
            <a:spLocks noChangeArrowheads="1"/>
          </p:cNvSpPr>
          <p:nvPr/>
        </p:nvSpPr>
        <p:spPr bwMode="auto">
          <a:xfrm rot="660000">
            <a:off x="5060160" y="5268073"/>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6" name="Oval 118"/>
          <p:cNvSpPr>
            <a:spLocks noChangeArrowheads="1"/>
          </p:cNvSpPr>
          <p:nvPr/>
        </p:nvSpPr>
        <p:spPr bwMode="auto">
          <a:xfrm rot="660000">
            <a:off x="4911841" y="5530181"/>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7" name="Oval 119"/>
          <p:cNvSpPr>
            <a:spLocks noChangeArrowheads="1"/>
          </p:cNvSpPr>
          <p:nvPr/>
        </p:nvSpPr>
        <p:spPr bwMode="auto">
          <a:xfrm rot="660000">
            <a:off x="4855680" y="5308397"/>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8" name="Oval 120"/>
          <p:cNvSpPr>
            <a:spLocks noChangeArrowheads="1"/>
          </p:cNvSpPr>
          <p:nvPr/>
        </p:nvSpPr>
        <p:spPr bwMode="auto">
          <a:xfrm rot="660000">
            <a:off x="4623841" y="495412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29" name="Oval 121"/>
          <p:cNvSpPr>
            <a:spLocks noChangeArrowheads="1"/>
          </p:cNvSpPr>
          <p:nvPr/>
        </p:nvSpPr>
        <p:spPr bwMode="auto">
          <a:xfrm rot="660000">
            <a:off x="4648320" y="4948360"/>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0" name="Oval 122"/>
          <p:cNvSpPr>
            <a:spLocks noChangeArrowheads="1"/>
          </p:cNvSpPr>
          <p:nvPr/>
        </p:nvSpPr>
        <p:spPr bwMode="auto">
          <a:xfrm rot="660000">
            <a:off x="4762081" y="5037649"/>
            <a:ext cx="64800" cy="64807"/>
          </a:xfrm>
          <a:prstGeom prst="ellipse">
            <a:avLst/>
          </a:prstGeom>
          <a:solidFill>
            <a:srgbClr val="14131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1" name="Freeform 123"/>
          <p:cNvSpPr>
            <a:spLocks/>
          </p:cNvSpPr>
          <p:nvPr/>
        </p:nvSpPr>
        <p:spPr bwMode="auto">
          <a:xfrm rot="660000">
            <a:off x="4818240" y="4824507"/>
            <a:ext cx="2910240" cy="665350"/>
          </a:xfrm>
          <a:custGeom>
            <a:avLst/>
            <a:gdLst>
              <a:gd name="G0" fmla="+- 9871 0 0"/>
              <a:gd name="G1" fmla="+- 1 0 0"/>
              <a:gd name="G2" fmla="+- 1 0 0"/>
              <a:gd name="G3" fmla="+- 1 0 0"/>
              <a:gd name="G4" fmla="+- 1 0 0"/>
              <a:gd name="G5" fmla="+- 1 0 0"/>
              <a:gd name="G6" fmla="+- 1 0 0"/>
              <a:gd name="G7" fmla="+- 1 0 0"/>
              <a:gd name="G8" fmla="+- 1 0 0"/>
              <a:gd name="G9" fmla="+- 1 0 0"/>
              <a:gd name="T0" fmla="*/ 0 w 3208020"/>
              <a:gd name="T1" fmla="*/ 468225 h 734060"/>
              <a:gd name="T2" fmla="*/ 1364115 w 3208020"/>
              <a:gd name="T3" fmla="*/ 34260 h 734060"/>
              <a:gd name="T4" fmla="*/ 2286227 w 3208020"/>
              <a:gd name="T5" fmla="*/ 673787 h 734060"/>
              <a:gd name="T6" fmla="*/ 3208338 w 3208020"/>
              <a:gd name="T7" fmla="*/ 392091 h 734060"/>
            </a:gdLst>
            <a:ahLst/>
            <a:cxnLst>
              <a:cxn ang="0">
                <a:pos x="T0" y="T1"/>
              </a:cxn>
              <a:cxn ang="0">
                <a:pos x="T2" y="T3"/>
              </a:cxn>
              <a:cxn ang="0">
                <a:pos x="T4" y="T5"/>
              </a:cxn>
              <a:cxn ang="0">
                <a:pos x="T6" y="T7"/>
              </a:cxn>
            </a:cxnLst>
            <a:rect l="0" t="0" r="r" b="b"/>
            <a:pathLst>
              <a:path w="3208020" h="734060">
                <a:moveTo>
                  <a:pt x="0" y="468630"/>
                </a:moveTo>
                <a:cubicBezTo>
                  <a:pt x="491490" y="234315"/>
                  <a:pt x="982980" y="0"/>
                  <a:pt x="1363980" y="34290"/>
                </a:cubicBezTo>
                <a:cubicBezTo>
                  <a:pt x="1744980" y="68580"/>
                  <a:pt x="1978660" y="614680"/>
                  <a:pt x="2286000" y="674370"/>
                </a:cubicBezTo>
                <a:cubicBezTo>
                  <a:pt x="2593340" y="734060"/>
                  <a:pt x="2900680" y="563245"/>
                  <a:pt x="3208020" y="39243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2" name="Freeform 124"/>
          <p:cNvSpPr>
            <a:spLocks/>
          </p:cNvSpPr>
          <p:nvPr/>
        </p:nvSpPr>
        <p:spPr bwMode="auto">
          <a:xfrm rot="660000">
            <a:off x="5011200" y="5557544"/>
            <a:ext cx="2764800" cy="581821"/>
          </a:xfrm>
          <a:custGeom>
            <a:avLst/>
            <a:gdLst>
              <a:gd name="G0" fmla="+- 27412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T0" fmla="*/ 0 w 3048000"/>
              <a:gd name="T1" fmla="*/ 289560 h 641350"/>
              <a:gd name="T2" fmla="*/ 1219200 w 3048000"/>
              <a:gd name="T3" fmla="*/ 53340 h 641350"/>
              <a:gd name="T4" fmla="*/ 1607820 w 3048000"/>
              <a:gd name="T5" fmla="*/ 609600 h 641350"/>
              <a:gd name="T6" fmla="*/ 1996440 w 3048000"/>
              <a:gd name="T7" fmla="*/ 243840 h 641350"/>
              <a:gd name="T8" fmla="*/ 3048000 w 3048000"/>
              <a:gd name="T9" fmla="*/ 182880 h 641350"/>
            </a:gdLst>
            <a:ahLst/>
            <a:cxnLst>
              <a:cxn ang="0">
                <a:pos x="T0" y="T1"/>
              </a:cxn>
              <a:cxn ang="0">
                <a:pos x="T2" y="T3"/>
              </a:cxn>
              <a:cxn ang="0">
                <a:pos x="T4" y="T5"/>
              </a:cxn>
              <a:cxn ang="0">
                <a:pos x="T6" y="T7"/>
              </a:cxn>
              <a:cxn ang="0">
                <a:pos x="T8" y="T9"/>
              </a:cxn>
            </a:cxnLst>
            <a:rect l="0" t="0" r="r" b="b"/>
            <a:pathLst>
              <a:path w="3048000" h="641350">
                <a:moveTo>
                  <a:pt x="0" y="289560"/>
                </a:moveTo>
                <a:cubicBezTo>
                  <a:pt x="475615" y="144780"/>
                  <a:pt x="951230" y="0"/>
                  <a:pt x="1219200" y="53340"/>
                </a:cubicBezTo>
                <a:cubicBezTo>
                  <a:pt x="1487170" y="106680"/>
                  <a:pt x="1478280" y="577850"/>
                  <a:pt x="1607820" y="609600"/>
                </a:cubicBezTo>
                <a:cubicBezTo>
                  <a:pt x="1737360" y="641350"/>
                  <a:pt x="1756410" y="314960"/>
                  <a:pt x="1996440" y="243840"/>
                </a:cubicBezTo>
                <a:cubicBezTo>
                  <a:pt x="2236470" y="172720"/>
                  <a:pt x="2642235" y="177800"/>
                  <a:pt x="3048000" y="18288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3" name="Freeform 125"/>
          <p:cNvSpPr>
            <a:spLocks/>
          </p:cNvSpPr>
          <p:nvPr/>
        </p:nvSpPr>
        <p:spPr bwMode="auto">
          <a:xfrm rot="660000">
            <a:off x="4243680" y="5662675"/>
            <a:ext cx="4070880" cy="897215"/>
          </a:xfrm>
          <a:custGeom>
            <a:avLst/>
            <a:gdLst>
              <a:gd name="G0" fmla="+- 1 0 0"/>
              <a:gd name="G1" fmla="+- 1 0 0"/>
              <a:gd name="G2" fmla="+- 49505 0 0"/>
              <a:gd name="G3" fmla="+- 1 0 0"/>
              <a:gd name="G4" fmla="+- 1 0 0"/>
              <a:gd name="G5" fmla="+- 1 0 0"/>
              <a:gd name="G6" fmla="+- 1 0 0"/>
              <a:gd name="G7" fmla="+- 1 0 0"/>
              <a:gd name="G8" fmla="+- 1 0 0"/>
              <a:gd name="G9" fmla="+- 1 0 0"/>
              <a:gd name="T0" fmla="*/ 259062 w 4488180"/>
              <a:gd name="T1" fmla="*/ 0 h 989330"/>
              <a:gd name="T2" fmla="*/ 327637 w 4488180"/>
              <a:gd name="T3" fmla="*/ 540847 h 989330"/>
              <a:gd name="T4" fmla="*/ 2224882 w 4488180"/>
              <a:gd name="T5" fmla="*/ 982665 h 989330"/>
              <a:gd name="T6" fmla="*/ 4487862 w 4488180"/>
              <a:gd name="T7" fmla="*/ 578934 h 989330"/>
            </a:gdLst>
            <a:ahLst/>
            <a:cxnLst>
              <a:cxn ang="0">
                <a:pos x="T0" y="T1"/>
              </a:cxn>
              <a:cxn ang="0">
                <a:pos x="T2" y="T3"/>
              </a:cxn>
              <a:cxn ang="0">
                <a:pos x="T4" y="T5"/>
              </a:cxn>
              <a:cxn ang="0">
                <a:pos x="T6" y="T7"/>
              </a:cxn>
            </a:cxnLst>
            <a:rect l="0" t="0" r="r" b="b"/>
            <a:pathLst>
              <a:path w="4488180" h="989330">
                <a:moveTo>
                  <a:pt x="259080" y="0"/>
                </a:moveTo>
                <a:cubicBezTo>
                  <a:pt x="129540" y="188595"/>
                  <a:pt x="0" y="377190"/>
                  <a:pt x="327660" y="541020"/>
                </a:cubicBezTo>
                <a:cubicBezTo>
                  <a:pt x="655320" y="704850"/>
                  <a:pt x="1531620" y="976630"/>
                  <a:pt x="2225040" y="982980"/>
                </a:cubicBezTo>
                <a:cubicBezTo>
                  <a:pt x="2918460" y="989330"/>
                  <a:pt x="3703320" y="784225"/>
                  <a:pt x="4488180" y="57912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4" name="Freeform 126"/>
          <p:cNvSpPr>
            <a:spLocks/>
          </p:cNvSpPr>
          <p:nvPr/>
        </p:nvSpPr>
        <p:spPr bwMode="auto">
          <a:xfrm rot="660000">
            <a:off x="4580640" y="4667531"/>
            <a:ext cx="3339360" cy="1369583"/>
          </a:xfrm>
          <a:custGeom>
            <a:avLst/>
            <a:gdLst>
              <a:gd name="G0" fmla="+- 1 0 0"/>
              <a:gd name="G1" fmla="+- 1 0 0"/>
              <a:gd name="G2" fmla="+- 57867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83842 w 3680460"/>
              <a:gd name="T1" fmla="*/ 968806 h 1510030"/>
              <a:gd name="T2" fmla="*/ 137196 w 3680460"/>
              <a:gd name="T3" fmla="*/ 488847 h 1510030"/>
              <a:gd name="T4" fmla="*/ 907015 w 3680460"/>
              <a:gd name="T5" fmla="*/ 16507 h 1510030"/>
              <a:gd name="T6" fmla="*/ 1532017 w 3680460"/>
              <a:gd name="T7" fmla="*/ 587886 h 1510030"/>
              <a:gd name="T8" fmla="*/ 2248482 w 3680460"/>
              <a:gd name="T9" fmla="*/ 877385 h 1510030"/>
              <a:gd name="T10" fmla="*/ 3025923 w 3680460"/>
              <a:gd name="T11" fmla="*/ 1433528 h 1510030"/>
              <a:gd name="T12" fmla="*/ 3681413 w 3680460"/>
              <a:gd name="T13" fmla="*/ 1334489 h 1510030"/>
            </a:gdLst>
            <a:ahLst/>
            <a:cxnLst>
              <a:cxn ang="0">
                <a:pos x="T0" y="T1"/>
              </a:cxn>
              <a:cxn ang="0">
                <a:pos x="T2" y="T3"/>
              </a:cxn>
              <a:cxn ang="0">
                <a:pos x="T4" y="T5"/>
              </a:cxn>
              <a:cxn ang="0">
                <a:pos x="T6" y="T7"/>
              </a:cxn>
              <a:cxn ang="0">
                <a:pos x="T8" y="T9"/>
              </a:cxn>
              <a:cxn ang="0">
                <a:pos x="T10" y="T11"/>
              </a:cxn>
              <a:cxn ang="0">
                <a:pos x="T12" y="T13"/>
              </a:cxn>
            </a:cxnLst>
            <a:rect l="0" t="0" r="r" b="b"/>
            <a:pathLst>
              <a:path w="3680460" h="1510030">
                <a:moveTo>
                  <a:pt x="83820" y="969010"/>
                </a:moveTo>
                <a:cubicBezTo>
                  <a:pt x="41910" y="808355"/>
                  <a:pt x="0" y="647700"/>
                  <a:pt x="137160" y="488950"/>
                </a:cubicBezTo>
                <a:cubicBezTo>
                  <a:pt x="274320" y="330200"/>
                  <a:pt x="674370" y="0"/>
                  <a:pt x="906780" y="16510"/>
                </a:cubicBezTo>
                <a:cubicBezTo>
                  <a:pt x="1139190" y="33020"/>
                  <a:pt x="1308100" y="444500"/>
                  <a:pt x="1531620" y="588010"/>
                </a:cubicBezTo>
                <a:cubicBezTo>
                  <a:pt x="1755140" y="731520"/>
                  <a:pt x="1998980" y="736600"/>
                  <a:pt x="2247900" y="877570"/>
                </a:cubicBezTo>
                <a:cubicBezTo>
                  <a:pt x="2496820" y="1018540"/>
                  <a:pt x="2786380" y="1357630"/>
                  <a:pt x="3025140" y="1433830"/>
                </a:cubicBezTo>
                <a:cubicBezTo>
                  <a:pt x="3263900" y="1510030"/>
                  <a:pt x="3472180" y="1422400"/>
                  <a:pt x="3680460" y="1334770"/>
                </a:cubicBezTo>
              </a:path>
            </a:pathLst>
          </a:custGeom>
          <a:noFill/>
          <a:ln w="9360" cap="flat">
            <a:solidFill>
              <a:srgbClr val="141312"/>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7535" name="Rectangle 127"/>
          <p:cNvSpPr>
            <a:spLocks noChangeArrowheads="1"/>
          </p:cNvSpPr>
          <p:nvPr/>
        </p:nvSpPr>
        <p:spPr bwMode="auto">
          <a:xfrm>
            <a:off x="5425920" y="1875077"/>
            <a:ext cx="3522240" cy="1494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just" eaLnBrk="1">
              <a:lnSpc>
                <a:spcPct val="104000"/>
              </a:lnSpc>
              <a:buClrTx/>
              <a:buFontTx/>
              <a:buNone/>
            </a:pPr>
            <a:r>
              <a:rPr lang="fr-BE" altLang="en-US" sz="2200" b="0">
                <a:solidFill>
                  <a:srgbClr val="000000"/>
                </a:solidFill>
                <a:cs typeface="Arial" charset="0"/>
              </a:rPr>
              <a:t>The ensemble Kalman filter: a multivariate data assimilation method for smoother initialization</a:t>
            </a:r>
          </a:p>
        </p:txBody>
      </p:sp>
      <p:sp>
        <p:nvSpPr>
          <p:cNvPr id="17536" name="Text Box 128"/>
          <p:cNvSpPr txBox="1">
            <a:spLocks noChangeArrowheads="1"/>
          </p:cNvSpPr>
          <p:nvPr/>
        </p:nvSpPr>
        <p:spPr bwMode="auto">
          <a:xfrm>
            <a:off x="2089440" y="6564209"/>
            <a:ext cx="515952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en-US" altLang="en-US" i="1">
                <a:solidFill>
                  <a:srgbClr val="000000"/>
                </a:solidFill>
              </a:rPr>
              <a:t>Massonnet et al (2014) Ocean Modelling</a:t>
            </a:r>
          </a:p>
        </p:txBody>
      </p:sp>
    </p:spTree>
    <p:extLst>
      <p:ext uri="{BB962C8B-B14F-4D97-AF65-F5344CB8AC3E}">
        <p14:creationId xmlns:p14="http://schemas.microsoft.com/office/powerpoint/2010/main" val="3269021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200" y="2001091"/>
            <a:ext cx="6593760" cy="44428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p:cNvSpPr txBox="1">
            <a:spLocks noChangeArrowheads="1"/>
          </p:cNvSpPr>
          <p:nvPr/>
        </p:nvSpPr>
        <p:spPr bwMode="auto">
          <a:xfrm>
            <a:off x="7006442" y="4361936"/>
            <a:ext cx="760320" cy="261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fr-BE" altLang="en-US" sz="1100" b="0" dirty="0">
                <a:solidFill>
                  <a:srgbClr val="CC00FF"/>
                </a:solidFill>
              </a:rPr>
              <a:t>OBS</a:t>
            </a:r>
          </a:p>
        </p:txBody>
      </p:sp>
      <p:sp>
        <p:nvSpPr>
          <p:cNvPr id="18435" name="Text Box 3"/>
          <p:cNvSpPr txBox="1">
            <a:spLocks noChangeArrowheads="1"/>
          </p:cNvSpPr>
          <p:nvPr/>
        </p:nvSpPr>
        <p:spPr bwMode="auto">
          <a:xfrm>
            <a:off x="7248960" y="6182150"/>
            <a:ext cx="760320" cy="261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fr-BE" altLang="en-US" sz="1100" b="0" dirty="0">
                <a:solidFill>
                  <a:srgbClr val="CC00FF"/>
                </a:solidFill>
              </a:rPr>
              <a:t>OBS</a:t>
            </a:r>
          </a:p>
        </p:txBody>
      </p:sp>
      <p:sp>
        <p:nvSpPr>
          <p:cNvPr id="18436" name="Text Box 4"/>
          <p:cNvSpPr txBox="1">
            <a:spLocks noChangeArrowheads="1"/>
          </p:cNvSpPr>
          <p:nvPr/>
        </p:nvSpPr>
        <p:spPr bwMode="auto">
          <a:xfrm>
            <a:off x="401534" y="1162406"/>
            <a:ext cx="808704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fr-BE" altLang="en-US" b="0" dirty="0">
                <a:solidFill>
                  <a:srgbClr val="000308"/>
                </a:solidFill>
              </a:rPr>
              <a:t>Importance of </a:t>
            </a:r>
            <a:r>
              <a:rPr lang="fr-BE" altLang="en-US" b="0" dirty="0" err="1">
                <a:solidFill>
                  <a:srgbClr val="000308"/>
                </a:solidFill>
              </a:rPr>
              <a:t>multivariate</a:t>
            </a:r>
            <a:r>
              <a:rPr lang="fr-BE" altLang="en-US" b="0" dirty="0">
                <a:solidFill>
                  <a:srgbClr val="000308"/>
                </a:solidFill>
              </a:rPr>
              <a:t> </a:t>
            </a:r>
            <a:r>
              <a:rPr lang="fr-BE" altLang="en-US" b="0" dirty="0" err="1">
                <a:solidFill>
                  <a:srgbClr val="000308"/>
                </a:solidFill>
              </a:rPr>
              <a:t>initialization</a:t>
            </a:r>
            <a:r>
              <a:rPr lang="fr-BE" altLang="en-US" b="0" dirty="0">
                <a:solidFill>
                  <a:srgbClr val="000308"/>
                </a:solidFill>
              </a:rPr>
              <a:t> for </a:t>
            </a:r>
            <a:r>
              <a:rPr lang="fr-BE" altLang="en-US" b="0" dirty="0" err="1">
                <a:solidFill>
                  <a:srgbClr val="000308"/>
                </a:solidFill>
              </a:rPr>
              <a:t>seasonal</a:t>
            </a:r>
            <a:r>
              <a:rPr lang="fr-BE" altLang="en-US" b="0" dirty="0">
                <a:solidFill>
                  <a:srgbClr val="000308"/>
                </a:solidFill>
              </a:rPr>
              <a:t> </a:t>
            </a:r>
            <a:r>
              <a:rPr lang="fr-BE" altLang="en-US" b="0" dirty="0" err="1">
                <a:solidFill>
                  <a:srgbClr val="000308"/>
                </a:solidFill>
              </a:rPr>
              <a:t>sea</a:t>
            </a:r>
            <a:r>
              <a:rPr lang="fr-BE" altLang="en-US" b="0" dirty="0">
                <a:solidFill>
                  <a:srgbClr val="000308"/>
                </a:solidFill>
              </a:rPr>
              <a:t> </a:t>
            </a:r>
            <a:r>
              <a:rPr lang="fr-BE" altLang="en-US" b="0" dirty="0" err="1">
                <a:solidFill>
                  <a:srgbClr val="000308"/>
                </a:solidFill>
              </a:rPr>
              <a:t>ice</a:t>
            </a:r>
            <a:r>
              <a:rPr lang="fr-BE" altLang="en-US" b="0" dirty="0">
                <a:solidFill>
                  <a:srgbClr val="000308"/>
                </a:solidFill>
              </a:rPr>
              <a:t> </a:t>
            </a:r>
            <a:r>
              <a:rPr lang="fr-BE" altLang="en-US" b="0" dirty="0" err="1">
                <a:solidFill>
                  <a:srgbClr val="000308"/>
                </a:solidFill>
              </a:rPr>
              <a:t>prediction</a:t>
            </a:r>
            <a:endParaRPr lang="fr-BE" altLang="en-US" b="0" dirty="0">
              <a:solidFill>
                <a:srgbClr val="000308"/>
              </a:solidFill>
            </a:endParaRPr>
          </a:p>
        </p:txBody>
      </p:sp>
      <p:sp>
        <p:nvSpPr>
          <p:cNvPr id="18437" name="Text Box 5"/>
          <p:cNvSpPr txBox="1">
            <a:spLocks noChangeArrowheads="1"/>
          </p:cNvSpPr>
          <p:nvPr/>
        </p:nvSpPr>
        <p:spPr bwMode="auto">
          <a:xfrm>
            <a:off x="2089440" y="6564209"/>
            <a:ext cx="5159520" cy="34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en-US" altLang="en-US" sz="1600" i="1" dirty="0" err="1">
                <a:solidFill>
                  <a:srgbClr val="000000"/>
                </a:solidFill>
              </a:rPr>
              <a:t>Massonnet</a:t>
            </a:r>
            <a:r>
              <a:rPr lang="en-US" altLang="en-US" sz="1600" i="1" dirty="0">
                <a:solidFill>
                  <a:srgbClr val="000000"/>
                </a:solidFill>
              </a:rPr>
              <a:t> et al (2014) Ocean Modelling</a:t>
            </a:r>
          </a:p>
        </p:txBody>
      </p:sp>
      <p:sp>
        <p:nvSpPr>
          <p:cNvPr id="18438" name="Text Box 6"/>
          <p:cNvSpPr txBox="1">
            <a:spLocks noChangeArrowheads="1"/>
          </p:cNvSpPr>
          <p:nvPr/>
        </p:nvSpPr>
        <p:spPr bwMode="auto">
          <a:xfrm>
            <a:off x="0" y="116632"/>
            <a:ext cx="9144000" cy="414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200" dirty="0">
                <a:solidFill>
                  <a:schemeClr val="bg1"/>
                </a:solidFill>
              </a:rPr>
              <a:t>Sea Ice Initialization: sea ice data assimilation</a:t>
            </a:r>
          </a:p>
        </p:txBody>
      </p:sp>
      <p:sp>
        <p:nvSpPr>
          <p:cNvPr id="2" name="Rectangle 1"/>
          <p:cNvSpPr/>
          <p:nvPr/>
        </p:nvSpPr>
        <p:spPr>
          <a:xfrm>
            <a:off x="1115616" y="2001091"/>
            <a:ext cx="2344680" cy="45631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08304" y="1619426"/>
            <a:ext cx="504056" cy="369332"/>
          </a:xfrm>
          <a:prstGeom prst="rect">
            <a:avLst/>
          </a:prstGeom>
          <a:noFill/>
        </p:spPr>
        <p:txBody>
          <a:bodyPr wrap="square" rtlCol="0">
            <a:spAutoFit/>
          </a:bodyPr>
          <a:lstStyle/>
          <a:p>
            <a:r>
              <a:rPr lang="en-US" dirty="0" smtClean="0"/>
              <a:t>IC</a:t>
            </a:r>
            <a:endParaRPr lang="en-US" dirty="0"/>
          </a:p>
        </p:txBody>
      </p:sp>
    </p:spTree>
    <p:extLst>
      <p:ext uri="{BB962C8B-B14F-4D97-AF65-F5344CB8AC3E}">
        <p14:creationId xmlns:p14="http://schemas.microsoft.com/office/powerpoint/2010/main" val="3797579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96961" y="1664815"/>
            <a:ext cx="7924320" cy="885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fr-BE" altLang="en-US" sz="2500" b="0">
                <a:solidFill>
                  <a:srgbClr val="000308"/>
                </a:solidFill>
              </a:rPr>
              <a:t>Fully-coupled sea ice data assimilation in EC-Earth: the next challenge</a:t>
            </a:r>
          </a:p>
        </p:txBody>
      </p:sp>
      <p:sp>
        <p:nvSpPr>
          <p:cNvPr id="19458" name="Text Box 2"/>
          <p:cNvSpPr txBox="1">
            <a:spLocks noChangeArrowheads="1"/>
          </p:cNvSpPr>
          <p:nvPr/>
        </p:nvSpPr>
        <p:spPr bwMode="auto">
          <a:xfrm>
            <a:off x="828000" y="2971033"/>
            <a:ext cx="7642080" cy="3254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marL="341313" indent="-34131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b="1">
                <a:solidFill>
                  <a:srgbClr val="FFFFFF"/>
                </a:solidFill>
                <a:latin typeface="Arial" charset="0"/>
                <a:ea typeface="ＭＳ Ｐゴシック" pitchFamily="32" charset="-128"/>
              </a:defRPr>
            </a:lvl9pPr>
          </a:lstStyle>
          <a:p>
            <a:pPr eaLnBrk="1">
              <a:lnSpc>
                <a:spcPct val="104000"/>
              </a:lnSpc>
              <a:buFont typeface="Wingdings" charset="2"/>
              <a:buChar char=""/>
            </a:pPr>
            <a:r>
              <a:rPr lang="fr-BE" altLang="en-US" sz="2200" b="0" dirty="0" err="1">
                <a:solidFill>
                  <a:srgbClr val="000308"/>
                </a:solidFill>
              </a:rPr>
              <a:t>What</a:t>
            </a:r>
            <a:r>
              <a:rPr lang="fr-BE" altLang="en-US" sz="2200" b="0" dirty="0">
                <a:solidFill>
                  <a:srgbClr val="000308"/>
                </a:solidFill>
              </a:rPr>
              <a:t> are the perturbations </a:t>
            </a:r>
            <a:r>
              <a:rPr lang="fr-BE" altLang="en-US" sz="2200" b="0" dirty="0" err="1">
                <a:solidFill>
                  <a:srgbClr val="000308"/>
                </a:solidFill>
              </a:rPr>
              <a:t>required</a:t>
            </a:r>
            <a:r>
              <a:rPr lang="fr-BE" altLang="en-US" sz="2200" b="0" dirty="0">
                <a:solidFill>
                  <a:srgbClr val="000308"/>
                </a:solidFill>
              </a:rPr>
              <a:t> to </a:t>
            </a:r>
            <a:r>
              <a:rPr lang="fr-BE" altLang="en-US" sz="2200" b="0" dirty="0" err="1">
                <a:solidFill>
                  <a:srgbClr val="000308"/>
                </a:solidFill>
              </a:rPr>
              <a:t>generate</a:t>
            </a:r>
            <a:r>
              <a:rPr lang="fr-BE" altLang="en-US" sz="2200" b="0" dirty="0">
                <a:solidFill>
                  <a:srgbClr val="000308"/>
                </a:solidFill>
              </a:rPr>
              <a:t> </a:t>
            </a:r>
            <a:r>
              <a:rPr lang="fr-BE" altLang="en-US" sz="2200" b="0" dirty="0" err="1">
                <a:solidFill>
                  <a:srgbClr val="000308"/>
                </a:solidFill>
              </a:rPr>
              <a:t>adequate</a:t>
            </a:r>
            <a:r>
              <a:rPr lang="fr-BE" altLang="en-US" sz="2200" b="0" dirty="0">
                <a:solidFill>
                  <a:srgbClr val="000308"/>
                </a:solidFill>
              </a:rPr>
              <a:t> spread in EC-</a:t>
            </a:r>
            <a:r>
              <a:rPr lang="fr-BE" altLang="en-US" sz="2200" b="0" dirty="0" err="1">
                <a:solidFill>
                  <a:srgbClr val="000308"/>
                </a:solidFill>
              </a:rPr>
              <a:t>Earth</a:t>
            </a:r>
            <a:r>
              <a:rPr lang="fr-BE" altLang="en-US" sz="2200" b="0" dirty="0">
                <a:solidFill>
                  <a:srgbClr val="000308"/>
                </a:solidFill>
              </a:rPr>
              <a:t> </a:t>
            </a:r>
            <a:r>
              <a:rPr lang="fr-BE" altLang="en-US" sz="2200" b="0" dirty="0" err="1">
                <a:solidFill>
                  <a:srgbClr val="000308"/>
                </a:solidFill>
              </a:rPr>
              <a:t>during</a:t>
            </a:r>
            <a:r>
              <a:rPr lang="fr-BE" altLang="en-US" sz="2200" b="0" dirty="0">
                <a:solidFill>
                  <a:srgbClr val="000308"/>
                </a:solidFill>
              </a:rPr>
              <a:t> the </a:t>
            </a:r>
            <a:r>
              <a:rPr lang="fr-BE" altLang="en-US" sz="2200" b="0" dirty="0" err="1">
                <a:solidFill>
                  <a:srgbClr val="000308"/>
                </a:solidFill>
              </a:rPr>
              <a:t>forecast</a:t>
            </a:r>
            <a:r>
              <a:rPr lang="fr-BE" altLang="en-US" sz="2200" b="0" dirty="0">
                <a:solidFill>
                  <a:srgbClr val="000308"/>
                </a:solidFill>
              </a:rPr>
              <a:t> </a:t>
            </a:r>
            <a:r>
              <a:rPr lang="fr-BE" altLang="en-US" sz="2200" b="0" dirty="0" err="1">
                <a:solidFill>
                  <a:srgbClr val="000308"/>
                </a:solidFill>
              </a:rPr>
              <a:t>steps</a:t>
            </a:r>
            <a:r>
              <a:rPr lang="fr-BE" altLang="en-US" sz="2200" b="0" dirty="0">
                <a:solidFill>
                  <a:srgbClr val="000308"/>
                </a:solidFill>
              </a:rPr>
              <a:t> of the assimilation </a:t>
            </a:r>
            <a:r>
              <a:rPr lang="fr-BE" altLang="en-US" sz="2200" b="0" dirty="0" err="1">
                <a:solidFill>
                  <a:srgbClr val="000308"/>
                </a:solidFill>
              </a:rPr>
              <a:t>run</a:t>
            </a:r>
            <a:r>
              <a:rPr lang="fr-BE" altLang="en-US" sz="2200" b="0" dirty="0">
                <a:solidFill>
                  <a:srgbClr val="000308"/>
                </a:solidFill>
              </a:rPr>
              <a:t> ?</a:t>
            </a:r>
          </a:p>
          <a:p>
            <a:pPr eaLnBrk="1">
              <a:lnSpc>
                <a:spcPct val="104000"/>
              </a:lnSpc>
              <a:buFont typeface="Wingdings" charset="2"/>
              <a:buNone/>
            </a:pPr>
            <a:endParaRPr lang="fr-BE" altLang="en-US" sz="2200" b="0" dirty="0">
              <a:solidFill>
                <a:srgbClr val="000308"/>
              </a:solidFill>
            </a:endParaRPr>
          </a:p>
          <a:p>
            <a:pPr eaLnBrk="1">
              <a:lnSpc>
                <a:spcPct val="104000"/>
              </a:lnSpc>
              <a:buFont typeface="Wingdings" charset="2"/>
              <a:buChar char=""/>
            </a:pPr>
            <a:r>
              <a:rPr lang="fr-BE" altLang="en-US" sz="2200" b="0" dirty="0" err="1">
                <a:solidFill>
                  <a:srgbClr val="000308"/>
                </a:solidFill>
              </a:rPr>
              <a:t>Should</a:t>
            </a:r>
            <a:r>
              <a:rPr lang="fr-BE" altLang="en-US" sz="2200" b="0" dirty="0">
                <a:solidFill>
                  <a:srgbClr val="000308"/>
                </a:solidFill>
              </a:rPr>
              <a:t> the </a:t>
            </a:r>
            <a:r>
              <a:rPr lang="fr-BE" altLang="en-US" sz="2200" b="0" dirty="0" err="1">
                <a:solidFill>
                  <a:srgbClr val="000308"/>
                </a:solidFill>
              </a:rPr>
              <a:t>atmosphere</a:t>
            </a:r>
            <a:r>
              <a:rPr lang="fr-BE" altLang="en-US" sz="2200" b="0" dirty="0">
                <a:solidFill>
                  <a:srgbClr val="000308"/>
                </a:solidFill>
              </a:rPr>
              <a:t> </a:t>
            </a:r>
            <a:r>
              <a:rPr lang="fr-BE" altLang="en-US" sz="2200" b="0" dirty="0" err="1">
                <a:solidFill>
                  <a:srgbClr val="000308"/>
                </a:solidFill>
              </a:rPr>
              <a:t>be</a:t>
            </a:r>
            <a:r>
              <a:rPr lang="fr-BE" altLang="en-US" sz="2200" b="0" dirty="0">
                <a:solidFill>
                  <a:srgbClr val="000308"/>
                </a:solidFill>
              </a:rPr>
              <a:t> </a:t>
            </a:r>
            <a:r>
              <a:rPr lang="fr-BE" altLang="en-US" sz="2200" b="0" dirty="0" err="1">
                <a:solidFill>
                  <a:srgbClr val="000308"/>
                </a:solidFill>
              </a:rPr>
              <a:t>updated</a:t>
            </a:r>
            <a:r>
              <a:rPr lang="fr-BE" altLang="en-US" sz="2200" b="0" dirty="0">
                <a:solidFill>
                  <a:srgbClr val="000308"/>
                </a:solidFill>
              </a:rPr>
              <a:t> </a:t>
            </a:r>
            <a:r>
              <a:rPr lang="fr-BE" altLang="en-US" sz="2200" b="0" dirty="0" err="1">
                <a:solidFill>
                  <a:srgbClr val="000308"/>
                </a:solidFill>
              </a:rPr>
              <a:t>when</a:t>
            </a:r>
            <a:r>
              <a:rPr lang="fr-BE" altLang="en-US" sz="2200" b="0" dirty="0">
                <a:solidFill>
                  <a:srgbClr val="000308"/>
                </a:solidFill>
              </a:rPr>
              <a:t> </a:t>
            </a:r>
            <a:r>
              <a:rPr lang="fr-BE" altLang="en-US" sz="2200" b="0" dirty="0" err="1">
                <a:solidFill>
                  <a:srgbClr val="000308"/>
                </a:solidFill>
              </a:rPr>
              <a:t>sea</a:t>
            </a:r>
            <a:r>
              <a:rPr lang="fr-BE" altLang="en-US" sz="2200" b="0" dirty="0">
                <a:solidFill>
                  <a:srgbClr val="000308"/>
                </a:solidFill>
              </a:rPr>
              <a:t> </a:t>
            </a:r>
            <a:r>
              <a:rPr lang="fr-BE" altLang="en-US" sz="2200" b="0" dirty="0" err="1">
                <a:solidFill>
                  <a:srgbClr val="000308"/>
                </a:solidFill>
              </a:rPr>
              <a:t>ice</a:t>
            </a:r>
            <a:r>
              <a:rPr lang="fr-BE" altLang="en-US" sz="2200" b="0" dirty="0">
                <a:solidFill>
                  <a:srgbClr val="000308"/>
                </a:solidFill>
              </a:rPr>
              <a:t> observations are </a:t>
            </a:r>
            <a:r>
              <a:rPr lang="fr-BE" altLang="en-US" sz="2200" b="0" dirty="0" err="1">
                <a:solidFill>
                  <a:srgbClr val="000308"/>
                </a:solidFill>
              </a:rPr>
              <a:t>assimilated</a:t>
            </a:r>
            <a:r>
              <a:rPr lang="fr-BE" altLang="en-US" sz="2200" b="0" dirty="0">
                <a:solidFill>
                  <a:srgbClr val="000308"/>
                </a:solidFill>
              </a:rPr>
              <a:t>?</a:t>
            </a:r>
          </a:p>
          <a:p>
            <a:pPr eaLnBrk="1">
              <a:lnSpc>
                <a:spcPct val="104000"/>
              </a:lnSpc>
              <a:buFont typeface="Wingdings" charset="2"/>
              <a:buNone/>
            </a:pPr>
            <a:endParaRPr lang="fr-BE" altLang="en-US" sz="2200" b="0" dirty="0">
              <a:solidFill>
                <a:srgbClr val="000308"/>
              </a:solidFill>
            </a:endParaRPr>
          </a:p>
          <a:p>
            <a:pPr eaLnBrk="1">
              <a:lnSpc>
                <a:spcPct val="104000"/>
              </a:lnSpc>
              <a:buFont typeface="Wingdings" charset="2"/>
              <a:buChar char=""/>
            </a:pPr>
            <a:r>
              <a:rPr lang="fr-BE" altLang="en-US" sz="2200" b="0" dirty="0">
                <a:solidFill>
                  <a:srgbClr val="000308"/>
                </a:solidFill>
              </a:rPr>
              <a:t>Can </a:t>
            </a:r>
            <a:r>
              <a:rPr lang="fr-BE" altLang="en-US" sz="2200" b="0" dirty="0" err="1">
                <a:solidFill>
                  <a:srgbClr val="000308"/>
                </a:solidFill>
              </a:rPr>
              <a:t>we</a:t>
            </a:r>
            <a:r>
              <a:rPr lang="fr-BE" altLang="en-US" sz="2200" b="0" dirty="0">
                <a:solidFill>
                  <a:srgbClr val="000308"/>
                </a:solidFill>
              </a:rPr>
              <a:t> </a:t>
            </a:r>
            <a:r>
              <a:rPr lang="fr-BE" altLang="en-US" sz="2200" b="0" dirty="0" err="1">
                <a:solidFill>
                  <a:srgbClr val="000308"/>
                </a:solidFill>
              </a:rPr>
              <a:t>afford</a:t>
            </a:r>
            <a:r>
              <a:rPr lang="fr-BE" altLang="en-US" sz="2200" b="0" dirty="0">
                <a:solidFill>
                  <a:srgbClr val="000308"/>
                </a:solidFill>
              </a:rPr>
              <a:t> to </a:t>
            </a:r>
            <a:r>
              <a:rPr lang="fr-BE" altLang="en-US" sz="2200" b="0" dirty="0" err="1">
                <a:solidFill>
                  <a:srgbClr val="000308"/>
                </a:solidFill>
              </a:rPr>
              <a:t>run</a:t>
            </a:r>
            <a:r>
              <a:rPr lang="fr-BE" altLang="en-US" sz="2200" b="0" dirty="0">
                <a:solidFill>
                  <a:srgbClr val="000308"/>
                </a:solidFill>
              </a:rPr>
              <a:t> the </a:t>
            </a:r>
            <a:r>
              <a:rPr lang="fr-BE" altLang="en-US" sz="2200" b="0" dirty="0" err="1">
                <a:solidFill>
                  <a:srgbClr val="000308"/>
                </a:solidFill>
              </a:rPr>
              <a:t>EnKF</a:t>
            </a:r>
            <a:r>
              <a:rPr lang="fr-BE" altLang="en-US" sz="2200" b="0" dirty="0">
                <a:solidFill>
                  <a:srgbClr val="000308"/>
                </a:solidFill>
              </a:rPr>
              <a:t> </a:t>
            </a:r>
            <a:r>
              <a:rPr lang="fr-BE" altLang="en-US" sz="2200" b="0" dirty="0" err="1">
                <a:solidFill>
                  <a:srgbClr val="000308"/>
                </a:solidFill>
              </a:rPr>
              <a:t>with</a:t>
            </a:r>
            <a:r>
              <a:rPr lang="fr-BE" altLang="en-US" sz="2200" b="0" dirty="0">
                <a:solidFill>
                  <a:srgbClr val="000308"/>
                </a:solidFill>
              </a:rPr>
              <a:t> </a:t>
            </a:r>
            <a:r>
              <a:rPr lang="fr-BE" altLang="en-US" sz="2200" b="0" dirty="0" err="1">
                <a:solidFill>
                  <a:srgbClr val="000308"/>
                </a:solidFill>
              </a:rPr>
              <a:t>less</a:t>
            </a:r>
            <a:r>
              <a:rPr lang="fr-BE" altLang="en-US" sz="2200" b="0" dirty="0">
                <a:solidFill>
                  <a:srgbClr val="000308"/>
                </a:solidFill>
              </a:rPr>
              <a:t> </a:t>
            </a:r>
            <a:r>
              <a:rPr lang="fr-BE" altLang="en-US" sz="2200" b="0" dirty="0" err="1">
                <a:solidFill>
                  <a:srgbClr val="000308"/>
                </a:solidFill>
              </a:rPr>
              <a:t>members</a:t>
            </a:r>
            <a:r>
              <a:rPr lang="fr-BE" altLang="en-US" sz="2200" b="0" dirty="0">
                <a:solidFill>
                  <a:srgbClr val="000308"/>
                </a:solidFill>
              </a:rPr>
              <a:t> (CPU time </a:t>
            </a:r>
            <a:r>
              <a:rPr lang="fr-BE" altLang="en-US" sz="2200" b="0" dirty="0" err="1">
                <a:solidFill>
                  <a:srgbClr val="000308"/>
                </a:solidFill>
              </a:rPr>
              <a:t>is</a:t>
            </a:r>
            <a:r>
              <a:rPr lang="fr-BE" altLang="en-US" sz="2200" b="0" dirty="0">
                <a:solidFill>
                  <a:srgbClr val="000308"/>
                </a:solidFill>
              </a:rPr>
              <a:t> </a:t>
            </a:r>
            <a:r>
              <a:rPr lang="fr-BE" altLang="en-US" sz="2200" b="0" dirty="0" err="1">
                <a:solidFill>
                  <a:srgbClr val="000308"/>
                </a:solidFill>
              </a:rPr>
              <a:t>limited</a:t>
            </a:r>
            <a:r>
              <a:rPr lang="fr-BE" altLang="en-US" sz="2200" b="0" dirty="0">
                <a:solidFill>
                  <a:srgbClr val="000308"/>
                </a:solidFill>
              </a:rPr>
              <a:t>) ?</a:t>
            </a:r>
          </a:p>
        </p:txBody>
      </p:sp>
      <p:sp>
        <p:nvSpPr>
          <p:cNvPr id="19459" name="Text Box 3"/>
          <p:cNvSpPr txBox="1">
            <a:spLocks noChangeArrowheads="1"/>
          </p:cNvSpPr>
          <p:nvPr/>
        </p:nvSpPr>
        <p:spPr bwMode="auto">
          <a:xfrm>
            <a:off x="2089440" y="6564209"/>
            <a:ext cx="5159520" cy="37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algn="ctr" eaLnBrk="1">
              <a:lnSpc>
                <a:spcPct val="104000"/>
              </a:lnSpc>
              <a:buClrTx/>
              <a:buFontTx/>
              <a:buNone/>
            </a:pPr>
            <a:r>
              <a:rPr lang="en-US" altLang="en-US" i="1">
                <a:solidFill>
                  <a:srgbClr val="000000"/>
                </a:solidFill>
              </a:rPr>
              <a:t>Massonnet et al (2014) Ocean Modelling</a:t>
            </a:r>
          </a:p>
        </p:txBody>
      </p:sp>
      <p:sp>
        <p:nvSpPr>
          <p:cNvPr id="19460" name="Text Box 4"/>
          <p:cNvSpPr txBox="1">
            <a:spLocks noChangeArrowheads="1"/>
          </p:cNvSpPr>
          <p:nvPr/>
        </p:nvSpPr>
        <p:spPr bwMode="auto">
          <a:xfrm>
            <a:off x="25648" y="260648"/>
            <a:ext cx="9144000" cy="414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200" dirty="0">
                <a:solidFill>
                  <a:schemeClr val="bg1"/>
                </a:solidFill>
              </a:rPr>
              <a:t>Sea Ice Initialization: sea ice data assimilation</a:t>
            </a:r>
          </a:p>
        </p:txBody>
      </p:sp>
    </p:spTree>
    <p:extLst>
      <p:ext uri="{BB962C8B-B14F-4D97-AF65-F5344CB8AC3E}">
        <p14:creationId xmlns:p14="http://schemas.microsoft.com/office/powerpoint/2010/main" val="4032654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19</a:t>
            </a:fld>
            <a:endParaRPr lang="es-ES" dirty="0"/>
          </a:p>
        </p:txBody>
      </p:sp>
      <p:sp>
        <p:nvSpPr>
          <p:cNvPr id="3" name="Text Box 4"/>
          <p:cNvSpPr txBox="1">
            <a:spLocks noChangeArrowheads="1"/>
          </p:cNvSpPr>
          <p:nvPr/>
        </p:nvSpPr>
        <p:spPr bwMode="auto">
          <a:xfrm>
            <a:off x="25648" y="260648"/>
            <a:ext cx="9144000" cy="437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200" dirty="0" smtClean="0">
                <a:solidFill>
                  <a:schemeClr val="bg1"/>
                </a:solidFill>
              </a:rPr>
              <a:t>Summary of the available ocean Initial Conditions</a:t>
            </a:r>
            <a:endParaRPr lang="en-GB" altLang="en-US" sz="2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98344655"/>
              </p:ext>
            </p:extLst>
          </p:nvPr>
        </p:nvGraphicFramePr>
        <p:xfrm>
          <a:off x="35496" y="1412776"/>
          <a:ext cx="9073008" cy="4709730"/>
        </p:xfrm>
        <a:graphic>
          <a:graphicData uri="http://schemas.openxmlformats.org/drawingml/2006/table">
            <a:tbl>
              <a:tblPr firstRow="1" bandRow="1">
                <a:tableStyleId>{5C22544A-7EE6-4342-B048-85BDC9FD1C3A}</a:tableStyleId>
              </a:tblPr>
              <a:tblGrid>
                <a:gridCol w="1612238"/>
                <a:gridCol w="1345636"/>
                <a:gridCol w="1794654"/>
                <a:gridCol w="4320480"/>
              </a:tblGrid>
              <a:tr h="684816">
                <a:tc>
                  <a:txBody>
                    <a:bodyPr/>
                    <a:lstStyle/>
                    <a:p>
                      <a:r>
                        <a:rPr lang="en-US" dirty="0" smtClean="0">
                          <a:solidFill>
                            <a:schemeClr val="bg2">
                              <a:lumMod val="10000"/>
                            </a:schemeClr>
                          </a:solidFill>
                        </a:rPr>
                        <a:t>IC</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Period</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Configuration</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Where to find it</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ORAS4</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1958-2013</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ORCA1L46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:/c3y/restarts_ORAS4</a:t>
                      </a:r>
                      <a:endParaRPr lang="en-US" sz="1800" kern="1200" dirty="0" smtClean="0">
                        <a:solidFill>
                          <a:schemeClr val="bg2">
                            <a:lumMod val="10000"/>
                          </a:schemeClr>
                        </a:solidFill>
                        <a:effectLst/>
                        <a:latin typeface="+mn-lt"/>
                        <a:ea typeface="+mn-ea"/>
                        <a:cs typeface="+mn-cs"/>
                      </a:endParaRPr>
                    </a:p>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ORAP5</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1979-2013</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ORCA1L46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ORCA025L75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:/c3e/ORCA1L46/ORAP5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:/c3e/ORCA025L75/ORAP5</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GLORYS2v</a:t>
                      </a:r>
                      <a:r>
                        <a:rPr lang="en-US" baseline="0" dirty="0" smtClean="0">
                          <a:solidFill>
                            <a:schemeClr val="bg2">
                              <a:lumMod val="10000"/>
                            </a:schemeClr>
                          </a:solidFill>
                        </a:rPr>
                        <a:t> 1</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1993-2003</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ORCA1L46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ORCA1L75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ORCA025L75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err="1" smtClean="0">
                          <a:solidFill>
                            <a:schemeClr val="bg2">
                              <a:lumMod val="10000"/>
                            </a:schemeClr>
                          </a:solidFill>
                          <a:effectLst/>
                          <a:latin typeface="+mn-lt"/>
                          <a:ea typeface="+mn-ea"/>
                          <a:cs typeface="+mn-cs"/>
                        </a:rPr>
                        <a:t>ec</a:t>
                      </a:r>
                      <a:r>
                        <a:rPr lang="en-GB" sz="1600" kern="1200" dirty="0" smtClean="0">
                          <a:solidFill>
                            <a:schemeClr val="bg2">
                              <a:lumMod val="10000"/>
                            </a:schemeClr>
                          </a:solidFill>
                          <a:effectLst/>
                          <a:latin typeface="+mn-lt"/>
                          <a:ea typeface="+mn-ea"/>
                          <a:cs typeface="+mn-cs"/>
                        </a:rPr>
                        <a:t>:/c3y/ORCA1L46/restarts_GLORYS2v1</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bg2">
                              <a:lumMod val="10000"/>
                            </a:schemeClr>
                          </a:solidFill>
                          <a:effectLst/>
                          <a:latin typeface="+mn-lt"/>
                          <a:ea typeface="+mn-ea"/>
                          <a:cs typeface="+mn-cs"/>
                        </a:rPr>
                        <a:t>ec</a:t>
                      </a:r>
                      <a:r>
                        <a:rPr lang="en-GB" sz="1600" kern="1200" dirty="0" smtClean="0">
                          <a:solidFill>
                            <a:schemeClr val="bg2">
                              <a:lumMod val="10000"/>
                            </a:schemeClr>
                          </a:solidFill>
                          <a:effectLst/>
                          <a:latin typeface="+mn-lt"/>
                          <a:ea typeface="+mn-ea"/>
                          <a:cs typeface="+mn-cs"/>
                        </a:rPr>
                        <a:t>:/c3y/ORCA1L75/restarts_GLORYS2v1</a:t>
                      </a:r>
                      <a:endParaRPr lang="en-US" sz="1600" dirty="0" smtClean="0">
                        <a:solidFill>
                          <a:schemeClr val="bg2">
                            <a:lumMod val="1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bg2">
                              <a:lumMod val="10000"/>
                            </a:schemeClr>
                          </a:solidFill>
                          <a:effectLst/>
                          <a:latin typeface="+mn-lt"/>
                          <a:ea typeface="+mn-ea"/>
                          <a:cs typeface="+mn-cs"/>
                        </a:rPr>
                        <a:t>ec</a:t>
                      </a:r>
                      <a:r>
                        <a:rPr lang="en-GB" sz="1600" kern="1200" dirty="0" smtClean="0">
                          <a:solidFill>
                            <a:schemeClr val="bg2">
                              <a:lumMod val="10000"/>
                            </a:schemeClr>
                          </a:solidFill>
                          <a:effectLst/>
                          <a:latin typeface="+mn-lt"/>
                          <a:ea typeface="+mn-ea"/>
                          <a:cs typeface="+mn-cs"/>
                        </a:rPr>
                        <a:t>:/c3y/ORCA025L75/restarts_GLORYS2v1</a:t>
                      </a:r>
                      <a:endParaRPr lang="en-US" sz="1600" dirty="0" smtClean="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GLOSEA5</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1990-2013</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ORCA1L46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ORCA025L75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:/c3e/ORCA1L46/GLOSEA5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:/c3e/ORCA025L75/GLOSEA5</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m01x</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1993-2006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ORCA1L46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:/c3y/restarts_m01x</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m01w</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1993-2006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ORCA25L46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:/c3y/restarts_m01w</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m01u</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1993-2006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ORCA25L75</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:/c3y/restarts_m01u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32488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2</a:t>
            </a:fld>
            <a:endParaRPr lang="es-ES"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84" y="1484784"/>
            <a:ext cx="7835900" cy="4408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
          <p:cNvSpPr txBox="1">
            <a:spLocks noChangeArrowheads="1"/>
          </p:cNvSpPr>
          <p:nvPr/>
        </p:nvSpPr>
        <p:spPr bwMode="auto">
          <a:xfrm>
            <a:off x="2123728" y="136294"/>
            <a:ext cx="4824412"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rPr>
              <a:t> </a:t>
            </a:r>
            <a:r>
              <a:rPr kumimoji="0" lang="en-US" altLang="en-US" sz="3200" b="0" i="0" u="none" strike="noStrike" kern="0" cap="none" spc="0" normalizeH="0" baseline="0" dirty="0" smtClean="0">
                <a:ln>
                  <a:noFill/>
                </a:ln>
                <a:solidFill>
                  <a:schemeClr val="bg1"/>
                </a:solidFill>
                <a:effectLst/>
                <a:uLnTx/>
                <a:uFillTx/>
                <a:latin typeface="Arial" charset="0"/>
                <a:ea typeface="ＭＳ Ｐゴシック" pitchFamily="32" charset="-128"/>
              </a:rPr>
              <a:t>Ocean</a:t>
            </a:r>
            <a:r>
              <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rPr>
              <a:t> Initial</a:t>
            </a:r>
            <a:r>
              <a:rPr kumimoji="0" lang="fr-BE" altLang="en-US" sz="3200" b="0" i="0" u="none" strike="noStrike" kern="0" cap="none" spc="0" normalizeH="0" noProof="0" dirty="0" smtClean="0">
                <a:ln>
                  <a:noFill/>
                </a:ln>
                <a:solidFill>
                  <a:schemeClr val="bg1"/>
                </a:solidFill>
                <a:effectLst/>
                <a:uLnTx/>
                <a:uFillTx/>
                <a:latin typeface="Arial" charset="0"/>
                <a:ea typeface="ＭＳ Ｐゴシック" pitchFamily="32" charset="-128"/>
              </a:rPr>
              <a:t> Conditions</a:t>
            </a:r>
            <a:endParaRPr kumimoji="0" lang="fr-BE" altLang="en-US" sz="3200" b="0" i="0" u="none" strike="noStrike" kern="0" cap="none" spc="0" normalizeH="0" baseline="0" noProof="0" dirty="0" smtClean="0">
              <a:ln>
                <a:noFill/>
              </a:ln>
              <a:solidFill>
                <a:schemeClr val="bg1"/>
              </a:solidFill>
              <a:effectLst/>
              <a:uLnTx/>
              <a:uFillTx/>
              <a:latin typeface="Arial" charset="0"/>
              <a:ea typeface="ＭＳ Ｐゴシック" pitchFamily="32" charset="-128"/>
            </a:endParaRPr>
          </a:p>
        </p:txBody>
      </p:sp>
    </p:spTree>
    <p:extLst>
      <p:ext uri="{BB962C8B-B14F-4D97-AF65-F5344CB8AC3E}">
        <p14:creationId xmlns:p14="http://schemas.microsoft.com/office/powerpoint/2010/main" val="13869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20</a:t>
            </a:fld>
            <a:endParaRPr lang="es-ES" dirty="0"/>
          </a:p>
        </p:txBody>
      </p:sp>
      <p:sp>
        <p:nvSpPr>
          <p:cNvPr id="3" name="Text Box 4"/>
          <p:cNvSpPr txBox="1">
            <a:spLocks noChangeArrowheads="1"/>
          </p:cNvSpPr>
          <p:nvPr/>
        </p:nvSpPr>
        <p:spPr bwMode="auto">
          <a:xfrm>
            <a:off x="25648" y="260648"/>
            <a:ext cx="9144000" cy="437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200" dirty="0" smtClean="0">
                <a:solidFill>
                  <a:schemeClr val="bg1"/>
                </a:solidFill>
              </a:rPr>
              <a:t>Summary of the available sea ice Initial Conditions</a:t>
            </a:r>
            <a:endParaRPr lang="en-GB" altLang="en-US" sz="2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20516409"/>
              </p:ext>
            </p:extLst>
          </p:nvPr>
        </p:nvGraphicFramePr>
        <p:xfrm>
          <a:off x="35496" y="1412776"/>
          <a:ext cx="8882451" cy="2911928"/>
        </p:xfrm>
        <a:graphic>
          <a:graphicData uri="http://schemas.openxmlformats.org/drawingml/2006/table">
            <a:tbl>
              <a:tblPr firstRow="1" bandRow="1">
                <a:tableStyleId>{5C22544A-7EE6-4342-B048-85BDC9FD1C3A}</a:tableStyleId>
              </a:tblPr>
              <a:tblGrid>
                <a:gridCol w="1612238"/>
                <a:gridCol w="1340090"/>
                <a:gridCol w="1800200"/>
                <a:gridCol w="4129923"/>
              </a:tblGrid>
              <a:tr h="684816">
                <a:tc>
                  <a:txBody>
                    <a:bodyPr/>
                    <a:lstStyle/>
                    <a:p>
                      <a:r>
                        <a:rPr lang="en-US" dirty="0" smtClean="0">
                          <a:solidFill>
                            <a:schemeClr val="bg2">
                              <a:lumMod val="10000"/>
                            </a:schemeClr>
                          </a:solidFill>
                        </a:rPr>
                        <a:t>IC</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Period</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Configuration</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Where to find it</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GLORYS2v</a:t>
                      </a:r>
                      <a:r>
                        <a:rPr lang="en-US" baseline="0" dirty="0" smtClean="0">
                          <a:solidFill>
                            <a:schemeClr val="bg2">
                              <a:lumMod val="10000"/>
                            </a:schemeClr>
                          </a:solidFill>
                        </a:rPr>
                        <a:t> 1</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1993-2003</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err="1" smtClean="0">
                          <a:solidFill>
                            <a:schemeClr val="bg2">
                              <a:lumMod val="10000"/>
                            </a:schemeClr>
                          </a:solidFill>
                          <a:effectLst/>
                          <a:latin typeface="+mn-lt"/>
                          <a:ea typeface="+mn-ea"/>
                          <a:cs typeface="+mn-cs"/>
                        </a:rPr>
                        <a:t>ec</a:t>
                      </a:r>
                      <a:r>
                        <a:rPr lang="en-GB" sz="1600" kern="1200" dirty="0" smtClean="0">
                          <a:solidFill>
                            <a:schemeClr val="bg2">
                              <a:lumMod val="10000"/>
                            </a:schemeClr>
                          </a:solidFill>
                          <a:effectLst/>
                          <a:latin typeface="+mn-lt"/>
                          <a:ea typeface="+mn-ea"/>
                          <a:cs typeface="+mn-cs"/>
                        </a:rPr>
                        <a:t>:/c3y/restarts_GLORYS2v1/ORCA1</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bg2">
                              <a:lumMod val="10000"/>
                            </a:schemeClr>
                          </a:solidFill>
                          <a:effectLst/>
                          <a:latin typeface="+mn-lt"/>
                          <a:ea typeface="+mn-ea"/>
                          <a:cs typeface="+mn-cs"/>
                        </a:rPr>
                        <a:t>ec</a:t>
                      </a:r>
                      <a:r>
                        <a:rPr lang="en-GB" sz="1600" kern="1200" dirty="0" smtClean="0">
                          <a:solidFill>
                            <a:schemeClr val="bg2">
                              <a:lumMod val="10000"/>
                            </a:schemeClr>
                          </a:solidFill>
                          <a:effectLst/>
                          <a:latin typeface="+mn-lt"/>
                          <a:ea typeface="+mn-ea"/>
                          <a:cs typeface="+mn-cs"/>
                        </a:rPr>
                        <a:t>:/c3y/restarts_GLORYS2v1/ORCA025</a:t>
                      </a:r>
                      <a:endParaRPr lang="en-US" sz="1600" dirty="0" smtClean="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b02s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1958-2006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ORCA1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:/c3y/restarts_b02s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i00v</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1979-2014</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ORCA1</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:/c3y/restarts_i00v</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i056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1958-2006</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ORCA1</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:/c3y/restarts_i056</a:t>
                      </a:r>
                      <a:endParaRPr lang="en-US" sz="1800" kern="1200" dirty="0" smtClean="0">
                        <a:solidFill>
                          <a:schemeClr val="bg2">
                            <a:lumMod val="1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58">
                <a:tc>
                  <a:txBody>
                    <a:bodyPr/>
                    <a:lstStyle/>
                    <a:p>
                      <a:r>
                        <a:rPr lang="en-US" dirty="0" smtClean="0">
                          <a:solidFill>
                            <a:schemeClr val="bg2">
                              <a:lumMod val="10000"/>
                            </a:schemeClr>
                          </a:solidFill>
                        </a:rPr>
                        <a:t>i057</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1979-2014</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lumMod val="10000"/>
                            </a:schemeClr>
                          </a:solidFill>
                        </a:rPr>
                        <a:t>ORCA1</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err="1" smtClean="0">
                          <a:solidFill>
                            <a:schemeClr val="bg2">
                              <a:lumMod val="10000"/>
                            </a:schemeClr>
                          </a:solidFill>
                          <a:effectLst/>
                          <a:latin typeface="+mn-lt"/>
                          <a:ea typeface="+mn-ea"/>
                          <a:cs typeface="+mn-cs"/>
                        </a:rPr>
                        <a:t>ec</a:t>
                      </a:r>
                      <a:r>
                        <a:rPr lang="en-GB" sz="1800" kern="1200" dirty="0" smtClean="0">
                          <a:solidFill>
                            <a:schemeClr val="bg2">
                              <a:lumMod val="10000"/>
                            </a:schemeClr>
                          </a:solidFill>
                          <a:effectLst/>
                          <a:latin typeface="+mn-lt"/>
                          <a:ea typeface="+mn-ea"/>
                          <a:cs typeface="+mn-cs"/>
                        </a:rPr>
                        <a:t>:/c3y/restarts_i057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5980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444067" y="908720"/>
            <a:ext cx="8295840" cy="5207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b="1">
                <a:solidFill>
                  <a:srgbClr val="FFFFFF"/>
                </a:solidFill>
                <a:latin typeface="Arial" charset="0"/>
                <a:ea typeface="ＭＳ Ｐゴシック" pitchFamily="32" charset="-128"/>
              </a:defRPr>
            </a:lvl9pPr>
          </a:lstStyle>
          <a:p>
            <a:pPr eaLnBrk="1">
              <a:lnSpc>
                <a:spcPct val="104000"/>
              </a:lnSpc>
              <a:buClrTx/>
              <a:buFontTx/>
              <a:buNone/>
            </a:pPr>
            <a:endParaRPr lang="en-US" altLang="en-US" sz="2000" b="0" dirty="0">
              <a:solidFill>
                <a:srgbClr val="000000"/>
              </a:solidFill>
            </a:endParaRPr>
          </a:p>
          <a:p>
            <a:pPr marL="342900" indent="-342900" eaLnBrk="1">
              <a:lnSpc>
                <a:spcPct val="104000"/>
              </a:lnSpc>
              <a:buClrTx/>
              <a:buFont typeface="Arial" panose="020B0604020202020204" pitchFamily="34" charset="0"/>
              <a:buChar char="•"/>
            </a:pPr>
            <a:r>
              <a:rPr lang="en-US" altLang="en-US" sz="2000" b="0" dirty="0" smtClean="0">
                <a:solidFill>
                  <a:srgbClr val="000000"/>
                </a:solidFill>
              </a:rPr>
              <a:t> </a:t>
            </a:r>
            <a:r>
              <a:rPr lang="en-US" altLang="en-US" sz="2000" b="0" dirty="0">
                <a:solidFill>
                  <a:srgbClr val="000000"/>
                </a:solidFill>
              </a:rPr>
              <a:t>Large set of ocean and sea ice initial conditions (IC) for climate predictions already available (see details on the EC-Earth development portal) </a:t>
            </a:r>
            <a:endParaRPr lang="en-US" altLang="en-US" sz="2000" b="0" dirty="0">
              <a:solidFill>
                <a:srgbClr val="000000"/>
              </a:solidFill>
              <a:latin typeface="Wingdings" charset="2"/>
            </a:endParaRPr>
          </a:p>
          <a:p>
            <a:pPr marL="342900" indent="-342900" eaLnBrk="1">
              <a:lnSpc>
                <a:spcPct val="104000"/>
              </a:lnSpc>
              <a:buClrTx/>
              <a:buFont typeface="Arial" panose="020B0604020202020204" pitchFamily="34" charset="0"/>
              <a:buChar char="•"/>
            </a:pPr>
            <a:endParaRPr lang="en-US" altLang="en-US" sz="2000" b="0" dirty="0" smtClean="0">
              <a:solidFill>
                <a:srgbClr val="000000"/>
              </a:solidFill>
            </a:endParaRPr>
          </a:p>
          <a:p>
            <a:pPr marL="342900" indent="-342900" eaLnBrk="1">
              <a:lnSpc>
                <a:spcPct val="104000"/>
              </a:lnSpc>
              <a:buClrTx/>
              <a:buFont typeface="Arial" panose="020B0604020202020204" pitchFamily="34" charset="0"/>
              <a:buChar char="•"/>
            </a:pPr>
            <a:r>
              <a:rPr lang="en-US" altLang="en-US" sz="2000" b="0" dirty="0">
                <a:solidFill>
                  <a:srgbClr val="000000"/>
                </a:solidFill>
              </a:rPr>
              <a:t>O</a:t>
            </a:r>
            <a:r>
              <a:rPr lang="en-US" altLang="en-US" sz="2000" b="0" dirty="0" smtClean="0">
                <a:solidFill>
                  <a:srgbClr val="000000"/>
                </a:solidFill>
              </a:rPr>
              <a:t>n-going </a:t>
            </a:r>
            <a:r>
              <a:rPr lang="en-US" altLang="en-US" sz="2000" b="0" dirty="0">
                <a:solidFill>
                  <a:srgbClr val="000000"/>
                </a:solidFill>
              </a:rPr>
              <a:t>work to extend further this </a:t>
            </a:r>
            <a:r>
              <a:rPr lang="en-US" altLang="en-US" sz="2000" b="0" dirty="0" smtClean="0">
                <a:solidFill>
                  <a:srgbClr val="000000"/>
                </a:solidFill>
              </a:rPr>
              <a:t>set: ORAS4 and GLORYS2v3</a:t>
            </a:r>
            <a:r>
              <a:rPr lang="en-US" altLang="en-US" sz="2000" b="0" dirty="0">
                <a:solidFill>
                  <a:srgbClr val="000000"/>
                </a:solidFill>
              </a:rPr>
              <a:t>.</a:t>
            </a:r>
            <a:r>
              <a:rPr lang="en-US" altLang="en-US" sz="2000" b="0" dirty="0" smtClean="0">
                <a:solidFill>
                  <a:srgbClr val="000000"/>
                </a:solidFill>
              </a:rPr>
              <a:t> </a:t>
            </a:r>
          </a:p>
          <a:p>
            <a:pPr marL="342900" indent="-342900" eaLnBrk="1">
              <a:lnSpc>
                <a:spcPct val="104000"/>
              </a:lnSpc>
              <a:buClrTx/>
              <a:buFont typeface="Arial" panose="020B0604020202020204" pitchFamily="34" charset="0"/>
              <a:buChar char="•"/>
            </a:pPr>
            <a:endParaRPr lang="en-US" altLang="en-US" sz="2000" b="0" dirty="0" smtClean="0">
              <a:solidFill>
                <a:srgbClr val="000000"/>
              </a:solidFill>
            </a:endParaRPr>
          </a:p>
          <a:p>
            <a:pPr marL="342900" indent="-342900" eaLnBrk="1">
              <a:lnSpc>
                <a:spcPct val="104000"/>
              </a:lnSpc>
              <a:buClrTx/>
              <a:buFont typeface="Arial" panose="020B0604020202020204" pitchFamily="34" charset="0"/>
              <a:buChar char="•"/>
            </a:pPr>
            <a:r>
              <a:rPr lang="en-US" altLang="en-US" sz="2000" b="0" dirty="0" smtClean="0">
                <a:solidFill>
                  <a:srgbClr val="000000"/>
                </a:solidFill>
              </a:rPr>
              <a:t>Analyze the skill when using </a:t>
            </a:r>
            <a:r>
              <a:rPr lang="en-US" altLang="en-US" sz="2000" b="0" dirty="0">
                <a:solidFill>
                  <a:srgbClr val="000000"/>
                </a:solidFill>
              </a:rPr>
              <a:t>interpolated ocean </a:t>
            </a:r>
            <a:r>
              <a:rPr lang="en-US" altLang="en-US" sz="2000" b="0" dirty="0" smtClean="0">
                <a:solidFill>
                  <a:srgbClr val="000000"/>
                </a:solidFill>
              </a:rPr>
              <a:t>IC, </a:t>
            </a:r>
            <a:r>
              <a:rPr lang="en-US" altLang="en-US" sz="2000" b="0" dirty="0">
                <a:solidFill>
                  <a:srgbClr val="000000"/>
                </a:solidFill>
              </a:rPr>
              <a:t>using ocean nudging </a:t>
            </a:r>
            <a:r>
              <a:rPr lang="en-US" altLang="en-US" sz="2000" b="0" dirty="0" smtClean="0">
                <a:solidFill>
                  <a:srgbClr val="000000"/>
                </a:solidFill>
              </a:rPr>
              <a:t>and ocean </a:t>
            </a:r>
            <a:r>
              <a:rPr lang="en-US" altLang="en-US" sz="2000" b="0" dirty="0">
                <a:solidFill>
                  <a:srgbClr val="000000"/>
                </a:solidFill>
              </a:rPr>
              <a:t>+</a:t>
            </a:r>
            <a:r>
              <a:rPr lang="en-US" altLang="en-US" sz="2000" b="0" dirty="0" smtClean="0">
                <a:solidFill>
                  <a:srgbClr val="000000"/>
                </a:solidFill>
              </a:rPr>
              <a:t> atmosphere nudging</a:t>
            </a:r>
          </a:p>
          <a:p>
            <a:pPr marL="342900" indent="-342900" eaLnBrk="1">
              <a:lnSpc>
                <a:spcPct val="104000"/>
              </a:lnSpc>
              <a:buClrTx/>
              <a:buFont typeface="Arial" panose="020B0604020202020204" pitchFamily="34" charset="0"/>
              <a:buChar char="•"/>
            </a:pPr>
            <a:endParaRPr lang="en-US" altLang="en-US" sz="2000" b="0" dirty="0" smtClean="0">
              <a:solidFill>
                <a:srgbClr val="000000"/>
              </a:solidFill>
            </a:endParaRPr>
          </a:p>
          <a:p>
            <a:pPr marL="342900" indent="-342900">
              <a:lnSpc>
                <a:spcPct val="104000"/>
              </a:lnSpc>
              <a:buFont typeface="Arial" panose="020B0604020202020204" pitchFamily="34" charset="0"/>
              <a:buChar char="•"/>
            </a:pPr>
            <a:r>
              <a:rPr lang="en-US" altLang="en-US" sz="2000" b="0" dirty="0">
                <a:solidFill>
                  <a:srgbClr val="000000"/>
                </a:solidFill>
              </a:rPr>
              <a:t>New ORCA025 and ORCA1 sea ice reconstruction </a:t>
            </a:r>
            <a:endParaRPr lang="en-US" altLang="en-US" sz="2000" b="0" dirty="0" smtClean="0">
              <a:solidFill>
                <a:srgbClr val="000000"/>
              </a:solidFill>
            </a:endParaRPr>
          </a:p>
          <a:p>
            <a:pPr marL="342900" indent="-342900">
              <a:lnSpc>
                <a:spcPct val="104000"/>
              </a:lnSpc>
              <a:buFont typeface="Arial" panose="020B0604020202020204" pitchFamily="34" charset="0"/>
              <a:buChar char="•"/>
            </a:pPr>
            <a:endParaRPr lang="en-US" altLang="en-US" sz="2000" b="0" dirty="0">
              <a:solidFill>
                <a:srgbClr val="000000"/>
              </a:solidFill>
            </a:endParaRPr>
          </a:p>
          <a:p>
            <a:pPr marL="342900" indent="-342900" eaLnBrk="1">
              <a:lnSpc>
                <a:spcPct val="104000"/>
              </a:lnSpc>
              <a:buClrTx/>
              <a:buFont typeface="Arial" panose="020B0604020202020204" pitchFamily="34" charset="0"/>
              <a:buChar char="•"/>
            </a:pPr>
            <a:r>
              <a:rPr lang="en-US" altLang="en-US" sz="2000" b="0" dirty="0" smtClean="0">
                <a:solidFill>
                  <a:srgbClr val="000000"/>
                </a:solidFill>
              </a:rPr>
              <a:t>Generation </a:t>
            </a:r>
            <a:r>
              <a:rPr lang="en-US" altLang="en-US" sz="2000" b="0" dirty="0">
                <a:solidFill>
                  <a:srgbClr val="000000"/>
                </a:solidFill>
              </a:rPr>
              <a:t>of sea ice reanalysis at the ORCA1 and ORCA025 configurations based on the Ensemble </a:t>
            </a:r>
            <a:r>
              <a:rPr lang="en-US" altLang="en-US" sz="2000" b="0" dirty="0" err="1">
                <a:solidFill>
                  <a:srgbClr val="000000"/>
                </a:solidFill>
              </a:rPr>
              <a:t>Kalman</a:t>
            </a:r>
            <a:r>
              <a:rPr lang="en-US" altLang="en-US" sz="2000" b="0" dirty="0">
                <a:solidFill>
                  <a:srgbClr val="000000"/>
                </a:solidFill>
              </a:rPr>
              <a:t> Filter planned for the next months</a:t>
            </a:r>
          </a:p>
          <a:p>
            <a:pPr marL="342900" indent="-342900" eaLnBrk="1">
              <a:lnSpc>
                <a:spcPct val="104000"/>
              </a:lnSpc>
              <a:buClrTx/>
              <a:buFont typeface="Arial" panose="020B0604020202020204" pitchFamily="34" charset="0"/>
              <a:buChar char="•"/>
            </a:pPr>
            <a:endParaRPr lang="en-US" altLang="en-US" sz="2000" b="0" dirty="0">
              <a:solidFill>
                <a:srgbClr val="000000"/>
              </a:solidFill>
            </a:endParaRPr>
          </a:p>
        </p:txBody>
      </p:sp>
      <p:sp>
        <p:nvSpPr>
          <p:cNvPr id="20485" name="Text Box 5"/>
          <p:cNvSpPr txBox="1">
            <a:spLocks noChangeArrowheads="1"/>
          </p:cNvSpPr>
          <p:nvPr/>
        </p:nvSpPr>
        <p:spPr bwMode="auto">
          <a:xfrm>
            <a:off x="32955" y="260648"/>
            <a:ext cx="9144000" cy="443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a:lnSpc>
                <a:spcPct val="104000"/>
              </a:lnSpc>
              <a:spcBef>
                <a:spcPts val="1361"/>
              </a:spcBef>
            </a:pPr>
            <a:r>
              <a:rPr lang="en-GB" altLang="en-US" sz="2400" dirty="0">
                <a:solidFill>
                  <a:schemeClr val="bg1"/>
                </a:solidFill>
              </a:rPr>
              <a:t>Conclusions</a:t>
            </a:r>
          </a:p>
        </p:txBody>
      </p:sp>
    </p:spTree>
    <p:extLst>
      <p:ext uri="{BB962C8B-B14F-4D97-AF65-F5344CB8AC3E}">
        <p14:creationId xmlns:p14="http://schemas.microsoft.com/office/powerpoint/2010/main" val="20221951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normAutofit lnSpcReduction="10000"/>
          </a:bodyPr>
          <a:lstStyle/>
          <a:p>
            <a:r>
              <a:rPr lang="en-US" dirty="0" smtClean="0"/>
              <a:t>For further information please contact</a:t>
            </a:r>
          </a:p>
          <a:p>
            <a:r>
              <a:rPr lang="en-US" dirty="0"/>
              <a:t>v</a:t>
            </a:r>
            <a:r>
              <a:rPr lang="en-US" dirty="0" smtClean="0"/>
              <a:t>alentina.sicardi@bsc.es</a:t>
            </a:r>
            <a:endParaRPr lang="en-US" dirty="0"/>
          </a:p>
        </p:txBody>
      </p:sp>
      <p:sp>
        <p:nvSpPr>
          <p:cNvPr id="2" name="Slide Number Placeholder 1"/>
          <p:cNvSpPr>
            <a:spLocks noGrp="1"/>
          </p:cNvSpPr>
          <p:nvPr>
            <p:ph type="sldNum" sz="quarter" idx="4294967295"/>
          </p:nvPr>
        </p:nvSpPr>
        <p:spPr>
          <a:xfrm>
            <a:off x="8701088" y="6357938"/>
            <a:ext cx="442912" cy="412750"/>
          </a:xfrm>
        </p:spPr>
        <p:txBody>
          <a:bodyPr/>
          <a:lstStyle/>
          <a:p>
            <a:fld id="{4A490C5D-AEA8-4823-B9B3-806910A0ECF7}" type="slidenum">
              <a:rPr lang="es-ES" smtClean="0"/>
              <a:pPr/>
              <a:t>22</a:t>
            </a:fld>
            <a:endParaRPr lang="es-E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953" b="2953"/>
          <a:stretch>
            <a:fillRect/>
          </a:stretch>
        </p:blipFill>
        <p:spPr bwMode="auto">
          <a:xfrm>
            <a:off x="7375128" y="107950"/>
            <a:ext cx="1662113" cy="684213"/>
          </a:xfrm>
          <a:prstGeom prst="rect">
            <a:avLst/>
          </a:prstGeom>
          <a:noFill/>
          <a:ln>
            <a:noFill/>
          </a:ln>
          <a:effectLst/>
          <a:extLst>
            <a:ext uri="{909E8E84-426E-40DD-AFC4-6F175D3DCCD1}">
              <a14:hiddenFill xmlns:a14="http://schemas.microsoft.com/office/drawing/2010/main">
                <a:blipFill dpi="0" rotWithShape="0">
                  <a:blip/>
                  <a:srcRect t="2953" b="295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07950"/>
            <a:ext cx="1524000" cy="68580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366" y="107950"/>
            <a:ext cx="1466850" cy="67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2241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A490C5D-AEA8-4823-B9B3-806910A0ECF7}" type="slidenum">
              <a:rPr lang="es-ES" smtClean="0"/>
              <a:pPr/>
              <a:t>3</a:t>
            </a:fld>
            <a:endParaRPr lang="es-ES" dirty="0"/>
          </a:p>
        </p:txBody>
      </p:sp>
      <p:sp>
        <p:nvSpPr>
          <p:cNvPr id="7" name="Text Box 2"/>
          <p:cNvSpPr txBox="1">
            <a:spLocks noChangeArrowheads="1"/>
          </p:cNvSpPr>
          <p:nvPr/>
        </p:nvSpPr>
        <p:spPr bwMode="auto">
          <a:xfrm>
            <a:off x="0" y="644572"/>
            <a:ext cx="9145016" cy="6051016"/>
          </a:xfrm>
          <a:prstGeom prst="rect">
            <a:avLst/>
          </a:prstGeom>
          <a:solidFill>
            <a:schemeClr val="bg1"/>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9pPr>
          </a:lstStyle>
          <a:p>
            <a:pPr marL="0" marR="0" lvl="0" indent="0" defTabSz="449263" eaLnBrk="1" fontAlgn="base" latinLnBrk="0" hangingPunct="0">
              <a:lnSpc>
                <a:spcPct val="80000"/>
              </a:lnSpc>
              <a:spcBef>
                <a:spcPts val="1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100" u="sng" kern="0" noProof="0" dirty="0" smtClean="0">
                <a:solidFill>
                  <a:srgbClr val="009973"/>
                </a:solidFill>
              </a:rPr>
              <a:t>Restarts</a:t>
            </a:r>
            <a:endParaRPr kumimoji="0" lang="en-GB" altLang="en-US" sz="2100" i="0" u="sng" strike="noStrike" kern="0" cap="none" spc="0" normalizeH="0" baseline="0" noProof="0" dirty="0" smtClean="0">
              <a:ln>
                <a:noFill/>
              </a:ln>
              <a:solidFill>
                <a:srgbClr val="009973"/>
              </a:solidFill>
              <a:effectLst/>
              <a:uLnTx/>
              <a:uFillTx/>
            </a:endParaRPr>
          </a:p>
          <a:p>
            <a:pPr marL="0" marR="0" lvl="0" indent="0" defTabSz="449263" eaLnBrk="1" fontAlgn="base" latinLnBrk="0" hangingPunct="0">
              <a:lnSpc>
                <a:spcPct val="80000"/>
              </a:lnSpc>
              <a:spcBef>
                <a:spcPts val="1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11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a:p>
            <a:pPr marL="285750" indent="-285750" algn="just" defTabSz="449263" fontAlgn="base" hangingPunct="0">
              <a:lnSpc>
                <a:spcPct val="80000"/>
              </a:lnSpc>
              <a:spcBef>
                <a:spcPts val="1000"/>
              </a:spcBef>
              <a:spcAft>
                <a:spcPct val="0"/>
              </a:spcAft>
              <a:buSzPct val="100000"/>
              <a:buFont typeface="Arial" panose="020B0604020202020204" pitchFamily="34" charset="0"/>
              <a:buChar char="•"/>
              <a:defRPr/>
            </a:pPr>
            <a:r>
              <a:rPr kumimoji="0" lang="en-GB" altLang="en-US" sz="2000" i="0" u="none" strike="noStrike" kern="0" cap="none" spc="0" normalizeH="0" baseline="0" noProof="0" dirty="0" smtClean="0">
                <a:ln>
                  <a:noFill/>
                </a:ln>
                <a:solidFill>
                  <a:srgbClr val="CC0000"/>
                </a:solidFill>
                <a:effectLst/>
                <a:uLnTx/>
                <a:uFillTx/>
              </a:rPr>
              <a:t>ORCA025L75</a:t>
            </a:r>
            <a:r>
              <a:rPr kumimoji="0" lang="en-GB" altLang="en-US" sz="2000" b="0" i="0" u="none" strike="noStrike" kern="0" cap="none" spc="0" normalizeH="0" baseline="0" noProof="0" dirty="0" smtClean="0">
                <a:ln>
                  <a:noFill/>
                </a:ln>
                <a:solidFill>
                  <a:srgbClr val="CC0000"/>
                </a:solidFill>
                <a:effectLst/>
                <a:uLnTx/>
                <a:uFillTx/>
              </a:rPr>
              <a:t> </a:t>
            </a:r>
            <a:r>
              <a:rPr kumimoji="0" lang="en-GB" altLang="en-US" sz="2000" b="0" i="0" u="none" strike="noStrike" kern="0" cap="none" spc="0" normalizeH="0" baseline="0" noProof="0" dirty="0" smtClean="0">
                <a:ln>
                  <a:noFill/>
                </a:ln>
                <a:solidFill>
                  <a:srgbClr val="000000"/>
                </a:solidFill>
                <a:effectLst/>
                <a:uLnTx/>
                <a:uFillTx/>
              </a:rPr>
              <a:t>: </a:t>
            </a:r>
            <a:r>
              <a:rPr lang="en-GB" altLang="en-US" sz="2000" b="0" kern="0" dirty="0">
                <a:solidFill>
                  <a:srgbClr val="000000"/>
                </a:solidFill>
              </a:rPr>
              <a:t>original restarts </a:t>
            </a:r>
            <a:r>
              <a:rPr lang="en-GB" altLang="en-US" sz="2000" b="0" kern="0" dirty="0" smtClean="0">
                <a:solidFill>
                  <a:srgbClr val="000000"/>
                </a:solidFill>
              </a:rPr>
              <a:t> extrapolation </a:t>
            </a:r>
            <a:r>
              <a:rPr lang="en-GB" altLang="en-US" sz="2000" b="0" kern="0" dirty="0">
                <a:solidFill>
                  <a:srgbClr val="000000"/>
                </a:solidFill>
              </a:rPr>
              <a:t>+ empty seas filled climatology</a:t>
            </a:r>
          </a:p>
          <a:p>
            <a:pPr marR="0" lvl="0" algn="just" defTabSz="449263" eaLnBrk="1" fontAlgn="base" latinLnBrk="0" hangingPunct="0">
              <a:lnSpc>
                <a:spcPct val="80000"/>
              </a:lnSpc>
              <a:spcBef>
                <a:spcPts val="10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kumimoji="0" lang="en-GB" altLang="en-US" sz="2000" b="0" i="0" u="none" strike="noStrike" kern="0" cap="none" spc="0" normalizeH="0" baseline="0" noProof="0" dirty="0" smtClean="0">
              <a:ln>
                <a:noFill/>
              </a:ln>
              <a:solidFill>
                <a:srgbClr val="000000"/>
              </a:solidFill>
              <a:effectLst/>
              <a:uLnTx/>
              <a:uFillTx/>
            </a:endParaRPr>
          </a:p>
          <a:p>
            <a:pPr marL="285750" marR="0" lvl="0" indent="-285750" algn="just"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rPr>
              <a:t>ORCA025L46</a:t>
            </a:r>
            <a:r>
              <a:rPr kumimoji="0" lang="en-GB" altLang="en-US" sz="2000" b="0" i="0" u="none" strike="noStrike" kern="0" cap="none" spc="0" normalizeH="0" baseline="0" noProof="0" dirty="0" smtClean="0">
                <a:ln>
                  <a:noFill/>
                </a:ln>
                <a:solidFill>
                  <a:srgbClr val="000000"/>
                </a:solidFill>
                <a:effectLst/>
                <a:uLnTx/>
                <a:uFillTx/>
              </a:rPr>
              <a:t>: vertical interpolation + extrapolation + empty seas filled </a:t>
            </a:r>
            <a:r>
              <a:rPr lang="en-GB" altLang="en-US" sz="2000" b="0" kern="0" dirty="0" smtClean="0">
                <a:solidFill>
                  <a:srgbClr val="000000"/>
                </a:solidFill>
              </a:rPr>
              <a:t>climatology</a:t>
            </a:r>
          </a:p>
          <a:p>
            <a:pPr marL="285750" marR="0" lvl="0" indent="-285750" algn="just"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GB" altLang="en-US" sz="2000" b="0" kern="0" dirty="0" smtClean="0">
              <a:solidFill>
                <a:srgbClr val="000000"/>
              </a:solidFill>
            </a:endParaRPr>
          </a:p>
          <a:p>
            <a:pPr marL="285750" marR="0" lvl="0" indent="-285750" algn="just"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000" kern="0" dirty="0" smtClean="0">
                <a:solidFill>
                  <a:srgbClr val="CC0000"/>
                </a:solidFill>
              </a:rPr>
              <a:t>ORCA1L46</a:t>
            </a:r>
            <a:r>
              <a:rPr lang="en-GB" altLang="en-US" sz="2000" b="0" kern="0" dirty="0" smtClean="0">
                <a:solidFill>
                  <a:srgbClr val="000000"/>
                </a:solidFill>
              </a:rPr>
              <a:t>: vertical </a:t>
            </a:r>
            <a:r>
              <a:rPr lang="en-GB" altLang="en-US" sz="2000" b="0" kern="0" dirty="0">
                <a:solidFill>
                  <a:srgbClr val="000000"/>
                </a:solidFill>
              </a:rPr>
              <a:t>and horizontal interpolation </a:t>
            </a:r>
            <a:r>
              <a:rPr lang="en-US" altLang="en-US" sz="2000" b="0" kern="0" dirty="0">
                <a:solidFill>
                  <a:srgbClr val="000000"/>
                </a:solidFill>
              </a:rPr>
              <a:t>+ extrapolation + empty </a:t>
            </a:r>
            <a:r>
              <a:rPr lang="en-US" altLang="en-US" sz="2000" b="0" kern="0" dirty="0" smtClean="0">
                <a:solidFill>
                  <a:srgbClr val="000000"/>
                </a:solidFill>
              </a:rPr>
              <a:t>seas filled climatology</a:t>
            </a:r>
          </a:p>
          <a:p>
            <a:pPr marL="285750" marR="0" lvl="0" indent="-285750" algn="just"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2000" b="0" kern="0" dirty="0" smtClean="0">
              <a:solidFill>
                <a:srgbClr val="000000"/>
              </a:solidFill>
            </a:endParaRPr>
          </a:p>
          <a:p>
            <a:pPr lvl="0" algn="just" defTabSz="449263" fontAlgn="base" hangingPunct="0">
              <a:lnSpc>
                <a:spcPct val="80000"/>
              </a:lnSpc>
              <a:spcBef>
                <a:spcPts val="1000"/>
              </a:spcBef>
              <a:spcAft>
                <a:spcPct val="0"/>
              </a:spcAft>
              <a:buSzPct val="100000"/>
            </a:pPr>
            <a:r>
              <a:rPr lang="en-US" altLang="en-US" b="0" dirty="0">
                <a:solidFill>
                  <a:srgbClr val="000000"/>
                </a:solidFill>
              </a:rPr>
              <a:t>At </a:t>
            </a:r>
            <a:r>
              <a:rPr lang="en-GB" b="0" dirty="0">
                <a:solidFill>
                  <a:schemeClr val="accent1">
                    <a:lumMod val="10000"/>
                  </a:schemeClr>
                </a:solidFill>
              </a:rPr>
              <a:t>ECFS </a:t>
            </a:r>
            <a:r>
              <a:rPr lang="en-GB" dirty="0" err="1" smtClean="0">
                <a:solidFill>
                  <a:schemeClr val="accent1">
                    <a:lumMod val="10000"/>
                  </a:schemeClr>
                </a:solidFill>
              </a:rPr>
              <a:t>ec</a:t>
            </a:r>
            <a:r>
              <a:rPr lang="en-GB" dirty="0">
                <a:solidFill>
                  <a:schemeClr val="accent1">
                    <a:lumMod val="10000"/>
                  </a:schemeClr>
                </a:solidFill>
              </a:rPr>
              <a:t>:/c3y/restarts_GLORYS2V1/ ORCA1L46 or </a:t>
            </a:r>
            <a:r>
              <a:rPr lang="en-GB" dirty="0" smtClean="0">
                <a:solidFill>
                  <a:schemeClr val="accent1">
                    <a:lumMod val="10000"/>
                  </a:schemeClr>
                </a:solidFill>
              </a:rPr>
              <a:t>ORCA025L46 </a:t>
            </a:r>
            <a:r>
              <a:rPr lang="en-GB" dirty="0">
                <a:solidFill>
                  <a:schemeClr val="accent1">
                    <a:lumMod val="10000"/>
                  </a:schemeClr>
                </a:solidFill>
              </a:rPr>
              <a:t>or ORCA025L75</a:t>
            </a:r>
            <a:endParaRPr lang="en-US" dirty="0">
              <a:solidFill>
                <a:schemeClr val="accent1">
                  <a:lumMod val="10000"/>
                </a:schemeClr>
              </a:solidFill>
            </a:endParaRPr>
          </a:p>
          <a:p>
            <a:pPr algn="just" defTabSz="449263" fontAlgn="base" hangingPunct="0">
              <a:lnSpc>
                <a:spcPct val="80000"/>
              </a:lnSpc>
              <a:spcBef>
                <a:spcPts val="1000"/>
              </a:spcBef>
              <a:spcAft>
                <a:spcPct val="0"/>
              </a:spcAft>
              <a:buSzPct val="100000"/>
            </a:pPr>
            <a:endParaRPr lang="en-US" altLang="en-US" kern="0" dirty="0" smtClean="0">
              <a:solidFill>
                <a:srgbClr val="000000"/>
              </a:solidFill>
            </a:endParaRPr>
          </a:p>
          <a:p>
            <a:pPr marL="0" marR="0" lvl="0" indent="0" defTabSz="449263" eaLnBrk="1" fontAlgn="base" latinLnBrk="0" hangingPunct="0">
              <a:lnSpc>
                <a:spcPct val="80000"/>
              </a:lnSpc>
              <a:spcBef>
                <a:spcPts val="1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100" u="sng" kern="0" noProof="0" dirty="0" smtClean="0">
                <a:solidFill>
                  <a:srgbClr val="009973"/>
                </a:solidFill>
              </a:rPr>
              <a:t>Restarts from nudging toward m</a:t>
            </a:r>
            <a:r>
              <a:rPr kumimoji="0" lang="en-GB" altLang="en-US" sz="2100" i="0" u="sng" strike="noStrike" kern="0" cap="none" spc="0" normalizeH="0" baseline="0" noProof="0" dirty="0" smtClean="0">
                <a:ln>
                  <a:noFill/>
                </a:ln>
                <a:solidFill>
                  <a:srgbClr val="009973"/>
                </a:solidFill>
                <a:effectLst/>
                <a:uLnTx/>
                <a:uFillTx/>
              </a:rPr>
              <a:t>onthly means: </a:t>
            </a:r>
            <a:r>
              <a:rPr kumimoji="0" lang="en-GB" altLang="en-US" sz="2100" i="0" u="none" strike="noStrike" kern="0" cap="none" spc="0" normalizeH="0" baseline="0" noProof="0" dirty="0" smtClean="0">
                <a:ln>
                  <a:noFill/>
                </a:ln>
                <a:solidFill>
                  <a:srgbClr val="009973"/>
                </a:solidFill>
                <a:effectLst/>
                <a:uLnTx/>
                <a:uFillTx/>
              </a:rPr>
              <a:t> </a:t>
            </a:r>
          </a:p>
          <a:p>
            <a:pPr lvl="0" algn="just" defTabSz="449263" fontAlgn="base" hangingPunct="0">
              <a:lnSpc>
                <a:spcPct val="80000"/>
              </a:lnSpc>
              <a:spcBef>
                <a:spcPts val="1000"/>
              </a:spcBef>
              <a:spcAft>
                <a:spcPct val="0"/>
              </a:spcAft>
              <a:buSzPct val="100000"/>
              <a:defRPr/>
            </a:pPr>
            <a:r>
              <a:rPr lang="en-GB" altLang="en-US" sz="1100" b="0" kern="0" dirty="0">
                <a:solidFill>
                  <a:srgbClr val="000000"/>
                </a:solidFill>
              </a:rPr>
              <a:t>Coupled EC-Earth3.0.1 with 3D T and S nudged toward monthly-mean </a:t>
            </a:r>
            <a:endParaRPr kumimoji="0" lang="en-US" altLang="en-US" sz="1100" b="0" i="0" u="none" strike="noStrike" kern="0" cap="none" spc="0" normalizeH="0" baseline="0" noProof="0" dirty="0" smtClean="0">
              <a:ln>
                <a:noFill/>
              </a:ln>
              <a:solidFill>
                <a:srgbClr val="000000"/>
              </a:solidFill>
              <a:effectLst/>
              <a:uLnTx/>
              <a:uFillTx/>
              <a:latin typeface="Arial" charset="0"/>
              <a:ea typeface="ＭＳ Ｐゴシック" pitchFamily="32" charset="-128"/>
            </a:endParaRPr>
          </a:p>
          <a:p>
            <a:pPr marL="285750" marR="0" lvl="0" indent="-285750"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latin typeface="Arial" charset="0"/>
                <a:ea typeface="ＭＳ Ｐゴシック" pitchFamily="32" charset="-128"/>
              </a:rPr>
              <a:t>ORCA025L75</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 </a:t>
            </a:r>
            <a:r>
              <a:rPr kumimoji="0" lang="en-GB" altLang="en-US" sz="2000" i="0" u="none" strike="noStrike" kern="0" cap="none" spc="0" normalizeH="0" baseline="0" noProof="0" dirty="0" smtClean="0">
                <a:ln>
                  <a:noFill/>
                </a:ln>
                <a:solidFill>
                  <a:srgbClr val="000000"/>
                </a:solidFill>
                <a:effectLst/>
                <a:uLnTx/>
                <a:uFillTx/>
                <a:latin typeface="Arial" charset="0"/>
                <a:ea typeface="ＭＳ Ｐゴシック" pitchFamily="32" charset="-128"/>
              </a:rPr>
              <a:t>m01u</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 at ECFS </a:t>
            </a:r>
            <a:r>
              <a:rPr kumimoji="0" lang="en-GB" altLang="en-US" i="0" u="none" strike="noStrike" kern="0" cap="none" spc="0" normalizeH="0" baseline="0" noProof="0" dirty="0" err="1" smtClean="0">
                <a:ln>
                  <a:noFill/>
                </a:ln>
                <a:solidFill>
                  <a:srgbClr val="000000"/>
                </a:solidFill>
                <a:effectLst/>
                <a:uLnTx/>
                <a:uFillTx/>
                <a:latin typeface="Arial" charset="0"/>
                <a:ea typeface="ＭＳ Ｐゴシック" pitchFamily="32" charset="-128"/>
              </a:rPr>
              <a:t>ec</a:t>
            </a:r>
            <a:r>
              <a:rPr kumimoji="0" lang="en-GB" altLang="en-US" i="0" u="none" strike="noStrike" kern="0" cap="none" spc="0" normalizeH="0" baseline="0" noProof="0" dirty="0" smtClean="0">
                <a:ln>
                  <a:noFill/>
                </a:ln>
                <a:solidFill>
                  <a:srgbClr val="000000"/>
                </a:solidFill>
                <a:effectLst/>
                <a:uLnTx/>
                <a:uFillTx/>
                <a:latin typeface="Arial" charset="0"/>
                <a:ea typeface="ＭＳ Ｐゴシック" pitchFamily="32" charset="-128"/>
              </a:rPr>
              <a:t>:/c3y/restarts_m01u</a:t>
            </a:r>
          </a:p>
          <a:p>
            <a:pPr marL="285750" marR="0" lvl="0" indent="-285750"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latin typeface="Arial" charset="0"/>
                <a:ea typeface="ＭＳ Ｐゴシック" pitchFamily="32" charset="-128"/>
              </a:rPr>
              <a:t>ORCA025L46</a:t>
            </a:r>
            <a:r>
              <a:rPr kumimoji="0" lang="en-GB" altLang="en-US" sz="2000" b="0" i="0" u="none" strike="noStrike" kern="0" cap="none" spc="0" normalizeH="0" baseline="0" noProof="0" dirty="0" smtClean="0">
                <a:ln>
                  <a:noFill/>
                </a:ln>
                <a:solidFill>
                  <a:srgbClr val="FF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r>
              <a:rPr kumimoji="0" lang="en-GB" altLang="en-US" sz="2000" i="0" u="none" strike="noStrike" kern="0" cap="none" spc="0" normalizeH="0" baseline="0" noProof="0" dirty="0" smtClean="0">
                <a:ln>
                  <a:noFill/>
                </a:ln>
                <a:solidFill>
                  <a:srgbClr val="000000"/>
                </a:solidFill>
                <a:effectLst/>
                <a:uLnTx/>
                <a:uFillTx/>
                <a:latin typeface="Arial" charset="0"/>
                <a:ea typeface="ＭＳ Ｐゴシック" pitchFamily="32" charset="-128"/>
              </a:rPr>
              <a:t>m01w</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ECFS </a:t>
            </a:r>
            <a:r>
              <a:rPr kumimoji="0" lang="en-GB" altLang="en-US" i="0" u="none" strike="noStrike" kern="0" cap="none" spc="0" normalizeH="0" baseline="0" noProof="0" dirty="0" err="1" smtClean="0">
                <a:ln>
                  <a:noFill/>
                </a:ln>
                <a:solidFill>
                  <a:srgbClr val="000000"/>
                </a:solidFill>
                <a:effectLst/>
                <a:uLnTx/>
                <a:uFillTx/>
                <a:latin typeface="Arial" charset="0"/>
                <a:ea typeface="ＭＳ Ｐゴシック" pitchFamily="32" charset="-128"/>
              </a:rPr>
              <a:t>ec</a:t>
            </a:r>
            <a:r>
              <a:rPr kumimoji="0" lang="en-GB" altLang="en-US" i="0" u="none" strike="noStrike" kern="0" cap="none" spc="0" normalizeH="0" baseline="0" noProof="0" dirty="0" smtClean="0">
                <a:ln>
                  <a:noFill/>
                </a:ln>
                <a:solidFill>
                  <a:srgbClr val="000000"/>
                </a:solidFill>
                <a:effectLst/>
                <a:uLnTx/>
                <a:uFillTx/>
                <a:latin typeface="Arial" charset="0"/>
                <a:ea typeface="ＭＳ Ｐゴシック" pitchFamily="32" charset="-128"/>
              </a:rPr>
              <a:t>:/c3y/restarts_m01w</a:t>
            </a:r>
          </a:p>
          <a:p>
            <a:pPr marL="285750" marR="0" lvl="0" indent="-285750"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latin typeface="Arial" charset="0"/>
                <a:ea typeface="ＭＳ Ｐゴシック" pitchFamily="32" charset="-128"/>
              </a:rPr>
              <a:t>ORCA1L46</a:t>
            </a:r>
            <a:r>
              <a:rPr kumimoji="0" lang="en-GB" altLang="en-US" sz="2000" i="0" u="none" strike="noStrike" kern="0" cap="none" spc="0" normalizeH="0" baseline="0" noProof="0" dirty="0" smtClean="0">
                <a:ln>
                  <a:noFill/>
                </a:ln>
                <a:solidFill>
                  <a:srgbClr val="FF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FF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r>
              <a:rPr kumimoji="0" lang="en-GB" altLang="en-US" sz="2000" i="0" u="none" strike="noStrike" kern="0" cap="none" spc="0" normalizeH="0" baseline="0" noProof="0" dirty="0" smtClean="0">
                <a:ln>
                  <a:noFill/>
                </a:ln>
                <a:solidFill>
                  <a:srgbClr val="000000"/>
                </a:solidFill>
                <a:effectLst/>
                <a:uLnTx/>
                <a:uFillTx/>
                <a:latin typeface="Arial" charset="0"/>
                <a:ea typeface="ＭＳ Ｐゴシック" pitchFamily="32" charset="-128"/>
              </a:rPr>
              <a:t>m01x</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ECFS </a:t>
            </a:r>
            <a:r>
              <a:rPr kumimoji="0" lang="en-GB" altLang="en-US" i="0" u="none" strike="noStrike" kern="0" cap="none" spc="0" normalizeH="0" baseline="0" noProof="0" dirty="0" err="1" smtClean="0">
                <a:ln>
                  <a:noFill/>
                </a:ln>
                <a:solidFill>
                  <a:srgbClr val="000000"/>
                </a:solidFill>
                <a:effectLst/>
                <a:uLnTx/>
                <a:uFillTx/>
                <a:latin typeface="Arial" charset="0"/>
                <a:ea typeface="ＭＳ Ｐゴシック" pitchFamily="32" charset="-128"/>
              </a:rPr>
              <a:t>ec</a:t>
            </a:r>
            <a:r>
              <a:rPr kumimoji="0" lang="en-GB" altLang="en-US" i="0" u="none" strike="noStrike" kern="0" cap="none" spc="0" normalizeH="0" baseline="0" noProof="0" dirty="0" smtClean="0">
                <a:ln>
                  <a:noFill/>
                </a:ln>
                <a:solidFill>
                  <a:srgbClr val="000000"/>
                </a:solidFill>
                <a:effectLst/>
                <a:uLnTx/>
                <a:uFillTx/>
                <a:latin typeface="Arial" charset="0"/>
                <a:ea typeface="ＭＳ Ｐゴシック" pitchFamily="32" charset="-128"/>
              </a:rPr>
              <a:t>:/c3y/restarts_m01x</a:t>
            </a:r>
          </a:p>
        </p:txBody>
      </p:sp>
      <p:sp>
        <p:nvSpPr>
          <p:cNvPr id="2" name="Title 1"/>
          <p:cNvSpPr>
            <a:spLocks noGrp="1"/>
          </p:cNvSpPr>
          <p:nvPr>
            <p:ph type="title"/>
          </p:nvPr>
        </p:nvSpPr>
        <p:spPr/>
        <p:txBody>
          <a:bodyPr/>
          <a:lstStyle/>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400" b="1" kern="0" dirty="0" smtClean="0">
                <a:latin typeface="Arial" charset="0"/>
                <a:ea typeface="ＭＳ Ｐゴシック" pitchFamily="32" charset="-128"/>
                <a:cs typeface="+mn-cs"/>
              </a:rPr>
              <a:t>GLORYS2v1 </a:t>
            </a:r>
            <a:r>
              <a:rPr lang="en-GB" altLang="en-US" sz="2400" b="1" kern="0" dirty="0">
                <a:latin typeface="Arial" charset="0"/>
                <a:ea typeface="ＭＳ Ｐゴシック" pitchFamily="32" charset="-128"/>
                <a:cs typeface="+mn-cs"/>
              </a:rPr>
              <a:t>reanalysis (1993-2009</a:t>
            </a:r>
            <a:r>
              <a:rPr lang="en-GB" altLang="en-US" sz="2400" b="1" kern="0" dirty="0" smtClean="0">
                <a:latin typeface="Arial" charset="0"/>
                <a:ea typeface="ＭＳ Ｐゴシック" pitchFamily="32" charset="-128"/>
                <a:cs typeface="+mn-cs"/>
              </a:rPr>
              <a:t>)</a:t>
            </a:r>
            <a:r>
              <a:rPr lang="en-GB" altLang="en-US" sz="2400" kern="0" dirty="0">
                <a:latin typeface="Arial" charset="0"/>
                <a:ea typeface="ＭＳ Ｐゴシック" pitchFamily="32" charset="-128"/>
                <a:cs typeface="+mn-cs"/>
              </a:rPr>
              <a:t/>
            </a:r>
            <a:br>
              <a:rPr lang="en-GB" altLang="en-US" sz="2400" kern="0" dirty="0">
                <a:latin typeface="Arial" charset="0"/>
                <a:ea typeface="ＭＳ Ｐゴシック" pitchFamily="32" charset="-128"/>
                <a:cs typeface="+mn-cs"/>
              </a:rPr>
            </a:br>
            <a:endParaRPr lang="en-US" sz="2400" dirty="0"/>
          </a:p>
        </p:txBody>
      </p:sp>
      <p:sp>
        <p:nvSpPr>
          <p:cNvPr id="5" name="Text Box 3"/>
          <p:cNvSpPr txBox="1">
            <a:spLocks noChangeArrowheads="1"/>
          </p:cNvSpPr>
          <p:nvPr/>
        </p:nvSpPr>
        <p:spPr bwMode="auto">
          <a:xfrm>
            <a:off x="6444208" y="6247972"/>
            <a:ext cx="3095625" cy="363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charset="0"/>
                <a:cs typeface="ＭＳ Ｐゴシック" charset="0"/>
              </a:defRPr>
            </a:lvl9pPr>
          </a:lstStyle>
          <a:p>
            <a:pPr algn="ctr" eaLnBrk="1">
              <a:lnSpc>
                <a:spcPct val="104000"/>
              </a:lnSpc>
              <a:buClrTx/>
              <a:buFontTx/>
              <a:buNone/>
              <a:defRPr/>
            </a:pPr>
            <a:r>
              <a:rPr lang="en-US" sz="1600" b="0" i="1" dirty="0" smtClean="0">
                <a:solidFill>
                  <a:srgbClr val="000000"/>
                </a:solidFill>
              </a:rPr>
              <a:t>virginie.guemas@bsc.es</a:t>
            </a:r>
          </a:p>
        </p:txBody>
      </p:sp>
    </p:spTree>
    <p:extLst>
      <p:ext uri="{BB962C8B-B14F-4D97-AF65-F5344CB8AC3E}">
        <p14:creationId xmlns:p14="http://schemas.microsoft.com/office/powerpoint/2010/main" val="7094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4</a:t>
            </a:fld>
            <a:endParaRPr lang="es-ES" dirty="0"/>
          </a:p>
        </p:txBody>
      </p:sp>
      <p:sp>
        <p:nvSpPr>
          <p:cNvPr id="11" name="Title 10"/>
          <p:cNvSpPr>
            <a:spLocks noGrp="1"/>
          </p:cNvSpPr>
          <p:nvPr>
            <p:ph type="title"/>
          </p:nvPr>
        </p:nvSpPr>
        <p:spPr>
          <a:xfrm>
            <a:off x="35496" y="116632"/>
            <a:ext cx="8928992" cy="504056"/>
          </a:xfrm>
        </p:spPr>
        <p:txBody>
          <a:bodyPr/>
          <a:lstStyle/>
          <a:p>
            <a:r>
              <a:rPr lang="en-GB" altLang="en-US" sz="2400" b="1" kern="0" dirty="0" smtClean="0">
                <a:latin typeface="Arial" charset="0"/>
                <a:ea typeface="ＭＳ Ｐゴシック" pitchFamily="32" charset="-128"/>
              </a:rPr>
              <a:t>GLOSEA5 reanalysis (1990-2013)</a:t>
            </a:r>
            <a:endParaRPr lang="es-ES" sz="2400" b="1" dirty="0"/>
          </a:p>
        </p:txBody>
      </p:sp>
      <p:sp>
        <p:nvSpPr>
          <p:cNvPr id="6" name="Text Box 2"/>
          <p:cNvSpPr txBox="1">
            <a:spLocks noChangeArrowheads="1"/>
          </p:cNvSpPr>
          <p:nvPr/>
        </p:nvSpPr>
        <p:spPr bwMode="auto">
          <a:xfrm>
            <a:off x="0" y="908720"/>
            <a:ext cx="8964488" cy="4055598"/>
          </a:xfrm>
          <a:prstGeom prst="rect">
            <a:avLst/>
          </a:prstGeom>
          <a:solidFill>
            <a:schemeClr val="bg1"/>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9pPr>
          </a:lstStyle>
          <a:p>
            <a:pPr marL="0" marR="0" lvl="0" indent="0" defTabSz="449263" eaLnBrk="1" fontAlgn="base" latinLnBrk="0" hangingPunct="0">
              <a:lnSpc>
                <a:spcPct val="80000"/>
              </a:lnSpc>
              <a:spcBef>
                <a:spcPts val="1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100" b="0" i="0" u="none" strike="noStrike" kern="0" cap="none" spc="0" normalizeH="0" baseline="0" noProof="0" dirty="0" smtClean="0">
                <a:ln>
                  <a:noFill/>
                </a:ln>
                <a:solidFill>
                  <a:srgbClr val="D6D6F5"/>
                </a:solidFill>
                <a:effectLst/>
                <a:uLnTx/>
                <a:uFillTx/>
              </a:rPr>
              <a:t>	</a:t>
            </a:r>
            <a:r>
              <a:rPr lang="en-GB" altLang="en-US" sz="2100" u="sng" kern="0" dirty="0">
                <a:solidFill>
                  <a:srgbClr val="009973"/>
                </a:solidFill>
              </a:rPr>
              <a:t>R</a:t>
            </a:r>
            <a:r>
              <a:rPr kumimoji="0" lang="en-GB" altLang="en-US" sz="2100" i="0" u="sng" strike="noStrike" kern="0" cap="none" spc="0" normalizeH="0" baseline="0" noProof="0" dirty="0" err="1" smtClean="0">
                <a:ln>
                  <a:noFill/>
                </a:ln>
                <a:solidFill>
                  <a:srgbClr val="009973"/>
                </a:solidFill>
                <a:effectLst/>
                <a:uLnTx/>
                <a:uFillTx/>
              </a:rPr>
              <a:t>estarts</a:t>
            </a:r>
            <a:r>
              <a:rPr kumimoji="0" lang="en-GB" altLang="en-US" sz="2100" i="0" u="sng" strike="noStrike" kern="0" cap="none" spc="0" normalizeH="0" baseline="0" noProof="0" dirty="0" smtClean="0">
                <a:ln>
                  <a:noFill/>
                </a:ln>
                <a:solidFill>
                  <a:srgbClr val="009973"/>
                </a:solidFill>
                <a:effectLst/>
                <a:uLnTx/>
                <a:uFillTx/>
              </a:rPr>
              <a:t>: </a:t>
            </a:r>
            <a:r>
              <a:rPr kumimoji="0" lang="en-GB" altLang="en-US" sz="180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a:p>
            <a:pPr marL="0" marR="0" lvl="0" indent="0" defTabSz="449263" eaLnBrk="1" fontAlgn="base" latinLnBrk="0" hangingPunct="0">
              <a:lnSpc>
                <a:spcPct val="80000"/>
              </a:lnSpc>
              <a:spcBef>
                <a:spcPts val="1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kumimoji="0" lang="en-GB" altLang="en-US" sz="1100" i="0" u="none" strike="noStrike" kern="0" cap="none" spc="0" normalizeH="0" baseline="0" noProof="0" dirty="0" smtClean="0">
              <a:ln>
                <a:noFill/>
              </a:ln>
              <a:solidFill>
                <a:srgbClr val="000000"/>
              </a:solidFill>
              <a:effectLst/>
              <a:uLnTx/>
              <a:uFillTx/>
              <a:latin typeface="Arial" charset="0"/>
              <a:ea typeface="ＭＳ Ｐゴシック" pitchFamily="32" charset="-128"/>
            </a:endParaRPr>
          </a:p>
          <a:p>
            <a:pPr marL="285750" marR="0" lvl="0" indent="-285750" defTabSz="449263" eaLnBrk="1" fontAlgn="base" latinLnBrk="0" hangingPunct="0">
              <a:lnSpc>
                <a:spcPct val="80000"/>
              </a:lnSpc>
              <a:spcBef>
                <a:spcPts val="10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latin typeface="Arial" charset="0"/>
                <a:ea typeface="ＭＳ Ｐゴシック" pitchFamily="32" charset="-128"/>
              </a:rPr>
              <a:t> ORCA025L75 </a:t>
            </a:r>
            <a:r>
              <a:rPr kumimoji="0" lang="en-GB" altLang="en-US" sz="18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original restarts after horizontal extrapolation to different mask  (using</a:t>
            </a:r>
            <a:r>
              <a:rPr kumimoji="0" lang="en-GB" altLang="en-US" sz="2000" b="0" i="0" u="none" strike="noStrike" kern="0" cap="none" spc="0" normalizeH="0" noProof="0" dirty="0" smtClean="0">
                <a:ln>
                  <a:noFill/>
                </a:ln>
                <a:solidFill>
                  <a:srgbClr val="00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Python script)</a:t>
            </a:r>
          </a:p>
          <a:p>
            <a:pPr marR="0" lvl="0" defTabSz="449263" eaLnBrk="1" fontAlgn="base" latinLnBrk="0" hangingPunct="0">
              <a:lnSpc>
                <a:spcPct val="80000"/>
              </a:lnSpc>
              <a:spcBef>
                <a:spcPts val="10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endParaRPr>
          </a:p>
          <a:p>
            <a:pPr marL="0" marR="0" lvl="0" indent="0" defTabSz="449263" eaLnBrk="1" fontAlgn="base" latinLnBrk="0" hangingPunct="0">
              <a:lnSpc>
                <a:spcPct val="80000"/>
              </a:lnSpc>
              <a:spcBef>
                <a:spcPts val="1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ECFS </a:t>
            </a:r>
            <a:r>
              <a:rPr kumimoji="0" lang="en-GB" altLang="en-US" i="0" u="none" strike="noStrike" kern="0" cap="none" spc="0" normalizeH="0" baseline="0" noProof="0" dirty="0" err="1" smtClean="0">
                <a:ln>
                  <a:noFill/>
                </a:ln>
                <a:solidFill>
                  <a:srgbClr val="000000"/>
                </a:solidFill>
                <a:effectLst/>
                <a:uLnTx/>
                <a:uFillTx/>
                <a:latin typeface="Arial" charset="0"/>
                <a:ea typeface="ＭＳ Ｐゴシック" pitchFamily="32" charset="-128"/>
              </a:rPr>
              <a:t>ec</a:t>
            </a:r>
            <a:r>
              <a:rPr kumimoji="0" lang="en-GB" altLang="en-US" i="0" u="none" strike="noStrike" kern="0" cap="none" spc="0" normalizeH="0" baseline="0" noProof="0" dirty="0" smtClean="0">
                <a:ln>
                  <a:noFill/>
                </a:ln>
                <a:solidFill>
                  <a:srgbClr val="000000"/>
                </a:solidFill>
                <a:effectLst/>
                <a:uLnTx/>
                <a:uFillTx/>
                <a:latin typeface="Arial" charset="0"/>
                <a:ea typeface="ＭＳ Ｐゴシック" pitchFamily="32" charset="-128"/>
              </a:rPr>
              <a:t>:/c3e/ORCA025L75/GLOSEA5 </a:t>
            </a:r>
          </a:p>
          <a:p>
            <a:pPr marL="0" marR="0" lvl="0" indent="0" defTabSz="449263" eaLnBrk="1" fontAlgn="base" latinLnBrk="0" hangingPunct="0">
              <a:lnSpc>
                <a:spcPct val="80000"/>
              </a:lnSpc>
              <a:spcBef>
                <a:spcPts val="1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18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a:p>
            <a:pPr marL="285750" marR="0" lvl="0" indent="-285750" defTabSz="449263" eaLnBrk="1" fontAlgn="base" latinLnBrk="0" hangingPunct="0">
              <a:lnSpc>
                <a:spcPct val="80000"/>
              </a:lnSpc>
              <a:spcBef>
                <a:spcPts val="1000"/>
              </a:spcBef>
              <a:spcAft>
                <a:spcPct val="0"/>
              </a:spcAft>
              <a:buClrTx/>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i="0" u="none" strike="noStrike" kern="0" cap="none" spc="0" normalizeH="0" baseline="0" noProof="0" dirty="0" smtClean="0">
                <a:ln>
                  <a:noFill/>
                </a:ln>
                <a:solidFill>
                  <a:srgbClr val="CC0000"/>
                </a:solidFill>
                <a:effectLst/>
                <a:uLnTx/>
                <a:uFillTx/>
                <a:latin typeface="Arial" charset="0"/>
                <a:ea typeface="ＭＳ Ｐゴシック" pitchFamily="32" charset="-128"/>
              </a:rPr>
              <a:t>ORCA1L46</a:t>
            </a:r>
            <a:r>
              <a:rPr kumimoji="0" lang="en-GB" altLang="en-US" sz="2000" i="0" u="none" strike="noStrike" kern="0" cap="none" spc="0" normalizeH="0" baseline="0" noProof="0" dirty="0" smtClean="0">
                <a:ln>
                  <a:noFill/>
                </a:ln>
                <a:solidFill>
                  <a:srgbClr val="FF0000"/>
                </a:solidFill>
                <a:effectLst/>
                <a:uLnTx/>
                <a:uFillTx/>
                <a:latin typeface="Arial" charset="0"/>
                <a:ea typeface="ＭＳ Ｐゴシック" pitchFamily="32" charset="-128"/>
              </a:rPr>
              <a:t> </a:t>
            </a: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vertical and horizontal interpolation </a:t>
            </a:r>
            <a:r>
              <a:rPr kumimoji="0" lang="en-US"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extrapolation using SOSIE software      (http://sosie.sourceforge.net/)  </a:t>
            </a:r>
          </a:p>
          <a:p>
            <a:pPr marL="0" marR="0" lvl="0" indent="0" defTabSz="449263" eaLnBrk="1" fontAlgn="base" latinLnBrk="0" hangingPunct="0">
              <a:lnSpc>
                <a:spcPct val="80000"/>
              </a:lnSpc>
              <a:spcBef>
                <a:spcPts val="1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GB" altLang="en-US" sz="2000" b="0"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a:p>
            <a:pPr marL="0" marR="0" lvl="0" indent="0" defTabSz="449263" eaLnBrk="1" fontAlgn="base" latinLnBrk="0" hangingPunct="0">
              <a:lnSpc>
                <a:spcPct val="80000"/>
              </a:lnSpc>
              <a:spcBef>
                <a:spcPts val="1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b="0" kern="0" dirty="0">
                <a:solidFill>
                  <a:srgbClr val="000000"/>
                </a:solidFill>
              </a:rPr>
              <a:t>A</a:t>
            </a:r>
            <a:r>
              <a:rPr kumimoji="0" lang="en-GB" altLang="en-US" b="0" i="0" u="none" strike="noStrike" kern="0" cap="none" spc="0" normalizeH="0" baseline="0" noProof="0" dirty="0" smtClean="0">
                <a:ln>
                  <a:noFill/>
                </a:ln>
                <a:solidFill>
                  <a:srgbClr val="000000"/>
                </a:solidFill>
                <a:effectLst/>
                <a:uLnTx/>
                <a:uFillTx/>
                <a:latin typeface="Arial" charset="0"/>
                <a:ea typeface="ＭＳ Ｐゴシック" pitchFamily="32" charset="-128"/>
              </a:rPr>
              <a:t>t ECFS </a:t>
            </a:r>
            <a:r>
              <a:rPr kumimoji="0" lang="en-GB" altLang="en-US" i="0" u="none" strike="noStrike" kern="0" cap="none" spc="0" normalizeH="0" baseline="0" noProof="0" dirty="0" err="1" smtClean="0">
                <a:ln>
                  <a:noFill/>
                </a:ln>
                <a:solidFill>
                  <a:srgbClr val="000000"/>
                </a:solidFill>
                <a:effectLst/>
                <a:uLnTx/>
                <a:uFillTx/>
                <a:latin typeface="Arial" charset="0"/>
                <a:ea typeface="ＭＳ Ｐゴシック" pitchFamily="32" charset="-128"/>
              </a:rPr>
              <a:t>ec</a:t>
            </a:r>
            <a:r>
              <a:rPr kumimoji="0" lang="en-GB" altLang="en-US" i="0" u="none" strike="noStrike" kern="0" cap="none" spc="0" normalizeH="0" baseline="0" noProof="0" dirty="0" smtClean="0">
                <a:ln>
                  <a:noFill/>
                </a:ln>
                <a:solidFill>
                  <a:srgbClr val="000000"/>
                </a:solidFill>
                <a:effectLst/>
                <a:uLnTx/>
                <a:uFillTx/>
                <a:latin typeface="Arial" charset="0"/>
                <a:ea typeface="ＭＳ Ｐゴシック" pitchFamily="32" charset="-128"/>
              </a:rPr>
              <a:t>:/c3e/ORCA1L46/GLOSEA5  </a:t>
            </a:r>
          </a:p>
          <a:p>
            <a:pPr marL="0" marR="0" lvl="0" indent="0" defTabSz="449263" eaLnBrk="1" fontAlgn="base" latinLnBrk="0" hangingPunct="0">
              <a:lnSpc>
                <a:spcPct val="80000"/>
              </a:lnSpc>
              <a:spcBef>
                <a:spcPts val="1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kumimoji="0" lang="en-GB" altLang="en-US" sz="1800" b="0" i="0" u="none" strike="noStrike" kern="0" cap="none" spc="0" normalizeH="0" baseline="0" noProof="0" dirty="0" smtClean="0">
              <a:ln>
                <a:noFill/>
              </a:ln>
              <a:solidFill>
                <a:srgbClr val="000000"/>
              </a:solidFill>
              <a:effectLst/>
              <a:uLnTx/>
              <a:uFillTx/>
              <a:latin typeface="Arial" charset="0"/>
              <a:ea typeface="ＭＳ Ｐゴシック" pitchFamily="32" charset="-128"/>
            </a:endParaRPr>
          </a:p>
        </p:txBody>
      </p:sp>
      <p:sp>
        <p:nvSpPr>
          <p:cNvPr id="3" name="Rectangle 2"/>
          <p:cNvSpPr/>
          <p:nvPr/>
        </p:nvSpPr>
        <p:spPr>
          <a:xfrm>
            <a:off x="-87852" y="5134010"/>
            <a:ext cx="9140191" cy="1162369"/>
          </a:xfrm>
          <a:prstGeom prst="rect">
            <a:avLst/>
          </a:prstGeom>
        </p:spPr>
        <p:txBody>
          <a:bodyPr wrap="square">
            <a:spAutoFit/>
          </a:bodyPr>
          <a:lstStyle/>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kern="0" dirty="0">
                <a:solidFill>
                  <a:schemeClr val="accent1">
                    <a:lumMod val="10000"/>
                  </a:schemeClr>
                </a:solidFill>
                <a:latin typeface="Arial" charset="0"/>
                <a:ea typeface="ＭＳ Ｐゴシック" pitchFamily="32" charset="-128"/>
              </a:rPr>
              <a:t>More information : </a:t>
            </a:r>
          </a:p>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kern="0" dirty="0">
                <a:solidFill>
                  <a:schemeClr val="accent1">
                    <a:lumMod val="10000"/>
                  </a:schemeClr>
                </a:solidFill>
                <a:latin typeface="Arial" charset="0"/>
                <a:ea typeface="ＭＳ Ｐゴシック" pitchFamily="32" charset="-128"/>
              </a:rPr>
              <a:t>https://dev.ec-earth.org/projects/ecearth3/wiki/Ocean_initial_conditions_for_climate_predictions</a:t>
            </a:r>
          </a:p>
          <a:p>
            <a:endParaRPr lang="en-US" dirty="0">
              <a:solidFill>
                <a:schemeClr val="accent1">
                  <a:lumMod val="10000"/>
                </a:schemeClr>
              </a:solidFill>
            </a:endParaRPr>
          </a:p>
        </p:txBody>
      </p:sp>
      <p:sp>
        <p:nvSpPr>
          <p:cNvPr id="7" name="Text Box 3"/>
          <p:cNvSpPr txBox="1">
            <a:spLocks noChangeArrowheads="1"/>
          </p:cNvSpPr>
          <p:nvPr/>
        </p:nvSpPr>
        <p:spPr bwMode="auto">
          <a:xfrm>
            <a:off x="5292080" y="6398581"/>
            <a:ext cx="3384550"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eleftheria.exarchou@bsc.es</a:t>
            </a:r>
          </a:p>
        </p:txBody>
      </p:sp>
    </p:spTree>
    <p:extLst>
      <p:ext uri="{BB962C8B-B14F-4D97-AF65-F5344CB8AC3E}">
        <p14:creationId xmlns:p14="http://schemas.microsoft.com/office/powerpoint/2010/main" val="80367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5</a:t>
            </a:fld>
            <a:endParaRPr lang="es-ES" dirty="0"/>
          </a:p>
        </p:txBody>
      </p:sp>
      <p:sp>
        <p:nvSpPr>
          <p:cNvPr id="3" name="Title 2"/>
          <p:cNvSpPr>
            <a:spLocks noGrp="1"/>
          </p:cNvSpPr>
          <p:nvPr>
            <p:ph type="title"/>
          </p:nvPr>
        </p:nvSpPr>
        <p:spPr/>
        <p:txBody>
          <a:bodyPr/>
          <a:lstStyle/>
          <a:p>
            <a:pPr lvl="0" defTabSz="449263" fontAlgn="base" hangingPunct="0">
              <a:lnSpc>
                <a:spcPct val="80000"/>
              </a:lnSpc>
              <a:spcBef>
                <a:spcPts val="1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400" b="1" kern="0" dirty="0" smtClean="0">
                <a:latin typeface="Arial" charset="0"/>
                <a:ea typeface="ＭＳ Ｐゴシック" pitchFamily="32" charset="-128"/>
                <a:cs typeface="+mn-cs"/>
              </a:rPr>
              <a:t>ORAS4 </a:t>
            </a:r>
            <a:r>
              <a:rPr lang="en-GB" altLang="en-US" sz="2400" b="1" kern="0" dirty="0">
                <a:latin typeface="Arial" charset="0"/>
                <a:ea typeface="ＭＳ Ｐゴシック" pitchFamily="32" charset="-128"/>
                <a:cs typeface="+mn-cs"/>
              </a:rPr>
              <a:t>reanalysis (1958-2013) </a:t>
            </a:r>
            <a:br>
              <a:rPr lang="en-GB" altLang="en-US" sz="2400" b="1" kern="0" dirty="0">
                <a:latin typeface="Arial" charset="0"/>
                <a:ea typeface="ＭＳ Ｐゴシック" pitchFamily="32" charset="-128"/>
                <a:cs typeface="+mn-cs"/>
              </a:rPr>
            </a:br>
            <a:endParaRPr lang="en-US" sz="2400" b="1" dirty="0"/>
          </a:p>
        </p:txBody>
      </p:sp>
      <p:sp>
        <p:nvSpPr>
          <p:cNvPr id="4" name="Content Placeholder 3"/>
          <p:cNvSpPr>
            <a:spLocks noGrp="1"/>
          </p:cNvSpPr>
          <p:nvPr>
            <p:ph idx="1"/>
          </p:nvPr>
        </p:nvSpPr>
        <p:spPr>
          <a:xfrm>
            <a:off x="75365" y="1052736"/>
            <a:ext cx="9073008" cy="5184576"/>
          </a:xfrm>
        </p:spPr>
        <p:txBody>
          <a:bodyPr/>
          <a:lstStyle/>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US" altLang="en-US" u="sng" kern="0" dirty="0">
                <a:solidFill>
                  <a:srgbClr val="009973"/>
                </a:solidFill>
                <a:latin typeface="Arial" charset="0"/>
                <a:ea typeface="ＭＳ Ｐゴシック" pitchFamily="32" charset="-128"/>
              </a:rPr>
              <a:t>R</a:t>
            </a:r>
            <a:r>
              <a:rPr lang="en-US" altLang="en-US" u="sng" kern="0" dirty="0" smtClean="0">
                <a:solidFill>
                  <a:srgbClr val="009973"/>
                </a:solidFill>
                <a:latin typeface="Arial" charset="0"/>
                <a:ea typeface="ＭＳ Ｐゴシック" pitchFamily="32" charset="-128"/>
              </a:rPr>
              <a:t>estarts</a:t>
            </a:r>
            <a:r>
              <a:rPr lang="en-US" altLang="en-US" u="sng" kern="0" dirty="0">
                <a:solidFill>
                  <a:srgbClr val="009973"/>
                </a:solidFill>
                <a:latin typeface="Arial" charset="0"/>
                <a:ea typeface="ＭＳ Ｐゴシック" pitchFamily="32" charset="-128"/>
              </a:rPr>
              <a:t>: </a:t>
            </a:r>
            <a:r>
              <a:rPr lang="en-US" altLang="en-US" kern="0" dirty="0">
                <a:solidFill>
                  <a:srgbClr val="000000"/>
                </a:solidFill>
                <a:latin typeface="Arial" charset="0"/>
                <a:ea typeface="ＭＳ Ｐゴシック" pitchFamily="32" charset="-128"/>
              </a:rPr>
              <a:t>	</a:t>
            </a:r>
            <a:endParaRPr lang="en-US" altLang="en-US" kern="0" dirty="0" smtClean="0">
              <a:solidFill>
                <a:srgbClr val="000000"/>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1200" kern="0" dirty="0" smtClean="0">
              <a:solidFill>
                <a:srgbClr val="000000"/>
              </a:solidFill>
              <a:latin typeface="Arial" charset="0"/>
              <a:ea typeface="ＭＳ Ｐゴシック" pitchFamily="32" charset="-128"/>
            </a:endParaRPr>
          </a:p>
          <a:p>
            <a:pPr marL="285750" lvl="0" indent="-285750" defTabSz="449263" fontAlgn="base" hangingPunct="0">
              <a:lnSpc>
                <a:spcPct val="80000"/>
              </a:lnSpc>
              <a:spcBef>
                <a:spcPts val="1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US" altLang="en-US" sz="2000" b="1" kern="0" dirty="0" smtClean="0">
                <a:solidFill>
                  <a:srgbClr val="CC0000"/>
                </a:solidFill>
                <a:latin typeface="Arial" charset="0"/>
                <a:ea typeface="ＭＳ Ｐゴシック" pitchFamily="32" charset="-128"/>
              </a:rPr>
              <a:t>ORCA1L46</a:t>
            </a:r>
            <a:r>
              <a:rPr lang="en-US" altLang="en-US" sz="2000" kern="0" dirty="0" smtClean="0">
                <a:solidFill>
                  <a:srgbClr val="FF0000"/>
                </a:solidFill>
                <a:latin typeface="Arial" charset="0"/>
                <a:ea typeface="ＭＳ Ｐゴシック" pitchFamily="32" charset="-128"/>
              </a:rPr>
              <a:t> </a:t>
            </a:r>
            <a:r>
              <a:rPr lang="en-US" altLang="en-US" sz="2000" kern="0" dirty="0">
                <a:solidFill>
                  <a:srgbClr val="000000"/>
                </a:solidFill>
                <a:latin typeface="Arial" charset="0"/>
                <a:ea typeface="ＭＳ Ｐゴシック" pitchFamily="32" charset="-128"/>
              </a:rPr>
              <a:t>: vertical interpolation and extrapolation + empty seas </a:t>
            </a:r>
            <a:r>
              <a:rPr lang="en-US" altLang="en-US" sz="2000" kern="0" dirty="0" smtClean="0">
                <a:solidFill>
                  <a:srgbClr val="000000"/>
                </a:solidFill>
                <a:latin typeface="Arial" charset="0"/>
                <a:ea typeface="ＭＳ Ｐゴシック" pitchFamily="32" charset="-128"/>
              </a:rPr>
              <a:t>filled climatology</a:t>
            </a:r>
          </a:p>
          <a:p>
            <a:pPr marL="285750" lvl="0" indent="-285750" defTabSz="449263" fontAlgn="base" hangingPunct="0">
              <a:lnSpc>
                <a:spcPct val="80000"/>
              </a:lnSpc>
              <a:spcBef>
                <a:spcPts val="1000"/>
              </a:spcBef>
              <a:spcAft>
                <a:spcPct val="0"/>
              </a:spcAft>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2000" b="1" kern="0" dirty="0">
              <a:solidFill>
                <a:srgbClr val="000000"/>
              </a:solidFill>
              <a:latin typeface="Arial" charset="0"/>
              <a:ea typeface="ＭＳ Ｐゴシック" pitchFamily="32" charset="-128"/>
            </a:endParaRPr>
          </a:p>
          <a:p>
            <a:pPr mar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US" altLang="en-US" sz="1800" dirty="0">
                <a:solidFill>
                  <a:srgbClr val="000000"/>
                </a:solidFill>
              </a:rPr>
              <a:t>At </a:t>
            </a:r>
            <a:r>
              <a:rPr lang="en-GB" sz="1800" dirty="0">
                <a:solidFill>
                  <a:schemeClr val="accent1">
                    <a:lumMod val="10000"/>
                  </a:schemeClr>
                </a:solidFill>
              </a:rPr>
              <a:t>ECFS </a:t>
            </a:r>
            <a:r>
              <a:rPr lang="en-GB" sz="1800" b="1" dirty="0" err="1" smtClean="0">
                <a:solidFill>
                  <a:schemeClr val="accent1">
                    <a:lumMod val="10000"/>
                  </a:schemeClr>
                </a:solidFill>
              </a:rPr>
              <a:t>ec</a:t>
            </a:r>
            <a:r>
              <a:rPr lang="en-GB" sz="1800" b="1" dirty="0">
                <a:solidFill>
                  <a:schemeClr val="accent1">
                    <a:lumMod val="10000"/>
                  </a:schemeClr>
                </a:solidFill>
              </a:rPr>
              <a:t>:/</a:t>
            </a:r>
            <a:r>
              <a:rPr lang="en-GB" sz="1800" b="1" dirty="0" smtClean="0">
                <a:solidFill>
                  <a:schemeClr val="accent1">
                    <a:lumMod val="10000"/>
                  </a:schemeClr>
                </a:solidFill>
              </a:rPr>
              <a:t>c3y/restarts_ORAS4/ </a:t>
            </a:r>
            <a:r>
              <a:rPr lang="en-GB" sz="1800" b="1" dirty="0">
                <a:solidFill>
                  <a:schemeClr val="accent1">
                    <a:lumMod val="10000"/>
                  </a:schemeClr>
                </a:solidFill>
              </a:rPr>
              <a:t>ORCA1L46 or </a:t>
            </a:r>
            <a:r>
              <a:rPr lang="en-GB" sz="1800" b="1" dirty="0" smtClean="0">
                <a:solidFill>
                  <a:schemeClr val="accent1">
                    <a:lumMod val="10000"/>
                  </a:schemeClr>
                </a:solidFill>
              </a:rPr>
              <a:t>ORCA025L46 </a:t>
            </a:r>
            <a:r>
              <a:rPr lang="en-GB" sz="1800" b="1" dirty="0">
                <a:solidFill>
                  <a:schemeClr val="accent1">
                    <a:lumMod val="10000"/>
                  </a:schemeClr>
                </a:solidFill>
              </a:rPr>
              <a:t>or ORCA025L75</a:t>
            </a:r>
            <a:endParaRPr lang="en-US" sz="1800" b="1" dirty="0">
              <a:solidFill>
                <a:schemeClr val="accent1">
                  <a:lumMod val="10000"/>
                </a:schemeClr>
              </a:solidFill>
            </a:endParaRP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1800" b="1" kern="0" dirty="0" smtClean="0">
              <a:solidFill>
                <a:schemeClr val="accent1">
                  <a:lumMod val="10000"/>
                </a:schemeClr>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1800" b="1" kern="0" dirty="0">
              <a:solidFill>
                <a:schemeClr val="accent1">
                  <a:lumMod val="10000"/>
                </a:schemeClr>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US" altLang="en-US" sz="1800" b="1" kern="0" dirty="0">
              <a:solidFill>
                <a:schemeClr val="accent1">
                  <a:lumMod val="10000"/>
                </a:schemeClr>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kern="0" dirty="0">
                <a:solidFill>
                  <a:schemeClr val="accent1">
                    <a:lumMod val="10000"/>
                  </a:schemeClr>
                </a:solidFill>
                <a:latin typeface="Arial" charset="0"/>
                <a:ea typeface="ＭＳ Ｐゴシック" pitchFamily="32" charset="-128"/>
              </a:rPr>
              <a:t>More information </a:t>
            </a:r>
            <a:r>
              <a:rPr lang="en-GB" altLang="en-US" sz="1800" kern="0" dirty="0" smtClean="0">
                <a:solidFill>
                  <a:schemeClr val="accent1">
                    <a:lumMod val="10000"/>
                  </a:schemeClr>
                </a:solidFill>
                <a:latin typeface="Arial" charset="0"/>
                <a:ea typeface="ＭＳ Ｐゴシック" pitchFamily="32" charset="-128"/>
              </a:rPr>
              <a:t>:</a:t>
            </a:r>
          </a:p>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kern="0" dirty="0" smtClean="0">
                <a:solidFill>
                  <a:schemeClr val="accent1">
                    <a:lumMod val="10000"/>
                  </a:schemeClr>
                </a:solidFill>
                <a:latin typeface="Arial" charset="0"/>
                <a:ea typeface="ＭＳ Ｐゴシック" pitchFamily="32" charset="-128"/>
              </a:rPr>
              <a:t> </a:t>
            </a:r>
            <a:r>
              <a:rPr lang="en-GB" altLang="en-US" sz="1800" kern="0" dirty="0">
                <a:solidFill>
                  <a:schemeClr val="accent1">
                    <a:lumMod val="10000"/>
                  </a:schemeClr>
                </a:solidFill>
                <a:latin typeface="Arial" charset="0"/>
                <a:ea typeface="ＭＳ Ｐゴシック" pitchFamily="32" charset="-128"/>
              </a:rPr>
              <a:t>https://</a:t>
            </a:r>
            <a:r>
              <a:rPr lang="en-GB" altLang="en-US" sz="1800" kern="0" dirty="0" smtClean="0">
                <a:solidFill>
                  <a:schemeClr val="accent1">
                    <a:lumMod val="10000"/>
                  </a:schemeClr>
                </a:solidFill>
                <a:latin typeface="Arial" charset="0"/>
                <a:ea typeface="ＭＳ Ｐゴシック" pitchFamily="32" charset="-128"/>
              </a:rPr>
              <a:t>dev.ec-earth.org/projects/ecearth3/wiki/Ocean_initial_conditions_for_climate_predictions</a:t>
            </a:r>
            <a:endParaRPr lang="en-GB" altLang="en-US" sz="1800" kern="0" dirty="0">
              <a:solidFill>
                <a:schemeClr val="accent1">
                  <a:lumMod val="10000"/>
                </a:schemeClr>
              </a:solidFill>
              <a:latin typeface="Arial" charset="0"/>
              <a:ea typeface="ＭＳ Ｐゴシック" pitchFamily="32" charset="-128"/>
            </a:endParaRPr>
          </a:p>
          <a:p>
            <a:pPr marL="0" indent="0">
              <a:buNone/>
            </a:pPr>
            <a:endParaRPr lang="en-US" sz="1800" dirty="0"/>
          </a:p>
        </p:txBody>
      </p:sp>
      <p:sp>
        <p:nvSpPr>
          <p:cNvPr id="6" name="Text Box 3"/>
          <p:cNvSpPr txBox="1">
            <a:spLocks noChangeArrowheads="1"/>
          </p:cNvSpPr>
          <p:nvPr/>
        </p:nvSpPr>
        <p:spPr bwMode="auto">
          <a:xfrm>
            <a:off x="5508104" y="6392252"/>
            <a:ext cx="3384550" cy="350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eleftheria.exarchou@bsc.es</a:t>
            </a:r>
          </a:p>
        </p:txBody>
      </p:sp>
    </p:spTree>
    <p:extLst>
      <p:ext uri="{BB962C8B-B14F-4D97-AF65-F5344CB8AC3E}">
        <p14:creationId xmlns:p14="http://schemas.microsoft.com/office/powerpoint/2010/main" val="4130645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6</a:t>
            </a:fld>
            <a:endParaRPr lang="es-ES" dirty="0"/>
          </a:p>
        </p:txBody>
      </p:sp>
      <p:sp>
        <p:nvSpPr>
          <p:cNvPr id="3" name="Title 2"/>
          <p:cNvSpPr>
            <a:spLocks noGrp="1"/>
          </p:cNvSpPr>
          <p:nvPr>
            <p:ph type="title"/>
          </p:nvPr>
        </p:nvSpPr>
        <p:spPr>
          <a:xfrm>
            <a:off x="199367" y="116632"/>
            <a:ext cx="8928992" cy="576064"/>
          </a:xfrm>
        </p:spPr>
        <p:txBody>
          <a:bodyPr/>
          <a:lstStyle/>
          <a:p>
            <a:r>
              <a:rPr lang="en-GB" altLang="en-US" sz="2400" b="1" kern="0" dirty="0" smtClean="0">
                <a:latin typeface="Arial" charset="0"/>
                <a:ea typeface="ＭＳ Ｐゴシック" pitchFamily="32" charset="-128"/>
              </a:rPr>
              <a:t>ORAP5 reanalysis (1957-2013)</a:t>
            </a:r>
            <a:endParaRPr lang="en-US" sz="2400" b="1" dirty="0"/>
          </a:p>
        </p:txBody>
      </p:sp>
      <p:sp>
        <p:nvSpPr>
          <p:cNvPr id="4" name="Content Placeholder 3"/>
          <p:cNvSpPr>
            <a:spLocks noGrp="1"/>
          </p:cNvSpPr>
          <p:nvPr>
            <p:ph idx="1"/>
          </p:nvPr>
        </p:nvSpPr>
        <p:spPr>
          <a:xfrm>
            <a:off x="0" y="980728"/>
            <a:ext cx="9144000" cy="5184576"/>
          </a:xfrm>
        </p:spPr>
        <p:txBody>
          <a:bodyPr>
            <a:normAutofit lnSpcReduction="10000"/>
          </a:bodyPr>
          <a:lstStyle/>
          <a:p>
            <a:pPr marL="0" lvl="0" indent="0" defTabSz="449263" fontAlgn="base" hangingPunct="0">
              <a:lnSpc>
                <a:spcPct val="80000"/>
              </a:lnSpc>
              <a:spcBef>
                <a:spcPts val="1000"/>
              </a:spcBef>
              <a:spcAft>
                <a:spcPct val="0"/>
              </a:spcAft>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100" b="1" kern="0" dirty="0">
                <a:solidFill>
                  <a:srgbClr val="000000"/>
                </a:solidFill>
                <a:latin typeface="Arial" charset="0"/>
                <a:ea typeface="ＭＳ Ｐゴシック" pitchFamily="32" charset="-128"/>
              </a:rPr>
              <a:t>	</a:t>
            </a:r>
            <a:r>
              <a:rPr lang="en-GB" altLang="en-US" sz="2100" b="1" u="sng" kern="0" dirty="0" smtClean="0">
                <a:solidFill>
                  <a:srgbClr val="009973"/>
                </a:solidFill>
                <a:latin typeface="Arial" charset="0"/>
                <a:ea typeface="ＭＳ Ｐゴシック" pitchFamily="32" charset="-128"/>
              </a:rPr>
              <a:t>Restarts</a:t>
            </a:r>
            <a:r>
              <a:rPr lang="en-GB" altLang="en-US" sz="2100" b="1" u="sng" kern="0" dirty="0">
                <a:solidFill>
                  <a:srgbClr val="009973"/>
                </a:solidFill>
                <a:latin typeface="Arial" charset="0"/>
                <a:ea typeface="ＭＳ Ｐゴシック" pitchFamily="32" charset="-128"/>
              </a:rPr>
              <a:t>: </a:t>
            </a:r>
            <a:r>
              <a:rPr lang="en-GB" altLang="en-US" sz="2100" b="1" kern="0" dirty="0">
                <a:solidFill>
                  <a:srgbClr val="009973"/>
                </a:solidFill>
                <a:latin typeface="Arial" charset="0"/>
                <a:ea typeface="ＭＳ Ｐゴシック" pitchFamily="32" charset="-128"/>
              </a:rPr>
              <a:t> </a:t>
            </a:r>
          </a:p>
          <a:p>
            <a:pPr marL="285750" lvl="0" indent="-285750" defTabSz="449263" fontAlgn="base" hangingPunct="0">
              <a:lnSpc>
                <a:spcPct val="80000"/>
              </a:lnSpc>
              <a:spcBef>
                <a:spcPts val="1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000" b="1" kern="0" dirty="0">
                <a:solidFill>
                  <a:srgbClr val="CC0000"/>
                </a:solidFill>
                <a:latin typeface="Arial" charset="0"/>
                <a:ea typeface="ＭＳ Ｐゴシック" pitchFamily="32" charset="-128"/>
              </a:rPr>
              <a:t> ORCA025L75 </a:t>
            </a:r>
            <a:r>
              <a:rPr lang="en-GB" altLang="en-US" kern="0" dirty="0">
                <a:solidFill>
                  <a:srgbClr val="000000"/>
                </a:solidFill>
                <a:latin typeface="Arial" charset="0"/>
                <a:ea typeface="ＭＳ Ｐゴシック" pitchFamily="32" charset="-128"/>
              </a:rPr>
              <a:t>: </a:t>
            </a:r>
            <a:r>
              <a:rPr lang="en-GB" altLang="en-US" sz="2000" kern="0" dirty="0">
                <a:solidFill>
                  <a:srgbClr val="000000"/>
                </a:solidFill>
                <a:latin typeface="Arial" charset="0"/>
                <a:ea typeface="ＭＳ Ｐゴシック" pitchFamily="32" charset="-128"/>
              </a:rPr>
              <a:t>original restarts</a:t>
            </a:r>
          </a:p>
          <a:p>
            <a:pPr marL="0" lvl="0" indent="0"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b="1" kern="0" dirty="0" smtClean="0">
                <a:solidFill>
                  <a:srgbClr val="000000"/>
                </a:solidFill>
                <a:latin typeface="Arial" charset="0"/>
                <a:ea typeface="ＭＳ Ｐゴシック" pitchFamily="32" charset="-128"/>
              </a:rPr>
              <a:t> </a:t>
            </a:r>
            <a:r>
              <a:rPr lang="en-US" altLang="en-US" sz="1800" dirty="0">
                <a:solidFill>
                  <a:srgbClr val="000000"/>
                </a:solidFill>
              </a:rPr>
              <a:t>At </a:t>
            </a:r>
            <a:r>
              <a:rPr lang="en-GB" sz="1800" dirty="0">
                <a:solidFill>
                  <a:schemeClr val="accent1">
                    <a:lumMod val="10000"/>
                  </a:schemeClr>
                </a:solidFill>
              </a:rPr>
              <a:t>ECFS </a:t>
            </a:r>
            <a:r>
              <a:rPr lang="en-GB" altLang="en-US" sz="1800" b="1" kern="0" dirty="0" err="1" smtClean="0">
                <a:solidFill>
                  <a:srgbClr val="000000"/>
                </a:solidFill>
                <a:latin typeface="Arial" charset="0"/>
                <a:ea typeface="ＭＳ Ｐゴシック" pitchFamily="32" charset="-128"/>
              </a:rPr>
              <a:t>ec</a:t>
            </a:r>
            <a:r>
              <a:rPr lang="en-GB" altLang="en-US" sz="1800" b="1" kern="0" dirty="0">
                <a:solidFill>
                  <a:srgbClr val="000000"/>
                </a:solidFill>
                <a:latin typeface="Arial" charset="0"/>
                <a:ea typeface="ＭＳ Ｐゴシック" pitchFamily="32" charset="-128"/>
              </a:rPr>
              <a:t>:/c3e/ORCA025L75/ORAP5</a:t>
            </a:r>
          </a:p>
          <a:p>
            <a:pPr marL="0" lvl="0" indent="0"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GB" altLang="en-US" kern="0" dirty="0">
              <a:solidFill>
                <a:srgbClr val="000000"/>
              </a:solidFill>
              <a:latin typeface="Arial" charset="0"/>
              <a:ea typeface="ＭＳ Ｐゴシック" pitchFamily="32" charset="-128"/>
            </a:endParaRPr>
          </a:p>
          <a:p>
            <a:pPr lvl="0" algn="just" defTabSz="449263" fontAlgn="base" hangingPunct="0">
              <a:lnSpc>
                <a:spcPct val="80000"/>
              </a:lnSpc>
              <a:spcBef>
                <a:spcPts val="1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2000" b="1" kern="0" dirty="0">
                <a:solidFill>
                  <a:srgbClr val="CC0000"/>
                </a:solidFill>
                <a:latin typeface="Arial" charset="0"/>
                <a:ea typeface="ＭＳ Ｐゴシック" pitchFamily="32" charset="-128"/>
              </a:rPr>
              <a:t>ORCA1L46</a:t>
            </a:r>
            <a:r>
              <a:rPr lang="en-GB" altLang="en-US" sz="2000" b="1" kern="0" dirty="0">
                <a:solidFill>
                  <a:srgbClr val="FF0000"/>
                </a:solidFill>
                <a:latin typeface="Arial" charset="0"/>
                <a:ea typeface="ＭＳ Ｐゴシック" pitchFamily="32" charset="-128"/>
              </a:rPr>
              <a:t> </a:t>
            </a:r>
            <a:r>
              <a:rPr lang="en-GB" altLang="en-US" sz="2000" kern="0" dirty="0">
                <a:solidFill>
                  <a:srgbClr val="000000"/>
                </a:solidFill>
                <a:latin typeface="Arial" charset="0"/>
                <a:ea typeface="ＭＳ Ｐゴシック" pitchFamily="32" charset="-128"/>
              </a:rPr>
              <a:t>: vertical and horizontal interpolation </a:t>
            </a:r>
            <a:r>
              <a:rPr lang="en-US" altLang="en-US" sz="2000" kern="0" dirty="0">
                <a:solidFill>
                  <a:srgbClr val="000000"/>
                </a:solidFill>
                <a:latin typeface="Arial" charset="0"/>
                <a:ea typeface="ＭＳ Ｐゴシック" pitchFamily="32" charset="-128"/>
              </a:rPr>
              <a:t>+ extrapolation using SOSIE software        </a:t>
            </a:r>
            <a:r>
              <a:rPr lang="en-US" altLang="en-US" sz="2000" kern="0" dirty="0" smtClean="0">
                <a:solidFill>
                  <a:srgbClr val="000000"/>
                </a:solidFill>
                <a:latin typeface="Arial" charset="0"/>
                <a:ea typeface="ＭＳ Ｐゴシック" pitchFamily="32" charset="-128"/>
              </a:rPr>
              <a:t>(</a:t>
            </a:r>
            <a:r>
              <a:rPr lang="en-US" altLang="en-US" sz="2000" kern="0" dirty="0">
                <a:solidFill>
                  <a:srgbClr val="000000"/>
                </a:solidFill>
                <a:latin typeface="Arial" charset="0"/>
                <a:ea typeface="ＭＳ Ｐゴシック" pitchFamily="32" charset="-128"/>
              </a:rPr>
              <a:t>http://sosie.sourceforge.net/)  </a:t>
            </a:r>
          </a:p>
          <a:p>
            <a:pPr marL="0" lv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b="1" kern="0" dirty="0" smtClean="0">
                <a:solidFill>
                  <a:srgbClr val="000000"/>
                </a:solidFill>
                <a:latin typeface="Arial" charset="0"/>
                <a:ea typeface="ＭＳ Ｐゴシック" pitchFamily="32" charset="-128"/>
              </a:rPr>
              <a:t> </a:t>
            </a:r>
            <a:r>
              <a:rPr lang="en-US" altLang="en-US" sz="1800" dirty="0">
                <a:solidFill>
                  <a:srgbClr val="000000"/>
                </a:solidFill>
              </a:rPr>
              <a:t>At </a:t>
            </a:r>
            <a:r>
              <a:rPr lang="en-GB" sz="1800" dirty="0">
                <a:solidFill>
                  <a:schemeClr val="accent1">
                    <a:lumMod val="10000"/>
                  </a:schemeClr>
                </a:solidFill>
              </a:rPr>
              <a:t>ECFS</a:t>
            </a:r>
            <a:r>
              <a:rPr lang="en-GB" altLang="en-US" sz="1800" b="1" kern="0" dirty="0" smtClean="0">
                <a:solidFill>
                  <a:srgbClr val="000000"/>
                </a:solidFill>
                <a:latin typeface="Arial" charset="0"/>
                <a:ea typeface="ＭＳ Ｐゴシック" pitchFamily="32" charset="-128"/>
              </a:rPr>
              <a:t>  </a:t>
            </a:r>
            <a:r>
              <a:rPr lang="en-GB" altLang="en-US" sz="1800" b="1" kern="0" dirty="0" err="1" smtClean="0">
                <a:solidFill>
                  <a:srgbClr val="000000"/>
                </a:solidFill>
                <a:latin typeface="Arial" charset="0"/>
                <a:ea typeface="ＭＳ Ｐゴシック" pitchFamily="32" charset="-128"/>
              </a:rPr>
              <a:t>ec</a:t>
            </a:r>
            <a:r>
              <a:rPr lang="en-GB" altLang="en-US" sz="1800" b="1" kern="0" dirty="0">
                <a:solidFill>
                  <a:srgbClr val="000000"/>
                </a:solidFill>
                <a:latin typeface="Arial" charset="0"/>
                <a:ea typeface="ＭＳ Ｐゴシック" pitchFamily="32" charset="-128"/>
              </a:rPr>
              <a:t>:/c3e/ORCA1L46/ORAP5</a:t>
            </a:r>
          </a:p>
          <a:p>
            <a:pPr marL="0" lv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GB" altLang="en-US" kern="0" dirty="0" smtClean="0">
              <a:solidFill>
                <a:srgbClr val="000000"/>
              </a:solidFill>
              <a:latin typeface="Arial" charset="0"/>
              <a:ea typeface="ＭＳ Ｐゴシック" pitchFamily="32" charset="-128"/>
            </a:endParaRPr>
          </a:p>
          <a:p>
            <a:pPr marL="0" lv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GB" altLang="en-US" kern="0" dirty="0">
              <a:solidFill>
                <a:srgbClr val="000000"/>
              </a:solidFill>
              <a:latin typeface="Arial" charset="0"/>
              <a:ea typeface="ＭＳ Ｐゴシック" pitchFamily="32" charset="-128"/>
            </a:endParaRPr>
          </a:p>
          <a:p>
            <a:pPr mar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u="sng" kern="0" dirty="0">
                <a:solidFill>
                  <a:srgbClr val="009973"/>
                </a:solidFill>
              </a:rPr>
              <a:t>Restarts from nudging toward monthly means: </a:t>
            </a:r>
            <a:r>
              <a:rPr lang="en-GB" altLang="en-US" kern="0" dirty="0">
                <a:solidFill>
                  <a:srgbClr val="009973"/>
                </a:solidFill>
              </a:rPr>
              <a:t> </a:t>
            </a:r>
            <a:endParaRPr lang="en-GB" altLang="en-US" kern="0" dirty="0" smtClean="0">
              <a:solidFill>
                <a:srgbClr val="009973"/>
              </a:solidFill>
            </a:endParaRPr>
          </a:p>
          <a:p>
            <a:pPr mar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kern="0" dirty="0" smtClean="0">
                <a:solidFill>
                  <a:srgbClr val="009973"/>
                </a:solidFill>
              </a:rPr>
              <a:t>FUTURE PLAN</a:t>
            </a:r>
            <a:endParaRPr lang="en-GB" altLang="en-US" kern="0" dirty="0">
              <a:solidFill>
                <a:srgbClr val="009973"/>
              </a:solidFill>
            </a:endParaRPr>
          </a:p>
          <a:p>
            <a:pPr marL="0" lvl="0" indent="0" algn="just"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endParaRPr lang="en-GB" altLang="en-US" kern="0" dirty="0">
              <a:solidFill>
                <a:srgbClr val="000000"/>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kern="0" dirty="0">
                <a:solidFill>
                  <a:schemeClr val="accent1">
                    <a:lumMod val="10000"/>
                  </a:schemeClr>
                </a:solidFill>
                <a:latin typeface="Arial" charset="0"/>
                <a:ea typeface="ＭＳ Ｐゴシック" pitchFamily="32" charset="-128"/>
              </a:rPr>
              <a:t>More information : </a:t>
            </a:r>
            <a:endParaRPr lang="en-GB" altLang="en-US" sz="1800" kern="0" dirty="0" smtClean="0">
              <a:solidFill>
                <a:schemeClr val="accent1">
                  <a:lumMod val="10000"/>
                </a:schemeClr>
              </a:solidFill>
              <a:latin typeface="Arial" charset="0"/>
              <a:ea typeface="ＭＳ Ｐゴシック" pitchFamily="32" charset="-128"/>
            </a:endParaRPr>
          </a:p>
          <a:p>
            <a:pPr marL="0" lvl="0" indent="0" defTabSz="449263" fontAlgn="base" hangingPunct="0">
              <a:lnSpc>
                <a:spcPct val="80000"/>
              </a:lnSpc>
              <a:spcBef>
                <a:spcPts val="100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lang="en-GB" altLang="en-US" sz="1800" kern="0" dirty="0" smtClean="0">
                <a:solidFill>
                  <a:schemeClr val="accent1">
                    <a:lumMod val="10000"/>
                  </a:schemeClr>
                </a:solidFill>
                <a:latin typeface="Arial" charset="0"/>
                <a:ea typeface="ＭＳ Ｐゴシック" pitchFamily="32" charset="-128"/>
              </a:rPr>
              <a:t>https</a:t>
            </a:r>
            <a:r>
              <a:rPr lang="en-GB" altLang="en-US" sz="1800" kern="0" dirty="0">
                <a:solidFill>
                  <a:schemeClr val="accent1">
                    <a:lumMod val="10000"/>
                  </a:schemeClr>
                </a:solidFill>
                <a:latin typeface="Arial" charset="0"/>
                <a:ea typeface="ＭＳ Ｐゴシック" pitchFamily="32" charset="-128"/>
              </a:rPr>
              <a:t>://dev.ec-earth.org/projects/ecearth3/wiki/Ocean_initial_conditions_for_climate_predictions</a:t>
            </a:r>
          </a:p>
          <a:p>
            <a:endParaRPr lang="en-US" sz="1800" b="1" dirty="0">
              <a:solidFill>
                <a:schemeClr val="accent1">
                  <a:lumMod val="10000"/>
                </a:schemeClr>
              </a:solidFill>
            </a:endParaRPr>
          </a:p>
        </p:txBody>
      </p:sp>
      <p:sp>
        <p:nvSpPr>
          <p:cNvPr id="5" name="Text Box 3"/>
          <p:cNvSpPr txBox="1">
            <a:spLocks noChangeArrowheads="1"/>
          </p:cNvSpPr>
          <p:nvPr/>
        </p:nvSpPr>
        <p:spPr bwMode="auto">
          <a:xfrm>
            <a:off x="5508104" y="6421461"/>
            <a:ext cx="3384550"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eleftheria.exarchou@bsc.es</a:t>
            </a:r>
          </a:p>
        </p:txBody>
      </p:sp>
    </p:spTree>
    <p:extLst>
      <p:ext uri="{BB962C8B-B14F-4D97-AF65-F5344CB8AC3E}">
        <p14:creationId xmlns:p14="http://schemas.microsoft.com/office/powerpoint/2010/main" val="232078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7</a:t>
            </a:fld>
            <a:endParaRPr lang="es-ES" dirty="0"/>
          </a:p>
        </p:txBody>
      </p:sp>
      <p:sp>
        <p:nvSpPr>
          <p:cNvPr id="11" name="Title 10"/>
          <p:cNvSpPr>
            <a:spLocks noGrp="1"/>
          </p:cNvSpPr>
          <p:nvPr>
            <p:ph type="title"/>
          </p:nvPr>
        </p:nvSpPr>
        <p:spPr>
          <a:xfrm>
            <a:off x="98894" y="-30201"/>
            <a:ext cx="8928992" cy="792088"/>
          </a:xfrm>
        </p:spPr>
        <p:txBody>
          <a:bodyPr/>
          <a:lstStyle/>
          <a:p>
            <a:r>
              <a:rPr lang="en-US" sz="2400" b="1" dirty="0"/>
              <a:t>Testing the ocean initial </a:t>
            </a:r>
            <a:r>
              <a:rPr lang="en-US" sz="2400" b="1" dirty="0" smtClean="0"/>
              <a:t>conditions HR(?) </a:t>
            </a:r>
            <a:endParaRPr lang="en-US" sz="2400" b="1" dirty="0"/>
          </a:p>
        </p:txBody>
      </p:sp>
      <p:sp>
        <p:nvSpPr>
          <p:cNvPr id="7" name="Text Box 3"/>
          <p:cNvSpPr txBox="1">
            <a:spLocks noChangeArrowheads="1"/>
          </p:cNvSpPr>
          <p:nvPr/>
        </p:nvSpPr>
        <p:spPr bwMode="auto">
          <a:xfrm>
            <a:off x="107504" y="1124744"/>
            <a:ext cx="8928992" cy="4992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4163" indent="-284163">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1pPr>
            <a:lvl2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434513" algn="l"/>
              </a:tabLst>
              <a:defRPr b="1">
                <a:solidFill>
                  <a:srgbClr val="FFFFFF"/>
                </a:solidFill>
                <a:latin typeface="Arial" charset="0"/>
                <a:ea typeface="ＭＳ Ｐゴシック" pitchFamily="32" charset="-128"/>
              </a:defRPr>
            </a:lvl9pPr>
          </a:lstStyle>
          <a:p>
            <a:pPr eaLnBrk="1">
              <a:lnSpc>
                <a:spcPct val="104000"/>
              </a:lnSpc>
              <a:buFont typeface="Wingdings" charset="2"/>
              <a:buChar char=""/>
            </a:pPr>
            <a:r>
              <a:rPr lang="en-US" altLang="en-US" dirty="0">
                <a:solidFill>
                  <a:srgbClr val="000000"/>
                </a:solidFill>
              </a:rPr>
              <a:t>EC-Earth3.1 in T511L91-ORCA025L75-LIM2 configuration</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a:solidFill>
                  <a:srgbClr val="000000"/>
                </a:solidFill>
              </a:rPr>
              <a:t>Initialization on 1</a:t>
            </a:r>
            <a:r>
              <a:rPr lang="en-US" altLang="en-US" baseline="30000" dirty="0">
                <a:solidFill>
                  <a:srgbClr val="000000"/>
                </a:solidFill>
              </a:rPr>
              <a:t>st</a:t>
            </a:r>
            <a:r>
              <a:rPr lang="en-US" altLang="en-US" dirty="0">
                <a:solidFill>
                  <a:srgbClr val="000000"/>
                </a:solidFill>
              </a:rPr>
              <a:t> May every year from 1993 to 2000</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a:solidFill>
                  <a:srgbClr val="000000"/>
                </a:solidFill>
              </a:rPr>
              <a:t>4 month forecasts</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a:solidFill>
                  <a:srgbClr val="000000"/>
                </a:solidFill>
              </a:rPr>
              <a:t>5 members</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a:solidFill>
                  <a:srgbClr val="000000"/>
                </a:solidFill>
              </a:rPr>
              <a:t>IFS initialized from ERA-interim with singular vectors to obtain 5 members</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a:solidFill>
                  <a:srgbClr val="000000"/>
                </a:solidFill>
              </a:rPr>
              <a:t>LIM2 initialized from GLORYS 2v1</a:t>
            </a:r>
          </a:p>
          <a:p>
            <a:pPr eaLnBrk="1">
              <a:lnSpc>
                <a:spcPct val="104000"/>
              </a:lnSpc>
              <a:buFont typeface="Wingdings" charset="2"/>
              <a:buNone/>
            </a:pPr>
            <a:endParaRPr lang="en-US" altLang="en-US" dirty="0">
              <a:solidFill>
                <a:srgbClr val="000000"/>
              </a:solidFill>
            </a:endParaRPr>
          </a:p>
          <a:p>
            <a:pPr eaLnBrk="1">
              <a:lnSpc>
                <a:spcPct val="104000"/>
              </a:lnSpc>
              <a:buFont typeface="Wingdings" charset="2"/>
              <a:buChar char=""/>
            </a:pPr>
            <a:r>
              <a:rPr lang="en-US" altLang="en-US" dirty="0" smtClean="0">
                <a:solidFill>
                  <a:srgbClr val="000000"/>
                </a:solidFill>
              </a:rPr>
              <a:t> NEMO initialized with:</a:t>
            </a:r>
          </a:p>
          <a:p>
            <a:pPr lvl="2">
              <a:lnSpc>
                <a:spcPct val="104000"/>
              </a:lnSpc>
              <a:buFont typeface="Wingdings" charset="2"/>
              <a:buChar char=""/>
            </a:pPr>
            <a:r>
              <a:rPr lang="en-US" altLang="en-US" dirty="0" smtClean="0">
                <a:solidFill>
                  <a:srgbClr val="000000"/>
                </a:solidFill>
              </a:rPr>
              <a:t>GLORYS2v1 </a:t>
            </a:r>
            <a:r>
              <a:rPr lang="en-US" altLang="en-US" dirty="0">
                <a:solidFill>
                  <a:srgbClr val="000000"/>
                </a:solidFill>
              </a:rPr>
              <a:t>restarts </a:t>
            </a:r>
            <a:r>
              <a:rPr lang="en-US" altLang="en-US" dirty="0">
                <a:solidFill>
                  <a:srgbClr val="800000"/>
                </a:solidFill>
              </a:rPr>
              <a:t> HR-GLORYS2V1</a:t>
            </a:r>
            <a:r>
              <a:rPr lang="en-US" altLang="en-US" dirty="0">
                <a:solidFill>
                  <a:srgbClr val="000000"/>
                </a:solidFill>
              </a:rPr>
              <a:t> </a:t>
            </a:r>
            <a:endParaRPr lang="en-US" altLang="en-US" dirty="0" smtClean="0">
              <a:solidFill>
                <a:srgbClr val="000000"/>
              </a:solidFill>
            </a:endParaRPr>
          </a:p>
          <a:p>
            <a:pPr lvl="2">
              <a:lnSpc>
                <a:spcPct val="104000"/>
              </a:lnSpc>
              <a:buFont typeface="Wingdings" charset="2"/>
              <a:buChar char=""/>
            </a:pPr>
            <a:r>
              <a:rPr lang="en-US" altLang="en-US" dirty="0" smtClean="0">
                <a:solidFill>
                  <a:srgbClr val="000000"/>
                </a:solidFill>
              </a:rPr>
              <a:t>GLOSEA5 </a:t>
            </a:r>
            <a:r>
              <a:rPr lang="en-US" altLang="en-US" dirty="0">
                <a:solidFill>
                  <a:srgbClr val="000000"/>
                </a:solidFill>
              </a:rPr>
              <a:t>restarts  </a:t>
            </a:r>
            <a:r>
              <a:rPr lang="en-US" altLang="en-US" dirty="0">
                <a:solidFill>
                  <a:srgbClr val="3333FF"/>
                </a:solidFill>
              </a:rPr>
              <a:t>HR-GLOSEA5</a:t>
            </a:r>
            <a:endParaRPr lang="en-US" altLang="en-US" dirty="0">
              <a:solidFill>
                <a:srgbClr val="000000"/>
              </a:solidFill>
            </a:endParaRPr>
          </a:p>
          <a:p>
            <a:pPr lvl="2">
              <a:lnSpc>
                <a:spcPct val="104000"/>
              </a:lnSpc>
              <a:buFont typeface="Wingdings" charset="2"/>
              <a:buChar char=""/>
            </a:pPr>
            <a:endParaRPr lang="en-US" altLang="en-US" dirty="0" smtClean="0">
              <a:solidFill>
                <a:srgbClr val="000000"/>
              </a:solidFill>
            </a:endParaRPr>
          </a:p>
          <a:p>
            <a:pPr marL="285750" eaLnBrk="1">
              <a:lnSpc>
                <a:spcPct val="104000"/>
              </a:lnSpc>
              <a:buClrTx/>
              <a:buSzTx/>
              <a:buFontTx/>
              <a:buNone/>
            </a:pPr>
            <a:r>
              <a:rPr lang="en-US" altLang="en-US" dirty="0">
                <a:solidFill>
                  <a:srgbClr val="000000"/>
                </a:solidFill>
              </a:rPr>
              <a:t>	</a:t>
            </a:r>
            <a:endParaRPr lang="en-US" altLang="en-US" dirty="0">
              <a:solidFill>
                <a:srgbClr val="3333FF"/>
              </a:solidFill>
            </a:endParaRPr>
          </a:p>
        </p:txBody>
      </p:sp>
      <p:sp>
        <p:nvSpPr>
          <p:cNvPr id="5" name="Text Box 3"/>
          <p:cNvSpPr txBox="1">
            <a:spLocks noChangeArrowheads="1"/>
          </p:cNvSpPr>
          <p:nvPr/>
        </p:nvSpPr>
        <p:spPr bwMode="auto">
          <a:xfrm>
            <a:off x="5292080" y="6398581"/>
            <a:ext cx="3384550"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eleftheria.exarchou@bsc.es</a:t>
            </a:r>
          </a:p>
        </p:txBody>
      </p:sp>
    </p:spTree>
    <p:extLst>
      <p:ext uri="{BB962C8B-B14F-4D97-AF65-F5344CB8AC3E}">
        <p14:creationId xmlns:p14="http://schemas.microsoft.com/office/powerpoint/2010/main" val="343869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8</a:t>
            </a:fld>
            <a:endParaRPr lang="es-ES" dirty="0"/>
          </a:p>
        </p:txBody>
      </p:sp>
      <p:sp>
        <p:nvSpPr>
          <p:cNvPr id="6" name="Text Box 5"/>
          <p:cNvSpPr txBox="1">
            <a:spLocks noChangeArrowheads="1"/>
          </p:cNvSpPr>
          <p:nvPr/>
        </p:nvSpPr>
        <p:spPr bwMode="auto">
          <a:xfrm>
            <a:off x="971561" y="943613"/>
            <a:ext cx="7056934" cy="382606"/>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buClrTx/>
              <a:buFontTx/>
              <a:buNone/>
            </a:pPr>
            <a:r>
              <a:rPr lang="en-US" altLang="en-US" dirty="0">
                <a:solidFill>
                  <a:srgbClr val="000000"/>
                </a:solidFill>
              </a:rPr>
              <a:t>SST JJA bias: model minus </a:t>
            </a:r>
            <a:r>
              <a:rPr lang="en-US" altLang="en-US" dirty="0" err="1">
                <a:solidFill>
                  <a:srgbClr val="000000"/>
                </a:solidFill>
              </a:rPr>
              <a:t>HadISST</a:t>
            </a:r>
            <a:r>
              <a:rPr lang="en-US" altLang="en-US" dirty="0">
                <a:solidFill>
                  <a:srgbClr val="000000"/>
                </a:solidFill>
              </a:rPr>
              <a:t> (Rayner 2003)</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67" y="2420888"/>
            <a:ext cx="8752246" cy="3865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1623765" y="1762579"/>
            <a:ext cx="1963608" cy="343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2857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285750" indent="-284163" eaLnBrk="1">
              <a:lnSpc>
                <a:spcPct val="104000"/>
              </a:lnSpc>
            </a:pPr>
            <a:r>
              <a:rPr lang="en-US" altLang="en-US">
                <a:solidFill>
                  <a:srgbClr val="3333FF"/>
                </a:solidFill>
              </a:rPr>
              <a:t>HR-GLOSEA5</a:t>
            </a:r>
          </a:p>
        </p:txBody>
      </p:sp>
      <p:sp>
        <p:nvSpPr>
          <p:cNvPr id="12" name="Text Box 9"/>
          <p:cNvSpPr txBox="1">
            <a:spLocks noChangeArrowheads="1"/>
          </p:cNvSpPr>
          <p:nvPr/>
        </p:nvSpPr>
        <p:spPr bwMode="auto">
          <a:xfrm>
            <a:off x="6300192" y="1762579"/>
            <a:ext cx="2055419" cy="343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eaLnBrk="1">
              <a:lnSpc>
                <a:spcPct val="104000"/>
              </a:lnSpc>
            </a:pPr>
            <a:r>
              <a:rPr lang="en-US" altLang="en-US" dirty="0">
                <a:solidFill>
                  <a:srgbClr val="800000"/>
                </a:solidFill>
              </a:rPr>
              <a:t>HR-GLORYS2V1</a:t>
            </a:r>
            <a:r>
              <a:rPr lang="en-US" altLang="en-US" dirty="0">
                <a:solidFill>
                  <a:srgbClr val="000000"/>
                </a:solidFill>
              </a:rPr>
              <a:t> </a:t>
            </a:r>
          </a:p>
        </p:txBody>
      </p:sp>
      <p:sp>
        <p:nvSpPr>
          <p:cNvPr id="13" name="Title 10"/>
          <p:cNvSpPr txBox="1">
            <a:spLocks/>
          </p:cNvSpPr>
          <p:nvPr/>
        </p:nvSpPr>
        <p:spPr>
          <a:xfrm>
            <a:off x="142894" y="41381"/>
            <a:ext cx="8928992" cy="792088"/>
          </a:xfrm>
          <a:prstGeom prst="rect">
            <a:avLst/>
          </a:prstGeom>
        </p:spPr>
        <p:txBody>
          <a:bodyPr vert="horz" lIns="91440" tIns="45720" rIns="91440" bIns="45720" rtlCol="0" anchor="b">
            <a:noAutofit/>
          </a:bodyPr>
          <a:lstStyle>
            <a:lvl1pPr algn="l" defTabSz="914400" rtl="0" eaLnBrk="1" latinLnBrk="0" hangingPunct="1">
              <a:lnSpc>
                <a:spcPts val="3000"/>
              </a:lnSpc>
              <a:spcBef>
                <a:spcPct val="0"/>
              </a:spcBef>
              <a:buNone/>
              <a:defRPr sz="2700" kern="1200">
                <a:solidFill>
                  <a:schemeClr val="bg1"/>
                </a:solidFill>
                <a:latin typeface="+mj-lt"/>
                <a:ea typeface="+mj-ea"/>
                <a:cs typeface="+mj-cs"/>
              </a:defRPr>
            </a:lvl1pPr>
          </a:lstStyle>
          <a:p>
            <a:r>
              <a:rPr lang="en-US" sz="2400" b="1" dirty="0" smtClean="0"/>
              <a:t>Testing the ocean initial conditions </a:t>
            </a:r>
            <a:endParaRPr lang="en-US" sz="2400" b="1" dirty="0"/>
          </a:p>
        </p:txBody>
      </p:sp>
      <p:sp>
        <p:nvSpPr>
          <p:cNvPr id="10" name="Text Box 3"/>
          <p:cNvSpPr txBox="1">
            <a:spLocks noChangeArrowheads="1"/>
          </p:cNvSpPr>
          <p:nvPr/>
        </p:nvSpPr>
        <p:spPr bwMode="auto">
          <a:xfrm>
            <a:off x="5292080" y="6398581"/>
            <a:ext cx="3384550" cy="333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charset="0"/>
                <a:ea typeface="ＭＳ Ｐゴシック" pitchFamily="32" charset="-128"/>
              </a:defRPr>
            </a:lvl9pPr>
          </a:lstStyle>
          <a:p>
            <a:pPr marL="0" marR="0" lvl="0" indent="0" algn="ctr" defTabSz="449263" eaLnBrk="1" fontAlgn="base" latinLnBrk="0" hangingPunct="0">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600" b="0" i="1" u="none" strike="noStrike" kern="0" cap="none" spc="0" normalizeH="0" baseline="0" noProof="0" dirty="0" smtClean="0">
                <a:ln>
                  <a:noFill/>
                </a:ln>
                <a:solidFill>
                  <a:srgbClr val="000000"/>
                </a:solidFill>
                <a:effectLst/>
                <a:uLnTx/>
                <a:uFillTx/>
                <a:latin typeface="Arial" charset="0"/>
                <a:ea typeface="ＭＳ Ｐゴシック" pitchFamily="32" charset="-128"/>
              </a:rPr>
              <a:t>eleftheria.exarchou@bsc.es</a:t>
            </a:r>
          </a:p>
        </p:txBody>
      </p:sp>
    </p:spTree>
    <p:extLst>
      <p:ext uri="{BB962C8B-B14F-4D97-AF65-F5344CB8AC3E}">
        <p14:creationId xmlns:p14="http://schemas.microsoft.com/office/powerpoint/2010/main" val="391424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A490C5D-AEA8-4823-B9B3-806910A0ECF7}" type="slidenum">
              <a:rPr lang="es-ES" smtClean="0"/>
              <a:pPr/>
              <a:t>9</a:t>
            </a:fld>
            <a:endParaRPr lang="es-ES" dirty="0"/>
          </a:p>
        </p:txBody>
      </p:sp>
      <p:sp>
        <p:nvSpPr>
          <p:cNvPr id="5" name="Text Box 1"/>
          <p:cNvSpPr txBox="1">
            <a:spLocks noChangeArrowheads="1"/>
          </p:cNvSpPr>
          <p:nvPr/>
        </p:nvSpPr>
        <p:spPr bwMode="auto">
          <a:xfrm>
            <a:off x="-34298" y="188639"/>
            <a:ext cx="10080625" cy="478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b="1">
                <a:solidFill>
                  <a:srgbClr val="FFFFFF"/>
                </a:solidFill>
                <a:latin typeface="Arial" charset="0"/>
                <a:ea typeface="ＭＳ Ｐゴシック" pitchFamily="32" charset="-128"/>
              </a:defRPr>
            </a:lvl9pPr>
          </a:lstStyle>
          <a:p>
            <a:pPr marL="0" marR="0" lvl="0" indent="0" defTabSz="449263" eaLnBrk="1" fontAlgn="base" latinLnBrk="0" hangingPunct="0">
              <a:lnSpc>
                <a:spcPct val="104000"/>
              </a:lnSpc>
              <a:spcBef>
                <a:spcPts val="1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altLang="en-US" sz="2400" i="0" u="none" strike="noStrike" kern="0" cap="none" spc="0" normalizeH="0" baseline="0" noProof="0" dirty="0" smtClean="0">
                <a:ln>
                  <a:noFill/>
                </a:ln>
                <a:solidFill>
                  <a:schemeClr val="bg1"/>
                </a:solidFill>
                <a:effectLst/>
                <a:uLnTx/>
                <a:uFillTx/>
                <a:latin typeface="Arial" charset="0"/>
                <a:ea typeface="ＭＳ Ｐゴシック" pitchFamily="32" charset="-128"/>
              </a:rPr>
              <a:t>Future ocean initial conditions for EC-Earth</a:t>
            </a:r>
            <a:r>
              <a:rPr kumimoji="0" lang="en-GB" altLang="en-US" sz="2400" i="0" u="none" strike="noStrike" kern="0" cap="none" spc="0" normalizeH="0" noProof="0" dirty="0" smtClean="0">
                <a:ln>
                  <a:noFill/>
                </a:ln>
                <a:solidFill>
                  <a:schemeClr val="bg1"/>
                </a:solidFill>
                <a:effectLst/>
                <a:uLnTx/>
                <a:uFillTx/>
                <a:latin typeface="Arial" charset="0"/>
                <a:ea typeface="ＭＳ Ｐゴシック" pitchFamily="32" charset="-128"/>
              </a:rPr>
              <a:t> 3.2</a:t>
            </a:r>
            <a:endParaRPr kumimoji="0" lang="en-GB" altLang="en-US" sz="2400" i="0" u="none" strike="noStrike" kern="0" cap="none" spc="0" normalizeH="0" baseline="0" noProof="0" dirty="0" smtClean="0">
              <a:ln>
                <a:noFill/>
              </a:ln>
              <a:solidFill>
                <a:schemeClr val="bg1"/>
              </a:solidFill>
              <a:effectLst/>
              <a:uLnTx/>
              <a:uFillTx/>
              <a:latin typeface="Arial" charset="0"/>
              <a:ea typeface="ＭＳ Ｐゴシック" pitchFamily="32" charset="-128"/>
            </a:endParaRPr>
          </a:p>
        </p:txBody>
      </p:sp>
      <p:sp>
        <p:nvSpPr>
          <p:cNvPr id="6" name="Text Box 2"/>
          <p:cNvSpPr txBox="1">
            <a:spLocks noChangeArrowheads="1"/>
          </p:cNvSpPr>
          <p:nvPr/>
        </p:nvSpPr>
        <p:spPr bwMode="auto">
          <a:xfrm>
            <a:off x="299866" y="1412776"/>
            <a:ext cx="8520780" cy="4395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b="1">
                <a:solidFill>
                  <a:srgbClr val="FFFFFF"/>
                </a:solidFill>
                <a:latin typeface="Arial" charset="0"/>
                <a:ea typeface="ＭＳ Ｐゴシック" pitchFamily="32" charset="-128"/>
              </a:defRPr>
            </a:lvl9pPr>
          </a:lstStyle>
          <a:p>
            <a:pPr marL="0" marR="0" lvl="0" indent="0" defTabSz="449263" eaLnBrk="1" fontAlgn="base" latinLnBrk="0" hangingPunct="0">
              <a:lnSpc>
                <a:spcPct val="80000"/>
              </a:lnSpc>
              <a:spcBef>
                <a:spcPts val="8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US" altLang="en-US" sz="2200" i="0" u="none" strike="noStrike" kern="0" cap="none" spc="0" normalizeH="0" baseline="0" noProof="0" dirty="0" smtClean="0">
                <a:ln>
                  <a:noFill/>
                </a:ln>
                <a:solidFill>
                  <a:srgbClr val="000000"/>
                </a:solidFill>
                <a:effectLst/>
                <a:uLnTx/>
                <a:uFillTx/>
              </a:rPr>
              <a:t>  </a:t>
            </a:r>
            <a:r>
              <a:rPr kumimoji="0" lang="en-US" altLang="en-US" sz="2000" i="0" u="sng" strike="noStrike" kern="0" cap="none" spc="0" normalizeH="0" baseline="0" noProof="0" dirty="0" smtClean="0">
                <a:ln>
                  <a:noFill/>
                </a:ln>
                <a:solidFill>
                  <a:srgbClr val="009973"/>
                </a:solidFill>
                <a:effectLst/>
                <a:uLnTx/>
                <a:uFillTx/>
              </a:rPr>
              <a:t>From GLORYS2v1</a:t>
            </a:r>
            <a:r>
              <a:rPr kumimoji="0" lang="en-US" altLang="en-US" sz="1200" i="0" u="sng" strike="noStrike" kern="0" cap="none" spc="0" normalizeH="0" baseline="0" noProof="0" dirty="0" smtClean="0">
                <a:ln>
                  <a:noFill/>
                </a:ln>
                <a:solidFill>
                  <a:srgbClr val="009973"/>
                </a:solidFill>
                <a:effectLst/>
                <a:uLnTx/>
                <a:uFillTx/>
              </a:rPr>
              <a:t>(1992-2009)</a:t>
            </a:r>
            <a:r>
              <a:rPr kumimoji="0" lang="en-US" altLang="en-US" sz="1200" i="0" u="sng" strike="noStrike" kern="0" cap="none" spc="0" normalizeH="0" noProof="0" dirty="0" smtClean="0">
                <a:ln>
                  <a:noFill/>
                </a:ln>
                <a:solidFill>
                  <a:srgbClr val="009973"/>
                </a:solidFill>
                <a:effectLst/>
                <a:uLnTx/>
                <a:uFillTx/>
              </a:rPr>
              <a:t> </a:t>
            </a:r>
            <a:r>
              <a:rPr kumimoji="0" lang="en-US" altLang="en-US" sz="2000" i="0" u="sng" strike="noStrike" kern="0" cap="none" spc="0" normalizeH="0" noProof="0" dirty="0" smtClean="0">
                <a:ln>
                  <a:noFill/>
                </a:ln>
                <a:solidFill>
                  <a:srgbClr val="009973"/>
                </a:solidFill>
                <a:effectLst/>
                <a:uLnTx/>
                <a:uFillTx/>
              </a:rPr>
              <a:t>and </a:t>
            </a:r>
            <a:r>
              <a:rPr kumimoji="0" lang="en-US" altLang="en-US" sz="2000" i="0" u="sng" strike="noStrike" kern="0" cap="none" spc="0" normalizeH="0" baseline="0" noProof="0" dirty="0" smtClean="0">
                <a:ln>
                  <a:noFill/>
                </a:ln>
                <a:solidFill>
                  <a:srgbClr val="009973"/>
                </a:solidFill>
                <a:effectLst/>
                <a:uLnTx/>
                <a:uFillTx/>
              </a:rPr>
              <a:t>GLORYS2V3 </a:t>
            </a:r>
            <a:r>
              <a:rPr kumimoji="0" lang="en-US" altLang="en-US" sz="1200" i="0" u="sng" strike="noStrike" kern="0" cap="none" spc="0" normalizeH="0" baseline="0" noProof="0" dirty="0" smtClean="0">
                <a:ln>
                  <a:noFill/>
                </a:ln>
                <a:solidFill>
                  <a:srgbClr val="009973"/>
                </a:solidFill>
                <a:effectLst/>
                <a:uLnTx/>
                <a:uFillTx/>
              </a:rPr>
              <a:t>(1992-2013) </a:t>
            </a:r>
            <a:r>
              <a:rPr kumimoji="0" lang="en-US" altLang="en-US" sz="2000" i="0" u="sng" strike="noStrike" kern="0" cap="none" spc="0" normalizeH="0" baseline="0" noProof="0" dirty="0" smtClean="0">
                <a:ln>
                  <a:noFill/>
                </a:ln>
                <a:solidFill>
                  <a:srgbClr val="009973"/>
                </a:solidFill>
                <a:effectLst/>
                <a:uLnTx/>
                <a:uFillTx/>
              </a:rPr>
              <a:t>reanalysis restarts: </a:t>
            </a:r>
          </a:p>
          <a:p>
            <a:pPr marL="342900" indent="-342900" defTabSz="449263" fontAlgn="base" hangingPunct="0">
              <a:lnSpc>
                <a:spcPct val="80000"/>
              </a:lnSpc>
              <a:spcBef>
                <a:spcPts val="800"/>
              </a:spcBef>
              <a:spcAft>
                <a:spcPct val="0"/>
              </a:spcAft>
              <a:buFont typeface="Arial" panose="020B0604020202020204" pitchFamily="34" charset="0"/>
              <a:buChar char="•"/>
              <a:defRPr/>
            </a:pPr>
            <a:r>
              <a:rPr lang="en-US" altLang="en-US" sz="2000" b="0" kern="0" dirty="0" smtClean="0">
                <a:solidFill>
                  <a:srgbClr val="C00000"/>
                </a:solidFill>
              </a:rPr>
              <a:t>ORCA025L75</a:t>
            </a:r>
          </a:p>
          <a:p>
            <a:pPr marL="342900" lvl="2" indent="-342900" defTabSz="449263" fontAlgn="base" hangingPunct="0">
              <a:lnSpc>
                <a:spcPct val="80000"/>
              </a:lnSpc>
              <a:spcBef>
                <a:spcPts val="800"/>
              </a:spcBef>
              <a:spcAft>
                <a:spcPct val="0"/>
              </a:spcAft>
              <a:buFont typeface="Arial" panose="020B0604020202020204" pitchFamily="34" charset="0"/>
              <a:buChar char="•"/>
              <a:defRPr/>
            </a:pPr>
            <a:r>
              <a:rPr lang="en-US" altLang="en-US" sz="2000" b="0" kern="0" dirty="0">
                <a:solidFill>
                  <a:srgbClr val="C00000"/>
                </a:solidFill>
              </a:rPr>
              <a:t>ORCA1L46</a:t>
            </a:r>
            <a:r>
              <a:rPr lang="en-US" altLang="en-US" sz="2000" b="0" kern="0" dirty="0">
                <a:solidFill>
                  <a:srgbClr val="000000"/>
                </a:solidFill>
              </a:rPr>
              <a:t> </a:t>
            </a:r>
            <a:r>
              <a:rPr kumimoji="0" lang="en-US" altLang="en-US" sz="2200" b="1" i="0" u="none" strike="noStrike" kern="0" cap="none" spc="0" normalizeH="0" baseline="0" noProof="0" dirty="0" smtClean="0">
                <a:ln>
                  <a:noFill/>
                </a:ln>
                <a:solidFill>
                  <a:srgbClr val="000000"/>
                </a:solidFill>
                <a:effectLst/>
                <a:uLnTx/>
                <a:uFillTx/>
                <a:latin typeface="Arial" charset="0"/>
                <a:ea typeface="ＭＳ Ｐゴシック" pitchFamily="32" charset="-128"/>
              </a:rPr>
              <a:t>	</a:t>
            </a:r>
          </a:p>
          <a:p>
            <a:pPr marL="342900" lvl="2" indent="-342900" defTabSz="449263" fontAlgn="base" hangingPunct="0">
              <a:lnSpc>
                <a:spcPct val="80000"/>
              </a:lnSpc>
              <a:spcBef>
                <a:spcPts val="800"/>
              </a:spcBef>
              <a:spcAft>
                <a:spcPct val="0"/>
              </a:spcAft>
              <a:buFont typeface="Arial" panose="020B0604020202020204" pitchFamily="34" charset="0"/>
              <a:buChar char="•"/>
              <a:defRPr/>
            </a:pPr>
            <a:endParaRPr kumimoji="0" lang="en-US" altLang="en-US" sz="2200" b="0" i="0" u="sng" strike="noStrike" kern="0" cap="none" spc="0" normalizeH="0" baseline="0" noProof="0" dirty="0" smtClean="0">
              <a:ln>
                <a:noFill/>
              </a:ln>
              <a:solidFill>
                <a:srgbClr val="7878DE"/>
              </a:solidFill>
              <a:effectLst/>
              <a:uLnTx/>
              <a:uFillTx/>
              <a:latin typeface="Arial" charset="0"/>
              <a:ea typeface="ＭＳ Ｐゴシック" pitchFamily="32" charset="-128"/>
            </a:endParaRPr>
          </a:p>
          <a:p>
            <a:pPr defTabSz="449263" fontAlgn="base" hangingPunct="0">
              <a:lnSpc>
                <a:spcPct val="80000"/>
              </a:lnSpc>
              <a:spcBef>
                <a:spcPts val="800"/>
              </a:spcBef>
              <a:spcAft>
                <a:spcPct val="0"/>
              </a:spcAft>
              <a:buSzPct val="100000"/>
              <a:defRPr/>
            </a:pPr>
            <a:r>
              <a:rPr lang="en-US" altLang="en-US" sz="2000" b="0" kern="0" dirty="0">
                <a:solidFill>
                  <a:srgbClr val="000000"/>
                </a:solidFill>
              </a:rPr>
              <a:t>	</a:t>
            </a:r>
            <a:r>
              <a:rPr lang="en-US" altLang="en-US" sz="2000" u="sng" kern="0" dirty="0">
                <a:solidFill>
                  <a:srgbClr val="009973"/>
                </a:solidFill>
              </a:rPr>
              <a:t>From </a:t>
            </a:r>
            <a:r>
              <a:rPr lang="en-US" altLang="en-US" sz="2000" u="sng" kern="0" dirty="0" smtClean="0">
                <a:solidFill>
                  <a:srgbClr val="009973"/>
                </a:solidFill>
              </a:rPr>
              <a:t>ORAS4</a:t>
            </a:r>
            <a:r>
              <a:rPr lang="en-US" altLang="en-US" sz="1200" u="sng" kern="0" dirty="0" smtClean="0">
                <a:solidFill>
                  <a:srgbClr val="009973"/>
                </a:solidFill>
              </a:rPr>
              <a:t>(1958-2015)</a:t>
            </a:r>
            <a:r>
              <a:rPr lang="en-US" altLang="en-US" sz="2000" u="sng" kern="0" dirty="0" smtClean="0">
                <a:solidFill>
                  <a:srgbClr val="009973"/>
                </a:solidFill>
              </a:rPr>
              <a:t>,ORAP5</a:t>
            </a:r>
            <a:r>
              <a:rPr lang="en-US" altLang="en-US" sz="1200" u="sng" kern="0" dirty="0" smtClean="0">
                <a:solidFill>
                  <a:srgbClr val="009973"/>
                </a:solidFill>
              </a:rPr>
              <a:t>(1979-2013)</a:t>
            </a:r>
            <a:r>
              <a:rPr lang="en-US" altLang="en-US" sz="2000" u="sng" kern="0" dirty="0" smtClean="0">
                <a:solidFill>
                  <a:srgbClr val="009973"/>
                </a:solidFill>
              </a:rPr>
              <a:t>,ORAS5</a:t>
            </a:r>
            <a:r>
              <a:rPr lang="en-US" altLang="en-US" sz="1200" u="sng" kern="0" dirty="0" smtClean="0">
                <a:solidFill>
                  <a:srgbClr val="009973"/>
                </a:solidFill>
              </a:rPr>
              <a:t>(coming soon) </a:t>
            </a:r>
            <a:r>
              <a:rPr lang="en-US" altLang="en-US" sz="2000" u="sng" kern="0" dirty="0">
                <a:solidFill>
                  <a:srgbClr val="009973"/>
                </a:solidFill>
              </a:rPr>
              <a:t>reanalysis restarts: </a:t>
            </a:r>
            <a:r>
              <a:rPr lang="en-US" altLang="en-US" sz="2000" kern="0" dirty="0">
                <a:solidFill>
                  <a:srgbClr val="000000"/>
                </a:solidFill>
              </a:rPr>
              <a:t>	</a:t>
            </a:r>
            <a:endParaRPr kumimoji="0" lang="en-US" altLang="en-US" sz="2000" i="0" u="sng" strike="noStrike" kern="0" cap="none" spc="0" normalizeH="0" baseline="0" noProof="0" dirty="0" smtClean="0">
              <a:ln>
                <a:noFill/>
              </a:ln>
              <a:solidFill>
                <a:srgbClr val="7878DE"/>
              </a:solidFill>
              <a:effectLst/>
              <a:uLnTx/>
              <a:uFillTx/>
            </a:endParaRPr>
          </a:p>
          <a:p>
            <a:pPr marL="342900" marR="0" lvl="0" indent="-342900" defTabSz="449263" eaLnBrk="1" fontAlgn="base" latinLnBrk="0" hangingPunct="0">
              <a:lnSpc>
                <a:spcPct val="80000"/>
              </a:lnSpc>
              <a:spcBef>
                <a:spcPts val="8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pPr>
            <a:r>
              <a:rPr kumimoji="0" lang="en-US" altLang="en-US" sz="2000" b="0" i="0" u="none" strike="noStrike" kern="0" cap="none" spc="0" normalizeH="0" baseline="0" noProof="0" dirty="0" smtClean="0">
                <a:ln>
                  <a:noFill/>
                </a:ln>
                <a:solidFill>
                  <a:srgbClr val="CC0000"/>
                </a:solidFill>
                <a:effectLst/>
                <a:uLnTx/>
                <a:uFillTx/>
              </a:rPr>
              <a:t>ORCA025L75</a:t>
            </a:r>
            <a:r>
              <a:rPr kumimoji="0" lang="en-US" altLang="en-US" sz="2000" b="0" i="0" u="none" strike="noStrike" kern="0" cap="none" spc="0" normalizeH="0" baseline="0" noProof="0" dirty="0" smtClean="0">
                <a:ln>
                  <a:noFill/>
                </a:ln>
                <a:solidFill>
                  <a:srgbClr val="000000"/>
                </a:solidFill>
                <a:effectLst/>
                <a:uLnTx/>
                <a:uFillTx/>
              </a:rPr>
              <a:t> </a:t>
            </a:r>
          </a:p>
          <a:p>
            <a:pPr marL="342900" indent="-342900" defTabSz="449263" fontAlgn="base" hangingPunct="0">
              <a:lnSpc>
                <a:spcPct val="80000"/>
              </a:lnSpc>
              <a:spcBef>
                <a:spcPts val="800"/>
              </a:spcBef>
              <a:spcAft>
                <a:spcPct val="0"/>
              </a:spcAft>
              <a:buSzPct val="100000"/>
              <a:buFont typeface="Arial" panose="020B0604020202020204" pitchFamily="34" charset="0"/>
              <a:buChar char="•"/>
              <a:defRPr/>
            </a:pPr>
            <a:r>
              <a:rPr lang="en-US" altLang="en-US" sz="2000" b="0" kern="0" dirty="0" smtClean="0">
                <a:solidFill>
                  <a:srgbClr val="CC0000"/>
                </a:solidFill>
              </a:rPr>
              <a:t>ORCA1L46</a:t>
            </a:r>
            <a:r>
              <a:rPr lang="en-US" altLang="en-US" sz="2000" b="0" kern="0" dirty="0" smtClean="0">
                <a:solidFill>
                  <a:srgbClr val="000000"/>
                </a:solidFill>
              </a:rPr>
              <a:t> </a:t>
            </a:r>
          </a:p>
          <a:p>
            <a:pPr marL="342900" indent="-342900" defTabSz="449263" fontAlgn="base" hangingPunct="0">
              <a:lnSpc>
                <a:spcPct val="80000"/>
              </a:lnSpc>
              <a:spcBef>
                <a:spcPts val="800"/>
              </a:spcBef>
              <a:spcAft>
                <a:spcPct val="0"/>
              </a:spcAft>
              <a:buSzPct val="100000"/>
              <a:buFont typeface="Arial" panose="020B0604020202020204" pitchFamily="34" charset="0"/>
              <a:buChar char="•"/>
              <a:defRPr/>
            </a:pPr>
            <a:endParaRPr lang="en-US" altLang="en-US" sz="2000" b="0" kern="0" dirty="0" smtClean="0">
              <a:solidFill>
                <a:srgbClr val="000000"/>
              </a:solidFill>
            </a:endParaRPr>
          </a:p>
          <a:p>
            <a:pPr defTabSz="449263" fontAlgn="base" hangingPunct="0">
              <a:lnSpc>
                <a:spcPct val="80000"/>
              </a:lnSpc>
              <a:spcBef>
                <a:spcPts val="800"/>
              </a:spcBef>
              <a:spcAft>
                <a:spcPct val="0"/>
              </a:spcAft>
              <a:buSzPct val="100000"/>
              <a:defRPr/>
            </a:pPr>
            <a:r>
              <a:rPr lang="en-US" altLang="en-US" sz="2000" u="sng" kern="0" dirty="0">
                <a:solidFill>
                  <a:srgbClr val="009973"/>
                </a:solidFill>
              </a:rPr>
              <a:t>From </a:t>
            </a:r>
            <a:r>
              <a:rPr lang="en-US" altLang="en-US" sz="2000" u="sng" kern="0" dirty="0" smtClean="0">
                <a:solidFill>
                  <a:srgbClr val="009973"/>
                </a:solidFill>
              </a:rPr>
              <a:t>GLOSEAS5 </a:t>
            </a:r>
            <a:r>
              <a:rPr lang="en-US" altLang="en-US" sz="2000" u="sng" kern="0" dirty="0">
                <a:solidFill>
                  <a:srgbClr val="009973"/>
                </a:solidFill>
              </a:rPr>
              <a:t>reanalysis restarts</a:t>
            </a:r>
            <a:r>
              <a:rPr lang="en-US" altLang="en-US" sz="2000" b="0" u="sng" kern="0" dirty="0">
                <a:solidFill>
                  <a:srgbClr val="009973"/>
                </a:solidFill>
              </a:rPr>
              <a:t>: </a:t>
            </a:r>
            <a:r>
              <a:rPr lang="en-US" altLang="en-US" sz="2000" b="0" kern="0" dirty="0">
                <a:solidFill>
                  <a:srgbClr val="000000"/>
                </a:solidFill>
              </a:rPr>
              <a:t>	</a:t>
            </a:r>
            <a:endParaRPr lang="en-US" altLang="en-US" sz="2000" b="0" u="sng" kern="0" dirty="0">
              <a:solidFill>
                <a:srgbClr val="7878DE"/>
              </a:solidFill>
            </a:endParaRPr>
          </a:p>
          <a:p>
            <a:pPr marL="342900" lvl="0" indent="-342900" defTabSz="449263" fontAlgn="base" hangingPunct="0">
              <a:lnSpc>
                <a:spcPct val="80000"/>
              </a:lnSpc>
              <a:spcBef>
                <a:spcPts val="800"/>
              </a:spcBef>
              <a:spcAft>
                <a:spcPct val="0"/>
              </a:spcAft>
              <a:buSzPct val="100000"/>
              <a:buFont typeface="Arial" panose="020B0604020202020204" pitchFamily="34" charset="0"/>
              <a:buChar char="•"/>
              <a:defRPr/>
            </a:pPr>
            <a:r>
              <a:rPr lang="en-US" altLang="en-US" sz="2000" b="0" kern="0" dirty="0">
                <a:solidFill>
                  <a:srgbClr val="CC0000"/>
                </a:solidFill>
              </a:rPr>
              <a:t>ORCA025L75</a:t>
            </a:r>
            <a:r>
              <a:rPr lang="en-US" altLang="en-US" sz="2000" b="0" kern="0" dirty="0">
                <a:solidFill>
                  <a:srgbClr val="000000"/>
                </a:solidFill>
              </a:rPr>
              <a:t> </a:t>
            </a:r>
          </a:p>
          <a:p>
            <a:pPr marL="342900" indent="-342900" defTabSz="449263" fontAlgn="base" hangingPunct="0">
              <a:lnSpc>
                <a:spcPct val="80000"/>
              </a:lnSpc>
              <a:spcBef>
                <a:spcPts val="800"/>
              </a:spcBef>
              <a:spcAft>
                <a:spcPct val="0"/>
              </a:spcAft>
              <a:buSzPct val="100000"/>
              <a:buFont typeface="Arial" panose="020B0604020202020204" pitchFamily="34" charset="0"/>
              <a:buChar char="•"/>
              <a:defRPr/>
            </a:pPr>
            <a:r>
              <a:rPr lang="en-US" altLang="en-US" sz="2000" b="0" kern="0" dirty="0">
                <a:solidFill>
                  <a:srgbClr val="CC0000"/>
                </a:solidFill>
              </a:rPr>
              <a:t>ORCA1L46</a:t>
            </a:r>
            <a:r>
              <a:rPr lang="en-US" altLang="en-US" sz="2000" b="0" kern="0" dirty="0">
                <a:solidFill>
                  <a:srgbClr val="000000"/>
                </a:solidFill>
              </a:rPr>
              <a:t> </a:t>
            </a:r>
          </a:p>
        </p:txBody>
      </p:sp>
    </p:spTree>
    <p:extLst>
      <p:ext uri="{BB962C8B-B14F-4D97-AF65-F5344CB8AC3E}">
        <p14:creationId xmlns:p14="http://schemas.microsoft.com/office/powerpoint/2010/main" val="3093081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RESENTACIONES BSC-CNS-06032012-v2">
  <a:themeElements>
    <a:clrScheme name="BSC-CNS">
      <a:dk1>
        <a:srgbClr val="0058A9"/>
      </a:dk1>
      <a:lt1>
        <a:sysClr val="window" lastClr="FFFFFF"/>
      </a:lt1>
      <a:dk2>
        <a:srgbClr val="5D91D1"/>
      </a:dk2>
      <a:lt2>
        <a:srgbClr val="DBE7F5"/>
      </a:lt2>
      <a:accent1>
        <a:srgbClr val="B4CCEA"/>
      </a:accent1>
      <a:accent2>
        <a:srgbClr val="87AEDD"/>
      </a:accent2>
      <a:accent3>
        <a:srgbClr val="5D91D1"/>
      </a:accent3>
      <a:accent4>
        <a:srgbClr val="326BB0"/>
      </a:accent4>
      <a:accent5>
        <a:srgbClr val="295993"/>
      </a:accent5>
      <a:accent6>
        <a:srgbClr val="004990"/>
      </a:accent6>
      <a:hlink>
        <a:srgbClr val="002E5C"/>
      </a:hlink>
      <a:folHlink>
        <a:srgbClr val="214775"/>
      </a:folHlink>
    </a:clrScheme>
    <a:fontScheme name="BSC-C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3919</TotalTime>
  <Words>2407</Words>
  <Application>Microsoft Office PowerPoint</Application>
  <PresentationFormat>Presentación en pantalla (4:3)</PresentationFormat>
  <Paragraphs>351</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ＭＳ Ｐゴシック</vt:lpstr>
      <vt:lpstr>Arial</vt:lpstr>
      <vt:lpstr>Calibri</vt:lpstr>
      <vt:lpstr>Droid Sans Fallback</vt:lpstr>
      <vt:lpstr>Times New Roman</vt:lpstr>
      <vt:lpstr>Wingdings</vt:lpstr>
      <vt:lpstr>PLANTILLA PRESENTACIONES BSC-CNS-06032012-v2</vt:lpstr>
      <vt:lpstr>Ocean and Ice Initial Conditions for EC-Earth</vt:lpstr>
      <vt:lpstr>Presentación de PowerPoint</vt:lpstr>
      <vt:lpstr>GLORYS2v1 reanalysis (1993-2009) </vt:lpstr>
      <vt:lpstr>GLOSEA5 reanalysis (1990-2013)</vt:lpstr>
      <vt:lpstr>ORAS4 reanalysis (1958-2013)  </vt:lpstr>
      <vt:lpstr>ORAP5 reanalysis (1957-2013)</vt:lpstr>
      <vt:lpstr>Testing the ocean initial conditions HR(?) </vt:lpstr>
      <vt:lpstr>Presentación de PowerPoint</vt:lpstr>
      <vt:lpstr>Presentación de PowerPoint</vt:lpstr>
      <vt:lpstr>Future ocean initial conditions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Jasmina</dc:creator>
  <cp:lastModifiedBy>Valentina</cp:lastModifiedBy>
  <cp:revision>114</cp:revision>
  <dcterms:created xsi:type="dcterms:W3CDTF">2012-03-23T09:24:25Z</dcterms:created>
  <dcterms:modified xsi:type="dcterms:W3CDTF">2016-02-08T22:34:46Z</dcterms:modified>
</cp:coreProperties>
</file>