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9" r:id="rId13"/>
    <p:sldId id="292" r:id="rId14"/>
    <p:sldId id="271" r:id="rId15"/>
    <p:sldId id="272" r:id="rId16"/>
    <p:sldId id="294" r:id="rId17"/>
    <p:sldId id="273" r:id="rId18"/>
    <p:sldId id="274" r:id="rId19"/>
    <p:sldId id="29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70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547">
          <p15:clr>
            <a:srgbClr val="FBAE40"/>
          </p15:clr>
        </p15:guide>
        <p15:guide id="2" pos="5133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  <p15:guide id="5" pos="257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LjaQcbUTIHqfEMH0bXlL9OjbF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320" y="78"/>
      </p:cViewPr>
      <p:guideLst>
        <p:guide pos="2547"/>
        <p:guide pos="5133"/>
        <p:guide orient="horz" pos="1434"/>
        <p:guide orient="horz" pos="2886"/>
        <p:guide pos="2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ce86a03ead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2ce86a03ead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cedfef4c19_9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2cedfef4c19_9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ce86a03ead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ce86a03ead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ce86a03ead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2ce86a03ead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ce86a03ea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2ce86a03ea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e86a03ea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2ce86a03ea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e86a03ea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ce86a03ea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e86a03ea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2ce86a03ead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edfef4c19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2cedfef4c19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cedfef4c19_9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2cedfef4c19_9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ce86a03ead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2ce86a03ead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e86a03ea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2ce86a03ea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>
  <p:cSld name="Porta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7"/>
          <p:cNvSpPr txBox="1"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  <a:defRPr sz="5200" b="1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ubTitle" idx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body" idx="2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body" idx="3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  <a:defRPr>
                <a:solidFill>
                  <a:srgbClr val="00489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72950" cy="71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0" y="818473"/>
            <a:ext cx="12062129" cy="504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BEF6F7D-D385-A1B1-4BB2-ED3418CAC1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6750" y="6221013"/>
            <a:ext cx="3886200" cy="362631"/>
          </a:xfrm>
          <a:prstGeom prst="rect">
            <a:avLst/>
          </a:prstGeom>
        </p:spPr>
      </p:pic>
      <p:pic>
        <p:nvPicPr>
          <p:cNvPr id="5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312F255-5D24-E835-CC83-CBDFAC3EAD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00219" y="6221013"/>
            <a:ext cx="1386531" cy="362631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1DDF994-536D-88F8-C88E-8FD767CBE8B7}"/>
              </a:ext>
            </a:extLst>
          </p:cNvPr>
          <p:cNvCxnSpPr>
            <a:cxnSpLocks/>
          </p:cNvCxnSpPr>
          <p:nvPr userDrawn="1"/>
        </p:nvCxnSpPr>
        <p:spPr>
          <a:xfrm>
            <a:off x="235889" y="715617"/>
            <a:ext cx="11720223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portada">
  <p:cSld name="Contraporta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/>
          <p:nvPr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8000"/>
              <a:buFont typeface="Calibri"/>
              <a:buNone/>
              <a:defRPr sz="8000" b="1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/>
          <p:nvPr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2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  <a:defRPr>
                <a:solidFill>
                  <a:srgbClr val="00489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EAEF4DB0-76F1-A1C4-5E72-F14772E586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8554" y="6152253"/>
            <a:ext cx="3886200" cy="362631"/>
          </a:xfrm>
          <a:prstGeom prst="rect">
            <a:avLst/>
          </a:prstGeom>
        </p:spPr>
      </p:pic>
      <p:pic>
        <p:nvPicPr>
          <p:cNvPr id="3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25C2D3C-FE94-7848-3E56-64DB2666EC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2023" y="6152253"/>
            <a:ext cx="1386531" cy="3626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subtítulo y objetos">
  <p:cSld name="Título, sub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1"/>
          </p:nvPr>
        </p:nvSpPr>
        <p:spPr>
          <a:xfrm>
            <a:off x="595618" y="1569411"/>
            <a:ext cx="10996916" cy="456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2"/>
          </p:nvPr>
        </p:nvSpPr>
        <p:spPr>
          <a:xfrm>
            <a:off x="0" y="1057275"/>
            <a:ext cx="12192000" cy="51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dor">
  <p:cSld name="Separad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"/>
          <p:cNvSpPr txBox="1">
            <a:spLocks noGrp="1"/>
          </p:cNvSpPr>
          <p:nvPr>
            <p:ph type="ctrTitle"/>
          </p:nvPr>
        </p:nvSpPr>
        <p:spPr>
          <a:xfrm>
            <a:off x="4200163" y="1634067"/>
            <a:ext cx="7855677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</a:pPr>
            <a:r>
              <a:rPr lang="en-US" dirty="0"/>
              <a:t>Bringing the complexity of organic chemistry to climate models with machine learning techniques</a:t>
            </a:r>
            <a:endParaRPr dirty="0"/>
          </a:p>
        </p:txBody>
      </p:sp>
      <p:sp>
        <p:nvSpPr>
          <p:cNvPr id="35" name="Google Shape;35;p1"/>
          <p:cNvSpPr txBox="1">
            <a:spLocks noGrp="1"/>
          </p:cNvSpPr>
          <p:nvPr>
            <p:ph type="subTitle" idx="1"/>
          </p:nvPr>
        </p:nvSpPr>
        <p:spPr>
          <a:xfrm>
            <a:off x="4269623" y="4188833"/>
            <a:ext cx="7786217" cy="131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fr-FR" sz="2400" u="sng" dirty="0"/>
              <a:t>Camille Mouchel-Vallon</a:t>
            </a:r>
            <a:r>
              <a:rPr lang="fr-FR" sz="2400" dirty="0"/>
              <a:t>, Alma </a:t>
            </a:r>
            <a:r>
              <a:rPr lang="fr-FR" sz="2400" dirty="0" err="1"/>
              <a:t>Hodzic</a:t>
            </a:r>
            <a:r>
              <a:rPr lang="fr-FR" sz="2400" dirty="0"/>
              <a:t>, John </a:t>
            </a:r>
            <a:r>
              <a:rPr lang="fr-FR" sz="2400" dirty="0" err="1"/>
              <a:t>Schreck</a:t>
            </a:r>
            <a:r>
              <a:rPr lang="fr-FR" sz="2400" dirty="0"/>
              <a:t>, Charlie Becker, </a:t>
            </a:r>
            <a:r>
              <a:rPr lang="fr-FR" sz="2400" dirty="0" err="1"/>
              <a:t>Keeley</a:t>
            </a:r>
            <a:r>
              <a:rPr lang="fr-FR" sz="2400" dirty="0"/>
              <a:t> Lawrence, </a:t>
            </a:r>
            <a:r>
              <a:rPr lang="fr-FR" sz="2400" dirty="0" err="1"/>
              <a:t>Siyuan</a:t>
            </a:r>
            <a:r>
              <a:rPr lang="fr-FR" sz="2400" dirty="0"/>
              <a:t> Wang, </a:t>
            </a:r>
            <a:r>
              <a:rPr lang="fr-FR" sz="2400" dirty="0" err="1"/>
              <a:t>Jinkyul</a:t>
            </a:r>
            <a:r>
              <a:rPr lang="fr-FR" sz="2400" dirty="0"/>
              <a:t> Choi, </a:t>
            </a:r>
            <a:r>
              <a:rPr lang="fr-FR" sz="2400" dirty="0" err="1"/>
              <a:t>Daven</a:t>
            </a:r>
            <a:r>
              <a:rPr lang="fr-FR" sz="2400" dirty="0"/>
              <a:t> Henze, David John Gagne</a:t>
            </a:r>
            <a:endParaRPr sz="2400" dirty="0"/>
          </a:p>
        </p:txBody>
      </p:sp>
      <p:sp>
        <p:nvSpPr>
          <p:cNvPr id="37" name="Google Shape;37;p1"/>
          <p:cNvSpPr txBox="1">
            <a:spLocks noGrp="1"/>
          </p:cNvSpPr>
          <p:nvPr>
            <p:ph type="body" idx="3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</a:pPr>
            <a:r>
              <a:rPr lang="fr-FR" dirty="0"/>
              <a:t>PASC24, Zürich, 2024/06/05</a:t>
            </a:r>
            <a:endParaRPr dirty="0"/>
          </a:p>
        </p:txBody>
      </p:sp>
      <p:pic>
        <p:nvPicPr>
          <p:cNvPr id="2" name="Picture 8" descr="A black background with white text and red and yellow symbol&#10;&#10;Description automatically generated">
            <a:extLst>
              <a:ext uri="{FF2B5EF4-FFF2-40B4-BE49-F238E27FC236}">
                <a16:creationId xmlns:a16="http://schemas.microsoft.com/office/drawing/2014/main" id="{AAB907CA-E131-33E9-F53A-0EBCC369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183" y="3819547"/>
            <a:ext cx="4216399" cy="23717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137403A-15CF-878E-B495-8328CDECAD08}"/>
              </a:ext>
            </a:extLst>
          </p:cNvPr>
          <p:cNvSpPr txBox="1">
            <a:spLocks/>
          </p:cNvSpPr>
          <p:nvPr/>
        </p:nvSpPr>
        <p:spPr>
          <a:xfrm>
            <a:off x="-83276" y="4188834"/>
            <a:ext cx="2895600" cy="44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ES" sz="1400" b="1" dirty="0">
                <a:solidFill>
                  <a:schemeClr val="bg1"/>
                </a:solidFill>
                <a:latin typeface="Helvetica" pitchFamily="2" charset="0"/>
              </a:rPr>
              <a:t>#PlanDeRecuperación</a:t>
            </a:r>
          </a:p>
        </p:txBody>
      </p:sp>
      <p:pic>
        <p:nvPicPr>
          <p:cNvPr id="4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B7A2D28-D44B-C078-B465-741337152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60793"/>
            <a:ext cx="2130913" cy="557315"/>
          </a:xfrm>
          <a:prstGeom prst="rect">
            <a:avLst/>
          </a:prstGeom>
        </p:spPr>
      </p:pic>
      <p:pic>
        <p:nvPicPr>
          <p:cNvPr id="5" name="Picture 8" descr="Programa Empleaverde">
            <a:extLst>
              <a:ext uri="{FF2B5EF4-FFF2-40B4-BE49-F238E27FC236}">
                <a16:creationId xmlns:a16="http://schemas.microsoft.com/office/drawing/2014/main" id="{B3E401DD-5681-8438-F473-2AB26DC0C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/>
          <a:stretch/>
        </p:blipFill>
        <p:spPr bwMode="auto">
          <a:xfrm>
            <a:off x="0" y="5501414"/>
            <a:ext cx="2130913" cy="55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aemet logo | Aemetblog">
            <a:extLst>
              <a:ext uri="{FF2B5EF4-FFF2-40B4-BE49-F238E27FC236}">
                <a16:creationId xmlns:a16="http://schemas.microsoft.com/office/drawing/2014/main" id="{EEDD0A4E-7772-976C-33B4-4564CB00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63" y="5500171"/>
            <a:ext cx="1259677" cy="5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ue and orange logo&#10;&#10;Description automatically generated">
            <a:extLst>
              <a:ext uri="{FF2B5EF4-FFF2-40B4-BE49-F238E27FC236}">
                <a16:creationId xmlns:a16="http://schemas.microsoft.com/office/drawing/2014/main" id="{E97E0103-1A49-69F1-4CDA-C2D4FDA6D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445" y="5005409"/>
            <a:ext cx="1849395" cy="6166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"/>
          <p:cNvSpPr txBox="1"/>
          <p:nvPr/>
        </p:nvSpPr>
        <p:spPr>
          <a:xfrm>
            <a:off x="0" y="16454"/>
            <a:ext cx="11508400" cy="63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Progressive and complex oxidation of organics</a:t>
            </a:r>
            <a:endParaRPr sz="2800" b="1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55" y="785774"/>
            <a:ext cx="8713823" cy="514104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7"/>
          <p:cNvSpPr/>
          <p:nvPr/>
        </p:nvSpPr>
        <p:spPr>
          <a:xfrm>
            <a:off x="110802" y="5915159"/>
            <a:ext cx="2080271" cy="720131"/>
          </a:xfrm>
          <a:custGeom>
            <a:avLst/>
            <a:gdLst/>
            <a:ahLst/>
            <a:cxnLst/>
            <a:rect l="l" t="t" r="r" b="b"/>
            <a:pathLst>
              <a:path w="4574" h="1272" extrusionOk="0">
                <a:moveTo>
                  <a:pt x="211" y="0"/>
                </a:moveTo>
                <a:lnTo>
                  <a:pt x="212" y="0"/>
                </a:lnTo>
                <a:cubicBezTo>
                  <a:pt x="175" y="0"/>
                  <a:pt x="138" y="10"/>
                  <a:pt x="106" y="28"/>
                </a:cubicBezTo>
                <a:cubicBezTo>
                  <a:pt x="74" y="47"/>
                  <a:pt x="47" y="74"/>
                  <a:pt x="28" y="106"/>
                </a:cubicBezTo>
                <a:cubicBezTo>
                  <a:pt x="10" y="138"/>
                  <a:pt x="0" y="175"/>
                  <a:pt x="0" y="212"/>
                </a:cubicBezTo>
                <a:lnTo>
                  <a:pt x="0" y="1059"/>
                </a:lnTo>
                <a:lnTo>
                  <a:pt x="0" y="1059"/>
                </a:lnTo>
                <a:cubicBezTo>
                  <a:pt x="0" y="1096"/>
                  <a:pt x="10" y="1133"/>
                  <a:pt x="28" y="1165"/>
                </a:cubicBezTo>
                <a:cubicBezTo>
                  <a:pt x="47" y="1197"/>
                  <a:pt x="74" y="1224"/>
                  <a:pt x="106" y="1243"/>
                </a:cubicBezTo>
                <a:cubicBezTo>
                  <a:pt x="138" y="1261"/>
                  <a:pt x="175" y="1271"/>
                  <a:pt x="212" y="1271"/>
                </a:cubicBezTo>
                <a:lnTo>
                  <a:pt x="4361" y="1271"/>
                </a:lnTo>
                <a:lnTo>
                  <a:pt x="4361" y="1271"/>
                </a:lnTo>
                <a:cubicBezTo>
                  <a:pt x="4398" y="1271"/>
                  <a:pt x="4435" y="1261"/>
                  <a:pt x="4467" y="1243"/>
                </a:cubicBezTo>
                <a:cubicBezTo>
                  <a:pt x="4499" y="1224"/>
                  <a:pt x="4526" y="1197"/>
                  <a:pt x="4545" y="1165"/>
                </a:cubicBezTo>
                <a:cubicBezTo>
                  <a:pt x="4563" y="1133"/>
                  <a:pt x="4573" y="1096"/>
                  <a:pt x="4573" y="1059"/>
                </a:cubicBezTo>
                <a:lnTo>
                  <a:pt x="4573" y="211"/>
                </a:lnTo>
                <a:lnTo>
                  <a:pt x="4573" y="212"/>
                </a:lnTo>
                <a:lnTo>
                  <a:pt x="4573" y="212"/>
                </a:lnTo>
                <a:cubicBezTo>
                  <a:pt x="4573" y="175"/>
                  <a:pt x="4563" y="138"/>
                  <a:pt x="4545" y="106"/>
                </a:cubicBezTo>
                <a:cubicBezTo>
                  <a:pt x="4526" y="74"/>
                  <a:pt x="4499" y="47"/>
                  <a:pt x="4467" y="28"/>
                </a:cubicBezTo>
                <a:cubicBezTo>
                  <a:pt x="4435" y="10"/>
                  <a:pt x="4398" y="0"/>
                  <a:pt x="4361" y="0"/>
                </a:cubicBezTo>
                <a:lnTo>
                  <a:pt x="211" y="0"/>
                </a:lnTo>
              </a:path>
            </a:pathLst>
          </a:custGeom>
          <a:solidFill>
            <a:srgbClr val="757575"/>
          </a:solidFill>
          <a:ln>
            <a:noFill/>
          </a:ln>
        </p:spPr>
        <p:txBody>
          <a:bodyPr spcFirstLastPara="1" wrap="square" lIns="108833" tIns="54400" rIns="108833" bIns="54400" anchor="ctr" anchorCtr="0">
            <a:no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fr" sz="2133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Parent</a:t>
            </a:r>
            <a:endParaRPr sz="1467"/>
          </a:p>
          <a:p>
            <a:pPr algn="ctr">
              <a:buClr>
                <a:schemeClr val="dk1"/>
              </a:buClr>
              <a:buSzPts val="1600"/>
            </a:pPr>
            <a:r>
              <a:rPr lang="fr" sz="2133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Hydrocarbon</a:t>
            </a:r>
            <a:endParaRPr sz="1467"/>
          </a:p>
        </p:txBody>
      </p:sp>
      <p:grpSp>
        <p:nvGrpSpPr>
          <p:cNvPr id="314" name="Google Shape;314;p27"/>
          <p:cNvGrpSpPr/>
          <p:nvPr/>
        </p:nvGrpSpPr>
        <p:grpSpPr>
          <a:xfrm>
            <a:off x="2261724" y="5915454"/>
            <a:ext cx="2931600" cy="720164"/>
            <a:chOff x="1869840" y="4890960"/>
            <a:chExt cx="2423878" cy="595439"/>
          </a:xfrm>
        </p:grpSpPr>
        <p:sp>
          <p:nvSpPr>
            <p:cNvPr id="315" name="Google Shape;315;p27"/>
            <p:cNvSpPr/>
            <p:nvPr/>
          </p:nvSpPr>
          <p:spPr>
            <a:xfrm>
              <a:off x="2629800" y="4890960"/>
              <a:ext cx="1663918" cy="595439"/>
            </a:xfrm>
            <a:custGeom>
              <a:avLst/>
              <a:gdLst/>
              <a:ahLst/>
              <a:cxnLst/>
              <a:rect l="l" t="t" r="r" b="b"/>
              <a:pathLst>
                <a:path w="4574" h="1272" extrusionOk="0">
                  <a:moveTo>
                    <a:pt x="211" y="0"/>
                  </a:moveTo>
                  <a:lnTo>
                    <a:pt x="212" y="0"/>
                  </a:lnTo>
                  <a:cubicBezTo>
                    <a:pt x="175" y="0"/>
                    <a:pt x="138" y="10"/>
                    <a:pt x="106" y="28"/>
                  </a:cubicBezTo>
                  <a:cubicBezTo>
                    <a:pt x="74" y="47"/>
                    <a:pt x="47" y="74"/>
                    <a:pt x="28" y="106"/>
                  </a:cubicBezTo>
                  <a:cubicBezTo>
                    <a:pt x="10" y="138"/>
                    <a:pt x="0" y="175"/>
                    <a:pt x="0" y="212"/>
                  </a:cubicBezTo>
                  <a:lnTo>
                    <a:pt x="0" y="1059"/>
                  </a:lnTo>
                  <a:lnTo>
                    <a:pt x="0" y="1059"/>
                  </a:lnTo>
                  <a:cubicBezTo>
                    <a:pt x="0" y="1096"/>
                    <a:pt x="10" y="1133"/>
                    <a:pt x="28" y="1165"/>
                  </a:cubicBezTo>
                  <a:cubicBezTo>
                    <a:pt x="47" y="1197"/>
                    <a:pt x="74" y="1224"/>
                    <a:pt x="106" y="1243"/>
                  </a:cubicBezTo>
                  <a:cubicBezTo>
                    <a:pt x="138" y="1261"/>
                    <a:pt x="175" y="1271"/>
                    <a:pt x="212" y="1271"/>
                  </a:cubicBezTo>
                  <a:lnTo>
                    <a:pt x="4361" y="1271"/>
                  </a:lnTo>
                  <a:lnTo>
                    <a:pt x="4361" y="1271"/>
                  </a:lnTo>
                  <a:cubicBezTo>
                    <a:pt x="4398" y="1271"/>
                    <a:pt x="4435" y="1261"/>
                    <a:pt x="4467" y="1243"/>
                  </a:cubicBezTo>
                  <a:cubicBezTo>
                    <a:pt x="4499" y="1224"/>
                    <a:pt x="4526" y="1197"/>
                    <a:pt x="4545" y="1165"/>
                  </a:cubicBezTo>
                  <a:cubicBezTo>
                    <a:pt x="4563" y="1133"/>
                    <a:pt x="4573" y="1096"/>
                    <a:pt x="4573" y="1059"/>
                  </a:cubicBezTo>
                  <a:lnTo>
                    <a:pt x="4573" y="211"/>
                  </a:lnTo>
                  <a:lnTo>
                    <a:pt x="4573" y="212"/>
                  </a:lnTo>
                  <a:lnTo>
                    <a:pt x="4573" y="212"/>
                  </a:lnTo>
                  <a:cubicBezTo>
                    <a:pt x="4573" y="175"/>
                    <a:pt x="4563" y="138"/>
                    <a:pt x="4545" y="106"/>
                  </a:cubicBezTo>
                  <a:cubicBezTo>
                    <a:pt x="4526" y="74"/>
                    <a:pt x="4499" y="47"/>
                    <a:pt x="4467" y="28"/>
                  </a:cubicBezTo>
                  <a:cubicBezTo>
                    <a:pt x="4435" y="10"/>
                    <a:pt x="4398" y="0"/>
                    <a:pt x="4361" y="0"/>
                  </a:cubicBezTo>
                  <a:lnTo>
                    <a:pt x="211" y="0"/>
                  </a:lnTo>
                </a:path>
              </a:pathLst>
            </a:custGeom>
            <a:solidFill>
              <a:srgbClr val="FFC896"/>
            </a:solidFill>
            <a:ln>
              <a:noFill/>
            </a:ln>
          </p:spPr>
          <p:txBody>
            <a:bodyPr spcFirstLastPara="1" wrap="square" lIns="108833" tIns="54400" rIns="108833" bIns="544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600"/>
              </a:pPr>
              <a:r>
                <a:rPr lang="fr" sz="2133" b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r>
                <a:rPr lang="fr" sz="2133" b="1" baseline="300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st</a:t>
              </a:r>
              <a:r>
                <a:rPr lang="fr" sz="2133" b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 Generation</a:t>
              </a:r>
              <a:endParaRPr sz="1467"/>
            </a:p>
            <a:p>
              <a:pPr algn="ctr">
                <a:buClr>
                  <a:schemeClr val="dk1"/>
                </a:buClr>
                <a:buSzPts val="1600"/>
              </a:pPr>
              <a:r>
                <a:rPr lang="fr" sz="2133" b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Species</a:t>
              </a:r>
              <a:endParaRPr sz="1467"/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1869840" y="5097240"/>
              <a:ext cx="731518" cy="182880"/>
            </a:xfrm>
            <a:custGeom>
              <a:avLst/>
              <a:gdLst/>
              <a:ahLst/>
              <a:cxnLst/>
              <a:rect l="l" t="t" r="r" b="b"/>
              <a:pathLst>
                <a:path w="2034" h="510" extrusionOk="0">
                  <a:moveTo>
                    <a:pt x="0" y="127"/>
                  </a:moveTo>
                  <a:lnTo>
                    <a:pt x="1524" y="127"/>
                  </a:lnTo>
                  <a:lnTo>
                    <a:pt x="1524" y="0"/>
                  </a:lnTo>
                  <a:lnTo>
                    <a:pt x="2033" y="254"/>
                  </a:lnTo>
                  <a:lnTo>
                    <a:pt x="1524" y="509"/>
                  </a:lnTo>
                  <a:lnTo>
                    <a:pt x="1524" y="381"/>
                  </a:lnTo>
                  <a:lnTo>
                    <a:pt x="0" y="381"/>
                  </a:lnTo>
                  <a:lnTo>
                    <a:pt x="0" y="127"/>
                  </a:lnTo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133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317" name="Google Shape;317;p27"/>
          <p:cNvGrpSpPr/>
          <p:nvPr/>
        </p:nvGrpSpPr>
        <p:grpSpPr>
          <a:xfrm>
            <a:off x="3739449" y="1087809"/>
            <a:ext cx="4481268" cy="5547809"/>
            <a:chOff x="3108918" y="899411"/>
            <a:chExt cx="3705161" cy="4586988"/>
          </a:xfrm>
        </p:grpSpPr>
        <p:sp>
          <p:nvSpPr>
            <p:cNvPr id="318" name="Google Shape;318;p27"/>
            <p:cNvSpPr/>
            <p:nvPr/>
          </p:nvSpPr>
          <p:spPr>
            <a:xfrm>
              <a:off x="5129280" y="4890960"/>
              <a:ext cx="1684799" cy="595439"/>
            </a:xfrm>
            <a:custGeom>
              <a:avLst/>
              <a:gdLst/>
              <a:ahLst/>
              <a:cxnLst/>
              <a:rect l="l" t="t" r="r" b="b"/>
              <a:pathLst>
                <a:path w="4574" h="1272" extrusionOk="0">
                  <a:moveTo>
                    <a:pt x="211" y="0"/>
                  </a:moveTo>
                  <a:lnTo>
                    <a:pt x="212" y="0"/>
                  </a:lnTo>
                  <a:cubicBezTo>
                    <a:pt x="175" y="0"/>
                    <a:pt x="138" y="10"/>
                    <a:pt x="106" y="28"/>
                  </a:cubicBezTo>
                  <a:cubicBezTo>
                    <a:pt x="74" y="47"/>
                    <a:pt x="47" y="74"/>
                    <a:pt x="28" y="106"/>
                  </a:cubicBezTo>
                  <a:cubicBezTo>
                    <a:pt x="10" y="138"/>
                    <a:pt x="0" y="175"/>
                    <a:pt x="0" y="212"/>
                  </a:cubicBezTo>
                  <a:lnTo>
                    <a:pt x="0" y="1059"/>
                  </a:lnTo>
                  <a:lnTo>
                    <a:pt x="0" y="1059"/>
                  </a:lnTo>
                  <a:cubicBezTo>
                    <a:pt x="0" y="1096"/>
                    <a:pt x="10" y="1133"/>
                    <a:pt x="28" y="1165"/>
                  </a:cubicBezTo>
                  <a:cubicBezTo>
                    <a:pt x="47" y="1197"/>
                    <a:pt x="74" y="1224"/>
                    <a:pt x="106" y="1243"/>
                  </a:cubicBezTo>
                  <a:cubicBezTo>
                    <a:pt x="138" y="1261"/>
                    <a:pt x="175" y="1271"/>
                    <a:pt x="212" y="1271"/>
                  </a:cubicBezTo>
                  <a:lnTo>
                    <a:pt x="4361" y="1271"/>
                  </a:lnTo>
                  <a:lnTo>
                    <a:pt x="4361" y="1271"/>
                  </a:lnTo>
                  <a:cubicBezTo>
                    <a:pt x="4398" y="1271"/>
                    <a:pt x="4435" y="1261"/>
                    <a:pt x="4467" y="1243"/>
                  </a:cubicBezTo>
                  <a:cubicBezTo>
                    <a:pt x="4499" y="1224"/>
                    <a:pt x="4526" y="1197"/>
                    <a:pt x="4545" y="1165"/>
                  </a:cubicBezTo>
                  <a:cubicBezTo>
                    <a:pt x="4563" y="1133"/>
                    <a:pt x="4573" y="1096"/>
                    <a:pt x="4573" y="1059"/>
                  </a:cubicBezTo>
                  <a:lnTo>
                    <a:pt x="4573" y="211"/>
                  </a:lnTo>
                  <a:lnTo>
                    <a:pt x="4573" y="212"/>
                  </a:lnTo>
                  <a:lnTo>
                    <a:pt x="4573" y="212"/>
                  </a:lnTo>
                  <a:cubicBezTo>
                    <a:pt x="4573" y="175"/>
                    <a:pt x="4563" y="138"/>
                    <a:pt x="4545" y="106"/>
                  </a:cubicBezTo>
                  <a:cubicBezTo>
                    <a:pt x="4526" y="74"/>
                    <a:pt x="4499" y="47"/>
                    <a:pt x="4467" y="28"/>
                  </a:cubicBezTo>
                  <a:cubicBezTo>
                    <a:pt x="4435" y="10"/>
                    <a:pt x="4398" y="0"/>
                    <a:pt x="4361" y="0"/>
                  </a:cubicBezTo>
                  <a:lnTo>
                    <a:pt x="211" y="0"/>
                  </a:lnTo>
                </a:path>
              </a:pathLst>
            </a:custGeom>
            <a:solidFill>
              <a:srgbClr val="FFE150"/>
            </a:solidFill>
            <a:ln>
              <a:noFill/>
            </a:ln>
          </p:spPr>
          <p:txBody>
            <a:bodyPr spcFirstLastPara="1" wrap="square" lIns="108833" tIns="54400" rIns="108833" bIns="544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600"/>
              </a:pPr>
              <a:r>
                <a:rPr lang="fr" sz="2133" b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fr" sz="2133" b="1" baseline="300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nd</a:t>
              </a:r>
              <a:r>
                <a:rPr lang="fr" sz="2133" b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 Generation</a:t>
              </a:r>
              <a:endParaRPr sz="1467"/>
            </a:p>
            <a:p>
              <a:pPr algn="ctr">
                <a:buClr>
                  <a:schemeClr val="dk1"/>
                </a:buClr>
                <a:buSzPts val="1600"/>
              </a:pPr>
              <a:r>
                <a:rPr lang="fr" sz="2133" b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Species</a:t>
              </a:r>
              <a:endParaRPr sz="1467"/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4354380" y="5097240"/>
              <a:ext cx="731518" cy="182880"/>
            </a:xfrm>
            <a:custGeom>
              <a:avLst/>
              <a:gdLst/>
              <a:ahLst/>
              <a:cxnLst/>
              <a:rect l="l" t="t" r="r" b="b"/>
              <a:pathLst>
                <a:path w="2034" h="510" extrusionOk="0">
                  <a:moveTo>
                    <a:pt x="0" y="127"/>
                  </a:moveTo>
                  <a:lnTo>
                    <a:pt x="1524" y="127"/>
                  </a:lnTo>
                  <a:lnTo>
                    <a:pt x="1524" y="0"/>
                  </a:lnTo>
                  <a:lnTo>
                    <a:pt x="2033" y="254"/>
                  </a:lnTo>
                  <a:lnTo>
                    <a:pt x="1524" y="509"/>
                  </a:lnTo>
                  <a:lnTo>
                    <a:pt x="1524" y="381"/>
                  </a:lnTo>
                  <a:lnTo>
                    <a:pt x="0" y="381"/>
                  </a:lnTo>
                  <a:lnTo>
                    <a:pt x="0" y="127"/>
                  </a:lnTo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133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 rot="-2204996">
              <a:off x="2972881" y="1455483"/>
              <a:ext cx="1919513" cy="182880"/>
            </a:xfrm>
            <a:custGeom>
              <a:avLst/>
              <a:gdLst/>
              <a:ahLst/>
              <a:cxnLst/>
              <a:rect l="l" t="t" r="r" b="b"/>
              <a:pathLst>
                <a:path w="5334" h="510" extrusionOk="0">
                  <a:moveTo>
                    <a:pt x="0" y="130"/>
                  </a:moveTo>
                  <a:lnTo>
                    <a:pt x="3998" y="127"/>
                  </a:lnTo>
                  <a:lnTo>
                    <a:pt x="3998" y="0"/>
                  </a:lnTo>
                  <a:lnTo>
                    <a:pt x="5333" y="252"/>
                  </a:lnTo>
                  <a:lnTo>
                    <a:pt x="3999" y="509"/>
                  </a:lnTo>
                  <a:lnTo>
                    <a:pt x="3999" y="380"/>
                  </a:lnTo>
                  <a:lnTo>
                    <a:pt x="0" y="384"/>
                  </a:lnTo>
                  <a:lnTo>
                    <a:pt x="0" y="130"/>
                  </a:lnTo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133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321" name="Google Shape;321;p27"/>
          <p:cNvGrpSpPr/>
          <p:nvPr/>
        </p:nvGrpSpPr>
        <p:grpSpPr>
          <a:xfrm>
            <a:off x="8288931" y="5537294"/>
            <a:ext cx="3469738" cy="606958"/>
            <a:chOff x="6853200" y="4578294"/>
            <a:chExt cx="2868816" cy="501840"/>
          </a:xfrm>
        </p:grpSpPr>
        <p:sp>
          <p:nvSpPr>
            <p:cNvPr id="322" name="Google Shape;322;p27"/>
            <p:cNvSpPr/>
            <p:nvPr/>
          </p:nvSpPr>
          <p:spPr>
            <a:xfrm rot="20811705">
              <a:off x="6853200" y="4897254"/>
              <a:ext cx="1981444" cy="182880"/>
            </a:xfrm>
            <a:custGeom>
              <a:avLst/>
              <a:gdLst/>
              <a:ahLst/>
              <a:cxnLst/>
              <a:rect l="l" t="t" r="r" b="b"/>
              <a:pathLst>
                <a:path w="5506" h="510" extrusionOk="0">
                  <a:moveTo>
                    <a:pt x="0" y="127"/>
                  </a:moveTo>
                  <a:lnTo>
                    <a:pt x="4128" y="127"/>
                  </a:lnTo>
                  <a:lnTo>
                    <a:pt x="4128" y="0"/>
                  </a:lnTo>
                  <a:lnTo>
                    <a:pt x="5505" y="254"/>
                  </a:lnTo>
                  <a:lnTo>
                    <a:pt x="4128" y="509"/>
                  </a:lnTo>
                  <a:lnTo>
                    <a:pt x="4128" y="381"/>
                  </a:lnTo>
                  <a:lnTo>
                    <a:pt x="0" y="381"/>
                  </a:lnTo>
                  <a:lnTo>
                    <a:pt x="0" y="127"/>
                  </a:lnTo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133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323" name="Google Shape;323;p27"/>
            <p:cNvSpPr txBox="1"/>
            <p:nvPr/>
          </p:nvSpPr>
          <p:spPr>
            <a:xfrm>
              <a:off x="8868816" y="4578294"/>
              <a:ext cx="8532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833" tIns="54400" rIns="108833" bIns="54400" anchor="t" anchorCtr="0">
              <a:noAutofit/>
            </a:bodyPr>
            <a:lstStyle/>
            <a:p>
              <a:r>
                <a:rPr lang="fr" sz="2933" b="1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CO</a:t>
              </a:r>
              <a:r>
                <a:rPr lang="fr" sz="2933" b="1" baseline="-250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sz="29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24" name="Google Shape;324;p27"/>
          <p:cNvSpPr txBox="1"/>
          <p:nvPr/>
        </p:nvSpPr>
        <p:spPr>
          <a:xfrm>
            <a:off x="8960059" y="3429000"/>
            <a:ext cx="2972400" cy="13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bring this complexity to air quality models?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7"/>
          <p:cNvSpPr txBox="1"/>
          <p:nvPr/>
        </p:nvSpPr>
        <p:spPr>
          <a:xfrm>
            <a:off x="9474232" y="2482034"/>
            <a:ext cx="2335200" cy="62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fr"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Volatile Organic Compounds</a:t>
            </a:r>
            <a:endParaRPr sz="1733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326" name="Google Shape;326;p27"/>
          <p:cNvGrpSpPr/>
          <p:nvPr/>
        </p:nvGrpSpPr>
        <p:grpSpPr>
          <a:xfrm>
            <a:off x="8736678" y="1072517"/>
            <a:ext cx="3072752" cy="1409529"/>
            <a:chOff x="3086367" y="3507265"/>
            <a:chExt cx="3072751" cy="1409528"/>
          </a:xfrm>
        </p:grpSpPr>
        <p:sp>
          <p:nvSpPr>
            <p:cNvPr id="327" name="Google Shape;327;p27"/>
            <p:cNvSpPr/>
            <p:nvPr/>
          </p:nvSpPr>
          <p:spPr>
            <a:xfrm rot="5400000" flipH="1">
              <a:off x="4574689" y="4415043"/>
              <a:ext cx="707100" cy="296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328" name="Google Shape;328;p27"/>
            <p:cNvSpPr txBox="1"/>
            <p:nvPr/>
          </p:nvSpPr>
          <p:spPr>
            <a:xfrm>
              <a:off x="3697318" y="3507265"/>
              <a:ext cx="2461800" cy="625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733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Oxidized Volatile Organic Compounds</a:t>
              </a:r>
              <a:endParaRPr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329" name="Google Shape;329;p27"/>
            <p:cNvSpPr txBox="1"/>
            <p:nvPr/>
          </p:nvSpPr>
          <p:spPr>
            <a:xfrm>
              <a:off x="3086367" y="4240100"/>
              <a:ext cx="1429200" cy="66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r"/>
              <a:r>
                <a:rPr lang="fr"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Gaseous oxidation</a:t>
              </a:r>
              <a:endParaRPr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"/>
          <p:cNvSpPr txBox="1"/>
          <p:nvPr/>
        </p:nvSpPr>
        <p:spPr>
          <a:xfrm>
            <a:off x="0" y="0"/>
            <a:ext cx="11508400" cy="63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How I Learned to Stop Worrying and Love the Complexity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464" y="1700170"/>
            <a:ext cx="5767169" cy="34025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68;p32">
            <a:extLst>
              <a:ext uri="{FF2B5EF4-FFF2-40B4-BE49-F238E27FC236}">
                <a16:creationId xmlns:a16="http://schemas.microsoft.com/office/drawing/2014/main" id="{183B7DDC-4036-6D99-B199-0FB3DBA7F063}"/>
              </a:ext>
            </a:extLst>
          </p:cNvPr>
          <p:cNvSpPr txBox="1"/>
          <p:nvPr/>
        </p:nvSpPr>
        <p:spPr>
          <a:xfrm>
            <a:off x="5852168" y="635994"/>
            <a:ext cx="6210600" cy="5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 Chemical Mechanism</a:t>
            </a: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(Jenkin et al., 1997; 15yrs 2-3people ?)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143 precursors from C</a:t>
            </a:r>
            <a:r>
              <a:rPr lang="fr" sz="2133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C</a:t>
            </a:r>
            <a:r>
              <a:rPr lang="fr" sz="2133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133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17000 reactions of 6700 species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Simplified!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CLEPS</a:t>
            </a: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(Mouchel-Vallon et al., 2017; 2yrs 2people)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oxidation of C</a:t>
            </a:r>
            <a:r>
              <a:rPr lang="fr" sz="2133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</a:t>
            </a:r>
            <a:r>
              <a:rPr lang="fr" sz="2133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products from isoprene oxidation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1315 reactions involving 717 chemical species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Simplified!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Handwritten detailed mechanisms: high potential for errors and time consuming (creation and maintenance)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2"/>
          <p:cNvSpPr txBox="1"/>
          <p:nvPr/>
        </p:nvSpPr>
        <p:spPr>
          <a:xfrm>
            <a:off x="5852168" y="635994"/>
            <a:ext cx="6210600" cy="5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 Chemical Mechanism</a:t>
            </a: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(Jenkin et al., 1997; 15yrs 2-3people ?)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143 precursors from C</a:t>
            </a:r>
            <a:r>
              <a:rPr lang="fr" sz="2133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C</a:t>
            </a:r>
            <a:r>
              <a:rPr lang="fr" sz="2133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133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17000 reactions of 6700 species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Simplified!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CLEPS</a:t>
            </a: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(Mouchel-Vallon et al., 2017; 2yrs 2people)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oxidation of C</a:t>
            </a:r>
            <a:r>
              <a:rPr lang="fr" sz="2133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</a:t>
            </a:r>
            <a:r>
              <a:rPr lang="fr" sz="2133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products from isoprene oxidation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1315 reactions involving 717 chemical species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Clr>
                <a:schemeClr val="dk1"/>
              </a:buClr>
              <a:buSzPts val="1600"/>
              <a:buFont typeface="Calibri"/>
              <a:buChar char="-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Simplified!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Handwritten detailed mechanisms: high potential for errors and time consuming (creation and maintenance)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68" y="979767"/>
            <a:ext cx="5575001" cy="395342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2"/>
          <p:cNvSpPr txBox="1"/>
          <p:nvPr/>
        </p:nvSpPr>
        <p:spPr>
          <a:xfrm>
            <a:off x="42467" y="4721467"/>
            <a:ext cx="5765600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 number of distinct species in a full oxidation mechanism as a function of the size of the precursor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Aumont et al. (2005)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58;p31">
            <a:extLst>
              <a:ext uri="{FF2B5EF4-FFF2-40B4-BE49-F238E27FC236}">
                <a16:creationId xmlns:a16="http://schemas.microsoft.com/office/drawing/2014/main" id="{6B2F8068-D723-2C4D-97D8-9F50522CCFD4}"/>
              </a:ext>
            </a:extLst>
          </p:cNvPr>
          <p:cNvSpPr txBox="1"/>
          <p:nvPr/>
        </p:nvSpPr>
        <p:spPr>
          <a:xfrm>
            <a:off x="0" y="0"/>
            <a:ext cx="11508400" cy="63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How I Learned to Stop Worrying and Love the Complexity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ADCAA-7ED8-FC69-4A9D-68C64C5D2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faster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47976-76BA-3F81-FAF5-B9F167C75F38}"/>
              </a:ext>
            </a:extLst>
          </p:cNvPr>
          <p:cNvSpPr txBox="1"/>
          <p:nvPr/>
        </p:nvSpPr>
        <p:spPr>
          <a:xfrm>
            <a:off x="629919" y="995680"/>
            <a:ext cx="4389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Writing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mechanism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F51A5-84A3-F1B7-42F9-D555555D4FDF}"/>
              </a:ext>
            </a:extLst>
          </p:cNvPr>
          <p:cNvSpPr txBox="1"/>
          <p:nvPr/>
        </p:nvSpPr>
        <p:spPr>
          <a:xfrm>
            <a:off x="7172961" y="995680"/>
            <a:ext cx="390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Solving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ODEs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in a (3D)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C8C546-EA80-55B7-EE35-C188722D3F4B}"/>
              </a:ext>
            </a:extLst>
          </p:cNvPr>
          <p:cNvCxnSpPr/>
          <p:nvPr/>
        </p:nvCxnSpPr>
        <p:spPr>
          <a:xfrm>
            <a:off x="5974080" y="1195735"/>
            <a:ext cx="0" cy="45008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473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"/>
          <p:cNvSpPr txBox="1"/>
          <p:nvPr/>
        </p:nvSpPr>
        <p:spPr>
          <a:xfrm>
            <a:off x="0" y="0"/>
            <a:ext cx="11508400" cy="63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Automating boring things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33" y="942533"/>
            <a:ext cx="7990668" cy="4714432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4"/>
          <p:cNvSpPr txBox="1"/>
          <p:nvPr/>
        </p:nvSpPr>
        <p:spPr>
          <a:xfrm>
            <a:off x="8081100" y="1704000"/>
            <a:ext cx="3984400" cy="3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Systematic and repeated oxidation steps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Generator for Explicit Chemistry and Kinetics of Organics in the Atmosphere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(GECKO-A, Aumont et al., 2005)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5"/>
          <p:cNvGrpSpPr/>
          <p:nvPr/>
        </p:nvGrpSpPr>
        <p:grpSpPr>
          <a:xfrm>
            <a:off x="2984900" y="91099"/>
            <a:ext cx="8523500" cy="6174665"/>
            <a:chOff x="2751375" y="346350"/>
            <a:chExt cx="6392625" cy="4630999"/>
          </a:xfrm>
        </p:grpSpPr>
        <p:pic>
          <p:nvPicPr>
            <p:cNvPr id="393" name="Google Shape;393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51375" y="346350"/>
              <a:ext cx="6392625" cy="4630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35"/>
            <p:cNvSpPr/>
            <p:nvPr/>
          </p:nvSpPr>
          <p:spPr>
            <a:xfrm>
              <a:off x="3024350" y="916850"/>
              <a:ext cx="1914600" cy="505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1867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35"/>
          <p:cNvSpPr txBox="1"/>
          <p:nvPr/>
        </p:nvSpPr>
        <p:spPr>
          <a:xfrm>
            <a:off x="194400" y="911467"/>
            <a:ext cx="31752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Aumont et al., 2005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82;p34">
            <a:extLst>
              <a:ext uri="{FF2B5EF4-FFF2-40B4-BE49-F238E27FC236}">
                <a16:creationId xmlns:a16="http://schemas.microsoft.com/office/drawing/2014/main" id="{3FBD4D29-8342-442B-F00A-3570F44572EF}"/>
              </a:ext>
            </a:extLst>
          </p:cNvPr>
          <p:cNvSpPr txBox="1"/>
          <p:nvPr/>
        </p:nvSpPr>
        <p:spPr>
          <a:xfrm>
            <a:off x="0" y="0"/>
            <a:ext cx="11508400" cy="63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Automating boring things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ADCAA-7ED8-FC69-4A9D-68C64C5D2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Accelerating</a:t>
            </a:r>
            <a:r>
              <a:rPr lang="es-ES" dirty="0"/>
              <a:t> </a:t>
            </a:r>
            <a:r>
              <a:rPr lang="es-ES" dirty="0" err="1"/>
              <a:t>things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47976-76BA-3F81-FAF5-B9F167C75F38}"/>
              </a:ext>
            </a:extLst>
          </p:cNvPr>
          <p:cNvSpPr txBox="1"/>
          <p:nvPr/>
        </p:nvSpPr>
        <p:spPr>
          <a:xfrm>
            <a:off x="629919" y="995680"/>
            <a:ext cx="4389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Writing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mechanism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F51A5-84A3-F1B7-42F9-D555555D4FDF}"/>
              </a:ext>
            </a:extLst>
          </p:cNvPr>
          <p:cNvSpPr txBox="1"/>
          <p:nvPr/>
        </p:nvSpPr>
        <p:spPr>
          <a:xfrm>
            <a:off x="7172961" y="995680"/>
            <a:ext cx="390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Solving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ODEs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in a (3D)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C8C546-EA80-55B7-EE35-C188722D3F4B}"/>
              </a:ext>
            </a:extLst>
          </p:cNvPr>
          <p:cNvCxnSpPr/>
          <p:nvPr/>
        </p:nvCxnSpPr>
        <p:spPr>
          <a:xfrm>
            <a:off x="5974080" y="1195735"/>
            <a:ext cx="0" cy="45008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1EF59C-00BD-F70B-55CD-3119BC76988A}"/>
              </a:ext>
            </a:extLst>
          </p:cNvPr>
          <p:cNvSpPr txBox="1"/>
          <p:nvPr/>
        </p:nvSpPr>
        <p:spPr>
          <a:xfrm>
            <a:off x="1071878" y="1884829"/>
            <a:ext cx="350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GECKO-A</a:t>
            </a:r>
            <a:endParaRPr lang="en-GB" sz="32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00060-4AA1-ABC8-EF40-412939ECB914}"/>
              </a:ext>
            </a:extLst>
          </p:cNvPr>
          <p:cNvSpPr txBox="1"/>
          <p:nvPr/>
        </p:nvSpPr>
        <p:spPr>
          <a:xfrm>
            <a:off x="8125456" y="4817327"/>
            <a:ext cx="199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Machine learning?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43D886-69DA-2B91-FBD3-4A8D99727400}"/>
              </a:ext>
            </a:extLst>
          </p:cNvPr>
          <p:cNvGrpSpPr/>
          <p:nvPr/>
        </p:nvGrpSpPr>
        <p:grpSpPr>
          <a:xfrm>
            <a:off x="248059" y="3133108"/>
            <a:ext cx="5248500" cy="1653882"/>
            <a:chOff x="248059" y="3133108"/>
            <a:chExt cx="5248500" cy="1653882"/>
          </a:xfrm>
        </p:grpSpPr>
        <p:sp>
          <p:nvSpPr>
            <p:cNvPr id="7" name="Google Shape;406;p36">
              <a:extLst>
                <a:ext uri="{FF2B5EF4-FFF2-40B4-BE49-F238E27FC236}">
                  <a16:creationId xmlns:a16="http://schemas.microsoft.com/office/drawing/2014/main" id="{1B546999-C46B-C28C-E8AD-53F828284EA4}"/>
                </a:ext>
              </a:extLst>
            </p:cNvPr>
            <p:cNvSpPr txBox="1"/>
            <p:nvPr/>
          </p:nvSpPr>
          <p:spPr>
            <a:xfrm>
              <a:off x="453559" y="3133108"/>
              <a:ext cx="48375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12 biogenic, 53 anthropogenic precursors</a:t>
              </a:r>
              <a:endParaRPr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07;p36">
              <a:extLst>
                <a:ext uri="{FF2B5EF4-FFF2-40B4-BE49-F238E27FC236}">
                  <a16:creationId xmlns:a16="http://schemas.microsoft.com/office/drawing/2014/main" id="{4D78654E-F67C-EBFD-1A73-21FC3E8FB4AD}"/>
                </a:ext>
              </a:extLst>
            </p:cNvPr>
            <p:cNvSpPr txBox="1"/>
            <p:nvPr/>
          </p:nvSpPr>
          <p:spPr>
            <a:xfrm>
              <a:off x="248059" y="3771358"/>
              <a:ext cx="5248500" cy="1015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23 million reactions involving 4.4 million species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(Mouchel-Vallon et al., 2020)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408;p36">
              <a:extLst>
                <a:ext uri="{FF2B5EF4-FFF2-40B4-BE49-F238E27FC236}">
                  <a16:creationId xmlns:a16="http://schemas.microsoft.com/office/drawing/2014/main" id="{83509F32-2180-829C-87CB-8DC3E42296CC}"/>
                </a:ext>
              </a:extLst>
            </p:cNvPr>
            <p:cNvSpPr/>
            <p:nvPr/>
          </p:nvSpPr>
          <p:spPr>
            <a:xfrm>
              <a:off x="2591834" y="3560758"/>
              <a:ext cx="621900" cy="282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A009C6-6A52-4431-645D-2E5B51521E06}"/>
              </a:ext>
            </a:extLst>
          </p:cNvPr>
          <p:cNvGrpSpPr/>
          <p:nvPr/>
        </p:nvGrpSpPr>
        <p:grpSpPr>
          <a:xfrm>
            <a:off x="5311382" y="3213824"/>
            <a:ext cx="5983841" cy="923330"/>
            <a:chOff x="5311382" y="3213824"/>
            <a:chExt cx="5983841" cy="923330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F894699-F202-BDDF-ED61-2E77CF5C5FA9}"/>
                </a:ext>
              </a:extLst>
            </p:cNvPr>
            <p:cNvSpPr/>
            <p:nvPr/>
          </p:nvSpPr>
          <p:spPr>
            <a:xfrm>
              <a:off x="5311382" y="3582116"/>
              <a:ext cx="1676397" cy="2820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46AE17-B8C6-CFDE-757D-4C1B50206EF3}"/>
                </a:ext>
              </a:extLst>
            </p:cNvPr>
            <p:cNvSpPr txBox="1"/>
            <p:nvPr/>
          </p:nvSpPr>
          <p:spPr>
            <a:xfrm>
              <a:off x="6875630" y="3213824"/>
              <a:ext cx="4419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Simulating</a:t>
              </a:r>
              <a:r>
                <a:rPr lang="es-E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s-E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days</a:t>
              </a:r>
              <a:r>
                <a:rPr lang="es-E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in 2 </a:t>
              </a:r>
              <a:r>
                <a:rPr lang="es-E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grid</a:t>
              </a:r>
              <a:r>
                <a:rPr lang="es-E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cells</a:t>
              </a:r>
              <a:endParaRPr lang="es-ES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s-E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≈ 36 </a:t>
              </a:r>
              <a:r>
                <a:rPr lang="es-E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hours</a:t>
              </a:r>
              <a:r>
                <a:rPr lang="es-E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on</a:t>
              </a:r>
              <a:r>
                <a:rPr lang="es-E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16 </a:t>
              </a:r>
              <a:r>
                <a:rPr lang="es-ES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cores</a:t>
              </a:r>
              <a:r>
                <a:rPr lang="es-E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en-GB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67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F8E56-AA07-26DC-305F-D26A09C9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Emulating</a:t>
            </a:r>
            <a:r>
              <a:rPr lang="fr-FR" dirty="0"/>
              <a:t>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chemistry</a:t>
            </a:r>
            <a:endParaRPr lang="fr-FR" dirty="0"/>
          </a:p>
        </p:txBody>
      </p:sp>
      <p:pic>
        <p:nvPicPr>
          <p:cNvPr id="4" name="Google Shape;103;p3">
            <a:extLst>
              <a:ext uri="{FF2B5EF4-FFF2-40B4-BE49-F238E27FC236}">
                <a16:creationId xmlns:a16="http://schemas.microsoft.com/office/drawing/2014/main" id="{EE2D2758-B169-D1A6-BBA0-E82D79CDE5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5437" y="824944"/>
            <a:ext cx="5681622" cy="54234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5;p3">
            <a:extLst>
              <a:ext uri="{FF2B5EF4-FFF2-40B4-BE49-F238E27FC236}">
                <a16:creationId xmlns:a16="http://schemas.microsoft.com/office/drawing/2014/main" id="{D3E64EE4-0B2F-1992-CD39-F1E324DD0F5E}"/>
              </a:ext>
            </a:extLst>
          </p:cNvPr>
          <p:cNvSpPr txBox="1"/>
          <p:nvPr/>
        </p:nvSpPr>
        <p:spPr>
          <a:xfrm>
            <a:off x="8589700" y="1316275"/>
            <a:ext cx="23424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GECKO-A 0D explicit simulations as training dataset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oogle Shape;106;p3">
            <a:extLst>
              <a:ext uri="{FF2B5EF4-FFF2-40B4-BE49-F238E27FC236}">
                <a16:creationId xmlns:a16="http://schemas.microsoft.com/office/drawing/2014/main" id="{2F2F27CE-18DC-D0A4-4B9B-DFA9452007A3}"/>
              </a:ext>
            </a:extLst>
          </p:cNvPr>
          <p:cNvGrpSpPr/>
          <p:nvPr/>
        </p:nvGrpSpPr>
        <p:grpSpPr>
          <a:xfrm>
            <a:off x="8572478" y="2256158"/>
            <a:ext cx="2359176" cy="1560249"/>
            <a:chOff x="7438483" y="2656847"/>
            <a:chExt cx="2600918" cy="1720126"/>
          </a:xfrm>
        </p:grpSpPr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6670D484-CB23-C91E-EA57-1939112ED593}"/>
                </a:ext>
              </a:extLst>
            </p:cNvPr>
            <p:cNvSpPr txBox="1"/>
            <p:nvPr/>
          </p:nvSpPr>
          <p:spPr>
            <a:xfrm>
              <a:off x="7438483" y="3405600"/>
              <a:ext cx="2600918" cy="971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625" tIns="40800" rIns="81625" bIns="408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Emulate the behavior of the detailed model with machine learning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8;p3">
              <a:extLst>
                <a:ext uri="{FF2B5EF4-FFF2-40B4-BE49-F238E27FC236}">
                  <a16:creationId xmlns:a16="http://schemas.microsoft.com/office/drawing/2014/main" id="{1BEC9870-285C-1EDB-1178-55C16CD04579}"/>
                </a:ext>
              </a:extLst>
            </p:cNvPr>
            <p:cNvSpPr/>
            <p:nvPr/>
          </p:nvSpPr>
          <p:spPr>
            <a:xfrm>
              <a:off x="8259096" y="2656847"/>
              <a:ext cx="640080" cy="640080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444" y="0"/>
                  </a:moveTo>
                  <a:lnTo>
                    <a:pt x="444" y="1334"/>
                  </a:lnTo>
                  <a:lnTo>
                    <a:pt x="0" y="1334"/>
                  </a:lnTo>
                  <a:lnTo>
                    <a:pt x="889" y="1779"/>
                  </a:lnTo>
                  <a:lnTo>
                    <a:pt x="1779" y="1334"/>
                  </a:lnTo>
                  <a:lnTo>
                    <a:pt x="1334" y="1334"/>
                  </a:lnTo>
                  <a:lnTo>
                    <a:pt x="1334" y="0"/>
                  </a:lnTo>
                  <a:lnTo>
                    <a:pt x="444" y="0"/>
                  </a:lnTo>
                </a:path>
              </a:pathLst>
            </a:custGeom>
            <a:solidFill>
              <a:srgbClr val="43639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109;p3">
            <a:extLst>
              <a:ext uri="{FF2B5EF4-FFF2-40B4-BE49-F238E27FC236}">
                <a16:creationId xmlns:a16="http://schemas.microsoft.com/office/drawing/2014/main" id="{77E87702-0F7C-3451-057A-67C8AB051DB0}"/>
              </a:ext>
            </a:extLst>
          </p:cNvPr>
          <p:cNvGrpSpPr/>
          <p:nvPr/>
        </p:nvGrpSpPr>
        <p:grpSpPr>
          <a:xfrm>
            <a:off x="448942" y="4144204"/>
            <a:ext cx="2924041" cy="697642"/>
            <a:chOff x="963473" y="3606221"/>
            <a:chExt cx="2823567" cy="643685"/>
          </a:xfrm>
        </p:grpSpPr>
        <p:sp>
          <p:nvSpPr>
            <p:cNvPr id="10" name="Google Shape;110;p3">
              <a:extLst>
                <a:ext uri="{FF2B5EF4-FFF2-40B4-BE49-F238E27FC236}">
                  <a16:creationId xmlns:a16="http://schemas.microsoft.com/office/drawing/2014/main" id="{43419911-7A39-4EA4-AAB4-B26423883B17}"/>
                </a:ext>
              </a:extLst>
            </p:cNvPr>
            <p:cNvSpPr/>
            <p:nvPr/>
          </p:nvSpPr>
          <p:spPr>
            <a:xfrm>
              <a:off x="2513147" y="3606221"/>
              <a:ext cx="1273893" cy="643685"/>
            </a:xfrm>
            <a:prstGeom prst="rect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70"/>
                <a:buFont typeface="Arial"/>
                <a:buNone/>
              </a:pPr>
              <a:endParaRPr sz="1270" b="0" i="0" u="none" strike="noStrike" cap="none">
                <a:solidFill>
                  <a:srgbClr val="3372D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1;p3">
              <a:extLst>
                <a:ext uri="{FF2B5EF4-FFF2-40B4-BE49-F238E27FC236}">
                  <a16:creationId xmlns:a16="http://schemas.microsoft.com/office/drawing/2014/main" id="{1B76C0D9-F5AC-CB1B-3E65-FFBAA8BECCC9}"/>
                </a:ext>
              </a:extLst>
            </p:cNvPr>
            <p:cNvSpPr txBox="1"/>
            <p:nvPr/>
          </p:nvSpPr>
          <p:spPr>
            <a:xfrm>
              <a:off x="963473" y="3606221"/>
              <a:ext cx="1408765" cy="508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rgbClr val="3372D9"/>
                  </a:solidFill>
                  <a:latin typeface="Arial"/>
                  <a:ea typeface="Arial"/>
                  <a:cs typeface="Arial"/>
                  <a:sym typeface="Arial"/>
                </a:rPr>
                <a:t>Computationally expensive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113;p3">
            <a:extLst>
              <a:ext uri="{FF2B5EF4-FFF2-40B4-BE49-F238E27FC236}">
                <a16:creationId xmlns:a16="http://schemas.microsoft.com/office/drawing/2014/main" id="{1916F024-CDCC-EACA-4956-FC4614840DEC}"/>
              </a:ext>
            </a:extLst>
          </p:cNvPr>
          <p:cNvSpPr txBox="1"/>
          <p:nvPr/>
        </p:nvSpPr>
        <p:spPr>
          <a:xfrm>
            <a:off x="8563975" y="3908025"/>
            <a:ext cx="2368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9204" marR="0" lvl="0" indent="-24650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Neural Networks (NN)</a:t>
            </a: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9204" marR="0" lvl="0" indent="-24650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Random Forest (RF)</a:t>
            </a: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9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833E4-AF11-05AB-FB63-37AA800F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NN approach for predicting time-series of concentrations </a:t>
            </a:r>
            <a:br>
              <a:rPr lang="en-US" dirty="0"/>
            </a:br>
            <a:endParaRPr lang="fr-FR" dirty="0"/>
          </a:p>
        </p:txBody>
      </p:sp>
      <p:sp>
        <p:nvSpPr>
          <p:cNvPr id="4" name="Google Shape;121;g2a22b469f4d_1_320">
            <a:extLst>
              <a:ext uri="{FF2B5EF4-FFF2-40B4-BE49-F238E27FC236}">
                <a16:creationId xmlns:a16="http://schemas.microsoft.com/office/drawing/2014/main" id="{D7D9ECCF-596A-CA44-1F52-813DB97A9342}"/>
              </a:ext>
            </a:extLst>
          </p:cNvPr>
          <p:cNvSpPr txBox="1"/>
          <p:nvPr/>
        </p:nvSpPr>
        <p:spPr>
          <a:xfrm>
            <a:off x="94474" y="5638732"/>
            <a:ext cx="9276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4471C4"/>
                </a:solidFill>
                <a:latin typeface="Calibri"/>
                <a:ea typeface="Calibri"/>
                <a:cs typeface="Calibri"/>
                <a:sym typeface="Calibri"/>
              </a:rPr>
              <a:t>Schreck et al. JAMES 2022: Neural network emulation of the formation of OA based on the explicit GECKO-A chemistry model</a:t>
            </a:r>
            <a:endParaRPr sz="1400" b="0" i="0" u="none" strike="noStrike" cap="none" dirty="0">
              <a:solidFill>
                <a:srgbClr val="447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22;g2a22b469f4d_1_320">
            <a:extLst>
              <a:ext uri="{FF2B5EF4-FFF2-40B4-BE49-F238E27FC236}">
                <a16:creationId xmlns:a16="http://schemas.microsoft.com/office/drawing/2014/main" id="{E0C2708D-C01A-DFCD-6DAD-8109C9544A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6242" y="869981"/>
            <a:ext cx="4727420" cy="46143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3;g2a22b469f4d_1_320">
            <a:extLst>
              <a:ext uri="{FF2B5EF4-FFF2-40B4-BE49-F238E27FC236}">
                <a16:creationId xmlns:a16="http://schemas.microsoft.com/office/drawing/2014/main" id="{06AC625D-5F4F-CFB3-5F0A-B0AE0EE0F651}"/>
              </a:ext>
            </a:extLst>
          </p:cNvPr>
          <p:cNvSpPr txBox="1"/>
          <p:nvPr/>
        </p:nvSpPr>
        <p:spPr>
          <a:xfrm>
            <a:off x="94474" y="819385"/>
            <a:ext cx="3469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Multi-layer perceptron MLP model </a:t>
            </a:r>
            <a:endParaRPr sz="1600" b="1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24;g2a22b469f4d_1_320">
            <a:extLst>
              <a:ext uri="{FF2B5EF4-FFF2-40B4-BE49-F238E27FC236}">
                <a16:creationId xmlns:a16="http://schemas.microsoft.com/office/drawing/2014/main" id="{D8F54B63-FF64-CBF8-F023-712369700A6F}"/>
              </a:ext>
            </a:extLst>
          </p:cNvPr>
          <p:cNvSpPr txBox="1"/>
          <p:nvPr/>
        </p:nvSpPr>
        <p:spPr>
          <a:xfrm>
            <a:off x="7858938" y="1924332"/>
            <a:ext cx="900823" cy="26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Outputs</a:t>
            </a:r>
            <a:endParaRPr sz="1200" b="0" i="0" u="none" strike="noStrike" cap="none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25;g2a22b469f4d_1_320">
            <a:extLst>
              <a:ext uri="{FF2B5EF4-FFF2-40B4-BE49-F238E27FC236}">
                <a16:creationId xmlns:a16="http://schemas.microsoft.com/office/drawing/2014/main" id="{83E38F08-8A0B-C355-AF06-0DC1CF118B3B}"/>
              </a:ext>
            </a:extLst>
          </p:cNvPr>
          <p:cNvSpPr txBox="1"/>
          <p:nvPr/>
        </p:nvSpPr>
        <p:spPr>
          <a:xfrm>
            <a:off x="3932015" y="1420244"/>
            <a:ext cx="666589" cy="26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Inputs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26;g2a22b469f4d_1_320">
            <a:extLst>
              <a:ext uri="{FF2B5EF4-FFF2-40B4-BE49-F238E27FC236}">
                <a16:creationId xmlns:a16="http://schemas.microsoft.com/office/drawing/2014/main" id="{61E9054A-D458-9B30-EE4C-20A98EAEB1BB}"/>
              </a:ext>
            </a:extLst>
          </p:cNvPr>
          <p:cNvSpPr/>
          <p:nvPr/>
        </p:nvSpPr>
        <p:spPr>
          <a:xfrm flipH="1">
            <a:off x="4621677" y="1030559"/>
            <a:ext cx="3484352" cy="243842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7A6D6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27;g2a22b469f4d_1_320">
            <a:extLst>
              <a:ext uri="{FF2B5EF4-FFF2-40B4-BE49-F238E27FC236}">
                <a16:creationId xmlns:a16="http://schemas.microsoft.com/office/drawing/2014/main" id="{2C3B7F4E-2D0F-C699-BCBA-922F0B3E134F}"/>
              </a:ext>
            </a:extLst>
          </p:cNvPr>
          <p:cNvSpPr/>
          <p:nvPr/>
        </p:nvSpPr>
        <p:spPr>
          <a:xfrm>
            <a:off x="2424427" y="3379974"/>
            <a:ext cx="151349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Pre-existing OA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8;g2a22b469f4d_1_320">
            <a:extLst>
              <a:ext uri="{FF2B5EF4-FFF2-40B4-BE49-F238E27FC236}">
                <a16:creationId xmlns:a16="http://schemas.microsoft.com/office/drawing/2014/main" id="{DE6279C1-7FDC-6AC0-5A64-031748BCF6E0}"/>
              </a:ext>
            </a:extLst>
          </p:cNvPr>
          <p:cNvSpPr/>
          <p:nvPr/>
        </p:nvSpPr>
        <p:spPr>
          <a:xfrm>
            <a:off x="2424427" y="3658188"/>
            <a:ext cx="151349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OH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9;g2a22b469f4d_1_320">
            <a:extLst>
              <a:ext uri="{FF2B5EF4-FFF2-40B4-BE49-F238E27FC236}">
                <a16:creationId xmlns:a16="http://schemas.microsoft.com/office/drawing/2014/main" id="{3A7FB1B0-664B-CAA7-BAF4-687F272D78B5}"/>
              </a:ext>
            </a:extLst>
          </p:cNvPr>
          <p:cNvSpPr/>
          <p:nvPr/>
        </p:nvSpPr>
        <p:spPr>
          <a:xfrm>
            <a:off x="2424427" y="3919754"/>
            <a:ext cx="151349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0;g2a22b469f4d_1_320">
            <a:extLst>
              <a:ext uri="{FF2B5EF4-FFF2-40B4-BE49-F238E27FC236}">
                <a16:creationId xmlns:a16="http://schemas.microsoft.com/office/drawing/2014/main" id="{3AFF78B5-9346-631B-9488-AC1642236442}"/>
              </a:ext>
            </a:extLst>
          </p:cNvPr>
          <p:cNvSpPr/>
          <p:nvPr/>
        </p:nvSpPr>
        <p:spPr>
          <a:xfrm>
            <a:off x="2424427" y="4465591"/>
            <a:ext cx="151349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NOx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1;g2a22b469f4d_1_320">
            <a:extLst>
              <a:ext uri="{FF2B5EF4-FFF2-40B4-BE49-F238E27FC236}">
                <a16:creationId xmlns:a16="http://schemas.microsoft.com/office/drawing/2014/main" id="{270D38CA-5F34-1E97-AB61-7A03267E7224}"/>
              </a:ext>
            </a:extLst>
          </p:cNvPr>
          <p:cNvSpPr/>
          <p:nvPr/>
        </p:nvSpPr>
        <p:spPr>
          <a:xfrm>
            <a:off x="2440659" y="2035838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Precursor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2;g2a22b469f4d_1_320">
            <a:extLst>
              <a:ext uri="{FF2B5EF4-FFF2-40B4-BE49-F238E27FC236}">
                <a16:creationId xmlns:a16="http://schemas.microsoft.com/office/drawing/2014/main" id="{619C73B4-1212-483A-1CE7-C425B7165EFC}"/>
              </a:ext>
            </a:extLst>
          </p:cNvPr>
          <p:cNvSpPr/>
          <p:nvPr/>
        </p:nvSpPr>
        <p:spPr>
          <a:xfrm>
            <a:off x="2440659" y="2334107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SOG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3;g2a22b469f4d_1_320">
            <a:extLst>
              <a:ext uri="{FF2B5EF4-FFF2-40B4-BE49-F238E27FC236}">
                <a16:creationId xmlns:a16="http://schemas.microsoft.com/office/drawing/2014/main" id="{ADAC2F9C-774B-EC56-C93A-1540D7F684D9}"/>
              </a:ext>
            </a:extLst>
          </p:cNvPr>
          <p:cNvSpPr/>
          <p:nvPr/>
        </p:nvSpPr>
        <p:spPr>
          <a:xfrm>
            <a:off x="2440659" y="2615014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SOA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34;g2a22b469f4d_1_320">
            <a:extLst>
              <a:ext uri="{FF2B5EF4-FFF2-40B4-BE49-F238E27FC236}">
                <a16:creationId xmlns:a16="http://schemas.microsoft.com/office/drawing/2014/main" id="{710ABEBB-32EB-B77F-AB4B-B700483AFFD8}"/>
              </a:ext>
            </a:extLst>
          </p:cNvPr>
          <p:cNvCxnSpPr>
            <a:cxnSpLocks/>
          </p:cNvCxnSpPr>
          <p:nvPr/>
        </p:nvCxnSpPr>
        <p:spPr>
          <a:xfrm>
            <a:off x="3728849" y="2997764"/>
            <a:ext cx="241275" cy="67904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8" name="Google Shape;135;g2a22b469f4d_1_320">
            <a:extLst>
              <a:ext uri="{FF2B5EF4-FFF2-40B4-BE49-F238E27FC236}">
                <a16:creationId xmlns:a16="http://schemas.microsoft.com/office/drawing/2014/main" id="{1A77F252-EB9E-ED6B-0C6D-5D4A3AC7739E}"/>
              </a:ext>
            </a:extLst>
          </p:cNvPr>
          <p:cNvCxnSpPr>
            <a:cxnSpLocks/>
          </p:cNvCxnSpPr>
          <p:nvPr/>
        </p:nvCxnSpPr>
        <p:spPr>
          <a:xfrm>
            <a:off x="3803478" y="2754273"/>
            <a:ext cx="3920" cy="33058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9" name="Google Shape;136;g2a22b469f4d_1_320">
            <a:extLst>
              <a:ext uri="{FF2B5EF4-FFF2-40B4-BE49-F238E27FC236}">
                <a16:creationId xmlns:a16="http://schemas.microsoft.com/office/drawing/2014/main" id="{34CFDEFB-8367-F46E-A2E8-C8DE8793B43E}"/>
              </a:ext>
            </a:extLst>
          </p:cNvPr>
          <p:cNvCxnSpPr>
            <a:cxnSpLocks/>
          </p:cNvCxnSpPr>
          <p:nvPr/>
        </p:nvCxnSpPr>
        <p:spPr>
          <a:xfrm flipV="1">
            <a:off x="3834602" y="2473366"/>
            <a:ext cx="5541" cy="1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20" name="Google Shape;137;g2a22b469f4d_1_320">
            <a:extLst>
              <a:ext uri="{FF2B5EF4-FFF2-40B4-BE49-F238E27FC236}">
                <a16:creationId xmlns:a16="http://schemas.microsoft.com/office/drawing/2014/main" id="{53856191-07C7-F9BD-0637-F804BD4F657B}"/>
              </a:ext>
            </a:extLst>
          </p:cNvPr>
          <p:cNvCxnSpPr>
            <a:cxnSpLocks/>
          </p:cNvCxnSpPr>
          <p:nvPr/>
        </p:nvCxnSpPr>
        <p:spPr>
          <a:xfrm>
            <a:off x="3803477" y="2175098"/>
            <a:ext cx="3921" cy="349858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21" name="Google Shape;138;g2a22b469f4d_1_320">
            <a:extLst>
              <a:ext uri="{FF2B5EF4-FFF2-40B4-BE49-F238E27FC236}">
                <a16:creationId xmlns:a16="http://schemas.microsoft.com/office/drawing/2014/main" id="{6D3D143B-0B51-0AEF-9AFB-EB33AE0FEE41}"/>
              </a:ext>
            </a:extLst>
          </p:cNvPr>
          <p:cNvSpPr/>
          <p:nvPr/>
        </p:nvSpPr>
        <p:spPr>
          <a:xfrm>
            <a:off x="2440144" y="2858504"/>
            <a:ext cx="1496098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T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39;g2a22b469f4d_1_320">
            <a:extLst>
              <a:ext uri="{FF2B5EF4-FFF2-40B4-BE49-F238E27FC236}">
                <a16:creationId xmlns:a16="http://schemas.microsoft.com/office/drawing/2014/main" id="{9B17A18D-A072-0985-F6A2-F3BADFFB190C}"/>
              </a:ext>
            </a:extLst>
          </p:cNvPr>
          <p:cNvSpPr/>
          <p:nvPr/>
        </p:nvSpPr>
        <p:spPr>
          <a:xfrm>
            <a:off x="2440659" y="3129081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SZA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40;g2a22b469f4d_1_320">
            <a:extLst>
              <a:ext uri="{FF2B5EF4-FFF2-40B4-BE49-F238E27FC236}">
                <a16:creationId xmlns:a16="http://schemas.microsoft.com/office/drawing/2014/main" id="{D0877535-C1CB-A032-F70F-3BC4A202D074}"/>
              </a:ext>
            </a:extLst>
          </p:cNvPr>
          <p:cNvSpPr txBox="1"/>
          <p:nvPr/>
        </p:nvSpPr>
        <p:spPr>
          <a:xfrm>
            <a:off x="4732774" y="5070779"/>
            <a:ext cx="1252090" cy="26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1748 neurons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41;g2a22b469f4d_1_320">
            <a:extLst>
              <a:ext uri="{FF2B5EF4-FFF2-40B4-BE49-F238E27FC236}">
                <a16:creationId xmlns:a16="http://schemas.microsoft.com/office/drawing/2014/main" id="{70D685D4-AFF9-07B0-925E-E633234CD841}"/>
              </a:ext>
            </a:extLst>
          </p:cNvPr>
          <p:cNvSpPr txBox="1"/>
          <p:nvPr/>
        </p:nvSpPr>
        <p:spPr>
          <a:xfrm>
            <a:off x="5032865" y="1447035"/>
            <a:ext cx="1046929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Hidden layer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42;g2a22b469f4d_1_320">
            <a:extLst>
              <a:ext uri="{FF2B5EF4-FFF2-40B4-BE49-F238E27FC236}">
                <a16:creationId xmlns:a16="http://schemas.microsoft.com/office/drawing/2014/main" id="{C7B9E81A-B340-4467-7E68-465A452BEE2F}"/>
              </a:ext>
            </a:extLst>
          </p:cNvPr>
          <p:cNvSpPr txBox="1"/>
          <p:nvPr/>
        </p:nvSpPr>
        <p:spPr>
          <a:xfrm>
            <a:off x="6184667" y="3688669"/>
            <a:ext cx="358373" cy="2384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43;g2a22b469f4d_1_320">
            <a:extLst>
              <a:ext uri="{FF2B5EF4-FFF2-40B4-BE49-F238E27FC236}">
                <a16:creationId xmlns:a16="http://schemas.microsoft.com/office/drawing/2014/main" id="{56B25697-E7D9-168A-0B74-C245024CD38A}"/>
              </a:ext>
            </a:extLst>
          </p:cNvPr>
          <p:cNvSpPr/>
          <p:nvPr/>
        </p:nvSpPr>
        <p:spPr>
          <a:xfrm>
            <a:off x="8706957" y="2823146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Precursor (t</a:t>
            </a:r>
            <a:r>
              <a:rPr lang="en-US" sz="1200" b="0" i="0" u="none" strike="noStrike" cap="none" baseline="-25000" dirty="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i+1</a:t>
            </a:r>
            <a:r>
              <a:rPr lang="en-US" sz="1200" b="0" i="0" u="none" strike="noStrike" cap="none" dirty="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 dirty="0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44;g2a22b469f4d_1_320">
            <a:extLst>
              <a:ext uri="{FF2B5EF4-FFF2-40B4-BE49-F238E27FC236}">
                <a16:creationId xmlns:a16="http://schemas.microsoft.com/office/drawing/2014/main" id="{906FF28F-8741-7E2A-4977-584BA0195EB6}"/>
              </a:ext>
            </a:extLst>
          </p:cNvPr>
          <p:cNvSpPr/>
          <p:nvPr/>
        </p:nvSpPr>
        <p:spPr>
          <a:xfrm>
            <a:off x="8706957" y="3121415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SOG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i+1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45;g2a22b469f4d_1_320">
            <a:extLst>
              <a:ext uri="{FF2B5EF4-FFF2-40B4-BE49-F238E27FC236}">
                <a16:creationId xmlns:a16="http://schemas.microsoft.com/office/drawing/2014/main" id="{9D410417-F9F7-BEA2-6D2E-198AB6579A2B}"/>
              </a:ext>
            </a:extLst>
          </p:cNvPr>
          <p:cNvSpPr/>
          <p:nvPr/>
        </p:nvSpPr>
        <p:spPr>
          <a:xfrm>
            <a:off x="8706957" y="3402321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SOA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i+1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671A242E-D8F6-160F-1363-58D4E4798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73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833E4-AF11-05AB-FB63-37AA800F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NN approach for predicting time-series of concentrations </a:t>
            </a:r>
            <a:br>
              <a:rPr lang="en-US" dirty="0"/>
            </a:br>
            <a:endParaRPr lang="fr-FR" dirty="0"/>
          </a:p>
        </p:txBody>
      </p:sp>
      <p:sp>
        <p:nvSpPr>
          <p:cNvPr id="4" name="Google Shape;121;g2a22b469f4d_1_320">
            <a:extLst>
              <a:ext uri="{FF2B5EF4-FFF2-40B4-BE49-F238E27FC236}">
                <a16:creationId xmlns:a16="http://schemas.microsoft.com/office/drawing/2014/main" id="{D7D9ECCF-596A-CA44-1F52-813DB97A9342}"/>
              </a:ext>
            </a:extLst>
          </p:cNvPr>
          <p:cNvSpPr txBox="1"/>
          <p:nvPr/>
        </p:nvSpPr>
        <p:spPr>
          <a:xfrm>
            <a:off x="94474" y="5638732"/>
            <a:ext cx="9276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4471C4"/>
                </a:solidFill>
                <a:latin typeface="Calibri"/>
                <a:ea typeface="Calibri"/>
                <a:cs typeface="Calibri"/>
                <a:sym typeface="Calibri"/>
              </a:rPr>
              <a:t>Schreck et al. JAMES 2022: Neural network emulation of the formation of OA based on the explicit GECKO-A chemistry model</a:t>
            </a:r>
            <a:endParaRPr sz="1400" b="0" i="0" u="none" strike="noStrike" cap="none" dirty="0">
              <a:solidFill>
                <a:srgbClr val="447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22;g2a22b469f4d_1_320">
            <a:extLst>
              <a:ext uri="{FF2B5EF4-FFF2-40B4-BE49-F238E27FC236}">
                <a16:creationId xmlns:a16="http://schemas.microsoft.com/office/drawing/2014/main" id="{E0C2708D-C01A-DFCD-6DAD-8109C9544A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6242" y="869981"/>
            <a:ext cx="4727420" cy="46143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3;g2a22b469f4d_1_320">
            <a:extLst>
              <a:ext uri="{FF2B5EF4-FFF2-40B4-BE49-F238E27FC236}">
                <a16:creationId xmlns:a16="http://schemas.microsoft.com/office/drawing/2014/main" id="{06AC625D-5F4F-CFB3-5F0A-B0AE0EE0F651}"/>
              </a:ext>
            </a:extLst>
          </p:cNvPr>
          <p:cNvSpPr txBox="1"/>
          <p:nvPr/>
        </p:nvSpPr>
        <p:spPr>
          <a:xfrm>
            <a:off x="94474" y="819385"/>
            <a:ext cx="3469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Multi-layer perceptron MLP model </a:t>
            </a:r>
            <a:endParaRPr sz="1600" b="1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24;g2a22b469f4d_1_320">
            <a:extLst>
              <a:ext uri="{FF2B5EF4-FFF2-40B4-BE49-F238E27FC236}">
                <a16:creationId xmlns:a16="http://schemas.microsoft.com/office/drawing/2014/main" id="{D8F54B63-FF64-CBF8-F023-712369700A6F}"/>
              </a:ext>
            </a:extLst>
          </p:cNvPr>
          <p:cNvSpPr txBox="1"/>
          <p:nvPr/>
        </p:nvSpPr>
        <p:spPr>
          <a:xfrm>
            <a:off x="7858938" y="1924332"/>
            <a:ext cx="900823" cy="26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Outputs</a:t>
            </a:r>
            <a:endParaRPr sz="1200" b="0" i="0" u="none" strike="noStrike" cap="none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25;g2a22b469f4d_1_320">
            <a:extLst>
              <a:ext uri="{FF2B5EF4-FFF2-40B4-BE49-F238E27FC236}">
                <a16:creationId xmlns:a16="http://schemas.microsoft.com/office/drawing/2014/main" id="{83E38F08-8A0B-C355-AF06-0DC1CF118B3B}"/>
              </a:ext>
            </a:extLst>
          </p:cNvPr>
          <p:cNvSpPr txBox="1"/>
          <p:nvPr/>
        </p:nvSpPr>
        <p:spPr>
          <a:xfrm>
            <a:off x="3932015" y="1420244"/>
            <a:ext cx="666589" cy="26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Inputs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26;g2a22b469f4d_1_320">
            <a:extLst>
              <a:ext uri="{FF2B5EF4-FFF2-40B4-BE49-F238E27FC236}">
                <a16:creationId xmlns:a16="http://schemas.microsoft.com/office/drawing/2014/main" id="{61E9054A-D458-9B30-EE4C-20A98EAEB1BB}"/>
              </a:ext>
            </a:extLst>
          </p:cNvPr>
          <p:cNvSpPr/>
          <p:nvPr/>
        </p:nvSpPr>
        <p:spPr>
          <a:xfrm flipH="1">
            <a:off x="4621677" y="1030559"/>
            <a:ext cx="3484352" cy="243842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7A6D6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27;g2a22b469f4d_1_320">
            <a:extLst>
              <a:ext uri="{FF2B5EF4-FFF2-40B4-BE49-F238E27FC236}">
                <a16:creationId xmlns:a16="http://schemas.microsoft.com/office/drawing/2014/main" id="{2C3B7F4E-2D0F-C699-BCBA-922F0B3E134F}"/>
              </a:ext>
            </a:extLst>
          </p:cNvPr>
          <p:cNvSpPr/>
          <p:nvPr/>
        </p:nvSpPr>
        <p:spPr>
          <a:xfrm>
            <a:off x="2424427" y="3379974"/>
            <a:ext cx="151349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Pre-existing OA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8;g2a22b469f4d_1_320">
            <a:extLst>
              <a:ext uri="{FF2B5EF4-FFF2-40B4-BE49-F238E27FC236}">
                <a16:creationId xmlns:a16="http://schemas.microsoft.com/office/drawing/2014/main" id="{DE6279C1-7FDC-6AC0-5A64-031748BCF6E0}"/>
              </a:ext>
            </a:extLst>
          </p:cNvPr>
          <p:cNvSpPr/>
          <p:nvPr/>
        </p:nvSpPr>
        <p:spPr>
          <a:xfrm>
            <a:off x="2424427" y="3658188"/>
            <a:ext cx="151349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OH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9;g2a22b469f4d_1_320">
            <a:extLst>
              <a:ext uri="{FF2B5EF4-FFF2-40B4-BE49-F238E27FC236}">
                <a16:creationId xmlns:a16="http://schemas.microsoft.com/office/drawing/2014/main" id="{3A7FB1B0-664B-CAA7-BAF4-687F272D78B5}"/>
              </a:ext>
            </a:extLst>
          </p:cNvPr>
          <p:cNvSpPr/>
          <p:nvPr/>
        </p:nvSpPr>
        <p:spPr>
          <a:xfrm>
            <a:off x="2424427" y="3919754"/>
            <a:ext cx="151349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0;g2a22b469f4d_1_320">
            <a:extLst>
              <a:ext uri="{FF2B5EF4-FFF2-40B4-BE49-F238E27FC236}">
                <a16:creationId xmlns:a16="http://schemas.microsoft.com/office/drawing/2014/main" id="{3AFF78B5-9346-631B-9488-AC1642236442}"/>
              </a:ext>
            </a:extLst>
          </p:cNvPr>
          <p:cNvSpPr/>
          <p:nvPr/>
        </p:nvSpPr>
        <p:spPr>
          <a:xfrm>
            <a:off x="2424427" y="4465591"/>
            <a:ext cx="151349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NOx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1;g2a22b469f4d_1_320">
            <a:extLst>
              <a:ext uri="{FF2B5EF4-FFF2-40B4-BE49-F238E27FC236}">
                <a16:creationId xmlns:a16="http://schemas.microsoft.com/office/drawing/2014/main" id="{270D38CA-5F34-1E97-AB61-7A03267E7224}"/>
              </a:ext>
            </a:extLst>
          </p:cNvPr>
          <p:cNvSpPr/>
          <p:nvPr/>
        </p:nvSpPr>
        <p:spPr>
          <a:xfrm>
            <a:off x="2440659" y="2035838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Precursor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2;g2a22b469f4d_1_320">
            <a:extLst>
              <a:ext uri="{FF2B5EF4-FFF2-40B4-BE49-F238E27FC236}">
                <a16:creationId xmlns:a16="http://schemas.microsoft.com/office/drawing/2014/main" id="{619C73B4-1212-483A-1CE7-C425B7165EFC}"/>
              </a:ext>
            </a:extLst>
          </p:cNvPr>
          <p:cNvSpPr/>
          <p:nvPr/>
        </p:nvSpPr>
        <p:spPr>
          <a:xfrm>
            <a:off x="2440659" y="2334107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SOG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3;g2a22b469f4d_1_320">
            <a:extLst>
              <a:ext uri="{FF2B5EF4-FFF2-40B4-BE49-F238E27FC236}">
                <a16:creationId xmlns:a16="http://schemas.microsoft.com/office/drawing/2014/main" id="{ADAC2F9C-774B-EC56-C93A-1540D7F684D9}"/>
              </a:ext>
            </a:extLst>
          </p:cNvPr>
          <p:cNvSpPr/>
          <p:nvPr/>
        </p:nvSpPr>
        <p:spPr>
          <a:xfrm>
            <a:off x="2440659" y="2615014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SOA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34;g2a22b469f4d_1_320">
            <a:extLst>
              <a:ext uri="{FF2B5EF4-FFF2-40B4-BE49-F238E27FC236}">
                <a16:creationId xmlns:a16="http://schemas.microsoft.com/office/drawing/2014/main" id="{710ABEBB-32EB-B77F-AB4B-B700483AFFD8}"/>
              </a:ext>
            </a:extLst>
          </p:cNvPr>
          <p:cNvCxnSpPr>
            <a:cxnSpLocks/>
          </p:cNvCxnSpPr>
          <p:nvPr/>
        </p:nvCxnSpPr>
        <p:spPr>
          <a:xfrm>
            <a:off x="3728849" y="2997764"/>
            <a:ext cx="241275" cy="67904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8" name="Google Shape;135;g2a22b469f4d_1_320">
            <a:extLst>
              <a:ext uri="{FF2B5EF4-FFF2-40B4-BE49-F238E27FC236}">
                <a16:creationId xmlns:a16="http://schemas.microsoft.com/office/drawing/2014/main" id="{1A77F252-EB9E-ED6B-0C6D-5D4A3AC7739E}"/>
              </a:ext>
            </a:extLst>
          </p:cNvPr>
          <p:cNvCxnSpPr>
            <a:cxnSpLocks/>
          </p:cNvCxnSpPr>
          <p:nvPr/>
        </p:nvCxnSpPr>
        <p:spPr>
          <a:xfrm>
            <a:off x="3803478" y="2754273"/>
            <a:ext cx="3920" cy="33058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9" name="Google Shape;136;g2a22b469f4d_1_320">
            <a:extLst>
              <a:ext uri="{FF2B5EF4-FFF2-40B4-BE49-F238E27FC236}">
                <a16:creationId xmlns:a16="http://schemas.microsoft.com/office/drawing/2014/main" id="{34CFDEFB-8367-F46E-A2E8-C8DE8793B43E}"/>
              </a:ext>
            </a:extLst>
          </p:cNvPr>
          <p:cNvCxnSpPr>
            <a:cxnSpLocks/>
          </p:cNvCxnSpPr>
          <p:nvPr/>
        </p:nvCxnSpPr>
        <p:spPr>
          <a:xfrm flipV="1">
            <a:off x="3834602" y="2473366"/>
            <a:ext cx="5541" cy="1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20" name="Google Shape;137;g2a22b469f4d_1_320">
            <a:extLst>
              <a:ext uri="{FF2B5EF4-FFF2-40B4-BE49-F238E27FC236}">
                <a16:creationId xmlns:a16="http://schemas.microsoft.com/office/drawing/2014/main" id="{53856191-07C7-F9BD-0637-F804BD4F657B}"/>
              </a:ext>
            </a:extLst>
          </p:cNvPr>
          <p:cNvCxnSpPr>
            <a:cxnSpLocks/>
          </p:cNvCxnSpPr>
          <p:nvPr/>
        </p:nvCxnSpPr>
        <p:spPr>
          <a:xfrm>
            <a:off x="3803477" y="2175098"/>
            <a:ext cx="3921" cy="349858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21" name="Google Shape;138;g2a22b469f4d_1_320">
            <a:extLst>
              <a:ext uri="{FF2B5EF4-FFF2-40B4-BE49-F238E27FC236}">
                <a16:creationId xmlns:a16="http://schemas.microsoft.com/office/drawing/2014/main" id="{6D3D143B-0B51-0AEF-9AFB-EB33AE0FEE41}"/>
              </a:ext>
            </a:extLst>
          </p:cNvPr>
          <p:cNvSpPr/>
          <p:nvPr/>
        </p:nvSpPr>
        <p:spPr>
          <a:xfrm>
            <a:off x="2440144" y="2858504"/>
            <a:ext cx="1496098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T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39;g2a22b469f4d_1_320">
            <a:extLst>
              <a:ext uri="{FF2B5EF4-FFF2-40B4-BE49-F238E27FC236}">
                <a16:creationId xmlns:a16="http://schemas.microsoft.com/office/drawing/2014/main" id="{9B17A18D-A072-0985-F6A2-F3BADFFB190C}"/>
              </a:ext>
            </a:extLst>
          </p:cNvPr>
          <p:cNvSpPr/>
          <p:nvPr/>
        </p:nvSpPr>
        <p:spPr>
          <a:xfrm>
            <a:off x="2440659" y="3129081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SZA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40;g2a22b469f4d_1_320">
            <a:extLst>
              <a:ext uri="{FF2B5EF4-FFF2-40B4-BE49-F238E27FC236}">
                <a16:creationId xmlns:a16="http://schemas.microsoft.com/office/drawing/2014/main" id="{D0877535-C1CB-A032-F70F-3BC4A202D074}"/>
              </a:ext>
            </a:extLst>
          </p:cNvPr>
          <p:cNvSpPr txBox="1"/>
          <p:nvPr/>
        </p:nvSpPr>
        <p:spPr>
          <a:xfrm>
            <a:off x="4732774" y="5070779"/>
            <a:ext cx="1252090" cy="26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1748 neurons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41;g2a22b469f4d_1_320">
            <a:extLst>
              <a:ext uri="{FF2B5EF4-FFF2-40B4-BE49-F238E27FC236}">
                <a16:creationId xmlns:a16="http://schemas.microsoft.com/office/drawing/2014/main" id="{70D685D4-AFF9-07B0-925E-E633234CD841}"/>
              </a:ext>
            </a:extLst>
          </p:cNvPr>
          <p:cNvSpPr txBox="1"/>
          <p:nvPr/>
        </p:nvSpPr>
        <p:spPr>
          <a:xfrm>
            <a:off x="5032865" y="1447035"/>
            <a:ext cx="1046929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Hidden layer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42;g2a22b469f4d_1_320">
            <a:extLst>
              <a:ext uri="{FF2B5EF4-FFF2-40B4-BE49-F238E27FC236}">
                <a16:creationId xmlns:a16="http://schemas.microsoft.com/office/drawing/2014/main" id="{C7B9E81A-B340-4467-7E68-465A452BEE2F}"/>
              </a:ext>
            </a:extLst>
          </p:cNvPr>
          <p:cNvSpPr txBox="1"/>
          <p:nvPr/>
        </p:nvSpPr>
        <p:spPr>
          <a:xfrm>
            <a:off x="6184667" y="3688669"/>
            <a:ext cx="358373" cy="2384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43;g2a22b469f4d_1_320">
            <a:extLst>
              <a:ext uri="{FF2B5EF4-FFF2-40B4-BE49-F238E27FC236}">
                <a16:creationId xmlns:a16="http://schemas.microsoft.com/office/drawing/2014/main" id="{56B25697-E7D9-168A-0B74-C245024CD38A}"/>
              </a:ext>
            </a:extLst>
          </p:cNvPr>
          <p:cNvSpPr/>
          <p:nvPr/>
        </p:nvSpPr>
        <p:spPr>
          <a:xfrm>
            <a:off x="8706957" y="2823146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Precursor (t</a:t>
            </a:r>
            <a:r>
              <a:rPr lang="en-US" sz="1200" b="0" i="0" u="none" strike="noStrike" cap="none" baseline="-25000" dirty="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i+1</a:t>
            </a:r>
            <a:r>
              <a:rPr lang="en-US" sz="1200" b="0" i="0" u="none" strike="noStrike" cap="none" dirty="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 dirty="0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44;g2a22b469f4d_1_320">
            <a:extLst>
              <a:ext uri="{FF2B5EF4-FFF2-40B4-BE49-F238E27FC236}">
                <a16:creationId xmlns:a16="http://schemas.microsoft.com/office/drawing/2014/main" id="{906FF28F-8741-7E2A-4977-584BA0195EB6}"/>
              </a:ext>
            </a:extLst>
          </p:cNvPr>
          <p:cNvSpPr/>
          <p:nvPr/>
        </p:nvSpPr>
        <p:spPr>
          <a:xfrm>
            <a:off x="8706957" y="3121415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SOG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i+1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45;g2a22b469f4d_1_320">
            <a:extLst>
              <a:ext uri="{FF2B5EF4-FFF2-40B4-BE49-F238E27FC236}">
                <a16:creationId xmlns:a16="http://schemas.microsoft.com/office/drawing/2014/main" id="{9D410417-F9F7-BEA2-6D2E-198AB6579A2B}"/>
              </a:ext>
            </a:extLst>
          </p:cNvPr>
          <p:cNvSpPr/>
          <p:nvPr/>
        </p:nvSpPr>
        <p:spPr>
          <a:xfrm>
            <a:off x="8706957" y="3402321"/>
            <a:ext cx="1495601" cy="3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SOA (t</a:t>
            </a:r>
            <a:r>
              <a:rPr lang="en-US" sz="1200" b="0" i="0" u="none" strike="noStrike" cap="none" baseline="-25000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i+1</a:t>
            </a:r>
            <a:r>
              <a:rPr lang="en-US" sz="1200" b="0" i="0" u="none" strike="noStrike" cap="none">
                <a:solidFill>
                  <a:srgbClr val="18151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88;g2a369ab274f_0_2">
            <a:extLst>
              <a:ext uri="{FF2B5EF4-FFF2-40B4-BE49-F238E27FC236}">
                <a16:creationId xmlns:a16="http://schemas.microsoft.com/office/drawing/2014/main" id="{38915057-E7DC-1974-865D-61E14377DEDC}"/>
              </a:ext>
            </a:extLst>
          </p:cNvPr>
          <p:cNvSpPr txBox="1"/>
          <p:nvPr/>
        </p:nvSpPr>
        <p:spPr>
          <a:xfrm>
            <a:off x="94471" y="1036673"/>
            <a:ext cx="3804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E18433"/>
                </a:solidFill>
                <a:latin typeface="Calibri"/>
                <a:ea typeface="Calibri"/>
                <a:cs typeface="Calibri"/>
                <a:sym typeface="Calibri"/>
              </a:rPr>
              <a:t>2. Gated-recurrent unit GRU model</a:t>
            </a:r>
            <a:endParaRPr sz="1600" b="1" i="0" u="none" strike="noStrike" cap="none" dirty="0">
              <a:solidFill>
                <a:srgbClr val="E18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" name="Google Shape;182;g2a369ab274f_0_2">
            <a:extLst>
              <a:ext uri="{FF2B5EF4-FFF2-40B4-BE49-F238E27FC236}">
                <a16:creationId xmlns:a16="http://schemas.microsoft.com/office/drawing/2014/main" id="{7321B008-CC3D-1ED1-0F1F-3A292CDA062E}"/>
              </a:ext>
            </a:extLst>
          </p:cNvPr>
          <p:cNvCxnSpPr/>
          <p:nvPr/>
        </p:nvCxnSpPr>
        <p:spPr>
          <a:xfrm>
            <a:off x="5187149" y="5016015"/>
            <a:ext cx="1636800" cy="0"/>
          </a:xfrm>
          <a:prstGeom prst="straightConnector1">
            <a:avLst/>
          </a:prstGeom>
          <a:noFill/>
          <a:ln w="19050" cap="flat" cmpd="sng">
            <a:solidFill>
              <a:srgbClr val="DF8F37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" name="Google Shape;183;g2a369ab274f_0_2">
            <a:extLst>
              <a:ext uri="{FF2B5EF4-FFF2-40B4-BE49-F238E27FC236}">
                <a16:creationId xmlns:a16="http://schemas.microsoft.com/office/drawing/2014/main" id="{B885086C-6784-A345-083E-3DB494F18564}"/>
              </a:ext>
            </a:extLst>
          </p:cNvPr>
          <p:cNvSpPr/>
          <p:nvPr/>
        </p:nvSpPr>
        <p:spPr>
          <a:xfrm rot="16200000">
            <a:off x="3553100" y="3403128"/>
            <a:ext cx="3035100" cy="3129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DF8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Gated Recurrent Unit (GRU)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84;g2a369ab274f_0_2">
            <a:extLst>
              <a:ext uri="{FF2B5EF4-FFF2-40B4-BE49-F238E27FC236}">
                <a16:creationId xmlns:a16="http://schemas.microsoft.com/office/drawing/2014/main" id="{F73FCC4A-31E4-B359-31AE-ECA04B1128DE}"/>
              </a:ext>
            </a:extLst>
          </p:cNvPr>
          <p:cNvSpPr/>
          <p:nvPr/>
        </p:nvSpPr>
        <p:spPr>
          <a:xfrm>
            <a:off x="3081432" y="4874935"/>
            <a:ext cx="1454400" cy="2649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DF8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1300" b="0" i="0" u="none" strike="noStrike" cap="non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Hidden state h(t</a:t>
            </a:r>
            <a:r>
              <a:rPr lang="en-US" sz="1300" b="0" i="0" u="none" strike="noStrike" cap="none" baseline="-250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i-1</a:t>
            </a:r>
            <a:r>
              <a:rPr lang="en-US" sz="1300" b="0" i="0" u="none" strike="noStrike" cap="non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300" b="0" i="0" u="none" strike="noStrike" cap="none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85;g2a369ab274f_0_2">
            <a:extLst>
              <a:ext uri="{FF2B5EF4-FFF2-40B4-BE49-F238E27FC236}">
                <a16:creationId xmlns:a16="http://schemas.microsoft.com/office/drawing/2014/main" id="{07056E22-5078-AC6F-0A55-2B9D18F83D1C}"/>
              </a:ext>
            </a:extLst>
          </p:cNvPr>
          <p:cNvSpPr/>
          <p:nvPr/>
        </p:nvSpPr>
        <p:spPr>
          <a:xfrm>
            <a:off x="6852782" y="4871385"/>
            <a:ext cx="1454400" cy="2784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DF8F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130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Hidden </a:t>
            </a:r>
            <a:r>
              <a:rPr lang="en-US" sz="130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state</a:t>
            </a:r>
            <a:r>
              <a:rPr lang="en-US" sz="130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h(t</a:t>
            </a:r>
            <a:r>
              <a:rPr lang="en-US" sz="1300" b="0" i="0" u="none" strike="noStrike" cap="none" baseline="-25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30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300" b="0" i="0" u="none" strike="noStrike" cap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86;g2a369ab274f_0_2">
            <a:extLst>
              <a:ext uri="{FF2B5EF4-FFF2-40B4-BE49-F238E27FC236}">
                <a16:creationId xmlns:a16="http://schemas.microsoft.com/office/drawing/2014/main" id="{3E67412C-A490-B301-867D-2F0D09D9CD80}"/>
              </a:ext>
            </a:extLst>
          </p:cNvPr>
          <p:cNvSpPr/>
          <p:nvPr/>
        </p:nvSpPr>
        <p:spPr>
          <a:xfrm rot="10800000">
            <a:off x="3785429" y="5336685"/>
            <a:ext cx="3541800" cy="15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E1843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" name="Google Shape;187;g2a369ab274f_0_2">
            <a:extLst>
              <a:ext uri="{FF2B5EF4-FFF2-40B4-BE49-F238E27FC236}">
                <a16:creationId xmlns:a16="http://schemas.microsoft.com/office/drawing/2014/main" id="{013EAAB2-5BCD-68A0-E22C-F755C4206156}"/>
              </a:ext>
            </a:extLst>
          </p:cNvPr>
          <p:cNvCxnSpPr>
            <a:stCxn id="31" idx="3"/>
          </p:cNvCxnSpPr>
          <p:nvPr/>
        </p:nvCxnSpPr>
        <p:spPr>
          <a:xfrm>
            <a:off x="4535832" y="5007385"/>
            <a:ext cx="361500" cy="7800"/>
          </a:xfrm>
          <a:prstGeom prst="straightConnector1">
            <a:avLst/>
          </a:prstGeom>
          <a:noFill/>
          <a:ln w="19050" cap="flat" cmpd="sng">
            <a:solidFill>
              <a:srgbClr val="DF8F37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" name="Picture 34" descr="A blue and orange logo&#10;&#10;Description automatically generated">
            <a:extLst>
              <a:ext uri="{FF2B5EF4-FFF2-40B4-BE49-F238E27FC236}">
                <a16:creationId xmlns:a16="http://schemas.microsoft.com/office/drawing/2014/main" id="{826B8332-E103-034A-4F22-3E691CF76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4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C533-9E1D-B4E3-A1F8-37809E66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Context</a:t>
            </a:r>
            <a:endParaRPr lang="en-GB" dirty="0"/>
          </a:p>
        </p:txBody>
      </p:sp>
      <p:pic>
        <p:nvPicPr>
          <p:cNvPr id="4" name="Picture 3" descr="A black background with white text and red and yellow symbol saying Plan de Recuperción Transformaci{on y Resiliencia">
            <a:extLst>
              <a:ext uri="{FF2B5EF4-FFF2-40B4-BE49-F238E27FC236}">
                <a16:creationId xmlns:a16="http://schemas.microsoft.com/office/drawing/2014/main" id="{BD8054F6-E309-46D7-1762-A29CF8A3F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5" y="387781"/>
            <a:ext cx="4144485" cy="2331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39EA8B-D087-FF45-55E2-679CD45B5DFD}"/>
              </a:ext>
            </a:extLst>
          </p:cNvPr>
          <p:cNvSpPr txBox="1"/>
          <p:nvPr/>
        </p:nvSpPr>
        <p:spPr>
          <a:xfrm>
            <a:off x="4750435" y="1137918"/>
            <a:ext cx="6969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objective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A high resolution spatial (up to 2.5x2.5 km)  and temporal (hourly) emissions system to compute emissions of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primary atmospheric pollutants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Spain to be used in the national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air quality prediction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system.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52CD0-BDD7-9416-F27D-36D71C5F4B51}"/>
              </a:ext>
            </a:extLst>
          </p:cNvPr>
          <p:cNvSpPr txBox="1"/>
          <p:nvPr/>
        </p:nvSpPr>
        <p:spPr>
          <a:xfrm>
            <a:off x="4099560" y="3105834"/>
            <a:ext cx="3992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Gaseous primary atmospheric pollutants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CO,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NH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NMVOCs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8AFF88-D5A0-292A-4F7D-72A289B79235}"/>
              </a:ext>
            </a:extLst>
          </p:cNvPr>
          <p:cNvSpPr txBox="1"/>
          <p:nvPr/>
        </p:nvSpPr>
        <p:spPr>
          <a:xfrm>
            <a:off x="2006600" y="4572723"/>
            <a:ext cx="817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Methane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Volatile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Compounds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emitted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human and natural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atmosphere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impact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air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61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DEB823-A87A-C486-B51F-B6F821043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Neural Network training dataset with GECKO-A</a:t>
            </a:r>
            <a:endParaRPr lang="fr-FR" dirty="0"/>
          </a:p>
        </p:txBody>
      </p:sp>
      <p:pic>
        <p:nvPicPr>
          <p:cNvPr id="4" name="Google Shape;195;p30">
            <a:extLst>
              <a:ext uri="{FF2B5EF4-FFF2-40B4-BE49-F238E27FC236}">
                <a16:creationId xmlns:a16="http://schemas.microsoft.com/office/drawing/2014/main" id="{68ECBE0A-9382-8772-6626-1FA21FD5B79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141" y="2308409"/>
            <a:ext cx="6144237" cy="32000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6;p30">
            <a:extLst>
              <a:ext uri="{FF2B5EF4-FFF2-40B4-BE49-F238E27FC236}">
                <a16:creationId xmlns:a16="http://schemas.microsoft.com/office/drawing/2014/main" id="{B2288846-4553-8635-0784-17FEA82EB154}"/>
              </a:ext>
            </a:extLst>
          </p:cNvPr>
          <p:cNvSpPr txBox="1"/>
          <p:nvPr/>
        </p:nvSpPr>
        <p:spPr>
          <a:xfrm>
            <a:off x="4025086" y="4384588"/>
            <a:ext cx="4810584" cy="871555"/>
          </a:xfrm>
          <a:prstGeom prst="rect">
            <a:avLst/>
          </a:prstGeom>
          <a:solidFill>
            <a:srgbClr val="F1F7D4"/>
          </a:solidFill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3"/>
              <a:buFont typeface="Arial"/>
              <a:buChar char="•"/>
            </a:pPr>
            <a:r>
              <a:rPr lang="en-US" sz="1633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2,000 random experiments for each precursor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3"/>
              <a:buFont typeface="Arial"/>
              <a:buChar char="•"/>
            </a:pPr>
            <a:r>
              <a:rPr lang="en-US" sz="1633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days / 5 minutes output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3"/>
              <a:buFont typeface="Arial"/>
              <a:buChar char="•"/>
            </a:pPr>
            <a:r>
              <a:rPr lang="en-US" sz="1633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2.9 × 10</a:t>
            </a:r>
            <a:r>
              <a:rPr lang="en-US" sz="1633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633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samples (80% training, 20% validation)</a:t>
            </a:r>
            <a:endParaRPr sz="1633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197;p30">
            <a:extLst>
              <a:ext uri="{FF2B5EF4-FFF2-40B4-BE49-F238E27FC236}">
                <a16:creationId xmlns:a16="http://schemas.microsoft.com/office/drawing/2014/main" id="{B35E7278-0F3F-5CF6-1C63-C35539B1A431}"/>
              </a:ext>
            </a:extLst>
          </p:cNvPr>
          <p:cNvGrpSpPr/>
          <p:nvPr/>
        </p:nvGrpSpPr>
        <p:grpSpPr>
          <a:xfrm>
            <a:off x="2103269" y="980079"/>
            <a:ext cx="8821156" cy="1920054"/>
            <a:chOff x="-12" y="640080"/>
            <a:chExt cx="9725052" cy="2116800"/>
          </a:xfrm>
        </p:grpSpPr>
        <p:pic>
          <p:nvPicPr>
            <p:cNvPr id="7" name="Google Shape;198;p30">
              <a:extLst>
                <a:ext uri="{FF2B5EF4-FFF2-40B4-BE49-F238E27FC236}">
                  <a16:creationId xmlns:a16="http://schemas.microsoft.com/office/drawing/2014/main" id="{F2680E1A-6B24-E67B-451F-417AD06E7F2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40000" y="640080"/>
              <a:ext cx="4685040" cy="211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99;p30">
              <a:extLst>
                <a:ext uri="{FF2B5EF4-FFF2-40B4-BE49-F238E27FC236}">
                  <a16:creationId xmlns:a16="http://schemas.microsoft.com/office/drawing/2014/main" id="{B3B784CF-39E7-06B1-853A-DBB1C3F3CAD3}"/>
                </a:ext>
              </a:extLst>
            </p:cNvPr>
            <p:cNvSpPr txBox="1"/>
            <p:nvPr/>
          </p:nvSpPr>
          <p:spPr>
            <a:xfrm>
              <a:off x="-12" y="640093"/>
              <a:ext cx="5152200" cy="117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625" tIns="40800" rIns="81625" bIns="40800" anchor="t" anchorCtr="0">
              <a:no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 precursors: 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toluene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dodecane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a-pinene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Random environmental conditions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No diurnal variations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Initial precursor amounts of 10 ppt, 0.1 and 1 ppb</a:t>
              </a: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200;p30">
            <a:extLst>
              <a:ext uri="{FF2B5EF4-FFF2-40B4-BE49-F238E27FC236}">
                <a16:creationId xmlns:a16="http://schemas.microsoft.com/office/drawing/2014/main" id="{7119ED95-354F-D37D-C6CD-0540F9D83285}"/>
              </a:ext>
            </a:extLst>
          </p:cNvPr>
          <p:cNvSpPr txBox="1"/>
          <p:nvPr/>
        </p:nvSpPr>
        <p:spPr>
          <a:xfrm>
            <a:off x="9934200" y="5904497"/>
            <a:ext cx="22578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Schreck et al., JAMES,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451403B4-70FB-E593-FEBC-25E7CA964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6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3C8D8-190E-54AF-05A2-22ACD24A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Neural Network training </a:t>
            </a:r>
            <a:r>
              <a:rPr lang="fr-FR" dirty="0" err="1"/>
              <a:t>dataset</a:t>
            </a:r>
            <a:endParaRPr lang="fr-FR" dirty="0"/>
          </a:p>
        </p:txBody>
      </p:sp>
      <p:pic>
        <p:nvPicPr>
          <p:cNvPr id="4" name="Google Shape;205;p31">
            <a:extLst>
              <a:ext uri="{FF2B5EF4-FFF2-40B4-BE49-F238E27FC236}">
                <a16:creationId xmlns:a16="http://schemas.microsoft.com/office/drawing/2014/main" id="{A7ED41D2-0068-3FF4-618E-0F3E40BB3B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06621" y="715617"/>
            <a:ext cx="8090145" cy="5128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206;p31">
            <a:extLst>
              <a:ext uri="{FF2B5EF4-FFF2-40B4-BE49-F238E27FC236}">
                <a16:creationId xmlns:a16="http://schemas.microsoft.com/office/drawing/2014/main" id="{3CECA096-C497-7B42-32F3-2DF2C56AA97C}"/>
              </a:ext>
            </a:extLst>
          </p:cNvPr>
          <p:cNvGrpSpPr/>
          <p:nvPr/>
        </p:nvGrpSpPr>
        <p:grpSpPr>
          <a:xfrm>
            <a:off x="3293141" y="3524572"/>
            <a:ext cx="1356557" cy="947694"/>
            <a:chOff x="2263877" y="3151112"/>
            <a:chExt cx="1495562" cy="1044804"/>
          </a:xfrm>
        </p:grpSpPr>
        <p:cxnSp>
          <p:nvCxnSpPr>
            <p:cNvPr id="6" name="Google Shape;207;p31">
              <a:extLst>
                <a:ext uri="{FF2B5EF4-FFF2-40B4-BE49-F238E27FC236}">
                  <a16:creationId xmlns:a16="http://schemas.microsoft.com/office/drawing/2014/main" id="{99806262-4ECB-66C5-AEA2-31857CF4A377}"/>
                </a:ext>
              </a:extLst>
            </p:cNvPr>
            <p:cNvCxnSpPr/>
            <p:nvPr/>
          </p:nvCxnSpPr>
          <p:spPr>
            <a:xfrm>
              <a:off x="2263877" y="3657600"/>
              <a:ext cx="799363" cy="538316"/>
            </a:xfrm>
            <a:prstGeom prst="straightConnector1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" name="Google Shape;208;p31">
              <a:extLst>
                <a:ext uri="{FF2B5EF4-FFF2-40B4-BE49-F238E27FC236}">
                  <a16:creationId xmlns:a16="http://schemas.microsoft.com/office/drawing/2014/main" id="{5CEF80CA-4C48-E695-6418-731790286DFF}"/>
                </a:ext>
              </a:extLst>
            </p:cNvPr>
            <p:cNvSpPr txBox="1"/>
            <p:nvPr/>
          </p:nvSpPr>
          <p:spPr>
            <a:xfrm>
              <a:off x="2421439" y="3151112"/>
              <a:ext cx="1338000" cy="532800"/>
            </a:xfrm>
            <a:prstGeom prst="rect">
              <a:avLst/>
            </a:prstGeom>
            <a:solidFill>
              <a:srgbClr val="F1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70"/>
                <a:buFont typeface="Arial"/>
                <a:buNone/>
              </a:pPr>
              <a:r>
                <a:rPr lang="en-US" sz="1270" b="1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Effect of </a:t>
              </a:r>
              <a:r>
                <a:rPr lang="en-US" sz="127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T</a:t>
              </a:r>
              <a:r>
                <a:rPr lang="en-US" sz="1270" b="1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 on condensation</a:t>
              </a:r>
              <a:endParaRPr sz="127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" name="Google Shape;209;p31">
            <a:extLst>
              <a:ext uri="{FF2B5EF4-FFF2-40B4-BE49-F238E27FC236}">
                <a16:creationId xmlns:a16="http://schemas.microsoft.com/office/drawing/2014/main" id="{ED08939A-2B45-19E1-9E8F-14A077DB1FB3}"/>
              </a:ext>
            </a:extLst>
          </p:cNvPr>
          <p:cNvSpPr txBox="1"/>
          <p:nvPr/>
        </p:nvSpPr>
        <p:spPr>
          <a:xfrm rot="-5400000">
            <a:off x="1579406" y="2955821"/>
            <a:ext cx="919428" cy="2877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Arial"/>
              <a:buNone/>
            </a:pPr>
            <a:r>
              <a:rPr lang="en-US" sz="127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Targets</a:t>
            </a:r>
            <a:endParaRPr sz="127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10;p31">
            <a:extLst>
              <a:ext uri="{FF2B5EF4-FFF2-40B4-BE49-F238E27FC236}">
                <a16:creationId xmlns:a16="http://schemas.microsoft.com/office/drawing/2014/main" id="{ED59B941-8AAA-855C-6E61-E1C92F490628}"/>
              </a:ext>
            </a:extLst>
          </p:cNvPr>
          <p:cNvSpPr txBox="1"/>
          <p:nvPr/>
        </p:nvSpPr>
        <p:spPr>
          <a:xfrm>
            <a:off x="10296766" y="4793443"/>
            <a:ext cx="1245720" cy="2877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Arial"/>
              <a:buNone/>
            </a:pPr>
            <a:r>
              <a:rPr lang="en-US" sz="127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Predictors</a:t>
            </a:r>
            <a:endParaRPr sz="127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11;p31">
            <a:extLst>
              <a:ext uri="{FF2B5EF4-FFF2-40B4-BE49-F238E27FC236}">
                <a16:creationId xmlns:a16="http://schemas.microsoft.com/office/drawing/2014/main" id="{FEF3F81A-F14A-7342-ADCE-CF55A5DB632D}"/>
              </a:ext>
            </a:extLst>
          </p:cNvPr>
          <p:cNvSpPr txBox="1"/>
          <p:nvPr/>
        </p:nvSpPr>
        <p:spPr>
          <a:xfrm>
            <a:off x="9934200" y="872371"/>
            <a:ext cx="1870500" cy="954300"/>
          </a:xfrm>
          <a:prstGeom prst="rect">
            <a:avLst/>
          </a:prstGeom>
          <a:solidFill>
            <a:srgbClr val="F1F7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OH ↑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Precursor 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Organic gas 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Organic aerosol ↑</a:t>
            </a:r>
            <a:endParaRPr sz="14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00;p30">
            <a:extLst>
              <a:ext uri="{FF2B5EF4-FFF2-40B4-BE49-F238E27FC236}">
                <a16:creationId xmlns:a16="http://schemas.microsoft.com/office/drawing/2014/main" id="{A7F773E5-53EB-D778-7F2F-F078196CF968}"/>
              </a:ext>
            </a:extLst>
          </p:cNvPr>
          <p:cNvSpPr txBox="1"/>
          <p:nvPr/>
        </p:nvSpPr>
        <p:spPr>
          <a:xfrm>
            <a:off x="9934200" y="5904497"/>
            <a:ext cx="22578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Schreck et al., JAMES,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 descr="A blue and orange logo&#10;&#10;Description automatically generated">
            <a:extLst>
              <a:ext uri="{FF2B5EF4-FFF2-40B4-BE49-F238E27FC236}">
                <a16:creationId xmlns:a16="http://schemas.microsoft.com/office/drawing/2014/main" id="{0AB45373-C856-6E6D-749B-08CC76C9A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A3CD44-B5AA-2CA0-1D26-922CBB0E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Multi-Layer Perceptron vs. Gated-Recurrent Unit network</a:t>
            </a:r>
            <a:endParaRPr lang="fr-FR" dirty="0"/>
          </a:p>
        </p:txBody>
      </p:sp>
      <p:sp>
        <p:nvSpPr>
          <p:cNvPr id="4" name="Google Shape;220;g2a22b469f4d_5_1">
            <a:extLst>
              <a:ext uri="{FF2B5EF4-FFF2-40B4-BE49-F238E27FC236}">
                <a16:creationId xmlns:a16="http://schemas.microsoft.com/office/drawing/2014/main" id="{1003C8D6-8556-FA04-FF73-9C2BDADACAB0}"/>
              </a:ext>
            </a:extLst>
          </p:cNvPr>
          <p:cNvSpPr txBox="1"/>
          <p:nvPr/>
        </p:nvSpPr>
        <p:spPr>
          <a:xfrm>
            <a:off x="492039" y="703077"/>
            <a:ext cx="3588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30-ensemble member predictions for Toluene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oogle Shape;221;g2a22b469f4d_5_1">
            <a:extLst>
              <a:ext uri="{FF2B5EF4-FFF2-40B4-BE49-F238E27FC236}">
                <a16:creationId xmlns:a16="http://schemas.microsoft.com/office/drawing/2014/main" id="{61997CC3-8087-4565-5942-2D870A908415}"/>
              </a:ext>
            </a:extLst>
          </p:cNvPr>
          <p:cNvGrpSpPr/>
          <p:nvPr/>
        </p:nvGrpSpPr>
        <p:grpSpPr>
          <a:xfrm>
            <a:off x="1195321" y="927433"/>
            <a:ext cx="5118217" cy="4324183"/>
            <a:chOff x="822698" y="1591810"/>
            <a:chExt cx="6459131" cy="5544535"/>
          </a:xfrm>
        </p:grpSpPr>
        <p:grpSp>
          <p:nvGrpSpPr>
            <p:cNvPr id="6" name="Google Shape;222;g2a22b469f4d_5_1">
              <a:extLst>
                <a:ext uri="{FF2B5EF4-FFF2-40B4-BE49-F238E27FC236}">
                  <a16:creationId xmlns:a16="http://schemas.microsoft.com/office/drawing/2014/main" id="{122A6440-59E8-C8C1-FF2C-289FA175452E}"/>
                </a:ext>
              </a:extLst>
            </p:cNvPr>
            <p:cNvGrpSpPr/>
            <p:nvPr/>
          </p:nvGrpSpPr>
          <p:grpSpPr>
            <a:xfrm>
              <a:off x="822698" y="1591810"/>
              <a:ext cx="6459131" cy="5544535"/>
              <a:chOff x="3649204" y="786495"/>
              <a:chExt cx="6694785" cy="5560104"/>
            </a:xfrm>
          </p:grpSpPr>
          <p:pic>
            <p:nvPicPr>
              <p:cNvPr id="10" name="Google Shape;223;g2a22b469f4d_5_1">
                <a:extLst>
                  <a:ext uri="{FF2B5EF4-FFF2-40B4-BE49-F238E27FC236}">
                    <a16:creationId xmlns:a16="http://schemas.microsoft.com/office/drawing/2014/main" id="{2C35D7C2-1650-A603-4D53-4271B95FC637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38412"/>
              <a:stretch/>
            </p:blipFill>
            <p:spPr>
              <a:xfrm>
                <a:off x="4865050" y="786495"/>
                <a:ext cx="5478939" cy="55601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224;g2a22b469f4d_5_1">
                <a:extLst>
                  <a:ext uri="{FF2B5EF4-FFF2-40B4-BE49-F238E27FC236}">
                    <a16:creationId xmlns:a16="http://schemas.microsoft.com/office/drawing/2014/main" id="{BC151B6F-10BD-A618-13AA-5BA52A3DDCFD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r="89970"/>
              <a:stretch/>
            </p:blipFill>
            <p:spPr>
              <a:xfrm>
                <a:off x="3649204" y="791671"/>
                <a:ext cx="1223120" cy="55418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" name="Google Shape;225;g2a22b469f4d_5_1">
              <a:extLst>
                <a:ext uri="{FF2B5EF4-FFF2-40B4-BE49-F238E27FC236}">
                  <a16:creationId xmlns:a16="http://schemas.microsoft.com/office/drawing/2014/main" id="{F67497C8-76CE-D7CF-9761-9F139422582B}"/>
                </a:ext>
              </a:extLst>
            </p:cNvPr>
            <p:cNvSpPr txBox="1"/>
            <p:nvPr/>
          </p:nvSpPr>
          <p:spPr>
            <a:xfrm>
              <a:off x="1836080" y="2126680"/>
              <a:ext cx="1687499" cy="4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GECKO-A true</a:t>
              </a: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NN mean, </a:t>
              </a:r>
              <a:r>
                <a:rPr lang="en-US" sz="900" b="0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30 members</a:t>
              </a: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26;g2a22b469f4d_5_1">
              <a:extLst>
                <a:ext uri="{FF2B5EF4-FFF2-40B4-BE49-F238E27FC236}">
                  <a16:creationId xmlns:a16="http://schemas.microsoft.com/office/drawing/2014/main" id="{295119C2-8F75-E6CC-FB55-C4080384C0E8}"/>
                </a:ext>
              </a:extLst>
            </p:cNvPr>
            <p:cNvSpPr txBox="1"/>
            <p:nvPr/>
          </p:nvSpPr>
          <p:spPr>
            <a:xfrm>
              <a:off x="3523581" y="2073603"/>
              <a:ext cx="901186" cy="97668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GECKO-A true</a:t>
              </a:r>
              <a:endParaRPr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NN mean, </a:t>
              </a:r>
              <a: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30 members</a:t>
              </a:r>
              <a:endParaRPr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27;g2a22b469f4d_5_1">
              <a:extLst>
                <a:ext uri="{FF2B5EF4-FFF2-40B4-BE49-F238E27FC236}">
                  <a16:creationId xmlns:a16="http://schemas.microsoft.com/office/drawing/2014/main" id="{A1C07756-1820-8C28-C306-0F3E36EFB6DD}"/>
                </a:ext>
              </a:extLst>
            </p:cNvPr>
            <p:cNvSpPr txBox="1"/>
            <p:nvPr/>
          </p:nvSpPr>
          <p:spPr>
            <a:xfrm>
              <a:off x="2926273" y="1610000"/>
              <a:ext cx="3137401" cy="36510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Multi-layer perceptron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228;g2a22b469f4d_5_1">
            <a:extLst>
              <a:ext uri="{FF2B5EF4-FFF2-40B4-BE49-F238E27FC236}">
                <a16:creationId xmlns:a16="http://schemas.microsoft.com/office/drawing/2014/main" id="{6060F496-612D-2DCF-56E7-B5F4BBE12F76}"/>
              </a:ext>
            </a:extLst>
          </p:cNvPr>
          <p:cNvSpPr txBox="1"/>
          <p:nvPr/>
        </p:nvSpPr>
        <p:spPr>
          <a:xfrm>
            <a:off x="2862196" y="5444000"/>
            <a:ext cx="6884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⇒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GRU performs better but is challenging to implement in a 3D model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229;g2a22b469f4d_5_1">
            <a:extLst>
              <a:ext uri="{FF2B5EF4-FFF2-40B4-BE49-F238E27FC236}">
                <a16:creationId xmlns:a16="http://schemas.microsoft.com/office/drawing/2014/main" id="{77BFA1E4-C4A5-4294-FDCB-FD24DD74635B}"/>
              </a:ext>
            </a:extLst>
          </p:cNvPr>
          <p:cNvGrpSpPr/>
          <p:nvPr/>
        </p:nvGrpSpPr>
        <p:grpSpPr>
          <a:xfrm>
            <a:off x="7122160" y="1014084"/>
            <a:ext cx="4686427" cy="4237532"/>
            <a:chOff x="6096041" y="1468081"/>
            <a:chExt cx="4983747" cy="4620629"/>
          </a:xfrm>
        </p:grpSpPr>
        <p:grpSp>
          <p:nvGrpSpPr>
            <p:cNvPr id="14" name="Google Shape;230;g2a22b469f4d_5_1">
              <a:extLst>
                <a:ext uri="{FF2B5EF4-FFF2-40B4-BE49-F238E27FC236}">
                  <a16:creationId xmlns:a16="http://schemas.microsoft.com/office/drawing/2014/main" id="{1414C435-CEFF-DCEE-562A-EF296919D7C4}"/>
                </a:ext>
              </a:extLst>
            </p:cNvPr>
            <p:cNvGrpSpPr/>
            <p:nvPr/>
          </p:nvGrpSpPr>
          <p:grpSpPr>
            <a:xfrm>
              <a:off x="6096041" y="1580260"/>
              <a:ext cx="4983747" cy="4508450"/>
              <a:chOff x="4693838" y="1166181"/>
              <a:chExt cx="7771319" cy="6858001"/>
            </a:xfrm>
          </p:grpSpPr>
          <p:pic>
            <p:nvPicPr>
              <p:cNvPr id="17" name="Google Shape;231;g2a22b469f4d_5_1">
                <a:extLst>
                  <a:ext uri="{FF2B5EF4-FFF2-40B4-BE49-F238E27FC236}">
                    <a16:creationId xmlns:a16="http://schemas.microsoft.com/office/drawing/2014/main" id="{6631E9DB-B1CE-99F4-645E-D9F6604BE74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7776"/>
              <a:stretch/>
            </p:blipFill>
            <p:spPr>
              <a:xfrm>
                <a:off x="5555979" y="1166181"/>
                <a:ext cx="6909178" cy="6858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232;g2a22b469f4d_5_1">
                <a:extLst>
                  <a:ext uri="{FF2B5EF4-FFF2-40B4-BE49-F238E27FC236}">
                    <a16:creationId xmlns:a16="http://schemas.microsoft.com/office/drawing/2014/main" id="{886A2B3B-5DAB-3083-47C5-EC0ED4A3BA2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r="91881"/>
              <a:stretch/>
            </p:blipFill>
            <p:spPr>
              <a:xfrm>
                <a:off x="4693838" y="1166181"/>
                <a:ext cx="901520" cy="68580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Google Shape;233;g2a22b469f4d_5_1">
              <a:extLst>
                <a:ext uri="{FF2B5EF4-FFF2-40B4-BE49-F238E27FC236}">
                  <a16:creationId xmlns:a16="http://schemas.microsoft.com/office/drawing/2014/main" id="{2C3A4C73-005A-EC56-B13E-479B55F50C50}"/>
                </a:ext>
              </a:extLst>
            </p:cNvPr>
            <p:cNvSpPr txBox="1"/>
            <p:nvPr/>
          </p:nvSpPr>
          <p:spPr>
            <a:xfrm>
              <a:off x="7508766" y="1468081"/>
              <a:ext cx="2711100" cy="38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Gated-recurrent unit</a:t>
              </a:r>
              <a:endParaRPr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34;g2a22b469f4d_5_1">
              <a:extLst>
                <a:ext uri="{FF2B5EF4-FFF2-40B4-BE49-F238E27FC236}">
                  <a16:creationId xmlns:a16="http://schemas.microsoft.com/office/drawing/2014/main" id="{31F4B8BC-B349-FA4A-7F15-64677052E487}"/>
                </a:ext>
              </a:extLst>
            </p:cNvPr>
            <p:cNvSpPr txBox="1"/>
            <p:nvPr/>
          </p:nvSpPr>
          <p:spPr>
            <a:xfrm>
              <a:off x="7069248" y="1881289"/>
              <a:ext cx="1687500" cy="47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GECKO-A true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NN mean, </a:t>
              </a:r>
              <a:r>
                <a:rPr lang="en-US" sz="900" b="0" i="0" u="none" strike="noStrike" cap="non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30 members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237;g2a22b469f4d_5_1">
            <a:extLst>
              <a:ext uri="{FF2B5EF4-FFF2-40B4-BE49-F238E27FC236}">
                <a16:creationId xmlns:a16="http://schemas.microsoft.com/office/drawing/2014/main" id="{421AA07E-B9C3-F76B-4BDD-466EAD4B9777}"/>
              </a:ext>
            </a:extLst>
          </p:cNvPr>
          <p:cNvSpPr txBox="1"/>
          <p:nvPr/>
        </p:nvSpPr>
        <p:spPr>
          <a:xfrm>
            <a:off x="4664031" y="1667062"/>
            <a:ext cx="1938900" cy="483300"/>
          </a:xfrm>
          <a:prstGeom prst="rect">
            <a:avLst/>
          </a:prstGeom>
          <a:solidFill>
            <a:srgbClr val="F1F7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Arial"/>
              <a:buNone/>
            </a:pPr>
            <a:r>
              <a:rPr lang="en-US" sz="127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Precursor exponential decay well captured</a:t>
            </a:r>
            <a:endParaRPr sz="127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00;p30">
            <a:extLst>
              <a:ext uri="{FF2B5EF4-FFF2-40B4-BE49-F238E27FC236}">
                <a16:creationId xmlns:a16="http://schemas.microsoft.com/office/drawing/2014/main" id="{98BEA13C-52DE-DC5E-1040-C7DD2AA55D9F}"/>
              </a:ext>
            </a:extLst>
          </p:cNvPr>
          <p:cNvSpPr txBox="1"/>
          <p:nvPr/>
        </p:nvSpPr>
        <p:spPr>
          <a:xfrm>
            <a:off x="9934200" y="5904497"/>
            <a:ext cx="22578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Schreck et al., JAMES,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Picture 19" descr="A blue and orange logo&#10;&#10;Description automatically generated">
            <a:extLst>
              <a:ext uri="{FF2B5EF4-FFF2-40B4-BE49-F238E27FC236}">
                <a16:creationId xmlns:a16="http://schemas.microsoft.com/office/drawing/2014/main" id="{DBA79362-0A76-2D91-A321-AC790D582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8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20D258-A672-C322-FDF2-E678F8CB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in a box model for diurnally varying conditions</a:t>
            </a:r>
            <a:endParaRPr lang="fr-FR" dirty="0"/>
          </a:p>
        </p:txBody>
      </p:sp>
      <p:grpSp>
        <p:nvGrpSpPr>
          <p:cNvPr id="4" name="Google Shape;243;g2a22b469f4d_1_462">
            <a:extLst>
              <a:ext uri="{FF2B5EF4-FFF2-40B4-BE49-F238E27FC236}">
                <a16:creationId xmlns:a16="http://schemas.microsoft.com/office/drawing/2014/main" id="{184EB999-55C0-29E4-8ACC-F7E64C5BD56B}"/>
              </a:ext>
            </a:extLst>
          </p:cNvPr>
          <p:cNvGrpSpPr/>
          <p:nvPr/>
        </p:nvGrpSpPr>
        <p:grpSpPr>
          <a:xfrm>
            <a:off x="363513" y="887844"/>
            <a:ext cx="6284090" cy="4903356"/>
            <a:chOff x="5933264" y="1260765"/>
            <a:chExt cx="4185422" cy="3699124"/>
          </a:xfrm>
        </p:grpSpPr>
        <p:pic>
          <p:nvPicPr>
            <p:cNvPr id="5" name="Google Shape;244;g2a22b469f4d_1_462">
              <a:extLst>
                <a:ext uri="{FF2B5EF4-FFF2-40B4-BE49-F238E27FC236}">
                  <a16:creationId xmlns:a16="http://schemas.microsoft.com/office/drawing/2014/main" id="{A3E7351F-CED7-5FB2-CCCD-D8CB6C143CD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61220"/>
            <a:stretch/>
          </p:blipFill>
          <p:spPr>
            <a:xfrm>
              <a:off x="5933264" y="1260765"/>
              <a:ext cx="2273773" cy="3698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45;g2a22b469f4d_1_462">
              <a:extLst>
                <a:ext uri="{FF2B5EF4-FFF2-40B4-BE49-F238E27FC236}">
                  <a16:creationId xmlns:a16="http://schemas.microsoft.com/office/drawing/2014/main" id="{EB2EF264-FFB9-2E93-3EF5-4D8C3754A2B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7940"/>
            <a:stretch/>
          </p:blipFill>
          <p:spPr>
            <a:xfrm>
              <a:off x="8238934" y="1261586"/>
              <a:ext cx="1879752" cy="36983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246;g2a22b469f4d_1_462">
            <a:extLst>
              <a:ext uri="{FF2B5EF4-FFF2-40B4-BE49-F238E27FC236}">
                <a16:creationId xmlns:a16="http://schemas.microsoft.com/office/drawing/2014/main" id="{52787F81-8C11-069B-4771-E80DD5EC7F75}"/>
              </a:ext>
            </a:extLst>
          </p:cNvPr>
          <p:cNvSpPr txBox="1"/>
          <p:nvPr/>
        </p:nvSpPr>
        <p:spPr>
          <a:xfrm>
            <a:off x="1932984" y="916800"/>
            <a:ext cx="3827736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GECKO-A vs. </a:t>
            </a:r>
            <a:r>
              <a:rPr lang="en-US" sz="15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GECKO-MLP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47;g2a22b469f4d_1_462">
            <a:extLst>
              <a:ext uri="{FF2B5EF4-FFF2-40B4-BE49-F238E27FC236}">
                <a16:creationId xmlns:a16="http://schemas.microsoft.com/office/drawing/2014/main" id="{19299E93-082D-0956-9E8C-B641F15FE7DB}"/>
              </a:ext>
            </a:extLst>
          </p:cNvPr>
          <p:cNvSpPr txBox="1"/>
          <p:nvPr/>
        </p:nvSpPr>
        <p:spPr>
          <a:xfrm>
            <a:off x="6819565" y="992298"/>
            <a:ext cx="3238835" cy="1222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Noto Sans Symbols"/>
              <a:buChar char="⇒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Neural Networks trained on datasets buil</a:t>
            </a:r>
            <a:r>
              <a:rPr lang="en-US" sz="1600" dirty="0"/>
              <a:t>t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under constant conditions cannot reproduce realistic diurnal cycles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48;g2a22b469f4d_1_462">
            <a:extLst>
              <a:ext uri="{FF2B5EF4-FFF2-40B4-BE49-F238E27FC236}">
                <a16:creationId xmlns:a16="http://schemas.microsoft.com/office/drawing/2014/main" id="{746B0835-4DC9-6542-1750-A24578C43935}"/>
              </a:ext>
            </a:extLst>
          </p:cNvPr>
          <p:cNvSpPr txBox="1"/>
          <p:nvPr/>
        </p:nvSpPr>
        <p:spPr>
          <a:xfrm>
            <a:off x="6819565" y="2883720"/>
            <a:ext cx="3460800" cy="918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Noto Sans Symbols"/>
              <a:buChar char="⇒"/>
            </a:pPr>
            <a:r>
              <a:rPr lang="en-US" sz="16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Raises the question of the representativeness of the training data sets</a:t>
            </a:r>
            <a:endParaRPr sz="1600" b="0" i="0" u="none" strike="noStrike" cap="none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7E745820-3F58-D90D-0018-60947D429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00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74217-F173-9534-9242-B0640A60C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Computational</a:t>
            </a:r>
            <a:r>
              <a:rPr lang="fr-FR" dirty="0"/>
              <a:t> gain GECKO-A vs. GECKO-NN</a:t>
            </a:r>
          </a:p>
        </p:txBody>
      </p:sp>
      <p:pic>
        <p:nvPicPr>
          <p:cNvPr id="4" name="Google Shape;254;g2a22b469f4d_5_99">
            <a:extLst>
              <a:ext uri="{FF2B5EF4-FFF2-40B4-BE49-F238E27FC236}">
                <a16:creationId xmlns:a16="http://schemas.microsoft.com/office/drawing/2014/main" id="{12B433A8-511D-0C31-2656-EA3E05B08E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53644" y="1676669"/>
            <a:ext cx="7180279" cy="22452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55;g2a22b469f4d_5_99">
            <a:extLst>
              <a:ext uri="{FF2B5EF4-FFF2-40B4-BE49-F238E27FC236}">
                <a16:creationId xmlns:a16="http://schemas.microsoft.com/office/drawing/2014/main" id="{4DC0C0BE-EA8F-A307-FE82-F47C2358600F}"/>
              </a:ext>
            </a:extLst>
          </p:cNvPr>
          <p:cNvSpPr/>
          <p:nvPr/>
        </p:nvSpPr>
        <p:spPr>
          <a:xfrm>
            <a:off x="4999901" y="2408273"/>
            <a:ext cx="566100" cy="1355700"/>
          </a:xfrm>
          <a:prstGeom prst="rect">
            <a:avLst/>
          </a:prstGeom>
          <a:noFill/>
          <a:ln w="25400" cap="flat" cmpd="sng">
            <a:solidFill>
              <a:srgbClr val="E184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56;g2a22b469f4d_5_99">
            <a:extLst>
              <a:ext uri="{FF2B5EF4-FFF2-40B4-BE49-F238E27FC236}">
                <a16:creationId xmlns:a16="http://schemas.microsoft.com/office/drawing/2014/main" id="{E355B069-111D-5BE1-4E80-2BC69E5943ED}"/>
              </a:ext>
            </a:extLst>
          </p:cNvPr>
          <p:cNvSpPr/>
          <p:nvPr/>
        </p:nvSpPr>
        <p:spPr>
          <a:xfrm>
            <a:off x="6573520" y="2408275"/>
            <a:ext cx="1089900" cy="1355700"/>
          </a:xfrm>
          <a:prstGeom prst="rect">
            <a:avLst/>
          </a:prstGeom>
          <a:noFill/>
          <a:ln w="25400" cap="flat" cmpd="sng">
            <a:solidFill>
              <a:srgbClr val="E184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57;g2a22b469f4d_5_99">
            <a:extLst>
              <a:ext uri="{FF2B5EF4-FFF2-40B4-BE49-F238E27FC236}">
                <a16:creationId xmlns:a16="http://schemas.microsoft.com/office/drawing/2014/main" id="{35AC676A-DF3C-3009-2E31-B1A5475B6531}"/>
              </a:ext>
            </a:extLst>
          </p:cNvPr>
          <p:cNvSpPr/>
          <p:nvPr/>
        </p:nvSpPr>
        <p:spPr>
          <a:xfrm>
            <a:off x="8593707" y="2408273"/>
            <a:ext cx="1089900" cy="1355700"/>
          </a:xfrm>
          <a:prstGeom prst="rect">
            <a:avLst/>
          </a:prstGeom>
          <a:noFill/>
          <a:ln w="25400" cap="flat" cmpd="sng">
            <a:solidFill>
              <a:srgbClr val="E184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58;g2a22b469f4d_5_99">
            <a:extLst>
              <a:ext uri="{FF2B5EF4-FFF2-40B4-BE49-F238E27FC236}">
                <a16:creationId xmlns:a16="http://schemas.microsoft.com/office/drawing/2014/main" id="{14E8FDCE-E5B2-B254-2D77-121BE2FC0DD6}"/>
              </a:ext>
            </a:extLst>
          </p:cNvPr>
          <p:cNvSpPr txBox="1"/>
          <p:nvPr/>
        </p:nvSpPr>
        <p:spPr>
          <a:xfrm>
            <a:off x="263250" y="725100"/>
            <a:ext cx="11054990" cy="71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048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For Toluene, GECKO-NN is 4×10</a:t>
            </a:r>
            <a:r>
              <a:rPr lang="en-US" sz="2000" b="0" i="0" u="none" strike="noStrike" cap="none" baseline="300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times faster than GECKO-A on CPU, and 10</a:t>
            </a:r>
            <a:r>
              <a:rPr lang="en-US" sz="2000" b="0" i="0" u="none" strike="noStrike" cap="none" baseline="300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0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times faster on GPU</a:t>
            </a:r>
            <a:endParaRPr sz="2000" b="0" i="0" u="none" strike="noStrike" cap="none" dirty="0">
              <a:solidFill>
                <a:srgbClr val="1815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59;g2a22b469f4d_5_99">
            <a:extLst>
              <a:ext uri="{FF2B5EF4-FFF2-40B4-BE49-F238E27FC236}">
                <a16:creationId xmlns:a16="http://schemas.microsoft.com/office/drawing/2014/main" id="{440305CE-D612-9F4C-F68B-964A73E0EE45}"/>
              </a:ext>
            </a:extLst>
          </p:cNvPr>
          <p:cNvSpPr txBox="1"/>
          <p:nvPr/>
        </p:nvSpPr>
        <p:spPr>
          <a:xfrm>
            <a:off x="4919372" y="3921975"/>
            <a:ext cx="33531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BF6C00"/>
                </a:solidFill>
                <a:latin typeface="Calibri"/>
                <a:ea typeface="Calibri"/>
                <a:cs typeface="Calibri"/>
                <a:sym typeface="Calibri"/>
              </a:rPr>
              <a:t>Ratio of GECKO-A / GECKO-NN</a:t>
            </a:r>
            <a:endParaRPr sz="1700" b="0" i="0" u="none" strike="noStrike" cap="none">
              <a:solidFill>
                <a:srgbClr val="BF6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61;g2a22b469f4d_5_99">
            <a:extLst>
              <a:ext uri="{FF2B5EF4-FFF2-40B4-BE49-F238E27FC236}">
                <a16:creationId xmlns:a16="http://schemas.microsoft.com/office/drawing/2014/main" id="{4DD138A2-3FD8-3430-DB3E-072F37CCF2CF}"/>
              </a:ext>
            </a:extLst>
          </p:cNvPr>
          <p:cNvSpPr txBox="1"/>
          <p:nvPr/>
        </p:nvSpPr>
        <p:spPr>
          <a:xfrm>
            <a:off x="3332752" y="4147055"/>
            <a:ext cx="16548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3"/>
              <a:buFont typeface="Arial"/>
              <a:buNone/>
            </a:pPr>
            <a:r>
              <a:rPr lang="en-US" sz="1633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Timing per 5min timestep</a:t>
            </a:r>
            <a:endParaRPr sz="1633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" name="Google Shape;262;g2a22b469f4d_5_99">
            <a:extLst>
              <a:ext uri="{FF2B5EF4-FFF2-40B4-BE49-F238E27FC236}">
                <a16:creationId xmlns:a16="http://schemas.microsoft.com/office/drawing/2014/main" id="{6D09871F-8804-A204-170A-EEF8D73C3A88}"/>
              </a:ext>
            </a:extLst>
          </p:cNvPr>
          <p:cNvCxnSpPr/>
          <p:nvPr/>
        </p:nvCxnSpPr>
        <p:spPr>
          <a:xfrm rot="10800000" flipH="1">
            <a:off x="4324031" y="3898175"/>
            <a:ext cx="165900" cy="231900"/>
          </a:xfrm>
          <a:prstGeom prst="straightConnector1">
            <a:avLst/>
          </a:prstGeom>
          <a:noFill/>
          <a:ln w="36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DC842386-C6F8-6D2A-ED60-9D37167AA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39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F9FFBD-5723-4BDF-89C0-5241957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Random</a:t>
            </a:r>
            <a:r>
              <a:rPr lang="fr-FR" dirty="0"/>
              <a:t> Forest </a:t>
            </a:r>
            <a:r>
              <a:rPr lang="fr-FR" dirty="0" err="1"/>
              <a:t>approach</a:t>
            </a:r>
            <a:endParaRPr lang="fr-FR" dirty="0"/>
          </a:p>
        </p:txBody>
      </p:sp>
      <p:grpSp>
        <p:nvGrpSpPr>
          <p:cNvPr id="4" name="Google Shape;268;p29">
            <a:extLst>
              <a:ext uri="{FF2B5EF4-FFF2-40B4-BE49-F238E27FC236}">
                <a16:creationId xmlns:a16="http://schemas.microsoft.com/office/drawing/2014/main" id="{57E2C071-42D7-F96C-0B57-E3B6C807E95A}"/>
              </a:ext>
            </a:extLst>
          </p:cNvPr>
          <p:cNvGrpSpPr/>
          <p:nvPr/>
        </p:nvGrpSpPr>
        <p:grpSpPr>
          <a:xfrm>
            <a:off x="354482" y="1009859"/>
            <a:ext cx="6368514" cy="4293256"/>
            <a:chOff x="227209" y="676475"/>
            <a:chExt cx="4625484" cy="3118214"/>
          </a:xfrm>
        </p:grpSpPr>
        <p:sp>
          <p:nvSpPr>
            <p:cNvPr id="5" name="Google Shape;269;p29">
              <a:extLst>
                <a:ext uri="{FF2B5EF4-FFF2-40B4-BE49-F238E27FC236}">
                  <a16:creationId xmlns:a16="http://schemas.microsoft.com/office/drawing/2014/main" id="{48A0F7AA-8CAD-0FE0-E5F9-23E16A2152AD}"/>
                </a:ext>
              </a:extLst>
            </p:cNvPr>
            <p:cNvSpPr txBox="1"/>
            <p:nvPr/>
          </p:nvSpPr>
          <p:spPr>
            <a:xfrm>
              <a:off x="1579098" y="676475"/>
              <a:ext cx="492955" cy="286579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89"/>
                <a:buFont typeface="Arial"/>
                <a:buNone/>
              </a:pPr>
              <a:r>
                <a:rPr lang="en-US" sz="1089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P(</a:t>
              </a:r>
              <a:r>
                <a:rPr lang="en-US" sz="1089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lang="en-US" sz="997" b="1" i="0" u="none" strike="noStrike" cap="none" baseline="-250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r>
                <a:rPr lang="en-US" sz="1089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89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70;p29">
              <a:extLst>
                <a:ext uri="{FF2B5EF4-FFF2-40B4-BE49-F238E27FC236}">
                  <a16:creationId xmlns:a16="http://schemas.microsoft.com/office/drawing/2014/main" id="{0246524C-DE34-8FBC-76E8-0140C39B6225}"/>
                </a:ext>
              </a:extLst>
            </p:cNvPr>
            <p:cNvSpPr txBox="1"/>
            <p:nvPr/>
          </p:nvSpPr>
          <p:spPr>
            <a:xfrm>
              <a:off x="2249072" y="676475"/>
              <a:ext cx="530635" cy="286579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89"/>
                <a:buFont typeface="Arial"/>
                <a:buNone/>
              </a:pP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G(t</a:t>
              </a:r>
              <a:r>
                <a:rPr lang="en-US" sz="997" b="1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89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71;p29">
              <a:extLst>
                <a:ext uri="{FF2B5EF4-FFF2-40B4-BE49-F238E27FC236}">
                  <a16:creationId xmlns:a16="http://schemas.microsoft.com/office/drawing/2014/main" id="{D506C7B5-3092-2450-7F37-E434925653F5}"/>
                </a:ext>
              </a:extLst>
            </p:cNvPr>
            <p:cNvSpPr txBox="1"/>
            <p:nvPr/>
          </p:nvSpPr>
          <p:spPr>
            <a:xfrm>
              <a:off x="2919046" y="676475"/>
              <a:ext cx="540600" cy="2865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89"/>
                <a:buFont typeface="Arial"/>
                <a:buNone/>
              </a:pP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A(t</a:t>
              </a:r>
              <a:r>
                <a:rPr lang="en-US" sz="997" b="1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89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72;p29">
              <a:extLst>
                <a:ext uri="{FF2B5EF4-FFF2-40B4-BE49-F238E27FC236}">
                  <a16:creationId xmlns:a16="http://schemas.microsoft.com/office/drawing/2014/main" id="{433CEF5E-820A-489E-00AE-0DF07290516C}"/>
                </a:ext>
              </a:extLst>
            </p:cNvPr>
            <p:cNvSpPr txBox="1"/>
            <p:nvPr/>
          </p:nvSpPr>
          <p:spPr>
            <a:xfrm>
              <a:off x="3569092" y="676475"/>
              <a:ext cx="491796" cy="286579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89"/>
                <a:buFont typeface="Arial"/>
                <a:buNone/>
              </a:pP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E(t</a:t>
              </a:r>
              <a:r>
                <a:rPr lang="en-US" sz="997" b="1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89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73;p29">
              <a:extLst>
                <a:ext uri="{FF2B5EF4-FFF2-40B4-BE49-F238E27FC236}">
                  <a16:creationId xmlns:a16="http://schemas.microsoft.com/office/drawing/2014/main" id="{4ED8BC50-1ADF-72CC-1426-C5908D3794EC}"/>
                </a:ext>
              </a:extLst>
            </p:cNvPr>
            <p:cNvSpPr txBox="1"/>
            <p:nvPr/>
          </p:nvSpPr>
          <p:spPr>
            <a:xfrm>
              <a:off x="2263455" y="3508110"/>
              <a:ext cx="608578" cy="2865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89"/>
                <a:buFont typeface="Arial"/>
                <a:buNone/>
              </a:pP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G(t</a:t>
              </a:r>
              <a:r>
                <a:rPr lang="en-US" sz="997" b="1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i+1</a:t>
              </a: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89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74;p29">
              <a:extLst>
                <a:ext uri="{FF2B5EF4-FFF2-40B4-BE49-F238E27FC236}">
                  <a16:creationId xmlns:a16="http://schemas.microsoft.com/office/drawing/2014/main" id="{8B3F3693-E5EE-2697-4432-BA23D3EA6ADA}"/>
                </a:ext>
              </a:extLst>
            </p:cNvPr>
            <p:cNvSpPr txBox="1"/>
            <p:nvPr/>
          </p:nvSpPr>
          <p:spPr>
            <a:xfrm>
              <a:off x="2980346" y="3508110"/>
              <a:ext cx="687935" cy="2865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89"/>
                <a:buFont typeface="Arial"/>
                <a:buNone/>
              </a:pP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A(t</a:t>
              </a:r>
              <a:r>
                <a:rPr lang="en-US" sz="997" b="1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i+1</a:t>
              </a: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89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275;p29">
              <a:extLst>
                <a:ext uri="{FF2B5EF4-FFF2-40B4-BE49-F238E27FC236}">
                  <a16:creationId xmlns:a16="http://schemas.microsoft.com/office/drawing/2014/main" id="{86128679-BE37-F66B-14FA-202F1D80A26B}"/>
                </a:ext>
              </a:extLst>
            </p:cNvPr>
            <p:cNvGrpSpPr/>
            <p:nvPr/>
          </p:nvGrpSpPr>
          <p:grpSpPr>
            <a:xfrm>
              <a:off x="839943" y="1154378"/>
              <a:ext cx="1026795" cy="1381111"/>
              <a:chOff x="840105" y="1159713"/>
              <a:chExt cx="1026795" cy="1381111"/>
            </a:xfrm>
          </p:grpSpPr>
          <p:sp>
            <p:nvSpPr>
              <p:cNvPr id="68" name="Google Shape;276;p29">
                <a:extLst>
                  <a:ext uri="{FF2B5EF4-FFF2-40B4-BE49-F238E27FC236}">
                    <a16:creationId xmlns:a16="http://schemas.microsoft.com/office/drawing/2014/main" id="{D64CBEF9-1FFF-2944-7CD9-17F462CE679D}"/>
                  </a:ext>
                </a:extLst>
              </p:cNvPr>
              <p:cNvSpPr/>
              <p:nvPr/>
            </p:nvSpPr>
            <p:spPr>
              <a:xfrm>
                <a:off x="1268730" y="1402080"/>
                <a:ext cx="144780" cy="1295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77;p29">
                <a:extLst>
                  <a:ext uri="{FF2B5EF4-FFF2-40B4-BE49-F238E27FC236}">
                    <a16:creationId xmlns:a16="http://schemas.microsoft.com/office/drawing/2014/main" id="{B37C480D-73B5-BAAD-145E-F8BBDEC3FBB4}"/>
                  </a:ext>
                </a:extLst>
              </p:cNvPr>
              <p:cNvSpPr/>
              <p:nvPr/>
            </p:nvSpPr>
            <p:spPr>
              <a:xfrm>
                <a:off x="984885" y="1710690"/>
                <a:ext cx="144780" cy="1295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78;p29">
                <a:extLst>
                  <a:ext uri="{FF2B5EF4-FFF2-40B4-BE49-F238E27FC236}">
                    <a16:creationId xmlns:a16="http://schemas.microsoft.com/office/drawing/2014/main" id="{636EF487-FC84-DDC1-978B-4A3B345D1D5E}"/>
                  </a:ext>
                </a:extLst>
              </p:cNvPr>
              <p:cNvSpPr/>
              <p:nvPr/>
            </p:nvSpPr>
            <p:spPr>
              <a:xfrm>
                <a:off x="1577340" y="1710690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79;p29">
                <a:extLst>
                  <a:ext uri="{FF2B5EF4-FFF2-40B4-BE49-F238E27FC236}">
                    <a16:creationId xmlns:a16="http://schemas.microsoft.com/office/drawing/2014/main" id="{F5822A98-D42F-0619-0949-C5921D03F1E4}"/>
                  </a:ext>
                </a:extLst>
              </p:cNvPr>
              <p:cNvSpPr/>
              <p:nvPr/>
            </p:nvSpPr>
            <p:spPr>
              <a:xfrm>
                <a:off x="840105" y="2012657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80;p29">
                <a:extLst>
                  <a:ext uri="{FF2B5EF4-FFF2-40B4-BE49-F238E27FC236}">
                    <a16:creationId xmlns:a16="http://schemas.microsoft.com/office/drawing/2014/main" id="{ABFFEC97-343B-54D3-3BF0-4E432D51D2EA}"/>
                  </a:ext>
                </a:extLst>
              </p:cNvPr>
              <p:cNvSpPr/>
              <p:nvPr/>
            </p:nvSpPr>
            <p:spPr>
              <a:xfrm>
                <a:off x="1123950" y="2012657"/>
                <a:ext cx="144780" cy="1295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81;p29">
                <a:extLst>
                  <a:ext uri="{FF2B5EF4-FFF2-40B4-BE49-F238E27FC236}">
                    <a16:creationId xmlns:a16="http://schemas.microsoft.com/office/drawing/2014/main" id="{DBAFE5C1-BD2A-A27E-4DC0-D7C8FC944941}"/>
                  </a:ext>
                </a:extLst>
              </p:cNvPr>
              <p:cNvSpPr/>
              <p:nvPr/>
            </p:nvSpPr>
            <p:spPr>
              <a:xfrm>
                <a:off x="1428750" y="2012657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82;p29">
                <a:extLst>
                  <a:ext uri="{FF2B5EF4-FFF2-40B4-BE49-F238E27FC236}">
                    <a16:creationId xmlns:a16="http://schemas.microsoft.com/office/drawing/2014/main" id="{39B72D53-7FD1-84B5-92B4-91BD5884B4E1}"/>
                  </a:ext>
                </a:extLst>
              </p:cNvPr>
              <p:cNvSpPr/>
              <p:nvPr/>
            </p:nvSpPr>
            <p:spPr>
              <a:xfrm>
                <a:off x="1722120" y="2012657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5" name="Google Shape;283;p29">
                <a:extLst>
                  <a:ext uri="{FF2B5EF4-FFF2-40B4-BE49-F238E27FC236}">
                    <a16:creationId xmlns:a16="http://schemas.microsoft.com/office/drawing/2014/main" id="{F3F0312F-BE1B-B3F4-186D-FEE801A48323}"/>
                  </a:ext>
                </a:extLst>
              </p:cNvPr>
              <p:cNvCxnSpPr>
                <a:stCxn id="68" idx="3"/>
                <a:endCxn id="69" idx="7"/>
              </p:cNvCxnSpPr>
              <p:nvPr/>
            </p:nvCxnSpPr>
            <p:spPr>
              <a:xfrm flipH="1">
                <a:off x="1108433" y="1512649"/>
                <a:ext cx="181500" cy="21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6" name="Google Shape;284;p29">
                <a:extLst>
                  <a:ext uri="{FF2B5EF4-FFF2-40B4-BE49-F238E27FC236}">
                    <a16:creationId xmlns:a16="http://schemas.microsoft.com/office/drawing/2014/main" id="{4AC9BADC-580F-43BA-0931-C8EE84925DEC}"/>
                  </a:ext>
                </a:extLst>
              </p:cNvPr>
              <p:cNvCxnSpPr>
                <a:stCxn id="68" idx="5"/>
                <a:endCxn id="70" idx="1"/>
              </p:cNvCxnSpPr>
              <p:nvPr/>
            </p:nvCxnSpPr>
            <p:spPr>
              <a:xfrm>
                <a:off x="1392307" y="1512649"/>
                <a:ext cx="206100" cy="21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" name="Google Shape;285;p29">
                <a:extLst>
                  <a:ext uri="{FF2B5EF4-FFF2-40B4-BE49-F238E27FC236}">
                    <a16:creationId xmlns:a16="http://schemas.microsoft.com/office/drawing/2014/main" id="{2026C7BA-2C35-4328-A2C0-752A3F4C68EE}"/>
                  </a:ext>
                </a:extLst>
              </p:cNvPr>
              <p:cNvCxnSpPr>
                <a:stCxn id="69" idx="4"/>
                <a:endCxn id="71" idx="0"/>
              </p:cNvCxnSpPr>
              <p:nvPr/>
            </p:nvCxnSpPr>
            <p:spPr>
              <a:xfrm flipH="1">
                <a:off x="912375" y="1840230"/>
                <a:ext cx="1449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8" name="Google Shape;286;p29">
                <a:extLst>
                  <a:ext uri="{FF2B5EF4-FFF2-40B4-BE49-F238E27FC236}">
                    <a16:creationId xmlns:a16="http://schemas.microsoft.com/office/drawing/2014/main" id="{837A6ADA-3A50-2781-4BB5-D457F22479E1}"/>
                  </a:ext>
                </a:extLst>
              </p:cNvPr>
              <p:cNvCxnSpPr>
                <a:stCxn id="69" idx="4"/>
                <a:endCxn id="72" idx="0"/>
              </p:cNvCxnSpPr>
              <p:nvPr/>
            </p:nvCxnSpPr>
            <p:spPr>
              <a:xfrm>
                <a:off x="1057275" y="1840230"/>
                <a:ext cx="1392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9" name="Google Shape;287;p29">
                <a:extLst>
                  <a:ext uri="{FF2B5EF4-FFF2-40B4-BE49-F238E27FC236}">
                    <a16:creationId xmlns:a16="http://schemas.microsoft.com/office/drawing/2014/main" id="{3C60286D-265A-A1DE-2AF3-ADA11ED0AAA2}"/>
                  </a:ext>
                </a:extLst>
              </p:cNvPr>
              <p:cNvCxnSpPr>
                <a:stCxn id="70" idx="4"/>
                <a:endCxn id="73" idx="0"/>
              </p:cNvCxnSpPr>
              <p:nvPr/>
            </p:nvCxnSpPr>
            <p:spPr>
              <a:xfrm flipH="1">
                <a:off x="1501230" y="1840230"/>
                <a:ext cx="1485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0" name="Google Shape;288;p29">
                <a:extLst>
                  <a:ext uri="{FF2B5EF4-FFF2-40B4-BE49-F238E27FC236}">
                    <a16:creationId xmlns:a16="http://schemas.microsoft.com/office/drawing/2014/main" id="{5612F380-6915-4AE8-DDC7-4A28E2D5231D}"/>
                  </a:ext>
                </a:extLst>
              </p:cNvPr>
              <p:cNvCxnSpPr>
                <a:stCxn id="70" idx="4"/>
                <a:endCxn id="74" idx="0"/>
              </p:cNvCxnSpPr>
              <p:nvPr/>
            </p:nvCxnSpPr>
            <p:spPr>
              <a:xfrm>
                <a:off x="1649730" y="1840230"/>
                <a:ext cx="1449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1" name="Google Shape;289;p29">
                <a:extLst>
                  <a:ext uri="{FF2B5EF4-FFF2-40B4-BE49-F238E27FC236}">
                    <a16:creationId xmlns:a16="http://schemas.microsoft.com/office/drawing/2014/main" id="{A60B7AC6-3395-46EA-9006-9810040BB4EE}"/>
                  </a:ext>
                </a:extLst>
              </p:cNvPr>
              <p:cNvSpPr txBox="1"/>
              <p:nvPr/>
            </p:nvSpPr>
            <p:spPr>
              <a:xfrm>
                <a:off x="1046797" y="1159713"/>
                <a:ext cx="588645" cy="263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52"/>
                  <a:buFont typeface="Arial"/>
                  <a:buNone/>
                </a:pPr>
                <a:r>
                  <a:rPr lang="en-US" sz="95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Tree 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90;p29">
                <a:extLst>
                  <a:ext uri="{FF2B5EF4-FFF2-40B4-BE49-F238E27FC236}">
                    <a16:creationId xmlns:a16="http://schemas.microsoft.com/office/drawing/2014/main" id="{5618DCF1-99A2-19DE-FD82-FBBB8D289B6C}"/>
                  </a:ext>
                </a:extLst>
              </p:cNvPr>
              <p:cNvSpPr txBox="1"/>
              <p:nvPr/>
            </p:nvSpPr>
            <p:spPr>
              <a:xfrm>
                <a:off x="880709" y="2277501"/>
                <a:ext cx="920820" cy="2633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52"/>
                  <a:buFont typeface="Arial"/>
                  <a:buNone/>
                </a:pPr>
                <a:r>
                  <a:rPr lang="en-US" sz="952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Prediction 1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91;p29">
              <a:extLst>
                <a:ext uri="{FF2B5EF4-FFF2-40B4-BE49-F238E27FC236}">
                  <a16:creationId xmlns:a16="http://schemas.microsoft.com/office/drawing/2014/main" id="{530F684B-AFB2-17D5-D33F-5EAEB45C76D4}"/>
                </a:ext>
              </a:extLst>
            </p:cNvPr>
            <p:cNvGrpSpPr/>
            <p:nvPr/>
          </p:nvGrpSpPr>
          <p:grpSpPr>
            <a:xfrm>
              <a:off x="2046284" y="1154378"/>
              <a:ext cx="1026795" cy="1381111"/>
              <a:chOff x="840105" y="1159713"/>
              <a:chExt cx="1026795" cy="1381111"/>
            </a:xfrm>
          </p:grpSpPr>
          <p:sp>
            <p:nvSpPr>
              <p:cNvPr id="53" name="Google Shape;292;p29">
                <a:extLst>
                  <a:ext uri="{FF2B5EF4-FFF2-40B4-BE49-F238E27FC236}">
                    <a16:creationId xmlns:a16="http://schemas.microsoft.com/office/drawing/2014/main" id="{C131C755-299B-F4E4-051F-0958ABC7C909}"/>
                  </a:ext>
                </a:extLst>
              </p:cNvPr>
              <p:cNvSpPr/>
              <p:nvPr/>
            </p:nvSpPr>
            <p:spPr>
              <a:xfrm>
                <a:off x="1268730" y="1402080"/>
                <a:ext cx="144780" cy="1295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3;p29">
                <a:extLst>
                  <a:ext uri="{FF2B5EF4-FFF2-40B4-BE49-F238E27FC236}">
                    <a16:creationId xmlns:a16="http://schemas.microsoft.com/office/drawing/2014/main" id="{C35FDCD2-9F72-6F50-8281-05AA4DA6684E}"/>
                  </a:ext>
                </a:extLst>
              </p:cNvPr>
              <p:cNvSpPr/>
              <p:nvPr/>
            </p:nvSpPr>
            <p:spPr>
              <a:xfrm>
                <a:off x="984885" y="1710690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94;p29">
                <a:extLst>
                  <a:ext uri="{FF2B5EF4-FFF2-40B4-BE49-F238E27FC236}">
                    <a16:creationId xmlns:a16="http://schemas.microsoft.com/office/drawing/2014/main" id="{730010AE-FF31-8E50-0C49-5F4D6E302B89}"/>
                  </a:ext>
                </a:extLst>
              </p:cNvPr>
              <p:cNvSpPr/>
              <p:nvPr/>
            </p:nvSpPr>
            <p:spPr>
              <a:xfrm>
                <a:off x="1577340" y="1710690"/>
                <a:ext cx="144780" cy="1295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95;p29">
                <a:extLst>
                  <a:ext uri="{FF2B5EF4-FFF2-40B4-BE49-F238E27FC236}">
                    <a16:creationId xmlns:a16="http://schemas.microsoft.com/office/drawing/2014/main" id="{5A163B40-2FB3-B49E-0594-113595C1F3AF}"/>
                  </a:ext>
                </a:extLst>
              </p:cNvPr>
              <p:cNvSpPr/>
              <p:nvPr/>
            </p:nvSpPr>
            <p:spPr>
              <a:xfrm>
                <a:off x="840105" y="2012657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96;p29">
                <a:extLst>
                  <a:ext uri="{FF2B5EF4-FFF2-40B4-BE49-F238E27FC236}">
                    <a16:creationId xmlns:a16="http://schemas.microsoft.com/office/drawing/2014/main" id="{0BD9CDD0-E12E-CFC1-F29D-781E418B9C83}"/>
                  </a:ext>
                </a:extLst>
              </p:cNvPr>
              <p:cNvSpPr/>
              <p:nvPr/>
            </p:nvSpPr>
            <p:spPr>
              <a:xfrm>
                <a:off x="1123950" y="2012657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97;p29">
                <a:extLst>
                  <a:ext uri="{FF2B5EF4-FFF2-40B4-BE49-F238E27FC236}">
                    <a16:creationId xmlns:a16="http://schemas.microsoft.com/office/drawing/2014/main" id="{FAEFA8DF-4CE8-7D66-B0BC-5AA298471A1B}"/>
                  </a:ext>
                </a:extLst>
              </p:cNvPr>
              <p:cNvSpPr/>
              <p:nvPr/>
            </p:nvSpPr>
            <p:spPr>
              <a:xfrm>
                <a:off x="1428750" y="2012657"/>
                <a:ext cx="144780" cy="1295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8;p29">
                <a:extLst>
                  <a:ext uri="{FF2B5EF4-FFF2-40B4-BE49-F238E27FC236}">
                    <a16:creationId xmlns:a16="http://schemas.microsoft.com/office/drawing/2014/main" id="{9C358D3B-56AA-BC3C-3CAF-4D4D0FBBF74A}"/>
                  </a:ext>
                </a:extLst>
              </p:cNvPr>
              <p:cNvSpPr/>
              <p:nvPr/>
            </p:nvSpPr>
            <p:spPr>
              <a:xfrm>
                <a:off x="1722120" y="2012657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0" name="Google Shape;299;p29">
                <a:extLst>
                  <a:ext uri="{FF2B5EF4-FFF2-40B4-BE49-F238E27FC236}">
                    <a16:creationId xmlns:a16="http://schemas.microsoft.com/office/drawing/2014/main" id="{8EE0F1E1-5087-934D-D142-A1B20C7B57A0}"/>
                  </a:ext>
                </a:extLst>
              </p:cNvPr>
              <p:cNvCxnSpPr>
                <a:stCxn id="53" idx="3"/>
                <a:endCxn id="54" idx="7"/>
              </p:cNvCxnSpPr>
              <p:nvPr/>
            </p:nvCxnSpPr>
            <p:spPr>
              <a:xfrm flipH="1">
                <a:off x="1108433" y="1512649"/>
                <a:ext cx="181500" cy="21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" name="Google Shape;300;p29">
                <a:extLst>
                  <a:ext uri="{FF2B5EF4-FFF2-40B4-BE49-F238E27FC236}">
                    <a16:creationId xmlns:a16="http://schemas.microsoft.com/office/drawing/2014/main" id="{7844DC37-8538-507C-329C-9A61F56EF312}"/>
                  </a:ext>
                </a:extLst>
              </p:cNvPr>
              <p:cNvCxnSpPr>
                <a:stCxn id="53" idx="5"/>
                <a:endCxn id="55" idx="1"/>
              </p:cNvCxnSpPr>
              <p:nvPr/>
            </p:nvCxnSpPr>
            <p:spPr>
              <a:xfrm>
                <a:off x="1392307" y="1512649"/>
                <a:ext cx="206100" cy="21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" name="Google Shape;301;p29">
                <a:extLst>
                  <a:ext uri="{FF2B5EF4-FFF2-40B4-BE49-F238E27FC236}">
                    <a16:creationId xmlns:a16="http://schemas.microsoft.com/office/drawing/2014/main" id="{A3D05BB8-147B-2CDE-DF23-23AE17F06E7B}"/>
                  </a:ext>
                </a:extLst>
              </p:cNvPr>
              <p:cNvCxnSpPr>
                <a:stCxn id="54" idx="4"/>
                <a:endCxn id="56" idx="0"/>
              </p:cNvCxnSpPr>
              <p:nvPr/>
            </p:nvCxnSpPr>
            <p:spPr>
              <a:xfrm flipH="1">
                <a:off x="912375" y="1840230"/>
                <a:ext cx="1449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" name="Google Shape;302;p29">
                <a:extLst>
                  <a:ext uri="{FF2B5EF4-FFF2-40B4-BE49-F238E27FC236}">
                    <a16:creationId xmlns:a16="http://schemas.microsoft.com/office/drawing/2014/main" id="{12251751-BD50-F64D-3AA4-079BF068F45F}"/>
                  </a:ext>
                </a:extLst>
              </p:cNvPr>
              <p:cNvCxnSpPr>
                <a:stCxn id="54" idx="4"/>
                <a:endCxn id="57" idx="0"/>
              </p:cNvCxnSpPr>
              <p:nvPr/>
            </p:nvCxnSpPr>
            <p:spPr>
              <a:xfrm>
                <a:off x="1057275" y="1840230"/>
                <a:ext cx="1392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" name="Google Shape;303;p29">
                <a:extLst>
                  <a:ext uri="{FF2B5EF4-FFF2-40B4-BE49-F238E27FC236}">
                    <a16:creationId xmlns:a16="http://schemas.microsoft.com/office/drawing/2014/main" id="{FC23B958-1913-AD7F-1861-7681687FBB23}"/>
                  </a:ext>
                </a:extLst>
              </p:cNvPr>
              <p:cNvCxnSpPr>
                <a:stCxn id="55" idx="4"/>
                <a:endCxn id="58" idx="0"/>
              </p:cNvCxnSpPr>
              <p:nvPr/>
            </p:nvCxnSpPr>
            <p:spPr>
              <a:xfrm flipH="1">
                <a:off x="1501230" y="1840230"/>
                <a:ext cx="1485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" name="Google Shape;304;p29">
                <a:extLst>
                  <a:ext uri="{FF2B5EF4-FFF2-40B4-BE49-F238E27FC236}">
                    <a16:creationId xmlns:a16="http://schemas.microsoft.com/office/drawing/2014/main" id="{716FFC87-3DB5-912A-4B71-243CD439B51B}"/>
                  </a:ext>
                </a:extLst>
              </p:cNvPr>
              <p:cNvCxnSpPr>
                <a:stCxn id="55" idx="4"/>
                <a:endCxn id="59" idx="0"/>
              </p:cNvCxnSpPr>
              <p:nvPr/>
            </p:nvCxnSpPr>
            <p:spPr>
              <a:xfrm>
                <a:off x="1649730" y="1840230"/>
                <a:ext cx="1449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66" name="Google Shape;305;p29">
                <a:extLst>
                  <a:ext uri="{FF2B5EF4-FFF2-40B4-BE49-F238E27FC236}">
                    <a16:creationId xmlns:a16="http://schemas.microsoft.com/office/drawing/2014/main" id="{51218E8A-A27B-7131-72C2-E93B4C3B700F}"/>
                  </a:ext>
                </a:extLst>
              </p:cNvPr>
              <p:cNvSpPr txBox="1"/>
              <p:nvPr/>
            </p:nvSpPr>
            <p:spPr>
              <a:xfrm>
                <a:off x="1046797" y="1159713"/>
                <a:ext cx="588645" cy="263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52"/>
                  <a:buFont typeface="Arial"/>
                  <a:buNone/>
                </a:pPr>
                <a:r>
                  <a:rPr lang="en-US" sz="95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Tree 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6;p29">
                <a:extLst>
                  <a:ext uri="{FF2B5EF4-FFF2-40B4-BE49-F238E27FC236}">
                    <a16:creationId xmlns:a16="http://schemas.microsoft.com/office/drawing/2014/main" id="{EE7E07CA-0629-1DF1-713F-4BC1BE893F71}"/>
                  </a:ext>
                </a:extLst>
              </p:cNvPr>
              <p:cNvSpPr txBox="1"/>
              <p:nvPr/>
            </p:nvSpPr>
            <p:spPr>
              <a:xfrm>
                <a:off x="880709" y="2277501"/>
                <a:ext cx="920820" cy="263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52"/>
                  <a:buFont typeface="Arial"/>
                  <a:buNone/>
                </a:pPr>
                <a:r>
                  <a:rPr lang="en-US" sz="952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Prediction 2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307;p29">
              <a:extLst>
                <a:ext uri="{FF2B5EF4-FFF2-40B4-BE49-F238E27FC236}">
                  <a16:creationId xmlns:a16="http://schemas.microsoft.com/office/drawing/2014/main" id="{16DF16AF-9D2A-5A80-DA51-FAD2BA7A1B5C}"/>
                </a:ext>
              </a:extLst>
            </p:cNvPr>
            <p:cNvGrpSpPr/>
            <p:nvPr/>
          </p:nvGrpSpPr>
          <p:grpSpPr>
            <a:xfrm>
              <a:off x="3825898" y="1154386"/>
              <a:ext cx="1026795" cy="1542630"/>
              <a:chOff x="840105" y="1159721"/>
              <a:chExt cx="1026795" cy="1542630"/>
            </a:xfrm>
          </p:grpSpPr>
          <p:sp>
            <p:nvSpPr>
              <p:cNvPr id="38" name="Google Shape;308;p29">
                <a:extLst>
                  <a:ext uri="{FF2B5EF4-FFF2-40B4-BE49-F238E27FC236}">
                    <a16:creationId xmlns:a16="http://schemas.microsoft.com/office/drawing/2014/main" id="{3142A5AD-4F71-47D0-78DA-4ED39DF48F69}"/>
                  </a:ext>
                </a:extLst>
              </p:cNvPr>
              <p:cNvSpPr/>
              <p:nvPr/>
            </p:nvSpPr>
            <p:spPr>
              <a:xfrm>
                <a:off x="1268730" y="1402080"/>
                <a:ext cx="144780" cy="1295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09;p29">
                <a:extLst>
                  <a:ext uri="{FF2B5EF4-FFF2-40B4-BE49-F238E27FC236}">
                    <a16:creationId xmlns:a16="http://schemas.microsoft.com/office/drawing/2014/main" id="{B6B484EB-F8FC-E896-C66E-60EADF6B7985}"/>
                  </a:ext>
                </a:extLst>
              </p:cNvPr>
              <p:cNvSpPr/>
              <p:nvPr/>
            </p:nvSpPr>
            <p:spPr>
              <a:xfrm>
                <a:off x="984885" y="1710690"/>
                <a:ext cx="144780" cy="1295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10;p29">
                <a:extLst>
                  <a:ext uri="{FF2B5EF4-FFF2-40B4-BE49-F238E27FC236}">
                    <a16:creationId xmlns:a16="http://schemas.microsoft.com/office/drawing/2014/main" id="{8A2E6C9A-CAE2-AE79-B303-564BF4B49AFE}"/>
                  </a:ext>
                </a:extLst>
              </p:cNvPr>
              <p:cNvSpPr/>
              <p:nvPr/>
            </p:nvSpPr>
            <p:spPr>
              <a:xfrm>
                <a:off x="1577340" y="1710690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11;p29">
                <a:extLst>
                  <a:ext uri="{FF2B5EF4-FFF2-40B4-BE49-F238E27FC236}">
                    <a16:creationId xmlns:a16="http://schemas.microsoft.com/office/drawing/2014/main" id="{200A5A4D-D789-D2B7-1DBD-E2A214C54853}"/>
                  </a:ext>
                </a:extLst>
              </p:cNvPr>
              <p:cNvSpPr/>
              <p:nvPr/>
            </p:nvSpPr>
            <p:spPr>
              <a:xfrm>
                <a:off x="840105" y="2012657"/>
                <a:ext cx="144780" cy="1295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12;p29">
                <a:extLst>
                  <a:ext uri="{FF2B5EF4-FFF2-40B4-BE49-F238E27FC236}">
                    <a16:creationId xmlns:a16="http://schemas.microsoft.com/office/drawing/2014/main" id="{16E848D8-B448-657A-C3DE-73BC6F7EBB29}"/>
                  </a:ext>
                </a:extLst>
              </p:cNvPr>
              <p:cNvSpPr/>
              <p:nvPr/>
            </p:nvSpPr>
            <p:spPr>
              <a:xfrm>
                <a:off x="1123950" y="2012657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13;p29">
                <a:extLst>
                  <a:ext uri="{FF2B5EF4-FFF2-40B4-BE49-F238E27FC236}">
                    <a16:creationId xmlns:a16="http://schemas.microsoft.com/office/drawing/2014/main" id="{AF018A70-7248-272F-88AB-AA6612FD0A1F}"/>
                  </a:ext>
                </a:extLst>
              </p:cNvPr>
              <p:cNvSpPr/>
              <p:nvPr/>
            </p:nvSpPr>
            <p:spPr>
              <a:xfrm>
                <a:off x="1428750" y="2012657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14;p29">
                <a:extLst>
                  <a:ext uri="{FF2B5EF4-FFF2-40B4-BE49-F238E27FC236}">
                    <a16:creationId xmlns:a16="http://schemas.microsoft.com/office/drawing/2014/main" id="{93BD0040-5A71-30F4-55C4-7C141FA8A6A6}"/>
                  </a:ext>
                </a:extLst>
              </p:cNvPr>
              <p:cNvSpPr/>
              <p:nvPr/>
            </p:nvSpPr>
            <p:spPr>
              <a:xfrm>
                <a:off x="1722120" y="2012657"/>
                <a:ext cx="144780" cy="12954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5" name="Google Shape;315;p29">
                <a:extLst>
                  <a:ext uri="{FF2B5EF4-FFF2-40B4-BE49-F238E27FC236}">
                    <a16:creationId xmlns:a16="http://schemas.microsoft.com/office/drawing/2014/main" id="{B6472FB3-0E70-D0F6-F6A2-D79020328912}"/>
                  </a:ext>
                </a:extLst>
              </p:cNvPr>
              <p:cNvCxnSpPr>
                <a:stCxn id="38" idx="3"/>
                <a:endCxn id="39" idx="7"/>
              </p:cNvCxnSpPr>
              <p:nvPr/>
            </p:nvCxnSpPr>
            <p:spPr>
              <a:xfrm flipH="1">
                <a:off x="1108433" y="1512649"/>
                <a:ext cx="181500" cy="21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" name="Google Shape;316;p29">
                <a:extLst>
                  <a:ext uri="{FF2B5EF4-FFF2-40B4-BE49-F238E27FC236}">
                    <a16:creationId xmlns:a16="http://schemas.microsoft.com/office/drawing/2014/main" id="{633ACAF7-BE8C-2D00-BF81-737141FE5C83}"/>
                  </a:ext>
                </a:extLst>
              </p:cNvPr>
              <p:cNvCxnSpPr>
                <a:stCxn id="38" idx="5"/>
                <a:endCxn id="40" idx="1"/>
              </p:cNvCxnSpPr>
              <p:nvPr/>
            </p:nvCxnSpPr>
            <p:spPr>
              <a:xfrm>
                <a:off x="1392307" y="1512649"/>
                <a:ext cx="206100" cy="21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" name="Google Shape;317;p29">
                <a:extLst>
                  <a:ext uri="{FF2B5EF4-FFF2-40B4-BE49-F238E27FC236}">
                    <a16:creationId xmlns:a16="http://schemas.microsoft.com/office/drawing/2014/main" id="{462E44E5-2B9C-D0F7-9BDD-36B46A52DF3D}"/>
                  </a:ext>
                </a:extLst>
              </p:cNvPr>
              <p:cNvCxnSpPr>
                <a:stCxn id="39" idx="4"/>
                <a:endCxn id="41" idx="0"/>
              </p:cNvCxnSpPr>
              <p:nvPr/>
            </p:nvCxnSpPr>
            <p:spPr>
              <a:xfrm flipH="1">
                <a:off x="912375" y="1840230"/>
                <a:ext cx="1449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8" name="Google Shape;318;p29">
                <a:extLst>
                  <a:ext uri="{FF2B5EF4-FFF2-40B4-BE49-F238E27FC236}">
                    <a16:creationId xmlns:a16="http://schemas.microsoft.com/office/drawing/2014/main" id="{F2E8F1E1-4167-07F8-DCDC-17FC33BF5C2F}"/>
                  </a:ext>
                </a:extLst>
              </p:cNvPr>
              <p:cNvCxnSpPr>
                <a:stCxn id="39" idx="4"/>
                <a:endCxn id="42" idx="0"/>
              </p:cNvCxnSpPr>
              <p:nvPr/>
            </p:nvCxnSpPr>
            <p:spPr>
              <a:xfrm>
                <a:off x="1057275" y="1840230"/>
                <a:ext cx="1392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9" name="Google Shape;319;p29">
                <a:extLst>
                  <a:ext uri="{FF2B5EF4-FFF2-40B4-BE49-F238E27FC236}">
                    <a16:creationId xmlns:a16="http://schemas.microsoft.com/office/drawing/2014/main" id="{33130B47-DAC8-8A3D-2F9F-3B7B8C38DFBF}"/>
                  </a:ext>
                </a:extLst>
              </p:cNvPr>
              <p:cNvCxnSpPr>
                <a:stCxn id="40" idx="4"/>
                <a:endCxn id="43" idx="0"/>
              </p:cNvCxnSpPr>
              <p:nvPr/>
            </p:nvCxnSpPr>
            <p:spPr>
              <a:xfrm flipH="1">
                <a:off x="1501230" y="1840230"/>
                <a:ext cx="1485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" name="Google Shape;320;p29">
                <a:extLst>
                  <a:ext uri="{FF2B5EF4-FFF2-40B4-BE49-F238E27FC236}">
                    <a16:creationId xmlns:a16="http://schemas.microsoft.com/office/drawing/2014/main" id="{32959A3C-0810-982E-B320-FE125E5B5E0A}"/>
                  </a:ext>
                </a:extLst>
              </p:cNvPr>
              <p:cNvCxnSpPr>
                <a:stCxn id="40" idx="4"/>
                <a:endCxn id="44" idx="0"/>
              </p:cNvCxnSpPr>
              <p:nvPr/>
            </p:nvCxnSpPr>
            <p:spPr>
              <a:xfrm>
                <a:off x="1649730" y="1840230"/>
                <a:ext cx="144900" cy="17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3636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1" name="Google Shape;321;p29">
                <a:extLst>
                  <a:ext uri="{FF2B5EF4-FFF2-40B4-BE49-F238E27FC236}">
                    <a16:creationId xmlns:a16="http://schemas.microsoft.com/office/drawing/2014/main" id="{2A931312-F7A5-B787-71BB-B774E1F324CC}"/>
                  </a:ext>
                </a:extLst>
              </p:cNvPr>
              <p:cNvSpPr txBox="1"/>
              <p:nvPr/>
            </p:nvSpPr>
            <p:spPr>
              <a:xfrm>
                <a:off x="1006248" y="1159721"/>
                <a:ext cx="754800" cy="26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52"/>
                  <a:buFont typeface="Arial"/>
                  <a:buNone/>
                </a:pPr>
                <a:r>
                  <a:rPr lang="en-US" sz="95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Tree 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22;p29">
                <a:extLst>
                  <a:ext uri="{FF2B5EF4-FFF2-40B4-BE49-F238E27FC236}">
                    <a16:creationId xmlns:a16="http://schemas.microsoft.com/office/drawing/2014/main" id="{8528DAD0-8471-0FEE-B7D7-65AA4DF86838}"/>
                  </a:ext>
                </a:extLst>
              </p:cNvPr>
              <p:cNvSpPr txBox="1"/>
              <p:nvPr/>
            </p:nvSpPr>
            <p:spPr>
              <a:xfrm>
                <a:off x="880709" y="2277501"/>
                <a:ext cx="920820" cy="424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52"/>
                  <a:buFont typeface="Arial"/>
                  <a:buNone/>
                </a:pPr>
                <a:r>
                  <a:rPr lang="en-US" sz="952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Prediction N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323;p29">
              <a:extLst>
                <a:ext uri="{FF2B5EF4-FFF2-40B4-BE49-F238E27FC236}">
                  <a16:creationId xmlns:a16="http://schemas.microsoft.com/office/drawing/2014/main" id="{DEC2714B-C1D6-A98B-E27D-DA66F026F1D4}"/>
                </a:ext>
              </a:extLst>
            </p:cNvPr>
            <p:cNvSpPr txBox="1"/>
            <p:nvPr/>
          </p:nvSpPr>
          <p:spPr>
            <a:xfrm>
              <a:off x="3231161" y="1822656"/>
              <a:ext cx="442913" cy="317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70"/>
                <a:buFont typeface="Arial"/>
                <a:buNone/>
              </a:pPr>
              <a:r>
                <a:rPr lang="en-US" sz="127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" name="Google Shape;324;p29">
              <a:extLst>
                <a:ext uri="{FF2B5EF4-FFF2-40B4-BE49-F238E27FC236}">
                  <a16:creationId xmlns:a16="http://schemas.microsoft.com/office/drawing/2014/main" id="{988BDD8B-2E24-E9DB-EAF3-D301E736CA8F}"/>
                </a:ext>
              </a:extLst>
            </p:cNvPr>
            <p:cNvCxnSpPr>
              <a:stCxn id="72" idx="4"/>
            </p:cNvCxnSpPr>
            <p:nvPr/>
          </p:nvCxnSpPr>
          <p:spPr>
            <a:xfrm>
              <a:off x="1196178" y="2136862"/>
              <a:ext cx="8100" cy="172500"/>
            </a:xfrm>
            <a:prstGeom prst="straightConnector1">
              <a:avLst/>
            </a:prstGeom>
            <a:noFill/>
            <a:ln w="12700" cap="flat" cmpd="sng">
              <a:solidFill>
                <a:srgbClr val="B8D42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6" name="Google Shape;325;p29">
              <a:extLst>
                <a:ext uri="{FF2B5EF4-FFF2-40B4-BE49-F238E27FC236}">
                  <a16:creationId xmlns:a16="http://schemas.microsoft.com/office/drawing/2014/main" id="{A2A57619-2E3E-FA2E-3518-FA9C9E8E74F9}"/>
                </a:ext>
              </a:extLst>
            </p:cNvPr>
            <p:cNvCxnSpPr>
              <a:stCxn id="58" idx="4"/>
            </p:cNvCxnSpPr>
            <p:nvPr/>
          </p:nvCxnSpPr>
          <p:spPr>
            <a:xfrm>
              <a:off x="2707319" y="2136862"/>
              <a:ext cx="0" cy="172500"/>
            </a:xfrm>
            <a:prstGeom prst="straightConnector1">
              <a:avLst/>
            </a:prstGeom>
            <a:noFill/>
            <a:ln w="12700" cap="flat" cmpd="sng">
              <a:solidFill>
                <a:srgbClr val="B8D42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7" name="Google Shape;326;p29">
              <a:extLst>
                <a:ext uri="{FF2B5EF4-FFF2-40B4-BE49-F238E27FC236}">
                  <a16:creationId xmlns:a16="http://schemas.microsoft.com/office/drawing/2014/main" id="{7C050C82-7DFD-5546-21D0-D96840A2706C}"/>
                </a:ext>
              </a:extLst>
            </p:cNvPr>
            <p:cNvCxnSpPr>
              <a:stCxn id="41" idx="4"/>
            </p:cNvCxnSpPr>
            <p:nvPr/>
          </p:nvCxnSpPr>
          <p:spPr>
            <a:xfrm>
              <a:off x="3898288" y="2136862"/>
              <a:ext cx="134400" cy="172500"/>
            </a:xfrm>
            <a:prstGeom prst="straightConnector1">
              <a:avLst/>
            </a:prstGeom>
            <a:noFill/>
            <a:ln w="9525" cap="flat" cmpd="sng">
              <a:solidFill>
                <a:srgbClr val="B8D42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8" name="Google Shape;327;p29">
              <a:extLst>
                <a:ext uri="{FF2B5EF4-FFF2-40B4-BE49-F238E27FC236}">
                  <a16:creationId xmlns:a16="http://schemas.microsoft.com/office/drawing/2014/main" id="{F4670809-C418-F2CA-9E26-8DE86E24A548}"/>
                </a:ext>
              </a:extLst>
            </p:cNvPr>
            <p:cNvSpPr txBox="1"/>
            <p:nvPr/>
          </p:nvSpPr>
          <p:spPr>
            <a:xfrm>
              <a:off x="2188314" y="2865761"/>
              <a:ext cx="17496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52"/>
                <a:buFont typeface="Arial"/>
                <a:buNone/>
              </a:pPr>
              <a:r>
                <a:rPr lang="en-US" sz="95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Averaging predictions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" name="Google Shape;328;p29">
              <a:extLst>
                <a:ext uri="{FF2B5EF4-FFF2-40B4-BE49-F238E27FC236}">
                  <a16:creationId xmlns:a16="http://schemas.microsoft.com/office/drawing/2014/main" id="{7598BA8E-206D-EC1A-16C5-B0F98C72BA8E}"/>
                </a:ext>
              </a:extLst>
            </p:cNvPr>
            <p:cNvCxnSpPr/>
            <p:nvPr/>
          </p:nvCxnSpPr>
          <p:spPr>
            <a:xfrm rot="10800000" flipH="1">
              <a:off x="1340957" y="2665005"/>
              <a:ext cx="2993099" cy="8592"/>
            </a:xfrm>
            <a:prstGeom prst="straightConnector1">
              <a:avLst/>
            </a:prstGeom>
            <a:noFill/>
            <a:ln w="28575" cap="flat" cmpd="sng">
              <a:solidFill>
                <a:srgbClr val="63636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329;p29">
              <a:extLst>
                <a:ext uri="{FF2B5EF4-FFF2-40B4-BE49-F238E27FC236}">
                  <a16:creationId xmlns:a16="http://schemas.microsoft.com/office/drawing/2014/main" id="{6036C890-0137-9E6C-9273-D05014E412DC}"/>
                </a:ext>
              </a:extLst>
            </p:cNvPr>
            <p:cNvCxnSpPr>
              <a:cxnSpLocks/>
              <a:endCxn id="82" idx="2"/>
            </p:cNvCxnSpPr>
            <p:nvPr/>
          </p:nvCxnSpPr>
          <p:spPr>
            <a:xfrm flipV="1">
              <a:off x="1340957" y="2443903"/>
              <a:ext cx="0" cy="222386"/>
            </a:xfrm>
            <a:prstGeom prst="straightConnector1">
              <a:avLst/>
            </a:prstGeom>
            <a:noFill/>
            <a:ln w="28575" cap="flat" cmpd="sng">
              <a:solidFill>
                <a:srgbClr val="63636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" name="Google Shape;330;p29">
              <a:extLst>
                <a:ext uri="{FF2B5EF4-FFF2-40B4-BE49-F238E27FC236}">
                  <a16:creationId xmlns:a16="http://schemas.microsoft.com/office/drawing/2014/main" id="{96DF1E57-F622-0DFA-8EE2-0B382A228B0E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>
              <a:off x="2547298" y="2419970"/>
              <a:ext cx="0" cy="245119"/>
            </a:xfrm>
            <a:prstGeom prst="straightConnector1">
              <a:avLst/>
            </a:prstGeom>
            <a:noFill/>
            <a:ln w="28575" cap="flat" cmpd="sng">
              <a:solidFill>
                <a:srgbClr val="63636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" name="Google Shape;331;p29">
              <a:extLst>
                <a:ext uri="{FF2B5EF4-FFF2-40B4-BE49-F238E27FC236}">
                  <a16:creationId xmlns:a16="http://schemas.microsoft.com/office/drawing/2014/main" id="{737DC48D-F8B8-89E7-49AC-F0CCBA0566B2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>
              <a:off x="4326912" y="2444666"/>
              <a:ext cx="0" cy="211850"/>
            </a:xfrm>
            <a:prstGeom prst="straightConnector1">
              <a:avLst/>
            </a:prstGeom>
            <a:noFill/>
            <a:ln w="28575" cap="flat" cmpd="sng">
              <a:solidFill>
                <a:srgbClr val="63636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" name="Google Shape;332;p29">
              <a:extLst>
                <a:ext uri="{FF2B5EF4-FFF2-40B4-BE49-F238E27FC236}">
                  <a16:creationId xmlns:a16="http://schemas.microsoft.com/office/drawing/2014/main" id="{52922252-A938-67A1-FECD-1FC4251B276E}"/>
                </a:ext>
              </a:extLst>
            </p:cNvPr>
            <p:cNvCxnSpPr>
              <a:endCxn id="18" idx="0"/>
            </p:cNvCxnSpPr>
            <p:nvPr/>
          </p:nvCxnSpPr>
          <p:spPr>
            <a:xfrm>
              <a:off x="3063114" y="2680061"/>
              <a:ext cx="0" cy="185700"/>
            </a:xfrm>
            <a:prstGeom prst="straightConnector1">
              <a:avLst/>
            </a:prstGeom>
            <a:noFill/>
            <a:ln w="28575" cap="flat" cmpd="sng">
              <a:solidFill>
                <a:srgbClr val="63636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333;p29">
              <a:extLst>
                <a:ext uri="{FF2B5EF4-FFF2-40B4-BE49-F238E27FC236}">
                  <a16:creationId xmlns:a16="http://schemas.microsoft.com/office/drawing/2014/main" id="{8CE12994-7061-EDC2-D650-8D0CF7B15929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3063114" y="3129161"/>
              <a:ext cx="0" cy="314100"/>
            </a:xfrm>
            <a:prstGeom prst="straightConnector1">
              <a:avLst/>
            </a:prstGeom>
            <a:noFill/>
            <a:ln w="2857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5" name="Google Shape;334;p29">
              <a:extLst>
                <a:ext uri="{FF2B5EF4-FFF2-40B4-BE49-F238E27FC236}">
                  <a16:creationId xmlns:a16="http://schemas.microsoft.com/office/drawing/2014/main" id="{F5D9DE29-B9FA-5951-9F4C-A16548745322}"/>
                </a:ext>
              </a:extLst>
            </p:cNvPr>
            <p:cNvCxnSpPr>
              <a:stCxn id="5" idx="2"/>
              <a:endCxn id="81" idx="0"/>
            </p:cNvCxnSpPr>
            <p:nvPr/>
          </p:nvCxnSpPr>
          <p:spPr>
            <a:xfrm flipH="1">
              <a:off x="1341076" y="963054"/>
              <a:ext cx="4845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6" name="Google Shape;335;p29">
              <a:extLst>
                <a:ext uri="{FF2B5EF4-FFF2-40B4-BE49-F238E27FC236}">
                  <a16:creationId xmlns:a16="http://schemas.microsoft.com/office/drawing/2014/main" id="{A87E19D4-A878-F98D-DC39-556BF02895B3}"/>
                </a:ext>
              </a:extLst>
            </p:cNvPr>
            <p:cNvCxnSpPr>
              <a:stCxn id="5" idx="2"/>
              <a:endCxn id="66" idx="0"/>
            </p:cNvCxnSpPr>
            <p:nvPr/>
          </p:nvCxnSpPr>
          <p:spPr>
            <a:xfrm>
              <a:off x="1825576" y="963054"/>
              <a:ext cx="7218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7" name="Google Shape;336;p29">
              <a:extLst>
                <a:ext uri="{FF2B5EF4-FFF2-40B4-BE49-F238E27FC236}">
                  <a16:creationId xmlns:a16="http://schemas.microsoft.com/office/drawing/2014/main" id="{0236360D-CB58-24F2-65D0-59D582906143}"/>
                </a:ext>
              </a:extLst>
            </p:cNvPr>
            <p:cNvCxnSpPr>
              <a:stCxn id="5" idx="2"/>
              <a:endCxn id="51" idx="0"/>
            </p:cNvCxnSpPr>
            <p:nvPr/>
          </p:nvCxnSpPr>
          <p:spPr>
            <a:xfrm>
              <a:off x="1825575" y="963054"/>
              <a:ext cx="25440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8" name="Google Shape;337;p29">
              <a:extLst>
                <a:ext uri="{FF2B5EF4-FFF2-40B4-BE49-F238E27FC236}">
                  <a16:creationId xmlns:a16="http://schemas.microsoft.com/office/drawing/2014/main" id="{7F845373-F007-E1B2-D011-EEFEA03CCC85}"/>
                </a:ext>
              </a:extLst>
            </p:cNvPr>
            <p:cNvCxnSpPr>
              <a:stCxn id="6" idx="2"/>
              <a:endCxn id="81" idx="0"/>
            </p:cNvCxnSpPr>
            <p:nvPr/>
          </p:nvCxnSpPr>
          <p:spPr>
            <a:xfrm flipH="1">
              <a:off x="1341090" y="963054"/>
              <a:ext cx="11733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9" name="Google Shape;338;p29">
              <a:extLst>
                <a:ext uri="{FF2B5EF4-FFF2-40B4-BE49-F238E27FC236}">
                  <a16:creationId xmlns:a16="http://schemas.microsoft.com/office/drawing/2014/main" id="{F54ECDDF-A578-977E-5BD2-989AA3FAB4A9}"/>
                </a:ext>
              </a:extLst>
            </p:cNvPr>
            <p:cNvCxnSpPr>
              <a:stCxn id="6" idx="2"/>
              <a:endCxn id="66" idx="0"/>
            </p:cNvCxnSpPr>
            <p:nvPr/>
          </p:nvCxnSpPr>
          <p:spPr>
            <a:xfrm>
              <a:off x="2514390" y="963054"/>
              <a:ext cx="330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0" name="Google Shape;339;p29">
              <a:extLst>
                <a:ext uri="{FF2B5EF4-FFF2-40B4-BE49-F238E27FC236}">
                  <a16:creationId xmlns:a16="http://schemas.microsoft.com/office/drawing/2014/main" id="{A55F4920-71FD-2D58-D9AA-5DBF2463BFA8}"/>
                </a:ext>
              </a:extLst>
            </p:cNvPr>
            <p:cNvCxnSpPr>
              <a:stCxn id="6" idx="2"/>
              <a:endCxn id="51" idx="0"/>
            </p:cNvCxnSpPr>
            <p:nvPr/>
          </p:nvCxnSpPr>
          <p:spPr>
            <a:xfrm>
              <a:off x="2514390" y="963054"/>
              <a:ext cx="18552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1" name="Google Shape;340;p29">
              <a:extLst>
                <a:ext uri="{FF2B5EF4-FFF2-40B4-BE49-F238E27FC236}">
                  <a16:creationId xmlns:a16="http://schemas.microsoft.com/office/drawing/2014/main" id="{EE67E879-502B-B651-217F-F0253AED1F04}"/>
                </a:ext>
              </a:extLst>
            </p:cNvPr>
            <p:cNvCxnSpPr>
              <a:stCxn id="7" idx="2"/>
              <a:endCxn id="66" idx="0"/>
            </p:cNvCxnSpPr>
            <p:nvPr/>
          </p:nvCxnSpPr>
          <p:spPr>
            <a:xfrm flipH="1">
              <a:off x="2547346" y="962975"/>
              <a:ext cx="6420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2" name="Google Shape;341;p29">
              <a:extLst>
                <a:ext uri="{FF2B5EF4-FFF2-40B4-BE49-F238E27FC236}">
                  <a16:creationId xmlns:a16="http://schemas.microsoft.com/office/drawing/2014/main" id="{289B9F0C-6A4C-7EBA-B222-6F50632DD776}"/>
                </a:ext>
              </a:extLst>
            </p:cNvPr>
            <p:cNvCxnSpPr>
              <a:stCxn id="7" idx="2"/>
              <a:endCxn id="81" idx="0"/>
            </p:cNvCxnSpPr>
            <p:nvPr/>
          </p:nvCxnSpPr>
          <p:spPr>
            <a:xfrm flipH="1">
              <a:off x="1341046" y="962975"/>
              <a:ext cx="18483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3" name="Google Shape;342;p29">
              <a:extLst>
                <a:ext uri="{FF2B5EF4-FFF2-40B4-BE49-F238E27FC236}">
                  <a16:creationId xmlns:a16="http://schemas.microsoft.com/office/drawing/2014/main" id="{5C9521BF-7C3C-9213-E82C-EBBA54D77819}"/>
                </a:ext>
              </a:extLst>
            </p:cNvPr>
            <p:cNvCxnSpPr>
              <a:stCxn id="7" idx="2"/>
              <a:endCxn id="51" idx="0"/>
            </p:cNvCxnSpPr>
            <p:nvPr/>
          </p:nvCxnSpPr>
          <p:spPr>
            <a:xfrm>
              <a:off x="3189346" y="962975"/>
              <a:ext cx="11802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4" name="Google Shape;343;p29">
              <a:extLst>
                <a:ext uri="{FF2B5EF4-FFF2-40B4-BE49-F238E27FC236}">
                  <a16:creationId xmlns:a16="http://schemas.microsoft.com/office/drawing/2014/main" id="{A12EEFCC-7123-535A-30EA-3CC61A694151}"/>
                </a:ext>
              </a:extLst>
            </p:cNvPr>
            <p:cNvCxnSpPr>
              <a:stCxn id="8" idx="2"/>
              <a:endCxn id="51" idx="0"/>
            </p:cNvCxnSpPr>
            <p:nvPr/>
          </p:nvCxnSpPr>
          <p:spPr>
            <a:xfrm>
              <a:off x="3814990" y="963054"/>
              <a:ext cx="5544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5" name="Google Shape;344;p29">
              <a:extLst>
                <a:ext uri="{FF2B5EF4-FFF2-40B4-BE49-F238E27FC236}">
                  <a16:creationId xmlns:a16="http://schemas.microsoft.com/office/drawing/2014/main" id="{A303351A-0CCF-7AE6-679A-634C14D57DA6}"/>
                </a:ext>
              </a:extLst>
            </p:cNvPr>
            <p:cNvCxnSpPr>
              <a:stCxn id="8" idx="2"/>
              <a:endCxn id="66" idx="0"/>
            </p:cNvCxnSpPr>
            <p:nvPr/>
          </p:nvCxnSpPr>
          <p:spPr>
            <a:xfrm flipH="1">
              <a:off x="2547190" y="963054"/>
              <a:ext cx="12678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6" name="Google Shape;345;p29">
              <a:extLst>
                <a:ext uri="{FF2B5EF4-FFF2-40B4-BE49-F238E27FC236}">
                  <a16:creationId xmlns:a16="http://schemas.microsoft.com/office/drawing/2014/main" id="{EDBFC08B-7512-680F-79AA-9434BF8AA44C}"/>
                </a:ext>
              </a:extLst>
            </p:cNvPr>
            <p:cNvCxnSpPr>
              <a:stCxn id="8" idx="2"/>
              <a:endCxn id="81" idx="0"/>
            </p:cNvCxnSpPr>
            <p:nvPr/>
          </p:nvCxnSpPr>
          <p:spPr>
            <a:xfrm flipH="1">
              <a:off x="1340890" y="963054"/>
              <a:ext cx="2474100" cy="191400"/>
            </a:xfrm>
            <a:prstGeom prst="straightConnector1">
              <a:avLst/>
            </a:prstGeom>
            <a:noFill/>
            <a:ln w="9525" cap="flat" cmpd="sng">
              <a:solidFill>
                <a:srgbClr val="63636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7" name="Google Shape;346;p29">
              <a:extLst>
                <a:ext uri="{FF2B5EF4-FFF2-40B4-BE49-F238E27FC236}">
                  <a16:creationId xmlns:a16="http://schemas.microsoft.com/office/drawing/2014/main" id="{9F94A399-D682-28F2-5207-F9403D715F85}"/>
                </a:ext>
              </a:extLst>
            </p:cNvPr>
            <p:cNvSpPr/>
            <p:nvPr/>
          </p:nvSpPr>
          <p:spPr>
            <a:xfrm>
              <a:off x="227209" y="800100"/>
              <a:ext cx="1891151" cy="2834640"/>
            </a:xfrm>
            <a:custGeom>
              <a:avLst/>
              <a:gdLst/>
              <a:ahLst/>
              <a:cxnLst/>
              <a:rect l="l" t="t" r="r" b="b"/>
              <a:pathLst>
                <a:path w="1891151" h="2834640" extrusionOk="0">
                  <a:moveTo>
                    <a:pt x="1891151" y="2834640"/>
                  </a:moveTo>
                  <a:cubicBezTo>
                    <a:pt x="1229481" y="2561590"/>
                    <a:pt x="567811" y="2288540"/>
                    <a:pt x="268091" y="1920240"/>
                  </a:cubicBezTo>
                  <a:cubicBezTo>
                    <a:pt x="-31629" y="1551940"/>
                    <a:pt x="-64649" y="944880"/>
                    <a:pt x="92831" y="624840"/>
                  </a:cubicBezTo>
                  <a:cubicBezTo>
                    <a:pt x="250311" y="304800"/>
                    <a:pt x="731641" y="152400"/>
                    <a:pt x="121297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70"/>
                <a:buFont typeface="Arial"/>
                <a:buNone/>
              </a:pPr>
              <a:endParaRPr sz="127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347;p29">
            <a:extLst>
              <a:ext uri="{FF2B5EF4-FFF2-40B4-BE49-F238E27FC236}">
                <a16:creationId xmlns:a16="http://schemas.microsoft.com/office/drawing/2014/main" id="{9AFFB66A-8944-8183-B738-B735B3934C85}"/>
              </a:ext>
            </a:extLst>
          </p:cNvPr>
          <p:cNvSpPr txBox="1"/>
          <p:nvPr/>
        </p:nvSpPr>
        <p:spPr>
          <a:xfrm>
            <a:off x="7327153" y="1217164"/>
            <a:ext cx="3070800" cy="28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Inputs :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Precursor concentration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 organic concentration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Aerosol organic concentration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Solar zenith angle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Pre-existing aerosol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348;p29">
            <a:extLst>
              <a:ext uri="{FF2B5EF4-FFF2-40B4-BE49-F238E27FC236}">
                <a16:creationId xmlns:a16="http://schemas.microsoft.com/office/drawing/2014/main" id="{86ACB9DE-B57C-72D4-1C52-6D02988ACE23}"/>
              </a:ext>
            </a:extLst>
          </p:cNvPr>
          <p:cNvSpPr txBox="1"/>
          <p:nvPr/>
        </p:nvSpPr>
        <p:spPr>
          <a:xfrm>
            <a:off x="8749458" y="3969687"/>
            <a:ext cx="2973821" cy="1225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 organic concentration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Aerosol organic concentration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349;p29">
            <a:extLst>
              <a:ext uri="{FF2B5EF4-FFF2-40B4-BE49-F238E27FC236}">
                <a16:creationId xmlns:a16="http://schemas.microsoft.com/office/drawing/2014/main" id="{15F4D771-E1F8-BAD0-B98E-9DCB1115AE5C}"/>
              </a:ext>
            </a:extLst>
          </p:cNvPr>
          <p:cNvSpPr txBox="1"/>
          <p:nvPr/>
        </p:nvSpPr>
        <p:spPr>
          <a:xfrm>
            <a:off x="5522895" y="5651826"/>
            <a:ext cx="65268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Mouchel‐Vallon &amp; Hodzic, JGR, 2023: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Toward emulating an explicit organic chemistry mechanism with random forest models.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350;p29">
            <a:extLst>
              <a:ext uri="{FF2B5EF4-FFF2-40B4-BE49-F238E27FC236}">
                <a16:creationId xmlns:a16="http://schemas.microsoft.com/office/drawing/2014/main" id="{3D5CE775-4964-8859-9950-499EC6A0ADFC}"/>
              </a:ext>
            </a:extLst>
          </p:cNvPr>
          <p:cNvSpPr txBox="1"/>
          <p:nvPr/>
        </p:nvSpPr>
        <p:spPr>
          <a:xfrm>
            <a:off x="9822802" y="2925787"/>
            <a:ext cx="446100" cy="2307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E(t</a:t>
            </a:r>
            <a:r>
              <a:rPr lang="en-US" sz="9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351;p29">
            <a:extLst>
              <a:ext uri="{FF2B5EF4-FFF2-40B4-BE49-F238E27FC236}">
                <a16:creationId xmlns:a16="http://schemas.microsoft.com/office/drawing/2014/main" id="{1C9B9C9F-8AE8-A6C2-F48C-D24C2F978391}"/>
              </a:ext>
            </a:extLst>
          </p:cNvPr>
          <p:cNvGrpSpPr/>
          <p:nvPr/>
        </p:nvGrpSpPr>
        <p:grpSpPr>
          <a:xfrm>
            <a:off x="10321899" y="1520300"/>
            <a:ext cx="446100" cy="692100"/>
            <a:chOff x="5824300" y="1000575"/>
            <a:chExt cx="446100" cy="692100"/>
          </a:xfrm>
        </p:grpSpPr>
        <p:sp>
          <p:nvSpPr>
            <p:cNvPr id="88" name="Google Shape;352;p29">
              <a:extLst>
                <a:ext uri="{FF2B5EF4-FFF2-40B4-BE49-F238E27FC236}">
                  <a16:creationId xmlns:a16="http://schemas.microsoft.com/office/drawing/2014/main" id="{B255F551-7550-15CC-9B10-E7F28A5B3316}"/>
                </a:ext>
              </a:extLst>
            </p:cNvPr>
            <p:cNvSpPr txBox="1"/>
            <p:nvPr/>
          </p:nvSpPr>
          <p:spPr>
            <a:xfrm>
              <a:off x="5824300" y="1461975"/>
              <a:ext cx="446100" cy="2307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A(t</a:t>
              </a:r>
              <a:r>
                <a:rPr lang="en-US" sz="900" b="1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r>
                <a:rPr lang="en-US" sz="9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53;p29">
              <a:extLst>
                <a:ext uri="{FF2B5EF4-FFF2-40B4-BE49-F238E27FC236}">
                  <a16:creationId xmlns:a16="http://schemas.microsoft.com/office/drawing/2014/main" id="{8317FA8E-A5FF-2938-71B7-A055EECE55BD}"/>
                </a:ext>
              </a:extLst>
            </p:cNvPr>
            <p:cNvSpPr txBox="1"/>
            <p:nvPr/>
          </p:nvSpPr>
          <p:spPr>
            <a:xfrm>
              <a:off x="5824300" y="1231275"/>
              <a:ext cx="446100" cy="2307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G(t</a:t>
              </a:r>
              <a:r>
                <a:rPr lang="en-US" sz="900" b="1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r>
                <a:rPr lang="en-US" sz="9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54;p29">
              <a:extLst>
                <a:ext uri="{FF2B5EF4-FFF2-40B4-BE49-F238E27FC236}">
                  <a16:creationId xmlns:a16="http://schemas.microsoft.com/office/drawing/2014/main" id="{4385C362-9DED-739D-F58B-BBCA0F5A2843}"/>
                </a:ext>
              </a:extLst>
            </p:cNvPr>
            <p:cNvSpPr txBox="1"/>
            <p:nvPr/>
          </p:nvSpPr>
          <p:spPr>
            <a:xfrm>
              <a:off x="5824300" y="1000575"/>
              <a:ext cx="446100" cy="2307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P(t</a:t>
              </a:r>
              <a:r>
                <a:rPr lang="en-US" sz="900" b="1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r>
                <a:rPr lang="en-US" sz="9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355;p29">
            <a:extLst>
              <a:ext uri="{FF2B5EF4-FFF2-40B4-BE49-F238E27FC236}">
                <a16:creationId xmlns:a16="http://schemas.microsoft.com/office/drawing/2014/main" id="{3FC70719-95B4-CF25-3540-3E488B2524DB}"/>
              </a:ext>
            </a:extLst>
          </p:cNvPr>
          <p:cNvSpPr/>
          <p:nvPr/>
        </p:nvSpPr>
        <p:spPr>
          <a:xfrm flipH="1">
            <a:off x="9509424" y="2342875"/>
            <a:ext cx="195000" cy="13965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92" name="Google Shape;356;p29">
            <a:extLst>
              <a:ext uri="{FF2B5EF4-FFF2-40B4-BE49-F238E27FC236}">
                <a16:creationId xmlns:a16="http://schemas.microsoft.com/office/drawing/2014/main" id="{793B9A62-E507-57BB-5F35-098775722BB5}"/>
              </a:ext>
            </a:extLst>
          </p:cNvPr>
          <p:cNvGrpSpPr/>
          <p:nvPr/>
        </p:nvGrpSpPr>
        <p:grpSpPr>
          <a:xfrm>
            <a:off x="7790176" y="4222888"/>
            <a:ext cx="623994" cy="576559"/>
            <a:chOff x="2980346" y="3159003"/>
            <a:chExt cx="687900" cy="635607"/>
          </a:xfrm>
        </p:grpSpPr>
        <p:sp>
          <p:nvSpPr>
            <p:cNvPr id="93" name="Google Shape;357;p29">
              <a:extLst>
                <a:ext uri="{FF2B5EF4-FFF2-40B4-BE49-F238E27FC236}">
                  <a16:creationId xmlns:a16="http://schemas.microsoft.com/office/drawing/2014/main" id="{AE883ABA-F0DA-9165-E924-356170EEBE79}"/>
                </a:ext>
              </a:extLst>
            </p:cNvPr>
            <p:cNvSpPr txBox="1"/>
            <p:nvPr/>
          </p:nvSpPr>
          <p:spPr>
            <a:xfrm>
              <a:off x="3019959" y="3159003"/>
              <a:ext cx="608700" cy="2865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89"/>
                <a:buFont typeface="Arial"/>
                <a:buNone/>
              </a:pP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G(t</a:t>
              </a:r>
              <a:r>
                <a:rPr lang="en-US" sz="997" b="1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i+1</a:t>
              </a: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89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58;p29">
              <a:extLst>
                <a:ext uri="{FF2B5EF4-FFF2-40B4-BE49-F238E27FC236}">
                  <a16:creationId xmlns:a16="http://schemas.microsoft.com/office/drawing/2014/main" id="{231E3172-8AD2-6D63-E212-8350A0A4D951}"/>
                </a:ext>
              </a:extLst>
            </p:cNvPr>
            <p:cNvSpPr txBox="1"/>
            <p:nvPr/>
          </p:nvSpPr>
          <p:spPr>
            <a:xfrm>
              <a:off x="2980346" y="3508110"/>
              <a:ext cx="687900" cy="2865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89"/>
                <a:buFont typeface="Arial"/>
                <a:buNone/>
              </a:pP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A(t</a:t>
              </a:r>
              <a:r>
                <a:rPr lang="en-US" sz="997" b="1" i="0" u="none" strike="noStrike" cap="none" baseline="-25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i+1</a:t>
              </a:r>
              <a:r>
                <a:rPr lang="en-US" sz="1089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89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00F00464-0C37-9515-0884-BE4C9D3F1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09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D7951F-B7B9-CCDD-BEF5-8BE7EDB67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Random</a:t>
            </a:r>
            <a:r>
              <a:rPr lang="fr-FR" dirty="0"/>
              <a:t> Forest: </a:t>
            </a:r>
            <a:r>
              <a:rPr lang="fr-FR" dirty="0" err="1"/>
              <a:t>Realistic</a:t>
            </a:r>
            <a:r>
              <a:rPr lang="fr-FR" dirty="0"/>
              <a:t> training </a:t>
            </a:r>
            <a:r>
              <a:rPr lang="fr-FR" dirty="0" err="1"/>
              <a:t>dataset</a:t>
            </a:r>
            <a:endParaRPr lang="fr-FR" dirty="0"/>
          </a:p>
        </p:txBody>
      </p:sp>
      <p:sp>
        <p:nvSpPr>
          <p:cNvPr id="4" name="Google Shape;363;p36">
            <a:extLst>
              <a:ext uri="{FF2B5EF4-FFF2-40B4-BE49-F238E27FC236}">
                <a16:creationId xmlns:a16="http://schemas.microsoft.com/office/drawing/2014/main" id="{B726565B-5349-EF33-05F9-5A960D11356D}"/>
              </a:ext>
            </a:extLst>
          </p:cNvPr>
          <p:cNvSpPr txBox="1"/>
          <p:nvPr/>
        </p:nvSpPr>
        <p:spPr>
          <a:xfrm>
            <a:off x="246890" y="867872"/>
            <a:ext cx="3801600" cy="10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precursors: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toluene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dodecane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Random environmental conditions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diurnal variations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Random initial precursor concentration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oogle Shape;364;p36">
            <a:extLst>
              <a:ext uri="{FF2B5EF4-FFF2-40B4-BE49-F238E27FC236}">
                <a16:creationId xmlns:a16="http://schemas.microsoft.com/office/drawing/2014/main" id="{E8A04C5C-5A70-554C-1709-263DFAB60540}"/>
              </a:ext>
            </a:extLst>
          </p:cNvPr>
          <p:cNvGrpSpPr/>
          <p:nvPr/>
        </p:nvGrpSpPr>
        <p:grpSpPr>
          <a:xfrm>
            <a:off x="6469566" y="767646"/>
            <a:ext cx="5449893" cy="2321487"/>
            <a:chOff x="4023360" y="548640"/>
            <a:chExt cx="6008040" cy="2559240"/>
          </a:xfrm>
        </p:grpSpPr>
        <p:pic>
          <p:nvPicPr>
            <p:cNvPr id="6" name="Google Shape;365;p36">
              <a:extLst>
                <a:ext uri="{FF2B5EF4-FFF2-40B4-BE49-F238E27FC236}">
                  <a16:creationId xmlns:a16="http://schemas.microsoft.com/office/drawing/2014/main" id="{4E066BA0-AC36-5F11-39BC-0D7C6F26945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23360" y="548640"/>
              <a:ext cx="6008040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366;p36">
              <a:extLst>
                <a:ext uri="{FF2B5EF4-FFF2-40B4-BE49-F238E27FC236}">
                  <a16:creationId xmlns:a16="http://schemas.microsoft.com/office/drawing/2014/main" id="{6B2A3EEE-19AE-3764-5AFD-66A123599E53}"/>
                </a:ext>
              </a:extLst>
            </p:cNvPr>
            <p:cNvSpPr txBox="1"/>
            <p:nvPr/>
          </p:nvSpPr>
          <p:spPr>
            <a:xfrm>
              <a:off x="7132320" y="2560320"/>
              <a:ext cx="2377440" cy="54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625" tIns="40800" rIns="81625" bIns="408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33"/>
                <a:buFont typeface="Arial"/>
                <a:buNone/>
              </a:pPr>
              <a:r>
                <a:rPr lang="en-US" sz="1633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From 3D model tropospheric ranges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67;p36">
              <a:extLst>
                <a:ext uri="{FF2B5EF4-FFF2-40B4-BE49-F238E27FC236}">
                  <a16:creationId xmlns:a16="http://schemas.microsoft.com/office/drawing/2014/main" id="{DE509B98-68D0-DA9A-5516-86ECB8CE09EC}"/>
                </a:ext>
              </a:extLst>
            </p:cNvPr>
            <p:cNvSpPr/>
            <p:nvPr/>
          </p:nvSpPr>
          <p:spPr>
            <a:xfrm>
              <a:off x="7772400" y="2286000"/>
              <a:ext cx="548640" cy="274320"/>
            </a:xfrm>
            <a:custGeom>
              <a:avLst/>
              <a:gdLst/>
              <a:ahLst/>
              <a:cxnLst/>
              <a:rect l="l" t="t" r="r" b="b"/>
              <a:pathLst>
                <a:path w="1525" h="764" extrusionOk="0">
                  <a:moveTo>
                    <a:pt x="381" y="763"/>
                  </a:moveTo>
                  <a:lnTo>
                    <a:pt x="381" y="190"/>
                  </a:lnTo>
                  <a:lnTo>
                    <a:pt x="0" y="190"/>
                  </a:lnTo>
                  <a:lnTo>
                    <a:pt x="762" y="0"/>
                  </a:lnTo>
                  <a:lnTo>
                    <a:pt x="1524" y="190"/>
                  </a:lnTo>
                  <a:lnTo>
                    <a:pt x="1143" y="190"/>
                  </a:lnTo>
                  <a:lnTo>
                    <a:pt x="1143" y="763"/>
                  </a:lnTo>
                  <a:lnTo>
                    <a:pt x="381" y="763"/>
                  </a:lnTo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oogle Shape;369;p36">
            <a:extLst>
              <a:ext uri="{FF2B5EF4-FFF2-40B4-BE49-F238E27FC236}">
                <a16:creationId xmlns:a16="http://schemas.microsoft.com/office/drawing/2014/main" id="{844BC419-0C34-B60E-5458-EA59B3CDC30B}"/>
              </a:ext>
            </a:extLst>
          </p:cNvPr>
          <p:cNvGrpSpPr/>
          <p:nvPr/>
        </p:nvGrpSpPr>
        <p:grpSpPr>
          <a:xfrm>
            <a:off x="160" y="2087528"/>
            <a:ext cx="7172800" cy="3876603"/>
            <a:chOff x="160" y="1774259"/>
            <a:chExt cx="6469406" cy="3369237"/>
          </a:xfrm>
        </p:grpSpPr>
        <p:pic>
          <p:nvPicPr>
            <p:cNvPr id="10" name="Google Shape;370;p36">
              <a:extLst>
                <a:ext uri="{FF2B5EF4-FFF2-40B4-BE49-F238E27FC236}">
                  <a16:creationId xmlns:a16="http://schemas.microsoft.com/office/drawing/2014/main" id="{225097F7-E7A9-8705-B22B-1756480184D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0" y="1774259"/>
              <a:ext cx="6469406" cy="3369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71;p36">
              <a:extLst>
                <a:ext uri="{FF2B5EF4-FFF2-40B4-BE49-F238E27FC236}">
                  <a16:creationId xmlns:a16="http://schemas.microsoft.com/office/drawing/2014/main" id="{C7A58509-8152-9F20-9630-D17BB93999B0}"/>
                </a:ext>
              </a:extLst>
            </p:cNvPr>
            <p:cNvSpPr txBox="1"/>
            <p:nvPr/>
          </p:nvSpPr>
          <p:spPr>
            <a:xfrm>
              <a:off x="602095" y="4566869"/>
              <a:ext cx="2670000" cy="28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70"/>
                <a:buFont typeface="Arial"/>
                <a:buNone/>
              </a:pPr>
              <a:r>
                <a:rPr lang="en-US" sz="127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0              60           120           240</a:t>
              </a:r>
              <a:endPara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373;p36">
            <a:extLst>
              <a:ext uri="{FF2B5EF4-FFF2-40B4-BE49-F238E27FC236}">
                <a16:creationId xmlns:a16="http://schemas.microsoft.com/office/drawing/2014/main" id="{96CF8F12-D870-57FB-42D3-14FA53159371}"/>
              </a:ext>
            </a:extLst>
          </p:cNvPr>
          <p:cNvGrpSpPr/>
          <p:nvPr/>
        </p:nvGrpSpPr>
        <p:grpSpPr>
          <a:xfrm>
            <a:off x="4231650" y="3484880"/>
            <a:ext cx="5058054" cy="2012385"/>
            <a:chOff x="3719133" y="2918895"/>
            <a:chExt cx="5058054" cy="2012385"/>
          </a:xfrm>
        </p:grpSpPr>
        <p:grpSp>
          <p:nvGrpSpPr>
            <p:cNvPr id="13" name="Google Shape;374;p36">
              <a:extLst>
                <a:ext uri="{FF2B5EF4-FFF2-40B4-BE49-F238E27FC236}">
                  <a16:creationId xmlns:a16="http://schemas.microsoft.com/office/drawing/2014/main" id="{B767CCFA-0833-80E3-4634-F8CBAB98C4A4}"/>
                </a:ext>
              </a:extLst>
            </p:cNvPr>
            <p:cNvGrpSpPr/>
            <p:nvPr/>
          </p:nvGrpSpPr>
          <p:grpSpPr>
            <a:xfrm>
              <a:off x="3719133" y="2918895"/>
              <a:ext cx="4521834" cy="468117"/>
              <a:chOff x="4100052" y="3217992"/>
              <a:chExt cx="4985183" cy="516084"/>
            </a:xfrm>
          </p:grpSpPr>
          <p:sp>
            <p:nvSpPr>
              <p:cNvPr id="15" name="Google Shape;375;p36">
                <a:extLst>
                  <a:ext uri="{FF2B5EF4-FFF2-40B4-BE49-F238E27FC236}">
                    <a16:creationId xmlns:a16="http://schemas.microsoft.com/office/drawing/2014/main" id="{BBF70142-2748-E1DA-31F1-72DB627C845D}"/>
                  </a:ext>
                </a:extLst>
              </p:cNvPr>
              <p:cNvSpPr/>
              <p:nvPr/>
            </p:nvSpPr>
            <p:spPr>
              <a:xfrm>
                <a:off x="4100052" y="3217992"/>
                <a:ext cx="3052285" cy="516084"/>
              </a:xfrm>
              <a:prstGeom prst="rect">
                <a:avLst/>
              </a:prstGeom>
              <a:noFill/>
              <a:ln w="1905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endParaRPr sz="127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76;p36">
                <a:extLst>
                  <a:ext uri="{FF2B5EF4-FFF2-40B4-BE49-F238E27FC236}">
                    <a16:creationId xmlns:a16="http://schemas.microsoft.com/office/drawing/2014/main" id="{9D3BF13C-51DC-54FA-3CCB-6560AEF011E9}"/>
                  </a:ext>
                </a:extLst>
              </p:cNvPr>
              <p:cNvSpPr txBox="1"/>
              <p:nvPr/>
            </p:nvSpPr>
            <p:spPr>
              <a:xfrm>
                <a:off x="7337325" y="3288596"/>
                <a:ext cx="1747910" cy="31725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70"/>
                  <a:buFont typeface="Arial"/>
                  <a:buNone/>
                </a:pPr>
                <a:r>
                  <a:rPr lang="en-US" sz="1270" b="1" i="0" u="none" strike="noStrike" cap="none">
                    <a:solidFill>
                      <a:srgbClr val="C00000"/>
                    </a:solidFill>
                    <a:latin typeface="Lato"/>
                    <a:ea typeface="Lato"/>
                    <a:cs typeface="Lato"/>
                    <a:sym typeface="Lato"/>
                  </a:rPr>
                  <a:t>Only 2 targets</a:t>
                </a:r>
                <a:endParaRPr sz="1270" b="1" i="0" u="none" strike="noStrike" cap="non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4" name="Google Shape;377;p36">
              <a:extLst>
                <a:ext uri="{FF2B5EF4-FFF2-40B4-BE49-F238E27FC236}">
                  <a16:creationId xmlns:a16="http://schemas.microsoft.com/office/drawing/2014/main" id="{5C1574A1-68CE-215D-2299-C8608601BBF8}"/>
                </a:ext>
              </a:extLst>
            </p:cNvPr>
            <p:cNvSpPr txBox="1"/>
            <p:nvPr/>
          </p:nvSpPr>
          <p:spPr>
            <a:xfrm>
              <a:off x="6231987" y="4393080"/>
              <a:ext cx="2545200" cy="538200"/>
            </a:xfrm>
            <a:prstGeom prst="rect">
              <a:avLst/>
            </a:prstGeom>
            <a:solidFill>
              <a:srgbClr val="F1F7D4"/>
            </a:solidFill>
            <a:ln>
              <a:noFill/>
            </a:ln>
          </p:spPr>
          <p:txBody>
            <a:bodyPr spcFirstLastPara="1" wrap="square" lIns="81625" tIns="40800" rIns="81625" bIns="408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33"/>
                <a:buFont typeface="Arial"/>
                <a:buNone/>
              </a:pPr>
              <a:r>
                <a:rPr lang="en-US" sz="1633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10 days / </a:t>
              </a:r>
              <a:r>
                <a:rPr lang="en-US" sz="1633" dirty="0">
                  <a:latin typeface="Calibri"/>
                  <a:ea typeface="Calibri"/>
                  <a:cs typeface="Calibri"/>
                  <a:sym typeface="Calibri"/>
                </a:rPr>
                <a:t>5 min</a:t>
              </a:r>
              <a:r>
                <a:rPr lang="en-US" sz="1633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output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33"/>
                <a:buFont typeface="Arial"/>
                <a:buNone/>
              </a:pPr>
              <a:r>
                <a:rPr lang="en-US" sz="1633" dirty="0"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1633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×10</a:t>
              </a:r>
              <a:r>
                <a:rPr lang="en-US" sz="1633" baseline="30000" dirty="0">
                  <a:latin typeface="Calibri"/>
                  <a:ea typeface="Calibri"/>
                  <a:cs typeface="Calibri"/>
                  <a:sym typeface="Calibri"/>
                </a:rPr>
                <a:t>6</a:t>
              </a:r>
              <a:r>
                <a:rPr lang="en-US" sz="1633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samples/precursor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7EE273B2-5C56-3616-DA5C-E051C89F4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4BA34-E870-9D5A-2BC5-AC5B18CB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Random</a:t>
            </a:r>
            <a:r>
              <a:rPr lang="fr-FR" dirty="0"/>
              <a:t> Forest </a:t>
            </a:r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examples</a:t>
            </a:r>
            <a:endParaRPr lang="fr-FR" dirty="0"/>
          </a:p>
        </p:txBody>
      </p:sp>
      <p:sp>
        <p:nvSpPr>
          <p:cNvPr id="4" name="Google Shape;383;p37">
            <a:extLst>
              <a:ext uri="{FF2B5EF4-FFF2-40B4-BE49-F238E27FC236}">
                <a16:creationId xmlns:a16="http://schemas.microsoft.com/office/drawing/2014/main" id="{A3284168-5636-A661-41C0-B79942DF47F6}"/>
              </a:ext>
            </a:extLst>
          </p:cNvPr>
          <p:cNvSpPr txBox="1"/>
          <p:nvPr/>
        </p:nvSpPr>
        <p:spPr>
          <a:xfrm>
            <a:off x="6885890" y="1298102"/>
            <a:ext cx="2995200" cy="923400"/>
          </a:xfrm>
          <a:prstGeom prst="rect">
            <a:avLst/>
          </a:prstGeom>
          <a:solidFill>
            <a:srgbClr val="F1F7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RF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perform similarly to NN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The training set allows reproducing the diurnal cycles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384;p37">
            <a:extLst>
              <a:ext uri="{FF2B5EF4-FFF2-40B4-BE49-F238E27FC236}">
                <a16:creationId xmlns:a16="http://schemas.microsoft.com/office/drawing/2014/main" id="{CFF5B653-70D8-A27B-2546-5254ABC0051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6380" b="4075"/>
          <a:stretch/>
        </p:blipFill>
        <p:spPr>
          <a:xfrm>
            <a:off x="787660" y="901334"/>
            <a:ext cx="5775700" cy="50553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85;p37">
            <a:extLst>
              <a:ext uri="{FF2B5EF4-FFF2-40B4-BE49-F238E27FC236}">
                <a16:creationId xmlns:a16="http://schemas.microsoft.com/office/drawing/2014/main" id="{296460A8-F9BD-08F9-4CCF-9774BB21AEEC}"/>
              </a:ext>
            </a:extLst>
          </p:cNvPr>
          <p:cNvGrpSpPr/>
          <p:nvPr/>
        </p:nvGrpSpPr>
        <p:grpSpPr>
          <a:xfrm>
            <a:off x="1785010" y="1301222"/>
            <a:ext cx="1992089" cy="1512480"/>
            <a:chOff x="1785010" y="869420"/>
            <a:chExt cx="1992089" cy="1512480"/>
          </a:xfrm>
        </p:grpSpPr>
        <p:sp>
          <p:nvSpPr>
            <p:cNvPr id="7" name="Google Shape;386;p37">
              <a:extLst>
                <a:ext uri="{FF2B5EF4-FFF2-40B4-BE49-F238E27FC236}">
                  <a16:creationId xmlns:a16="http://schemas.microsoft.com/office/drawing/2014/main" id="{C1C4BD7B-8F33-E780-7172-99463BE65E2D}"/>
                </a:ext>
              </a:extLst>
            </p:cNvPr>
            <p:cNvSpPr txBox="1"/>
            <p:nvPr/>
          </p:nvSpPr>
          <p:spPr>
            <a:xfrm>
              <a:off x="2725299" y="869420"/>
              <a:ext cx="1051800" cy="5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18"/>
                <a:buFont typeface="Arial"/>
                <a:buNone/>
              </a:pPr>
              <a:r>
                <a:rPr lang="en-US" sz="1318" b="1" i="0" u="none" strike="noStrike" cap="none" dirty="0">
                  <a:solidFill>
                    <a:srgbClr val="E6913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organic gases</a:t>
              </a:r>
              <a:endParaRPr sz="1418" b="1" i="0" u="none" strike="noStrike" cap="none" dirty="0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" name="Google Shape;387;p37">
              <a:extLst>
                <a:ext uri="{FF2B5EF4-FFF2-40B4-BE49-F238E27FC236}">
                  <a16:creationId xmlns:a16="http://schemas.microsoft.com/office/drawing/2014/main" id="{B247BF67-07FE-D4C4-E5CF-BD5962B3F5DF}"/>
                </a:ext>
              </a:extLst>
            </p:cNvPr>
            <p:cNvSpPr txBox="1"/>
            <p:nvPr/>
          </p:nvSpPr>
          <p:spPr>
            <a:xfrm>
              <a:off x="1785010" y="1789700"/>
              <a:ext cx="1051800" cy="5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18"/>
                <a:buFont typeface="Arial"/>
                <a:buNone/>
              </a:pPr>
              <a:r>
                <a:rPr lang="en-US" sz="1318" b="1" i="0" u="none" strike="noStrike" cap="none">
                  <a:solidFill>
                    <a:srgbClr val="6FA8DC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organic aerosol</a:t>
              </a:r>
              <a:endParaRPr sz="1418" b="1" i="0" u="none" strike="noStrike" cap="none">
                <a:solidFill>
                  <a:srgbClr val="6FA8DC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9" name="Google Shape;388;p37">
            <a:extLst>
              <a:ext uri="{FF2B5EF4-FFF2-40B4-BE49-F238E27FC236}">
                <a16:creationId xmlns:a16="http://schemas.microsoft.com/office/drawing/2014/main" id="{4E738193-FB2B-F7BF-3CC9-420BC2A58D6F}"/>
              </a:ext>
            </a:extLst>
          </p:cNvPr>
          <p:cNvGrpSpPr/>
          <p:nvPr/>
        </p:nvGrpSpPr>
        <p:grpSpPr>
          <a:xfrm>
            <a:off x="4817975" y="1407776"/>
            <a:ext cx="1906650" cy="1416666"/>
            <a:chOff x="4817975" y="975974"/>
            <a:chExt cx="1906650" cy="1416666"/>
          </a:xfrm>
        </p:grpSpPr>
        <p:sp>
          <p:nvSpPr>
            <p:cNvPr id="10" name="Google Shape;389;p37">
              <a:extLst>
                <a:ext uri="{FF2B5EF4-FFF2-40B4-BE49-F238E27FC236}">
                  <a16:creationId xmlns:a16="http://schemas.microsoft.com/office/drawing/2014/main" id="{FA889F5F-BA07-3FAD-EDB5-3968F1C214A6}"/>
                </a:ext>
              </a:extLst>
            </p:cNvPr>
            <p:cNvSpPr txBox="1"/>
            <p:nvPr/>
          </p:nvSpPr>
          <p:spPr>
            <a:xfrm>
              <a:off x="4817975" y="975974"/>
              <a:ext cx="989700" cy="38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18"/>
                <a:buFont typeface="Arial"/>
                <a:buNone/>
              </a:pPr>
              <a:r>
                <a:rPr lang="en-US" sz="1318" b="0" i="0" u="none" strike="noStrike" cap="none" dirty="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GECKO-A</a:t>
              </a:r>
              <a:endParaRPr sz="1318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Google Shape;390;p37">
              <a:extLst>
                <a:ext uri="{FF2B5EF4-FFF2-40B4-BE49-F238E27FC236}">
                  <a16:creationId xmlns:a16="http://schemas.microsoft.com/office/drawing/2014/main" id="{5E93F70D-A531-10B5-FAA6-EC3ED31F2147}"/>
                </a:ext>
              </a:extLst>
            </p:cNvPr>
            <p:cNvSpPr txBox="1"/>
            <p:nvPr/>
          </p:nvSpPr>
          <p:spPr>
            <a:xfrm>
              <a:off x="5312825" y="2005040"/>
              <a:ext cx="1411800" cy="38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18"/>
                <a:buFont typeface="Arial"/>
                <a:buNone/>
              </a:pPr>
              <a:r>
                <a:rPr lang="en-US" sz="1318" b="0" i="0" u="none" strike="noStrike" cap="none" dirty="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Random Forest</a:t>
              </a:r>
              <a:endParaRPr sz="1318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2" name="Google Shape;391;p37">
              <a:extLst>
                <a:ext uri="{FF2B5EF4-FFF2-40B4-BE49-F238E27FC236}">
                  <a16:creationId xmlns:a16="http://schemas.microsoft.com/office/drawing/2014/main" id="{DEC80FAB-48F3-9738-812F-2D94188FE8A4}"/>
                </a:ext>
              </a:extLst>
            </p:cNvPr>
            <p:cNvCxnSpPr/>
            <p:nvPr/>
          </p:nvCxnSpPr>
          <p:spPr>
            <a:xfrm>
              <a:off x="5714738" y="1289395"/>
              <a:ext cx="17700" cy="213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392;p37">
              <a:extLst>
                <a:ext uri="{FF2B5EF4-FFF2-40B4-BE49-F238E27FC236}">
                  <a16:creationId xmlns:a16="http://schemas.microsoft.com/office/drawing/2014/main" id="{BD4194EF-D21E-E88D-530A-BDC991CD2384}"/>
                </a:ext>
              </a:extLst>
            </p:cNvPr>
            <p:cNvCxnSpPr/>
            <p:nvPr/>
          </p:nvCxnSpPr>
          <p:spPr>
            <a:xfrm>
              <a:off x="5735935" y="1743276"/>
              <a:ext cx="17700" cy="213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4" name="Google Shape;393;p37">
            <a:extLst>
              <a:ext uri="{FF2B5EF4-FFF2-40B4-BE49-F238E27FC236}">
                <a16:creationId xmlns:a16="http://schemas.microsoft.com/office/drawing/2014/main" id="{BB7879FD-10B5-CDF2-5D72-B53120E26622}"/>
              </a:ext>
            </a:extLst>
          </p:cNvPr>
          <p:cNvSpPr txBox="1"/>
          <p:nvPr/>
        </p:nvSpPr>
        <p:spPr>
          <a:xfrm>
            <a:off x="3777099" y="6028053"/>
            <a:ext cx="9987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8"/>
              <a:buFont typeface="Arial"/>
              <a:buNone/>
            </a:pPr>
            <a:r>
              <a:rPr lang="en-US" sz="1318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/day</a:t>
            </a:r>
            <a:endParaRPr sz="1318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2BF9D2C6-53BD-EFC8-CA59-C87D17D6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60A96-E767-38EA-2E1F-68201E0A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Random</a:t>
            </a:r>
            <a:r>
              <a:rPr lang="fr-FR" dirty="0"/>
              <a:t> Forest </a:t>
            </a:r>
            <a:r>
              <a:rPr lang="fr-FR" dirty="0" err="1"/>
              <a:t>results</a:t>
            </a:r>
            <a:r>
              <a:rPr lang="fr-FR" dirty="0"/>
              <a:t>: performance</a:t>
            </a:r>
          </a:p>
        </p:txBody>
      </p:sp>
      <p:pic>
        <p:nvPicPr>
          <p:cNvPr id="4" name="Google Shape;399;p38">
            <a:extLst>
              <a:ext uri="{FF2B5EF4-FFF2-40B4-BE49-F238E27FC236}">
                <a16:creationId xmlns:a16="http://schemas.microsoft.com/office/drawing/2014/main" id="{6891CAC5-BD9E-DFB3-B38F-54E91F235C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848" y="872125"/>
            <a:ext cx="7477471" cy="51517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00;p38">
            <a:extLst>
              <a:ext uri="{FF2B5EF4-FFF2-40B4-BE49-F238E27FC236}">
                <a16:creationId xmlns:a16="http://schemas.microsoft.com/office/drawing/2014/main" id="{0EF09C5C-F28C-186F-3503-3278CC62FBC7}"/>
              </a:ext>
            </a:extLst>
          </p:cNvPr>
          <p:cNvSpPr txBox="1"/>
          <p:nvPr/>
        </p:nvSpPr>
        <p:spPr>
          <a:xfrm>
            <a:off x="8377365" y="2843783"/>
            <a:ext cx="2995200" cy="923400"/>
          </a:xfrm>
          <a:prstGeom prst="rect">
            <a:avLst/>
          </a:prstGeom>
          <a:solidFill>
            <a:srgbClr val="F1F7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Increasing the number of training samples improves performance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401;p38">
            <a:extLst>
              <a:ext uri="{FF2B5EF4-FFF2-40B4-BE49-F238E27FC236}">
                <a16:creationId xmlns:a16="http://schemas.microsoft.com/office/drawing/2014/main" id="{8D23F80C-D5B0-512A-7D02-DDF321E629EC}"/>
              </a:ext>
            </a:extLst>
          </p:cNvPr>
          <p:cNvGrpSpPr/>
          <p:nvPr/>
        </p:nvGrpSpPr>
        <p:grpSpPr>
          <a:xfrm>
            <a:off x="6290051" y="4816231"/>
            <a:ext cx="1481400" cy="584735"/>
            <a:chOff x="5361908" y="4125350"/>
            <a:chExt cx="1481400" cy="584735"/>
          </a:xfrm>
        </p:grpSpPr>
        <p:sp>
          <p:nvSpPr>
            <p:cNvPr id="7" name="Google Shape;402;p38">
              <a:extLst>
                <a:ext uri="{FF2B5EF4-FFF2-40B4-BE49-F238E27FC236}">
                  <a16:creationId xmlns:a16="http://schemas.microsoft.com/office/drawing/2014/main" id="{EF898523-9AB8-4AA5-9C4D-254C48FBD96D}"/>
                </a:ext>
              </a:extLst>
            </p:cNvPr>
            <p:cNvSpPr txBox="1"/>
            <p:nvPr/>
          </p:nvSpPr>
          <p:spPr>
            <a:xfrm>
              <a:off x="5361908" y="4125350"/>
              <a:ext cx="148140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error accumulation</a:t>
              </a:r>
              <a:endParaRPr sz="16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" name="Google Shape;403;p38">
              <a:extLst>
                <a:ext uri="{FF2B5EF4-FFF2-40B4-BE49-F238E27FC236}">
                  <a16:creationId xmlns:a16="http://schemas.microsoft.com/office/drawing/2014/main" id="{87F49558-B080-2115-2D12-DAC61DCADBF9}"/>
                </a:ext>
              </a:extLst>
            </p:cNvPr>
            <p:cNvCxnSpPr/>
            <p:nvPr/>
          </p:nvCxnSpPr>
          <p:spPr>
            <a:xfrm rot="10800000">
              <a:off x="5379125" y="4157600"/>
              <a:ext cx="7200" cy="22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9" name="Google Shape;404;p38">
            <a:extLst>
              <a:ext uri="{FF2B5EF4-FFF2-40B4-BE49-F238E27FC236}">
                <a16:creationId xmlns:a16="http://schemas.microsoft.com/office/drawing/2014/main" id="{15C4317F-C9E9-D880-9F31-1CDE7398BE16}"/>
              </a:ext>
            </a:extLst>
          </p:cNvPr>
          <p:cNvGrpSpPr/>
          <p:nvPr/>
        </p:nvGrpSpPr>
        <p:grpSpPr>
          <a:xfrm>
            <a:off x="5619725" y="1012997"/>
            <a:ext cx="2964526" cy="888074"/>
            <a:chOff x="4756125" y="1315601"/>
            <a:chExt cx="2964526" cy="888074"/>
          </a:xfrm>
        </p:grpSpPr>
        <p:cxnSp>
          <p:nvCxnSpPr>
            <p:cNvPr id="10" name="Google Shape;405;p38">
              <a:extLst>
                <a:ext uri="{FF2B5EF4-FFF2-40B4-BE49-F238E27FC236}">
                  <a16:creationId xmlns:a16="http://schemas.microsoft.com/office/drawing/2014/main" id="{7ECC1A03-039C-E2D4-7E09-72F80218B800}"/>
                </a:ext>
              </a:extLst>
            </p:cNvPr>
            <p:cNvCxnSpPr/>
            <p:nvPr/>
          </p:nvCxnSpPr>
          <p:spPr>
            <a:xfrm>
              <a:off x="4756125" y="1867675"/>
              <a:ext cx="715800" cy="336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" name="Google Shape;406;p38">
              <a:extLst>
                <a:ext uri="{FF2B5EF4-FFF2-40B4-BE49-F238E27FC236}">
                  <a16:creationId xmlns:a16="http://schemas.microsoft.com/office/drawing/2014/main" id="{39E86F53-E527-3DF1-B0AB-057C2F620A05}"/>
                </a:ext>
              </a:extLst>
            </p:cNvPr>
            <p:cNvSpPr txBox="1"/>
            <p:nvPr/>
          </p:nvSpPr>
          <p:spPr>
            <a:xfrm>
              <a:off x="5670151" y="1315601"/>
              <a:ext cx="20505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dirty="0">
                  <a:latin typeface="Calibri"/>
                  <a:ea typeface="Calibri"/>
                  <a:cs typeface="Calibri"/>
                  <a:sym typeface="Calibri"/>
                </a:rPr>
                <a:t>diminishing returns of increasing the size of the training sample</a:t>
              </a:r>
              <a:endParaRPr sz="16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7B7F3B72-0C46-DB2D-7ABD-DF0D618B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60D1F4-9961-CB6A-89EF-AECB3C90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Random</a:t>
            </a:r>
            <a:r>
              <a:rPr lang="fr-FR" dirty="0"/>
              <a:t> Forest </a:t>
            </a:r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errors</a:t>
            </a:r>
            <a:r>
              <a:rPr lang="fr-FR" dirty="0"/>
              <a:t> distribution</a:t>
            </a:r>
          </a:p>
        </p:txBody>
      </p:sp>
      <p:pic>
        <p:nvPicPr>
          <p:cNvPr id="5" name="Google Shape;412;g2a27a405121_6_36">
            <a:extLst>
              <a:ext uri="{FF2B5EF4-FFF2-40B4-BE49-F238E27FC236}">
                <a16:creationId xmlns:a16="http://schemas.microsoft.com/office/drawing/2014/main" id="{F9BA5253-33BE-F0F0-34DB-2A3975235B6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883364"/>
            <a:ext cx="11384280" cy="2990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413;g2a27a405121_6_36">
            <a:extLst>
              <a:ext uri="{FF2B5EF4-FFF2-40B4-BE49-F238E27FC236}">
                <a16:creationId xmlns:a16="http://schemas.microsoft.com/office/drawing/2014/main" id="{D6B0CD55-D578-364B-1282-7326D14C839D}"/>
              </a:ext>
            </a:extLst>
          </p:cNvPr>
          <p:cNvGrpSpPr/>
          <p:nvPr/>
        </p:nvGrpSpPr>
        <p:grpSpPr>
          <a:xfrm>
            <a:off x="5572226" y="3849246"/>
            <a:ext cx="3009600" cy="372300"/>
            <a:chOff x="5572226" y="3849246"/>
            <a:chExt cx="3009600" cy="372300"/>
          </a:xfrm>
        </p:grpSpPr>
        <p:cxnSp>
          <p:nvCxnSpPr>
            <p:cNvPr id="7" name="Google Shape;414;g2a27a405121_6_36">
              <a:extLst>
                <a:ext uri="{FF2B5EF4-FFF2-40B4-BE49-F238E27FC236}">
                  <a16:creationId xmlns:a16="http://schemas.microsoft.com/office/drawing/2014/main" id="{D769BDB7-FD20-F9B6-5EF6-204AFD4DC07F}"/>
                </a:ext>
              </a:extLst>
            </p:cNvPr>
            <p:cNvCxnSpPr/>
            <p:nvPr/>
          </p:nvCxnSpPr>
          <p:spPr>
            <a:xfrm rot="10800000" flipH="1">
              <a:off x="5572226" y="3908948"/>
              <a:ext cx="3009600" cy="7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" name="Google Shape;415;g2a27a405121_6_36">
              <a:extLst>
                <a:ext uri="{FF2B5EF4-FFF2-40B4-BE49-F238E27FC236}">
                  <a16:creationId xmlns:a16="http://schemas.microsoft.com/office/drawing/2014/main" id="{D494497A-CA58-D0F6-1584-B553968C078D}"/>
                </a:ext>
              </a:extLst>
            </p:cNvPr>
            <p:cNvSpPr txBox="1"/>
            <p:nvPr/>
          </p:nvSpPr>
          <p:spPr>
            <a:xfrm>
              <a:off x="6619775" y="3849246"/>
              <a:ext cx="13908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18" b="1" dirty="0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increasing error</a:t>
              </a:r>
              <a:endParaRPr sz="1218" b="1" dirty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9" name="Google Shape;416;g2a27a405121_6_36">
            <a:extLst>
              <a:ext uri="{FF2B5EF4-FFF2-40B4-BE49-F238E27FC236}">
                <a16:creationId xmlns:a16="http://schemas.microsoft.com/office/drawing/2014/main" id="{11FEBD31-D104-9E40-0DAA-74A5D9DDEC71}"/>
              </a:ext>
            </a:extLst>
          </p:cNvPr>
          <p:cNvSpPr txBox="1"/>
          <p:nvPr/>
        </p:nvSpPr>
        <p:spPr>
          <a:xfrm>
            <a:off x="708288" y="4441104"/>
            <a:ext cx="8766600" cy="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8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Little sensitivity of errors to the aerosol quantity to predict (seed, yield, mass)</a:t>
            </a:r>
            <a:endParaRPr sz="1618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8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Errors sensitive to NOx regime and OH mixing ratios: underrepresented regimes in training set</a:t>
            </a:r>
            <a:endParaRPr sz="1618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" name="Google Shape;417;g2a27a405121_6_36">
            <a:extLst>
              <a:ext uri="{FF2B5EF4-FFF2-40B4-BE49-F238E27FC236}">
                <a16:creationId xmlns:a16="http://schemas.microsoft.com/office/drawing/2014/main" id="{F4605EA5-4B9C-A669-2F0C-67F15787B7FA}"/>
              </a:ext>
            </a:extLst>
          </p:cNvPr>
          <p:cNvGrpSpPr/>
          <p:nvPr/>
        </p:nvGrpSpPr>
        <p:grpSpPr>
          <a:xfrm>
            <a:off x="7065926" y="637855"/>
            <a:ext cx="1515900" cy="2441980"/>
            <a:chOff x="5361250" y="968853"/>
            <a:chExt cx="1515900" cy="2441980"/>
          </a:xfrm>
        </p:grpSpPr>
        <p:sp>
          <p:nvSpPr>
            <p:cNvPr id="11" name="Google Shape;418;g2a27a405121_6_36">
              <a:extLst>
                <a:ext uri="{FF2B5EF4-FFF2-40B4-BE49-F238E27FC236}">
                  <a16:creationId xmlns:a16="http://schemas.microsoft.com/office/drawing/2014/main" id="{0378C088-4BA0-FFAF-8E25-92A6F8E4596A}"/>
                </a:ext>
              </a:extLst>
            </p:cNvPr>
            <p:cNvSpPr txBox="1"/>
            <p:nvPr/>
          </p:nvSpPr>
          <p:spPr>
            <a:xfrm>
              <a:off x="5361250" y="968853"/>
              <a:ext cx="1010765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RO</a:t>
              </a:r>
              <a:r>
                <a:rPr lang="en-US" sz="1200" b="1" baseline="-25000" dirty="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r>
                <a:rPr lang="en-US" sz="1200" b="1" dirty="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+ NO</a:t>
              </a:r>
              <a:endParaRPr sz="1200" b="1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" name="Google Shape;419;g2a27a405121_6_36">
              <a:extLst>
                <a:ext uri="{FF2B5EF4-FFF2-40B4-BE49-F238E27FC236}">
                  <a16:creationId xmlns:a16="http://schemas.microsoft.com/office/drawing/2014/main" id="{E0652BA3-AB66-D3D8-06D9-F3106931823F}"/>
                </a:ext>
              </a:extLst>
            </p:cNvPr>
            <p:cNvSpPr txBox="1"/>
            <p:nvPr/>
          </p:nvSpPr>
          <p:spPr>
            <a:xfrm>
              <a:off x="5361250" y="3041531"/>
              <a:ext cx="1515900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RO</a:t>
              </a:r>
              <a:r>
                <a:rPr lang="en-US" sz="1200" b="1" baseline="-25000" dirty="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r>
                <a:rPr lang="en-US" sz="1200" b="1" dirty="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+ HO</a:t>
              </a:r>
              <a:r>
                <a:rPr lang="en-US" sz="1200" b="1" baseline="-25000" dirty="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sz="1200" b="1" baseline="-25000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D85654FB-AE6C-54CD-E54A-58D735662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/>
        </p:nvSpPr>
        <p:spPr>
          <a:xfrm>
            <a:off x="5576833" y="4558600"/>
            <a:ext cx="6165200" cy="16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Distribution of emitted organic compounds families for two different inventories in </a:t>
            </a:r>
            <a:r>
              <a:rPr lang="fr" sz="24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Europe</a:t>
            </a:r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" sz="24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" sz="24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USA</a:t>
            </a:r>
            <a:endParaRPr sz="24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(Huang et al., 2017)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368" y="1086300"/>
            <a:ext cx="4780667" cy="358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097" y="1014301"/>
            <a:ext cx="4834200" cy="441423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/>
          <p:nvPr/>
        </p:nvSpPr>
        <p:spPr>
          <a:xfrm>
            <a:off x="643367" y="2990733"/>
            <a:ext cx="694400" cy="1676400"/>
          </a:xfrm>
          <a:prstGeom prst="rect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/>
          <p:nvPr/>
        </p:nvSpPr>
        <p:spPr>
          <a:xfrm>
            <a:off x="1337767" y="2990733"/>
            <a:ext cx="694400" cy="1676400"/>
          </a:xfrm>
          <a:prstGeom prst="rect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/>
          <p:nvPr/>
        </p:nvSpPr>
        <p:spPr>
          <a:xfrm>
            <a:off x="2032167" y="2990733"/>
            <a:ext cx="694400" cy="16764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09;p22">
            <a:extLst>
              <a:ext uri="{FF2B5EF4-FFF2-40B4-BE49-F238E27FC236}">
                <a16:creationId xmlns:a16="http://schemas.microsoft.com/office/drawing/2014/main" id="{327C196B-42C2-0089-19C8-937E39A17C7A}"/>
              </a:ext>
            </a:extLst>
          </p:cNvPr>
          <p:cNvSpPr txBox="1"/>
          <p:nvPr/>
        </p:nvSpPr>
        <p:spPr>
          <a:xfrm>
            <a:off x="0" y="58041"/>
            <a:ext cx="12080240" cy="61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Primary organic compounds: many sources, high diversity, high uncertainty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9D5B1D-92D6-45C1-9AF7-388DC66D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Random Forest results: specializing random forests</a:t>
            </a:r>
            <a:endParaRPr lang="fr-FR" dirty="0"/>
          </a:p>
        </p:txBody>
      </p:sp>
      <p:pic>
        <p:nvPicPr>
          <p:cNvPr id="4" name="Google Shape;425;g2a27a405121_6_42">
            <a:extLst>
              <a:ext uri="{FF2B5EF4-FFF2-40B4-BE49-F238E27FC236}">
                <a16:creationId xmlns:a16="http://schemas.microsoft.com/office/drawing/2014/main" id="{9C956986-F595-36C8-5122-1B4C0439437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160" y="1243758"/>
            <a:ext cx="6938840" cy="45677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26;g2a27a405121_6_42">
            <a:extLst>
              <a:ext uri="{FF2B5EF4-FFF2-40B4-BE49-F238E27FC236}">
                <a16:creationId xmlns:a16="http://schemas.microsoft.com/office/drawing/2014/main" id="{4B693FF3-610B-B06B-1330-97545CB1015C}"/>
              </a:ext>
            </a:extLst>
          </p:cNvPr>
          <p:cNvSpPr txBox="1"/>
          <p:nvPr/>
        </p:nvSpPr>
        <p:spPr>
          <a:xfrm>
            <a:off x="139825" y="753654"/>
            <a:ext cx="89331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8" b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performances improve if the range of chemical regimes to predict is reduced?</a:t>
            </a:r>
            <a:endParaRPr sz="1618" b="1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427;g2a27a405121_6_42">
            <a:extLst>
              <a:ext uri="{FF2B5EF4-FFF2-40B4-BE49-F238E27FC236}">
                <a16:creationId xmlns:a16="http://schemas.microsoft.com/office/drawing/2014/main" id="{D5BE5EB2-4C08-C8A9-2800-4FF92F5AD509}"/>
              </a:ext>
            </a:extLst>
          </p:cNvPr>
          <p:cNvSpPr txBox="1"/>
          <p:nvPr/>
        </p:nvSpPr>
        <p:spPr>
          <a:xfrm>
            <a:off x="7701750" y="4264904"/>
            <a:ext cx="28845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8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Specialization requires </a:t>
            </a:r>
            <a:r>
              <a:rPr lang="en-US" sz="1618" b="1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</a:t>
            </a:r>
            <a:r>
              <a:rPr lang="en-US" sz="1618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 </a:t>
            </a:r>
            <a:r>
              <a:rPr lang="en-US" sz="1618" b="1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constructed</a:t>
            </a:r>
            <a:r>
              <a:rPr lang="en-US" sz="1618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training data</a:t>
            </a:r>
            <a:endParaRPr sz="1618" dirty="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7" name="Google Shape;428;g2a27a405121_6_42">
            <a:extLst>
              <a:ext uri="{FF2B5EF4-FFF2-40B4-BE49-F238E27FC236}">
                <a16:creationId xmlns:a16="http://schemas.microsoft.com/office/drawing/2014/main" id="{DB6EA051-F217-E8BB-0141-169D2ABA0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6974225"/>
              </p:ext>
            </p:extLst>
          </p:nvPr>
        </p:nvGraphicFramePr>
        <p:xfrm>
          <a:off x="7620000" y="2667150"/>
          <a:ext cx="2167950" cy="1523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8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toluene</a:t>
                      </a:r>
                      <a:endParaRPr sz="11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dodecane</a:t>
                      </a:r>
                      <a:endParaRPr sz="11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1×10</a:t>
                      </a:r>
                      <a:r>
                        <a:rPr lang="en-US" sz="1100" baseline="30000"/>
                        <a:t>5</a:t>
                      </a:r>
                      <a:endParaRPr sz="1100" baseline="30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7×10</a:t>
                      </a:r>
                      <a:r>
                        <a:rPr lang="en-US" sz="1100" baseline="30000" dirty="0"/>
                        <a:t>4</a:t>
                      </a:r>
                      <a:endParaRPr sz="1100" dirty="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6×10</a:t>
                      </a:r>
                      <a:r>
                        <a:rPr lang="en-US" sz="1100" baseline="30000"/>
                        <a:t>5</a:t>
                      </a:r>
                      <a:endParaRPr sz="11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3×10</a:t>
                      </a:r>
                      <a:r>
                        <a:rPr lang="en-US" sz="1100" baseline="30000"/>
                        <a:t>5</a:t>
                      </a:r>
                      <a:endParaRPr sz="11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4×10</a:t>
                      </a:r>
                      <a:r>
                        <a:rPr lang="en-US" sz="1100" baseline="30000"/>
                        <a:t>5</a:t>
                      </a:r>
                      <a:endParaRPr sz="11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7×10</a:t>
                      </a:r>
                      <a:r>
                        <a:rPr lang="en-US" sz="1100" baseline="30000" dirty="0"/>
                        <a:t>5</a:t>
                      </a:r>
                      <a:endParaRPr sz="1100" dirty="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Google Shape;429;g2a27a405121_6_42">
            <a:extLst>
              <a:ext uri="{FF2B5EF4-FFF2-40B4-BE49-F238E27FC236}">
                <a16:creationId xmlns:a16="http://schemas.microsoft.com/office/drawing/2014/main" id="{4750B500-D378-B468-892E-797447B6F34F}"/>
              </a:ext>
            </a:extLst>
          </p:cNvPr>
          <p:cNvSpPr txBox="1"/>
          <p:nvPr/>
        </p:nvSpPr>
        <p:spPr>
          <a:xfrm>
            <a:off x="7887975" y="2313196"/>
            <a:ext cx="16320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8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training points</a:t>
            </a:r>
            <a:endParaRPr sz="1418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0A6E0C95-20A2-91F4-C577-8EC4837D4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9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231882-8877-93B4-8D99-8E99F012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Random</a:t>
            </a:r>
            <a:r>
              <a:rPr lang="fr-FR" dirty="0"/>
              <a:t> Forest </a:t>
            </a:r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predictors</a:t>
            </a:r>
            <a:r>
              <a:rPr lang="fr-FR" dirty="0"/>
              <a:t> relative importance</a:t>
            </a:r>
          </a:p>
        </p:txBody>
      </p:sp>
      <p:pic>
        <p:nvPicPr>
          <p:cNvPr id="4" name="Google Shape;435;g2a27a405121_6_48">
            <a:extLst>
              <a:ext uri="{FF2B5EF4-FFF2-40B4-BE49-F238E27FC236}">
                <a16:creationId xmlns:a16="http://schemas.microsoft.com/office/drawing/2014/main" id="{9E974E4F-CAD2-4860-98D1-48B621FF1C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800" y="839450"/>
            <a:ext cx="7166640" cy="54869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36;g2a27a405121_6_48">
            <a:extLst>
              <a:ext uri="{FF2B5EF4-FFF2-40B4-BE49-F238E27FC236}">
                <a16:creationId xmlns:a16="http://schemas.microsoft.com/office/drawing/2014/main" id="{4A49B836-213F-CA67-6E88-80230F6EF73F}"/>
              </a:ext>
            </a:extLst>
          </p:cNvPr>
          <p:cNvSpPr txBox="1"/>
          <p:nvPr/>
        </p:nvSpPr>
        <p:spPr>
          <a:xfrm>
            <a:off x="7203440" y="2268100"/>
            <a:ext cx="4683760" cy="142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8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importance of predictors (mean decrease impurity) is similar for </a:t>
            </a:r>
            <a:r>
              <a:rPr lang="en-US" sz="1618" b="1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both </a:t>
            </a:r>
            <a:r>
              <a:rPr lang="en-US" sz="1618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species</a:t>
            </a:r>
            <a:endParaRPr sz="1618" dirty="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18" dirty="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8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Distribution of importance and predictive ability among </a:t>
            </a:r>
            <a:r>
              <a:rPr lang="en-US" sz="1618" b="1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correlated variables</a:t>
            </a:r>
            <a:r>
              <a:rPr lang="en-US" sz="1618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618" dirty="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DEFB31F1-A5DC-668C-2AE8-48D2FF052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3C676-75D5-055C-CA87-C7725512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Random Forest results: reducing the number of predictors</a:t>
            </a:r>
            <a:endParaRPr lang="fr-FR" dirty="0"/>
          </a:p>
        </p:txBody>
      </p:sp>
      <p:pic>
        <p:nvPicPr>
          <p:cNvPr id="4" name="Google Shape;442;g2a27a405121_6_57">
            <a:extLst>
              <a:ext uri="{FF2B5EF4-FFF2-40B4-BE49-F238E27FC236}">
                <a16:creationId xmlns:a16="http://schemas.microsoft.com/office/drawing/2014/main" id="{DF516178-6663-8FD4-E43A-98E231C6A4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3840" y="1237584"/>
            <a:ext cx="6671884" cy="4981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43;g2a27a405121_6_57">
            <a:extLst>
              <a:ext uri="{FF2B5EF4-FFF2-40B4-BE49-F238E27FC236}">
                <a16:creationId xmlns:a16="http://schemas.microsoft.com/office/drawing/2014/main" id="{9AA28659-9719-7B9F-2458-C6375A51A17D}"/>
              </a:ext>
            </a:extLst>
          </p:cNvPr>
          <p:cNvSpPr txBox="1"/>
          <p:nvPr/>
        </p:nvSpPr>
        <p:spPr>
          <a:xfrm>
            <a:off x="224492" y="795984"/>
            <a:ext cx="89331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8" b="1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performances improve if the number of predictor is reduced?</a:t>
            </a:r>
            <a:endParaRPr sz="1618" b="1" dirty="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444;g2a27a405121_6_57">
            <a:extLst>
              <a:ext uri="{FF2B5EF4-FFF2-40B4-BE49-F238E27FC236}">
                <a16:creationId xmlns:a16="http://schemas.microsoft.com/office/drawing/2014/main" id="{DC6CCC41-3AD9-6EA2-5968-A7F6F1486238}"/>
              </a:ext>
            </a:extLst>
          </p:cNvPr>
          <p:cNvSpPr txBox="1"/>
          <p:nvPr/>
        </p:nvSpPr>
        <p:spPr>
          <a:xfrm>
            <a:off x="6756552" y="2133009"/>
            <a:ext cx="5191608" cy="142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8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Reducing the number of (</a:t>
            </a:r>
            <a:r>
              <a:rPr lang="en-US" sz="1618" b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correlated?</a:t>
            </a:r>
            <a:r>
              <a:rPr lang="en-US" sz="1618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sz="1618" b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18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predictors is beneficial for the worst performing simulations</a:t>
            </a:r>
            <a:endParaRPr sz="1618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18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8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Importance of </a:t>
            </a:r>
            <a:r>
              <a:rPr lang="en-US" sz="1618" b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selecting predictors </a:t>
            </a:r>
            <a:r>
              <a:rPr lang="en-US" sz="1618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en-US" sz="1618" b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dimensionality reduction</a:t>
            </a:r>
            <a:endParaRPr sz="1618" b="1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34F9F706-CE6B-98A9-DD76-195971313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E925CB-966B-F836-11D0-D9E403AAC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tests in a global model: VBS vs. GECKO-NN </a:t>
            </a:r>
            <a:endParaRPr lang="fr-FR" dirty="0"/>
          </a:p>
        </p:txBody>
      </p:sp>
      <p:grpSp>
        <p:nvGrpSpPr>
          <p:cNvPr id="4" name="Google Shape;451;g2a22b469f4d_5_183">
            <a:extLst>
              <a:ext uri="{FF2B5EF4-FFF2-40B4-BE49-F238E27FC236}">
                <a16:creationId xmlns:a16="http://schemas.microsoft.com/office/drawing/2014/main" id="{2C077C96-A1FC-C19F-7D3E-D03AEC256614}"/>
              </a:ext>
            </a:extLst>
          </p:cNvPr>
          <p:cNvGrpSpPr/>
          <p:nvPr/>
        </p:nvGrpSpPr>
        <p:grpSpPr>
          <a:xfrm>
            <a:off x="149824" y="1277438"/>
            <a:ext cx="9127897" cy="4452801"/>
            <a:chOff x="149825" y="972638"/>
            <a:chExt cx="7788500" cy="3799412"/>
          </a:xfrm>
        </p:grpSpPr>
        <p:sp>
          <p:nvSpPr>
            <p:cNvPr id="5" name="Google Shape;452;g2a22b469f4d_5_183">
              <a:extLst>
                <a:ext uri="{FF2B5EF4-FFF2-40B4-BE49-F238E27FC236}">
                  <a16:creationId xmlns:a16="http://schemas.microsoft.com/office/drawing/2014/main" id="{B65CE273-13FC-B715-003C-1C8D3CECC1AD}"/>
                </a:ext>
              </a:extLst>
            </p:cNvPr>
            <p:cNvSpPr txBox="1"/>
            <p:nvPr/>
          </p:nvSpPr>
          <p:spPr>
            <a:xfrm>
              <a:off x="2118925" y="972638"/>
              <a:ext cx="581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BF6C00"/>
                  </a:solidFill>
                  <a:latin typeface="Calibri"/>
                  <a:ea typeface="Calibri"/>
                  <a:cs typeface="Calibri"/>
                  <a:sym typeface="Calibri"/>
                </a:rPr>
                <a:t>GEOS-Chem Monthly average Toluene SOA (May 2016)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" name="Google Shape;453;g2a22b469f4d_5_183">
              <a:extLst>
                <a:ext uri="{FF2B5EF4-FFF2-40B4-BE49-F238E27FC236}">
                  <a16:creationId xmlns:a16="http://schemas.microsoft.com/office/drawing/2014/main" id="{9BF1EA15-5D14-1DE1-F76B-AE750BA11F8B}"/>
                </a:ext>
              </a:extLst>
            </p:cNvPr>
            <p:cNvGrpSpPr/>
            <p:nvPr/>
          </p:nvGrpSpPr>
          <p:grpSpPr>
            <a:xfrm>
              <a:off x="149825" y="1310575"/>
              <a:ext cx="4547950" cy="3461474"/>
              <a:chOff x="407375" y="1163400"/>
              <a:chExt cx="4547950" cy="3461474"/>
            </a:xfrm>
          </p:grpSpPr>
          <p:grpSp>
            <p:nvGrpSpPr>
              <p:cNvPr id="7" name="Google Shape;454;g2a22b469f4d_5_183">
                <a:extLst>
                  <a:ext uri="{FF2B5EF4-FFF2-40B4-BE49-F238E27FC236}">
                    <a16:creationId xmlns:a16="http://schemas.microsoft.com/office/drawing/2014/main" id="{18964ABD-CC01-0D84-327E-EAB29396E870}"/>
                  </a:ext>
                </a:extLst>
              </p:cNvPr>
              <p:cNvGrpSpPr/>
              <p:nvPr/>
            </p:nvGrpSpPr>
            <p:grpSpPr>
              <a:xfrm>
                <a:off x="407375" y="1163400"/>
                <a:ext cx="4483630" cy="3461474"/>
                <a:chOff x="407375" y="1163400"/>
                <a:chExt cx="4483630" cy="3461474"/>
              </a:xfrm>
            </p:grpSpPr>
            <p:pic>
              <p:nvPicPr>
                <p:cNvPr id="10" name="Google Shape;455;g2a22b469f4d_5_183">
                  <a:extLst>
                    <a:ext uri="{FF2B5EF4-FFF2-40B4-BE49-F238E27FC236}">
                      <a16:creationId xmlns:a16="http://schemas.microsoft.com/office/drawing/2014/main" id="{A0F628D0-93B0-6979-856E-60939D65397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 t="11123" r="-3851" b="36920"/>
                <a:stretch/>
              </p:blipFill>
              <p:spPr>
                <a:xfrm>
                  <a:off x="407375" y="1260050"/>
                  <a:ext cx="4483630" cy="33648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Google Shape;456;g2a22b469f4d_5_183">
                  <a:extLst>
                    <a:ext uri="{FF2B5EF4-FFF2-40B4-BE49-F238E27FC236}">
                      <a16:creationId xmlns:a16="http://schemas.microsoft.com/office/drawing/2014/main" id="{9B1ECB1D-6162-1EA6-A630-FDC5C0934E9A}"/>
                    </a:ext>
                  </a:extLst>
                </p:cNvPr>
                <p:cNvSpPr txBox="1"/>
                <p:nvPr/>
              </p:nvSpPr>
              <p:spPr>
                <a:xfrm>
                  <a:off x="1333146" y="2925695"/>
                  <a:ext cx="2121300" cy="338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>
                      <a:solidFill>
                        <a:srgbClr val="41261E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VBS Hodzic et al., 2016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457;g2a22b469f4d_5_183">
                  <a:extLst>
                    <a:ext uri="{FF2B5EF4-FFF2-40B4-BE49-F238E27FC236}">
                      <a16:creationId xmlns:a16="http://schemas.microsoft.com/office/drawing/2014/main" id="{EE447F0F-EB7A-DAB0-019F-A105A59CB13B}"/>
                    </a:ext>
                  </a:extLst>
                </p:cNvPr>
                <p:cNvSpPr txBox="1"/>
                <p:nvPr/>
              </p:nvSpPr>
              <p:spPr>
                <a:xfrm>
                  <a:off x="1555750" y="1163400"/>
                  <a:ext cx="1523700" cy="338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>
                      <a:solidFill>
                        <a:srgbClr val="41261E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GECKO-NN-MLP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" name="Google Shape;458;g2a22b469f4d_5_183">
                <a:extLst>
                  <a:ext uri="{FF2B5EF4-FFF2-40B4-BE49-F238E27FC236}">
                    <a16:creationId xmlns:a16="http://schemas.microsoft.com/office/drawing/2014/main" id="{B8A96D9F-1F7C-9F7C-BEE5-286D58FD06B2}"/>
                  </a:ext>
                </a:extLst>
              </p:cNvPr>
              <p:cNvSpPr txBox="1"/>
              <p:nvPr/>
            </p:nvSpPr>
            <p:spPr>
              <a:xfrm>
                <a:off x="4010925" y="2551863"/>
                <a:ext cx="9444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ug/m3</a:t>
                </a:r>
                <a:endParaRPr sz="700" b="0" i="0" u="none" strike="noStrike" cap="none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59;g2a22b469f4d_5_183">
                <a:extLst>
                  <a:ext uri="{FF2B5EF4-FFF2-40B4-BE49-F238E27FC236}">
                    <a16:creationId xmlns:a16="http://schemas.microsoft.com/office/drawing/2014/main" id="{655CB552-C732-76EA-E503-E0558F77CDFF}"/>
                  </a:ext>
                </a:extLst>
              </p:cNvPr>
              <p:cNvSpPr txBox="1"/>
              <p:nvPr/>
            </p:nvSpPr>
            <p:spPr>
              <a:xfrm>
                <a:off x="4010925" y="4244925"/>
                <a:ext cx="9444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ug/m3</a:t>
                </a:r>
                <a:endParaRPr sz="700" b="0" i="0" u="none" strike="noStrike" cap="none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" name="Google Shape;460;g2a22b469f4d_5_183">
            <a:extLst>
              <a:ext uri="{FF2B5EF4-FFF2-40B4-BE49-F238E27FC236}">
                <a16:creationId xmlns:a16="http://schemas.microsoft.com/office/drawing/2014/main" id="{6CBBFA8F-164A-F90F-9DE8-F1CC527C93F8}"/>
              </a:ext>
            </a:extLst>
          </p:cNvPr>
          <p:cNvSpPr txBox="1"/>
          <p:nvPr/>
        </p:nvSpPr>
        <p:spPr>
          <a:xfrm>
            <a:off x="7100321" y="2983736"/>
            <a:ext cx="3709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41261E"/>
                </a:solidFill>
                <a:latin typeface="Calibri"/>
                <a:ea typeface="Calibri"/>
                <a:cs typeface="Calibri"/>
                <a:sym typeface="Calibri"/>
              </a:rPr>
              <a:t>GECKO-NN simulations are 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41261E"/>
              </a:buClr>
              <a:buSzPts val="1600"/>
              <a:buFont typeface="Calibri"/>
              <a:buChar char="-"/>
            </a:pPr>
            <a:r>
              <a:rPr lang="en-US" sz="1600" dirty="0">
                <a:solidFill>
                  <a:srgbClr val="41261E"/>
                </a:solidFill>
                <a:latin typeface="Calibri"/>
                <a:ea typeface="Calibri"/>
                <a:cs typeface="Calibri"/>
                <a:sym typeface="Calibri"/>
              </a:rPr>
              <a:t>stable over several months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41261E"/>
              </a:buClr>
              <a:buSzPts val="1600"/>
              <a:buFont typeface="Calibri"/>
              <a:buChar char="-"/>
            </a:pPr>
            <a:r>
              <a:rPr lang="en-US" sz="1600" dirty="0">
                <a:solidFill>
                  <a:srgbClr val="41261E"/>
                </a:solidFill>
                <a:latin typeface="Calibri"/>
                <a:ea typeface="Calibri"/>
                <a:cs typeface="Calibri"/>
                <a:sym typeface="Calibri"/>
              </a:rPr>
              <a:t>within a factor of 2 of the VBS   parametrization for Toluene-SOA.</a:t>
            </a:r>
            <a:endParaRPr dirty="0"/>
          </a:p>
        </p:txBody>
      </p:sp>
      <p:sp>
        <p:nvSpPr>
          <p:cNvPr id="14" name="Google Shape;461;g2a22b469f4d_5_183">
            <a:extLst>
              <a:ext uri="{FF2B5EF4-FFF2-40B4-BE49-F238E27FC236}">
                <a16:creationId xmlns:a16="http://schemas.microsoft.com/office/drawing/2014/main" id="{4166EEE4-BC45-2EE1-6567-321E88B78AB3}"/>
              </a:ext>
            </a:extLst>
          </p:cNvPr>
          <p:cNvSpPr txBox="1"/>
          <p:nvPr/>
        </p:nvSpPr>
        <p:spPr>
          <a:xfrm>
            <a:off x="132450" y="856676"/>
            <a:ext cx="84180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8" dirty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Implementing GECKO-NN in Geos-Chem</a:t>
            </a:r>
            <a:endParaRPr sz="1618" dirty="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0A645B92-520A-CB89-7E2D-2AA49E59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24" y="5996309"/>
            <a:ext cx="2393729" cy="7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8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69E7-6DC0-26E6-32C7-00CABECB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Conclusions and Outlook</a:t>
            </a:r>
          </a:p>
        </p:txBody>
      </p:sp>
      <p:sp>
        <p:nvSpPr>
          <p:cNvPr id="4" name="Google Shape;474;p40">
            <a:extLst>
              <a:ext uri="{FF2B5EF4-FFF2-40B4-BE49-F238E27FC236}">
                <a16:creationId xmlns:a16="http://schemas.microsoft.com/office/drawing/2014/main" id="{4DCB30FD-A0BE-8929-B5D3-67F6640B05DC}"/>
              </a:ext>
            </a:extLst>
          </p:cNvPr>
          <p:cNvSpPr txBox="1"/>
          <p:nvPr/>
        </p:nvSpPr>
        <p:spPr>
          <a:xfrm>
            <a:off x="108032" y="940608"/>
            <a:ext cx="1197593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It is possible to emulate the behavior of detailed atmospheric chemistry models with machine learning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Long term stability can be achieved for recurrent neural networks with GRU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training dataset must be carefully constructed to cover all environmental condition</a:t>
            </a:r>
            <a:r>
              <a:rPr lang="en-US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Random forests can </a:t>
            </a:r>
            <a:r>
              <a:rPr lang="en-US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perform similarly to NN+GRU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Predictors selection is crucial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74;p40">
            <a:extLst>
              <a:ext uri="{FF2B5EF4-FFF2-40B4-BE49-F238E27FC236}">
                <a16:creationId xmlns:a16="http://schemas.microsoft.com/office/drawing/2014/main" id="{B1BCF784-8061-BBF6-0FB3-E84444068AD5}"/>
              </a:ext>
            </a:extLst>
          </p:cNvPr>
          <p:cNvSpPr txBox="1"/>
          <p:nvPr/>
        </p:nvSpPr>
        <p:spPr>
          <a:xfrm>
            <a:off x="108032" y="3115030"/>
            <a:ext cx="1197593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Current and future works at BSC</a:t>
            </a:r>
            <a:endParaRPr lang="en-GB"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Bring the complexity of organic chemistry to air quality models, built on the development of detailed Spanish emissions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Explore ML use, with lessons learned from this work: start again from the basics and systematic exploration by (</a:t>
            </a:r>
            <a:r>
              <a:rPr lang="en-GB" sz="20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GB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 progressively increasing chemical complexity (from toy mechanisms to GECKO-A complexity) and (ii) testing multiple families of ML techniques (RF, NN, </a:t>
            </a:r>
            <a:r>
              <a:rPr lang="en-GB" sz="20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GraphNet</a:t>
            </a:r>
            <a:r>
              <a:rPr lang="en-GB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…)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Implementation in the MONARCH air quality model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GB"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24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5"/>
          <p:cNvSpPr txBox="1"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8000"/>
              <a:buFont typeface="Calibri"/>
              <a:buNone/>
            </a:pPr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	</a:t>
            </a:r>
            <a:endParaRPr dirty="0"/>
          </a:p>
        </p:txBody>
      </p:sp>
      <p:sp>
        <p:nvSpPr>
          <p:cNvPr id="337" name="Google Shape;337;p15"/>
          <p:cNvSpPr txBox="1">
            <a:spLocks noGrp="1"/>
          </p:cNvSpPr>
          <p:nvPr>
            <p:ph type="subTitle" idx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fr-FR" dirty="0"/>
              <a:t>camille.mouchel@bsc.es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7133" y="843268"/>
            <a:ext cx="9844868" cy="606423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/>
          <p:nvPr/>
        </p:nvSpPr>
        <p:spPr>
          <a:xfrm>
            <a:off x="0" y="927333"/>
            <a:ext cx="2399600" cy="1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Measured fire emissions composition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(Hatch et al., 2017)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1"/>
          <p:cNvSpPr txBox="1"/>
          <p:nvPr/>
        </p:nvSpPr>
        <p:spPr>
          <a:xfrm>
            <a:off x="3421733" y="663309"/>
            <a:ext cx="34776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Indonesian peat fire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1"/>
          <p:cNvSpPr txBox="1"/>
          <p:nvPr/>
        </p:nvSpPr>
        <p:spPr>
          <a:xfrm>
            <a:off x="8499533" y="663309"/>
            <a:ext cx="34776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rice straw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09;p22">
            <a:extLst>
              <a:ext uri="{FF2B5EF4-FFF2-40B4-BE49-F238E27FC236}">
                <a16:creationId xmlns:a16="http://schemas.microsoft.com/office/drawing/2014/main" id="{6925945D-9337-DDB3-4AE1-5FE11E4926AF}"/>
              </a:ext>
            </a:extLst>
          </p:cNvPr>
          <p:cNvSpPr txBox="1"/>
          <p:nvPr/>
        </p:nvSpPr>
        <p:spPr>
          <a:xfrm>
            <a:off x="0" y="58041"/>
            <a:ext cx="12080240" cy="61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Primary organic compounds: many sources, high diversity, high uncertainty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/>
        </p:nvSpPr>
        <p:spPr>
          <a:xfrm>
            <a:off x="0" y="58041"/>
            <a:ext cx="12080240" cy="61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Primary organic compounds: many sources, high diversity, high uncertainty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834" y="956834"/>
            <a:ext cx="3504565" cy="414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34" y="1035101"/>
            <a:ext cx="536733" cy="33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0" y="1035100"/>
            <a:ext cx="3554800" cy="506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0501" y="1137534"/>
            <a:ext cx="4024100" cy="340396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7535401" y="4592567"/>
            <a:ext cx="4439920" cy="1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Inventory of terpenoids emitted by plants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(Graedel, 1979)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2"/>
          <p:cNvSpPr/>
          <p:nvPr/>
        </p:nvSpPr>
        <p:spPr>
          <a:xfrm>
            <a:off x="327833" y="981733"/>
            <a:ext cx="620400" cy="4628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79800" y="1444533"/>
            <a:ext cx="1026400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sz="16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isoprene</a:t>
            </a:r>
            <a:endParaRPr sz="16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/>
        </p:nvSpPr>
        <p:spPr>
          <a:xfrm>
            <a:off x="3428" y="18173"/>
            <a:ext cx="11508400" cy="63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Atmospheric Evolution of Organics : formation of oxidized compounds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3"/>
          <p:cNvSpPr/>
          <p:nvPr/>
        </p:nvSpPr>
        <p:spPr>
          <a:xfrm>
            <a:off x="612559" y="541539"/>
            <a:ext cx="1544800" cy="1544800"/>
          </a:xfrm>
          <a:prstGeom prst="sun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125" name="Google Shape;125;p23"/>
          <p:cNvGrpSpPr/>
          <p:nvPr/>
        </p:nvGrpSpPr>
        <p:grpSpPr>
          <a:xfrm>
            <a:off x="2771062" y="4649721"/>
            <a:ext cx="3324780" cy="1843156"/>
            <a:chOff x="2771061" y="4649717"/>
            <a:chExt cx="3324779" cy="1843156"/>
          </a:xfrm>
        </p:grpSpPr>
        <p:sp>
          <p:nvSpPr>
            <p:cNvPr id="126" name="Google Shape;126;p23"/>
            <p:cNvSpPr txBox="1"/>
            <p:nvPr/>
          </p:nvSpPr>
          <p:spPr>
            <a:xfrm>
              <a:off x="3760639" y="4649717"/>
              <a:ext cx="2335201" cy="625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733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Volatile Organic Compounds</a:t>
              </a:r>
              <a:endParaRPr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27" name="Google Shape;127;p23"/>
            <p:cNvSpPr txBox="1"/>
            <p:nvPr/>
          </p:nvSpPr>
          <p:spPr>
            <a:xfrm>
              <a:off x="2771061" y="5574341"/>
              <a:ext cx="20066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600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Biogenic and anthropogenic emissions</a:t>
              </a:r>
              <a:endParaRPr sz="1600" baseline="-25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 rot="-5400000">
              <a:off x="4375038" y="5630673"/>
              <a:ext cx="1106400" cy="618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129" name="Google Shape;129;p23"/>
          <p:cNvGrpSpPr/>
          <p:nvPr/>
        </p:nvGrpSpPr>
        <p:grpSpPr>
          <a:xfrm>
            <a:off x="3124669" y="3151934"/>
            <a:ext cx="3072752" cy="1409529"/>
            <a:chOff x="3086367" y="3507265"/>
            <a:chExt cx="3072751" cy="1409528"/>
          </a:xfrm>
        </p:grpSpPr>
        <p:sp>
          <p:nvSpPr>
            <p:cNvPr id="130" name="Google Shape;130;p23"/>
            <p:cNvSpPr/>
            <p:nvPr/>
          </p:nvSpPr>
          <p:spPr>
            <a:xfrm rot="5400000" flipH="1">
              <a:off x="4574689" y="4415043"/>
              <a:ext cx="707100" cy="296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31" name="Google Shape;131;p23"/>
            <p:cNvSpPr txBox="1"/>
            <p:nvPr/>
          </p:nvSpPr>
          <p:spPr>
            <a:xfrm>
              <a:off x="3697318" y="3507265"/>
              <a:ext cx="2461800" cy="625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733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Oxidized Volatile Organic Compounds</a:t>
              </a:r>
              <a:endParaRPr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32" name="Google Shape;132;p23"/>
            <p:cNvSpPr txBox="1"/>
            <p:nvPr/>
          </p:nvSpPr>
          <p:spPr>
            <a:xfrm>
              <a:off x="3086367" y="4240100"/>
              <a:ext cx="1429200" cy="66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r"/>
              <a:r>
                <a:rPr lang="fr"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Gaseous oxidation</a:t>
              </a:r>
              <a:endParaRPr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133" name="Google Shape;133;p23"/>
          <p:cNvGrpSpPr/>
          <p:nvPr/>
        </p:nvGrpSpPr>
        <p:grpSpPr>
          <a:xfrm>
            <a:off x="6095999" y="2982601"/>
            <a:ext cx="3242475" cy="1431513"/>
            <a:chOff x="5536132" y="3445133"/>
            <a:chExt cx="3242475" cy="1431513"/>
          </a:xfrm>
        </p:grpSpPr>
        <p:sp>
          <p:nvSpPr>
            <p:cNvPr id="134" name="Google Shape;134;p23"/>
            <p:cNvSpPr txBox="1"/>
            <p:nvPr/>
          </p:nvSpPr>
          <p:spPr>
            <a:xfrm>
              <a:off x="7023607" y="3445133"/>
              <a:ext cx="1755000" cy="892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733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Secondary Organic Aerosol</a:t>
              </a:r>
              <a:endParaRPr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grpSp>
          <p:nvGrpSpPr>
            <p:cNvPr id="135" name="Google Shape;135;p23"/>
            <p:cNvGrpSpPr/>
            <p:nvPr/>
          </p:nvGrpSpPr>
          <p:grpSpPr>
            <a:xfrm>
              <a:off x="5536132" y="3745702"/>
              <a:ext cx="1630297" cy="411636"/>
              <a:chOff x="5588605" y="3735959"/>
              <a:chExt cx="1630297" cy="411636"/>
            </a:xfrm>
          </p:grpSpPr>
          <p:sp>
            <p:nvSpPr>
              <p:cNvPr id="136" name="Google Shape;136;p23"/>
              <p:cNvSpPr/>
              <p:nvPr/>
            </p:nvSpPr>
            <p:spPr>
              <a:xfrm flipH="1">
                <a:off x="5588605" y="3735959"/>
                <a:ext cx="1598700" cy="212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sp>
            <p:nvSpPr>
              <p:cNvPr id="137" name="Google Shape;137;p23"/>
              <p:cNvSpPr/>
              <p:nvPr/>
            </p:nvSpPr>
            <p:spPr>
              <a:xfrm rot="10800000" flipH="1">
                <a:off x="5620202" y="3935495"/>
                <a:ext cx="1598700" cy="212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</p:grpSp>
        <p:sp>
          <p:nvSpPr>
            <p:cNvPr id="138" name="Google Shape;138;p23"/>
            <p:cNvSpPr txBox="1"/>
            <p:nvPr/>
          </p:nvSpPr>
          <p:spPr>
            <a:xfrm>
              <a:off x="5753236" y="4209709"/>
              <a:ext cx="1154700" cy="66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Low volatility</a:t>
              </a:r>
              <a:endParaRPr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139" name="Google Shape;139;p23"/>
          <p:cNvGrpSpPr/>
          <p:nvPr/>
        </p:nvGrpSpPr>
        <p:grpSpPr>
          <a:xfrm>
            <a:off x="3603653" y="637155"/>
            <a:ext cx="5926239" cy="2571376"/>
            <a:chOff x="2387519" y="487187"/>
            <a:chExt cx="4759776" cy="2256120"/>
          </a:xfrm>
        </p:grpSpPr>
        <p:sp>
          <p:nvSpPr>
            <p:cNvPr id="140" name="Google Shape;140;p23"/>
            <p:cNvSpPr/>
            <p:nvPr/>
          </p:nvSpPr>
          <p:spPr>
            <a:xfrm>
              <a:off x="2387519" y="487187"/>
              <a:ext cx="4759776" cy="2256120"/>
            </a:xfrm>
            <a:prstGeom prst="cloud">
              <a:avLst/>
            </a:prstGeom>
            <a:solidFill>
              <a:srgbClr val="D6E7F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grpSp>
          <p:nvGrpSpPr>
            <p:cNvPr id="141" name="Google Shape;141;p23"/>
            <p:cNvGrpSpPr/>
            <p:nvPr/>
          </p:nvGrpSpPr>
          <p:grpSpPr>
            <a:xfrm>
              <a:off x="2387527" y="1268900"/>
              <a:ext cx="4532446" cy="1467338"/>
              <a:chOff x="3183369" y="1691867"/>
              <a:chExt cx="6043262" cy="1956450"/>
            </a:xfrm>
          </p:grpSpPr>
          <p:grpSp>
            <p:nvGrpSpPr>
              <p:cNvPr id="142" name="Google Shape;142;p23"/>
              <p:cNvGrpSpPr/>
              <p:nvPr/>
            </p:nvGrpSpPr>
            <p:grpSpPr>
              <a:xfrm rot="-1245928">
                <a:off x="4309046" y="2380675"/>
                <a:ext cx="1129564" cy="1151211"/>
                <a:chOff x="4357839" y="1919515"/>
                <a:chExt cx="1482160" cy="1488436"/>
              </a:xfrm>
            </p:grpSpPr>
            <p:sp>
              <p:nvSpPr>
                <p:cNvPr id="143" name="Google Shape;143;p23"/>
                <p:cNvSpPr/>
                <p:nvPr/>
              </p:nvSpPr>
              <p:spPr>
                <a:xfrm rot="8712211" flipH="1">
                  <a:off x="4299506" y="2349139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  <p:sp>
              <p:nvSpPr>
                <p:cNvPr id="144" name="Google Shape;144;p23"/>
                <p:cNvSpPr/>
                <p:nvPr/>
              </p:nvSpPr>
              <p:spPr>
                <a:xfrm rot="-2087789" flipH="1">
                  <a:off x="4299666" y="2681975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sp>
            <p:nvSpPr>
              <p:cNvPr id="145" name="Google Shape;145;p23"/>
              <p:cNvSpPr txBox="1"/>
              <p:nvPr/>
            </p:nvSpPr>
            <p:spPr>
              <a:xfrm>
                <a:off x="4864641" y="1691867"/>
                <a:ext cx="2817300" cy="731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fr" sz="1733">
                    <a:solidFill>
                      <a:schemeClr val="dk2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Oxidized Volatile Organic Compounds</a:t>
                </a:r>
                <a:endParaRPr sz="2800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grpSp>
            <p:nvGrpSpPr>
              <p:cNvPr id="146" name="Google Shape;146;p23"/>
              <p:cNvGrpSpPr/>
              <p:nvPr/>
            </p:nvGrpSpPr>
            <p:grpSpPr>
              <a:xfrm rot="-4773600">
                <a:off x="6751417" y="2507953"/>
                <a:ext cx="1129579" cy="1151149"/>
                <a:chOff x="4770198" y="2311262"/>
                <a:chExt cx="1482160" cy="1488436"/>
              </a:xfrm>
            </p:grpSpPr>
            <p:sp>
              <p:nvSpPr>
                <p:cNvPr id="147" name="Google Shape;147;p23"/>
                <p:cNvSpPr/>
                <p:nvPr/>
              </p:nvSpPr>
              <p:spPr>
                <a:xfrm rot="8712211" flipH="1">
                  <a:off x="4711865" y="2740886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  <p:sp>
              <p:nvSpPr>
                <p:cNvPr id="148" name="Google Shape;148;p23"/>
                <p:cNvSpPr/>
                <p:nvPr/>
              </p:nvSpPr>
              <p:spPr>
                <a:xfrm rot="-2087789" flipH="1">
                  <a:off x="4712025" y="3073722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sp>
            <p:nvSpPr>
              <p:cNvPr id="149" name="Google Shape;149;p23"/>
              <p:cNvSpPr txBox="1"/>
              <p:nvPr/>
            </p:nvSpPr>
            <p:spPr>
              <a:xfrm>
                <a:off x="3183369" y="2504529"/>
                <a:ext cx="1598699" cy="4440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r"/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Dissolution</a:t>
                </a:r>
                <a:endParaRPr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50" name="Google Shape;150;p23"/>
              <p:cNvSpPr txBox="1"/>
              <p:nvPr/>
            </p:nvSpPr>
            <p:spPr>
              <a:xfrm>
                <a:off x="7681930" y="2518648"/>
                <a:ext cx="1544701" cy="7802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Dissolution</a:t>
                </a:r>
                <a:endParaRPr sz="1467"/>
              </a:p>
              <a:p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Activation</a:t>
                </a:r>
                <a:endParaRPr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  <p:sp>
          <p:nvSpPr>
            <p:cNvPr id="151" name="Google Shape;151;p23"/>
            <p:cNvSpPr/>
            <p:nvPr/>
          </p:nvSpPr>
          <p:spPr>
            <a:xfrm>
              <a:off x="3939455" y="1811183"/>
              <a:ext cx="1469100" cy="6204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9E9E9E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 rot="10800000">
              <a:off x="3844351" y="632227"/>
              <a:ext cx="1564200" cy="7068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9E9E9E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53" name="Google Shape;153;p23"/>
            <p:cNvSpPr txBox="1"/>
            <p:nvPr/>
          </p:nvSpPr>
          <p:spPr>
            <a:xfrm>
              <a:off x="5262501" y="700682"/>
              <a:ext cx="1071900" cy="585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r"/>
              <a:r>
                <a:rPr lang="fr"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Aqueous oxidation</a:t>
              </a:r>
              <a:endParaRPr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154" name="Google Shape;154;p23"/>
          <p:cNvGrpSpPr/>
          <p:nvPr/>
        </p:nvGrpSpPr>
        <p:grpSpPr>
          <a:xfrm>
            <a:off x="4619336" y="3451831"/>
            <a:ext cx="2630651" cy="2823087"/>
            <a:chOff x="5939259" y="2965142"/>
            <a:chExt cx="2630650" cy="2823087"/>
          </a:xfrm>
        </p:grpSpPr>
        <p:cxnSp>
          <p:nvCxnSpPr>
            <p:cNvPr id="155" name="Google Shape;155;p23"/>
            <p:cNvCxnSpPr/>
            <p:nvPr/>
          </p:nvCxnSpPr>
          <p:spPr>
            <a:xfrm flipH="1">
              <a:off x="6341339" y="3429000"/>
              <a:ext cx="869100" cy="23592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6" name="Google Shape;156;p23"/>
            <p:cNvCxnSpPr/>
            <p:nvPr/>
          </p:nvCxnSpPr>
          <p:spPr>
            <a:xfrm flipH="1">
              <a:off x="7077551" y="3130412"/>
              <a:ext cx="516000" cy="14007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7" name="Google Shape;157;p23"/>
            <p:cNvCxnSpPr/>
            <p:nvPr/>
          </p:nvCxnSpPr>
          <p:spPr>
            <a:xfrm flipH="1">
              <a:off x="6916566" y="3892859"/>
              <a:ext cx="600600" cy="1630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8" name="Google Shape;158;p23"/>
            <p:cNvCxnSpPr/>
            <p:nvPr/>
          </p:nvCxnSpPr>
          <p:spPr>
            <a:xfrm flipH="1">
              <a:off x="7575535" y="2984377"/>
              <a:ext cx="593400" cy="16104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9" name="Google Shape;159;p23"/>
            <p:cNvCxnSpPr/>
            <p:nvPr/>
          </p:nvCxnSpPr>
          <p:spPr>
            <a:xfrm flipH="1">
              <a:off x="5939259" y="3089429"/>
              <a:ext cx="994200" cy="26988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0" name="Google Shape;160;p23"/>
            <p:cNvCxnSpPr/>
            <p:nvPr/>
          </p:nvCxnSpPr>
          <p:spPr>
            <a:xfrm flipH="1">
              <a:off x="7575709" y="2965142"/>
              <a:ext cx="994200" cy="26988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1" name="Google Shape;161;p23"/>
          <p:cNvSpPr txBox="1"/>
          <p:nvPr/>
        </p:nvSpPr>
        <p:spPr>
          <a:xfrm>
            <a:off x="7018507" y="4649727"/>
            <a:ext cx="159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fr"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Wet and dry deposition</a:t>
            </a:r>
            <a:endParaRPr sz="1867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/>
          <p:nvPr/>
        </p:nvSpPr>
        <p:spPr>
          <a:xfrm>
            <a:off x="612559" y="541539"/>
            <a:ext cx="1544800" cy="1544800"/>
          </a:xfrm>
          <a:prstGeom prst="sun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169" name="Google Shape;169;p24"/>
          <p:cNvGrpSpPr/>
          <p:nvPr/>
        </p:nvGrpSpPr>
        <p:grpSpPr>
          <a:xfrm>
            <a:off x="2771062" y="4649721"/>
            <a:ext cx="3324780" cy="1843156"/>
            <a:chOff x="2771061" y="4649717"/>
            <a:chExt cx="3324779" cy="1843156"/>
          </a:xfrm>
        </p:grpSpPr>
        <p:sp>
          <p:nvSpPr>
            <p:cNvPr id="170" name="Google Shape;170;p24"/>
            <p:cNvSpPr txBox="1"/>
            <p:nvPr/>
          </p:nvSpPr>
          <p:spPr>
            <a:xfrm>
              <a:off x="3760639" y="4649717"/>
              <a:ext cx="2335201" cy="625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733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Volatile Organic Compounds</a:t>
              </a:r>
              <a:endParaRPr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71" name="Google Shape;171;p24"/>
            <p:cNvSpPr txBox="1"/>
            <p:nvPr/>
          </p:nvSpPr>
          <p:spPr>
            <a:xfrm>
              <a:off x="2771061" y="5574341"/>
              <a:ext cx="20066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600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Biogenic and anthropogenic emissions</a:t>
              </a:r>
              <a:endParaRPr sz="1600" baseline="-25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 rot="-5400000">
              <a:off x="4375038" y="5630673"/>
              <a:ext cx="1106400" cy="618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173" name="Google Shape;173;p24"/>
          <p:cNvGrpSpPr/>
          <p:nvPr/>
        </p:nvGrpSpPr>
        <p:grpSpPr>
          <a:xfrm>
            <a:off x="3124669" y="3151934"/>
            <a:ext cx="3072752" cy="1409529"/>
            <a:chOff x="3086367" y="3507265"/>
            <a:chExt cx="3072751" cy="1409528"/>
          </a:xfrm>
        </p:grpSpPr>
        <p:sp>
          <p:nvSpPr>
            <p:cNvPr id="174" name="Google Shape;174;p24"/>
            <p:cNvSpPr/>
            <p:nvPr/>
          </p:nvSpPr>
          <p:spPr>
            <a:xfrm rot="5400000" flipH="1">
              <a:off x="4574689" y="4415043"/>
              <a:ext cx="707100" cy="296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75" name="Google Shape;175;p24"/>
            <p:cNvSpPr txBox="1"/>
            <p:nvPr/>
          </p:nvSpPr>
          <p:spPr>
            <a:xfrm>
              <a:off x="3697318" y="3507265"/>
              <a:ext cx="2461800" cy="625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733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Oxidized Volatile Organic Compounds</a:t>
              </a:r>
              <a:endParaRPr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76" name="Google Shape;176;p24"/>
            <p:cNvSpPr txBox="1"/>
            <p:nvPr/>
          </p:nvSpPr>
          <p:spPr>
            <a:xfrm>
              <a:off x="3086367" y="4240100"/>
              <a:ext cx="1429200" cy="66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r"/>
              <a:r>
                <a:rPr lang="fr"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Gaseous oxidation</a:t>
              </a:r>
              <a:endParaRPr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177" name="Google Shape;177;p24"/>
          <p:cNvGrpSpPr/>
          <p:nvPr/>
        </p:nvGrpSpPr>
        <p:grpSpPr>
          <a:xfrm>
            <a:off x="6095999" y="2982601"/>
            <a:ext cx="3242475" cy="1431513"/>
            <a:chOff x="5536132" y="3445133"/>
            <a:chExt cx="3242475" cy="1431513"/>
          </a:xfrm>
        </p:grpSpPr>
        <p:sp>
          <p:nvSpPr>
            <p:cNvPr id="178" name="Google Shape;178;p24"/>
            <p:cNvSpPr txBox="1"/>
            <p:nvPr/>
          </p:nvSpPr>
          <p:spPr>
            <a:xfrm>
              <a:off x="7023607" y="3445133"/>
              <a:ext cx="1755000" cy="892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733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Secondary Organic Aerosol</a:t>
              </a:r>
              <a:endParaRPr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grpSp>
          <p:nvGrpSpPr>
            <p:cNvPr id="179" name="Google Shape;179;p24"/>
            <p:cNvGrpSpPr/>
            <p:nvPr/>
          </p:nvGrpSpPr>
          <p:grpSpPr>
            <a:xfrm>
              <a:off x="5536132" y="3745702"/>
              <a:ext cx="1630297" cy="411636"/>
              <a:chOff x="5588605" y="3735959"/>
              <a:chExt cx="1630297" cy="411636"/>
            </a:xfrm>
          </p:grpSpPr>
          <p:sp>
            <p:nvSpPr>
              <p:cNvPr id="180" name="Google Shape;180;p24"/>
              <p:cNvSpPr/>
              <p:nvPr/>
            </p:nvSpPr>
            <p:spPr>
              <a:xfrm flipH="1">
                <a:off x="5588605" y="3735959"/>
                <a:ext cx="1598700" cy="212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sp>
            <p:nvSpPr>
              <p:cNvPr id="181" name="Google Shape;181;p24"/>
              <p:cNvSpPr/>
              <p:nvPr/>
            </p:nvSpPr>
            <p:spPr>
              <a:xfrm rot="10800000" flipH="1">
                <a:off x="5620202" y="3935495"/>
                <a:ext cx="1598700" cy="212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</p:grpSp>
        <p:sp>
          <p:nvSpPr>
            <p:cNvPr id="182" name="Google Shape;182;p24"/>
            <p:cNvSpPr txBox="1"/>
            <p:nvPr/>
          </p:nvSpPr>
          <p:spPr>
            <a:xfrm>
              <a:off x="5753236" y="4209709"/>
              <a:ext cx="1154700" cy="66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Low volatility</a:t>
              </a:r>
              <a:endParaRPr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183" name="Google Shape;183;p24"/>
          <p:cNvGrpSpPr/>
          <p:nvPr/>
        </p:nvGrpSpPr>
        <p:grpSpPr>
          <a:xfrm>
            <a:off x="3603653" y="637155"/>
            <a:ext cx="5926239" cy="2571376"/>
            <a:chOff x="2387519" y="487187"/>
            <a:chExt cx="4759776" cy="2256120"/>
          </a:xfrm>
        </p:grpSpPr>
        <p:sp>
          <p:nvSpPr>
            <p:cNvPr id="184" name="Google Shape;184;p24"/>
            <p:cNvSpPr/>
            <p:nvPr/>
          </p:nvSpPr>
          <p:spPr>
            <a:xfrm>
              <a:off x="2387519" y="487187"/>
              <a:ext cx="4759776" cy="2256120"/>
            </a:xfrm>
            <a:prstGeom prst="cloud">
              <a:avLst/>
            </a:prstGeom>
            <a:solidFill>
              <a:srgbClr val="D6E7F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grpSp>
          <p:nvGrpSpPr>
            <p:cNvPr id="185" name="Google Shape;185;p24"/>
            <p:cNvGrpSpPr/>
            <p:nvPr/>
          </p:nvGrpSpPr>
          <p:grpSpPr>
            <a:xfrm>
              <a:off x="2387527" y="1268900"/>
              <a:ext cx="4532446" cy="1467338"/>
              <a:chOff x="3183369" y="1691867"/>
              <a:chExt cx="6043262" cy="1956450"/>
            </a:xfrm>
          </p:grpSpPr>
          <p:grpSp>
            <p:nvGrpSpPr>
              <p:cNvPr id="186" name="Google Shape;186;p24"/>
              <p:cNvGrpSpPr/>
              <p:nvPr/>
            </p:nvGrpSpPr>
            <p:grpSpPr>
              <a:xfrm rot="-1245928">
                <a:off x="4309046" y="2380675"/>
                <a:ext cx="1129564" cy="1151211"/>
                <a:chOff x="4357839" y="1919515"/>
                <a:chExt cx="1482160" cy="1488436"/>
              </a:xfrm>
            </p:grpSpPr>
            <p:sp>
              <p:nvSpPr>
                <p:cNvPr id="187" name="Google Shape;187;p24"/>
                <p:cNvSpPr/>
                <p:nvPr/>
              </p:nvSpPr>
              <p:spPr>
                <a:xfrm rot="8712211" flipH="1">
                  <a:off x="4299506" y="2349139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  <p:sp>
              <p:nvSpPr>
                <p:cNvPr id="188" name="Google Shape;188;p24"/>
                <p:cNvSpPr/>
                <p:nvPr/>
              </p:nvSpPr>
              <p:spPr>
                <a:xfrm rot="-2087789" flipH="1">
                  <a:off x="4299666" y="2681975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sp>
            <p:nvSpPr>
              <p:cNvPr id="189" name="Google Shape;189;p24"/>
              <p:cNvSpPr txBox="1"/>
              <p:nvPr/>
            </p:nvSpPr>
            <p:spPr>
              <a:xfrm>
                <a:off x="4864641" y="1691867"/>
                <a:ext cx="2817300" cy="731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fr" sz="1733">
                    <a:solidFill>
                      <a:schemeClr val="dk2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Oxidized Volatile Organic Compounds</a:t>
                </a:r>
                <a:endParaRPr sz="2800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grpSp>
            <p:nvGrpSpPr>
              <p:cNvPr id="190" name="Google Shape;190;p24"/>
              <p:cNvGrpSpPr/>
              <p:nvPr/>
            </p:nvGrpSpPr>
            <p:grpSpPr>
              <a:xfrm rot="-4773600">
                <a:off x="6751417" y="2507953"/>
                <a:ext cx="1129579" cy="1151149"/>
                <a:chOff x="4770198" y="2311262"/>
                <a:chExt cx="1482160" cy="1488436"/>
              </a:xfrm>
            </p:grpSpPr>
            <p:sp>
              <p:nvSpPr>
                <p:cNvPr id="191" name="Google Shape;191;p24"/>
                <p:cNvSpPr/>
                <p:nvPr/>
              </p:nvSpPr>
              <p:spPr>
                <a:xfrm rot="8712211" flipH="1">
                  <a:off x="4711865" y="2740886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  <p:sp>
              <p:nvSpPr>
                <p:cNvPr id="192" name="Google Shape;192;p24"/>
                <p:cNvSpPr/>
                <p:nvPr/>
              </p:nvSpPr>
              <p:spPr>
                <a:xfrm rot="-2087789" flipH="1">
                  <a:off x="4712025" y="3073722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sp>
            <p:nvSpPr>
              <p:cNvPr id="193" name="Google Shape;193;p24"/>
              <p:cNvSpPr txBox="1"/>
              <p:nvPr/>
            </p:nvSpPr>
            <p:spPr>
              <a:xfrm>
                <a:off x="3183369" y="2504529"/>
                <a:ext cx="1598699" cy="4440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r"/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Dissolution</a:t>
                </a:r>
                <a:endParaRPr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194" name="Google Shape;194;p24"/>
              <p:cNvSpPr txBox="1"/>
              <p:nvPr/>
            </p:nvSpPr>
            <p:spPr>
              <a:xfrm>
                <a:off x="7681930" y="2518648"/>
                <a:ext cx="1544701" cy="7802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Dissolution</a:t>
                </a:r>
                <a:endParaRPr sz="1467"/>
              </a:p>
              <a:p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Activation</a:t>
                </a:r>
                <a:endParaRPr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  <p:sp>
          <p:nvSpPr>
            <p:cNvPr id="195" name="Google Shape;195;p24"/>
            <p:cNvSpPr/>
            <p:nvPr/>
          </p:nvSpPr>
          <p:spPr>
            <a:xfrm>
              <a:off x="3939455" y="1811183"/>
              <a:ext cx="1469100" cy="6204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9E9E9E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96" name="Google Shape;196;p24"/>
            <p:cNvSpPr/>
            <p:nvPr/>
          </p:nvSpPr>
          <p:spPr>
            <a:xfrm rot="10800000">
              <a:off x="3844351" y="632227"/>
              <a:ext cx="1564200" cy="7068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9E9E9E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197" name="Google Shape;197;p24"/>
            <p:cNvSpPr txBox="1"/>
            <p:nvPr/>
          </p:nvSpPr>
          <p:spPr>
            <a:xfrm>
              <a:off x="5262501" y="700682"/>
              <a:ext cx="1071900" cy="585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r"/>
              <a:r>
                <a:rPr lang="fr"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Aqueous oxidation</a:t>
              </a:r>
              <a:endParaRPr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198" name="Google Shape;198;p24"/>
          <p:cNvGrpSpPr/>
          <p:nvPr/>
        </p:nvGrpSpPr>
        <p:grpSpPr>
          <a:xfrm>
            <a:off x="4619336" y="3451831"/>
            <a:ext cx="2630651" cy="2823087"/>
            <a:chOff x="5939259" y="2965142"/>
            <a:chExt cx="2630650" cy="2823087"/>
          </a:xfrm>
        </p:grpSpPr>
        <p:cxnSp>
          <p:nvCxnSpPr>
            <p:cNvPr id="199" name="Google Shape;199;p24"/>
            <p:cNvCxnSpPr/>
            <p:nvPr/>
          </p:nvCxnSpPr>
          <p:spPr>
            <a:xfrm flipH="1">
              <a:off x="6341339" y="3429000"/>
              <a:ext cx="869100" cy="23592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0" name="Google Shape;200;p24"/>
            <p:cNvCxnSpPr/>
            <p:nvPr/>
          </p:nvCxnSpPr>
          <p:spPr>
            <a:xfrm flipH="1">
              <a:off x="7077551" y="3130412"/>
              <a:ext cx="516000" cy="14007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1" name="Google Shape;201;p24"/>
            <p:cNvCxnSpPr/>
            <p:nvPr/>
          </p:nvCxnSpPr>
          <p:spPr>
            <a:xfrm flipH="1">
              <a:off x="6916566" y="3892859"/>
              <a:ext cx="600600" cy="1630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2" name="Google Shape;202;p24"/>
            <p:cNvCxnSpPr/>
            <p:nvPr/>
          </p:nvCxnSpPr>
          <p:spPr>
            <a:xfrm flipH="1">
              <a:off x="7575535" y="2984377"/>
              <a:ext cx="593400" cy="16104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3" name="Google Shape;203;p24"/>
            <p:cNvCxnSpPr/>
            <p:nvPr/>
          </p:nvCxnSpPr>
          <p:spPr>
            <a:xfrm flipH="1">
              <a:off x="5939259" y="3089429"/>
              <a:ext cx="994200" cy="26988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4" name="Google Shape;204;p24"/>
            <p:cNvCxnSpPr/>
            <p:nvPr/>
          </p:nvCxnSpPr>
          <p:spPr>
            <a:xfrm flipH="1">
              <a:off x="7575709" y="2965142"/>
              <a:ext cx="994200" cy="26988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5" name="Google Shape;205;p24"/>
          <p:cNvSpPr txBox="1"/>
          <p:nvPr/>
        </p:nvSpPr>
        <p:spPr>
          <a:xfrm>
            <a:off x="7018507" y="4649727"/>
            <a:ext cx="159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fr"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Wet and dry deposition</a:t>
            </a:r>
            <a:endParaRPr sz="1867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06" name="Google Shape;20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303" y="399567"/>
            <a:ext cx="7780501" cy="57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4"/>
          <p:cNvSpPr txBox="1"/>
          <p:nvPr/>
        </p:nvSpPr>
        <p:spPr>
          <a:xfrm>
            <a:off x="9142270" y="4551707"/>
            <a:ext cx="2895263" cy="135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Measured PM1 composition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Jimenez et al. (2009)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2;p23">
            <a:extLst>
              <a:ext uri="{FF2B5EF4-FFF2-40B4-BE49-F238E27FC236}">
                <a16:creationId xmlns:a16="http://schemas.microsoft.com/office/drawing/2014/main" id="{E8F7891F-283A-531A-8134-2318B6DF72DB}"/>
              </a:ext>
            </a:extLst>
          </p:cNvPr>
          <p:cNvSpPr txBox="1"/>
          <p:nvPr/>
        </p:nvSpPr>
        <p:spPr>
          <a:xfrm>
            <a:off x="3428" y="18173"/>
            <a:ext cx="11508400" cy="63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Atmospheric Evolution of Organics : formation of oxidized compounds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/>
          <p:nvPr/>
        </p:nvSpPr>
        <p:spPr>
          <a:xfrm>
            <a:off x="612559" y="541539"/>
            <a:ext cx="1544800" cy="1544800"/>
          </a:xfrm>
          <a:prstGeom prst="sun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215" name="Google Shape;215;p25"/>
          <p:cNvGrpSpPr/>
          <p:nvPr/>
        </p:nvGrpSpPr>
        <p:grpSpPr>
          <a:xfrm>
            <a:off x="2771062" y="4649721"/>
            <a:ext cx="3324780" cy="1843156"/>
            <a:chOff x="2771061" y="4649717"/>
            <a:chExt cx="3324779" cy="1843156"/>
          </a:xfrm>
        </p:grpSpPr>
        <p:sp>
          <p:nvSpPr>
            <p:cNvPr id="216" name="Google Shape;216;p25"/>
            <p:cNvSpPr txBox="1"/>
            <p:nvPr/>
          </p:nvSpPr>
          <p:spPr>
            <a:xfrm>
              <a:off x="3760639" y="4649717"/>
              <a:ext cx="2335201" cy="625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733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Volatile Organic Compounds</a:t>
              </a:r>
              <a:endParaRPr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217" name="Google Shape;217;p25"/>
            <p:cNvSpPr txBox="1"/>
            <p:nvPr/>
          </p:nvSpPr>
          <p:spPr>
            <a:xfrm>
              <a:off x="2771061" y="5574341"/>
              <a:ext cx="20066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600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Biogenic and anthropogenic emissions</a:t>
              </a:r>
              <a:endParaRPr sz="1600" baseline="-25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 rot="-5400000">
              <a:off x="4375038" y="5630673"/>
              <a:ext cx="1106400" cy="618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219" name="Google Shape;219;p25"/>
          <p:cNvGrpSpPr/>
          <p:nvPr/>
        </p:nvGrpSpPr>
        <p:grpSpPr>
          <a:xfrm>
            <a:off x="3124669" y="3151934"/>
            <a:ext cx="3072752" cy="1409529"/>
            <a:chOff x="3086367" y="3507265"/>
            <a:chExt cx="3072751" cy="1409528"/>
          </a:xfrm>
        </p:grpSpPr>
        <p:sp>
          <p:nvSpPr>
            <p:cNvPr id="220" name="Google Shape;220;p25"/>
            <p:cNvSpPr/>
            <p:nvPr/>
          </p:nvSpPr>
          <p:spPr>
            <a:xfrm rot="5400000" flipH="1">
              <a:off x="4574689" y="4415043"/>
              <a:ext cx="707100" cy="296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221" name="Google Shape;221;p25"/>
            <p:cNvSpPr txBox="1"/>
            <p:nvPr/>
          </p:nvSpPr>
          <p:spPr>
            <a:xfrm>
              <a:off x="3697318" y="3507265"/>
              <a:ext cx="2461800" cy="625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733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Oxidized Volatile Organic Compounds</a:t>
              </a:r>
              <a:endParaRPr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222" name="Google Shape;222;p25"/>
            <p:cNvSpPr txBox="1"/>
            <p:nvPr/>
          </p:nvSpPr>
          <p:spPr>
            <a:xfrm>
              <a:off x="3086367" y="4240100"/>
              <a:ext cx="1429200" cy="66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r"/>
              <a:r>
                <a:rPr lang="fr"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Gaseous oxidation</a:t>
              </a:r>
              <a:endParaRPr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3" name="Google Shape;223;p25"/>
          <p:cNvGrpSpPr/>
          <p:nvPr/>
        </p:nvGrpSpPr>
        <p:grpSpPr>
          <a:xfrm>
            <a:off x="6095999" y="2982601"/>
            <a:ext cx="3242475" cy="1431513"/>
            <a:chOff x="5536132" y="3445133"/>
            <a:chExt cx="3242475" cy="1431513"/>
          </a:xfrm>
        </p:grpSpPr>
        <p:sp>
          <p:nvSpPr>
            <p:cNvPr id="224" name="Google Shape;224;p25"/>
            <p:cNvSpPr txBox="1"/>
            <p:nvPr/>
          </p:nvSpPr>
          <p:spPr>
            <a:xfrm>
              <a:off x="7023607" y="3445133"/>
              <a:ext cx="1755000" cy="892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733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Secondary Organic Aerosol</a:t>
              </a:r>
              <a:endParaRPr sz="1733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grpSp>
          <p:nvGrpSpPr>
            <p:cNvPr id="225" name="Google Shape;225;p25"/>
            <p:cNvGrpSpPr/>
            <p:nvPr/>
          </p:nvGrpSpPr>
          <p:grpSpPr>
            <a:xfrm>
              <a:off x="5536132" y="3745702"/>
              <a:ext cx="1630297" cy="411636"/>
              <a:chOff x="5588605" y="3735959"/>
              <a:chExt cx="1630297" cy="411636"/>
            </a:xfrm>
          </p:grpSpPr>
          <p:sp>
            <p:nvSpPr>
              <p:cNvPr id="226" name="Google Shape;226;p25"/>
              <p:cNvSpPr/>
              <p:nvPr/>
            </p:nvSpPr>
            <p:spPr>
              <a:xfrm flipH="1">
                <a:off x="5588605" y="3735959"/>
                <a:ext cx="1598700" cy="212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sp>
            <p:nvSpPr>
              <p:cNvPr id="227" name="Google Shape;227;p25"/>
              <p:cNvSpPr/>
              <p:nvPr/>
            </p:nvSpPr>
            <p:spPr>
              <a:xfrm rot="10800000" flipH="1">
                <a:off x="5620202" y="3935495"/>
                <a:ext cx="1598700" cy="212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</p:grpSp>
        <p:sp>
          <p:nvSpPr>
            <p:cNvPr id="228" name="Google Shape;228;p25"/>
            <p:cNvSpPr txBox="1"/>
            <p:nvPr/>
          </p:nvSpPr>
          <p:spPr>
            <a:xfrm>
              <a:off x="5753236" y="4209709"/>
              <a:ext cx="1154700" cy="66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fr"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Low volatility</a:t>
              </a:r>
              <a:endParaRPr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9" name="Google Shape;229;p25"/>
          <p:cNvGrpSpPr/>
          <p:nvPr/>
        </p:nvGrpSpPr>
        <p:grpSpPr>
          <a:xfrm>
            <a:off x="3603653" y="637155"/>
            <a:ext cx="5926239" cy="2571376"/>
            <a:chOff x="2387519" y="487187"/>
            <a:chExt cx="4759776" cy="2256120"/>
          </a:xfrm>
        </p:grpSpPr>
        <p:sp>
          <p:nvSpPr>
            <p:cNvPr id="230" name="Google Shape;230;p25"/>
            <p:cNvSpPr/>
            <p:nvPr/>
          </p:nvSpPr>
          <p:spPr>
            <a:xfrm>
              <a:off x="2387519" y="487187"/>
              <a:ext cx="4759776" cy="2256120"/>
            </a:xfrm>
            <a:prstGeom prst="cloud">
              <a:avLst/>
            </a:prstGeom>
            <a:solidFill>
              <a:srgbClr val="D6E7F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grpSp>
          <p:nvGrpSpPr>
            <p:cNvPr id="231" name="Google Shape;231;p25"/>
            <p:cNvGrpSpPr/>
            <p:nvPr/>
          </p:nvGrpSpPr>
          <p:grpSpPr>
            <a:xfrm>
              <a:off x="2387527" y="1268900"/>
              <a:ext cx="4532446" cy="1467338"/>
              <a:chOff x="3183369" y="1691867"/>
              <a:chExt cx="6043262" cy="1956450"/>
            </a:xfrm>
          </p:grpSpPr>
          <p:grpSp>
            <p:nvGrpSpPr>
              <p:cNvPr id="232" name="Google Shape;232;p25"/>
              <p:cNvGrpSpPr/>
              <p:nvPr/>
            </p:nvGrpSpPr>
            <p:grpSpPr>
              <a:xfrm rot="-1245928">
                <a:off x="4309046" y="2380675"/>
                <a:ext cx="1129564" cy="1151211"/>
                <a:chOff x="4357839" y="1919515"/>
                <a:chExt cx="1482160" cy="1488436"/>
              </a:xfrm>
            </p:grpSpPr>
            <p:sp>
              <p:nvSpPr>
                <p:cNvPr id="233" name="Google Shape;233;p25"/>
                <p:cNvSpPr/>
                <p:nvPr/>
              </p:nvSpPr>
              <p:spPr>
                <a:xfrm rot="8712211" flipH="1">
                  <a:off x="4299506" y="2349139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  <p:sp>
              <p:nvSpPr>
                <p:cNvPr id="234" name="Google Shape;234;p25"/>
                <p:cNvSpPr/>
                <p:nvPr/>
              </p:nvSpPr>
              <p:spPr>
                <a:xfrm rot="-2087789" flipH="1">
                  <a:off x="4299666" y="2681975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sp>
            <p:nvSpPr>
              <p:cNvPr id="235" name="Google Shape;235;p25"/>
              <p:cNvSpPr txBox="1"/>
              <p:nvPr/>
            </p:nvSpPr>
            <p:spPr>
              <a:xfrm>
                <a:off x="4864641" y="1691867"/>
                <a:ext cx="2817300" cy="731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fr" sz="1733">
                    <a:solidFill>
                      <a:schemeClr val="dk2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Oxidized Volatile Organic Compounds</a:t>
                </a:r>
                <a:endParaRPr sz="2800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grpSp>
            <p:nvGrpSpPr>
              <p:cNvPr id="236" name="Google Shape;236;p25"/>
              <p:cNvGrpSpPr/>
              <p:nvPr/>
            </p:nvGrpSpPr>
            <p:grpSpPr>
              <a:xfrm rot="-4773600">
                <a:off x="6751417" y="2507953"/>
                <a:ext cx="1129579" cy="1151149"/>
                <a:chOff x="4770198" y="2311262"/>
                <a:chExt cx="1482160" cy="1488436"/>
              </a:xfrm>
            </p:grpSpPr>
            <p:sp>
              <p:nvSpPr>
                <p:cNvPr id="237" name="Google Shape;237;p25"/>
                <p:cNvSpPr/>
                <p:nvPr/>
              </p:nvSpPr>
              <p:spPr>
                <a:xfrm rot="8712211" flipH="1">
                  <a:off x="4711865" y="2740886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  <p:sp>
              <p:nvSpPr>
                <p:cNvPr id="238" name="Google Shape;238;p25"/>
                <p:cNvSpPr/>
                <p:nvPr/>
              </p:nvSpPr>
              <p:spPr>
                <a:xfrm rot="-2087789" flipH="1">
                  <a:off x="4712025" y="3073722"/>
                  <a:ext cx="1598667" cy="29635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sp>
            <p:nvSpPr>
              <p:cNvPr id="239" name="Google Shape;239;p25"/>
              <p:cNvSpPr txBox="1"/>
              <p:nvPr/>
            </p:nvSpPr>
            <p:spPr>
              <a:xfrm>
                <a:off x="3183369" y="2504529"/>
                <a:ext cx="1598699" cy="4440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r"/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Dissolution</a:t>
                </a:r>
                <a:endParaRPr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40" name="Google Shape;240;p25"/>
              <p:cNvSpPr txBox="1"/>
              <p:nvPr/>
            </p:nvSpPr>
            <p:spPr>
              <a:xfrm>
                <a:off x="7681930" y="2518648"/>
                <a:ext cx="1544701" cy="7802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Dissolution</a:t>
                </a:r>
                <a:endParaRPr sz="1467"/>
              </a:p>
              <a:p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Activation</a:t>
                </a:r>
                <a:endParaRPr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  <p:sp>
          <p:nvSpPr>
            <p:cNvPr id="241" name="Google Shape;241;p25"/>
            <p:cNvSpPr/>
            <p:nvPr/>
          </p:nvSpPr>
          <p:spPr>
            <a:xfrm>
              <a:off x="3939455" y="1811183"/>
              <a:ext cx="1469100" cy="6204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9E9E9E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242" name="Google Shape;242;p25"/>
            <p:cNvSpPr/>
            <p:nvPr/>
          </p:nvSpPr>
          <p:spPr>
            <a:xfrm rot="10800000">
              <a:off x="3844351" y="632227"/>
              <a:ext cx="1564200" cy="7068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9E9E9E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243" name="Google Shape;243;p25"/>
            <p:cNvSpPr txBox="1"/>
            <p:nvPr/>
          </p:nvSpPr>
          <p:spPr>
            <a:xfrm>
              <a:off x="5262501" y="700682"/>
              <a:ext cx="1071900" cy="585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r"/>
              <a:r>
                <a:rPr lang="fr"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Aqueous oxidation</a:t>
              </a:r>
              <a:endParaRPr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" name="Google Shape;244;p25"/>
          <p:cNvGrpSpPr/>
          <p:nvPr/>
        </p:nvGrpSpPr>
        <p:grpSpPr>
          <a:xfrm>
            <a:off x="4619336" y="3451831"/>
            <a:ext cx="2630651" cy="2823087"/>
            <a:chOff x="5939259" y="2965142"/>
            <a:chExt cx="2630650" cy="2823087"/>
          </a:xfrm>
        </p:grpSpPr>
        <p:cxnSp>
          <p:nvCxnSpPr>
            <p:cNvPr id="245" name="Google Shape;245;p25"/>
            <p:cNvCxnSpPr/>
            <p:nvPr/>
          </p:nvCxnSpPr>
          <p:spPr>
            <a:xfrm flipH="1">
              <a:off x="6341339" y="3429000"/>
              <a:ext cx="869100" cy="23592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6" name="Google Shape;246;p25"/>
            <p:cNvCxnSpPr/>
            <p:nvPr/>
          </p:nvCxnSpPr>
          <p:spPr>
            <a:xfrm flipH="1">
              <a:off x="7077551" y="3130412"/>
              <a:ext cx="516000" cy="14007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7" name="Google Shape;247;p25"/>
            <p:cNvCxnSpPr/>
            <p:nvPr/>
          </p:nvCxnSpPr>
          <p:spPr>
            <a:xfrm flipH="1">
              <a:off x="6916566" y="3892859"/>
              <a:ext cx="600600" cy="1630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8" name="Google Shape;248;p25"/>
            <p:cNvCxnSpPr/>
            <p:nvPr/>
          </p:nvCxnSpPr>
          <p:spPr>
            <a:xfrm flipH="1">
              <a:off x="7575535" y="2984377"/>
              <a:ext cx="593400" cy="16104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9" name="Google Shape;249;p25"/>
            <p:cNvCxnSpPr/>
            <p:nvPr/>
          </p:nvCxnSpPr>
          <p:spPr>
            <a:xfrm flipH="1">
              <a:off x="5939259" y="3089429"/>
              <a:ext cx="994200" cy="26988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0" name="Google Shape;250;p25"/>
            <p:cNvCxnSpPr/>
            <p:nvPr/>
          </p:nvCxnSpPr>
          <p:spPr>
            <a:xfrm flipH="1">
              <a:off x="7575709" y="2965142"/>
              <a:ext cx="994200" cy="26988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51" name="Google Shape;251;p25"/>
          <p:cNvSpPr txBox="1"/>
          <p:nvPr/>
        </p:nvSpPr>
        <p:spPr>
          <a:xfrm>
            <a:off x="7018507" y="4649727"/>
            <a:ext cx="159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fr"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Wet and dry deposition</a:t>
            </a:r>
            <a:endParaRPr sz="1867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2" name="Google Shape;2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934" y="2014315"/>
            <a:ext cx="10293933" cy="239976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5"/>
          <p:cNvSpPr txBox="1"/>
          <p:nvPr/>
        </p:nvSpPr>
        <p:spPr>
          <a:xfrm>
            <a:off x="6093591" y="5179480"/>
            <a:ext cx="6312231" cy="10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Contributions to rain composition in the tropics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Bakayoko et al. (2021)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2;p23">
            <a:extLst>
              <a:ext uri="{FF2B5EF4-FFF2-40B4-BE49-F238E27FC236}">
                <a16:creationId xmlns:a16="http://schemas.microsoft.com/office/drawing/2014/main" id="{117D35E1-039B-478B-46B6-003D102F979C}"/>
              </a:ext>
            </a:extLst>
          </p:cNvPr>
          <p:cNvSpPr txBox="1"/>
          <p:nvPr/>
        </p:nvSpPr>
        <p:spPr>
          <a:xfrm>
            <a:off x="3428" y="18173"/>
            <a:ext cx="11508400" cy="63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Atmospheric Evolution of Organics : formation of oxidized compounds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/>
          <p:nvPr/>
        </p:nvSpPr>
        <p:spPr>
          <a:xfrm>
            <a:off x="612559" y="541539"/>
            <a:ext cx="1544800" cy="1544800"/>
          </a:xfrm>
          <a:prstGeom prst="sun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261" name="Google Shape;261;p26"/>
          <p:cNvGrpSpPr/>
          <p:nvPr/>
        </p:nvGrpSpPr>
        <p:grpSpPr>
          <a:xfrm>
            <a:off x="2771061" y="564066"/>
            <a:ext cx="6758595" cy="5928808"/>
            <a:chOff x="2771061" y="564065"/>
            <a:chExt cx="6758594" cy="5928808"/>
          </a:xfrm>
        </p:grpSpPr>
        <p:grpSp>
          <p:nvGrpSpPr>
            <p:cNvPr id="262" name="Google Shape;262;p26"/>
            <p:cNvGrpSpPr/>
            <p:nvPr/>
          </p:nvGrpSpPr>
          <p:grpSpPr>
            <a:xfrm>
              <a:off x="3183359" y="564065"/>
              <a:ext cx="6346296" cy="3139713"/>
              <a:chOff x="3183359" y="564065"/>
              <a:chExt cx="6346296" cy="3139713"/>
            </a:xfrm>
          </p:grpSpPr>
          <p:sp>
            <p:nvSpPr>
              <p:cNvPr id="263" name="Google Shape;263;p26"/>
              <p:cNvSpPr/>
              <p:nvPr/>
            </p:nvSpPr>
            <p:spPr>
              <a:xfrm>
                <a:off x="3183359" y="564065"/>
                <a:ext cx="6346296" cy="3008124"/>
              </a:xfrm>
              <a:prstGeom prst="cloud">
                <a:avLst/>
              </a:prstGeom>
              <a:solidFill>
                <a:srgbClr val="D6E7F0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grpSp>
            <p:nvGrpSpPr>
              <p:cNvPr id="264" name="Google Shape;264;p26"/>
              <p:cNvGrpSpPr/>
              <p:nvPr/>
            </p:nvGrpSpPr>
            <p:grpSpPr>
              <a:xfrm>
                <a:off x="3538834" y="1862131"/>
                <a:ext cx="5548331" cy="1841647"/>
                <a:chOff x="3538834" y="1862131"/>
                <a:chExt cx="5548331" cy="1841647"/>
              </a:xfrm>
            </p:grpSpPr>
            <p:grpSp>
              <p:nvGrpSpPr>
                <p:cNvPr id="265" name="Google Shape;265;p26"/>
                <p:cNvGrpSpPr/>
                <p:nvPr/>
              </p:nvGrpSpPr>
              <p:grpSpPr>
                <a:xfrm rot="-1245928">
                  <a:off x="4710310" y="2552567"/>
                  <a:ext cx="1129564" cy="1151211"/>
                  <a:chOff x="4770198" y="2311262"/>
                  <a:chExt cx="1482160" cy="1488436"/>
                </a:xfrm>
              </p:grpSpPr>
              <p:sp>
                <p:nvSpPr>
                  <p:cNvPr id="266" name="Google Shape;266;p26"/>
                  <p:cNvSpPr/>
                  <p:nvPr/>
                </p:nvSpPr>
                <p:spPr>
                  <a:xfrm rot="8712211" flipH="1">
                    <a:off x="4711865" y="2740886"/>
                    <a:ext cx="1598667" cy="29635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chemeClr val="lt1"/>
                      </a:solidFill>
                      <a:latin typeface="Lato Black"/>
                      <a:ea typeface="Lato Black"/>
                      <a:cs typeface="Lato Black"/>
                      <a:sym typeface="Lato Black"/>
                    </a:endParaRPr>
                  </a:p>
                </p:txBody>
              </p:sp>
              <p:sp>
                <p:nvSpPr>
                  <p:cNvPr id="267" name="Google Shape;267;p26"/>
                  <p:cNvSpPr/>
                  <p:nvPr/>
                </p:nvSpPr>
                <p:spPr>
                  <a:xfrm rot="-2087789" flipH="1">
                    <a:off x="4712025" y="3073722"/>
                    <a:ext cx="1598667" cy="29635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chemeClr val="lt1"/>
                      </a:solidFill>
                      <a:latin typeface="Lato Black"/>
                      <a:ea typeface="Lato Black"/>
                      <a:cs typeface="Lato Black"/>
                      <a:sym typeface="Lato Black"/>
                    </a:endParaRPr>
                  </a:p>
                </p:txBody>
              </p:sp>
            </p:grpSp>
            <p:sp>
              <p:nvSpPr>
                <p:cNvPr id="268" name="Google Shape;268;p26"/>
                <p:cNvSpPr txBox="1"/>
                <p:nvPr/>
              </p:nvSpPr>
              <p:spPr>
                <a:xfrm>
                  <a:off x="5554330" y="1862131"/>
                  <a:ext cx="1357500" cy="5231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algn="ctr"/>
                  <a:r>
                    <a:rPr lang="fr" sz="2800">
                      <a:solidFill>
                        <a:schemeClr val="dk2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OVOC</a:t>
                  </a:r>
                  <a:endParaRPr sz="2800">
                    <a:solidFill>
                      <a:schemeClr val="dk2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  <p:grpSp>
              <p:nvGrpSpPr>
                <p:cNvPr id="269" name="Google Shape;269;p26"/>
                <p:cNvGrpSpPr/>
                <p:nvPr/>
              </p:nvGrpSpPr>
              <p:grpSpPr>
                <a:xfrm rot="-4773600">
                  <a:off x="6751417" y="2507953"/>
                  <a:ext cx="1129579" cy="1151149"/>
                  <a:chOff x="4770198" y="2311262"/>
                  <a:chExt cx="1482160" cy="1488436"/>
                </a:xfrm>
              </p:grpSpPr>
              <p:sp>
                <p:nvSpPr>
                  <p:cNvPr id="270" name="Google Shape;270;p26"/>
                  <p:cNvSpPr/>
                  <p:nvPr/>
                </p:nvSpPr>
                <p:spPr>
                  <a:xfrm rot="8712211" flipH="1">
                    <a:off x="4711865" y="2740886"/>
                    <a:ext cx="1598667" cy="29635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chemeClr val="lt1"/>
                      </a:solidFill>
                      <a:latin typeface="Lato Black"/>
                      <a:ea typeface="Lato Black"/>
                      <a:cs typeface="Lato Black"/>
                      <a:sym typeface="Lato Black"/>
                    </a:endParaRPr>
                  </a:p>
                </p:txBody>
              </p:sp>
              <p:sp>
                <p:nvSpPr>
                  <p:cNvPr id="271" name="Google Shape;271;p26"/>
                  <p:cNvSpPr/>
                  <p:nvPr/>
                </p:nvSpPr>
                <p:spPr>
                  <a:xfrm rot="-2087789" flipH="1">
                    <a:off x="4712025" y="3073722"/>
                    <a:ext cx="1598667" cy="29635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chemeClr val="lt1"/>
                      </a:solidFill>
                      <a:latin typeface="Lato Black"/>
                      <a:ea typeface="Lato Black"/>
                      <a:cs typeface="Lato Black"/>
                      <a:sym typeface="Lato Black"/>
                    </a:endParaRPr>
                  </a:p>
                </p:txBody>
              </p:sp>
            </p:grpSp>
            <p:sp>
              <p:nvSpPr>
                <p:cNvPr id="272" name="Google Shape;272;p26"/>
                <p:cNvSpPr txBox="1"/>
                <p:nvPr/>
              </p:nvSpPr>
              <p:spPr>
                <a:xfrm>
                  <a:off x="3538834" y="2689132"/>
                  <a:ext cx="1598700" cy="3796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algn="r"/>
                  <a:r>
                    <a:rPr lang="fr" sz="1867">
                      <a:solidFill>
                        <a:schemeClr val="dk2"/>
                      </a:solidFill>
                      <a:latin typeface="Lato Light"/>
                      <a:ea typeface="Lato Light"/>
                      <a:cs typeface="Lato Light"/>
                      <a:sym typeface="Lato Light"/>
                    </a:rPr>
                    <a:t>Dissolution</a:t>
                  </a:r>
                  <a:endParaRPr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endParaRPr>
                </a:p>
              </p:txBody>
            </p:sp>
            <p:sp>
              <p:nvSpPr>
                <p:cNvPr id="273" name="Google Shape;273;p26"/>
                <p:cNvSpPr txBox="1"/>
                <p:nvPr/>
              </p:nvSpPr>
              <p:spPr>
                <a:xfrm>
                  <a:off x="7542465" y="2649632"/>
                  <a:ext cx="1544700" cy="6669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r>
                    <a:rPr lang="fr" sz="1867">
                      <a:solidFill>
                        <a:schemeClr val="dk2"/>
                      </a:solidFill>
                      <a:latin typeface="Lato Light"/>
                      <a:ea typeface="Lato Light"/>
                      <a:cs typeface="Lato Light"/>
                      <a:sym typeface="Lato Light"/>
                    </a:rPr>
                    <a:t>Dissolution</a:t>
                  </a:r>
                  <a:endParaRPr sz="1467"/>
                </a:p>
                <a:p>
                  <a:r>
                    <a:rPr lang="fr" sz="1867">
                      <a:solidFill>
                        <a:schemeClr val="dk2"/>
                      </a:solidFill>
                      <a:latin typeface="Lato Light"/>
                      <a:ea typeface="Lato Light"/>
                      <a:cs typeface="Lato Light"/>
                      <a:sym typeface="Lato Light"/>
                    </a:rPr>
                    <a:t>Activation</a:t>
                  </a:r>
                  <a:endParaRPr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endParaRPr>
                </a:p>
              </p:txBody>
            </p:sp>
          </p:grpSp>
        </p:grpSp>
        <p:grpSp>
          <p:nvGrpSpPr>
            <p:cNvPr id="274" name="Google Shape;274;p26"/>
            <p:cNvGrpSpPr/>
            <p:nvPr/>
          </p:nvGrpSpPr>
          <p:grpSpPr>
            <a:xfrm>
              <a:off x="2771061" y="4863381"/>
              <a:ext cx="2757929" cy="1629492"/>
              <a:chOff x="2771061" y="4863381"/>
              <a:chExt cx="2757929" cy="1629492"/>
            </a:xfrm>
          </p:grpSpPr>
          <p:sp>
            <p:nvSpPr>
              <p:cNvPr id="275" name="Google Shape;275;p26"/>
              <p:cNvSpPr txBox="1"/>
              <p:nvPr/>
            </p:nvSpPr>
            <p:spPr>
              <a:xfrm>
                <a:off x="4327490" y="4863381"/>
                <a:ext cx="1201500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fr" sz="2800">
                    <a:solidFill>
                      <a:schemeClr val="dk2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VOC</a:t>
                </a:r>
                <a:endParaRPr sz="2800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sp>
            <p:nvSpPr>
              <p:cNvPr id="276" name="Google Shape;276;p26"/>
              <p:cNvSpPr txBox="1"/>
              <p:nvPr/>
            </p:nvSpPr>
            <p:spPr>
              <a:xfrm>
                <a:off x="2771061" y="5574341"/>
                <a:ext cx="2006700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fr" sz="1600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Biogenic and anthropogenic emissions</a:t>
                </a:r>
                <a:endParaRPr sz="1600" baseline="-25000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77" name="Google Shape;277;p26"/>
              <p:cNvSpPr/>
              <p:nvPr/>
            </p:nvSpPr>
            <p:spPr>
              <a:xfrm rot="-5400000">
                <a:off x="4375038" y="5630673"/>
                <a:ext cx="1106400" cy="6180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</p:grpSp>
        <p:grpSp>
          <p:nvGrpSpPr>
            <p:cNvPr id="278" name="Google Shape;278;p26"/>
            <p:cNvGrpSpPr/>
            <p:nvPr/>
          </p:nvGrpSpPr>
          <p:grpSpPr>
            <a:xfrm>
              <a:off x="3086367" y="3686489"/>
              <a:ext cx="2515187" cy="1230304"/>
              <a:chOff x="3086367" y="3686489"/>
              <a:chExt cx="2515187" cy="1230304"/>
            </a:xfrm>
          </p:grpSpPr>
          <p:sp>
            <p:nvSpPr>
              <p:cNvPr id="279" name="Google Shape;279;p26"/>
              <p:cNvSpPr/>
              <p:nvPr/>
            </p:nvSpPr>
            <p:spPr>
              <a:xfrm rot="5400000" flipH="1">
                <a:off x="4574689" y="4415043"/>
                <a:ext cx="707100" cy="296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sp>
            <p:nvSpPr>
              <p:cNvPr id="280" name="Google Shape;280;p26"/>
              <p:cNvSpPr txBox="1"/>
              <p:nvPr/>
            </p:nvSpPr>
            <p:spPr>
              <a:xfrm>
                <a:off x="4245554" y="3686489"/>
                <a:ext cx="1356000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fr" sz="2800">
                    <a:solidFill>
                      <a:schemeClr val="dk2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OVOC</a:t>
                </a:r>
                <a:endParaRPr sz="2800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sp>
            <p:nvSpPr>
              <p:cNvPr id="281" name="Google Shape;281;p26"/>
              <p:cNvSpPr txBox="1"/>
              <p:nvPr/>
            </p:nvSpPr>
            <p:spPr>
              <a:xfrm>
                <a:off x="3086367" y="4240100"/>
                <a:ext cx="1429200" cy="6669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r"/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Gaseous oxidation</a:t>
                </a:r>
                <a:endParaRPr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  <p:grpSp>
          <p:nvGrpSpPr>
            <p:cNvPr id="282" name="Google Shape;282;p26"/>
            <p:cNvGrpSpPr/>
            <p:nvPr/>
          </p:nvGrpSpPr>
          <p:grpSpPr>
            <a:xfrm>
              <a:off x="5536132" y="3659887"/>
              <a:ext cx="2685619" cy="1216759"/>
              <a:chOff x="5536132" y="3659887"/>
              <a:chExt cx="2685619" cy="1216759"/>
            </a:xfrm>
          </p:grpSpPr>
          <p:sp>
            <p:nvSpPr>
              <p:cNvPr id="283" name="Google Shape;283;p26"/>
              <p:cNvSpPr txBox="1"/>
              <p:nvPr/>
            </p:nvSpPr>
            <p:spPr>
              <a:xfrm>
                <a:off x="7020251" y="3659887"/>
                <a:ext cx="1201500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fr" sz="2800">
                    <a:solidFill>
                      <a:schemeClr val="dk2"/>
                    </a:solidFill>
                    <a:latin typeface="Lato Black"/>
                    <a:ea typeface="Lato Black"/>
                    <a:cs typeface="Lato Black"/>
                    <a:sym typeface="Lato Black"/>
                  </a:rPr>
                  <a:t>SOA</a:t>
                </a:r>
                <a:endParaRPr sz="2800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grpSp>
            <p:nvGrpSpPr>
              <p:cNvPr id="284" name="Google Shape;284;p26"/>
              <p:cNvGrpSpPr/>
              <p:nvPr/>
            </p:nvGrpSpPr>
            <p:grpSpPr>
              <a:xfrm>
                <a:off x="5536132" y="3745702"/>
                <a:ext cx="1630297" cy="411636"/>
                <a:chOff x="5588605" y="3735959"/>
                <a:chExt cx="1630297" cy="411636"/>
              </a:xfrm>
            </p:grpSpPr>
            <p:sp>
              <p:nvSpPr>
                <p:cNvPr id="285" name="Google Shape;285;p26"/>
                <p:cNvSpPr/>
                <p:nvPr/>
              </p:nvSpPr>
              <p:spPr>
                <a:xfrm flipH="1">
                  <a:off x="5588605" y="3735959"/>
                  <a:ext cx="1598700" cy="2121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  <p:sp>
              <p:nvSpPr>
                <p:cNvPr id="286" name="Google Shape;286;p26"/>
                <p:cNvSpPr/>
                <p:nvPr/>
              </p:nvSpPr>
              <p:spPr>
                <a:xfrm rot="10800000" flipH="1">
                  <a:off x="5620202" y="3935495"/>
                  <a:ext cx="1598700" cy="2121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sp>
            <p:nvSpPr>
              <p:cNvPr id="287" name="Google Shape;287;p26"/>
              <p:cNvSpPr txBox="1"/>
              <p:nvPr/>
            </p:nvSpPr>
            <p:spPr>
              <a:xfrm>
                <a:off x="5753236" y="4209709"/>
                <a:ext cx="1154700" cy="6669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ctr"/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Low volatility</a:t>
                </a:r>
                <a:endParaRPr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  <p:grpSp>
          <p:nvGrpSpPr>
            <p:cNvPr id="288" name="Google Shape;288;p26"/>
            <p:cNvGrpSpPr/>
            <p:nvPr/>
          </p:nvGrpSpPr>
          <p:grpSpPr>
            <a:xfrm>
              <a:off x="5478730" y="1483182"/>
              <a:ext cx="2699629" cy="1223797"/>
              <a:chOff x="5478730" y="1483182"/>
              <a:chExt cx="2699629" cy="1223797"/>
            </a:xfrm>
          </p:grpSpPr>
          <p:sp>
            <p:nvSpPr>
              <p:cNvPr id="289" name="Google Shape;289;p26"/>
              <p:cNvSpPr/>
              <p:nvPr/>
            </p:nvSpPr>
            <p:spPr>
              <a:xfrm>
                <a:off x="5558705" y="2158279"/>
                <a:ext cx="1429200" cy="548700"/>
              </a:xfrm>
              <a:prstGeom prst="curvedUp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rgbClr val="9E9E9E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dk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sp>
            <p:nvSpPr>
              <p:cNvPr id="290" name="Google Shape;290;p26"/>
              <p:cNvSpPr/>
              <p:nvPr/>
            </p:nvSpPr>
            <p:spPr>
              <a:xfrm rot="10800000">
                <a:off x="5478730" y="1484428"/>
                <a:ext cx="1429200" cy="548700"/>
              </a:xfrm>
              <a:prstGeom prst="curvedUp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rgbClr val="9E9E9E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dk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  <p:sp>
            <p:nvSpPr>
              <p:cNvPr id="291" name="Google Shape;291;p26"/>
              <p:cNvSpPr txBox="1"/>
              <p:nvPr/>
            </p:nvSpPr>
            <p:spPr>
              <a:xfrm>
                <a:off x="6749159" y="1483182"/>
                <a:ext cx="1429200" cy="6669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algn="r"/>
                <a:r>
                  <a:rPr lang="fr" sz="1867">
                    <a:solidFill>
                      <a:schemeClr val="dk2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Aqueous oxidation</a:t>
                </a:r>
                <a:endParaRPr sz="1867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292" name="Google Shape;292;p26"/>
          <p:cNvGrpSpPr/>
          <p:nvPr/>
        </p:nvGrpSpPr>
        <p:grpSpPr>
          <a:xfrm>
            <a:off x="4619336" y="3451831"/>
            <a:ext cx="2630651" cy="2823087"/>
            <a:chOff x="5939259" y="2965142"/>
            <a:chExt cx="2630650" cy="2823087"/>
          </a:xfrm>
        </p:grpSpPr>
        <p:cxnSp>
          <p:nvCxnSpPr>
            <p:cNvPr id="293" name="Google Shape;293;p26"/>
            <p:cNvCxnSpPr/>
            <p:nvPr/>
          </p:nvCxnSpPr>
          <p:spPr>
            <a:xfrm flipH="1">
              <a:off x="6341339" y="3429000"/>
              <a:ext cx="869100" cy="23592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4" name="Google Shape;294;p26"/>
            <p:cNvCxnSpPr/>
            <p:nvPr/>
          </p:nvCxnSpPr>
          <p:spPr>
            <a:xfrm flipH="1">
              <a:off x="7077551" y="3130412"/>
              <a:ext cx="516000" cy="14007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5" name="Google Shape;295;p26"/>
            <p:cNvCxnSpPr/>
            <p:nvPr/>
          </p:nvCxnSpPr>
          <p:spPr>
            <a:xfrm flipH="1">
              <a:off x="6916566" y="3892859"/>
              <a:ext cx="600600" cy="1630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6" name="Google Shape;296;p26"/>
            <p:cNvCxnSpPr/>
            <p:nvPr/>
          </p:nvCxnSpPr>
          <p:spPr>
            <a:xfrm flipH="1">
              <a:off x="7575535" y="2984377"/>
              <a:ext cx="593400" cy="16104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7" name="Google Shape;297;p26"/>
            <p:cNvCxnSpPr/>
            <p:nvPr/>
          </p:nvCxnSpPr>
          <p:spPr>
            <a:xfrm flipH="1">
              <a:off x="5939259" y="3089429"/>
              <a:ext cx="994200" cy="26988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8" name="Google Shape;298;p26"/>
            <p:cNvCxnSpPr/>
            <p:nvPr/>
          </p:nvCxnSpPr>
          <p:spPr>
            <a:xfrm flipH="1">
              <a:off x="7575709" y="2965142"/>
              <a:ext cx="994200" cy="26988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9" name="Google Shape;299;p26"/>
          <p:cNvSpPr txBox="1"/>
          <p:nvPr/>
        </p:nvSpPr>
        <p:spPr>
          <a:xfrm>
            <a:off x="6825473" y="4913594"/>
            <a:ext cx="159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fr" sz="1867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Wet and dry deposition</a:t>
            </a:r>
            <a:endParaRPr sz="1867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00" name="Google Shape;300;p26"/>
          <p:cNvSpPr/>
          <p:nvPr/>
        </p:nvSpPr>
        <p:spPr>
          <a:xfrm>
            <a:off x="3340067" y="1116500"/>
            <a:ext cx="5961200" cy="3134000"/>
          </a:xfrm>
          <a:prstGeom prst="rect">
            <a:avLst/>
          </a:prstGeom>
          <a:noFill/>
          <a:ln w="381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6"/>
          <p:cNvSpPr txBox="1"/>
          <p:nvPr/>
        </p:nvSpPr>
        <p:spPr>
          <a:xfrm>
            <a:off x="9301267" y="1184835"/>
            <a:ext cx="264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fr" sz="16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hygroscopicity</a:t>
            </a:r>
            <a:endParaRPr sz="1600" b="1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" sz="16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optical properties</a:t>
            </a:r>
            <a:endParaRPr sz="1600" b="1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fr" sz="20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Climate impacts</a:t>
            </a:r>
            <a:endParaRPr sz="2000" b="1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6"/>
          <p:cNvSpPr/>
          <p:nvPr/>
        </p:nvSpPr>
        <p:spPr>
          <a:xfrm>
            <a:off x="3090267" y="3500900"/>
            <a:ext cx="5222800" cy="3247200"/>
          </a:xfrm>
          <a:prstGeom prst="rect">
            <a:avLst/>
          </a:prstGeom>
          <a:noFill/>
          <a:ln w="3810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6"/>
          <p:cNvSpPr txBox="1"/>
          <p:nvPr/>
        </p:nvSpPr>
        <p:spPr>
          <a:xfrm>
            <a:off x="1900" y="3738280"/>
            <a:ext cx="30088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algn="r"/>
            <a:r>
              <a:rPr lang="fr" sz="1600" b="1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rPr>
              <a:t>ozone chemistry</a:t>
            </a:r>
            <a:endParaRPr sz="1600" b="1">
              <a:solidFill>
                <a:srgbClr val="B45F0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fr" sz="1600" b="1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rPr>
              <a:t>particulate matter composition</a:t>
            </a:r>
            <a:endParaRPr sz="1600" b="1">
              <a:solidFill>
                <a:srgbClr val="B45F0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fr" sz="2000" b="1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rPr>
              <a:t>Air quality and health impacts</a:t>
            </a:r>
            <a:endParaRPr sz="2000" b="1">
              <a:solidFill>
                <a:srgbClr val="B45F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6"/>
          <p:cNvSpPr/>
          <p:nvPr/>
        </p:nvSpPr>
        <p:spPr>
          <a:xfrm>
            <a:off x="6587400" y="4818000"/>
            <a:ext cx="2645600" cy="885600"/>
          </a:xfrm>
          <a:prstGeom prst="rect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6"/>
          <p:cNvSpPr txBox="1"/>
          <p:nvPr/>
        </p:nvSpPr>
        <p:spPr>
          <a:xfrm>
            <a:off x="9301267" y="4818201"/>
            <a:ext cx="28272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fr" sz="16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rain composition</a:t>
            </a:r>
            <a:endParaRPr sz="1600" b="1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" sz="16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inputs to soils</a:t>
            </a:r>
            <a:endParaRPr sz="1600" b="1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fr" sz="20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Ecosystems impacts</a:t>
            </a:r>
            <a:endParaRPr sz="2000" b="1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2;p23">
            <a:extLst>
              <a:ext uri="{FF2B5EF4-FFF2-40B4-BE49-F238E27FC236}">
                <a16:creationId xmlns:a16="http://schemas.microsoft.com/office/drawing/2014/main" id="{2820278C-539C-89A6-B152-48F7AFCC8F8E}"/>
              </a:ext>
            </a:extLst>
          </p:cNvPr>
          <p:cNvSpPr txBox="1"/>
          <p:nvPr/>
        </p:nvSpPr>
        <p:spPr>
          <a:xfrm>
            <a:off x="3428" y="18173"/>
            <a:ext cx="11508400" cy="63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buSzPts val="2400"/>
            </a:pPr>
            <a:r>
              <a:rPr lang="fr" sz="28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Impacts</a:t>
            </a:r>
            <a:endParaRPr sz="2800" b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1794</Words>
  <Application>Microsoft Office PowerPoint</Application>
  <PresentationFormat>Widescreen</PresentationFormat>
  <Paragraphs>346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Helvetica</vt:lpstr>
      <vt:lpstr>Helvetica Neue</vt:lpstr>
      <vt:lpstr>Lato</vt:lpstr>
      <vt:lpstr>Lato Black</vt:lpstr>
      <vt:lpstr>Lato Light</vt:lpstr>
      <vt:lpstr>Noto Sans Symbols</vt:lpstr>
      <vt:lpstr>Diseño personalizado</vt:lpstr>
      <vt:lpstr>Bringing the complexity of organic chemistry to climate models with machine learning techniques</vt:lpstr>
      <vt:lpstr>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need to go faster</vt:lpstr>
      <vt:lpstr>PowerPoint Presentation</vt:lpstr>
      <vt:lpstr>PowerPoint Presentation</vt:lpstr>
      <vt:lpstr>Accelerating things</vt:lpstr>
      <vt:lpstr>Emulating atmospheric chemistry</vt:lpstr>
      <vt:lpstr>NN approach for predicting time-series of concentrations  </vt:lpstr>
      <vt:lpstr>NN approach for predicting time-series of concentrations  </vt:lpstr>
      <vt:lpstr>Generate Neural Network training dataset with GECKO-A</vt:lpstr>
      <vt:lpstr>Neural Network training dataset</vt:lpstr>
      <vt:lpstr>Multi-Layer Perceptron vs. Gated-Recurrent Unit network</vt:lpstr>
      <vt:lpstr>Application in a box model for diurnally varying conditions</vt:lpstr>
      <vt:lpstr>Computational gain GECKO-A vs. GECKO-NN</vt:lpstr>
      <vt:lpstr>Random Forest approach</vt:lpstr>
      <vt:lpstr>Random Forest: Realistic training dataset</vt:lpstr>
      <vt:lpstr>Random Forest results: examples</vt:lpstr>
      <vt:lpstr>Random Forest results: performance</vt:lpstr>
      <vt:lpstr>Random Forest results: errors distribution</vt:lpstr>
      <vt:lpstr>Random Forest results: specializing random forests</vt:lpstr>
      <vt:lpstr>Random Forest results: predictors relative importance</vt:lpstr>
      <vt:lpstr>Random Forest results: reducing the number of predictors</vt:lpstr>
      <vt:lpstr>First tests in a global model: VBS vs. GECKO-NN </vt:lpstr>
      <vt:lpstr>Conclusions and Outlook</vt:lpstr>
      <vt:lpstr>Thank you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the complexity of organic chemistry to climate models with machine learning techniques</dc:title>
  <dc:creator>Gemma Ribas</dc:creator>
  <cp:lastModifiedBy>Camille Mouchel Vallon</cp:lastModifiedBy>
  <cp:revision>12</cp:revision>
  <dcterms:created xsi:type="dcterms:W3CDTF">2019-06-06T09:57:11Z</dcterms:created>
  <dcterms:modified xsi:type="dcterms:W3CDTF">2024-06-05T08:29:31Z</dcterms:modified>
</cp:coreProperties>
</file>