
<file path=[Content_Types].xml><?xml version="1.0" encoding="utf-8"?>
<Types xmlns="http://schemas.openxmlformats.org/package/2006/content-types">
  <Default Extension="emf" ContentType="image/x-emf"/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9" r:id="rId4"/>
    <p:sldId id="721" r:id="rId5"/>
    <p:sldId id="722" r:id="rId6"/>
    <p:sldId id="723" r:id="rId7"/>
    <p:sldId id="724" r:id="rId8"/>
    <p:sldId id="725" r:id="rId9"/>
    <p:sldId id="726" r:id="rId10"/>
    <p:sldId id="727" r:id="rId11"/>
    <p:sldId id="728" r:id="rId12"/>
    <p:sldId id="730" r:id="rId13"/>
    <p:sldId id="729" r:id="rId14"/>
    <p:sldId id="731" r:id="rId15"/>
    <p:sldId id="267" r:id="rId1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547">
          <p15:clr>
            <a:srgbClr val="FBAE40"/>
          </p15:clr>
        </p15:guide>
        <p15:guide id="2" pos="5133">
          <p15:clr>
            <a:srgbClr val="FBAE40"/>
          </p15:clr>
        </p15:guide>
        <p15:guide id="3" orient="horz" pos="1434">
          <p15:clr>
            <a:srgbClr val="FBAE40"/>
          </p15:clr>
        </p15:guide>
        <p15:guide id="4" orient="horz" pos="2886">
          <p15:clr>
            <a:srgbClr val="FBAE40"/>
          </p15:clr>
        </p15:guide>
        <p15:guide id="5" pos="257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g+jQ/+C2J+oBsDGNNzsF3VYa3b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3C69"/>
    <a:srgbClr val="E1E1E1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99E2FA-5E24-4AAE-9547-094195FB8CBC}">
  <a:tblStyle styleId="{6F99E2FA-5E24-4AAE-9547-094195FB8C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636" y="84"/>
      </p:cViewPr>
      <p:guideLst>
        <p:guide pos="2547"/>
        <p:guide pos="5133"/>
        <p:guide orient="horz" pos="1434"/>
        <p:guide orient="horz" pos="2886"/>
        <p:guide pos="257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g1e93f6749ed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" name="Google Shape;12;g1e93f6749ed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8557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15932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7803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2071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01280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e93f6749ed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e93f6749ed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651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463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0878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5116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6830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3376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e93f6749e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1e93f6749ed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098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>
            <a:spLocks noGrp="1"/>
          </p:cNvSpPr>
          <p:nvPr>
            <p:ph type="title"/>
          </p:nvPr>
        </p:nvSpPr>
        <p:spPr>
          <a:xfrm>
            <a:off x="0" y="993718"/>
            <a:ext cx="121920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24484"/>
              </a:buClr>
              <a:buSzPts val="4000"/>
              <a:buFont typeface="Calibri"/>
              <a:buNone/>
              <a:defRPr sz="4000" b="1" i="0" u="none" strike="noStrike" cap="none">
                <a:solidFill>
                  <a:srgbClr val="12448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6"/>
          <p:cNvSpPr txBox="1">
            <a:spLocks noGrp="1"/>
          </p:cNvSpPr>
          <p:nvPr>
            <p:ph type="body" idx="1"/>
          </p:nvPr>
        </p:nvSpPr>
        <p:spPr>
          <a:xfrm>
            <a:off x="603657" y="1893250"/>
            <a:ext cx="10984800" cy="46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93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3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3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3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3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3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37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  <a:defRPr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" name="Google Shape;8;p16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76199"/>
            <a:ext cx="3675602" cy="56175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36.png"/><Relationship Id="rId4" Type="http://schemas.openxmlformats.org/officeDocument/2006/relationships/image" Target="../media/image2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9.png"/><Relationship Id="rId3" Type="http://schemas.openxmlformats.org/officeDocument/2006/relationships/image" Target="../media/image39.png"/><Relationship Id="rId7" Type="http://schemas.openxmlformats.org/officeDocument/2006/relationships/image" Target="../media/image10.pn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11" Type="http://schemas.openxmlformats.org/officeDocument/2006/relationships/image" Target="../media/image110.png"/><Relationship Id="rId5" Type="http://schemas.openxmlformats.org/officeDocument/2006/relationships/image" Target="../media/image50.png"/><Relationship Id="rId10" Type="http://schemas.openxmlformats.org/officeDocument/2006/relationships/image" Target="../media/image100.png"/><Relationship Id="rId4" Type="http://schemas.openxmlformats.org/officeDocument/2006/relationships/image" Target="../media/image40.png"/><Relationship Id="rId9" Type="http://schemas.openxmlformats.org/officeDocument/2006/relationships/image" Target="../media/image90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gif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;g1e93f6749ed_0_145">
            <a:extLst>
              <a:ext uri="{FF2B5EF4-FFF2-40B4-BE49-F238E27FC236}">
                <a16:creationId xmlns:a16="http://schemas.microsoft.com/office/drawing/2014/main" id="{85BDB97E-B505-1B39-7AEF-B309D5831FC5}"/>
              </a:ext>
            </a:extLst>
          </p:cNvPr>
          <p:cNvSpPr/>
          <p:nvPr/>
        </p:nvSpPr>
        <p:spPr>
          <a:xfrm>
            <a:off x="-1750" y="6081900"/>
            <a:ext cx="4333800" cy="487500"/>
          </a:xfrm>
          <a:prstGeom prst="rect">
            <a:avLst/>
          </a:prstGeom>
          <a:solidFill>
            <a:srgbClr val="293C69">
              <a:alpha val="36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4;g1e93f6749ed_0_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g1e93f6749ed_0_145"/>
          <p:cNvSpPr/>
          <p:nvPr/>
        </p:nvSpPr>
        <p:spPr>
          <a:xfrm>
            <a:off x="4408175" y="-100"/>
            <a:ext cx="7783800" cy="6858000"/>
          </a:xfrm>
          <a:prstGeom prst="rect">
            <a:avLst/>
          </a:prstGeom>
          <a:solidFill>
            <a:srgbClr val="F4EFEF">
              <a:alpha val="79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" name="Google Shape;16;g1e93f6749ed_0_145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775" y="187550"/>
            <a:ext cx="5601823" cy="8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g1e93f6749ed_0_145"/>
          <p:cNvSpPr txBox="1"/>
          <p:nvPr/>
        </p:nvSpPr>
        <p:spPr>
          <a:xfrm>
            <a:off x="4674775" y="1545016"/>
            <a:ext cx="6702600" cy="29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b="1" dirty="0">
                <a:solidFill>
                  <a:srgbClr val="213970"/>
                </a:solidFill>
                <a:latin typeface="Calibri"/>
                <a:ea typeface="Calibri"/>
                <a:cs typeface="Calibri"/>
                <a:sym typeface="Calibri"/>
              </a:rPr>
              <a:t>Statistical summaries for streamed climate data</a:t>
            </a:r>
            <a:endParaRPr sz="6000" b="1" dirty="0">
              <a:solidFill>
                <a:srgbClr val="2139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2;g1e93f6749ed_0_145">
            <a:extLst>
              <a:ext uri="{FF2B5EF4-FFF2-40B4-BE49-F238E27FC236}">
                <a16:creationId xmlns:a16="http://schemas.microsoft.com/office/drawing/2014/main" id="{3684269E-B813-C858-C61A-5851368248A5}"/>
              </a:ext>
            </a:extLst>
          </p:cNvPr>
          <p:cNvSpPr/>
          <p:nvPr/>
        </p:nvSpPr>
        <p:spPr>
          <a:xfrm>
            <a:off x="-1750" y="6052601"/>
            <a:ext cx="4378009" cy="487500"/>
          </a:xfrm>
          <a:prstGeom prst="rect">
            <a:avLst/>
          </a:prstGeom>
          <a:solidFill>
            <a:srgbClr val="293C69">
              <a:alpha val="364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g1e93f6749ed_0_145"/>
          <p:cNvSpPr txBox="1"/>
          <p:nvPr/>
        </p:nvSpPr>
        <p:spPr>
          <a:xfrm>
            <a:off x="325968" y="6095686"/>
            <a:ext cx="32553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EMS 6/9/2024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g1e93f6749ed_0_145"/>
          <p:cNvSpPr/>
          <p:nvPr/>
        </p:nvSpPr>
        <p:spPr>
          <a:xfrm>
            <a:off x="4408175" y="6068700"/>
            <a:ext cx="7783950" cy="487500"/>
          </a:xfrm>
          <a:prstGeom prst="rect">
            <a:avLst/>
          </a:prstGeom>
          <a:solidFill>
            <a:srgbClr val="FBF6F6">
              <a:alpha val="87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g1e93f6749ed_0_145"/>
          <p:cNvSpPr txBox="1"/>
          <p:nvPr/>
        </p:nvSpPr>
        <p:spPr>
          <a:xfrm>
            <a:off x="4452384" y="6052601"/>
            <a:ext cx="6963116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dirty="0">
                <a:solidFill>
                  <a:srgbClr val="213970"/>
                </a:solidFill>
                <a:latin typeface="Calibri"/>
                <a:ea typeface="Calibri"/>
                <a:cs typeface="Calibri"/>
                <a:sym typeface="Calibri"/>
              </a:rPr>
              <a:t>katherine.grayson@bsc.es</a:t>
            </a:r>
            <a:endParaRPr sz="2400" dirty="0">
              <a:solidFill>
                <a:srgbClr val="2139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Grafik 18">
            <a:extLst>
              <a:ext uri="{FF2B5EF4-FFF2-40B4-BE49-F238E27FC236}">
                <a16:creationId xmlns:a16="http://schemas.microsoft.com/office/drawing/2014/main" id="{74067555-C167-CC02-B52F-CEAC4D7AEA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77984" b="-5287"/>
          <a:stretch/>
        </p:blipFill>
        <p:spPr>
          <a:xfrm>
            <a:off x="250903" y="217881"/>
            <a:ext cx="1974137" cy="418755"/>
          </a:xfrm>
          <a:prstGeom prst="rect">
            <a:avLst/>
          </a:prstGeom>
        </p:spPr>
      </p:pic>
      <p:pic>
        <p:nvPicPr>
          <p:cNvPr id="7" name="Grafik 18">
            <a:extLst>
              <a:ext uri="{FF2B5EF4-FFF2-40B4-BE49-F238E27FC236}">
                <a16:creationId xmlns:a16="http://schemas.microsoft.com/office/drawing/2014/main" id="{F81E8D94-1A6E-40BF-FE7E-C6B012BBFF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7"/>
          <a:stretch/>
        </p:blipFill>
        <p:spPr>
          <a:xfrm>
            <a:off x="162768" y="1167664"/>
            <a:ext cx="3538632" cy="397731"/>
          </a:xfrm>
          <a:prstGeom prst="rect">
            <a:avLst/>
          </a:prstGeom>
        </p:spPr>
      </p:pic>
      <p:pic>
        <p:nvPicPr>
          <p:cNvPr id="9" name="Grafik 18">
            <a:extLst>
              <a:ext uri="{FF2B5EF4-FFF2-40B4-BE49-F238E27FC236}">
                <a16:creationId xmlns:a16="http://schemas.microsoft.com/office/drawing/2014/main" id="{E4B4D0B7-984A-DD9F-7029-0F88FCA33D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32" t="1" r="38430" b="-11470"/>
          <a:stretch/>
        </p:blipFill>
        <p:spPr>
          <a:xfrm>
            <a:off x="162768" y="724316"/>
            <a:ext cx="3581268" cy="443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0CBE6D-FA99-7418-30ED-B895A054040F}"/>
              </a:ext>
            </a:extLst>
          </p:cNvPr>
          <p:cNvSpPr txBox="1"/>
          <p:nvPr/>
        </p:nvSpPr>
        <p:spPr>
          <a:xfrm>
            <a:off x="4636650" y="4338582"/>
            <a:ext cx="677885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Katherine Grayson</a:t>
            </a:r>
            <a:r>
              <a:rPr lang="en-GB" sz="1800" baseline="300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Stephan Thober</a:t>
            </a:r>
            <a:r>
              <a:rPr lang="en-GB" sz="1800" baseline="300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Ehsan Sharifi</a:t>
            </a:r>
            <a:r>
              <a:rPr lang="en-GB" sz="1800" baseline="300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Aleks Lacima-Nadolnik</a:t>
            </a:r>
            <a:r>
              <a:rPr lang="en-GB" sz="1800" baseline="300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800" dirty="0" err="1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Llorenc</a:t>
            </a: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Lledó</a:t>
            </a:r>
            <a:r>
              <a:rPr lang="en-GB" sz="1800" baseline="300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&amp; Francisco Doblas-Reyes</a:t>
            </a:r>
            <a:r>
              <a:rPr lang="en-GB" sz="1800" baseline="300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sz="1800" dirty="0">
              <a:solidFill>
                <a:srgbClr val="293C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aseline="300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GB" dirty="0" err="1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Bacelona</a:t>
            </a:r>
            <a:r>
              <a:rPr lang="en-GB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supercomputing Centre (BSC)</a:t>
            </a:r>
          </a:p>
          <a:p>
            <a:r>
              <a:rPr lang="en-GB" baseline="300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en-GB" b="0" i="0" dirty="0">
                <a:solidFill>
                  <a:srgbClr val="293C69"/>
                </a:solidFill>
                <a:effectLst/>
                <a:latin typeface="Google Sans"/>
              </a:rPr>
              <a:t>Helmholtz Centre for Environmental Research (</a:t>
            </a:r>
            <a:r>
              <a:rPr lang="en-GB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UFZ)</a:t>
            </a:r>
          </a:p>
          <a:p>
            <a:r>
              <a:rPr lang="en-GB" baseline="300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en-GB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ECMWF</a:t>
            </a:r>
          </a:p>
          <a:p>
            <a:endParaRPr lang="en-GB" sz="1800" dirty="0">
              <a:solidFill>
                <a:srgbClr val="293C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aph with a dotted line&#10;&#10;Description automatically generated">
            <a:extLst>
              <a:ext uri="{FF2B5EF4-FFF2-40B4-BE49-F238E27FC236}">
                <a16:creationId xmlns:a16="http://schemas.microsoft.com/office/drawing/2014/main" id="{4BF5F106-0176-65EC-D6F3-D9E9D44D86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75" t="6699" r="6267"/>
          <a:stretch/>
        </p:blipFill>
        <p:spPr>
          <a:xfrm>
            <a:off x="4248150" y="3676650"/>
            <a:ext cx="3587449" cy="2787450"/>
          </a:xfrm>
          <a:prstGeom prst="rect">
            <a:avLst/>
          </a:prstGeom>
        </p:spPr>
      </p:pic>
      <p:cxnSp>
        <p:nvCxnSpPr>
          <p:cNvPr id="30" name="Google Shape;30;g1e93f6749ed_0_54"/>
          <p:cNvCxnSpPr>
            <a:cxnSpLocks/>
          </p:cNvCxnSpPr>
          <p:nvPr/>
        </p:nvCxnSpPr>
        <p:spPr>
          <a:xfrm>
            <a:off x="254000" y="2496845"/>
            <a:ext cx="11948160" cy="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C29FBE0A-A733-2A70-607E-4C83D3D5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889" y="81280"/>
            <a:ext cx="856121" cy="8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30;g1e93f6749ed_0_54">
            <a:extLst>
              <a:ext uri="{FF2B5EF4-FFF2-40B4-BE49-F238E27FC236}">
                <a16:creationId xmlns:a16="http://schemas.microsoft.com/office/drawing/2014/main" id="{5A60CF60-198F-0C66-22A5-9E5FD45FC8D5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9;g1e93f6749ed_0_54">
            <a:extLst>
              <a:ext uri="{FF2B5EF4-FFF2-40B4-BE49-F238E27FC236}">
                <a16:creationId xmlns:a16="http://schemas.microsoft.com/office/drawing/2014/main" id="{47B43C2A-F40D-9A0F-0589-3B56F9D6EE04}"/>
              </a:ext>
            </a:extLst>
          </p:cNvPr>
          <p:cNvSpPr txBox="1"/>
          <p:nvPr/>
        </p:nvSpPr>
        <p:spPr>
          <a:xfrm>
            <a:off x="342900" y="2642153"/>
            <a:ext cx="2895598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Type 2: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The t-digest algorithm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rectangular object with a line in the middle&#10;&#10;Description automatically generated with medium confidence">
            <a:extLst>
              <a:ext uri="{FF2B5EF4-FFF2-40B4-BE49-F238E27FC236}">
                <a16:creationId xmlns:a16="http://schemas.microsoft.com/office/drawing/2014/main" id="{2C3063D4-3130-2B13-D6DE-EBDD0AADE1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1" t="11574" r="7974" b="21529"/>
          <a:stretch/>
        </p:blipFill>
        <p:spPr>
          <a:xfrm>
            <a:off x="4432368" y="838203"/>
            <a:ext cx="6037843" cy="14251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21D43C-3D19-C46D-B29D-E37FF5659128}"/>
              </a:ext>
            </a:extLst>
          </p:cNvPr>
          <p:cNvSpPr txBox="1"/>
          <p:nvPr/>
        </p:nvSpPr>
        <p:spPr>
          <a:xfrm>
            <a:off x="4899335" y="6519610"/>
            <a:ext cx="3212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Clusters being built in real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8143BA-7735-A463-CD7A-F5A9B1D4935D}"/>
              </a:ext>
            </a:extLst>
          </p:cNvPr>
          <p:cNvSpPr txBox="1"/>
          <p:nvPr/>
        </p:nvSpPr>
        <p:spPr>
          <a:xfrm>
            <a:off x="8692728" y="6506183"/>
            <a:ext cx="3870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Histogram built by the digest summary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 descr="A graph with blue dots&#10;&#10;Description automatically generated">
            <a:extLst>
              <a:ext uri="{FF2B5EF4-FFF2-40B4-BE49-F238E27FC236}">
                <a16:creationId xmlns:a16="http://schemas.microsoft.com/office/drawing/2014/main" id="{68398380-B3EF-3823-CF2A-97DD49AD0A2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91" t="5792" r="6752"/>
          <a:stretch/>
        </p:blipFill>
        <p:spPr>
          <a:xfrm>
            <a:off x="8341561" y="3676650"/>
            <a:ext cx="3587450" cy="281460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0F61CBE-81B8-4140-9F27-D90F11C9C372}"/>
              </a:ext>
            </a:extLst>
          </p:cNvPr>
          <p:cNvCxnSpPr/>
          <p:nvPr/>
        </p:nvCxnSpPr>
        <p:spPr>
          <a:xfrm>
            <a:off x="7835602" y="5031880"/>
            <a:ext cx="43732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00B766D-7805-C36B-A3B3-28C6D1A5F04B}"/>
              </a:ext>
            </a:extLst>
          </p:cNvPr>
          <p:cNvSpPr txBox="1"/>
          <p:nvPr/>
        </p:nvSpPr>
        <p:spPr>
          <a:xfrm>
            <a:off x="4432368" y="2624353"/>
            <a:ext cx="7664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statistics that require a distribution we used the</a:t>
            </a:r>
            <a:r>
              <a:rPr lang="en-GB" sz="1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t-digest algorithm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adds the streamed data to a series of clusters or centroids, represented by a mean value (arithmetic mean) and a weight (number of samples).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218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g1e93f6749ed_0_54"/>
          <p:cNvCxnSpPr>
            <a:cxnSpLocks/>
          </p:cNvCxnSpPr>
          <p:nvPr/>
        </p:nvCxnSpPr>
        <p:spPr>
          <a:xfrm>
            <a:off x="254000" y="2496845"/>
            <a:ext cx="11948160" cy="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C29FBE0A-A733-2A70-607E-4C83D3D5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889" y="81280"/>
            <a:ext cx="856121" cy="8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30;g1e93f6749ed_0_54">
            <a:extLst>
              <a:ext uri="{FF2B5EF4-FFF2-40B4-BE49-F238E27FC236}">
                <a16:creationId xmlns:a16="http://schemas.microsoft.com/office/drawing/2014/main" id="{5A60CF60-198F-0C66-22A5-9E5FD45FC8D5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9;g1e93f6749ed_0_54">
            <a:extLst>
              <a:ext uri="{FF2B5EF4-FFF2-40B4-BE49-F238E27FC236}">
                <a16:creationId xmlns:a16="http://schemas.microsoft.com/office/drawing/2014/main" id="{47B43C2A-F40D-9A0F-0589-3B56F9D6EE04}"/>
              </a:ext>
            </a:extLst>
          </p:cNvPr>
          <p:cNvSpPr txBox="1"/>
          <p:nvPr/>
        </p:nvSpPr>
        <p:spPr>
          <a:xfrm>
            <a:off x="342900" y="2642153"/>
            <a:ext cx="2895598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The t-digest algorithm: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Accuracy vs compression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 descr="A graph with a line&#10;&#10;Description automatically generated">
            <a:extLst>
              <a:ext uri="{FF2B5EF4-FFF2-40B4-BE49-F238E27FC236}">
                <a16:creationId xmlns:a16="http://schemas.microsoft.com/office/drawing/2014/main" id="{1636CBB8-76E3-EF0F-5B62-BAEB83A565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870" r="7849"/>
          <a:stretch/>
        </p:blipFill>
        <p:spPr>
          <a:xfrm>
            <a:off x="4035597" y="2762251"/>
            <a:ext cx="4308303" cy="3160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754C9F-755A-3152-665D-28614F228072}"/>
              </a:ext>
            </a:extLst>
          </p:cNvPr>
          <p:cNvSpPr txBox="1"/>
          <p:nvPr/>
        </p:nvSpPr>
        <p:spPr>
          <a:xfrm>
            <a:off x="4443481" y="5962919"/>
            <a:ext cx="41198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Quantile-quantile plot over different compression factors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D70B97-0423-AE22-BDE9-C965CAB1250B}"/>
              </a:ext>
            </a:extLst>
          </p:cNvPr>
          <p:cNvSpPr txBox="1"/>
          <p:nvPr/>
        </p:nvSpPr>
        <p:spPr>
          <a:xfrm>
            <a:off x="8563329" y="5967686"/>
            <a:ext cx="3408037" cy="75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requirements per grid cell depending on the level of compression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D2DA89-1F4D-3373-5FF2-7AB22DB6343A}"/>
                  </a:ext>
                </a:extLst>
              </p:cNvPr>
              <p:cNvSpPr txBox="1"/>
              <p:nvPr/>
            </p:nvSpPr>
            <p:spPr>
              <a:xfrm>
                <a:off x="4194855" y="1348644"/>
                <a:ext cx="703459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Increasing the compression factor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𝛿</m:t>
                    </m:r>
                    <m:r>
                      <a:rPr lang="en-GB" sz="18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</m:oMath>
                </a14:m>
                <a:r>
                  <a:rPr lang="en-GB" sz="18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increases the number of centroids used to approximate the distribution. This increases accuracy but also increases memory requirements.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8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D2DA89-1F4D-3373-5FF2-7AB22DB63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855" y="1348644"/>
                <a:ext cx="7034591" cy="1200329"/>
              </a:xfrm>
              <a:prstGeom prst="rect">
                <a:avLst/>
              </a:prstGeom>
              <a:blipFill>
                <a:blip r:embed="rId5"/>
                <a:stretch>
                  <a:fillRect l="-693" t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13B648B2-A7A4-8286-492D-5D504DCCF43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5125" y="2850916"/>
            <a:ext cx="3408039" cy="3046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219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g1e93f6749ed_0_54"/>
          <p:cNvCxnSpPr>
            <a:cxnSpLocks/>
          </p:cNvCxnSpPr>
          <p:nvPr/>
        </p:nvCxnSpPr>
        <p:spPr>
          <a:xfrm>
            <a:off x="254000" y="2496845"/>
            <a:ext cx="11948160" cy="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30;g1e93f6749ed_0_54">
            <a:extLst>
              <a:ext uri="{FF2B5EF4-FFF2-40B4-BE49-F238E27FC236}">
                <a16:creationId xmlns:a16="http://schemas.microsoft.com/office/drawing/2014/main" id="{5A60CF60-198F-0C66-22A5-9E5FD45FC8D5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9;g1e93f6749ed_0_54">
            <a:extLst>
              <a:ext uri="{FF2B5EF4-FFF2-40B4-BE49-F238E27FC236}">
                <a16:creationId xmlns:a16="http://schemas.microsoft.com/office/drawing/2014/main" id="{47B43C2A-F40D-9A0F-0589-3B56F9D6EE04}"/>
              </a:ext>
            </a:extLst>
          </p:cNvPr>
          <p:cNvSpPr txBox="1"/>
          <p:nvPr/>
        </p:nvSpPr>
        <p:spPr>
          <a:xfrm>
            <a:off x="342900" y="2642153"/>
            <a:ext cx="2895598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The t-digest algorithm: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Accuracy vs compression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D2DA89-1F4D-3373-5FF2-7AB22DB6343A}"/>
                  </a:ext>
                </a:extLst>
              </p:cNvPr>
              <p:cNvSpPr txBox="1"/>
              <p:nvPr/>
            </p:nvSpPr>
            <p:spPr>
              <a:xfrm>
                <a:off x="4194855" y="1348644"/>
                <a:ext cx="7034591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8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Increasing the compression factor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𝛿</m:t>
                    </m:r>
                    <m:r>
                      <a:rPr lang="en-GB" sz="1800" b="0" i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,</m:t>
                    </m:r>
                  </m:oMath>
                </a14:m>
                <a:r>
                  <a:rPr lang="en-GB" sz="18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increases the number of centroids used to approximate the distribution. This increases accuracy but also increases memory requirements. 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18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6D2DA89-1F4D-3373-5FF2-7AB22DB634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855" y="1348644"/>
                <a:ext cx="7034591" cy="1200329"/>
              </a:xfrm>
              <a:prstGeom prst="rect">
                <a:avLst/>
              </a:prstGeom>
              <a:blipFill>
                <a:blip r:embed="rId4"/>
                <a:stretch>
                  <a:fillRect l="-693" t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48B52B8-6459-C235-15C9-52D5D9D6B7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6027383"/>
              </p:ext>
            </p:extLst>
          </p:nvPr>
        </p:nvGraphicFramePr>
        <p:xfrm>
          <a:off x="5139102" y="3429000"/>
          <a:ext cx="5830353" cy="1965960"/>
        </p:xfrm>
        <a:graphic>
          <a:graphicData uri="http://schemas.openxmlformats.org/drawingml/2006/table">
            <a:tbl>
              <a:tblPr/>
              <a:tblGrid>
                <a:gridCol w="1000934">
                  <a:extLst>
                    <a:ext uri="{9D8B030D-6E8A-4147-A177-3AD203B41FA5}">
                      <a16:colId xmlns:a16="http://schemas.microsoft.com/office/drawing/2014/main" val="1573869350"/>
                    </a:ext>
                  </a:extLst>
                </a:gridCol>
                <a:gridCol w="1081548">
                  <a:extLst>
                    <a:ext uri="{9D8B030D-6E8A-4147-A177-3AD203B41FA5}">
                      <a16:colId xmlns:a16="http://schemas.microsoft.com/office/drawing/2014/main" val="1333989708"/>
                    </a:ext>
                  </a:extLst>
                </a:gridCol>
                <a:gridCol w="1150375">
                  <a:extLst>
                    <a:ext uri="{9D8B030D-6E8A-4147-A177-3AD203B41FA5}">
                      <a16:colId xmlns:a16="http://schemas.microsoft.com/office/drawing/2014/main" val="2850364941"/>
                    </a:ext>
                  </a:extLst>
                </a:gridCol>
                <a:gridCol w="1455174">
                  <a:extLst>
                    <a:ext uri="{9D8B030D-6E8A-4147-A177-3AD203B41FA5}">
                      <a16:colId xmlns:a16="http://schemas.microsoft.com/office/drawing/2014/main" val="2489342360"/>
                    </a:ext>
                  </a:extLst>
                </a:gridCol>
                <a:gridCol w="1142322">
                  <a:extLst>
                    <a:ext uri="{9D8B030D-6E8A-4147-A177-3AD203B41FA5}">
                      <a16:colId xmlns:a16="http://schemas.microsoft.com/office/drawing/2014/main" val="2229443847"/>
                    </a:ext>
                  </a:extLst>
                </a:gridCol>
              </a:tblGrid>
              <a:tr h="299089">
                <a:tc rowSpan="2" gridSpan="2">
                  <a:txBody>
                    <a:bodyPr/>
                    <a:lstStyle/>
                    <a:p>
                      <a:pPr algn="ctr" fontAlgn="t"/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</a:txBody>
                  <a:tcPr marL="95250" marR="95250" marB="952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 hMerge="1">
                  <a:txBody>
                    <a:bodyPr/>
                    <a:lstStyle/>
                    <a:p>
                      <a:pPr fontAlgn="t"/>
                      <a:endParaRPr lang="en-GB" sz="1400" dirty="0">
                        <a:effectLst/>
                      </a:endParaRPr>
                    </a:p>
                  </a:txBody>
                  <a:tcPr marL="95250" marR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Approximate size (GB)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0199819"/>
                  </a:ext>
                </a:extLst>
              </a:tr>
              <a:tr h="299089">
                <a:tc gridSpan="2" vMerge="1">
                  <a:txBody>
                    <a:bodyPr/>
                    <a:lstStyle/>
                    <a:p>
                      <a:pPr fontAlgn="t"/>
                      <a:r>
                        <a:rPr lang="en-GB" sz="1400" dirty="0">
                          <a:effectLst/>
                        </a:rPr>
                        <a:t> </a:t>
                      </a:r>
                    </a:p>
                  </a:txBody>
                  <a:tcPr marL="95250" marR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fontAlgn="t"/>
                      <a:endParaRPr lang="en-GB" sz="1400" dirty="0">
                        <a:effectLst/>
                      </a:endParaRPr>
                    </a:p>
                  </a:txBody>
                  <a:tcPr marL="95250" marR="95250" marB="952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ajdhani"/>
                        </a:rPr>
                        <a:t>Weekly </a:t>
                      </a:r>
                      <a:endParaRPr lang="en-GB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Monthly 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Annually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700967"/>
                  </a:ext>
                </a:extLst>
              </a:tr>
              <a:tr h="314325">
                <a:tc row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ajdhani"/>
                        </a:rPr>
                        <a:t>One grid cell</a:t>
                      </a:r>
                      <a:endParaRPr lang="en-GB" sz="1400" dirty="0">
                        <a:effectLst/>
                      </a:endParaRPr>
                    </a:p>
                  </a:txBody>
                  <a:tcPr marL="57150" marR="57150" marT="57150" marB="381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One-pass</a:t>
                      </a:r>
                    </a:p>
                  </a:txBody>
                  <a:tcPr marL="57150" marR="57150" marT="57150" marB="381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ajdhani"/>
                        </a:rPr>
                        <a:t>6e-07</a:t>
                      </a:r>
                      <a:endParaRPr lang="en-GB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6e-07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6e-07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0269027"/>
                  </a:ext>
                </a:extLst>
              </a:tr>
              <a:tr h="314325">
                <a:tc vMerge="1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400" dirty="0">
                        <a:effectLst/>
                      </a:endParaRPr>
                    </a:p>
                  </a:txBody>
                  <a:tcPr marL="57150" marR="57150" marT="57150" marB="3810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Raw data</a:t>
                      </a:r>
                    </a:p>
                  </a:txBody>
                  <a:tcPr marL="57150" marR="57150" marT="57150" marB="381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1.5e-06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6e-06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7e-05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89053515"/>
                  </a:ext>
                </a:extLst>
              </a:tr>
              <a:tr h="314325">
                <a:tc row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ajdhani"/>
                        </a:rPr>
                        <a:t>Global (5km)</a:t>
                      </a:r>
                      <a:endParaRPr lang="en-GB" sz="1400" dirty="0">
                        <a:effectLst/>
                      </a:endParaRPr>
                    </a:p>
                  </a:txBody>
                  <a:tcPr marL="57150" marR="57150" marT="57150" marB="381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One-pass</a:t>
                      </a:r>
                    </a:p>
                  </a:txBody>
                  <a:tcPr marL="57150" marR="57150" marT="57150" marB="3810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12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12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12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6537351"/>
                  </a:ext>
                </a:extLst>
              </a:tr>
              <a:tr h="314325">
                <a:tc vMerge="1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ajdhani"/>
                        </a:rPr>
                        <a:t>Global (5km)</a:t>
                      </a:r>
                      <a:endParaRPr lang="en-GB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Raw data 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Rajdhani"/>
                        </a:rPr>
                        <a:t>32</a:t>
                      </a:r>
                      <a:endParaRPr lang="en-GB" sz="1400" dirty="0">
                        <a:effectLst/>
                      </a:endParaRP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126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400" dirty="0">
                          <a:effectLst/>
                        </a:rPr>
                        <a:t>1510</a:t>
                      </a:r>
                    </a:p>
                  </a:txBody>
                  <a:tcPr marL="57150" marR="57150" marT="57150" marB="57150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9807093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80BCB4-7081-7FC7-2AF6-A78B48C843BD}"/>
                  </a:ext>
                </a:extLst>
              </p:cNvPr>
              <p:cNvSpPr txBox="1"/>
              <p:nvPr/>
            </p:nvSpPr>
            <p:spPr>
              <a:xfrm>
                <a:off x="5139102" y="5584448"/>
                <a:ext cx="6218709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rtl="0" fontAlgn="base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00" b="0" i="0" u="none" strike="noStrike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Table showing memory requirements </a:t>
                </a:r>
                <a:r>
                  <a:rPr lang="en-GB" sz="1400" b="1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for a histogram</a:t>
                </a:r>
                <a:r>
                  <a:rPr lang="en-GB" sz="1400" b="1" i="0" u="none" strike="noStrike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GB" sz="1400" b="0" i="0" u="none" strike="noStrike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over different time and spatial scales comparing the one-pass algorithms (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𝛿</m:t>
                    </m:r>
                    <m:r>
                      <a:rPr lang="en-GB" sz="14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1400" b="0" i="0" u="none" strike="noStrike" dirty="0">
                    <a:solidFill>
                      <a:schemeClr val="accent1">
                        <a:lumMod val="50000"/>
                      </a:schemeClr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= 60) to saving the raw data (current practise).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A80BCB4-7081-7FC7-2AF6-A78B48C843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9102" y="5584448"/>
                <a:ext cx="6218709" cy="738664"/>
              </a:xfrm>
              <a:prstGeom prst="rect">
                <a:avLst/>
              </a:prstGeom>
              <a:blipFill>
                <a:blip r:embed="rId5"/>
                <a:stretch>
                  <a:fillRect t="-1653" b="-8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B20846E-758F-4552-00CF-B474F813E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889" y="81280"/>
            <a:ext cx="856121" cy="8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129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30;g1e93f6749ed_0_54">
            <a:extLst>
              <a:ext uri="{FF2B5EF4-FFF2-40B4-BE49-F238E27FC236}">
                <a16:creationId xmlns:a16="http://schemas.microsoft.com/office/drawing/2014/main" id="{5A60CF60-198F-0C66-22A5-9E5FD45FC8D5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9;g1e93f6749ed_0_54">
            <a:extLst>
              <a:ext uri="{FF2B5EF4-FFF2-40B4-BE49-F238E27FC236}">
                <a16:creationId xmlns:a16="http://schemas.microsoft.com/office/drawing/2014/main" id="{47B43C2A-F40D-9A0F-0589-3B56F9D6EE04}"/>
              </a:ext>
            </a:extLst>
          </p:cNvPr>
          <p:cNvSpPr txBox="1"/>
          <p:nvPr/>
        </p:nvSpPr>
        <p:spPr>
          <a:xfrm>
            <a:off x="342900" y="2642153"/>
            <a:ext cx="2895598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The t-digest algorithm: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Case study with wind speed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569CA-EAD5-B64C-7048-068E0E3A62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19441" y="474557"/>
            <a:ext cx="3525521" cy="35314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9A178D-C290-2B94-D1EE-ED36B244FE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49461" y="929671"/>
            <a:ext cx="3959527" cy="27669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E65FB53-15E5-CEF0-9F80-91AB0317A128}"/>
              </a:ext>
            </a:extLst>
          </p:cNvPr>
          <p:cNvSpPr txBox="1"/>
          <p:nvPr/>
        </p:nvSpPr>
        <p:spPr>
          <a:xfrm>
            <a:off x="4511041" y="4112447"/>
            <a:ext cx="316991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i="1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GB" sz="1600" b="1" i="1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absolute mean error</a:t>
            </a:r>
            <a:r>
              <a:rPr lang="en-GB" sz="1600" i="1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between  t-digest (δ = 60) and </a:t>
            </a:r>
            <a:r>
              <a:rPr lang="en-GB" sz="1600" i="1" dirty="0" err="1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en-GB" sz="1600" i="1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estimate of monthly wind speed percentiles from 1 to 100. Hourly wind speed data for Dec. 2020 (IFS-NEMO). Red and pink dots are wind farm locations.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CF91E7-D129-D756-EFDE-6469EE21B062}"/>
              </a:ext>
            </a:extLst>
          </p:cNvPr>
          <p:cNvSpPr txBox="1"/>
          <p:nvPr/>
        </p:nvSpPr>
        <p:spPr>
          <a:xfrm>
            <a:off x="8593309" y="4109780"/>
            <a:ext cx="315165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i="1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Difference between the t-digest and </a:t>
            </a:r>
            <a:r>
              <a:rPr lang="en-GB" sz="1600" i="1" dirty="0" err="1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en-GB" sz="1600" i="1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calculation of the 50</a:t>
            </a:r>
            <a:r>
              <a:rPr lang="en-GB" sz="1600" i="1" baseline="300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1600" i="1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80</a:t>
            </a:r>
            <a:r>
              <a:rPr lang="en-GB" sz="1600" i="1" baseline="300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 </a:t>
            </a:r>
            <a:r>
              <a:rPr lang="en-GB" sz="1600" i="1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percentiles as a function of δ for both wind farm locations. The error bars show the possible differences when employing all available </a:t>
            </a:r>
            <a:r>
              <a:rPr lang="en-GB" sz="1600" i="1" dirty="0" err="1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numpy</a:t>
            </a:r>
            <a:r>
              <a:rPr lang="en-GB" sz="1600" i="1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interpolation schemes. </a:t>
            </a:r>
          </a:p>
        </p:txBody>
      </p:sp>
      <p:cxnSp>
        <p:nvCxnSpPr>
          <p:cNvPr id="12" name="Google Shape;30;g1e93f6749ed_0_54">
            <a:extLst>
              <a:ext uri="{FF2B5EF4-FFF2-40B4-BE49-F238E27FC236}">
                <a16:creationId xmlns:a16="http://schemas.microsoft.com/office/drawing/2014/main" id="{8134B88D-894D-A5F2-CC90-370BF542C9A3}"/>
              </a:ext>
            </a:extLst>
          </p:cNvPr>
          <p:cNvCxnSpPr>
            <a:cxnSpLocks/>
          </p:cNvCxnSpPr>
          <p:nvPr/>
        </p:nvCxnSpPr>
        <p:spPr>
          <a:xfrm flipV="1">
            <a:off x="809752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8592670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g1e93f6749ed_0_54"/>
          <p:cNvCxnSpPr>
            <a:cxnSpLocks/>
          </p:cNvCxnSpPr>
          <p:nvPr/>
        </p:nvCxnSpPr>
        <p:spPr>
          <a:xfrm>
            <a:off x="254000" y="2496845"/>
            <a:ext cx="11948160" cy="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30;g1e93f6749ed_0_54">
            <a:extLst>
              <a:ext uri="{FF2B5EF4-FFF2-40B4-BE49-F238E27FC236}">
                <a16:creationId xmlns:a16="http://schemas.microsoft.com/office/drawing/2014/main" id="{5A60CF60-198F-0C66-22A5-9E5FD45FC8D5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9;g1e93f6749ed_0_54">
            <a:extLst>
              <a:ext uri="{FF2B5EF4-FFF2-40B4-BE49-F238E27FC236}">
                <a16:creationId xmlns:a16="http://schemas.microsoft.com/office/drawing/2014/main" id="{47B43C2A-F40D-9A0F-0589-3B56F9D6EE04}"/>
              </a:ext>
            </a:extLst>
          </p:cNvPr>
          <p:cNvSpPr txBox="1"/>
          <p:nvPr/>
        </p:nvSpPr>
        <p:spPr>
          <a:xfrm>
            <a:off x="342900" y="2642153"/>
            <a:ext cx="2895598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The python interface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D2DA89-1F4D-3373-5FF2-7AB22DB6343A}"/>
              </a:ext>
            </a:extLst>
          </p:cNvPr>
          <p:cNvSpPr txBox="1"/>
          <p:nvPr/>
        </p:nvSpPr>
        <p:spPr>
          <a:xfrm>
            <a:off x="4173825" y="782118"/>
            <a:ext cx="70345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have built a python package that wraps all of these statistics  and is designed to work streamed climate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Configurable with a python dictionary or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yml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 with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xr.DataArray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 be open source this month!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8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20846E-758F-4552-00CF-B474F813E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889" y="81280"/>
            <a:ext cx="856121" cy="8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A17A80-38C2-C005-F961-CE9822467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120" y="2721357"/>
            <a:ext cx="3752850" cy="320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1C746A0-78AA-5B85-98DF-655F34270D65}"/>
              </a:ext>
            </a:extLst>
          </p:cNvPr>
          <p:cNvSpPr txBox="1"/>
          <p:nvPr/>
        </p:nvSpPr>
        <p:spPr>
          <a:xfrm>
            <a:off x="5957829" y="6075882"/>
            <a:ext cx="41714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i="1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Screenshot of python dictionary required and user interface with the OPA package.  </a:t>
            </a:r>
          </a:p>
        </p:txBody>
      </p:sp>
    </p:spTree>
    <p:extLst>
      <p:ext uri="{BB962C8B-B14F-4D97-AF65-F5344CB8AC3E}">
        <p14:creationId xmlns:p14="http://schemas.microsoft.com/office/powerpoint/2010/main" val="3774715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1e93f6749ed_0_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1e93f6749ed_0_157"/>
          <p:cNvSpPr/>
          <p:nvPr/>
        </p:nvSpPr>
        <p:spPr>
          <a:xfrm>
            <a:off x="4408175" y="-100"/>
            <a:ext cx="7783800" cy="6858000"/>
          </a:xfrm>
          <a:prstGeom prst="rect">
            <a:avLst/>
          </a:prstGeom>
          <a:solidFill>
            <a:srgbClr val="F4EFEF">
              <a:alpha val="798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7" name="Google Shape;107;g1e93f6749ed_0_157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775" y="187550"/>
            <a:ext cx="5601823" cy="85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g1e93f6749ed_0_157"/>
          <p:cNvSpPr txBox="1"/>
          <p:nvPr/>
        </p:nvSpPr>
        <p:spPr>
          <a:xfrm>
            <a:off x="4831808" y="2539450"/>
            <a:ext cx="6702600" cy="177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b="1" dirty="0">
                <a:solidFill>
                  <a:srgbClr val="213970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6000" b="1" dirty="0">
                <a:solidFill>
                  <a:srgbClr val="213970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6000" b="1" dirty="0">
              <a:solidFill>
                <a:srgbClr val="2139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1e93f6749ed_0_157"/>
          <p:cNvSpPr/>
          <p:nvPr/>
        </p:nvSpPr>
        <p:spPr>
          <a:xfrm>
            <a:off x="4430525" y="6068700"/>
            <a:ext cx="7761600" cy="487500"/>
          </a:xfrm>
          <a:prstGeom prst="rect">
            <a:avLst/>
          </a:prstGeom>
          <a:solidFill>
            <a:srgbClr val="FBF6F6">
              <a:alpha val="874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g1e93f6749ed_0_157"/>
          <p:cNvSpPr txBox="1"/>
          <p:nvPr/>
        </p:nvSpPr>
        <p:spPr>
          <a:xfrm>
            <a:off x="4963888" y="6095685"/>
            <a:ext cx="67026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a-ES" sz="2400" dirty="0">
                <a:solidFill>
                  <a:srgbClr val="213970"/>
                </a:solidFill>
                <a:latin typeface="Calibri"/>
                <a:ea typeface="Calibri"/>
                <a:cs typeface="Calibri"/>
                <a:sym typeface="Calibri"/>
              </a:rPr>
              <a:t>Katherine Grayson</a:t>
            </a:r>
            <a:endParaRPr sz="2400" dirty="0">
              <a:solidFill>
                <a:srgbClr val="21397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AAABD6-1027-E40C-730E-681520EF3E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1919" y="1331460"/>
            <a:ext cx="2185533" cy="2101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FD8821-8B32-506A-8EFE-B2591088BA04}"/>
              </a:ext>
            </a:extLst>
          </p:cNvPr>
          <p:cNvSpPr txBox="1"/>
          <p:nvPr/>
        </p:nvSpPr>
        <p:spPr>
          <a:xfrm>
            <a:off x="229941" y="346816"/>
            <a:ext cx="344692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the paper: </a:t>
            </a:r>
          </a:p>
          <a:p>
            <a:r>
              <a:rPr lang="en-GB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will be submitted to GMD after the code has become open source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F214224-3EE0-07F0-7D25-F58A8CBEE48F}"/>
              </a:ext>
            </a:extLst>
          </p:cNvPr>
          <p:cNvSpPr txBox="1"/>
          <p:nvPr/>
        </p:nvSpPr>
        <p:spPr>
          <a:xfrm>
            <a:off x="190225" y="3602408"/>
            <a:ext cx="3446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Grayson, K.,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Thober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S., Sharifi, E.,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Lacima-Nadolnik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A.,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Lledó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L., &amp; </a:t>
            </a:r>
            <a:r>
              <a:rPr lang="en-GB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Doblas-reyes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F. Statistical summaries for streamed data from climate simulations.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e93f6749ed_0_54"/>
          <p:cNvSpPr txBox="1"/>
          <p:nvPr/>
        </p:nvSpPr>
        <p:spPr>
          <a:xfrm>
            <a:off x="1135905" y="1127678"/>
            <a:ext cx="2086800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Context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" name="Google Shape;30;g1e93f6749ed_0_54"/>
          <p:cNvCxnSpPr>
            <a:cxnSpLocks/>
          </p:cNvCxnSpPr>
          <p:nvPr/>
        </p:nvCxnSpPr>
        <p:spPr>
          <a:xfrm>
            <a:off x="254000" y="2449220"/>
            <a:ext cx="11948160" cy="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30;g1e93f6749ed_0_54">
            <a:extLst>
              <a:ext uri="{FF2B5EF4-FFF2-40B4-BE49-F238E27FC236}">
                <a16:creationId xmlns:a16="http://schemas.microsoft.com/office/drawing/2014/main" id="{5A60CF60-198F-0C66-22A5-9E5FD45FC8D5}"/>
              </a:ext>
            </a:extLst>
          </p:cNvPr>
          <p:cNvCxnSpPr>
            <a:cxnSpLocks/>
          </p:cNvCxnSpPr>
          <p:nvPr/>
        </p:nvCxnSpPr>
        <p:spPr>
          <a:xfrm flipH="1" flipV="1">
            <a:off x="4362802" y="323850"/>
            <a:ext cx="283" cy="653415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9A6F7ED7-28BE-17F8-60C6-56D9C4F81232}"/>
              </a:ext>
            </a:extLst>
          </p:cNvPr>
          <p:cNvSpPr txBox="1">
            <a:spLocks/>
          </p:cNvSpPr>
          <p:nvPr/>
        </p:nvSpPr>
        <p:spPr>
          <a:xfrm>
            <a:off x="4651058" y="1042948"/>
            <a:ext cx="7252968" cy="88084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DT is a new type of climate information system that can be used </a:t>
            </a:r>
            <a:br>
              <a:rPr lang="en-US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assess impacts of climate change and different adaptation strategies </a:t>
            </a:r>
            <a:br>
              <a:rPr lang="en-US" b="1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 local and regional levels over multiple decades</a:t>
            </a:r>
            <a:r>
              <a:rPr lang="en-US" b="1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​</a:t>
            </a:r>
          </a:p>
          <a:p>
            <a:endParaRPr lang="en-US" kern="0" dirty="0">
              <a:solidFill>
                <a:srgbClr val="293C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kern="0" dirty="0">
              <a:solidFill>
                <a:srgbClr val="293C6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293C6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kern="0" dirty="0">
              <a:solidFill>
                <a:srgbClr val="293C6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D0A6EE-761C-0467-6222-FB1D2915CCA8}"/>
              </a:ext>
            </a:extLst>
          </p:cNvPr>
          <p:cNvSpPr txBox="1"/>
          <p:nvPr/>
        </p:nvSpPr>
        <p:spPr>
          <a:xfrm>
            <a:off x="0" y="2866431"/>
            <a:ext cx="42190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6440" indent="-285750"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Global climate simulations </a:t>
            </a:r>
            <a:r>
              <a:rPr lang="en-US" sz="1800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at an unprecedented horizontal resolution</a:t>
            </a:r>
          </a:p>
          <a:p>
            <a:pPr marL="456440" indent="-28575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93C6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644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Linked with </a:t>
            </a:r>
            <a:r>
              <a:rPr lang="en-US" sz="1800" b="1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impact sector applications </a:t>
            </a:r>
            <a:r>
              <a:rPr lang="en-US" sz="1800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(renewable energy, wildfires, hydrologica</a:t>
            </a:r>
            <a:r>
              <a:rPr lang="en-US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 applications) </a:t>
            </a:r>
            <a:endParaRPr lang="en-US" sz="1800" kern="0" dirty="0">
              <a:solidFill>
                <a:srgbClr val="293C6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170690"/>
            <a:endParaRPr lang="en-US" sz="1800" b="1" kern="0" dirty="0">
              <a:solidFill>
                <a:srgbClr val="293C6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6440" indent="-285750">
              <a:buFont typeface="Arial" panose="020B0604020202020204" pitchFamily="34" charset="0"/>
              <a:buChar char="•"/>
            </a:pPr>
            <a:r>
              <a:rPr lang="en-US" sz="1800" b="1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Quality assessment and uncertainty quantification </a:t>
            </a:r>
            <a:r>
              <a:rPr lang="en-US" sz="1800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based on observations</a:t>
            </a:r>
          </a:p>
          <a:p>
            <a:pPr marL="170690"/>
            <a:endParaRPr lang="en-US" sz="1800" kern="0" dirty="0">
              <a:solidFill>
                <a:srgbClr val="293C69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45644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Deployment on </a:t>
            </a:r>
            <a:r>
              <a:rPr lang="en-US" sz="1800" b="1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two European pre-</a:t>
            </a:r>
            <a:r>
              <a:rPr lang="en-US" sz="1800" b="1" kern="0" dirty="0" err="1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exascale</a:t>
            </a:r>
            <a:r>
              <a:rPr lang="en-US" sz="1800" b="1" kern="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supercomputers</a:t>
            </a:r>
            <a:endParaRPr lang="en-US" sz="1800" dirty="0">
              <a:solidFill>
                <a:srgbClr val="293C6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wind_speed_europe_5km_hourly_reduced">
            <a:hlinkClick r:id="" action="ppaction://media"/>
            <a:extLst>
              <a:ext uri="{FF2B5EF4-FFF2-40B4-BE49-F238E27FC236}">
                <a16:creationId xmlns:a16="http://schemas.microsoft.com/office/drawing/2014/main" id="{E7246D00-844D-E38B-B042-B05015062B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2802" y="2454076"/>
            <a:ext cx="7829198" cy="4403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e93f6749ed_0_54"/>
          <p:cNvSpPr txBox="1"/>
          <p:nvPr/>
        </p:nvSpPr>
        <p:spPr>
          <a:xfrm>
            <a:off x="254114" y="1822341"/>
            <a:ext cx="2887424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How much data are we generating?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8014888A-9A35-3940-F267-7A1C21ACF2B4}"/>
              </a:ext>
            </a:extLst>
          </p:cNvPr>
          <p:cNvSpPr txBox="1">
            <a:spLocks/>
          </p:cNvSpPr>
          <p:nvPr/>
        </p:nvSpPr>
        <p:spPr>
          <a:xfrm>
            <a:off x="535826" y="4115364"/>
            <a:ext cx="3128518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Hourly resolution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km resolution (26306560 grid cells)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models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vertical levels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82 variables</a:t>
            </a:r>
          </a:p>
        </p:txBody>
      </p:sp>
      <p:pic>
        <p:nvPicPr>
          <p:cNvPr id="7" name="Picture 6" descr="A group of earth globes with text&#10;&#10;Description automatically generated">
            <a:extLst>
              <a:ext uri="{FF2B5EF4-FFF2-40B4-BE49-F238E27FC236}">
                <a16:creationId xmlns:a16="http://schemas.microsoft.com/office/drawing/2014/main" id="{E8A9A312-6176-D800-021C-02358CE2A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9119" y="140644"/>
            <a:ext cx="4631135" cy="16816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08F53A-550D-444E-EDF1-421A2CFE372B}"/>
                  </a:ext>
                </a:extLst>
              </p:cNvPr>
              <p:cNvSpPr txBox="1"/>
              <p:nvPr/>
            </p:nvSpPr>
            <p:spPr>
              <a:xfrm>
                <a:off x="4314674" y="4834337"/>
                <a:ext cx="7684283" cy="249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6306560 ∗6 ∗82 ∗3 ∗30 ∗8760=10950768525312000=10.95∗</m:t>
                    </m:r>
                    <m:sSup>
                      <m:sSupPr>
                        <m:ctrlPr>
                          <a:rPr lang="en-GB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sz="16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≈11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𝑃𝐵</m:t>
                    </m:r>
                  </m:oMath>
                </a14:m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F08F53A-550D-444E-EDF1-421A2CFE3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4674" y="4834337"/>
                <a:ext cx="7684283" cy="249043"/>
              </a:xfrm>
              <a:prstGeom prst="rect">
                <a:avLst/>
              </a:prstGeom>
              <a:blipFill>
                <a:blip r:embed="rId5"/>
                <a:stretch>
                  <a:fillRect l="-952" b="-73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38FD991-F4E7-394D-BDCD-9BAC37A4EB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154" y="2083525"/>
            <a:ext cx="4729020" cy="23412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2DECA3-F55E-3B42-CE1E-B6785F48A78D}"/>
                  </a:ext>
                </a:extLst>
              </p:cNvPr>
              <p:cNvSpPr txBox="1"/>
              <p:nvPr/>
            </p:nvSpPr>
            <p:spPr>
              <a:xfrm>
                <a:off x="4464572" y="5159482"/>
                <a:ext cx="710527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6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𝑐𝑒𝑙𝑙𝑠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𝑙𝑒𝑣𝑒𝑙𝑠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𝑣𝑎𝑟𝑖𝑎𝑏𝑙𝑒𝑠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𝑚𝑜𝑑𝑒𝑙𝑠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𝑦𝑒𝑎𝑟𝑠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∗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h𝑜𝑢𝑟𝑠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𝑝𝑒𝑟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𝑦𝑒𝑎𝑟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≈11 </m:t>
                    </m:r>
                    <m:r>
                      <a:rPr lang="en-GB" sz="16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𝑃𝐵</m:t>
                    </m:r>
                  </m:oMath>
                </a14:m>
                <a:r>
                  <a:rPr lang="en-GB" sz="16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2DECA3-F55E-3B42-CE1E-B6785F48A7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572" y="5159482"/>
                <a:ext cx="7105278" cy="246221"/>
              </a:xfrm>
              <a:prstGeom prst="rect">
                <a:avLst/>
              </a:prstGeom>
              <a:blipFill>
                <a:blip r:embed="rId7"/>
                <a:stretch>
                  <a:fillRect l="-1286" b="-317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ubtitle 2">
            <a:extLst>
              <a:ext uri="{FF2B5EF4-FFF2-40B4-BE49-F238E27FC236}">
                <a16:creationId xmlns:a16="http://schemas.microsoft.com/office/drawing/2014/main" id="{D2A4B767-08FB-8E85-5C4B-943BA4ABE54C}"/>
              </a:ext>
            </a:extLst>
          </p:cNvPr>
          <p:cNvSpPr txBox="1">
            <a:spLocks/>
          </p:cNvSpPr>
          <p:nvPr/>
        </p:nvSpPr>
        <p:spPr>
          <a:xfrm>
            <a:off x="4375709" y="5666887"/>
            <a:ext cx="7507911" cy="832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one 30-year projection (which takes around 4 weeks to run) we generate approximately 11 PB of data</a:t>
            </a:r>
          </a:p>
        </p:txBody>
      </p:sp>
      <p:cxnSp>
        <p:nvCxnSpPr>
          <p:cNvPr id="15" name="Google Shape;30;g1e93f6749ed_0_54">
            <a:extLst>
              <a:ext uri="{FF2B5EF4-FFF2-40B4-BE49-F238E27FC236}">
                <a16:creationId xmlns:a16="http://schemas.microsoft.com/office/drawing/2014/main" id="{141BD760-1EE1-3089-A1F6-E3AB4A46157B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0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e93f6749ed_0_54"/>
          <p:cNvSpPr txBox="1"/>
          <p:nvPr/>
        </p:nvSpPr>
        <p:spPr>
          <a:xfrm>
            <a:off x="414964" y="2792021"/>
            <a:ext cx="2887424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Data streaming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5" name="Google Shape;30;g1e93f6749ed_0_54">
            <a:extLst>
              <a:ext uri="{FF2B5EF4-FFF2-40B4-BE49-F238E27FC236}">
                <a16:creationId xmlns:a16="http://schemas.microsoft.com/office/drawing/2014/main" id="{A7717F57-1167-9F52-D981-31C7A57A7D95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" name="Rectangle 73">
            <a:extLst>
              <a:ext uri="{FF2B5EF4-FFF2-40B4-BE49-F238E27FC236}">
                <a16:creationId xmlns:a16="http://schemas.microsoft.com/office/drawing/2014/main" id="{881824F7-B236-51BE-EE42-CA8C7F928C9A}"/>
              </a:ext>
            </a:extLst>
          </p:cNvPr>
          <p:cNvSpPr/>
          <p:nvPr/>
        </p:nvSpPr>
        <p:spPr>
          <a:xfrm>
            <a:off x="4752976" y="1081062"/>
            <a:ext cx="725986" cy="13159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Google Shape;30;g1e93f6749ed_0_54">
            <a:extLst>
              <a:ext uri="{FF2B5EF4-FFF2-40B4-BE49-F238E27FC236}">
                <a16:creationId xmlns:a16="http://schemas.microsoft.com/office/drawing/2014/main" id="{372D1BA9-EB05-6CE4-F700-2F4DD82170D5}"/>
              </a:ext>
            </a:extLst>
          </p:cNvPr>
          <p:cNvCxnSpPr>
            <a:cxnSpLocks/>
          </p:cNvCxnSpPr>
          <p:nvPr/>
        </p:nvCxnSpPr>
        <p:spPr>
          <a:xfrm>
            <a:off x="254000" y="2496845"/>
            <a:ext cx="11948160" cy="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5">
            <a:extLst>
              <a:ext uri="{FF2B5EF4-FFF2-40B4-BE49-F238E27FC236}">
                <a16:creationId xmlns:a16="http://schemas.microsoft.com/office/drawing/2014/main" id="{D48878E5-B728-3F1F-F5A0-D5A19487D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2733" y="4846230"/>
            <a:ext cx="6796059" cy="1699015"/>
          </a:xfrm>
          <a:prstGeom prst="rect">
            <a:avLst/>
          </a:prstGeom>
          <a:noFill/>
          <a:ln w="2857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C6F6BFC1-2440-57D5-8793-DEA3BF336769}"/>
              </a:ext>
            </a:extLst>
          </p:cNvPr>
          <p:cNvSpPr txBox="1">
            <a:spLocks/>
          </p:cNvSpPr>
          <p:nvPr/>
        </p:nvSpPr>
        <p:spPr>
          <a:xfrm>
            <a:off x="4448710" y="725837"/>
            <a:ext cx="6664959" cy="12424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streaming is the continuous transmission of data in real time from a source to a destination. Data streaming allows data to be processes and analysed as it arrives, rather than in large batches. </a:t>
            </a: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22D35C48-F002-1257-C9F1-BCA40479CD4F}"/>
              </a:ext>
            </a:extLst>
          </p:cNvPr>
          <p:cNvSpPr/>
          <p:nvPr/>
        </p:nvSpPr>
        <p:spPr>
          <a:xfrm>
            <a:off x="5824250" y="3646626"/>
            <a:ext cx="374635" cy="1122274"/>
          </a:xfrm>
          <a:prstGeom prst="curv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C77723B-3505-6F89-74A4-C88A990C48C4}"/>
              </a:ext>
            </a:extLst>
          </p:cNvPr>
          <p:cNvSpPr txBox="1">
            <a:spLocks/>
          </p:cNvSpPr>
          <p:nvPr/>
        </p:nvSpPr>
        <p:spPr>
          <a:xfrm>
            <a:off x="4448710" y="1836965"/>
            <a:ext cx="6792185" cy="606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Normal for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Youtube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new for climate data!</a:t>
            </a:r>
          </a:p>
        </p:txBody>
      </p:sp>
      <p:pic>
        <p:nvPicPr>
          <p:cNvPr id="2" name="green.zip">
            <a:hlinkClick r:id="" action="ppaction://media"/>
            <a:extLst>
              <a:ext uri="{FF2B5EF4-FFF2-40B4-BE49-F238E27FC236}">
                <a16:creationId xmlns:a16="http://schemas.microsoft.com/office/drawing/2014/main" id="{4ADF4666-A571-175B-934B-866A13B726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953" t="10518" r="18634" b="21240"/>
          <a:stretch/>
        </p:blipFill>
        <p:spPr>
          <a:xfrm>
            <a:off x="6318634" y="2555269"/>
            <a:ext cx="3801613" cy="216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6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e93f6749ed_0_54"/>
          <p:cNvSpPr txBox="1"/>
          <p:nvPr/>
        </p:nvSpPr>
        <p:spPr>
          <a:xfrm>
            <a:off x="550488" y="2962043"/>
            <a:ext cx="2887424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One pass algorithms (OPA)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306160-2891-9D3F-E039-E930C6AF8491}"/>
              </a:ext>
            </a:extLst>
          </p:cNvPr>
          <p:cNvGrpSpPr/>
          <p:nvPr/>
        </p:nvGrpSpPr>
        <p:grpSpPr>
          <a:xfrm>
            <a:off x="4135515" y="2918280"/>
            <a:ext cx="7995525" cy="3067050"/>
            <a:chOff x="-1012031" y="-286256"/>
            <a:chExt cx="9549854" cy="395632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4BC6F3C-EA51-1A67-4CB2-1FD3A0FA0256}"/>
                </a:ext>
              </a:extLst>
            </p:cNvPr>
            <p:cNvGrpSpPr/>
            <p:nvPr/>
          </p:nvGrpSpPr>
          <p:grpSpPr>
            <a:xfrm>
              <a:off x="-1012031" y="-62636"/>
              <a:ext cx="9549854" cy="3732705"/>
              <a:chOff x="-1257168" y="-183107"/>
              <a:chExt cx="11863063" cy="4949909"/>
            </a:xfrm>
          </p:grpSpPr>
          <p:cxnSp>
            <p:nvCxnSpPr>
              <p:cNvPr id="10" name="Google Shape;239;p23">
                <a:extLst>
                  <a:ext uri="{FF2B5EF4-FFF2-40B4-BE49-F238E27FC236}">
                    <a16:creationId xmlns:a16="http://schemas.microsoft.com/office/drawing/2014/main" id="{146FABBC-16FC-00CD-0CE8-71B9C57E7D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083" y="-183107"/>
                <a:ext cx="8880479" cy="1581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D83C948-9446-E025-BB33-87040F769401}"/>
                  </a:ext>
                </a:extLst>
              </p:cNvPr>
              <p:cNvGrpSpPr/>
              <p:nvPr/>
            </p:nvGrpSpPr>
            <p:grpSpPr>
              <a:xfrm>
                <a:off x="-1257168" y="537374"/>
                <a:ext cx="11863063" cy="4229428"/>
                <a:chOff x="-1257168" y="537374"/>
                <a:chExt cx="11863063" cy="4229428"/>
              </a:xfrm>
            </p:grpSpPr>
            <p:cxnSp>
              <p:nvCxnSpPr>
                <p:cNvPr id="15" name="Google Shape;214;p23">
                  <a:extLst>
                    <a:ext uri="{FF2B5EF4-FFF2-40B4-BE49-F238E27FC236}">
                      <a16:creationId xmlns:a16="http://schemas.microsoft.com/office/drawing/2014/main" id="{598E0CC4-B5B4-A896-D352-884708D060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55472" y="549068"/>
                  <a:ext cx="0" cy="4012942"/>
                </a:xfrm>
                <a:prstGeom prst="straightConnector1">
                  <a:avLst/>
                </a:prstGeom>
                <a:noFill/>
                <a:ln w="34925" cap="flat" cmpd="sng">
                  <a:solidFill>
                    <a:srgbClr val="5B9BD5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</p:cxn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B605249A-70E4-72F3-6ED5-5B94E59BE821}"/>
                    </a:ext>
                  </a:extLst>
                </p:cNvPr>
                <p:cNvGrpSpPr/>
                <p:nvPr/>
              </p:nvGrpSpPr>
              <p:grpSpPr>
                <a:xfrm>
                  <a:off x="-1257168" y="3943521"/>
                  <a:ext cx="11863063" cy="823281"/>
                  <a:chOff x="-1257168" y="3943521"/>
                  <a:chExt cx="11863063" cy="823281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0" name="TextBox 50">
                        <a:extLst>
                          <a:ext uri="{FF2B5EF4-FFF2-40B4-BE49-F238E27FC236}">
                            <a16:creationId xmlns:a16="http://schemas.microsoft.com/office/drawing/2014/main" id="{6CEC78FE-7B9E-B27E-E341-B4906D04C71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607660" y="3945630"/>
                        <a:ext cx="2654319" cy="77324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GB" sz="23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r>
                                <a:rPr lang="en-GB" sz="23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m:oMathPara>
                        </a14:m>
                        <a:endPara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2" name="TextBox 50">
                        <a:extLst>
                          <a:ext uri="{FF2B5EF4-FFF2-40B4-BE49-F238E27FC236}">
                            <a16:creationId xmlns:a16="http://schemas.microsoft.com/office/drawing/2014/main" id="{CAC36927-8CB3-3EA6-F025-1BD780D802B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607660" y="3945630"/>
                        <a:ext cx="2654319" cy="773246"/>
                      </a:xfrm>
                      <a:prstGeom prst="rect">
                        <a:avLst/>
                      </a:prstGeom>
                      <a:blipFill>
                        <a:blip r:embed="rId3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1" name="TextBox 51">
                        <a:extLst>
                          <a:ext uri="{FF2B5EF4-FFF2-40B4-BE49-F238E27FC236}">
                            <a16:creationId xmlns:a16="http://schemas.microsoft.com/office/drawing/2014/main" id="{C524020C-9151-6AC8-E3A7-166D608F77B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4746920" y="3953405"/>
                        <a:ext cx="2698913" cy="77324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GB" sz="23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r>
                                <a:rPr lang="en-GB" sz="23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m:oMathPara>
                        </a14:m>
                        <a:endPara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3" name="TextBox 51">
                        <a:extLst>
                          <a:ext uri="{FF2B5EF4-FFF2-40B4-BE49-F238E27FC236}">
                            <a16:creationId xmlns:a16="http://schemas.microsoft.com/office/drawing/2014/main" id="{E87BCABF-8E48-B370-C056-1B6AC4F08F3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4746920" y="3953405"/>
                        <a:ext cx="2698913" cy="773246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2" name="TextBox 52">
                        <a:extLst>
                          <a:ext uri="{FF2B5EF4-FFF2-40B4-BE49-F238E27FC236}">
                            <a16:creationId xmlns:a16="http://schemas.microsoft.com/office/drawing/2014/main" id="{486E281C-0E9D-4AFB-67CA-25E863F7507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010702" y="3948302"/>
                        <a:ext cx="2595193" cy="77324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GB" sz="23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r>
                                <a:rPr lang="en-GB" sz="23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  <m: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4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m:oMathPara>
                        </a14:m>
                        <a:endPara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4" name="TextBox 52">
                        <a:extLst>
                          <a:ext uri="{FF2B5EF4-FFF2-40B4-BE49-F238E27FC236}">
                            <a16:creationId xmlns:a16="http://schemas.microsoft.com/office/drawing/2014/main" id="{15D98A2E-E185-2C7F-25FE-798EBFE8D3E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8010702" y="3948302"/>
                        <a:ext cx="2595193" cy="773248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 l="-35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3" name="TextBox 53">
                        <a:extLst>
                          <a:ext uri="{FF2B5EF4-FFF2-40B4-BE49-F238E27FC236}">
                            <a16:creationId xmlns:a16="http://schemas.microsoft.com/office/drawing/2014/main" id="{22BF7F14-DD62-CAA1-6AD8-E1998390CDC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-1257168" y="3943521"/>
                        <a:ext cx="2312829" cy="82328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pPr>
                          <a:lnSpc>
                            <a:spcPct val="107000"/>
                          </a:lnSpc>
                          <a:spcAft>
                            <a:spcPts val="800"/>
                          </a:spcAft>
                        </a:pPr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GB" sz="23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=</m:t>
                              </m:r>
                              <m:r>
                                <a:rPr lang="en-GB" sz="2300" i="1">
                                  <a:latin typeface="Cambria Math" panose="02040503050406030204" pitchFamily="18" charset="0"/>
                                  <a:ea typeface="Arial" panose="020B0604020202020204" pitchFamily="34" charset="0"/>
                                  <a:cs typeface="Arial" panose="020B0604020202020204" pitchFamily="34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GB" sz="2300" i="1">
                                      <a:latin typeface="Cambria Math" panose="02040503050406030204" pitchFamily="18" charset="0"/>
                                      <a:ea typeface="Arial" panose="020B0604020202020204" pitchFamily="34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GB" sz="2300" i="1">
                                          <a:latin typeface="Cambria Math" panose="02040503050406030204" pitchFamily="18" charset="0"/>
                                          <a:ea typeface="Arial" panose="020B0604020202020204" pitchFamily="34" charset="0"/>
                                          <a:cs typeface="Arial" panose="020B0604020202020204" pitchFamily="34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m:oMathPara>
                        </a14:m>
                        <a:endParaRPr lang="en-GB" sz="11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35" name="TextBox 53">
                        <a:extLst>
                          <a:ext uri="{FF2B5EF4-FFF2-40B4-BE49-F238E27FC236}">
                            <a16:creationId xmlns:a16="http://schemas.microsoft.com/office/drawing/2014/main" id="{F76F65E6-0C56-3D2B-A200-E35A8C1826A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-1257168" y="3943521"/>
                        <a:ext cx="2312829" cy="823281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7" name="Google Shape;214;p23">
                  <a:extLst>
                    <a:ext uri="{FF2B5EF4-FFF2-40B4-BE49-F238E27FC236}">
                      <a16:creationId xmlns:a16="http://schemas.microsoft.com/office/drawing/2014/main" id="{92C72020-8377-920F-6DB7-6789DB3A013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13849" y="537374"/>
                  <a:ext cx="10031" cy="4024698"/>
                </a:xfrm>
                <a:prstGeom prst="straightConnector1">
                  <a:avLst/>
                </a:prstGeom>
                <a:noFill/>
                <a:ln w="34925" cap="flat" cmpd="sng">
                  <a:solidFill>
                    <a:srgbClr val="5B9BD5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18" name="Google Shape;214;p23">
                  <a:extLst>
                    <a:ext uri="{FF2B5EF4-FFF2-40B4-BE49-F238E27FC236}">
                      <a16:creationId xmlns:a16="http://schemas.microsoft.com/office/drawing/2014/main" id="{9C95DF0B-98B3-5961-8B01-0402323014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497540" y="552738"/>
                  <a:ext cx="0" cy="4009272"/>
                </a:xfrm>
                <a:prstGeom prst="straightConnector1">
                  <a:avLst/>
                </a:prstGeom>
                <a:noFill/>
                <a:ln w="34925" cap="flat" cmpd="sng">
                  <a:solidFill>
                    <a:srgbClr val="5B9BD5"/>
                  </a:solidFill>
                  <a:prstDash val="dash"/>
                  <a:miter lim="800000"/>
                  <a:headEnd type="none" w="sm" len="sm"/>
                  <a:tailEnd type="none" w="sm" len="sm"/>
                </a:ln>
              </p:spPr>
            </p:cxn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980C36E0-DA1A-A8AF-3D59-31502C7410FB}"/>
                    </a:ext>
                  </a:extLst>
                </p:cNvPr>
                <p:cNvGrpSpPr/>
                <p:nvPr/>
              </p:nvGrpSpPr>
              <p:grpSpPr>
                <a:xfrm>
                  <a:off x="-1231761" y="606751"/>
                  <a:ext cx="11224201" cy="3361107"/>
                  <a:chOff x="-1231761" y="606751"/>
                  <a:chExt cx="11224201" cy="3361107"/>
                </a:xfrm>
              </p:grpSpPr>
              <p:grpSp>
                <p:nvGrpSpPr>
                  <p:cNvPr id="20" name="Google Shape;200;p23">
                    <a:extLst>
                      <a:ext uri="{FF2B5EF4-FFF2-40B4-BE49-F238E27FC236}">
                        <a16:creationId xmlns:a16="http://schemas.microsoft.com/office/drawing/2014/main" id="{09279D43-0B18-C7D3-03EB-D82C7169047F}"/>
                      </a:ext>
                    </a:extLst>
                  </p:cNvPr>
                  <p:cNvGrpSpPr/>
                  <p:nvPr/>
                </p:nvGrpSpPr>
                <p:grpSpPr>
                  <a:xfrm>
                    <a:off x="-757506" y="2347858"/>
                    <a:ext cx="2641771" cy="1620000"/>
                    <a:chOff x="-435935" y="2347858"/>
                    <a:chExt cx="1952099" cy="1197077"/>
                  </a:xfrm>
                </p:grpSpPr>
                <p:grpSp>
                  <p:nvGrpSpPr>
                    <p:cNvPr id="55" name="Google Shape;201;p23">
                      <a:extLst>
                        <a:ext uri="{FF2B5EF4-FFF2-40B4-BE49-F238E27FC236}">
                          <a16:creationId xmlns:a16="http://schemas.microsoft.com/office/drawing/2014/main" id="{8668FF18-0AF4-1C65-7DF9-A375A2A988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435935" y="2347858"/>
                      <a:ext cx="1197077" cy="1197077"/>
                      <a:chOff x="-435935" y="2347858"/>
                      <a:chExt cx="1197077" cy="1197077"/>
                    </a:xfrm>
                  </p:grpSpPr>
                  <p:pic>
                    <p:nvPicPr>
                      <p:cNvPr id="57" name="Google Shape;202;p23" descr="Bar chart with solid fill">
                        <a:extLst>
                          <a:ext uri="{FF2B5EF4-FFF2-40B4-BE49-F238E27FC236}">
                            <a16:creationId xmlns:a16="http://schemas.microsoft.com/office/drawing/2014/main" id="{4ACEF177-0AD5-F19D-B526-6B160DFFB3C3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7" cstate="email">
                        <a:alphaModFix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-435935" y="2347858"/>
                        <a:ext cx="1197077" cy="1197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sp>
                    <p:nvSpPr>
                      <p:cNvPr id="58" name="Google Shape;203;p23">
                        <a:extLst>
                          <a:ext uri="{FF2B5EF4-FFF2-40B4-BE49-F238E27FC236}">
                            <a16:creationId xmlns:a16="http://schemas.microsoft.com/office/drawing/2014/main" id="{770AD5C0-7B90-D70A-2F48-9D218D26FF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40201" y="2677793"/>
                        <a:ext cx="356705" cy="560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endParaRPr lang="en-GB" dirty="0"/>
                      </a:p>
                    </p:txBody>
                  </p:sp>
                  <p:sp>
                    <p:nvSpPr>
                      <p:cNvPr id="59" name="Google Shape;204;p23">
                        <a:extLst>
                          <a:ext uri="{FF2B5EF4-FFF2-40B4-BE49-F238E27FC236}">
                            <a16:creationId xmlns:a16="http://schemas.microsoft.com/office/drawing/2014/main" id="{23B04C70-3BAA-6416-8695-7BD015AF1C5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03" y="2443722"/>
                        <a:ext cx="180900" cy="560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56" name="Google Shape;205;p23">
                      <a:extLst>
                        <a:ext uri="{FF2B5EF4-FFF2-40B4-BE49-F238E27FC236}">
                          <a16:creationId xmlns:a16="http://schemas.microsoft.com/office/drawing/2014/main" id="{28366E60-5E14-1C16-0695-A60E556EAF0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35264" y="2666174"/>
                      <a:ext cx="180900" cy="5604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1" name="Google Shape;201;p23">
                    <a:extLst>
                      <a:ext uri="{FF2B5EF4-FFF2-40B4-BE49-F238E27FC236}">
                        <a16:creationId xmlns:a16="http://schemas.microsoft.com/office/drawing/2014/main" id="{1FB17CC3-E2BE-420D-207E-3C01BA76D86B}"/>
                      </a:ext>
                    </a:extLst>
                  </p:cNvPr>
                  <p:cNvGrpSpPr/>
                  <p:nvPr/>
                </p:nvGrpSpPr>
                <p:grpSpPr>
                  <a:xfrm>
                    <a:off x="2208041" y="2347858"/>
                    <a:ext cx="1620000" cy="1620000"/>
                    <a:chOff x="2357182" y="2347858"/>
                    <a:chExt cx="1197077" cy="1197077"/>
                  </a:xfrm>
                </p:grpSpPr>
                <p:pic>
                  <p:nvPicPr>
                    <p:cNvPr id="52" name="Google Shape;202;p23" descr="Bar chart with solid fill">
                      <a:extLst>
                        <a:ext uri="{FF2B5EF4-FFF2-40B4-BE49-F238E27FC236}">
                          <a16:creationId xmlns:a16="http://schemas.microsoft.com/office/drawing/2014/main" id="{06C00B35-3DB0-C390-98ED-AA412F99E044}"/>
                        </a:ext>
                      </a:extLst>
                    </p:cNvPr>
                    <p:cNvPicPr preferRelativeResize="0"/>
                    <p:nvPr/>
                  </p:nvPicPr>
                  <p:blipFill rotWithShape="1">
                    <a:blip r:embed="rId7" cstate="email">
                      <a:alphaModFix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2357182" y="2347858"/>
                      <a:ext cx="1197077" cy="11970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53" name="Google Shape;203;p23">
                      <a:extLst>
                        <a:ext uri="{FF2B5EF4-FFF2-40B4-BE49-F238E27FC236}">
                          <a16:creationId xmlns:a16="http://schemas.microsoft.com/office/drawing/2014/main" id="{7631A759-68C1-3A02-4002-E54F56B64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670512" y="2677793"/>
                      <a:ext cx="180900" cy="5604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54" name="Google Shape;204;p23">
                      <a:extLst>
                        <a:ext uri="{FF2B5EF4-FFF2-40B4-BE49-F238E27FC236}">
                          <a16:creationId xmlns:a16="http://schemas.microsoft.com/office/drawing/2014/main" id="{EC3B104A-A188-9F04-1DF2-E6D47D05A2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33438" y="2443722"/>
                      <a:ext cx="180900" cy="5604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2" name="Group 21">
                    <a:extLst>
                      <a:ext uri="{FF2B5EF4-FFF2-40B4-BE49-F238E27FC236}">
                        <a16:creationId xmlns:a16="http://schemas.microsoft.com/office/drawing/2014/main" id="{E8A0E2D9-6B81-E05A-72FD-F5F055004E67}"/>
                      </a:ext>
                    </a:extLst>
                  </p:cNvPr>
                  <p:cNvGrpSpPr/>
                  <p:nvPr/>
                </p:nvGrpSpPr>
                <p:grpSpPr>
                  <a:xfrm>
                    <a:off x="-1231761" y="606751"/>
                    <a:ext cx="1906231" cy="1828704"/>
                    <a:chOff x="-1231761" y="606751"/>
                    <a:chExt cx="1906231" cy="1828704"/>
                  </a:xfrm>
                </p:grpSpPr>
                <p:grpSp>
                  <p:nvGrpSpPr>
                    <p:cNvPr id="47" name="Google Shape;193;p23">
                      <a:extLst>
                        <a:ext uri="{FF2B5EF4-FFF2-40B4-BE49-F238E27FC236}">
                          <a16:creationId xmlns:a16="http://schemas.microsoft.com/office/drawing/2014/main" id="{3C73D59A-CE76-06E8-B3C5-CEFB238972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799614" y="606751"/>
                      <a:ext cx="1474084" cy="1440000"/>
                      <a:chOff x="-675276" y="606751"/>
                      <a:chExt cx="1325279" cy="1359413"/>
                    </a:xfrm>
                  </p:grpSpPr>
                  <p:pic>
                    <p:nvPicPr>
                      <p:cNvPr id="50" name="Google Shape;194;p23" descr="Earth globe: Americas with solid fill">
                        <a:extLst>
                          <a:ext uri="{FF2B5EF4-FFF2-40B4-BE49-F238E27FC236}">
                            <a16:creationId xmlns:a16="http://schemas.microsoft.com/office/drawing/2014/main" id="{AECAA1D2-7899-244E-2247-3650DCB8979C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8" cstate="email">
                        <a:alphaModFix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-519109" y="606751"/>
                        <a:ext cx="1169112" cy="135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sp>
                    <p:nvSpPr>
                      <p:cNvPr id="51" name="Google Shape;196;p23">
                        <a:extLst>
                          <a:ext uri="{FF2B5EF4-FFF2-40B4-BE49-F238E27FC236}">
                            <a16:creationId xmlns:a16="http://schemas.microsoft.com/office/drawing/2014/main" id="{CBEF010C-241F-4B2F-B2E1-7598BE8305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675276" y="720303"/>
                        <a:ext cx="176700" cy="1094100"/>
                      </a:xfrm>
                      <a:prstGeom prst="leftBrace">
                        <a:avLst>
                          <a:gd name="adj1" fmla="val 8333"/>
                          <a:gd name="adj2" fmla="val 50000"/>
                        </a:avLst>
                      </a:prstGeom>
                      <a:noFill/>
                      <a:ln w="25400" cap="flat" cmpd="sng">
                        <a:solidFill>
                          <a:srgbClr val="5B9BD5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cxnSp>
                  <p:nvCxnSpPr>
                    <p:cNvPr id="48" name="Google Shape;199;p23">
                      <a:extLst>
                        <a:ext uri="{FF2B5EF4-FFF2-40B4-BE49-F238E27FC236}">
                          <a16:creationId xmlns:a16="http://schemas.microsoft.com/office/drawing/2014/main" id="{07795E25-9719-D42D-F720-3F1C6B77C70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-2863" y="1990257"/>
                      <a:ext cx="0" cy="445198"/>
                    </a:xfrm>
                    <a:prstGeom prst="straightConnector1">
                      <a:avLst/>
                    </a:prstGeom>
                    <a:noFill/>
                    <a:ln w="38100" cap="flat" cmpd="sng">
                      <a:solidFill>
                        <a:srgbClr val="5B9BD5"/>
                      </a:solidFill>
                      <a:prstDash val="solid"/>
                      <a:miter lim="800000"/>
                      <a:headEnd type="none" w="sm" len="sm"/>
                      <a:tailEnd type="triangle" w="med" len="med"/>
                    </a:ln>
                  </p:spPr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9" name="TextBox 39">
                          <a:extLst>
                            <a:ext uri="{FF2B5EF4-FFF2-40B4-BE49-F238E27FC236}">
                              <a16:creationId xmlns:a16="http://schemas.microsoft.com/office/drawing/2014/main" id="{7BC410FE-24BC-E880-511F-D6CB7B21E427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-1231761" y="1082851"/>
                          <a:ext cx="367535" cy="7275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1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7" name="TextBox 39">
                          <a:extLst>
                            <a:ext uri="{FF2B5EF4-FFF2-40B4-BE49-F238E27FC236}">
                              <a16:creationId xmlns:a16="http://schemas.microsoft.com/office/drawing/2014/main" id="{3B7614C2-E615-191F-6D2B-034D64D5507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-1231761" y="1082851"/>
                          <a:ext cx="367535" cy="727570"/>
                        </a:xfrm>
                        <a:prstGeom prst="rect">
                          <a:avLst/>
                        </a:prstGeom>
                        <a:blipFill>
                          <a:blip r:embed="rId9"/>
                          <a:stretch>
                            <a:fillRect r="-1250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3" name="Group 22">
                    <a:extLst>
                      <a:ext uri="{FF2B5EF4-FFF2-40B4-BE49-F238E27FC236}">
                        <a16:creationId xmlns:a16="http://schemas.microsoft.com/office/drawing/2014/main" id="{D3803594-48CC-6B89-5D8D-FE8E63AED530}"/>
                      </a:ext>
                    </a:extLst>
                  </p:cNvPr>
                  <p:cNvGrpSpPr/>
                  <p:nvPr/>
                </p:nvGrpSpPr>
                <p:grpSpPr>
                  <a:xfrm>
                    <a:off x="1839610" y="606751"/>
                    <a:ext cx="1906324" cy="1828704"/>
                    <a:chOff x="1839610" y="606751"/>
                    <a:chExt cx="1906324" cy="1828704"/>
                  </a:xfrm>
                </p:grpSpPr>
                <p:grpSp>
                  <p:nvGrpSpPr>
                    <p:cNvPr id="42" name="Google Shape;193;p23">
                      <a:extLst>
                        <a:ext uri="{FF2B5EF4-FFF2-40B4-BE49-F238E27FC236}">
                          <a16:creationId xmlns:a16="http://schemas.microsoft.com/office/drawing/2014/main" id="{85188D33-E312-33EF-943E-20F9B0D1C3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271853" y="606751"/>
                      <a:ext cx="1474081" cy="1440000"/>
                      <a:chOff x="2316905" y="606751"/>
                      <a:chExt cx="1325276" cy="1359413"/>
                    </a:xfrm>
                  </p:grpSpPr>
                  <p:pic>
                    <p:nvPicPr>
                      <p:cNvPr id="45" name="Google Shape;194;p23" descr="Earth globe: Americas with solid fill">
                        <a:extLst>
                          <a:ext uri="{FF2B5EF4-FFF2-40B4-BE49-F238E27FC236}">
                            <a16:creationId xmlns:a16="http://schemas.microsoft.com/office/drawing/2014/main" id="{FB6FA2B0-4FC9-BACC-10F1-008675C5ED8A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8" cstate="email">
                        <a:alphaModFix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2473071" y="606751"/>
                        <a:ext cx="1169110" cy="135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sp>
                    <p:nvSpPr>
                      <p:cNvPr id="46" name="Google Shape;196;p23">
                        <a:extLst>
                          <a:ext uri="{FF2B5EF4-FFF2-40B4-BE49-F238E27FC236}">
                            <a16:creationId xmlns:a16="http://schemas.microsoft.com/office/drawing/2014/main" id="{695FA339-EABA-00D4-DC25-C03B1A916B8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316905" y="720303"/>
                        <a:ext cx="176700" cy="1094100"/>
                      </a:xfrm>
                      <a:prstGeom prst="leftBrace">
                        <a:avLst>
                          <a:gd name="adj1" fmla="val 8333"/>
                          <a:gd name="adj2" fmla="val 50000"/>
                        </a:avLst>
                      </a:prstGeom>
                      <a:noFill/>
                      <a:ln w="25400" cap="flat" cmpd="sng">
                        <a:solidFill>
                          <a:srgbClr val="5B9BD5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cxnSp>
                  <p:nvCxnSpPr>
                    <p:cNvPr id="43" name="Google Shape;199;p23">
                      <a:extLst>
                        <a:ext uri="{FF2B5EF4-FFF2-40B4-BE49-F238E27FC236}">
                          <a16:creationId xmlns:a16="http://schemas.microsoft.com/office/drawing/2014/main" id="{817F15AB-1187-73CC-7BE5-CE1B3884831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068599" y="1990255"/>
                      <a:ext cx="0" cy="445200"/>
                    </a:xfrm>
                    <a:prstGeom prst="straightConnector1">
                      <a:avLst/>
                    </a:prstGeom>
                    <a:noFill/>
                    <a:ln w="38100" cap="flat" cmpd="sng">
                      <a:solidFill>
                        <a:srgbClr val="5B9BD5"/>
                      </a:solidFill>
                      <a:prstDash val="solid"/>
                      <a:miter lim="800000"/>
                      <a:headEnd type="none" w="sm" len="sm"/>
                      <a:tailEnd type="triangle" w="med" len="med"/>
                    </a:ln>
                  </p:spPr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44" name="TextBox 34">
                          <a:extLst>
                            <a:ext uri="{FF2B5EF4-FFF2-40B4-BE49-F238E27FC236}">
                              <a16:creationId xmlns:a16="http://schemas.microsoft.com/office/drawing/2014/main" id="{CCF7C9E9-2518-5F34-ACAD-A32F6A5BB8A0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1839610" y="1082851"/>
                          <a:ext cx="374701" cy="7275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100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52" name="TextBox 34">
                          <a:extLst>
                            <a:ext uri="{FF2B5EF4-FFF2-40B4-BE49-F238E27FC236}">
                              <a16:creationId xmlns:a16="http://schemas.microsoft.com/office/drawing/2014/main" id="{6A32146A-34B0-9681-1723-F5BB1C706BD2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839610" y="1082851"/>
                          <a:ext cx="374701" cy="727570"/>
                        </a:xfrm>
                        <a:prstGeom prst="rect">
                          <a:avLst/>
                        </a:prstGeom>
                        <a:blipFill>
                          <a:blip r:embed="rId10"/>
                          <a:stretch>
                            <a:fillRect r="-9524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4" name="Group 23">
                    <a:extLst>
                      <a:ext uri="{FF2B5EF4-FFF2-40B4-BE49-F238E27FC236}">
                        <a16:creationId xmlns:a16="http://schemas.microsoft.com/office/drawing/2014/main" id="{0433BA49-03DE-29F6-9771-9C9396C4E429}"/>
                      </a:ext>
                    </a:extLst>
                  </p:cNvPr>
                  <p:cNvGrpSpPr/>
                  <p:nvPr/>
                </p:nvGrpSpPr>
                <p:grpSpPr>
                  <a:xfrm>
                    <a:off x="4972923" y="606751"/>
                    <a:ext cx="1906432" cy="1828704"/>
                    <a:chOff x="4972923" y="606751"/>
                    <a:chExt cx="1906432" cy="1828704"/>
                  </a:xfrm>
                </p:grpSpPr>
                <p:grpSp>
                  <p:nvGrpSpPr>
                    <p:cNvPr id="37" name="Google Shape;193;p23">
                      <a:extLst>
                        <a:ext uri="{FF2B5EF4-FFF2-40B4-BE49-F238E27FC236}">
                          <a16:creationId xmlns:a16="http://schemas.microsoft.com/office/drawing/2014/main" id="{E96BE744-0821-2EFA-891E-42B42E0A576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5279" y="606751"/>
                      <a:ext cx="1474076" cy="1440000"/>
                      <a:chOff x="5378244" y="606751"/>
                      <a:chExt cx="1325271" cy="1359413"/>
                    </a:xfrm>
                  </p:grpSpPr>
                  <p:pic>
                    <p:nvPicPr>
                      <p:cNvPr id="40" name="Google Shape;194;p23" descr="Earth globe: Americas with solid fill">
                        <a:extLst>
                          <a:ext uri="{FF2B5EF4-FFF2-40B4-BE49-F238E27FC236}">
                            <a16:creationId xmlns:a16="http://schemas.microsoft.com/office/drawing/2014/main" id="{52570E03-138B-11F9-3313-FFE06D62F8EF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8" cstate="email">
                        <a:alphaModFix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5534404" y="606751"/>
                        <a:ext cx="1169111" cy="135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sp>
                    <p:nvSpPr>
                      <p:cNvPr id="41" name="Google Shape;196;p23">
                        <a:extLst>
                          <a:ext uri="{FF2B5EF4-FFF2-40B4-BE49-F238E27FC236}">
                            <a16:creationId xmlns:a16="http://schemas.microsoft.com/office/drawing/2014/main" id="{41448A22-8D96-C854-5000-E5AA10BED6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78244" y="720303"/>
                        <a:ext cx="176700" cy="1094100"/>
                      </a:xfrm>
                      <a:prstGeom prst="leftBrace">
                        <a:avLst>
                          <a:gd name="adj1" fmla="val 8333"/>
                          <a:gd name="adj2" fmla="val 50000"/>
                        </a:avLst>
                      </a:prstGeom>
                      <a:noFill/>
                      <a:ln w="25400" cap="flat" cmpd="sng">
                        <a:solidFill>
                          <a:srgbClr val="5B9BD5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cxnSp>
                  <p:nvCxnSpPr>
                    <p:cNvPr id="38" name="Google Shape;199;p23">
                      <a:extLst>
                        <a:ext uri="{FF2B5EF4-FFF2-40B4-BE49-F238E27FC236}">
                          <a16:creationId xmlns:a16="http://schemas.microsoft.com/office/drawing/2014/main" id="{652AC8F8-916A-2C6D-FD13-36013FB06B6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202020" y="1990255"/>
                      <a:ext cx="0" cy="445200"/>
                    </a:xfrm>
                    <a:prstGeom prst="straightConnector1">
                      <a:avLst/>
                    </a:prstGeom>
                    <a:noFill/>
                    <a:ln w="38100" cap="flat" cmpd="sng">
                      <a:solidFill>
                        <a:srgbClr val="5B9BD5"/>
                      </a:solidFill>
                      <a:prstDash val="solid"/>
                      <a:miter lim="800000"/>
                      <a:headEnd type="none" w="sm" len="sm"/>
                      <a:tailEnd type="triangle" w="med" len="med"/>
                    </a:ln>
                  </p:spPr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9" name="TextBox 29">
                          <a:extLst>
                            <a:ext uri="{FF2B5EF4-FFF2-40B4-BE49-F238E27FC236}">
                              <a16:creationId xmlns:a16="http://schemas.microsoft.com/office/drawing/2014/main" id="{89B2A367-C9F7-B7CA-2027-B17F012065D8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4972923" y="1082851"/>
                          <a:ext cx="374703" cy="7275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100"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47" name="TextBox 29">
                          <a:extLst>
                            <a:ext uri="{FF2B5EF4-FFF2-40B4-BE49-F238E27FC236}">
                              <a16:creationId xmlns:a16="http://schemas.microsoft.com/office/drawing/2014/main" id="{CBD6E9FC-51BA-87F6-C75D-E3930306CF1D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4972923" y="1082851"/>
                          <a:ext cx="374703" cy="727570"/>
                        </a:xfrm>
                        <a:prstGeom prst="rect">
                          <a:avLst/>
                        </a:prstGeom>
                        <a:blipFill>
                          <a:blip r:embed="rId11"/>
                          <a:stretch>
                            <a:fillRect r="-975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99B79E9A-3BFF-A3DC-9192-038457E42964}"/>
                      </a:ext>
                    </a:extLst>
                  </p:cNvPr>
                  <p:cNvGrpSpPr/>
                  <p:nvPr/>
                </p:nvGrpSpPr>
                <p:grpSpPr>
                  <a:xfrm>
                    <a:off x="8008700" y="616276"/>
                    <a:ext cx="1906529" cy="1828704"/>
                    <a:chOff x="8008700" y="616276"/>
                    <a:chExt cx="1906529" cy="1828704"/>
                  </a:xfrm>
                </p:grpSpPr>
                <p:grpSp>
                  <p:nvGrpSpPr>
                    <p:cNvPr id="32" name="Google Shape;193;p23">
                      <a:extLst>
                        <a:ext uri="{FF2B5EF4-FFF2-40B4-BE49-F238E27FC236}">
                          <a16:creationId xmlns:a16="http://schemas.microsoft.com/office/drawing/2014/main" id="{D362CDEB-1A80-5AB3-1F85-90B3496662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41172" y="616276"/>
                      <a:ext cx="1474057" cy="1440000"/>
                      <a:chOff x="8343843" y="616276"/>
                      <a:chExt cx="1325252" cy="1359413"/>
                    </a:xfrm>
                  </p:grpSpPr>
                  <p:pic>
                    <p:nvPicPr>
                      <p:cNvPr id="35" name="Google Shape;194;p23" descr="Earth globe: Americas with solid fill">
                        <a:extLst>
                          <a:ext uri="{FF2B5EF4-FFF2-40B4-BE49-F238E27FC236}">
                            <a16:creationId xmlns:a16="http://schemas.microsoft.com/office/drawing/2014/main" id="{A11A7F44-4284-C353-F2DB-5816C5C5E761}"/>
                          </a:ext>
                        </a:extLst>
                      </p:cNvPr>
                      <p:cNvPicPr preferRelativeResize="0"/>
                      <p:nvPr/>
                    </p:nvPicPr>
                    <p:blipFill rotWithShape="1">
                      <a:blip r:embed="rId8" cstate="email">
                        <a:alphaModFix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8499985" y="616276"/>
                        <a:ext cx="1169110" cy="1359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sp>
                    <p:nvSpPr>
                      <p:cNvPr id="36" name="Google Shape;196;p23">
                        <a:extLst>
                          <a:ext uri="{FF2B5EF4-FFF2-40B4-BE49-F238E27FC236}">
                            <a16:creationId xmlns:a16="http://schemas.microsoft.com/office/drawing/2014/main" id="{C82A6356-3A3F-9128-0D05-91B5220B70B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43843" y="729828"/>
                        <a:ext cx="176699" cy="1094100"/>
                      </a:xfrm>
                      <a:prstGeom prst="leftBrace">
                        <a:avLst>
                          <a:gd name="adj1" fmla="val 8333"/>
                          <a:gd name="adj2" fmla="val 50000"/>
                        </a:avLst>
                      </a:prstGeom>
                      <a:noFill/>
                      <a:ln w="25400" cap="flat" cmpd="sng">
                        <a:solidFill>
                          <a:srgbClr val="5B9BD5"/>
                        </a:solidFill>
                        <a:prstDash val="solid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endParaRPr lang="en-GB"/>
                      </a:p>
                    </p:txBody>
                  </p:sp>
                </p:grpSp>
                <p:cxnSp>
                  <p:nvCxnSpPr>
                    <p:cNvPr id="33" name="Google Shape;199;p23">
                      <a:extLst>
                        <a:ext uri="{FF2B5EF4-FFF2-40B4-BE49-F238E27FC236}">
                          <a16:creationId xmlns:a16="http://schemas.microsoft.com/office/drawing/2014/main" id="{3E579A54-6C05-805A-4408-FE5D47F9D73C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237895" y="1999780"/>
                      <a:ext cx="0" cy="445200"/>
                    </a:xfrm>
                    <a:prstGeom prst="straightConnector1">
                      <a:avLst/>
                    </a:prstGeom>
                    <a:noFill/>
                    <a:ln w="38100" cap="flat" cmpd="sng">
                      <a:solidFill>
                        <a:srgbClr val="5B9BD5"/>
                      </a:solidFill>
                      <a:prstDash val="solid"/>
                      <a:miter lim="800000"/>
                      <a:headEnd type="none" w="sm" len="sm"/>
                      <a:tailEnd type="triangle" w="med" len="med"/>
                    </a:ln>
                  </p:spPr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4" name="TextBox 24">
                          <a:extLst>
                            <a:ext uri="{FF2B5EF4-FFF2-40B4-BE49-F238E27FC236}">
                              <a16:creationId xmlns:a16="http://schemas.microsoft.com/office/drawing/2014/main" id="{FD7C0C51-71B4-EC29-D740-104BF94CCCEF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008700" y="1092376"/>
                          <a:ext cx="374703" cy="72757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Aft>
                              <a:spcPts val="8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  <a:ea typeface="Arial" panose="020B0604020202020204" pitchFamily="34" charset="0"/>
                                        <a:cs typeface="Arial" panose="020B0604020202020204" pitchFamily="34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100"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42" name="TextBox 24">
                          <a:extLst>
                            <a:ext uri="{FF2B5EF4-FFF2-40B4-BE49-F238E27FC236}">
                              <a16:creationId xmlns:a16="http://schemas.microsoft.com/office/drawing/2014/main" id="{017BC253-6BD9-0C93-25D6-BCDE7C15D32B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8008700" y="1092376"/>
                          <a:ext cx="374703" cy="727570"/>
                        </a:xfrm>
                        <a:prstGeom prst="rect">
                          <a:avLst/>
                        </a:prstGeom>
                        <a:blipFill>
                          <a:blip r:embed="rId12"/>
                          <a:stretch>
                            <a:fillRect r="-11905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GB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grpSp>
                <p:nvGrpSpPr>
                  <p:cNvPr id="26" name="Google Shape;201;p23">
                    <a:extLst>
                      <a:ext uri="{FF2B5EF4-FFF2-40B4-BE49-F238E27FC236}">
                        <a16:creationId xmlns:a16="http://schemas.microsoft.com/office/drawing/2014/main" id="{E14DC495-312D-BFB0-7372-AB75A32EA01A}"/>
                      </a:ext>
                    </a:extLst>
                  </p:cNvPr>
                  <p:cNvGrpSpPr/>
                  <p:nvPr/>
                </p:nvGrpSpPr>
                <p:grpSpPr>
                  <a:xfrm>
                    <a:off x="5352144" y="2347858"/>
                    <a:ext cx="1620000" cy="1620000"/>
                    <a:chOff x="5282230" y="2347858"/>
                    <a:chExt cx="1197077" cy="1197077"/>
                  </a:xfrm>
                </p:grpSpPr>
                <p:pic>
                  <p:nvPicPr>
                    <p:cNvPr id="28" name="Google Shape;202;p23" descr="Bar chart with solid fill">
                      <a:extLst>
                        <a:ext uri="{FF2B5EF4-FFF2-40B4-BE49-F238E27FC236}">
                          <a16:creationId xmlns:a16="http://schemas.microsoft.com/office/drawing/2014/main" id="{5F380323-0306-4D28-CDD5-70417210BBBD}"/>
                        </a:ext>
                      </a:extLst>
                    </p:cNvPr>
                    <p:cNvPicPr preferRelativeResize="0"/>
                    <p:nvPr/>
                  </p:nvPicPr>
                  <p:blipFill rotWithShape="1">
                    <a:blip r:embed="rId7" cstate="email">
                      <a:alphaModFix/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>
                    <a:xfrm>
                      <a:off x="5282230" y="2347858"/>
                      <a:ext cx="1197077" cy="119707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30" name="Google Shape;203;p23">
                      <a:extLst>
                        <a:ext uri="{FF2B5EF4-FFF2-40B4-BE49-F238E27FC236}">
                          <a16:creationId xmlns:a16="http://schemas.microsoft.com/office/drawing/2014/main" id="{27E95237-BAA0-200F-60C3-DF064527E9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77958" y="2677793"/>
                      <a:ext cx="180900" cy="3263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1" name="Google Shape;204;p23">
                      <a:extLst>
                        <a:ext uri="{FF2B5EF4-FFF2-40B4-BE49-F238E27FC236}">
                          <a16:creationId xmlns:a16="http://schemas.microsoft.com/office/drawing/2014/main" id="{8FDEBD5D-A598-F9E5-E037-200481F2BA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58472" y="2443722"/>
                      <a:ext cx="198433" cy="5604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endParaRPr lang="en-GB"/>
                    </a:p>
                  </p:txBody>
                </p:sp>
              </p:grpSp>
              <p:pic>
                <p:nvPicPr>
                  <p:cNvPr id="27" name="Google Shape;202;p23" descr="Bar chart with solid fill">
                    <a:extLst>
                      <a:ext uri="{FF2B5EF4-FFF2-40B4-BE49-F238E27FC236}">
                        <a16:creationId xmlns:a16="http://schemas.microsoft.com/office/drawing/2014/main" id="{B45D29AC-F289-EED0-351A-3911D495B0E8}"/>
                      </a:ext>
                    </a:extLst>
                  </p:cNvPr>
                  <p:cNvPicPr preferRelativeResize="0"/>
                  <p:nvPr/>
                </p:nvPicPr>
                <p:blipFill rotWithShape="1">
                  <a:blip r:embed="rId7" cstate="email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8372438" y="2347859"/>
                    <a:ext cx="1620002" cy="161999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</p:grp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29">
                  <a:extLst>
                    <a:ext uri="{FF2B5EF4-FFF2-40B4-BE49-F238E27FC236}">
                      <a16:creationId xmlns:a16="http://schemas.microsoft.com/office/drawing/2014/main" id="{4885F9FB-6840-1130-F06D-2AD1B89C3A40}"/>
                    </a:ext>
                  </a:extLst>
                </p:cNvPr>
                <p:cNvSpPr txBox="1"/>
                <p:nvPr/>
              </p:nvSpPr>
              <p:spPr>
                <a:xfrm>
                  <a:off x="3179899" y="-286256"/>
                  <a:ext cx="952743" cy="52328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0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Arial" panose="020B0604020202020204" pitchFamily="34" charset="0"/>
                          </a:rPr>
                          <m:t>𝑡𝑖𝑚𝑒</m:t>
                        </m:r>
                      </m:oMath>
                    </m:oMathPara>
                  </a14:m>
                  <a:endParaRPr lang="en-GB" sz="2000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TextBox 29">
                  <a:extLst>
                    <a:ext uri="{FF2B5EF4-FFF2-40B4-BE49-F238E27FC236}">
                      <a16:creationId xmlns:a16="http://schemas.microsoft.com/office/drawing/2014/main" id="{4885F9FB-6840-1130-F06D-2AD1B89C3A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9899" y="-286256"/>
                  <a:ext cx="952743" cy="523284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4" name="Text Box 2">
            <a:extLst>
              <a:ext uri="{FF2B5EF4-FFF2-40B4-BE49-F238E27FC236}">
                <a16:creationId xmlns:a16="http://schemas.microsoft.com/office/drawing/2014/main" id="{9776230B-5155-10A4-B23A-00D35C304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5717" y="6117375"/>
            <a:ext cx="7176488" cy="543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i="1" dirty="0">
                <a:solidFill>
                  <a:srgbClr val="293C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Schematic showing how each time step produced </a:t>
            </a:r>
            <a:r>
              <a:rPr lang="en-GB" b="1" i="1" dirty="0">
                <a:solidFill>
                  <a:srgbClr val="293C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streaming mode </a:t>
            </a:r>
            <a:r>
              <a:rPr lang="en-GB" i="1" dirty="0">
                <a:solidFill>
                  <a:srgbClr val="293C69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 a Global Climate Model is added to the rolling summary of the statistic, here represented with a histogram.</a:t>
            </a:r>
            <a:endParaRPr lang="en-GB" dirty="0">
              <a:solidFill>
                <a:srgbClr val="293C6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D7A806A-E0CE-CE7E-4418-9AD58F6AA61C}"/>
              </a:ext>
            </a:extLst>
          </p:cNvPr>
          <p:cNvSpPr txBox="1">
            <a:spLocks/>
          </p:cNvSpPr>
          <p:nvPr/>
        </p:nvSpPr>
        <p:spPr>
          <a:xfrm>
            <a:off x="4258265" y="1082977"/>
            <a:ext cx="8097478" cy="124245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Algorithms that see the data only once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statistics that do not have access to the whole time series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due to the need for </a:t>
            </a:r>
            <a:r>
              <a:rPr lang="en-GB" b="1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streaming </a:t>
            </a:r>
          </a:p>
        </p:txBody>
      </p:sp>
      <p:cxnSp>
        <p:nvCxnSpPr>
          <p:cNvPr id="7" name="Google Shape;30;g1e93f6749ed_0_54">
            <a:extLst>
              <a:ext uri="{FF2B5EF4-FFF2-40B4-BE49-F238E27FC236}">
                <a16:creationId xmlns:a16="http://schemas.microsoft.com/office/drawing/2014/main" id="{F8E1D929-9A7B-89E8-8FDF-D2C494F57B43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" name="Google Shape;30;g1e93f6749ed_0_54">
            <a:extLst>
              <a:ext uri="{FF2B5EF4-FFF2-40B4-BE49-F238E27FC236}">
                <a16:creationId xmlns:a16="http://schemas.microsoft.com/office/drawing/2014/main" id="{4C3CCAFF-D1C8-339E-5399-A2564370F2B4}"/>
              </a:ext>
            </a:extLst>
          </p:cNvPr>
          <p:cNvCxnSpPr>
            <a:cxnSpLocks/>
          </p:cNvCxnSpPr>
          <p:nvPr/>
        </p:nvCxnSpPr>
        <p:spPr>
          <a:xfrm>
            <a:off x="254000" y="2496845"/>
            <a:ext cx="11948160" cy="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" name="Picture 4">
            <a:extLst>
              <a:ext uri="{FF2B5EF4-FFF2-40B4-BE49-F238E27FC236}">
                <a16:creationId xmlns:a16="http://schemas.microsoft.com/office/drawing/2014/main" id="{E36C16AD-BF0B-D3DE-FCF1-F48B4ABCB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889" y="81280"/>
            <a:ext cx="856121" cy="8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653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e93f6749ed_0_54"/>
          <p:cNvSpPr txBox="1"/>
          <p:nvPr/>
        </p:nvSpPr>
        <p:spPr>
          <a:xfrm>
            <a:off x="173457" y="913434"/>
            <a:ext cx="3503192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OPA: daily means example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28">
            <a:extLst>
              <a:ext uri="{FF2B5EF4-FFF2-40B4-BE49-F238E27FC236}">
                <a16:creationId xmlns:a16="http://schemas.microsoft.com/office/drawing/2014/main" id="{0012AD69-4F0C-5BD8-54D3-D05567BF2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7411" y="4961773"/>
            <a:ext cx="2068419" cy="132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0">
            <a:extLst>
              <a:ext uri="{FF2B5EF4-FFF2-40B4-BE49-F238E27FC236}">
                <a16:creationId xmlns:a16="http://schemas.microsoft.com/office/drawing/2014/main" id="{1D9258AA-CEC4-6BD6-CC9D-BD7EAF129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1" t="5150" r="2935" b="4590"/>
          <a:stretch/>
        </p:blipFill>
        <p:spPr bwMode="auto">
          <a:xfrm>
            <a:off x="7519622" y="5305657"/>
            <a:ext cx="2971926" cy="101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655FCDF-59FF-CA48-4D9E-8AB008E4A951}"/>
              </a:ext>
            </a:extLst>
          </p:cNvPr>
          <p:cNvGrpSpPr/>
          <p:nvPr/>
        </p:nvGrpSpPr>
        <p:grpSpPr>
          <a:xfrm>
            <a:off x="7564497" y="4420998"/>
            <a:ext cx="2665972" cy="664500"/>
            <a:chOff x="6572198" y="3395485"/>
            <a:chExt cx="4781294" cy="1143000"/>
          </a:xfrm>
        </p:grpSpPr>
        <p:pic>
          <p:nvPicPr>
            <p:cNvPr id="12" name="Picture 32">
              <a:extLst>
                <a:ext uri="{FF2B5EF4-FFF2-40B4-BE49-F238E27FC236}">
                  <a16:creationId xmlns:a16="http://schemas.microsoft.com/office/drawing/2014/main" id="{FF085D9A-1DC6-1B15-EBAC-07F01C16AC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72198" y="3395485"/>
              <a:ext cx="971969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3">
              <a:extLst>
                <a:ext uri="{FF2B5EF4-FFF2-40B4-BE49-F238E27FC236}">
                  <a16:creationId xmlns:a16="http://schemas.microsoft.com/office/drawing/2014/main" id="{FECF35C6-019C-80EB-5461-2DD7E7493C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44167" y="3395485"/>
              <a:ext cx="3809325" cy="1143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E65D6DD-E2B0-E62E-4024-0A366024650E}"/>
              </a:ext>
            </a:extLst>
          </p:cNvPr>
          <p:cNvSpPr txBox="1"/>
          <p:nvPr/>
        </p:nvSpPr>
        <p:spPr>
          <a:xfrm>
            <a:off x="4863349" y="845369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i="0" u="none" strike="noStrike" dirty="0">
                <a:solidFill>
                  <a:srgbClr val="293C69"/>
                </a:solidFill>
                <a:effectLst/>
                <a:latin typeface="Rajdhani"/>
              </a:rPr>
              <a:t>One-pass mean:</a:t>
            </a:r>
            <a:endParaRPr lang="en-GB" b="0" dirty="0">
              <a:solidFill>
                <a:srgbClr val="293C69"/>
              </a:solidFill>
              <a:effectLst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800" b="0" i="0" u="none" strike="noStrike" dirty="0">
                <a:solidFill>
                  <a:srgbClr val="293C69"/>
                </a:solidFill>
                <a:effectLst/>
                <a:latin typeface="Rajdhani"/>
              </a:rPr>
              <a:t>Can only see one piece of data at a time 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800" b="0" i="0" u="none" strike="noStrike" dirty="0">
                <a:solidFill>
                  <a:srgbClr val="293C69"/>
                </a:solidFill>
                <a:effectLst/>
                <a:latin typeface="Rajdhani"/>
              </a:rPr>
              <a:t>Needs to store rolling summaries 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9B899C1-0F9D-1D01-BCC0-EDE59378E123}"/>
              </a:ext>
            </a:extLst>
          </p:cNvPr>
          <p:cNvSpPr txBox="1"/>
          <p:nvPr/>
        </p:nvSpPr>
        <p:spPr>
          <a:xfrm>
            <a:off x="8946436" y="3985696"/>
            <a:ext cx="9295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Rajdhani"/>
              </a:rPr>
              <a:t>new data</a:t>
            </a:r>
            <a:endParaRPr lang="en-GB" sz="1200" b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CCE276EF-AEC4-952E-ABCF-61979E9A51A7}"/>
              </a:ext>
            </a:extLst>
          </p:cNvPr>
          <p:cNvSpPr txBox="1"/>
          <p:nvPr/>
        </p:nvSpPr>
        <p:spPr>
          <a:xfrm>
            <a:off x="7676579" y="3998548"/>
            <a:ext cx="15795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Rajdhani"/>
              </a:rPr>
              <a:t>previous mean</a:t>
            </a:r>
            <a:endParaRPr lang="en-GB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AC4384E-0D44-14B7-7E3E-A05B046624DA}"/>
              </a:ext>
            </a:extLst>
          </p:cNvPr>
          <p:cNvSpPr txBox="1"/>
          <p:nvPr/>
        </p:nvSpPr>
        <p:spPr>
          <a:xfrm>
            <a:off x="6415440" y="4288998"/>
            <a:ext cx="17207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Rajdhani"/>
              </a:rPr>
              <a:t>current mean</a:t>
            </a:r>
            <a:endParaRPr lang="en-GB" sz="1200" b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8B70F26-0E3B-4CF9-DBF9-E89E6B31EB3A}"/>
              </a:ext>
            </a:extLst>
          </p:cNvPr>
          <p:cNvCxnSpPr>
            <a:stCxn id="68" idx="2"/>
            <a:endCxn id="12" idx="1"/>
          </p:cNvCxnSpPr>
          <p:nvPr/>
        </p:nvCxnSpPr>
        <p:spPr>
          <a:xfrm>
            <a:off x="7275830" y="4565997"/>
            <a:ext cx="288667" cy="18725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CD29D720-349D-7D11-68F6-4D7295B7FF14}"/>
              </a:ext>
            </a:extLst>
          </p:cNvPr>
          <p:cNvCxnSpPr>
            <a:cxnSpLocks/>
          </p:cNvCxnSpPr>
          <p:nvPr/>
        </p:nvCxnSpPr>
        <p:spPr>
          <a:xfrm flipH="1">
            <a:off x="9876029" y="4652999"/>
            <a:ext cx="724725" cy="30877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26A9264-C5D9-E91E-339B-8ADC5574BA97}"/>
              </a:ext>
            </a:extLst>
          </p:cNvPr>
          <p:cNvCxnSpPr>
            <a:cxnSpLocks/>
          </p:cNvCxnSpPr>
          <p:nvPr/>
        </p:nvCxnSpPr>
        <p:spPr>
          <a:xfrm>
            <a:off x="8262780" y="4302606"/>
            <a:ext cx="0" cy="2432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B84C6C81-C627-FCAD-CE6C-E1CB5ED2E24B}"/>
              </a:ext>
            </a:extLst>
          </p:cNvPr>
          <p:cNvCxnSpPr>
            <a:cxnSpLocks/>
          </p:cNvCxnSpPr>
          <p:nvPr/>
        </p:nvCxnSpPr>
        <p:spPr>
          <a:xfrm>
            <a:off x="9299432" y="4264088"/>
            <a:ext cx="0" cy="24329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3" name="Picture 35">
            <a:extLst>
              <a:ext uri="{FF2B5EF4-FFF2-40B4-BE49-F238E27FC236}">
                <a16:creationId xmlns:a16="http://schemas.microsoft.com/office/drawing/2014/main" id="{C5B8C0D7-F584-9AC4-E78B-6702C54E0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3546" y="2237089"/>
            <a:ext cx="6361715" cy="127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2DEE2C87-7D35-FFA0-771D-9E4132E8448F}"/>
              </a:ext>
            </a:extLst>
          </p:cNvPr>
          <p:cNvSpPr txBox="1"/>
          <p:nvPr/>
        </p:nvSpPr>
        <p:spPr>
          <a:xfrm>
            <a:off x="10215674" y="4198756"/>
            <a:ext cx="12836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Rajdhani"/>
              </a:rPr>
              <a:t>number of</a:t>
            </a:r>
            <a:r>
              <a:rPr lang="en-GB" sz="1200" dirty="0">
                <a:solidFill>
                  <a:schemeClr val="accent1">
                    <a:lumMod val="50000"/>
                  </a:schemeClr>
                </a:solidFill>
                <a:latin typeface="Rajdhani"/>
              </a:rPr>
              <a:t> </a:t>
            </a:r>
            <a:r>
              <a:rPr lang="en-GB" sz="1200" b="0" i="0" u="none" strike="noStrike" dirty="0">
                <a:solidFill>
                  <a:schemeClr val="accent1">
                    <a:lumMod val="50000"/>
                  </a:schemeClr>
                </a:solidFill>
                <a:effectLst/>
                <a:latin typeface="Rajdhani"/>
              </a:rPr>
              <a:t> samples</a:t>
            </a:r>
            <a:endParaRPr lang="en-GB" sz="1200" b="0" dirty="0"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pic>
        <p:nvPicPr>
          <p:cNvPr id="77" name="Picture 76" descr="A chart of different colors">
            <a:extLst>
              <a:ext uri="{FF2B5EF4-FFF2-40B4-BE49-F238E27FC236}">
                <a16:creationId xmlns:a16="http://schemas.microsoft.com/office/drawing/2014/main" id="{67E0AD57-DC38-FBCE-457F-C154080577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42" y="4961773"/>
            <a:ext cx="3032045" cy="1688529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5182A5E4-E5F5-47A9-4F50-7A791D4A5D08}"/>
              </a:ext>
            </a:extLst>
          </p:cNvPr>
          <p:cNvSpPr txBox="1"/>
          <p:nvPr/>
        </p:nvSpPr>
        <p:spPr>
          <a:xfrm>
            <a:off x="228110" y="3028054"/>
            <a:ext cx="28418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srgbClr val="293C69"/>
                </a:solidFill>
                <a:latin typeface="Rajdhani"/>
              </a:rPr>
              <a:t>Classical</a:t>
            </a:r>
            <a:r>
              <a:rPr lang="en-GB" sz="1800" b="1" i="0" u="none" strike="noStrike" dirty="0">
                <a:solidFill>
                  <a:srgbClr val="293C69"/>
                </a:solidFill>
                <a:effectLst/>
                <a:latin typeface="Rajdhani"/>
              </a:rPr>
              <a:t> mean:</a:t>
            </a:r>
            <a:endParaRPr lang="en-GB" sz="1800" i="0" u="none" strike="noStrike" dirty="0">
              <a:solidFill>
                <a:srgbClr val="293C69"/>
              </a:solidFill>
              <a:latin typeface="Rajdhani"/>
            </a:endParaRP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800" dirty="0">
                <a:solidFill>
                  <a:srgbClr val="293C69"/>
                </a:solidFill>
                <a:latin typeface="Rajdhani"/>
              </a:rPr>
              <a:t>Classical</a:t>
            </a:r>
            <a:r>
              <a:rPr lang="en-GB" sz="1800" b="0" i="0" u="none" strike="noStrike" dirty="0">
                <a:solidFill>
                  <a:srgbClr val="293C69"/>
                </a:solidFill>
                <a:effectLst/>
                <a:latin typeface="Rajdhani"/>
              </a:rPr>
              <a:t> requires seeing all the data at once</a:t>
            </a:r>
          </a:p>
          <a:p>
            <a:pPr marL="285750" indent="-285750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GB" sz="1800" b="0" i="0" u="none" strike="noStrike" dirty="0">
                <a:solidFill>
                  <a:srgbClr val="293C69"/>
                </a:solidFill>
                <a:effectLst/>
                <a:latin typeface="Rajdhani"/>
              </a:rPr>
              <a:t>Sum over all the data then divide by number of data points </a:t>
            </a:r>
          </a:p>
        </p:txBody>
      </p:sp>
      <p:cxnSp>
        <p:nvCxnSpPr>
          <p:cNvPr id="81" name="Google Shape;30;g1e93f6749ed_0_54">
            <a:extLst>
              <a:ext uri="{FF2B5EF4-FFF2-40B4-BE49-F238E27FC236}">
                <a16:creationId xmlns:a16="http://schemas.microsoft.com/office/drawing/2014/main" id="{B06226F9-1577-D4C2-1E59-1E06E01A09BD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7102F2D4-5380-D744-1E2A-7F4C9C9E0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889" y="81280"/>
            <a:ext cx="856121" cy="8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77005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1e93f6749ed_0_54"/>
          <p:cNvSpPr txBox="1"/>
          <p:nvPr/>
        </p:nvSpPr>
        <p:spPr>
          <a:xfrm>
            <a:off x="254000" y="2753973"/>
            <a:ext cx="2895598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Associated errors and memory saving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" name="Google Shape;30;g1e93f6749ed_0_54"/>
          <p:cNvCxnSpPr>
            <a:cxnSpLocks/>
          </p:cNvCxnSpPr>
          <p:nvPr/>
        </p:nvCxnSpPr>
        <p:spPr>
          <a:xfrm>
            <a:off x="254000" y="2496845"/>
            <a:ext cx="11948160" cy="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C29FBE0A-A733-2A70-607E-4C83D3D5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889" y="81280"/>
            <a:ext cx="856121" cy="8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30;g1e93f6749ed_0_54">
            <a:extLst>
              <a:ext uri="{FF2B5EF4-FFF2-40B4-BE49-F238E27FC236}">
                <a16:creationId xmlns:a16="http://schemas.microsoft.com/office/drawing/2014/main" id="{5A60CF60-198F-0C66-22A5-9E5FD45FC8D5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72526B31-7A94-0CD9-9168-41A05A9228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07336" y="3058570"/>
            <a:ext cx="3631051" cy="23422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E6357D-E3D5-CBBC-AB87-28B162722CF6}"/>
                  </a:ext>
                </a:extLst>
              </p:cNvPr>
              <p:cNvSpPr txBox="1"/>
              <p:nvPr/>
            </p:nvSpPr>
            <p:spPr>
              <a:xfrm>
                <a:off x="8502905" y="5677543"/>
                <a:ext cx="33354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Error between </a:t>
                </a:r>
                <a:r>
                  <a:rPr lang="en-GB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classical</a:t>
                </a:r>
                <a:r>
                  <a:rPr lang="en-GB" sz="1400" dirty="0">
                    <a:solidFill>
                      <a:schemeClr val="accent1">
                        <a:lumMod val="5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mean and one-pass mean </a:t>
                </a:r>
                <a14:m>
                  <m:oMath xmlns:m="http://schemas.openxmlformats.org/officeDocument/2006/math">
                    <m:r>
                      <a:rPr lang="en-GB" sz="140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  <m:sSup>
                      <m:sSupPr>
                        <m:ctrlPr>
                          <a:rPr lang="en-GB" sz="1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GB" sz="1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10</m:t>
                        </m:r>
                      </m:e>
                      <m:sup>
                        <m:r>
                          <a:rPr lang="en-GB" sz="1400" b="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−12</m:t>
                        </m:r>
                      </m:sup>
                    </m:sSup>
                  </m:oMath>
                </a14:m>
                <a:endParaRPr lang="en-GB" sz="1400" dirty="0">
                  <a:solidFill>
                    <a:schemeClr val="accent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4E6357D-E3D5-CBBC-AB87-28B162722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2905" y="5677543"/>
                <a:ext cx="3335482" cy="523220"/>
              </a:xfrm>
              <a:prstGeom prst="rect">
                <a:avLst/>
              </a:prstGeom>
              <a:blipFill>
                <a:blip r:embed="rId5"/>
                <a:stretch>
                  <a:fillRect l="-548" t="-1163" r="-914" b="-127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3AEAC4-8E50-ECAD-0D33-CDEFE49DE7E5}"/>
              </a:ext>
            </a:extLst>
          </p:cNvPr>
          <p:cNvSpPr/>
          <p:nvPr/>
        </p:nvSpPr>
        <p:spPr>
          <a:xfrm>
            <a:off x="3972559" y="3680904"/>
            <a:ext cx="4047489" cy="16378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Monthly mean of hourly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whole time series required to store this is 744 frames (hours in a month).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35.92 GB for the full global month, vs 0.05 GB for the one-pass.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the rolling summary (0.05 GB) and incoming data chunk required to be kept in memory.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293C6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savings scale linearly with the length of the time series</a:t>
            </a:r>
          </a:p>
        </p:txBody>
      </p:sp>
    </p:spTree>
    <p:extLst>
      <p:ext uri="{BB962C8B-B14F-4D97-AF65-F5344CB8AC3E}">
        <p14:creationId xmlns:p14="http://schemas.microsoft.com/office/powerpoint/2010/main" val="3054803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g1e93f6749ed_0_54"/>
          <p:cNvCxnSpPr>
            <a:cxnSpLocks/>
          </p:cNvCxnSpPr>
          <p:nvPr/>
        </p:nvCxnSpPr>
        <p:spPr>
          <a:xfrm>
            <a:off x="254000" y="2496845"/>
            <a:ext cx="11948160" cy="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C29FBE0A-A733-2A70-607E-4C83D3D5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889" y="81280"/>
            <a:ext cx="856121" cy="8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30;g1e93f6749ed_0_54">
            <a:extLst>
              <a:ext uri="{FF2B5EF4-FFF2-40B4-BE49-F238E27FC236}">
                <a16:creationId xmlns:a16="http://schemas.microsoft.com/office/drawing/2014/main" id="{5A60CF60-198F-0C66-22A5-9E5FD45FC8D5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9;g1e93f6749ed_0_54">
            <a:extLst>
              <a:ext uri="{FF2B5EF4-FFF2-40B4-BE49-F238E27FC236}">
                <a16:creationId xmlns:a16="http://schemas.microsoft.com/office/drawing/2014/main" id="{47B43C2A-F40D-9A0F-0589-3B56F9D6EE04}"/>
              </a:ext>
            </a:extLst>
          </p:cNvPr>
          <p:cNvSpPr txBox="1"/>
          <p:nvPr/>
        </p:nvSpPr>
        <p:spPr>
          <a:xfrm>
            <a:off x="342900" y="2642153"/>
            <a:ext cx="2895598" cy="2646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Two different types of statistics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DB8F1969-3105-264B-93C9-3BE61D20E8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763562"/>
              </p:ext>
            </p:extLst>
          </p:nvPr>
        </p:nvGraphicFramePr>
        <p:xfrm>
          <a:off x="4975169" y="4094225"/>
          <a:ext cx="652578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2890">
                  <a:extLst>
                    <a:ext uri="{9D8B030D-6E8A-4147-A177-3AD203B41FA5}">
                      <a16:colId xmlns:a16="http://schemas.microsoft.com/office/drawing/2014/main" val="2329910354"/>
                    </a:ext>
                  </a:extLst>
                </a:gridCol>
                <a:gridCol w="3262890">
                  <a:extLst>
                    <a:ext uri="{9D8B030D-6E8A-4147-A177-3AD203B41FA5}">
                      <a16:colId xmlns:a16="http://schemas.microsoft.com/office/drawing/2014/main" val="1023292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1 (1 floating point value)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 2 (distributions)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3676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Percentiles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4195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Standard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Histograms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733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Variance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445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Minimum / maximum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1583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Threshold exceedance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8308176"/>
                  </a:ext>
                </a:extLst>
              </a:tr>
            </a:tbl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EDFE32-C3B3-F058-2722-F577E29176DC}"/>
              </a:ext>
            </a:extLst>
          </p:cNvPr>
          <p:cNvSpPr/>
          <p:nvPr/>
        </p:nvSpPr>
        <p:spPr>
          <a:xfrm>
            <a:off x="4185411" y="968186"/>
            <a:ext cx="7803899" cy="1350554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1: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grid cell contains 1 float32 (4 byte) or float64 (8 bytes) for the rolling summary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Accuracy is approximately equal to the numerical accuracy of the machine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 savings scale linearly with time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355EC46-11D0-4793-7694-B6E8520D3227}"/>
              </a:ext>
            </a:extLst>
          </p:cNvPr>
          <p:cNvSpPr/>
          <p:nvPr/>
        </p:nvSpPr>
        <p:spPr>
          <a:xfrm>
            <a:off x="4180809" y="2580237"/>
            <a:ext cx="7748201" cy="1326357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2: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grid cell contains a distribution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accuracy of the distribution depends on the number of points you use to describe it</a:t>
            </a:r>
          </a:p>
        </p:txBody>
      </p:sp>
    </p:spTree>
    <p:extLst>
      <p:ext uri="{BB962C8B-B14F-4D97-AF65-F5344CB8AC3E}">
        <p14:creationId xmlns:p14="http://schemas.microsoft.com/office/powerpoint/2010/main" val="3727601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Google Shape;30;g1e93f6749ed_0_54"/>
          <p:cNvCxnSpPr>
            <a:cxnSpLocks/>
          </p:cNvCxnSpPr>
          <p:nvPr/>
        </p:nvCxnSpPr>
        <p:spPr>
          <a:xfrm>
            <a:off x="254000" y="2496845"/>
            <a:ext cx="11948160" cy="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Picture 4">
            <a:extLst>
              <a:ext uri="{FF2B5EF4-FFF2-40B4-BE49-F238E27FC236}">
                <a16:creationId xmlns:a16="http://schemas.microsoft.com/office/drawing/2014/main" id="{C29FBE0A-A733-2A70-607E-4C83D3D5A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2889" y="81280"/>
            <a:ext cx="856121" cy="83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Google Shape;30;g1e93f6749ed_0_54">
            <a:extLst>
              <a:ext uri="{FF2B5EF4-FFF2-40B4-BE49-F238E27FC236}">
                <a16:creationId xmlns:a16="http://schemas.microsoft.com/office/drawing/2014/main" id="{5A60CF60-198F-0C66-22A5-9E5FD45FC8D5}"/>
              </a:ext>
            </a:extLst>
          </p:cNvPr>
          <p:cNvCxnSpPr>
            <a:cxnSpLocks/>
          </p:cNvCxnSpPr>
          <p:nvPr/>
        </p:nvCxnSpPr>
        <p:spPr>
          <a:xfrm flipV="1">
            <a:off x="3972560" y="721360"/>
            <a:ext cx="0" cy="6136640"/>
          </a:xfrm>
          <a:prstGeom prst="straightConnector1">
            <a:avLst/>
          </a:prstGeom>
          <a:noFill/>
          <a:ln w="38100" cap="flat" cmpd="sng">
            <a:solidFill>
              <a:srgbClr val="293C6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Google Shape;29;g1e93f6749ed_0_54">
            <a:extLst>
              <a:ext uri="{FF2B5EF4-FFF2-40B4-BE49-F238E27FC236}">
                <a16:creationId xmlns:a16="http://schemas.microsoft.com/office/drawing/2014/main" id="{47B43C2A-F40D-9A0F-0589-3B56F9D6EE04}"/>
              </a:ext>
            </a:extLst>
          </p:cNvPr>
          <p:cNvSpPr txBox="1"/>
          <p:nvPr/>
        </p:nvSpPr>
        <p:spPr>
          <a:xfrm>
            <a:off x="342900" y="2642153"/>
            <a:ext cx="2895598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Type 2: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a-ES" sz="4000" dirty="0">
                <a:solidFill>
                  <a:srgbClr val="293C69"/>
                </a:solidFill>
                <a:latin typeface="Calibri"/>
                <a:ea typeface="Calibri"/>
                <a:cs typeface="Calibri"/>
                <a:sym typeface="Calibri"/>
              </a:rPr>
              <a:t>The t-digest algorithm</a:t>
            </a:r>
            <a:endParaRPr sz="4000" dirty="0">
              <a:solidFill>
                <a:srgbClr val="293C6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A graph and a diagram&#10;&#10;Description automatically generated">
            <a:extLst>
              <a:ext uri="{FF2B5EF4-FFF2-40B4-BE49-F238E27FC236}">
                <a16:creationId xmlns:a16="http://schemas.microsoft.com/office/drawing/2014/main" id="{0C38C737-25D7-A1A5-8285-6467D6CC5A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7058" y="2642153"/>
            <a:ext cx="4892042" cy="366903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83110E-D2BB-38FA-ED6A-63F04B8F68B0}"/>
              </a:ext>
            </a:extLst>
          </p:cNvPr>
          <p:cNvSpPr/>
          <p:nvPr/>
        </p:nvSpPr>
        <p:spPr>
          <a:xfrm>
            <a:off x="4200209" y="740411"/>
            <a:ext cx="6805440" cy="1489628"/>
          </a:xfrm>
          <a:prstGeom prst="round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Clustering algorithm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cluster is comprised of a mean and a weight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added the ‘nearest’ cluster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 function sets more clusters at the tails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Compression factor allows us to control the number of clusters</a:t>
            </a:r>
          </a:p>
        </p:txBody>
      </p:sp>
      <p:pic>
        <p:nvPicPr>
          <p:cNvPr id="7" name="Picture 6" descr="A mathematical equation with numbers and symbols&#10;&#10;Description automatically generated">
            <a:extLst>
              <a:ext uri="{FF2B5EF4-FFF2-40B4-BE49-F238E27FC236}">
                <a16:creationId xmlns:a16="http://schemas.microsoft.com/office/drawing/2014/main" id="{32B5BC2D-C42D-53FB-CED1-8F027B20F0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5933" y="3012732"/>
            <a:ext cx="3086100" cy="80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0CC22F-B69C-3EAE-FBA2-BC29E357DECE}"/>
                  </a:ext>
                </a:extLst>
              </p:cNvPr>
              <p:cNvSpPr txBox="1"/>
              <p:nvPr/>
            </p:nvSpPr>
            <p:spPr>
              <a:xfrm>
                <a:off x="10420351" y="6274027"/>
                <a:ext cx="585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20CC22F-B69C-3EAE-FBA2-BC29E357D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0351" y="6274027"/>
                <a:ext cx="585298" cy="369332"/>
              </a:xfrm>
              <a:prstGeom prst="rect">
                <a:avLst/>
              </a:prstGeom>
              <a:blipFill>
                <a:blip r:embed="rId6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70B3A4-4139-D2CF-861D-C3E08A058CB3}"/>
                  </a:ext>
                </a:extLst>
              </p:cNvPr>
              <p:cNvSpPr txBox="1"/>
              <p:nvPr/>
            </p:nvSpPr>
            <p:spPr>
              <a:xfrm>
                <a:off x="8623082" y="3535381"/>
                <a:ext cx="58529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GB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GB" sz="1800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GB" sz="18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B70B3A4-4139-D2CF-861D-C3E08A058C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3082" y="3535381"/>
                <a:ext cx="585298" cy="369332"/>
              </a:xfrm>
              <a:prstGeom prst="rect">
                <a:avLst/>
              </a:prstGeom>
              <a:blipFill>
                <a:blip r:embed="rId7"/>
                <a:stretch>
                  <a:fillRect r="-28125"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92567F-6CD8-BDD1-CF31-6A57753952D4}"/>
                  </a:ext>
                </a:extLst>
              </p:cNvPr>
              <p:cNvSpPr txBox="1"/>
              <p:nvPr/>
            </p:nvSpPr>
            <p:spPr>
              <a:xfrm>
                <a:off x="4484212" y="4796699"/>
                <a:ext cx="2402099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GB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sz="1800" b="0" i="1" dirty="0">
                    <a:solidFill>
                      <a:schemeClr val="tx1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en-GB" sz="1800" b="0" i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quartile</a:t>
                </a:r>
              </a:p>
              <a:p>
                <a:endParaRPr lang="en-GB" sz="1800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GB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sz="1800" b="0" i="1" dirty="0">
                    <a:solidFill>
                      <a:schemeClr val="tx1"/>
                    </a:solidFill>
                  </a:rPr>
                  <a:t> </a:t>
                </a:r>
                <a:r>
                  <a:rPr lang="en-GB" sz="1800" b="0" i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scale function</a:t>
                </a:r>
              </a:p>
              <a:p>
                <a:br>
                  <a:rPr lang="en-GB" sz="1800" i="1">
                    <a:solidFill>
                      <a:schemeClr val="tx1"/>
                    </a:solidFill>
                    <a:latin typeface="Cambria Math" panose="02040503050406030204" pitchFamily="18" charset="0"/>
                  </a:rPr>
                </a:br>
                <a:r>
                  <a:rPr lang="en-GB" sz="1800" i="1" dirty="0">
                    <a:solidFill>
                      <a:schemeClr val="tx1"/>
                    </a:solidFill>
                  </a:rPr>
                  <a:t> </a:t>
                </a:r>
                <a:r>
                  <a:rPr lang="en-GB" sz="1800" i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compression factor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92567F-6CD8-BDD1-CF31-6A5775395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4212" y="4796699"/>
                <a:ext cx="2402099" cy="1477328"/>
              </a:xfrm>
              <a:prstGeom prst="rect">
                <a:avLst/>
              </a:prstGeom>
              <a:blipFill>
                <a:blip r:embed="rId8"/>
                <a:stretch>
                  <a:fillRect t="-2479" b="-57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4547596"/>
      </p:ext>
    </p:extLst>
  </p:cSld>
  <p:clrMapOvr>
    <a:masterClrMapping/>
  </p:clrMapOvr>
</p:sld>
</file>

<file path=ppt/theme/theme1.xml><?xml version="1.0" encoding="utf-8"?>
<a:theme xmlns:a="http://schemas.openxmlformats.org/drawingml/2006/main" name="ES-BSC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1047</Words>
  <Application>Microsoft Office PowerPoint</Application>
  <PresentationFormat>Widescreen</PresentationFormat>
  <Paragraphs>147</Paragraphs>
  <Slides>15</Slides>
  <Notes>15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Cambria Math</vt:lpstr>
      <vt:lpstr>ES-BSC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2024-09-04T18:29:35Z</dcterms:created>
  <dcterms:modified xsi:type="dcterms:W3CDTF">2024-09-04T18:50:56Z</dcterms:modified>
</cp:coreProperties>
</file>