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2811700" cy="30275213"/>
  <p:notesSz cx="9801225" cy="14357350"/>
  <p:defaultTextStyle>
    <a:defPPr>
      <a:defRPr lang="en-US"/>
    </a:defPPr>
    <a:lvl1pPr algn="l" rtl="0" fontAlgn="base">
      <a:spcBef>
        <a:spcPct val="0"/>
      </a:spcBef>
      <a:spcAft>
        <a:spcPct val="0"/>
      </a:spcAft>
      <a:defRPr sz="2100" kern="1200">
        <a:solidFill>
          <a:schemeClr val="tx1"/>
        </a:solidFill>
        <a:latin typeface="Times New Roman" panose="02020603050405020304" pitchFamily="18" charset="0"/>
        <a:ea typeface="ＭＳ Ｐゴシック" panose="020B0600070205080204" pitchFamily="34" charset="-128"/>
        <a:cs typeface="+mn-cs"/>
      </a:defRPr>
    </a:lvl1pPr>
    <a:lvl2pPr marL="396875" indent="60325" algn="l" rtl="0" fontAlgn="base">
      <a:spcBef>
        <a:spcPct val="0"/>
      </a:spcBef>
      <a:spcAft>
        <a:spcPct val="0"/>
      </a:spcAft>
      <a:defRPr sz="2100" kern="1200">
        <a:solidFill>
          <a:schemeClr val="tx1"/>
        </a:solidFill>
        <a:latin typeface="Times New Roman" panose="02020603050405020304" pitchFamily="18" charset="0"/>
        <a:ea typeface="ＭＳ Ｐゴシック" panose="020B0600070205080204" pitchFamily="34" charset="-128"/>
        <a:cs typeface="+mn-cs"/>
      </a:defRPr>
    </a:lvl2pPr>
    <a:lvl3pPr marL="793750" indent="120650" algn="l" rtl="0" fontAlgn="base">
      <a:spcBef>
        <a:spcPct val="0"/>
      </a:spcBef>
      <a:spcAft>
        <a:spcPct val="0"/>
      </a:spcAft>
      <a:defRPr sz="2100" kern="1200">
        <a:solidFill>
          <a:schemeClr val="tx1"/>
        </a:solidFill>
        <a:latin typeface="Times New Roman" panose="02020603050405020304" pitchFamily="18" charset="0"/>
        <a:ea typeface="ＭＳ Ｐゴシック" panose="020B0600070205080204" pitchFamily="34" charset="-128"/>
        <a:cs typeface="+mn-cs"/>
      </a:defRPr>
    </a:lvl3pPr>
    <a:lvl4pPr marL="1190625" indent="180975" algn="l" rtl="0" fontAlgn="base">
      <a:spcBef>
        <a:spcPct val="0"/>
      </a:spcBef>
      <a:spcAft>
        <a:spcPct val="0"/>
      </a:spcAft>
      <a:defRPr sz="2100" kern="1200">
        <a:solidFill>
          <a:schemeClr val="tx1"/>
        </a:solidFill>
        <a:latin typeface="Times New Roman" panose="02020603050405020304" pitchFamily="18" charset="0"/>
        <a:ea typeface="ＭＳ Ｐゴシック" panose="020B0600070205080204" pitchFamily="34" charset="-128"/>
        <a:cs typeface="+mn-cs"/>
      </a:defRPr>
    </a:lvl4pPr>
    <a:lvl5pPr marL="1587500" indent="241300" algn="l" rtl="0" fontAlgn="base">
      <a:spcBef>
        <a:spcPct val="0"/>
      </a:spcBef>
      <a:spcAft>
        <a:spcPct val="0"/>
      </a:spcAft>
      <a:defRPr sz="21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1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1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1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1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41">
          <p15:clr>
            <a:srgbClr val="A4A3A4"/>
          </p15:clr>
        </p15:guide>
        <p15:guide id="2" orient="horz" pos="2428">
          <p15:clr>
            <a:srgbClr val="A4A3A4"/>
          </p15:clr>
        </p15:guide>
        <p15:guide id="3" orient="horz" pos="11824">
          <p15:clr>
            <a:srgbClr val="A4A3A4"/>
          </p15:clr>
        </p15:guide>
        <p15:guide id="4" orient="horz" pos="18585">
          <p15:clr>
            <a:srgbClr val="A4A3A4"/>
          </p15:clr>
        </p15:guide>
        <p15:guide id="5" pos="578">
          <p15:clr>
            <a:srgbClr val="A4A3A4"/>
          </p15:clr>
        </p15:guide>
        <p15:guide id="6" pos="17583">
          <p15:clr>
            <a:srgbClr val="A4A3A4"/>
          </p15:clr>
        </p15:guide>
        <p15:guide id="7" pos="14427">
          <p15:clr>
            <a:srgbClr val="A4A3A4"/>
          </p15:clr>
        </p15:guide>
        <p15:guide id="8" pos="26402">
          <p15:clr>
            <a:srgbClr val="A4A3A4"/>
          </p15:clr>
        </p15:guide>
        <p15:guide id="9" pos="5366">
          <p15:clr>
            <a:srgbClr val="A4A3A4"/>
          </p15:clr>
        </p15:guide>
      </p15:sldGuideLst>
    </p:ext>
    <p:ext uri="{2D200454-40CA-4A62-9FC3-DE9A4176ACB9}">
      <p15:notesGuideLst xmlns:p15="http://schemas.microsoft.com/office/powerpoint/2012/main">
        <p15:guide id="1" orient="horz" pos="4522">
          <p15:clr>
            <a:srgbClr val="A4A3A4"/>
          </p15:clr>
        </p15:guide>
        <p15:guide id="2" pos="308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1"/>
    <a:srgbClr val="09357D"/>
    <a:srgbClr val="6699FF"/>
    <a:srgbClr val="969696"/>
    <a:srgbClr val="9E1B32"/>
    <a:srgbClr val="850935"/>
    <a:srgbClr val="860808"/>
    <a:srgbClr val="8D0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127" autoAdjust="0"/>
    <p:restoredTop sz="94643"/>
  </p:normalViewPr>
  <p:slideViewPr>
    <p:cSldViewPr snapToObjects="1">
      <p:cViewPr>
        <p:scale>
          <a:sx n="50" d="100"/>
          <a:sy n="50" d="100"/>
        </p:scale>
        <p:origin x="-1890" y="-5622"/>
      </p:cViewPr>
      <p:guideLst>
        <p:guide orient="horz" pos="441"/>
        <p:guide orient="horz" pos="2428"/>
        <p:guide orient="horz" pos="11824"/>
        <p:guide orient="horz" pos="18585"/>
        <p:guide pos="578"/>
        <p:guide pos="17583"/>
        <p:guide pos="14427"/>
        <p:guide pos="26402"/>
        <p:guide pos="5366"/>
      </p:guideLst>
    </p:cSldViewPr>
  </p:slideViewPr>
  <p:outlineViewPr>
    <p:cViewPr>
      <p:scale>
        <a:sx n="33" d="100"/>
        <a:sy n="33" d="100"/>
      </p:scale>
      <p:origin x="0" y="0"/>
    </p:cViewPr>
  </p:outlineViewPr>
  <p:notesTextViewPr>
    <p:cViewPr>
      <p:scale>
        <a:sx n="55" d="100"/>
        <a:sy n="55" d="100"/>
      </p:scale>
      <p:origin x="0" y="0"/>
    </p:cViewPr>
  </p:notesTextViewPr>
  <p:sorterViewPr>
    <p:cViewPr>
      <p:scale>
        <a:sx n="66" d="100"/>
        <a:sy n="66" d="100"/>
      </p:scale>
      <p:origin x="0" y="0"/>
    </p:cViewPr>
  </p:sorterViewPr>
  <p:notesViewPr>
    <p:cSldViewPr snapToObjects="1">
      <p:cViewPr varScale="1">
        <p:scale>
          <a:sx n="28" d="100"/>
          <a:sy n="28" d="100"/>
        </p:scale>
        <p:origin x="-2126" y="-58"/>
      </p:cViewPr>
      <p:guideLst>
        <p:guide orient="horz" pos="4522"/>
        <p:guide pos="308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4246563" cy="717550"/>
          </a:xfrm>
          <a:prstGeom prst="rect">
            <a:avLst/>
          </a:prstGeom>
          <a:noFill/>
          <a:ln w="9525">
            <a:noFill/>
            <a:miter lim="800000"/>
            <a:headEnd/>
            <a:tailEnd/>
          </a:ln>
          <a:effectLst/>
        </p:spPr>
        <p:txBody>
          <a:bodyPr vert="horz" wrap="square" lIns="137672" tIns="68836" rIns="137672" bIns="68836" numCol="1" anchor="t" anchorCtr="0" compatLnSpc="1">
            <a:prstTxWarp prst="textNoShape">
              <a:avLst/>
            </a:prstTxWarp>
          </a:bodyPr>
          <a:lstStyle>
            <a:lvl1pPr>
              <a:defRPr sz="1800">
                <a:latin typeface="Times New Roman" charset="0"/>
                <a:ea typeface="+mn-ea"/>
                <a:cs typeface="+mn-cs"/>
              </a:defRPr>
            </a:lvl1pPr>
          </a:lstStyle>
          <a:p>
            <a:pPr>
              <a:defRPr/>
            </a:pPr>
            <a:endParaRPr lang="en-US"/>
          </a:p>
        </p:txBody>
      </p:sp>
      <p:sp>
        <p:nvSpPr>
          <p:cNvPr id="4099" name="Rectangle 1027"/>
          <p:cNvSpPr>
            <a:spLocks noGrp="1" noChangeArrowheads="1"/>
          </p:cNvSpPr>
          <p:nvPr>
            <p:ph type="dt" sz="quarter" idx="1"/>
          </p:nvPr>
        </p:nvSpPr>
        <p:spPr bwMode="auto">
          <a:xfrm>
            <a:off x="5554663" y="0"/>
            <a:ext cx="4246562" cy="717550"/>
          </a:xfrm>
          <a:prstGeom prst="rect">
            <a:avLst/>
          </a:prstGeom>
          <a:noFill/>
          <a:ln w="9525">
            <a:noFill/>
            <a:miter lim="800000"/>
            <a:headEnd/>
            <a:tailEnd/>
          </a:ln>
          <a:effectLst/>
        </p:spPr>
        <p:txBody>
          <a:bodyPr vert="horz" wrap="square" lIns="137672" tIns="68836" rIns="137672" bIns="68836" numCol="1" anchor="t" anchorCtr="0" compatLnSpc="1">
            <a:prstTxWarp prst="textNoShape">
              <a:avLst/>
            </a:prstTxWarp>
          </a:bodyPr>
          <a:lstStyle>
            <a:lvl1pPr algn="r">
              <a:defRPr sz="1800">
                <a:latin typeface="Times New Roman" charset="0"/>
                <a:ea typeface="+mn-ea"/>
                <a:cs typeface="+mn-cs"/>
              </a:defRPr>
            </a:lvl1pPr>
          </a:lstStyle>
          <a:p>
            <a:pPr>
              <a:defRPr/>
            </a:pPr>
            <a:endParaRPr lang="en-US"/>
          </a:p>
        </p:txBody>
      </p:sp>
      <p:sp>
        <p:nvSpPr>
          <p:cNvPr id="4100" name="Rectangle 1028"/>
          <p:cNvSpPr>
            <a:spLocks noGrp="1" noChangeArrowheads="1"/>
          </p:cNvSpPr>
          <p:nvPr>
            <p:ph type="ftr" sz="quarter" idx="2"/>
          </p:nvPr>
        </p:nvSpPr>
        <p:spPr bwMode="auto">
          <a:xfrm>
            <a:off x="0" y="13639800"/>
            <a:ext cx="4246563" cy="717550"/>
          </a:xfrm>
          <a:prstGeom prst="rect">
            <a:avLst/>
          </a:prstGeom>
          <a:noFill/>
          <a:ln w="9525">
            <a:noFill/>
            <a:miter lim="800000"/>
            <a:headEnd/>
            <a:tailEnd/>
          </a:ln>
          <a:effectLst/>
        </p:spPr>
        <p:txBody>
          <a:bodyPr vert="horz" wrap="square" lIns="137672" tIns="68836" rIns="137672" bIns="68836" numCol="1" anchor="b" anchorCtr="0" compatLnSpc="1">
            <a:prstTxWarp prst="textNoShape">
              <a:avLst/>
            </a:prstTxWarp>
          </a:bodyPr>
          <a:lstStyle>
            <a:lvl1pPr>
              <a:defRPr sz="1800">
                <a:latin typeface="Times New Roman" charset="0"/>
                <a:ea typeface="+mn-ea"/>
                <a:cs typeface="+mn-cs"/>
              </a:defRPr>
            </a:lvl1pPr>
          </a:lstStyle>
          <a:p>
            <a:pPr>
              <a:defRPr/>
            </a:pPr>
            <a:endParaRPr lang="en-US"/>
          </a:p>
        </p:txBody>
      </p:sp>
      <p:sp>
        <p:nvSpPr>
          <p:cNvPr id="4101" name="Rectangle 1029"/>
          <p:cNvSpPr>
            <a:spLocks noGrp="1" noChangeArrowheads="1"/>
          </p:cNvSpPr>
          <p:nvPr>
            <p:ph type="sldNum" sz="quarter" idx="3"/>
          </p:nvPr>
        </p:nvSpPr>
        <p:spPr bwMode="auto">
          <a:xfrm>
            <a:off x="5554663" y="13639800"/>
            <a:ext cx="4246562" cy="717550"/>
          </a:xfrm>
          <a:prstGeom prst="rect">
            <a:avLst/>
          </a:prstGeom>
          <a:noFill/>
          <a:ln w="9525">
            <a:noFill/>
            <a:miter lim="800000"/>
            <a:headEnd/>
            <a:tailEnd/>
          </a:ln>
          <a:effectLst/>
        </p:spPr>
        <p:txBody>
          <a:bodyPr vert="horz" wrap="square" lIns="137672" tIns="68836" rIns="137672" bIns="68836" numCol="1" anchor="b" anchorCtr="0" compatLnSpc="1">
            <a:prstTxWarp prst="textNoShape">
              <a:avLst/>
            </a:prstTxWarp>
          </a:bodyPr>
          <a:lstStyle>
            <a:lvl1pPr algn="r">
              <a:defRPr sz="1800"/>
            </a:lvl1pPr>
          </a:lstStyle>
          <a:p>
            <a:fld id="{3301529D-C18A-47A7-8274-D51EDC2D5F5D}" type="slidenum">
              <a:rPr lang="en-US" altLang="es-ES"/>
              <a:pPr/>
              <a:t>‹#›</a:t>
            </a:fld>
            <a:endParaRPr lang="en-US"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46563" cy="717550"/>
          </a:xfrm>
          <a:prstGeom prst="rect">
            <a:avLst/>
          </a:prstGeom>
        </p:spPr>
        <p:txBody>
          <a:bodyPr vert="horz" lIns="137672" tIns="68836" rIns="137672" bIns="68836" rtlCol="0"/>
          <a:lstStyle>
            <a:lvl1pPr algn="l">
              <a:defRPr sz="1800">
                <a:latin typeface="Times New Roman" charset="0"/>
                <a:ea typeface="+mn-ea"/>
                <a:cs typeface="+mn-cs"/>
              </a:defRPr>
            </a:lvl1pPr>
          </a:lstStyle>
          <a:p>
            <a:pPr>
              <a:defRPr/>
            </a:pPr>
            <a:endParaRPr lang="en-US"/>
          </a:p>
        </p:txBody>
      </p:sp>
      <p:sp>
        <p:nvSpPr>
          <p:cNvPr id="3" name="Date Placeholder 2"/>
          <p:cNvSpPr>
            <a:spLocks noGrp="1"/>
          </p:cNvSpPr>
          <p:nvPr>
            <p:ph type="dt" idx="1"/>
          </p:nvPr>
        </p:nvSpPr>
        <p:spPr>
          <a:xfrm>
            <a:off x="5551488" y="0"/>
            <a:ext cx="4248150" cy="717550"/>
          </a:xfrm>
          <a:prstGeom prst="rect">
            <a:avLst/>
          </a:prstGeom>
        </p:spPr>
        <p:txBody>
          <a:bodyPr vert="horz" wrap="square" lIns="137672" tIns="68836" rIns="137672" bIns="68836" numCol="1" anchor="t" anchorCtr="0" compatLnSpc="1">
            <a:prstTxWarp prst="textNoShape">
              <a:avLst/>
            </a:prstTxWarp>
          </a:bodyPr>
          <a:lstStyle>
            <a:lvl1pPr algn="r">
              <a:defRPr sz="1800"/>
            </a:lvl1pPr>
          </a:lstStyle>
          <a:p>
            <a:pPr>
              <a:defRPr/>
            </a:pPr>
            <a:fld id="{F9627A36-8902-44E1-9E25-98A4464886D7}" type="datetimeFigureOut">
              <a:rPr lang="en-US" altLang="es-ES"/>
              <a:pPr>
                <a:defRPr/>
              </a:pPr>
              <a:t>12/18/2018</a:t>
            </a:fld>
            <a:endParaRPr lang="en-US" altLang="es-ES"/>
          </a:p>
        </p:txBody>
      </p:sp>
      <p:sp>
        <p:nvSpPr>
          <p:cNvPr id="4" name="Slide Image Placeholder 3"/>
          <p:cNvSpPr>
            <a:spLocks noGrp="1" noRot="1" noChangeAspect="1"/>
          </p:cNvSpPr>
          <p:nvPr>
            <p:ph type="sldImg" idx="2"/>
          </p:nvPr>
        </p:nvSpPr>
        <p:spPr>
          <a:xfrm>
            <a:off x="1093788" y="1077913"/>
            <a:ext cx="7613650" cy="5383212"/>
          </a:xfrm>
          <a:prstGeom prst="rect">
            <a:avLst/>
          </a:prstGeom>
          <a:noFill/>
          <a:ln w="12700">
            <a:solidFill>
              <a:prstClr val="black"/>
            </a:solidFill>
          </a:ln>
        </p:spPr>
        <p:txBody>
          <a:bodyPr vert="horz" lIns="137672" tIns="68836" rIns="137672" bIns="68836" rtlCol="0" anchor="ctr"/>
          <a:lstStyle/>
          <a:p>
            <a:pPr lvl="0"/>
            <a:endParaRPr lang="en-US" noProof="0"/>
          </a:p>
        </p:txBody>
      </p:sp>
      <p:sp>
        <p:nvSpPr>
          <p:cNvPr id="5" name="Notes Placeholder 4"/>
          <p:cNvSpPr>
            <a:spLocks noGrp="1"/>
          </p:cNvSpPr>
          <p:nvPr>
            <p:ph type="body" sz="quarter" idx="3"/>
          </p:nvPr>
        </p:nvSpPr>
        <p:spPr>
          <a:xfrm>
            <a:off x="979488" y="6818313"/>
            <a:ext cx="7842250" cy="6461125"/>
          </a:xfrm>
          <a:prstGeom prst="rect">
            <a:avLst/>
          </a:prstGeom>
        </p:spPr>
        <p:txBody>
          <a:bodyPr vert="horz" lIns="137672" tIns="68836" rIns="137672" bIns="6883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13636625"/>
            <a:ext cx="4246563" cy="717550"/>
          </a:xfrm>
          <a:prstGeom prst="rect">
            <a:avLst/>
          </a:prstGeom>
        </p:spPr>
        <p:txBody>
          <a:bodyPr vert="horz" lIns="137672" tIns="68836" rIns="137672" bIns="68836" rtlCol="0" anchor="b"/>
          <a:lstStyle>
            <a:lvl1pPr algn="l">
              <a:defRPr sz="1800">
                <a:latin typeface="Times New Roman"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5551488" y="13636625"/>
            <a:ext cx="4248150" cy="717550"/>
          </a:xfrm>
          <a:prstGeom prst="rect">
            <a:avLst/>
          </a:prstGeom>
        </p:spPr>
        <p:txBody>
          <a:bodyPr vert="horz" wrap="square" lIns="137672" tIns="68836" rIns="137672" bIns="68836" numCol="1" anchor="b" anchorCtr="0" compatLnSpc="1">
            <a:prstTxWarp prst="textNoShape">
              <a:avLst/>
            </a:prstTxWarp>
          </a:bodyPr>
          <a:lstStyle>
            <a:lvl1pPr algn="r">
              <a:defRPr sz="1800"/>
            </a:lvl1pPr>
          </a:lstStyle>
          <a:p>
            <a:fld id="{65CA69F6-4085-4EDA-89BA-DD1552F8E45A}" type="slidenum">
              <a:rPr lang="en-US" altLang="es-ES"/>
              <a:pPr/>
              <a:t>‹#›</a:t>
            </a:fld>
            <a:endParaRPr lang="en-U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ＭＳ Ｐゴシック" pitchFamily="34" charset="-128"/>
        <a:cs typeface="MS PGothic" charset="0"/>
      </a:defRPr>
    </a:lvl1pPr>
    <a:lvl2pPr marL="396875" algn="l" rtl="0" eaLnBrk="0" fontAlgn="base" hangingPunct="0">
      <a:spcBef>
        <a:spcPct val="30000"/>
      </a:spcBef>
      <a:spcAft>
        <a:spcPct val="0"/>
      </a:spcAft>
      <a:defRPr sz="1000" kern="1200">
        <a:solidFill>
          <a:schemeClr val="tx1"/>
        </a:solidFill>
        <a:latin typeface="+mn-lt"/>
        <a:ea typeface="ＭＳ Ｐゴシック" pitchFamily="34" charset="-128"/>
        <a:cs typeface="MS PGothic" charset="0"/>
      </a:defRPr>
    </a:lvl2pPr>
    <a:lvl3pPr marL="793750" algn="l" rtl="0" eaLnBrk="0" fontAlgn="base" hangingPunct="0">
      <a:spcBef>
        <a:spcPct val="30000"/>
      </a:spcBef>
      <a:spcAft>
        <a:spcPct val="0"/>
      </a:spcAft>
      <a:defRPr sz="1000" kern="1200">
        <a:solidFill>
          <a:schemeClr val="tx1"/>
        </a:solidFill>
        <a:latin typeface="+mn-lt"/>
        <a:ea typeface="ＭＳ Ｐゴシック" pitchFamily="34" charset="-128"/>
        <a:cs typeface="MS PGothic" charset="0"/>
      </a:defRPr>
    </a:lvl3pPr>
    <a:lvl4pPr marL="1190625" algn="l" rtl="0" eaLnBrk="0" fontAlgn="base" hangingPunct="0">
      <a:spcBef>
        <a:spcPct val="30000"/>
      </a:spcBef>
      <a:spcAft>
        <a:spcPct val="0"/>
      </a:spcAft>
      <a:defRPr sz="1000" kern="1200">
        <a:solidFill>
          <a:schemeClr val="tx1"/>
        </a:solidFill>
        <a:latin typeface="+mn-lt"/>
        <a:ea typeface="ＭＳ Ｐゴシック" pitchFamily="34" charset="-128"/>
        <a:cs typeface="MS PGothic" charset="0"/>
      </a:defRPr>
    </a:lvl4pPr>
    <a:lvl5pPr marL="1587500" algn="l" rtl="0" eaLnBrk="0" fontAlgn="base" hangingPunct="0">
      <a:spcBef>
        <a:spcPct val="30000"/>
      </a:spcBef>
      <a:spcAft>
        <a:spcPct val="0"/>
      </a:spcAft>
      <a:defRPr sz="1000" kern="1200">
        <a:solidFill>
          <a:schemeClr val="tx1"/>
        </a:solidFill>
        <a:latin typeface="+mn-lt"/>
        <a:ea typeface="ＭＳ Ｐゴシック" pitchFamily="34" charset="-128"/>
        <a:cs typeface="MS PGothic" charset="0"/>
      </a:defRPr>
    </a:lvl5pPr>
    <a:lvl6pPr marL="1985848" algn="l" defTabSz="794339" rtl="0" eaLnBrk="1" latinLnBrk="0" hangingPunct="1">
      <a:defRPr sz="1000" kern="1200">
        <a:solidFill>
          <a:schemeClr val="tx1"/>
        </a:solidFill>
        <a:latin typeface="+mn-lt"/>
        <a:ea typeface="+mn-ea"/>
        <a:cs typeface="+mn-cs"/>
      </a:defRPr>
    </a:lvl6pPr>
    <a:lvl7pPr marL="2383018" algn="l" defTabSz="794339" rtl="0" eaLnBrk="1" latinLnBrk="0" hangingPunct="1">
      <a:defRPr sz="1000" kern="1200">
        <a:solidFill>
          <a:schemeClr val="tx1"/>
        </a:solidFill>
        <a:latin typeface="+mn-lt"/>
        <a:ea typeface="+mn-ea"/>
        <a:cs typeface="+mn-cs"/>
      </a:defRPr>
    </a:lvl7pPr>
    <a:lvl8pPr marL="2780187" algn="l" defTabSz="794339" rtl="0" eaLnBrk="1" latinLnBrk="0" hangingPunct="1">
      <a:defRPr sz="1000" kern="1200">
        <a:solidFill>
          <a:schemeClr val="tx1"/>
        </a:solidFill>
        <a:latin typeface="+mn-lt"/>
        <a:ea typeface="+mn-ea"/>
        <a:cs typeface="+mn-cs"/>
      </a:defRPr>
    </a:lvl8pPr>
    <a:lvl9pPr marL="3177357" algn="l" defTabSz="79433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0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0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AFBF15F-2158-4DA4-8E63-DE7DDE69651A}" type="slidenum">
              <a:rPr lang="en-US" altLang="es-ES" sz="1800">
                <a:latin typeface="Times New Roman" panose="02020603050405020304" pitchFamily="18" charset="0"/>
              </a:rPr>
              <a:pPr eaLnBrk="1" hangingPunct="1">
                <a:spcBef>
                  <a:spcPct val="0"/>
                </a:spcBef>
              </a:pPr>
              <a:t>1</a:t>
            </a:fld>
            <a:endParaRPr lang="en-US" altLang="es-ES" sz="18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13" y="9405523"/>
            <a:ext cx="36390476" cy="6488380"/>
          </a:xfrm>
        </p:spPr>
        <p:txBody>
          <a:bodyPr/>
          <a:lstStyle/>
          <a:p>
            <a:r>
              <a:rPr lang="en-US"/>
              <a:t>Click to edit Master title style</a:t>
            </a:r>
          </a:p>
        </p:txBody>
      </p:sp>
      <p:sp>
        <p:nvSpPr>
          <p:cNvPr id="3" name="Subtitle 2"/>
          <p:cNvSpPr>
            <a:spLocks noGrp="1"/>
          </p:cNvSpPr>
          <p:nvPr>
            <p:ph type="subTitle" idx="1"/>
          </p:nvPr>
        </p:nvSpPr>
        <p:spPr>
          <a:xfrm>
            <a:off x="6421224" y="17155370"/>
            <a:ext cx="29969252" cy="7738167"/>
          </a:xfrm>
        </p:spPr>
        <p:txBody>
          <a:bodyPr/>
          <a:lstStyle>
            <a:lvl1pPr marL="0" indent="0" algn="ctr">
              <a:buNone/>
              <a:defRPr/>
            </a:lvl1pPr>
            <a:lvl2pPr marL="397170" indent="0" algn="ctr">
              <a:buNone/>
              <a:defRPr/>
            </a:lvl2pPr>
            <a:lvl3pPr marL="794339" indent="0" algn="ctr">
              <a:buNone/>
              <a:defRPr/>
            </a:lvl3pPr>
            <a:lvl4pPr marL="1191509" indent="0" algn="ctr">
              <a:buNone/>
              <a:defRPr/>
            </a:lvl4pPr>
            <a:lvl5pPr marL="1588679" indent="0" algn="ctr">
              <a:buNone/>
              <a:defRPr/>
            </a:lvl5pPr>
            <a:lvl6pPr marL="1985848" indent="0" algn="ctr">
              <a:buNone/>
              <a:defRPr/>
            </a:lvl6pPr>
            <a:lvl7pPr marL="2383018" indent="0" algn="ctr">
              <a:buNone/>
              <a:defRPr/>
            </a:lvl7pPr>
            <a:lvl8pPr marL="2780187" indent="0" algn="ctr">
              <a:buNone/>
              <a:defRPr/>
            </a:lvl8pPr>
            <a:lvl9pPr marL="3177357"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0C2AC3-BFAA-41B6-8BA5-58716E16BE5A}" type="slidenum">
              <a:rPr lang="en-US" altLang="es-ES"/>
              <a:pPr/>
              <a:t>‹#›</a:t>
            </a:fld>
            <a:endParaRPr lang="en-US" altLang="es-ES"/>
          </a:p>
        </p:txBody>
      </p:sp>
    </p:spTree>
    <p:extLst>
      <p:ext uri="{BB962C8B-B14F-4D97-AF65-F5344CB8AC3E}">
        <p14:creationId xmlns:p14="http://schemas.microsoft.com/office/powerpoint/2010/main" val="185147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A9A03C-E879-4882-A0F6-116E6BABCA90}" type="slidenum">
              <a:rPr lang="en-US" altLang="es-ES"/>
              <a:pPr/>
              <a:t>‹#›</a:t>
            </a:fld>
            <a:endParaRPr lang="en-US" altLang="es-ES"/>
          </a:p>
        </p:txBody>
      </p:sp>
    </p:spTree>
    <p:extLst>
      <p:ext uri="{BB962C8B-B14F-4D97-AF65-F5344CB8AC3E}">
        <p14:creationId xmlns:p14="http://schemas.microsoft.com/office/powerpoint/2010/main" val="8977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504134" y="2690839"/>
            <a:ext cx="9096955" cy="24220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0612" y="2690839"/>
            <a:ext cx="27166105" cy="24220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BF4213-CF9E-45CA-87DA-668FF8FA4E10}" type="slidenum">
              <a:rPr lang="en-US" altLang="es-ES"/>
              <a:pPr/>
              <a:t>‹#›</a:t>
            </a:fld>
            <a:endParaRPr lang="en-US" altLang="es-ES"/>
          </a:p>
        </p:txBody>
      </p:sp>
    </p:spTree>
    <p:extLst>
      <p:ext uri="{BB962C8B-B14F-4D97-AF65-F5344CB8AC3E}">
        <p14:creationId xmlns:p14="http://schemas.microsoft.com/office/powerpoint/2010/main" val="108573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6F95AA9-0C80-40C4-9EFB-A95BA6B1465F}" type="slidenum">
              <a:rPr lang="en-US" altLang="es-ES"/>
              <a:pPr/>
              <a:t>‹#›</a:t>
            </a:fld>
            <a:endParaRPr lang="en-US" altLang="es-ES"/>
          </a:p>
        </p:txBody>
      </p:sp>
    </p:spTree>
    <p:extLst>
      <p:ext uri="{BB962C8B-B14F-4D97-AF65-F5344CB8AC3E}">
        <p14:creationId xmlns:p14="http://schemas.microsoft.com/office/powerpoint/2010/main" val="49467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827" y="19454920"/>
            <a:ext cx="36390476" cy="6012410"/>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3381827" y="12832217"/>
            <a:ext cx="36390476" cy="6622703"/>
          </a:xfrm>
        </p:spPr>
        <p:txBody>
          <a:bodyPr anchor="b"/>
          <a:lstStyle>
            <a:lvl1pPr marL="0" indent="0">
              <a:buNone/>
              <a:defRPr sz="1700"/>
            </a:lvl1pPr>
            <a:lvl2pPr marL="397170" indent="0">
              <a:buNone/>
              <a:defRPr sz="1600"/>
            </a:lvl2pPr>
            <a:lvl3pPr marL="794339" indent="0">
              <a:buNone/>
              <a:defRPr sz="1400"/>
            </a:lvl3pPr>
            <a:lvl4pPr marL="1191509" indent="0">
              <a:buNone/>
              <a:defRPr sz="1200"/>
            </a:lvl4pPr>
            <a:lvl5pPr marL="1588679" indent="0">
              <a:buNone/>
              <a:defRPr sz="1200"/>
            </a:lvl5pPr>
            <a:lvl6pPr marL="1985848" indent="0">
              <a:buNone/>
              <a:defRPr sz="1200"/>
            </a:lvl6pPr>
            <a:lvl7pPr marL="2383018" indent="0">
              <a:buNone/>
              <a:defRPr sz="1200"/>
            </a:lvl7pPr>
            <a:lvl8pPr marL="2780187" indent="0">
              <a:buNone/>
              <a:defRPr sz="1200"/>
            </a:lvl8pPr>
            <a:lvl9pPr marL="3177357"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1E7DB79-B2DB-4220-8446-E1C422B61BDE}" type="slidenum">
              <a:rPr lang="en-US" altLang="es-ES"/>
              <a:pPr/>
              <a:t>‹#›</a:t>
            </a:fld>
            <a:endParaRPr lang="en-US" altLang="es-ES"/>
          </a:p>
        </p:txBody>
      </p:sp>
    </p:spTree>
    <p:extLst>
      <p:ext uri="{BB962C8B-B14F-4D97-AF65-F5344CB8AC3E}">
        <p14:creationId xmlns:p14="http://schemas.microsoft.com/office/powerpoint/2010/main" val="393859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0613" y="8745589"/>
            <a:ext cx="18131530" cy="18165712"/>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469558" y="8745589"/>
            <a:ext cx="18131530" cy="18165712"/>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FDE0F0-A28B-449C-A4C3-BE6589533048}" type="slidenum">
              <a:rPr lang="en-US" altLang="es-ES"/>
              <a:pPr/>
              <a:t>‹#›</a:t>
            </a:fld>
            <a:endParaRPr lang="en-US" altLang="es-ES"/>
          </a:p>
        </p:txBody>
      </p:sp>
    </p:spTree>
    <p:extLst>
      <p:ext uri="{BB962C8B-B14F-4D97-AF65-F5344CB8AC3E}">
        <p14:creationId xmlns:p14="http://schemas.microsoft.com/office/powerpoint/2010/main" val="249874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0851" y="1211826"/>
            <a:ext cx="38529999" cy="504586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40851" y="6777467"/>
            <a:ext cx="18915933" cy="2823701"/>
          </a:xfrm>
        </p:spPr>
        <p:txBody>
          <a:bodyPr anchor="b"/>
          <a:lstStyle>
            <a:lvl1pPr marL="0" indent="0">
              <a:buNone/>
              <a:defRPr sz="2100" b="1"/>
            </a:lvl1pPr>
            <a:lvl2pPr marL="397170" indent="0">
              <a:buNone/>
              <a:defRPr sz="1700" b="1"/>
            </a:lvl2pPr>
            <a:lvl3pPr marL="794339" indent="0">
              <a:buNone/>
              <a:defRPr sz="1600" b="1"/>
            </a:lvl3pPr>
            <a:lvl4pPr marL="1191509" indent="0">
              <a:buNone/>
              <a:defRPr sz="1400" b="1"/>
            </a:lvl4pPr>
            <a:lvl5pPr marL="1588679" indent="0">
              <a:buNone/>
              <a:defRPr sz="1400" b="1"/>
            </a:lvl5pPr>
            <a:lvl6pPr marL="1985848" indent="0">
              <a:buNone/>
              <a:defRPr sz="1400" b="1"/>
            </a:lvl6pPr>
            <a:lvl7pPr marL="2383018" indent="0">
              <a:buNone/>
              <a:defRPr sz="1400" b="1"/>
            </a:lvl7pPr>
            <a:lvl8pPr marL="2780187" indent="0">
              <a:buNone/>
              <a:defRPr sz="1400" b="1"/>
            </a:lvl8pPr>
            <a:lvl9pPr marL="3177357" indent="0">
              <a:buNone/>
              <a:defRPr sz="1400" b="1"/>
            </a:lvl9pPr>
          </a:lstStyle>
          <a:p>
            <a:pPr lvl="0"/>
            <a:r>
              <a:rPr lang="en-US"/>
              <a:t>Click to edit Master text styles</a:t>
            </a:r>
          </a:p>
        </p:txBody>
      </p:sp>
      <p:sp>
        <p:nvSpPr>
          <p:cNvPr id="4" name="Content Placeholder 3"/>
          <p:cNvSpPr>
            <a:spLocks noGrp="1"/>
          </p:cNvSpPr>
          <p:nvPr>
            <p:ph sz="half" idx="2"/>
          </p:nvPr>
        </p:nvSpPr>
        <p:spPr>
          <a:xfrm>
            <a:off x="2140851" y="9601167"/>
            <a:ext cx="18915933" cy="17442997"/>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748280" y="6777467"/>
            <a:ext cx="18922570" cy="2823701"/>
          </a:xfrm>
        </p:spPr>
        <p:txBody>
          <a:bodyPr anchor="b"/>
          <a:lstStyle>
            <a:lvl1pPr marL="0" indent="0">
              <a:buNone/>
              <a:defRPr sz="2100" b="1"/>
            </a:lvl1pPr>
            <a:lvl2pPr marL="397170" indent="0">
              <a:buNone/>
              <a:defRPr sz="1700" b="1"/>
            </a:lvl2pPr>
            <a:lvl3pPr marL="794339" indent="0">
              <a:buNone/>
              <a:defRPr sz="1600" b="1"/>
            </a:lvl3pPr>
            <a:lvl4pPr marL="1191509" indent="0">
              <a:buNone/>
              <a:defRPr sz="1400" b="1"/>
            </a:lvl4pPr>
            <a:lvl5pPr marL="1588679" indent="0">
              <a:buNone/>
              <a:defRPr sz="1400" b="1"/>
            </a:lvl5pPr>
            <a:lvl6pPr marL="1985848" indent="0">
              <a:buNone/>
              <a:defRPr sz="1400" b="1"/>
            </a:lvl6pPr>
            <a:lvl7pPr marL="2383018" indent="0">
              <a:buNone/>
              <a:defRPr sz="1400" b="1"/>
            </a:lvl7pPr>
            <a:lvl8pPr marL="2780187" indent="0">
              <a:buNone/>
              <a:defRPr sz="1400" b="1"/>
            </a:lvl8pPr>
            <a:lvl9pPr marL="317735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1748280" y="9601167"/>
            <a:ext cx="18922570" cy="17442997"/>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03DD2B2-C06C-4973-B362-B1AD12D9380F}" type="slidenum">
              <a:rPr lang="en-US" altLang="es-ES"/>
              <a:pPr/>
              <a:t>‹#›</a:t>
            </a:fld>
            <a:endParaRPr lang="en-US" altLang="es-ES"/>
          </a:p>
        </p:txBody>
      </p:sp>
    </p:spTree>
    <p:extLst>
      <p:ext uri="{BB962C8B-B14F-4D97-AF65-F5344CB8AC3E}">
        <p14:creationId xmlns:p14="http://schemas.microsoft.com/office/powerpoint/2010/main" val="562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DA23264-28A0-4946-89F2-5B720B19D37B}" type="slidenum">
              <a:rPr lang="en-US" altLang="es-ES"/>
              <a:pPr/>
              <a:t>‹#›</a:t>
            </a:fld>
            <a:endParaRPr lang="en-US" altLang="es-ES"/>
          </a:p>
        </p:txBody>
      </p:sp>
    </p:spTree>
    <p:extLst>
      <p:ext uri="{BB962C8B-B14F-4D97-AF65-F5344CB8AC3E}">
        <p14:creationId xmlns:p14="http://schemas.microsoft.com/office/powerpoint/2010/main" val="107182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A0A6E6D-5E14-4D3C-999B-C0254F08D5C8}" type="slidenum">
              <a:rPr lang="en-US" altLang="es-ES"/>
              <a:pPr/>
              <a:t>‹#›</a:t>
            </a:fld>
            <a:endParaRPr lang="en-US" altLang="es-ES"/>
          </a:p>
        </p:txBody>
      </p:sp>
    </p:spTree>
    <p:extLst>
      <p:ext uri="{BB962C8B-B14F-4D97-AF65-F5344CB8AC3E}">
        <p14:creationId xmlns:p14="http://schemas.microsoft.com/office/powerpoint/2010/main" val="157380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851" y="1205986"/>
            <a:ext cx="14084752" cy="5129091"/>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6737920" y="1205986"/>
            <a:ext cx="23932930" cy="25838178"/>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40851" y="6335077"/>
            <a:ext cx="14084752" cy="20709087"/>
          </a:xfrm>
        </p:spPr>
        <p:txBody>
          <a:bodyPr/>
          <a:lstStyle>
            <a:lvl1pPr marL="0" indent="0">
              <a:buNone/>
              <a:defRPr sz="1200"/>
            </a:lvl1pPr>
            <a:lvl2pPr marL="397170" indent="0">
              <a:buNone/>
              <a:defRPr sz="1000"/>
            </a:lvl2pPr>
            <a:lvl3pPr marL="794339" indent="0">
              <a:buNone/>
              <a:defRPr sz="900"/>
            </a:lvl3pPr>
            <a:lvl4pPr marL="1191509" indent="0">
              <a:buNone/>
              <a:defRPr sz="800"/>
            </a:lvl4pPr>
            <a:lvl5pPr marL="1588679" indent="0">
              <a:buNone/>
              <a:defRPr sz="800"/>
            </a:lvl5pPr>
            <a:lvl6pPr marL="1985848" indent="0">
              <a:buNone/>
              <a:defRPr sz="800"/>
            </a:lvl6pPr>
            <a:lvl7pPr marL="2383018" indent="0">
              <a:buNone/>
              <a:defRPr sz="800"/>
            </a:lvl7pPr>
            <a:lvl8pPr marL="2780187" indent="0">
              <a:buNone/>
              <a:defRPr sz="800"/>
            </a:lvl8pPr>
            <a:lvl9pPr marL="317735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1F952A-AD9E-4E4E-8ACB-11EC1B900819}" type="slidenum">
              <a:rPr lang="en-US" altLang="es-ES"/>
              <a:pPr/>
              <a:t>‹#›</a:t>
            </a:fld>
            <a:endParaRPr lang="en-US" altLang="es-ES"/>
          </a:p>
        </p:txBody>
      </p:sp>
    </p:spTree>
    <p:extLst>
      <p:ext uri="{BB962C8B-B14F-4D97-AF65-F5344CB8AC3E}">
        <p14:creationId xmlns:p14="http://schemas.microsoft.com/office/powerpoint/2010/main" val="5373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860" y="21192358"/>
            <a:ext cx="25687551" cy="2502494"/>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8390860" y="2705439"/>
            <a:ext cx="25687551" cy="18164251"/>
          </a:xfrm>
        </p:spPr>
        <p:txBody>
          <a:bodyPr/>
          <a:lstStyle>
            <a:lvl1pPr marL="0" indent="0">
              <a:buNone/>
              <a:defRPr sz="2800"/>
            </a:lvl1pPr>
            <a:lvl2pPr marL="397170" indent="0">
              <a:buNone/>
              <a:defRPr sz="2400"/>
            </a:lvl2pPr>
            <a:lvl3pPr marL="794339" indent="0">
              <a:buNone/>
              <a:defRPr sz="2100"/>
            </a:lvl3pPr>
            <a:lvl4pPr marL="1191509" indent="0">
              <a:buNone/>
              <a:defRPr sz="1700"/>
            </a:lvl4pPr>
            <a:lvl5pPr marL="1588679" indent="0">
              <a:buNone/>
              <a:defRPr sz="1700"/>
            </a:lvl5pPr>
            <a:lvl6pPr marL="1985848" indent="0">
              <a:buNone/>
              <a:defRPr sz="1700"/>
            </a:lvl6pPr>
            <a:lvl7pPr marL="2383018" indent="0">
              <a:buNone/>
              <a:defRPr sz="1700"/>
            </a:lvl7pPr>
            <a:lvl8pPr marL="2780187" indent="0">
              <a:buNone/>
              <a:defRPr sz="1700"/>
            </a:lvl8pPr>
            <a:lvl9pPr marL="3177357" indent="0">
              <a:buNone/>
              <a:defRPr sz="1700"/>
            </a:lvl9pPr>
          </a:lstStyle>
          <a:p>
            <a:pPr lvl="0"/>
            <a:endParaRPr lang="en-US" noProof="0"/>
          </a:p>
        </p:txBody>
      </p:sp>
      <p:sp>
        <p:nvSpPr>
          <p:cNvPr id="4" name="Text Placeholder 3"/>
          <p:cNvSpPr>
            <a:spLocks noGrp="1"/>
          </p:cNvSpPr>
          <p:nvPr>
            <p:ph type="body" sz="half" idx="2"/>
          </p:nvPr>
        </p:nvSpPr>
        <p:spPr>
          <a:xfrm>
            <a:off x="8390860" y="23694852"/>
            <a:ext cx="25687551" cy="3552256"/>
          </a:xfrm>
        </p:spPr>
        <p:txBody>
          <a:bodyPr/>
          <a:lstStyle>
            <a:lvl1pPr marL="0" indent="0">
              <a:buNone/>
              <a:defRPr sz="1200"/>
            </a:lvl1pPr>
            <a:lvl2pPr marL="397170" indent="0">
              <a:buNone/>
              <a:defRPr sz="1000"/>
            </a:lvl2pPr>
            <a:lvl3pPr marL="794339" indent="0">
              <a:buNone/>
              <a:defRPr sz="900"/>
            </a:lvl3pPr>
            <a:lvl4pPr marL="1191509" indent="0">
              <a:buNone/>
              <a:defRPr sz="800"/>
            </a:lvl4pPr>
            <a:lvl5pPr marL="1588679" indent="0">
              <a:buNone/>
              <a:defRPr sz="800"/>
            </a:lvl5pPr>
            <a:lvl6pPr marL="1985848" indent="0">
              <a:buNone/>
              <a:defRPr sz="800"/>
            </a:lvl6pPr>
            <a:lvl7pPr marL="2383018" indent="0">
              <a:buNone/>
              <a:defRPr sz="800"/>
            </a:lvl7pPr>
            <a:lvl8pPr marL="2780187" indent="0">
              <a:buNone/>
              <a:defRPr sz="800"/>
            </a:lvl8pPr>
            <a:lvl9pPr marL="3177357"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AAF0521-7D3D-4206-8B6B-FF017AE7D485}" type="slidenum">
              <a:rPr lang="en-US" altLang="es-ES"/>
              <a:pPr/>
              <a:t>‹#›</a:t>
            </a:fld>
            <a:endParaRPr lang="en-US" altLang="es-ES"/>
          </a:p>
        </p:txBody>
      </p:sp>
    </p:spTree>
    <p:extLst>
      <p:ext uri="{BB962C8B-B14F-4D97-AF65-F5344CB8AC3E}">
        <p14:creationId xmlns:p14="http://schemas.microsoft.com/office/powerpoint/2010/main" val="331499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09925" y="2690813"/>
            <a:ext cx="3639185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92" tIns="208796" rIns="417592" bIns="208796" numCol="1" anchor="ctr" anchorCtr="0" compatLnSpc="1">
            <a:prstTxWarp prst="textNoShape">
              <a:avLst/>
            </a:prstTxWarp>
          </a:bodyPr>
          <a:lstStyle/>
          <a:p>
            <a:pPr lvl="0"/>
            <a:r>
              <a:rPr lang="en-US" altLang="es-ES"/>
              <a:t>Click to edit Master title style</a:t>
            </a:r>
          </a:p>
        </p:txBody>
      </p:sp>
      <p:sp>
        <p:nvSpPr>
          <p:cNvPr id="1027" name="Rectangle 3"/>
          <p:cNvSpPr>
            <a:spLocks noGrp="1" noChangeArrowheads="1"/>
          </p:cNvSpPr>
          <p:nvPr>
            <p:ph type="body" idx="1"/>
          </p:nvPr>
        </p:nvSpPr>
        <p:spPr bwMode="auto">
          <a:xfrm>
            <a:off x="3209925" y="8745538"/>
            <a:ext cx="36391850" cy="181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92" tIns="208796" rIns="417592" bIns="208796"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1028" name="Rectangle 4"/>
          <p:cNvSpPr>
            <a:spLocks noGrp="1" noChangeArrowheads="1"/>
          </p:cNvSpPr>
          <p:nvPr>
            <p:ph type="dt" sz="half" idx="2"/>
          </p:nvPr>
        </p:nvSpPr>
        <p:spPr bwMode="auto">
          <a:xfrm>
            <a:off x="3209925" y="27584400"/>
            <a:ext cx="8920163" cy="2017713"/>
          </a:xfrm>
          <a:prstGeom prst="rect">
            <a:avLst/>
          </a:prstGeom>
          <a:noFill/>
          <a:ln w="9525">
            <a:noFill/>
            <a:miter lim="800000"/>
            <a:headEnd/>
            <a:tailEnd/>
          </a:ln>
          <a:effectLst/>
        </p:spPr>
        <p:txBody>
          <a:bodyPr vert="horz" wrap="square" lIns="417592" tIns="208796" rIns="417592" bIns="208796" numCol="1" anchor="t" anchorCtr="0" compatLnSpc="1">
            <a:prstTxWarp prst="textNoShape">
              <a:avLst/>
            </a:prstTxWarp>
          </a:bodyPr>
          <a:lstStyle>
            <a:lvl1pPr>
              <a:defRPr sz="6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627225" y="27584400"/>
            <a:ext cx="13557250" cy="2017713"/>
          </a:xfrm>
          <a:prstGeom prst="rect">
            <a:avLst/>
          </a:prstGeom>
          <a:noFill/>
          <a:ln w="9525">
            <a:noFill/>
            <a:miter lim="800000"/>
            <a:headEnd/>
            <a:tailEnd/>
          </a:ln>
          <a:effectLst/>
        </p:spPr>
        <p:txBody>
          <a:bodyPr vert="horz" wrap="square" lIns="417592" tIns="208796" rIns="417592" bIns="208796" numCol="1" anchor="t" anchorCtr="0" compatLnSpc="1">
            <a:prstTxWarp prst="textNoShape">
              <a:avLst/>
            </a:prstTxWarp>
          </a:bodyPr>
          <a:lstStyle>
            <a:lvl1pPr algn="ctr">
              <a:defRPr sz="6400">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0681613" y="27584400"/>
            <a:ext cx="8920162" cy="2017713"/>
          </a:xfrm>
          <a:prstGeom prst="rect">
            <a:avLst/>
          </a:prstGeom>
          <a:noFill/>
          <a:ln w="9525">
            <a:noFill/>
            <a:miter lim="800000"/>
            <a:headEnd/>
            <a:tailEnd/>
          </a:ln>
          <a:effectLst/>
        </p:spPr>
        <p:txBody>
          <a:bodyPr vert="horz" wrap="square" lIns="417592" tIns="208796" rIns="417592" bIns="208796" numCol="1" anchor="t" anchorCtr="0" compatLnSpc="1">
            <a:prstTxWarp prst="textNoShape">
              <a:avLst/>
            </a:prstTxWarp>
          </a:bodyPr>
          <a:lstStyle>
            <a:lvl1pPr algn="r">
              <a:defRPr sz="6400"/>
            </a:lvl1pPr>
          </a:lstStyle>
          <a:p>
            <a:fld id="{6EE97249-3D99-4E04-BB90-55071BDF9685}" type="slidenum">
              <a:rPr lang="en-US" altLang="es-ES"/>
              <a:pPr/>
              <a:t>‹#›</a:t>
            </a:fld>
            <a:endParaRPr lang="en-U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ＭＳ Ｐゴシック" pitchFamily="34" charset="-128"/>
          <a:cs typeface="MS PGothic" charset="0"/>
        </a:defRPr>
      </a:lvl1pPr>
      <a:lvl2pPr algn="ctr" defTabSz="4175125" rtl="0" eaLnBrk="0" fontAlgn="base" hangingPunct="0">
        <a:spcBef>
          <a:spcPct val="0"/>
        </a:spcBef>
        <a:spcAft>
          <a:spcPct val="0"/>
        </a:spcAft>
        <a:defRPr sz="20100">
          <a:solidFill>
            <a:schemeClr val="tx2"/>
          </a:solidFill>
          <a:latin typeface="Times New Roman" charset="0"/>
          <a:ea typeface="ＭＳ Ｐゴシック" pitchFamily="34" charset="-128"/>
          <a:cs typeface="MS PGothic" charset="0"/>
        </a:defRPr>
      </a:lvl2pPr>
      <a:lvl3pPr algn="ctr" defTabSz="4175125" rtl="0" eaLnBrk="0" fontAlgn="base" hangingPunct="0">
        <a:spcBef>
          <a:spcPct val="0"/>
        </a:spcBef>
        <a:spcAft>
          <a:spcPct val="0"/>
        </a:spcAft>
        <a:defRPr sz="20100">
          <a:solidFill>
            <a:schemeClr val="tx2"/>
          </a:solidFill>
          <a:latin typeface="Times New Roman" charset="0"/>
          <a:ea typeface="ＭＳ Ｐゴシック" pitchFamily="34" charset="-128"/>
          <a:cs typeface="MS PGothic" charset="0"/>
        </a:defRPr>
      </a:lvl3pPr>
      <a:lvl4pPr algn="ctr" defTabSz="4175125" rtl="0" eaLnBrk="0" fontAlgn="base" hangingPunct="0">
        <a:spcBef>
          <a:spcPct val="0"/>
        </a:spcBef>
        <a:spcAft>
          <a:spcPct val="0"/>
        </a:spcAft>
        <a:defRPr sz="20100">
          <a:solidFill>
            <a:schemeClr val="tx2"/>
          </a:solidFill>
          <a:latin typeface="Times New Roman" charset="0"/>
          <a:ea typeface="ＭＳ Ｐゴシック" pitchFamily="34" charset="-128"/>
          <a:cs typeface="MS PGothic" charset="0"/>
        </a:defRPr>
      </a:lvl4pPr>
      <a:lvl5pPr algn="ctr" defTabSz="4175125" rtl="0" eaLnBrk="0" fontAlgn="base" hangingPunct="0">
        <a:spcBef>
          <a:spcPct val="0"/>
        </a:spcBef>
        <a:spcAft>
          <a:spcPct val="0"/>
        </a:spcAft>
        <a:defRPr sz="20100">
          <a:solidFill>
            <a:schemeClr val="tx2"/>
          </a:solidFill>
          <a:latin typeface="Times New Roman" charset="0"/>
          <a:ea typeface="ＭＳ Ｐゴシック" pitchFamily="34" charset="-128"/>
          <a:cs typeface="MS PGothic" charset="0"/>
        </a:defRPr>
      </a:lvl5pPr>
      <a:lvl6pPr marL="397170" algn="ctr" defTabSz="4175797" rtl="0" fontAlgn="base">
        <a:spcBef>
          <a:spcPct val="0"/>
        </a:spcBef>
        <a:spcAft>
          <a:spcPct val="0"/>
        </a:spcAft>
        <a:defRPr sz="20100">
          <a:solidFill>
            <a:schemeClr val="tx2"/>
          </a:solidFill>
          <a:latin typeface="Times New Roman" charset="0"/>
        </a:defRPr>
      </a:lvl6pPr>
      <a:lvl7pPr marL="794339" algn="ctr" defTabSz="4175797" rtl="0" fontAlgn="base">
        <a:spcBef>
          <a:spcPct val="0"/>
        </a:spcBef>
        <a:spcAft>
          <a:spcPct val="0"/>
        </a:spcAft>
        <a:defRPr sz="20100">
          <a:solidFill>
            <a:schemeClr val="tx2"/>
          </a:solidFill>
          <a:latin typeface="Times New Roman" charset="0"/>
        </a:defRPr>
      </a:lvl7pPr>
      <a:lvl8pPr marL="1191509" algn="ctr" defTabSz="4175797" rtl="0" fontAlgn="base">
        <a:spcBef>
          <a:spcPct val="0"/>
        </a:spcBef>
        <a:spcAft>
          <a:spcPct val="0"/>
        </a:spcAft>
        <a:defRPr sz="20100">
          <a:solidFill>
            <a:schemeClr val="tx2"/>
          </a:solidFill>
          <a:latin typeface="Times New Roman" charset="0"/>
        </a:defRPr>
      </a:lvl8pPr>
      <a:lvl9pPr marL="1588679" algn="ctr" defTabSz="4175797" rtl="0" fontAlgn="base">
        <a:spcBef>
          <a:spcPct val="0"/>
        </a:spcBef>
        <a:spcAft>
          <a:spcPct val="0"/>
        </a:spcAft>
        <a:defRPr sz="20100">
          <a:solidFill>
            <a:schemeClr val="tx2"/>
          </a:solidFill>
          <a:latin typeface="Times New Roman" charset="0"/>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ＭＳ Ｐゴシック" pitchFamily="34" charset="-128"/>
          <a:cs typeface="MS PGothic" charset="0"/>
        </a:defRPr>
      </a:lvl1pPr>
      <a:lvl2pPr marL="3392488" indent="-1303338" algn="l" defTabSz="4175125" rtl="0" eaLnBrk="0" fontAlgn="base" hangingPunct="0">
        <a:spcBef>
          <a:spcPct val="20000"/>
        </a:spcBef>
        <a:spcAft>
          <a:spcPct val="0"/>
        </a:spcAft>
        <a:buChar char="–"/>
        <a:defRPr sz="12800">
          <a:solidFill>
            <a:schemeClr val="tx1"/>
          </a:solidFill>
          <a:latin typeface="+mn-lt"/>
          <a:ea typeface="ＭＳ Ｐゴシック" pitchFamily="34" charset="-128"/>
          <a:cs typeface="MS PGothic" charset="0"/>
        </a:defRPr>
      </a:lvl2pPr>
      <a:lvl3pPr marL="5219700" indent="-1042988" algn="l" defTabSz="4175125" rtl="0" eaLnBrk="0" fontAlgn="base" hangingPunct="0">
        <a:spcBef>
          <a:spcPct val="20000"/>
        </a:spcBef>
        <a:spcAft>
          <a:spcPct val="0"/>
        </a:spcAft>
        <a:buChar char="•"/>
        <a:defRPr sz="10900">
          <a:solidFill>
            <a:schemeClr val="tx1"/>
          </a:solidFill>
          <a:latin typeface="+mn-lt"/>
          <a:ea typeface="ＭＳ Ｐゴシック" pitchFamily="34" charset="-128"/>
          <a:cs typeface="MS PGothic" charset="0"/>
        </a:defRPr>
      </a:lvl3pPr>
      <a:lvl4pPr marL="7307263" indent="-1042988" algn="l" defTabSz="4175125" rtl="0" eaLnBrk="0" fontAlgn="base" hangingPunct="0">
        <a:spcBef>
          <a:spcPct val="20000"/>
        </a:spcBef>
        <a:spcAft>
          <a:spcPct val="0"/>
        </a:spcAft>
        <a:buChar char="–"/>
        <a:defRPr sz="9100">
          <a:solidFill>
            <a:schemeClr val="tx1"/>
          </a:solidFill>
          <a:latin typeface="+mn-lt"/>
          <a:ea typeface="ＭＳ Ｐゴシック" pitchFamily="34" charset="-128"/>
          <a:cs typeface="MS PGothic" charset="0"/>
        </a:defRPr>
      </a:lvl4pPr>
      <a:lvl5pPr marL="9394825" indent="-1042988" algn="l" defTabSz="4175125" rtl="0" eaLnBrk="0" fontAlgn="base" hangingPunct="0">
        <a:spcBef>
          <a:spcPct val="20000"/>
        </a:spcBef>
        <a:spcAft>
          <a:spcPct val="0"/>
        </a:spcAft>
        <a:buChar char="»"/>
        <a:defRPr sz="9100">
          <a:solidFill>
            <a:schemeClr val="tx1"/>
          </a:solidFill>
          <a:latin typeface="+mn-lt"/>
          <a:ea typeface="ＭＳ Ｐゴシック" pitchFamily="34" charset="-128"/>
          <a:cs typeface="MS PGothic" charset="0"/>
        </a:defRPr>
      </a:lvl5pPr>
      <a:lvl6pPr marL="9792714" indent="-1043950" algn="l" defTabSz="4175797" rtl="0" fontAlgn="base">
        <a:spcBef>
          <a:spcPct val="20000"/>
        </a:spcBef>
        <a:spcAft>
          <a:spcPct val="0"/>
        </a:spcAft>
        <a:buChar char="»"/>
        <a:defRPr sz="9100">
          <a:solidFill>
            <a:schemeClr val="tx1"/>
          </a:solidFill>
          <a:latin typeface="+mn-lt"/>
        </a:defRPr>
      </a:lvl6pPr>
      <a:lvl7pPr marL="10189884" indent="-1043950" algn="l" defTabSz="4175797" rtl="0" fontAlgn="base">
        <a:spcBef>
          <a:spcPct val="20000"/>
        </a:spcBef>
        <a:spcAft>
          <a:spcPct val="0"/>
        </a:spcAft>
        <a:buChar char="»"/>
        <a:defRPr sz="9100">
          <a:solidFill>
            <a:schemeClr val="tx1"/>
          </a:solidFill>
          <a:latin typeface="+mn-lt"/>
        </a:defRPr>
      </a:lvl7pPr>
      <a:lvl8pPr marL="10587054" indent="-1043950" algn="l" defTabSz="4175797" rtl="0" fontAlgn="base">
        <a:spcBef>
          <a:spcPct val="20000"/>
        </a:spcBef>
        <a:spcAft>
          <a:spcPct val="0"/>
        </a:spcAft>
        <a:buChar char="»"/>
        <a:defRPr sz="9100">
          <a:solidFill>
            <a:schemeClr val="tx1"/>
          </a:solidFill>
          <a:latin typeface="+mn-lt"/>
        </a:defRPr>
      </a:lvl8pPr>
      <a:lvl9pPr marL="10984223" indent="-1043950" algn="l" defTabSz="4175797" rtl="0" fontAlgn="base">
        <a:spcBef>
          <a:spcPct val="20000"/>
        </a:spcBef>
        <a:spcAft>
          <a:spcPct val="0"/>
        </a:spcAft>
        <a:buChar char="»"/>
        <a:defRPr sz="9100">
          <a:solidFill>
            <a:schemeClr val="tx1"/>
          </a:solidFill>
          <a:latin typeface="+mn-lt"/>
        </a:defRPr>
      </a:lvl9pPr>
    </p:bodyStyle>
    <p:otherStyle>
      <a:defPPr>
        <a:defRPr lang="en-US"/>
      </a:defPPr>
      <a:lvl1pPr marL="0" algn="l" defTabSz="794339" rtl="0" eaLnBrk="1" latinLnBrk="0" hangingPunct="1">
        <a:defRPr sz="1600" kern="1200">
          <a:solidFill>
            <a:schemeClr val="tx1"/>
          </a:solidFill>
          <a:latin typeface="+mn-lt"/>
          <a:ea typeface="+mn-ea"/>
          <a:cs typeface="+mn-cs"/>
        </a:defRPr>
      </a:lvl1pPr>
      <a:lvl2pPr marL="397170" algn="l" defTabSz="794339" rtl="0" eaLnBrk="1" latinLnBrk="0" hangingPunct="1">
        <a:defRPr sz="1600" kern="1200">
          <a:solidFill>
            <a:schemeClr val="tx1"/>
          </a:solidFill>
          <a:latin typeface="+mn-lt"/>
          <a:ea typeface="+mn-ea"/>
          <a:cs typeface="+mn-cs"/>
        </a:defRPr>
      </a:lvl2pPr>
      <a:lvl3pPr marL="794339" algn="l" defTabSz="794339" rtl="0" eaLnBrk="1" latinLnBrk="0" hangingPunct="1">
        <a:defRPr sz="1600" kern="1200">
          <a:solidFill>
            <a:schemeClr val="tx1"/>
          </a:solidFill>
          <a:latin typeface="+mn-lt"/>
          <a:ea typeface="+mn-ea"/>
          <a:cs typeface="+mn-cs"/>
        </a:defRPr>
      </a:lvl3pPr>
      <a:lvl4pPr marL="1191509" algn="l" defTabSz="794339" rtl="0" eaLnBrk="1" latinLnBrk="0" hangingPunct="1">
        <a:defRPr sz="1600" kern="1200">
          <a:solidFill>
            <a:schemeClr val="tx1"/>
          </a:solidFill>
          <a:latin typeface="+mn-lt"/>
          <a:ea typeface="+mn-ea"/>
          <a:cs typeface="+mn-cs"/>
        </a:defRPr>
      </a:lvl4pPr>
      <a:lvl5pPr marL="1588679" algn="l" defTabSz="794339" rtl="0" eaLnBrk="1" latinLnBrk="0" hangingPunct="1">
        <a:defRPr sz="1600" kern="1200">
          <a:solidFill>
            <a:schemeClr val="tx1"/>
          </a:solidFill>
          <a:latin typeface="+mn-lt"/>
          <a:ea typeface="+mn-ea"/>
          <a:cs typeface="+mn-cs"/>
        </a:defRPr>
      </a:lvl5pPr>
      <a:lvl6pPr marL="1985848" algn="l" defTabSz="794339" rtl="0" eaLnBrk="1" latinLnBrk="0" hangingPunct="1">
        <a:defRPr sz="1600" kern="1200">
          <a:solidFill>
            <a:schemeClr val="tx1"/>
          </a:solidFill>
          <a:latin typeface="+mn-lt"/>
          <a:ea typeface="+mn-ea"/>
          <a:cs typeface="+mn-cs"/>
        </a:defRPr>
      </a:lvl6pPr>
      <a:lvl7pPr marL="2383018" algn="l" defTabSz="794339" rtl="0" eaLnBrk="1" latinLnBrk="0" hangingPunct="1">
        <a:defRPr sz="1600" kern="1200">
          <a:solidFill>
            <a:schemeClr val="tx1"/>
          </a:solidFill>
          <a:latin typeface="+mn-lt"/>
          <a:ea typeface="+mn-ea"/>
          <a:cs typeface="+mn-cs"/>
        </a:defRPr>
      </a:lvl7pPr>
      <a:lvl8pPr marL="2780187" algn="l" defTabSz="794339" rtl="0" eaLnBrk="1" latinLnBrk="0" hangingPunct="1">
        <a:defRPr sz="1600" kern="1200">
          <a:solidFill>
            <a:schemeClr val="tx1"/>
          </a:solidFill>
          <a:latin typeface="+mn-lt"/>
          <a:ea typeface="+mn-ea"/>
          <a:cs typeface="+mn-cs"/>
        </a:defRPr>
      </a:lvl8pPr>
      <a:lvl9pPr marL="3177357" algn="l" defTabSz="79433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ángulo 10"/>
          <p:cNvSpPr>
            <a:spLocks noChangeArrowheads="1"/>
          </p:cNvSpPr>
          <p:nvPr/>
        </p:nvSpPr>
        <p:spPr bwMode="auto">
          <a:xfrm>
            <a:off x="35135734" y="15994186"/>
            <a:ext cx="6705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itchFamily="18" charset="0"/>
                <a:ea typeface="MS PGothic" pitchFamily="34" charset="-128"/>
              </a:defRPr>
            </a:lvl1pPr>
            <a:lvl2pPr marL="742950" indent="-285750" eaLnBrk="0" hangingPunct="0">
              <a:spcBef>
                <a:spcPct val="20000"/>
              </a:spcBef>
              <a:buChar char="–"/>
              <a:defRPr sz="12800">
                <a:solidFill>
                  <a:schemeClr val="tx1"/>
                </a:solidFill>
                <a:latin typeface="Times New Roman" pitchFamily="18" charset="0"/>
                <a:ea typeface="MS PGothic" pitchFamily="34" charset="-128"/>
              </a:defRPr>
            </a:lvl2pPr>
            <a:lvl3pPr marL="1143000" indent="-228600" eaLnBrk="0" hangingPunct="0">
              <a:spcBef>
                <a:spcPct val="20000"/>
              </a:spcBef>
              <a:buChar char="•"/>
              <a:defRPr sz="10900">
                <a:solidFill>
                  <a:schemeClr val="tx1"/>
                </a:solidFill>
                <a:latin typeface="Times New Roman" pitchFamily="18" charset="0"/>
                <a:ea typeface="MS PGothic" pitchFamily="34" charset="-128"/>
              </a:defRPr>
            </a:lvl3pPr>
            <a:lvl4pPr marL="1600200" indent="-228600" eaLnBrk="0" hangingPunct="0">
              <a:spcBef>
                <a:spcPct val="20000"/>
              </a:spcBef>
              <a:buChar char="–"/>
              <a:defRPr sz="9100">
                <a:solidFill>
                  <a:schemeClr val="tx1"/>
                </a:solidFill>
                <a:latin typeface="Times New Roman" pitchFamily="18" charset="0"/>
                <a:ea typeface="MS PGothic" pitchFamily="34" charset="-128"/>
              </a:defRPr>
            </a:lvl4pPr>
            <a:lvl5pPr marL="2057400" indent="-228600" eaLnBrk="0" hangingPunct="0">
              <a:spcBef>
                <a:spcPct val="20000"/>
              </a:spcBef>
              <a:buChar char="»"/>
              <a:defRPr sz="91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9pPr>
          </a:lstStyle>
          <a:p>
            <a:pPr algn="just" eaLnBrk="1" hangingPunct="1">
              <a:spcBef>
                <a:spcPct val="0"/>
              </a:spcBef>
              <a:buNone/>
              <a:defRPr/>
            </a:pPr>
            <a:r>
              <a:rPr lang="en-GB" altLang="en-US" sz="2600" b="1" dirty="0">
                <a:solidFill>
                  <a:srgbClr val="09357D"/>
                </a:solidFill>
                <a:latin typeface="Arial" pitchFamily="34" charset="0"/>
                <a:cs typeface="Arial" pitchFamily="34" charset="0"/>
              </a:rPr>
              <a:t>Drought events</a:t>
            </a:r>
            <a:r>
              <a:rPr lang="en-GB" altLang="en-US" sz="2600" dirty="0">
                <a:solidFill>
                  <a:srgbClr val="09357D"/>
                </a:solidFill>
                <a:latin typeface="Arial" pitchFamily="34" charset="0"/>
                <a:cs typeface="Arial" pitchFamily="34" charset="0"/>
              </a:rPr>
              <a:t> </a:t>
            </a:r>
            <a:r>
              <a:rPr lang="en-GB" altLang="en-US" sz="2600" dirty="0">
                <a:solidFill>
                  <a:schemeClr val="tx1">
                    <a:lumMod val="75000"/>
                    <a:lumOff val="25000"/>
                  </a:schemeClr>
                </a:solidFill>
                <a:latin typeface="Arial" pitchFamily="34" charset="0"/>
                <a:cs typeface="Arial" pitchFamily="34" charset="0"/>
              </a:rPr>
              <a:t>strongly impact ecosystems and human societies and can lead to extensive</a:t>
            </a:r>
            <a:r>
              <a:rPr lang="en-GB" altLang="en-US" sz="2600" b="1" dirty="0">
                <a:solidFill>
                  <a:srgbClr val="09357D"/>
                </a:solidFill>
                <a:latin typeface="Arial" pitchFamily="34" charset="0"/>
                <a:cs typeface="Arial" pitchFamily="34" charset="0"/>
              </a:rPr>
              <a:t> agricultural losses</a:t>
            </a:r>
            <a:r>
              <a:rPr lang="en-GB" altLang="en-US" sz="2600" dirty="0">
                <a:solidFill>
                  <a:schemeClr val="tx1">
                    <a:lumMod val="75000"/>
                    <a:lumOff val="25000"/>
                  </a:schemeClr>
                </a:solidFill>
                <a:latin typeface="Arial" pitchFamily="34" charset="0"/>
                <a:cs typeface="Arial" pitchFamily="34" charset="0"/>
              </a:rPr>
              <a:t>. </a:t>
            </a:r>
            <a:r>
              <a:rPr lang="en-GB" altLang="es-ES" sz="2600" dirty="0">
                <a:solidFill>
                  <a:schemeClr val="tx1">
                    <a:lumMod val="75000"/>
                    <a:lumOff val="25000"/>
                  </a:schemeClr>
                </a:solidFill>
                <a:latin typeface="Arial" pitchFamily="34" charset="0"/>
                <a:cs typeface="Arial" pitchFamily="34" charset="0"/>
              </a:rPr>
              <a:t>Standardized Precipitation Evapotranspiration Index (</a:t>
            </a:r>
            <a:r>
              <a:rPr lang="en-GB" altLang="es-ES" sz="2600" b="1" dirty="0">
                <a:solidFill>
                  <a:srgbClr val="09357D"/>
                </a:solidFill>
                <a:latin typeface="Arial" pitchFamily="34" charset="0"/>
                <a:cs typeface="Arial" pitchFamily="34" charset="0"/>
              </a:rPr>
              <a:t>SPEI</a:t>
            </a:r>
            <a:r>
              <a:rPr lang="en-GB" altLang="es-ES" sz="2600" dirty="0">
                <a:solidFill>
                  <a:schemeClr val="tx1">
                    <a:lumMod val="75000"/>
                    <a:lumOff val="25000"/>
                  </a:schemeClr>
                </a:solidFill>
                <a:latin typeface="Arial" pitchFamily="34" charset="0"/>
                <a:cs typeface="Arial" pitchFamily="34" charset="0"/>
              </a:rPr>
              <a:t>) forecasts, based on the simultaneous use of precipitation and temperature data, can be used to anticipate those events 2 to 5 years in advance. </a:t>
            </a:r>
            <a:r>
              <a:rPr lang="en-GB" altLang="es-ES" sz="2600" b="1" dirty="0">
                <a:solidFill>
                  <a:srgbClr val="09357D"/>
                </a:solidFill>
                <a:latin typeface="Arial" pitchFamily="34" charset="0"/>
                <a:cs typeface="Arial" pitchFamily="34" charset="0"/>
              </a:rPr>
              <a:t>Decadal predictions </a:t>
            </a:r>
            <a:r>
              <a:rPr lang="en-GB" altLang="es-ES" sz="2600" dirty="0">
                <a:solidFill>
                  <a:schemeClr val="tx1">
                    <a:lumMod val="75000"/>
                    <a:lumOff val="25000"/>
                  </a:schemeClr>
                </a:solidFill>
                <a:latin typeface="Arial" pitchFamily="34" charset="0"/>
                <a:cs typeface="Arial" pitchFamily="34" charset="0"/>
              </a:rPr>
              <a:t>offer the potential to narrow the uncertainty range with respect to non-initialised climate projections.</a:t>
            </a:r>
            <a:endParaRPr lang="en-GB" altLang="en-US" sz="2600" dirty="0">
              <a:solidFill>
                <a:schemeClr val="tx1">
                  <a:lumMod val="75000"/>
                  <a:lumOff val="25000"/>
                </a:schemeClr>
              </a:solidFill>
              <a:latin typeface="Arial" pitchFamily="34" charset="0"/>
              <a:cs typeface="Arial" pitchFamily="34" charset="0"/>
            </a:endParaRPr>
          </a:p>
        </p:txBody>
      </p:sp>
      <p:sp>
        <p:nvSpPr>
          <p:cNvPr id="92" name="AutoShape 15"/>
          <p:cNvSpPr>
            <a:spLocks noChangeArrowheads="1"/>
          </p:cNvSpPr>
          <p:nvPr/>
        </p:nvSpPr>
        <p:spPr bwMode="auto">
          <a:xfrm>
            <a:off x="29003625" y="14728576"/>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600" b="1" dirty="0">
                <a:solidFill>
                  <a:schemeClr val="bg1"/>
                </a:solidFill>
                <a:effectLst>
                  <a:outerShdw blurRad="38100" dist="38100" dir="2700000" algn="tl">
                    <a:srgbClr val="000000"/>
                  </a:outerShdw>
                </a:effectLst>
                <a:latin typeface="Arial" pitchFamily="34" charset="0"/>
                <a:cs typeface="Arial" pitchFamily="34" charset="0"/>
              </a:rPr>
              <a:t>Can droughts be predicted years in advance?</a:t>
            </a:r>
          </a:p>
        </p:txBody>
      </p:sp>
      <p:sp>
        <p:nvSpPr>
          <p:cNvPr id="90" name="AutoShape 15"/>
          <p:cNvSpPr>
            <a:spLocks noChangeArrowheads="1"/>
          </p:cNvSpPr>
          <p:nvPr/>
        </p:nvSpPr>
        <p:spPr bwMode="auto">
          <a:xfrm>
            <a:off x="29003625" y="5688013"/>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600" b="1" dirty="0">
                <a:solidFill>
                  <a:schemeClr val="bg1"/>
                </a:solidFill>
                <a:effectLst>
                  <a:outerShdw blurRad="38100" dist="38100" dir="2700000" algn="tl">
                    <a:srgbClr val="000000"/>
                  </a:outerShdw>
                </a:effectLst>
                <a:latin typeface="Arial" pitchFamily="34" charset="0"/>
                <a:cs typeface="Arial" pitchFamily="34" charset="0"/>
              </a:rPr>
              <a:t>What is the skill of wind forecasts 1 to 4 weeks ahead?</a:t>
            </a:r>
          </a:p>
        </p:txBody>
      </p:sp>
      <p:sp>
        <p:nvSpPr>
          <p:cNvPr id="2063" name="AutoShape 15"/>
          <p:cNvSpPr>
            <a:spLocks noChangeArrowheads="1"/>
          </p:cNvSpPr>
          <p:nvPr/>
        </p:nvSpPr>
        <p:spPr bwMode="auto">
          <a:xfrm>
            <a:off x="908050" y="5688013"/>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800" b="1">
                <a:solidFill>
                  <a:schemeClr val="bg1"/>
                </a:solidFill>
                <a:effectLst>
                  <a:outerShdw blurRad="38100" dist="38100" dir="2700000" algn="tl">
                    <a:srgbClr val="000000"/>
                  </a:outerShdw>
                </a:effectLst>
                <a:latin typeface="Arial" pitchFamily="34" charset="0"/>
                <a:cs typeface="Arial" pitchFamily="34" charset="0"/>
              </a:rPr>
              <a:t>Introduction</a:t>
            </a:r>
          </a:p>
        </p:txBody>
      </p:sp>
      <p:sp>
        <p:nvSpPr>
          <p:cNvPr id="2058" name="Text Box 79"/>
          <p:cNvSpPr txBox="1">
            <a:spLocks noChangeArrowheads="1"/>
          </p:cNvSpPr>
          <p:nvPr/>
        </p:nvSpPr>
        <p:spPr bwMode="auto">
          <a:xfrm>
            <a:off x="1263650" y="3692525"/>
            <a:ext cx="40513171" cy="153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70412" tIns="87818" rIns="170412" bIns="87818">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ctr">
              <a:lnSpc>
                <a:spcPct val="70000"/>
              </a:lnSpc>
              <a:spcBef>
                <a:spcPct val="0"/>
              </a:spcBef>
              <a:buFontTx/>
              <a:buNone/>
            </a:pPr>
            <a:r>
              <a:rPr lang="en-GB" altLang="es-ES" sz="4000" b="1" dirty="0">
                <a:solidFill>
                  <a:srgbClr val="09357D"/>
                </a:solidFill>
                <a:latin typeface="Arial" panose="020B0604020202020204" pitchFamily="34" charset="0"/>
                <a:cs typeface="Arial" panose="020B0604020202020204" pitchFamily="34" charset="0"/>
              </a:rPr>
              <a:t>Francisco J. Doblas-Reyes</a:t>
            </a:r>
            <a:r>
              <a:rPr lang="en-GB" altLang="es-ES" sz="4000" b="1" baseline="30000" dirty="0">
                <a:solidFill>
                  <a:srgbClr val="09357D"/>
                </a:solidFill>
                <a:latin typeface="Arial" panose="020B0604020202020204" pitchFamily="34" charset="0"/>
                <a:cs typeface="Arial" panose="020B0604020202020204" pitchFamily="34" charset="0"/>
              </a:rPr>
              <a:t>1,2</a:t>
            </a:r>
            <a:r>
              <a:rPr lang="en-GB" altLang="es-ES" sz="4000" b="1" dirty="0">
                <a:solidFill>
                  <a:srgbClr val="09357D"/>
                </a:solidFill>
                <a:latin typeface="Arial" panose="020B0604020202020204" pitchFamily="34" charset="0"/>
                <a:cs typeface="Arial" panose="020B0604020202020204" pitchFamily="34" charset="0"/>
              </a:rPr>
              <a:t>, Llorenç Lledó</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Albert Soret</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Louis-Philippe Caron</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Nicola Cortesi</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a:t>
            </a:r>
            <a:r>
              <a:rPr lang="en-GB" altLang="es-ES" sz="4000" b="1" dirty="0" err="1">
                <a:solidFill>
                  <a:srgbClr val="09357D"/>
                </a:solidFill>
                <a:latin typeface="Arial" panose="020B0604020202020204" pitchFamily="34" charset="0"/>
                <a:cs typeface="Arial" panose="020B0604020202020204" pitchFamily="34" charset="0"/>
              </a:rPr>
              <a:t>Verónica</a:t>
            </a:r>
            <a:r>
              <a:rPr lang="en-GB" altLang="es-ES" sz="4000" b="1" dirty="0">
                <a:solidFill>
                  <a:srgbClr val="09357D"/>
                </a:solidFill>
                <a:latin typeface="Arial" panose="020B0604020202020204" pitchFamily="34" charset="0"/>
                <a:cs typeface="Arial" panose="020B0604020202020204" pitchFamily="34" charset="0"/>
              </a:rPr>
              <a:t> Torralba</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Isadora Christel</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Marta Terrado</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Balakrishnan Solaraju</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Etienne Tourigny</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a:t>
            </a:r>
            <a:r>
              <a:rPr lang="en-GB" altLang="es-ES" sz="4000" b="1" dirty="0" err="1">
                <a:solidFill>
                  <a:srgbClr val="09357D"/>
                </a:solidFill>
                <a:latin typeface="Arial" panose="020B0604020202020204" pitchFamily="34" charset="0"/>
                <a:cs typeface="Arial" panose="020B0604020202020204" pitchFamily="34" charset="0"/>
              </a:rPr>
              <a:t>Nube</a:t>
            </a:r>
            <a:r>
              <a:rPr lang="en-GB" altLang="es-ES" sz="4000" b="1" dirty="0">
                <a:solidFill>
                  <a:srgbClr val="09357D"/>
                </a:solidFill>
                <a:latin typeface="Arial" panose="020B0604020202020204" pitchFamily="34" charset="0"/>
                <a:cs typeface="Arial" panose="020B0604020202020204" pitchFamily="34" charset="0"/>
              </a:rPr>
              <a:t> González-Reviriego</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Andrea Manrique-Suñén</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a:t>
            </a:r>
            <a:r>
              <a:rPr lang="en-GB" altLang="es-ES" sz="4000" b="1" dirty="0" err="1">
                <a:solidFill>
                  <a:srgbClr val="09357D"/>
                </a:solidFill>
                <a:latin typeface="Arial" panose="020B0604020202020204" pitchFamily="34" charset="0"/>
                <a:cs typeface="Arial" panose="020B0604020202020204" pitchFamily="34" charset="0"/>
              </a:rPr>
              <a:t>Raül</a:t>
            </a:r>
            <a:r>
              <a:rPr lang="en-GB" altLang="es-ES" sz="4000" b="1" dirty="0">
                <a:solidFill>
                  <a:srgbClr val="09357D"/>
                </a:solidFill>
                <a:latin typeface="Arial" panose="020B0604020202020204" pitchFamily="34" charset="0"/>
                <a:cs typeface="Arial" panose="020B0604020202020204" pitchFamily="34" charset="0"/>
              </a:rPr>
              <a:t> Marcos</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a:t>
            </a:r>
            <a:r>
              <a:rPr lang="en-GB" altLang="es-ES" sz="4000" b="1" dirty="0" err="1">
                <a:solidFill>
                  <a:srgbClr val="09357D"/>
                </a:solidFill>
                <a:latin typeface="Arial" panose="020B0604020202020204" pitchFamily="34" charset="0"/>
                <a:cs typeface="Arial" panose="020B0604020202020204" pitchFamily="34" charset="0"/>
              </a:rPr>
              <a:t>Jaume</a:t>
            </a:r>
            <a:r>
              <a:rPr lang="en-GB" altLang="es-ES" sz="4000" b="1" dirty="0">
                <a:solidFill>
                  <a:srgbClr val="09357D"/>
                </a:solidFill>
                <a:latin typeface="Arial" panose="020B0604020202020204" pitchFamily="34" charset="0"/>
                <a:cs typeface="Arial" panose="020B0604020202020204" pitchFamily="34" charset="0"/>
              </a:rPr>
              <a:t> Ramon</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000" b="1" dirty="0">
                <a:solidFill>
                  <a:srgbClr val="09357D"/>
                </a:solidFill>
                <a:latin typeface="Arial" panose="020B0604020202020204" pitchFamily="34" charset="0"/>
                <a:cs typeface="Arial" panose="020B0604020202020204" pitchFamily="34" charset="0"/>
              </a:rPr>
              <a:t>, Marco Turco</a:t>
            </a:r>
            <a:r>
              <a:rPr lang="en-GB" altLang="es-ES" sz="4000" b="1" baseline="30000" dirty="0">
                <a:solidFill>
                  <a:srgbClr val="09357D"/>
                </a:solidFill>
                <a:latin typeface="Arial" panose="020B0604020202020204" pitchFamily="34" charset="0"/>
                <a:cs typeface="Arial" panose="020B0604020202020204" pitchFamily="34" charset="0"/>
              </a:rPr>
              <a:t>1 </a:t>
            </a:r>
            <a:r>
              <a:rPr lang="en-GB" altLang="es-ES" sz="4000" b="1" dirty="0">
                <a:solidFill>
                  <a:srgbClr val="09357D"/>
                </a:solidFill>
                <a:latin typeface="Arial" panose="020B0604020202020204" pitchFamily="34" charset="0"/>
                <a:cs typeface="Arial" panose="020B0604020202020204" pitchFamily="34" charset="0"/>
              </a:rPr>
              <a:t>and </a:t>
            </a:r>
            <a:r>
              <a:rPr lang="en-GB" altLang="es-ES" sz="4000" b="1" dirty="0" err="1">
                <a:solidFill>
                  <a:srgbClr val="09357D"/>
                </a:solidFill>
                <a:latin typeface="Arial" panose="020B0604020202020204" pitchFamily="34" charset="0"/>
                <a:cs typeface="Arial" panose="020B0604020202020204" pitchFamily="34" charset="0"/>
              </a:rPr>
              <a:t>Dragana</a:t>
            </a:r>
            <a:r>
              <a:rPr lang="en-GB" altLang="es-ES" sz="4000" b="1" dirty="0">
                <a:solidFill>
                  <a:srgbClr val="09357D"/>
                </a:solidFill>
                <a:latin typeface="Arial" panose="020B0604020202020204" pitchFamily="34" charset="0"/>
                <a:cs typeface="Arial" panose="020B0604020202020204" pitchFamily="34" charset="0"/>
              </a:rPr>
              <a:t> Bojovic</a:t>
            </a:r>
            <a:r>
              <a:rPr lang="en-GB" altLang="es-ES" sz="4000" b="1" baseline="30000" dirty="0">
                <a:solidFill>
                  <a:srgbClr val="09357D"/>
                </a:solidFill>
                <a:latin typeface="Arial" panose="020B0604020202020204" pitchFamily="34" charset="0"/>
                <a:cs typeface="Arial" panose="020B0604020202020204" pitchFamily="34" charset="0"/>
              </a:rPr>
              <a:t>1</a:t>
            </a:r>
            <a:r>
              <a:rPr lang="en-GB" altLang="es-ES" sz="4400" b="1" dirty="0">
                <a:solidFill>
                  <a:srgbClr val="09357D"/>
                </a:solidFill>
                <a:latin typeface="Arial" panose="020B0604020202020204" pitchFamily="34" charset="0"/>
                <a:cs typeface="Arial" panose="020B0604020202020204" pitchFamily="34" charset="0"/>
              </a:rPr>
              <a:t>  </a:t>
            </a:r>
          </a:p>
          <a:p>
            <a:pPr algn="ctr">
              <a:lnSpc>
                <a:spcPct val="70000"/>
              </a:lnSpc>
              <a:spcBef>
                <a:spcPct val="50000"/>
              </a:spcBef>
              <a:buFontTx/>
              <a:buNone/>
            </a:pPr>
            <a:r>
              <a:rPr lang="en-GB" altLang="es-ES" sz="2400" b="1" baseline="30000" dirty="0">
                <a:solidFill>
                  <a:srgbClr val="09357D"/>
                </a:solidFill>
                <a:latin typeface="Arial" panose="020B0604020202020204" pitchFamily="34" charset="0"/>
                <a:cs typeface="Arial" panose="020B0604020202020204" pitchFamily="34" charset="0"/>
              </a:rPr>
              <a:t>1</a:t>
            </a:r>
            <a:r>
              <a:rPr lang="en-GB" altLang="es-ES" sz="2400" b="1" dirty="0">
                <a:solidFill>
                  <a:srgbClr val="09357D"/>
                </a:solidFill>
                <a:latin typeface="Arial" panose="020B0604020202020204" pitchFamily="34" charset="0"/>
                <a:cs typeface="Arial" panose="020B0604020202020204" pitchFamily="34" charset="0"/>
              </a:rPr>
              <a:t>Earth Sciences Department, Barcelona Supercomputing </a:t>
            </a:r>
            <a:r>
              <a:rPr lang="en-GB" altLang="es-ES" sz="2400" b="1" dirty="0" err="1">
                <a:solidFill>
                  <a:srgbClr val="09357D"/>
                </a:solidFill>
                <a:latin typeface="Arial" panose="020B0604020202020204" pitchFamily="34" charset="0"/>
                <a:cs typeface="Arial" panose="020B0604020202020204" pitchFamily="34" charset="0"/>
              </a:rPr>
              <a:t>Center</a:t>
            </a:r>
            <a:r>
              <a:rPr lang="en-GB" altLang="es-ES" sz="2400" b="1" dirty="0">
                <a:solidFill>
                  <a:srgbClr val="09357D"/>
                </a:solidFill>
                <a:latin typeface="Arial" panose="020B0604020202020204" pitchFamily="34" charset="0"/>
                <a:cs typeface="Arial" panose="020B0604020202020204" pitchFamily="34" charset="0"/>
              </a:rPr>
              <a:t> (BSC), Spain , </a:t>
            </a:r>
            <a:r>
              <a:rPr lang="en-GB" altLang="es-ES" sz="2400" b="1" baseline="30000" dirty="0">
                <a:solidFill>
                  <a:srgbClr val="09357D"/>
                </a:solidFill>
                <a:latin typeface="Arial" panose="020B0604020202020204" pitchFamily="34" charset="0"/>
                <a:cs typeface="Arial" panose="020B0604020202020204" pitchFamily="34" charset="0"/>
              </a:rPr>
              <a:t>2</a:t>
            </a:r>
            <a:r>
              <a:rPr lang="en-GB" altLang="es-ES" sz="2400" b="1" dirty="0">
                <a:solidFill>
                  <a:srgbClr val="09357D"/>
                </a:solidFill>
                <a:latin typeface="Arial" panose="020B0604020202020204" pitchFamily="34" charset="0"/>
                <a:cs typeface="Arial" panose="020B0604020202020204" pitchFamily="34" charset="0"/>
              </a:rPr>
              <a:t>Institució </a:t>
            </a:r>
            <a:r>
              <a:rPr lang="en-GB" altLang="es-ES" sz="2400" b="1" dirty="0" err="1">
                <a:solidFill>
                  <a:srgbClr val="09357D"/>
                </a:solidFill>
                <a:latin typeface="Arial" panose="020B0604020202020204" pitchFamily="34" charset="0"/>
                <a:cs typeface="Arial" panose="020B0604020202020204" pitchFamily="34" charset="0"/>
              </a:rPr>
              <a:t>Catalana</a:t>
            </a:r>
            <a:r>
              <a:rPr lang="en-GB" altLang="es-ES" sz="2400" b="1" dirty="0">
                <a:solidFill>
                  <a:srgbClr val="09357D"/>
                </a:solidFill>
                <a:latin typeface="Arial" panose="020B0604020202020204" pitchFamily="34" charset="0"/>
                <a:cs typeface="Arial" panose="020B0604020202020204" pitchFamily="34" charset="0"/>
              </a:rPr>
              <a:t> de </a:t>
            </a:r>
            <a:r>
              <a:rPr lang="en-GB" altLang="es-ES" sz="2400" b="1" dirty="0" err="1">
                <a:solidFill>
                  <a:srgbClr val="09357D"/>
                </a:solidFill>
                <a:latin typeface="Arial" panose="020B0604020202020204" pitchFamily="34" charset="0"/>
                <a:cs typeface="Arial" panose="020B0604020202020204" pitchFamily="34" charset="0"/>
              </a:rPr>
              <a:t>Recerca</a:t>
            </a:r>
            <a:r>
              <a:rPr lang="en-GB" altLang="es-ES" sz="2400" b="1" dirty="0">
                <a:solidFill>
                  <a:srgbClr val="09357D"/>
                </a:solidFill>
                <a:latin typeface="Arial" panose="020B0604020202020204" pitchFamily="34" charset="0"/>
                <a:cs typeface="Arial" panose="020B0604020202020204" pitchFamily="34" charset="0"/>
              </a:rPr>
              <a:t> </a:t>
            </a:r>
            <a:r>
              <a:rPr lang="en-GB" altLang="es-ES" sz="2400" b="1" dirty="0" err="1">
                <a:solidFill>
                  <a:srgbClr val="09357D"/>
                </a:solidFill>
                <a:latin typeface="Arial" panose="020B0604020202020204" pitchFamily="34" charset="0"/>
                <a:cs typeface="Arial" panose="020B0604020202020204" pitchFamily="34" charset="0"/>
              </a:rPr>
              <a:t>i</a:t>
            </a:r>
            <a:r>
              <a:rPr lang="en-GB" altLang="es-ES" sz="2400" b="1" dirty="0">
                <a:solidFill>
                  <a:srgbClr val="09357D"/>
                </a:solidFill>
                <a:latin typeface="Arial" panose="020B0604020202020204" pitchFamily="34" charset="0"/>
                <a:cs typeface="Arial" panose="020B0604020202020204" pitchFamily="34" charset="0"/>
              </a:rPr>
              <a:t> </a:t>
            </a:r>
            <a:r>
              <a:rPr lang="en-GB" altLang="es-ES" sz="2400" b="1" dirty="0" err="1">
                <a:solidFill>
                  <a:srgbClr val="09357D"/>
                </a:solidFill>
                <a:latin typeface="Arial" panose="020B0604020202020204" pitchFamily="34" charset="0"/>
                <a:cs typeface="Arial" panose="020B0604020202020204" pitchFamily="34" charset="0"/>
              </a:rPr>
              <a:t>Estudis</a:t>
            </a:r>
            <a:r>
              <a:rPr lang="en-GB" altLang="es-ES" sz="2400" b="1" dirty="0">
                <a:solidFill>
                  <a:srgbClr val="09357D"/>
                </a:solidFill>
                <a:latin typeface="Arial" panose="020B0604020202020204" pitchFamily="34" charset="0"/>
                <a:cs typeface="Arial" panose="020B0604020202020204" pitchFamily="34" charset="0"/>
              </a:rPr>
              <a:t> </a:t>
            </a:r>
            <a:r>
              <a:rPr lang="en-GB" altLang="es-ES" sz="2400" b="1" dirty="0" err="1">
                <a:solidFill>
                  <a:srgbClr val="09357D"/>
                </a:solidFill>
                <a:latin typeface="Arial" panose="020B0604020202020204" pitchFamily="34" charset="0"/>
                <a:cs typeface="Arial" panose="020B0604020202020204" pitchFamily="34" charset="0"/>
              </a:rPr>
              <a:t>Avançats</a:t>
            </a:r>
            <a:r>
              <a:rPr lang="en-GB" altLang="es-ES" sz="2400" b="1" dirty="0">
                <a:solidFill>
                  <a:srgbClr val="09357D"/>
                </a:solidFill>
                <a:latin typeface="Arial" panose="020B0604020202020204" pitchFamily="34" charset="0"/>
                <a:cs typeface="Arial" panose="020B0604020202020204" pitchFamily="34" charset="0"/>
              </a:rPr>
              <a:t> (ICREA), Spain </a:t>
            </a:r>
          </a:p>
        </p:txBody>
      </p:sp>
      <p:sp>
        <p:nvSpPr>
          <p:cNvPr id="2059" name="Rectangle 135"/>
          <p:cNvSpPr>
            <a:spLocks noChangeArrowheads="1"/>
          </p:cNvSpPr>
          <p:nvPr/>
        </p:nvSpPr>
        <p:spPr bwMode="auto">
          <a:xfrm>
            <a:off x="0" y="-201613"/>
            <a:ext cx="160338" cy="40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434" tIns="39717" rIns="79434" bIns="39717" anchor="ct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GB" altLang="es-ES" sz="2100">
              <a:latin typeface="Arial" panose="020B0604020202020204" pitchFamily="34" charset="0"/>
              <a:cs typeface="Arial" panose="020B0604020202020204" pitchFamily="34" charset="0"/>
            </a:endParaRPr>
          </a:p>
        </p:txBody>
      </p:sp>
      <p:sp>
        <p:nvSpPr>
          <p:cNvPr id="2060" name="Rectangle 146"/>
          <p:cNvSpPr>
            <a:spLocks noChangeArrowheads="1"/>
          </p:cNvSpPr>
          <p:nvPr/>
        </p:nvSpPr>
        <p:spPr bwMode="auto">
          <a:xfrm>
            <a:off x="0" y="7938"/>
            <a:ext cx="160338"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434" tIns="39717" rIns="79434" bIns="39717" anchor="ct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GB" altLang="es-ES" sz="2100">
              <a:latin typeface="Arial" panose="020B0604020202020204" pitchFamily="34" charset="0"/>
              <a:cs typeface="Arial" panose="020B0604020202020204" pitchFamily="34" charset="0"/>
            </a:endParaRPr>
          </a:p>
        </p:txBody>
      </p:sp>
      <p:pic>
        <p:nvPicPr>
          <p:cNvPr id="2061" name="Imagen 2" descr="top_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0"/>
            <a:ext cx="4287678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Rectángulo 4"/>
          <p:cNvSpPr>
            <a:spLocks noChangeArrowheads="1"/>
          </p:cNvSpPr>
          <p:nvPr/>
        </p:nvSpPr>
        <p:spPr bwMode="auto">
          <a:xfrm>
            <a:off x="1263650" y="1211263"/>
            <a:ext cx="2511456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GB" altLang="es-ES" sz="7200" b="1" dirty="0" err="1">
                <a:solidFill>
                  <a:srgbClr val="FFFFFF"/>
                </a:solidFill>
                <a:latin typeface="Arial" panose="020B0604020202020204" pitchFamily="34" charset="0"/>
                <a:cs typeface="Arial" panose="020B0604020202020204" pitchFamily="34" charset="0"/>
              </a:rPr>
              <a:t>Subseasonal</a:t>
            </a:r>
            <a:r>
              <a:rPr lang="en-GB" altLang="es-ES" sz="7200" b="1" dirty="0">
                <a:solidFill>
                  <a:srgbClr val="FFFFFF"/>
                </a:solidFill>
                <a:latin typeface="Arial" panose="020B0604020202020204" pitchFamily="34" charset="0"/>
                <a:cs typeface="Arial" panose="020B0604020202020204" pitchFamily="34" charset="0"/>
              </a:rPr>
              <a:t>-to-Decadal Climate Forecast applications</a:t>
            </a:r>
          </a:p>
          <a:p>
            <a:pPr eaLnBrk="1" hangingPunct="1">
              <a:spcBef>
                <a:spcPct val="0"/>
              </a:spcBef>
              <a:buFontTx/>
              <a:buNone/>
            </a:pPr>
            <a:r>
              <a:rPr lang="en-GB" altLang="es-ES" sz="3600" b="1" dirty="0">
                <a:solidFill>
                  <a:srgbClr val="FFFFFF"/>
                </a:solidFill>
                <a:latin typeface="Arial" panose="020B0604020202020204" pitchFamily="34" charset="0"/>
                <a:cs typeface="Arial" panose="020B0604020202020204" pitchFamily="34" charset="0"/>
              </a:rPr>
              <a:t>Poster PA11D-0819</a:t>
            </a:r>
            <a:endParaRPr lang="en-GB" altLang="es-ES" sz="3600" dirty="0">
              <a:solidFill>
                <a:srgbClr val="FFFFFF"/>
              </a:solidFill>
              <a:latin typeface="Arial" panose="020B0604020202020204" pitchFamily="34" charset="0"/>
              <a:cs typeface="Arial" panose="020B0604020202020204" pitchFamily="34" charset="0"/>
            </a:endParaRPr>
          </a:p>
        </p:txBody>
      </p:sp>
      <p:sp>
        <p:nvSpPr>
          <p:cNvPr id="2064" name="Text Box 48237"/>
          <p:cNvSpPr txBox="1">
            <a:spLocks noChangeArrowheads="1"/>
          </p:cNvSpPr>
          <p:nvPr/>
        </p:nvSpPr>
        <p:spPr bwMode="auto">
          <a:xfrm>
            <a:off x="25356740" y="29082206"/>
            <a:ext cx="8241110" cy="100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5165" tIns="42582" rIns="85165" bIns="42582">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GB" altLang="es-ES" sz="2000" dirty="0">
                <a:solidFill>
                  <a:srgbClr val="404040"/>
                </a:solidFill>
                <a:latin typeface="Arial" panose="020B0604020202020204" pitchFamily="34" charset="0"/>
                <a:cs typeface="Arial" panose="020B0604020202020204" pitchFamily="34" charset="0"/>
              </a:rPr>
              <a:t>This poster can be downloaded at </a:t>
            </a:r>
            <a:r>
              <a:rPr lang="en-GB" altLang="es-ES" sz="2000" b="1" dirty="0">
                <a:solidFill>
                  <a:srgbClr val="09357D"/>
                </a:solidFill>
                <a:latin typeface="Arial" panose="020B0604020202020204" pitchFamily="34" charset="0"/>
                <a:cs typeface="Arial" panose="020B0604020202020204" pitchFamily="34" charset="0"/>
              </a:rPr>
              <a:t>https://earth.bsc.es/wiki/doku.php?id=library:external:posters</a:t>
            </a:r>
          </a:p>
          <a:p>
            <a:pPr algn="ctr">
              <a:spcBef>
                <a:spcPct val="0"/>
              </a:spcBef>
              <a:buFontTx/>
              <a:buNone/>
            </a:pPr>
            <a:r>
              <a:rPr lang="en-GB" altLang="es-ES" sz="2000" dirty="0">
                <a:solidFill>
                  <a:srgbClr val="404040"/>
                </a:solidFill>
                <a:latin typeface="Arial" panose="020B0604020202020204" pitchFamily="34" charset="0"/>
                <a:cs typeface="Arial" panose="020B0604020202020204" pitchFamily="34" charset="0"/>
              </a:rPr>
              <a:t>Corresponding author:  </a:t>
            </a:r>
            <a:r>
              <a:rPr lang="en-GB" altLang="es-ES" sz="2000" b="1" dirty="0" err="1">
                <a:solidFill>
                  <a:srgbClr val="09357D"/>
                </a:solidFill>
                <a:latin typeface="Arial" panose="020B0604020202020204" pitchFamily="34" charset="0"/>
                <a:cs typeface="Arial" panose="020B0604020202020204" pitchFamily="34" charset="0"/>
              </a:rPr>
              <a:t>llledo@bsc.es</a:t>
            </a:r>
            <a:endParaRPr lang="en-GB" altLang="es-ES" sz="2000" b="1" dirty="0">
              <a:solidFill>
                <a:srgbClr val="09357D"/>
              </a:solidFill>
              <a:latin typeface="Arial" panose="020B0604020202020204" pitchFamily="34" charset="0"/>
              <a:cs typeface="Arial" panose="020B0604020202020204" pitchFamily="34" charset="0"/>
            </a:endParaRPr>
          </a:p>
        </p:txBody>
      </p:sp>
      <p:sp>
        <p:nvSpPr>
          <p:cNvPr id="2068" name="Rectángulo 33"/>
          <p:cNvSpPr>
            <a:spLocks noChangeArrowheads="1"/>
          </p:cNvSpPr>
          <p:nvPr/>
        </p:nvSpPr>
        <p:spPr bwMode="auto">
          <a:xfrm>
            <a:off x="29346325" y="20856589"/>
            <a:ext cx="124304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GB" altLang="es-ES" sz="1800" b="1" dirty="0">
                <a:solidFill>
                  <a:schemeClr val="tx1">
                    <a:lumMod val="75000"/>
                    <a:lumOff val="25000"/>
                  </a:schemeClr>
                </a:solidFill>
                <a:latin typeface="Arial"/>
                <a:ea typeface="MS PGothic" pitchFamily="34" charset="-128"/>
                <a:cs typeface="Arial"/>
              </a:rPr>
              <a:t>Fig 6: </a:t>
            </a:r>
            <a:r>
              <a:rPr lang="en-GB" altLang="es-ES" sz="1800" dirty="0">
                <a:solidFill>
                  <a:schemeClr val="tx1">
                    <a:lumMod val="75000"/>
                    <a:lumOff val="25000"/>
                  </a:schemeClr>
                </a:solidFill>
                <a:latin typeface="Arial"/>
                <a:ea typeface="MS PGothic" pitchFamily="34" charset="-128"/>
                <a:cs typeface="Arial"/>
              </a:rPr>
              <a:t>Ensemble-mean correlation coefficients of the SPEI6 index for July and August averaged over forecast years 2 to 5. The first column corresponds to the correlation of the initialized decadal simulations (INIT) while the second column shows the difference in correlation between initialized and non-initialized climate simulations (INIT-</a:t>
            </a:r>
            <a:r>
              <a:rPr lang="en-GB" altLang="es-ES" sz="1800" dirty="0" err="1">
                <a:solidFill>
                  <a:schemeClr val="tx1">
                    <a:lumMod val="75000"/>
                    <a:lumOff val="25000"/>
                  </a:schemeClr>
                </a:solidFill>
                <a:latin typeface="Arial"/>
                <a:ea typeface="MS PGothic" pitchFamily="34" charset="-128"/>
                <a:cs typeface="Arial"/>
              </a:rPr>
              <a:t>NoINIT</a:t>
            </a:r>
            <a:r>
              <a:rPr lang="en-GB" altLang="es-ES" sz="1800" dirty="0">
                <a:solidFill>
                  <a:schemeClr val="tx1">
                    <a:lumMod val="75000"/>
                    <a:lumOff val="25000"/>
                  </a:schemeClr>
                </a:solidFill>
                <a:latin typeface="Arial"/>
                <a:ea typeface="MS PGothic" pitchFamily="34" charset="-128"/>
                <a:cs typeface="Arial"/>
              </a:rPr>
              <a:t>) performed with the EC-Earth decadal forecast system. Dotted grids represent values statistically significant at 95% confidence level for SPEI6.</a:t>
            </a:r>
          </a:p>
        </p:txBody>
      </p:sp>
      <p:sp>
        <p:nvSpPr>
          <p:cNvPr id="5" name="Rectángulo 4"/>
          <p:cNvSpPr/>
          <p:nvPr/>
        </p:nvSpPr>
        <p:spPr>
          <a:xfrm>
            <a:off x="4991100" y="9494838"/>
            <a:ext cx="5060950" cy="460375"/>
          </a:xfrm>
          <a:prstGeom prst="rect">
            <a:avLst/>
          </a:prstGeom>
          <a:noFill/>
        </p:spPr>
        <p:txBody>
          <a:bodyPr>
            <a:spAutoFit/>
          </a:bodyPr>
          <a:lstStyle/>
          <a:p>
            <a:pPr fontAlgn="auto">
              <a:spcBef>
                <a:spcPts val="0"/>
              </a:spcBef>
              <a:spcAft>
                <a:spcPts val="0"/>
              </a:spcAft>
              <a:defRPr/>
            </a:pPr>
            <a:r>
              <a:rPr lang="en-US" sz="2400" b="1" kern="0" dirty="0">
                <a:solidFill>
                  <a:srgbClr val="FFFFFF"/>
                </a:solidFill>
                <a:latin typeface="Arial"/>
                <a:ea typeface="MS PGothic" charset="0"/>
                <a:cs typeface="Arial"/>
              </a:rPr>
              <a:t>USER ENGAGEMENT DIAGRAM</a:t>
            </a:r>
            <a:endParaRPr lang="es-ES" sz="2400" b="1" kern="0" dirty="0">
              <a:solidFill>
                <a:srgbClr val="FFFFFF"/>
              </a:solidFill>
              <a:latin typeface="Arial"/>
              <a:ea typeface="MS PGothic" charset="0"/>
              <a:cs typeface="Arial"/>
            </a:endParaRPr>
          </a:p>
        </p:txBody>
      </p:sp>
      <p:sp>
        <p:nvSpPr>
          <p:cNvPr id="97" name="Rectángulo 2"/>
          <p:cNvSpPr>
            <a:spLocks noChangeArrowheads="1"/>
          </p:cNvSpPr>
          <p:nvPr/>
        </p:nvSpPr>
        <p:spPr bwMode="auto">
          <a:xfrm>
            <a:off x="901700" y="6831013"/>
            <a:ext cx="127746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600">
                <a:solidFill>
                  <a:schemeClr val="tx1"/>
                </a:solidFill>
                <a:latin typeface="Times New Roman" pitchFamily="18" charset="0"/>
                <a:ea typeface="MS PGothic" pitchFamily="34" charset="-128"/>
              </a:defRPr>
            </a:lvl1pPr>
            <a:lvl2pPr marL="742950" indent="-285750" eaLnBrk="0" hangingPunct="0">
              <a:spcBef>
                <a:spcPct val="20000"/>
              </a:spcBef>
              <a:buChar char="–"/>
              <a:defRPr sz="12800">
                <a:solidFill>
                  <a:schemeClr val="tx1"/>
                </a:solidFill>
                <a:latin typeface="Times New Roman" pitchFamily="18" charset="0"/>
                <a:ea typeface="MS PGothic" pitchFamily="34" charset="-128"/>
              </a:defRPr>
            </a:lvl2pPr>
            <a:lvl3pPr marL="1143000" indent="-228600" eaLnBrk="0" hangingPunct="0">
              <a:spcBef>
                <a:spcPct val="20000"/>
              </a:spcBef>
              <a:buChar char="•"/>
              <a:defRPr sz="10900">
                <a:solidFill>
                  <a:schemeClr val="tx1"/>
                </a:solidFill>
                <a:latin typeface="Times New Roman" pitchFamily="18" charset="0"/>
                <a:ea typeface="MS PGothic" pitchFamily="34" charset="-128"/>
              </a:defRPr>
            </a:lvl3pPr>
            <a:lvl4pPr marL="1600200" indent="-228600" eaLnBrk="0" hangingPunct="0">
              <a:spcBef>
                <a:spcPct val="20000"/>
              </a:spcBef>
              <a:buChar char="–"/>
              <a:defRPr sz="9100">
                <a:solidFill>
                  <a:schemeClr val="tx1"/>
                </a:solidFill>
                <a:latin typeface="Times New Roman" pitchFamily="18" charset="0"/>
                <a:ea typeface="MS PGothic" pitchFamily="34" charset="-128"/>
              </a:defRPr>
            </a:lvl4pPr>
            <a:lvl5pPr marL="2057400" indent="-228600" eaLnBrk="0" hangingPunct="0">
              <a:spcBef>
                <a:spcPct val="20000"/>
              </a:spcBef>
              <a:buChar char="»"/>
              <a:defRPr sz="91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9pPr>
          </a:lstStyle>
          <a:p>
            <a:pPr algn="just" eaLnBrk="1" hangingPunct="1">
              <a:spcBef>
                <a:spcPts val="1000"/>
              </a:spcBef>
              <a:spcAft>
                <a:spcPts val="1000"/>
              </a:spcAft>
              <a:buFontTx/>
              <a:buNone/>
              <a:defRPr/>
            </a:pPr>
            <a:r>
              <a:rPr lang="en-GB" altLang="en-US" sz="2600" b="1" dirty="0" err="1">
                <a:solidFill>
                  <a:srgbClr val="09357D"/>
                </a:solidFill>
                <a:latin typeface="Arial" pitchFamily="34" charset="0"/>
                <a:cs typeface="Arial" pitchFamily="34" charset="0"/>
              </a:rPr>
              <a:t>Subseasonal</a:t>
            </a:r>
            <a:r>
              <a:rPr lang="en-GB" altLang="en-US" sz="2600" b="1" dirty="0">
                <a:solidFill>
                  <a:srgbClr val="09357D"/>
                </a:solidFill>
                <a:latin typeface="Arial" pitchFamily="34" charset="0"/>
                <a:cs typeface="Arial" pitchFamily="34" charset="0"/>
              </a:rPr>
              <a:t>-to-decadal</a:t>
            </a:r>
            <a:r>
              <a:rPr lang="en-GB" altLang="en-US" sz="2600" dirty="0">
                <a:solidFill>
                  <a:schemeClr val="tx1">
                    <a:lumMod val="75000"/>
                    <a:lumOff val="25000"/>
                  </a:schemeClr>
                </a:solidFill>
                <a:latin typeface="Arial" pitchFamily="34" charset="0"/>
                <a:cs typeface="Arial" pitchFamily="34" charset="0"/>
              </a:rPr>
              <a:t> (S2D) </a:t>
            </a:r>
            <a:r>
              <a:rPr lang="en-GB" altLang="en-US" sz="2600" b="1" dirty="0">
                <a:solidFill>
                  <a:srgbClr val="09357D"/>
                </a:solidFill>
                <a:latin typeface="Arial" pitchFamily="34" charset="0"/>
                <a:cs typeface="Arial" pitchFamily="34" charset="0"/>
              </a:rPr>
              <a:t>climate forecasts </a:t>
            </a:r>
            <a:r>
              <a:rPr lang="en-GB" altLang="en-US" sz="2600" dirty="0">
                <a:solidFill>
                  <a:schemeClr val="tx1">
                    <a:lumMod val="75000"/>
                    <a:lumOff val="25000"/>
                  </a:schemeClr>
                </a:solidFill>
                <a:latin typeface="Arial" pitchFamily="34" charset="0"/>
                <a:cs typeface="Arial" pitchFamily="34" charset="0"/>
              </a:rPr>
              <a:t>are</a:t>
            </a:r>
            <a:r>
              <a:rPr lang="es-ES" altLang="en-US" sz="2600" dirty="0">
                <a:solidFill>
                  <a:schemeClr val="tx1">
                    <a:lumMod val="75000"/>
                    <a:lumOff val="25000"/>
                  </a:schemeClr>
                </a:solidFill>
                <a:latin typeface="Arial" pitchFamily="34" charset="0"/>
                <a:cs typeface="Arial" pitchFamily="34" charset="0"/>
              </a:rPr>
              <a:t> </a:t>
            </a:r>
            <a:r>
              <a:rPr lang="es-ES" altLang="en-US" sz="2600" dirty="0" err="1">
                <a:solidFill>
                  <a:schemeClr val="tx1">
                    <a:lumMod val="75000"/>
                    <a:lumOff val="25000"/>
                  </a:schemeClr>
                </a:solidFill>
                <a:latin typeface="Arial" pitchFamily="34" charset="0"/>
                <a:cs typeface="Arial" pitchFamily="34" charset="0"/>
              </a:rPr>
              <a:t>able</a:t>
            </a:r>
            <a:r>
              <a:rPr lang="es-ES" altLang="en-US" sz="2600" dirty="0">
                <a:solidFill>
                  <a:schemeClr val="tx1">
                    <a:lumMod val="75000"/>
                    <a:lumOff val="25000"/>
                  </a:schemeClr>
                </a:solidFill>
                <a:latin typeface="Arial" pitchFamily="34" charset="0"/>
                <a:cs typeface="Arial" pitchFamily="34" charset="0"/>
              </a:rPr>
              <a:t> </a:t>
            </a:r>
            <a:r>
              <a:rPr lang="en-GB" altLang="en-US" sz="2600" dirty="0">
                <a:solidFill>
                  <a:schemeClr val="tx1">
                    <a:lumMod val="75000"/>
                    <a:lumOff val="25000"/>
                  </a:schemeClr>
                </a:solidFill>
                <a:latin typeface="Arial" pitchFamily="34" charset="0"/>
                <a:cs typeface="Arial" pitchFamily="34" charset="0"/>
              </a:rPr>
              <a:t>to provide </a:t>
            </a:r>
            <a:r>
              <a:rPr lang="en-GB" altLang="en-US" sz="2600" b="1" dirty="0">
                <a:solidFill>
                  <a:srgbClr val="09357D"/>
                </a:solidFill>
                <a:latin typeface="Arial" pitchFamily="34" charset="0"/>
                <a:cs typeface="Arial" pitchFamily="34" charset="0"/>
              </a:rPr>
              <a:t>valuable information </a:t>
            </a:r>
            <a:r>
              <a:rPr lang="en-GB" altLang="en-US" sz="2600" dirty="0">
                <a:solidFill>
                  <a:schemeClr val="tx1">
                    <a:lumMod val="75000"/>
                    <a:lumOff val="25000"/>
                  </a:schemeClr>
                </a:solidFill>
                <a:latin typeface="Arial" pitchFamily="34" charset="0"/>
                <a:cs typeface="Arial" pitchFamily="34" charset="0"/>
              </a:rPr>
              <a:t>across a range of </a:t>
            </a:r>
            <a:r>
              <a:rPr lang="en-GB" altLang="en-US" sz="2600" b="1" dirty="0">
                <a:solidFill>
                  <a:srgbClr val="09357D"/>
                </a:solidFill>
                <a:latin typeface="Arial" pitchFamily="34" charset="0"/>
                <a:cs typeface="Arial" pitchFamily="34" charset="0"/>
              </a:rPr>
              <a:t>socioeconomic</a:t>
            </a:r>
            <a:r>
              <a:rPr lang="en-GB" altLang="en-US" sz="2600" dirty="0">
                <a:solidFill>
                  <a:schemeClr val="tx1">
                    <a:lumMod val="75000"/>
                    <a:lumOff val="25000"/>
                  </a:schemeClr>
                </a:solidFill>
                <a:latin typeface="Arial" pitchFamily="34" charset="0"/>
                <a:cs typeface="Arial" pitchFamily="34" charset="0"/>
              </a:rPr>
              <a:t> </a:t>
            </a:r>
            <a:r>
              <a:rPr lang="en-GB" altLang="en-US" sz="2600" b="1" dirty="0">
                <a:solidFill>
                  <a:srgbClr val="09357D"/>
                </a:solidFill>
                <a:latin typeface="Arial" pitchFamily="34" charset="0"/>
                <a:cs typeface="Arial" pitchFamily="34" charset="0"/>
              </a:rPr>
              <a:t>sectors </a:t>
            </a:r>
            <a:r>
              <a:rPr lang="en-GB" altLang="en-US" sz="2600" dirty="0">
                <a:solidFill>
                  <a:schemeClr val="tx1">
                    <a:lumMod val="75000"/>
                    <a:lumOff val="25000"/>
                  </a:schemeClr>
                </a:solidFill>
                <a:latin typeface="Arial" pitchFamily="34" charset="0"/>
                <a:cs typeface="Arial" pitchFamily="34" charset="0"/>
              </a:rPr>
              <a:t>(energy, water management, agriculture, health, insurance, forest fires) through tailored </a:t>
            </a:r>
            <a:r>
              <a:rPr lang="en-GB" altLang="en-US" sz="2600" b="1" dirty="0">
                <a:solidFill>
                  <a:srgbClr val="09357D"/>
                </a:solidFill>
                <a:latin typeface="Arial" pitchFamily="34" charset="0"/>
                <a:cs typeface="Arial" pitchFamily="34" charset="0"/>
              </a:rPr>
              <a:t>climate services</a:t>
            </a:r>
            <a:r>
              <a:rPr lang="en-GB" altLang="en-US" sz="2600" dirty="0">
                <a:solidFill>
                  <a:schemeClr val="tx1">
                    <a:lumMod val="75000"/>
                    <a:lumOff val="25000"/>
                  </a:schemeClr>
                </a:solidFill>
                <a:latin typeface="Arial" pitchFamily="34" charset="0"/>
                <a:cs typeface="Arial" pitchFamily="34" charset="0"/>
              </a:rPr>
              <a:t>. </a:t>
            </a:r>
          </a:p>
        </p:txBody>
      </p:sp>
      <p:sp>
        <p:nvSpPr>
          <p:cNvPr id="99" name="Rectángulo 2"/>
          <p:cNvSpPr>
            <a:spLocks noChangeArrowheads="1"/>
          </p:cNvSpPr>
          <p:nvPr/>
        </p:nvSpPr>
        <p:spPr bwMode="auto">
          <a:xfrm>
            <a:off x="935037" y="10470753"/>
            <a:ext cx="12774613" cy="718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itchFamily="18" charset="0"/>
                <a:ea typeface="MS PGothic" pitchFamily="34" charset="-128"/>
              </a:defRPr>
            </a:lvl1pPr>
            <a:lvl2pPr marL="742950" indent="-285750" eaLnBrk="0" hangingPunct="0">
              <a:spcBef>
                <a:spcPct val="20000"/>
              </a:spcBef>
              <a:buChar char="–"/>
              <a:defRPr sz="12800">
                <a:solidFill>
                  <a:schemeClr val="tx1"/>
                </a:solidFill>
                <a:latin typeface="Times New Roman" pitchFamily="18" charset="0"/>
                <a:ea typeface="MS PGothic" pitchFamily="34" charset="-128"/>
              </a:defRPr>
            </a:lvl2pPr>
            <a:lvl3pPr marL="1143000" indent="-228600" eaLnBrk="0" hangingPunct="0">
              <a:spcBef>
                <a:spcPct val="20000"/>
              </a:spcBef>
              <a:buChar char="•"/>
              <a:defRPr sz="10900">
                <a:solidFill>
                  <a:schemeClr val="tx1"/>
                </a:solidFill>
                <a:latin typeface="Times New Roman" pitchFamily="18" charset="0"/>
                <a:ea typeface="MS PGothic" pitchFamily="34" charset="-128"/>
              </a:defRPr>
            </a:lvl3pPr>
            <a:lvl4pPr marL="1600200" indent="-228600" eaLnBrk="0" hangingPunct="0">
              <a:spcBef>
                <a:spcPct val="20000"/>
              </a:spcBef>
              <a:buChar char="–"/>
              <a:defRPr sz="9100">
                <a:solidFill>
                  <a:schemeClr val="tx1"/>
                </a:solidFill>
                <a:latin typeface="Times New Roman" pitchFamily="18" charset="0"/>
                <a:ea typeface="MS PGothic" pitchFamily="34" charset="-128"/>
              </a:defRPr>
            </a:lvl4pPr>
            <a:lvl5pPr marL="2057400" indent="-228600" eaLnBrk="0" hangingPunct="0">
              <a:spcBef>
                <a:spcPct val="20000"/>
              </a:spcBef>
              <a:buChar char="»"/>
              <a:defRPr sz="91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9pPr>
          </a:lstStyle>
          <a:p>
            <a:pPr algn="just" eaLnBrk="1" hangingPunct="1">
              <a:spcBef>
                <a:spcPts val="1000"/>
              </a:spcBef>
              <a:spcAft>
                <a:spcPts val="1000"/>
              </a:spcAft>
              <a:buFontTx/>
              <a:buNone/>
              <a:defRPr/>
            </a:pPr>
            <a:r>
              <a:rPr lang="en-GB" altLang="en-US" sz="2700" b="1" u="sng" dirty="0">
                <a:solidFill>
                  <a:srgbClr val="09357D"/>
                </a:solidFill>
                <a:latin typeface="Arial" pitchFamily="34" charset="0"/>
                <a:cs typeface="Arial" pitchFamily="34" charset="0"/>
              </a:rPr>
              <a:t>From climate data to climate information:</a:t>
            </a:r>
            <a:endParaRPr lang="en-GB" altLang="en-US" sz="2700" b="1" u="sng" dirty="0">
              <a:solidFill>
                <a:schemeClr val="tx1">
                  <a:lumMod val="75000"/>
                  <a:lumOff val="25000"/>
                </a:schemeClr>
              </a:solidFill>
              <a:latin typeface="Arial" pitchFamily="34" charset="0"/>
              <a:cs typeface="Arial" pitchFamily="34" charset="0"/>
            </a:endParaRPr>
          </a:p>
          <a:p>
            <a:pPr algn="just" eaLnBrk="1" hangingPunct="1">
              <a:spcBef>
                <a:spcPct val="0"/>
              </a:spcBef>
              <a:buFontTx/>
              <a:buNone/>
              <a:defRPr/>
            </a:pPr>
            <a:r>
              <a:rPr lang="en-GB" altLang="en-US" sz="2600" dirty="0">
                <a:solidFill>
                  <a:schemeClr val="tx1">
                    <a:lumMod val="75000"/>
                    <a:lumOff val="25000"/>
                  </a:schemeClr>
                </a:solidFill>
                <a:latin typeface="Arial" pitchFamily="34" charset="0"/>
                <a:cs typeface="Arial" pitchFamily="34" charset="0"/>
              </a:rPr>
              <a:t>Applied research in climate services at BSC makes use of operational dynamical </a:t>
            </a:r>
            <a:r>
              <a:rPr lang="en-GB" altLang="en-US" sz="2600" b="1" dirty="0">
                <a:solidFill>
                  <a:srgbClr val="09357D"/>
                </a:solidFill>
                <a:latin typeface="Arial" pitchFamily="34" charset="0"/>
                <a:cs typeface="Arial" pitchFamily="34" charset="0"/>
              </a:rPr>
              <a:t>S2D forecast</a:t>
            </a:r>
            <a:r>
              <a:rPr lang="en-GB" altLang="en-US" sz="2600" dirty="0">
                <a:solidFill>
                  <a:schemeClr val="tx1">
                    <a:lumMod val="75000"/>
                    <a:lumOff val="25000"/>
                  </a:schemeClr>
                </a:solidFill>
                <a:latin typeface="Arial" pitchFamily="34" charset="0"/>
                <a:cs typeface="Arial" pitchFamily="34" charset="0"/>
              </a:rPr>
              <a:t> </a:t>
            </a:r>
            <a:r>
              <a:rPr lang="en-GB" altLang="en-US" sz="2600" b="1" dirty="0">
                <a:solidFill>
                  <a:srgbClr val="09357D"/>
                </a:solidFill>
                <a:latin typeface="Arial" pitchFamily="34" charset="0"/>
                <a:cs typeface="Arial" pitchFamily="34" charset="0"/>
              </a:rPr>
              <a:t>systems</a:t>
            </a:r>
            <a:r>
              <a:rPr lang="en-GB" altLang="en-US" sz="2600" dirty="0">
                <a:solidFill>
                  <a:schemeClr val="tx1">
                    <a:lumMod val="75000"/>
                    <a:lumOff val="25000"/>
                  </a:schemeClr>
                </a:solidFill>
                <a:latin typeface="Arial" pitchFamily="34" charset="0"/>
                <a:cs typeface="Arial" pitchFamily="34" charset="0"/>
              </a:rPr>
              <a:t> (both from WMO producing centres and in-house simulations) to provide tailored information that fits specific user requirements. Essential steps to convert climate data into usable information are:</a:t>
            </a:r>
          </a:p>
          <a:p>
            <a:pPr marL="457200" indent="-457200" algn="just" eaLnBrk="1" hangingPunct="1">
              <a:spcBef>
                <a:spcPct val="0"/>
              </a:spcBef>
              <a:defRPr/>
            </a:pPr>
            <a:r>
              <a:rPr lang="en-GB" altLang="en-US" sz="2600" dirty="0">
                <a:solidFill>
                  <a:schemeClr val="tx1">
                    <a:lumMod val="75000"/>
                    <a:lumOff val="25000"/>
                  </a:schemeClr>
                </a:solidFill>
                <a:latin typeface="Arial" pitchFamily="34" charset="0"/>
                <a:cs typeface="Arial" pitchFamily="34" charset="0"/>
              </a:rPr>
              <a:t>Predictions systems have biases, therefore all predictions need to be </a:t>
            </a:r>
            <a:r>
              <a:rPr lang="en-GB" altLang="en-US" sz="2600" b="1" dirty="0">
                <a:solidFill>
                  <a:srgbClr val="09357D"/>
                </a:solidFill>
                <a:latin typeface="Arial" pitchFamily="34" charset="0"/>
                <a:cs typeface="Arial" pitchFamily="34" charset="0"/>
              </a:rPr>
              <a:t>bias adjusted</a:t>
            </a:r>
            <a:r>
              <a:rPr lang="en-GB" altLang="en-US" sz="2600" dirty="0">
                <a:solidFill>
                  <a:schemeClr val="tx1">
                    <a:lumMod val="75000"/>
                    <a:lumOff val="25000"/>
                  </a:schemeClr>
                </a:solidFill>
                <a:latin typeface="Arial" pitchFamily="34" charset="0"/>
                <a:cs typeface="Arial" pitchFamily="34" charset="0"/>
              </a:rPr>
              <a:t>.</a:t>
            </a:r>
          </a:p>
          <a:p>
            <a:pPr marL="457200" indent="-457200" algn="just" eaLnBrk="1" hangingPunct="1">
              <a:spcBef>
                <a:spcPct val="0"/>
              </a:spcBef>
              <a:defRPr/>
            </a:pPr>
            <a:r>
              <a:rPr lang="en-GB" altLang="en-US" sz="2600" b="1" dirty="0">
                <a:solidFill>
                  <a:srgbClr val="09357D"/>
                </a:solidFill>
                <a:latin typeface="Arial" pitchFamily="34" charset="0"/>
                <a:cs typeface="Arial" pitchFamily="34" charset="0"/>
              </a:rPr>
              <a:t>Predictability</a:t>
            </a:r>
            <a:r>
              <a:rPr lang="en-GB" altLang="en-US" sz="2600" dirty="0">
                <a:solidFill>
                  <a:schemeClr val="tx1">
                    <a:lumMod val="75000"/>
                    <a:lumOff val="25000"/>
                  </a:schemeClr>
                </a:solidFill>
                <a:latin typeface="Arial" pitchFamily="34" charset="0"/>
                <a:cs typeface="Arial" pitchFamily="34" charset="0"/>
              </a:rPr>
              <a:t> and </a:t>
            </a:r>
            <a:r>
              <a:rPr lang="en-GB" altLang="en-US" sz="2600" b="1" dirty="0">
                <a:solidFill>
                  <a:srgbClr val="09357D"/>
                </a:solidFill>
                <a:latin typeface="Arial" pitchFamily="34" charset="0"/>
                <a:cs typeface="Arial" pitchFamily="34" charset="0"/>
              </a:rPr>
              <a:t>forecast quality </a:t>
            </a:r>
            <a:r>
              <a:rPr lang="en-GB" altLang="en-US" sz="2600" dirty="0">
                <a:solidFill>
                  <a:schemeClr val="tx1">
                    <a:lumMod val="75000"/>
                    <a:lumOff val="25000"/>
                  </a:schemeClr>
                </a:solidFill>
                <a:latin typeface="Arial" pitchFamily="34" charset="0"/>
                <a:cs typeface="Arial" pitchFamily="34" charset="0"/>
              </a:rPr>
              <a:t>have to be always estimated from </a:t>
            </a:r>
            <a:r>
              <a:rPr lang="en-GB" altLang="en-US" sz="2600" dirty="0" err="1">
                <a:solidFill>
                  <a:schemeClr val="tx1">
                    <a:lumMod val="75000"/>
                    <a:lumOff val="25000"/>
                  </a:schemeClr>
                </a:solidFill>
                <a:latin typeface="Arial" pitchFamily="34" charset="0"/>
                <a:cs typeface="Arial" pitchFamily="34" charset="0"/>
              </a:rPr>
              <a:t>hindcasts</a:t>
            </a:r>
            <a:r>
              <a:rPr lang="en-GB" altLang="en-US" sz="2600" dirty="0">
                <a:solidFill>
                  <a:schemeClr val="tx1">
                    <a:lumMod val="75000"/>
                    <a:lumOff val="25000"/>
                  </a:schemeClr>
                </a:solidFill>
                <a:latin typeface="Arial" pitchFamily="34" charset="0"/>
                <a:cs typeface="Arial" pitchFamily="34" charset="0"/>
              </a:rPr>
              <a:t> when delivering a forecast.</a:t>
            </a:r>
          </a:p>
          <a:p>
            <a:pPr marL="457200" indent="-457200" algn="just" eaLnBrk="1" hangingPunct="1">
              <a:spcBef>
                <a:spcPct val="0"/>
              </a:spcBef>
              <a:defRPr/>
            </a:pPr>
            <a:r>
              <a:rPr lang="en-GB" altLang="en-US" sz="2600" dirty="0">
                <a:solidFill>
                  <a:schemeClr val="tx1">
                    <a:lumMod val="75000"/>
                    <a:lumOff val="25000"/>
                  </a:schemeClr>
                </a:solidFill>
                <a:latin typeface="Arial" pitchFamily="34" charset="0"/>
                <a:cs typeface="Arial" pitchFamily="34" charset="0"/>
              </a:rPr>
              <a:t>Decision-making is better informed with tailored</a:t>
            </a:r>
            <a:r>
              <a:rPr lang="en-GB" altLang="en-US" sz="2600" b="1" dirty="0">
                <a:solidFill>
                  <a:srgbClr val="09357D"/>
                </a:solidFill>
                <a:latin typeface="Arial" pitchFamily="34" charset="0"/>
                <a:cs typeface="Arial" pitchFamily="34" charset="0"/>
              </a:rPr>
              <a:t> impact indicators </a:t>
            </a:r>
            <a:r>
              <a:rPr lang="en-GB" altLang="en-US" sz="2600" dirty="0">
                <a:solidFill>
                  <a:schemeClr val="tx1">
                    <a:lumMod val="75000"/>
                    <a:lumOff val="25000"/>
                  </a:schemeClr>
                </a:solidFill>
                <a:latin typeface="Arial" pitchFamily="34" charset="0"/>
                <a:cs typeface="Arial" pitchFamily="34" charset="0"/>
              </a:rPr>
              <a:t>derived from model outputs than just essential climate variables (ECV).</a:t>
            </a:r>
          </a:p>
          <a:p>
            <a:pPr algn="just" eaLnBrk="1" hangingPunct="1">
              <a:spcBef>
                <a:spcPct val="0"/>
              </a:spcBef>
              <a:buFontTx/>
              <a:buNone/>
              <a:defRPr/>
            </a:pPr>
            <a:endParaRPr lang="en-GB" altLang="en-US" sz="2600" dirty="0">
              <a:solidFill>
                <a:schemeClr val="tx1">
                  <a:lumMod val="75000"/>
                  <a:lumOff val="25000"/>
                </a:schemeClr>
              </a:solidFill>
              <a:latin typeface="Arial" pitchFamily="34" charset="0"/>
              <a:cs typeface="Arial" pitchFamily="34" charset="0"/>
            </a:endParaRPr>
          </a:p>
          <a:p>
            <a:pPr algn="just" eaLnBrk="1" hangingPunct="1">
              <a:spcBef>
                <a:spcPct val="0"/>
              </a:spcBef>
              <a:buFontTx/>
              <a:buNone/>
              <a:defRPr/>
            </a:pPr>
            <a:r>
              <a:rPr lang="en-GB" altLang="en-US" sz="2700" b="1" u="sng" dirty="0">
                <a:solidFill>
                  <a:srgbClr val="09357D"/>
                </a:solidFill>
                <a:latin typeface="Arial" pitchFamily="34" charset="0"/>
                <a:cs typeface="Arial" pitchFamily="34" charset="0"/>
              </a:rPr>
              <a:t>From climate information to climate knowledge:</a:t>
            </a:r>
            <a:endParaRPr lang="en-GB" altLang="en-US" sz="2700" u="sng" dirty="0">
              <a:solidFill>
                <a:schemeClr val="tx1">
                  <a:lumMod val="75000"/>
                  <a:lumOff val="25000"/>
                </a:schemeClr>
              </a:solidFill>
              <a:latin typeface="Arial" pitchFamily="34" charset="0"/>
              <a:cs typeface="Arial" pitchFamily="34" charset="0"/>
            </a:endParaRPr>
          </a:p>
          <a:p>
            <a:pPr algn="just" eaLnBrk="1" hangingPunct="1">
              <a:spcBef>
                <a:spcPts val="1000"/>
              </a:spcBef>
              <a:spcAft>
                <a:spcPts val="1000"/>
              </a:spcAft>
              <a:buFontTx/>
              <a:buNone/>
              <a:defRPr/>
            </a:pPr>
            <a:r>
              <a:rPr lang="en-US" altLang="en-US" sz="2600" dirty="0">
                <a:solidFill>
                  <a:schemeClr val="tx1">
                    <a:lumMod val="75000"/>
                    <a:lumOff val="25000"/>
                  </a:schemeClr>
                </a:solidFill>
                <a:latin typeface="Arial"/>
                <a:cs typeface="Arial"/>
              </a:rPr>
              <a:t>Climate services transform climate information into </a:t>
            </a:r>
            <a:r>
              <a:rPr lang="en-US" altLang="en-US" sz="2600" b="1" dirty="0">
                <a:solidFill>
                  <a:srgbClr val="09357D"/>
                </a:solidFill>
                <a:latin typeface="Arial"/>
                <a:cs typeface="Arial"/>
              </a:rPr>
              <a:t>action oriented knowledge</a:t>
            </a:r>
            <a:r>
              <a:rPr lang="en-US" altLang="en-US" sz="2600" dirty="0">
                <a:solidFill>
                  <a:schemeClr val="tx1">
                    <a:lumMod val="75000"/>
                    <a:lumOff val="25000"/>
                  </a:schemeClr>
                </a:solidFill>
                <a:latin typeface="Arial"/>
                <a:cs typeface="Arial"/>
              </a:rPr>
              <a:t>, featuring co-design and co-development as essential elements. Climate services require a </a:t>
            </a:r>
            <a:r>
              <a:rPr lang="en-US" altLang="en-US" sz="2600" b="1" dirty="0">
                <a:solidFill>
                  <a:srgbClr val="09357D"/>
                </a:solidFill>
                <a:latin typeface="Arial"/>
                <a:cs typeface="Arial"/>
              </a:rPr>
              <a:t>transdisciplinary approach</a:t>
            </a:r>
            <a:r>
              <a:rPr lang="en-US" altLang="en-US" sz="2600" dirty="0">
                <a:solidFill>
                  <a:schemeClr val="tx1">
                    <a:lumMod val="75000"/>
                    <a:lumOff val="25000"/>
                  </a:schemeClr>
                </a:solidFill>
                <a:latin typeface="Arial"/>
                <a:cs typeface="Arial"/>
              </a:rPr>
              <a:t>, involving different scientific profiles –from climate to social scientists– in dialogue with users, which facilitates mutual learning.</a:t>
            </a:r>
            <a:endParaRPr lang="en-GB" altLang="en-US" sz="2600" dirty="0">
              <a:solidFill>
                <a:schemeClr val="tx1">
                  <a:lumMod val="75000"/>
                  <a:lumOff val="25000"/>
                </a:schemeClr>
              </a:solidFill>
              <a:latin typeface="Arial"/>
              <a:cs typeface="Arial"/>
            </a:endParaRPr>
          </a:p>
        </p:txBody>
      </p:sp>
      <p:pic>
        <p:nvPicPr>
          <p:cNvPr id="2098" name="Picture 43" descr="C:\Users\ijimenez\Desktop\flag_yellow_hi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8475" y="28730575"/>
            <a:ext cx="170815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595175" y="28730575"/>
            <a:ext cx="42322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11" descr="C:\Users\lbermude\Documents\Laura\PWP BSC\img_ok\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85038" y="506413"/>
            <a:ext cx="921861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75456" y="29104987"/>
            <a:ext cx="24587994" cy="1200329"/>
          </a:xfrm>
          <a:prstGeom prst="rect">
            <a:avLst/>
          </a:prstGeom>
        </p:spPr>
        <p:txBody>
          <a:bodyPr wrap="square">
            <a:spAutoFit/>
          </a:bodyPr>
          <a:lstStyle/>
          <a:p>
            <a:pPr algn="just"/>
            <a:r>
              <a:rPr lang="en-GB" altLang="es-ES" sz="2400" dirty="0">
                <a:solidFill>
                  <a:srgbClr val="404040"/>
                </a:solidFill>
                <a:latin typeface="Arial" panose="020B0604020202020204" pitchFamily="34" charset="0"/>
                <a:cs typeface="Arial" panose="020B0604020202020204" pitchFamily="34" charset="0"/>
              </a:rPr>
              <a:t>The research leading to these results has received funding from the EU H2020 Framework Program under grant agreements GA690462 (ERA4CS), GA776787 (S2S4E), GA776613 (EUCP), GA776467 (MED-GOLD), GA641811 (IMPREX), </a:t>
            </a:r>
            <a:r>
              <a:rPr lang="es-ES" sz="2400" dirty="0">
                <a:solidFill>
                  <a:srgbClr val="404040"/>
                </a:solidFill>
                <a:latin typeface="Arial" panose="020B0604020202020204" pitchFamily="34" charset="0"/>
                <a:cs typeface="Arial" panose="020B0604020202020204" pitchFamily="34" charset="0"/>
              </a:rPr>
              <a:t>GA748750 </a:t>
            </a:r>
            <a:r>
              <a:rPr lang="es-ES" sz="2400" dirty="0">
                <a:solidFill>
                  <a:srgbClr val="404040"/>
                </a:solidFill>
                <a:latin typeface="Arial" panose="020B0604020202020204" pitchFamily="34" charset="0"/>
                <a:cs typeface="Arial" panose="020B0604020202020204" pitchFamily="34" charset="0"/>
              </a:rPr>
              <a:t>(</a:t>
            </a:r>
            <a:r>
              <a:rPr lang="es-ES" sz="2400" dirty="0" err="1">
                <a:solidFill>
                  <a:srgbClr val="404040"/>
                </a:solidFill>
                <a:latin typeface="Arial" panose="020B0604020202020204" pitchFamily="34" charset="0"/>
                <a:cs typeface="Arial" panose="020B0604020202020204" pitchFamily="34" charset="0"/>
              </a:rPr>
              <a:t>SPFireSD</a:t>
            </a:r>
            <a:r>
              <a:rPr lang="es-ES" sz="2400" dirty="0">
                <a:solidFill>
                  <a:srgbClr val="404040"/>
                </a:solidFill>
                <a:latin typeface="Arial" panose="020B0604020202020204" pitchFamily="34" charset="0"/>
                <a:cs typeface="Arial" panose="020B0604020202020204" pitchFamily="34" charset="0"/>
              </a:rPr>
              <a:t>) </a:t>
            </a:r>
            <a:r>
              <a:rPr lang="en-GB" altLang="es-ES" sz="2400" dirty="0">
                <a:solidFill>
                  <a:srgbClr val="404040"/>
                </a:solidFill>
                <a:latin typeface="Arial" panose="020B0604020202020204" pitchFamily="34" charset="0"/>
                <a:cs typeface="Arial" panose="020B0604020202020204" pitchFamily="34" charset="0"/>
              </a:rPr>
              <a:t>and from the </a:t>
            </a:r>
            <a:r>
              <a:rPr lang="en-GB" altLang="es-ES" sz="2400" dirty="0" err="1">
                <a:solidFill>
                  <a:srgbClr val="404040"/>
                </a:solidFill>
                <a:latin typeface="Arial" panose="020B0604020202020204" pitchFamily="34" charset="0"/>
                <a:cs typeface="Arial" panose="020B0604020202020204" pitchFamily="34" charset="0"/>
              </a:rPr>
              <a:t>Ministerio</a:t>
            </a:r>
            <a:r>
              <a:rPr lang="en-GB" altLang="es-ES" sz="2400" dirty="0">
                <a:solidFill>
                  <a:srgbClr val="404040"/>
                </a:solidFill>
                <a:latin typeface="Arial" panose="020B0604020202020204" pitchFamily="34" charset="0"/>
                <a:cs typeface="Arial" panose="020B0604020202020204" pitchFamily="34" charset="0"/>
              </a:rPr>
              <a:t> de </a:t>
            </a:r>
            <a:r>
              <a:rPr lang="en-GB" altLang="es-ES" sz="2400" dirty="0" err="1">
                <a:solidFill>
                  <a:srgbClr val="404040"/>
                </a:solidFill>
                <a:latin typeface="Arial" panose="020B0604020202020204" pitchFamily="34" charset="0"/>
                <a:cs typeface="Arial" panose="020B0604020202020204" pitchFamily="34" charset="0"/>
              </a:rPr>
              <a:t>Economía</a:t>
            </a:r>
            <a:r>
              <a:rPr lang="en-GB" altLang="es-ES" sz="2400" dirty="0">
                <a:solidFill>
                  <a:srgbClr val="404040"/>
                </a:solidFill>
                <a:latin typeface="Arial" panose="020B0604020202020204" pitchFamily="34" charset="0"/>
                <a:cs typeface="Arial" panose="020B0604020202020204" pitchFamily="34" charset="0"/>
              </a:rPr>
              <a:t> y </a:t>
            </a:r>
            <a:r>
              <a:rPr lang="en-GB" altLang="es-ES" sz="2400" dirty="0" err="1">
                <a:solidFill>
                  <a:srgbClr val="404040"/>
                </a:solidFill>
                <a:latin typeface="Arial" panose="020B0604020202020204" pitchFamily="34" charset="0"/>
                <a:cs typeface="Arial" panose="020B0604020202020204" pitchFamily="34" charset="0"/>
              </a:rPr>
              <a:t>Competitividad</a:t>
            </a:r>
            <a:r>
              <a:rPr lang="en-GB" altLang="es-ES" sz="2400" dirty="0">
                <a:solidFill>
                  <a:srgbClr val="404040"/>
                </a:solidFill>
                <a:latin typeface="Arial" panose="020B0604020202020204" pitchFamily="34" charset="0"/>
                <a:cs typeface="Arial" panose="020B0604020202020204" pitchFamily="34" charset="0"/>
              </a:rPr>
              <a:t> (MINECO) as part of the CLINSA project (CGL2017-85791-R).</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54833" y="9199680"/>
            <a:ext cx="9424995" cy="5333341"/>
          </a:xfrm>
          <a:prstGeom prst="rect">
            <a:avLst/>
          </a:prstGeom>
        </p:spPr>
      </p:pic>
      <p:sp>
        <p:nvSpPr>
          <p:cNvPr id="100" name="AutoShape 15"/>
          <p:cNvSpPr>
            <a:spLocks noChangeArrowheads="1"/>
          </p:cNvSpPr>
          <p:nvPr/>
        </p:nvSpPr>
        <p:spPr bwMode="auto">
          <a:xfrm>
            <a:off x="29003625" y="22547068"/>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600" b="1" dirty="0">
                <a:solidFill>
                  <a:schemeClr val="bg1"/>
                </a:solidFill>
                <a:effectLst>
                  <a:outerShdw blurRad="38100" dist="38100" dir="2700000" algn="tl">
                    <a:srgbClr val="000000"/>
                  </a:outerShdw>
                </a:effectLst>
                <a:latin typeface="Arial" pitchFamily="34" charset="0"/>
                <a:cs typeface="Arial" pitchFamily="34" charset="0"/>
              </a:rPr>
              <a:t>Can we anticipate an active forest fire season?</a:t>
            </a:r>
          </a:p>
        </p:txBody>
      </p:sp>
      <p:sp>
        <p:nvSpPr>
          <p:cNvPr id="104" name="Rectángulo 10"/>
          <p:cNvSpPr>
            <a:spLocks noChangeArrowheads="1"/>
          </p:cNvSpPr>
          <p:nvPr/>
        </p:nvSpPr>
        <p:spPr bwMode="auto">
          <a:xfrm>
            <a:off x="29368144" y="23827769"/>
            <a:ext cx="5029186"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itchFamily="18" charset="0"/>
                <a:ea typeface="MS PGothic" pitchFamily="34" charset="-128"/>
              </a:defRPr>
            </a:lvl1pPr>
            <a:lvl2pPr marL="742950" indent="-285750" eaLnBrk="0" hangingPunct="0">
              <a:spcBef>
                <a:spcPct val="20000"/>
              </a:spcBef>
              <a:buChar char="–"/>
              <a:defRPr sz="12800">
                <a:solidFill>
                  <a:schemeClr val="tx1"/>
                </a:solidFill>
                <a:latin typeface="Times New Roman" pitchFamily="18" charset="0"/>
                <a:ea typeface="MS PGothic" pitchFamily="34" charset="-128"/>
              </a:defRPr>
            </a:lvl2pPr>
            <a:lvl3pPr marL="1143000" indent="-228600" eaLnBrk="0" hangingPunct="0">
              <a:spcBef>
                <a:spcPct val="20000"/>
              </a:spcBef>
              <a:buChar char="•"/>
              <a:defRPr sz="10900">
                <a:solidFill>
                  <a:schemeClr val="tx1"/>
                </a:solidFill>
                <a:latin typeface="Times New Roman" pitchFamily="18" charset="0"/>
                <a:ea typeface="MS PGothic" pitchFamily="34" charset="-128"/>
              </a:defRPr>
            </a:lvl3pPr>
            <a:lvl4pPr marL="1600200" indent="-228600" eaLnBrk="0" hangingPunct="0">
              <a:spcBef>
                <a:spcPct val="20000"/>
              </a:spcBef>
              <a:buChar char="–"/>
              <a:defRPr sz="9100">
                <a:solidFill>
                  <a:schemeClr val="tx1"/>
                </a:solidFill>
                <a:latin typeface="Times New Roman" pitchFamily="18" charset="0"/>
                <a:ea typeface="MS PGothic" pitchFamily="34" charset="-128"/>
              </a:defRPr>
            </a:lvl4pPr>
            <a:lvl5pPr marL="2057400" indent="-228600" eaLnBrk="0" hangingPunct="0">
              <a:spcBef>
                <a:spcPct val="20000"/>
              </a:spcBef>
              <a:buChar char="»"/>
              <a:defRPr sz="91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9pPr>
          </a:lstStyle>
          <a:p>
            <a:pPr algn="just" eaLnBrk="1" hangingPunct="1">
              <a:spcBef>
                <a:spcPct val="0"/>
              </a:spcBef>
              <a:buNone/>
              <a:defRPr/>
            </a:pPr>
            <a:r>
              <a:rPr lang="en-GB" altLang="en-US" sz="2600" dirty="0">
                <a:solidFill>
                  <a:srgbClr val="404040"/>
                </a:solidFill>
                <a:latin typeface="Arial" panose="020B0604020202020204" pitchFamily="34" charset="0"/>
                <a:ea typeface="ＭＳ Ｐゴシック" panose="020B0600070205080204" pitchFamily="34" charset="-128"/>
                <a:cs typeface="Arial" panose="020B0604020202020204" pitchFamily="34" charset="0"/>
              </a:rPr>
              <a:t>The Canadian Fire Weather Index (</a:t>
            </a:r>
            <a:r>
              <a:rPr lang="en-GB" altLang="en-US" sz="2600" b="1" dirty="0">
                <a:solidFill>
                  <a:srgbClr val="09357D"/>
                </a:solidFill>
                <a:latin typeface="Arial" pitchFamily="34" charset="0"/>
                <a:cs typeface="Arial" pitchFamily="34" charset="0"/>
              </a:rPr>
              <a:t>FWI</a:t>
            </a:r>
            <a:r>
              <a:rPr lang="en-GB" altLang="en-US" sz="2600" dirty="0">
                <a:solidFill>
                  <a:srgbClr val="404040"/>
                </a:solidFill>
                <a:latin typeface="Arial" panose="020B0604020202020204" pitchFamily="34" charset="0"/>
                <a:ea typeface="ＭＳ Ｐゴシック" panose="020B0600070205080204" pitchFamily="34" charset="-128"/>
                <a:cs typeface="Arial" panose="020B0604020202020204" pitchFamily="34" charset="0"/>
              </a:rPr>
              <a:t>) is used to quantify the potential intensity of a wildfire in function of daily temperature, precipitation, relative humidity and wind. Seasonal predictions of </a:t>
            </a:r>
            <a:r>
              <a:rPr lang="en-GB" altLang="en-US" sz="2600" b="1" dirty="0">
                <a:solidFill>
                  <a:srgbClr val="09357D"/>
                </a:solidFill>
                <a:latin typeface="Arial" pitchFamily="34" charset="0"/>
                <a:cs typeface="Arial" pitchFamily="34" charset="0"/>
              </a:rPr>
              <a:t>wildfire risk </a:t>
            </a:r>
            <a:r>
              <a:rPr lang="en-GB" altLang="en-US" sz="2600" dirty="0">
                <a:solidFill>
                  <a:srgbClr val="404040"/>
                </a:solidFill>
                <a:latin typeface="Arial" panose="020B0604020202020204" pitchFamily="34" charset="0"/>
                <a:ea typeface="ＭＳ Ｐゴシック" panose="020B0600070205080204" pitchFamily="34" charset="-128"/>
                <a:cs typeface="Arial" panose="020B0604020202020204" pitchFamily="34" charset="0"/>
              </a:rPr>
              <a:t>by means of FWI can inform of potentially dangerous conditions in the months to come. </a:t>
            </a:r>
            <a:endParaRPr lang="en-GB" altLang="en-US" sz="2600" b="1" dirty="0">
              <a:solidFill>
                <a:srgbClr val="09357D"/>
              </a:solidFill>
              <a:latin typeface="Arial" pitchFamily="34" charset="0"/>
              <a:cs typeface="Arial" pitchFamily="34" charset="0"/>
            </a:endParaRPr>
          </a:p>
        </p:txBody>
      </p:sp>
      <p:grpSp>
        <p:nvGrpSpPr>
          <p:cNvPr id="26" name="Grupo 25">
            <a:extLst>
              <a:ext uri="{FF2B5EF4-FFF2-40B4-BE49-F238E27FC236}">
                <a16:creationId xmlns:a16="http://schemas.microsoft.com/office/drawing/2014/main" id="{7C23A6FE-2E2A-BB4B-96F1-8B687513E624}"/>
              </a:ext>
            </a:extLst>
          </p:cNvPr>
          <p:cNvGrpSpPr/>
          <p:nvPr/>
        </p:nvGrpSpPr>
        <p:grpSpPr>
          <a:xfrm>
            <a:off x="34730360" y="23659810"/>
            <a:ext cx="7110974" cy="3567841"/>
            <a:chOff x="14860858" y="24798244"/>
            <a:chExt cx="7110974" cy="3567841"/>
          </a:xfrm>
        </p:grpSpPr>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t="7166" r="19421" b="6345"/>
            <a:stretch/>
          </p:blipFill>
          <p:spPr>
            <a:xfrm>
              <a:off x="14860858" y="24799290"/>
              <a:ext cx="3323050" cy="3566795"/>
            </a:xfrm>
            <a:prstGeom prst="rect">
              <a:avLst/>
            </a:prstGeom>
          </p:spPr>
        </p:pic>
        <p:pic>
          <p:nvPicPr>
            <p:cNvPr id="25" name="Picture 24"/>
            <p:cNvPicPr>
              <a:picLocks noChangeAspect="1"/>
            </p:cNvPicPr>
            <p:nvPr/>
          </p:nvPicPr>
          <p:blipFill rotWithShape="1">
            <a:blip r:embed="rId9">
              <a:extLst>
                <a:ext uri="{28A0092B-C50C-407E-A947-70E740481C1C}">
                  <a14:useLocalDpi xmlns:a14="http://schemas.microsoft.com/office/drawing/2010/main" val="0"/>
                </a:ext>
              </a:extLst>
            </a:blip>
            <a:srcRect l="93" t="6897" r="6877" b="6613"/>
            <a:stretch/>
          </p:blipFill>
          <p:spPr>
            <a:xfrm>
              <a:off x="18135242" y="24798244"/>
              <a:ext cx="3836590" cy="3566796"/>
            </a:xfrm>
            <a:prstGeom prst="rect">
              <a:avLst/>
            </a:prstGeom>
          </p:spPr>
        </p:pic>
      </p:grpSp>
      <p:sp>
        <p:nvSpPr>
          <p:cNvPr id="4" name="Rectángulo 3">
            <a:extLst>
              <a:ext uri="{FF2B5EF4-FFF2-40B4-BE49-F238E27FC236}">
                <a16:creationId xmlns:a16="http://schemas.microsoft.com/office/drawing/2014/main" id="{8FC5CC58-2803-3343-AAFF-1963CEBB95FC}"/>
              </a:ext>
            </a:extLst>
          </p:cNvPr>
          <p:cNvSpPr/>
          <p:nvPr/>
        </p:nvSpPr>
        <p:spPr>
          <a:xfrm>
            <a:off x="34788475" y="27253406"/>
            <a:ext cx="7108825" cy="1200329"/>
          </a:xfrm>
          <a:prstGeom prst="rect">
            <a:avLst/>
          </a:prstGeom>
        </p:spPr>
        <p:txBody>
          <a:bodyPr wrap="square">
            <a:spAutoFit/>
          </a:bodyPr>
          <a:lstStyle/>
          <a:p>
            <a:pPr algn="just">
              <a:defRPr/>
            </a:pPr>
            <a:r>
              <a:rPr lang="en-GB" altLang="en-US" sz="1800" b="1" dirty="0">
                <a:solidFill>
                  <a:srgbClr val="404040"/>
                </a:solidFill>
                <a:latin typeface="Arial" panose="020B0604020202020204" pitchFamily="34" charset="0"/>
                <a:cs typeface="Arial" panose="020B0604020202020204" pitchFamily="34" charset="0"/>
              </a:rPr>
              <a:t>Fig 7: </a:t>
            </a:r>
            <a:r>
              <a:rPr lang="en-GB" altLang="en-US" sz="1800" dirty="0">
                <a:solidFill>
                  <a:srgbClr val="404040"/>
                </a:solidFill>
                <a:latin typeface="Arial" panose="020B0604020202020204" pitchFamily="34" charset="0"/>
                <a:cs typeface="Arial" panose="020B0604020202020204" pitchFamily="34" charset="0"/>
              </a:rPr>
              <a:t>Anomaly correlation of monthly-mean FWI forecasts from ECMWF SEAS5 initialized in May 1st and valid for May (left) and June (right) when compared to reanalysis-derived (ERA-Interim) FWI values over California. Hatches indicate statistical significance.</a:t>
            </a:r>
          </a:p>
        </p:txBody>
      </p:sp>
      <p:sp>
        <p:nvSpPr>
          <p:cNvPr id="6" name="Rectángulo 5">
            <a:extLst>
              <a:ext uri="{FF2B5EF4-FFF2-40B4-BE49-F238E27FC236}">
                <a16:creationId xmlns:a16="http://schemas.microsoft.com/office/drawing/2014/main" id="{428BCDB2-45C2-B64A-8919-BB458D978E3B}"/>
              </a:ext>
            </a:extLst>
          </p:cNvPr>
          <p:cNvSpPr/>
          <p:nvPr/>
        </p:nvSpPr>
        <p:spPr>
          <a:xfrm>
            <a:off x="29009572" y="6828587"/>
            <a:ext cx="12831762" cy="2308324"/>
          </a:xfrm>
          <a:prstGeom prst="rect">
            <a:avLst/>
          </a:prstGeom>
        </p:spPr>
        <p:txBody>
          <a:bodyPr wrap="square">
            <a:spAutoFit/>
          </a:bodyPr>
          <a:lstStyle/>
          <a:p>
            <a:pPr algn="just">
              <a:defRPr/>
            </a:pPr>
            <a:r>
              <a:rPr lang="en-GB" altLang="en-US" sz="2400" b="1" dirty="0" err="1">
                <a:solidFill>
                  <a:srgbClr val="09357D"/>
                </a:solidFill>
                <a:latin typeface="Arial" pitchFamily="34" charset="0"/>
                <a:cs typeface="Arial" pitchFamily="34" charset="0"/>
              </a:rPr>
              <a:t>Subseasonal</a:t>
            </a:r>
            <a:r>
              <a:rPr lang="en-GB" altLang="en-US" sz="2400" b="1" dirty="0">
                <a:solidFill>
                  <a:srgbClr val="09357D"/>
                </a:solidFill>
                <a:latin typeface="Arial" pitchFamily="34" charset="0"/>
                <a:cs typeface="Arial" pitchFamily="34" charset="0"/>
              </a:rPr>
              <a:t> predictions </a:t>
            </a:r>
            <a:r>
              <a:rPr lang="en-GB" altLang="en-US" sz="2400" dirty="0">
                <a:solidFill>
                  <a:srgbClr val="404040"/>
                </a:solidFill>
                <a:latin typeface="Arial" panose="020B0604020202020204" pitchFamily="34" charset="0"/>
                <a:cs typeface="Arial" panose="020B0604020202020204" pitchFamily="34" charset="0"/>
              </a:rPr>
              <a:t>of wind speed can be employed, for instance, to schedule wind turbine maintenance tasks in the less windy week of the next month. But can those predictions be trusted? The quality of any climate prediction needs to be assessed with probabilistic ensemble metrics. Ranked Probability Skill Score (</a:t>
            </a:r>
            <a:r>
              <a:rPr lang="en-GB" altLang="en-US" sz="2400" b="1" dirty="0">
                <a:solidFill>
                  <a:srgbClr val="09357D"/>
                </a:solidFill>
                <a:latin typeface="Arial" pitchFamily="34" charset="0"/>
                <a:cs typeface="Arial" pitchFamily="34" charset="0"/>
              </a:rPr>
              <a:t>RPSS</a:t>
            </a:r>
            <a:r>
              <a:rPr lang="en-GB" altLang="en-US" sz="2400" dirty="0">
                <a:solidFill>
                  <a:srgbClr val="404040"/>
                </a:solidFill>
                <a:latin typeface="Arial" panose="020B0604020202020204" pitchFamily="34" charset="0"/>
                <a:cs typeface="Arial" panose="020B0604020202020204" pitchFamily="34" charset="0"/>
              </a:rPr>
              <a:t>) measures the quality of a product presented in form of </a:t>
            </a:r>
            <a:r>
              <a:rPr lang="en-GB" altLang="en-US" sz="2400" b="1" dirty="0">
                <a:solidFill>
                  <a:srgbClr val="09357D"/>
                </a:solidFill>
                <a:latin typeface="Arial" pitchFamily="34" charset="0"/>
                <a:cs typeface="Arial" pitchFamily="34" charset="0"/>
              </a:rPr>
              <a:t>tercile probabilities</a:t>
            </a:r>
            <a:r>
              <a:rPr lang="en-GB" altLang="en-US" sz="2400" dirty="0">
                <a:solidFill>
                  <a:srgbClr val="404040"/>
                </a:solidFill>
                <a:latin typeface="Arial" panose="020B0604020202020204" pitchFamily="34" charset="0"/>
                <a:cs typeface="Arial" panose="020B0604020202020204" pitchFamily="34" charset="0"/>
              </a:rPr>
              <a:t>. The merits of a specific prediction are always compared to a baseline forecast, typically a climatological forecast. </a:t>
            </a:r>
            <a:endParaRPr lang="en-GB" altLang="en-US" sz="2400" b="1" dirty="0">
              <a:solidFill>
                <a:srgbClr val="09357D"/>
              </a:solidFill>
              <a:latin typeface="Arial" pitchFamily="34" charset="0"/>
              <a:cs typeface="Arial" pitchFamily="34" charset="0"/>
            </a:endParaRPr>
          </a:p>
        </p:txBody>
      </p:sp>
      <p:sp>
        <p:nvSpPr>
          <p:cNvPr id="91" name="AutoShape 15"/>
          <p:cNvSpPr>
            <a:spLocks noChangeArrowheads="1"/>
          </p:cNvSpPr>
          <p:nvPr/>
        </p:nvSpPr>
        <p:spPr bwMode="auto">
          <a:xfrm>
            <a:off x="14922760" y="5688013"/>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600" b="1" dirty="0">
                <a:solidFill>
                  <a:schemeClr val="bg1"/>
                </a:solidFill>
                <a:effectLst>
                  <a:outerShdw blurRad="38100" dist="38100" dir="2700000" algn="tl">
                    <a:srgbClr val="000000"/>
                  </a:outerShdw>
                </a:effectLst>
                <a:latin typeface="Arial" pitchFamily="34" charset="0"/>
                <a:cs typeface="Arial" pitchFamily="34" charset="0"/>
              </a:rPr>
              <a:t>How climate variability impacts wind power generation?</a:t>
            </a:r>
          </a:p>
        </p:txBody>
      </p:sp>
      <p:grpSp>
        <p:nvGrpSpPr>
          <p:cNvPr id="2056" name="Group 54"/>
          <p:cNvGrpSpPr>
            <a:grpSpLocks/>
          </p:cNvGrpSpPr>
          <p:nvPr/>
        </p:nvGrpSpPr>
        <p:grpSpPr bwMode="auto">
          <a:xfrm>
            <a:off x="14610816" y="8349456"/>
            <a:ext cx="9755187" cy="5568950"/>
            <a:chOff x="179512" y="1653276"/>
            <a:chExt cx="8598989" cy="5025038"/>
          </a:xfrm>
        </p:grpSpPr>
        <p:grpSp>
          <p:nvGrpSpPr>
            <p:cNvPr id="2117" name="Group 55"/>
            <p:cNvGrpSpPr>
              <a:grpSpLocks/>
            </p:cNvGrpSpPr>
            <p:nvPr/>
          </p:nvGrpSpPr>
          <p:grpSpPr bwMode="auto">
            <a:xfrm>
              <a:off x="179512" y="1740837"/>
              <a:ext cx="8598989" cy="4937477"/>
              <a:chOff x="449476" y="1524813"/>
              <a:chExt cx="8598989" cy="4937477"/>
            </a:xfrm>
          </p:grpSpPr>
          <p:grpSp>
            <p:nvGrpSpPr>
              <p:cNvPr id="2122" name="Group 60"/>
              <p:cNvGrpSpPr>
                <a:grpSpLocks/>
              </p:cNvGrpSpPr>
              <p:nvPr/>
            </p:nvGrpSpPr>
            <p:grpSpPr bwMode="auto">
              <a:xfrm>
                <a:off x="449476" y="1524813"/>
                <a:ext cx="7927858" cy="4937477"/>
                <a:chOff x="-36512" y="1637754"/>
                <a:chExt cx="9078376" cy="4937477"/>
              </a:xfrm>
            </p:grpSpPr>
            <p:grpSp>
              <p:nvGrpSpPr>
                <p:cNvPr id="2124" name="Group 62"/>
                <p:cNvGrpSpPr>
                  <a:grpSpLocks/>
                </p:cNvGrpSpPr>
                <p:nvPr/>
              </p:nvGrpSpPr>
              <p:grpSpPr bwMode="auto">
                <a:xfrm>
                  <a:off x="-36512" y="1724457"/>
                  <a:ext cx="9078376" cy="4850774"/>
                  <a:chOff x="-36512" y="1123296"/>
                  <a:chExt cx="9078376" cy="4850774"/>
                </a:xfrm>
              </p:grpSpPr>
              <p:grpSp>
                <p:nvGrpSpPr>
                  <p:cNvPr id="2127" name="Group 65"/>
                  <p:cNvGrpSpPr>
                    <a:grpSpLocks/>
                  </p:cNvGrpSpPr>
                  <p:nvPr/>
                </p:nvGrpSpPr>
                <p:grpSpPr bwMode="auto">
                  <a:xfrm>
                    <a:off x="4498681" y="1123296"/>
                    <a:ext cx="4543183" cy="4850774"/>
                    <a:chOff x="4480936" y="1724457"/>
                    <a:chExt cx="4543183" cy="4850774"/>
                  </a:xfrm>
                </p:grpSpPr>
                <p:pic>
                  <p:nvPicPr>
                    <p:cNvPr id="2133" name="Picture 81"/>
                    <p:cNvPicPr>
                      <a:picLocks noChangeAspect="1"/>
                    </p:cNvPicPr>
                    <p:nvPr/>
                  </p:nvPicPr>
                  <p:blipFill>
                    <a:blip r:embed="rId10">
                      <a:extLst>
                        <a:ext uri="{28A0092B-C50C-407E-A947-70E740481C1C}">
                          <a14:useLocalDpi xmlns:a14="http://schemas.microsoft.com/office/drawing/2010/main" val="0"/>
                        </a:ext>
                      </a:extLst>
                    </a:blip>
                    <a:srcRect r="10014"/>
                    <a:stretch>
                      <a:fillRect/>
                    </a:stretch>
                  </p:blipFill>
                  <p:spPr bwMode="auto">
                    <a:xfrm>
                      <a:off x="4480936" y="4100721"/>
                      <a:ext cx="4543183" cy="24745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34" name="Picture 82"/>
                    <p:cNvPicPr>
                      <a:picLocks noChangeAspect="1"/>
                    </p:cNvPicPr>
                    <p:nvPr/>
                  </p:nvPicPr>
                  <p:blipFill>
                    <a:blip r:embed="rId11">
                      <a:extLst>
                        <a:ext uri="{28A0092B-C50C-407E-A947-70E740481C1C}">
                          <a14:useLocalDpi xmlns:a14="http://schemas.microsoft.com/office/drawing/2010/main" val="0"/>
                        </a:ext>
                      </a:extLst>
                    </a:blip>
                    <a:srcRect r="10149"/>
                    <a:stretch>
                      <a:fillRect/>
                    </a:stretch>
                  </p:blipFill>
                  <p:spPr bwMode="auto">
                    <a:xfrm>
                      <a:off x="4482002" y="1724457"/>
                      <a:ext cx="4536498" cy="24745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2128" name="Group 66"/>
                  <p:cNvGrpSpPr>
                    <a:grpSpLocks/>
                  </p:cNvGrpSpPr>
                  <p:nvPr/>
                </p:nvGrpSpPr>
                <p:grpSpPr bwMode="auto">
                  <a:xfrm>
                    <a:off x="-36512" y="1133698"/>
                    <a:ext cx="4505813" cy="4754880"/>
                    <a:chOff x="70774" y="1471942"/>
                    <a:chExt cx="4505813" cy="4754880"/>
                  </a:xfrm>
                </p:grpSpPr>
                <p:pic>
                  <p:nvPicPr>
                    <p:cNvPr id="2131" name="Picture 79"/>
                    <p:cNvPicPr>
                      <a:picLocks noChangeAspect="1"/>
                    </p:cNvPicPr>
                    <p:nvPr/>
                  </p:nvPicPr>
                  <p:blipFill>
                    <a:blip r:embed="rId12">
                      <a:extLst>
                        <a:ext uri="{28A0092B-C50C-407E-A947-70E740481C1C}">
                          <a14:useLocalDpi xmlns:a14="http://schemas.microsoft.com/office/drawing/2010/main" val="0"/>
                        </a:ext>
                      </a:extLst>
                    </a:blip>
                    <a:srcRect r="10588"/>
                    <a:stretch>
                      <a:fillRect/>
                    </a:stretch>
                  </p:blipFill>
                  <p:spPr bwMode="auto">
                    <a:xfrm>
                      <a:off x="70774" y="3838523"/>
                      <a:ext cx="4505813" cy="23882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32" name="Picture 80"/>
                    <p:cNvPicPr>
                      <a:picLocks noChangeAspect="1"/>
                    </p:cNvPicPr>
                    <p:nvPr/>
                  </p:nvPicPr>
                  <p:blipFill>
                    <a:blip r:embed="rId13">
                      <a:extLst>
                        <a:ext uri="{28A0092B-C50C-407E-A947-70E740481C1C}">
                          <a14:useLocalDpi xmlns:a14="http://schemas.microsoft.com/office/drawing/2010/main" val="0"/>
                        </a:ext>
                      </a:extLst>
                    </a:blip>
                    <a:srcRect r="10593"/>
                    <a:stretch>
                      <a:fillRect/>
                    </a:stretch>
                  </p:blipFill>
                  <p:spPr bwMode="auto">
                    <a:xfrm>
                      <a:off x="73738" y="1471942"/>
                      <a:ext cx="4502849" cy="238689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78" name="Rectangle 77"/>
                  <p:cNvSpPr/>
                  <p:nvPr/>
                </p:nvSpPr>
                <p:spPr>
                  <a:xfrm>
                    <a:off x="35597" y="1628013"/>
                    <a:ext cx="288437" cy="396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79" name="Rectangle 78"/>
                  <p:cNvSpPr/>
                  <p:nvPr/>
                </p:nvSpPr>
                <p:spPr>
                  <a:xfrm>
                    <a:off x="4572064" y="1638040"/>
                    <a:ext cx="286834" cy="396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grpSp>
            <p:sp>
              <p:nvSpPr>
                <p:cNvPr id="64" name="Rectangle 63"/>
                <p:cNvSpPr/>
                <p:nvPr/>
              </p:nvSpPr>
              <p:spPr>
                <a:xfrm>
                  <a:off x="755086" y="1637572"/>
                  <a:ext cx="7920789" cy="287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sp>
              <p:nvSpPr>
                <p:cNvPr id="65" name="Rectangle 64"/>
                <p:cNvSpPr/>
                <p:nvPr/>
              </p:nvSpPr>
              <p:spPr>
                <a:xfrm>
                  <a:off x="610868" y="4125740"/>
                  <a:ext cx="7920789" cy="1446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a:cs typeface="Arial"/>
                  </a:endParaRPr>
                </a:p>
              </p:txBody>
            </p:sp>
          </p:grpSp>
          <p:pic>
            <p:nvPicPr>
              <p:cNvPr id="2123" name="Picture 61"/>
              <p:cNvPicPr>
                <a:picLocks noChangeAspect="1"/>
              </p:cNvPicPr>
              <p:nvPr/>
            </p:nvPicPr>
            <p:blipFill>
              <a:blip r:embed="rId14">
                <a:extLst>
                  <a:ext uri="{28A0092B-C50C-407E-A947-70E740481C1C}">
                    <a14:useLocalDpi xmlns:a14="http://schemas.microsoft.com/office/drawing/2010/main" val="0"/>
                  </a:ext>
                </a:extLst>
              </a:blip>
              <a:srcRect l="89677" t="5937" r="3600" b="8617"/>
              <a:stretch>
                <a:fillRect/>
              </a:stretch>
            </p:blipFill>
            <p:spPr bwMode="auto">
              <a:xfrm>
                <a:off x="8388424" y="1565746"/>
                <a:ext cx="660041" cy="470797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2118" name="TextBox 56"/>
            <p:cNvSpPr txBox="1">
              <a:spLocks noChangeArrowheads="1"/>
            </p:cNvSpPr>
            <p:nvPr/>
          </p:nvSpPr>
          <p:spPr bwMode="auto">
            <a:xfrm>
              <a:off x="1231317" y="1653276"/>
              <a:ext cx="2592288" cy="3748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s-ES" sz="2100" b="1">
                  <a:latin typeface="Arial" panose="020B0604020202020204" pitchFamily="34" charset="0"/>
                  <a:cs typeface="Arial" panose="020B0604020202020204" pitchFamily="34" charset="0"/>
                </a:rPr>
                <a:t>NINO +</a:t>
              </a:r>
            </a:p>
          </p:txBody>
        </p:sp>
        <p:sp>
          <p:nvSpPr>
            <p:cNvPr id="2119" name="TextBox 57"/>
            <p:cNvSpPr txBox="1">
              <a:spLocks noChangeArrowheads="1"/>
            </p:cNvSpPr>
            <p:nvPr/>
          </p:nvSpPr>
          <p:spPr bwMode="auto">
            <a:xfrm>
              <a:off x="5175730" y="1700187"/>
              <a:ext cx="2592288" cy="3748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s-ES" sz="2100" b="1">
                  <a:latin typeface="Arial" panose="020B0604020202020204" pitchFamily="34" charset="0"/>
                  <a:cs typeface="Arial" panose="020B0604020202020204" pitchFamily="34" charset="0"/>
                </a:rPr>
                <a:t>NAO +</a:t>
              </a:r>
            </a:p>
          </p:txBody>
        </p:sp>
        <p:sp>
          <p:nvSpPr>
            <p:cNvPr id="2120" name="TextBox 58"/>
            <p:cNvSpPr txBox="1">
              <a:spLocks noChangeArrowheads="1"/>
            </p:cNvSpPr>
            <p:nvPr/>
          </p:nvSpPr>
          <p:spPr bwMode="auto">
            <a:xfrm>
              <a:off x="5156315" y="4105861"/>
              <a:ext cx="2592288" cy="3748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s-ES" sz="2100" b="1">
                  <a:latin typeface="Arial" panose="020B0604020202020204" pitchFamily="34" charset="0"/>
                  <a:cs typeface="Arial" panose="020B0604020202020204" pitchFamily="34" charset="0"/>
                </a:rPr>
                <a:t>NAO -</a:t>
              </a:r>
            </a:p>
          </p:txBody>
        </p:sp>
        <p:sp>
          <p:nvSpPr>
            <p:cNvPr id="2121" name="TextBox 59"/>
            <p:cNvSpPr txBox="1">
              <a:spLocks noChangeArrowheads="1"/>
            </p:cNvSpPr>
            <p:nvPr/>
          </p:nvSpPr>
          <p:spPr bwMode="auto">
            <a:xfrm>
              <a:off x="1188053" y="4105861"/>
              <a:ext cx="2592288" cy="3748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s-ES" sz="2100" b="1">
                  <a:latin typeface="Arial" panose="020B0604020202020204" pitchFamily="34" charset="0"/>
                  <a:cs typeface="Arial" panose="020B0604020202020204" pitchFamily="34" charset="0"/>
                </a:rPr>
                <a:t>NINO -</a:t>
              </a:r>
            </a:p>
          </p:txBody>
        </p:sp>
      </p:grpSp>
      <p:sp>
        <p:nvSpPr>
          <p:cNvPr id="2080" name="Rectángulo 2"/>
          <p:cNvSpPr>
            <a:spLocks noChangeArrowheads="1"/>
          </p:cNvSpPr>
          <p:nvPr/>
        </p:nvSpPr>
        <p:spPr bwMode="auto">
          <a:xfrm>
            <a:off x="24469983" y="8640038"/>
            <a:ext cx="3286125"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itchFamily="18" charset="0"/>
                <a:ea typeface="MS PGothic" pitchFamily="34" charset="-128"/>
              </a:defRPr>
            </a:lvl1pPr>
            <a:lvl2pPr marL="742950" indent="-285750" eaLnBrk="0" hangingPunct="0">
              <a:spcBef>
                <a:spcPct val="20000"/>
              </a:spcBef>
              <a:buChar char="–"/>
              <a:defRPr sz="12800">
                <a:solidFill>
                  <a:schemeClr val="tx1"/>
                </a:solidFill>
                <a:latin typeface="Times New Roman" pitchFamily="18" charset="0"/>
                <a:ea typeface="MS PGothic" pitchFamily="34" charset="-128"/>
              </a:defRPr>
            </a:lvl2pPr>
            <a:lvl3pPr marL="1143000" indent="-228600" eaLnBrk="0" hangingPunct="0">
              <a:spcBef>
                <a:spcPct val="20000"/>
              </a:spcBef>
              <a:buChar char="•"/>
              <a:defRPr sz="10900">
                <a:solidFill>
                  <a:schemeClr val="tx1"/>
                </a:solidFill>
                <a:latin typeface="Times New Roman" pitchFamily="18" charset="0"/>
                <a:ea typeface="MS PGothic" pitchFamily="34" charset="-128"/>
              </a:defRPr>
            </a:lvl3pPr>
            <a:lvl4pPr marL="1600200" indent="-228600" eaLnBrk="0" hangingPunct="0">
              <a:spcBef>
                <a:spcPct val="20000"/>
              </a:spcBef>
              <a:buChar char="–"/>
              <a:defRPr sz="9100">
                <a:solidFill>
                  <a:schemeClr val="tx1"/>
                </a:solidFill>
                <a:latin typeface="Times New Roman" pitchFamily="18" charset="0"/>
                <a:ea typeface="MS PGothic" pitchFamily="34" charset="-128"/>
              </a:defRPr>
            </a:lvl4pPr>
            <a:lvl5pPr marL="2057400" indent="-228600" eaLnBrk="0" hangingPunct="0">
              <a:spcBef>
                <a:spcPct val="20000"/>
              </a:spcBef>
              <a:buChar char="»"/>
              <a:defRPr sz="91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9100">
                <a:solidFill>
                  <a:schemeClr val="tx1"/>
                </a:solidFill>
                <a:latin typeface="Times New Roman" pitchFamily="18" charset="0"/>
                <a:ea typeface="MS PGothic" pitchFamily="34" charset="-128"/>
              </a:defRPr>
            </a:lvl9pPr>
          </a:lstStyle>
          <a:p>
            <a:pPr algn="just" eaLnBrk="1" hangingPunct="1">
              <a:spcBef>
                <a:spcPct val="0"/>
              </a:spcBef>
              <a:buNone/>
              <a:defRPr/>
            </a:pPr>
            <a:r>
              <a:rPr lang="en-US" altLang="en-US" sz="1800" b="1" dirty="0">
                <a:solidFill>
                  <a:schemeClr val="tx1">
                    <a:lumMod val="75000"/>
                    <a:lumOff val="25000"/>
                  </a:schemeClr>
                </a:solidFill>
                <a:latin typeface="Arial"/>
                <a:cs typeface="Arial"/>
              </a:rPr>
              <a:t>Fig 2:</a:t>
            </a:r>
            <a:r>
              <a:rPr lang="en-US" altLang="en-US" sz="1800" dirty="0">
                <a:solidFill>
                  <a:schemeClr val="tx1">
                    <a:lumMod val="75000"/>
                    <a:lumOff val="25000"/>
                  </a:schemeClr>
                </a:solidFill>
                <a:latin typeface="Arial"/>
                <a:cs typeface="Arial"/>
              </a:rPr>
              <a:t> The impact of NINO3.4 and NAO indexes on 10-m wind speed in DJF is evaluated from the ERA-Interim reanalysis for the period 1981-2015 with a stratification. Red areas indicate an increase of wind speed and blue areas show a decrease.  Hatched areas show where the relationship is significant at a 95% confidence level. </a:t>
            </a:r>
            <a:r>
              <a:rPr lang="en-GB" altLang="en-US" sz="1800" dirty="0">
                <a:solidFill>
                  <a:schemeClr val="tx1">
                    <a:lumMod val="75000"/>
                    <a:lumOff val="25000"/>
                  </a:schemeClr>
                </a:solidFill>
                <a:latin typeface="Arial"/>
                <a:cs typeface="Arial"/>
              </a:rPr>
              <a:t>Quantifying climate impacts is a first step to valorise climate predictions and is essential to engage users in the co-production of climate information.</a:t>
            </a:r>
          </a:p>
          <a:p>
            <a:pPr algn="just" eaLnBrk="1" hangingPunct="1">
              <a:spcBef>
                <a:spcPct val="0"/>
              </a:spcBef>
              <a:buFontTx/>
              <a:buNone/>
              <a:defRPr/>
            </a:pPr>
            <a:r>
              <a:rPr lang="en-US" altLang="en-US" sz="1300" dirty="0">
                <a:solidFill>
                  <a:schemeClr val="tx1">
                    <a:lumMod val="75000"/>
                    <a:lumOff val="25000"/>
                  </a:schemeClr>
                </a:solidFill>
                <a:latin typeface="Arial"/>
                <a:cs typeface="Arial"/>
              </a:rPr>
              <a:t> </a:t>
            </a:r>
          </a:p>
        </p:txBody>
      </p:sp>
      <p:sp>
        <p:nvSpPr>
          <p:cNvPr id="2076" name="Rectángulo 7"/>
          <p:cNvSpPr>
            <a:spLocks noChangeArrowheads="1"/>
          </p:cNvSpPr>
          <p:nvPr/>
        </p:nvSpPr>
        <p:spPr bwMode="auto">
          <a:xfrm>
            <a:off x="15114847" y="6831013"/>
            <a:ext cx="126412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GB" altLang="es-ES" sz="2600" dirty="0">
                <a:solidFill>
                  <a:srgbClr val="404040"/>
                </a:solidFill>
                <a:latin typeface="Arial" panose="020B0604020202020204" pitchFamily="34" charset="0"/>
                <a:cs typeface="Arial" panose="020B0604020202020204" pitchFamily="34" charset="0"/>
              </a:rPr>
              <a:t>The </a:t>
            </a:r>
            <a:r>
              <a:rPr lang="en-GB" altLang="es-ES" sz="2600" b="1" dirty="0">
                <a:solidFill>
                  <a:srgbClr val="09357D"/>
                </a:solidFill>
                <a:latin typeface="Arial"/>
                <a:ea typeface="MS PGothic" pitchFamily="34" charset="-128"/>
                <a:cs typeface="Arial"/>
              </a:rPr>
              <a:t>impact</a:t>
            </a:r>
            <a:r>
              <a:rPr lang="en-GB" altLang="es-ES" sz="2600" dirty="0">
                <a:solidFill>
                  <a:srgbClr val="404040"/>
                </a:solidFill>
                <a:latin typeface="Arial" panose="020B0604020202020204" pitchFamily="34" charset="0"/>
                <a:cs typeface="Arial" panose="020B0604020202020204" pitchFamily="34" charset="0"/>
              </a:rPr>
              <a:t> of climate variability at weekly, monthly, seasonal or multi-annual time scales on socioeconomic sectors can be evaluated employing past records from </a:t>
            </a:r>
            <a:r>
              <a:rPr lang="en-GB" altLang="es-ES" sz="2600" b="1" dirty="0">
                <a:solidFill>
                  <a:srgbClr val="09357D"/>
                </a:solidFill>
                <a:latin typeface="Arial"/>
                <a:ea typeface="MS PGothic" pitchFamily="34" charset="-128"/>
                <a:cs typeface="Arial"/>
              </a:rPr>
              <a:t>Reanalysis</a:t>
            </a:r>
            <a:r>
              <a:rPr lang="en-GB" altLang="es-ES" sz="2600" dirty="0">
                <a:solidFill>
                  <a:srgbClr val="404040"/>
                </a:solidFill>
                <a:latin typeface="Arial" panose="020B0604020202020204" pitchFamily="34" charset="0"/>
                <a:cs typeface="Arial" panose="020B0604020202020204" pitchFamily="34" charset="0"/>
              </a:rPr>
              <a:t> datasets. Both ECVs and impact indicators can be used.</a:t>
            </a:r>
          </a:p>
        </p:txBody>
      </p:sp>
      <p:pic>
        <p:nvPicPr>
          <p:cNvPr id="11" name="Picture 10"/>
          <p:cNvPicPr>
            <a:picLocks noChangeAspect="1"/>
          </p:cNvPicPr>
          <p:nvPr/>
        </p:nvPicPr>
        <p:blipFill rotWithShape="1">
          <a:blip r:embed="rId15">
            <a:extLst>
              <a:ext uri="{28A0092B-C50C-407E-A947-70E740481C1C}">
                <a14:useLocalDpi xmlns:a14="http://schemas.microsoft.com/office/drawing/2010/main" val="0"/>
              </a:ext>
            </a:extLst>
          </a:blip>
          <a:srcRect t="8293"/>
          <a:stretch/>
        </p:blipFill>
        <p:spPr>
          <a:xfrm>
            <a:off x="14749517" y="14299406"/>
            <a:ext cx="9616486" cy="3832144"/>
          </a:xfrm>
          <a:prstGeom prst="rect">
            <a:avLst/>
          </a:prstGeom>
        </p:spPr>
      </p:pic>
      <p:sp>
        <p:nvSpPr>
          <p:cNvPr id="9" name="Rectángulo 8">
            <a:extLst>
              <a:ext uri="{FF2B5EF4-FFF2-40B4-BE49-F238E27FC236}">
                <a16:creationId xmlns:a16="http://schemas.microsoft.com/office/drawing/2014/main" id="{05ACCF76-615C-7045-8BCF-CC84A7EA88DD}"/>
              </a:ext>
            </a:extLst>
          </p:cNvPr>
          <p:cNvSpPr/>
          <p:nvPr/>
        </p:nvSpPr>
        <p:spPr>
          <a:xfrm>
            <a:off x="24469983" y="14568487"/>
            <a:ext cx="3267280" cy="3970318"/>
          </a:xfrm>
          <a:prstGeom prst="rect">
            <a:avLst/>
          </a:prstGeom>
          <a:ln>
            <a:noFill/>
          </a:ln>
        </p:spPr>
        <p:txBody>
          <a:bodyPr wrap="square">
            <a:spAutoFit/>
          </a:bodyPr>
          <a:lstStyle/>
          <a:p>
            <a:pPr algn="just">
              <a:defRPr/>
            </a:pPr>
            <a:r>
              <a:rPr lang="en-GB" altLang="en-US" sz="1800" b="1" dirty="0">
                <a:solidFill>
                  <a:schemeClr val="tx1">
                    <a:lumMod val="75000"/>
                    <a:lumOff val="25000"/>
                  </a:schemeClr>
                </a:solidFill>
                <a:latin typeface="Arial"/>
                <a:cs typeface="Arial"/>
              </a:rPr>
              <a:t>Fig 3:</a:t>
            </a:r>
            <a:r>
              <a:rPr lang="en-GB" altLang="en-US" sz="1800" dirty="0">
                <a:solidFill>
                  <a:schemeClr val="tx1">
                    <a:lumMod val="75000"/>
                    <a:lumOff val="25000"/>
                  </a:schemeClr>
                </a:solidFill>
                <a:latin typeface="Arial"/>
                <a:cs typeface="Arial"/>
              </a:rPr>
              <a:t> </a:t>
            </a:r>
            <a:r>
              <a:rPr lang="en-GB" altLang="en-US" sz="1800" dirty="0">
                <a:solidFill>
                  <a:schemeClr val="tx1">
                    <a:lumMod val="75000"/>
                    <a:lumOff val="25000"/>
                  </a:schemeClr>
                </a:solidFill>
                <a:latin typeface="Arial"/>
                <a:ea typeface="MS PGothic" pitchFamily="34" charset="-128"/>
                <a:cs typeface="Arial"/>
              </a:rPr>
              <a:t>A Weather Regimes classification over Europe for the month of January has been computed from daily-mean sea level pressures. Four synoptic patterns have been identified (top row), and the anomalies in wind power production associated to each cluster have been derived (bottom row). The potential for electricity generation is indicated by capacity factor    </a:t>
            </a:r>
            <a:r>
              <a:rPr lang="en-GB" altLang="en-US" sz="1800" dirty="0">
                <a:solidFill>
                  <a:schemeClr val="bg1"/>
                </a:solidFill>
                <a:latin typeface="Arial"/>
                <a:ea typeface="MS PGothic" pitchFamily="34" charset="-128"/>
                <a:cs typeface="Arial"/>
              </a:rPr>
              <a:t> .</a:t>
            </a:r>
          </a:p>
        </p:txBody>
      </p:sp>
      <p:sp>
        <p:nvSpPr>
          <p:cNvPr id="68" name="Rectángulo 67">
            <a:extLst>
              <a:ext uri="{FF2B5EF4-FFF2-40B4-BE49-F238E27FC236}">
                <a16:creationId xmlns:a16="http://schemas.microsoft.com/office/drawing/2014/main" id="{E558117F-0AFC-4747-B899-46DB65B5D6B2}"/>
              </a:ext>
            </a:extLst>
          </p:cNvPr>
          <p:cNvSpPr/>
          <p:nvPr/>
        </p:nvSpPr>
        <p:spPr>
          <a:xfrm>
            <a:off x="38923628" y="9410834"/>
            <a:ext cx="2917706" cy="4247317"/>
          </a:xfrm>
          <a:prstGeom prst="rect">
            <a:avLst/>
          </a:prstGeom>
        </p:spPr>
        <p:txBody>
          <a:bodyPr wrap="square">
            <a:spAutoFit/>
          </a:bodyPr>
          <a:lstStyle/>
          <a:p>
            <a:pPr algn="just">
              <a:defRPr/>
            </a:pPr>
            <a:r>
              <a:rPr lang="en-GB" altLang="en-US" sz="1800" b="1" dirty="0">
                <a:solidFill>
                  <a:schemeClr val="tx1">
                    <a:lumMod val="75000"/>
                    <a:lumOff val="25000"/>
                  </a:schemeClr>
                </a:solidFill>
                <a:latin typeface="Arial"/>
                <a:cs typeface="Arial"/>
              </a:rPr>
              <a:t>Fig 5:</a:t>
            </a:r>
            <a:r>
              <a:rPr lang="en-GB" altLang="en-US" sz="1800" dirty="0">
                <a:solidFill>
                  <a:schemeClr val="tx1">
                    <a:lumMod val="75000"/>
                    <a:lumOff val="25000"/>
                  </a:schemeClr>
                </a:solidFill>
                <a:latin typeface="Arial"/>
                <a:cs typeface="Arial"/>
              </a:rPr>
              <a:t> RPSS of </a:t>
            </a:r>
            <a:r>
              <a:rPr lang="en-GB" altLang="en-US" sz="1800" dirty="0" err="1">
                <a:solidFill>
                  <a:schemeClr val="tx1">
                    <a:lumMod val="75000"/>
                    <a:lumOff val="25000"/>
                  </a:schemeClr>
                </a:solidFill>
                <a:latin typeface="Arial"/>
                <a:cs typeface="Arial"/>
              </a:rPr>
              <a:t>subseasonal</a:t>
            </a:r>
            <a:r>
              <a:rPr lang="en-GB" altLang="en-US" sz="1800" dirty="0">
                <a:solidFill>
                  <a:schemeClr val="tx1">
                    <a:lumMod val="75000"/>
                    <a:lumOff val="25000"/>
                  </a:schemeClr>
                </a:solidFill>
                <a:latin typeface="Arial"/>
                <a:cs typeface="Arial"/>
              </a:rPr>
              <a:t> wind speed forecasts issued in January  (top row) and February (bottom row) for four different lead times. Positive values (yellow and red) indicate better performance than a climatological forecast. The highest skills are seen for the first week, but positive values can be seen up to four weeks ahead in some regions.</a:t>
            </a:r>
            <a:endParaRPr lang="en-GB" altLang="en-US" sz="1800" dirty="0">
              <a:solidFill>
                <a:schemeClr val="tx1">
                  <a:lumMod val="75000"/>
                  <a:lumOff val="25000"/>
                </a:schemeClr>
              </a:solidFill>
              <a:latin typeface="Arial"/>
              <a:ea typeface="MS PGothic" pitchFamily="34" charset="-128"/>
              <a:cs typeface="Arial"/>
            </a:endParaRPr>
          </a:p>
        </p:txBody>
      </p:sp>
      <p:pic>
        <p:nvPicPr>
          <p:cNvPr id="22" name="Imagen 21">
            <a:extLst>
              <a:ext uri="{FF2B5EF4-FFF2-40B4-BE49-F238E27FC236}">
                <a16:creationId xmlns:a16="http://schemas.microsoft.com/office/drawing/2014/main" id="{04333F65-62F7-DC4F-97DD-CDB1188A466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346325" y="15765506"/>
            <a:ext cx="5267695" cy="4941858"/>
          </a:xfrm>
          <a:prstGeom prst="rect">
            <a:avLst/>
          </a:prstGeom>
        </p:spPr>
      </p:pic>
      <p:grpSp>
        <p:nvGrpSpPr>
          <p:cNvPr id="30" name="Grupo 29">
            <a:extLst>
              <a:ext uri="{FF2B5EF4-FFF2-40B4-BE49-F238E27FC236}">
                <a16:creationId xmlns:a16="http://schemas.microsoft.com/office/drawing/2014/main" id="{D52E13B4-B0D0-ED4D-A523-380BDF9E8751}"/>
              </a:ext>
            </a:extLst>
          </p:cNvPr>
          <p:cNvGrpSpPr/>
          <p:nvPr/>
        </p:nvGrpSpPr>
        <p:grpSpPr>
          <a:xfrm>
            <a:off x="15031144" y="19325431"/>
            <a:ext cx="12988925" cy="9223375"/>
            <a:chOff x="15031144" y="15612185"/>
            <a:chExt cx="12988925" cy="9223375"/>
          </a:xfrm>
        </p:grpSpPr>
        <p:sp>
          <p:nvSpPr>
            <p:cNvPr id="77" name="Rectángulo 76">
              <a:extLst>
                <a:ext uri="{FF2B5EF4-FFF2-40B4-BE49-F238E27FC236}">
                  <a16:creationId xmlns:a16="http://schemas.microsoft.com/office/drawing/2014/main" id="{E7BF8753-C717-A744-98EA-8664AF7A59BE}"/>
                </a:ext>
              </a:extLst>
            </p:cNvPr>
            <p:cNvSpPr/>
            <p:nvPr/>
          </p:nvSpPr>
          <p:spPr>
            <a:xfrm>
              <a:off x="15064394" y="24168602"/>
              <a:ext cx="12846049" cy="666958"/>
            </a:xfrm>
            <a:prstGeom prst="rect">
              <a:avLst/>
            </a:prstGeom>
          </p:spPr>
          <p:txBody>
            <a:bodyPr wrap="square">
              <a:spAutoFit/>
            </a:bodyPr>
            <a:lstStyle/>
            <a:p>
              <a:pPr algn="just">
                <a:defRPr/>
              </a:pPr>
              <a:r>
                <a:rPr lang="en-GB" altLang="en-US" sz="1800" b="1" dirty="0">
                  <a:solidFill>
                    <a:schemeClr val="tx1">
                      <a:lumMod val="75000"/>
                      <a:lumOff val="25000"/>
                    </a:schemeClr>
                  </a:solidFill>
                  <a:latin typeface="Arial"/>
                  <a:cs typeface="Arial"/>
                </a:rPr>
                <a:t>Fig 4:</a:t>
              </a:r>
              <a:r>
                <a:rPr lang="en-GB" altLang="en-US" sz="1800" dirty="0">
                  <a:solidFill>
                    <a:schemeClr val="tx1">
                      <a:lumMod val="75000"/>
                      <a:lumOff val="25000"/>
                    </a:schemeClr>
                  </a:solidFill>
                  <a:latin typeface="Arial"/>
                  <a:cs typeface="Arial"/>
                </a:rPr>
                <a:t> The seasonal hurricane predictions website platform collects information from many sources and displays the number of predicted hurricanes for the next season. </a:t>
              </a:r>
              <a:endParaRPr lang="en-GB" altLang="en-US" sz="1800" dirty="0">
                <a:solidFill>
                  <a:schemeClr val="tx1">
                    <a:lumMod val="75000"/>
                    <a:lumOff val="25000"/>
                  </a:schemeClr>
                </a:solidFill>
                <a:latin typeface="Arial"/>
                <a:ea typeface="MS PGothic" pitchFamily="34" charset="-128"/>
                <a:cs typeface="Arial"/>
              </a:endParaRPr>
            </a:p>
          </p:txBody>
        </p:sp>
        <p:sp>
          <p:nvSpPr>
            <p:cNvPr id="93" name="AutoShape 15"/>
            <p:cNvSpPr>
              <a:spLocks noChangeArrowheads="1"/>
            </p:cNvSpPr>
            <p:nvPr/>
          </p:nvSpPr>
          <p:spPr bwMode="auto">
            <a:xfrm>
              <a:off x="15031144" y="15612185"/>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400" b="1" dirty="0">
                  <a:solidFill>
                    <a:schemeClr val="bg1"/>
                  </a:solidFill>
                  <a:effectLst>
                    <a:outerShdw blurRad="38100" dist="38100" dir="2700000" algn="tl">
                      <a:srgbClr val="000000"/>
                    </a:outerShdw>
                  </a:effectLst>
                  <a:latin typeface="Arial" pitchFamily="34" charset="0"/>
                  <a:cs typeface="Arial" pitchFamily="34" charset="0"/>
                </a:rPr>
                <a:t>How many hurricanes can we expect for the coming season?</a:t>
              </a:r>
            </a:p>
          </p:txBody>
        </p:sp>
        <p:sp>
          <p:nvSpPr>
            <p:cNvPr id="2081" name="Rectángulo 10"/>
            <p:cNvSpPr>
              <a:spLocks noChangeArrowheads="1"/>
            </p:cNvSpPr>
            <p:nvPr/>
          </p:nvSpPr>
          <p:spPr bwMode="auto">
            <a:xfrm>
              <a:off x="15096232" y="16646679"/>
              <a:ext cx="1292383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GB" altLang="es-ES" sz="2600" b="1" dirty="0">
                  <a:solidFill>
                    <a:srgbClr val="09357D"/>
                  </a:solidFill>
                  <a:latin typeface="Arial" panose="020B0604020202020204" pitchFamily="34" charset="0"/>
                  <a:cs typeface="Arial" panose="020B0604020202020204" pitchFamily="34" charset="0"/>
                </a:rPr>
                <a:t>Tropical cyclones</a:t>
              </a:r>
              <a:r>
                <a:rPr lang="en-GB" altLang="es-ES" sz="2600" dirty="0">
                  <a:solidFill>
                    <a:srgbClr val="09357D"/>
                  </a:solidFill>
                  <a:latin typeface="Arial" panose="020B0604020202020204" pitchFamily="34" charset="0"/>
                  <a:cs typeface="Arial" panose="020B0604020202020204" pitchFamily="34" charset="0"/>
                </a:rPr>
                <a:t> </a:t>
              </a:r>
              <a:r>
                <a:rPr lang="en-GB" altLang="es-ES" sz="2600" dirty="0">
                  <a:solidFill>
                    <a:srgbClr val="404040"/>
                  </a:solidFill>
                  <a:latin typeface="Arial" panose="020B0604020202020204" pitchFamily="34" charset="0"/>
                  <a:cs typeface="Arial" panose="020B0604020202020204" pitchFamily="34" charset="0"/>
                </a:rPr>
                <a:t>rate as the primary meteorological phenomena in the context of causing destruction and </a:t>
              </a:r>
              <a:r>
                <a:rPr lang="en-GB" altLang="es-ES" sz="2600" b="1" dirty="0">
                  <a:solidFill>
                    <a:srgbClr val="09357D"/>
                  </a:solidFill>
                  <a:latin typeface="Arial" panose="020B0604020202020204" pitchFamily="34" charset="0"/>
                  <a:cs typeface="Arial" panose="020B0604020202020204" pitchFamily="34" charset="0"/>
                </a:rPr>
                <a:t>economic losses</a:t>
              </a:r>
              <a:r>
                <a:rPr lang="en-GB" altLang="es-ES" sz="2600" dirty="0">
                  <a:solidFill>
                    <a:srgbClr val="404040"/>
                  </a:solidFill>
                  <a:latin typeface="Arial" panose="020B0604020202020204" pitchFamily="34" charset="0"/>
                  <a:cs typeface="Arial" panose="020B0604020202020204" pitchFamily="34" charset="0"/>
                </a:rPr>
                <a:t>. As such, forecasting the upcoming level of hurricane activity is a prime concern for the (re-)insurance sector. The BSC has partnered with the Colorado State University and XL Catlin to offer a platform offering the most up-to-date view of upcoming Atlantic hurricane activity.</a:t>
              </a:r>
            </a:p>
          </p:txBody>
        </p:sp>
        <p:grpSp>
          <p:nvGrpSpPr>
            <p:cNvPr id="13" name="Group 12"/>
            <p:cNvGrpSpPr/>
            <p:nvPr/>
          </p:nvGrpSpPr>
          <p:grpSpPr>
            <a:xfrm>
              <a:off x="15110519" y="19044360"/>
              <a:ext cx="12909550" cy="4926859"/>
              <a:chOff x="29249763" y="22618315"/>
              <a:chExt cx="11496600" cy="3860346"/>
            </a:xfrm>
          </p:grpSpPr>
          <p:pic>
            <p:nvPicPr>
              <p:cNvPr id="96" name="Picture 3"/>
              <p:cNvPicPr>
                <a:picLocks noChangeAspect="1" noChangeArrowheads="1"/>
              </p:cNvPicPr>
              <p:nvPr/>
            </p:nvPicPr>
            <p:blipFill>
              <a:blip r:embed="rId17" cstate="print"/>
              <a:srcRect l="4134" t="30050" r="1569" b="8001"/>
              <a:stretch>
                <a:fillRect/>
              </a:stretch>
            </p:blipFill>
            <p:spPr bwMode="auto">
              <a:xfrm>
                <a:off x="29249763" y="22618317"/>
                <a:ext cx="11496600" cy="3860344"/>
              </a:xfrm>
              <a:prstGeom prst="rect">
                <a:avLst/>
              </a:prstGeom>
              <a:noFill/>
              <a:ln w="9525">
                <a:noFill/>
                <a:miter lim="800000"/>
                <a:headEnd/>
                <a:tailEnd/>
              </a:ln>
            </p:spPr>
          </p:pic>
          <p:pic>
            <p:nvPicPr>
              <p:cNvPr id="98" name="6 Imagen" descr="Screenshot_20181129-175104.png"/>
              <p:cNvPicPr>
                <a:picLocks noChangeAspect="1"/>
              </p:cNvPicPr>
              <p:nvPr/>
            </p:nvPicPr>
            <p:blipFill>
              <a:blip r:embed="rId18" cstate="print"/>
              <a:srcRect t="13787" b="901"/>
              <a:stretch>
                <a:fillRect/>
              </a:stretch>
            </p:blipFill>
            <p:spPr>
              <a:xfrm>
                <a:off x="29249763" y="22618315"/>
                <a:ext cx="2801169" cy="3860344"/>
              </a:xfrm>
              <a:prstGeom prst="rect">
                <a:avLst/>
              </a:prstGeom>
              <a:ln w="28575">
                <a:solidFill>
                  <a:schemeClr val="bg1"/>
                </a:solidFill>
              </a:ln>
            </p:spPr>
          </p:pic>
        </p:grpSp>
      </p:grpSp>
      <p:sp>
        <p:nvSpPr>
          <p:cNvPr id="2086" name="TextBox 83"/>
          <p:cNvSpPr txBox="1">
            <a:spLocks noChangeArrowheads="1"/>
          </p:cNvSpPr>
          <p:nvPr/>
        </p:nvSpPr>
        <p:spPr bwMode="auto">
          <a:xfrm>
            <a:off x="23638483" y="27341274"/>
            <a:ext cx="4549167"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s-ES" sz="1800" b="1" dirty="0">
                <a:solidFill>
                  <a:schemeClr val="bg1"/>
                </a:solidFill>
                <a:latin typeface="Arial" panose="020B0604020202020204" pitchFamily="34" charset="0"/>
                <a:cs typeface="Arial" panose="020B0604020202020204" pitchFamily="34" charset="0"/>
              </a:rPr>
              <a:t>www.seasonalhurricanepredictions.org</a:t>
            </a:r>
          </a:p>
        </p:txBody>
      </p:sp>
      <p:grpSp>
        <p:nvGrpSpPr>
          <p:cNvPr id="33" name="Grupo 32">
            <a:extLst>
              <a:ext uri="{FF2B5EF4-FFF2-40B4-BE49-F238E27FC236}">
                <a16:creationId xmlns:a16="http://schemas.microsoft.com/office/drawing/2014/main" id="{122106B5-281D-A742-BB6C-33EA4A3011EF}"/>
              </a:ext>
            </a:extLst>
          </p:cNvPr>
          <p:cNvGrpSpPr/>
          <p:nvPr/>
        </p:nvGrpSpPr>
        <p:grpSpPr>
          <a:xfrm>
            <a:off x="908050" y="17894300"/>
            <a:ext cx="12960350" cy="10654506"/>
            <a:chOff x="15074900" y="5702300"/>
            <a:chExt cx="12960350" cy="10654506"/>
          </a:xfrm>
        </p:grpSpPr>
        <p:sp>
          <p:nvSpPr>
            <p:cNvPr id="87" name="AutoShape 15"/>
            <p:cNvSpPr>
              <a:spLocks noChangeArrowheads="1"/>
            </p:cNvSpPr>
            <p:nvPr/>
          </p:nvSpPr>
          <p:spPr bwMode="auto">
            <a:xfrm>
              <a:off x="15074900" y="5702300"/>
              <a:ext cx="12960350" cy="841375"/>
            </a:xfrm>
            <a:prstGeom prst="roundRect">
              <a:avLst>
                <a:gd name="adj" fmla="val 27361"/>
              </a:avLst>
            </a:prstGeom>
            <a:solidFill>
              <a:srgbClr val="09357D"/>
            </a:solidFill>
            <a:ln>
              <a:noFill/>
            </a:ln>
            <a:effectLst>
              <a:outerShdw sx="999" sy="999" algn="ctr" rotWithShape="0">
                <a:srgbClr val="787878"/>
              </a:outerShdw>
            </a:effectLst>
            <a:extLst>
              <a:ext uri="{91240B29-F687-4F45-9708-019B960494DF}">
                <a14:hiddenLine xmlns:a14="http://schemas.microsoft.com/office/drawing/2010/main" w="50800">
                  <a:solidFill>
                    <a:srgbClr val="000000"/>
                  </a:solidFill>
                  <a:round/>
                  <a:headEnd/>
                  <a:tailEnd/>
                </a14:hiddenLine>
              </a:ext>
            </a:extLst>
          </p:spPr>
          <p:txBody>
            <a:bodyPr wrap="none" lIns="38004" tIns="18349" rIns="38004" bIns="18349" anchor="ctr"/>
            <a:lstStyle>
              <a:lvl1pPr defTabSz="357188" eaLnBrk="0" hangingPunct="0">
                <a:defRPr sz="2100">
                  <a:solidFill>
                    <a:schemeClr val="tx1"/>
                  </a:solidFill>
                  <a:latin typeface="Times New Roman" pitchFamily="18" charset="0"/>
                  <a:ea typeface="ＭＳ Ｐゴシック" pitchFamily="34" charset="-128"/>
                </a:defRPr>
              </a:lvl1pPr>
              <a:lvl2pPr marL="742950" indent="-285750" defTabSz="357188" eaLnBrk="0" hangingPunct="0">
                <a:defRPr sz="2100">
                  <a:solidFill>
                    <a:schemeClr val="tx1"/>
                  </a:solidFill>
                  <a:latin typeface="Times New Roman" pitchFamily="18" charset="0"/>
                  <a:ea typeface="ＭＳ Ｐゴシック" pitchFamily="34" charset="-128"/>
                </a:defRPr>
              </a:lvl2pPr>
              <a:lvl3pPr marL="1143000" indent="-228600" defTabSz="357188" eaLnBrk="0" hangingPunct="0">
                <a:defRPr sz="2100">
                  <a:solidFill>
                    <a:schemeClr val="tx1"/>
                  </a:solidFill>
                  <a:latin typeface="Times New Roman" pitchFamily="18" charset="0"/>
                  <a:ea typeface="ＭＳ Ｐゴシック" pitchFamily="34" charset="-128"/>
                </a:defRPr>
              </a:lvl3pPr>
              <a:lvl4pPr marL="1600200" indent="-228600" defTabSz="357188" eaLnBrk="0" hangingPunct="0">
                <a:defRPr sz="2100">
                  <a:solidFill>
                    <a:schemeClr val="tx1"/>
                  </a:solidFill>
                  <a:latin typeface="Times New Roman" pitchFamily="18" charset="0"/>
                  <a:ea typeface="ＭＳ Ｐゴシック" pitchFamily="34" charset="-128"/>
                </a:defRPr>
              </a:lvl4pPr>
              <a:lvl5pPr marL="2057400" indent="-228600" defTabSz="357188" eaLnBrk="0" hangingPunct="0">
                <a:defRPr sz="2100">
                  <a:solidFill>
                    <a:schemeClr val="tx1"/>
                  </a:solidFill>
                  <a:latin typeface="Times New Roman" pitchFamily="18" charset="0"/>
                  <a:ea typeface="ＭＳ Ｐゴシック" pitchFamily="34" charset="-128"/>
                </a:defRPr>
              </a:lvl5pPr>
              <a:lvl6pPr marL="25146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6pPr>
              <a:lvl7pPr marL="29718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7pPr>
              <a:lvl8pPr marL="34290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8pPr>
              <a:lvl9pPr marL="3886200" indent="-228600" defTabSz="357188" eaLnBrk="0" fontAlgn="base" hangingPunct="0">
                <a:spcBef>
                  <a:spcPct val="0"/>
                </a:spcBef>
                <a:spcAft>
                  <a:spcPct val="0"/>
                </a:spcAft>
                <a:defRPr sz="2100">
                  <a:solidFill>
                    <a:schemeClr val="tx1"/>
                  </a:solidFill>
                  <a:latin typeface="Times New Roman" pitchFamily="18" charset="0"/>
                  <a:ea typeface="ＭＳ Ｐゴシック" pitchFamily="34" charset="-128"/>
                </a:defRPr>
              </a:lvl9pPr>
            </a:lstStyle>
            <a:p>
              <a:pPr algn="ctr">
                <a:defRPr/>
              </a:pPr>
              <a:r>
                <a:rPr lang="en-GB" altLang="es-ES" sz="3600" b="1" dirty="0">
                  <a:solidFill>
                    <a:schemeClr val="bg1"/>
                  </a:solidFill>
                  <a:effectLst>
                    <a:outerShdw blurRad="38100" dist="38100" dir="2700000" algn="tl">
                      <a:srgbClr val="000000"/>
                    </a:outerShdw>
                  </a:effectLst>
                  <a:latin typeface="Arial" pitchFamily="34" charset="0"/>
                  <a:cs typeface="Arial" pitchFamily="34" charset="0"/>
                </a:rPr>
                <a:t>How much energy will wind farms produce next season?</a:t>
              </a:r>
            </a:p>
          </p:txBody>
        </p:sp>
        <p:sp>
          <p:nvSpPr>
            <p:cNvPr id="2066" name="Rectángulo 4"/>
            <p:cNvSpPr>
              <a:spLocks noChangeArrowheads="1"/>
            </p:cNvSpPr>
            <p:nvPr/>
          </p:nvSpPr>
          <p:spPr bwMode="auto">
            <a:xfrm>
              <a:off x="22859557" y="9359086"/>
              <a:ext cx="487089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None/>
                <a:defRPr/>
              </a:pPr>
              <a:r>
                <a:rPr lang="en-GB" altLang="es-ES" sz="1800" b="1" dirty="0">
                  <a:solidFill>
                    <a:schemeClr val="tx1">
                      <a:lumMod val="75000"/>
                      <a:lumOff val="25000"/>
                    </a:schemeClr>
                  </a:solidFill>
                  <a:latin typeface="Arial"/>
                  <a:ea typeface="MS PGothic" pitchFamily="34" charset="-128"/>
                  <a:cs typeface="Arial"/>
                </a:rPr>
                <a:t>Fig 1:</a:t>
              </a:r>
              <a:r>
                <a:rPr lang="en-GB" altLang="es-ES" sz="1800" dirty="0">
                  <a:solidFill>
                    <a:schemeClr val="tx1">
                      <a:lumMod val="75000"/>
                      <a:lumOff val="25000"/>
                    </a:schemeClr>
                  </a:solidFill>
                  <a:latin typeface="Arial"/>
                  <a:ea typeface="MS PGothic" pitchFamily="34" charset="-128"/>
                  <a:cs typeface="Arial"/>
                </a:rPr>
                <a:t> Seasonal predictions of average wind speed in the south-western part of the United States for the first three months of 2015, issued in October, November and December of 2014. Yellow dots are individual ensemble members, coloured areas show the probability for each tercile category (below normal, normal and above normal) and scratched areas correspond to extreme categories. The raw forecasts from the ECMWF SEAS5 system have been bias-adjusted to correct the mean, variance and ensemble spread. Skill score estimates associated to this particular forecast are provided below, with a map of the region of interest.</a:t>
              </a:r>
              <a:endParaRPr lang="en-US" altLang="es-ES" sz="1800" dirty="0">
                <a:solidFill>
                  <a:schemeClr val="tx1">
                    <a:lumMod val="75000"/>
                    <a:lumOff val="25000"/>
                  </a:schemeClr>
                </a:solidFill>
                <a:latin typeface="Arial"/>
                <a:ea typeface="MS PGothic" pitchFamily="34" charset="-128"/>
                <a:cs typeface="Arial"/>
              </a:endParaRPr>
            </a:p>
          </p:txBody>
        </p:sp>
        <p:sp>
          <p:nvSpPr>
            <p:cNvPr id="2077" name="Rectángulo 8"/>
            <p:cNvSpPr>
              <a:spLocks noChangeArrowheads="1"/>
            </p:cNvSpPr>
            <p:nvPr/>
          </p:nvSpPr>
          <p:spPr bwMode="auto">
            <a:xfrm>
              <a:off x="15089188" y="6831013"/>
              <a:ext cx="1283176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146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20000"/>
                </a:spcBef>
                <a:buChar char="–"/>
                <a:defRPr sz="128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20000"/>
                </a:spcBef>
                <a:buChar char="•"/>
                <a:defRPr sz="109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91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en-US" altLang="es-ES" sz="2600" dirty="0">
                  <a:solidFill>
                    <a:srgbClr val="404040"/>
                  </a:solidFill>
                  <a:latin typeface="Arial" panose="020B0604020202020204" pitchFamily="34" charset="0"/>
                  <a:cs typeface="Arial" panose="020B0604020202020204" pitchFamily="34" charset="0"/>
                </a:rPr>
                <a:t>Anticipating </a:t>
              </a:r>
              <a:r>
                <a:rPr lang="en-US" altLang="es-ES" sz="2600" b="1" dirty="0">
                  <a:solidFill>
                    <a:srgbClr val="09357D"/>
                  </a:solidFill>
                  <a:latin typeface="Arial" pitchFamily="34" charset="0"/>
                  <a:ea typeface="MS PGothic" pitchFamily="34" charset="-128"/>
                  <a:cs typeface="Arial" pitchFamily="34" charset="0"/>
                </a:rPr>
                <a:t>wind power production </a:t>
              </a:r>
              <a:r>
                <a:rPr lang="en-US" altLang="es-ES" sz="2600" dirty="0">
                  <a:solidFill>
                    <a:srgbClr val="404040"/>
                  </a:solidFill>
                  <a:latin typeface="Arial" panose="020B0604020202020204" pitchFamily="34" charset="0"/>
                  <a:cs typeface="Arial" panose="020B0604020202020204" pitchFamily="34" charset="0"/>
                </a:rPr>
                <a:t>for the upcoming months is key in a context of growth of </a:t>
              </a:r>
              <a:r>
                <a:rPr lang="en-US" altLang="es-ES" sz="2600" b="1" dirty="0">
                  <a:solidFill>
                    <a:srgbClr val="09357D"/>
                  </a:solidFill>
                  <a:latin typeface="Arial" pitchFamily="34" charset="0"/>
                  <a:ea typeface="MS PGothic" pitchFamily="34" charset="-128"/>
                  <a:cs typeface="Arial" pitchFamily="34" charset="0"/>
                </a:rPr>
                <a:t>renewable energy </a:t>
              </a:r>
              <a:r>
                <a:rPr lang="en-US" altLang="es-ES" sz="2600" dirty="0">
                  <a:solidFill>
                    <a:srgbClr val="404040"/>
                  </a:solidFill>
                  <a:latin typeface="Arial" panose="020B0604020202020204" pitchFamily="34" charset="0"/>
                  <a:cs typeface="Arial" panose="020B0604020202020204" pitchFamily="34" charset="0"/>
                </a:rPr>
                <a:t>in the electricity mix. For instance, in 2015 the majority of wind farms in the United States were short of production and revenues due to a prolonged lack of wind. Seasonal predictions have proven skillful in the region and could have been used to anticipate the wind stilling.</a:t>
              </a:r>
            </a:p>
          </p:txBody>
        </p:sp>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b="3572"/>
            <a:stretch/>
          </p:blipFill>
          <p:spPr>
            <a:xfrm>
              <a:off x="15275252" y="9109992"/>
              <a:ext cx="7515230" cy="7246814"/>
            </a:xfrm>
            <a:prstGeom prst="rect">
              <a:avLst/>
            </a:prstGeom>
          </p:spPr>
        </p:pic>
        <p:grpSp>
          <p:nvGrpSpPr>
            <p:cNvPr id="17" name="Group 16"/>
            <p:cNvGrpSpPr/>
            <p:nvPr/>
          </p:nvGrpSpPr>
          <p:grpSpPr>
            <a:xfrm>
              <a:off x="22576377" y="13805353"/>
              <a:ext cx="5084997" cy="2094253"/>
              <a:chOff x="21883453" y="15010268"/>
              <a:chExt cx="5084997" cy="2094253"/>
            </a:xfrm>
          </p:grpSpPr>
          <p:pic>
            <p:nvPicPr>
              <p:cNvPr id="15" name="Picture 1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883453" y="15010268"/>
                <a:ext cx="3019890" cy="2094253"/>
              </a:xfrm>
              <a:prstGeom prst="rect">
                <a:avLst/>
              </a:prstGeom>
            </p:spPr>
          </p:pic>
          <p:pic>
            <p:nvPicPr>
              <p:cNvPr id="16" name="Picture 1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012642" y="15096801"/>
                <a:ext cx="1955808" cy="1955808"/>
              </a:xfrm>
              <a:prstGeom prst="rect">
                <a:avLst/>
              </a:prstGeom>
            </p:spPr>
          </p:pic>
        </p:grpSp>
      </p:grpSp>
      <p:sp>
        <p:nvSpPr>
          <p:cNvPr id="35" name="Rectángulo 34">
            <a:extLst>
              <a:ext uri="{FF2B5EF4-FFF2-40B4-BE49-F238E27FC236}">
                <a16:creationId xmlns:a16="http://schemas.microsoft.com/office/drawing/2014/main" id="{9824A535-7957-CC43-86B3-E55B9C332348}"/>
              </a:ext>
            </a:extLst>
          </p:cNvPr>
          <p:cNvSpPr/>
          <p:nvPr/>
        </p:nvSpPr>
        <p:spPr>
          <a:xfrm>
            <a:off x="15252166" y="18148875"/>
            <a:ext cx="12503942" cy="646331"/>
          </a:xfrm>
          <a:prstGeom prst="rect">
            <a:avLst/>
          </a:prstGeom>
          <a:noFill/>
        </p:spPr>
        <p:txBody>
          <a:bodyPr wrap="square">
            <a:spAutoFit/>
          </a:bodyPr>
          <a:lstStyle/>
          <a:p>
            <a:pPr algn="just"/>
            <a:r>
              <a:rPr lang="en-GB" altLang="en-US" sz="1800" dirty="0">
                <a:solidFill>
                  <a:schemeClr val="tx1">
                    <a:lumMod val="75000"/>
                    <a:lumOff val="25000"/>
                  </a:schemeClr>
                </a:solidFill>
                <a:latin typeface="Arial"/>
                <a:ea typeface="MS PGothic" pitchFamily="34" charset="-128"/>
                <a:cs typeface="Arial"/>
              </a:rPr>
              <a:t>estimates obtained from ERA-Interim wind speeds. Hatched areas indicate statistical significance at a 99% confidence level. </a:t>
            </a:r>
            <a:endParaRPr lang="es-ES" sz="1800" dirty="0"/>
          </a:p>
        </p:txBody>
      </p:sp>
      <p:sp>
        <p:nvSpPr>
          <p:cNvPr id="2" name="Rectángulo 1">
            <a:extLst>
              <a:ext uri="{FF2B5EF4-FFF2-40B4-BE49-F238E27FC236}">
                <a16:creationId xmlns:a16="http://schemas.microsoft.com/office/drawing/2014/main" id="{05704DDE-6AAF-D043-9156-58749233CB10}"/>
              </a:ext>
            </a:extLst>
          </p:cNvPr>
          <p:cNvSpPr/>
          <p:nvPr/>
        </p:nvSpPr>
        <p:spPr>
          <a:xfrm rot="16200000">
            <a:off x="23939858" y="10698599"/>
            <a:ext cx="679994" cy="261610"/>
          </a:xfrm>
          <a:prstGeom prst="rect">
            <a:avLst/>
          </a:prstGeom>
        </p:spPr>
        <p:txBody>
          <a:bodyPr wrap="square">
            <a:spAutoFit/>
          </a:bodyPr>
          <a:lstStyle/>
          <a:p>
            <a:r>
              <a:rPr lang="en-US" sz="1100" dirty="0">
                <a:solidFill>
                  <a:schemeClr val="tx1">
                    <a:lumMod val="75000"/>
                    <a:lumOff val="25000"/>
                  </a:schemeClr>
                </a:solidFill>
                <a:latin typeface="Arial"/>
                <a:cs typeface="Arial"/>
              </a:rPr>
              <a:t>(m/s)</a:t>
            </a:r>
            <a:endParaRPr lang="es-ES" sz="1100" dirty="0"/>
          </a:p>
        </p:txBody>
      </p:sp>
      <p:grpSp>
        <p:nvGrpSpPr>
          <p:cNvPr id="72" name="Grupo 71">
            <a:extLst>
              <a:ext uri="{FF2B5EF4-FFF2-40B4-BE49-F238E27FC236}">
                <a16:creationId xmlns:a16="http://schemas.microsoft.com/office/drawing/2014/main" id="{EE84345B-5884-2D41-A0DF-3C9EC858A1A8}"/>
              </a:ext>
            </a:extLst>
          </p:cNvPr>
          <p:cNvGrpSpPr/>
          <p:nvPr/>
        </p:nvGrpSpPr>
        <p:grpSpPr>
          <a:xfrm>
            <a:off x="2659459" y="7982749"/>
            <a:ext cx="9724231" cy="2260964"/>
            <a:chOff x="690480" y="4104000"/>
            <a:chExt cx="8057520" cy="1873440"/>
          </a:xfrm>
        </p:grpSpPr>
        <p:sp>
          <p:nvSpPr>
            <p:cNvPr id="73" name="CustomShape 4">
              <a:extLst>
                <a:ext uri="{FF2B5EF4-FFF2-40B4-BE49-F238E27FC236}">
                  <a16:creationId xmlns:a16="http://schemas.microsoft.com/office/drawing/2014/main" id="{E8642E52-E6E0-074A-AD04-8FD35D810D8A}"/>
                </a:ext>
              </a:extLst>
            </p:cNvPr>
            <p:cNvSpPr/>
            <p:nvPr/>
          </p:nvSpPr>
          <p:spPr>
            <a:xfrm>
              <a:off x="7236000" y="5273640"/>
              <a:ext cx="1512000" cy="702360"/>
            </a:xfrm>
            <a:prstGeom prst="rect">
              <a:avLst/>
            </a:prstGeom>
            <a:solidFill>
              <a:schemeClr val="accent1">
                <a:lumMod val="20000"/>
                <a:lumOff val="80000"/>
              </a:schemeClr>
            </a:solidFill>
            <a:ln w="25560">
              <a:solidFill>
                <a:srgbClr val="6884A7"/>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ca-ES" sz="1200" b="1" strike="noStrike" spc="-1" dirty="0">
                  <a:solidFill>
                    <a:srgbClr val="0070C0"/>
                  </a:solidFill>
                  <a:latin typeface="Arial"/>
                </a:rPr>
                <a:t>CLIMATE</a:t>
              </a:r>
              <a:endParaRPr lang="ca-ES" sz="1200" b="0" strike="noStrike" spc="-1" dirty="0">
                <a:latin typeface="Arial"/>
              </a:endParaRPr>
            </a:p>
            <a:p>
              <a:pPr algn="ctr">
                <a:lnSpc>
                  <a:spcPct val="100000"/>
                </a:lnSpc>
              </a:pPr>
              <a:r>
                <a:rPr lang="ca-ES" sz="1200" b="1" strike="noStrike" spc="-1" dirty="0">
                  <a:solidFill>
                    <a:srgbClr val="0070C0"/>
                  </a:solidFill>
                  <a:latin typeface="Arial"/>
                </a:rPr>
                <a:t>PROJECTIONS</a:t>
              </a:r>
              <a:endParaRPr lang="ca-ES" sz="1200" b="0" strike="noStrike" spc="-1" dirty="0">
                <a:latin typeface="Arial"/>
              </a:endParaRPr>
            </a:p>
          </p:txBody>
        </p:sp>
        <p:sp>
          <p:nvSpPr>
            <p:cNvPr id="74" name="CustomShape 5">
              <a:extLst>
                <a:ext uri="{FF2B5EF4-FFF2-40B4-BE49-F238E27FC236}">
                  <a16:creationId xmlns:a16="http://schemas.microsoft.com/office/drawing/2014/main" id="{5BC7AD72-844C-DF49-8CC3-A0B5877F748C}"/>
                </a:ext>
              </a:extLst>
            </p:cNvPr>
            <p:cNvSpPr/>
            <p:nvPr/>
          </p:nvSpPr>
          <p:spPr>
            <a:xfrm>
              <a:off x="2706120" y="5275080"/>
              <a:ext cx="1512000" cy="702360"/>
            </a:xfrm>
            <a:prstGeom prst="rect">
              <a:avLst/>
            </a:prstGeom>
            <a:solidFill>
              <a:schemeClr val="accent1">
                <a:lumMod val="20000"/>
                <a:lumOff val="80000"/>
              </a:schemeClr>
            </a:solidFill>
            <a:ln w="25560">
              <a:solidFill>
                <a:srgbClr val="6884A7"/>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ca-ES" sz="1200" b="1" strike="noStrike" spc="-1" dirty="0">
                  <a:solidFill>
                    <a:srgbClr val="0070C0"/>
                  </a:solidFill>
                  <a:latin typeface="Arial"/>
                </a:rPr>
                <a:t>SUBSEASONAL PREDICTION</a:t>
              </a:r>
              <a:endParaRPr lang="ca-ES" sz="1200" b="0" strike="noStrike" spc="-1" dirty="0">
                <a:latin typeface="Arial"/>
              </a:endParaRPr>
            </a:p>
          </p:txBody>
        </p:sp>
        <p:sp>
          <p:nvSpPr>
            <p:cNvPr id="75" name="CustomShape 6">
              <a:extLst>
                <a:ext uri="{FF2B5EF4-FFF2-40B4-BE49-F238E27FC236}">
                  <a16:creationId xmlns:a16="http://schemas.microsoft.com/office/drawing/2014/main" id="{8BFB8AAD-DC6B-CB4F-AF4B-1AD86428F615}"/>
                </a:ext>
              </a:extLst>
            </p:cNvPr>
            <p:cNvSpPr/>
            <p:nvPr/>
          </p:nvSpPr>
          <p:spPr>
            <a:xfrm>
              <a:off x="4332960" y="5275080"/>
              <a:ext cx="1512000" cy="702360"/>
            </a:xfrm>
            <a:prstGeom prst="rect">
              <a:avLst/>
            </a:prstGeom>
            <a:solidFill>
              <a:schemeClr val="accent1">
                <a:lumMod val="20000"/>
                <a:lumOff val="80000"/>
              </a:schemeClr>
            </a:solidFill>
            <a:ln w="25560">
              <a:solidFill>
                <a:srgbClr val="6884A7"/>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ca-ES" sz="1200" b="1" strike="noStrike" spc="-1" dirty="0">
                  <a:solidFill>
                    <a:srgbClr val="0070C0"/>
                  </a:solidFill>
                  <a:latin typeface="Arial"/>
                </a:rPr>
                <a:t>SEASONAL PREDICTION</a:t>
              </a:r>
              <a:endParaRPr lang="ca-ES" sz="1200" b="0" strike="noStrike" spc="-1" dirty="0">
                <a:latin typeface="Arial"/>
              </a:endParaRPr>
            </a:p>
          </p:txBody>
        </p:sp>
        <p:sp>
          <p:nvSpPr>
            <p:cNvPr id="76" name="Line 7">
              <a:extLst>
                <a:ext uri="{FF2B5EF4-FFF2-40B4-BE49-F238E27FC236}">
                  <a16:creationId xmlns:a16="http://schemas.microsoft.com/office/drawing/2014/main" id="{8A0A0562-ECC4-D64F-B2FD-C984C1ADA28B}"/>
                </a:ext>
              </a:extLst>
            </p:cNvPr>
            <p:cNvSpPr/>
            <p:nvPr/>
          </p:nvSpPr>
          <p:spPr>
            <a:xfrm flipV="1">
              <a:off x="852120" y="5045400"/>
              <a:ext cx="7662960" cy="21240"/>
            </a:xfrm>
            <a:prstGeom prst="line">
              <a:avLst/>
            </a:prstGeom>
            <a:ln w="76320">
              <a:solidFill>
                <a:srgbClr val="0070C0"/>
              </a:solidFill>
              <a:round/>
              <a:tailEnd type="triangle" w="med" len="med"/>
            </a:ln>
          </p:spPr>
          <p:style>
            <a:lnRef idx="0">
              <a:scrgbClr r="0" g="0" b="0"/>
            </a:lnRef>
            <a:fillRef idx="0">
              <a:scrgbClr r="0" g="0" b="0"/>
            </a:fillRef>
            <a:effectRef idx="0">
              <a:scrgbClr r="0" g="0" b="0"/>
            </a:effectRef>
            <a:fontRef idx="minor"/>
          </p:style>
          <p:txBody>
            <a:bodyPr/>
            <a:lstStyle/>
            <a:p>
              <a:endParaRPr lang="es-ES" dirty="0"/>
            </a:p>
          </p:txBody>
        </p:sp>
        <p:sp>
          <p:nvSpPr>
            <p:cNvPr id="80" name="CustomShape 8">
              <a:extLst>
                <a:ext uri="{FF2B5EF4-FFF2-40B4-BE49-F238E27FC236}">
                  <a16:creationId xmlns:a16="http://schemas.microsoft.com/office/drawing/2014/main" id="{1C304A91-B02F-9D43-97B4-A8BB4CF7A646}"/>
                </a:ext>
              </a:extLst>
            </p:cNvPr>
            <p:cNvSpPr/>
            <p:nvPr/>
          </p:nvSpPr>
          <p:spPr>
            <a:xfrm>
              <a:off x="890280" y="5275080"/>
              <a:ext cx="1701720" cy="702360"/>
            </a:xfrm>
            <a:prstGeom prst="rect">
              <a:avLst/>
            </a:prstGeom>
            <a:solidFill>
              <a:schemeClr val="accent1">
                <a:lumMod val="20000"/>
                <a:lumOff val="80000"/>
              </a:schemeClr>
            </a:solidFill>
            <a:ln w="25560">
              <a:solidFill>
                <a:srgbClr val="6884A7"/>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ca-ES" sz="1200" b="1" strike="noStrike" spc="-1">
                  <a:solidFill>
                    <a:srgbClr val="0070C0"/>
                  </a:solidFill>
                  <a:latin typeface="Arial"/>
                </a:rPr>
                <a:t>METEOROLOGICAL FORECASTS</a:t>
              </a:r>
              <a:endParaRPr lang="ca-ES" sz="1200" b="0" strike="noStrike" spc="-1">
                <a:latin typeface="Arial"/>
              </a:endParaRPr>
            </a:p>
          </p:txBody>
        </p:sp>
        <p:sp>
          <p:nvSpPr>
            <p:cNvPr id="81" name="CustomShape 9">
              <a:extLst>
                <a:ext uri="{FF2B5EF4-FFF2-40B4-BE49-F238E27FC236}">
                  <a16:creationId xmlns:a16="http://schemas.microsoft.com/office/drawing/2014/main" id="{017AAD19-44F6-2549-BA92-89E70AA426B1}"/>
                </a:ext>
              </a:extLst>
            </p:cNvPr>
            <p:cNvSpPr/>
            <p:nvPr/>
          </p:nvSpPr>
          <p:spPr>
            <a:xfrm>
              <a:off x="5959440" y="5273640"/>
              <a:ext cx="1152000" cy="702360"/>
            </a:xfrm>
            <a:prstGeom prst="rect">
              <a:avLst/>
            </a:prstGeom>
            <a:solidFill>
              <a:schemeClr val="accent1">
                <a:lumMod val="20000"/>
                <a:lumOff val="80000"/>
              </a:schemeClr>
            </a:solidFill>
            <a:ln w="25560">
              <a:solidFill>
                <a:srgbClr val="6884A7"/>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ca-ES" sz="1200" b="1" strike="noStrike" spc="-1" dirty="0">
                  <a:solidFill>
                    <a:srgbClr val="0070C0"/>
                  </a:solidFill>
                  <a:latin typeface="Arial"/>
                </a:rPr>
                <a:t>DECADAL</a:t>
              </a:r>
              <a:endParaRPr lang="ca-ES" sz="1200" b="0" strike="noStrike" spc="-1" dirty="0">
                <a:latin typeface="Arial"/>
              </a:endParaRPr>
            </a:p>
            <a:p>
              <a:pPr algn="ctr">
                <a:lnSpc>
                  <a:spcPct val="100000"/>
                </a:lnSpc>
              </a:pPr>
              <a:r>
                <a:rPr lang="ca-ES" sz="1200" b="1" strike="noStrike" spc="-1" dirty="0">
                  <a:solidFill>
                    <a:srgbClr val="0070C0"/>
                  </a:solidFill>
                  <a:latin typeface="Arial"/>
                </a:rPr>
                <a:t>PREDICTION</a:t>
              </a:r>
              <a:endParaRPr lang="ca-ES" sz="1200" b="0" strike="noStrike" spc="-1" dirty="0">
                <a:latin typeface="Arial"/>
              </a:endParaRPr>
            </a:p>
          </p:txBody>
        </p:sp>
        <p:grpSp>
          <p:nvGrpSpPr>
            <p:cNvPr id="82" name="Group 10">
              <a:extLst>
                <a:ext uri="{FF2B5EF4-FFF2-40B4-BE49-F238E27FC236}">
                  <a16:creationId xmlns:a16="http://schemas.microsoft.com/office/drawing/2014/main" id="{0786A5AE-84A0-7B49-BB2F-EAD661ED2C87}"/>
                </a:ext>
              </a:extLst>
            </p:cNvPr>
            <p:cNvGrpSpPr/>
            <p:nvPr/>
          </p:nvGrpSpPr>
          <p:grpSpPr>
            <a:xfrm>
              <a:off x="690480" y="4104000"/>
              <a:ext cx="7949520" cy="899640"/>
              <a:chOff x="690480" y="4104000"/>
              <a:chExt cx="7949520" cy="899640"/>
            </a:xfrm>
          </p:grpSpPr>
          <p:sp>
            <p:nvSpPr>
              <p:cNvPr id="83" name="CustomShape 11">
                <a:extLst>
                  <a:ext uri="{FF2B5EF4-FFF2-40B4-BE49-F238E27FC236}">
                    <a16:creationId xmlns:a16="http://schemas.microsoft.com/office/drawing/2014/main" id="{8B998FF3-F6FB-ED4B-9050-4D2E5BD56111}"/>
                  </a:ext>
                </a:extLst>
              </p:cNvPr>
              <p:cNvSpPr/>
              <p:nvPr/>
            </p:nvSpPr>
            <p:spPr>
              <a:xfrm rot="19800000">
                <a:off x="718920" y="4429080"/>
                <a:ext cx="93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Hours</a:t>
                </a:r>
                <a:endParaRPr lang="ca-ES" sz="1800" b="0" strike="noStrike" spc="-1">
                  <a:latin typeface="Arial"/>
                </a:endParaRPr>
              </a:p>
            </p:txBody>
          </p:sp>
          <p:sp>
            <p:nvSpPr>
              <p:cNvPr id="84" name="CustomShape 12">
                <a:extLst>
                  <a:ext uri="{FF2B5EF4-FFF2-40B4-BE49-F238E27FC236}">
                    <a16:creationId xmlns:a16="http://schemas.microsoft.com/office/drawing/2014/main" id="{84492265-A265-134B-93BF-1EC1D2070F3B}"/>
                  </a:ext>
                </a:extLst>
              </p:cNvPr>
              <p:cNvSpPr/>
              <p:nvPr/>
            </p:nvSpPr>
            <p:spPr>
              <a:xfrm rot="19800000">
                <a:off x="1698480" y="4429080"/>
                <a:ext cx="93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Days</a:t>
                </a:r>
                <a:endParaRPr lang="ca-ES" sz="1800" b="0" strike="noStrike" spc="-1">
                  <a:latin typeface="Arial"/>
                </a:endParaRPr>
              </a:p>
            </p:txBody>
          </p:sp>
          <p:sp>
            <p:nvSpPr>
              <p:cNvPr id="85" name="CustomShape 13">
                <a:extLst>
                  <a:ext uri="{FF2B5EF4-FFF2-40B4-BE49-F238E27FC236}">
                    <a16:creationId xmlns:a16="http://schemas.microsoft.com/office/drawing/2014/main" id="{24F156F2-8478-774D-9451-583344C1989C}"/>
                  </a:ext>
                </a:extLst>
              </p:cNvPr>
              <p:cNvSpPr/>
              <p:nvPr/>
            </p:nvSpPr>
            <p:spPr>
              <a:xfrm rot="19800000">
                <a:off x="2677680" y="4429080"/>
                <a:ext cx="9363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Weeks</a:t>
                </a:r>
                <a:endParaRPr lang="ca-ES" sz="1800" b="0" strike="noStrike" spc="-1">
                  <a:latin typeface="Arial"/>
                </a:endParaRPr>
              </a:p>
            </p:txBody>
          </p:sp>
          <p:sp>
            <p:nvSpPr>
              <p:cNvPr id="86" name="CustomShape 14">
                <a:extLst>
                  <a:ext uri="{FF2B5EF4-FFF2-40B4-BE49-F238E27FC236}">
                    <a16:creationId xmlns:a16="http://schemas.microsoft.com/office/drawing/2014/main" id="{B12F1C1A-2D47-2E4F-9C86-8D4E2E011570}"/>
                  </a:ext>
                </a:extLst>
              </p:cNvPr>
              <p:cNvSpPr/>
              <p:nvPr/>
            </p:nvSpPr>
            <p:spPr>
              <a:xfrm rot="19800000">
                <a:off x="3657960" y="4429800"/>
                <a:ext cx="9345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Months</a:t>
                </a:r>
                <a:endParaRPr lang="ca-ES" sz="1800" b="0" strike="noStrike" spc="-1">
                  <a:latin typeface="Arial"/>
                </a:endParaRPr>
              </a:p>
            </p:txBody>
          </p:sp>
          <p:sp>
            <p:nvSpPr>
              <p:cNvPr id="88" name="CustomShape 15">
                <a:extLst>
                  <a:ext uri="{FF2B5EF4-FFF2-40B4-BE49-F238E27FC236}">
                    <a16:creationId xmlns:a16="http://schemas.microsoft.com/office/drawing/2014/main" id="{8982F2F6-4641-2F47-9070-555FBC6F845A}"/>
                  </a:ext>
                </a:extLst>
              </p:cNvPr>
              <p:cNvSpPr/>
              <p:nvPr/>
            </p:nvSpPr>
            <p:spPr>
              <a:xfrm rot="19800000">
                <a:off x="4520160" y="4371120"/>
                <a:ext cx="1168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Seasons</a:t>
                </a:r>
                <a:endParaRPr lang="ca-ES" sz="1800" b="0" strike="noStrike" spc="-1">
                  <a:latin typeface="Arial"/>
                </a:endParaRPr>
              </a:p>
            </p:txBody>
          </p:sp>
          <p:sp>
            <p:nvSpPr>
              <p:cNvPr id="89" name="CustomShape 16">
                <a:extLst>
                  <a:ext uri="{FF2B5EF4-FFF2-40B4-BE49-F238E27FC236}">
                    <a16:creationId xmlns:a16="http://schemas.microsoft.com/office/drawing/2014/main" id="{22947A52-1B5C-6449-B0A0-C130A309FE59}"/>
                  </a:ext>
                </a:extLst>
              </p:cNvPr>
              <p:cNvSpPr/>
              <p:nvPr/>
            </p:nvSpPr>
            <p:spPr>
              <a:xfrm rot="19800000">
                <a:off x="5499720" y="4371120"/>
                <a:ext cx="1168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Years</a:t>
                </a:r>
                <a:endParaRPr lang="ca-ES" sz="1800" b="0" strike="noStrike" spc="-1">
                  <a:latin typeface="Arial"/>
                </a:endParaRPr>
              </a:p>
            </p:txBody>
          </p:sp>
          <p:sp>
            <p:nvSpPr>
              <p:cNvPr id="94" name="CustomShape 17">
                <a:extLst>
                  <a:ext uri="{FF2B5EF4-FFF2-40B4-BE49-F238E27FC236}">
                    <a16:creationId xmlns:a16="http://schemas.microsoft.com/office/drawing/2014/main" id="{B126A724-BB28-B54A-AE8C-0135EF09193D}"/>
                  </a:ext>
                </a:extLst>
              </p:cNvPr>
              <p:cNvSpPr/>
              <p:nvPr/>
            </p:nvSpPr>
            <p:spPr>
              <a:xfrm rot="19800000">
                <a:off x="6478920" y="4371120"/>
                <a:ext cx="1168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Decades</a:t>
                </a:r>
                <a:endParaRPr lang="ca-ES" sz="1800" b="0" strike="noStrike" spc="-1">
                  <a:latin typeface="Arial"/>
                </a:endParaRPr>
              </a:p>
            </p:txBody>
          </p:sp>
          <p:sp>
            <p:nvSpPr>
              <p:cNvPr id="95" name="CustomShape 18">
                <a:extLst>
                  <a:ext uri="{FF2B5EF4-FFF2-40B4-BE49-F238E27FC236}">
                    <a16:creationId xmlns:a16="http://schemas.microsoft.com/office/drawing/2014/main" id="{9CEB6CD4-8BC1-384F-B786-AD483271B151}"/>
                  </a:ext>
                </a:extLst>
              </p:cNvPr>
              <p:cNvSpPr/>
              <p:nvPr/>
            </p:nvSpPr>
            <p:spPr>
              <a:xfrm rot="19800000">
                <a:off x="7458480" y="4371120"/>
                <a:ext cx="116820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ca-ES" sz="1800" b="0" strike="noStrike" spc="-1">
                    <a:solidFill>
                      <a:srgbClr val="004990"/>
                    </a:solidFill>
                    <a:latin typeface="Arial"/>
                    <a:ea typeface="ＭＳ Ｐゴシック"/>
                  </a:rPr>
                  <a:t>Centuries</a:t>
                </a:r>
                <a:endParaRPr lang="ca-ES" sz="1800" b="0" strike="noStrike" spc="-1">
                  <a:latin typeface="Arial"/>
                </a:endParaRPr>
              </a:p>
            </p:txBody>
          </p:sp>
        </p:grpSp>
      </p:gr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8759</TotalTime>
  <Words>1317</Words>
  <Application>Microsoft Office PowerPoint</Application>
  <PresentationFormat>Custom</PresentationFormat>
  <Paragraphs>61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Calibri</vt:lpstr>
      <vt:lpstr>Times New Roman</vt:lpstr>
      <vt:lpstr>Default Design</vt:lpstr>
      <vt:lpstr>PowerPoint Presentation</vt:lpstr>
    </vt:vector>
  </TitlesOfParts>
  <Company>The New England College of Optometry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Llorenç Lledó</cp:lastModifiedBy>
  <cp:revision>440</cp:revision>
  <dcterms:created xsi:type="dcterms:W3CDTF">2001-10-18T16:42:36Z</dcterms:created>
  <dcterms:modified xsi:type="dcterms:W3CDTF">2018-12-18T08:19:53Z</dcterms:modified>
</cp:coreProperties>
</file>