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9"/>
  </p:notesMasterIdLst>
  <p:sldIdLst>
    <p:sldId id="299" r:id="rId2"/>
    <p:sldId id="316" r:id="rId3"/>
    <p:sldId id="312" r:id="rId4"/>
    <p:sldId id="310" r:id="rId5"/>
    <p:sldId id="308" r:id="rId6"/>
    <p:sldId id="301" r:id="rId7"/>
    <p:sldId id="302" r:id="rId8"/>
    <p:sldId id="304" r:id="rId9"/>
    <p:sldId id="305" r:id="rId10"/>
    <p:sldId id="306" r:id="rId11"/>
    <p:sldId id="309" r:id="rId12"/>
    <p:sldId id="321" r:id="rId13"/>
    <p:sldId id="303" r:id="rId14"/>
    <p:sldId id="317" r:id="rId15"/>
    <p:sldId id="318" r:id="rId16"/>
    <p:sldId id="319" r:id="rId17"/>
    <p:sldId id="320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586">
          <p15:clr>
            <a:srgbClr val="A4A3A4"/>
          </p15:clr>
        </p15:guide>
        <p15:guide id="4" pos="25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90"/>
    <a:srgbClr val="CCECFF"/>
    <a:srgbClr val="6BAED6"/>
    <a:srgbClr val="66CCFF"/>
    <a:srgbClr val="FFFFFF"/>
    <a:srgbClr val="C0D8F6"/>
    <a:srgbClr val="EAEDF2"/>
    <a:srgbClr val="1E2B33"/>
    <a:srgbClr val="2F5597"/>
    <a:srgbClr val="6BA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1" autoAdjust="0"/>
    <p:restoredTop sz="94605" autoAdjust="0"/>
  </p:normalViewPr>
  <p:slideViewPr>
    <p:cSldViewPr snapToGrid="0">
      <p:cViewPr varScale="1">
        <p:scale>
          <a:sx n="88" d="100"/>
          <a:sy n="88" d="100"/>
        </p:scale>
        <p:origin x="780" y="96"/>
      </p:cViewPr>
      <p:guideLst>
        <p:guide orient="horz" pos="2115"/>
        <p:guide pos="2880"/>
        <p:guide orient="horz" pos="1586"/>
        <p:guide pos="251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16/11/2017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80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4571764"/>
            <a:ext cx="6096000" cy="3656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7" y="1223797"/>
            <a:ext cx="5026945" cy="22491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3675106"/>
            <a:ext cx="5026945" cy="617057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4571764"/>
            <a:ext cx="3048000" cy="365650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6" y="4571764"/>
            <a:ext cx="2441575" cy="3656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4571763"/>
            <a:ext cx="5026946" cy="36565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9378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163420"/>
            <a:ext cx="8229598" cy="628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911304"/>
            <a:ext cx="8229598" cy="3624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2" y="4704253"/>
            <a:ext cx="1488558" cy="342900"/>
          </a:xfrm>
          <a:prstGeom prst="rect">
            <a:avLst/>
          </a:prstGeom>
        </p:spPr>
      </p:pic>
      <p:sp>
        <p:nvSpPr>
          <p:cNvPr id="2" name="CuadroTexto 1"/>
          <p:cNvSpPr txBox="1"/>
          <p:nvPr userDrawn="1"/>
        </p:nvSpPr>
        <p:spPr>
          <a:xfrm>
            <a:off x="5586883" y="-60059"/>
            <a:ext cx="362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Uncertainty</a:t>
            </a:r>
            <a:r>
              <a:rPr lang="en-GB" sz="14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 near-surface wind speed trends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99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" t="42323" r="25273" b="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4674108"/>
            <a:ext cx="1876425" cy="34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4947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163420"/>
            <a:ext cx="8229598" cy="628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02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658125"/>
            <a:ext cx="6840000" cy="297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2726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1715157"/>
            <a:ext cx="5161550" cy="1200329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 smtClean="0">
                <a:solidFill>
                  <a:prstClr val="white"/>
                </a:solidFill>
              </a:rPr>
              <a:t>THANK YOU!</a:t>
            </a:r>
            <a:endParaRPr lang="es-ES" sz="7200" dirty="0">
              <a:solidFill>
                <a:prstClr val="white"/>
              </a:solidFill>
            </a:endParaRP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100" y="4318706"/>
            <a:ext cx="2407901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prstClr val="white"/>
                </a:solidFill>
              </a:rPr>
              <a:t>www.bsc.es</a:t>
            </a:r>
            <a:endParaRPr lang="es-ES" sz="3600" dirty="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3076283"/>
            <a:ext cx="7323364" cy="516702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8879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99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  <p:sldLayoutId id="2147483660" r:id="rId4"/>
    <p:sldLayoutId id="2147483661" r:id="rId5"/>
    <p:sldLayoutId id="2147483662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4570" y="1207468"/>
            <a:ext cx="5508173" cy="224912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Intercomparison</a:t>
            </a:r>
            <a:r>
              <a:rPr lang="en-US" sz="3600" dirty="0" smtClean="0"/>
              <a:t> of near-surface wind speed trends in three </a:t>
            </a:r>
            <a:r>
              <a:rPr lang="en-US" sz="3600" dirty="0" err="1" smtClean="0"/>
              <a:t>reanalyses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5571" y="3536320"/>
            <a:ext cx="5026945" cy="617057"/>
          </a:xfrm>
        </p:spPr>
        <p:txBody>
          <a:bodyPr/>
          <a:lstStyle/>
          <a:p>
            <a:pPr algn="r"/>
            <a:r>
              <a:rPr lang="en-US" sz="2400" b="1" i="1" dirty="0" err="1" smtClean="0">
                <a:solidFill>
                  <a:srgbClr val="004890"/>
                </a:solidFill>
              </a:rPr>
              <a:t>Verónica</a:t>
            </a:r>
            <a:r>
              <a:rPr lang="en-US" sz="2400" b="1" i="1" dirty="0" smtClean="0">
                <a:solidFill>
                  <a:srgbClr val="004890"/>
                </a:solidFill>
              </a:rPr>
              <a:t> </a:t>
            </a:r>
            <a:r>
              <a:rPr lang="en-US" sz="2400" b="1" i="1" dirty="0" err="1" smtClean="0">
                <a:solidFill>
                  <a:srgbClr val="004890"/>
                </a:solidFill>
              </a:rPr>
              <a:t>Torralba</a:t>
            </a:r>
            <a:endParaRPr lang="en-US" sz="2400" b="1" i="1" dirty="0" smtClean="0">
              <a:solidFill>
                <a:srgbClr val="004890"/>
              </a:solidFill>
            </a:endParaRPr>
          </a:p>
          <a:p>
            <a:pPr algn="r"/>
            <a:r>
              <a:rPr lang="en-US" sz="1800" b="1" i="1" dirty="0" smtClean="0">
                <a:solidFill>
                  <a:srgbClr val="004890"/>
                </a:solidFill>
              </a:rPr>
              <a:t>F. J. </a:t>
            </a:r>
            <a:r>
              <a:rPr lang="en-US" sz="1800" b="1" i="1" dirty="0" err="1" smtClean="0">
                <a:solidFill>
                  <a:srgbClr val="004890"/>
                </a:solidFill>
              </a:rPr>
              <a:t>Doblas</a:t>
            </a:r>
            <a:r>
              <a:rPr lang="en-US" sz="1800" b="1" i="1" dirty="0" smtClean="0">
                <a:solidFill>
                  <a:srgbClr val="004890"/>
                </a:solidFill>
              </a:rPr>
              <a:t>-Reyes and N. Gonzalez-</a:t>
            </a:r>
            <a:r>
              <a:rPr lang="en-US" sz="1800" b="1" i="1" dirty="0" err="1" smtClean="0">
                <a:solidFill>
                  <a:srgbClr val="004890"/>
                </a:solidFill>
              </a:rPr>
              <a:t>Reviriego</a:t>
            </a:r>
            <a:endParaRPr lang="en-US" sz="1800" b="1" i="1" dirty="0" smtClean="0">
              <a:solidFill>
                <a:srgbClr val="00489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078041" y="4571026"/>
            <a:ext cx="8229599" cy="365650"/>
          </a:xfrm>
        </p:spPr>
        <p:txBody>
          <a:bodyPr/>
          <a:lstStyle/>
          <a:p>
            <a:pPr algn="ctr"/>
            <a:r>
              <a:rPr lang="en-US" sz="1600" b="1" i="1" dirty="0" smtClean="0"/>
              <a:t>5</a:t>
            </a:r>
            <a:r>
              <a:rPr lang="en-US" sz="1600" b="1" i="1" baseline="30000" dirty="0" smtClean="0"/>
              <a:t>th</a:t>
            </a:r>
            <a:r>
              <a:rPr lang="en-US" sz="1600" b="1" i="1" dirty="0" smtClean="0"/>
              <a:t> </a:t>
            </a:r>
            <a:r>
              <a:rPr lang="en-US" sz="1600" b="1" i="1" dirty="0"/>
              <a:t>I</a:t>
            </a:r>
            <a:r>
              <a:rPr lang="en-US" sz="1600" b="1" i="1" dirty="0" smtClean="0"/>
              <a:t>nternational conference on reanalysis, 13-17 Nov, Rome, Italy</a:t>
            </a:r>
            <a:endParaRPr lang="en-US" sz="1600" b="1" i="1" dirty="0"/>
          </a:p>
        </p:txBody>
      </p:sp>
      <p:sp>
        <p:nvSpPr>
          <p:cNvPr id="4" name="Rectangle 3"/>
          <p:cNvSpPr/>
          <p:nvPr/>
        </p:nvSpPr>
        <p:spPr>
          <a:xfrm>
            <a:off x="3339733" y="55389"/>
            <a:ext cx="5682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4890"/>
                </a:solidFill>
              </a:rPr>
              <a:t>EARTH SYSTEM SERVICES GROUP- EARTH SCIENCES DEPARTMENT</a:t>
            </a:r>
            <a:endParaRPr lang="en-US" sz="1200" b="1" dirty="0">
              <a:solidFill>
                <a:srgbClr val="0048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5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03" y="36056"/>
            <a:ext cx="8229598" cy="628798"/>
          </a:xfrm>
        </p:spPr>
        <p:txBody>
          <a:bodyPr/>
          <a:lstStyle/>
          <a:p>
            <a:r>
              <a:rPr lang="en-US" dirty="0" smtClean="0"/>
              <a:t>Uncertainty assessment </a:t>
            </a:r>
            <a:endParaRPr lang="en-US" dirty="0"/>
          </a:p>
        </p:txBody>
      </p:sp>
      <p:grpSp>
        <p:nvGrpSpPr>
          <p:cNvPr id="4" name="Grupo 4"/>
          <p:cNvGrpSpPr>
            <a:grpSpLocks/>
          </p:cNvGrpSpPr>
          <p:nvPr/>
        </p:nvGrpSpPr>
        <p:grpSpPr bwMode="auto">
          <a:xfrm>
            <a:off x="435592" y="640617"/>
            <a:ext cx="8191382" cy="2326480"/>
            <a:chOff x="25400" y="889000"/>
            <a:chExt cx="8893175" cy="3101982"/>
          </a:xfrm>
        </p:grpSpPr>
        <p:grpSp>
          <p:nvGrpSpPr>
            <p:cNvPr id="5" name="Grupo 2"/>
            <p:cNvGrpSpPr>
              <a:grpSpLocks/>
            </p:cNvGrpSpPr>
            <p:nvPr/>
          </p:nvGrpSpPr>
          <p:grpSpPr bwMode="auto">
            <a:xfrm>
              <a:off x="25400" y="889000"/>
              <a:ext cx="8893175" cy="2355850"/>
              <a:chOff x="-2700808" y="1731312"/>
              <a:chExt cx="10657184" cy="2512565"/>
            </a:xfrm>
          </p:grpSpPr>
          <p:pic>
            <p:nvPicPr>
              <p:cNvPr id="7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7050" t="45462" r="49580" b="14272"/>
              <a:stretch>
                <a:fillRect/>
              </a:stretch>
            </p:blipFill>
            <p:spPr bwMode="auto">
              <a:xfrm>
                <a:off x="3851920" y="2011108"/>
                <a:ext cx="4104456" cy="2232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689"/>
              <a:stretch>
                <a:fillRect/>
              </a:stretch>
            </p:blipFill>
            <p:spPr bwMode="auto">
              <a:xfrm>
                <a:off x="-2700808" y="1731312"/>
                <a:ext cx="7142162" cy="2512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9" t="87646" r="2" b="-76"/>
            <a:stretch>
              <a:fillRect/>
            </a:stretch>
          </p:blipFill>
          <p:spPr bwMode="auto">
            <a:xfrm>
              <a:off x="1392963" y="3240960"/>
              <a:ext cx="6626501" cy="750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uadroTexto 5"/>
          <p:cNvSpPr txBox="1">
            <a:spLocks noChangeArrowheads="1"/>
          </p:cNvSpPr>
          <p:nvPr/>
        </p:nvSpPr>
        <p:spPr bwMode="auto">
          <a:xfrm>
            <a:off x="2548297" y="2927828"/>
            <a:ext cx="42309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pPr algn="ctr"/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10-m wind speed 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trend </a:t>
            </a: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per decade)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0" y="1493720"/>
            <a:ext cx="8750250" cy="3483769"/>
            <a:chOff x="0" y="1493720"/>
            <a:chExt cx="8750250" cy="3483769"/>
          </a:xfrm>
        </p:grpSpPr>
        <p:sp>
          <p:nvSpPr>
            <p:cNvPr id="10" name="TextBox 9"/>
            <p:cNvSpPr txBox="1"/>
            <p:nvPr/>
          </p:nvSpPr>
          <p:spPr>
            <a:xfrm>
              <a:off x="0" y="2967097"/>
              <a:ext cx="2286000" cy="14773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accent1"/>
                  </a:solidFill>
                </a:rPr>
                <a:t>Coloured regions are those where the three reanalysis show wind speed trends with the same sign.</a:t>
              </a:r>
            </a:p>
          </p:txBody>
        </p:sp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73635" y="1493720"/>
              <a:ext cx="6376615" cy="348376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771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51" y="100283"/>
            <a:ext cx="8229598" cy="628798"/>
          </a:xfrm>
        </p:spPr>
        <p:txBody>
          <a:bodyPr/>
          <a:lstStyle/>
          <a:p>
            <a:r>
              <a:rPr lang="en-US" dirty="0" smtClean="0"/>
              <a:t>Uncertainty assessment</a:t>
            </a:r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838" y="1658855"/>
            <a:ext cx="4340123" cy="225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8315" y="614944"/>
            <a:ext cx="2260484" cy="4345617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CuadroTexto 5"/>
          <p:cNvSpPr txBox="1">
            <a:spLocks noChangeArrowheads="1"/>
          </p:cNvSpPr>
          <p:nvPr/>
        </p:nvSpPr>
        <p:spPr bwMode="auto">
          <a:xfrm>
            <a:off x="471944" y="1259236"/>
            <a:ext cx="35864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pPr algn="ctr"/>
            <a:r>
              <a:rPr lang="en-US" altLang="en-US" dirty="0" smtClean="0">
                <a:solidFill>
                  <a:srgbClr val="004890"/>
                </a:solidFill>
              </a:rPr>
              <a:t>10-m wind speed linear trend</a:t>
            </a:r>
            <a:endParaRPr lang="en-US" altLang="en-US" dirty="0">
              <a:solidFill>
                <a:srgbClr val="004890"/>
              </a:solidFill>
            </a:endParaRPr>
          </a:p>
        </p:txBody>
      </p:sp>
      <p:sp>
        <p:nvSpPr>
          <p:cNvPr id="6" name="CuadroTexto 21"/>
          <p:cNvSpPr txBox="1">
            <a:spLocks noChangeArrowheads="1"/>
          </p:cNvSpPr>
          <p:nvPr/>
        </p:nvSpPr>
        <p:spPr bwMode="auto">
          <a:xfrm>
            <a:off x="212414" y="832397"/>
            <a:ext cx="5130148" cy="30777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r>
              <a:rPr lang="en-US" altLang="en-US" sz="1400" b="1" dirty="0" smtClean="0"/>
              <a:t>Coherence </a:t>
            </a:r>
            <a:r>
              <a:rPr lang="en-US" altLang="en-US" sz="1400" b="1" dirty="0"/>
              <a:t>maps </a:t>
            </a:r>
            <a:r>
              <a:rPr lang="en-US" altLang="en-US" sz="1400" b="1" dirty="0" smtClean="0"/>
              <a:t>between  ERA-Interim, JRA-55, MERRA-2</a:t>
            </a:r>
            <a:endParaRPr lang="en-US" altLang="en-US" sz="1400" b="1" dirty="0"/>
          </a:p>
        </p:txBody>
      </p:sp>
      <p:sp>
        <p:nvSpPr>
          <p:cNvPr id="7" name="CuadroTexto 5"/>
          <p:cNvSpPr txBox="1">
            <a:spLocks noChangeArrowheads="1"/>
          </p:cNvSpPr>
          <p:nvPr/>
        </p:nvSpPr>
        <p:spPr bwMode="auto">
          <a:xfrm>
            <a:off x="5095316" y="1243203"/>
            <a:ext cx="35864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pPr algn="ctr"/>
            <a:r>
              <a:rPr lang="en-US" altLang="en-US" dirty="0" smtClean="0">
                <a:solidFill>
                  <a:srgbClr val="004890"/>
                </a:solidFill>
              </a:rPr>
              <a:t>850 </a:t>
            </a:r>
            <a:r>
              <a:rPr lang="en-US" altLang="en-US" dirty="0" err="1" smtClean="0">
                <a:solidFill>
                  <a:srgbClr val="004890"/>
                </a:solidFill>
              </a:rPr>
              <a:t>hPa</a:t>
            </a:r>
            <a:r>
              <a:rPr lang="en-US" altLang="en-US" dirty="0" smtClean="0">
                <a:solidFill>
                  <a:srgbClr val="004890"/>
                </a:solidFill>
              </a:rPr>
              <a:t> wind speed linear trend</a:t>
            </a:r>
            <a:endParaRPr lang="en-US" altLang="en-US" dirty="0">
              <a:solidFill>
                <a:srgbClr val="0048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0994" y="3976194"/>
            <a:ext cx="6801492" cy="923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solidFill>
                  <a:schemeClr val="accent1"/>
                </a:solidFill>
              </a:rPr>
              <a:t>Uncertainty in the wind speed trends could be attributable to the differences in the observational sources, corrections for instrumental drifts or methodologies used to interpolate wind speed at 10-m. </a:t>
            </a:r>
          </a:p>
        </p:txBody>
      </p:sp>
    </p:spTree>
    <p:extLst>
      <p:ext uri="{BB962C8B-B14F-4D97-AF65-F5344CB8AC3E}">
        <p14:creationId xmlns:p14="http://schemas.microsoft.com/office/powerpoint/2010/main" val="4269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016" y="934222"/>
            <a:ext cx="8521183" cy="362494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chemeClr val="accent1"/>
                </a:solidFill>
              </a:rPr>
              <a:t> This analysis offers an atlas for climate researchers and wind energy users to assess their vulnerability to the uncertainty affecting wind speed trends. </a:t>
            </a:r>
            <a:endParaRPr lang="en-US" altLang="en-US" sz="2000" dirty="0" smtClean="0">
              <a:solidFill>
                <a:srgbClr val="004890"/>
              </a:solidFill>
              <a:ea typeface="PMingLiU" pitchFamily="16" charset="-120"/>
              <a:cs typeface="Arial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 Changes </a:t>
            </a:r>
            <a:r>
              <a:rPr lang="en-US" altLang="en-US" sz="2000" dirty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in the large scale circulation are playing a predominant role on the wind speed trends in many regions. </a:t>
            </a:r>
            <a:endParaRPr lang="en-US" altLang="en-US" sz="2000" dirty="0" smtClean="0">
              <a:solidFill>
                <a:srgbClr val="004890"/>
              </a:solidFill>
              <a:ea typeface="PMingLiU" pitchFamily="16" charset="-120"/>
              <a:cs typeface="Arial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 JRA-55 </a:t>
            </a:r>
            <a:r>
              <a:rPr lang="en-US" altLang="en-US" sz="2000" dirty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overestimates the negative trends </a:t>
            </a:r>
            <a:r>
              <a:rPr lang="en-US" altLang="en-US" sz="2000" dirty="0" smtClean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values, but there are more sources </a:t>
            </a:r>
            <a:r>
              <a:rPr lang="en-US" altLang="en-US" sz="2000" dirty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of </a:t>
            </a:r>
            <a:r>
              <a:rPr lang="en-US" altLang="en-US" sz="2000" dirty="0" smtClean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uncertainty that need to be further investigated. </a:t>
            </a:r>
            <a:endParaRPr lang="en-US" altLang="en-US" sz="2000" dirty="0">
              <a:solidFill>
                <a:srgbClr val="004890"/>
              </a:solidFill>
              <a:ea typeface="PMingLiU" pitchFamily="16" charset="-120"/>
              <a:cs typeface="Arial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altLang="en-US" sz="2000" dirty="0" smtClean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 The verification </a:t>
            </a:r>
            <a:r>
              <a:rPr lang="en-US" altLang="en-US" sz="2000" dirty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of climate </a:t>
            </a:r>
            <a:r>
              <a:rPr lang="en-US" altLang="en-US" sz="2000" dirty="0" smtClean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predictions should consider the uncertainty affecting the reference </a:t>
            </a:r>
            <a:r>
              <a:rPr lang="en-US" altLang="en-US" sz="2000" dirty="0" err="1" smtClean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datesets</a:t>
            </a:r>
            <a:r>
              <a:rPr lang="en-US" altLang="en-US" sz="2000" dirty="0" smtClean="0">
                <a:solidFill>
                  <a:srgbClr val="004890"/>
                </a:solidFill>
                <a:ea typeface="PMingLiU" pitchFamily="16" charset="-120"/>
                <a:cs typeface="Arial" charset="0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altLang="en-US" sz="2000" b="1" dirty="0" smtClean="0">
                <a:solidFill>
                  <a:srgbClr val="004890"/>
                </a:solidFill>
                <a:ea typeface="PMingLiU" pitchFamily="16" charset="-120"/>
                <a:cs typeface="Arial" charset="0"/>
                <a:sym typeface="Wingdings" panose="05000000000000000000" pitchFamily="2" charset="2"/>
              </a:rPr>
              <a:t>Recommendation:</a:t>
            </a:r>
            <a:r>
              <a:rPr lang="en-US" altLang="en-US" sz="2000" b="1" dirty="0" smtClean="0">
                <a:solidFill>
                  <a:schemeClr val="accent1"/>
                </a:solidFill>
                <a:ea typeface="PMingLiU" pitchFamily="16" charset="-12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altLang="en-US" sz="2000" b="1" dirty="0">
                <a:solidFill>
                  <a:schemeClr val="accent1"/>
                </a:solidFill>
                <a:ea typeface="PMingLiU" pitchFamily="16" charset="-120"/>
                <a:cs typeface="Arial" charset="0"/>
                <a:sym typeface="Wingdings" panose="05000000000000000000" pitchFamily="2" charset="2"/>
              </a:rPr>
              <a:t>s</a:t>
            </a:r>
            <a:r>
              <a:rPr lang="en-US" altLang="en-US" sz="2000" b="1" dirty="0" smtClean="0">
                <a:solidFill>
                  <a:schemeClr val="accent1"/>
                </a:solidFill>
                <a:ea typeface="PMingLiU" pitchFamily="16" charset="-120"/>
                <a:cs typeface="Arial" charset="0"/>
                <a:sym typeface="Wingdings" panose="05000000000000000000" pitchFamily="2" charset="2"/>
              </a:rPr>
              <a:t>ystematic </a:t>
            </a:r>
            <a:r>
              <a:rPr lang="en-US" altLang="en-US" sz="2000" b="1" dirty="0" smtClean="0">
                <a:solidFill>
                  <a:schemeClr val="accent1"/>
                </a:solidFill>
                <a:ea typeface="PMingLiU" pitchFamily="16" charset="-120"/>
                <a:cs typeface="Arial" charset="0"/>
                <a:sym typeface="Wingdings" panose="05000000000000000000" pitchFamily="2" charset="2"/>
              </a:rPr>
              <a:t>use of multiple </a:t>
            </a:r>
            <a:r>
              <a:rPr lang="en-US" altLang="en-US" sz="2000" b="1" smtClean="0">
                <a:solidFill>
                  <a:schemeClr val="accent1"/>
                </a:solidFill>
                <a:ea typeface="PMingLiU" pitchFamily="16" charset="-120"/>
                <a:cs typeface="Arial" charset="0"/>
                <a:sym typeface="Wingdings" panose="05000000000000000000" pitchFamily="2" charset="2"/>
              </a:rPr>
              <a:t>reanalysis sources. </a:t>
            </a:r>
            <a:endParaRPr lang="en-US" altLang="en-US" sz="2000" b="1" dirty="0">
              <a:solidFill>
                <a:schemeClr val="accent1"/>
              </a:solidFill>
              <a:ea typeface="PMingLiU" pitchFamily="16" charset="-120"/>
              <a:cs typeface="Arial" charset="0"/>
            </a:endParaRPr>
          </a:p>
          <a:p>
            <a:pPr algn="jus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78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1693" y="4433743"/>
            <a:ext cx="5026945" cy="61705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4890"/>
                </a:solidFill>
              </a:rPr>
              <a:t>veronica.torralba@bsc.es</a:t>
            </a:r>
            <a:endParaRPr lang="en-US" dirty="0">
              <a:solidFill>
                <a:srgbClr val="004890"/>
              </a:solidFill>
            </a:endParaRP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61" y="1302250"/>
            <a:ext cx="4595768" cy="177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93766" y="2772889"/>
            <a:ext cx="3957995" cy="121859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00" b="1" kern="1200">
                <a:solidFill>
                  <a:srgbClr val="00489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94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JRA-55 trends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9" r="48921" b="54756"/>
          <a:stretch/>
        </p:blipFill>
        <p:spPr>
          <a:xfrm>
            <a:off x="4779472" y="762857"/>
            <a:ext cx="4230965" cy="1857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9" r="50000" b="54607"/>
          <a:stretch/>
        </p:blipFill>
        <p:spPr>
          <a:xfrm>
            <a:off x="4868818" y="2743200"/>
            <a:ext cx="4141618" cy="18647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07" y="863447"/>
            <a:ext cx="4321029" cy="3624944"/>
          </a:xfrm>
        </p:spPr>
        <p:txBody>
          <a:bodyPr>
            <a:normAutofit/>
          </a:bodyPr>
          <a:lstStyle/>
          <a:p>
            <a:pPr algn="just"/>
            <a:r>
              <a:rPr lang="en-US" sz="1800" b="1" dirty="0" smtClean="0">
                <a:solidFill>
                  <a:schemeClr val="accent1"/>
                </a:solidFill>
              </a:rPr>
              <a:t>JRA-55 employs a neutral stability scheme to derive 10-m wind speed. </a:t>
            </a:r>
          </a:p>
          <a:p>
            <a:pPr algn="just"/>
            <a:r>
              <a:rPr lang="en-US" sz="1800" b="1" dirty="0" smtClean="0">
                <a:solidFill>
                  <a:schemeClr val="accent1"/>
                </a:solidFill>
              </a:rPr>
              <a:t>In JRA-55 data assimilation system the regions where the vegetation type is categorized as trees shows a negative near-surface wind speed bias. </a:t>
            </a:r>
          </a:p>
          <a:p>
            <a:pPr algn="just"/>
            <a:r>
              <a:rPr lang="en-US" sz="1800" b="1" dirty="0">
                <a:solidFill>
                  <a:schemeClr val="accent1"/>
                </a:solidFill>
              </a:rPr>
              <a:t>T</a:t>
            </a:r>
            <a:r>
              <a:rPr lang="en-US" sz="1800" b="1" dirty="0" smtClean="0">
                <a:solidFill>
                  <a:schemeClr val="accent1"/>
                </a:solidFill>
              </a:rPr>
              <a:t>he lowermost atmospheric level is placed too high over regions with trees, reducing the wind speed values interpolated from there to 10-m level. </a:t>
            </a:r>
          </a:p>
          <a:p>
            <a:pPr algn="just"/>
            <a:r>
              <a:rPr lang="en-US" sz="1800" b="1" dirty="0" smtClean="0">
                <a:solidFill>
                  <a:schemeClr val="accent1"/>
                </a:solidFill>
              </a:rPr>
              <a:t>This bias is not fully corrected in the data assimilation process. 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87646" r="2" b="-76"/>
          <a:stretch>
            <a:fillRect/>
          </a:stretch>
        </p:blipFill>
        <p:spPr bwMode="auto">
          <a:xfrm>
            <a:off x="5385494" y="4515070"/>
            <a:ext cx="3292408" cy="31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5"/>
          <p:cNvSpPr txBox="1">
            <a:spLocks noChangeArrowheads="1"/>
          </p:cNvSpPr>
          <p:nvPr/>
        </p:nvSpPr>
        <p:spPr bwMode="auto">
          <a:xfrm>
            <a:off x="4902762" y="4792894"/>
            <a:ext cx="42309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pPr algn="ctr"/>
            <a:r>
              <a:rPr lang="en-US" alt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wind speed </a:t>
            </a: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trend (% per decade)</a:t>
            </a:r>
          </a:p>
        </p:txBody>
      </p:sp>
      <p:sp>
        <p:nvSpPr>
          <p:cNvPr id="10" name="CuadroTexto 5"/>
          <p:cNvSpPr txBox="1">
            <a:spLocks noChangeArrowheads="1"/>
          </p:cNvSpPr>
          <p:nvPr/>
        </p:nvSpPr>
        <p:spPr bwMode="auto">
          <a:xfrm>
            <a:off x="4788783" y="2577815"/>
            <a:ext cx="42309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pPr algn="ctr"/>
            <a:r>
              <a:rPr lang="en-US" alt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b) 850 </a:t>
            </a:r>
            <a:r>
              <a:rPr lang="en-US" alt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alt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5"/>
          <p:cNvSpPr txBox="1">
            <a:spLocks noChangeArrowheads="1"/>
          </p:cNvSpPr>
          <p:nvPr/>
        </p:nvSpPr>
        <p:spPr bwMode="auto">
          <a:xfrm>
            <a:off x="4779472" y="592620"/>
            <a:ext cx="42309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pPr algn="ctr"/>
            <a:r>
              <a:rPr lang="en-US" alt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a) 10-m  </a:t>
            </a:r>
            <a:endParaRPr lang="en-US" alt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573" y="4303914"/>
            <a:ext cx="411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JMA personal communication 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919" y="723424"/>
            <a:ext cx="4582274" cy="3580489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wind speed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43"/>
          <a:stretch/>
        </p:blipFill>
        <p:spPr>
          <a:xfrm>
            <a:off x="493160" y="1223628"/>
            <a:ext cx="8080756" cy="2589088"/>
          </a:xfrm>
          <a:prstGeom prst="rect">
            <a:avLst/>
          </a:prstGeom>
        </p:spPr>
      </p:pic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718747" y="3736550"/>
            <a:ext cx="42309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pPr algn="ctr"/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wind speed 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trend </a:t>
            </a: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(m/s 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per decade)</a:t>
            </a:r>
          </a:p>
        </p:txBody>
      </p:sp>
    </p:spTree>
    <p:extLst>
      <p:ext uri="{BB962C8B-B14F-4D97-AF65-F5344CB8AC3E}">
        <p14:creationId xmlns:p14="http://schemas.microsoft.com/office/powerpoint/2010/main" val="336875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50-m wind speed trends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70" y="698585"/>
            <a:ext cx="5804900" cy="4113816"/>
          </a:xfrm>
          <a:prstGeom prst="rect">
            <a:avLst/>
          </a:prstGeom>
        </p:spPr>
      </p:pic>
      <p:sp>
        <p:nvSpPr>
          <p:cNvPr id="6" name="CuadroTexto 21"/>
          <p:cNvSpPr txBox="1">
            <a:spLocks noChangeArrowheads="1"/>
          </p:cNvSpPr>
          <p:nvPr/>
        </p:nvSpPr>
        <p:spPr bwMode="auto">
          <a:xfrm>
            <a:off x="1801281" y="692188"/>
            <a:ext cx="1098429" cy="30777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r>
              <a:rPr lang="en-US" altLang="en-US" sz="1400" b="1" dirty="0" smtClean="0"/>
              <a:t>MERRA-2</a:t>
            </a:r>
            <a:endParaRPr lang="en-US" altLang="en-US" sz="1400" b="1" dirty="0"/>
          </a:p>
        </p:txBody>
      </p:sp>
      <p:sp>
        <p:nvSpPr>
          <p:cNvPr id="7" name="CuadroTexto 5"/>
          <p:cNvSpPr txBox="1">
            <a:spLocks noChangeArrowheads="1"/>
          </p:cNvSpPr>
          <p:nvPr/>
        </p:nvSpPr>
        <p:spPr bwMode="auto">
          <a:xfrm>
            <a:off x="2597076" y="4576321"/>
            <a:ext cx="42309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pPr algn="ctr"/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50-m  wind speed 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trend (% per decade)</a:t>
            </a:r>
          </a:p>
        </p:txBody>
      </p:sp>
    </p:spTree>
    <p:extLst>
      <p:ext uri="{BB962C8B-B14F-4D97-AF65-F5344CB8AC3E}">
        <p14:creationId xmlns:p14="http://schemas.microsoft.com/office/powerpoint/2010/main" val="38333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42323" r="9139" b="1"/>
          <a:stretch/>
        </p:blipFill>
        <p:spPr>
          <a:xfrm>
            <a:off x="-1" y="979714"/>
            <a:ext cx="9144000" cy="3581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0544" y="2217130"/>
            <a:ext cx="8980715" cy="400110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>
            <a:spAutoFit/>
          </a:bodyPr>
          <a:lstStyle/>
          <a:p>
            <a:pPr marL="396875" lvl="1" indent="-34290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4890"/>
                </a:solidFill>
              </a:rPr>
              <a:t>Wind energy users  are sensitive to the </a:t>
            </a:r>
            <a:r>
              <a:rPr lang="en-US" sz="2000" b="1" dirty="0" smtClean="0">
                <a:solidFill>
                  <a:srgbClr val="004890"/>
                </a:solidFill>
              </a:rPr>
              <a:t>observational references</a:t>
            </a:r>
            <a:r>
              <a:rPr lang="en-US" sz="2000" dirty="0" smtClean="0">
                <a:solidFill>
                  <a:srgbClr val="004890"/>
                </a:solidFill>
              </a:rPr>
              <a:t> they employ. </a:t>
            </a:r>
            <a:endParaRPr lang="en-US" sz="2000" dirty="0">
              <a:solidFill>
                <a:srgbClr val="0048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367" y="2810153"/>
            <a:ext cx="8980715" cy="1631216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>
            <a:spAutoFit/>
          </a:bodyPr>
          <a:lstStyle/>
          <a:p>
            <a:pPr marL="342900" lvl="1" indent="-34290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4890"/>
                </a:solidFill>
              </a:rPr>
              <a:t>Uncertainty </a:t>
            </a:r>
            <a:r>
              <a:rPr lang="en-US" sz="2000" dirty="0">
                <a:solidFill>
                  <a:srgbClr val="004890"/>
                </a:solidFill>
              </a:rPr>
              <a:t>in the estimation of wind energy trends can have consequences </a:t>
            </a:r>
            <a:r>
              <a:rPr lang="en-US" sz="2000" dirty="0" smtClean="0">
                <a:solidFill>
                  <a:srgbClr val="004890"/>
                </a:solidFill>
              </a:rPr>
              <a:t>for this sector.</a:t>
            </a:r>
          </a:p>
          <a:p>
            <a:pPr marL="804863" lvl="3" indent="-347663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4890"/>
                </a:solidFill>
              </a:rPr>
              <a:t>Trends to </a:t>
            </a:r>
            <a:r>
              <a:rPr lang="en-US" sz="2000" b="1" dirty="0" smtClean="0">
                <a:solidFill>
                  <a:srgbClr val="004890"/>
                </a:solidFill>
              </a:rPr>
              <a:t>stronger</a:t>
            </a:r>
            <a:r>
              <a:rPr lang="en-US" sz="2000" dirty="0" smtClean="0">
                <a:solidFill>
                  <a:srgbClr val="004890"/>
                </a:solidFill>
              </a:rPr>
              <a:t> winds -&gt; safety problems related with wind storms.</a:t>
            </a:r>
          </a:p>
          <a:p>
            <a:pPr marL="804863" lvl="3" indent="-347663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004890"/>
                </a:solidFill>
              </a:rPr>
              <a:t>Trends to </a:t>
            </a:r>
            <a:r>
              <a:rPr lang="en-US" sz="2000" b="1" dirty="0" smtClean="0">
                <a:solidFill>
                  <a:srgbClr val="004890"/>
                </a:solidFill>
              </a:rPr>
              <a:t>weaker</a:t>
            </a:r>
            <a:r>
              <a:rPr lang="en-US" sz="2000" dirty="0" smtClean="0">
                <a:solidFill>
                  <a:srgbClr val="004890"/>
                </a:solidFill>
              </a:rPr>
              <a:t> winds  -&gt; economical losses if wind energy does not satisfy the electricity supply.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0373" y="238531"/>
            <a:ext cx="8672630" cy="628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4890"/>
                </a:solidFill>
              </a:rPr>
              <a:t>Wind speed trends for the wind energy sector</a:t>
            </a:r>
            <a:endParaRPr lang="en-US" dirty="0">
              <a:solidFill>
                <a:srgbClr val="00489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367" y="1035991"/>
            <a:ext cx="8980715" cy="1015663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>
            <a:spAutoFit/>
          </a:bodyPr>
          <a:lstStyle/>
          <a:p>
            <a:pPr marL="396875" lvl="1" indent="-342900" algn="just"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4890"/>
                </a:solidFill>
              </a:rPr>
              <a:t>Discrepancies of the wind speed in different observational sources could lead to inconsistencies in bias correction and </a:t>
            </a:r>
            <a:r>
              <a:rPr lang="en-US" sz="2000" b="1" dirty="0" smtClean="0">
                <a:solidFill>
                  <a:srgbClr val="004890"/>
                </a:solidFill>
              </a:rPr>
              <a:t>verification </a:t>
            </a:r>
            <a:r>
              <a:rPr lang="en-US" sz="2000" dirty="0" smtClean="0">
                <a:solidFill>
                  <a:srgbClr val="004890"/>
                </a:solidFill>
              </a:rPr>
              <a:t>of climate predictions tailored to specific wind energy applications. </a:t>
            </a:r>
            <a:endParaRPr lang="en-US" sz="2000" dirty="0">
              <a:solidFill>
                <a:srgbClr val="0048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455" y="811838"/>
            <a:ext cx="3156403" cy="15884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 smtClean="0">
                <a:solidFill>
                  <a:srgbClr val="004890"/>
                </a:solidFill>
              </a:rPr>
              <a:t>Observational studies have shown an increase of the wind speed over the ocean and negative trends over land.</a:t>
            </a:r>
            <a:endParaRPr lang="en-US" sz="2000" dirty="0">
              <a:solidFill>
                <a:srgbClr val="00489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5480728" y="2797847"/>
            <a:ext cx="35761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Possible causes: </a:t>
            </a:r>
            <a:endParaRPr lang="en-US" sz="2000" dirty="0" smtClean="0">
              <a:solidFill>
                <a:schemeClr val="accent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1"/>
                </a:solidFill>
              </a:rPr>
              <a:t>changes </a:t>
            </a:r>
            <a:r>
              <a:rPr lang="en-US" sz="2000" dirty="0">
                <a:solidFill>
                  <a:schemeClr val="accent1"/>
                </a:solidFill>
              </a:rPr>
              <a:t>in the atmospheric </a:t>
            </a:r>
            <a:r>
              <a:rPr lang="en-US" sz="2000" dirty="0" smtClean="0">
                <a:solidFill>
                  <a:schemeClr val="accent1"/>
                </a:solidFill>
              </a:rPr>
              <a:t>circulation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accent1"/>
                </a:solidFill>
              </a:rPr>
              <a:t>aerosol emissions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1"/>
                </a:solidFill>
              </a:rPr>
              <a:t>s</a:t>
            </a:r>
            <a:r>
              <a:rPr lang="en-US" sz="2000" dirty="0" smtClean="0">
                <a:solidFill>
                  <a:schemeClr val="accent1"/>
                </a:solidFill>
              </a:rPr>
              <a:t>urface roughness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722915" y="743711"/>
            <a:ext cx="5334001" cy="1992705"/>
            <a:chOff x="3722914" y="991614"/>
            <a:chExt cx="5334001" cy="26569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9" t="34339" r="27738" b="21217"/>
            <a:stretch/>
          </p:blipFill>
          <p:spPr>
            <a:xfrm>
              <a:off x="3722914" y="991614"/>
              <a:ext cx="5116498" cy="223283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178134" y="3156111"/>
              <a:ext cx="287878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Young et al. 2011, Science</a:t>
              </a:r>
              <a:endParaRPr lang="en-US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5256" y="2656965"/>
            <a:ext cx="5453292" cy="2129140"/>
            <a:chOff x="109308" y="3542619"/>
            <a:chExt cx="5453292" cy="28388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6" t="41746" r="28095" b="7037"/>
            <a:stretch/>
          </p:blipFill>
          <p:spPr>
            <a:xfrm>
              <a:off x="109308" y="3542619"/>
              <a:ext cx="5046790" cy="239005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452525" y="5889030"/>
              <a:ext cx="411007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Vautard</a:t>
              </a:r>
              <a:r>
                <a:rPr lang="en-US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et al. 2010, Nat. Geosciences</a:t>
              </a:r>
              <a:endParaRPr lang="en-US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64803" y="143825"/>
            <a:ext cx="8229598" cy="628798"/>
          </a:xfrm>
        </p:spPr>
        <p:txBody>
          <a:bodyPr/>
          <a:lstStyle/>
          <a:p>
            <a:r>
              <a:rPr lang="en-US" dirty="0" smtClean="0">
                <a:solidFill>
                  <a:srgbClr val="004890"/>
                </a:solidFill>
              </a:rPr>
              <a:t>Information available</a:t>
            </a:r>
            <a:endParaRPr lang="en-US" dirty="0">
              <a:solidFill>
                <a:srgbClr val="0048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27" t="42323" r="9139" b="1"/>
          <a:stretch/>
        </p:blipFill>
        <p:spPr>
          <a:xfrm>
            <a:off x="-1" y="1065925"/>
            <a:ext cx="9144000" cy="351080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4803" y="554025"/>
            <a:ext cx="8229598" cy="628798"/>
          </a:xfrm>
        </p:spPr>
        <p:txBody>
          <a:bodyPr/>
          <a:lstStyle/>
          <a:p>
            <a:r>
              <a:rPr lang="en-US" dirty="0">
                <a:solidFill>
                  <a:srgbClr val="004890"/>
                </a:solidFill>
              </a:rPr>
              <a:t>Why this information is not enough to satisfy users’ needs</a:t>
            </a:r>
            <a:r>
              <a:rPr lang="en-US" dirty="0" smtClean="0">
                <a:solidFill>
                  <a:srgbClr val="004890"/>
                </a:solidFill>
              </a:rPr>
              <a:t>?</a:t>
            </a:r>
            <a:r>
              <a:rPr lang="en-US" dirty="0">
                <a:solidFill>
                  <a:srgbClr val="004890"/>
                </a:solidFill>
              </a:rPr>
              <a:t/>
            </a:r>
            <a:br>
              <a:rPr lang="en-US" dirty="0">
                <a:solidFill>
                  <a:srgbClr val="004890"/>
                </a:solidFill>
              </a:rPr>
            </a:br>
            <a:endParaRPr lang="en-US" dirty="0">
              <a:solidFill>
                <a:srgbClr val="0048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" y="1213789"/>
            <a:ext cx="8980715" cy="707886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>
            <a:spAutoFit/>
          </a:bodyPr>
          <a:lstStyle/>
          <a:p>
            <a:pPr marL="396875" lvl="1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4890"/>
                </a:solidFill>
              </a:rPr>
              <a:t>Unavailability of </a:t>
            </a:r>
            <a:r>
              <a:rPr lang="en-US" sz="2000" b="1" dirty="0">
                <a:solidFill>
                  <a:srgbClr val="004890"/>
                </a:solidFill>
              </a:rPr>
              <a:t>homogeneous</a:t>
            </a:r>
            <a:r>
              <a:rPr lang="en-US" sz="2000" dirty="0">
                <a:solidFill>
                  <a:srgbClr val="004890"/>
                </a:solidFill>
              </a:rPr>
              <a:t> long enough time </a:t>
            </a:r>
            <a:r>
              <a:rPr lang="en-US" sz="2000" dirty="0" smtClean="0">
                <a:solidFill>
                  <a:srgbClr val="004890"/>
                </a:solidFill>
              </a:rPr>
              <a:t>series </a:t>
            </a:r>
            <a:r>
              <a:rPr lang="en-US" sz="2000" dirty="0">
                <a:solidFill>
                  <a:srgbClr val="004890"/>
                </a:solidFill>
              </a:rPr>
              <a:t>of historical data from observational </a:t>
            </a:r>
            <a:r>
              <a:rPr lang="en-US" sz="2000" dirty="0" smtClean="0">
                <a:solidFill>
                  <a:srgbClr val="004890"/>
                </a:solidFill>
              </a:rPr>
              <a:t>measurements with global coverage. </a:t>
            </a:r>
            <a:endParaRPr lang="en-US" sz="2000" dirty="0">
              <a:solidFill>
                <a:srgbClr val="00489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" y="2189338"/>
            <a:ext cx="8980715" cy="1015663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>
            <a:spAutoFit/>
          </a:bodyPr>
          <a:lstStyle/>
          <a:p>
            <a:pPr marL="396875" lvl="1" indent="-342900" algn="just"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4890"/>
                </a:solidFill>
                <a:cs typeface="Courier New" panose="02070309020205020404" pitchFamily="49" charset="0"/>
              </a:rPr>
              <a:t>Reanalysis products are now widely used by </a:t>
            </a:r>
            <a:r>
              <a:rPr lang="en-US" altLang="en-US" sz="2000" dirty="0" smtClean="0">
                <a:solidFill>
                  <a:srgbClr val="004890"/>
                </a:solidFill>
                <a:cs typeface="Courier New" panose="02070309020205020404" pitchFamily="49" charset="0"/>
              </a:rPr>
              <a:t>the wind </a:t>
            </a:r>
            <a:r>
              <a:rPr lang="en-US" altLang="en-US" sz="2000" dirty="0">
                <a:solidFill>
                  <a:srgbClr val="004890"/>
                </a:solidFill>
                <a:cs typeface="Courier New" panose="02070309020205020404" pitchFamily="49" charset="0"/>
              </a:rPr>
              <a:t>industry. However, </a:t>
            </a:r>
            <a:r>
              <a:rPr lang="en-US" altLang="en-US" sz="2000" b="1" dirty="0">
                <a:solidFill>
                  <a:srgbClr val="004890"/>
                </a:solidFill>
                <a:cs typeface="Courier New" panose="02070309020205020404" pitchFamily="49" charset="0"/>
              </a:rPr>
              <a:t>for some users it is still difficult to identify the most suitable dataset</a:t>
            </a:r>
            <a:r>
              <a:rPr lang="en-US" altLang="en-US" sz="2000" dirty="0">
                <a:solidFill>
                  <a:srgbClr val="004890"/>
                </a:solidFill>
                <a:cs typeface="Courier New" panose="02070309020205020404" pitchFamily="49" charset="0"/>
              </a:rPr>
              <a:t> for their specific </a:t>
            </a:r>
            <a:r>
              <a:rPr lang="en-US" altLang="en-US" sz="2000" dirty="0" smtClean="0">
                <a:solidFill>
                  <a:srgbClr val="004890"/>
                </a:solidFill>
                <a:cs typeface="Courier New" panose="02070309020205020404" pitchFamily="49" charset="0"/>
              </a:rPr>
              <a:t>needs.</a:t>
            </a:r>
            <a:endParaRPr lang="en-US" altLang="en-US" sz="2000" dirty="0">
              <a:solidFill>
                <a:srgbClr val="004890"/>
              </a:solidFill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6"/>
          <p:cNvSpPr/>
          <p:nvPr/>
        </p:nvSpPr>
        <p:spPr>
          <a:xfrm>
            <a:off x="-3" y="3395995"/>
            <a:ext cx="8980715" cy="1015663"/>
          </a:xfrm>
          <a:prstGeom prst="rect">
            <a:avLst/>
          </a:prstGeom>
          <a:solidFill>
            <a:srgbClr val="FFFFFF">
              <a:alpha val="65882"/>
            </a:srgbClr>
          </a:solidFill>
        </p:spPr>
        <p:txBody>
          <a:bodyPr wrap="square">
            <a:spAutoFit/>
          </a:bodyPr>
          <a:lstStyle/>
          <a:p>
            <a:pPr marL="396875" lvl="1" indent="-342900" algn="just"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4890"/>
                </a:solidFill>
                <a:cs typeface="Courier New" panose="02070309020205020404" pitchFamily="49" charset="0"/>
              </a:rPr>
              <a:t>Studies of trends of 10-m wind speed tend to focus on specific datasets and regions. As a consequence, the </a:t>
            </a:r>
            <a:r>
              <a:rPr lang="en-US" altLang="en-US" sz="2000" b="1" dirty="0">
                <a:solidFill>
                  <a:srgbClr val="004890"/>
                </a:solidFill>
                <a:cs typeface="Courier New" panose="02070309020205020404" pitchFamily="49" charset="0"/>
              </a:rPr>
              <a:t>impact of the observational uncertainty </a:t>
            </a:r>
            <a:r>
              <a:rPr lang="en-US" altLang="en-US" sz="2000" dirty="0">
                <a:solidFill>
                  <a:srgbClr val="004890"/>
                </a:solidFill>
                <a:cs typeface="Courier New" panose="02070309020205020404" pitchFamily="49" charset="0"/>
              </a:rPr>
              <a:t>on the wind energy sector as a whole is hard to assess.</a:t>
            </a:r>
            <a:r>
              <a:rPr lang="en-US" altLang="en-US" sz="2000" dirty="0">
                <a:solidFill>
                  <a:srgbClr val="0048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642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425" y="55650"/>
            <a:ext cx="8229598" cy="628798"/>
          </a:xfrm>
        </p:spPr>
        <p:txBody>
          <a:bodyPr/>
          <a:lstStyle/>
          <a:p>
            <a:r>
              <a:rPr lang="en-US" dirty="0" smtClean="0">
                <a:solidFill>
                  <a:srgbClr val="004890"/>
                </a:solidFill>
              </a:rPr>
              <a:t>Objectives</a:t>
            </a:r>
            <a:endParaRPr lang="en-US" dirty="0">
              <a:solidFill>
                <a:srgbClr val="00489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760" y="417011"/>
            <a:ext cx="83503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b="1" dirty="0">
              <a:solidFill>
                <a:srgbClr val="004890"/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en-US" sz="2000" dirty="0" smtClean="0">
                <a:solidFill>
                  <a:srgbClr val="004890"/>
                </a:solidFill>
              </a:rPr>
              <a:t>Provide wind energy users with a </a:t>
            </a:r>
            <a:r>
              <a:rPr lang="en-US" sz="2000" b="1" dirty="0" smtClean="0">
                <a:solidFill>
                  <a:srgbClr val="004890"/>
                </a:solidFill>
              </a:rPr>
              <a:t>comprehensive </a:t>
            </a:r>
            <a:r>
              <a:rPr lang="en-US" sz="2000" b="1" dirty="0">
                <a:solidFill>
                  <a:srgbClr val="004890"/>
                </a:solidFill>
              </a:rPr>
              <a:t>evaluation </a:t>
            </a:r>
            <a:r>
              <a:rPr lang="en-US" sz="2000" dirty="0">
                <a:solidFill>
                  <a:srgbClr val="004890"/>
                </a:solidFill>
              </a:rPr>
              <a:t>of the wind speed </a:t>
            </a:r>
            <a:r>
              <a:rPr lang="en-US" sz="2000" dirty="0" smtClean="0">
                <a:solidFill>
                  <a:srgbClr val="004890"/>
                </a:solidFill>
              </a:rPr>
              <a:t>trends that can be used as a guide in their decision-making processes.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88539" y="1583497"/>
            <a:ext cx="77381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solidFill>
                  <a:srgbClr val="004890"/>
                </a:solidFill>
              </a:rPr>
              <a:t>Seasonal variability of  the wind speed trends at 10m and </a:t>
            </a:r>
            <a:r>
              <a:rPr lang="en-US" sz="2000" dirty="0" smtClean="0">
                <a:solidFill>
                  <a:srgbClr val="004890"/>
                </a:solidFill>
              </a:rPr>
              <a:t> </a:t>
            </a:r>
            <a:r>
              <a:rPr lang="en-US" sz="2000" dirty="0">
                <a:solidFill>
                  <a:srgbClr val="004890"/>
                </a:solidFill>
              </a:rPr>
              <a:t>850 </a:t>
            </a:r>
            <a:r>
              <a:rPr lang="en-US" sz="2000" dirty="0" err="1" smtClean="0">
                <a:solidFill>
                  <a:srgbClr val="004890"/>
                </a:solidFill>
              </a:rPr>
              <a:t>hPa</a:t>
            </a:r>
            <a:r>
              <a:rPr lang="en-US" sz="2000" dirty="0" smtClean="0">
                <a:solidFill>
                  <a:srgbClr val="004890"/>
                </a:solidFill>
              </a:rPr>
              <a:t>.</a:t>
            </a:r>
            <a:endParaRPr lang="en-US" sz="2000" dirty="0">
              <a:solidFill>
                <a:srgbClr val="004890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>
                <a:solidFill>
                  <a:srgbClr val="004890"/>
                </a:solidFill>
              </a:rPr>
              <a:t>Trends in the 10</a:t>
            </a:r>
            <a:r>
              <a:rPr lang="en-US" sz="2000" baseline="30000" dirty="0">
                <a:solidFill>
                  <a:srgbClr val="004890"/>
                </a:solidFill>
              </a:rPr>
              <a:t>th</a:t>
            </a:r>
            <a:r>
              <a:rPr lang="en-US" sz="2000" dirty="0">
                <a:solidFill>
                  <a:srgbClr val="004890"/>
                </a:solidFill>
              </a:rPr>
              <a:t> and 90</a:t>
            </a:r>
            <a:r>
              <a:rPr lang="en-US" sz="2000" baseline="30000" dirty="0">
                <a:solidFill>
                  <a:srgbClr val="004890"/>
                </a:solidFill>
              </a:rPr>
              <a:t>th</a:t>
            </a:r>
            <a:r>
              <a:rPr lang="en-US" sz="2000" dirty="0">
                <a:solidFill>
                  <a:srgbClr val="004890"/>
                </a:solidFill>
              </a:rPr>
              <a:t> percentiles of the wind speeds.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dirty="0" err="1" smtClean="0">
                <a:solidFill>
                  <a:srgbClr val="004890"/>
                </a:solidFill>
              </a:rPr>
              <a:t>Intercomparison</a:t>
            </a:r>
            <a:r>
              <a:rPr lang="en-US" sz="2000" dirty="0" smtClean="0">
                <a:solidFill>
                  <a:srgbClr val="004890"/>
                </a:solidFill>
              </a:rPr>
              <a:t> of </a:t>
            </a:r>
            <a:r>
              <a:rPr lang="en-US" sz="2000" dirty="0">
                <a:solidFill>
                  <a:srgbClr val="004890"/>
                </a:solidFill>
              </a:rPr>
              <a:t>the trends in the </a:t>
            </a:r>
            <a:r>
              <a:rPr lang="en-US" sz="2000" dirty="0" smtClean="0">
                <a:solidFill>
                  <a:srgbClr val="004890"/>
                </a:solidFill>
              </a:rPr>
              <a:t>three </a:t>
            </a:r>
            <a:r>
              <a:rPr lang="en-US" sz="2000" dirty="0" err="1" smtClean="0">
                <a:solidFill>
                  <a:srgbClr val="004890"/>
                </a:solidFill>
              </a:rPr>
              <a:t>reanalyses</a:t>
            </a:r>
            <a:r>
              <a:rPr lang="en-US" sz="2000" dirty="0">
                <a:solidFill>
                  <a:srgbClr val="004890"/>
                </a:solidFill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9087" y="2894788"/>
            <a:ext cx="6679731" cy="9534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dirty="0" err="1" smtClean="0">
                <a:solidFill>
                  <a:srgbClr val="004890"/>
                </a:solidFill>
              </a:rPr>
              <a:t>Torralba</a:t>
            </a:r>
            <a:r>
              <a:rPr lang="en-US" sz="1600" b="1" dirty="0" smtClean="0">
                <a:solidFill>
                  <a:srgbClr val="004890"/>
                </a:solidFill>
              </a:rPr>
              <a:t> V., </a:t>
            </a:r>
            <a:r>
              <a:rPr lang="en-US" sz="1600" b="1" dirty="0" err="1" smtClean="0">
                <a:solidFill>
                  <a:srgbClr val="004890"/>
                </a:solidFill>
              </a:rPr>
              <a:t>Doblas</a:t>
            </a:r>
            <a:r>
              <a:rPr lang="en-US" sz="1600" b="1" dirty="0" smtClean="0">
                <a:solidFill>
                  <a:srgbClr val="004890"/>
                </a:solidFill>
              </a:rPr>
              <a:t>-Reyes F.J. and Gonzalez-</a:t>
            </a:r>
            <a:r>
              <a:rPr lang="en-US" sz="1600" b="1" dirty="0" err="1" smtClean="0">
                <a:solidFill>
                  <a:srgbClr val="004890"/>
                </a:solidFill>
              </a:rPr>
              <a:t>Reviriego</a:t>
            </a:r>
            <a:r>
              <a:rPr lang="en-US" sz="1600" b="1" dirty="0" smtClean="0">
                <a:solidFill>
                  <a:srgbClr val="004890"/>
                </a:solidFill>
              </a:rPr>
              <a:t> N. Uncertainty </a:t>
            </a:r>
            <a:r>
              <a:rPr lang="en-US" sz="1600" b="1" dirty="0">
                <a:solidFill>
                  <a:srgbClr val="004890"/>
                </a:solidFill>
              </a:rPr>
              <a:t>in recent near-surface wind speed trends: a global reanalysis </a:t>
            </a:r>
            <a:r>
              <a:rPr lang="en-US" sz="1600" b="1" dirty="0" err="1" smtClean="0">
                <a:solidFill>
                  <a:srgbClr val="004890"/>
                </a:solidFill>
              </a:rPr>
              <a:t>intercomparison</a:t>
            </a:r>
            <a:r>
              <a:rPr lang="en-US" sz="1600" b="1" dirty="0" smtClean="0">
                <a:solidFill>
                  <a:srgbClr val="004890"/>
                </a:solidFill>
              </a:rPr>
              <a:t> (2017). </a:t>
            </a:r>
            <a:r>
              <a:rPr lang="en-US" sz="1600" b="1" i="1" dirty="0" smtClean="0">
                <a:solidFill>
                  <a:srgbClr val="004890"/>
                </a:solidFill>
              </a:rPr>
              <a:t>Environmental Research Letters</a:t>
            </a:r>
            <a:r>
              <a:rPr lang="en-US" b="1" i="1" dirty="0" smtClean="0">
                <a:solidFill>
                  <a:srgbClr val="004890"/>
                </a:solidFill>
              </a:rPr>
              <a:t>. </a:t>
            </a:r>
            <a:endParaRPr lang="en-US" b="1" i="1" dirty="0">
              <a:solidFill>
                <a:srgbClr val="0048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740" y="45853"/>
            <a:ext cx="8229598" cy="628798"/>
          </a:xfrm>
        </p:spPr>
        <p:txBody>
          <a:bodyPr/>
          <a:lstStyle/>
          <a:p>
            <a:r>
              <a:rPr lang="en-US" dirty="0" smtClean="0">
                <a:solidFill>
                  <a:srgbClr val="004890"/>
                </a:solidFill>
              </a:rPr>
              <a:t>Datasets</a:t>
            </a:r>
            <a:endParaRPr lang="en-US" dirty="0">
              <a:solidFill>
                <a:srgbClr val="00489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2908"/>
              </p:ext>
            </p:extLst>
          </p:nvPr>
        </p:nvGraphicFramePr>
        <p:xfrm>
          <a:off x="418012" y="812044"/>
          <a:ext cx="8420734" cy="204872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711364"/>
                <a:gridCol w="1351289"/>
                <a:gridCol w="1931372"/>
                <a:gridCol w="1712691"/>
                <a:gridCol w="1714018"/>
              </a:tblGrid>
              <a:tr h="56616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 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Institution 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Horizontal resolution 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Time resolution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Period 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>
                    <a:noFill/>
                  </a:tcPr>
                </a:tc>
              </a:tr>
              <a:tr h="51825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ERA-Interim 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ECMWF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0.75</a:t>
                      </a:r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º</a:t>
                      </a:r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 x </a:t>
                      </a:r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0.75</a:t>
                      </a:r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º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6h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1979-present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</a:tr>
              <a:tr h="47469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JRA-55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JMA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0.56</a:t>
                      </a:r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º</a:t>
                      </a:r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x </a:t>
                      </a:r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0.56</a:t>
                      </a:r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º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6h 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1958-present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</a:tr>
              <a:tr h="489609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MERRA-2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NASA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0.625</a:t>
                      </a:r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º</a:t>
                      </a:r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 </a:t>
                      </a:r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x </a:t>
                      </a:r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0.5</a:t>
                      </a:r>
                      <a:r>
                        <a:rPr lang="en-GB" sz="1800" u="none" strike="noStrike" dirty="0" smtClean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º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1h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1980-present</a:t>
                      </a:r>
                      <a:endParaRPr lang="en-GB" sz="1800" b="1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75" marR="7575" marT="5681" marB="0" anchor="ctr"/>
                </a:tc>
              </a:tr>
            </a:tbl>
          </a:graphicData>
        </a:graphic>
      </p:graphicFrame>
      <p:sp>
        <p:nvSpPr>
          <p:cNvPr id="5" name="Rectángulo 45"/>
          <p:cNvSpPr>
            <a:spLocks noChangeArrowheads="1"/>
          </p:cNvSpPr>
          <p:nvPr/>
        </p:nvSpPr>
        <p:spPr bwMode="auto">
          <a:xfrm>
            <a:off x="266031" y="3102927"/>
            <a:ext cx="8724695" cy="128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GB" altLang="en-US" sz="2000" dirty="0">
                <a:solidFill>
                  <a:srgbClr val="004890"/>
                </a:solidFill>
                <a:latin typeface="+mn-lt"/>
                <a:ea typeface="Calibri" pitchFamily="32" charset="0"/>
                <a:cs typeface="Arial" charset="0"/>
              </a:rPr>
              <a:t>Common period: </a:t>
            </a:r>
            <a:r>
              <a:rPr lang="en-GB" altLang="en-US" sz="2000" dirty="0" smtClean="0">
                <a:solidFill>
                  <a:srgbClr val="004890"/>
                </a:solidFill>
                <a:latin typeface="+mn-lt"/>
                <a:ea typeface="Calibri" pitchFamily="32" charset="0"/>
                <a:cs typeface="Arial" charset="0"/>
              </a:rPr>
              <a:t>1980-2015.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altLang="en-US" sz="2000" dirty="0">
                <a:solidFill>
                  <a:srgbClr val="004890"/>
                </a:solidFill>
                <a:latin typeface="+mn-lt"/>
                <a:cs typeface="Courier New" panose="02070309020205020404" pitchFamily="49" charset="0"/>
              </a:rPr>
              <a:t>A range of methodologies are employed to derive wind speed values at </a:t>
            </a:r>
            <a:r>
              <a:rPr lang="en-US" altLang="en-US" sz="2000" dirty="0" smtClean="0">
                <a:solidFill>
                  <a:srgbClr val="004890"/>
                </a:solidFill>
                <a:latin typeface="+mn-lt"/>
                <a:cs typeface="Courier New" panose="02070309020205020404" pitchFamily="49" charset="0"/>
              </a:rPr>
              <a:t>10-m</a:t>
            </a:r>
            <a:r>
              <a:rPr lang="en-GB" altLang="en-US" sz="2000" dirty="0" smtClean="0">
                <a:solidFill>
                  <a:srgbClr val="004890"/>
                </a:solidFill>
                <a:latin typeface="+mn-lt"/>
                <a:ea typeface="Calibri" pitchFamily="32" charset="0"/>
                <a:cs typeface="Arial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GB" altLang="en-US" sz="2000" dirty="0" smtClean="0">
                <a:solidFill>
                  <a:srgbClr val="004890"/>
                </a:solidFill>
                <a:latin typeface="+mn-lt"/>
                <a:ea typeface="Calibri" pitchFamily="32" charset="0"/>
                <a:cs typeface="Arial" charset="0"/>
              </a:rPr>
              <a:t>10-m and </a:t>
            </a:r>
            <a:r>
              <a:rPr lang="en-GB" altLang="en-US" sz="2000" dirty="0">
                <a:solidFill>
                  <a:srgbClr val="004890"/>
                </a:solidFill>
                <a:latin typeface="+mn-lt"/>
                <a:ea typeface="Calibri" pitchFamily="32" charset="0"/>
                <a:cs typeface="Arial" charset="0"/>
              </a:rPr>
              <a:t>850 hPa wind </a:t>
            </a:r>
            <a:r>
              <a:rPr lang="en-GB" altLang="en-US" sz="2000" dirty="0" smtClean="0">
                <a:solidFill>
                  <a:srgbClr val="004890"/>
                </a:solidFill>
                <a:latin typeface="+mn-lt"/>
                <a:ea typeface="Calibri" pitchFamily="32" charset="0"/>
                <a:cs typeface="Arial" charset="0"/>
              </a:rPr>
              <a:t>speed.</a:t>
            </a:r>
            <a:endParaRPr lang="en-GB" altLang="en-US" sz="2000" dirty="0">
              <a:solidFill>
                <a:srgbClr val="004890"/>
              </a:solidFill>
              <a:latin typeface="+mn-lt"/>
              <a:ea typeface="Calibri" pitchFamily="32" charset="0"/>
              <a:cs typeface="Arial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39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0313" y="512272"/>
            <a:ext cx="6285578" cy="385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554" y="87106"/>
            <a:ext cx="8229598" cy="628798"/>
          </a:xfrm>
        </p:spPr>
        <p:txBody>
          <a:bodyPr/>
          <a:lstStyle/>
          <a:p>
            <a:r>
              <a:rPr lang="en-US" dirty="0" smtClean="0"/>
              <a:t>Seasonal variability </a:t>
            </a:r>
            <a:endParaRPr lang="en-US" dirty="0"/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5911362" y="242987"/>
            <a:ext cx="49333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endParaRPr lang="en-US" altLang="en-US" dirty="0" smtClean="0">
              <a:solidFill>
                <a:srgbClr val="0048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3291" y="4449815"/>
            <a:ext cx="5562600" cy="646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Changes in the intensity and sign of the trends in many regions (e.g. </a:t>
            </a:r>
            <a:r>
              <a:rPr lang="en-US" dirty="0" err="1" smtClean="0">
                <a:solidFill>
                  <a:schemeClr val="accent1"/>
                </a:solidFill>
              </a:rPr>
              <a:t>N.America</a:t>
            </a:r>
            <a:r>
              <a:rPr lang="en-US" dirty="0" smtClean="0">
                <a:solidFill>
                  <a:schemeClr val="accent1"/>
                </a:solidFill>
              </a:rPr>
              <a:t>, Eurasia, North Africa).</a:t>
            </a:r>
          </a:p>
        </p:txBody>
      </p:sp>
      <p:sp>
        <p:nvSpPr>
          <p:cNvPr id="10" name="CuadroTexto 21"/>
          <p:cNvSpPr txBox="1">
            <a:spLocks noChangeArrowheads="1"/>
          </p:cNvSpPr>
          <p:nvPr/>
        </p:nvSpPr>
        <p:spPr bwMode="auto">
          <a:xfrm>
            <a:off x="199484" y="849728"/>
            <a:ext cx="1279317" cy="30777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r>
              <a:rPr lang="en-US" altLang="en-US" sz="1400" b="1" dirty="0" smtClean="0"/>
              <a:t>ERA-Interim</a:t>
            </a:r>
            <a:endParaRPr lang="en-US" altLang="en-US" sz="1400" dirty="0"/>
          </a:p>
        </p:txBody>
      </p:sp>
      <p:sp>
        <p:nvSpPr>
          <p:cNvPr id="11" name="CuadroTexto 5"/>
          <p:cNvSpPr txBox="1">
            <a:spLocks noChangeArrowheads="1"/>
          </p:cNvSpPr>
          <p:nvPr/>
        </p:nvSpPr>
        <p:spPr bwMode="auto">
          <a:xfrm>
            <a:off x="2597078" y="4152564"/>
            <a:ext cx="42309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pPr algn="ctr"/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10-m  wind speed 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trend (% per decade)</a:t>
            </a:r>
          </a:p>
        </p:txBody>
      </p:sp>
    </p:spTree>
    <p:extLst>
      <p:ext uri="{BB962C8B-B14F-4D97-AF65-F5344CB8AC3E}">
        <p14:creationId xmlns:p14="http://schemas.microsoft.com/office/powerpoint/2010/main" val="99599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6142" y="468877"/>
            <a:ext cx="5879358" cy="397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4803" y="83409"/>
            <a:ext cx="8229598" cy="628798"/>
          </a:xfrm>
        </p:spPr>
        <p:txBody>
          <a:bodyPr/>
          <a:lstStyle/>
          <a:p>
            <a:r>
              <a:rPr lang="en-US" dirty="0" smtClean="0"/>
              <a:t>Seasonal variability </a:t>
            </a:r>
            <a:endParaRPr lang="en-US" dirty="0"/>
          </a:p>
        </p:txBody>
      </p:sp>
      <p:sp>
        <p:nvSpPr>
          <p:cNvPr id="9" name="CuadroTexto 21"/>
          <p:cNvSpPr txBox="1">
            <a:spLocks noChangeArrowheads="1"/>
          </p:cNvSpPr>
          <p:nvPr/>
        </p:nvSpPr>
        <p:spPr bwMode="auto">
          <a:xfrm>
            <a:off x="337015" y="772002"/>
            <a:ext cx="1279317" cy="30777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r>
              <a:rPr lang="en-US" altLang="en-US" sz="1400" b="1" dirty="0" smtClean="0"/>
              <a:t>ERA-Interim</a:t>
            </a:r>
            <a:endParaRPr lang="en-US" altLang="en-US" sz="1400" dirty="0"/>
          </a:p>
        </p:txBody>
      </p:sp>
      <p:sp>
        <p:nvSpPr>
          <p:cNvPr id="10" name="CuadroTexto 5"/>
          <p:cNvSpPr txBox="1">
            <a:spLocks noChangeArrowheads="1"/>
          </p:cNvSpPr>
          <p:nvPr/>
        </p:nvSpPr>
        <p:spPr bwMode="auto">
          <a:xfrm>
            <a:off x="3013556" y="4182175"/>
            <a:ext cx="42309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2" charset="-128"/>
              </a:defRPr>
            </a:lvl9pPr>
          </a:lstStyle>
          <a:p>
            <a:pPr algn="ctr"/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850hPa wind speed </a:t>
            </a: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trend (% per decade)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0928" y="4440559"/>
            <a:ext cx="6043358" cy="646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Consistency between the two levels indicates that these trends cannot be only produced by surface roughness changes. 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880248" y="772002"/>
            <a:ext cx="5773480" cy="3114197"/>
            <a:chOff x="1742324" y="696282"/>
            <a:chExt cx="6426012" cy="29941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6" t="8582" r="50000" b="59239"/>
            <a:stretch/>
          </p:blipFill>
          <p:spPr>
            <a:xfrm>
              <a:off x="1743408" y="696282"/>
              <a:ext cx="3189975" cy="13854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17" t="8582" r="1336" b="59239"/>
            <a:stretch/>
          </p:blipFill>
          <p:spPr>
            <a:xfrm>
              <a:off x="4934728" y="696282"/>
              <a:ext cx="3197180" cy="13854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6" t="48957" r="50000" b="18560"/>
            <a:stretch/>
          </p:blipFill>
          <p:spPr>
            <a:xfrm>
              <a:off x="1742324" y="2291967"/>
              <a:ext cx="3189975" cy="139848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01" t="48957" r="760" b="18560"/>
            <a:stretch/>
          </p:blipFill>
          <p:spPr>
            <a:xfrm>
              <a:off x="4943677" y="2291967"/>
              <a:ext cx="3224659" cy="1398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24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8894" y="-903881"/>
            <a:ext cx="1602134" cy="427235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349106" y="1787957"/>
            <a:ext cx="2055101" cy="216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27915" y="723056"/>
            <a:ext cx="755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1980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300741" y="442121"/>
            <a:ext cx="4221279" cy="1606715"/>
            <a:chOff x="2331562" y="545958"/>
            <a:chExt cx="4284575" cy="2142287"/>
          </a:xfrm>
        </p:grpSpPr>
        <p:grpSp>
          <p:nvGrpSpPr>
            <p:cNvPr id="31" name="Group 30"/>
            <p:cNvGrpSpPr/>
            <p:nvPr/>
          </p:nvGrpSpPr>
          <p:grpSpPr>
            <a:xfrm>
              <a:off x="2331562" y="545958"/>
              <a:ext cx="4284575" cy="2142287"/>
              <a:chOff x="2331562" y="545958"/>
              <a:chExt cx="4284575" cy="2142287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331562" y="545958"/>
                <a:ext cx="4284575" cy="2142287"/>
                <a:chOff x="2331562" y="545958"/>
                <a:chExt cx="4284575" cy="2142287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3402706" y="-525186"/>
                  <a:ext cx="2142287" cy="4284575"/>
                </a:xfrm>
                <a:prstGeom prst="rect">
                  <a:avLst/>
                </a:prstGeom>
              </p:spPr>
            </p:pic>
            <p:sp>
              <p:nvSpPr>
                <p:cNvPr id="38" name="Rectangle 37"/>
                <p:cNvSpPr/>
                <p:nvPr/>
              </p:nvSpPr>
              <p:spPr>
                <a:xfrm>
                  <a:off x="5730684" y="1235432"/>
                  <a:ext cx="652743" cy="492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/>
                  <a:r>
                    <a:rPr lang="en-US" b="1" dirty="0">
                      <a:solidFill>
                        <a:srgbClr val="6BAED6"/>
                      </a:solidFill>
                    </a:rPr>
                    <a:t>2015</a:t>
                  </a:r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5728150" y="942302"/>
                <a:ext cx="66253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b="1" dirty="0" smtClean="0">
                    <a:solidFill>
                      <a:schemeClr val="accent1"/>
                    </a:solidFill>
                  </a:rPr>
                  <a:t>1980</a:t>
                </a:r>
                <a:endParaRPr lang="en-US" b="1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754731" y="2277637"/>
              <a:ext cx="1354319" cy="378979"/>
              <a:chOff x="3754731" y="2277637"/>
              <a:chExt cx="1354319" cy="378979"/>
            </a:xfrm>
          </p:grpSpPr>
          <p:sp>
            <p:nvSpPr>
              <p:cNvPr id="33" name="TextBox 32"/>
              <p:cNvSpPr txBox="1"/>
              <p:nvPr/>
            </p:nvSpPr>
            <p:spPr>
              <a:xfrm rot="2208793">
                <a:off x="3754731" y="2287285"/>
                <a:ext cx="671131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6BAED6"/>
                    </a:solidFill>
                  </a:rPr>
                  <a:t>q10</a:t>
                </a:r>
                <a:endParaRPr lang="en-US" sz="1200" dirty="0">
                  <a:solidFill>
                    <a:srgbClr val="6BAED6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2208793">
                <a:off x="4437919" y="2277637"/>
                <a:ext cx="6711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6BAED6"/>
                    </a:solidFill>
                  </a:rPr>
                  <a:t>q90</a:t>
                </a:r>
                <a:endParaRPr lang="en-US" sz="1200" dirty="0">
                  <a:solidFill>
                    <a:srgbClr val="6BAED6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80" y="130375"/>
            <a:ext cx="8229598" cy="628798"/>
          </a:xfrm>
        </p:spPr>
        <p:txBody>
          <a:bodyPr/>
          <a:lstStyle/>
          <a:p>
            <a:r>
              <a:rPr lang="en-US" dirty="0" smtClean="0"/>
              <a:t>Trends in wind speed extremes 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19537" y="2047827"/>
            <a:ext cx="8804275" cy="3151681"/>
            <a:chOff x="133161" y="1981546"/>
            <a:chExt cx="8804275" cy="2791162"/>
          </a:xfrm>
        </p:grpSpPr>
        <p:sp>
          <p:nvSpPr>
            <p:cNvPr id="44" name="CuadroTexto 5"/>
            <p:cNvSpPr txBox="1">
              <a:spLocks noChangeArrowheads="1"/>
            </p:cNvSpPr>
            <p:nvPr/>
          </p:nvSpPr>
          <p:spPr bwMode="auto">
            <a:xfrm>
              <a:off x="2589395" y="4464931"/>
              <a:ext cx="42309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S PGothic" pitchFamily="32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pitchFamily="32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pitchFamily="32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pitchFamily="32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pitchFamily="32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2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2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2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pitchFamily="32" charset="-128"/>
                </a:defRPr>
              </a:lvl9pPr>
            </a:lstStyle>
            <a:p>
              <a:pPr algn="ctr"/>
              <a:r>
                <a:rPr lang="en-US" alt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wind speed </a:t>
              </a:r>
              <a:r>
                <a: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trend </a:t>
              </a:r>
              <a:r>
                <a:rPr lang="en-US" alt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(m/s </a:t>
              </a:r>
              <a:r>
                <a:rPr lang="en-US" alt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per decade)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33161" y="1981546"/>
              <a:ext cx="8804275" cy="2489597"/>
              <a:chOff x="133161" y="1981546"/>
              <a:chExt cx="8804275" cy="2489597"/>
            </a:xfrm>
          </p:grpSpPr>
          <p:grpSp>
            <p:nvGrpSpPr>
              <p:cNvPr id="4" name="Grupo 2"/>
              <p:cNvGrpSpPr>
                <a:grpSpLocks/>
              </p:cNvGrpSpPr>
              <p:nvPr/>
            </p:nvGrpSpPr>
            <p:grpSpPr bwMode="auto">
              <a:xfrm>
                <a:off x="133161" y="1981546"/>
                <a:ext cx="8804275" cy="2489597"/>
                <a:chOff x="250825" y="3653978"/>
                <a:chExt cx="8804275" cy="3318322"/>
              </a:xfrm>
            </p:grpSpPr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250825" y="3653978"/>
                  <a:ext cx="8804275" cy="2759075"/>
                  <a:chOff x="251520" y="3820079"/>
                  <a:chExt cx="8803704" cy="2759032"/>
                </a:xfrm>
              </p:grpSpPr>
              <p:pic>
                <p:nvPicPr>
                  <p:cNvPr id="10" name="Picture 7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67638"/>
                  <a:stretch>
                    <a:fillRect/>
                  </a:stretch>
                </p:blipFill>
                <p:spPr bwMode="auto">
                  <a:xfrm>
                    <a:off x="251520" y="3820079"/>
                    <a:ext cx="4450530" cy="275381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" name="Picture 5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2193" b="38870"/>
                  <a:stretch>
                    <a:fillRect/>
                  </a:stretch>
                </p:blipFill>
                <p:spPr bwMode="auto">
                  <a:xfrm>
                    <a:off x="4499992" y="4058831"/>
                    <a:ext cx="4555232" cy="25202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6" name="Picture 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2682" b="29166"/>
                <a:stretch>
                  <a:fillRect/>
                </a:stretch>
              </p:blipFill>
              <p:spPr bwMode="auto">
                <a:xfrm>
                  <a:off x="2199660" y="6306207"/>
                  <a:ext cx="5120190" cy="666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CuadroTexto 10"/>
                <p:cNvSpPr txBox="1">
                  <a:spLocks noChangeArrowheads="1"/>
                </p:cNvSpPr>
                <p:nvPr/>
              </p:nvSpPr>
              <p:spPr bwMode="auto">
                <a:xfrm>
                  <a:off x="481209" y="3684850"/>
                  <a:ext cx="4101228" cy="49227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2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2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2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2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2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2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2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2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2" charset="-128"/>
                    </a:defRPr>
                  </a:lvl9pPr>
                </a:lstStyle>
                <a:p>
                  <a:pPr algn="ctr"/>
                  <a:r>
                    <a:rPr lang="en-US" altLang="en-US" b="1" dirty="0"/>
                    <a:t>10</a:t>
                  </a:r>
                  <a:r>
                    <a:rPr lang="en-US" altLang="en-US" b="1" baseline="30000" dirty="0"/>
                    <a:t>th</a:t>
                  </a:r>
                  <a:r>
                    <a:rPr lang="en-US" altLang="en-US" b="1" dirty="0"/>
                    <a:t> </a:t>
                  </a:r>
                  <a:r>
                    <a:rPr lang="en-US" altLang="en-US" b="1" dirty="0" smtClean="0"/>
                    <a:t>percentile</a:t>
                  </a:r>
                  <a:endParaRPr lang="en-US" altLang="en-US" b="1" dirty="0"/>
                </a:p>
              </p:txBody>
            </p:sp>
            <p:sp>
              <p:nvSpPr>
                <p:cNvPr id="8" name="CuadroTexto 11"/>
                <p:cNvSpPr txBox="1"/>
                <p:nvPr/>
              </p:nvSpPr>
              <p:spPr>
                <a:xfrm>
                  <a:off x="630238" y="6378779"/>
                  <a:ext cx="4932362" cy="369205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en-US" sz="1200" b="1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</p:grpSp>
          <p:sp>
            <p:nvSpPr>
              <p:cNvPr id="43" name="CuadroTexto 21"/>
              <p:cNvSpPr txBox="1">
                <a:spLocks noChangeArrowheads="1"/>
              </p:cNvSpPr>
              <p:nvPr/>
            </p:nvSpPr>
            <p:spPr bwMode="auto">
              <a:xfrm>
                <a:off x="295294" y="2041854"/>
                <a:ext cx="1279317" cy="307777"/>
              </a:xfrm>
              <a:prstGeom prst="rect">
                <a:avLst/>
              </a:prstGeom>
              <a:ln/>
              <a:ex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9pPr>
              </a:lstStyle>
              <a:p>
                <a:r>
                  <a:rPr lang="en-US" altLang="en-US" sz="1400" b="1" dirty="0" smtClean="0"/>
                  <a:t>ERA-Interim</a:t>
                </a:r>
                <a:endParaRPr lang="en-US" altLang="en-US" sz="1400" dirty="0"/>
              </a:p>
            </p:txBody>
          </p:sp>
          <p:sp>
            <p:nvSpPr>
              <p:cNvPr id="45" name="CuadroTexto 10"/>
              <p:cNvSpPr txBox="1">
                <a:spLocks noChangeArrowheads="1"/>
              </p:cNvSpPr>
              <p:nvPr/>
            </p:nvSpPr>
            <p:spPr bwMode="auto">
              <a:xfrm>
                <a:off x="4617172" y="1994566"/>
                <a:ext cx="4101228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MS PGothic" pitchFamily="32" charset="-128"/>
                  </a:defRPr>
                </a:lvl9pPr>
              </a:lstStyle>
              <a:p>
                <a:pPr algn="ctr"/>
                <a:r>
                  <a:rPr lang="en-US" altLang="en-US" b="1" dirty="0"/>
                  <a:t>9</a:t>
                </a:r>
                <a:r>
                  <a:rPr lang="en-US" altLang="en-US" b="1" dirty="0" smtClean="0"/>
                  <a:t>0</a:t>
                </a:r>
                <a:r>
                  <a:rPr lang="en-US" altLang="en-US" b="1" baseline="30000" dirty="0" smtClean="0"/>
                  <a:t>th</a:t>
                </a:r>
                <a:r>
                  <a:rPr lang="en-US" altLang="en-US" b="1" dirty="0" smtClean="0"/>
                  <a:t> percentile</a:t>
                </a:r>
                <a:endParaRPr lang="en-US" altLang="en-US" b="1" dirty="0"/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3600008" y="1911994"/>
            <a:ext cx="23412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   wind speed (m/s) 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2523414" y="1741291"/>
            <a:ext cx="4344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-5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3349106" y="1746035"/>
            <a:ext cx="3269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47557" y="1741291"/>
            <a:ext cx="3269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892480" y="1746553"/>
            <a:ext cx="3898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 rot="2208793">
            <a:off x="4637751" y="1706667"/>
            <a:ext cx="671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q90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684470" y="1741111"/>
            <a:ext cx="44295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15</a:t>
            </a:r>
            <a:endParaRPr lang="en-US" sz="1200" dirty="0"/>
          </a:p>
        </p:txBody>
      </p:sp>
      <p:sp>
        <p:nvSpPr>
          <p:cNvPr id="52" name="TextBox 51"/>
          <p:cNvSpPr txBox="1"/>
          <p:nvPr/>
        </p:nvSpPr>
        <p:spPr>
          <a:xfrm rot="16200000">
            <a:off x="1980774" y="991540"/>
            <a:ext cx="6849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Density 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360083" y="788074"/>
            <a:ext cx="182465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1"/>
                </a:solidFill>
              </a:rPr>
              <a:t>PDF 6hourly (DJF)</a:t>
            </a:r>
          </a:p>
          <a:p>
            <a:pPr algn="r"/>
            <a:r>
              <a:rPr lang="en-US" b="1" dirty="0" smtClean="0">
                <a:solidFill>
                  <a:schemeClr val="accent1"/>
                </a:solidFill>
              </a:rPr>
              <a:t>10-m wind speed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2208793">
            <a:off x="3542044" y="1706668"/>
            <a:ext cx="671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q10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22022" y="782820"/>
            <a:ext cx="2553076" cy="120032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Highest wind speed values are changing faster than the lowest values. </a:t>
            </a:r>
          </a:p>
        </p:txBody>
      </p:sp>
    </p:spTree>
    <p:extLst>
      <p:ext uri="{BB962C8B-B14F-4D97-AF65-F5344CB8AC3E}">
        <p14:creationId xmlns:p14="http://schemas.microsoft.com/office/powerpoint/2010/main" val="4104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BSC-basic-slides-template</Template>
  <TotalTime>4196</TotalTime>
  <Words>837</Words>
  <Application>Microsoft Office PowerPoint</Application>
  <PresentationFormat>Presentación en pantalla (16:9)</PresentationFormat>
  <Paragraphs>122</Paragraphs>
  <Slides>17</Slides>
  <Notes>1</Notes>
  <HiddenSlides>4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4" baseType="lpstr">
      <vt:lpstr>MS PGothic</vt:lpstr>
      <vt:lpstr>Arial</vt:lpstr>
      <vt:lpstr>Calibri</vt:lpstr>
      <vt:lpstr>Courier New</vt:lpstr>
      <vt:lpstr>PMingLiU</vt:lpstr>
      <vt:lpstr>Wingdings</vt:lpstr>
      <vt:lpstr>Tema de Office</vt:lpstr>
      <vt:lpstr>Intercomparison of near-surface wind speed trends in three reanalyses</vt:lpstr>
      <vt:lpstr>Presentación de PowerPoint</vt:lpstr>
      <vt:lpstr>Information available</vt:lpstr>
      <vt:lpstr>Why this information is not enough to satisfy users’ needs? </vt:lpstr>
      <vt:lpstr>Objectives</vt:lpstr>
      <vt:lpstr>Datasets</vt:lpstr>
      <vt:lpstr>Seasonal variability </vt:lpstr>
      <vt:lpstr>Seasonal variability </vt:lpstr>
      <vt:lpstr>Trends in wind speed extremes </vt:lpstr>
      <vt:lpstr>Uncertainty assessment </vt:lpstr>
      <vt:lpstr>Uncertainty assessment</vt:lpstr>
      <vt:lpstr>Key points</vt:lpstr>
      <vt:lpstr>Presentación de PowerPoint</vt:lpstr>
      <vt:lpstr>Extra slides</vt:lpstr>
      <vt:lpstr>JRA-55 trends</vt:lpstr>
      <vt:lpstr>Maximum wind speed </vt:lpstr>
      <vt:lpstr>50-m wind speed trends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Barcelona Supercomputing Center</dc:title>
  <dc:creator>Nube Gonzalez-Reviriego</dc:creator>
  <cp:lastModifiedBy>verónica torralba fernandez</cp:lastModifiedBy>
  <cp:revision>129</cp:revision>
  <dcterms:created xsi:type="dcterms:W3CDTF">2017-10-16T08:59:16Z</dcterms:created>
  <dcterms:modified xsi:type="dcterms:W3CDTF">2017-11-16T06:48:03Z</dcterms:modified>
</cp:coreProperties>
</file>