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y="6858000" cx="12192000"/>
  <p:notesSz cx="6858000" cy="9144000"/>
  <p:embeddedFontLst>
    <p:embeddedFont>
      <p:font typeface="Roboto"/>
      <p:regular r:id="rId38"/>
      <p:bold r:id="rId39"/>
      <p:italic r:id="rId40"/>
      <p:boldItalic r:id="rId41"/>
    </p:embeddedFont>
    <p:embeddedFont>
      <p:font typeface="Nunito"/>
      <p:regular r:id="rId42"/>
      <p:bold r:id="rId43"/>
      <p:italic r:id="rId44"/>
      <p:boldItalic r:id="rId45"/>
    </p:embeddedFont>
    <p:embeddedFont>
      <p:font typeface="Quicksand"/>
      <p:regular r:id="rId46"/>
      <p:bold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4989">
          <p15:clr>
            <a:srgbClr val="747775"/>
          </p15:clr>
        </p15:guide>
        <p15:guide id="2" orient="horz" pos="746">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4989"/>
        <p:guide pos="746"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italic.fntdata"/><Relationship Id="rId20" Type="http://schemas.openxmlformats.org/officeDocument/2006/relationships/slide" Target="slides/slide15.xml"/><Relationship Id="rId42" Type="http://schemas.openxmlformats.org/officeDocument/2006/relationships/font" Target="fonts/Nunito-regular.fntdata"/><Relationship Id="rId41" Type="http://schemas.openxmlformats.org/officeDocument/2006/relationships/font" Target="fonts/Roboto-boldItalic.fntdata"/><Relationship Id="rId22" Type="http://schemas.openxmlformats.org/officeDocument/2006/relationships/slide" Target="slides/slide17.xml"/><Relationship Id="rId44" Type="http://schemas.openxmlformats.org/officeDocument/2006/relationships/font" Target="fonts/Nunito-italic.fntdata"/><Relationship Id="rId21" Type="http://schemas.openxmlformats.org/officeDocument/2006/relationships/slide" Target="slides/slide16.xml"/><Relationship Id="rId43" Type="http://schemas.openxmlformats.org/officeDocument/2006/relationships/font" Target="fonts/Nunito-bold.fntdata"/><Relationship Id="rId24" Type="http://schemas.openxmlformats.org/officeDocument/2006/relationships/slide" Target="slides/slide19.xml"/><Relationship Id="rId46" Type="http://schemas.openxmlformats.org/officeDocument/2006/relationships/font" Target="fonts/Quicksand-regular.fntdata"/><Relationship Id="rId23" Type="http://schemas.openxmlformats.org/officeDocument/2006/relationships/slide" Target="slides/slide18.xml"/><Relationship Id="rId45" Type="http://schemas.openxmlformats.org/officeDocument/2006/relationships/font" Target="fonts/Nunito-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47" Type="http://schemas.openxmlformats.org/officeDocument/2006/relationships/font" Target="fonts/Quicksand-bold.fnt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Roboto-bold.fntdata"/><Relationship Id="rId16" Type="http://schemas.openxmlformats.org/officeDocument/2006/relationships/slide" Target="slides/slide11.xml"/><Relationship Id="rId38" Type="http://schemas.openxmlformats.org/officeDocument/2006/relationships/font" Target="fonts/Roboto-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s-E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org/doi/full/10.1126/sciadv.adk1189#con1"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5" name="Google Shape;11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ES"/>
              <a:t>EC-Earth3P</a:t>
            </a:r>
            <a:endParaRPr/>
          </a:p>
          <a:p>
            <a:pPr indent="0" lvl="0" marL="0" rtl="0" algn="l">
              <a:lnSpc>
                <a:spcPct val="100000"/>
              </a:lnSpc>
              <a:spcBef>
                <a:spcPts val="0"/>
              </a:spcBef>
              <a:spcAft>
                <a:spcPts val="0"/>
              </a:spcAft>
              <a:buSzPts val="1400"/>
              <a:buNone/>
            </a:pPr>
            <a:r>
              <a:rPr lang="es-ES"/>
              <a:t>ORCA1 T255</a:t>
            </a:r>
            <a:endParaRPr/>
          </a:p>
          <a:p>
            <a:pPr indent="0" lvl="0" marL="0" rtl="0" algn="l">
              <a:lnSpc>
                <a:spcPct val="100000"/>
              </a:lnSpc>
              <a:spcBef>
                <a:spcPts val="0"/>
              </a:spcBef>
              <a:spcAft>
                <a:spcPts val="0"/>
              </a:spcAft>
              <a:buSzPts val="1400"/>
              <a:buNone/>
            </a:pPr>
            <a:r>
              <a:rPr lang="es-ES"/>
              <a:t>IFS cy36r4 (TL255, linearly reduced Gaussian grid equivalent to 512 x 256 longitude/latitude; 91 levels; top level 0.01 hPa)</a:t>
            </a:r>
            <a:endParaRPr/>
          </a:p>
          <a:p>
            <a:pPr indent="0" lvl="0" marL="0" rtl="0" algn="l">
              <a:lnSpc>
                <a:spcPct val="100000"/>
              </a:lnSpc>
              <a:spcBef>
                <a:spcPts val="0"/>
              </a:spcBef>
              <a:spcAft>
                <a:spcPts val="0"/>
              </a:spcAft>
              <a:buSzPts val="1400"/>
              <a:buNone/>
            </a:pPr>
            <a:r>
              <a:rPr lang="es-ES"/>
              <a:t>NEMO3.6 (ORCA1 tripolar primarily 1 degree with meridional refinement down to 1/3 degree in the tropics; 362 x 292 longitude/latitude; 75 levels; top grid cell 0-1 m)</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s-ES"/>
              <a:t>EC-Earth3P-HR</a:t>
            </a:r>
            <a:endParaRPr/>
          </a:p>
          <a:p>
            <a:pPr indent="0" lvl="0" marL="0" rtl="0" algn="l">
              <a:lnSpc>
                <a:spcPct val="100000"/>
              </a:lnSpc>
              <a:spcBef>
                <a:spcPts val="0"/>
              </a:spcBef>
              <a:spcAft>
                <a:spcPts val="0"/>
              </a:spcAft>
              <a:buSzPts val="1400"/>
              <a:buNone/>
            </a:pPr>
            <a:r>
              <a:rPr lang="es-ES"/>
              <a:t>ORCA025 T511</a:t>
            </a:r>
            <a:endParaRPr/>
          </a:p>
          <a:p>
            <a:pPr indent="0" lvl="0" marL="0" rtl="0" algn="l">
              <a:lnSpc>
                <a:spcPct val="100000"/>
              </a:lnSpc>
              <a:spcBef>
                <a:spcPts val="0"/>
              </a:spcBef>
              <a:spcAft>
                <a:spcPts val="0"/>
              </a:spcAft>
              <a:buSzPts val="1400"/>
              <a:buNone/>
            </a:pPr>
            <a:r>
              <a:rPr lang="es-ES"/>
              <a:t>IFS cy36r4 (TL511, linearly reduced Gaussian grid equivalent to 1024 x 512 longitude/latitude; 91 levels; top level 0.01 hPa)</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s-ES"/>
              <a:t>EC-Earth3P-VHR</a:t>
            </a:r>
            <a:endParaRPr/>
          </a:p>
          <a:p>
            <a:pPr indent="0" lvl="0" marL="0" rtl="0" algn="l">
              <a:lnSpc>
                <a:spcPct val="100000"/>
              </a:lnSpc>
              <a:spcBef>
                <a:spcPts val="0"/>
              </a:spcBef>
              <a:spcAft>
                <a:spcPts val="0"/>
              </a:spcAft>
              <a:buSzPts val="1400"/>
              <a:buNone/>
            </a:pPr>
            <a:r>
              <a:rPr lang="es-ES"/>
              <a:t>ORCA12 T1279</a:t>
            </a:r>
            <a:endParaRPr/>
          </a:p>
          <a:p>
            <a:pPr indent="0" lvl="0" marL="0" rtl="0" algn="l">
              <a:lnSpc>
                <a:spcPct val="100000"/>
              </a:lnSpc>
              <a:spcBef>
                <a:spcPts val="0"/>
              </a:spcBef>
              <a:spcAft>
                <a:spcPts val="0"/>
              </a:spcAft>
              <a:buSzPts val="1400"/>
              <a:buNone/>
            </a:pPr>
            <a:r>
              <a:rPr lang="es-ES"/>
              <a:t>IFS cy36r4 (TL1279, linearly reduced Gaussian grid equivalent to 2560 x 1280 longitude/latitude; 91 levels; top level 0.01 hPa)</a:t>
            </a:r>
            <a:br>
              <a:rPr lang="es-ES"/>
            </a:br>
            <a:endParaRPr/>
          </a:p>
        </p:txBody>
      </p:sp>
      <p:sp>
        <p:nvSpPr>
          <p:cNvPr id="233" name="Google Shape;23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ba75dd315d_0_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ES"/>
              <a:t>High Resolution Model Intercomparison Project described Haarsma et al (2016)</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s-ES"/>
              <a:t>1950 fixed forcing conditions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s-ES"/>
              <a:t>76 years long, originally there were more but were discarded to avoid model drift</a:t>
            </a:r>
            <a:endParaRPr/>
          </a:p>
        </p:txBody>
      </p:sp>
      <p:sp>
        <p:nvSpPr>
          <p:cNvPr id="248" name="Google Shape;248;g2ba75dd315d_0_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699d7b54a1_8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ES"/>
              <a:t>Main surface ocean currents in the North Atlantic</a:t>
            </a:r>
            <a:endParaRPr/>
          </a:p>
        </p:txBody>
      </p:sp>
      <p:sp>
        <p:nvSpPr>
          <p:cNvPr id="263" name="Google Shape;263;g2699d7b54a1_8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1f29dd7e547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ES"/>
              <a:t>Atmospheric forcing and salinity advection may provoke changes on the mean stratification profile in some key regions in the subpolar gyre of the northatlantic.</a:t>
            </a:r>
            <a:br>
              <a:rPr lang="es-ES"/>
            </a:br>
            <a:r>
              <a:rPr lang="es-ES"/>
              <a:t>These changes may impact the deep water mixing which will lead to anomalies in the zonal density gradient.</a:t>
            </a:r>
            <a:endParaRPr/>
          </a:p>
          <a:p>
            <a:pPr indent="0" lvl="0" marL="0" rtl="0" algn="l">
              <a:lnSpc>
                <a:spcPct val="100000"/>
              </a:lnSpc>
              <a:spcBef>
                <a:spcPts val="0"/>
              </a:spcBef>
              <a:spcAft>
                <a:spcPts val="0"/>
              </a:spcAft>
              <a:buSzPts val="1400"/>
              <a:buNone/>
            </a:pPr>
            <a:r>
              <a:rPr lang="es-ES"/>
              <a:t>Which impacts the Atlantic Meridional Overturning Circulation</a:t>
            </a:r>
            <a:endParaRPr/>
          </a:p>
        </p:txBody>
      </p:sp>
      <p:sp>
        <p:nvSpPr>
          <p:cNvPr id="289" name="Google Shape;289;g1f29dd7e547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699d7b54a1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ES"/>
              <a:t>Mix layer depth has been computed with monthly temperature and salinity data, using TEOS-10 equation to compute sigma0 and later computing the MLD using the density </a:t>
            </a:r>
            <a:r>
              <a:rPr lang="es-ES"/>
              <a:t>threshold</a:t>
            </a:r>
            <a:r>
              <a:rPr lang="es-ES"/>
              <a:t> </a:t>
            </a:r>
            <a:r>
              <a:rPr lang="es-ES"/>
              <a:t>algorithm</a:t>
            </a:r>
            <a:r>
              <a:rPr lang="es-ES"/>
              <a:t>  (0.03kg/m3 from 10m)</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s-ES"/>
              <a:t>EC-Earth3P-HR shows deeper mixing climatology as was shown by Koenigk et al. (2021).</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s-ES"/>
              <a:t>EC-Earth3P-VHR shows more realistic mixing in the Labrador Sea</a:t>
            </a:r>
            <a:endParaRPr/>
          </a:p>
          <a:p>
            <a:pPr indent="0" lvl="0" marL="0" rtl="0" algn="l">
              <a:lnSpc>
                <a:spcPct val="100000"/>
              </a:lnSpc>
              <a:spcBef>
                <a:spcPts val="0"/>
              </a:spcBef>
              <a:spcAft>
                <a:spcPts val="0"/>
              </a:spcAft>
              <a:buSzPts val="1400"/>
              <a:buNone/>
            </a:pPr>
            <a:r>
              <a:rPr lang="es-ES"/>
              <a:t>EC-Earth3P no mixing in LS due to sea ice cover bias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s-ES"/>
              <a:t>Any of the model shows deep mixing in the Nordic seas (sea ice there)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s-ES"/>
              <a:t>EN4 could have biases due to the interpolation on time and depth of the observations</a:t>
            </a:r>
            <a:endParaRPr/>
          </a:p>
          <a:p>
            <a:pPr indent="0" lvl="0" marL="0" rtl="0" algn="l">
              <a:lnSpc>
                <a:spcPct val="100000"/>
              </a:lnSpc>
              <a:spcBef>
                <a:spcPts val="0"/>
              </a:spcBef>
              <a:spcAft>
                <a:spcPts val="0"/>
              </a:spcAft>
              <a:buSzPts val="1400"/>
              <a:buNone/>
            </a:pPr>
            <a:r>
              <a:t/>
            </a:r>
            <a:endParaRPr/>
          </a:p>
        </p:txBody>
      </p:sp>
      <p:sp>
        <p:nvSpPr>
          <p:cNvPr id="312" name="Google Shape;312;g2699d7b54a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699d7b54a1_8_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ES"/>
              <a:t>EC-Earth3P and </a:t>
            </a:r>
            <a:r>
              <a:rPr lang="es-ES"/>
              <a:t>EC-Earth3P-HR show similar variability</a:t>
            </a:r>
            <a:endParaRPr/>
          </a:p>
          <a:p>
            <a:pPr indent="0" lvl="0" marL="0" rtl="0" algn="l">
              <a:lnSpc>
                <a:spcPct val="100000"/>
              </a:lnSpc>
              <a:spcBef>
                <a:spcPts val="0"/>
              </a:spcBef>
              <a:spcAft>
                <a:spcPts val="0"/>
              </a:spcAft>
              <a:buSzPts val="1400"/>
              <a:buNone/>
            </a:pPr>
            <a:r>
              <a:rPr lang="es-ES"/>
              <a:t>EC-Earth3P-VHR has lower variability</a:t>
            </a:r>
            <a:endParaRPr/>
          </a:p>
          <a:p>
            <a:pPr indent="0" lvl="0" marL="0" rtl="0" algn="l">
              <a:lnSpc>
                <a:spcPct val="100000"/>
              </a:lnSpc>
              <a:spcBef>
                <a:spcPts val="0"/>
              </a:spcBef>
              <a:spcAft>
                <a:spcPts val="0"/>
              </a:spcAft>
              <a:buSzPts val="1400"/>
              <a:buNone/>
            </a:pPr>
            <a:r>
              <a:rPr lang="es-ES"/>
              <a:t>EN4 to strong variability, probably could be mixed with measurement errors</a:t>
            </a:r>
            <a:br>
              <a:rPr lang="es-ES"/>
            </a:br>
            <a:br>
              <a:rPr lang="es-ES"/>
            </a:br>
            <a:r>
              <a:rPr lang="es-ES"/>
              <a:t>We take the box in red in the Labrador sea (also taking a small portion of Irminger sea, to compute the average timeseries and vertical profiles</a:t>
            </a:r>
            <a:endParaRPr/>
          </a:p>
        </p:txBody>
      </p:sp>
      <p:sp>
        <p:nvSpPr>
          <p:cNvPr id="321" name="Google Shape;321;g2699d7b54a1_8_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ba75dd315d_0_1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ES"/>
              <a:t>EC-Earth3P vertical profile seems to have less bias respect to EN4 in the surface. However, there are bigger bias in salinity and temperature, which are compensated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s-ES"/>
              <a:t>EC-Earth3P-VHR shows greater </a:t>
            </a:r>
            <a:r>
              <a:rPr lang="es-ES"/>
              <a:t>stratification</a:t>
            </a:r>
            <a:r>
              <a:rPr lang="es-ES"/>
              <a:t> than </a:t>
            </a:r>
            <a:r>
              <a:rPr lang="es-ES"/>
              <a:t>EC-Earth3P-HR and seems to be less biased</a:t>
            </a:r>
            <a:endParaRPr/>
          </a:p>
        </p:txBody>
      </p:sp>
      <p:sp>
        <p:nvSpPr>
          <p:cNvPr id="330" name="Google Shape;330;g2ba75dd315d_0_1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2699d7b54a1_8_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ES"/>
              <a:t>Regression of the vertical profiles against MLD show the quantity of anomaly needed to produce 1 m of mixed layer depth</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s-ES"/>
              <a:t>In EC-Earth3P-VHR, being less stratified, it is easier to overcome the stratification, which translates to the bigger MLD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s-ES"/>
              <a:t>Density regression is consistent with salinity, however temperature shows different patterns </a:t>
            </a:r>
            <a:endParaRPr/>
          </a:p>
        </p:txBody>
      </p:sp>
      <p:sp>
        <p:nvSpPr>
          <p:cNvPr id="338" name="Google Shape;338;g2699d7b54a1_8_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ba75dd315d_0_1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ES"/>
              <a:t>First row shows correlation of the eastward wind stress in winter (DJFM)  with March MLD timeseries, we can notice a NAO pattern in the </a:t>
            </a:r>
            <a:r>
              <a:rPr lang="es-ES"/>
              <a:t>highest</a:t>
            </a:r>
            <a:r>
              <a:rPr lang="es-ES"/>
              <a:t> resolution models, NAO+ enhancing mixing and NAO- diminishing it.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s-ES"/>
              <a:t>Contours show the correlation of the MLD timeseries with PSL, which show greater pressure gradients in those models. Leads to intensification in meridional winds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s-ES"/>
              <a:t>This effect cools down the ocean. The second row shows the heat flux in the ocean surface (positive means heat </a:t>
            </a:r>
            <a:r>
              <a:rPr lang="es-ES"/>
              <a:t>absorbed</a:t>
            </a:r>
            <a:r>
              <a:rPr lang="es-ES"/>
              <a:t> and negative heat released)</a:t>
            </a:r>
            <a:br>
              <a:rPr lang="es-ES"/>
            </a:br>
            <a:br>
              <a:rPr lang="es-ES"/>
            </a:br>
            <a:r>
              <a:rPr lang="es-ES"/>
              <a:t>There is a loss of heat flux in the Labrador sea and irminger leading to mixing. We see that the heat loss in EC-Earth3P doesn’t </a:t>
            </a:r>
            <a:r>
              <a:rPr lang="es-ES"/>
              <a:t>fully</a:t>
            </a:r>
            <a:r>
              <a:rPr lang="es-ES"/>
              <a:t> enter in the Labrdor see, the contour line shows the 15% od sea ice concentration, which explain the bias of this model</a:t>
            </a:r>
            <a:endParaRPr/>
          </a:p>
        </p:txBody>
      </p:sp>
      <p:sp>
        <p:nvSpPr>
          <p:cNvPr id="346" name="Google Shape;346;g2ba75dd315d_0_1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2ba75dd315d_0_2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ES"/>
              <a:t>Annual average correlations shows how salinity advected can influence the mixing. Salinity anomalies are propagated from 2 or 3 years before, from east to west by the mean flow of the Subpolar Gyre.</a:t>
            </a:r>
            <a:endParaRPr/>
          </a:p>
        </p:txBody>
      </p:sp>
      <p:sp>
        <p:nvSpPr>
          <p:cNvPr id="354" name="Google Shape;354;g2ba75dd315d_0_2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1" name="Google Shape;12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ba75dd315d_0_1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ES"/>
              <a:t>We computed the overturning volume streamfunction and remove from it the ekman transport and return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s-ES"/>
              <a:t>You can see the results in sigma space, contourlines show the climatology, while the colormap is the correlatio of the STF with March MLD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s-ES"/>
              <a:t>When </a:t>
            </a:r>
            <a:r>
              <a:rPr lang="es-ES"/>
              <a:t>increasing</a:t>
            </a:r>
            <a:r>
              <a:rPr lang="es-ES"/>
              <a:t> the resolution the </a:t>
            </a:r>
            <a:r>
              <a:rPr lang="es-ES"/>
              <a:t>persistence</a:t>
            </a:r>
            <a:r>
              <a:rPr lang="es-ES"/>
              <a:t> of the signal is losts, as well as the propagation to the lower latitudes</a:t>
            </a:r>
            <a:endParaRPr/>
          </a:p>
        </p:txBody>
      </p:sp>
      <p:sp>
        <p:nvSpPr>
          <p:cNvPr id="362" name="Google Shape;362;g2ba75dd315d_0_1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bb1f396324_0_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s-ES"/>
              <a:t>We correlate overturning stream function at fixed depth (1050m top row, and 36.73 kg m-3 bottom row) with itself at fixed latitude, This can explain how the MOC is connected and its latitudinal coherence</a:t>
            </a:r>
            <a:endParaRPr/>
          </a:p>
          <a:p>
            <a:pPr indent="0" lvl="0" marL="0" rtl="0" algn="l">
              <a:spcBef>
                <a:spcPts val="0"/>
              </a:spcBef>
              <a:spcAft>
                <a:spcPts val="0"/>
              </a:spcAft>
              <a:buSzPts val="1400"/>
              <a:buNone/>
            </a:pPr>
            <a:r>
              <a:rPr lang="es-ES"/>
              <a:t>There are important differences across resolutions both in terms of speed and pathways</a:t>
            </a:r>
            <a:endParaRPr/>
          </a:p>
          <a:p>
            <a:pPr indent="0" lvl="0" marL="0" rtl="0" algn="l">
              <a:spcBef>
                <a:spcPts val="0"/>
              </a:spcBef>
              <a:spcAft>
                <a:spcPts val="0"/>
              </a:spcAft>
              <a:buSzPts val="1400"/>
              <a:buNone/>
            </a:pPr>
            <a:r>
              <a:t/>
            </a:r>
            <a:endParaRPr/>
          </a:p>
          <a:p>
            <a:pPr indent="0" lvl="0" marL="0" rtl="0" algn="l">
              <a:spcBef>
                <a:spcPts val="0"/>
              </a:spcBef>
              <a:spcAft>
                <a:spcPts val="0"/>
              </a:spcAft>
              <a:buClr>
                <a:schemeClr val="dk1"/>
              </a:buClr>
              <a:buSzPts val="1400"/>
              <a:buFont typeface="Arial"/>
              <a:buNone/>
            </a:pPr>
            <a:r>
              <a:rPr lang="es-ES"/>
              <a:t>EC-Earth3P-VHR seems to show a fast propagation toward 10ºN in the 2nd-3rd years</a:t>
            </a:r>
            <a:br>
              <a:rPr lang="es-ES"/>
            </a:br>
            <a:br>
              <a:rPr lang="es-ES"/>
            </a:br>
            <a:r>
              <a:rPr lang="es-ES"/>
              <a:t>We have in general a change of propagation pattern at 35ºN (Cape Hatteras) where is expected to change the propagation of anomalies from advection to coastal kelvin wave speed (Rong Zhang 2010)</a:t>
            </a:r>
            <a:endParaRPr/>
          </a:p>
        </p:txBody>
      </p:sp>
      <p:sp>
        <p:nvSpPr>
          <p:cNvPr id="370" name="Google Shape;370;g2bb1f396324_0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bb1f396324_0_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ES"/>
              <a:t>We can see density anomalies at 1000m depth propagating along the boundary current around Newfoundland (Flemish Cap)</a:t>
            </a:r>
            <a:endParaRPr/>
          </a:p>
        </p:txBody>
      </p:sp>
      <p:sp>
        <p:nvSpPr>
          <p:cNvPr id="378" name="Google Shape;378;g2bb1f396324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ba75dd315d_0_2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6" name="Google Shape;386;g2ba75dd315d_0_2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2ba75dd315d_0_2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3" name="Google Shape;393;g2ba75dd315d_0_2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2ba75dd315d_0_2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ES"/>
              <a:t>Plots of overturning stream function (in depth space and including Ekman transport)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s-ES"/>
              <a:t>We seem to have a trend in slowdown of the AMOC (5-years moving average), however it can be mixed with internal (decadal) variability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s-ES"/>
              <a:t>The intensity of the water-hosing may not be enough to produce a tipping point in a 20-year period (need to input stronger WS in WP8)</a:t>
            </a:r>
            <a:endParaRPr/>
          </a:p>
        </p:txBody>
      </p:sp>
      <p:sp>
        <p:nvSpPr>
          <p:cNvPr id="409" name="Google Shape;409;g2ba75dd315d_0_2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2bb1f396324_0_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ES"/>
              <a:t>The three members show a global </a:t>
            </a:r>
            <a:r>
              <a:rPr lang="es-ES"/>
              <a:t>slowdown</a:t>
            </a:r>
            <a:r>
              <a:rPr lang="es-ES"/>
              <a:t> of the AMOC around to 0.5 and 1 Sv in most of the NA.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s-ES"/>
              <a:t>We have a weird pattern around 35ºN (Cape Hatteras) where we also have changes in the AMOC propagation</a:t>
            </a:r>
            <a:endParaRPr/>
          </a:p>
        </p:txBody>
      </p:sp>
      <p:sp>
        <p:nvSpPr>
          <p:cNvPr id="417" name="Google Shape;417;g2bb1f396324_0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ba75dd315d_0_2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6" name="Google Shape;426;g2ba75dd315d_0_2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bb1f396324_0_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3" name="Google Shape;433;g2bb1f396324_0_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1f29dd7e547_56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ES"/>
              <a:t>Advertising</a:t>
            </a:r>
            <a:r>
              <a:rPr lang="es-ES"/>
              <a:t> SH next month, in charge of WP7 (Impact of the ocean mesoscale on climate variability and teleconnections.), date topic and speaker to be decided, check EERIE’s website and social media  </a:t>
            </a:r>
            <a:endParaRPr/>
          </a:p>
        </p:txBody>
      </p:sp>
      <p:sp>
        <p:nvSpPr>
          <p:cNvPr id="441" name="Google Shape;441;g1f29dd7e547_56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b90e978afe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2" name="Google Shape;132;g2b90e978af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2bb1f396324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8" name="Google Shape;448;g2bb1f396324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2bb1f396324_0_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6" name="Google Shape;456;g2bb1f396324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2bacad4aeaa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ES"/>
              <a:t>We see now the correlation of the overturning stream function at fixed depth (1050m top row, and 36.73 kg m-3 bottom row).</a:t>
            </a:r>
            <a:endParaRPr/>
          </a:p>
          <a:p>
            <a:pPr indent="0" lvl="0" marL="0" rtl="0" algn="l">
              <a:lnSpc>
                <a:spcPct val="100000"/>
              </a:lnSpc>
              <a:spcBef>
                <a:spcPts val="0"/>
              </a:spcBef>
              <a:spcAft>
                <a:spcPts val="0"/>
              </a:spcAft>
              <a:buSzPts val="1400"/>
              <a:buNone/>
            </a:pPr>
            <a:br>
              <a:rPr lang="es-ES"/>
            </a:br>
            <a:r>
              <a:rPr lang="es-ES"/>
              <a:t>Each model shows a different propagation pattern. Sigma space seems the one giving more information  as we can see propagation clearly in EC-Earth3P-HR</a:t>
            </a:r>
            <a:endParaRPr/>
          </a:p>
        </p:txBody>
      </p:sp>
      <p:sp>
        <p:nvSpPr>
          <p:cNvPr id="464" name="Google Shape;464;g2bacad4aeaa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ba75dd315d_0_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1" name="Google Shape;141;g2ba75dd315d_0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b90e978afe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ES"/>
              <a:t>I</a:t>
            </a:r>
            <a:r>
              <a:rPr lang="es-ES"/>
              <a:t>ntroduction</a:t>
            </a:r>
            <a:r>
              <a:rPr lang="es-ES"/>
              <a:t> about the AMOC</a:t>
            </a:r>
            <a:br>
              <a:rPr lang="es-ES"/>
            </a:br>
            <a:br>
              <a:rPr lang="es-ES"/>
            </a:br>
            <a:r>
              <a:rPr lang="es-ES"/>
              <a:t>Recent paper on AMOC tipping point (</a:t>
            </a:r>
            <a:r>
              <a:rPr lang="es-ES" sz="1100" u="sng">
                <a:solidFill>
                  <a:schemeClr val="hlink"/>
                </a:solidFill>
                <a:latin typeface="Arial"/>
                <a:ea typeface="Arial"/>
                <a:cs typeface="Arial"/>
                <a:sym typeface="Arial"/>
                <a:hlinkClick r:id="rId2"/>
              </a:rPr>
              <a:t>René M. van Westen</a:t>
            </a:r>
            <a:r>
              <a:rPr lang="es-ES"/>
              <a:t>)</a:t>
            </a:r>
            <a:r>
              <a:rPr lang="es-ES"/>
              <a:t>:</a:t>
            </a:r>
            <a:endParaRPr/>
          </a:p>
          <a:p>
            <a:pPr indent="-317500" lvl="0" marL="457200" rtl="0" algn="l">
              <a:lnSpc>
                <a:spcPct val="100000"/>
              </a:lnSpc>
              <a:spcBef>
                <a:spcPts val="0"/>
              </a:spcBef>
              <a:spcAft>
                <a:spcPts val="0"/>
              </a:spcAft>
              <a:buSzPts val="1400"/>
              <a:buChar char="-"/>
            </a:pPr>
            <a:r>
              <a:rPr lang="es-ES"/>
              <a:t>They </a:t>
            </a:r>
            <a:r>
              <a:rPr lang="es-ES"/>
              <a:t>develop an early warning indicator to find an AMOC tipping event with CESM; ve</a:t>
            </a:r>
            <a:r>
              <a:rPr lang="es-ES"/>
              <a:t>rsion 1.0.5</a:t>
            </a:r>
            <a:r>
              <a:rPr lang="es-ES"/>
              <a:t>. This version, used for CMIP5, has horizontal resolutions of 1° for the ocean/sea ice and 2° for the atmosphere/land components</a:t>
            </a:r>
            <a:endParaRPr/>
          </a:p>
          <a:p>
            <a:pPr indent="-317500" lvl="0" marL="457200" rtl="0" algn="l">
              <a:lnSpc>
                <a:spcPct val="100000"/>
              </a:lnSpc>
              <a:spcBef>
                <a:spcPts val="0"/>
              </a:spcBef>
              <a:spcAft>
                <a:spcPts val="0"/>
              </a:spcAft>
              <a:buSzPts val="1400"/>
              <a:buChar char="-"/>
            </a:pPr>
            <a:r>
              <a:rPr lang="es-ES"/>
              <a:t>The model they use doesn’t resolve the mesoscale -&gt; no eddies</a:t>
            </a:r>
            <a:endParaRPr/>
          </a:p>
        </p:txBody>
      </p:sp>
      <p:sp>
        <p:nvSpPr>
          <p:cNvPr id="171" name="Google Shape;171;g2b90e978afe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ba75dd315d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ES"/>
              <a:t>Eddies are particular features from ocean mesoscale, usually we parametrize their effects in the ESM as the standard resolutions (~1º) cannot resolve them</a:t>
            </a:r>
            <a:endParaRPr/>
          </a:p>
          <a:p>
            <a:pPr indent="-317500" lvl="0" marL="457200" rtl="0" algn="l">
              <a:lnSpc>
                <a:spcPct val="100000"/>
              </a:lnSpc>
              <a:spcBef>
                <a:spcPts val="0"/>
              </a:spcBef>
              <a:spcAft>
                <a:spcPts val="0"/>
              </a:spcAft>
              <a:buSzPts val="1400"/>
              <a:buChar char="-"/>
            </a:pPr>
            <a:r>
              <a:rPr lang="es-ES"/>
              <a:t>They have a </a:t>
            </a:r>
            <a:r>
              <a:rPr lang="es-ES"/>
              <a:t>length scale</a:t>
            </a:r>
            <a:r>
              <a:rPr lang="es-ES"/>
              <a:t> of 100km or smaller</a:t>
            </a:r>
            <a:endParaRPr/>
          </a:p>
          <a:p>
            <a:pPr indent="-317500" lvl="0" marL="457200" rtl="0" algn="l">
              <a:lnSpc>
                <a:spcPct val="100000"/>
              </a:lnSpc>
              <a:spcBef>
                <a:spcPts val="0"/>
              </a:spcBef>
              <a:spcAft>
                <a:spcPts val="0"/>
              </a:spcAft>
              <a:buSzPts val="1400"/>
              <a:buChar char="-"/>
            </a:pPr>
            <a:r>
              <a:rPr lang="es-ES"/>
              <a:t>Time scale of 1 month or smaller</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s-ES"/>
              <a:t>They are very important to transport water masses with different properties (such as salinity or temperature) to remote regions</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s-ES"/>
              <a:t>They impact in this way in the mean </a:t>
            </a:r>
            <a:r>
              <a:rPr lang="es-ES"/>
              <a:t>state and variability of the ocean. This is, in fact, what EERIE’s WP6 aims to study</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s-ES"/>
              <a:t>Those impacts may also influence the deep water mixing, which can motivate the AMOC</a:t>
            </a:r>
            <a:endParaRPr/>
          </a:p>
        </p:txBody>
      </p:sp>
      <p:sp>
        <p:nvSpPr>
          <p:cNvPr id="180" name="Google Shape;180;g2ba75dd315d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ba75dd315d_0_1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ES"/>
              <a:t>Alice Marzocchi :</a:t>
            </a:r>
            <a:endParaRPr/>
          </a:p>
          <a:p>
            <a:pPr indent="0" lvl="0" marL="0" rtl="0" algn="l">
              <a:lnSpc>
                <a:spcPct val="100000"/>
              </a:lnSpc>
              <a:spcBef>
                <a:spcPts val="0"/>
              </a:spcBef>
              <a:spcAft>
                <a:spcPts val="0"/>
              </a:spcAft>
              <a:buSzPts val="1400"/>
              <a:buNone/>
            </a:pPr>
            <a:r>
              <a:rPr lang="es-ES"/>
              <a:t>Ocean forced model.</a:t>
            </a:r>
            <a:br>
              <a:rPr lang="es-ES"/>
            </a:br>
            <a:r>
              <a:rPr lang="es-ES"/>
              <a:t>Bias between </a:t>
            </a:r>
            <a:r>
              <a:rPr lang="es-ES"/>
              <a:t>satellite</a:t>
            </a:r>
            <a:r>
              <a:rPr lang="es-ES"/>
              <a:t> </a:t>
            </a:r>
            <a:r>
              <a:rPr lang="es-ES"/>
              <a:t>observations</a:t>
            </a:r>
            <a:r>
              <a:rPr lang="es-ES"/>
              <a:t> (</a:t>
            </a:r>
            <a:r>
              <a:rPr lang="es-ES"/>
              <a:t>Reynolds product) </a:t>
            </a:r>
            <a:r>
              <a:rPr lang="es-ES"/>
              <a:t>for SST for ORCA1, ORCA025 and ORCA12</a:t>
            </a:r>
            <a:br>
              <a:rPr lang="es-ES"/>
            </a:br>
            <a:r>
              <a:rPr lang="es-ES"/>
              <a:t>The main remaining differences between ORCA12 and the observational dataset are confined to the boundary regions (e.g. along the US coast north of Cape Hatteras). However, rather than being a model bias, this could also reflect the model's ability to simulate fine scale features of the circulation (such as boundary currents and sharp SST fronts) that are absent from the Reynolds dataset.</a:t>
            </a:r>
            <a:br>
              <a:rPr lang="es-ES"/>
            </a:br>
            <a:br>
              <a:rPr lang="es-ES"/>
            </a:br>
            <a:r>
              <a:rPr lang="es-ES"/>
              <a:t>Toben Koenigk:</a:t>
            </a:r>
            <a:endParaRPr/>
          </a:p>
          <a:p>
            <a:pPr indent="0" lvl="0" marL="0" rtl="0" algn="l">
              <a:spcBef>
                <a:spcPts val="0"/>
              </a:spcBef>
              <a:spcAft>
                <a:spcPts val="0"/>
              </a:spcAft>
              <a:buSzPts val="1400"/>
              <a:buNone/>
            </a:pPr>
            <a:r>
              <a:rPr lang="es-ES"/>
              <a:t>ESMs.</a:t>
            </a:r>
            <a:br>
              <a:rPr lang="es-ES"/>
            </a:br>
            <a:r>
              <a:rPr lang="es-ES"/>
              <a:t>High-resolution models show more realistic ocean stratification in the Labrador Sea than the standard resolution models, however, they generally overestimate the convection. The results indicate that the representation of sub-grid scale mixing processes might be imperfect in the models and contribute to the biases in deep convection. Since in more than half of the models, the Labrador Sea convection is important for the Atlantic Meridional Overturning Circulation (AMOC), this raises questions about the future behavior of the AMOC in the models.</a:t>
            </a:r>
            <a:br>
              <a:rPr lang="es-ES"/>
            </a:br>
            <a:br>
              <a:rPr lang="es-ES"/>
            </a:br>
            <a:r>
              <a:rPr lang="es-ES"/>
              <a:t>Sotiria Georgiou:</a:t>
            </a:r>
            <a:endParaRPr/>
          </a:p>
          <a:p>
            <a:pPr indent="0" lvl="0" marL="0" rtl="0" algn="l">
              <a:spcBef>
                <a:spcPts val="0"/>
              </a:spcBef>
              <a:spcAft>
                <a:spcPts val="0"/>
              </a:spcAft>
              <a:buSzPts val="1400"/>
              <a:buNone/>
            </a:pPr>
            <a:r>
              <a:rPr lang="es-ES"/>
              <a:t>Regional ocean model (lagrangian + eulerian study)</a:t>
            </a:r>
            <a:endParaRPr/>
          </a:p>
          <a:p>
            <a:pPr indent="0" lvl="0" marL="0" rtl="0" algn="l">
              <a:lnSpc>
                <a:spcPct val="100000"/>
              </a:lnSpc>
              <a:spcBef>
                <a:spcPts val="0"/>
              </a:spcBef>
              <a:spcAft>
                <a:spcPts val="0"/>
              </a:spcAft>
              <a:buSzPts val="1400"/>
              <a:buNone/>
            </a:pPr>
            <a:r>
              <a:rPr lang="es-ES"/>
              <a:t>This study further highlights that the export of dense water masses, which is governed by the eddy activity in the basin, yields export timescales that are usually longer than a year. This underlines the necessity of resolving the mesoscale features required to capture the interior–boundary current exchange in order to correctly represent the export of the LSW.</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s-ES"/>
              <a:t>Eduardo Moreno-Chamarro:</a:t>
            </a:r>
            <a:endParaRPr/>
          </a:p>
          <a:p>
            <a:pPr indent="0" lvl="0" marL="0" rtl="0" algn="l">
              <a:lnSpc>
                <a:spcPct val="100000"/>
              </a:lnSpc>
              <a:spcBef>
                <a:spcPts val="0"/>
              </a:spcBef>
              <a:spcAft>
                <a:spcPts val="0"/>
              </a:spcAft>
              <a:buSzPts val="1400"/>
              <a:buNone/>
            </a:pPr>
            <a:r>
              <a:rPr lang="es-ES"/>
              <a:t>ESM.</a:t>
            </a:r>
            <a:endParaRPr/>
          </a:p>
          <a:p>
            <a:pPr indent="0" lvl="0" marL="0" rtl="0" algn="l">
              <a:lnSpc>
                <a:spcPct val="100000"/>
              </a:lnSpc>
              <a:spcBef>
                <a:spcPts val="0"/>
              </a:spcBef>
              <a:spcAft>
                <a:spcPts val="0"/>
              </a:spcAft>
              <a:buSzPts val="1400"/>
              <a:buNone/>
            </a:pPr>
            <a:r>
              <a:rPr lang="es-ES"/>
              <a:t>This study finds that due to the reduction of the bias on the position of the GulfStream current, shifted nord, and the finner resolution in the atmosphere, the air sea interaction was improved in </a:t>
            </a:r>
            <a:r>
              <a:rPr lang="es-ES"/>
              <a:t>the</a:t>
            </a:r>
            <a:r>
              <a:rPr lang="es-ES"/>
              <a:t> North Atlantic, leading to a strong regional ocean surface warming that intensifies air–sea heat fluxes and baroclinicity. For this then to translate into a strengthening of North Atlantic extratropical cyclone activity.</a:t>
            </a:r>
            <a:br>
              <a:rPr lang="es-ES"/>
            </a:br>
            <a:endParaRPr/>
          </a:p>
        </p:txBody>
      </p:sp>
      <p:sp>
        <p:nvSpPr>
          <p:cNvPr id="194" name="Google Shape;194;g2ba75dd315d_0_1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ES"/>
              <a:t>EERIE aims to work with a new generation of eddy-rich ESM</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s-ES"/>
              <a:t>But it is not the </a:t>
            </a:r>
            <a:r>
              <a:rPr lang="es-ES"/>
              <a:t>first</a:t>
            </a:r>
            <a:r>
              <a:rPr lang="es-ES"/>
              <a:t> neither the only project doing that</a:t>
            </a:r>
            <a:br>
              <a:rPr lang="es-ES"/>
            </a:br>
            <a:br>
              <a:rPr lang="es-ES"/>
            </a:br>
            <a:r>
              <a:rPr lang="es-ES"/>
              <a:t>PRIMAVERA project </a:t>
            </a:r>
            <a:r>
              <a:rPr lang="es-ES" sz="1100">
                <a:latin typeface="Arial"/>
                <a:ea typeface="Arial"/>
                <a:cs typeface="Arial"/>
                <a:sym typeface="Arial"/>
              </a:rPr>
              <a:t>November 2015 - July 2020 aimed to improve the resolution in several ESM </a:t>
            </a:r>
            <a:endParaRPr/>
          </a:p>
        </p:txBody>
      </p:sp>
      <p:sp>
        <p:nvSpPr>
          <p:cNvPr id="217" name="Google Shape;21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ba75dd315d_0_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s-ES"/>
              <a:t>Ocean surface currents from HadGEM3-based global coupled (atmosphere-ocean/sea-ice) models at three different resolutions - (left) </a:t>
            </a:r>
            <a:r>
              <a:rPr lang="es-ES"/>
              <a:t>130km-1 degree</a:t>
            </a:r>
            <a:r>
              <a:rPr lang="es-ES"/>
              <a:t>, (middle) 60km-1/4 degree, (right) </a:t>
            </a:r>
            <a:r>
              <a:rPr lang="es-ES"/>
              <a:t>25km-1/12 degree</a:t>
            </a:r>
            <a:r>
              <a:rPr lang="es-ES"/>
              <a:t> (courtesy of Malcolm Roberts) :</a:t>
            </a:r>
            <a:endParaRPr/>
          </a:p>
          <a:p>
            <a:pPr indent="0" lvl="0" marL="0" rtl="0" algn="l">
              <a:lnSpc>
                <a:spcPct val="100000"/>
              </a:lnSpc>
              <a:spcBef>
                <a:spcPts val="1200"/>
              </a:spcBef>
              <a:spcAft>
                <a:spcPts val="0"/>
              </a:spcAft>
              <a:buSzPts val="1400"/>
              <a:buNone/>
            </a:pPr>
            <a:r>
              <a:t/>
            </a:r>
            <a:endParaRPr/>
          </a:p>
          <a:p>
            <a:pPr indent="0" lvl="0" marL="0" rtl="0" algn="l">
              <a:lnSpc>
                <a:spcPct val="100000"/>
              </a:lnSpc>
              <a:spcBef>
                <a:spcPts val="0"/>
              </a:spcBef>
              <a:spcAft>
                <a:spcPts val="0"/>
              </a:spcAft>
              <a:buSzPts val="1400"/>
              <a:buNone/>
            </a:pPr>
            <a:r>
              <a:rPr lang="es-ES"/>
              <a:t>IFS cy36r4 (TL1279, linearly reduced Gaussian grid equivalent to 2560 x 1280 longitude/latitude; 91 levels; top level 0.01 hPa)</a:t>
            </a:r>
            <a:br>
              <a:rPr lang="es-ES"/>
            </a:br>
            <a:endParaRPr/>
          </a:p>
        </p:txBody>
      </p:sp>
      <p:sp>
        <p:nvSpPr>
          <p:cNvPr id="224" name="Google Shape;224;g2ba75dd315d_0_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 Id="rId4"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21.pn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2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3.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ada 2" type="title">
  <p:cSld name="TITLE">
    <p:spTree>
      <p:nvGrpSpPr>
        <p:cNvPr id="19" name="Shape 19"/>
        <p:cNvGrpSpPr/>
        <p:nvPr/>
      </p:nvGrpSpPr>
      <p:grpSpPr>
        <a:xfrm>
          <a:off x="0" y="0"/>
          <a:ext cx="0" cy="0"/>
          <a:chOff x="0" y="0"/>
          <a:chExt cx="0" cy="0"/>
        </a:xfrm>
      </p:grpSpPr>
      <p:sp>
        <p:nvSpPr>
          <p:cNvPr id="20" name="Google Shape;20;p2"/>
          <p:cNvSpPr txBox="1"/>
          <p:nvPr>
            <p:ph type="ctrTitle"/>
          </p:nvPr>
        </p:nvSpPr>
        <p:spPr>
          <a:xfrm>
            <a:off x="1595717" y="2758141"/>
            <a:ext cx="9144000" cy="1699408"/>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5400"/>
              <a:buFont typeface="Nunito"/>
              <a:buNone/>
              <a:defRPr b="0"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2"/>
          <p:cNvSpPr txBox="1"/>
          <p:nvPr>
            <p:ph idx="1" type="subTitle"/>
          </p:nvPr>
        </p:nvSpPr>
        <p:spPr>
          <a:xfrm>
            <a:off x="1524000" y="4874070"/>
            <a:ext cx="9144000" cy="1030844"/>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22" name="Google Shape;22;p2"/>
          <p:cNvPicPr preferRelativeResize="0"/>
          <p:nvPr/>
        </p:nvPicPr>
        <p:blipFill rotWithShape="1">
          <a:blip r:embed="rId2">
            <a:alphaModFix/>
          </a:blip>
          <a:srcRect b="0" l="0" r="0" t="0"/>
          <a:stretch/>
        </p:blipFill>
        <p:spPr>
          <a:xfrm flipH="1" rot="10800000">
            <a:off x="1524000" y="4460471"/>
            <a:ext cx="9144000" cy="45720"/>
          </a:xfrm>
          <a:prstGeom prst="rect">
            <a:avLst/>
          </a:prstGeom>
          <a:noFill/>
          <a:ln>
            <a:noFill/>
          </a:ln>
        </p:spPr>
      </p:pic>
      <p:pic>
        <p:nvPicPr>
          <p:cNvPr id="23" name="Google Shape;23;p2"/>
          <p:cNvPicPr preferRelativeResize="0"/>
          <p:nvPr/>
        </p:nvPicPr>
        <p:blipFill rotWithShape="1">
          <a:blip r:embed="rId3">
            <a:alphaModFix/>
          </a:blip>
          <a:srcRect b="0" l="0" r="0" t="0"/>
          <a:stretch/>
        </p:blipFill>
        <p:spPr>
          <a:xfrm>
            <a:off x="5193947" y="1381350"/>
            <a:ext cx="1804106" cy="893482"/>
          </a:xfrm>
          <a:prstGeom prst="rect">
            <a:avLst/>
          </a:prstGeom>
          <a:noFill/>
          <a:ln>
            <a:noFill/>
          </a:ln>
        </p:spPr>
      </p:pic>
      <p:pic>
        <p:nvPicPr>
          <p:cNvPr id="24" name="Google Shape;24;p2"/>
          <p:cNvPicPr preferRelativeResize="0"/>
          <p:nvPr/>
        </p:nvPicPr>
        <p:blipFill rotWithShape="1">
          <a:blip r:embed="rId4">
            <a:alphaModFix/>
          </a:blip>
          <a:srcRect b="0" l="2451" r="0" t="0"/>
          <a:stretch/>
        </p:blipFill>
        <p:spPr>
          <a:xfrm>
            <a:off x="0" y="0"/>
            <a:ext cx="12192000" cy="1053189"/>
          </a:xfrm>
          <a:prstGeom prst="rect">
            <a:avLst/>
          </a:prstGeom>
          <a:noFill/>
          <a:ln>
            <a:noFill/>
          </a:ln>
        </p:spPr>
      </p:pic>
      <p:sp>
        <p:nvSpPr>
          <p:cNvPr id="25" name="Google Shape;25;p2"/>
          <p:cNvSpPr txBox="1"/>
          <p:nvPr>
            <p:ph idx="10" type="dt"/>
          </p:nvPr>
        </p:nvSpPr>
        <p:spPr>
          <a:xfrm>
            <a:off x="283224" y="6336133"/>
            <a:ext cx="1252728"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2"/>
          <p:cNvSpPr txBox="1"/>
          <p:nvPr>
            <p:ph idx="12" type="sldNum"/>
          </p:nvPr>
        </p:nvSpPr>
        <p:spPr>
          <a:xfrm>
            <a:off x="10713960" y="6357723"/>
            <a:ext cx="1136904"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ortadas seccion" showMasterSp="0">
  <p:cSld name="1_portadas seccion">
    <p:bg>
      <p:bgPr>
        <a:solidFill>
          <a:schemeClr val="lt1"/>
        </a:solidFill>
      </p:bgPr>
    </p:bg>
    <p:spTree>
      <p:nvGrpSpPr>
        <p:cNvPr id="87" name="Shape 87"/>
        <p:cNvGrpSpPr/>
        <p:nvPr/>
      </p:nvGrpSpPr>
      <p:grpSpPr>
        <a:xfrm>
          <a:off x="0" y="0"/>
          <a:ext cx="0" cy="0"/>
          <a:chOff x="0" y="0"/>
          <a:chExt cx="0" cy="0"/>
        </a:xfrm>
      </p:grpSpPr>
      <p:sp>
        <p:nvSpPr>
          <p:cNvPr id="88" name="Google Shape;88;p11"/>
          <p:cNvSpPr txBox="1"/>
          <p:nvPr>
            <p:ph type="ctrTitle"/>
          </p:nvPr>
        </p:nvSpPr>
        <p:spPr>
          <a:xfrm>
            <a:off x="1332753" y="3510101"/>
            <a:ext cx="9144000" cy="1635473"/>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5400"/>
              <a:buFont typeface="Nunito"/>
              <a:buNone/>
              <a:defRPr sz="54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89" name="Google Shape;89;p11"/>
          <p:cNvPicPr preferRelativeResize="0"/>
          <p:nvPr/>
        </p:nvPicPr>
        <p:blipFill rotWithShape="1">
          <a:blip r:embed="rId2">
            <a:alphaModFix/>
          </a:blip>
          <a:srcRect b="0" l="6761" r="0" t="0"/>
          <a:stretch/>
        </p:blipFill>
        <p:spPr>
          <a:xfrm>
            <a:off x="0" y="0"/>
            <a:ext cx="12192000" cy="1129553"/>
          </a:xfrm>
          <a:prstGeom prst="rect">
            <a:avLst/>
          </a:prstGeom>
          <a:noFill/>
          <a:ln>
            <a:noFill/>
          </a:ln>
        </p:spPr>
      </p:pic>
      <p:pic>
        <p:nvPicPr>
          <p:cNvPr descr="Logotipo&#10;&#10;Descripción generada automáticamente con confianza media" id="90" name="Google Shape;90;p11"/>
          <p:cNvPicPr preferRelativeResize="0"/>
          <p:nvPr/>
        </p:nvPicPr>
        <p:blipFill rotWithShape="1">
          <a:blip r:embed="rId3">
            <a:alphaModFix/>
          </a:blip>
          <a:srcRect b="0" l="0" r="0" t="0"/>
          <a:stretch/>
        </p:blipFill>
        <p:spPr>
          <a:xfrm>
            <a:off x="5073800" y="1507887"/>
            <a:ext cx="2044400" cy="1260512"/>
          </a:xfrm>
          <a:prstGeom prst="rect">
            <a:avLst/>
          </a:prstGeom>
          <a:noFill/>
          <a:ln>
            <a:noFill/>
          </a:ln>
        </p:spPr>
      </p:pic>
      <p:grpSp>
        <p:nvGrpSpPr>
          <p:cNvPr id="91" name="Google Shape;91;p11"/>
          <p:cNvGrpSpPr/>
          <p:nvPr/>
        </p:nvGrpSpPr>
        <p:grpSpPr>
          <a:xfrm>
            <a:off x="1707437" y="6349419"/>
            <a:ext cx="8674813" cy="461624"/>
            <a:chOff x="1765349" y="6349419"/>
            <a:chExt cx="8674813" cy="461624"/>
          </a:xfrm>
        </p:grpSpPr>
        <p:sp>
          <p:nvSpPr>
            <p:cNvPr id="92" name="Google Shape;92;p11"/>
            <p:cNvSpPr txBox="1"/>
            <p:nvPr/>
          </p:nvSpPr>
          <p:spPr>
            <a:xfrm>
              <a:off x="3749831" y="6349419"/>
              <a:ext cx="3217785"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s-ES" sz="800" u="none" cap="none" strike="noStrike">
                  <a:solidFill>
                    <a:schemeClr val="dk1"/>
                  </a:solidFill>
                  <a:latin typeface="Roboto"/>
                  <a:ea typeface="Roboto"/>
                  <a:cs typeface="Roboto"/>
                  <a:sym typeface="Roboto"/>
                </a:rPr>
                <a:t>ETH Zürich’s contribution to EERIE is funded by the Swiss State Secretariat for Education, Research and Innovation (SERI) under contract #22.00366.</a:t>
              </a:r>
              <a:endParaRPr b="0" i="0" sz="1400" u="none" cap="none" strike="noStrike">
                <a:solidFill>
                  <a:srgbClr val="000000"/>
                </a:solidFill>
                <a:latin typeface="Arial"/>
                <a:ea typeface="Arial"/>
                <a:cs typeface="Arial"/>
                <a:sym typeface="Arial"/>
              </a:endParaRPr>
            </a:p>
          </p:txBody>
        </p:sp>
        <p:sp>
          <p:nvSpPr>
            <p:cNvPr id="93" name="Google Shape;93;p11"/>
            <p:cNvSpPr txBox="1"/>
            <p:nvPr/>
          </p:nvSpPr>
          <p:spPr>
            <a:xfrm>
              <a:off x="7116099" y="6349419"/>
              <a:ext cx="3324063"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s-ES" sz="800" u="none" cap="none" strike="noStrike">
                  <a:solidFill>
                    <a:schemeClr val="dk1"/>
                  </a:solidFill>
                  <a:latin typeface="Roboto"/>
                  <a:ea typeface="Roboto"/>
                  <a:cs typeface="Roboto"/>
                  <a:sym typeface="Roboto"/>
                </a:rPr>
                <a:t>All UK Partners in EERIE are funded by UK Research and Innovation (UKRI) under the UK government’s Horizon Europe funding guarantee (grant numbers 10057890, 10049639, 10040510, 10040984).</a:t>
              </a:r>
              <a:endParaRPr b="0" i="0" sz="800" u="none" cap="none" strike="noStrike">
                <a:solidFill>
                  <a:schemeClr val="dk1"/>
                </a:solidFill>
                <a:latin typeface="Roboto"/>
                <a:ea typeface="Roboto"/>
                <a:cs typeface="Roboto"/>
                <a:sym typeface="Roboto"/>
              </a:endParaRPr>
            </a:p>
          </p:txBody>
        </p:sp>
        <p:pic>
          <p:nvPicPr>
            <p:cNvPr descr="Interfaz de usuario gráfica, Texto&#10;&#10;Descripción generada automáticamente" id="94" name="Google Shape;94;p11"/>
            <p:cNvPicPr preferRelativeResize="0"/>
            <p:nvPr/>
          </p:nvPicPr>
          <p:blipFill rotWithShape="1">
            <a:blip r:embed="rId4">
              <a:alphaModFix/>
            </a:blip>
            <a:srcRect b="0" l="0" r="0" t="0"/>
            <a:stretch/>
          </p:blipFill>
          <p:spPr>
            <a:xfrm>
              <a:off x="1765349" y="6362847"/>
              <a:ext cx="1836000" cy="385185"/>
            </a:xfrm>
            <a:prstGeom prst="rect">
              <a:avLst/>
            </a:prstGeom>
            <a:noFill/>
            <a:ln>
              <a:noFill/>
            </a:ln>
          </p:spPr>
        </p:pic>
      </p:grpSp>
      <p:sp>
        <p:nvSpPr>
          <p:cNvPr id="95" name="Google Shape;95;p11"/>
          <p:cNvSpPr txBox="1"/>
          <p:nvPr>
            <p:ph idx="10" type="dt"/>
          </p:nvPr>
        </p:nvSpPr>
        <p:spPr>
          <a:xfrm>
            <a:off x="283224" y="6336133"/>
            <a:ext cx="1252728"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11"/>
          <p:cNvSpPr txBox="1"/>
          <p:nvPr>
            <p:ph idx="12" type="sldNum"/>
          </p:nvPr>
        </p:nvSpPr>
        <p:spPr>
          <a:xfrm>
            <a:off x="10713960" y="6357723"/>
            <a:ext cx="1136904"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erre" showMasterSp="0" type="blank">
  <p:cSld name="BLANK">
    <p:bg>
      <p:bgPr>
        <a:gradFill>
          <a:gsLst>
            <a:gs pos="0">
              <a:srgbClr val="2365AB"/>
            </a:gs>
            <a:gs pos="1000">
              <a:srgbClr val="2365AB"/>
            </a:gs>
            <a:gs pos="100000">
              <a:srgbClr val="CE284B"/>
            </a:gs>
          </a:gsLst>
          <a:lin ang="2700000" scaled="0"/>
        </a:gradFill>
      </p:bgPr>
    </p:bg>
    <p:spTree>
      <p:nvGrpSpPr>
        <p:cNvPr id="97" name="Shape 97"/>
        <p:cNvGrpSpPr/>
        <p:nvPr/>
      </p:nvGrpSpPr>
      <p:grpSpPr>
        <a:xfrm>
          <a:off x="0" y="0"/>
          <a:ext cx="0" cy="0"/>
          <a:chOff x="0" y="0"/>
          <a:chExt cx="0" cy="0"/>
        </a:xfrm>
      </p:grpSpPr>
      <p:grpSp>
        <p:nvGrpSpPr>
          <p:cNvPr id="98" name="Google Shape;98;p12"/>
          <p:cNvGrpSpPr/>
          <p:nvPr/>
        </p:nvGrpSpPr>
        <p:grpSpPr>
          <a:xfrm>
            <a:off x="1383755" y="5948572"/>
            <a:ext cx="9424490" cy="480474"/>
            <a:chOff x="1687503" y="5948572"/>
            <a:chExt cx="9424490" cy="480474"/>
          </a:xfrm>
        </p:grpSpPr>
        <p:pic>
          <p:nvPicPr>
            <p:cNvPr descr="Interfaz de usuario gráfica, Texto, Aplicación&#10;&#10;Descripción generada automáticamente" id="99" name="Google Shape;99;p12"/>
            <p:cNvPicPr preferRelativeResize="0"/>
            <p:nvPr/>
          </p:nvPicPr>
          <p:blipFill rotWithShape="1">
            <a:blip r:embed="rId2">
              <a:alphaModFix/>
            </a:blip>
            <a:srcRect b="0" l="0" r="0" t="0"/>
            <a:stretch/>
          </p:blipFill>
          <p:spPr>
            <a:xfrm>
              <a:off x="1687503" y="5948572"/>
              <a:ext cx="2219058" cy="465548"/>
            </a:xfrm>
            <a:prstGeom prst="rect">
              <a:avLst/>
            </a:prstGeom>
            <a:noFill/>
            <a:ln>
              <a:noFill/>
            </a:ln>
          </p:spPr>
        </p:pic>
        <p:sp>
          <p:nvSpPr>
            <p:cNvPr id="100" name="Google Shape;100;p12"/>
            <p:cNvSpPr txBox="1"/>
            <p:nvPr/>
          </p:nvSpPr>
          <p:spPr>
            <a:xfrm>
              <a:off x="4199918" y="5967422"/>
              <a:ext cx="3309359"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s-ES" sz="800" u="none" cap="none" strike="noStrike">
                  <a:solidFill>
                    <a:schemeClr val="lt1"/>
                  </a:solidFill>
                  <a:latin typeface="Roboto"/>
                  <a:ea typeface="Roboto"/>
                  <a:cs typeface="Roboto"/>
                  <a:sym typeface="Roboto"/>
                </a:rPr>
                <a:t>ETH Zürich’s contribution to EERIE is funded by the Swiss State Secretariat for Education, Research and Innovation (SERI) under contract #22.00366.</a:t>
              </a:r>
              <a:endParaRPr b="0" i="0" sz="1800" u="none" cap="none" strike="noStrike">
                <a:solidFill>
                  <a:schemeClr val="dk1"/>
                </a:solidFill>
                <a:latin typeface="Roboto"/>
                <a:ea typeface="Roboto"/>
                <a:cs typeface="Roboto"/>
                <a:sym typeface="Roboto"/>
              </a:endParaRPr>
            </a:p>
          </p:txBody>
        </p:sp>
        <p:sp>
          <p:nvSpPr>
            <p:cNvPr id="101" name="Google Shape;101;p12"/>
            <p:cNvSpPr txBox="1"/>
            <p:nvPr/>
          </p:nvSpPr>
          <p:spPr>
            <a:xfrm>
              <a:off x="7802634" y="5967422"/>
              <a:ext cx="3309359"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s-ES" sz="800" u="none" cap="none" strike="noStrike">
                  <a:solidFill>
                    <a:schemeClr val="lt1"/>
                  </a:solidFill>
                  <a:latin typeface="Roboto"/>
                  <a:ea typeface="Roboto"/>
                  <a:cs typeface="Roboto"/>
                  <a:sym typeface="Roboto"/>
                </a:rPr>
                <a:t>All UK Partners in EERIE are funded by UK Research and Innovation (UKRI) under the UK government’s Horizon Europe funding guarantee (grant numbers 10057890, 10049639, 10040510, 10040984).</a:t>
              </a:r>
              <a:endParaRPr b="0" i="0" sz="800" u="none" cap="none" strike="noStrike">
                <a:solidFill>
                  <a:schemeClr val="lt1"/>
                </a:solidFill>
                <a:latin typeface="Roboto"/>
                <a:ea typeface="Roboto"/>
                <a:cs typeface="Roboto"/>
                <a:sym typeface="Roboto"/>
              </a:endParaRPr>
            </a:p>
          </p:txBody>
        </p:sp>
      </p:grpSp>
      <p:pic>
        <p:nvPicPr>
          <p:cNvPr descr="Texto&#10;&#10;Descripción generada automáticamente con confianza media" id="102" name="Google Shape;102;p12"/>
          <p:cNvPicPr preferRelativeResize="0"/>
          <p:nvPr/>
        </p:nvPicPr>
        <p:blipFill rotWithShape="1">
          <a:blip r:embed="rId3">
            <a:alphaModFix/>
          </a:blip>
          <a:srcRect b="0" l="0" r="0" t="0"/>
          <a:stretch/>
        </p:blipFill>
        <p:spPr>
          <a:xfrm>
            <a:off x="3866132" y="2100470"/>
            <a:ext cx="4309436" cy="265706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103" name="Shape 103"/>
        <p:cNvGrpSpPr/>
        <p:nvPr/>
      </p:nvGrpSpPr>
      <p:grpSpPr>
        <a:xfrm>
          <a:off x="0" y="0"/>
          <a:ext cx="0" cy="0"/>
          <a:chOff x="0" y="0"/>
          <a:chExt cx="0" cy="0"/>
        </a:xfrm>
      </p:grpSpPr>
      <p:sp>
        <p:nvSpPr>
          <p:cNvPr id="104" name="Google Shape;104;p13"/>
          <p:cNvSpPr txBox="1"/>
          <p:nvPr>
            <p:ph type="title"/>
          </p:nvPr>
        </p:nvSpPr>
        <p:spPr>
          <a:xfrm>
            <a:off x="1535952" y="956796"/>
            <a:ext cx="9817847"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13"/>
          <p:cNvSpPr txBox="1"/>
          <p:nvPr>
            <p:ph idx="1" type="body"/>
          </p:nvPr>
        </p:nvSpPr>
        <p:spPr>
          <a:xfrm rot="5400000">
            <a:off x="4641336" y="-535503"/>
            <a:ext cx="3607081" cy="981784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 name="Google Shape;106;p13"/>
          <p:cNvSpPr txBox="1"/>
          <p:nvPr>
            <p:ph idx="10" type="dt"/>
          </p:nvPr>
        </p:nvSpPr>
        <p:spPr>
          <a:xfrm>
            <a:off x="283224" y="6336133"/>
            <a:ext cx="1252728"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13"/>
          <p:cNvSpPr txBox="1"/>
          <p:nvPr>
            <p:ph idx="12" type="sldNum"/>
          </p:nvPr>
        </p:nvSpPr>
        <p:spPr>
          <a:xfrm>
            <a:off x="10713960" y="6357723"/>
            <a:ext cx="1136904"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108" name="Shape 108"/>
        <p:cNvGrpSpPr/>
        <p:nvPr/>
      </p:nvGrpSpPr>
      <p:grpSpPr>
        <a:xfrm>
          <a:off x="0" y="0"/>
          <a:ext cx="0" cy="0"/>
          <a:chOff x="0" y="0"/>
          <a:chExt cx="0" cy="0"/>
        </a:xfrm>
      </p:grpSpPr>
      <p:sp>
        <p:nvSpPr>
          <p:cNvPr id="109" name="Google Shape;109;p1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1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 name="Google Shape;111;p14"/>
          <p:cNvSpPr txBox="1"/>
          <p:nvPr>
            <p:ph idx="10" type="dt"/>
          </p:nvPr>
        </p:nvSpPr>
        <p:spPr>
          <a:xfrm>
            <a:off x="283224" y="6336133"/>
            <a:ext cx="1252728"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p14"/>
          <p:cNvSpPr txBox="1"/>
          <p:nvPr>
            <p:ph idx="12" type="sldNum"/>
          </p:nvPr>
        </p:nvSpPr>
        <p:spPr>
          <a:xfrm>
            <a:off x="10713960" y="6357723"/>
            <a:ext cx="1136904"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3">
  <p:cSld name="contenido 3">
    <p:spTree>
      <p:nvGrpSpPr>
        <p:cNvPr id="27" name="Shape 27"/>
        <p:cNvGrpSpPr/>
        <p:nvPr/>
      </p:nvGrpSpPr>
      <p:grpSpPr>
        <a:xfrm>
          <a:off x="0" y="0"/>
          <a:ext cx="0" cy="0"/>
          <a:chOff x="0" y="0"/>
          <a:chExt cx="0" cy="0"/>
        </a:xfrm>
      </p:grpSpPr>
      <p:sp>
        <p:nvSpPr>
          <p:cNvPr id="28" name="Google Shape;28;p3"/>
          <p:cNvSpPr txBox="1"/>
          <p:nvPr>
            <p:ph idx="1" type="body"/>
          </p:nvPr>
        </p:nvSpPr>
        <p:spPr>
          <a:xfrm>
            <a:off x="838200" y="3322917"/>
            <a:ext cx="10515600" cy="2854045"/>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accent2"/>
              </a:buClr>
              <a:buSzPts val="2800"/>
              <a:buChar char="•"/>
              <a:defRPr/>
            </a:lvl1pPr>
            <a:lvl2pPr indent="-381000" lvl="1" marL="914400" algn="l">
              <a:lnSpc>
                <a:spcPct val="90000"/>
              </a:lnSpc>
              <a:spcBef>
                <a:spcPts val="500"/>
              </a:spcBef>
              <a:spcAft>
                <a:spcPts val="0"/>
              </a:spcAft>
              <a:buClr>
                <a:schemeClr val="accent2"/>
              </a:buClr>
              <a:buSzPts val="2400"/>
              <a:buChar char="•"/>
              <a:defRPr/>
            </a:lvl2pPr>
            <a:lvl3pPr indent="-355600" lvl="2" marL="1371600" algn="l">
              <a:lnSpc>
                <a:spcPct val="90000"/>
              </a:lnSpc>
              <a:spcBef>
                <a:spcPts val="500"/>
              </a:spcBef>
              <a:spcAft>
                <a:spcPts val="0"/>
              </a:spcAft>
              <a:buClr>
                <a:schemeClr val="accent2"/>
              </a:buClr>
              <a:buSzPts val="2000"/>
              <a:buChar char="•"/>
              <a:defRPr/>
            </a:lvl3pPr>
            <a:lvl4pPr indent="-342900" lvl="3" marL="1828800" algn="l">
              <a:lnSpc>
                <a:spcPct val="90000"/>
              </a:lnSpc>
              <a:spcBef>
                <a:spcPts val="500"/>
              </a:spcBef>
              <a:spcAft>
                <a:spcPts val="0"/>
              </a:spcAft>
              <a:buClr>
                <a:schemeClr val="accent2"/>
              </a:buClr>
              <a:buSzPts val="1800"/>
              <a:buChar char="•"/>
              <a:defRPr/>
            </a:lvl4pPr>
            <a:lvl5pPr indent="-342900" lvl="4" marL="2286000" algn="l">
              <a:lnSpc>
                <a:spcPct val="90000"/>
              </a:lnSpc>
              <a:spcBef>
                <a:spcPts val="500"/>
              </a:spcBef>
              <a:spcAft>
                <a:spcPts val="0"/>
              </a:spcAft>
              <a:buClr>
                <a:schemeClr val="accent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 name="Google Shape;29;p3"/>
          <p:cNvSpPr txBox="1"/>
          <p:nvPr>
            <p:ph type="title"/>
          </p:nvPr>
        </p:nvSpPr>
        <p:spPr>
          <a:xfrm>
            <a:off x="838200" y="1249642"/>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30" name="Google Shape;30;p3"/>
          <p:cNvPicPr preferRelativeResize="0"/>
          <p:nvPr/>
        </p:nvPicPr>
        <p:blipFill rotWithShape="1">
          <a:blip r:embed="rId2">
            <a:alphaModFix/>
          </a:blip>
          <a:srcRect b="0" l="0" r="0" t="0"/>
          <a:stretch/>
        </p:blipFill>
        <p:spPr>
          <a:xfrm>
            <a:off x="0" y="0"/>
            <a:ext cx="12192000" cy="45719"/>
          </a:xfrm>
          <a:prstGeom prst="rect">
            <a:avLst/>
          </a:prstGeom>
          <a:noFill/>
          <a:ln>
            <a:noFill/>
          </a:ln>
        </p:spPr>
      </p:pic>
      <p:pic>
        <p:nvPicPr>
          <p:cNvPr id="31" name="Google Shape;31;p3"/>
          <p:cNvPicPr preferRelativeResize="0"/>
          <p:nvPr/>
        </p:nvPicPr>
        <p:blipFill rotWithShape="1">
          <a:blip r:embed="rId3">
            <a:alphaModFix/>
          </a:blip>
          <a:srcRect b="0" l="0" r="0" t="0"/>
          <a:stretch/>
        </p:blipFill>
        <p:spPr>
          <a:xfrm>
            <a:off x="10035562" y="303361"/>
            <a:ext cx="1318238" cy="652856"/>
          </a:xfrm>
          <a:prstGeom prst="rect">
            <a:avLst/>
          </a:prstGeom>
          <a:noFill/>
          <a:ln>
            <a:noFill/>
          </a:ln>
        </p:spPr>
      </p:pic>
      <p:sp>
        <p:nvSpPr>
          <p:cNvPr id="32" name="Google Shape;32;p3"/>
          <p:cNvSpPr txBox="1"/>
          <p:nvPr>
            <p:ph idx="10" type="dt"/>
          </p:nvPr>
        </p:nvSpPr>
        <p:spPr>
          <a:xfrm>
            <a:off x="283224" y="6336133"/>
            <a:ext cx="1252728"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3"/>
          <p:cNvSpPr txBox="1"/>
          <p:nvPr>
            <p:ph idx="12" type="sldNum"/>
          </p:nvPr>
        </p:nvSpPr>
        <p:spPr>
          <a:xfrm>
            <a:off x="10713960" y="6357723"/>
            <a:ext cx="1136904"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ada 3">
  <p:cSld name="portada 3">
    <p:spTree>
      <p:nvGrpSpPr>
        <p:cNvPr id="34" name="Shape 34"/>
        <p:cNvGrpSpPr/>
        <p:nvPr/>
      </p:nvGrpSpPr>
      <p:grpSpPr>
        <a:xfrm>
          <a:off x="0" y="0"/>
          <a:ext cx="0" cy="0"/>
          <a:chOff x="0" y="0"/>
          <a:chExt cx="0" cy="0"/>
        </a:xfrm>
      </p:grpSpPr>
      <p:sp>
        <p:nvSpPr>
          <p:cNvPr id="35" name="Google Shape;35;p4"/>
          <p:cNvSpPr txBox="1"/>
          <p:nvPr>
            <p:ph type="ctrTitle"/>
          </p:nvPr>
        </p:nvSpPr>
        <p:spPr>
          <a:xfrm>
            <a:off x="1524000" y="1459077"/>
            <a:ext cx="9144000" cy="2373872"/>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5400"/>
              <a:buFont typeface="Nunito"/>
              <a:buNone/>
              <a:defRPr b="0"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4"/>
          <p:cNvSpPr txBox="1"/>
          <p:nvPr>
            <p:ph idx="1" type="subTitle"/>
          </p:nvPr>
        </p:nvSpPr>
        <p:spPr>
          <a:xfrm>
            <a:off x="1524000" y="4315270"/>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37" name="Google Shape;37;p4"/>
          <p:cNvPicPr preferRelativeResize="0"/>
          <p:nvPr/>
        </p:nvPicPr>
        <p:blipFill rotWithShape="1">
          <a:blip r:embed="rId2">
            <a:alphaModFix/>
          </a:blip>
          <a:srcRect b="0" l="0" r="0" t="0"/>
          <a:stretch/>
        </p:blipFill>
        <p:spPr>
          <a:xfrm flipH="1" rot="10800000">
            <a:off x="1524000" y="4069014"/>
            <a:ext cx="9144000" cy="45720"/>
          </a:xfrm>
          <a:prstGeom prst="rect">
            <a:avLst/>
          </a:prstGeom>
          <a:noFill/>
          <a:ln>
            <a:noFill/>
          </a:ln>
        </p:spPr>
      </p:pic>
      <p:pic>
        <p:nvPicPr>
          <p:cNvPr id="38" name="Google Shape;38;p4"/>
          <p:cNvPicPr preferRelativeResize="0"/>
          <p:nvPr/>
        </p:nvPicPr>
        <p:blipFill rotWithShape="1">
          <a:blip r:embed="rId3">
            <a:alphaModFix/>
          </a:blip>
          <a:srcRect b="0" l="0" r="0" t="0"/>
          <a:stretch/>
        </p:blipFill>
        <p:spPr>
          <a:xfrm>
            <a:off x="5193947" y="694284"/>
            <a:ext cx="1804106" cy="893482"/>
          </a:xfrm>
          <a:prstGeom prst="rect">
            <a:avLst/>
          </a:prstGeom>
          <a:noFill/>
          <a:ln>
            <a:noFill/>
          </a:ln>
        </p:spPr>
      </p:pic>
      <p:pic>
        <p:nvPicPr>
          <p:cNvPr id="39" name="Google Shape;39;p4"/>
          <p:cNvPicPr preferRelativeResize="0"/>
          <p:nvPr/>
        </p:nvPicPr>
        <p:blipFill rotWithShape="1">
          <a:blip r:embed="rId2">
            <a:alphaModFix/>
          </a:blip>
          <a:srcRect b="0" l="0" r="0" t="0"/>
          <a:stretch/>
        </p:blipFill>
        <p:spPr>
          <a:xfrm>
            <a:off x="0" y="-59765"/>
            <a:ext cx="12192000" cy="59765"/>
          </a:xfrm>
          <a:prstGeom prst="rect">
            <a:avLst/>
          </a:prstGeom>
          <a:noFill/>
          <a:ln>
            <a:noFill/>
          </a:ln>
        </p:spPr>
      </p:pic>
      <p:sp>
        <p:nvSpPr>
          <p:cNvPr id="40" name="Google Shape;40;p4"/>
          <p:cNvSpPr txBox="1"/>
          <p:nvPr>
            <p:ph idx="10" type="dt"/>
          </p:nvPr>
        </p:nvSpPr>
        <p:spPr>
          <a:xfrm>
            <a:off x="283224" y="6336133"/>
            <a:ext cx="1252728"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4"/>
          <p:cNvSpPr txBox="1"/>
          <p:nvPr>
            <p:ph idx="12" type="sldNum"/>
          </p:nvPr>
        </p:nvSpPr>
        <p:spPr>
          <a:xfrm>
            <a:off x="10713960" y="6357723"/>
            <a:ext cx="1136904"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ada 4">
  <p:cSld name="portada 4">
    <p:spTree>
      <p:nvGrpSpPr>
        <p:cNvPr id="42" name="Shape 42"/>
        <p:cNvGrpSpPr/>
        <p:nvPr/>
      </p:nvGrpSpPr>
      <p:grpSpPr>
        <a:xfrm>
          <a:off x="0" y="0"/>
          <a:ext cx="0" cy="0"/>
          <a:chOff x="0" y="0"/>
          <a:chExt cx="0" cy="0"/>
        </a:xfrm>
      </p:grpSpPr>
      <p:pic>
        <p:nvPicPr>
          <p:cNvPr id="43" name="Google Shape;43;p5"/>
          <p:cNvPicPr preferRelativeResize="0"/>
          <p:nvPr/>
        </p:nvPicPr>
        <p:blipFill rotWithShape="1">
          <a:blip r:embed="rId2">
            <a:alphaModFix/>
          </a:blip>
          <a:srcRect b="0" l="2451" r="0" t="0"/>
          <a:stretch/>
        </p:blipFill>
        <p:spPr>
          <a:xfrm>
            <a:off x="0" y="0"/>
            <a:ext cx="12192000" cy="1053189"/>
          </a:xfrm>
          <a:prstGeom prst="rect">
            <a:avLst/>
          </a:prstGeom>
          <a:noFill/>
          <a:ln>
            <a:noFill/>
          </a:ln>
        </p:spPr>
      </p:pic>
      <p:sp>
        <p:nvSpPr>
          <p:cNvPr id="44" name="Google Shape;44;p5"/>
          <p:cNvSpPr txBox="1"/>
          <p:nvPr>
            <p:ph type="ctrTitle"/>
          </p:nvPr>
        </p:nvSpPr>
        <p:spPr>
          <a:xfrm>
            <a:off x="1524000" y="1844395"/>
            <a:ext cx="9144000" cy="2373872"/>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5400"/>
              <a:buFont typeface="Nunito"/>
              <a:buNone/>
              <a:defRPr b="0"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5"/>
          <p:cNvSpPr txBox="1"/>
          <p:nvPr>
            <p:ph idx="1" type="subTitle"/>
          </p:nvPr>
        </p:nvSpPr>
        <p:spPr>
          <a:xfrm>
            <a:off x="1524000" y="4700588"/>
            <a:ext cx="9144000" cy="928247"/>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46" name="Google Shape;46;p5"/>
          <p:cNvPicPr preferRelativeResize="0"/>
          <p:nvPr/>
        </p:nvPicPr>
        <p:blipFill rotWithShape="1">
          <a:blip r:embed="rId3">
            <a:alphaModFix/>
          </a:blip>
          <a:srcRect b="0" l="0" r="0" t="0"/>
          <a:stretch/>
        </p:blipFill>
        <p:spPr>
          <a:xfrm flipH="1" rot="10800000">
            <a:off x="1524000" y="4454332"/>
            <a:ext cx="9144000" cy="45720"/>
          </a:xfrm>
          <a:prstGeom prst="rect">
            <a:avLst/>
          </a:prstGeom>
          <a:noFill/>
          <a:ln>
            <a:noFill/>
          </a:ln>
        </p:spPr>
      </p:pic>
      <p:grpSp>
        <p:nvGrpSpPr>
          <p:cNvPr id="47" name="Google Shape;47;p5"/>
          <p:cNvGrpSpPr/>
          <p:nvPr/>
        </p:nvGrpSpPr>
        <p:grpSpPr>
          <a:xfrm>
            <a:off x="5238750" y="95771"/>
            <a:ext cx="1714500" cy="861646"/>
            <a:chOff x="5213838" y="61546"/>
            <a:chExt cx="1714500" cy="861646"/>
          </a:xfrm>
        </p:grpSpPr>
        <p:sp>
          <p:nvSpPr>
            <p:cNvPr id="48" name="Google Shape;48;p5"/>
            <p:cNvSpPr/>
            <p:nvPr/>
          </p:nvSpPr>
          <p:spPr>
            <a:xfrm>
              <a:off x="5213838" y="61546"/>
              <a:ext cx="1714500" cy="86164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boto"/>
                <a:ea typeface="Roboto"/>
                <a:cs typeface="Roboto"/>
                <a:sym typeface="Roboto"/>
              </a:endParaRPr>
            </a:p>
          </p:txBody>
        </p:sp>
        <p:pic>
          <p:nvPicPr>
            <p:cNvPr id="49" name="Google Shape;49;p5"/>
            <p:cNvPicPr preferRelativeResize="0"/>
            <p:nvPr/>
          </p:nvPicPr>
          <p:blipFill rotWithShape="1">
            <a:blip r:embed="rId4">
              <a:alphaModFix/>
            </a:blip>
            <a:srcRect b="0" l="0" r="0" t="0"/>
            <a:stretch/>
          </p:blipFill>
          <p:spPr>
            <a:xfrm>
              <a:off x="5318749" y="119774"/>
              <a:ext cx="1504679" cy="745191"/>
            </a:xfrm>
            <a:prstGeom prst="rect">
              <a:avLst/>
            </a:prstGeom>
            <a:noFill/>
            <a:ln>
              <a:noFill/>
            </a:ln>
          </p:spPr>
        </p:pic>
      </p:grpSp>
      <p:sp>
        <p:nvSpPr>
          <p:cNvPr id="50" name="Google Shape;50;p5"/>
          <p:cNvSpPr txBox="1"/>
          <p:nvPr>
            <p:ph idx="10" type="dt"/>
          </p:nvPr>
        </p:nvSpPr>
        <p:spPr>
          <a:xfrm>
            <a:off x="283224" y="6336133"/>
            <a:ext cx="1252728"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5"/>
          <p:cNvSpPr txBox="1"/>
          <p:nvPr>
            <p:ph idx="12" type="sldNum"/>
          </p:nvPr>
        </p:nvSpPr>
        <p:spPr>
          <a:xfrm>
            <a:off x="10713960" y="6357723"/>
            <a:ext cx="1136904"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 portada logo grande">
  <p:cSld name="1_ portada logo grande">
    <p:spTree>
      <p:nvGrpSpPr>
        <p:cNvPr id="52" name="Shape 52"/>
        <p:cNvGrpSpPr/>
        <p:nvPr/>
      </p:nvGrpSpPr>
      <p:grpSpPr>
        <a:xfrm>
          <a:off x="0" y="0"/>
          <a:ext cx="0" cy="0"/>
          <a:chOff x="0" y="0"/>
          <a:chExt cx="0" cy="0"/>
        </a:xfrm>
      </p:grpSpPr>
      <p:sp>
        <p:nvSpPr>
          <p:cNvPr id="53" name="Google Shape;53;p6"/>
          <p:cNvSpPr txBox="1"/>
          <p:nvPr>
            <p:ph idx="10" type="dt"/>
          </p:nvPr>
        </p:nvSpPr>
        <p:spPr>
          <a:xfrm>
            <a:off x="283224" y="6336133"/>
            <a:ext cx="1252728"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Imagen que contiene Interfaz de usuario gráfica&#10;&#10;Descripción generada automáticamente" id="54" name="Google Shape;54;p6"/>
          <p:cNvPicPr preferRelativeResize="0"/>
          <p:nvPr/>
        </p:nvPicPr>
        <p:blipFill rotWithShape="1">
          <a:blip r:embed="rId2">
            <a:alphaModFix/>
          </a:blip>
          <a:srcRect b="545" l="2105" r="2103" t="0"/>
          <a:stretch/>
        </p:blipFill>
        <p:spPr>
          <a:xfrm>
            <a:off x="-1" y="-37002"/>
            <a:ext cx="12192001" cy="6270748"/>
          </a:xfrm>
          <a:prstGeom prst="rect">
            <a:avLst/>
          </a:prstGeom>
          <a:noFill/>
          <a:ln>
            <a:noFill/>
          </a:ln>
        </p:spPr>
      </p:pic>
      <p:sp>
        <p:nvSpPr>
          <p:cNvPr id="55" name="Google Shape;55;p6"/>
          <p:cNvSpPr txBox="1"/>
          <p:nvPr>
            <p:ph idx="12" type="sldNum"/>
          </p:nvPr>
        </p:nvSpPr>
        <p:spPr>
          <a:xfrm>
            <a:off x="10713960" y="6357723"/>
            <a:ext cx="1136904"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s-ES"/>
              <a:t>‹#›</a:t>
            </a:fld>
            <a:endParaRPr/>
          </a:p>
        </p:txBody>
      </p:sp>
      <p:pic>
        <p:nvPicPr>
          <p:cNvPr id="56" name="Google Shape;56;p6"/>
          <p:cNvPicPr preferRelativeResize="0"/>
          <p:nvPr/>
        </p:nvPicPr>
        <p:blipFill rotWithShape="1">
          <a:blip r:embed="rId3">
            <a:alphaModFix/>
          </a:blip>
          <a:srcRect b="0" l="0" r="0" t="0"/>
          <a:stretch/>
        </p:blipFill>
        <p:spPr>
          <a:xfrm>
            <a:off x="3769688" y="1670191"/>
            <a:ext cx="4652624" cy="289068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ido 3">
  <p:cSld name="1_contenido 3">
    <p:spTree>
      <p:nvGrpSpPr>
        <p:cNvPr id="57" name="Shape 57"/>
        <p:cNvGrpSpPr/>
        <p:nvPr/>
      </p:nvGrpSpPr>
      <p:grpSpPr>
        <a:xfrm>
          <a:off x="0" y="0"/>
          <a:ext cx="0" cy="0"/>
          <a:chOff x="0" y="0"/>
          <a:chExt cx="0" cy="0"/>
        </a:xfrm>
      </p:grpSpPr>
      <p:pic>
        <p:nvPicPr>
          <p:cNvPr id="58" name="Google Shape;58;p7"/>
          <p:cNvPicPr preferRelativeResize="0"/>
          <p:nvPr/>
        </p:nvPicPr>
        <p:blipFill rotWithShape="1">
          <a:blip r:embed="rId2">
            <a:alphaModFix/>
          </a:blip>
          <a:srcRect b="0" l="2451" r="0" t="0"/>
          <a:stretch/>
        </p:blipFill>
        <p:spPr>
          <a:xfrm>
            <a:off x="0" y="0"/>
            <a:ext cx="12192000" cy="1053189"/>
          </a:xfrm>
          <a:prstGeom prst="rect">
            <a:avLst/>
          </a:prstGeom>
          <a:noFill/>
          <a:ln>
            <a:noFill/>
          </a:ln>
        </p:spPr>
      </p:pic>
      <p:sp>
        <p:nvSpPr>
          <p:cNvPr id="59" name="Google Shape;59;p7"/>
          <p:cNvSpPr txBox="1"/>
          <p:nvPr>
            <p:ph idx="1" type="body"/>
          </p:nvPr>
        </p:nvSpPr>
        <p:spPr>
          <a:xfrm>
            <a:off x="838200" y="1214063"/>
            <a:ext cx="10515600" cy="49629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accent2"/>
              </a:buClr>
              <a:buSzPts val="2800"/>
              <a:buChar char="•"/>
              <a:defRPr/>
            </a:lvl1pPr>
            <a:lvl2pPr indent="-381000" lvl="1" marL="914400" algn="l">
              <a:lnSpc>
                <a:spcPct val="90000"/>
              </a:lnSpc>
              <a:spcBef>
                <a:spcPts val="500"/>
              </a:spcBef>
              <a:spcAft>
                <a:spcPts val="0"/>
              </a:spcAft>
              <a:buClr>
                <a:schemeClr val="accent2"/>
              </a:buClr>
              <a:buSzPts val="2400"/>
              <a:buChar char="•"/>
              <a:defRPr/>
            </a:lvl2pPr>
            <a:lvl3pPr indent="-355600" lvl="2" marL="1371600" algn="l">
              <a:lnSpc>
                <a:spcPct val="90000"/>
              </a:lnSpc>
              <a:spcBef>
                <a:spcPts val="500"/>
              </a:spcBef>
              <a:spcAft>
                <a:spcPts val="0"/>
              </a:spcAft>
              <a:buClr>
                <a:schemeClr val="accent2"/>
              </a:buClr>
              <a:buSzPts val="2000"/>
              <a:buChar char="•"/>
              <a:defRPr/>
            </a:lvl3pPr>
            <a:lvl4pPr indent="-342900" lvl="3" marL="1828800" algn="l">
              <a:lnSpc>
                <a:spcPct val="90000"/>
              </a:lnSpc>
              <a:spcBef>
                <a:spcPts val="500"/>
              </a:spcBef>
              <a:spcAft>
                <a:spcPts val="0"/>
              </a:spcAft>
              <a:buClr>
                <a:schemeClr val="accent2"/>
              </a:buClr>
              <a:buSzPts val="1800"/>
              <a:buChar char="•"/>
              <a:defRPr/>
            </a:lvl4pPr>
            <a:lvl5pPr indent="-342900" lvl="4" marL="2286000" algn="l">
              <a:lnSpc>
                <a:spcPct val="90000"/>
              </a:lnSpc>
              <a:spcBef>
                <a:spcPts val="500"/>
              </a:spcBef>
              <a:spcAft>
                <a:spcPts val="0"/>
              </a:spcAft>
              <a:buClr>
                <a:schemeClr val="accent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 name="Google Shape;60;p7"/>
          <p:cNvSpPr txBox="1"/>
          <p:nvPr>
            <p:ph idx="10" type="dt"/>
          </p:nvPr>
        </p:nvSpPr>
        <p:spPr>
          <a:xfrm>
            <a:off x="283224" y="6336133"/>
            <a:ext cx="1252728"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7"/>
          <p:cNvSpPr txBox="1"/>
          <p:nvPr>
            <p:ph idx="12" type="sldNum"/>
          </p:nvPr>
        </p:nvSpPr>
        <p:spPr>
          <a:xfrm>
            <a:off x="10713960" y="6357723"/>
            <a:ext cx="1136904"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s-ES"/>
              <a:t>‹#›</a:t>
            </a:fld>
            <a:endParaRPr/>
          </a:p>
        </p:txBody>
      </p:sp>
      <p:sp>
        <p:nvSpPr>
          <p:cNvPr id="62" name="Google Shape;62;p7"/>
          <p:cNvSpPr txBox="1"/>
          <p:nvPr>
            <p:ph type="title"/>
          </p:nvPr>
        </p:nvSpPr>
        <p:spPr>
          <a:xfrm>
            <a:off x="843185" y="1"/>
            <a:ext cx="10515600" cy="95025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400"/>
              <a:buFont typeface="Nunito"/>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63" name="Google Shape;63;p7"/>
          <p:cNvGrpSpPr/>
          <p:nvPr/>
        </p:nvGrpSpPr>
        <p:grpSpPr>
          <a:xfrm>
            <a:off x="9928098" y="88613"/>
            <a:ext cx="1714500" cy="861646"/>
            <a:chOff x="5213838" y="61546"/>
            <a:chExt cx="1714500" cy="861646"/>
          </a:xfrm>
        </p:grpSpPr>
        <p:sp>
          <p:nvSpPr>
            <p:cNvPr id="64" name="Google Shape;64;p7"/>
            <p:cNvSpPr/>
            <p:nvPr/>
          </p:nvSpPr>
          <p:spPr>
            <a:xfrm>
              <a:off x="5213838" y="61546"/>
              <a:ext cx="1714500" cy="86164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boto"/>
                <a:ea typeface="Roboto"/>
                <a:cs typeface="Roboto"/>
                <a:sym typeface="Roboto"/>
              </a:endParaRPr>
            </a:p>
          </p:txBody>
        </p:sp>
        <p:pic>
          <p:nvPicPr>
            <p:cNvPr id="65" name="Google Shape;65;p7"/>
            <p:cNvPicPr preferRelativeResize="0"/>
            <p:nvPr/>
          </p:nvPicPr>
          <p:blipFill rotWithShape="1">
            <a:blip r:embed="rId3">
              <a:alphaModFix/>
            </a:blip>
            <a:srcRect b="0" l="0" r="0" t="0"/>
            <a:stretch/>
          </p:blipFill>
          <p:spPr>
            <a:xfrm>
              <a:off x="5318749" y="119774"/>
              <a:ext cx="1504679" cy="745191"/>
            </a:xfrm>
            <a:prstGeom prst="rect">
              <a:avLst/>
            </a:prstGeom>
            <a:noFill/>
            <a:ln>
              <a:noFill/>
            </a:ln>
          </p:spPr>
        </p:pic>
      </p:grpSp>
      <p:sp>
        <p:nvSpPr>
          <p:cNvPr id="66" name="Google Shape;66;p7"/>
          <p:cNvSpPr/>
          <p:nvPr/>
        </p:nvSpPr>
        <p:spPr>
          <a:xfrm>
            <a:off x="838200" y="88613"/>
            <a:ext cx="8910995" cy="80341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boto"/>
              <a:ea typeface="Roboto"/>
              <a:cs typeface="Roboto"/>
              <a:sym typeface="Roboto"/>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imagen azul" type="secHead">
  <p:cSld name="SECTION_HEADER">
    <p:spTree>
      <p:nvGrpSpPr>
        <p:cNvPr id="67" name="Shape 67"/>
        <p:cNvGrpSpPr/>
        <p:nvPr/>
      </p:nvGrpSpPr>
      <p:grpSpPr>
        <a:xfrm>
          <a:off x="0" y="0"/>
          <a:ext cx="0" cy="0"/>
          <a:chOff x="0" y="0"/>
          <a:chExt cx="0" cy="0"/>
        </a:xfrm>
      </p:grpSpPr>
      <p:pic>
        <p:nvPicPr>
          <p:cNvPr id="68" name="Google Shape;68;p8"/>
          <p:cNvPicPr preferRelativeResize="0"/>
          <p:nvPr/>
        </p:nvPicPr>
        <p:blipFill rotWithShape="1">
          <a:blip r:embed="rId2">
            <a:alphaModFix/>
          </a:blip>
          <a:srcRect b="0" l="0" r="0" t="0"/>
          <a:stretch/>
        </p:blipFill>
        <p:spPr>
          <a:xfrm>
            <a:off x="838200" y="1106115"/>
            <a:ext cx="3495262" cy="2461838"/>
          </a:xfrm>
          <a:prstGeom prst="rect">
            <a:avLst/>
          </a:prstGeom>
          <a:noFill/>
          <a:ln>
            <a:noFill/>
          </a:ln>
        </p:spPr>
      </p:pic>
      <p:sp>
        <p:nvSpPr>
          <p:cNvPr id="69" name="Google Shape;69;p8"/>
          <p:cNvSpPr txBox="1"/>
          <p:nvPr>
            <p:ph type="title"/>
          </p:nvPr>
        </p:nvSpPr>
        <p:spPr>
          <a:xfrm>
            <a:off x="4483523" y="1106115"/>
            <a:ext cx="5442696" cy="2461838"/>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400"/>
              <a:buFont typeface="Nunito"/>
              <a:buNone/>
              <a:defRPr sz="4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8"/>
          <p:cNvSpPr txBox="1"/>
          <p:nvPr>
            <p:ph idx="1" type="body"/>
          </p:nvPr>
        </p:nvSpPr>
        <p:spPr>
          <a:xfrm>
            <a:off x="831850" y="4093416"/>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919191"/>
              </a:buClr>
              <a:buSzPts val="2400"/>
              <a:buNone/>
              <a:defRPr sz="2400">
                <a:solidFill>
                  <a:srgbClr val="919191"/>
                </a:solidFill>
              </a:defRPr>
            </a:lvl1pPr>
            <a:lvl2pPr indent="-228600" lvl="1" marL="914400" algn="l">
              <a:lnSpc>
                <a:spcPct val="90000"/>
              </a:lnSpc>
              <a:spcBef>
                <a:spcPts val="500"/>
              </a:spcBef>
              <a:spcAft>
                <a:spcPts val="0"/>
              </a:spcAft>
              <a:buClr>
                <a:srgbClr val="919191"/>
              </a:buClr>
              <a:buSzPts val="2000"/>
              <a:buNone/>
              <a:defRPr sz="2000">
                <a:solidFill>
                  <a:srgbClr val="919191"/>
                </a:solidFill>
              </a:defRPr>
            </a:lvl2pPr>
            <a:lvl3pPr indent="-228600" lvl="2" marL="1371600" algn="l">
              <a:lnSpc>
                <a:spcPct val="90000"/>
              </a:lnSpc>
              <a:spcBef>
                <a:spcPts val="500"/>
              </a:spcBef>
              <a:spcAft>
                <a:spcPts val="0"/>
              </a:spcAft>
              <a:buClr>
                <a:srgbClr val="919191"/>
              </a:buClr>
              <a:buSzPts val="1800"/>
              <a:buNone/>
              <a:defRPr sz="1800">
                <a:solidFill>
                  <a:srgbClr val="919191"/>
                </a:solidFill>
              </a:defRPr>
            </a:lvl3pPr>
            <a:lvl4pPr indent="-228600" lvl="3" marL="1828800" algn="l">
              <a:lnSpc>
                <a:spcPct val="90000"/>
              </a:lnSpc>
              <a:spcBef>
                <a:spcPts val="500"/>
              </a:spcBef>
              <a:spcAft>
                <a:spcPts val="0"/>
              </a:spcAft>
              <a:buClr>
                <a:srgbClr val="919191"/>
              </a:buClr>
              <a:buSzPts val="1600"/>
              <a:buNone/>
              <a:defRPr sz="1600">
                <a:solidFill>
                  <a:srgbClr val="919191"/>
                </a:solidFill>
              </a:defRPr>
            </a:lvl4pPr>
            <a:lvl5pPr indent="-228600" lvl="4" marL="2286000" algn="l">
              <a:lnSpc>
                <a:spcPct val="90000"/>
              </a:lnSpc>
              <a:spcBef>
                <a:spcPts val="500"/>
              </a:spcBef>
              <a:spcAft>
                <a:spcPts val="0"/>
              </a:spcAft>
              <a:buClr>
                <a:srgbClr val="919191"/>
              </a:buClr>
              <a:buSzPts val="1600"/>
              <a:buNone/>
              <a:defRPr sz="1600">
                <a:solidFill>
                  <a:srgbClr val="919191"/>
                </a:solidFill>
              </a:defRPr>
            </a:lvl5pPr>
            <a:lvl6pPr indent="-228600" lvl="5" marL="2743200" algn="l">
              <a:lnSpc>
                <a:spcPct val="90000"/>
              </a:lnSpc>
              <a:spcBef>
                <a:spcPts val="500"/>
              </a:spcBef>
              <a:spcAft>
                <a:spcPts val="0"/>
              </a:spcAft>
              <a:buClr>
                <a:srgbClr val="919191"/>
              </a:buClr>
              <a:buSzPts val="1600"/>
              <a:buNone/>
              <a:defRPr sz="1600">
                <a:solidFill>
                  <a:srgbClr val="919191"/>
                </a:solidFill>
              </a:defRPr>
            </a:lvl6pPr>
            <a:lvl7pPr indent="-228600" lvl="6" marL="3200400" algn="l">
              <a:lnSpc>
                <a:spcPct val="90000"/>
              </a:lnSpc>
              <a:spcBef>
                <a:spcPts val="500"/>
              </a:spcBef>
              <a:spcAft>
                <a:spcPts val="0"/>
              </a:spcAft>
              <a:buClr>
                <a:srgbClr val="919191"/>
              </a:buClr>
              <a:buSzPts val="1600"/>
              <a:buNone/>
              <a:defRPr sz="1600">
                <a:solidFill>
                  <a:srgbClr val="919191"/>
                </a:solidFill>
              </a:defRPr>
            </a:lvl7pPr>
            <a:lvl8pPr indent="-228600" lvl="7" marL="3657600" algn="l">
              <a:lnSpc>
                <a:spcPct val="90000"/>
              </a:lnSpc>
              <a:spcBef>
                <a:spcPts val="500"/>
              </a:spcBef>
              <a:spcAft>
                <a:spcPts val="0"/>
              </a:spcAft>
              <a:buClr>
                <a:srgbClr val="919191"/>
              </a:buClr>
              <a:buSzPts val="1600"/>
              <a:buNone/>
              <a:defRPr sz="1600">
                <a:solidFill>
                  <a:srgbClr val="919191"/>
                </a:solidFill>
              </a:defRPr>
            </a:lvl8pPr>
            <a:lvl9pPr indent="-228600" lvl="8" marL="4114800" algn="l">
              <a:lnSpc>
                <a:spcPct val="90000"/>
              </a:lnSpc>
              <a:spcBef>
                <a:spcPts val="500"/>
              </a:spcBef>
              <a:spcAft>
                <a:spcPts val="0"/>
              </a:spcAft>
              <a:buClr>
                <a:srgbClr val="919191"/>
              </a:buClr>
              <a:buSzPts val="1600"/>
              <a:buNone/>
              <a:defRPr sz="1600">
                <a:solidFill>
                  <a:srgbClr val="919191"/>
                </a:solidFill>
              </a:defRPr>
            </a:lvl9pPr>
          </a:lstStyle>
          <a:p/>
        </p:txBody>
      </p:sp>
      <p:sp>
        <p:nvSpPr>
          <p:cNvPr id="71" name="Google Shape;71;p8"/>
          <p:cNvSpPr txBox="1"/>
          <p:nvPr>
            <p:ph idx="10" type="dt"/>
          </p:nvPr>
        </p:nvSpPr>
        <p:spPr>
          <a:xfrm>
            <a:off x="283224" y="6336133"/>
            <a:ext cx="1252728"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8"/>
          <p:cNvSpPr txBox="1"/>
          <p:nvPr>
            <p:ph idx="12" type="sldNum"/>
          </p:nvPr>
        </p:nvSpPr>
        <p:spPr>
          <a:xfrm>
            <a:off x="10713960" y="6357723"/>
            <a:ext cx="1136904"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s-ES"/>
              <a:t>‹#›</a:t>
            </a:fld>
            <a:endParaRPr/>
          </a:p>
        </p:txBody>
      </p:sp>
      <p:pic>
        <p:nvPicPr>
          <p:cNvPr descr="Imagen que contiene interior, computer, computadora, tabla&#10;&#10;Descripción generada automáticamente" id="73" name="Google Shape;73;p8"/>
          <p:cNvPicPr preferRelativeResize="0"/>
          <p:nvPr/>
        </p:nvPicPr>
        <p:blipFill rotWithShape="1">
          <a:blip r:embed="rId3">
            <a:alphaModFix amt="70000"/>
          </a:blip>
          <a:srcRect b="0" l="0" r="0" t="0"/>
          <a:stretch/>
        </p:blipFill>
        <p:spPr>
          <a:xfrm>
            <a:off x="831850" y="1106115"/>
            <a:ext cx="3401565" cy="2461838"/>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imagen grande rojo">
  <p:cSld name="contenido imagen grande rojo">
    <p:spTree>
      <p:nvGrpSpPr>
        <p:cNvPr id="74" name="Shape 74"/>
        <p:cNvGrpSpPr/>
        <p:nvPr/>
      </p:nvGrpSpPr>
      <p:grpSpPr>
        <a:xfrm>
          <a:off x="0" y="0"/>
          <a:ext cx="0" cy="0"/>
          <a:chOff x="0" y="0"/>
          <a:chExt cx="0" cy="0"/>
        </a:xfrm>
      </p:grpSpPr>
      <p:pic>
        <p:nvPicPr>
          <p:cNvPr id="75" name="Google Shape;75;p9"/>
          <p:cNvPicPr preferRelativeResize="0"/>
          <p:nvPr/>
        </p:nvPicPr>
        <p:blipFill rotWithShape="1">
          <a:blip r:embed="rId2">
            <a:alphaModFix/>
          </a:blip>
          <a:srcRect b="0" l="0" r="0" t="0"/>
          <a:stretch/>
        </p:blipFill>
        <p:spPr>
          <a:xfrm>
            <a:off x="831850" y="1102471"/>
            <a:ext cx="4707560" cy="3305355"/>
          </a:xfrm>
          <a:prstGeom prst="rect">
            <a:avLst/>
          </a:prstGeom>
          <a:noFill/>
          <a:ln>
            <a:noFill/>
          </a:ln>
        </p:spPr>
      </p:pic>
      <p:sp>
        <p:nvSpPr>
          <p:cNvPr id="76" name="Google Shape;76;p9"/>
          <p:cNvSpPr txBox="1"/>
          <p:nvPr>
            <p:ph type="title"/>
          </p:nvPr>
        </p:nvSpPr>
        <p:spPr>
          <a:xfrm>
            <a:off x="5741959" y="1106115"/>
            <a:ext cx="5331572" cy="2461838"/>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400"/>
              <a:buFont typeface="Nunito"/>
              <a:buNone/>
              <a:defRPr sz="4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9"/>
          <p:cNvSpPr txBox="1"/>
          <p:nvPr>
            <p:ph idx="1" type="body"/>
          </p:nvPr>
        </p:nvSpPr>
        <p:spPr>
          <a:xfrm>
            <a:off x="831850" y="4547628"/>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919191"/>
              </a:buClr>
              <a:buSzPts val="2400"/>
              <a:buNone/>
              <a:defRPr sz="2400">
                <a:solidFill>
                  <a:srgbClr val="919191"/>
                </a:solidFill>
              </a:defRPr>
            </a:lvl1pPr>
            <a:lvl2pPr indent="-228600" lvl="1" marL="914400" algn="l">
              <a:lnSpc>
                <a:spcPct val="90000"/>
              </a:lnSpc>
              <a:spcBef>
                <a:spcPts val="500"/>
              </a:spcBef>
              <a:spcAft>
                <a:spcPts val="0"/>
              </a:spcAft>
              <a:buClr>
                <a:srgbClr val="919191"/>
              </a:buClr>
              <a:buSzPts val="2000"/>
              <a:buNone/>
              <a:defRPr sz="2000">
                <a:solidFill>
                  <a:srgbClr val="919191"/>
                </a:solidFill>
              </a:defRPr>
            </a:lvl2pPr>
            <a:lvl3pPr indent="-228600" lvl="2" marL="1371600" algn="l">
              <a:lnSpc>
                <a:spcPct val="90000"/>
              </a:lnSpc>
              <a:spcBef>
                <a:spcPts val="500"/>
              </a:spcBef>
              <a:spcAft>
                <a:spcPts val="0"/>
              </a:spcAft>
              <a:buClr>
                <a:srgbClr val="919191"/>
              </a:buClr>
              <a:buSzPts val="1800"/>
              <a:buNone/>
              <a:defRPr sz="1800">
                <a:solidFill>
                  <a:srgbClr val="919191"/>
                </a:solidFill>
              </a:defRPr>
            </a:lvl3pPr>
            <a:lvl4pPr indent="-228600" lvl="3" marL="1828800" algn="l">
              <a:lnSpc>
                <a:spcPct val="90000"/>
              </a:lnSpc>
              <a:spcBef>
                <a:spcPts val="500"/>
              </a:spcBef>
              <a:spcAft>
                <a:spcPts val="0"/>
              </a:spcAft>
              <a:buClr>
                <a:srgbClr val="919191"/>
              </a:buClr>
              <a:buSzPts val="1600"/>
              <a:buNone/>
              <a:defRPr sz="1600">
                <a:solidFill>
                  <a:srgbClr val="919191"/>
                </a:solidFill>
              </a:defRPr>
            </a:lvl4pPr>
            <a:lvl5pPr indent="-228600" lvl="4" marL="2286000" algn="l">
              <a:lnSpc>
                <a:spcPct val="90000"/>
              </a:lnSpc>
              <a:spcBef>
                <a:spcPts val="500"/>
              </a:spcBef>
              <a:spcAft>
                <a:spcPts val="0"/>
              </a:spcAft>
              <a:buClr>
                <a:srgbClr val="919191"/>
              </a:buClr>
              <a:buSzPts val="1600"/>
              <a:buNone/>
              <a:defRPr sz="1600">
                <a:solidFill>
                  <a:srgbClr val="919191"/>
                </a:solidFill>
              </a:defRPr>
            </a:lvl5pPr>
            <a:lvl6pPr indent="-228600" lvl="5" marL="2743200" algn="l">
              <a:lnSpc>
                <a:spcPct val="90000"/>
              </a:lnSpc>
              <a:spcBef>
                <a:spcPts val="500"/>
              </a:spcBef>
              <a:spcAft>
                <a:spcPts val="0"/>
              </a:spcAft>
              <a:buClr>
                <a:srgbClr val="919191"/>
              </a:buClr>
              <a:buSzPts val="1600"/>
              <a:buNone/>
              <a:defRPr sz="1600">
                <a:solidFill>
                  <a:srgbClr val="919191"/>
                </a:solidFill>
              </a:defRPr>
            </a:lvl6pPr>
            <a:lvl7pPr indent="-228600" lvl="6" marL="3200400" algn="l">
              <a:lnSpc>
                <a:spcPct val="90000"/>
              </a:lnSpc>
              <a:spcBef>
                <a:spcPts val="500"/>
              </a:spcBef>
              <a:spcAft>
                <a:spcPts val="0"/>
              </a:spcAft>
              <a:buClr>
                <a:srgbClr val="919191"/>
              </a:buClr>
              <a:buSzPts val="1600"/>
              <a:buNone/>
              <a:defRPr sz="1600">
                <a:solidFill>
                  <a:srgbClr val="919191"/>
                </a:solidFill>
              </a:defRPr>
            </a:lvl7pPr>
            <a:lvl8pPr indent="-228600" lvl="7" marL="3657600" algn="l">
              <a:lnSpc>
                <a:spcPct val="90000"/>
              </a:lnSpc>
              <a:spcBef>
                <a:spcPts val="500"/>
              </a:spcBef>
              <a:spcAft>
                <a:spcPts val="0"/>
              </a:spcAft>
              <a:buClr>
                <a:srgbClr val="919191"/>
              </a:buClr>
              <a:buSzPts val="1600"/>
              <a:buNone/>
              <a:defRPr sz="1600">
                <a:solidFill>
                  <a:srgbClr val="919191"/>
                </a:solidFill>
              </a:defRPr>
            </a:lvl8pPr>
            <a:lvl9pPr indent="-228600" lvl="8" marL="4114800" algn="l">
              <a:lnSpc>
                <a:spcPct val="90000"/>
              </a:lnSpc>
              <a:spcBef>
                <a:spcPts val="500"/>
              </a:spcBef>
              <a:spcAft>
                <a:spcPts val="0"/>
              </a:spcAft>
              <a:buClr>
                <a:srgbClr val="919191"/>
              </a:buClr>
              <a:buSzPts val="1600"/>
              <a:buNone/>
              <a:defRPr sz="1600">
                <a:solidFill>
                  <a:srgbClr val="919191"/>
                </a:solidFill>
              </a:defRPr>
            </a:lvl9pPr>
          </a:lstStyle>
          <a:p/>
        </p:txBody>
      </p:sp>
      <p:sp>
        <p:nvSpPr>
          <p:cNvPr id="78" name="Google Shape;78;p9"/>
          <p:cNvSpPr txBox="1"/>
          <p:nvPr>
            <p:ph idx="10" type="dt"/>
          </p:nvPr>
        </p:nvSpPr>
        <p:spPr>
          <a:xfrm>
            <a:off x="283224" y="6336133"/>
            <a:ext cx="1252728"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9"/>
          <p:cNvSpPr txBox="1"/>
          <p:nvPr>
            <p:ph idx="12" type="sldNum"/>
          </p:nvPr>
        </p:nvSpPr>
        <p:spPr>
          <a:xfrm>
            <a:off x="10713960" y="6357723"/>
            <a:ext cx="1136904"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s-ES"/>
              <a:t>‹#›</a:t>
            </a:fld>
            <a:endParaRPr/>
          </a:p>
        </p:txBody>
      </p:sp>
      <p:pic>
        <p:nvPicPr>
          <p:cNvPr descr="Imagen que contiene interior, computer, computadora, tabla&#10;&#10;Descripción generada automáticamente" id="80" name="Google Shape;80;p9"/>
          <p:cNvPicPr preferRelativeResize="0"/>
          <p:nvPr/>
        </p:nvPicPr>
        <p:blipFill rotWithShape="1">
          <a:blip r:embed="rId3">
            <a:alphaModFix amt="70000"/>
          </a:blip>
          <a:srcRect b="0" l="0" r="0" t="0"/>
          <a:stretch/>
        </p:blipFill>
        <p:spPr>
          <a:xfrm>
            <a:off x="831849" y="1098964"/>
            <a:ext cx="4580331" cy="331495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81" name="Shape 81"/>
        <p:cNvGrpSpPr/>
        <p:nvPr/>
      </p:nvGrpSpPr>
      <p:grpSpPr>
        <a:xfrm>
          <a:off x="0" y="0"/>
          <a:ext cx="0" cy="0"/>
          <a:chOff x="0" y="0"/>
          <a:chExt cx="0" cy="0"/>
        </a:xfrm>
      </p:grpSpPr>
      <p:sp>
        <p:nvSpPr>
          <p:cNvPr id="82" name="Google Shape;82;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Nunito"/>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0"/>
          <p:cNvSpPr/>
          <p:nvPr>
            <p:ph idx="2" type="pic"/>
          </p:nvPr>
        </p:nvSpPr>
        <p:spPr>
          <a:xfrm>
            <a:off x="5183188" y="987425"/>
            <a:ext cx="6172200" cy="4873625"/>
          </a:xfrm>
          <a:prstGeom prst="rect">
            <a:avLst/>
          </a:prstGeom>
          <a:noFill/>
          <a:ln>
            <a:noFill/>
          </a:ln>
        </p:spPr>
      </p:sp>
      <p:sp>
        <p:nvSpPr>
          <p:cNvPr id="84" name="Google Shape;84;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5" name="Google Shape;85;p10"/>
          <p:cNvSpPr txBox="1"/>
          <p:nvPr>
            <p:ph idx="10" type="dt"/>
          </p:nvPr>
        </p:nvSpPr>
        <p:spPr>
          <a:xfrm>
            <a:off x="283224" y="6336133"/>
            <a:ext cx="1252728"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10"/>
          <p:cNvSpPr txBox="1"/>
          <p:nvPr>
            <p:ph idx="12" type="sldNum"/>
          </p:nvPr>
        </p:nvSpPr>
        <p:spPr>
          <a:xfrm>
            <a:off x="10713960" y="6357723"/>
            <a:ext cx="1136904"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3.png"/><Relationship Id="rId2" Type="http://schemas.openxmlformats.org/officeDocument/2006/relationships/image" Target="../media/image7.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6" Type="http://schemas.openxmlformats.org/officeDocument/2006/relationships/theme" Target="../theme/theme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id="10" name="Google Shape;10;p1"/>
          <p:cNvPicPr preferRelativeResize="0"/>
          <p:nvPr/>
        </p:nvPicPr>
        <p:blipFill rotWithShape="1">
          <a:blip r:embed="rId1">
            <a:alphaModFix/>
          </a:blip>
          <a:srcRect b="0" l="0" r="0" t="0"/>
          <a:stretch/>
        </p:blipFill>
        <p:spPr>
          <a:xfrm>
            <a:off x="0" y="6217414"/>
            <a:ext cx="12192000" cy="45719"/>
          </a:xfrm>
          <a:prstGeom prst="rect">
            <a:avLst/>
          </a:prstGeom>
          <a:noFill/>
          <a:ln>
            <a:noFill/>
          </a:ln>
        </p:spPr>
      </p:pic>
      <p:sp>
        <p:nvSpPr>
          <p:cNvPr id="11" name="Google Shape;11;p1"/>
          <p:cNvSpPr txBox="1"/>
          <p:nvPr>
            <p:ph type="title"/>
          </p:nvPr>
        </p:nvSpPr>
        <p:spPr>
          <a:xfrm>
            <a:off x="1535952" y="956796"/>
            <a:ext cx="9817847"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Nunito"/>
              <a:buNone/>
              <a:defRPr b="0" i="0" sz="4400" u="none" cap="none" strike="noStrike">
                <a:solidFill>
                  <a:schemeClr val="dk1"/>
                </a:solidFill>
                <a:latin typeface="Nunito"/>
                <a:ea typeface="Nunito"/>
                <a:cs typeface="Nunito"/>
                <a:sym typeface="Nuni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 name="Google Shape;12;p1"/>
          <p:cNvSpPr txBox="1"/>
          <p:nvPr>
            <p:ph idx="1" type="body"/>
          </p:nvPr>
        </p:nvSpPr>
        <p:spPr>
          <a:xfrm>
            <a:off x="1535952" y="2569881"/>
            <a:ext cx="9817848" cy="3607081"/>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Roboto"/>
                <a:ea typeface="Roboto"/>
                <a:cs typeface="Roboto"/>
                <a:sym typeface="Robo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Roboto"/>
                <a:ea typeface="Roboto"/>
                <a:cs typeface="Roboto"/>
                <a:sym typeface="Roboto"/>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Roboto"/>
                <a:ea typeface="Roboto"/>
                <a:cs typeface="Roboto"/>
                <a:sym typeface="Roboto"/>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3" name="Google Shape;13;p1"/>
          <p:cNvSpPr txBox="1"/>
          <p:nvPr>
            <p:ph idx="10" type="dt"/>
          </p:nvPr>
        </p:nvSpPr>
        <p:spPr>
          <a:xfrm>
            <a:off x="283224" y="6336133"/>
            <a:ext cx="1252728"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Roboto"/>
                <a:ea typeface="Roboto"/>
                <a:cs typeface="Roboto"/>
                <a:sym typeface="Robo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boto"/>
                <a:ea typeface="Roboto"/>
                <a:cs typeface="Roboto"/>
                <a:sym typeface="Roboto"/>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boto"/>
                <a:ea typeface="Roboto"/>
                <a:cs typeface="Roboto"/>
                <a:sym typeface="Roboto"/>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boto"/>
                <a:ea typeface="Roboto"/>
                <a:cs typeface="Roboto"/>
                <a:sym typeface="Roboto"/>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boto"/>
                <a:ea typeface="Roboto"/>
                <a:cs typeface="Roboto"/>
                <a:sym typeface="Roboto"/>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boto"/>
                <a:ea typeface="Roboto"/>
                <a:cs typeface="Roboto"/>
                <a:sym typeface="Roboto"/>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boto"/>
                <a:ea typeface="Roboto"/>
                <a:cs typeface="Roboto"/>
                <a:sym typeface="Roboto"/>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boto"/>
                <a:ea typeface="Roboto"/>
                <a:cs typeface="Roboto"/>
                <a:sym typeface="Roboto"/>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boto"/>
                <a:ea typeface="Roboto"/>
                <a:cs typeface="Roboto"/>
                <a:sym typeface="Roboto"/>
              </a:defRPr>
            </a:lvl9pPr>
          </a:lstStyle>
          <a:p/>
        </p:txBody>
      </p:sp>
      <p:sp>
        <p:nvSpPr>
          <p:cNvPr id="14" name="Google Shape;14;p1"/>
          <p:cNvSpPr txBox="1"/>
          <p:nvPr>
            <p:ph idx="12" type="sldNum"/>
          </p:nvPr>
        </p:nvSpPr>
        <p:spPr>
          <a:xfrm>
            <a:off x="10713960" y="6357723"/>
            <a:ext cx="1136904"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s-ES"/>
              <a:t>‹#›</a:t>
            </a:fld>
            <a:endParaRPr/>
          </a:p>
        </p:txBody>
      </p:sp>
      <p:grpSp>
        <p:nvGrpSpPr>
          <p:cNvPr id="15" name="Google Shape;15;p1"/>
          <p:cNvGrpSpPr/>
          <p:nvPr/>
        </p:nvGrpSpPr>
        <p:grpSpPr>
          <a:xfrm>
            <a:off x="1707437" y="6349419"/>
            <a:ext cx="8674813" cy="461624"/>
            <a:chOff x="1765349" y="6349419"/>
            <a:chExt cx="8674813" cy="461624"/>
          </a:xfrm>
        </p:grpSpPr>
        <p:sp>
          <p:nvSpPr>
            <p:cNvPr id="16" name="Google Shape;16;p1"/>
            <p:cNvSpPr txBox="1"/>
            <p:nvPr/>
          </p:nvSpPr>
          <p:spPr>
            <a:xfrm>
              <a:off x="3749831" y="6349419"/>
              <a:ext cx="3217785"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s-ES" sz="800" u="none" cap="none" strike="noStrike">
                  <a:solidFill>
                    <a:schemeClr val="dk1"/>
                  </a:solidFill>
                  <a:latin typeface="Roboto"/>
                  <a:ea typeface="Roboto"/>
                  <a:cs typeface="Roboto"/>
                  <a:sym typeface="Roboto"/>
                </a:rPr>
                <a:t>ETH Zürich’s contribution to EERIE is funded by the Swiss State Secretariat for Education, Research and Innovation (SERI) under contract #22.00366.</a:t>
              </a:r>
              <a:endParaRPr b="0" i="0" sz="1400" u="none" cap="none" strike="noStrike">
                <a:solidFill>
                  <a:srgbClr val="000000"/>
                </a:solidFill>
                <a:latin typeface="Arial"/>
                <a:ea typeface="Arial"/>
                <a:cs typeface="Arial"/>
                <a:sym typeface="Arial"/>
              </a:endParaRPr>
            </a:p>
          </p:txBody>
        </p:sp>
        <p:sp>
          <p:nvSpPr>
            <p:cNvPr id="17" name="Google Shape;17;p1"/>
            <p:cNvSpPr txBox="1"/>
            <p:nvPr/>
          </p:nvSpPr>
          <p:spPr>
            <a:xfrm>
              <a:off x="7116099" y="6349419"/>
              <a:ext cx="3324063"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s-ES" sz="800" u="none" cap="none" strike="noStrike">
                  <a:solidFill>
                    <a:schemeClr val="dk1"/>
                  </a:solidFill>
                  <a:latin typeface="Roboto"/>
                  <a:ea typeface="Roboto"/>
                  <a:cs typeface="Roboto"/>
                  <a:sym typeface="Roboto"/>
                </a:rPr>
                <a:t>All UK Partners in EERIE are funded by UK Research and Innovation (UKRI) under the UK government’s Horizon Europe funding guarantee (grant numbers 10057890, 10049639, 10040510, 10040984).</a:t>
              </a:r>
              <a:endParaRPr b="0" i="0" sz="800" u="none" cap="none" strike="noStrike">
                <a:solidFill>
                  <a:schemeClr val="dk1"/>
                </a:solidFill>
                <a:latin typeface="Roboto"/>
                <a:ea typeface="Roboto"/>
                <a:cs typeface="Roboto"/>
                <a:sym typeface="Roboto"/>
              </a:endParaRPr>
            </a:p>
          </p:txBody>
        </p:sp>
        <p:pic>
          <p:nvPicPr>
            <p:cNvPr descr="Interfaz de usuario gráfica, Texto&#10;&#10;Descripción generada automáticamente" id="18" name="Google Shape;18;p1"/>
            <p:cNvPicPr preferRelativeResize="0"/>
            <p:nvPr/>
          </p:nvPicPr>
          <p:blipFill rotWithShape="1">
            <a:blip r:embed="rId2">
              <a:alphaModFix/>
            </a:blip>
            <a:srcRect b="0" l="0" r="0" t="0"/>
            <a:stretch/>
          </p:blipFill>
          <p:spPr>
            <a:xfrm>
              <a:off x="1765349" y="6362847"/>
              <a:ext cx="1836000" cy="385185"/>
            </a:xfrm>
            <a:prstGeom prst="rect">
              <a:avLst/>
            </a:prstGeom>
            <a:noFill/>
            <a:ln>
              <a:noFill/>
            </a:ln>
          </p:spPr>
        </p:pic>
      </p:grpSp>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33.png"/><Relationship Id="rId4" Type="http://schemas.openxmlformats.org/officeDocument/2006/relationships/image" Target="../media/image35.png"/><Relationship Id="rId5" Type="http://schemas.openxmlformats.org/officeDocument/2006/relationships/image" Target="../media/image45.png"/><Relationship Id="rId6" Type="http://schemas.openxmlformats.org/officeDocument/2006/relationships/image" Target="../media/image4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46.png"/><Relationship Id="rId4" Type="http://schemas.openxmlformats.org/officeDocument/2006/relationships/image" Target="../media/image44.png"/><Relationship Id="rId5" Type="http://schemas.openxmlformats.org/officeDocument/2006/relationships/image" Target="../media/image3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64.jpg"/><Relationship Id="rId4" Type="http://schemas.openxmlformats.org/officeDocument/2006/relationships/hyperlink" Target="https://www.researchgate.net/publication/310822812_The_Sub-Polar_Gyre_Index_-_a_community_data_set_for_application_in_fisheries_and_environment_research"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62.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60.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4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4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5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5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2.png"/><Relationship Id="rId4" Type="http://schemas.openxmlformats.org/officeDocument/2006/relationships/image" Target="../media/image13.jpg"/><Relationship Id="rId5" Type="http://schemas.openxmlformats.org/officeDocument/2006/relationships/image" Target="../media/image11.png"/><Relationship Id="rId6" Type="http://schemas.openxmlformats.org/officeDocument/2006/relationships/hyperlink" Target="https://cordis.europa.eu/project/id/101081383" TargetMode="External"/><Relationship Id="rId7" Type="http://schemas.openxmlformats.org/officeDocument/2006/relationships/hyperlink" Target="https://cordis.europa.eu/project/id/101081383"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6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5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5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hyperlink" Target="https://agupubs.onlinelibrary.wiley.com/doi/full/10.1002/2017JC013605" TargetMode="External"/><Relationship Id="rId4" Type="http://schemas.openxmlformats.org/officeDocument/2006/relationships/image" Target="../media/image49.png"/><Relationship Id="rId5" Type="http://schemas.openxmlformats.org/officeDocument/2006/relationships/image" Target="../media/image59.png"/><Relationship Id="rId6" Type="http://schemas.openxmlformats.org/officeDocument/2006/relationships/image" Target="../media/image5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6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6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hyperlink" Target="https://eerie-project.eu/event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9.png"/><Relationship Id="rId4" Type="http://schemas.openxmlformats.org/officeDocument/2006/relationships/image" Target="../media/image3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6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5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58.png"/></Relationships>
</file>

<file path=ppt/slides/_rels/slide4.xml.rels><?xml version="1.0" encoding="UTF-8" standalone="yes"?><Relationships xmlns="http://schemas.openxmlformats.org/package/2006/relationships"><Relationship Id="rId11" Type="http://schemas.openxmlformats.org/officeDocument/2006/relationships/image" Target="../media/image37.png"/><Relationship Id="rId10"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image" Target="../media/image19.png"/><Relationship Id="rId9" Type="http://schemas.openxmlformats.org/officeDocument/2006/relationships/image" Target="../media/image23.png"/><Relationship Id="rId5" Type="http://schemas.openxmlformats.org/officeDocument/2006/relationships/image" Target="../media/image26.png"/><Relationship Id="rId6" Type="http://schemas.openxmlformats.org/officeDocument/2006/relationships/image" Target="../media/image25.png"/><Relationship Id="rId7" Type="http://schemas.openxmlformats.org/officeDocument/2006/relationships/image" Target="../media/image15.png"/><Relationship Id="rId8" Type="http://schemas.openxmlformats.org/officeDocument/2006/relationships/image" Target="../media/image3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41.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32.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11" Type="http://schemas.openxmlformats.org/officeDocument/2006/relationships/hyperlink" Target="https://www.sciencedirect.com/science/article/pii/S1463500319303385?via%3Dihub" TargetMode="External"/><Relationship Id="rId10" Type="http://schemas.openxmlformats.org/officeDocument/2006/relationships/hyperlink" Target="https://www.sciencedirect.com/science/article/pii/S1463500319303385?via%3Dihub" TargetMode="External"/><Relationship Id="rId12" Type="http://schemas.openxmlformats.org/officeDocument/2006/relationships/hyperlink" Target="https://www.sciencedirect.com/science/article/pii/S1463500319303385?via%3Dihub" TargetMode="External"/><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31.png"/><Relationship Id="rId4" Type="http://schemas.openxmlformats.org/officeDocument/2006/relationships/hyperlink" Target="https://www.sciencedirect.com/science/article/pii/S0924796314002437" TargetMode="External"/><Relationship Id="rId9" Type="http://schemas.openxmlformats.org/officeDocument/2006/relationships/image" Target="../media/image51.png"/><Relationship Id="rId5" Type="http://schemas.openxmlformats.org/officeDocument/2006/relationships/image" Target="../media/image39.png"/><Relationship Id="rId6" Type="http://schemas.openxmlformats.org/officeDocument/2006/relationships/hyperlink" Target="https://link.springer.com/article/10.1007/s00382-021-05785-x" TargetMode="External"/><Relationship Id="rId7" Type="http://schemas.openxmlformats.org/officeDocument/2006/relationships/image" Target="../media/image40.png"/><Relationship Id="rId8" Type="http://schemas.openxmlformats.org/officeDocument/2006/relationships/hyperlink" Target="https://iopscience.iop.org/article/10.1088/1748-9326/abf28a"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3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42.png"/><Relationship Id="rId4" Type="http://schemas.openxmlformats.org/officeDocument/2006/relationships/image" Target="../media/image33.png"/><Relationship Id="rId5" Type="http://schemas.openxmlformats.org/officeDocument/2006/relationships/hyperlink" Target="https://www.primavera-h2020.eu/modelling/research/gallery/"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5"/>
          <p:cNvSpPr txBox="1"/>
          <p:nvPr>
            <p:ph type="ctrTitle"/>
          </p:nvPr>
        </p:nvSpPr>
        <p:spPr>
          <a:xfrm>
            <a:off x="709875" y="2605750"/>
            <a:ext cx="10827600" cy="1699500"/>
          </a:xfrm>
          <a:prstGeom prst="rect">
            <a:avLst/>
          </a:prstGeom>
          <a:noFill/>
          <a:ln>
            <a:noFill/>
          </a:ln>
        </p:spPr>
        <p:txBody>
          <a:bodyPr anchorCtr="0" anchor="b" bIns="45700" lIns="91425" spcFirstLastPara="1" rIns="91425" wrap="square" tIns="45700">
            <a:normAutofit/>
          </a:bodyPr>
          <a:lstStyle/>
          <a:p>
            <a:pPr indent="0" lvl="0" marL="0" rtl="0" algn="ctr">
              <a:lnSpc>
                <a:spcPct val="115000"/>
              </a:lnSpc>
              <a:spcBef>
                <a:spcPts val="0"/>
              </a:spcBef>
              <a:spcAft>
                <a:spcPts val="0"/>
              </a:spcAft>
              <a:buClr>
                <a:schemeClr val="dk1"/>
              </a:buClr>
              <a:buSzPts val="5400"/>
              <a:buFont typeface="Nunito"/>
              <a:buNone/>
            </a:pPr>
            <a:r>
              <a:rPr lang="es-ES" sz="3600"/>
              <a:t>Impact of model resolution on the representation of deep-water formation and its link with the AMOC</a:t>
            </a:r>
            <a:endParaRPr sz="3600"/>
          </a:p>
        </p:txBody>
      </p:sp>
      <p:sp>
        <p:nvSpPr>
          <p:cNvPr id="118" name="Google Shape;118;p15"/>
          <p:cNvSpPr txBox="1"/>
          <p:nvPr>
            <p:ph idx="1" type="subTitle"/>
          </p:nvPr>
        </p:nvSpPr>
        <p:spPr>
          <a:xfrm>
            <a:off x="1524000" y="4797870"/>
            <a:ext cx="9144000" cy="1030800"/>
          </a:xfrm>
          <a:prstGeom prst="rect">
            <a:avLst/>
          </a:prstGeom>
          <a:noFill/>
          <a:ln>
            <a:noFill/>
          </a:ln>
        </p:spPr>
        <p:txBody>
          <a:bodyPr anchorCtr="0" anchor="t" bIns="45700" lIns="91425" spcFirstLastPara="1" rIns="91425" wrap="square" tIns="45700">
            <a:normAutofit/>
          </a:bodyPr>
          <a:lstStyle/>
          <a:p>
            <a:pPr indent="0" lvl="0" marL="0" rtl="0" algn="ctr">
              <a:lnSpc>
                <a:spcPct val="115000"/>
              </a:lnSpc>
              <a:spcBef>
                <a:spcPts val="0"/>
              </a:spcBef>
              <a:spcAft>
                <a:spcPts val="0"/>
              </a:spcAft>
              <a:buClr>
                <a:schemeClr val="dk1"/>
              </a:buClr>
              <a:buSzPts val="2400"/>
              <a:buNone/>
            </a:pPr>
            <a:r>
              <a:rPr lang="es-ES"/>
              <a:t>Eneko Martin-Martinez – 22/02/2024 – EERIE </a:t>
            </a:r>
            <a:r>
              <a:rPr lang="es-ES"/>
              <a:t>Science Hour #8</a:t>
            </a:r>
            <a:br>
              <a:rPr lang="es-ES"/>
            </a:br>
            <a:r>
              <a:rPr lang="es-ES"/>
              <a:t>eneko.martin@bsc.es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24"/>
          <p:cNvSpPr txBox="1"/>
          <p:nvPr>
            <p:ph type="title"/>
          </p:nvPr>
        </p:nvSpPr>
        <p:spPr>
          <a:xfrm>
            <a:off x="843185" y="1"/>
            <a:ext cx="10515600" cy="95025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Nunito"/>
              <a:buNone/>
            </a:pPr>
            <a:r>
              <a:rPr lang="es-ES" sz="3200"/>
              <a:t>PRIMAVERA project’s EC-Earth models</a:t>
            </a:r>
            <a:endParaRPr sz="3200"/>
          </a:p>
        </p:txBody>
      </p:sp>
      <p:sp>
        <p:nvSpPr>
          <p:cNvPr id="236" name="Google Shape;236;p24"/>
          <p:cNvSpPr txBox="1"/>
          <p:nvPr>
            <p:ph idx="12" type="sldNum"/>
          </p:nvPr>
        </p:nvSpPr>
        <p:spPr>
          <a:xfrm>
            <a:off x="10713960" y="6357723"/>
            <a:ext cx="1136904"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pic>
        <p:nvPicPr>
          <p:cNvPr id="237" name="Google Shape;237;p24"/>
          <p:cNvPicPr preferRelativeResize="0"/>
          <p:nvPr/>
        </p:nvPicPr>
        <p:blipFill>
          <a:blip r:embed="rId3">
            <a:alphaModFix/>
          </a:blip>
          <a:stretch>
            <a:fillRect/>
          </a:stretch>
        </p:blipFill>
        <p:spPr>
          <a:xfrm>
            <a:off x="264345" y="5157902"/>
            <a:ext cx="3273027" cy="950250"/>
          </a:xfrm>
          <a:prstGeom prst="rect">
            <a:avLst/>
          </a:prstGeom>
          <a:noFill/>
          <a:ln>
            <a:noFill/>
          </a:ln>
        </p:spPr>
      </p:pic>
      <p:pic>
        <p:nvPicPr>
          <p:cNvPr id="238" name="Google Shape;238;p24"/>
          <p:cNvPicPr preferRelativeResize="0"/>
          <p:nvPr/>
        </p:nvPicPr>
        <p:blipFill>
          <a:blip r:embed="rId4">
            <a:alphaModFix/>
          </a:blip>
          <a:stretch>
            <a:fillRect/>
          </a:stretch>
        </p:blipFill>
        <p:spPr>
          <a:xfrm>
            <a:off x="280862" y="1953959"/>
            <a:ext cx="3240003" cy="3239997"/>
          </a:xfrm>
          <a:prstGeom prst="rect">
            <a:avLst/>
          </a:prstGeom>
          <a:noFill/>
          <a:ln>
            <a:noFill/>
          </a:ln>
        </p:spPr>
      </p:pic>
      <p:sp>
        <p:nvSpPr>
          <p:cNvPr id="239" name="Google Shape;239;p24"/>
          <p:cNvSpPr txBox="1"/>
          <p:nvPr/>
        </p:nvSpPr>
        <p:spPr>
          <a:xfrm>
            <a:off x="456675" y="992850"/>
            <a:ext cx="2888400" cy="996000"/>
          </a:xfrm>
          <a:prstGeom prst="rect">
            <a:avLst/>
          </a:prstGeom>
          <a:noFill/>
          <a:ln>
            <a:noFill/>
          </a:ln>
          <a:effectLst>
            <a:outerShdw blurRad="57150" rotWithShape="0" algn="bl" dir="5400000" dist="19050">
              <a:srgbClr val="000000">
                <a:alpha val="2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b="1" lang="es-ES" sz="2800">
                <a:solidFill>
                  <a:schemeClr val="accent1"/>
                </a:solidFill>
                <a:latin typeface="Roboto"/>
                <a:ea typeface="Roboto"/>
                <a:cs typeface="Roboto"/>
                <a:sym typeface="Roboto"/>
              </a:rPr>
              <a:t>EC-Earth3P</a:t>
            </a:r>
            <a:endParaRPr b="1" sz="2800">
              <a:solidFill>
                <a:schemeClr val="accent1"/>
              </a:solidFill>
              <a:latin typeface="Roboto"/>
              <a:ea typeface="Roboto"/>
              <a:cs typeface="Roboto"/>
              <a:sym typeface="Roboto"/>
            </a:endParaRPr>
          </a:p>
          <a:p>
            <a:pPr indent="0" lvl="0" marL="0" rtl="0" algn="ctr">
              <a:spcBef>
                <a:spcPts val="0"/>
              </a:spcBef>
              <a:spcAft>
                <a:spcPts val="0"/>
              </a:spcAft>
              <a:buNone/>
            </a:pPr>
            <a:r>
              <a:rPr lang="es-ES">
                <a:solidFill>
                  <a:schemeClr val="dk1"/>
                </a:solidFill>
                <a:latin typeface="Roboto"/>
                <a:ea typeface="Roboto"/>
                <a:cs typeface="Roboto"/>
                <a:sym typeface="Roboto"/>
              </a:rPr>
              <a:t>70</a:t>
            </a:r>
            <a:r>
              <a:rPr lang="es-ES">
                <a:solidFill>
                  <a:schemeClr val="dk1"/>
                </a:solidFill>
                <a:latin typeface="Roboto"/>
                <a:ea typeface="Roboto"/>
                <a:cs typeface="Roboto"/>
                <a:sym typeface="Roboto"/>
              </a:rPr>
              <a:t>km ~ Atmosphere</a:t>
            </a:r>
            <a:endParaRPr>
              <a:solidFill>
                <a:schemeClr val="dk1"/>
              </a:solidFill>
              <a:latin typeface="Roboto"/>
              <a:ea typeface="Roboto"/>
              <a:cs typeface="Roboto"/>
              <a:sym typeface="Roboto"/>
            </a:endParaRPr>
          </a:p>
          <a:p>
            <a:pPr indent="0" lvl="0" marL="0" rtl="0" algn="ctr">
              <a:spcBef>
                <a:spcPts val="0"/>
              </a:spcBef>
              <a:spcAft>
                <a:spcPts val="0"/>
              </a:spcAft>
              <a:buNone/>
            </a:pPr>
            <a:r>
              <a:rPr lang="es-ES">
                <a:solidFill>
                  <a:schemeClr val="dk1"/>
                </a:solidFill>
                <a:latin typeface="Roboto"/>
                <a:ea typeface="Roboto"/>
                <a:cs typeface="Roboto"/>
                <a:sym typeface="Roboto"/>
              </a:rPr>
              <a:t>100km ~ Ocean</a:t>
            </a:r>
            <a:endParaRPr>
              <a:solidFill>
                <a:schemeClr val="dk1"/>
              </a:solidFill>
              <a:latin typeface="Roboto"/>
              <a:ea typeface="Roboto"/>
              <a:cs typeface="Roboto"/>
              <a:sym typeface="Roboto"/>
            </a:endParaRPr>
          </a:p>
        </p:txBody>
      </p:sp>
      <p:grpSp>
        <p:nvGrpSpPr>
          <p:cNvPr id="240" name="Google Shape;240;p24"/>
          <p:cNvGrpSpPr/>
          <p:nvPr/>
        </p:nvGrpSpPr>
        <p:grpSpPr>
          <a:xfrm>
            <a:off x="4127713" y="1521350"/>
            <a:ext cx="3239997" cy="4181756"/>
            <a:chOff x="4127713" y="1521350"/>
            <a:chExt cx="3239997" cy="4181756"/>
          </a:xfrm>
        </p:grpSpPr>
        <p:pic>
          <p:nvPicPr>
            <p:cNvPr id="241" name="Google Shape;241;p24"/>
            <p:cNvPicPr preferRelativeResize="0"/>
            <p:nvPr/>
          </p:nvPicPr>
          <p:blipFill>
            <a:blip r:embed="rId5">
              <a:alphaModFix/>
            </a:blip>
            <a:stretch>
              <a:fillRect/>
            </a:stretch>
          </p:blipFill>
          <p:spPr>
            <a:xfrm>
              <a:off x="4127713" y="2463109"/>
              <a:ext cx="3239997" cy="3239997"/>
            </a:xfrm>
            <a:prstGeom prst="rect">
              <a:avLst/>
            </a:prstGeom>
            <a:noFill/>
            <a:ln>
              <a:noFill/>
            </a:ln>
          </p:spPr>
        </p:pic>
        <p:sp>
          <p:nvSpPr>
            <p:cNvPr id="242" name="Google Shape;242;p24"/>
            <p:cNvSpPr txBox="1"/>
            <p:nvPr/>
          </p:nvSpPr>
          <p:spPr>
            <a:xfrm>
              <a:off x="4303500" y="1521350"/>
              <a:ext cx="2888400" cy="432600"/>
            </a:xfrm>
            <a:prstGeom prst="rect">
              <a:avLst/>
            </a:prstGeom>
            <a:noFill/>
            <a:ln>
              <a:noFill/>
            </a:ln>
            <a:effectLst>
              <a:outerShdw blurRad="57150" rotWithShape="0" algn="bl" dir="5400000" dist="19050">
                <a:srgbClr val="000000">
                  <a:alpha val="2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b="1" lang="es-ES" sz="2800">
                  <a:solidFill>
                    <a:schemeClr val="accent3"/>
                  </a:solidFill>
                  <a:latin typeface="Roboto"/>
                  <a:ea typeface="Roboto"/>
                  <a:cs typeface="Roboto"/>
                  <a:sym typeface="Roboto"/>
                </a:rPr>
                <a:t>EC-Earth3P-HR</a:t>
              </a:r>
              <a:endParaRPr b="1" sz="2800">
                <a:solidFill>
                  <a:schemeClr val="accent3"/>
                </a:solidFill>
                <a:latin typeface="Roboto"/>
                <a:ea typeface="Roboto"/>
                <a:cs typeface="Roboto"/>
                <a:sym typeface="Roboto"/>
              </a:endParaRPr>
            </a:p>
            <a:p>
              <a:pPr indent="0" lvl="0" marL="0" rtl="0" algn="ctr">
                <a:spcBef>
                  <a:spcPts val="0"/>
                </a:spcBef>
                <a:spcAft>
                  <a:spcPts val="0"/>
                </a:spcAft>
                <a:buNone/>
              </a:pPr>
              <a:r>
                <a:rPr lang="es-ES">
                  <a:solidFill>
                    <a:schemeClr val="dk1"/>
                  </a:solidFill>
                  <a:latin typeface="Roboto"/>
                  <a:ea typeface="Roboto"/>
                  <a:cs typeface="Roboto"/>
                  <a:sym typeface="Roboto"/>
                </a:rPr>
                <a:t>35km ~ Atmosphere</a:t>
              </a:r>
              <a:endParaRPr>
                <a:solidFill>
                  <a:schemeClr val="dk1"/>
                </a:solidFill>
                <a:latin typeface="Roboto"/>
                <a:ea typeface="Roboto"/>
                <a:cs typeface="Roboto"/>
                <a:sym typeface="Roboto"/>
              </a:endParaRPr>
            </a:p>
            <a:p>
              <a:pPr indent="0" lvl="0" marL="0" rtl="0" algn="ctr">
                <a:spcBef>
                  <a:spcPts val="0"/>
                </a:spcBef>
                <a:spcAft>
                  <a:spcPts val="0"/>
                </a:spcAft>
                <a:buNone/>
              </a:pPr>
              <a:r>
                <a:rPr lang="es-ES">
                  <a:solidFill>
                    <a:schemeClr val="dk1"/>
                  </a:solidFill>
                  <a:latin typeface="Roboto"/>
                  <a:ea typeface="Roboto"/>
                  <a:cs typeface="Roboto"/>
                  <a:sym typeface="Roboto"/>
                </a:rPr>
                <a:t>25km ~ Ocean</a:t>
              </a:r>
              <a:endParaRPr sz="2800">
                <a:solidFill>
                  <a:schemeClr val="dk1"/>
                </a:solidFill>
                <a:latin typeface="Roboto"/>
                <a:ea typeface="Roboto"/>
                <a:cs typeface="Roboto"/>
                <a:sym typeface="Roboto"/>
              </a:endParaRPr>
            </a:p>
            <a:p>
              <a:pPr indent="0" lvl="0" marL="0" rtl="0" algn="ctr">
                <a:spcBef>
                  <a:spcPts val="0"/>
                </a:spcBef>
                <a:spcAft>
                  <a:spcPts val="0"/>
                </a:spcAft>
                <a:buNone/>
              </a:pPr>
              <a:r>
                <a:t/>
              </a:r>
              <a:endParaRPr sz="2800">
                <a:solidFill>
                  <a:schemeClr val="dk1"/>
                </a:solidFill>
                <a:latin typeface="Roboto"/>
                <a:ea typeface="Roboto"/>
                <a:cs typeface="Roboto"/>
                <a:sym typeface="Roboto"/>
              </a:endParaRPr>
            </a:p>
          </p:txBody>
        </p:sp>
      </p:grpSp>
      <p:grpSp>
        <p:nvGrpSpPr>
          <p:cNvPr id="243" name="Google Shape;243;p24"/>
          <p:cNvGrpSpPr/>
          <p:nvPr/>
        </p:nvGrpSpPr>
        <p:grpSpPr>
          <a:xfrm>
            <a:off x="8118760" y="1988850"/>
            <a:ext cx="3240003" cy="4181181"/>
            <a:chOff x="8118760" y="1988850"/>
            <a:chExt cx="3240003" cy="4181181"/>
          </a:xfrm>
        </p:grpSpPr>
        <p:pic>
          <p:nvPicPr>
            <p:cNvPr id="244" name="Google Shape;244;p24"/>
            <p:cNvPicPr preferRelativeResize="0"/>
            <p:nvPr/>
          </p:nvPicPr>
          <p:blipFill>
            <a:blip r:embed="rId6">
              <a:alphaModFix/>
            </a:blip>
            <a:stretch>
              <a:fillRect/>
            </a:stretch>
          </p:blipFill>
          <p:spPr>
            <a:xfrm>
              <a:off x="8118760" y="2930034"/>
              <a:ext cx="3240003" cy="3239997"/>
            </a:xfrm>
            <a:prstGeom prst="rect">
              <a:avLst/>
            </a:prstGeom>
            <a:noFill/>
            <a:ln>
              <a:noFill/>
            </a:ln>
          </p:spPr>
        </p:pic>
        <p:sp>
          <p:nvSpPr>
            <p:cNvPr id="245" name="Google Shape;245;p24"/>
            <p:cNvSpPr txBox="1"/>
            <p:nvPr/>
          </p:nvSpPr>
          <p:spPr>
            <a:xfrm>
              <a:off x="8294550" y="1988850"/>
              <a:ext cx="2888400" cy="432600"/>
            </a:xfrm>
            <a:prstGeom prst="rect">
              <a:avLst/>
            </a:prstGeom>
            <a:noFill/>
            <a:ln>
              <a:noFill/>
            </a:ln>
            <a:effectLst>
              <a:outerShdw blurRad="57150" rotWithShape="0" algn="bl" dir="5400000" dist="19050">
                <a:srgbClr val="000000">
                  <a:alpha val="2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b="1" lang="es-ES" sz="2800">
                  <a:solidFill>
                    <a:schemeClr val="accent2"/>
                  </a:solidFill>
                  <a:latin typeface="Roboto"/>
                  <a:ea typeface="Roboto"/>
                  <a:cs typeface="Roboto"/>
                  <a:sym typeface="Roboto"/>
                </a:rPr>
                <a:t>EC-Earth3P-VHR</a:t>
              </a:r>
              <a:endParaRPr b="1" sz="2800">
                <a:solidFill>
                  <a:schemeClr val="accent2"/>
                </a:solidFill>
                <a:latin typeface="Roboto"/>
                <a:ea typeface="Roboto"/>
                <a:cs typeface="Roboto"/>
                <a:sym typeface="Roboto"/>
              </a:endParaRPr>
            </a:p>
            <a:p>
              <a:pPr indent="0" lvl="0" marL="0" rtl="0" algn="ctr">
                <a:spcBef>
                  <a:spcPts val="0"/>
                </a:spcBef>
                <a:spcAft>
                  <a:spcPts val="0"/>
                </a:spcAft>
                <a:buNone/>
              </a:pPr>
              <a:r>
                <a:rPr lang="es-ES">
                  <a:solidFill>
                    <a:schemeClr val="dk1"/>
                  </a:solidFill>
                  <a:latin typeface="Roboto"/>
                  <a:ea typeface="Roboto"/>
                  <a:cs typeface="Roboto"/>
                  <a:sym typeface="Roboto"/>
                </a:rPr>
                <a:t>14km ~ Atmosphere</a:t>
              </a:r>
              <a:endParaRPr>
                <a:solidFill>
                  <a:schemeClr val="dk1"/>
                </a:solidFill>
                <a:latin typeface="Roboto"/>
                <a:ea typeface="Roboto"/>
                <a:cs typeface="Roboto"/>
                <a:sym typeface="Roboto"/>
              </a:endParaRPr>
            </a:p>
            <a:p>
              <a:pPr indent="0" lvl="0" marL="0" rtl="0" algn="ctr">
                <a:spcBef>
                  <a:spcPts val="0"/>
                </a:spcBef>
                <a:spcAft>
                  <a:spcPts val="0"/>
                </a:spcAft>
                <a:buNone/>
              </a:pPr>
              <a:r>
                <a:rPr lang="es-ES">
                  <a:solidFill>
                    <a:schemeClr val="dk1"/>
                  </a:solidFill>
                  <a:latin typeface="Roboto"/>
                  <a:ea typeface="Roboto"/>
                  <a:cs typeface="Roboto"/>
                  <a:sym typeface="Roboto"/>
                </a:rPr>
                <a:t>8km ~ Ocean</a:t>
              </a:r>
              <a:endParaRPr sz="2800">
                <a:solidFill>
                  <a:schemeClr val="dk1"/>
                </a:solidFill>
                <a:latin typeface="Roboto"/>
                <a:ea typeface="Roboto"/>
                <a:cs typeface="Roboto"/>
                <a:sym typeface="Roboto"/>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25"/>
          <p:cNvSpPr txBox="1"/>
          <p:nvPr>
            <p:ph type="title"/>
          </p:nvPr>
        </p:nvSpPr>
        <p:spPr>
          <a:xfrm>
            <a:off x="843185" y="1"/>
            <a:ext cx="10515600" cy="9504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3200"/>
              <a:buFont typeface="Nunito"/>
              <a:buNone/>
            </a:pPr>
            <a:r>
              <a:rPr lang="es-ES" sz="3200"/>
              <a:t>Model set-up</a:t>
            </a:r>
            <a:endParaRPr sz="3200"/>
          </a:p>
        </p:txBody>
      </p:sp>
      <p:sp>
        <p:nvSpPr>
          <p:cNvPr id="251" name="Google Shape;251;p25"/>
          <p:cNvSpPr txBox="1"/>
          <p:nvPr>
            <p:ph idx="12" type="sldNum"/>
          </p:nvPr>
        </p:nvSpPr>
        <p:spPr>
          <a:xfrm>
            <a:off x="10713960" y="6357723"/>
            <a:ext cx="1137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grpSp>
        <p:nvGrpSpPr>
          <p:cNvPr id="252" name="Google Shape;252;p25"/>
          <p:cNvGrpSpPr/>
          <p:nvPr/>
        </p:nvGrpSpPr>
        <p:grpSpPr>
          <a:xfrm>
            <a:off x="4130125" y="1515101"/>
            <a:ext cx="3941700" cy="3573074"/>
            <a:chOff x="4125150" y="1819901"/>
            <a:chExt cx="3941700" cy="3573074"/>
          </a:xfrm>
        </p:grpSpPr>
        <p:pic>
          <p:nvPicPr>
            <p:cNvPr id="253" name="Google Shape;253;p25"/>
            <p:cNvPicPr preferRelativeResize="0"/>
            <p:nvPr/>
          </p:nvPicPr>
          <p:blipFill>
            <a:blip r:embed="rId3">
              <a:alphaModFix/>
            </a:blip>
            <a:stretch>
              <a:fillRect/>
            </a:stretch>
          </p:blipFill>
          <p:spPr>
            <a:xfrm>
              <a:off x="5196000" y="1819901"/>
              <a:ext cx="1800000" cy="2412000"/>
            </a:xfrm>
            <a:prstGeom prst="rect">
              <a:avLst/>
            </a:prstGeom>
            <a:noFill/>
            <a:ln>
              <a:noFill/>
            </a:ln>
            <a:effectLst>
              <a:outerShdw blurRad="57150" rotWithShape="0" algn="bl" dir="5400000" dist="19050">
                <a:srgbClr val="000000">
                  <a:alpha val="50000"/>
                </a:srgbClr>
              </a:outerShdw>
            </a:effectLst>
          </p:spPr>
        </p:pic>
        <p:sp>
          <p:nvSpPr>
            <p:cNvPr id="254" name="Google Shape;254;p25"/>
            <p:cNvSpPr txBox="1"/>
            <p:nvPr/>
          </p:nvSpPr>
          <p:spPr>
            <a:xfrm>
              <a:off x="4125150" y="4716175"/>
              <a:ext cx="3941700" cy="676800"/>
            </a:xfrm>
            <a:prstGeom prst="rect">
              <a:avLst/>
            </a:prstGeom>
            <a:noFill/>
            <a:ln>
              <a:noFill/>
            </a:ln>
            <a:effectLst>
              <a:outerShdw blurRad="57150" rotWithShape="0" algn="bl" dir="5400000" dist="19050">
                <a:srgbClr val="000000">
                  <a:alpha val="2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b="1" lang="es-ES" sz="2800">
                  <a:solidFill>
                    <a:schemeClr val="accent3"/>
                  </a:solidFill>
                  <a:latin typeface="Roboto"/>
                  <a:ea typeface="Roboto"/>
                  <a:cs typeface="Roboto"/>
                  <a:sym typeface="Roboto"/>
                </a:rPr>
                <a:t>HighResMIP protocol</a:t>
              </a:r>
              <a:endParaRPr b="1" sz="2800">
                <a:solidFill>
                  <a:schemeClr val="accent3"/>
                </a:solidFill>
                <a:latin typeface="Roboto"/>
                <a:ea typeface="Roboto"/>
                <a:cs typeface="Roboto"/>
                <a:sym typeface="Roboto"/>
              </a:endParaRPr>
            </a:p>
          </p:txBody>
        </p:sp>
      </p:grpSp>
      <p:grpSp>
        <p:nvGrpSpPr>
          <p:cNvPr id="255" name="Google Shape;255;p25"/>
          <p:cNvGrpSpPr/>
          <p:nvPr/>
        </p:nvGrpSpPr>
        <p:grpSpPr>
          <a:xfrm>
            <a:off x="309450" y="2735501"/>
            <a:ext cx="3941700" cy="2809874"/>
            <a:chOff x="309450" y="2735501"/>
            <a:chExt cx="3941700" cy="2809874"/>
          </a:xfrm>
        </p:grpSpPr>
        <p:pic>
          <p:nvPicPr>
            <p:cNvPr id="256" name="Google Shape;256;p25"/>
            <p:cNvPicPr preferRelativeResize="0"/>
            <p:nvPr/>
          </p:nvPicPr>
          <p:blipFill>
            <a:blip r:embed="rId4">
              <a:alphaModFix/>
            </a:blip>
            <a:stretch>
              <a:fillRect/>
            </a:stretch>
          </p:blipFill>
          <p:spPr>
            <a:xfrm>
              <a:off x="1380300" y="2735501"/>
              <a:ext cx="1800000" cy="1800000"/>
            </a:xfrm>
            <a:prstGeom prst="rect">
              <a:avLst/>
            </a:prstGeom>
            <a:noFill/>
            <a:ln>
              <a:noFill/>
            </a:ln>
            <a:effectLst>
              <a:outerShdw blurRad="57150" rotWithShape="0" algn="bl" dir="5400000" dist="19050">
                <a:srgbClr val="000000">
                  <a:alpha val="50000"/>
                </a:srgbClr>
              </a:outerShdw>
            </a:effectLst>
          </p:spPr>
        </p:pic>
        <p:sp>
          <p:nvSpPr>
            <p:cNvPr id="257" name="Google Shape;257;p25"/>
            <p:cNvSpPr txBox="1"/>
            <p:nvPr/>
          </p:nvSpPr>
          <p:spPr>
            <a:xfrm>
              <a:off x="309450" y="4868575"/>
              <a:ext cx="3941700" cy="676800"/>
            </a:xfrm>
            <a:prstGeom prst="rect">
              <a:avLst/>
            </a:prstGeom>
            <a:noFill/>
            <a:ln>
              <a:noFill/>
            </a:ln>
            <a:effectLst>
              <a:outerShdw blurRad="57150" rotWithShape="0" algn="bl" dir="5400000" dist="19050">
                <a:srgbClr val="000000">
                  <a:alpha val="2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b="1" lang="es-ES" sz="2800">
                  <a:solidFill>
                    <a:schemeClr val="accent1"/>
                  </a:solidFill>
                  <a:latin typeface="Roboto"/>
                  <a:ea typeface="Roboto"/>
                  <a:cs typeface="Roboto"/>
                  <a:sym typeface="Roboto"/>
                </a:rPr>
                <a:t>1950-control</a:t>
              </a:r>
              <a:endParaRPr b="1" sz="2800">
                <a:solidFill>
                  <a:schemeClr val="accent1"/>
                </a:solidFill>
                <a:latin typeface="Roboto"/>
                <a:ea typeface="Roboto"/>
                <a:cs typeface="Roboto"/>
                <a:sym typeface="Roboto"/>
              </a:endParaRPr>
            </a:p>
          </p:txBody>
        </p:sp>
      </p:grpSp>
      <p:grpSp>
        <p:nvGrpSpPr>
          <p:cNvPr id="258" name="Google Shape;258;p25"/>
          <p:cNvGrpSpPr/>
          <p:nvPr/>
        </p:nvGrpSpPr>
        <p:grpSpPr>
          <a:xfrm>
            <a:off x="7940850" y="4045601"/>
            <a:ext cx="3941700" cy="1499774"/>
            <a:chOff x="7940850" y="4045601"/>
            <a:chExt cx="3941700" cy="1499774"/>
          </a:xfrm>
        </p:grpSpPr>
        <p:pic>
          <p:nvPicPr>
            <p:cNvPr id="259" name="Google Shape;259;p25"/>
            <p:cNvPicPr preferRelativeResize="0"/>
            <p:nvPr/>
          </p:nvPicPr>
          <p:blipFill>
            <a:blip r:embed="rId5">
              <a:alphaModFix/>
            </a:blip>
            <a:stretch>
              <a:fillRect/>
            </a:stretch>
          </p:blipFill>
          <p:spPr>
            <a:xfrm>
              <a:off x="9011700" y="4045601"/>
              <a:ext cx="1800000" cy="399000"/>
            </a:xfrm>
            <a:prstGeom prst="rect">
              <a:avLst/>
            </a:prstGeom>
            <a:noFill/>
            <a:ln>
              <a:noFill/>
            </a:ln>
            <a:effectLst>
              <a:outerShdw blurRad="57150" rotWithShape="0" algn="bl" dir="5400000" dist="19050">
                <a:srgbClr val="000000">
                  <a:alpha val="50000"/>
                </a:srgbClr>
              </a:outerShdw>
            </a:effectLst>
          </p:spPr>
        </p:pic>
        <p:sp>
          <p:nvSpPr>
            <p:cNvPr id="260" name="Google Shape;260;p25"/>
            <p:cNvSpPr txBox="1"/>
            <p:nvPr/>
          </p:nvSpPr>
          <p:spPr>
            <a:xfrm>
              <a:off x="7940850" y="4868575"/>
              <a:ext cx="3941700" cy="676800"/>
            </a:xfrm>
            <a:prstGeom prst="rect">
              <a:avLst/>
            </a:prstGeom>
            <a:noFill/>
            <a:ln>
              <a:noFill/>
            </a:ln>
            <a:effectLst>
              <a:outerShdw blurRad="57150" rotWithShape="0" algn="bl" dir="5400000" dist="19050">
                <a:srgbClr val="000000">
                  <a:alpha val="2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b="1" lang="es-ES" sz="2800">
                  <a:solidFill>
                    <a:schemeClr val="accent2"/>
                  </a:solidFill>
                  <a:latin typeface="Roboto"/>
                  <a:ea typeface="Roboto"/>
                  <a:cs typeface="Roboto"/>
                  <a:sym typeface="Roboto"/>
                </a:rPr>
                <a:t>76 years long</a:t>
              </a:r>
              <a:endParaRPr b="1" sz="2800">
                <a:solidFill>
                  <a:schemeClr val="accent2"/>
                </a:solidFill>
                <a:latin typeface="Roboto"/>
                <a:ea typeface="Roboto"/>
                <a:cs typeface="Roboto"/>
                <a:sym typeface="Roboto"/>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26"/>
          <p:cNvSpPr txBox="1"/>
          <p:nvPr>
            <p:ph type="title"/>
          </p:nvPr>
        </p:nvSpPr>
        <p:spPr>
          <a:xfrm>
            <a:off x="843185" y="1"/>
            <a:ext cx="10515600" cy="9504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3200"/>
              <a:buFont typeface="Nunito"/>
              <a:buNone/>
            </a:pPr>
            <a:r>
              <a:rPr lang="es-ES" sz="3200"/>
              <a:t>Main circulation in the North Atlantic</a:t>
            </a:r>
            <a:endParaRPr sz="3200"/>
          </a:p>
        </p:txBody>
      </p:sp>
      <p:sp>
        <p:nvSpPr>
          <p:cNvPr id="266" name="Google Shape;266;p26"/>
          <p:cNvSpPr txBox="1"/>
          <p:nvPr>
            <p:ph idx="12" type="sldNum"/>
          </p:nvPr>
        </p:nvSpPr>
        <p:spPr>
          <a:xfrm>
            <a:off x="10713960" y="6357723"/>
            <a:ext cx="1137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pic>
        <p:nvPicPr>
          <p:cNvPr id="267" name="Google Shape;267;p26"/>
          <p:cNvPicPr preferRelativeResize="0"/>
          <p:nvPr/>
        </p:nvPicPr>
        <p:blipFill>
          <a:blip r:embed="rId3">
            <a:alphaModFix/>
          </a:blip>
          <a:stretch>
            <a:fillRect/>
          </a:stretch>
        </p:blipFill>
        <p:spPr>
          <a:xfrm>
            <a:off x="2175500" y="1472700"/>
            <a:ext cx="7841000" cy="4079775"/>
          </a:xfrm>
          <a:prstGeom prst="rect">
            <a:avLst/>
          </a:prstGeom>
          <a:noFill/>
          <a:ln>
            <a:noFill/>
          </a:ln>
        </p:spPr>
      </p:pic>
      <p:sp>
        <p:nvSpPr>
          <p:cNvPr id="268" name="Google Shape;268;p26"/>
          <p:cNvSpPr txBox="1"/>
          <p:nvPr/>
        </p:nvSpPr>
        <p:spPr>
          <a:xfrm>
            <a:off x="4030700" y="5407900"/>
            <a:ext cx="5064300" cy="4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a:solidFill>
                  <a:schemeClr val="dk1"/>
                </a:solidFill>
                <a:latin typeface="Roboto"/>
                <a:ea typeface="Roboto"/>
                <a:cs typeface="Roboto"/>
                <a:sym typeface="Roboto"/>
              </a:rPr>
              <a:t>Source: </a:t>
            </a:r>
            <a:r>
              <a:rPr lang="es-ES" u="sng">
                <a:solidFill>
                  <a:schemeClr val="hlink"/>
                </a:solidFill>
                <a:latin typeface="Roboto"/>
                <a:ea typeface="Roboto"/>
                <a:cs typeface="Roboto"/>
                <a:sym typeface="Roboto"/>
                <a:hlinkClick r:id="rId4"/>
              </a:rPr>
              <a:t>Berx &amp; Payne (2016)</a:t>
            </a:r>
            <a:endParaRPr>
              <a:solidFill>
                <a:schemeClr val="dk1"/>
              </a:solidFill>
              <a:latin typeface="Roboto"/>
              <a:ea typeface="Roboto"/>
              <a:cs typeface="Roboto"/>
              <a:sym typeface="Roboto"/>
            </a:endParaRPr>
          </a:p>
          <a:p>
            <a:pPr indent="0" lvl="0" marL="0" rtl="0" algn="l">
              <a:spcBef>
                <a:spcPts val="0"/>
              </a:spcBef>
              <a:spcAft>
                <a:spcPts val="0"/>
              </a:spcAft>
              <a:buNone/>
            </a:pPr>
            <a:r>
              <a:t/>
            </a:r>
            <a:endParaRPr sz="2800">
              <a:solidFill>
                <a:schemeClr val="dk1"/>
              </a:solidFill>
              <a:latin typeface="Roboto"/>
              <a:ea typeface="Roboto"/>
              <a:cs typeface="Roboto"/>
              <a:sym typeface="Roboto"/>
            </a:endParaRPr>
          </a:p>
        </p:txBody>
      </p:sp>
      <p:sp>
        <p:nvSpPr>
          <p:cNvPr id="269" name="Google Shape;269;p26"/>
          <p:cNvSpPr txBox="1"/>
          <p:nvPr/>
        </p:nvSpPr>
        <p:spPr>
          <a:xfrm>
            <a:off x="4636625" y="1854700"/>
            <a:ext cx="1137000" cy="32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ES" sz="1200">
                <a:solidFill>
                  <a:schemeClr val="lt1"/>
                </a:solidFill>
                <a:highlight>
                  <a:schemeClr val="accent1"/>
                </a:highlight>
                <a:latin typeface="Roboto"/>
                <a:ea typeface="Roboto"/>
                <a:cs typeface="Roboto"/>
                <a:sym typeface="Roboto"/>
              </a:rPr>
              <a:t>Labrador sea</a:t>
            </a:r>
            <a:endParaRPr b="1" sz="1200">
              <a:solidFill>
                <a:schemeClr val="lt1"/>
              </a:solidFill>
              <a:highlight>
                <a:schemeClr val="accent1"/>
              </a:highlight>
              <a:latin typeface="Roboto"/>
              <a:ea typeface="Roboto"/>
              <a:cs typeface="Roboto"/>
              <a:sym typeface="Roboto"/>
            </a:endParaRPr>
          </a:p>
        </p:txBody>
      </p:sp>
      <p:sp>
        <p:nvSpPr>
          <p:cNvPr id="270" name="Google Shape;270;p26"/>
          <p:cNvSpPr txBox="1"/>
          <p:nvPr/>
        </p:nvSpPr>
        <p:spPr>
          <a:xfrm>
            <a:off x="5801850" y="1854700"/>
            <a:ext cx="1137000" cy="32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ES" sz="1200">
                <a:solidFill>
                  <a:schemeClr val="lt1"/>
                </a:solidFill>
                <a:highlight>
                  <a:schemeClr val="accent1"/>
                </a:highlight>
                <a:latin typeface="Roboto"/>
                <a:ea typeface="Roboto"/>
                <a:cs typeface="Roboto"/>
                <a:sym typeface="Roboto"/>
              </a:rPr>
              <a:t>Irminger sea</a:t>
            </a:r>
            <a:endParaRPr b="1" sz="1200">
              <a:solidFill>
                <a:schemeClr val="lt1"/>
              </a:solidFill>
              <a:highlight>
                <a:schemeClr val="accent1"/>
              </a:highlight>
              <a:latin typeface="Roboto"/>
              <a:ea typeface="Roboto"/>
              <a:cs typeface="Roboto"/>
              <a:sym typeface="Roboto"/>
            </a:endParaRPr>
          </a:p>
        </p:txBody>
      </p:sp>
      <p:grpSp>
        <p:nvGrpSpPr>
          <p:cNvPr id="271" name="Google Shape;271;p26"/>
          <p:cNvGrpSpPr/>
          <p:nvPr/>
        </p:nvGrpSpPr>
        <p:grpSpPr>
          <a:xfrm>
            <a:off x="3890425" y="2494650"/>
            <a:ext cx="1320000" cy="557100"/>
            <a:chOff x="3890425" y="2494650"/>
            <a:chExt cx="1320000" cy="557100"/>
          </a:xfrm>
        </p:grpSpPr>
        <p:sp>
          <p:nvSpPr>
            <p:cNvPr id="272" name="Google Shape;272;p26"/>
            <p:cNvSpPr txBox="1"/>
            <p:nvPr/>
          </p:nvSpPr>
          <p:spPr>
            <a:xfrm>
              <a:off x="3890425" y="2494650"/>
              <a:ext cx="1305600" cy="32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ES" sz="1200">
                  <a:solidFill>
                    <a:schemeClr val="accent3"/>
                  </a:solidFill>
                  <a:highlight>
                    <a:schemeClr val="lt1"/>
                  </a:highlight>
                  <a:latin typeface="Roboto"/>
                  <a:ea typeface="Roboto"/>
                  <a:cs typeface="Roboto"/>
                  <a:sym typeface="Roboto"/>
                </a:rPr>
                <a:t>Newfoundland</a:t>
              </a:r>
              <a:endParaRPr b="1" sz="1200">
                <a:solidFill>
                  <a:schemeClr val="accent3"/>
                </a:solidFill>
                <a:highlight>
                  <a:schemeClr val="lt1"/>
                </a:highlight>
                <a:latin typeface="Roboto"/>
                <a:ea typeface="Roboto"/>
                <a:cs typeface="Roboto"/>
                <a:sym typeface="Roboto"/>
              </a:endParaRPr>
            </a:p>
          </p:txBody>
        </p:sp>
        <p:cxnSp>
          <p:nvCxnSpPr>
            <p:cNvPr id="273" name="Google Shape;273;p26"/>
            <p:cNvCxnSpPr>
              <a:stCxn id="272" idx="2"/>
            </p:cNvCxnSpPr>
            <p:nvPr/>
          </p:nvCxnSpPr>
          <p:spPr>
            <a:xfrm>
              <a:off x="4543225" y="2815650"/>
              <a:ext cx="667200" cy="236100"/>
            </a:xfrm>
            <a:prstGeom prst="straightConnector1">
              <a:avLst/>
            </a:prstGeom>
            <a:noFill/>
            <a:ln cap="flat" cmpd="sng" w="19050">
              <a:solidFill>
                <a:schemeClr val="accent3"/>
              </a:solidFill>
              <a:prstDash val="solid"/>
              <a:round/>
              <a:headEnd len="med" w="med" type="none"/>
              <a:tailEnd len="med" w="med" type="triangle"/>
            </a:ln>
          </p:spPr>
        </p:cxnSp>
      </p:grpSp>
      <p:grpSp>
        <p:nvGrpSpPr>
          <p:cNvPr id="274" name="Google Shape;274;p26"/>
          <p:cNvGrpSpPr/>
          <p:nvPr/>
        </p:nvGrpSpPr>
        <p:grpSpPr>
          <a:xfrm>
            <a:off x="3438275" y="3268500"/>
            <a:ext cx="1305600" cy="658500"/>
            <a:chOff x="3438275" y="3268500"/>
            <a:chExt cx="1305600" cy="658500"/>
          </a:xfrm>
        </p:grpSpPr>
        <p:sp>
          <p:nvSpPr>
            <p:cNvPr id="275" name="Google Shape;275;p26"/>
            <p:cNvSpPr txBox="1"/>
            <p:nvPr/>
          </p:nvSpPr>
          <p:spPr>
            <a:xfrm>
              <a:off x="3438275" y="3268500"/>
              <a:ext cx="1305600" cy="32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ES" sz="1200">
                  <a:solidFill>
                    <a:schemeClr val="accent3"/>
                  </a:solidFill>
                  <a:highlight>
                    <a:schemeClr val="lt1"/>
                  </a:highlight>
                  <a:latin typeface="Roboto"/>
                  <a:ea typeface="Roboto"/>
                  <a:cs typeface="Roboto"/>
                  <a:sym typeface="Roboto"/>
                </a:rPr>
                <a:t>Cape Hatteras</a:t>
              </a:r>
              <a:endParaRPr b="1" sz="1200">
                <a:solidFill>
                  <a:schemeClr val="accent3"/>
                </a:solidFill>
                <a:highlight>
                  <a:schemeClr val="lt1"/>
                </a:highlight>
                <a:latin typeface="Roboto"/>
                <a:ea typeface="Roboto"/>
                <a:cs typeface="Roboto"/>
                <a:sym typeface="Roboto"/>
              </a:endParaRPr>
            </a:p>
          </p:txBody>
        </p:sp>
        <p:cxnSp>
          <p:nvCxnSpPr>
            <p:cNvPr id="276" name="Google Shape;276;p26"/>
            <p:cNvCxnSpPr>
              <a:stCxn id="275" idx="2"/>
            </p:cNvCxnSpPr>
            <p:nvPr/>
          </p:nvCxnSpPr>
          <p:spPr>
            <a:xfrm>
              <a:off x="4091075" y="3589500"/>
              <a:ext cx="208800" cy="337500"/>
            </a:xfrm>
            <a:prstGeom prst="straightConnector1">
              <a:avLst/>
            </a:prstGeom>
            <a:noFill/>
            <a:ln cap="flat" cmpd="sng" w="19050">
              <a:solidFill>
                <a:schemeClr val="accent3"/>
              </a:solidFill>
              <a:prstDash val="solid"/>
              <a:round/>
              <a:headEnd len="med" w="med" type="none"/>
              <a:tailEnd len="med" w="med" type="triangle"/>
            </a:ln>
          </p:spPr>
        </p:cxnSp>
      </p:grpSp>
      <p:grpSp>
        <p:nvGrpSpPr>
          <p:cNvPr id="277" name="Google Shape;277;p26"/>
          <p:cNvGrpSpPr/>
          <p:nvPr/>
        </p:nvGrpSpPr>
        <p:grpSpPr>
          <a:xfrm>
            <a:off x="5238200" y="3277000"/>
            <a:ext cx="1305600" cy="757800"/>
            <a:chOff x="5238200" y="3277000"/>
            <a:chExt cx="1305600" cy="757800"/>
          </a:xfrm>
        </p:grpSpPr>
        <p:sp>
          <p:nvSpPr>
            <p:cNvPr id="278" name="Google Shape;278;p26"/>
            <p:cNvSpPr txBox="1"/>
            <p:nvPr/>
          </p:nvSpPr>
          <p:spPr>
            <a:xfrm>
              <a:off x="5238200" y="3669700"/>
              <a:ext cx="1305600" cy="36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ES" sz="1200">
                  <a:solidFill>
                    <a:schemeClr val="accent3"/>
                  </a:solidFill>
                  <a:highlight>
                    <a:schemeClr val="lt1"/>
                  </a:highlight>
                  <a:latin typeface="Roboto"/>
                  <a:ea typeface="Roboto"/>
                  <a:cs typeface="Roboto"/>
                  <a:sym typeface="Roboto"/>
                </a:rPr>
                <a:t>Flemish Cap</a:t>
              </a:r>
              <a:endParaRPr b="1" sz="1200">
                <a:solidFill>
                  <a:schemeClr val="accent3"/>
                </a:solidFill>
                <a:highlight>
                  <a:schemeClr val="lt1"/>
                </a:highlight>
                <a:latin typeface="Roboto"/>
                <a:ea typeface="Roboto"/>
                <a:cs typeface="Roboto"/>
                <a:sym typeface="Roboto"/>
              </a:endParaRPr>
            </a:p>
          </p:txBody>
        </p:sp>
        <p:cxnSp>
          <p:nvCxnSpPr>
            <p:cNvPr id="279" name="Google Shape;279;p26"/>
            <p:cNvCxnSpPr>
              <a:stCxn id="278" idx="0"/>
            </p:cNvCxnSpPr>
            <p:nvPr/>
          </p:nvCxnSpPr>
          <p:spPr>
            <a:xfrm rot="10800000">
              <a:off x="5610200" y="3277000"/>
              <a:ext cx="280800" cy="392700"/>
            </a:xfrm>
            <a:prstGeom prst="straightConnector1">
              <a:avLst/>
            </a:prstGeom>
            <a:noFill/>
            <a:ln cap="flat" cmpd="sng" w="19050">
              <a:solidFill>
                <a:schemeClr val="accent3"/>
              </a:solidFill>
              <a:prstDash val="solid"/>
              <a:round/>
              <a:headEnd len="med" w="med" type="none"/>
              <a:tailEnd len="med" w="med" type="triangle"/>
            </a:ln>
          </p:spPr>
        </p:cxnSp>
      </p:grpSp>
      <p:grpSp>
        <p:nvGrpSpPr>
          <p:cNvPr id="280" name="Google Shape;280;p26"/>
          <p:cNvGrpSpPr/>
          <p:nvPr/>
        </p:nvGrpSpPr>
        <p:grpSpPr>
          <a:xfrm>
            <a:off x="5162325" y="2104050"/>
            <a:ext cx="1305600" cy="603300"/>
            <a:chOff x="5162325" y="2104050"/>
            <a:chExt cx="1305600" cy="603300"/>
          </a:xfrm>
        </p:grpSpPr>
        <p:sp>
          <p:nvSpPr>
            <p:cNvPr id="281" name="Google Shape;281;p26"/>
            <p:cNvSpPr txBox="1"/>
            <p:nvPr/>
          </p:nvSpPr>
          <p:spPr>
            <a:xfrm>
              <a:off x="5162325" y="2386350"/>
              <a:ext cx="1305600" cy="32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ES" sz="1200">
                  <a:solidFill>
                    <a:schemeClr val="accent3"/>
                  </a:solidFill>
                  <a:highlight>
                    <a:schemeClr val="lt1"/>
                  </a:highlight>
                  <a:latin typeface="Roboto"/>
                  <a:ea typeface="Roboto"/>
                  <a:cs typeface="Roboto"/>
                  <a:sym typeface="Roboto"/>
                </a:rPr>
                <a:t>Cape Farewell</a:t>
              </a:r>
              <a:endParaRPr b="1" sz="1200">
                <a:solidFill>
                  <a:schemeClr val="accent3"/>
                </a:solidFill>
                <a:highlight>
                  <a:schemeClr val="lt1"/>
                </a:highlight>
                <a:latin typeface="Roboto"/>
                <a:ea typeface="Roboto"/>
                <a:cs typeface="Roboto"/>
                <a:sym typeface="Roboto"/>
              </a:endParaRPr>
            </a:p>
          </p:txBody>
        </p:sp>
        <p:cxnSp>
          <p:nvCxnSpPr>
            <p:cNvPr id="282" name="Google Shape;282;p26"/>
            <p:cNvCxnSpPr>
              <a:stCxn id="281" idx="0"/>
            </p:cNvCxnSpPr>
            <p:nvPr/>
          </p:nvCxnSpPr>
          <p:spPr>
            <a:xfrm flipH="1" rot="10800000">
              <a:off x="5815125" y="2104050"/>
              <a:ext cx="24900" cy="282300"/>
            </a:xfrm>
            <a:prstGeom prst="straightConnector1">
              <a:avLst/>
            </a:prstGeom>
            <a:noFill/>
            <a:ln cap="flat" cmpd="sng" w="19050">
              <a:solidFill>
                <a:schemeClr val="accent3"/>
              </a:solidFill>
              <a:prstDash val="solid"/>
              <a:round/>
              <a:headEnd len="med" w="med" type="none"/>
              <a:tailEnd len="med" w="med" type="triangle"/>
            </a:ln>
          </p:spPr>
        </p:cxnSp>
      </p:grpSp>
      <p:sp>
        <p:nvSpPr>
          <p:cNvPr id="283" name="Google Shape;283;p26"/>
          <p:cNvSpPr txBox="1"/>
          <p:nvPr/>
        </p:nvSpPr>
        <p:spPr>
          <a:xfrm>
            <a:off x="5285150" y="2665200"/>
            <a:ext cx="1211700" cy="60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2800">
                <a:solidFill>
                  <a:schemeClr val="accent1"/>
                </a:solidFill>
                <a:highlight>
                  <a:schemeClr val="accent1"/>
                </a:highlight>
                <a:latin typeface="Roboto"/>
                <a:ea typeface="Roboto"/>
                <a:cs typeface="Roboto"/>
                <a:sym typeface="Roboto"/>
              </a:rPr>
              <a:t>.</a:t>
            </a:r>
            <a:r>
              <a:rPr lang="es-ES" sz="2800">
                <a:solidFill>
                  <a:schemeClr val="lt1"/>
                </a:solidFill>
                <a:highlight>
                  <a:schemeClr val="accent1"/>
                </a:highlight>
                <a:latin typeface="Roboto"/>
                <a:ea typeface="Roboto"/>
                <a:cs typeface="Roboto"/>
                <a:sym typeface="Roboto"/>
              </a:rPr>
              <a:t>SPG</a:t>
            </a:r>
            <a:r>
              <a:rPr lang="es-ES" sz="2800">
                <a:solidFill>
                  <a:schemeClr val="accent1"/>
                </a:solidFill>
                <a:highlight>
                  <a:schemeClr val="accent1"/>
                </a:highlight>
                <a:latin typeface="Roboto"/>
                <a:ea typeface="Roboto"/>
                <a:cs typeface="Roboto"/>
                <a:sym typeface="Roboto"/>
              </a:rPr>
              <a:t>.</a:t>
            </a:r>
            <a:r>
              <a:rPr lang="es-ES" sz="2800">
                <a:solidFill>
                  <a:schemeClr val="lt1"/>
                </a:solidFill>
                <a:highlight>
                  <a:schemeClr val="accent1"/>
                </a:highlight>
                <a:latin typeface="Roboto"/>
                <a:ea typeface="Roboto"/>
                <a:cs typeface="Roboto"/>
                <a:sym typeface="Roboto"/>
              </a:rPr>
              <a:t> </a:t>
            </a:r>
            <a:endParaRPr sz="2800">
              <a:solidFill>
                <a:schemeClr val="lt1"/>
              </a:solidFill>
              <a:highlight>
                <a:schemeClr val="accent1"/>
              </a:highlight>
              <a:latin typeface="Roboto"/>
              <a:ea typeface="Roboto"/>
              <a:cs typeface="Roboto"/>
              <a:sym typeface="Roboto"/>
            </a:endParaRPr>
          </a:p>
        </p:txBody>
      </p:sp>
      <p:sp>
        <p:nvSpPr>
          <p:cNvPr id="284" name="Google Shape;284;p26"/>
          <p:cNvSpPr txBox="1"/>
          <p:nvPr/>
        </p:nvSpPr>
        <p:spPr>
          <a:xfrm>
            <a:off x="5332100" y="4004300"/>
            <a:ext cx="1211700" cy="60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2800">
                <a:solidFill>
                  <a:schemeClr val="accent2"/>
                </a:solidFill>
                <a:highlight>
                  <a:schemeClr val="accent2"/>
                </a:highlight>
                <a:latin typeface="Roboto"/>
                <a:ea typeface="Roboto"/>
                <a:cs typeface="Roboto"/>
                <a:sym typeface="Roboto"/>
              </a:rPr>
              <a:t>.</a:t>
            </a:r>
            <a:r>
              <a:rPr lang="es-ES" sz="2800">
                <a:solidFill>
                  <a:schemeClr val="lt1"/>
                </a:solidFill>
                <a:highlight>
                  <a:schemeClr val="accent2"/>
                </a:highlight>
                <a:latin typeface="Roboto"/>
                <a:ea typeface="Roboto"/>
                <a:cs typeface="Roboto"/>
                <a:sym typeface="Roboto"/>
              </a:rPr>
              <a:t>STG</a:t>
            </a:r>
            <a:r>
              <a:rPr lang="es-ES" sz="2800">
                <a:solidFill>
                  <a:schemeClr val="accent2"/>
                </a:solidFill>
                <a:highlight>
                  <a:schemeClr val="accent2"/>
                </a:highlight>
                <a:latin typeface="Roboto"/>
                <a:ea typeface="Roboto"/>
                <a:cs typeface="Roboto"/>
                <a:sym typeface="Roboto"/>
              </a:rPr>
              <a:t>.</a:t>
            </a:r>
            <a:r>
              <a:rPr lang="es-ES" sz="2800">
                <a:solidFill>
                  <a:schemeClr val="lt1"/>
                </a:solidFill>
                <a:highlight>
                  <a:schemeClr val="accent2"/>
                </a:highlight>
                <a:latin typeface="Roboto"/>
                <a:ea typeface="Roboto"/>
                <a:cs typeface="Roboto"/>
                <a:sym typeface="Roboto"/>
              </a:rPr>
              <a:t> </a:t>
            </a:r>
            <a:endParaRPr sz="2800">
              <a:solidFill>
                <a:schemeClr val="lt1"/>
              </a:solidFill>
              <a:highlight>
                <a:schemeClr val="accent2"/>
              </a:highlight>
              <a:latin typeface="Roboto"/>
              <a:ea typeface="Roboto"/>
              <a:cs typeface="Roboto"/>
              <a:sym typeface="Roboto"/>
            </a:endParaRPr>
          </a:p>
        </p:txBody>
      </p:sp>
      <p:sp>
        <p:nvSpPr>
          <p:cNvPr id="285" name="Google Shape;285;p26"/>
          <p:cNvSpPr txBox="1"/>
          <p:nvPr/>
        </p:nvSpPr>
        <p:spPr>
          <a:xfrm>
            <a:off x="249550" y="1788775"/>
            <a:ext cx="2499600" cy="104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800">
                <a:solidFill>
                  <a:schemeClr val="accent1"/>
                </a:solidFill>
                <a:latin typeface="Roboto"/>
                <a:ea typeface="Roboto"/>
                <a:cs typeface="Roboto"/>
                <a:sym typeface="Roboto"/>
              </a:rPr>
              <a:t>SPG: Subpolar Gyre </a:t>
            </a:r>
            <a:endParaRPr sz="1800">
              <a:solidFill>
                <a:schemeClr val="accent1"/>
              </a:solidFill>
              <a:latin typeface="Roboto"/>
              <a:ea typeface="Roboto"/>
              <a:cs typeface="Roboto"/>
              <a:sym typeface="Roboto"/>
            </a:endParaRPr>
          </a:p>
        </p:txBody>
      </p:sp>
      <p:sp>
        <p:nvSpPr>
          <p:cNvPr id="286" name="Google Shape;286;p26"/>
          <p:cNvSpPr txBox="1"/>
          <p:nvPr/>
        </p:nvSpPr>
        <p:spPr>
          <a:xfrm>
            <a:off x="249550" y="2250450"/>
            <a:ext cx="2499600" cy="104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800">
                <a:solidFill>
                  <a:schemeClr val="accent2"/>
                </a:solidFill>
                <a:latin typeface="Roboto"/>
                <a:ea typeface="Roboto"/>
                <a:cs typeface="Roboto"/>
                <a:sym typeface="Roboto"/>
              </a:rPr>
              <a:t>STG: Subtropical Gyre </a:t>
            </a:r>
            <a:endParaRPr sz="1800">
              <a:solidFill>
                <a:schemeClr val="accent2"/>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283"/>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28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27"/>
          <p:cNvSpPr/>
          <p:nvPr/>
        </p:nvSpPr>
        <p:spPr>
          <a:xfrm>
            <a:off x="675600" y="1792200"/>
            <a:ext cx="2280900" cy="915900"/>
          </a:xfrm>
          <a:prstGeom prst="rect">
            <a:avLst/>
          </a:prstGeom>
          <a:solidFill>
            <a:srgbClr val="2166AC">
              <a:alpha val="20000"/>
            </a:srgbClr>
          </a:solidFill>
          <a:ln cap="flat" cmpd="sng" w="38100">
            <a:solidFill>
              <a:schemeClr val="accent1"/>
            </a:solidFill>
            <a:prstDash val="solid"/>
            <a:round/>
            <a:headEnd len="sm" w="sm" type="none"/>
            <a:tailEnd len="sm" w="sm" type="none"/>
          </a:ln>
          <a:effectLst>
            <a:outerShdw blurRad="57150" rotWithShape="0" algn="bl" dir="5400000" dist="19050">
              <a:srgbClr val="000000">
                <a:alpha val="3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s-ES" sz="2400">
                <a:solidFill>
                  <a:schemeClr val="accent1"/>
                </a:solidFill>
                <a:latin typeface="Roboto"/>
                <a:ea typeface="Roboto"/>
                <a:cs typeface="Roboto"/>
                <a:sym typeface="Roboto"/>
              </a:rPr>
              <a:t>Atmospheric forcing</a:t>
            </a:r>
            <a:endParaRPr sz="2400">
              <a:solidFill>
                <a:schemeClr val="accent1"/>
              </a:solidFill>
              <a:latin typeface="Roboto"/>
              <a:ea typeface="Roboto"/>
              <a:cs typeface="Roboto"/>
              <a:sym typeface="Roboto"/>
            </a:endParaRPr>
          </a:p>
        </p:txBody>
      </p:sp>
      <p:sp>
        <p:nvSpPr>
          <p:cNvPr id="292" name="Google Shape;292;p27"/>
          <p:cNvSpPr txBox="1"/>
          <p:nvPr>
            <p:ph type="title"/>
          </p:nvPr>
        </p:nvSpPr>
        <p:spPr>
          <a:xfrm>
            <a:off x="843185" y="1"/>
            <a:ext cx="10515600" cy="9504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3200"/>
              <a:buFont typeface="Nunito"/>
              <a:buNone/>
            </a:pPr>
            <a:r>
              <a:rPr lang="es-ES" sz="3200"/>
              <a:t>Analysis summary</a:t>
            </a:r>
            <a:endParaRPr sz="3200"/>
          </a:p>
        </p:txBody>
      </p:sp>
      <p:sp>
        <p:nvSpPr>
          <p:cNvPr id="293" name="Google Shape;293;p27"/>
          <p:cNvSpPr txBox="1"/>
          <p:nvPr>
            <p:ph idx="12" type="sldNum"/>
          </p:nvPr>
        </p:nvSpPr>
        <p:spPr>
          <a:xfrm>
            <a:off x="10713960" y="6357723"/>
            <a:ext cx="1137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sp>
        <p:nvSpPr>
          <p:cNvPr id="294" name="Google Shape;294;p27"/>
          <p:cNvSpPr/>
          <p:nvPr/>
        </p:nvSpPr>
        <p:spPr>
          <a:xfrm>
            <a:off x="7429200" y="2487925"/>
            <a:ext cx="2280900" cy="915900"/>
          </a:xfrm>
          <a:prstGeom prst="snip2SameRect">
            <a:avLst>
              <a:gd fmla="val 0" name="adj1"/>
              <a:gd fmla="val 50000" name="adj2"/>
            </a:avLst>
          </a:prstGeom>
          <a:solidFill>
            <a:srgbClr val="444444">
              <a:alpha val="20000"/>
            </a:srgbClr>
          </a:solidFill>
          <a:ln cap="flat" cmpd="sng" w="38100">
            <a:solidFill>
              <a:schemeClr val="dk1"/>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36000" spcFirstLastPara="1" rIns="36000" wrap="square" tIns="180000">
            <a:noAutofit/>
          </a:bodyPr>
          <a:lstStyle/>
          <a:p>
            <a:pPr indent="0" lvl="0" marL="0" rtl="0" algn="ctr">
              <a:spcBef>
                <a:spcPts val="0"/>
              </a:spcBef>
              <a:spcAft>
                <a:spcPts val="0"/>
              </a:spcAft>
              <a:buNone/>
            </a:pPr>
            <a:r>
              <a:rPr lang="es-ES" sz="2400">
                <a:solidFill>
                  <a:schemeClr val="dk1"/>
                </a:solidFill>
                <a:latin typeface="Roboto"/>
                <a:ea typeface="Roboto"/>
                <a:cs typeface="Roboto"/>
                <a:sym typeface="Roboto"/>
              </a:rPr>
              <a:t>Deep water formation</a:t>
            </a:r>
            <a:endParaRPr sz="2400">
              <a:solidFill>
                <a:schemeClr val="dk1"/>
              </a:solidFill>
              <a:latin typeface="Roboto"/>
              <a:ea typeface="Roboto"/>
              <a:cs typeface="Roboto"/>
              <a:sym typeface="Roboto"/>
            </a:endParaRPr>
          </a:p>
        </p:txBody>
      </p:sp>
      <p:sp>
        <p:nvSpPr>
          <p:cNvPr id="295" name="Google Shape;295;p27"/>
          <p:cNvSpPr/>
          <p:nvPr/>
        </p:nvSpPr>
        <p:spPr>
          <a:xfrm>
            <a:off x="4052405" y="2487925"/>
            <a:ext cx="2280900" cy="915900"/>
          </a:xfrm>
          <a:prstGeom prst="rect">
            <a:avLst/>
          </a:prstGeom>
          <a:solidFill>
            <a:srgbClr val="77477C">
              <a:alpha val="20000"/>
            </a:srgbClr>
          </a:solidFill>
          <a:ln cap="flat" cmpd="sng" w="38100">
            <a:solidFill>
              <a:schemeClr val="accent3"/>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s-ES" sz="2400">
                <a:solidFill>
                  <a:schemeClr val="accent3"/>
                </a:solidFill>
                <a:latin typeface="Roboto"/>
                <a:ea typeface="Roboto"/>
                <a:cs typeface="Roboto"/>
                <a:sym typeface="Roboto"/>
              </a:rPr>
              <a:t>Mean stratification</a:t>
            </a:r>
            <a:endParaRPr sz="2400">
              <a:solidFill>
                <a:schemeClr val="accent3"/>
              </a:solidFill>
              <a:latin typeface="Roboto"/>
              <a:ea typeface="Roboto"/>
              <a:cs typeface="Roboto"/>
              <a:sym typeface="Roboto"/>
            </a:endParaRPr>
          </a:p>
        </p:txBody>
      </p:sp>
      <p:sp>
        <p:nvSpPr>
          <p:cNvPr id="296" name="Google Shape;296;p27"/>
          <p:cNvSpPr/>
          <p:nvPr/>
        </p:nvSpPr>
        <p:spPr>
          <a:xfrm>
            <a:off x="681350" y="3167575"/>
            <a:ext cx="2280900" cy="915900"/>
          </a:xfrm>
          <a:prstGeom prst="rect">
            <a:avLst/>
          </a:prstGeom>
          <a:solidFill>
            <a:srgbClr val="CE284B">
              <a:alpha val="20000"/>
            </a:srgbClr>
          </a:solidFill>
          <a:ln cap="flat" cmpd="sng" w="38100">
            <a:solidFill>
              <a:schemeClr val="accent2"/>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s-ES" sz="2400">
                <a:solidFill>
                  <a:schemeClr val="accent2"/>
                </a:solidFill>
                <a:latin typeface="Roboto"/>
                <a:ea typeface="Roboto"/>
                <a:cs typeface="Roboto"/>
                <a:sym typeface="Roboto"/>
              </a:rPr>
              <a:t>Salinity</a:t>
            </a:r>
            <a:endParaRPr sz="2400">
              <a:solidFill>
                <a:schemeClr val="accent2"/>
              </a:solidFill>
              <a:latin typeface="Roboto"/>
              <a:ea typeface="Roboto"/>
              <a:cs typeface="Roboto"/>
              <a:sym typeface="Roboto"/>
            </a:endParaRPr>
          </a:p>
          <a:p>
            <a:pPr indent="0" lvl="0" marL="0" rtl="0" algn="ctr">
              <a:spcBef>
                <a:spcPts val="0"/>
              </a:spcBef>
              <a:spcAft>
                <a:spcPts val="0"/>
              </a:spcAft>
              <a:buNone/>
            </a:pPr>
            <a:r>
              <a:rPr lang="es-ES" sz="2400">
                <a:solidFill>
                  <a:schemeClr val="accent2"/>
                </a:solidFill>
                <a:latin typeface="Roboto"/>
                <a:ea typeface="Roboto"/>
                <a:cs typeface="Roboto"/>
                <a:sym typeface="Roboto"/>
              </a:rPr>
              <a:t>advection</a:t>
            </a:r>
            <a:endParaRPr sz="2400">
              <a:solidFill>
                <a:schemeClr val="accent2"/>
              </a:solidFill>
              <a:latin typeface="Roboto"/>
              <a:ea typeface="Roboto"/>
              <a:cs typeface="Roboto"/>
              <a:sym typeface="Roboto"/>
            </a:endParaRPr>
          </a:p>
        </p:txBody>
      </p:sp>
      <p:grpSp>
        <p:nvGrpSpPr>
          <p:cNvPr id="297" name="Google Shape;297;p27"/>
          <p:cNvGrpSpPr/>
          <p:nvPr/>
        </p:nvGrpSpPr>
        <p:grpSpPr>
          <a:xfrm>
            <a:off x="8415637" y="4237438"/>
            <a:ext cx="3075716" cy="915959"/>
            <a:chOff x="8465903" y="5240478"/>
            <a:chExt cx="2618745" cy="690300"/>
          </a:xfrm>
        </p:grpSpPr>
        <p:sp>
          <p:nvSpPr>
            <p:cNvPr id="298" name="Google Shape;298;p27"/>
            <p:cNvSpPr/>
            <p:nvPr/>
          </p:nvSpPr>
          <p:spPr>
            <a:xfrm>
              <a:off x="8465903" y="5240478"/>
              <a:ext cx="2618100" cy="690300"/>
            </a:xfrm>
            <a:prstGeom prst="rect">
              <a:avLst/>
            </a:prstGeom>
            <a:gradFill>
              <a:gsLst>
                <a:gs pos="0">
                  <a:srgbClr val="2166AC">
                    <a:alpha val="50196"/>
                    <a:alpha val="20000"/>
                  </a:srgbClr>
                </a:gs>
                <a:gs pos="48000">
                  <a:srgbClr val="77477C">
                    <a:alpha val="50196"/>
                    <a:alpha val="20000"/>
                  </a:srgbClr>
                </a:gs>
                <a:gs pos="100000">
                  <a:srgbClr val="CE284B">
                    <a:alpha val="50196"/>
                    <a:alpha val="20000"/>
                  </a:srgbClr>
                </a:gs>
              </a:gsLst>
              <a:lin ang="0" scaled="0"/>
            </a:gradFill>
            <a:ln cap="flat" cmpd="sng" w="38100">
              <a:solidFill>
                <a:schemeClr val="dk1"/>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s-ES" sz="2400">
                  <a:solidFill>
                    <a:schemeClr val="dk1"/>
                  </a:solidFill>
                  <a:latin typeface="Roboto"/>
                  <a:ea typeface="Roboto"/>
                  <a:cs typeface="Roboto"/>
                  <a:sym typeface="Roboto"/>
                </a:rPr>
                <a:t>AMOC</a:t>
              </a:r>
              <a:endParaRPr sz="2400">
                <a:solidFill>
                  <a:schemeClr val="dk1"/>
                </a:solidFill>
                <a:latin typeface="Roboto"/>
                <a:ea typeface="Roboto"/>
                <a:cs typeface="Roboto"/>
                <a:sym typeface="Roboto"/>
              </a:endParaRPr>
            </a:p>
          </p:txBody>
        </p:sp>
        <p:cxnSp>
          <p:nvCxnSpPr>
            <p:cNvPr id="299" name="Google Shape;299;p27"/>
            <p:cNvCxnSpPr/>
            <p:nvPr/>
          </p:nvCxnSpPr>
          <p:spPr>
            <a:xfrm>
              <a:off x="9307837" y="5240478"/>
              <a:ext cx="806400" cy="0"/>
            </a:xfrm>
            <a:prstGeom prst="straightConnector1">
              <a:avLst/>
            </a:prstGeom>
            <a:noFill/>
            <a:ln cap="flat" cmpd="sng" w="38100">
              <a:solidFill>
                <a:schemeClr val="dk1"/>
              </a:solidFill>
              <a:prstDash val="solid"/>
              <a:round/>
              <a:headEnd len="med" w="med" type="stealth"/>
              <a:tailEnd len="med" w="med" type="none"/>
            </a:ln>
            <a:effectLst>
              <a:outerShdw blurRad="57150" rotWithShape="0" algn="bl" dir="5400000" dist="19050">
                <a:srgbClr val="000000">
                  <a:alpha val="20000"/>
                </a:srgbClr>
              </a:outerShdw>
            </a:effectLst>
          </p:spPr>
        </p:cxnSp>
        <p:cxnSp>
          <p:nvCxnSpPr>
            <p:cNvPr id="300" name="Google Shape;300;p27"/>
            <p:cNvCxnSpPr/>
            <p:nvPr/>
          </p:nvCxnSpPr>
          <p:spPr>
            <a:xfrm flipH="1" rot="10800000">
              <a:off x="8465912" y="5404975"/>
              <a:ext cx="1800" cy="361200"/>
            </a:xfrm>
            <a:prstGeom prst="straightConnector1">
              <a:avLst/>
            </a:prstGeom>
            <a:noFill/>
            <a:ln cap="flat" cmpd="sng" w="38100">
              <a:solidFill>
                <a:schemeClr val="dk1"/>
              </a:solidFill>
              <a:prstDash val="solid"/>
              <a:round/>
              <a:headEnd len="med" w="med" type="stealth"/>
              <a:tailEnd len="med" w="med" type="none"/>
            </a:ln>
            <a:effectLst>
              <a:outerShdw blurRad="57150" rotWithShape="0" algn="bl" dir="5400000" dist="19050">
                <a:srgbClr val="000000">
                  <a:alpha val="20000"/>
                </a:srgbClr>
              </a:outerShdw>
            </a:effectLst>
          </p:spPr>
        </p:cxnSp>
        <p:cxnSp>
          <p:nvCxnSpPr>
            <p:cNvPr id="301" name="Google Shape;301;p27"/>
            <p:cNvCxnSpPr/>
            <p:nvPr/>
          </p:nvCxnSpPr>
          <p:spPr>
            <a:xfrm>
              <a:off x="11084048" y="5411576"/>
              <a:ext cx="600" cy="348000"/>
            </a:xfrm>
            <a:prstGeom prst="straightConnector1">
              <a:avLst/>
            </a:prstGeom>
            <a:noFill/>
            <a:ln cap="flat" cmpd="sng" w="38100">
              <a:solidFill>
                <a:schemeClr val="dk1"/>
              </a:solidFill>
              <a:prstDash val="solid"/>
              <a:round/>
              <a:headEnd len="med" w="med" type="stealth"/>
              <a:tailEnd len="med" w="med" type="none"/>
            </a:ln>
            <a:effectLst>
              <a:outerShdw blurRad="57150" rotWithShape="0" algn="bl" dir="5400000" dist="19050">
                <a:srgbClr val="000000">
                  <a:alpha val="20000"/>
                </a:srgbClr>
              </a:outerShdw>
            </a:effectLst>
          </p:spPr>
        </p:cxnSp>
        <p:cxnSp>
          <p:nvCxnSpPr>
            <p:cNvPr id="302" name="Google Shape;302;p27"/>
            <p:cNvCxnSpPr/>
            <p:nvPr/>
          </p:nvCxnSpPr>
          <p:spPr>
            <a:xfrm>
              <a:off x="9371715" y="5930758"/>
              <a:ext cx="806400" cy="0"/>
            </a:xfrm>
            <a:prstGeom prst="straightConnector1">
              <a:avLst/>
            </a:prstGeom>
            <a:noFill/>
            <a:ln cap="flat" cmpd="sng" w="38100">
              <a:solidFill>
                <a:schemeClr val="dk1"/>
              </a:solidFill>
              <a:prstDash val="solid"/>
              <a:round/>
              <a:headEnd len="med" w="med" type="none"/>
              <a:tailEnd len="med" w="med" type="stealth"/>
            </a:ln>
            <a:effectLst>
              <a:outerShdw blurRad="57150" rotWithShape="0" algn="bl" dir="5400000" dist="19050">
                <a:srgbClr val="000000">
                  <a:alpha val="20000"/>
                </a:srgbClr>
              </a:outerShdw>
            </a:effectLst>
          </p:spPr>
        </p:cxnSp>
      </p:grpSp>
      <p:grpSp>
        <p:nvGrpSpPr>
          <p:cNvPr id="303" name="Google Shape;303;p27"/>
          <p:cNvGrpSpPr/>
          <p:nvPr/>
        </p:nvGrpSpPr>
        <p:grpSpPr>
          <a:xfrm>
            <a:off x="8415636" y="4237450"/>
            <a:ext cx="3075900" cy="915900"/>
            <a:chOff x="7300598" y="4164950"/>
            <a:chExt cx="3075900" cy="915900"/>
          </a:xfrm>
        </p:grpSpPr>
        <p:sp>
          <p:nvSpPr>
            <p:cNvPr id="304" name="Google Shape;304;p27"/>
            <p:cNvSpPr/>
            <p:nvPr/>
          </p:nvSpPr>
          <p:spPr>
            <a:xfrm>
              <a:off x="7300598" y="4164950"/>
              <a:ext cx="3075900" cy="915900"/>
            </a:xfrm>
            <a:prstGeom prst="rect">
              <a:avLst/>
            </a:prstGeom>
            <a:gradFill>
              <a:gsLst>
                <a:gs pos="0">
                  <a:srgbClr val="2166AC">
                    <a:alpha val="50196"/>
                  </a:srgbClr>
                </a:gs>
                <a:gs pos="48000">
                  <a:srgbClr val="77477C">
                    <a:alpha val="50196"/>
                  </a:srgbClr>
                </a:gs>
                <a:gs pos="100000">
                  <a:srgbClr val="CE284B">
                    <a:alpha val="50196"/>
                  </a:srgbClr>
                </a:gs>
              </a:gsLst>
              <a:lin ang="0" scaled="0"/>
            </a:gradFill>
            <a:ln cap="flat" cmpd="sng" w="38100">
              <a:solidFill>
                <a:schemeClr val="dk1"/>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s-ES" sz="2400">
                  <a:solidFill>
                    <a:schemeClr val="dk1"/>
                  </a:solidFill>
                  <a:latin typeface="Roboto"/>
                  <a:ea typeface="Roboto"/>
                  <a:cs typeface="Roboto"/>
                  <a:sym typeface="Roboto"/>
                </a:rPr>
                <a:t>Zonal density gradient</a:t>
              </a:r>
              <a:endParaRPr sz="2400">
                <a:solidFill>
                  <a:schemeClr val="dk1"/>
                </a:solidFill>
                <a:latin typeface="Roboto"/>
                <a:ea typeface="Roboto"/>
                <a:cs typeface="Roboto"/>
                <a:sym typeface="Roboto"/>
              </a:endParaRPr>
            </a:p>
          </p:txBody>
        </p:sp>
        <p:sp>
          <p:nvSpPr>
            <p:cNvPr id="305" name="Google Shape;305;p27"/>
            <p:cNvSpPr/>
            <p:nvPr/>
          </p:nvSpPr>
          <p:spPr>
            <a:xfrm>
              <a:off x="7300600" y="4164950"/>
              <a:ext cx="360000" cy="915900"/>
            </a:xfrm>
            <a:prstGeom prst="rect">
              <a:avLst/>
            </a:prstGeom>
            <a:noFill/>
            <a:ln cap="flat" cmpd="sng" w="19050">
              <a:solidFill>
                <a:schemeClr val="dk1"/>
              </a:solidFill>
              <a:prstDash val="dash"/>
              <a:round/>
              <a:headEnd len="sm" w="sm" type="none"/>
              <a:tailEnd len="sm" w="sm" type="none"/>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grpSp>
      <p:cxnSp>
        <p:nvCxnSpPr>
          <p:cNvPr id="306" name="Google Shape;306;p27"/>
          <p:cNvCxnSpPr/>
          <p:nvPr/>
        </p:nvCxnSpPr>
        <p:spPr>
          <a:xfrm flipH="1">
            <a:off x="8571025" y="3556375"/>
            <a:ext cx="5700" cy="561300"/>
          </a:xfrm>
          <a:prstGeom prst="straightConnector1">
            <a:avLst/>
          </a:prstGeom>
          <a:noFill/>
          <a:ln cap="flat" cmpd="sng" w="19050">
            <a:solidFill>
              <a:schemeClr val="dk1"/>
            </a:solidFill>
            <a:prstDash val="solid"/>
            <a:round/>
            <a:headEnd len="med" w="med" type="none"/>
            <a:tailEnd len="med" w="med" type="triangle"/>
          </a:ln>
          <a:effectLst>
            <a:outerShdw blurRad="57150" rotWithShape="0" algn="bl" dir="5400000" dist="19050">
              <a:srgbClr val="000000">
                <a:alpha val="20000"/>
              </a:srgbClr>
            </a:outerShdw>
          </a:effectLst>
        </p:spPr>
      </p:cxnSp>
      <p:cxnSp>
        <p:nvCxnSpPr>
          <p:cNvPr id="307" name="Google Shape;307;p27"/>
          <p:cNvCxnSpPr/>
          <p:nvPr/>
        </p:nvCxnSpPr>
        <p:spPr>
          <a:xfrm flipH="1" rot="-5400000">
            <a:off x="6878400" y="2665225"/>
            <a:ext cx="5700" cy="561300"/>
          </a:xfrm>
          <a:prstGeom prst="straightConnector1">
            <a:avLst/>
          </a:prstGeom>
          <a:noFill/>
          <a:ln cap="flat" cmpd="sng" w="19050">
            <a:solidFill>
              <a:schemeClr val="dk1"/>
            </a:solidFill>
            <a:prstDash val="solid"/>
            <a:round/>
            <a:headEnd len="med" w="med" type="none"/>
            <a:tailEnd len="med" w="med" type="triangle"/>
          </a:ln>
        </p:spPr>
      </p:cxnSp>
      <p:cxnSp>
        <p:nvCxnSpPr>
          <p:cNvPr id="308" name="Google Shape;308;p27"/>
          <p:cNvCxnSpPr/>
          <p:nvPr/>
        </p:nvCxnSpPr>
        <p:spPr>
          <a:xfrm flipH="1" rot="-5400000">
            <a:off x="3460625" y="3057450"/>
            <a:ext cx="5700" cy="561300"/>
          </a:xfrm>
          <a:prstGeom prst="straightConnector1">
            <a:avLst/>
          </a:prstGeom>
          <a:noFill/>
          <a:ln cap="flat" cmpd="sng" w="19050">
            <a:solidFill>
              <a:schemeClr val="dk1"/>
            </a:solidFill>
            <a:prstDash val="solid"/>
            <a:round/>
            <a:headEnd len="med" w="med" type="none"/>
            <a:tailEnd len="med" w="med" type="triangle"/>
          </a:ln>
        </p:spPr>
      </p:cxnSp>
      <p:cxnSp>
        <p:nvCxnSpPr>
          <p:cNvPr id="309" name="Google Shape;309;p27"/>
          <p:cNvCxnSpPr/>
          <p:nvPr/>
        </p:nvCxnSpPr>
        <p:spPr>
          <a:xfrm flipH="1" rot="-5400000">
            <a:off x="3460625" y="2250500"/>
            <a:ext cx="5700" cy="561300"/>
          </a:xfrm>
          <a:prstGeom prst="straightConnector1">
            <a:avLst/>
          </a:prstGeom>
          <a:noFill/>
          <a:ln cap="flat" cmpd="sng" w="19050">
            <a:solidFill>
              <a:schemeClr val="dk1"/>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303"/>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2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pic>
        <p:nvPicPr>
          <p:cNvPr id="314" name="Google Shape;314;p28"/>
          <p:cNvPicPr preferRelativeResize="0"/>
          <p:nvPr/>
        </p:nvPicPr>
        <p:blipFill>
          <a:blip r:embed="rId3">
            <a:alphaModFix/>
          </a:blip>
          <a:stretch>
            <a:fillRect/>
          </a:stretch>
        </p:blipFill>
        <p:spPr>
          <a:xfrm>
            <a:off x="685800" y="1488316"/>
            <a:ext cx="10800000" cy="4392001"/>
          </a:xfrm>
          <a:prstGeom prst="rect">
            <a:avLst/>
          </a:prstGeom>
          <a:noFill/>
          <a:ln>
            <a:noFill/>
          </a:ln>
        </p:spPr>
      </p:pic>
      <p:pic>
        <p:nvPicPr>
          <p:cNvPr id="315" name="Google Shape;315;p28"/>
          <p:cNvPicPr preferRelativeResize="0"/>
          <p:nvPr/>
        </p:nvPicPr>
        <p:blipFill>
          <a:blip r:embed="rId4">
            <a:alphaModFix/>
          </a:blip>
          <a:stretch>
            <a:fillRect/>
          </a:stretch>
        </p:blipFill>
        <p:spPr>
          <a:xfrm>
            <a:off x="685800" y="1488316"/>
            <a:ext cx="10800000" cy="4392001"/>
          </a:xfrm>
          <a:prstGeom prst="rect">
            <a:avLst/>
          </a:prstGeom>
          <a:noFill/>
          <a:ln>
            <a:noFill/>
          </a:ln>
        </p:spPr>
      </p:pic>
      <p:sp>
        <p:nvSpPr>
          <p:cNvPr id="316" name="Google Shape;316;p28"/>
          <p:cNvSpPr txBox="1"/>
          <p:nvPr>
            <p:ph type="title"/>
          </p:nvPr>
        </p:nvSpPr>
        <p:spPr>
          <a:xfrm>
            <a:off x="843185" y="1"/>
            <a:ext cx="10515600" cy="950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Nunito"/>
              <a:buNone/>
            </a:pPr>
            <a:r>
              <a:rPr lang="es-ES" sz="3200"/>
              <a:t>Mixing in the North Atlantic</a:t>
            </a:r>
            <a:endParaRPr sz="3200"/>
          </a:p>
        </p:txBody>
      </p:sp>
      <p:sp>
        <p:nvSpPr>
          <p:cNvPr id="317" name="Google Shape;317;p28"/>
          <p:cNvSpPr txBox="1"/>
          <p:nvPr>
            <p:ph idx="12" type="sldNum"/>
          </p:nvPr>
        </p:nvSpPr>
        <p:spPr>
          <a:xfrm>
            <a:off x="10713960" y="6357723"/>
            <a:ext cx="1137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sp>
        <p:nvSpPr>
          <p:cNvPr id="318" name="Google Shape;318;p28"/>
          <p:cNvSpPr txBox="1"/>
          <p:nvPr/>
        </p:nvSpPr>
        <p:spPr>
          <a:xfrm>
            <a:off x="0" y="1053925"/>
            <a:ext cx="12192000" cy="668100"/>
          </a:xfrm>
          <a:prstGeom prst="rect">
            <a:avLst/>
          </a:prstGeom>
          <a:noFill/>
          <a:ln>
            <a:noFill/>
          </a:ln>
          <a:effectLst>
            <a:outerShdw blurRad="57150" rotWithShape="0" algn="bl" dir="5400000" dist="19050">
              <a:srgbClr val="000000">
                <a:alpha val="1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s-ES" sz="1800">
                <a:solidFill>
                  <a:schemeClr val="dk1"/>
                </a:solidFill>
                <a:latin typeface="Roboto"/>
                <a:ea typeface="Roboto"/>
                <a:cs typeface="Roboto"/>
                <a:sym typeface="Roboto"/>
              </a:rPr>
              <a:t>March mixed layer (MLD) depth climatology</a:t>
            </a:r>
            <a:endParaRPr sz="1800">
              <a:solidFill>
                <a:schemeClr val="dk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id="323" name="Google Shape;323;p29"/>
          <p:cNvPicPr preferRelativeResize="0"/>
          <p:nvPr/>
        </p:nvPicPr>
        <p:blipFill>
          <a:blip r:embed="rId3">
            <a:alphaModFix/>
          </a:blip>
          <a:stretch>
            <a:fillRect/>
          </a:stretch>
        </p:blipFill>
        <p:spPr>
          <a:xfrm>
            <a:off x="685800" y="1488316"/>
            <a:ext cx="10800000" cy="4391993"/>
          </a:xfrm>
          <a:prstGeom prst="rect">
            <a:avLst/>
          </a:prstGeom>
          <a:noFill/>
          <a:ln>
            <a:noFill/>
          </a:ln>
        </p:spPr>
      </p:pic>
      <p:pic>
        <p:nvPicPr>
          <p:cNvPr id="324" name="Google Shape;324;p29"/>
          <p:cNvPicPr preferRelativeResize="0"/>
          <p:nvPr/>
        </p:nvPicPr>
        <p:blipFill>
          <a:blip r:embed="rId4">
            <a:alphaModFix/>
          </a:blip>
          <a:stretch>
            <a:fillRect/>
          </a:stretch>
        </p:blipFill>
        <p:spPr>
          <a:xfrm>
            <a:off x="685811" y="1488324"/>
            <a:ext cx="10799898" cy="4391993"/>
          </a:xfrm>
          <a:prstGeom prst="rect">
            <a:avLst/>
          </a:prstGeom>
          <a:noFill/>
          <a:ln>
            <a:noFill/>
          </a:ln>
        </p:spPr>
      </p:pic>
      <p:sp>
        <p:nvSpPr>
          <p:cNvPr id="325" name="Google Shape;325;p29"/>
          <p:cNvSpPr txBox="1"/>
          <p:nvPr>
            <p:ph type="title"/>
          </p:nvPr>
        </p:nvSpPr>
        <p:spPr>
          <a:xfrm>
            <a:off x="843185" y="1"/>
            <a:ext cx="10515600" cy="950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Nunito"/>
              <a:buNone/>
            </a:pPr>
            <a:r>
              <a:rPr lang="es-ES" sz="3200"/>
              <a:t>Mixing in the North Atlantic</a:t>
            </a:r>
            <a:endParaRPr sz="3200"/>
          </a:p>
        </p:txBody>
      </p:sp>
      <p:sp>
        <p:nvSpPr>
          <p:cNvPr id="326" name="Google Shape;326;p29"/>
          <p:cNvSpPr txBox="1"/>
          <p:nvPr>
            <p:ph idx="12" type="sldNum"/>
          </p:nvPr>
        </p:nvSpPr>
        <p:spPr>
          <a:xfrm>
            <a:off x="10713960" y="6357723"/>
            <a:ext cx="1137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sp>
        <p:nvSpPr>
          <p:cNvPr id="327" name="Google Shape;327;p29"/>
          <p:cNvSpPr txBox="1"/>
          <p:nvPr/>
        </p:nvSpPr>
        <p:spPr>
          <a:xfrm>
            <a:off x="0" y="1053925"/>
            <a:ext cx="12192000" cy="668100"/>
          </a:xfrm>
          <a:prstGeom prst="rect">
            <a:avLst/>
          </a:prstGeom>
          <a:noFill/>
          <a:ln>
            <a:noFill/>
          </a:ln>
          <a:effectLst>
            <a:outerShdw blurRad="57150" rotWithShape="0" algn="bl" dir="5400000" dist="19050">
              <a:srgbClr val="000000">
                <a:alpha val="1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s-ES" sz="1800">
                <a:solidFill>
                  <a:schemeClr val="dk1"/>
                </a:solidFill>
                <a:latin typeface="Roboto"/>
                <a:ea typeface="Roboto"/>
                <a:cs typeface="Roboto"/>
                <a:sym typeface="Roboto"/>
              </a:rPr>
              <a:t>March mixed layer depth (MLD) standard deviation</a:t>
            </a:r>
            <a:endParaRPr sz="1800">
              <a:solidFill>
                <a:schemeClr val="dk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30"/>
          <p:cNvSpPr txBox="1"/>
          <p:nvPr>
            <p:ph type="title"/>
          </p:nvPr>
        </p:nvSpPr>
        <p:spPr>
          <a:xfrm>
            <a:off x="843185" y="1"/>
            <a:ext cx="10515600" cy="950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Nunito"/>
              <a:buNone/>
            </a:pPr>
            <a:r>
              <a:rPr lang="es-ES" sz="3200"/>
              <a:t>Vertical </a:t>
            </a:r>
            <a:r>
              <a:rPr lang="es-ES" sz="3200"/>
              <a:t>profiles in the Subpolar Gyre</a:t>
            </a:r>
            <a:endParaRPr sz="3200"/>
          </a:p>
        </p:txBody>
      </p:sp>
      <p:sp>
        <p:nvSpPr>
          <p:cNvPr id="333" name="Google Shape;333;p30"/>
          <p:cNvSpPr txBox="1"/>
          <p:nvPr>
            <p:ph idx="12" type="sldNum"/>
          </p:nvPr>
        </p:nvSpPr>
        <p:spPr>
          <a:xfrm>
            <a:off x="10713960" y="6357723"/>
            <a:ext cx="1137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pic>
        <p:nvPicPr>
          <p:cNvPr id="334" name="Google Shape;334;p30"/>
          <p:cNvPicPr preferRelativeResize="0"/>
          <p:nvPr/>
        </p:nvPicPr>
        <p:blipFill rotWithShape="1">
          <a:blip r:embed="rId3">
            <a:alphaModFix/>
          </a:blip>
          <a:srcRect b="48571" l="0" r="0" t="6208"/>
          <a:stretch/>
        </p:blipFill>
        <p:spPr>
          <a:xfrm>
            <a:off x="767188" y="1541787"/>
            <a:ext cx="10657623" cy="4181699"/>
          </a:xfrm>
          <a:prstGeom prst="rect">
            <a:avLst/>
          </a:prstGeom>
          <a:noFill/>
          <a:ln>
            <a:noFill/>
          </a:ln>
        </p:spPr>
      </p:pic>
      <p:sp>
        <p:nvSpPr>
          <p:cNvPr id="335" name="Google Shape;335;p30"/>
          <p:cNvSpPr txBox="1"/>
          <p:nvPr/>
        </p:nvSpPr>
        <p:spPr>
          <a:xfrm>
            <a:off x="0" y="1053925"/>
            <a:ext cx="12192000" cy="668100"/>
          </a:xfrm>
          <a:prstGeom prst="rect">
            <a:avLst/>
          </a:prstGeom>
          <a:noFill/>
          <a:ln>
            <a:noFill/>
          </a:ln>
          <a:effectLst>
            <a:outerShdw blurRad="57150" rotWithShape="0" algn="bl" dir="5400000" dist="19050">
              <a:srgbClr val="000000">
                <a:alpha val="1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s-ES" sz="1800">
                <a:solidFill>
                  <a:schemeClr val="dk1"/>
                </a:solidFill>
                <a:latin typeface="Roboto"/>
                <a:ea typeface="Roboto"/>
                <a:cs typeface="Roboto"/>
                <a:sym typeface="Roboto"/>
              </a:rPr>
              <a:t>Mean climatology in the Labrador sea in DJFM</a:t>
            </a:r>
            <a:endParaRPr sz="1800">
              <a:solidFill>
                <a:schemeClr val="dk1"/>
              </a:solidFill>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31"/>
          <p:cNvSpPr txBox="1"/>
          <p:nvPr>
            <p:ph type="title"/>
          </p:nvPr>
        </p:nvSpPr>
        <p:spPr>
          <a:xfrm>
            <a:off x="843185" y="1"/>
            <a:ext cx="10515600" cy="950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Nunito"/>
              <a:buNone/>
            </a:pPr>
            <a:r>
              <a:rPr lang="es-ES" sz="3200"/>
              <a:t>Vertical profiles in the Subpolar Gyre</a:t>
            </a:r>
            <a:endParaRPr sz="3200"/>
          </a:p>
        </p:txBody>
      </p:sp>
      <p:sp>
        <p:nvSpPr>
          <p:cNvPr id="341" name="Google Shape;341;p31"/>
          <p:cNvSpPr txBox="1"/>
          <p:nvPr>
            <p:ph idx="12" type="sldNum"/>
          </p:nvPr>
        </p:nvSpPr>
        <p:spPr>
          <a:xfrm>
            <a:off x="10713960" y="6357723"/>
            <a:ext cx="1137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pic>
        <p:nvPicPr>
          <p:cNvPr id="342" name="Google Shape;342;p31"/>
          <p:cNvPicPr preferRelativeResize="0"/>
          <p:nvPr/>
        </p:nvPicPr>
        <p:blipFill rotWithShape="1">
          <a:blip r:embed="rId3">
            <a:alphaModFix/>
          </a:blip>
          <a:srcRect b="0" l="0" r="0" t="53203"/>
          <a:stretch/>
        </p:blipFill>
        <p:spPr>
          <a:xfrm>
            <a:off x="767188" y="1468875"/>
            <a:ext cx="10657623" cy="4327501"/>
          </a:xfrm>
          <a:prstGeom prst="rect">
            <a:avLst/>
          </a:prstGeom>
          <a:noFill/>
          <a:ln>
            <a:noFill/>
          </a:ln>
        </p:spPr>
      </p:pic>
      <p:sp>
        <p:nvSpPr>
          <p:cNvPr id="343" name="Google Shape;343;p31"/>
          <p:cNvSpPr txBox="1"/>
          <p:nvPr/>
        </p:nvSpPr>
        <p:spPr>
          <a:xfrm>
            <a:off x="0" y="1053925"/>
            <a:ext cx="12192000" cy="668100"/>
          </a:xfrm>
          <a:prstGeom prst="rect">
            <a:avLst/>
          </a:prstGeom>
          <a:noFill/>
          <a:ln>
            <a:noFill/>
          </a:ln>
          <a:effectLst>
            <a:outerShdw blurRad="57150" rotWithShape="0" algn="bl" dir="5400000" dist="19050">
              <a:srgbClr val="000000">
                <a:alpha val="1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s-ES" sz="1800">
                <a:solidFill>
                  <a:schemeClr val="dk1"/>
                </a:solidFill>
                <a:latin typeface="Roboto"/>
                <a:ea typeface="Roboto"/>
                <a:cs typeface="Roboto"/>
                <a:sym typeface="Roboto"/>
              </a:rPr>
              <a:t>Regression between March MLD series and DJFM profiles</a:t>
            </a:r>
            <a:r>
              <a:rPr lang="es-ES" sz="1800">
                <a:solidFill>
                  <a:schemeClr val="dk1"/>
                </a:solidFill>
                <a:latin typeface="Roboto"/>
                <a:ea typeface="Roboto"/>
                <a:cs typeface="Roboto"/>
                <a:sym typeface="Roboto"/>
              </a:rPr>
              <a:t> in the Labrador sea </a:t>
            </a:r>
            <a:endParaRPr sz="1800">
              <a:solidFill>
                <a:schemeClr val="dk1"/>
              </a:solidFill>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32"/>
          <p:cNvSpPr txBox="1"/>
          <p:nvPr>
            <p:ph type="title"/>
          </p:nvPr>
        </p:nvSpPr>
        <p:spPr>
          <a:xfrm>
            <a:off x="843185" y="1"/>
            <a:ext cx="10515600" cy="950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Nunito"/>
              <a:buNone/>
            </a:pPr>
            <a:r>
              <a:rPr lang="es-ES" sz="3200"/>
              <a:t>Mixing drivers in the North Atlantic</a:t>
            </a:r>
            <a:endParaRPr sz="3200"/>
          </a:p>
        </p:txBody>
      </p:sp>
      <p:sp>
        <p:nvSpPr>
          <p:cNvPr id="349" name="Google Shape;349;p32"/>
          <p:cNvSpPr txBox="1"/>
          <p:nvPr>
            <p:ph idx="12" type="sldNum"/>
          </p:nvPr>
        </p:nvSpPr>
        <p:spPr>
          <a:xfrm>
            <a:off x="10713960" y="6357723"/>
            <a:ext cx="1137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pic>
        <p:nvPicPr>
          <p:cNvPr id="350" name="Google Shape;350;p32"/>
          <p:cNvPicPr preferRelativeResize="0"/>
          <p:nvPr/>
        </p:nvPicPr>
        <p:blipFill>
          <a:blip r:embed="rId3">
            <a:alphaModFix/>
          </a:blip>
          <a:stretch>
            <a:fillRect/>
          </a:stretch>
        </p:blipFill>
        <p:spPr>
          <a:xfrm>
            <a:off x="1857125" y="1483800"/>
            <a:ext cx="8477752" cy="4288501"/>
          </a:xfrm>
          <a:prstGeom prst="rect">
            <a:avLst/>
          </a:prstGeom>
          <a:noFill/>
          <a:ln>
            <a:noFill/>
          </a:ln>
        </p:spPr>
      </p:pic>
      <p:sp>
        <p:nvSpPr>
          <p:cNvPr id="351" name="Google Shape;351;p32"/>
          <p:cNvSpPr txBox="1"/>
          <p:nvPr/>
        </p:nvSpPr>
        <p:spPr>
          <a:xfrm>
            <a:off x="0" y="1053925"/>
            <a:ext cx="12192000" cy="668100"/>
          </a:xfrm>
          <a:prstGeom prst="rect">
            <a:avLst/>
          </a:prstGeom>
          <a:noFill/>
          <a:ln>
            <a:noFill/>
          </a:ln>
          <a:effectLst>
            <a:outerShdw blurRad="57150" rotWithShape="0" algn="bl" dir="5400000" dist="19050">
              <a:srgbClr val="000000">
                <a:alpha val="1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s-ES" sz="1800">
                <a:solidFill>
                  <a:schemeClr val="dk1"/>
                </a:solidFill>
                <a:latin typeface="Roboto"/>
                <a:ea typeface="Roboto"/>
                <a:cs typeface="Roboto"/>
                <a:sym typeface="Roboto"/>
              </a:rPr>
              <a:t>Correlation</a:t>
            </a:r>
            <a:r>
              <a:rPr lang="es-ES" sz="1800">
                <a:solidFill>
                  <a:schemeClr val="dk1"/>
                </a:solidFill>
                <a:latin typeface="Roboto"/>
                <a:ea typeface="Roboto"/>
                <a:cs typeface="Roboto"/>
                <a:sym typeface="Roboto"/>
              </a:rPr>
              <a:t> of DJFM wind-stress and heat-flux with MLD series</a:t>
            </a:r>
            <a:endParaRPr sz="1800">
              <a:solidFill>
                <a:schemeClr val="dk1"/>
              </a:solidFill>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pic>
        <p:nvPicPr>
          <p:cNvPr id="356" name="Google Shape;356;p33"/>
          <p:cNvPicPr preferRelativeResize="0"/>
          <p:nvPr/>
        </p:nvPicPr>
        <p:blipFill rotWithShape="1">
          <a:blip r:embed="rId3">
            <a:alphaModFix/>
          </a:blip>
          <a:srcRect b="2884" l="0" r="0" t="0"/>
          <a:stretch/>
        </p:blipFill>
        <p:spPr>
          <a:xfrm>
            <a:off x="2166775" y="1496975"/>
            <a:ext cx="8035200" cy="4680001"/>
          </a:xfrm>
          <a:prstGeom prst="rect">
            <a:avLst/>
          </a:prstGeom>
          <a:noFill/>
          <a:ln>
            <a:noFill/>
          </a:ln>
        </p:spPr>
      </p:pic>
      <p:sp>
        <p:nvSpPr>
          <p:cNvPr id="357" name="Google Shape;357;p33"/>
          <p:cNvSpPr txBox="1"/>
          <p:nvPr>
            <p:ph type="title"/>
          </p:nvPr>
        </p:nvSpPr>
        <p:spPr>
          <a:xfrm>
            <a:off x="843185" y="1"/>
            <a:ext cx="10515600" cy="950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Nunito"/>
              <a:buNone/>
            </a:pPr>
            <a:r>
              <a:rPr lang="es-ES" sz="3200"/>
              <a:t>Mixing drivers in the North Atlantic</a:t>
            </a:r>
            <a:endParaRPr sz="3200"/>
          </a:p>
        </p:txBody>
      </p:sp>
      <p:sp>
        <p:nvSpPr>
          <p:cNvPr id="358" name="Google Shape;358;p33"/>
          <p:cNvSpPr txBox="1"/>
          <p:nvPr>
            <p:ph idx="12" type="sldNum"/>
          </p:nvPr>
        </p:nvSpPr>
        <p:spPr>
          <a:xfrm>
            <a:off x="10713960" y="6357723"/>
            <a:ext cx="1137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sp>
        <p:nvSpPr>
          <p:cNvPr id="359" name="Google Shape;359;p33"/>
          <p:cNvSpPr txBox="1"/>
          <p:nvPr/>
        </p:nvSpPr>
        <p:spPr>
          <a:xfrm>
            <a:off x="0" y="1053925"/>
            <a:ext cx="12192000" cy="668100"/>
          </a:xfrm>
          <a:prstGeom prst="rect">
            <a:avLst/>
          </a:prstGeom>
          <a:noFill/>
          <a:ln>
            <a:noFill/>
          </a:ln>
          <a:effectLst>
            <a:outerShdw blurRad="57150" rotWithShape="0" algn="bl" dir="5400000" dist="19050">
              <a:srgbClr val="000000">
                <a:alpha val="1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s-ES" sz="1800">
                <a:solidFill>
                  <a:schemeClr val="dk1"/>
                </a:solidFill>
                <a:latin typeface="Roboto"/>
                <a:ea typeface="Roboto"/>
                <a:cs typeface="Roboto"/>
                <a:sym typeface="Roboto"/>
              </a:rPr>
              <a:t>Correlation of SOS with MLD series</a:t>
            </a:r>
            <a:endParaRPr sz="1800">
              <a:solidFill>
                <a:schemeClr val="dk1"/>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16"/>
          <p:cNvSpPr txBox="1"/>
          <p:nvPr>
            <p:ph type="title"/>
          </p:nvPr>
        </p:nvSpPr>
        <p:spPr>
          <a:xfrm>
            <a:off x="838200" y="124964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Nunito"/>
              <a:buNone/>
            </a:pPr>
            <a:r>
              <a:rPr lang="es-ES"/>
              <a:t>EERIE funding</a:t>
            </a:r>
            <a:endParaRPr/>
          </a:p>
        </p:txBody>
      </p:sp>
      <p:pic>
        <p:nvPicPr>
          <p:cNvPr descr="State Secretariat for Education, Research and Innovation - Wikipedia" id="124" name="Google Shape;124;p16"/>
          <p:cNvPicPr preferRelativeResize="0"/>
          <p:nvPr/>
        </p:nvPicPr>
        <p:blipFill rotWithShape="1">
          <a:blip r:embed="rId3">
            <a:alphaModFix/>
          </a:blip>
          <a:srcRect b="0" l="0" r="0" t="0"/>
          <a:stretch/>
        </p:blipFill>
        <p:spPr>
          <a:xfrm>
            <a:off x="7894710" y="5025845"/>
            <a:ext cx="2352869" cy="761006"/>
          </a:xfrm>
          <a:prstGeom prst="rect">
            <a:avLst/>
          </a:prstGeom>
          <a:noFill/>
          <a:ln>
            <a:noFill/>
          </a:ln>
        </p:spPr>
      </p:pic>
      <p:pic>
        <p:nvPicPr>
          <p:cNvPr descr="EU" id="125" name="Google Shape;125;p16"/>
          <p:cNvPicPr preferRelativeResize="0"/>
          <p:nvPr/>
        </p:nvPicPr>
        <p:blipFill rotWithShape="1">
          <a:blip r:embed="rId4">
            <a:alphaModFix/>
          </a:blip>
          <a:srcRect b="0" l="0" r="0" t="0"/>
          <a:stretch/>
        </p:blipFill>
        <p:spPr>
          <a:xfrm>
            <a:off x="8010822" y="2656366"/>
            <a:ext cx="1138665" cy="761008"/>
          </a:xfrm>
          <a:prstGeom prst="rect">
            <a:avLst/>
          </a:prstGeom>
          <a:noFill/>
          <a:ln>
            <a:noFill/>
          </a:ln>
        </p:spPr>
      </p:pic>
      <p:pic>
        <p:nvPicPr>
          <p:cNvPr descr="Imagen que contiene Texto&#10;&#10;Descripción generada automáticamente" id="126" name="Google Shape;126;p16"/>
          <p:cNvPicPr preferRelativeResize="0"/>
          <p:nvPr/>
        </p:nvPicPr>
        <p:blipFill rotWithShape="1">
          <a:blip r:embed="rId5">
            <a:alphaModFix/>
          </a:blip>
          <a:srcRect b="0" l="0" r="0" t="0"/>
          <a:stretch/>
        </p:blipFill>
        <p:spPr>
          <a:xfrm>
            <a:off x="8010822" y="3841106"/>
            <a:ext cx="2581037" cy="761007"/>
          </a:xfrm>
          <a:prstGeom prst="rect">
            <a:avLst/>
          </a:prstGeom>
          <a:noFill/>
          <a:ln>
            <a:noFill/>
          </a:ln>
        </p:spPr>
      </p:pic>
      <p:sp>
        <p:nvSpPr>
          <p:cNvPr id="127" name="Google Shape;127;p16"/>
          <p:cNvSpPr txBox="1"/>
          <p:nvPr/>
        </p:nvSpPr>
        <p:spPr>
          <a:xfrm>
            <a:off x="1761893" y="2621392"/>
            <a:ext cx="5898094" cy="830956"/>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600"/>
              <a:buFont typeface="Arial"/>
              <a:buNone/>
            </a:pPr>
            <a:r>
              <a:rPr b="0" i="0" lang="es-ES" sz="1600" u="none" cap="none" strike="noStrike">
                <a:solidFill>
                  <a:schemeClr val="dk1"/>
                </a:solidFill>
                <a:latin typeface="Roboto"/>
                <a:ea typeface="Roboto"/>
                <a:cs typeface="Roboto"/>
                <a:sym typeface="Roboto"/>
              </a:rPr>
              <a:t>This project has received funding from the European Union’s Horizon Europe research and innovation programme under </a:t>
            </a:r>
            <a:r>
              <a:rPr b="0" i="0" lang="es-ES" sz="1600" u="sng" cap="none" strike="noStrike">
                <a:solidFill>
                  <a:schemeClr val="dk1"/>
                </a:solidFill>
                <a:latin typeface="Roboto"/>
                <a:ea typeface="Roboto"/>
                <a:cs typeface="Roboto"/>
                <a:sym typeface="Roboto"/>
                <a:hlinkClick r:id="rId6">
                  <a:extLst>
                    <a:ext uri="{A12FA001-AC4F-418D-AE19-62706E023703}">
                      <ahyp:hlinkClr val="tx"/>
                    </a:ext>
                  </a:extLst>
                </a:hlinkClick>
              </a:rPr>
              <a:t>Grant Agreement No. </a:t>
            </a:r>
            <a:r>
              <a:rPr b="0" i="0" lang="es-ES" sz="1600" u="sng" cap="none" strike="noStrike">
                <a:solidFill>
                  <a:srgbClr val="333333"/>
                </a:solidFill>
                <a:latin typeface="Roboto"/>
                <a:ea typeface="Roboto"/>
                <a:cs typeface="Roboto"/>
                <a:sym typeface="Roboto"/>
                <a:hlinkClick r:id="rId7">
                  <a:extLst>
                    <a:ext uri="{A12FA001-AC4F-418D-AE19-62706E023703}">
                      <ahyp:hlinkClr val="tx"/>
                    </a:ext>
                  </a:extLst>
                </a:hlinkClick>
              </a:rPr>
              <a:t>101081383</a:t>
            </a:r>
            <a:endParaRPr b="0" i="0" sz="1600" u="none" cap="none" strike="noStrike">
              <a:solidFill>
                <a:schemeClr val="dk1"/>
              </a:solidFill>
              <a:latin typeface="Roboto"/>
              <a:ea typeface="Roboto"/>
              <a:cs typeface="Roboto"/>
              <a:sym typeface="Roboto"/>
            </a:endParaRPr>
          </a:p>
        </p:txBody>
      </p:sp>
      <p:sp>
        <p:nvSpPr>
          <p:cNvPr id="128" name="Google Shape;128;p16"/>
          <p:cNvSpPr txBox="1"/>
          <p:nvPr/>
        </p:nvSpPr>
        <p:spPr>
          <a:xfrm>
            <a:off x="1226634" y="3806131"/>
            <a:ext cx="6433353" cy="830956"/>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s-ES" sz="1600" u="none" cap="none" strike="noStrike">
                <a:solidFill>
                  <a:schemeClr val="dk1"/>
                </a:solidFill>
                <a:latin typeface="Roboto"/>
                <a:ea typeface="Roboto"/>
                <a:cs typeface="Roboto"/>
                <a:sym typeface="Roboto"/>
              </a:rPr>
              <a:t>All UK Partners in EERIE are funded by UK Research and Innovation (UKRI) under the UK government’s Horizon Europe funding guarantee (grant numbers 10057890, 10049639, 10040510, 10040984).</a:t>
            </a:r>
            <a:endParaRPr b="0" i="0" sz="1600" u="none" cap="none" strike="noStrike">
              <a:solidFill>
                <a:schemeClr val="dk1"/>
              </a:solidFill>
              <a:latin typeface="Roboto"/>
              <a:ea typeface="Roboto"/>
              <a:cs typeface="Roboto"/>
              <a:sym typeface="Roboto"/>
            </a:endParaRPr>
          </a:p>
        </p:txBody>
      </p:sp>
      <p:sp>
        <p:nvSpPr>
          <p:cNvPr id="129" name="Google Shape;129;p16"/>
          <p:cNvSpPr txBox="1"/>
          <p:nvPr/>
        </p:nvSpPr>
        <p:spPr>
          <a:xfrm>
            <a:off x="1761893" y="4990870"/>
            <a:ext cx="5898094" cy="830956"/>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s-ES" sz="1600" u="none" cap="none" strike="noStrike">
                <a:solidFill>
                  <a:schemeClr val="dk1"/>
                </a:solidFill>
                <a:latin typeface="Roboto"/>
                <a:ea typeface="Roboto"/>
                <a:cs typeface="Roboto"/>
                <a:sym typeface="Roboto"/>
              </a:rPr>
              <a:t>ETH Zürich’s contribution to EERIE is funded by the Swiss State Secretariat for Education, Research and Innovation (SERI) under contract #22.00366.</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34"/>
          <p:cNvSpPr txBox="1"/>
          <p:nvPr>
            <p:ph type="title"/>
          </p:nvPr>
        </p:nvSpPr>
        <p:spPr>
          <a:xfrm>
            <a:off x="843185" y="1"/>
            <a:ext cx="10515600" cy="950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Nunito"/>
              <a:buNone/>
            </a:pPr>
            <a:r>
              <a:rPr lang="es-ES" sz="3200"/>
              <a:t>AMOC response to mixing</a:t>
            </a:r>
            <a:endParaRPr sz="3200"/>
          </a:p>
        </p:txBody>
      </p:sp>
      <p:sp>
        <p:nvSpPr>
          <p:cNvPr id="365" name="Google Shape;365;p34"/>
          <p:cNvSpPr txBox="1"/>
          <p:nvPr>
            <p:ph idx="12" type="sldNum"/>
          </p:nvPr>
        </p:nvSpPr>
        <p:spPr>
          <a:xfrm>
            <a:off x="10713960" y="6357723"/>
            <a:ext cx="1137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pic>
        <p:nvPicPr>
          <p:cNvPr id="366" name="Google Shape;366;p34"/>
          <p:cNvPicPr preferRelativeResize="0"/>
          <p:nvPr/>
        </p:nvPicPr>
        <p:blipFill rotWithShape="1">
          <a:blip r:embed="rId3">
            <a:alphaModFix/>
          </a:blip>
          <a:srcRect b="0" l="0" r="0" t="3372"/>
          <a:stretch/>
        </p:blipFill>
        <p:spPr>
          <a:xfrm>
            <a:off x="1981200" y="1502900"/>
            <a:ext cx="8283602" cy="4679999"/>
          </a:xfrm>
          <a:prstGeom prst="rect">
            <a:avLst/>
          </a:prstGeom>
          <a:noFill/>
          <a:ln>
            <a:noFill/>
          </a:ln>
        </p:spPr>
      </p:pic>
      <p:sp>
        <p:nvSpPr>
          <p:cNvPr id="367" name="Google Shape;367;p34"/>
          <p:cNvSpPr txBox="1"/>
          <p:nvPr/>
        </p:nvSpPr>
        <p:spPr>
          <a:xfrm>
            <a:off x="0" y="1053925"/>
            <a:ext cx="12192000" cy="668100"/>
          </a:xfrm>
          <a:prstGeom prst="rect">
            <a:avLst/>
          </a:prstGeom>
          <a:noFill/>
          <a:ln>
            <a:noFill/>
          </a:ln>
          <a:effectLst>
            <a:outerShdw blurRad="57150" rotWithShape="0" algn="bl" dir="5400000" dist="19050">
              <a:srgbClr val="000000">
                <a:alpha val="1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s-ES" sz="1800">
                <a:solidFill>
                  <a:schemeClr val="dk1"/>
                </a:solidFill>
                <a:latin typeface="Roboto"/>
                <a:ea typeface="Roboto"/>
                <a:cs typeface="Roboto"/>
                <a:sym typeface="Roboto"/>
              </a:rPr>
              <a:t>Correlation of MOC with MLD series</a:t>
            </a:r>
            <a:endParaRPr sz="1800">
              <a:solidFill>
                <a:schemeClr val="dk1"/>
              </a:solidFill>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35"/>
          <p:cNvSpPr txBox="1"/>
          <p:nvPr>
            <p:ph type="title"/>
          </p:nvPr>
        </p:nvSpPr>
        <p:spPr>
          <a:xfrm>
            <a:off x="843185" y="1"/>
            <a:ext cx="10515600" cy="9504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3200"/>
              <a:buFont typeface="Nunito"/>
              <a:buNone/>
            </a:pPr>
            <a:r>
              <a:rPr lang="es-ES" sz="3200"/>
              <a:t>AMOC latitudinal coherence</a:t>
            </a:r>
            <a:endParaRPr sz="3200"/>
          </a:p>
        </p:txBody>
      </p:sp>
      <p:sp>
        <p:nvSpPr>
          <p:cNvPr id="373" name="Google Shape;373;p35"/>
          <p:cNvSpPr txBox="1"/>
          <p:nvPr>
            <p:ph idx="12" type="sldNum"/>
          </p:nvPr>
        </p:nvSpPr>
        <p:spPr>
          <a:xfrm>
            <a:off x="10713960" y="6357723"/>
            <a:ext cx="1137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pic>
        <p:nvPicPr>
          <p:cNvPr id="374" name="Google Shape;374;p35"/>
          <p:cNvPicPr preferRelativeResize="0"/>
          <p:nvPr/>
        </p:nvPicPr>
        <p:blipFill>
          <a:blip r:embed="rId3">
            <a:alphaModFix/>
          </a:blip>
          <a:stretch>
            <a:fillRect/>
          </a:stretch>
        </p:blipFill>
        <p:spPr>
          <a:xfrm>
            <a:off x="2925000" y="1412090"/>
            <a:ext cx="6037202" cy="4680000"/>
          </a:xfrm>
          <a:prstGeom prst="rect">
            <a:avLst/>
          </a:prstGeom>
          <a:noFill/>
          <a:ln>
            <a:noFill/>
          </a:ln>
        </p:spPr>
      </p:pic>
      <p:sp>
        <p:nvSpPr>
          <p:cNvPr id="375" name="Google Shape;375;p35"/>
          <p:cNvSpPr txBox="1"/>
          <p:nvPr/>
        </p:nvSpPr>
        <p:spPr>
          <a:xfrm>
            <a:off x="0" y="1053925"/>
            <a:ext cx="12192000" cy="668100"/>
          </a:xfrm>
          <a:prstGeom prst="rect">
            <a:avLst/>
          </a:prstGeom>
          <a:noFill/>
          <a:ln>
            <a:noFill/>
          </a:ln>
          <a:effectLst>
            <a:outerShdw blurRad="57150" rotWithShape="0" algn="bl" dir="5400000" dist="19050">
              <a:srgbClr val="000000">
                <a:alpha val="1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s-ES" sz="1800">
                <a:solidFill>
                  <a:schemeClr val="dk1"/>
                </a:solidFill>
                <a:latin typeface="Roboto"/>
                <a:ea typeface="Roboto"/>
                <a:cs typeface="Roboto"/>
                <a:sym typeface="Roboto"/>
              </a:rPr>
              <a:t>Correlation of MOC at fixed depth with MOC at fixed depth and latitude</a:t>
            </a:r>
            <a:endParaRPr sz="1800">
              <a:solidFill>
                <a:schemeClr val="dk1"/>
              </a:solidFill>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pic>
        <p:nvPicPr>
          <p:cNvPr id="380" name="Google Shape;380;p36"/>
          <p:cNvPicPr preferRelativeResize="0"/>
          <p:nvPr/>
        </p:nvPicPr>
        <p:blipFill rotWithShape="1">
          <a:blip r:embed="rId3">
            <a:alphaModFix/>
          </a:blip>
          <a:srcRect b="2152" l="0" r="0" t="0"/>
          <a:stretch/>
        </p:blipFill>
        <p:spPr>
          <a:xfrm>
            <a:off x="2161800" y="1496975"/>
            <a:ext cx="7970401" cy="4680001"/>
          </a:xfrm>
          <a:prstGeom prst="rect">
            <a:avLst/>
          </a:prstGeom>
          <a:noFill/>
          <a:ln>
            <a:noFill/>
          </a:ln>
        </p:spPr>
      </p:pic>
      <p:sp>
        <p:nvSpPr>
          <p:cNvPr id="381" name="Google Shape;381;p36"/>
          <p:cNvSpPr txBox="1"/>
          <p:nvPr>
            <p:ph type="title"/>
          </p:nvPr>
        </p:nvSpPr>
        <p:spPr>
          <a:xfrm>
            <a:off x="843185" y="1"/>
            <a:ext cx="10515600" cy="9504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3200"/>
              <a:buFont typeface="Nunito"/>
              <a:buNone/>
            </a:pPr>
            <a:r>
              <a:rPr lang="es-ES" sz="3200"/>
              <a:t>Deep ocean density anomalies propagation</a:t>
            </a:r>
            <a:endParaRPr sz="3200"/>
          </a:p>
        </p:txBody>
      </p:sp>
      <p:sp>
        <p:nvSpPr>
          <p:cNvPr id="382" name="Google Shape;382;p36"/>
          <p:cNvSpPr txBox="1"/>
          <p:nvPr>
            <p:ph idx="12" type="sldNum"/>
          </p:nvPr>
        </p:nvSpPr>
        <p:spPr>
          <a:xfrm>
            <a:off x="10713960" y="6357723"/>
            <a:ext cx="1137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sp>
        <p:nvSpPr>
          <p:cNvPr id="383" name="Google Shape;383;p36"/>
          <p:cNvSpPr txBox="1"/>
          <p:nvPr/>
        </p:nvSpPr>
        <p:spPr>
          <a:xfrm>
            <a:off x="0" y="1053925"/>
            <a:ext cx="12192000" cy="668100"/>
          </a:xfrm>
          <a:prstGeom prst="rect">
            <a:avLst/>
          </a:prstGeom>
          <a:noFill/>
          <a:ln>
            <a:noFill/>
          </a:ln>
          <a:effectLst>
            <a:outerShdw blurRad="57150" rotWithShape="0" algn="bl" dir="5400000" dist="19050">
              <a:srgbClr val="000000">
                <a:alpha val="1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s-ES" sz="1800">
                <a:solidFill>
                  <a:schemeClr val="dk1"/>
                </a:solidFill>
                <a:latin typeface="Roboto"/>
                <a:ea typeface="Roboto"/>
                <a:cs typeface="Roboto"/>
                <a:sym typeface="Roboto"/>
              </a:rPr>
              <a:t>Correlation of density at 1000m with MLD series</a:t>
            </a:r>
            <a:endParaRPr sz="1800">
              <a:solidFill>
                <a:schemeClr val="dk1"/>
              </a:solidFill>
              <a:latin typeface="Roboto"/>
              <a:ea typeface="Roboto"/>
              <a:cs typeface="Roboto"/>
              <a:sym typeface="Robo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37"/>
          <p:cNvSpPr txBox="1"/>
          <p:nvPr>
            <p:ph idx="1" type="body"/>
          </p:nvPr>
        </p:nvSpPr>
        <p:spPr>
          <a:xfrm>
            <a:off x="771300" y="1214075"/>
            <a:ext cx="10695900" cy="4962900"/>
          </a:xfrm>
          <a:prstGeom prst="rect">
            <a:avLst/>
          </a:prstGeom>
          <a:noFill/>
          <a:ln>
            <a:noFill/>
          </a:ln>
        </p:spPr>
        <p:txBody>
          <a:bodyPr anchorCtr="0" anchor="t" bIns="45700" lIns="91425" spcFirstLastPara="1" rIns="91425" wrap="square" tIns="45700">
            <a:normAutofit fontScale="70000"/>
          </a:bodyPr>
          <a:lstStyle/>
          <a:p>
            <a:pPr indent="-175260" lvl="0" marL="228600" rtl="0" algn="l">
              <a:lnSpc>
                <a:spcPct val="115000"/>
              </a:lnSpc>
              <a:spcBef>
                <a:spcPts val="0"/>
              </a:spcBef>
              <a:spcAft>
                <a:spcPts val="0"/>
              </a:spcAft>
              <a:buClr>
                <a:schemeClr val="accent2"/>
              </a:buClr>
              <a:buSzPct val="100000"/>
              <a:buChar char="•"/>
            </a:pPr>
            <a:r>
              <a:rPr lang="es-ES"/>
              <a:t>The drivers and impacts of Labrador Sea </a:t>
            </a:r>
            <a:r>
              <a:rPr lang="es-ES"/>
              <a:t>convection</a:t>
            </a:r>
            <a:r>
              <a:rPr lang="es-ES"/>
              <a:t> are sensitive to the model resolution</a:t>
            </a:r>
            <a:endParaRPr/>
          </a:p>
          <a:p>
            <a:pPr indent="0" lvl="0" marL="457200" rtl="0" algn="l">
              <a:lnSpc>
                <a:spcPct val="115000"/>
              </a:lnSpc>
              <a:spcBef>
                <a:spcPts val="0"/>
              </a:spcBef>
              <a:spcAft>
                <a:spcPts val="0"/>
              </a:spcAft>
              <a:buNone/>
            </a:pPr>
            <a:r>
              <a:t/>
            </a:r>
            <a:endParaRPr/>
          </a:p>
          <a:p>
            <a:pPr indent="-175260" lvl="0" marL="228600" rtl="0" algn="l">
              <a:lnSpc>
                <a:spcPct val="115000"/>
              </a:lnSpc>
              <a:spcBef>
                <a:spcPts val="0"/>
              </a:spcBef>
              <a:spcAft>
                <a:spcPts val="0"/>
              </a:spcAft>
              <a:buClr>
                <a:schemeClr val="accent2"/>
              </a:buClr>
              <a:buSzPct val="100000"/>
              <a:buChar char="•"/>
            </a:pPr>
            <a:r>
              <a:rPr lang="es-ES"/>
              <a:t>The mean Labrador Sea stratification and MLD are more realistic in the eddy-resolving version of EC-Earth3P</a:t>
            </a:r>
            <a:endParaRPr/>
          </a:p>
          <a:p>
            <a:pPr indent="0" lvl="0" marL="0" rtl="0" algn="l">
              <a:lnSpc>
                <a:spcPct val="115000"/>
              </a:lnSpc>
              <a:spcBef>
                <a:spcPts val="0"/>
              </a:spcBef>
              <a:spcAft>
                <a:spcPts val="0"/>
              </a:spcAft>
              <a:buNone/>
            </a:pPr>
            <a:r>
              <a:t/>
            </a:r>
            <a:endParaRPr/>
          </a:p>
          <a:p>
            <a:pPr indent="-175260" lvl="0" marL="228600" rtl="0" algn="l">
              <a:lnSpc>
                <a:spcPct val="115000"/>
              </a:lnSpc>
              <a:spcBef>
                <a:spcPts val="0"/>
              </a:spcBef>
              <a:spcAft>
                <a:spcPts val="0"/>
              </a:spcAft>
              <a:buSzPct val="100000"/>
              <a:buChar char="•"/>
            </a:pPr>
            <a:r>
              <a:rPr lang="es-ES"/>
              <a:t>The NAO exerts a stronger influence on Labrador MLD in the eddy-resolving and eddy-permitting versions of EC-Earth3P</a:t>
            </a:r>
            <a:endParaRPr/>
          </a:p>
          <a:p>
            <a:pPr indent="0" lvl="0" marL="457200" rtl="0" algn="l">
              <a:lnSpc>
                <a:spcPct val="115000"/>
              </a:lnSpc>
              <a:spcBef>
                <a:spcPts val="0"/>
              </a:spcBef>
              <a:spcAft>
                <a:spcPts val="0"/>
              </a:spcAft>
              <a:buNone/>
            </a:pPr>
            <a:r>
              <a:t/>
            </a:r>
            <a:endParaRPr/>
          </a:p>
          <a:p>
            <a:pPr indent="-175260" lvl="0" marL="228600" rtl="0" algn="l">
              <a:lnSpc>
                <a:spcPct val="115000"/>
              </a:lnSpc>
              <a:spcBef>
                <a:spcPts val="0"/>
              </a:spcBef>
              <a:spcAft>
                <a:spcPts val="0"/>
              </a:spcAft>
              <a:buSzPct val="100000"/>
              <a:buChar char="•"/>
            </a:pPr>
            <a:r>
              <a:rPr lang="es-ES"/>
              <a:t>The advection of salinity anomalies by the mean SPG circulations seems to also play an important driving role in the eddy-resolving one</a:t>
            </a:r>
            <a:endParaRPr/>
          </a:p>
          <a:p>
            <a:pPr indent="0" lvl="0" marL="457200" rtl="0" algn="l">
              <a:lnSpc>
                <a:spcPct val="115000"/>
              </a:lnSpc>
              <a:spcBef>
                <a:spcPts val="0"/>
              </a:spcBef>
              <a:spcAft>
                <a:spcPts val="0"/>
              </a:spcAft>
              <a:buNone/>
            </a:pPr>
            <a:r>
              <a:t/>
            </a:r>
            <a:endParaRPr/>
          </a:p>
          <a:p>
            <a:pPr indent="-175260" lvl="0" marL="228600" rtl="0" algn="l">
              <a:lnSpc>
                <a:spcPct val="115000"/>
              </a:lnSpc>
              <a:spcBef>
                <a:spcPts val="0"/>
              </a:spcBef>
              <a:spcAft>
                <a:spcPts val="0"/>
              </a:spcAft>
              <a:buSzPct val="112000"/>
              <a:buChar char="•"/>
            </a:pPr>
            <a:r>
              <a:rPr lang="es-ES"/>
              <a:t>We identify important differences across resolutions both in terms of speed and pathways for the propagation of Labrador Sea density anomalies along the Western Boundary Currents, which ultimately impact the coherence of the AMOC changes across latitudes</a:t>
            </a:r>
            <a:endParaRPr sz="2500"/>
          </a:p>
        </p:txBody>
      </p:sp>
      <p:sp>
        <p:nvSpPr>
          <p:cNvPr id="389" name="Google Shape;389;p37"/>
          <p:cNvSpPr txBox="1"/>
          <p:nvPr>
            <p:ph type="title"/>
          </p:nvPr>
        </p:nvSpPr>
        <p:spPr>
          <a:xfrm>
            <a:off x="843185" y="1"/>
            <a:ext cx="10515600" cy="950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Nunito"/>
              <a:buNone/>
            </a:pPr>
            <a:r>
              <a:rPr lang="es-ES" sz="3200"/>
              <a:t>Conclusions</a:t>
            </a:r>
            <a:endParaRPr sz="3200"/>
          </a:p>
        </p:txBody>
      </p:sp>
      <p:sp>
        <p:nvSpPr>
          <p:cNvPr id="390" name="Google Shape;390;p37"/>
          <p:cNvSpPr txBox="1"/>
          <p:nvPr>
            <p:ph idx="12" type="sldNum"/>
          </p:nvPr>
        </p:nvSpPr>
        <p:spPr>
          <a:xfrm>
            <a:off x="10713960" y="6357723"/>
            <a:ext cx="1137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8">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8">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8">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8">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38"/>
          <p:cNvSpPr txBox="1"/>
          <p:nvPr>
            <p:ph type="title"/>
          </p:nvPr>
        </p:nvSpPr>
        <p:spPr>
          <a:xfrm>
            <a:off x="843185" y="1"/>
            <a:ext cx="10515600" cy="950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Nunito"/>
              <a:buNone/>
            </a:pPr>
            <a:r>
              <a:rPr lang="es-ES" sz="3200"/>
              <a:t>How about water-hosing? </a:t>
            </a:r>
            <a:endParaRPr sz="3200"/>
          </a:p>
        </p:txBody>
      </p:sp>
      <p:sp>
        <p:nvSpPr>
          <p:cNvPr id="396" name="Google Shape;396;p38"/>
          <p:cNvSpPr txBox="1"/>
          <p:nvPr>
            <p:ph idx="12" type="sldNum"/>
          </p:nvPr>
        </p:nvSpPr>
        <p:spPr>
          <a:xfrm>
            <a:off x="10713960" y="6357723"/>
            <a:ext cx="1137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sp>
        <p:nvSpPr>
          <p:cNvPr id="397" name="Google Shape;397;p38"/>
          <p:cNvSpPr txBox="1"/>
          <p:nvPr/>
        </p:nvSpPr>
        <p:spPr>
          <a:xfrm>
            <a:off x="553900" y="1531563"/>
            <a:ext cx="4933200" cy="414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600">
              <a:solidFill>
                <a:schemeClr val="accent1"/>
              </a:solidFill>
              <a:latin typeface="Roboto"/>
              <a:ea typeface="Roboto"/>
              <a:cs typeface="Roboto"/>
              <a:sym typeface="Roboto"/>
            </a:endParaRPr>
          </a:p>
          <a:p>
            <a:pPr indent="0" lvl="0" marL="0" rtl="0" algn="l">
              <a:spcBef>
                <a:spcPts val="1000"/>
              </a:spcBef>
              <a:spcAft>
                <a:spcPts val="0"/>
              </a:spcAft>
              <a:buNone/>
            </a:pPr>
            <a:r>
              <a:t/>
            </a:r>
            <a:endParaRPr b="1" sz="1600">
              <a:solidFill>
                <a:schemeClr val="accent1"/>
              </a:solidFill>
              <a:latin typeface="Roboto"/>
              <a:ea typeface="Roboto"/>
              <a:cs typeface="Roboto"/>
              <a:sym typeface="Roboto"/>
            </a:endParaRPr>
          </a:p>
          <a:p>
            <a:pPr indent="0" lvl="0" marL="0" rtl="0" algn="l">
              <a:spcBef>
                <a:spcPts val="1000"/>
              </a:spcBef>
              <a:spcAft>
                <a:spcPts val="0"/>
              </a:spcAft>
              <a:buNone/>
            </a:pPr>
            <a:r>
              <a:t/>
            </a:r>
            <a:endParaRPr b="1" sz="1600">
              <a:solidFill>
                <a:schemeClr val="accent1"/>
              </a:solidFill>
              <a:latin typeface="Roboto"/>
              <a:ea typeface="Roboto"/>
              <a:cs typeface="Roboto"/>
              <a:sym typeface="Roboto"/>
            </a:endParaRPr>
          </a:p>
          <a:p>
            <a:pPr indent="0" lvl="0" marL="0" rtl="0" algn="l">
              <a:spcBef>
                <a:spcPts val="1000"/>
              </a:spcBef>
              <a:spcAft>
                <a:spcPts val="0"/>
              </a:spcAft>
              <a:buNone/>
            </a:pPr>
            <a:r>
              <a:t/>
            </a:r>
            <a:endParaRPr b="1" sz="1600">
              <a:solidFill>
                <a:schemeClr val="accent1"/>
              </a:solidFill>
              <a:latin typeface="Roboto"/>
              <a:ea typeface="Roboto"/>
              <a:cs typeface="Roboto"/>
              <a:sym typeface="Roboto"/>
            </a:endParaRPr>
          </a:p>
          <a:p>
            <a:pPr indent="0" lvl="0" marL="0" rtl="0" algn="l">
              <a:spcBef>
                <a:spcPts val="1000"/>
              </a:spcBef>
              <a:spcAft>
                <a:spcPts val="0"/>
              </a:spcAft>
              <a:buNone/>
            </a:pPr>
            <a:r>
              <a:t/>
            </a:r>
            <a:endParaRPr b="1" sz="1600">
              <a:solidFill>
                <a:schemeClr val="accent1"/>
              </a:solidFill>
              <a:latin typeface="Roboto"/>
              <a:ea typeface="Roboto"/>
              <a:cs typeface="Roboto"/>
              <a:sym typeface="Roboto"/>
            </a:endParaRPr>
          </a:p>
          <a:p>
            <a:pPr indent="0" lvl="0" marL="0" rtl="0" algn="l">
              <a:spcBef>
                <a:spcPts val="1000"/>
              </a:spcBef>
              <a:spcAft>
                <a:spcPts val="0"/>
              </a:spcAft>
              <a:buNone/>
            </a:pPr>
            <a:r>
              <a:t/>
            </a:r>
            <a:endParaRPr b="1" sz="1600">
              <a:solidFill>
                <a:schemeClr val="accent1"/>
              </a:solidFill>
              <a:latin typeface="Roboto"/>
              <a:ea typeface="Roboto"/>
              <a:cs typeface="Roboto"/>
              <a:sym typeface="Roboto"/>
            </a:endParaRPr>
          </a:p>
          <a:p>
            <a:pPr indent="0" lvl="0" marL="0" rtl="0" algn="l">
              <a:spcBef>
                <a:spcPts val="1000"/>
              </a:spcBef>
              <a:spcAft>
                <a:spcPts val="0"/>
              </a:spcAft>
              <a:buNone/>
            </a:pPr>
            <a:r>
              <a:t/>
            </a:r>
            <a:endParaRPr b="1" sz="1600">
              <a:solidFill>
                <a:schemeClr val="accent1"/>
              </a:solidFill>
              <a:latin typeface="Roboto"/>
              <a:ea typeface="Roboto"/>
              <a:cs typeface="Roboto"/>
              <a:sym typeface="Roboto"/>
            </a:endParaRPr>
          </a:p>
          <a:p>
            <a:pPr indent="0" lvl="0" marL="0" rtl="0" algn="l">
              <a:spcBef>
                <a:spcPts val="1000"/>
              </a:spcBef>
              <a:spcAft>
                <a:spcPts val="0"/>
              </a:spcAft>
              <a:buNone/>
            </a:pPr>
            <a:r>
              <a:t/>
            </a:r>
            <a:endParaRPr b="1" sz="1600">
              <a:solidFill>
                <a:schemeClr val="accent1"/>
              </a:solidFill>
              <a:latin typeface="Roboto"/>
              <a:ea typeface="Roboto"/>
              <a:cs typeface="Roboto"/>
              <a:sym typeface="Roboto"/>
            </a:endParaRPr>
          </a:p>
          <a:p>
            <a:pPr indent="0" lvl="0" marL="0" rtl="0" algn="l">
              <a:spcBef>
                <a:spcPts val="1000"/>
              </a:spcBef>
              <a:spcAft>
                <a:spcPts val="0"/>
              </a:spcAft>
              <a:buNone/>
            </a:pPr>
            <a:r>
              <a:rPr b="1" lang="es-ES" sz="1600">
                <a:solidFill>
                  <a:schemeClr val="accent2"/>
                </a:solidFill>
                <a:latin typeface="Roboto"/>
                <a:ea typeface="Roboto"/>
                <a:cs typeface="Roboto"/>
                <a:sym typeface="Roboto"/>
              </a:rPr>
              <a:t>Three ensemble members</a:t>
            </a:r>
            <a:endParaRPr b="1" sz="1600">
              <a:solidFill>
                <a:schemeClr val="accent2"/>
              </a:solidFill>
              <a:latin typeface="Roboto"/>
              <a:ea typeface="Roboto"/>
              <a:cs typeface="Roboto"/>
              <a:sym typeface="Roboto"/>
            </a:endParaRPr>
          </a:p>
          <a:p>
            <a:pPr indent="0" lvl="0" marL="0" rtl="0" algn="l">
              <a:spcBef>
                <a:spcPts val="1000"/>
              </a:spcBef>
              <a:spcAft>
                <a:spcPts val="0"/>
              </a:spcAft>
              <a:buNone/>
            </a:pPr>
            <a:r>
              <a:rPr lang="es-ES" sz="1600">
                <a:solidFill>
                  <a:schemeClr val="dk1"/>
                </a:solidFill>
                <a:latin typeface="Roboto"/>
                <a:ea typeface="Roboto"/>
                <a:cs typeface="Roboto"/>
                <a:sym typeface="Roboto"/>
              </a:rPr>
              <a:t>For 21 years, starting from different AMOC states</a:t>
            </a:r>
            <a:endParaRPr sz="1600">
              <a:solidFill>
                <a:schemeClr val="dk1"/>
              </a:solidFill>
              <a:latin typeface="Roboto"/>
              <a:ea typeface="Roboto"/>
              <a:cs typeface="Roboto"/>
              <a:sym typeface="Roboto"/>
            </a:endParaRPr>
          </a:p>
          <a:p>
            <a:pPr indent="0" lvl="0" marL="0" rtl="0" algn="l">
              <a:spcBef>
                <a:spcPts val="1000"/>
              </a:spcBef>
              <a:spcAft>
                <a:spcPts val="0"/>
              </a:spcAft>
              <a:buNone/>
            </a:pPr>
            <a:r>
              <a:rPr lang="es-ES" sz="1600">
                <a:solidFill>
                  <a:schemeClr val="dk1"/>
                </a:solidFill>
                <a:latin typeface="Roboto"/>
                <a:ea typeface="Roboto"/>
                <a:cs typeface="Roboto"/>
                <a:sym typeface="Roboto"/>
              </a:rPr>
              <a:t>Branching off from a 1950-control</a:t>
            </a:r>
            <a:endParaRPr sz="1600">
              <a:solidFill>
                <a:schemeClr val="dk1"/>
              </a:solidFill>
              <a:latin typeface="Roboto"/>
              <a:ea typeface="Roboto"/>
              <a:cs typeface="Roboto"/>
              <a:sym typeface="Roboto"/>
            </a:endParaRPr>
          </a:p>
          <a:p>
            <a:pPr indent="0" lvl="0" marL="0" rtl="0" algn="l">
              <a:spcBef>
                <a:spcPts val="1000"/>
              </a:spcBef>
              <a:spcAft>
                <a:spcPts val="0"/>
              </a:spcAft>
              <a:buNone/>
            </a:pPr>
            <a:r>
              <a:t/>
            </a:r>
            <a:endParaRPr b="1" sz="1600">
              <a:solidFill>
                <a:schemeClr val="accent1"/>
              </a:solidFill>
              <a:latin typeface="Quicksand"/>
              <a:ea typeface="Quicksand"/>
              <a:cs typeface="Quicksand"/>
              <a:sym typeface="Quicksand"/>
            </a:endParaRPr>
          </a:p>
          <a:p>
            <a:pPr indent="0" lvl="0" marL="0" rtl="0" algn="l">
              <a:spcBef>
                <a:spcPts val="1000"/>
              </a:spcBef>
              <a:spcAft>
                <a:spcPts val="1000"/>
              </a:spcAft>
              <a:buNone/>
            </a:pPr>
            <a:r>
              <a:t/>
            </a:r>
            <a:endParaRPr b="1" sz="1600">
              <a:solidFill>
                <a:schemeClr val="accent1"/>
              </a:solidFill>
              <a:latin typeface="Quicksand"/>
              <a:ea typeface="Quicksand"/>
              <a:cs typeface="Quicksand"/>
              <a:sym typeface="Quicksand"/>
            </a:endParaRPr>
          </a:p>
        </p:txBody>
      </p:sp>
      <p:sp>
        <p:nvSpPr>
          <p:cNvPr id="398" name="Google Shape;398;p38"/>
          <p:cNvSpPr txBox="1"/>
          <p:nvPr/>
        </p:nvSpPr>
        <p:spPr>
          <a:xfrm>
            <a:off x="525875" y="1531575"/>
            <a:ext cx="4933200" cy="266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600">
              <a:solidFill>
                <a:schemeClr val="accent1"/>
              </a:solidFill>
              <a:latin typeface="Roboto"/>
              <a:ea typeface="Roboto"/>
              <a:cs typeface="Roboto"/>
              <a:sym typeface="Roboto"/>
            </a:endParaRPr>
          </a:p>
          <a:p>
            <a:pPr indent="0" lvl="0" marL="0" rtl="0" algn="l">
              <a:spcBef>
                <a:spcPts val="1000"/>
              </a:spcBef>
              <a:spcAft>
                <a:spcPts val="0"/>
              </a:spcAft>
              <a:buNone/>
            </a:pPr>
            <a:r>
              <a:t/>
            </a:r>
            <a:endParaRPr b="1" sz="1600">
              <a:solidFill>
                <a:schemeClr val="accent1"/>
              </a:solidFill>
              <a:latin typeface="Roboto"/>
              <a:ea typeface="Roboto"/>
              <a:cs typeface="Roboto"/>
              <a:sym typeface="Roboto"/>
            </a:endParaRPr>
          </a:p>
          <a:p>
            <a:pPr indent="0" lvl="0" marL="0" rtl="0" algn="l">
              <a:spcBef>
                <a:spcPts val="1000"/>
              </a:spcBef>
              <a:spcAft>
                <a:spcPts val="0"/>
              </a:spcAft>
              <a:buNone/>
            </a:pPr>
            <a:r>
              <a:t/>
            </a:r>
            <a:endParaRPr b="1" sz="1600">
              <a:solidFill>
                <a:schemeClr val="accent1"/>
              </a:solidFill>
              <a:latin typeface="Roboto"/>
              <a:ea typeface="Roboto"/>
              <a:cs typeface="Roboto"/>
              <a:sym typeface="Roboto"/>
            </a:endParaRPr>
          </a:p>
          <a:p>
            <a:pPr indent="0" lvl="0" marL="0" rtl="0" algn="l">
              <a:spcBef>
                <a:spcPts val="1000"/>
              </a:spcBef>
              <a:spcAft>
                <a:spcPts val="0"/>
              </a:spcAft>
              <a:buNone/>
            </a:pPr>
            <a:r>
              <a:t/>
            </a:r>
            <a:endParaRPr b="1" sz="1600">
              <a:solidFill>
                <a:schemeClr val="accent1"/>
              </a:solidFill>
              <a:latin typeface="Roboto"/>
              <a:ea typeface="Roboto"/>
              <a:cs typeface="Roboto"/>
              <a:sym typeface="Roboto"/>
            </a:endParaRPr>
          </a:p>
          <a:p>
            <a:pPr indent="0" lvl="0" marL="0" rtl="0" algn="l">
              <a:spcBef>
                <a:spcPts val="1000"/>
              </a:spcBef>
              <a:spcAft>
                <a:spcPts val="0"/>
              </a:spcAft>
              <a:buNone/>
            </a:pPr>
            <a:r>
              <a:rPr b="1" lang="es-ES" sz="1600">
                <a:solidFill>
                  <a:schemeClr val="accent3"/>
                </a:solidFill>
                <a:latin typeface="Roboto"/>
                <a:ea typeface="Roboto"/>
                <a:cs typeface="Roboto"/>
                <a:sym typeface="Roboto"/>
              </a:rPr>
              <a:t>Amount of freshwater</a:t>
            </a:r>
            <a:endParaRPr b="1" sz="1600">
              <a:solidFill>
                <a:schemeClr val="accent3"/>
              </a:solidFill>
              <a:latin typeface="Roboto"/>
              <a:ea typeface="Roboto"/>
              <a:cs typeface="Roboto"/>
              <a:sym typeface="Roboto"/>
            </a:endParaRPr>
          </a:p>
          <a:p>
            <a:pPr indent="0" lvl="0" marL="0" rtl="0" algn="l">
              <a:spcBef>
                <a:spcPts val="1000"/>
              </a:spcBef>
              <a:spcAft>
                <a:spcPts val="0"/>
              </a:spcAft>
              <a:buNone/>
            </a:pPr>
            <a:r>
              <a:rPr lang="es-ES" sz="1600">
                <a:solidFill>
                  <a:schemeClr val="dk1"/>
                </a:solidFill>
                <a:latin typeface="Roboto"/>
                <a:ea typeface="Roboto"/>
                <a:cs typeface="Roboto"/>
                <a:sym typeface="Roboto"/>
              </a:rPr>
              <a:t>Idealized setup:</a:t>
            </a:r>
            <a:endParaRPr sz="1600">
              <a:solidFill>
                <a:schemeClr val="dk1"/>
              </a:solidFill>
              <a:latin typeface="Roboto"/>
              <a:ea typeface="Roboto"/>
              <a:cs typeface="Roboto"/>
              <a:sym typeface="Roboto"/>
            </a:endParaRPr>
          </a:p>
          <a:p>
            <a:pPr indent="0" lvl="0" marL="0" rtl="0" algn="l">
              <a:spcBef>
                <a:spcPts val="1000"/>
              </a:spcBef>
              <a:spcAft>
                <a:spcPts val="0"/>
              </a:spcAft>
              <a:buNone/>
            </a:pPr>
            <a:r>
              <a:rPr lang="es-ES" sz="1600">
                <a:solidFill>
                  <a:schemeClr val="dk1"/>
                </a:solidFill>
                <a:latin typeface="Roboto"/>
                <a:ea typeface="Roboto"/>
                <a:cs typeface="Roboto"/>
                <a:sym typeface="Roboto"/>
              </a:rPr>
              <a:t>0.1 Sv distributed spatially and over the year</a:t>
            </a:r>
            <a:endParaRPr sz="1600">
              <a:solidFill>
                <a:schemeClr val="dk1"/>
              </a:solidFill>
              <a:latin typeface="Roboto"/>
              <a:ea typeface="Roboto"/>
              <a:cs typeface="Roboto"/>
              <a:sym typeface="Roboto"/>
            </a:endParaRPr>
          </a:p>
          <a:p>
            <a:pPr indent="0" lvl="0" marL="0" rtl="0" algn="l">
              <a:spcBef>
                <a:spcPts val="1000"/>
              </a:spcBef>
              <a:spcAft>
                <a:spcPts val="0"/>
              </a:spcAft>
              <a:buNone/>
            </a:pPr>
            <a:r>
              <a:t/>
            </a:r>
            <a:endParaRPr b="1" sz="1600">
              <a:solidFill>
                <a:schemeClr val="accent1"/>
              </a:solidFill>
              <a:latin typeface="Quicksand"/>
              <a:ea typeface="Quicksand"/>
              <a:cs typeface="Quicksand"/>
              <a:sym typeface="Quicksand"/>
            </a:endParaRPr>
          </a:p>
          <a:p>
            <a:pPr indent="0" lvl="0" marL="0" rtl="0" algn="l">
              <a:spcBef>
                <a:spcPts val="1000"/>
              </a:spcBef>
              <a:spcAft>
                <a:spcPts val="1000"/>
              </a:spcAft>
              <a:buNone/>
            </a:pPr>
            <a:r>
              <a:t/>
            </a:r>
            <a:endParaRPr b="1" sz="1600">
              <a:solidFill>
                <a:schemeClr val="accent1"/>
              </a:solidFill>
              <a:latin typeface="Quicksand"/>
              <a:ea typeface="Quicksand"/>
              <a:cs typeface="Quicksand"/>
              <a:sym typeface="Quicksand"/>
            </a:endParaRPr>
          </a:p>
        </p:txBody>
      </p:sp>
      <p:sp>
        <p:nvSpPr>
          <p:cNvPr id="399" name="Google Shape;399;p38"/>
          <p:cNvSpPr txBox="1"/>
          <p:nvPr/>
        </p:nvSpPr>
        <p:spPr>
          <a:xfrm>
            <a:off x="525875" y="1531575"/>
            <a:ext cx="4933200" cy="125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ES" sz="1600">
                <a:solidFill>
                  <a:schemeClr val="accent1"/>
                </a:solidFill>
                <a:latin typeface="Roboto"/>
                <a:ea typeface="Roboto"/>
                <a:cs typeface="Roboto"/>
                <a:sym typeface="Roboto"/>
              </a:rPr>
              <a:t>Spatial and seasonal distribution</a:t>
            </a:r>
            <a:endParaRPr b="1" sz="1600">
              <a:solidFill>
                <a:schemeClr val="accent1"/>
              </a:solidFill>
              <a:latin typeface="Roboto"/>
              <a:ea typeface="Roboto"/>
              <a:cs typeface="Roboto"/>
              <a:sym typeface="Roboto"/>
            </a:endParaRPr>
          </a:p>
          <a:p>
            <a:pPr indent="0" lvl="0" marL="0" rtl="0" algn="l">
              <a:spcBef>
                <a:spcPts val="1000"/>
              </a:spcBef>
              <a:spcAft>
                <a:spcPts val="0"/>
              </a:spcAft>
              <a:buNone/>
            </a:pPr>
            <a:r>
              <a:rPr lang="es-ES" sz="1600">
                <a:solidFill>
                  <a:schemeClr val="dk1"/>
                </a:solidFill>
                <a:latin typeface="Roboto"/>
                <a:ea typeface="Roboto"/>
                <a:cs typeface="Roboto"/>
                <a:sym typeface="Roboto"/>
              </a:rPr>
              <a:t>Based on </a:t>
            </a:r>
            <a:r>
              <a:rPr lang="es-ES" sz="1600" u="sng">
                <a:solidFill>
                  <a:schemeClr val="dk1"/>
                </a:solidFill>
                <a:latin typeface="Roboto"/>
                <a:ea typeface="Roboto"/>
                <a:cs typeface="Roboto"/>
                <a:sym typeface="Roboto"/>
                <a:hlinkClick r:id="rId3">
                  <a:extLst>
                    <a:ext uri="{A12FA001-AC4F-418D-AE19-62706E023703}">
                      <ahyp:hlinkClr val="tx"/>
                    </a:ext>
                  </a:extLst>
                </a:hlinkClick>
              </a:rPr>
              <a:t>Bamber et al. (2018)</a:t>
            </a:r>
            <a:endParaRPr sz="1600">
              <a:solidFill>
                <a:schemeClr val="dk1"/>
              </a:solidFill>
              <a:latin typeface="Roboto"/>
              <a:ea typeface="Roboto"/>
              <a:cs typeface="Roboto"/>
              <a:sym typeface="Roboto"/>
            </a:endParaRPr>
          </a:p>
          <a:p>
            <a:pPr indent="0" lvl="0" marL="0" rtl="0" algn="l">
              <a:spcBef>
                <a:spcPts val="1000"/>
              </a:spcBef>
              <a:spcAft>
                <a:spcPts val="0"/>
              </a:spcAft>
              <a:buNone/>
            </a:pPr>
            <a:r>
              <a:rPr lang="es-ES" sz="1600">
                <a:solidFill>
                  <a:schemeClr val="dk1"/>
                </a:solidFill>
                <a:latin typeface="Roboto"/>
                <a:ea typeface="Roboto"/>
                <a:cs typeface="Roboto"/>
                <a:sym typeface="Roboto"/>
              </a:rPr>
              <a:t>1958–2018 climatological mean</a:t>
            </a:r>
            <a:endParaRPr sz="1600">
              <a:solidFill>
                <a:schemeClr val="dk1"/>
              </a:solidFill>
              <a:latin typeface="Roboto"/>
              <a:ea typeface="Roboto"/>
              <a:cs typeface="Roboto"/>
              <a:sym typeface="Roboto"/>
            </a:endParaRPr>
          </a:p>
          <a:p>
            <a:pPr indent="0" lvl="0" marL="0" rtl="0" algn="l">
              <a:spcBef>
                <a:spcPts val="1000"/>
              </a:spcBef>
              <a:spcAft>
                <a:spcPts val="0"/>
              </a:spcAft>
              <a:buNone/>
            </a:pPr>
            <a:r>
              <a:t/>
            </a:r>
            <a:endParaRPr b="1" sz="1600">
              <a:solidFill>
                <a:schemeClr val="accent1"/>
              </a:solidFill>
              <a:latin typeface="Quicksand"/>
              <a:ea typeface="Quicksand"/>
              <a:cs typeface="Quicksand"/>
              <a:sym typeface="Quicksand"/>
            </a:endParaRPr>
          </a:p>
          <a:p>
            <a:pPr indent="0" lvl="0" marL="0" rtl="0" algn="l">
              <a:spcBef>
                <a:spcPts val="1000"/>
              </a:spcBef>
              <a:spcAft>
                <a:spcPts val="1000"/>
              </a:spcAft>
              <a:buNone/>
            </a:pPr>
            <a:r>
              <a:t/>
            </a:r>
            <a:endParaRPr b="1" sz="1600">
              <a:solidFill>
                <a:schemeClr val="accent1"/>
              </a:solidFill>
              <a:latin typeface="Quicksand"/>
              <a:ea typeface="Quicksand"/>
              <a:cs typeface="Quicksand"/>
              <a:sym typeface="Quicksand"/>
            </a:endParaRPr>
          </a:p>
        </p:txBody>
      </p:sp>
      <p:grpSp>
        <p:nvGrpSpPr>
          <p:cNvPr id="400" name="Google Shape;400;p38"/>
          <p:cNvGrpSpPr/>
          <p:nvPr/>
        </p:nvGrpSpPr>
        <p:grpSpPr>
          <a:xfrm>
            <a:off x="5931081" y="1252596"/>
            <a:ext cx="5506201" cy="2244857"/>
            <a:chOff x="5230475" y="2326575"/>
            <a:chExt cx="6805340" cy="2796284"/>
          </a:xfrm>
        </p:grpSpPr>
        <p:pic>
          <p:nvPicPr>
            <p:cNvPr id="401" name="Google Shape;401;p38"/>
            <p:cNvPicPr preferRelativeResize="0"/>
            <p:nvPr/>
          </p:nvPicPr>
          <p:blipFill>
            <a:blip r:embed="rId4">
              <a:alphaModFix/>
            </a:blip>
            <a:stretch>
              <a:fillRect/>
            </a:stretch>
          </p:blipFill>
          <p:spPr>
            <a:xfrm>
              <a:off x="8698775" y="2326575"/>
              <a:ext cx="3337040" cy="2796284"/>
            </a:xfrm>
            <a:prstGeom prst="rect">
              <a:avLst/>
            </a:prstGeom>
            <a:noFill/>
            <a:ln>
              <a:noFill/>
            </a:ln>
          </p:spPr>
        </p:pic>
        <p:pic>
          <p:nvPicPr>
            <p:cNvPr id="402" name="Google Shape;402;p38"/>
            <p:cNvPicPr preferRelativeResize="0"/>
            <p:nvPr/>
          </p:nvPicPr>
          <p:blipFill rotWithShape="1">
            <a:blip r:embed="rId5">
              <a:alphaModFix/>
            </a:blip>
            <a:srcRect b="3313" l="4728" r="322" t="9714"/>
            <a:stretch/>
          </p:blipFill>
          <p:spPr>
            <a:xfrm>
              <a:off x="5230475" y="2408400"/>
              <a:ext cx="3337041" cy="2328389"/>
            </a:xfrm>
            <a:prstGeom prst="rect">
              <a:avLst/>
            </a:prstGeom>
            <a:noFill/>
            <a:ln>
              <a:noFill/>
            </a:ln>
          </p:spPr>
        </p:pic>
      </p:grpSp>
      <p:grpSp>
        <p:nvGrpSpPr>
          <p:cNvPr id="403" name="Google Shape;403;p38"/>
          <p:cNvGrpSpPr/>
          <p:nvPr/>
        </p:nvGrpSpPr>
        <p:grpSpPr>
          <a:xfrm>
            <a:off x="7410388" y="3699088"/>
            <a:ext cx="2813716" cy="2348812"/>
            <a:chOff x="7277313" y="3734113"/>
            <a:chExt cx="2813716" cy="2348812"/>
          </a:xfrm>
        </p:grpSpPr>
        <p:pic>
          <p:nvPicPr>
            <p:cNvPr id="404" name="Google Shape;404;p38"/>
            <p:cNvPicPr preferRelativeResize="0"/>
            <p:nvPr/>
          </p:nvPicPr>
          <p:blipFill rotWithShape="1">
            <a:blip r:embed="rId6">
              <a:alphaModFix/>
            </a:blip>
            <a:srcRect b="14744" l="7140" r="0" t="6787"/>
            <a:stretch/>
          </p:blipFill>
          <p:spPr>
            <a:xfrm>
              <a:off x="7277313" y="3734113"/>
              <a:ext cx="2700000" cy="1861919"/>
            </a:xfrm>
            <a:prstGeom prst="rect">
              <a:avLst/>
            </a:prstGeom>
            <a:noFill/>
            <a:ln>
              <a:noFill/>
            </a:ln>
          </p:spPr>
        </p:pic>
        <p:sp>
          <p:nvSpPr>
            <p:cNvPr id="405" name="Google Shape;405;p38"/>
            <p:cNvSpPr txBox="1"/>
            <p:nvPr/>
          </p:nvSpPr>
          <p:spPr>
            <a:xfrm>
              <a:off x="7277329" y="5713625"/>
              <a:ext cx="2813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b="1" lang="es-ES" sz="1200">
                  <a:solidFill>
                    <a:schemeClr val="dk1"/>
                  </a:solidFill>
                  <a:latin typeface="Quicksand"/>
                  <a:ea typeface="Quicksand"/>
                  <a:cs typeface="Quicksand"/>
                  <a:sym typeface="Quicksand"/>
                </a:rPr>
                <a:t>July runoff (Sv). Output by NEMO.</a:t>
              </a:r>
              <a:endParaRPr b="1" sz="1200">
                <a:solidFill>
                  <a:schemeClr val="dk1"/>
                </a:solidFill>
                <a:latin typeface="Quicksand"/>
                <a:ea typeface="Quicksand"/>
                <a:cs typeface="Quicksand"/>
                <a:sym typeface="Quicksand"/>
              </a:endParaRPr>
            </a:p>
          </p:txBody>
        </p:sp>
      </p:grpSp>
      <p:sp>
        <p:nvSpPr>
          <p:cNvPr id="406" name="Google Shape;406;p38"/>
          <p:cNvSpPr txBox="1"/>
          <p:nvPr/>
        </p:nvSpPr>
        <p:spPr>
          <a:xfrm>
            <a:off x="525875" y="5867525"/>
            <a:ext cx="5414700" cy="49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a:solidFill>
                  <a:schemeClr val="dk1"/>
                </a:solidFill>
                <a:latin typeface="Roboto"/>
                <a:ea typeface="Roboto"/>
                <a:cs typeface="Roboto"/>
                <a:sym typeface="Roboto"/>
              </a:rPr>
              <a:t>Implemented by E. Moreno-Chamarro for EC-Earth3P-VHR</a:t>
            </a:r>
            <a:endParaRPr>
              <a:solidFill>
                <a:schemeClr val="dk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39"/>
          <p:cNvSpPr txBox="1"/>
          <p:nvPr>
            <p:ph type="title"/>
          </p:nvPr>
        </p:nvSpPr>
        <p:spPr>
          <a:xfrm>
            <a:off x="843185" y="1"/>
            <a:ext cx="10515600" cy="950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Nunito"/>
              <a:buNone/>
            </a:pPr>
            <a:r>
              <a:rPr lang="es-ES" sz="3200"/>
              <a:t>Impact of water-hosing on the AMOC </a:t>
            </a:r>
            <a:endParaRPr sz="3200"/>
          </a:p>
        </p:txBody>
      </p:sp>
      <p:sp>
        <p:nvSpPr>
          <p:cNvPr id="412" name="Google Shape;412;p39"/>
          <p:cNvSpPr txBox="1"/>
          <p:nvPr>
            <p:ph idx="12" type="sldNum"/>
          </p:nvPr>
        </p:nvSpPr>
        <p:spPr>
          <a:xfrm>
            <a:off x="10713960" y="6357723"/>
            <a:ext cx="1137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pic>
        <p:nvPicPr>
          <p:cNvPr id="413" name="Google Shape;413;p39"/>
          <p:cNvPicPr preferRelativeResize="0"/>
          <p:nvPr/>
        </p:nvPicPr>
        <p:blipFill rotWithShape="1">
          <a:blip r:embed="rId3">
            <a:alphaModFix/>
          </a:blip>
          <a:srcRect b="5123" l="0" r="0" t="0"/>
          <a:stretch/>
        </p:blipFill>
        <p:spPr>
          <a:xfrm>
            <a:off x="696000" y="1560650"/>
            <a:ext cx="10800000" cy="4405800"/>
          </a:xfrm>
          <a:prstGeom prst="rect">
            <a:avLst/>
          </a:prstGeom>
          <a:noFill/>
          <a:ln>
            <a:noFill/>
          </a:ln>
        </p:spPr>
      </p:pic>
      <p:sp>
        <p:nvSpPr>
          <p:cNvPr id="414" name="Google Shape;414;p39"/>
          <p:cNvSpPr txBox="1"/>
          <p:nvPr/>
        </p:nvSpPr>
        <p:spPr>
          <a:xfrm>
            <a:off x="0" y="1053925"/>
            <a:ext cx="12192000" cy="668100"/>
          </a:xfrm>
          <a:prstGeom prst="rect">
            <a:avLst/>
          </a:prstGeom>
          <a:noFill/>
          <a:ln>
            <a:noFill/>
          </a:ln>
          <a:effectLst>
            <a:outerShdw blurRad="57150" rotWithShape="0" algn="bl" dir="5400000" dist="19050">
              <a:srgbClr val="000000">
                <a:alpha val="1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s-ES" sz="1800">
                <a:solidFill>
                  <a:schemeClr val="dk1"/>
                </a:solidFill>
                <a:latin typeface="Roboto"/>
                <a:ea typeface="Roboto"/>
                <a:cs typeface="Roboto"/>
                <a:sym typeface="Roboto"/>
              </a:rPr>
              <a:t>maxMOC with 5-years low-pass-filter at 25ºN and 45ºN</a:t>
            </a:r>
            <a:endParaRPr sz="1800">
              <a:solidFill>
                <a:schemeClr val="dk1"/>
              </a:solidFill>
              <a:latin typeface="Roboto"/>
              <a:ea typeface="Roboto"/>
              <a:cs typeface="Roboto"/>
              <a:sym typeface="Robo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40"/>
          <p:cNvSpPr txBox="1"/>
          <p:nvPr>
            <p:ph type="title"/>
          </p:nvPr>
        </p:nvSpPr>
        <p:spPr>
          <a:xfrm>
            <a:off x="843185" y="1"/>
            <a:ext cx="10515600" cy="950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Nunito"/>
              <a:buNone/>
            </a:pPr>
            <a:r>
              <a:rPr lang="es-ES" sz="3200"/>
              <a:t>Impact of water-hosing on the AMOC </a:t>
            </a:r>
            <a:endParaRPr sz="3200"/>
          </a:p>
        </p:txBody>
      </p:sp>
      <p:sp>
        <p:nvSpPr>
          <p:cNvPr id="420" name="Google Shape;420;p40"/>
          <p:cNvSpPr txBox="1"/>
          <p:nvPr>
            <p:ph idx="12" type="sldNum"/>
          </p:nvPr>
        </p:nvSpPr>
        <p:spPr>
          <a:xfrm>
            <a:off x="10713960" y="6357723"/>
            <a:ext cx="1137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pic>
        <p:nvPicPr>
          <p:cNvPr id="421" name="Google Shape;421;p40"/>
          <p:cNvPicPr preferRelativeResize="0"/>
          <p:nvPr/>
        </p:nvPicPr>
        <p:blipFill>
          <a:blip r:embed="rId3">
            <a:alphaModFix/>
          </a:blip>
          <a:stretch>
            <a:fillRect/>
          </a:stretch>
        </p:blipFill>
        <p:spPr>
          <a:xfrm>
            <a:off x="1368500" y="1467063"/>
            <a:ext cx="9550802" cy="4680000"/>
          </a:xfrm>
          <a:prstGeom prst="rect">
            <a:avLst/>
          </a:prstGeom>
          <a:noFill/>
          <a:ln>
            <a:noFill/>
          </a:ln>
        </p:spPr>
      </p:pic>
      <p:sp>
        <p:nvSpPr>
          <p:cNvPr id="422" name="Google Shape;422;p40"/>
          <p:cNvSpPr txBox="1"/>
          <p:nvPr/>
        </p:nvSpPr>
        <p:spPr>
          <a:xfrm>
            <a:off x="694400" y="5555150"/>
            <a:ext cx="10594200" cy="51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solidFill>
                <a:schemeClr val="dk1"/>
              </a:solidFill>
              <a:latin typeface="Roboto"/>
              <a:ea typeface="Roboto"/>
              <a:cs typeface="Roboto"/>
              <a:sym typeface="Roboto"/>
            </a:endParaRPr>
          </a:p>
        </p:txBody>
      </p:sp>
      <p:sp>
        <p:nvSpPr>
          <p:cNvPr id="423" name="Google Shape;423;p40"/>
          <p:cNvSpPr txBox="1"/>
          <p:nvPr/>
        </p:nvSpPr>
        <p:spPr>
          <a:xfrm>
            <a:off x="0" y="1053925"/>
            <a:ext cx="12192000" cy="668100"/>
          </a:xfrm>
          <a:prstGeom prst="rect">
            <a:avLst/>
          </a:prstGeom>
          <a:noFill/>
          <a:ln>
            <a:noFill/>
          </a:ln>
          <a:effectLst>
            <a:outerShdw blurRad="57150" rotWithShape="0" algn="bl" dir="5400000" dist="19050">
              <a:srgbClr val="000000">
                <a:alpha val="1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s-ES" sz="1800">
                <a:solidFill>
                  <a:schemeClr val="dk1"/>
                </a:solidFill>
                <a:latin typeface="Roboto"/>
                <a:ea typeface="Roboto"/>
                <a:cs typeface="Roboto"/>
                <a:sym typeface="Roboto"/>
              </a:rPr>
              <a:t>MOC of the last five years of the water-hosing experiments</a:t>
            </a:r>
            <a:endParaRPr sz="1800">
              <a:solidFill>
                <a:schemeClr val="dk1"/>
              </a:solidFill>
              <a:latin typeface="Roboto"/>
              <a:ea typeface="Roboto"/>
              <a:cs typeface="Roboto"/>
              <a:sym typeface="Robo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41"/>
          <p:cNvSpPr txBox="1"/>
          <p:nvPr>
            <p:ph idx="1" type="body"/>
          </p:nvPr>
        </p:nvSpPr>
        <p:spPr>
          <a:xfrm>
            <a:off x="838200" y="1214063"/>
            <a:ext cx="10515600" cy="49629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accent2"/>
              </a:buClr>
              <a:buSzPts val="2800"/>
              <a:buChar char="•"/>
            </a:pPr>
            <a:r>
              <a:rPr lang="es-ES"/>
              <a:t>Studying water-hosing impact on the AMOC in the sigma-space</a:t>
            </a:r>
            <a:endParaRPr/>
          </a:p>
          <a:p>
            <a:pPr indent="0" lvl="0" marL="457200" rtl="0" algn="l">
              <a:lnSpc>
                <a:spcPct val="90000"/>
              </a:lnSpc>
              <a:spcBef>
                <a:spcPts val="1000"/>
              </a:spcBef>
              <a:spcAft>
                <a:spcPts val="0"/>
              </a:spcAft>
              <a:buNone/>
            </a:pPr>
            <a:r>
              <a:t/>
            </a:r>
            <a:endParaRPr/>
          </a:p>
          <a:p>
            <a:pPr indent="-228600" lvl="0" marL="228600" rtl="0" algn="l">
              <a:lnSpc>
                <a:spcPct val="90000"/>
              </a:lnSpc>
              <a:spcBef>
                <a:spcPts val="1000"/>
              </a:spcBef>
              <a:spcAft>
                <a:spcPts val="0"/>
              </a:spcAft>
              <a:buClr>
                <a:schemeClr val="accent2"/>
              </a:buClr>
              <a:buSzPts val="2800"/>
              <a:buChar char="•"/>
            </a:pPr>
            <a:r>
              <a:rPr lang="es-ES"/>
              <a:t>Investigating how the meltwater fluxes ultimately influence water mass transformation and the vertical mixing</a:t>
            </a:r>
            <a:endParaRPr/>
          </a:p>
          <a:p>
            <a:pPr indent="0" lvl="0" marL="457200" rtl="0" algn="l">
              <a:lnSpc>
                <a:spcPct val="90000"/>
              </a:lnSpc>
              <a:spcBef>
                <a:spcPts val="1000"/>
              </a:spcBef>
              <a:spcAft>
                <a:spcPts val="0"/>
              </a:spcAft>
              <a:buNone/>
            </a:pPr>
            <a:r>
              <a:t/>
            </a:r>
            <a:endParaRPr/>
          </a:p>
          <a:p>
            <a:pPr indent="-228600" lvl="0" marL="228600" rtl="0" algn="l">
              <a:lnSpc>
                <a:spcPct val="90000"/>
              </a:lnSpc>
              <a:spcBef>
                <a:spcPts val="1000"/>
              </a:spcBef>
              <a:spcAft>
                <a:spcPts val="0"/>
              </a:spcAft>
              <a:buSzPts val="2800"/>
              <a:buChar char="•"/>
            </a:pPr>
            <a:r>
              <a:rPr lang="es-ES"/>
              <a:t>Studying salinity anomalies propagation in the subpolar gyre</a:t>
            </a:r>
            <a:endParaRPr/>
          </a:p>
          <a:p>
            <a:pPr indent="0" lvl="0" marL="457200" rtl="0" algn="l">
              <a:lnSpc>
                <a:spcPct val="90000"/>
              </a:lnSpc>
              <a:spcBef>
                <a:spcPts val="1000"/>
              </a:spcBef>
              <a:spcAft>
                <a:spcPts val="0"/>
              </a:spcAft>
              <a:buNone/>
            </a:pPr>
            <a:r>
              <a:t/>
            </a:r>
            <a:endParaRPr/>
          </a:p>
          <a:p>
            <a:pPr indent="-228600" lvl="0" marL="228600" rtl="0" algn="l">
              <a:lnSpc>
                <a:spcPct val="90000"/>
              </a:lnSpc>
              <a:spcBef>
                <a:spcPts val="1000"/>
              </a:spcBef>
              <a:spcAft>
                <a:spcPts val="0"/>
              </a:spcAft>
              <a:buSzPts val="2800"/>
              <a:buChar char="•"/>
            </a:pPr>
            <a:r>
              <a:rPr lang="es-ES"/>
              <a:t>…</a:t>
            </a:r>
            <a:endParaRPr/>
          </a:p>
        </p:txBody>
      </p:sp>
      <p:sp>
        <p:nvSpPr>
          <p:cNvPr id="429" name="Google Shape;429;p41"/>
          <p:cNvSpPr txBox="1"/>
          <p:nvPr>
            <p:ph type="title"/>
          </p:nvPr>
        </p:nvSpPr>
        <p:spPr>
          <a:xfrm>
            <a:off x="843185" y="1"/>
            <a:ext cx="10515600" cy="950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Nunito"/>
              <a:buNone/>
            </a:pPr>
            <a:r>
              <a:rPr lang="es-ES" sz="3200"/>
              <a:t>Future work</a:t>
            </a:r>
            <a:endParaRPr sz="3200"/>
          </a:p>
        </p:txBody>
      </p:sp>
      <p:sp>
        <p:nvSpPr>
          <p:cNvPr id="430" name="Google Shape;430;p41"/>
          <p:cNvSpPr txBox="1"/>
          <p:nvPr>
            <p:ph idx="12" type="sldNum"/>
          </p:nvPr>
        </p:nvSpPr>
        <p:spPr>
          <a:xfrm>
            <a:off x="10713960" y="6357723"/>
            <a:ext cx="1137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8">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8">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42"/>
          <p:cNvSpPr txBox="1"/>
          <p:nvPr>
            <p:ph idx="12" type="sldNum"/>
          </p:nvPr>
        </p:nvSpPr>
        <p:spPr>
          <a:xfrm>
            <a:off x="10713960" y="6357723"/>
            <a:ext cx="1137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sp>
        <p:nvSpPr>
          <p:cNvPr id="436" name="Google Shape;436;p42"/>
          <p:cNvSpPr/>
          <p:nvPr/>
        </p:nvSpPr>
        <p:spPr>
          <a:xfrm>
            <a:off x="2870850" y="1364675"/>
            <a:ext cx="6450300" cy="3567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437" name="Google Shape;437;p42"/>
          <p:cNvSpPr/>
          <p:nvPr/>
        </p:nvSpPr>
        <p:spPr>
          <a:xfrm>
            <a:off x="2910016" y="2055125"/>
            <a:ext cx="6677324" cy="1185939"/>
          </a:xfrm>
          <a:prstGeom prst="rect">
            <a:avLst/>
          </a:prstGeom>
        </p:spPr>
        <p:txBody>
          <a:bodyPr>
            <a:prstTxWarp prst="textPlain"/>
          </a:bodyPr>
          <a:lstStyle/>
          <a:p>
            <a:pPr lvl="0" algn="ctr"/>
            <a:r>
              <a:rPr b="1" i="0">
                <a:ln>
                  <a:noFill/>
                </a:ln>
                <a:gradFill>
                  <a:gsLst>
                    <a:gs pos="0">
                      <a:srgbClr val="2365AB"/>
                    </a:gs>
                    <a:gs pos="1000">
                      <a:srgbClr val="2365AB"/>
                    </a:gs>
                    <a:gs pos="100000">
                      <a:srgbClr val="CE284B"/>
                    </a:gs>
                  </a:gsLst>
                  <a:lin ang="2698631" scaled="0"/>
                </a:gradFill>
                <a:latin typeface="Nunito"/>
              </a:rPr>
              <a:t>Thank you!</a:t>
            </a:r>
          </a:p>
        </p:txBody>
      </p:sp>
      <p:sp>
        <p:nvSpPr>
          <p:cNvPr id="438" name="Google Shape;438;p42"/>
          <p:cNvSpPr txBox="1"/>
          <p:nvPr>
            <p:ph idx="4294967295" type="subTitle"/>
          </p:nvPr>
        </p:nvSpPr>
        <p:spPr>
          <a:xfrm>
            <a:off x="1524000" y="4035870"/>
            <a:ext cx="9144000" cy="1030800"/>
          </a:xfrm>
          <a:prstGeom prst="rect">
            <a:avLst/>
          </a:prstGeom>
          <a:noFill/>
          <a:ln>
            <a:noFill/>
          </a:ln>
        </p:spPr>
        <p:txBody>
          <a:bodyPr anchorCtr="0" anchor="t" bIns="45700" lIns="91425" spcFirstLastPara="1" rIns="91425" wrap="square" tIns="45700">
            <a:normAutofit fontScale="85000"/>
          </a:bodyPr>
          <a:lstStyle/>
          <a:p>
            <a:pPr indent="0" lvl="0" marL="0" rtl="0" algn="ctr">
              <a:lnSpc>
                <a:spcPct val="115000"/>
              </a:lnSpc>
              <a:spcBef>
                <a:spcPts val="0"/>
              </a:spcBef>
              <a:spcAft>
                <a:spcPts val="0"/>
              </a:spcAft>
              <a:buClr>
                <a:schemeClr val="dk1"/>
              </a:buClr>
              <a:buSzPct val="85714"/>
              <a:buNone/>
            </a:pPr>
            <a:r>
              <a:rPr lang="es-ES"/>
              <a:t>Eneko Martin-Martinez – 22/02/2024 – EERIE Science Hour #8</a:t>
            </a:r>
            <a:br>
              <a:rPr lang="es-ES"/>
            </a:br>
            <a:r>
              <a:rPr lang="es-ES"/>
              <a:t>eneko.martin@bsc.es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43"/>
          <p:cNvSpPr txBox="1"/>
          <p:nvPr>
            <p:ph idx="12" type="sldNum"/>
          </p:nvPr>
        </p:nvSpPr>
        <p:spPr>
          <a:xfrm>
            <a:off x="10713960" y="6357723"/>
            <a:ext cx="1137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sp>
        <p:nvSpPr>
          <p:cNvPr id="444" name="Google Shape;444;p43"/>
          <p:cNvSpPr/>
          <p:nvPr/>
        </p:nvSpPr>
        <p:spPr>
          <a:xfrm>
            <a:off x="2870850" y="1364675"/>
            <a:ext cx="6450300" cy="3567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445" name="Google Shape;445;p43"/>
          <p:cNvSpPr txBox="1"/>
          <p:nvPr/>
        </p:nvSpPr>
        <p:spPr>
          <a:xfrm>
            <a:off x="1567325" y="1039975"/>
            <a:ext cx="9095100" cy="4071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ES" sz="3300">
                <a:solidFill>
                  <a:schemeClr val="dk1"/>
                </a:solidFill>
                <a:latin typeface="Roboto"/>
                <a:ea typeface="Roboto"/>
                <a:cs typeface="Roboto"/>
                <a:sym typeface="Roboto"/>
              </a:rPr>
              <a:t>Don’t miss!!!</a:t>
            </a:r>
            <a:endParaRPr b="1" sz="3300">
              <a:solidFill>
                <a:schemeClr val="dk1"/>
              </a:solidFill>
              <a:latin typeface="Roboto"/>
              <a:ea typeface="Roboto"/>
              <a:cs typeface="Roboto"/>
              <a:sym typeface="Roboto"/>
            </a:endParaRPr>
          </a:p>
          <a:p>
            <a:pPr indent="0" lvl="0" marL="0" rtl="0" algn="ctr">
              <a:spcBef>
                <a:spcPts val="0"/>
              </a:spcBef>
              <a:spcAft>
                <a:spcPts val="0"/>
              </a:spcAft>
              <a:buNone/>
            </a:pPr>
            <a:r>
              <a:t/>
            </a:r>
            <a:endParaRPr b="1" sz="2600">
              <a:solidFill>
                <a:schemeClr val="dk1"/>
              </a:solidFill>
              <a:latin typeface="Roboto"/>
              <a:ea typeface="Roboto"/>
              <a:cs typeface="Roboto"/>
              <a:sym typeface="Roboto"/>
            </a:endParaRPr>
          </a:p>
          <a:p>
            <a:pPr indent="0" lvl="0" marL="0" rtl="0" algn="ctr">
              <a:spcBef>
                <a:spcPts val="0"/>
              </a:spcBef>
              <a:spcAft>
                <a:spcPts val="0"/>
              </a:spcAft>
              <a:buNone/>
            </a:pPr>
            <a:r>
              <a:rPr lang="es-ES" sz="3300">
                <a:solidFill>
                  <a:schemeClr val="accent1"/>
                </a:solidFill>
                <a:latin typeface="Roboto"/>
                <a:ea typeface="Roboto"/>
                <a:cs typeface="Roboto"/>
                <a:sym typeface="Roboto"/>
              </a:rPr>
              <a:t>Science Hour #8 - April 2024</a:t>
            </a:r>
            <a:endParaRPr sz="3300">
              <a:solidFill>
                <a:schemeClr val="accent1"/>
              </a:solidFill>
              <a:latin typeface="Roboto"/>
              <a:ea typeface="Roboto"/>
              <a:cs typeface="Roboto"/>
              <a:sym typeface="Roboto"/>
            </a:endParaRPr>
          </a:p>
          <a:p>
            <a:pPr indent="0" lvl="0" marL="0" rtl="0" algn="ctr">
              <a:spcBef>
                <a:spcPts val="0"/>
              </a:spcBef>
              <a:spcAft>
                <a:spcPts val="0"/>
              </a:spcAft>
              <a:buNone/>
            </a:pPr>
            <a:r>
              <a:t/>
            </a:r>
            <a:endParaRPr sz="2600">
              <a:solidFill>
                <a:schemeClr val="dk1"/>
              </a:solidFill>
              <a:latin typeface="Roboto"/>
              <a:ea typeface="Roboto"/>
              <a:cs typeface="Roboto"/>
              <a:sym typeface="Roboto"/>
            </a:endParaRPr>
          </a:p>
          <a:p>
            <a:pPr indent="0" lvl="0" marL="0" rtl="0" algn="ctr">
              <a:spcBef>
                <a:spcPts val="0"/>
              </a:spcBef>
              <a:spcAft>
                <a:spcPts val="0"/>
              </a:spcAft>
              <a:buNone/>
            </a:pPr>
            <a:r>
              <a:rPr lang="es-ES" sz="3300">
                <a:solidFill>
                  <a:schemeClr val="accent3"/>
                </a:solidFill>
                <a:latin typeface="Roboto"/>
                <a:ea typeface="Roboto"/>
                <a:cs typeface="Roboto"/>
                <a:sym typeface="Roboto"/>
              </a:rPr>
              <a:t>WP7 - Impact of the ocean mesoscale on climate variability and teleconnections</a:t>
            </a:r>
            <a:endParaRPr sz="3300">
              <a:solidFill>
                <a:schemeClr val="accent3"/>
              </a:solidFill>
              <a:latin typeface="Roboto"/>
              <a:ea typeface="Roboto"/>
              <a:cs typeface="Roboto"/>
              <a:sym typeface="Roboto"/>
            </a:endParaRPr>
          </a:p>
          <a:p>
            <a:pPr indent="0" lvl="0" marL="0" rtl="0" algn="ctr">
              <a:spcBef>
                <a:spcPts val="0"/>
              </a:spcBef>
              <a:spcAft>
                <a:spcPts val="0"/>
              </a:spcAft>
              <a:buNone/>
            </a:pPr>
            <a:r>
              <a:t/>
            </a:r>
            <a:endParaRPr sz="2600">
              <a:solidFill>
                <a:schemeClr val="dk1"/>
              </a:solidFill>
              <a:latin typeface="Roboto"/>
              <a:ea typeface="Roboto"/>
              <a:cs typeface="Roboto"/>
              <a:sym typeface="Roboto"/>
            </a:endParaRPr>
          </a:p>
          <a:p>
            <a:pPr indent="0" lvl="0" marL="0" rtl="0" algn="ctr">
              <a:spcBef>
                <a:spcPts val="0"/>
              </a:spcBef>
              <a:spcAft>
                <a:spcPts val="0"/>
              </a:spcAft>
              <a:buNone/>
            </a:pPr>
            <a:r>
              <a:rPr lang="es-ES" sz="3300">
                <a:solidFill>
                  <a:schemeClr val="accent2"/>
                </a:solidFill>
                <a:latin typeface="Roboto"/>
                <a:ea typeface="Roboto"/>
                <a:cs typeface="Roboto"/>
                <a:sym typeface="Roboto"/>
              </a:rPr>
              <a:t>TBC: check our </a:t>
            </a:r>
            <a:r>
              <a:rPr lang="es-ES" sz="3300" u="sng">
                <a:solidFill>
                  <a:schemeClr val="accent2"/>
                </a:solidFill>
                <a:latin typeface="Roboto"/>
                <a:ea typeface="Roboto"/>
                <a:cs typeface="Roboto"/>
                <a:sym typeface="Roboto"/>
                <a:hlinkClick r:id="rId3">
                  <a:extLst>
                    <a:ext uri="{A12FA001-AC4F-418D-AE19-62706E023703}">
                      <ahyp:hlinkClr val="tx"/>
                    </a:ext>
                  </a:extLst>
                </a:hlinkClick>
              </a:rPr>
              <a:t>website</a:t>
            </a:r>
            <a:r>
              <a:rPr lang="es-ES" sz="3300">
                <a:solidFill>
                  <a:schemeClr val="accent2"/>
                </a:solidFill>
                <a:latin typeface="Roboto"/>
                <a:ea typeface="Roboto"/>
                <a:cs typeface="Roboto"/>
                <a:sym typeface="Roboto"/>
              </a:rPr>
              <a:t> and social media</a:t>
            </a:r>
            <a:endParaRPr sz="3300">
              <a:solidFill>
                <a:schemeClr val="accent2"/>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7"/>
          <p:cNvSpPr txBox="1"/>
          <p:nvPr>
            <p:ph type="title"/>
          </p:nvPr>
        </p:nvSpPr>
        <p:spPr>
          <a:xfrm>
            <a:off x="838200" y="1249642"/>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Nunito"/>
              <a:buNone/>
            </a:pPr>
            <a:r>
              <a:rPr lang="es-ES"/>
              <a:t>Personal</a:t>
            </a:r>
            <a:r>
              <a:rPr lang="es-ES"/>
              <a:t> funding</a:t>
            </a:r>
            <a:endParaRPr/>
          </a:p>
        </p:txBody>
      </p:sp>
      <p:sp>
        <p:nvSpPr>
          <p:cNvPr id="135" name="Google Shape;135;p17"/>
          <p:cNvSpPr txBox="1"/>
          <p:nvPr/>
        </p:nvSpPr>
        <p:spPr>
          <a:xfrm>
            <a:off x="1761893" y="2621367"/>
            <a:ext cx="5898000" cy="831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600"/>
              <a:buFont typeface="Arial"/>
              <a:buNone/>
            </a:pPr>
            <a:r>
              <a:rPr lang="es-ES" sz="1600">
                <a:solidFill>
                  <a:schemeClr val="dk1"/>
                </a:solidFill>
                <a:latin typeface="Roboto"/>
                <a:ea typeface="Roboto"/>
                <a:cs typeface="Roboto"/>
                <a:sym typeface="Roboto"/>
              </a:rPr>
              <a:t>EMM has received funding from the grant PRE2021-097163 funded by MCIN/AEI/10.13039/501100011033 and by ESF Investing in your future.</a:t>
            </a:r>
            <a:endParaRPr b="0" i="0" sz="1600" u="none" cap="none" strike="noStrike">
              <a:solidFill>
                <a:schemeClr val="dk1"/>
              </a:solidFill>
              <a:latin typeface="Roboto"/>
              <a:ea typeface="Roboto"/>
              <a:cs typeface="Roboto"/>
              <a:sym typeface="Roboto"/>
            </a:endParaRPr>
          </a:p>
        </p:txBody>
      </p:sp>
      <p:sp>
        <p:nvSpPr>
          <p:cNvPr id="136" name="Google Shape;136;p17"/>
          <p:cNvSpPr txBox="1"/>
          <p:nvPr/>
        </p:nvSpPr>
        <p:spPr>
          <a:xfrm>
            <a:off x="1226634" y="3806131"/>
            <a:ext cx="6433500" cy="831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lang="es-ES" sz="1600">
                <a:solidFill>
                  <a:schemeClr val="dk1"/>
                </a:solidFill>
                <a:latin typeface="Roboto"/>
                <a:ea typeface="Roboto"/>
                <a:cs typeface="Roboto"/>
                <a:sym typeface="Roboto"/>
              </a:rPr>
              <a:t>EMM  and other partners have received funding from the Spanish Science and Innovation Ministry (Ministerio de Ciencia e Innovación) via the STREAM project (PID2020-114746GB-I00).</a:t>
            </a:r>
            <a:endParaRPr b="0" i="0" sz="1600" u="none" cap="none" strike="noStrike">
              <a:solidFill>
                <a:schemeClr val="dk1"/>
              </a:solidFill>
              <a:latin typeface="Roboto"/>
              <a:ea typeface="Roboto"/>
              <a:cs typeface="Roboto"/>
              <a:sym typeface="Roboto"/>
            </a:endParaRPr>
          </a:p>
        </p:txBody>
      </p:sp>
      <p:pic>
        <p:nvPicPr>
          <p:cNvPr id="137" name="Google Shape;137;p17"/>
          <p:cNvPicPr preferRelativeResize="0"/>
          <p:nvPr/>
        </p:nvPicPr>
        <p:blipFill>
          <a:blip r:embed="rId3">
            <a:alphaModFix/>
          </a:blip>
          <a:stretch>
            <a:fillRect/>
          </a:stretch>
        </p:blipFill>
        <p:spPr>
          <a:xfrm>
            <a:off x="8010825" y="2621375"/>
            <a:ext cx="3022899" cy="831001"/>
          </a:xfrm>
          <a:prstGeom prst="rect">
            <a:avLst/>
          </a:prstGeom>
          <a:noFill/>
          <a:ln>
            <a:noFill/>
          </a:ln>
        </p:spPr>
      </p:pic>
      <p:pic>
        <p:nvPicPr>
          <p:cNvPr id="138" name="Google Shape;138;p17"/>
          <p:cNvPicPr preferRelativeResize="0"/>
          <p:nvPr/>
        </p:nvPicPr>
        <p:blipFill>
          <a:blip r:embed="rId4">
            <a:alphaModFix/>
          </a:blip>
          <a:stretch>
            <a:fillRect/>
          </a:stretch>
        </p:blipFill>
        <p:spPr>
          <a:xfrm>
            <a:off x="8137410" y="3876126"/>
            <a:ext cx="2428864" cy="761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pic>
        <p:nvPicPr>
          <p:cNvPr id="450" name="Google Shape;450;p44"/>
          <p:cNvPicPr preferRelativeResize="0"/>
          <p:nvPr/>
        </p:nvPicPr>
        <p:blipFill rotWithShape="1">
          <a:blip r:embed="rId3">
            <a:alphaModFix/>
          </a:blip>
          <a:srcRect b="1951" l="0" r="0" t="0"/>
          <a:stretch/>
        </p:blipFill>
        <p:spPr>
          <a:xfrm>
            <a:off x="2166775" y="1496975"/>
            <a:ext cx="7955999" cy="4680001"/>
          </a:xfrm>
          <a:prstGeom prst="rect">
            <a:avLst/>
          </a:prstGeom>
          <a:noFill/>
          <a:ln>
            <a:noFill/>
          </a:ln>
        </p:spPr>
      </p:pic>
      <p:sp>
        <p:nvSpPr>
          <p:cNvPr id="451" name="Google Shape;451;p44"/>
          <p:cNvSpPr txBox="1"/>
          <p:nvPr>
            <p:ph type="title"/>
          </p:nvPr>
        </p:nvSpPr>
        <p:spPr>
          <a:xfrm>
            <a:off x="843185" y="1"/>
            <a:ext cx="10515600" cy="950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Nunito"/>
              <a:buNone/>
            </a:pPr>
            <a:r>
              <a:rPr lang="es-ES" sz="3200"/>
              <a:t>Mixing drivers in the North Atlantic</a:t>
            </a:r>
            <a:endParaRPr sz="3200"/>
          </a:p>
        </p:txBody>
      </p:sp>
      <p:sp>
        <p:nvSpPr>
          <p:cNvPr id="452" name="Google Shape;452;p44"/>
          <p:cNvSpPr txBox="1"/>
          <p:nvPr>
            <p:ph idx="12" type="sldNum"/>
          </p:nvPr>
        </p:nvSpPr>
        <p:spPr>
          <a:xfrm>
            <a:off x="10713960" y="6357723"/>
            <a:ext cx="1137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sp>
        <p:nvSpPr>
          <p:cNvPr id="453" name="Google Shape;453;p44"/>
          <p:cNvSpPr txBox="1"/>
          <p:nvPr/>
        </p:nvSpPr>
        <p:spPr>
          <a:xfrm>
            <a:off x="0" y="1053925"/>
            <a:ext cx="12192000" cy="668100"/>
          </a:xfrm>
          <a:prstGeom prst="rect">
            <a:avLst/>
          </a:prstGeom>
          <a:noFill/>
          <a:ln>
            <a:noFill/>
          </a:ln>
          <a:effectLst>
            <a:outerShdw blurRad="57150" rotWithShape="0" algn="bl" dir="5400000" dist="19050">
              <a:srgbClr val="000000">
                <a:alpha val="1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s-ES" sz="1800">
                <a:solidFill>
                  <a:schemeClr val="dk1"/>
                </a:solidFill>
                <a:latin typeface="Roboto"/>
                <a:ea typeface="Roboto"/>
                <a:cs typeface="Roboto"/>
                <a:sym typeface="Roboto"/>
              </a:rPr>
              <a:t>Correlation of TOS with MLD series</a:t>
            </a:r>
            <a:endParaRPr sz="1800">
              <a:solidFill>
                <a:schemeClr val="dk1"/>
              </a:solidFill>
              <a:latin typeface="Roboto"/>
              <a:ea typeface="Roboto"/>
              <a:cs typeface="Roboto"/>
              <a:sym typeface="Robot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45"/>
          <p:cNvSpPr txBox="1"/>
          <p:nvPr>
            <p:ph type="title"/>
          </p:nvPr>
        </p:nvSpPr>
        <p:spPr>
          <a:xfrm>
            <a:off x="843185" y="1"/>
            <a:ext cx="10515600" cy="950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Nunito"/>
              <a:buNone/>
            </a:pPr>
            <a:r>
              <a:rPr lang="es-ES" sz="3200"/>
              <a:t>AMOC response to mixing</a:t>
            </a:r>
            <a:endParaRPr sz="3200"/>
          </a:p>
        </p:txBody>
      </p:sp>
      <p:sp>
        <p:nvSpPr>
          <p:cNvPr id="459" name="Google Shape;459;p45"/>
          <p:cNvSpPr txBox="1"/>
          <p:nvPr>
            <p:ph idx="12" type="sldNum"/>
          </p:nvPr>
        </p:nvSpPr>
        <p:spPr>
          <a:xfrm>
            <a:off x="10713960" y="6357723"/>
            <a:ext cx="1137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pic>
        <p:nvPicPr>
          <p:cNvPr id="460" name="Google Shape;460;p45"/>
          <p:cNvPicPr preferRelativeResize="0"/>
          <p:nvPr/>
        </p:nvPicPr>
        <p:blipFill rotWithShape="1">
          <a:blip r:embed="rId3">
            <a:alphaModFix/>
          </a:blip>
          <a:srcRect b="0" l="0" r="0" t="2837"/>
          <a:stretch/>
        </p:blipFill>
        <p:spPr>
          <a:xfrm>
            <a:off x="2057400" y="1475750"/>
            <a:ext cx="8236800" cy="4679999"/>
          </a:xfrm>
          <a:prstGeom prst="rect">
            <a:avLst/>
          </a:prstGeom>
          <a:noFill/>
          <a:ln>
            <a:noFill/>
          </a:ln>
        </p:spPr>
      </p:pic>
      <p:sp>
        <p:nvSpPr>
          <p:cNvPr id="461" name="Google Shape;461;p45"/>
          <p:cNvSpPr txBox="1"/>
          <p:nvPr/>
        </p:nvSpPr>
        <p:spPr>
          <a:xfrm>
            <a:off x="0" y="1053925"/>
            <a:ext cx="12192000" cy="668100"/>
          </a:xfrm>
          <a:prstGeom prst="rect">
            <a:avLst/>
          </a:prstGeom>
          <a:noFill/>
          <a:ln>
            <a:noFill/>
          </a:ln>
          <a:effectLst>
            <a:outerShdw blurRad="57150" rotWithShape="0" algn="bl" dir="5400000" dist="19050">
              <a:srgbClr val="000000">
                <a:alpha val="1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s-ES" sz="1800">
                <a:solidFill>
                  <a:schemeClr val="dk1"/>
                </a:solidFill>
                <a:latin typeface="Roboto"/>
                <a:ea typeface="Roboto"/>
                <a:cs typeface="Roboto"/>
                <a:sym typeface="Roboto"/>
              </a:rPr>
              <a:t>Correlation of MOC with MLD series</a:t>
            </a:r>
            <a:endParaRPr sz="1800">
              <a:solidFill>
                <a:schemeClr val="dk1"/>
              </a:solidFill>
              <a:latin typeface="Roboto"/>
              <a:ea typeface="Roboto"/>
              <a:cs typeface="Roboto"/>
              <a:sym typeface="Robot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46"/>
          <p:cNvSpPr txBox="1"/>
          <p:nvPr>
            <p:ph type="title"/>
          </p:nvPr>
        </p:nvSpPr>
        <p:spPr>
          <a:xfrm>
            <a:off x="843185" y="1"/>
            <a:ext cx="10515600" cy="950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Nunito"/>
              <a:buNone/>
            </a:pPr>
            <a:r>
              <a:rPr lang="es-ES" sz="3200"/>
              <a:t>AMOC response to mixing</a:t>
            </a:r>
            <a:endParaRPr sz="3200"/>
          </a:p>
        </p:txBody>
      </p:sp>
      <p:sp>
        <p:nvSpPr>
          <p:cNvPr id="467" name="Google Shape;467;p46"/>
          <p:cNvSpPr txBox="1"/>
          <p:nvPr>
            <p:ph idx="12" type="sldNum"/>
          </p:nvPr>
        </p:nvSpPr>
        <p:spPr>
          <a:xfrm>
            <a:off x="10713960" y="6357723"/>
            <a:ext cx="1137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pic>
        <p:nvPicPr>
          <p:cNvPr id="468" name="Google Shape;468;p46"/>
          <p:cNvPicPr preferRelativeResize="0"/>
          <p:nvPr/>
        </p:nvPicPr>
        <p:blipFill>
          <a:blip r:embed="rId3">
            <a:alphaModFix/>
          </a:blip>
          <a:stretch>
            <a:fillRect/>
          </a:stretch>
        </p:blipFill>
        <p:spPr>
          <a:xfrm>
            <a:off x="2925000" y="1412101"/>
            <a:ext cx="6037202" cy="4680000"/>
          </a:xfrm>
          <a:prstGeom prst="rect">
            <a:avLst/>
          </a:prstGeom>
          <a:noFill/>
          <a:ln>
            <a:noFill/>
          </a:ln>
        </p:spPr>
      </p:pic>
      <p:sp>
        <p:nvSpPr>
          <p:cNvPr id="469" name="Google Shape;469;p46"/>
          <p:cNvSpPr txBox="1"/>
          <p:nvPr/>
        </p:nvSpPr>
        <p:spPr>
          <a:xfrm>
            <a:off x="0" y="1053925"/>
            <a:ext cx="12192000" cy="668100"/>
          </a:xfrm>
          <a:prstGeom prst="rect">
            <a:avLst/>
          </a:prstGeom>
          <a:noFill/>
          <a:ln>
            <a:noFill/>
          </a:ln>
          <a:effectLst>
            <a:outerShdw blurRad="57150" rotWithShape="0" algn="bl" dir="5400000" dist="19050">
              <a:srgbClr val="000000">
                <a:alpha val="1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s-ES" sz="1800">
                <a:solidFill>
                  <a:schemeClr val="dk1"/>
                </a:solidFill>
                <a:latin typeface="Roboto"/>
                <a:ea typeface="Roboto"/>
                <a:cs typeface="Roboto"/>
                <a:sym typeface="Roboto"/>
              </a:rPr>
              <a:t>Correlation of MOC at fixed depth with MLD series</a:t>
            </a:r>
            <a:endParaRPr sz="1800">
              <a:solidFill>
                <a:schemeClr val="dk1"/>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18"/>
          <p:cNvSpPr txBox="1"/>
          <p:nvPr>
            <p:ph type="title"/>
          </p:nvPr>
        </p:nvSpPr>
        <p:spPr>
          <a:xfrm>
            <a:off x="838200" y="1228692"/>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Nunito"/>
              <a:buNone/>
            </a:pPr>
            <a:r>
              <a:rPr lang="es-ES"/>
              <a:t>Working colleagues</a:t>
            </a:r>
            <a:endParaRPr/>
          </a:p>
        </p:txBody>
      </p:sp>
      <p:grpSp>
        <p:nvGrpSpPr>
          <p:cNvPr id="144" name="Google Shape;144;p18"/>
          <p:cNvGrpSpPr/>
          <p:nvPr/>
        </p:nvGrpSpPr>
        <p:grpSpPr>
          <a:xfrm>
            <a:off x="202625" y="2650717"/>
            <a:ext cx="2761200" cy="1143000"/>
            <a:chOff x="201725" y="2574442"/>
            <a:chExt cx="2761200" cy="1143000"/>
          </a:xfrm>
        </p:grpSpPr>
        <p:pic>
          <p:nvPicPr>
            <p:cNvPr id="145" name="Google Shape;145;p18"/>
            <p:cNvPicPr preferRelativeResize="0"/>
            <p:nvPr/>
          </p:nvPicPr>
          <p:blipFill>
            <a:blip r:embed="rId3">
              <a:alphaModFix/>
            </a:blip>
            <a:stretch>
              <a:fillRect/>
            </a:stretch>
          </p:blipFill>
          <p:spPr>
            <a:xfrm>
              <a:off x="201725" y="2574442"/>
              <a:ext cx="1143000" cy="1143000"/>
            </a:xfrm>
            <a:prstGeom prst="rect">
              <a:avLst/>
            </a:prstGeom>
            <a:noFill/>
            <a:ln>
              <a:noFill/>
            </a:ln>
          </p:spPr>
        </p:pic>
        <p:sp>
          <p:nvSpPr>
            <p:cNvPr id="146" name="Google Shape;146;p18"/>
            <p:cNvSpPr txBox="1"/>
            <p:nvPr/>
          </p:nvSpPr>
          <p:spPr>
            <a:xfrm>
              <a:off x="1344725" y="2598750"/>
              <a:ext cx="1618200" cy="109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a:solidFill>
                    <a:schemeClr val="accent1"/>
                  </a:solidFill>
                  <a:latin typeface="Roboto"/>
                  <a:ea typeface="Roboto"/>
                  <a:cs typeface="Roboto"/>
                  <a:sym typeface="Roboto"/>
                </a:rPr>
                <a:t>Eneko</a:t>
              </a:r>
              <a:endParaRPr>
                <a:solidFill>
                  <a:schemeClr val="accent1"/>
                </a:solidFill>
                <a:latin typeface="Roboto"/>
                <a:ea typeface="Roboto"/>
                <a:cs typeface="Roboto"/>
                <a:sym typeface="Roboto"/>
              </a:endParaRPr>
            </a:p>
            <a:p>
              <a:pPr indent="0" lvl="0" marL="0" rtl="0" algn="l">
                <a:spcBef>
                  <a:spcPts val="0"/>
                </a:spcBef>
                <a:spcAft>
                  <a:spcPts val="0"/>
                </a:spcAft>
                <a:buNone/>
              </a:pPr>
              <a:r>
                <a:rPr lang="es-ES">
                  <a:solidFill>
                    <a:schemeClr val="accent1"/>
                  </a:solidFill>
                  <a:latin typeface="Roboto"/>
                  <a:ea typeface="Roboto"/>
                  <a:cs typeface="Roboto"/>
                  <a:sym typeface="Roboto"/>
                </a:rPr>
                <a:t>Martin-Martinez</a:t>
              </a:r>
              <a:endParaRPr>
                <a:solidFill>
                  <a:schemeClr val="accent1"/>
                </a:solidFill>
                <a:latin typeface="Roboto"/>
                <a:ea typeface="Roboto"/>
                <a:cs typeface="Roboto"/>
                <a:sym typeface="Roboto"/>
              </a:endParaRPr>
            </a:p>
            <a:p>
              <a:pPr indent="0" lvl="0" marL="0" rtl="0" algn="l">
                <a:spcBef>
                  <a:spcPts val="0"/>
                </a:spcBef>
                <a:spcAft>
                  <a:spcPts val="0"/>
                </a:spcAft>
                <a:buNone/>
              </a:pPr>
              <a:r>
                <a:t/>
              </a:r>
              <a:endParaRPr>
                <a:solidFill>
                  <a:schemeClr val="dk1"/>
                </a:solidFill>
                <a:latin typeface="Roboto"/>
                <a:ea typeface="Roboto"/>
                <a:cs typeface="Roboto"/>
                <a:sym typeface="Roboto"/>
              </a:endParaRPr>
            </a:p>
            <a:p>
              <a:pPr indent="0" lvl="0" marL="0" rtl="0" algn="l">
                <a:spcBef>
                  <a:spcPts val="0"/>
                </a:spcBef>
                <a:spcAft>
                  <a:spcPts val="0"/>
                </a:spcAft>
                <a:buNone/>
              </a:pPr>
              <a:r>
                <a:rPr lang="es-ES">
                  <a:solidFill>
                    <a:schemeClr val="accent2"/>
                  </a:solidFill>
                  <a:latin typeface="Roboto"/>
                  <a:ea typeface="Roboto"/>
                  <a:cs typeface="Roboto"/>
                  <a:sym typeface="Roboto"/>
                </a:rPr>
                <a:t>First stage researcher</a:t>
              </a:r>
              <a:endParaRPr>
                <a:solidFill>
                  <a:schemeClr val="accent2"/>
                </a:solidFill>
                <a:latin typeface="Roboto"/>
                <a:ea typeface="Roboto"/>
                <a:cs typeface="Roboto"/>
                <a:sym typeface="Roboto"/>
              </a:endParaRPr>
            </a:p>
          </p:txBody>
        </p:sp>
      </p:grpSp>
      <p:grpSp>
        <p:nvGrpSpPr>
          <p:cNvPr id="147" name="Google Shape;147;p18"/>
          <p:cNvGrpSpPr/>
          <p:nvPr/>
        </p:nvGrpSpPr>
        <p:grpSpPr>
          <a:xfrm>
            <a:off x="3195850" y="2650717"/>
            <a:ext cx="3004200" cy="1143000"/>
            <a:chOff x="3195200" y="2574442"/>
            <a:chExt cx="3004200" cy="1143000"/>
          </a:xfrm>
        </p:grpSpPr>
        <p:pic>
          <p:nvPicPr>
            <p:cNvPr id="148" name="Google Shape;148;p18"/>
            <p:cNvPicPr preferRelativeResize="0"/>
            <p:nvPr/>
          </p:nvPicPr>
          <p:blipFill>
            <a:blip r:embed="rId4">
              <a:alphaModFix/>
            </a:blip>
            <a:stretch>
              <a:fillRect/>
            </a:stretch>
          </p:blipFill>
          <p:spPr>
            <a:xfrm>
              <a:off x="3195200" y="2574442"/>
              <a:ext cx="1143000" cy="1143000"/>
            </a:xfrm>
            <a:prstGeom prst="rect">
              <a:avLst/>
            </a:prstGeom>
            <a:noFill/>
            <a:ln>
              <a:noFill/>
            </a:ln>
          </p:spPr>
        </p:pic>
        <p:sp>
          <p:nvSpPr>
            <p:cNvPr id="149" name="Google Shape;149;p18"/>
            <p:cNvSpPr txBox="1"/>
            <p:nvPr/>
          </p:nvSpPr>
          <p:spPr>
            <a:xfrm>
              <a:off x="4338200" y="2598750"/>
              <a:ext cx="1861200" cy="109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a:solidFill>
                    <a:schemeClr val="accent1"/>
                  </a:solidFill>
                  <a:latin typeface="Roboto"/>
                  <a:ea typeface="Roboto"/>
                  <a:cs typeface="Roboto"/>
                  <a:sym typeface="Roboto"/>
                </a:rPr>
                <a:t>Amanda</a:t>
              </a:r>
              <a:endParaRPr>
                <a:solidFill>
                  <a:schemeClr val="accent1"/>
                </a:solidFill>
                <a:latin typeface="Roboto"/>
                <a:ea typeface="Roboto"/>
                <a:cs typeface="Roboto"/>
                <a:sym typeface="Roboto"/>
              </a:endParaRPr>
            </a:p>
            <a:p>
              <a:pPr indent="0" lvl="0" marL="0" rtl="0" algn="l">
                <a:spcBef>
                  <a:spcPts val="0"/>
                </a:spcBef>
                <a:spcAft>
                  <a:spcPts val="0"/>
                </a:spcAft>
                <a:buNone/>
              </a:pPr>
              <a:r>
                <a:rPr lang="es-ES">
                  <a:solidFill>
                    <a:schemeClr val="accent1"/>
                  </a:solidFill>
                  <a:latin typeface="Roboto"/>
                  <a:ea typeface="Roboto"/>
                  <a:cs typeface="Roboto"/>
                  <a:sym typeface="Roboto"/>
                </a:rPr>
                <a:t>Frigola</a:t>
              </a:r>
              <a:endParaRPr>
                <a:solidFill>
                  <a:schemeClr val="accent1"/>
                </a:solidFill>
                <a:latin typeface="Roboto"/>
                <a:ea typeface="Roboto"/>
                <a:cs typeface="Roboto"/>
                <a:sym typeface="Roboto"/>
              </a:endParaRPr>
            </a:p>
            <a:p>
              <a:pPr indent="0" lvl="0" marL="0" rtl="0" algn="l">
                <a:spcBef>
                  <a:spcPts val="0"/>
                </a:spcBef>
                <a:spcAft>
                  <a:spcPts val="0"/>
                </a:spcAft>
                <a:buNone/>
              </a:pPr>
              <a:r>
                <a:t/>
              </a:r>
              <a:endParaRPr>
                <a:solidFill>
                  <a:schemeClr val="dk1"/>
                </a:solidFill>
                <a:latin typeface="Roboto"/>
                <a:ea typeface="Roboto"/>
                <a:cs typeface="Roboto"/>
                <a:sym typeface="Roboto"/>
              </a:endParaRPr>
            </a:p>
            <a:p>
              <a:pPr indent="0" lvl="0" marL="0" rtl="0" algn="l">
                <a:spcBef>
                  <a:spcPts val="0"/>
                </a:spcBef>
                <a:spcAft>
                  <a:spcPts val="0"/>
                </a:spcAft>
                <a:buNone/>
              </a:pPr>
              <a:r>
                <a:rPr lang="es-ES">
                  <a:solidFill>
                    <a:schemeClr val="accent2"/>
                  </a:solidFill>
                  <a:latin typeface="Roboto"/>
                  <a:ea typeface="Roboto"/>
                  <a:cs typeface="Roboto"/>
                  <a:sym typeface="Roboto"/>
                </a:rPr>
                <a:t>Recognised</a:t>
              </a:r>
              <a:r>
                <a:rPr lang="es-ES">
                  <a:solidFill>
                    <a:schemeClr val="accent2"/>
                  </a:solidFill>
                  <a:latin typeface="Roboto"/>
                  <a:ea typeface="Roboto"/>
                  <a:cs typeface="Roboto"/>
                  <a:sym typeface="Roboto"/>
                </a:rPr>
                <a:t> researcher</a:t>
              </a:r>
              <a:endParaRPr>
                <a:solidFill>
                  <a:schemeClr val="accent2"/>
                </a:solidFill>
                <a:latin typeface="Roboto"/>
                <a:ea typeface="Roboto"/>
                <a:cs typeface="Roboto"/>
                <a:sym typeface="Roboto"/>
              </a:endParaRPr>
            </a:p>
          </p:txBody>
        </p:sp>
      </p:grpSp>
      <p:grpSp>
        <p:nvGrpSpPr>
          <p:cNvPr id="150" name="Google Shape;150;p18"/>
          <p:cNvGrpSpPr/>
          <p:nvPr/>
        </p:nvGrpSpPr>
        <p:grpSpPr>
          <a:xfrm>
            <a:off x="174900" y="4458842"/>
            <a:ext cx="2992325" cy="1141200"/>
            <a:chOff x="174900" y="4458842"/>
            <a:chExt cx="2992325" cy="1141200"/>
          </a:xfrm>
        </p:grpSpPr>
        <p:pic>
          <p:nvPicPr>
            <p:cNvPr id="151" name="Google Shape;151;p18"/>
            <p:cNvPicPr preferRelativeResize="0"/>
            <p:nvPr/>
          </p:nvPicPr>
          <p:blipFill>
            <a:blip r:embed="rId5">
              <a:alphaModFix/>
            </a:blip>
            <a:stretch>
              <a:fillRect/>
            </a:stretch>
          </p:blipFill>
          <p:spPr>
            <a:xfrm>
              <a:off x="174900" y="4458842"/>
              <a:ext cx="1141200" cy="1141200"/>
            </a:xfrm>
            <a:prstGeom prst="rect">
              <a:avLst/>
            </a:prstGeom>
            <a:noFill/>
            <a:ln>
              <a:noFill/>
            </a:ln>
          </p:spPr>
        </p:pic>
        <p:sp>
          <p:nvSpPr>
            <p:cNvPr id="152" name="Google Shape;152;p18"/>
            <p:cNvSpPr txBox="1"/>
            <p:nvPr/>
          </p:nvSpPr>
          <p:spPr>
            <a:xfrm>
              <a:off x="1344725" y="4481350"/>
              <a:ext cx="1822500" cy="109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a:solidFill>
                    <a:schemeClr val="accent1"/>
                  </a:solidFill>
                  <a:latin typeface="Roboto"/>
                  <a:ea typeface="Roboto"/>
                  <a:cs typeface="Roboto"/>
                  <a:sym typeface="Roboto"/>
                </a:rPr>
                <a:t>Eduardo</a:t>
              </a:r>
              <a:endParaRPr>
                <a:solidFill>
                  <a:schemeClr val="accent1"/>
                </a:solidFill>
                <a:latin typeface="Roboto"/>
                <a:ea typeface="Roboto"/>
                <a:cs typeface="Roboto"/>
                <a:sym typeface="Roboto"/>
              </a:endParaRPr>
            </a:p>
            <a:p>
              <a:pPr indent="0" lvl="0" marL="0" rtl="0" algn="l">
                <a:spcBef>
                  <a:spcPts val="0"/>
                </a:spcBef>
                <a:spcAft>
                  <a:spcPts val="0"/>
                </a:spcAft>
                <a:buNone/>
              </a:pPr>
              <a:r>
                <a:rPr lang="es-ES">
                  <a:solidFill>
                    <a:schemeClr val="accent1"/>
                  </a:solidFill>
                  <a:latin typeface="Roboto"/>
                  <a:ea typeface="Roboto"/>
                  <a:cs typeface="Roboto"/>
                  <a:sym typeface="Roboto"/>
                </a:rPr>
                <a:t>Moreno-Chamarro</a:t>
              </a:r>
              <a:endParaRPr>
                <a:solidFill>
                  <a:schemeClr val="accent1"/>
                </a:solidFill>
                <a:latin typeface="Roboto"/>
                <a:ea typeface="Roboto"/>
                <a:cs typeface="Roboto"/>
                <a:sym typeface="Roboto"/>
              </a:endParaRPr>
            </a:p>
            <a:p>
              <a:pPr indent="0" lvl="0" marL="0" rtl="0" algn="l">
                <a:spcBef>
                  <a:spcPts val="0"/>
                </a:spcBef>
                <a:spcAft>
                  <a:spcPts val="0"/>
                </a:spcAft>
                <a:buNone/>
              </a:pPr>
              <a:r>
                <a:t/>
              </a:r>
              <a:endParaRPr>
                <a:solidFill>
                  <a:schemeClr val="dk1"/>
                </a:solidFill>
                <a:latin typeface="Roboto"/>
                <a:ea typeface="Roboto"/>
                <a:cs typeface="Roboto"/>
                <a:sym typeface="Roboto"/>
              </a:endParaRPr>
            </a:p>
            <a:p>
              <a:pPr indent="0" lvl="0" marL="0" rtl="0" algn="l">
                <a:spcBef>
                  <a:spcPts val="0"/>
                </a:spcBef>
                <a:spcAft>
                  <a:spcPts val="0"/>
                </a:spcAft>
                <a:buNone/>
              </a:pPr>
              <a:r>
                <a:rPr lang="es-ES">
                  <a:solidFill>
                    <a:schemeClr val="accent2"/>
                  </a:solidFill>
                  <a:latin typeface="Roboto"/>
                  <a:ea typeface="Roboto"/>
                  <a:cs typeface="Roboto"/>
                  <a:sym typeface="Roboto"/>
                </a:rPr>
                <a:t>Established</a:t>
              </a:r>
              <a:r>
                <a:rPr lang="es-ES">
                  <a:solidFill>
                    <a:schemeClr val="accent2"/>
                  </a:solidFill>
                  <a:latin typeface="Roboto"/>
                  <a:ea typeface="Roboto"/>
                  <a:cs typeface="Roboto"/>
                  <a:sym typeface="Roboto"/>
                </a:rPr>
                <a:t> researcher</a:t>
              </a:r>
              <a:endParaRPr>
                <a:solidFill>
                  <a:schemeClr val="accent2"/>
                </a:solidFill>
                <a:latin typeface="Roboto"/>
                <a:ea typeface="Roboto"/>
                <a:cs typeface="Roboto"/>
                <a:sym typeface="Roboto"/>
              </a:endParaRPr>
            </a:p>
          </p:txBody>
        </p:sp>
      </p:grpSp>
      <p:grpSp>
        <p:nvGrpSpPr>
          <p:cNvPr id="153" name="Google Shape;153;p18"/>
          <p:cNvGrpSpPr/>
          <p:nvPr/>
        </p:nvGrpSpPr>
        <p:grpSpPr>
          <a:xfrm>
            <a:off x="6096000" y="4481267"/>
            <a:ext cx="2963287" cy="1142258"/>
            <a:chOff x="6146475" y="2575342"/>
            <a:chExt cx="2963287" cy="1142258"/>
          </a:xfrm>
        </p:grpSpPr>
        <p:pic>
          <p:nvPicPr>
            <p:cNvPr id="154" name="Google Shape;154;p18"/>
            <p:cNvPicPr preferRelativeResize="0"/>
            <p:nvPr/>
          </p:nvPicPr>
          <p:blipFill>
            <a:blip r:embed="rId6">
              <a:alphaModFix/>
            </a:blip>
            <a:stretch>
              <a:fillRect/>
            </a:stretch>
          </p:blipFill>
          <p:spPr>
            <a:xfrm>
              <a:off x="6146475" y="2575342"/>
              <a:ext cx="1141200" cy="1141200"/>
            </a:xfrm>
            <a:prstGeom prst="rect">
              <a:avLst/>
            </a:prstGeom>
            <a:noFill/>
            <a:ln>
              <a:noFill/>
            </a:ln>
          </p:spPr>
        </p:pic>
        <p:sp>
          <p:nvSpPr>
            <p:cNvPr id="155" name="Google Shape;155;p18"/>
            <p:cNvSpPr txBox="1"/>
            <p:nvPr/>
          </p:nvSpPr>
          <p:spPr>
            <a:xfrm>
              <a:off x="7287263" y="2623200"/>
              <a:ext cx="1822500" cy="109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a:solidFill>
                    <a:schemeClr val="accent1"/>
                  </a:solidFill>
                  <a:latin typeface="Roboto"/>
                  <a:ea typeface="Roboto"/>
                  <a:cs typeface="Roboto"/>
                  <a:sym typeface="Roboto"/>
                </a:rPr>
                <a:t>Margarida</a:t>
              </a:r>
              <a:endParaRPr>
                <a:solidFill>
                  <a:schemeClr val="accent1"/>
                </a:solidFill>
                <a:latin typeface="Roboto"/>
                <a:ea typeface="Roboto"/>
                <a:cs typeface="Roboto"/>
                <a:sym typeface="Roboto"/>
              </a:endParaRPr>
            </a:p>
            <a:p>
              <a:pPr indent="0" lvl="0" marL="0" rtl="0" algn="l">
                <a:spcBef>
                  <a:spcPts val="0"/>
                </a:spcBef>
                <a:spcAft>
                  <a:spcPts val="0"/>
                </a:spcAft>
                <a:buNone/>
              </a:pPr>
              <a:r>
                <a:rPr lang="es-ES">
                  <a:solidFill>
                    <a:schemeClr val="accent1"/>
                  </a:solidFill>
                  <a:latin typeface="Roboto"/>
                  <a:ea typeface="Roboto"/>
                  <a:cs typeface="Roboto"/>
                  <a:sym typeface="Roboto"/>
                </a:rPr>
                <a:t>Samsó Cabré</a:t>
              </a:r>
              <a:endParaRPr>
                <a:solidFill>
                  <a:schemeClr val="accent1"/>
                </a:solidFill>
                <a:latin typeface="Roboto"/>
                <a:ea typeface="Roboto"/>
                <a:cs typeface="Roboto"/>
                <a:sym typeface="Roboto"/>
              </a:endParaRPr>
            </a:p>
            <a:p>
              <a:pPr indent="0" lvl="0" marL="0" rtl="0" algn="l">
                <a:spcBef>
                  <a:spcPts val="0"/>
                </a:spcBef>
                <a:spcAft>
                  <a:spcPts val="0"/>
                </a:spcAft>
                <a:buNone/>
              </a:pPr>
              <a:r>
                <a:t/>
              </a:r>
              <a:endParaRPr>
                <a:solidFill>
                  <a:schemeClr val="dk1"/>
                </a:solidFill>
                <a:latin typeface="Roboto"/>
                <a:ea typeface="Roboto"/>
                <a:cs typeface="Roboto"/>
                <a:sym typeface="Roboto"/>
              </a:endParaRPr>
            </a:p>
            <a:p>
              <a:pPr indent="0" lvl="0" marL="0" rtl="0" algn="l">
                <a:spcBef>
                  <a:spcPts val="0"/>
                </a:spcBef>
                <a:spcAft>
                  <a:spcPts val="0"/>
                </a:spcAft>
                <a:buNone/>
              </a:pPr>
              <a:r>
                <a:rPr lang="es-ES">
                  <a:solidFill>
                    <a:schemeClr val="accent2"/>
                  </a:solidFill>
                  <a:latin typeface="Roboto"/>
                  <a:ea typeface="Roboto"/>
                  <a:cs typeface="Roboto"/>
                  <a:sym typeface="Roboto"/>
                </a:rPr>
                <a:t>Research engineer</a:t>
              </a:r>
              <a:endParaRPr>
                <a:solidFill>
                  <a:schemeClr val="accent2"/>
                </a:solidFill>
                <a:latin typeface="Roboto"/>
                <a:ea typeface="Roboto"/>
                <a:cs typeface="Roboto"/>
                <a:sym typeface="Roboto"/>
              </a:endParaRPr>
            </a:p>
          </p:txBody>
        </p:sp>
      </p:grpSp>
      <p:grpSp>
        <p:nvGrpSpPr>
          <p:cNvPr id="156" name="Google Shape;156;p18"/>
          <p:cNvGrpSpPr/>
          <p:nvPr/>
        </p:nvGrpSpPr>
        <p:grpSpPr>
          <a:xfrm>
            <a:off x="9054625" y="2650642"/>
            <a:ext cx="2965525" cy="1143158"/>
            <a:chOff x="9054625" y="2574442"/>
            <a:chExt cx="2965525" cy="1143158"/>
          </a:xfrm>
        </p:grpSpPr>
        <p:pic>
          <p:nvPicPr>
            <p:cNvPr id="157" name="Google Shape;157;p18"/>
            <p:cNvPicPr preferRelativeResize="0"/>
            <p:nvPr/>
          </p:nvPicPr>
          <p:blipFill>
            <a:blip r:embed="rId7">
              <a:alphaModFix/>
            </a:blip>
            <a:stretch>
              <a:fillRect/>
            </a:stretch>
          </p:blipFill>
          <p:spPr>
            <a:xfrm>
              <a:off x="9054625" y="2574442"/>
              <a:ext cx="1143000" cy="1143000"/>
            </a:xfrm>
            <a:prstGeom prst="rect">
              <a:avLst/>
            </a:prstGeom>
            <a:noFill/>
            <a:ln>
              <a:noFill/>
            </a:ln>
          </p:spPr>
        </p:pic>
        <p:sp>
          <p:nvSpPr>
            <p:cNvPr id="158" name="Google Shape;158;p18"/>
            <p:cNvSpPr txBox="1"/>
            <p:nvPr/>
          </p:nvSpPr>
          <p:spPr>
            <a:xfrm>
              <a:off x="10197650" y="2623200"/>
              <a:ext cx="1822500" cy="109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a:solidFill>
                    <a:schemeClr val="accent1"/>
                  </a:solidFill>
                  <a:latin typeface="Roboto"/>
                  <a:ea typeface="Roboto"/>
                  <a:cs typeface="Roboto"/>
                  <a:sym typeface="Roboto"/>
                </a:rPr>
                <a:t>Saskia</a:t>
              </a:r>
              <a:endParaRPr>
                <a:solidFill>
                  <a:schemeClr val="accent1"/>
                </a:solidFill>
                <a:latin typeface="Roboto"/>
                <a:ea typeface="Roboto"/>
                <a:cs typeface="Roboto"/>
                <a:sym typeface="Roboto"/>
              </a:endParaRPr>
            </a:p>
            <a:p>
              <a:pPr indent="0" lvl="0" marL="0" rtl="0" algn="l">
                <a:spcBef>
                  <a:spcPts val="0"/>
                </a:spcBef>
                <a:spcAft>
                  <a:spcPts val="0"/>
                </a:spcAft>
                <a:buNone/>
              </a:pPr>
              <a:r>
                <a:rPr lang="es-ES">
                  <a:solidFill>
                    <a:schemeClr val="accent1"/>
                  </a:solidFill>
                  <a:latin typeface="Roboto"/>
                  <a:ea typeface="Roboto"/>
                  <a:cs typeface="Roboto"/>
                  <a:sym typeface="Roboto"/>
                </a:rPr>
                <a:t>Loosveldt-Tomas</a:t>
              </a:r>
              <a:endParaRPr>
                <a:solidFill>
                  <a:schemeClr val="accent1"/>
                </a:solidFill>
                <a:latin typeface="Roboto"/>
                <a:ea typeface="Roboto"/>
                <a:cs typeface="Roboto"/>
                <a:sym typeface="Roboto"/>
              </a:endParaRPr>
            </a:p>
            <a:p>
              <a:pPr indent="0" lvl="0" marL="0" rtl="0" algn="l">
                <a:spcBef>
                  <a:spcPts val="0"/>
                </a:spcBef>
                <a:spcAft>
                  <a:spcPts val="0"/>
                </a:spcAft>
                <a:buNone/>
              </a:pPr>
              <a:r>
                <a:t/>
              </a:r>
              <a:endParaRPr>
                <a:solidFill>
                  <a:schemeClr val="dk1"/>
                </a:solidFill>
                <a:latin typeface="Roboto"/>
                <a:ea typeface="Roboto"/>
                <a:cs typeface="Roboto"/>
                <a:sym typeface="Roboto"/>
              </a:endParaRPr>
            </a:p>
            <a:p>
              <a:pPr indent="0" lvl="0" marL="0" rtl="0" algn="l">
                <a:spcBef>
                  <a:spcPts val="0"/>
                </a:spcBef>
                <a:spcAft>
                  <a:spcPts val="0"/>
                </a:spcAft>
                <a:buNone/>
              </a:pPr>
              <a:r>
                <a:rPr lang="es-ES">
                  <a:solidFill>
                    <a:schemeClr val="accent2"/>
                  </a:solidFill>
                  <a:latin typeface="Roboto"/>
                  <a:ea typeface="Roboto"/>
                  <a:cs typeface="Roboto"/>
                  <a:sym typeface="Roboto"/>
                </a:rPr>
                <a:t>Research engineer</a:t>
              </a:r>
              <a:endParaRPr>
                <a:solidFill>
                  <a:schemeClr val="accent2"/>
                </a:solidFill>
                <a:latin typeface="Roboto"/>
                <a:ea typeface="Roboto"/>
                <a:cs typeface="Roboto"/>
                <a:sym typeface="Roboto"/>
              </a:endParaRPr>
            </a:p>
          </p:txBody>
        </p:sp>
      </p:grpSp>
      <p:grpSp>
        <p:nvGrpSpPr>
          <p:cNvPr id="159" name="Google Shape;159;p18"/>
          <p:cNvGrpSpPr/>
          <p:nvPr/>
        </p:nvGrpSpPr>
        <p:grpSpPr>
          <a:xfrm>
            <a:off x="6095988" y="2650717"/>
            <a:ext cx="2994788" cy="1143000"/>
            <a:chOff x="6125363" y="4457942"/>
            <a:chExt cx="2994788" cy="1143000"/>
          </a:xfrm>
        </p:grpSpPr>
        <p:pic>
          <p:nvPicPr>
            <p:cNvPr id="160" name="Google Shape;160;p18"/>
            <p:cNvPicPr preferRelativeResize="0"/>
            <p:nvPr/>
          </p:nvPicPr>
          <p:blipFill>
            <a:blip r:embed="rId8">
              <a:alphaModFix/>
            </a:blip>
            <a:stretch>
              <a:fillRect/>
            </a:stretch>
          </p:blipFill>
          <p:spPr>
            <a:xfrm>
              <a:off x="6125363" y="4457942"/>
              <a:ext cx="1143000" cy="1143000"/>
            </a:xfrm>
            <a:prstGeom prst="rect">
              <a:avLst/>
            </a:prstGeom>
            <a:noFill/>
            <a:ln>
              <a:noFill/>
            </a:ln>
          </p:spPr>
        </p:pic>
        <p:sp>
          <p:nvSpPr>
            <p:cNvPr id="161" name="Google Shape;161;p18"/>
            <p:cNvSpPr txBox="1"/>
            <p:nvPr/>
          </p:nvSpPr>
          <p:spPr>
            <a:xfrm>
              <a:off x="7297650" y="4505650"/>
              <a:ext cx="1822500" cy="109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a:solidFill>
                    <a:schemeClr val="accent1"/>
                  </a:solidFill>
                  <a:latin typeface="Roboto"/>
                  <a:ea typeface="Roboto"/>
                  <a:cs typeface="Roboto"/>
                  <a:sym typeface="Roboto"/>
                </a:rPr>
                <a:t>Daria</a:t>
              </a:r>
              <a:endParaRPr>
                <a:solidFill>
                  <a:schemeClr val="accent1"/>
                </a:solidFill>
                <a:latin typeface="Roboto"/>
                <a:ea typeface="Roboto"/>
                <a:cs typeface="Roboto"/>
                <a:sym typeface="Roboto"/>
              </a:endParaRPr>
            </a:p>
            <a:p>
              <a:pPr indent="0" lvl="0" marL="0" rtl="0" algn="l">
                <a:spcBef>
                  <a:spcPts val="0"/>
                </a:spcBef>
                <a:spcAft>
                  <a:spcPts val="0"/>
                </a:spcAft>
                <a:buNone/>
              </a:pPr>
              <a:r>
                <a:rPr lang="es-ES">
                  <a:solidFill>
                    <a:schemeClr val="accent1"/>
                  </a:solidFill>
                  <a:latin typeface="Roboto"/>
                  <a:ea typeface="Roboto"/>
                  <a:cs typeface="Roboto"/>
                  <a:sym typeface="Roboto"/>
                </a:rPr>
                <a:t>Kuznetsova</a:t>
              </a:r>
              <a:endParaRPr>
                <a:solidFill>
                  <a:schemeClr val="accent1"/>
                </a:solidFill>
                <a:latin typeface="Roboto"/>
                <a:ea typeface="Roboto"/>
                <a:cs typeface="Roboto"/>
                <a:sym typeface="Roboto"/>
              </a:endParaRPr>
            </a:p>
            <a:p>
              <a:pPr indent="0" lvl="0" marL="0" rtl="0" algn="l">
                <a:spcBef>
                  <a:spcPts val="0"/>
                </a:spcBef>
                <a:spcAft>
                  <a:spcPts val="0"/>
                </a:spcAft>
                <a:buNone/>
              </a:pPr>
              <a:r>
                <a:t/>
              </a:r>
              <a:endParaRPr>
                <a:solidFill>
                  <a:schemeClr val="dk1"/>
                </a:solidFill>
                <a:latin typeface="Roboto"/>
                <a:ea typeface="Roboto"/>
                <a:cs typeface="Roboto"/>
                <a:sym typeface="Roboto"/>
              </a:endParaRPr>
            </a:p>
            <a:p>
              <a:pPr indent="0" lvl="0" marL="0" rtl="0" algn="l">
                <a:spcBef>
                  <a:spcPts val="0"/>
                </a:spcBef>
                <a:spcAft>
                  <a:spcPts val="0"/>
                </a:spcAft>
                <a:buNone/>
              </a:pPr>
              <a:r>
                <a:rPr lang="es-ES">
                  <a:solidFill>
                    <a:schemeClr val="accent2"/>
                  </a:solidFill>
                  <a:latin typeface="Roboto"/>
                  <a:ea typeface="Roboto"/>
                  <a:cs typeface="Roboto"/>
                  <a:sym typeface="Roboto"/>
                </a:rPr>
                <a:t>Research engineer</a:t>
              </a:r>
              <a:endParaRPr>
                <a:solidFill>
                  <a:schemeClr val="accent2"/>
                </a:solidFill>
                <a:latin typeface="Roboto"/>
                <a:ea typeface="Roboto"/>
                <a:cs typeface="Roboto"/>
                <a:sym typeface="Roboto"/>
              </a:endParaRPr>
            </a:p>
            <a:p>
              <a:pPr indent="0" lvl="0" marL="0" rtl="0" algn="l">
                <a:spcBef>
                  <a:spcPts val="0"/>
                </a:spcBef>
                <a:spcAft>
                  <a:spcPts val="0"/>
                </a:spcAft>
                <a:buNone/>
              </a:pPr>
              <a:r>
                <a:t/>
              </a:r>
              <a:endParaRPr>
                <a:solidFill>
                  <a:schemeClr val="dk1"/>
                </a:solidFill>
                <a:latin typeface="Roboto"/>
                <a:ea typeface="Roboto"/>
                <a:cs typeface="Roboto"/>
                <a:sym typeface="Roboto"/>
              </a:endParaRPr>
            </a:p>
          </p:txBody>
        </p:sp>
      </p:grpSp>
      <p:grpSp>
        <p:nvGrpSpPr>
          <p:cNvPr id="162" name="Google Shape;162;p18"/>
          <p:cNvGrpSpPr/>
          <p:nvPr/>
        </p:nvGrpSpPr>
        <p:grpSpPr>
          <a:xfrm>
            <a:off x="3195850" y="4457950"/>
            <a:ext cx="2900900" cy="1143000"/>
            <a:chOff x="3195200" y="4481350"/>
            <a:chExt cx="2900900" cy="1143000"/>
          </a:xfrm>
        </p:grpSpPr>
        <p:pic>
          <p:nvPicPr>
            <p:cNvPr id="163" name="Google Shape;163;p18"/>
            <p:cNvPicPr preferRelativeResize="0"/>
            <p:nvPr/>
          </p:nvPicPr>
          <p:blipFill rotWithShape="1">
            <a:blip r:embed="rId9">
              <a:alphaModFix/>
            </a:blip>
            <a:srcRect b="11910" l="0" r="0" t="13557"/>
            <a:stretch/>
          </p:blipFill>
          <p:spPr>
            <a:xfrm>
              <a:off x="3195200" y="4481350"/>
              <a:ext cx="1143000" cy="1143000"/>
            </a:xfrm>
            <a:prstGeom prst="rect">
              <a:avLst/>
            </a:prstGeom>
            <a:noFill/>
            <a:ln>
              <a:noFill/>
            </a:ln>
          </p:spPr>
        </p:pic>
        <p:sp>
          <p:nvSpPr>
            <p:cNvPr id="164" name="Google Shape;164;p18"/>
            <p:cNvSpPr txBox="1"/>
            <p:nvPr/>
          </p:nvSpPr>
          <p:spPr>
            <a:xfrm>
              <a:off x="4316200" y="4505650"/>
              <a:ext cx="1779900" cy="109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a:solidFill>
                    <a:schemeClr val="accent1"/>
                  </a:solidFill>
                  <a:latin typeface="Roboto"/>
                  <a:ea typeface="Roboto"/>
                  <a:cs typeface="Roboto"/>
                  <a:sym typeface="Roboto"/>
                </a:rPr>
                <a:t>Pablo</a:t>
              </a:r>
              <a:endParaRPr>
                <a:solidFill>
                  <a:schemeClr val="accent1"/>
                </a:solidFill>
                <a:latin typeface="Roboto"/>
                <a:ea typeface="Roboto"/>
                <a:cs typeface="Roboto"/>
                <a:sym typeface="Roboto"/>
              </a:endParaRPr>
            </a:p>
            <a:p>
              <a:pPr indent="0" lvl="0" marL="0" rtl="0" algn="l">
                <a:spcBef>
                  <a:spcPts val="0"/>
                </a:spcBef>
                <a:spcAft>
                  <a:spcPts val="0"/>
                </a:spcAft>
                <a:buNone/>
              </a:pPr>
              <a:r>
                <a:rPr lang="es-ES">
                  <a:solidFill>
                    <a:schemeClr val="accent1"/>
                  </a:solidFill>
                  <a:latin typeface="Roboto"/>
                  <a:ea typeface="Roboto"/>
                  <a:cs typeface="Roboto"/>
                  <a:sym typeface="Roboto"/>
                </a:rPr>
                <a:t>Ortega</a:t>
              </a:r>
              <a:endParaRPr>
                <a:solidFill>
                  <a:schemeClr val="accent1"/>
                </a:solidFill>
                <a:latin typeface="Roboto"/>
                <a:ea typeface="Roboto"/>
                <a:cs typeface="Roboto"/>
                <a:sym typeface="Roboto"/>
              </a:endParaRPr>
            </a:p>
            <a:p>
              <a:pPr indent="0" lvl="0" marL="0" rtl="0" algn="l">
                <a:spcBef>
                  <a:spcPts val="0"/>
                </a:spcBef>
                <a:spcAft>
                  <a:spcPts val="0"/>
                </a:spcAft>
                <a:buNone/>
              </a:pPr>
              <a:r>
                <a:t/>
              </a:r>
              <a:endParaRPr>
                <a:solidFill>
                  <a:schemeClr val="dk1"/>
                </a:solidFill>
                <a:latin typeface="Roboto"/>
                <a:ea typeface="Roboto"/>
                <a:cs typeface="Roboto"/>
                <a:sym typeface="Roboto"/>
              </a:endParaRPr>
            </a:p>
            <a:p>
              <a:pPr indent="0" lvl="0" marL="0" rtl="0" algn="l">
                <a:spcBef>
                  <a:spcPts val="0"/>
                </a:spcBef>
                <a:spcAft>
                  <a:spcPts val="0"/>
                </a:spcAft>
                <a:buNone/>
              </a:pPr>
              <a:r>
                <a:rPr lang="es-ES">
                  <a:solidFill>
                    <a:schemeClr val="accent2"/>
                  </a:solidFill>
                  <a:latin typeface="Roboto"/>
                  <a:ea typeface="Roboto"/>
                  <a:cs typeface="Roboto"/>
                  <a:sym typeface="Roboto"/>
                </a:rPr>
                <a:t>CVC group coleader</a:t>
              </a:r>
              <a:endParaRPr>
                <a:solidFill>
                  <a:schemeClr val="accent2"/>
                </a:solidFill>
                <a:latin typeface="Roboto"/>
                <a:ea typeface="Roboto"/>
                <a:cs typeface="Roboto"/>
                <a:sym typeface="Roboto"/>
              </a:endParaRPr>
            </a:p>
          </p:txBody>
        </p:sp>
      </p:grpSp>
      <p:grpSp>
        <p:nvGrpSpPr>
          <p:cNvPr id="165" name="Google Shape;165;p18"/>
          <p:cNvGrpSpPr/>
          <p:nvPr/>
        </p:nvGrpSpPr>
        <p:grpSpPr>
          <a:xfrm>
            <a:off x="9055525" y="4481350"/>
            <a:ext cx="2964625" cy="1142092"/>
            <a:chOff x="9055525" y="4481350"/>
            <a:chExt cx="2964625" cy="1142092"/>
          </a:xfrm>
        </p:grpSpPr>
        <p:pic>
          <p:nvPicPr>
            <p:cNvPr id="166" name="Google Shape;166;p18"/>
            <p:cNvPicPr preferRelativeResize="0"/>
            <p:nvPr/>
          </p:nvPicPr>
          <p:blipFill>
            <a:blip r:embed="rId10">
              <a:alphaModFix/>
            </a:blip>
            <a:stretch>
              <a:fillRect/>
            </a:stretch>
          </p:blipFill>
          <p:spPr>
            <a:xfrm>
              <a:off x="9055525" y="4482242"/>
              <a:ext cx="1141200" cy="1141200"/>
            </a:xfrm>
            <a:prstGeom prst="rect">
              <a:avLst/>
            </a:prstGeom>
            <a:noFill/>
            <a:ln>
              <a:noFill/>
            </a:ln>
          </p:spPr>
        </p:pic>
        <p:sp>
          <p:nvSpPr>
            <p:cNvPr id="167" name="Google Shape;167;p18"/>
            <p:cNvSpPr txBox="1"/>
            <p:nvPr/>
          </p:nvSpPr>
          <p:spPr>
            <a:xfrm>
              <a:off x="10197650" y="4481350"/>
              <a:ext cx="1822500" cy="109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a:solidFill>
                    <a:schemeClr val="accent1"/>
                  </a:solidFill>
                  <a:latin typeface="Roboto"/>
                  <a:ea typeface="Roboto"/>
                  <a:cs typeface="Roboto"/>
                  <a:sym typeface="Roboto"/>
                </a:rPr>
                <a:t>Pierre-Antoine</a:t>
              </a:r>
              <a:endParaRPr>
                <a:solidFill>
                  <a:schemeClr val="accent1"/>
                </a:solidFill>
                <a:latin typeface="Roboto"/>
                <a:ea typeface="Roboto"/>
                <a:cs typeface="Roboto"/>
                <a:sym typeface="Roboto"/>
              </a:endParaRPr>
            </a:p>
            <a:p>
              <a:pPr indent="0" lvl="0" marL="0" rtl="0" algn="l">
                <a:spcBef>
                  <a:spcPts val="0"/>
                </a:spcBef>
                <a:spcAft>
                  <a:spcPts val="0"/>
                </a:spcAft>
                <a:buNone/>
              </a:pPr>
              <a:r>
                <a:rPr lang="es-ES">
                  <a:solidFill>
                    <a:schemeClr val="accent1"/>
                  </a:solidFill>
                  <a:latin typeface="Roboto"/>
                  <a:ea typeface="Roboto"/>
                  <a:cs typeface="Roboto"/>
                  <a:sym typeface="Roboto"/>
                </a:rPr>
                <a:t>Bretonnière</a:t>
              </a:r>
              <a:endParaRPr>
                <a:solidFill>
                  <a:schemeClr val="accent1"/>
                </a:solidFill>
                <a:latin typeface="Roboto"/>
                <a:ea typeface="Roboto"/>
                <a:cs typeface="Roboto"/>
                <a:sym typeface="Roboto"/>
              </a:endParaRPr>
            </a:p>
            <a:p>
              <a:pPr indent="0" lvl="0" marL="0" rtl="0" algn="l">
                <a:spcBef>
                  <a:spcPts val="0"/>
                </a:spcBef>
                <a:spcAft>
                  <a:spcPts val="0"/>
                </a:spcAft>
                <a:buNone/>
              </a:pPr>
              <a:r>
                <a:t/>
              </a:r>
              <a:endParaRPr>
                <a:solidFill>
                  <a:schemeClr val="dk1"/>
                </a:solidFill>
                <a:latin typeface="Roboto"/>
                <a:ea typeface="Roboto"/>
                <a:cs typeface="Roboto"/>
                <a:sym typeface="Roboto"/>
              </a:endParaRPr>
            </a:p>
            <a:p>
              <a:pPr indent="0" lvl="0" marL="0" rtl="0" algn="l">
                <a:spcBef>
                  <a:spcPts val="0"/>
                </a:spcBef>
                <a:spcAft>
                  <a:spcPts val="0"/>
                </a:spcAft>
                <a:buNone/>
              </a:pPr>
              <a:r>
                <a:rPr lang="es-ES">
                  <a:solidFill>
                    <a:schemeClr val="accent2"/>
                  </a:solidFill>
                  <a:latin typeface="Roboto"/>
                  <a:ea typeface="Roboto"/>
                  <a:cs typeface="Roboto"/>
                  <a:sym typeface="Roboto"/>
                </a:rPr>
                <a:t>Senior r</a:t>
              </a:r>
              <a:r>
                <a:rPr lang="es-ES">
                  <a:solidFill>
                    <a:schemeClr val="accent2"/>
                  </a:solidFill>
                  <a:latin typeface="Roboto"/>
                  <a:ea typeface="Roboto"/>
                  <a:cs typeface="Roboto"/>
                  <a:sym typeface="Roboto"/>
                </a:rPr>
                <a:t>esearch engineer</a:t>
              </a:r>
              <a:endParaRPr>
                <a:solidFill>
                  <a:schemeClr val="accent2"/>
                </a:solidFill>
                <a:latin typeface="Roboto"/>
                <a:ea typeface="Roboto"/>
                <a:cs typeface="Roboto"/>
                <a:sym typeface="Roboto"/>
              </a:endParaRPr>
            </a:p>
            <a:p>
              <a:pPr indent="0" lvl="0" marL="0" rtl="0" algn="l">
                <a:spcBef>
                  <a:spcPts val="0"/>
                </a:spcBef>
                <a:spcAft>
                  <a:spcPts val="0"/>
                </a:spcAft>
                <a:buNone/>
              </a:pPr>
              <a:r>
                <a:t/>
              </a:r>
              <a:endParaRPr>
                <a:solidFill>
                  <a:schemeClr val="dk1"/>
                </a:solidFill>
                <a:latin typeface="Roboto"/>
                <a:ea typeface="Roboto"/>
                <a:cs typeface="Roboto"/>
                <a:sym typeface="Roboto"/>
              </a:endParaRPr>
            </a:p>
            <a:p>
              <a:pPr indent="0" lvl="0" marL="0" rtl="0" algn="l">
                <a:spcBef>
                  <a:spcPts val="0"/>
                </a:spcBef>
                <a:spcAft>
                  <a:spcPts val="0"/>
                </a:spcAft>
                <a:buNone/>
              </a:pPr>
              <a:r>
                <a:t/>
              </a:r>
              <a:endParaRPr>
                <a:solidFill>
                  <a:schemeClr val="dk1"/>
                </a:solidFill>
                <a:latin typeface="Roboto"/>
                <a:ea typeface="Roboto"/>
                <a:cs typeface="Roboto"/>
                <a:sym typeface="Roboto"/>
              </a:endParaRPr>
            </a:p>
          </p:txBody>
        </p:sp>
      </p:grpSp>
      <p:pic>
        <p:nvPicPr>
          <p:cNvPr id="168" name="Google Shape;168;p18"/>
          <p:cNvPicPr preferRelativeResize="0"/>
          <p:nvPr/>
        </p:nvPicPr>
        <p:blipFill>
          <a:blip r:embed="rId11">
            <a:alphaModFix/>
          </a:blip>
          <a:stretch>
            <a:fillRect/>
          </a:stretch>
        </p:blipFill>
        <p:spPr>
          <a:xfrm>
            <a:off x="1020300" y="461351"/>
            <a:ext cx="3582200" cy="8773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19"/>
          <p:cNvSpPr txBox="1"/>
          <p:nvPr>
            <p:ph type="title"/>
          </p:nvPr>
        </p:nvSpPr>
        <p:spPr>
          <a:xfrm>
            <a:off x="843185" y="1"/>
            <a:ext cx="10515600" cy="950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Nunito"/>
              <a:buNone/>
            </a:pPr>
            <a:r>
              <a:rPr lang="es-ES" sz="3200"/>
              <a:t>AMOC slowdown state-of-the-art</a:t>
            </a:r>
            <a:endParaRPr sz="3200"/>
          </a:p>
        </p:txBody>
      </p:sp>
      <p:sp>
        <p:nvSpPr>
          <p:cNvPr id="174" name="Google Shape;174;p19"/>
          <p:cNvSpPr txBox="1"/>
          <p:nvPr>
            <p:ph idx="12" type="sldNum"/>
          </p:nvPr>
        </p:nvSpPr>
        <p:spPr>
          <a:xfrm>
            <a:off x="10713960" y="6357723"/>
            <a:ext cx="1137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pic>
        <p:nvPicPr>
          <p:cNvPr id="175" name="Google Shape;175;p19"/>
          <p:cNvPicPr preferRelativeResize="0"/>
          <p:nvPr/>
        </p:nvPicPr>
        <p:blipFill>
          <a:blip r:embed="rId3">
            <a:alphaModFix/>
          </a:blip>
          <a:stretch>
            <a:fillRect/>
          </a:stretch>
        </p:blipFill>
        <p:spPr>
          <a:xfrm>
            <a:off x="649185" y="1555200"/>
            <a:ext cx="6528530" cy="4025676"/>
          </a:xfrm>
          <a:prstGeom prst="rect">
            <a:avLst/>
          </a:prstGeom>
          <a:noFill/>
          <a:ln>
            <a:noFill/>
          </a:ln>
        </p:spPr>
      </p:pic>
      <p:pic>
        <p:nvPicPr>
          <p:cNvPr id="176" name="Google Shape;176;p19"/>
          <p:cNvPicPr preferRelativeResize="0"/>
          <p:nvPr/>
        </p:nvPicPr>
        <p:blipFill>
          <a:blip r:embed="rId4">
            <a:alphaModFix/>
          </a:blip>
          <a:stretch>
            <a:fillRect/>
          </a:stretch>
        </p:blipFill>
        <p:spPr>
          <a:xfrm>
            <a:off x="7688952" y="1555212"/>
            <a:ext cx="3951601" cy="4025651"/>
          </a:xfrm>
          <a:prstGeom prst="rect">
            <a:avLst/>
          </a:prstGeom>
          <a:noFill/>
          <a:ln>
            <a:noFill/>
          </a:ln>
        </p:spPr>
      </p:pic>
      <p:sp>
        <p:nvSpPr>
          <p:cNvPr id="177" name="Google Shape;177;p19"/>
          <p:cNvSpPr txBox="1"/>
          <p:nvPr/>
        </p:nvSpPr>
        <p:spPr>
          <a:xfrm>
            <a:off x="4003050" y="1435625"/>
            <a:ext cx="4185900" cy="879000"/>
          </a:xfrm>
          <a:prstGeom prst="rect">
            <a:avLst/>
          </a:prstGeom>
          <a:gradFill>
            <a:gsLst>
              <a:gs pos="0">
                <a:srgbClr val="2365AB"/>
              </a:gs>
              <a:gs pos="1000">
                <a:srgbClr val="2365AB"/>
              </a:gs>
              <a:gs pos="100000">
                <a:srgbClr val="CE284B"/>
              </a:gs>
            </a:gsLst>
            <a:lin ang="2698631" scaled="0"/>
          </a:gradFill>
          <a:ln cap="flat" cmpd="sng" w="76200">
            <a:solidFill>
              <a:schemeClr val="lt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s-ES" sz="2800">
                <a:solidFill>
                  <a:schemeClr val="lt1"/>
                </a:solidFill>
                <a:latin typeface="Roboto"/>
                <a:ea typeface="Roboto"/>
                <a:cs typeface="Roboto"/>
                <a:sym typeface="Roboto"/>
              </a:rPr>
              <a:t>to eddy or not to eddy?</a:t>
            </a:r>
            <a:endParaRPr b="1" sz="2800">
              <a:solidFill>
                <a:schemeClr val="lt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20"/>
          <p:cNvSpPr txBox="1"/>
          <p:nvPr>
            <p:ph type="title"/>
          </p:nvPr>
        </p:nvSpPr>
        <p:spPr>
          <a:xfrm>
            <a:off x="843185" y="1"/>
            <a:ext cx="10515600" cy="950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Nunito"/>
              <a:buNone/>
            </a:pPr>
            <a:r>
              <a:rPr lang="es-ES" sz="3200"/>
              <a:t>Why are eddies relevant?</a:t>
            </a:r>
            <a:endParaRPr sz="3200"/>
          </a:p>
        </p:txBody>
      </p:sp>
      <p:sp>
        <p:nvSpPr>
          <p:cNvPr id="183" name="Google Shape;183;p20"/>
          <p:cNvSpPr txBox="1"/>
          <p:nvPr>
            <p:ph idx="12" type="sldNum"/>
          </p:nvPr>
        </p:nvSpPr>
        <p:spPr>
          <a:xfrm>
            <a:off x="10713960" y="6357723"/>
            <a:ext cx="1137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pic>
        <p:nvPicPr>
          <p:cNvPr id="184" name="Google Shape;184;p20"/>
          <p:cNvPicPr preferRelativeResize="0"/>
          <p:nvPr/>
        </p:nvPicPr>
        <p:blipFill>
          <a:blip r:embed="rId3">
            <a:alphaModFix/>
          </a:blip>
          <a:stretch>
            <a:fillRect/>
          </a:stretch>
        </p:blipFill>
        <p:spPr>
          <a:xfrm>
            <a:off x="636650" y="1514476"/>
            <a:ext cx="2857500" cy="2790825"/>
          </a:xfrm>
          <a:prstGeom prst="rect">
            <a:avLst/>
          </a:prstGeom>
          <a:noFill/>
          <a:ln>
            <a:noFill/>
          </a:ln>
          <a:effectLst>
            <a:outerShdw blurRad="57150" rotWithShape="0" algn="bl" dir="5400000" dist="19050">
              <a:srgbClr val="000000">
                <a:alpha val="50000"/>
              </a:srgbClr>
            </a:outerShdw>
          </a:effectLst>
        </p:spPr>
      </p:pic>
      <p:grpSp>
        <p:nvGrpSpPr>
          <p:cNvPr id="185" name="Google Shape;185;p20"/>
          <p:cNvGrpSpPr/>
          <p:nvPr/>
        </p:nvGrpSpPr>
        <p:grpSpPr>
          <a:xfrm>
            <a:off x="820613" y="4681650"/>
            <a:ext cx="2555400" cy="503700"/>
            <a:chOff x="820613" y="4681650"/>
            <a:chExt cx="2555400" cy="503700"/>
          </a:xfrm>
        </p:grpSpPr>
        <p:cxnSp>
          <p:nvCxnSpPr>
            <p:cNvPr id="186" name="Google Shape;186;p20"/>
            <p:cNvCxnSpPr/>
            <p:nvPr/>
          </p:nvCxnSpPr>
          <p:spPr>
            <a:xfrm>
              <a:off x="1001300" y="4681650"/>
              <a:ext cx="2341800" cy="18600"/>
            </a:xfrm>
            <a:prstGeom prst="straightConnector1">
              <a:avLst/>
            </a:prstGeom>
            <a:noFill/>
            <a:ln cap="flat" cmpd="sng" w="28575">
              <a:solidFill>
                <a:schemeClr val="dk2"/>
              </a:solidFill>
              <a:prstDash val="solid"/>
              <a:round/>
              <a:headEnd len="med" w="med" type="triangle"/>
              <a:tailEnd len="med" w="med" type="triangle"/>
            </a:ln>
            <a:effectLst>
              <a:outerShdw blurRad="57150" rotWithShape="0" algn="bl" dir="5400000" dist="19050">
                <a:srgbClr val="000000">
                  <a:alpha val="20000"/>
                </a:srgbClr>
              </a:outerShdw>
            </a:effectLst>
          </p:spPr>
        </p:cxnSp>
        <p:sp>
          <p:nvSpPr>
            <p:cNvPr id="187" name="Google Shape;187;p20"/>
            <p:cNvSpPr txBox="1"/>
            <p:nvPr/>
          </p:nvSpPr>
          <p:spPr>
            <a:xfrm>
              <a:off x="820613" y="4700250"/>
              <a:ext cx="2555400" cy="485100"/>
            </a:xfrm>
            <a:prstGeom prst="rect">
              <a:avLst/>
            </a:prstGeom>
            <a:noFill/>
            <a:ln>
              <a:noFill/>
            </a:ln>
            <a:effectLst>
              <a:outerShdw blurRad="57150" rotWithShape="0" algn="bl" dir="5400000" dist="19050">
                <a:srgbClr val="000000">
                  <a:alpha val="2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s-ES" sz="2000">
                  <a:solidFill>
                    <a:schemeClr val="dk1"/>
                  </a:solidFill>
                  <a:latin typeface="Roboto"/>
                  <a:ea typeface="Roboto"/>
                  <a:cs typeface="Roboto"/>
                  <a:sym typeface="Roboto"/>
                </a:rPr>
                <a:t>⪅ 100 km</a:t>
              </a:r>
              <a:endParaRPr sz="2000">
                <a:solidFill>
                  <a:schemeClr val="dk1"/>
                </a:solidFill>
                <a:latin typeface="Roboto"/>
                <a:ea typeface="Roboto"/>
                <a:cs typeface="Roboto"/>
                <a:sym typeface="Roboto"/>
              </a:endParaRPr>
            </a:p>
          </p:txBody>
        </p:sp>
      </p:grpSp>
      <p:grpSp>
        <p:nvGrpSpPr>
          <p:cNvPr id="188" name="Google Shape;188;p20"/>
          <p:cNvGrpSpPr/>
          <p:nvPr/>
        </p:nvGrpSpPr>
        <p:grpSpPr>
          <a:xfrm>
            <a:off x="931500" y="5359812"/>
            <a:ext cx="2444525" cy="552675"/>
            <a:chOff x="1049750" y="5359812"/>
            <a:chExt cx="2444525" cy="552675"/>
          </a:xfrm>
        </p:grpSpPr>
        <p:pic>
          <p:nvPicPr>
            <p:cNvPr id="189" name="Google Shape;189;p20"/>
            <p:cNvPicPr preferRelativeResize="0"/>
            <p:nvPr/>
          </p:nvPicPr>
          <p:blipFill>
            <a:blip r:embed="rId4">
              <a:alphaModFix/>
            </a:blip>
            <a:stretch>
              <a:fillRect/>
            </a:stretch>
          </p:blipFill>
          <p:spPr>
            <a:xfrm>
              <a:off x="1049750" y="5359812"/>
              <a:ext cx="495675" cy="552675"/>
            </a:xfrm>
            <a:prstGeom prst="rect">
              <a:avLst/>
            </a:prstGeom>
            <a:noFill/>
            <a:ln>
              <a:noFill/>
            </a:ln>
            <a:effectLst>
              <a:outerShdw blurRad="57150" rotWithShape="0" algn="bl" dir="5400000" dist="19050">
                <a:srgbClr val="000000">
                  <a:alpha val="20000"/>
                </a:srgbClr>
              </a:outerShdw>
            </a:effectLst>
          </p:spPr>
        </p:pic>
        <p:sp>
          <p:nvSpPr>
            <p:cNvPr id="190" name="Google Shape;190;p20"/>
            <p:cNvSpPr txBox="1"/>
            <p:nvPr/>
          </p:nvSpPr>
          <p:spPr>
            <a:xfrm>
              <a:off x="1669075" y="5375900"/>
              <a:ext cx="1825200" cy="520500"/>
            </a:xfrm>
            <a:prstGeom prst="rect">
              <a:avLst/>
            </a:prstGeom>
            <a:noFill/>
            <a:ln>
              <a:noFill/>
            </a:ln>
            <a:effectLst>
              <a:outerShdw blurRad="57150" rotWithShape="0" algn="bl" dir="5400000" dist="19050">
                <a:srgbClr val="000000">
                  <a:alpha val="2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s-ES" sz="2000">
                  <a:solidFill>
                    <a:schemeClr val="dk1"/>
                  </a:solidFill>
                  <a:latin typeface="Roboto"/>
                  <a:ea typeface="Roboto"/>
                  <a:cs typeface="Roboto"/>
                  <a:sym typeface="Roboto"/>
                </a:rPr>
                <a:t>⪅ 1 month</a:t>
              </a:r>
              <a:endParaRPr sz="2000">
                <a:solidFill>
                  <a:schemeClr val="dk1"/>
                </a:solidFill>
                <a:latin typeface="Roboto"/>
                <a:ea typeface="Roboto"/>
                <a:cs typeface="Roboto"/>
                <a:sym typeface="Roboto"/>
              </a:endParaRPr>
            </a:p>
          </p:txBody>
        </p:sp>
      </p:grpSp>
      <p:sp>
        <p:nvSpPr>
          <p:cNvPr id="191" name="Google Shape;191;p20"/>
          <p:cNvSpPr txBox="1"/>
          <p:nvPr/>
        </p:nvSpPr>
        <p:spPr>
          <a:xfrm>
            <a:off x="4244750" y="1795700"/>
            <a:ext cx="7113900" cy="42426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chemeClr val="accent1"/>
              </a:buClr>
              <a:buSzPts val="2800"/>
              <a:buFont typeface="Roboto"/>
              <a:buChar char="➢"/>
            </a:pPr>
            <a:r>
              <a:rPr lang="es-ES" sz="2800">
                <a:solidFill>
                  <a:schemeClr val="dk1"/>
                </a:solidFill>
                <a:latin typeface="Roboto"/>
                <a:ea typeface="Roboto"/>
                <a:cs typeface="Roboto"/>
                <a:sym typeface="Roboto"/>
              </a:rPr>
              <a:t>They can </a:t>
            </a:r>
            <a:r>
              <a:rPr b="1" lang="es-ES" sz="2800">
                <a:solidFill>
                  <a:schemeClr val="accent1"/>
                </a:solidFill>
                <a:latin typeface="Roboto"/>
                <a:ea typeface="Roboto"/>
                <a:cs typeface="Roboto"/>
                <a:sym typeface="Roboto"/>
              </a:rPr>
              <a:t>transport</a:t>
            </a:r>
            <a:r>
              <a:rPr lang="es-ES" sz="2800">
                <a:solidFill>
                  <a:schemeClr val="accent1"/>
                </a:solidFill>
                <a:latin typeface="Roboto"/>
                <a:ea typeface="Roboto"/>
                <a:cs typeface="Roboto"/>
                <a:sym typeface="Roboto"/>
              </a:rPr>
              <a:t> </a:t>
            </a:r>
            <a:r>
              <a:rPr b="1" lang="es-ES" sz="2800">
                <a:solidFill>
                  <a:schemeClr val="accent1"/>
                </a:solidFill>
                <a:latin typeface="Roboto"/>
                <a:ea typeface="Roboto"/>
                <a:cs typeface="Roboto"/>
                <a:sym typeface="Roboto"/>
              </a:rPr>
              <a:t>water masses</a:t>
            </a:r>
            <a:r>
              <a:rPr lang="es-ES" sz="2800">
                <a:solidFill>
                  <a:schemeClr val="dk1"/>
                </a:solidFill>
                <a:latin typeface="Roboto"/>
                <a:ea typeface="Roboto"/>
                <a:cs typeface="Roboto"/>
                <a:sym typeface="Roboto"/>
              </a:rPr>
              <a:t> to remote regions</a:t>
            </a:r>
            <a:endParaRPr sz="2800">
              <a:solidFill>
                <a:schemeClr val="dk1"/>
              </a:solidFill>
              <a:latin typeface="Roboto"/>
              <a:ea typeface="Roboto"/>
              <a:cs typeface="Roboto"/>
              <a:sym typeface="Roboto"/>
            </a:endParaRPr>
          </a:p>
          <a:p>
            <a:pPr indent="0" lvl="0" marL="457200" rtl="0" algn="l">
              <a:spcBef>
                <a:spcPts val="0"/>
              </a:spcBef>
              <a:spcAft>
                <a:spcPts val="0"/>
              </a:spcAft>
              <a:buNone/>
            </a:pPr>
            <a:r>
              <a:t/>
            </a:r>
            <a:endParaRPr sz="2800">
              <a:solidFill>
                <a:schemeClr val="dk1"/>
              </a:solidFill>
              <a:latin typeface="Roboto"/>
              <a:ea typeface="Roboto"/>
              <a:cs typeface="Roboto"/>
              <a:sym typeface="Roboto"/>
            </a:endParaRPr>
          </a:p>
          <a:p>
            <a:pPr indent="-406400" lvl="0" marL="457200" rtl="0" algn="l">
              <a:spcBef>
                <a:spcPts val="0"/>
              </a:spcBef>
              <a:spcAft>
                <a:spcPts val="0"/>
              </a:spcAft>
              <a:buClr>
                <a:schemeClr val="accent1"/>
              </a:buClr>
              <a:buSzPts val="2800"/>
              <a:buFont typeface="Roboto"/>
              <a:buChar char="➢"/>
            </a:pPr>
            <a:r>
              <a:rPr lang="es-ES" sz="2800">
                <a:solidFill>
                  <a:schemeClr val="dk1"/>
                </a:solidFill>
                <a:latin typeface="Roboto"/>
                <a:ea typeface="Roboto"/>
                <a:cs typeface="Roboto"/>
                <a:sym typeface="Roboto"/>
              </a:rPr>
              <a:t>These water masses </a:t>
            </a:r>
            <a:r>
              <a:rPr b="1" lang="es-ES" sz="2800">
                <a:solidFill>
                  <a:schemeClr val="accent1"/>
                </a:solidFill>
                <a:latin typeface="Roboto"/>
                <a:ea typeface="Roboto"/>
                <a:cs typeface="Roboto"/>
                <a:sym typeface="Roboto"/>
              </a:rPr>
              <a:t>impact the mean state and variability</a:t>
            </a:r>
            <a:r>
              <a:rPr lang="es-ES" sz="2800">
                <a:solidFill>
                  <a:schemeClr val="dk1"/>
                </a:solidFill>
                <a:latin typeface="Roboto"/>
                <a:ea typeface="Roboto"/>
                <a:cs typeface="Roboto"/>
                <a:sym typeface="Roboto"/>
              </a:rPr>
              <a:t> of the ocean</a:t>
            </a:r>
            <a:endParaRPr sz="2800">
              <a:solidFill>
                <a:schemeClr val="dk1"/>
              </a:solidFill>
              <a:latin typeface="Roboto"/>
              <a:ea typeface="Roboto"/>
              <a:cs typeface="Roboto"/>
              <a:sym typeface="Roboto"/>
            </a:endParaRPr>
          </a:p>
          <a:p>
            <a:pPr indent="0" lvl="0" marL="457200" rtl="0" algn="l">
              <a:spcBef>
                <a:spcPts val="0"/>
              </a:spcBef>
              <a:spcAft>
                <a:spcPts val="0"/>
              </a:spcAft>
              <a:buNone/>
            </a:pPr>
            <a:r>
              <a:t/>
            </a:r>
            <a:endParaRPr sz="2800">
              <a:solidFill>
                <a:schemeClr val="dk1"/>
              </a:solidFill>
              <a:latin typeface="Roboto"/>
              <a:ea typeface="Roboto"/>
              <a:cs typeface="Roboto"/>
              <a:sym typeface="Roboto"/>
            </a:endParaRPr>
          </a:p>
          <a:p>
            <a:pPr indent="-406400" lvl="0" marL="457200" rtl="0" algn="l">
              <a:spcBef>
                <a:spcPts val="0"/>
              </a:spcBef>
              <a:spcAft>
                <a:spcPts val="0"/>
              </a:spcAft>
              <a:buClr>
                <a:schemeClr val="accent1"/>
              </a:buClr>
              <a:buSzPts val="2800"/>
              <a:buFont typeface="Roboto"/>
              <a:buChar char="➢"/>
            </a:pPr>
            <a:r>
              <a:rPr lang="es-ES" sz="2800">
                <a:solidFill>
                  <a:schemeClr val="dk1"/>
                </a:solidFill>
                <a:latin typeface="Roboto"/>
                <a:ea typeface="Roboto"/>
                <a:cs typeface="Roboto"/>
                <a:sym typeface="Roboto"/>
              </a:rPr>
              <a:t>Those changes may </a:t>
            </a:r>
            <a:r>
              <a:rPr b="1" lang="es-ES" sz="2800">
                <a:solidFill>
                  <a:schemeClr val="accent1"/>
                </a:solidFill>
                <a:latin typeface="Roboto"/>
                <a:ea typeface="Roboto"/>
                <a:cs typeface="Roboto"/>
                <a:sym typeface="Roboto"/>
              </a:rPr>
              <a:t>impact the deep water mixing</a:t>
            </a:r>
            <a:r>
              <a:rPr lang="es-ES" sz="2800">
                <a:solidFill>
                  <a:schemeClr val="dk1"/>
                </a:solidFill>
                <a:latin typeface="Roboto"/>
                <a:ea typeface="Roboto"/>
                <a:cs typeface="Roboto"/>
                <a:sym typeface="Roboto"/>
              </a:rPr>
              <a:t> and, thus, the </a:t>
            </a:r>
            <a:r>
              <a:rPr b="1" lang="es-ES" sz="2800">
                <a:solidFill>
                  <a:schemeClr val="accent1"/>
                </a:solidFill>
                <a:latin typeface="Roboto"/>
                <a:ea typeface="Roboto"/>
                <a:cs typeface="Roboto"/>
                <a:sym typeface="Roboto"/>
              </a:rPr>
              <a:t>AMOC</a:t>
            </a:r>
            <a:endParaRPr b="1" sz="2800">
              <a:solidFill>
                <a:schemeClr val="accent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1">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21"/>
          <p:cNvSpPr txBox="1"/>
          <p:nvPr>
            <p:ph type="title"/>
          </p:nvPr>
        </p:nvSpPr>
        <p:spPr>
          <a:xfrm>
            <a:off x="843185" y="1"/>
            <a:ext cx="10515600" cy="950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Nunito"/>
              <a:buNone/>
            </a:pPr>
            <a:r>
              <a:rPr lang="es-ES" sz="3200"/>
              <a:t>Some eddy-rich studies</a:t>
            </a:r>
            <a:endParaRPr sz="3200"/>
          </a:p>
        </p:txBody>
      </p:sp>
      <p:sp>
        <p:nvSpPr>
          <p:cNvPr id="197" name="Google Shape;197;p21"/>
          <p:cNvSpPr txBox="1"/>
          <p:nvPr>
            <p:ph idx="12" type="sldNum"/>
          </p:nvPr>
        </p:nvSpPr>
        <p:spPr>
          <a:xfrm>
            <a:off x="10713960" y="6357723"/>
            <a:ext cx="1137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grpSp>
        <p:nvGrpSpPr>
          <p:cNvPr id="198" name="Google Shape;198;p21"/>
          <p:cNvGrpSpPr/>
          <p:nvPr/>
        </p:nvGrpSpPr>
        <p:grpSpPr>
          <a:xfrm>
            <a:off x="232025" y="1382150"/>
            <a:ext cx="2831400" cy="4772375"/>
            <a:chOff x="232025" y="1229750"/>
            <a:chExt cx="2831400" cy="4772375"/>
          </a:xfrm>
        </p:grpSpPr>
        <p:sp>
          <p:nvSpPr>
            <p:cNvPr id="199" name="Google Shape;199;p21"/>
            <p:cNvSpPr txBox="1"/>
            <p:nvPr/>
          </p:nvSpPr>
          <p:spPr>
            <a:xfrm>
              <a:off x="232025" y="1229750"/>
              <a:ext cx="2831400" cy="162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ES" sz="2000">
                  <a:solidFill>
                    <a:schemeClr val="dk1"/>
                  </a:solidFill>
                  <a:latin typeface="Roboto"/>
                  <a:ea typeface="Roboto"/>
                  <a:cs typeface="Roboto"/>
                  <a:sym typeface="Roboto"/>
                </a:rPr>
                <a:t>Bias correction</a:t>
              </a:r>
              <a:endParaRPr sz="2000">
                <a:solidFill>
                  <a:schemeClr val="dk1"/>
                </a:solidFill>
                <a:latin typeface="Roboto"/>
                <a:ea typeface="Roboto"/>
                <a:cs typeface="Roboto"/>
                <a:sym typeface="Roboto"/>
              </a:endParaRPr>
            </a:p>
            <a:p>
              <a:pPr indent="0" lvl="0" marL="0" rtl="0" algn="l">
                <a:spcBef>
                  <a:spcPts val="0"/>
                </a:spcBef>
                <a:spcAft>
                  <a:spcPts val="0"/>
                </a:spcAft>
                <a:buNone/>
              </a:pPr>
              <a:r>
                <a:t/>
              </a:r>
              <a:endParaRPr sz="2800">
                <a:solidFill>
                  <a:schemeClr val="dk1"/>
                </a:solidFill>
                <a:latin typeface="Roboto"/>
                <a:ea typeface="Roboto"/>
                <a:cs typeface="Roboto"/>
                <a:sym typeface="Roboto"/>
              </a:endParaRPr>
            </a:p>
          </p:txBody>
        </p:sp>
        <p:pic>
          <p:nvPicPr>
            <p:cNvPr id="200" name="Google Shape;200;p21"/>
            <p:cNvPicPr preferRelativeResize="0"/>
            <p:nvPr/>
          </p:nvPicPr>
          <p:blipFill>
            <a:blip r:embed="rId3">
              <a:alphaModFix/>
            </a:blip>
            <a:stretch>
              <a:fillRect/>
            </a:stretch>
          </p:blipFill>
          <p:spPr>
            <a:xfrm>
              <a:off x="982198" y="1823900"/>
              <a:ext cx="1331050" cy="3449025"/>
            </a:xfrm>
            <a:prstGeom prst="rect">
              <a:avLst/>
            </a:prstGeom>
            <a:noFill/>
            <a:ln>
              <a:noFill/>
            </a:ln>
          </p:spPr>
        </p:pic>
        <p:sp>
          <p:nvSpPr>
            <p:cNvPr id="201" name="Google Shape;201;p21"/>
            <p:cNvSpPr txBox="1"/>
            <p:nvPr/>
          </p:nvSpPr>
          <p:spPr>
            <a:xfrm>
              <a:off x="667225" y="5371825"/>
              <a:ext cx="2199300" cy="63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u="sng">
                  <a:solidFill>
                    <a:schemeClr val="accent1"/>
                  </a:solidFill>
                  <a:latin typeface="Roboto"/>
                  <a:ea typeface="Roboto"/>
                  <a:cs typeface="Roboto"/>
                  <a:sym typeface="Roboto"/>
                  <a:hlinkClick r:id="rId4">
                    <a:extLst>
                      <a:ext uri="{A12FA001-AC4F-418D-AE19-62706E023703}">
                        <ahyp:hlinkClr val="tx"/>
                      </a:ext>
                    </a:extLst>
                  </a:hlinkClick>
                </a:rPr>
                <a:t>(Marzocchi et al., 2015)</a:t>
              </a:r>
              <a:endParaRPr>
                <a:solidFill>
                  <a:schemeClr val="accent1"/>
                </a:solidFill>
                <a:latin typeface="Roboto"/>
                <a:ea typeface="Roboto"/>
                <a:cs typeface="Roboto"/>
                <a:sym typeface="Roboto"/>
              </a:endParaRPr>
            </a:p>
          </p:txBody>
        </p:sp>
      </p:grpSp>
      <p:grpSp>
        <p:nvGrpSpPr>
          <p:cNvPr id="202" name="Google Shape;202;p21"/>
          <p:cNvGrpSpPr/>
          <p:nvPr/>
        </p:nvGrpSpPr>
        <p:grpSpPr>
          <a:xfrm>
            <a:off x="3793550" y="1247400"/>
            <a:ext cx="2831400" cy="4907125"/>
            <a:chOff x="3488750" y="1095000"/>
            <a:chExt cx="2831400" cy="4907125"/>
          </a:xfrm>
        </p:grpSpPr>
        <p:pic>
          <p:nvPicPr>
            <p:cNvPr id="203" name="Google Shape;203;p21"/>
            <p:cNvPicPr preferRelativeResize="0"/>
            <p:nvPr/>
          </p:nvPicPr>
          <p:blipFill>
            <a:blip r:embed="rId5">
              <a:alphaModFix/>
            </a:blip>
            <a:stretch>
              <a:fillRect/>
            </a:stretch>
          </p:blipFill>
          <p:spPr>
            <a:xfrm>
              <a:off x="3660950" y="1878312"/>
              <a:ext cx="2487000" cy="3394625"/>
            </a:xfrm>
            <a:prstGeom prst="rect">
              <a:avLst/>
            </a:prstGeom>
            <a:noFill/>
            <a:ln>
              <a:noFill/>
            </a:ln>
          </p:spPr>
        </p:pic>
        <p:sp>
          <p:nvSpPr>
            <p:cNvPr id="204" name="Google Shape;204;p21"/>
            <p:cNvSpPr txBox="1"/>
            <p:nvPr/>
          </p:nvSpPr>
          <p:spPr>
            <a:xfrm>
              <a:off x="3488750" y="1095000"/>
              <a:ext cx="2831400" cy="78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ES" sz="2000">
                  <a:solidFill>
                    <a:schemeClr val="dk1"/>
                  </a:solidFill>
                  <a:latin typeface="Roboto"/>
                  <a:ea typeface="Roboto"/>
                  <a:cs typeface="Roboto"/>
                  <a:sym typeface="Roboto"/>
                </a:rPr>
                <a:t>Deeper mixing in the Labrador Sea</a:t>
              </a:r>
              <a:endParaRPr sz="2000">
                <a:solidFill>
                  <a:schemeClr val="dk1"/>
                </a:solidFill>
                <a:latin typeface="Roboto"/>
                <a:ea typeface="Roboto"/>
                <a:cs typeface="Roboto"/>
                <a:sym typeface="Roboto"/>
              </a:endParaRPr>
            </a:p>
            <a:p>
              <a:pPr indent="0" lvl="0" marL="0" rtl="0" algn="l">
                <a:spcBef>
                  <a:spcPts val="0"/>
                </a:spcBef>
                <a:spcAft>
                  <a:spcPts val="0"/>
                </a:spcAft>
                <a:buNone/>
              </a:pPr>
              <a:r>
                <a:t/>
              </a:r>
              <a:endParaRPr sz="2800">
                <a:solidFill>
                  <a:schemeClr val="dk1"/>
                </a:solidFill>
                <a:latin typeface="Roboto"/>
                <a:ea typeface="Roboto"/>
                <a:cs typeface="Roboto"/>
                <a:sym typeface="Roboto"/>
              </a:endParaRPr>
            </a:p>
          </p:txBody>
        </p:sp>
        <p:sp>
          <p:nvSpPr>
            <p:cNvPr id="205" name="Google Shape;205;p21"/>
            <p:cNvSpPr txBox="1"/>
            <p:nvPr/>
          </p:nvSpPr>
          <p:spPr>
            <a:xfrm>
              <a:off x="3804800" y="5371825"/>
              <a:ext cx="2199300" cy="63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u="sng">
                  <a:solidFill>
                    <a:schemeClr val="accent1"/>
                  </a:solidFill>
                  <a:latin typeface="Roboto"/>
                  <a:ea typeface="Roboto"/>
                  <a:cs typeface="Roboto"/>
                  <a:sym typeface="Roboto"/>
                  <a:hlinkClick r:id="rId6">
                    <a:extLst>
                      <a:ext uri="{A12FA001-AC4F-418D-AE19-62706E023703}">
                        <ahyp:hlinkClr val="tx"/>
                      </a:ext>
                    </a:extLst>
                  </a:hlinkClick>
                </a:rPr>
                <a:t>(Koenigk et al., 2021)</a:t>
              </a:r>
              <a:endParaRPr>
                <a:solidFill>
                  <a:schemeClr val="accent1"/>
                </a:solidFill>
                <a:latin typeface="Roboto"/>
                <a:ea typeface="Roboto"/>
                <a:cs typeface="Roboto"/>
                <a:sym typeface="Roboto"/>
              </a:endParaRPr>
            </a:p>
          </p:txBody>
        </p:sp>
      </p:grpSp>
      <p:grpSp>
        <p:nvGrpSpPr>
          <p:cNvPr id="206" name="Google Shape;206;p21"/>
          <p:cNvGrpSpPr/>
          <p:nvPr/>
        </p:nvGrpSpPr>
        <p:grpSpPr>
          <a:xfrm>
            <a:off x="7427527" y="4201550"/>
            <a:ext cx="3616047" cy="2245838"/>
            <a:chOff x="7427527" y="1153550"/>
            <a:chExt cx="3616047" cy="2245838"/>
          </a:xfrm>
        </p:grpSpPr>
        <p:pic>
          <p:nvPicPr>
            <p:cNvPr id="207" name="Google Shape;207;p21"/>
            <p:cNvPicPr preferRelativeResize="0"/>
            <p:nvPr/>
          </p:nvPicPr>
          <p:blipFill>
            <a:blip r:embed="rId7">
              <a:alphaModFix/>
            </a:blip>
            <a:stretch>
              <a:fillRect/>
            </a:stretch>
          </p:blipFill>
          <p:spPr>
            <a:xfrm>
              <a:off x="7427527" y="1671500"/>
              <a:ext cx="3616047" cy="1106825"/>
            </a:xfrm>
            <a:prstGeom prst="rect">
              <a:avLst/>
            </a:prstGeom>
            <a:noFill/>
            <a:ln>
              <a:noFill/>
            </a:ln>
          </p:spPr>
        </p:pic>
        <p:sp>
          <p:nvSpPr>
            <p:cNvPr id="208" name="Google Shape;208;p21"/>
            <p:cNvSpPr txBox="1"/>
            <p:nvPr/>
          </p:nvSpPr>
          <p:spPr>
            <a:xfrm>
              <a:off x="7890075" y="2769088"/>
              <a:ext cx="2694600" cy="63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u="sng">
                  <a:solidFill>
                    <a:schemeClr val="accent1"/>
                  </a:solidFill>
                  <a:latin typeface="Roboto"/>
                  <a:ea typeface="Roboto"/>
                  <a:cs typeface="Roboto"/>
                  <a:sym typeface="Roboto"/>
                  <a:hlinkClick r:id="rId8">
                    <a:extLst>
                      <a:ext uri="{A12FA001-AC4F-418D-AE19-62706E023703}">
                        <ahyp:hlinkClr val="tx"/>
                      </a:ext>
                    </a:extLst>
                  </a:hlinkClick>
                </a:rPr>
                <a:t>(Moreno-Chamarro et al., 2021)</a:t>
              </a:r>
              <a:endParaRPr>
                <a:solidFill>
                  <a:schemeClr val="accent1"/>
                </a:solidFill>
                <a:latin typeface="Roboto"/>
                <a:ea typeface="Roboto"/>
                <a:cs typeface="Roboto"/>
                <a:sym typeface="Roboto"/>
              </a:endParaRPr>
            </a:p>
          </p:txBody>
        </p:sp>
        <p:sp>
          <p:nvSpPr>
            <p:cNvPr id="209" name="Google Shape;209;p21"/>
            <p:cNvSpPr txBox="1"/>
            <p:nvPr/>
          </p:nvSpPr>
          <p:spPr>
            <a:xfrm>
              <a:off x="7652700" y="1253650"/>
              <a:ext cx="3109800" cy="49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800">
                <a:solidFill>
                  <a:schemeClr val="dk1"/>
                </a:solidFill>
                <a:latin typeface="Roboto"/>
                <a:ea typeface="Roboto"/>
                <a:cs typeface="Roboto"/>
                <a:sym typeface="Roboto"/>
              </a:endParaRPr>
            </a:p>
          </p:txBody>
        </p:sp>
        <p:sp>
          <p:nvSpPr>
            <p:cNvPr id="210" name="Google Shape;210;p21"/>
            <p:cNvSpPr txBox="1"/>
            <p:nvPr/>
          </p:nvSpPr>
          <p:spPr>
            <a:xfrm>
              <a:off x="7463600" y="1153550"/>
              <a:ext cx="3543900" cy="78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ES" sz="2000">
                  <a:solidFill>
                    <a:schemeClr val="dk1"/>
                  </a:solidFill>
                  <a:latin typeface="Roboto"/>
                  <a:ea typeface="Roboto"/>
                  <a:cs typeface="Roboto"/>
                  <a:sym typeface="Roboto"/>
                </a:rPr>
                <a:t>Improve air-sea interactions</a:t>
              </a:r>
              <a:endParaRPr sz="2000">
                <a:solidFill>
                  <a:schemeClr val="dk1"/>
                </a:solidFill>
                <a:latin typeface="Roboto"/>
                <a:ea typeface="Roboto"/>
                <a:cs typeface="Roboto"/>
                <a:sym typeface="Roboto"/>
              </a:endParaRPr>
            </a:p>
            <a:p>
              <a:pPr indent="0" lvl="0" marL="0" rtl="0" algn="l">
                <a:spcBef>
                  <a:spcPts val="0"/>
                </a:spcBef>
                <a:spcAft>
                  <a:spcPts val="0"/>
                </a:spcAft>
                <a:buNone/>
              </a:pPr>
              <a:r>
                <a:t/>
              </a:r>
              <a:endParaRPr sz="2800">
                <a:solidFill>
                  <a:schemeClr val="dk1"/>
                </a:solidFill>
                <a:latin typeface="Roboto"/>
                <a:ea typeface="Roboto"/>
                <a:cs typeface="Roboto"/>
                <a:sym typeface="Roboto"/>
              </a:endParaRPr>
            </a:p>
          </p:txBody>
        </p:sp>
      </p:grpSp>
      <p:grpSp>
        <p:nvGrpSpPr>
          <p:cNvPr id="211" name="Google Shape;211;p21"/>
          <p:cNvGrpSpPr/>
          <p:nvPr/>
        </p:nvGrpSpPr>
        <p:grpSpPr>
          <a:xfrm>
            <a:off x="7463600" y="1205000"/>
            <a:ext cx="3543900" cy="3172988"/>
            <a:chOff x="7463600" y="3338600"/>
            <a:chExt cx="3543900" cy="3172988"/>
          </a:xfrm>
        </p:grpSpPr>
        <p:pic>
          <p:nvPicPr>
            <p:cNvPr id="212" name="Google Shape;212;p21"/>
            <p:cNvPicPr preferRelativeResize="0"/>
            <p:nvPr/>
          </p:nvPicPr>
          <p:blipFill>
            <a:blip r:embed="rId9">
              <a:alphaModFix/>
            </a:blip>
            <a:stretch>
              <a:fillRect/>
            </a:stretch>
          </p:blipFill>
          <p:spPr>
            <a:xfrm>
              <a:off x="7943525" y="4052675"/>
              <a:ext cx="2584050" cy="1887825"/>
            </a:xfrm>
            <a:prstGeom prst="rect">
              <a:avLst/>
            </a:prstGeom>
            <a:noFill/>
            <a:ln>
              <a:noFill/>
            </a:ln>
          </p:spPr>
        </p:pic>
        <p:sp>
          <p:nvSpPr>
            <p:cNvPr id="213" name="Google Shape;213;p21"/>
            <p:cNvSpPr txBox="1"/>
            <p:nvPr/>
          </p:nvSpPr>
          <p:spPr>
            <a:xfrm>
              <a:off x="7888250" y="5881288"/>
              <a:ext cx="2694600" cy="63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ES" u="sng">
                  <a:solidFill>
                    <a:schemeClr val="accent1"/>
                  </a:solidFill>
                  <a:latin typeface="Roboto"/>
                  <a:ea typeface="Roboto"/>
                  <a:cs typeface="Roboto"/>
                  <a:sym typeface="Roboto"/>
                  <a:hlinkClick r:id="rId10">
                    <a:extLst>
                      <a:ext uri="{A12FA001-AC4F-418D-AE19-62706E023703}">
                        <ahyp:hlinkClr val="tx"/>
                      </a:ext>
                    </a:extLst>
                  </a:hlinkClick>
                </a:rPr>
                <a:t>(</a:t>
              </a:r>
              <a:r>
                <a:rPr lang="es-ES" u="sng">
                  <a:solidFill>
                    <a:schemeClr val="accent1"/>
                  </a:solidFill>
                  <a:latin typeface="Roboto"/>
                  <a:ea typeface="Roboto"/>
                  <a:cs typeface="Roboto"/>
                  <a:sym typeface="Roboto"/>
                  <a:hlinkClick r:id="rId11">
                    <a:extLst>
                      <a:ext uri="{A12FA001-AC4F-418D-AE19-62706E023703}">
                        <ahyp:hlinkClr val="tx"/>
                      </a:ext>
                    </a:extLst>
                  </a:hlinkClick>
                </a:rPr>
                <a:t>Georgiou</a:t>
              </a:r>
              <a:r>
                <a:rPr lang="es-ES" u="sng">
                  <a:solidFill>
                    <a:schemeClr val="accent1"/>
                  </a:solidFill>
                  <a:latin typeface="Roboto"/>
                  <a:ea typeface="Roboto"/>
                  <a:cs typeface="Roboto"/>
                  <a:sym typeface="Roboto"/>
                  <a:hlinkClick r:id="rId12">
                    <a:extLst>
                      <a:ext uri="{A12FA001-AC4F-418D-AE19-62706E023703}">
                        <ahyp:hlinkClr val="tx"/>
                      </a:ext>
                    </a:extLst>
                  </a:hlinkClick>
                </a:rPr>
                <a:t> et al., 2020)</a:t>
              </a:r>
              <a:endParaRPr>
                <a:solidFill>
                  <a:schemeClr val="accent1"/>
                </a:solidFill>
                <a:latin typeface="Roboto"/>
                <a:ea typeface="Roboto"/>
                <a:cs typeface="Roboto"/>
                <a:sym typeface="Roboto"/>
              </a:endParaRPr>
            </a:p>
          </p:txBody>
        </p:sp>
        <p:sp>
          <p:nvSpPr>
            <p:cNvPr id="214" name="Google Shape;214;p21"/>
            <p:cNvSpPr txBox="1"/>
            <p:nvPr/>
          </p:nvSpPr>
          <p:spPr>
            <a:xfrm>
              <a:off x="7463600" y="3338600"/>
              <a:ext cx="3543900" cy="78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ES" sz="2000">
                  <a:solidFill>
                    <a:schemeClr val="dk1"/>
                  </a:solidFill>
                  <a:latin typeface="Roboto"/>
                  <a:ea typeface="Roboto"/>
                  <a:cs typeface="Roboto"/>
                  <a:sym typeface="Roboto"/>
                </a:rPr>
                <a:t>Eddies are essential in boundary-interior exchanges</a:t>
              </a:r>
              <a:endParaRPr sz="2000">
                <a:solidFill>
                  <a:schemeClr val="dk1"/>
                </a:solidFill>
                <a:latin typeface="Roboto"/>
                <a:ea typeface="Roboto"/>
                <a:cs typeface="Roboto"/>
                <a:sym typeface="Roboto"/>
              </a:endParaRPr>
            </a:p>
            <a:p>
              <a:pPr indent="0" lvl="0" marL="0" rtl="0" algn="l">
                <a:spcBef>
                  <a:spcPts val="0"/>
                </a:spcBef>
                <a:spcAft>
                  <a:spcPts val="0"/>
                </a:spcAft>
                <a:buNone/>
              </a:pPr>
              <a:r>
                <a:t/>
              </a:r>
              <a:endParaRPr sz="2800">
                <a:solidFill>
                  <a:schemeClr val="dk1"/>
                </a:solidFill>
                <a:latin typeface="Roboto"/>
                <a:ea typeface="Roboto"/>
                <a:cs typeface="Roboto"/>
                <a:sym typeface="Roboto"/>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22"/>
          <p:cNvSpPr txBox="1"/>
          <p:nvPr>
            <p:ph idx="12" type="sldNum"/>
          </p:nvPr>
        </p:nvSpPr>
        <p:spPr>
          <a:xfrm>
            <a:off x="10713960" y="6357723"/>
            <a:ext cx="1136904"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sp>
        <p:nvSpPr>
          <p:cNvPr id="220" name="Google Shape;220;p22"/>
          <p:cNvSpPr/>
          <p:nvPr/>
        </p:nvSpPr>
        <p:spPr>
          <a:xfrm>
            <a:off x="2987000" y="1378625"/>
            <a:ext cx="6450300" cy="3567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pic>
        <p:nvPicPr>
          <p:cNvPr id="221" name="Google Shape;221;p22"/>
          <p:cNvPicPr preferRelativeResize="0"/>
          <p:nvPr/>
        </p:nvPicPr>
        <p:blipFill>
          <a:blip r:embed="rId3">
            <a:alphaModFix/>
          </a:blip>
          <a:stretch>
            <a:fillRect/>
          </a:stretch>
        </p:blipFill>
        <p:spPr>
          <a:xfrm>
            <a:off x="3239689" y="2180766"/>
            <a:ext cx="5712606" cy="1658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23"/>
          <p:cNvSpPr txBox="1"/>
          <p:nvPr>
            <p:ph type="title"/>
          </p:nvPr>
        </p:nvSpPr>
        <p:spPr>
          <a:xfrm>
            <a:off x="843185" y="1"/>
            <a:ext cx="10515600" cy="950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Nunito"/>
              <a:buNone/>
            </a:pPr>
            <a:r>
              <a:rPr lang="es-ES" sz="3200"/>
              <a:t>PRIMAVERA project’s outputs</a:t>
            </a:r>
            <a:endParaRPr sz="3200"/>
          </a:p>
        </p:txBody>
      </p:sp>
      <p:sp>
        <p:nvSpPr>
          <p:cNvPr id="227" name="Google Shape;227;p23"/>
          <p:cNvSpPr txBox="1"/>
          <p:nvPr>
            <p:ph idx="12" type="sldNum"/>
          </p:nvPr>
        </p:nvSpPr>
        <p:spPr>
          <a:xfrm>
            <a:off x="10713960" y="6357723"/>
            <a:ext cx="1137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s-ES"/>
              <a:t>‹#›</a:t>
            </a:fld>
            <a:endParaRPr/>
          </a:p>
        </p:txBody>
      </p:sp>
      <p:pic>
        <p:nvPicPr>
          <p:cNvPr id="228" name="Google Shape;228;p23"/>
          <p:cNvPicPr preferRelativeResize="0"/>
          <p:nvPr/>
        </p:nvPicPr>
        <p:blipFill>
          <a:blip r:embed="rId3">
            <a:alphaModFix/>
          </a:blip>
          <a:stretch>
            <a:fillRect/>
          </a:stretch>
        </p:blipFill>
        <p:spPr>
          <a:xfrm>
            <a:off x="2732374" y="1282901"/>
            <a:ext cx="6727250" cy="4124999"/>
          </a:xfrm>
          <a:prstGeom prst="rect">
            <a:avLst/>
          </a:prstGeom>
          <a:noFill/>
          <a:ln>
            <a:noFill/>
          </a:ln>
        </p:spPr>
      </p:pic>
      <p:pic>
        <p:nvPicPr>
          <p:cNvPr id="229" name="Google Shape;229;p23"/>
          <p:cNvPicPr preferRelativeResize="0"/>
          <p:nvPr/>
        </p:nvPicPr>
        <p:blipFill>
          <a:blip r:embed="rId4">
            <a:alphaModFix/>
          </a:blip>
          <a:stretch>
            <a:fillRect/>
          </a:stretch>
        </p:blipFill>
        <p:spPr>
          <a:xfrm>
            <a:off x="264345" y="5157902"/>
            <a:ext cx="3273027" cy="950250"/>
          </a:xfrm>
          <a:prstGeom prst="rect">
            <a:avLst/>
          </a:prstGeom>
          <a:noFill/>
          <a:ln>
            <a:noFill/>
          </a:ln>
        </p:spPr>
      </p:pic>
      <p:sp>
        <p:nvSpPr>
          <p:cNvPr id="230" name="Google Shape;230;p23"/>
          <p:cNvSpPr txBox="1"/>
          <p:nvPr/>
        </p:nvSpPr>
        <p:spPr>
          <a:xfrm>
            <a:off x="4030700" y="5407900"/>
            <a:ext cx="5064300" cy="4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a:solidFill>
                  <a:schemeClr val="dk1"/>
                </a:solidFill>
                <a:latin typeface="Roboto"/>
                <a:ea typeface="Roboto"/>
                <a:cs typeface="Roboto"/>
                <a:sym typeface="Roboto"/>
              </a:rPr>
              <a:t>Source: </a:t>
            </a:r>
            <a:r>
              <a:rPr lang="es-ES" u="sng">
                <a:solidFill>
                  <a:schemeClr val="hlink"/>
                </a:solidFill>
                <a:latin typeface="Roboto"/>
                <a:ea typeface="Roboto"/>
                <a:cs typeface="Roboto"/>
                <a:sym typeface="Roboto"/>
                <a:hlinkClick r:id="rId5"/>
              </a:rPr>
              <a:t>PRIMAVERA Gallery</a:t>
            </a:r>
            <a:r>
              <a:rPr lang="es-ES">
                <a:solidFill>
                  <a:schemeClr val="dk1"/>
                </a:solidFill>
                <a:latin typeface="Roboto"/>
                <a:ea typeface="Roboto"/>
                <a:cs typeface="Roboto"/>
                <a:sym typeface="Roboto"/>
              </a:rPr>
              <a:t> (courtesy of Malcolm Roberts)</a:t>
            </a:r>
            <a:endParaRPr>
              <a:solidFill>
                <a:schemeClr val="dk1"/>
              </a:solidFill>
              <a:latin typeface="Roboto"/>
              <a:ea typeface="Roboto"/>
              <a:cs typeface="Roboto"/>
              <a:sym typeface="Roboto"/>
            </a:endParaRPr>
          </a:p>
          <a:p>
            <a:pPr indent="0" lvl="0" marL="0" rtl="0" algn="l">
              <a:spcBef>
                <a:spcPts val="0"/>
              </a:spcBef>
              <a:spcAft>
                <a:spcPts val="0"/>
              </a:spcAft>
              <a:buNone/>
            </a:pPr>
            <a:r>
              <a:t/>
            </a:r>
            <a:endParaRPr sz="2800">
              <a:solidFill>
                <a:schemeClr val="dk1"/>
              </a:solidFill>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e Office">
  <a:themeElements>
    <a:clrScheme name="EERIE">
      <a:dk1>
        <a:srgbClr val="444444"/>
      </a:dk1>
      <a:lt1>
        <a:srgbClr val="FFFFFF"/>
      </a:lt1>
      <a:dk2>
        <a:srgbClr val="444444"/>
      </a:dk2>
      <a:lt2>
        <a:srgbClr val="E7E6E6"/>
      </a:lt2>
      <a:accent1>
        <a:srgbClr val="2166AC"/>
      </a:accent1>
      <a:accent2>
        <a:srgbClr val="CE284B"/>
      </a:accent2>
      <a:accent3>
        <a:srgbClr val="77477C"/>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