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2" r:id="rId4"/>
    <p:sldMasterId id="2147483663" r:id="rId5"/>
    <p:sldMasterId id="2147483664" r:id="rId6"/>
    <p:sldMasterId id="214748366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E841F1A3-AA03-4F89-B9C1-47961E439DCA}">
  <a:tblStyle styleId="{E841F1A3-AA03-4F89-B9C1-47961E439DCA}" styleName="Table_0">
    <a:wholeTbl>
      <a:tcStyle>
        <a:tcBdr>
          <a:left>
            <a:ln cap="flat" cmpd="sng" w="9525">
              <a:solidFill>
                <a:srgbClr val="9E9E9E"/>
              </a:solidFill>
              <a:prstDash val="solid"/>
              <a:round/>
              <a:headEnd len="med" w="med" type="none"/>
              <a:tailEnd len="med" w="med" type="none"/>
            </a:ln>
          </a:left>
          <a:right>
            <a:ln cap="flat" cmpd="sng" w="9525">
              <a:solidFill>
                <a:srgbClr val="9E9E9E"/>
              </a:solidFill>
              <a:prstDash val="solid"/>
              <a:round/>
              <a:headEnd len="med" w="med" type="none"/>
              <a:tailEnd len="med" w="med" type="none"/>
            </a:ln>
          </a:right>
          <a:top>
            <a:ln cap="flat" cmpd="sng" w="9525">
              <a:solidFill>
                <a:srgbClr val="9E9E9E"/>
              </a:solidFill>
              <a:prstDash val="solid"/>
              <a:round/>
              <a:headEnd len="med" w="med" type="none"/>
              <a:tailEnd len="med" w="med" type="none"/>
            </a:ln>
          </a:top>
          <a:bottom>
            <a:ln cap="flat" cmpd="sng" w="9525">
              <a:solidFill>
                <a:srgbClr val="9E9E9E"/>
              </a:solidFill>
              <a:prstDash val="solid"/>
              <a:round/>
              <a:headEnd len="med" w="med" type="none"/>
              <a:tailEnd len="med" w="med" type="none"/>
            </a:ln>
          </a:bottom>
          <a:insideH>
            <a:ln cap="flat" cmpd="sng" w="9525">
              <a:solidFill>
                <a:srgbClr val="9E9E9E"/>
              </a:solidFill>
              <a:prstDash val="solid"/>
              <a:round/>
              <a:headEnd len="med" w="med" type="none"/>
              <a:tailEnd len="med" w="med" type="none"/>
            </a:ln>
          </a:insideH>
          <a:insideV>
            <a:ln cap="flat" cmpd="sng" w="9525">
              <a:solidFill>
                <a:srgbClr val="9E9E9E"/>
              </a:solidFill>
              <a:prstDash val="solid"/>
              <a:round/>
              <a:headEnd len="med" w="med" type="none"/>
              <a:tailEnd len="med" w="med" type="none"/>
            </a:ln>
          </a:insideV>
        </a:tcBdr>
      </a:tcStyle>
    </a:wholeTb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25" Type="http://schemas.openxmlformats.org/officeDocument/2006/relationships/slide" Target="slides/slide17.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notesMaster" Target="notesMasters/notesMaster1.xml"/><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76" name="Shape 76"/>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46" name="Shape 146"/>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54" name="Shape 154"/>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60" name="Shape 160"/>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67" name="Shape 167"/>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73" name="Shape 173"/>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80" name="Shape 180"/>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4" name="Shape 184"/>
        <p:cNvGrpSpPr/>
        <p:nvPr/>
      </p:nvGrpSpPr>
      <p:grpSpPr>
        <a:xfrm>
          <a:off x="0" y="0"/>
          <a:ext cx="0" cy="0"/>
          <a:chOff x="0" y="0"/>
          <a:chExt cx="0" cy="0"/>
        </a:xfrm>
      </p:grpSpPr>
      <p:sp>
        <p:nvSpPr>
          <p:cNvPr id="185" name="Shape 185"/>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86" name="Shape 186"/>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93" name="Shape 193"/>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84" name="Shape 84"/>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90" name="Shape 90"/>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99" name="Shape 99"/>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5" name="Shape 105"/>
        <p:cNvGrpSpPr/>
        <p:nvPr/>
      </p:nvGrpSpPr>
      <p:grpSpPr>
        <a:xfrm>
          <a:off x="0" y="0"/>
          <a:ext cx="0" cy="0"/>
          <a:chOff x="0" y="0"/>
          <a:chExt cx="0" cy="0"/>
        </a:xfrm>
      </p:grpSpPr>
      <p:sp>
        <p:nvSpPr>
          <p:cNvPr id="106" name="Shape 106"/>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07" name="Shape 107"/>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15" name="Shape 115"/>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23" name="Shape 123"/>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31" name="Shape 131"/>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7" name="Shape 137"/>
        <p:cNvGrpSpPr/>
        <p:nvPr/>
      </p:nvGrpSpPr>
      <p:grpSpPr>
        <a:xfrm>
          <a:off x="0" y="0"/>
          <a:ext cx="0" cy="0"/>
          <a:chOff x="0" y="0"/>
          <a:chExt cx="0" cy="0"/>
        </a:xfrm>
      </p:grpSpPr>
      <p:sp>
        <p:nvSpPr>
          <p:cNvPr id="138" name="Shape 138"/>
          <p:cNvSpPr txBox="1"/>
          <p:nvPr>
            <p:ph idx="1" type="body"/>
          </p:nvPr>
        </p:nvSpPr>
        <p:spPr>
          <a:xfrm>
            <a:off x="685800" y="4343400"/>
            <a:ext cx="5486400" cy="41148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39" name="Shape 139"/>
          <p:cNvSpPr/>
          <p:nvPr>
            <p:ph idx="2" type="sldImg"/>
          </p:nvPr>
        </p:nvSpPr>
        <p:spPr>
          <a:xfrm>
            <a:off x="1142648" y="685800"/>
            <a:ext cx="45729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992766"/>
            <a:ext cx="8520600" cy="27369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3778833"/>
            <a:ext cx="8520600" cy="10569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474833"/>
            <a:ext cx="8520600" cy="26181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4202966"/>
            <a:ext cx="8520600" cy="17343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over">
    <p:spTree>
      <p:nvGrpSpPr>
        <p:cNvPr id="59" name="Shape 59"/>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hank-you">
    <p:spTree>
      <p:nvGrpSpPr>
        <p:cNvPr id="65" name="Shape 65"/>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bjectives">
    <p:spTree>
      <p:nvGrpSpPr>
        <p:cNvPr id="71" name="Shape 71"/>
        <p:cNvGrpSpPr/>
        <p:nvPr/>
      </p:nvGrpSpPr>
      <p:grpSpPr>
        <a:xfrm>
          <a:off x="0" y="0"/>
          <a:ext cx="0" cy="0"/>
          <a:chOff x="0" y="0"/>
          <a:chExt cx="0" cy="0"/>
        </a:xfrm>
      </p:grpSpPr>
      <p:sp>
        <p:nvSpPr>
          <p:cNvPr id="72" name="Shape 72"/>
          <p:cNvSpPr txBox="1"/>
          <p:nvPr>
            <p:ph type="title"/>
          </p:nvPr>
        </p:nvSpPr>
        <p:spPr>
          <a:xfrm>
            <a:off x="396876" y="141100"/>
            <a:ext cx="6191399" cy="680699"/>
          </a:xfrm>
          <a:prstGeom prst="rect">
            <a:avLst/>
          </a:prstGeom>
          <a:noFill/>
          <a:ln>
            <a:noFill/>
          </a:ln>
        </p:spPr>
        <p:txBody>
          <a:bodyPr anchorCtr="0" anchor="t" bIns="91425" lIns="91425" rIns="91425" tIns="91425"/>
          <a:lstStyle>
            <a:lvl1pPr indent="0" lvl="0" marL="0" marR="0" rtl="0" algn="l">
              <a:spcBef>
                <a:spcPts val="0"/>
              </a:spcBef>
              <a:spcAft>
                <a:spcPts val="0"/>
              </a:spcAft>
              <a:buNone/>
              <a:defRPr b="0" i="0" sz="2800" u="none" cap="none" strike="noStrike">
                <a:solidFill>
                  <a:schemeClr val="accent1"/>
                </a:solidFill>
                <a:latin typeface="Arial"/>
                <a:ea typeface="Arial"/>
                <a:cs typeface="Arial"/>
                <a:sym typeface="Arial"/>
              </a:defRPr>
            </a:lvl1pPr>
            <a:lvl2pPr indent="0" lvl="1" marL="0" marR="0" rtl="0" algn="ctr">
              <a:spcBef>
                <a:spcPts val="0"/>
              </a:spcBef>
              <a:spcAft>
                <a:spcPts val="0"/>
              </a:spcAft>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None/>
              <a:defRPr b="0" i="0" sz="4400" u="none" cap="none" strike="noStrike">
                <a:solidFill>
                  <a:schemeClr val="dk2"/>
                </a:solidFill>
                <a:latin typeface="Arial"/>
                <a:ea typeface="Arial"/>
                <a:cs typeface="Arial"/>
                <a:sym typeface="Arial"/>
              </a:defRPr>
            </a:lvl9pPr>
          </a:lstStyle>
          <a:p/>
        </p:txBody>
      </p:sp>
      <p:sp>
        <p:nvSpPr>
          <p:cNvPr id="73" name="Shape 73"/>
          <p:cNvSpPr txBox="1"/>
          <p:nvPr>
            <p:ph idx="1" type="body"/>
          </p:nvPr>
        </p:nvSpPr>
        <p:spPr>
          <a:xfrm>
            <a:off x="395535" y="962661"/>
            <a:ext cx="8329500" cy="5393100"/>
          </a:xfrm>
          <a:prstGeom prst="rect">
            <a:avLst/>
          </a:prstGeom>
          <a:noFill/>
          <a:ln>
            <a:noFill/>
          </a:ln>
        </p:spPr>
        <p:txBody>
          <a:bodyPr anchorCtr="0" anchor="t" bIns="91425" lIns="91425" rIns="91425" tIns="91425"/>
          <a:lstStyle>
            <a:lvl1pPr indent="-190500" lvl="0" marL="342900" marR="0" rtl="0" algn="l">
              <a:spcBef>
                <a:spcPts val="480"/>
              </a:spcBef>
              <a:spcAft>
                <a:spcPts val="0"/>
              </a:spcAft>
              <a:buClr>
                <a:schemeClr val="dk1"/>
              </a:buClr>
              <a:buSzPct val="100000"/>
              <a:buFont typeface="Arial"/>
              <a:buChar char="•"/>
              <a:defRPr b="0" i="0" sz="2400" u="none" cap="none" strike="noStrike">
                <a:solidFill>
                  <a:schemeClr val="dk1"/>
                </a:solidFill>
                <a:latin typeface="Arial"/>
                <a:ea typeface="Arial"/>
                <a:cs typeface="Arial"/>
                <a:sym typeface="Arial"/>
              </a:defRPr>
            </a:lvl1pPr>
            <a:lvl2pPr indent="-158750" lvl="1" marL="742950" marR="0" rtl="0" algn="l">
              <a:spcBef>
                <a:spcPts val="400"/>
              </a:spcBef>
              <a:spcAft>
                <a:spcPts val="0"/>
              </a:spcAft>
              <a:buClr>
                <a:schemeClr val="dk1"/>
              </a:buClr>
              <a:buSzPct val="100000"/>
              <a:buFont typeface="Arial"/>
              <a:buChar char="–"/>
              <a:defRPr b="0" i="0" sz="2000" u="none" cap="none" strike="noStrike">
                <a:solidFill>
                  <a:schemeClr val="dk1"/>
                </a:solidFill>
                <a:latin typeface="Arial"/>
                <a:ea typeface="Arial"/>
                <a:cs typeface="Arial"/>
                <a:sym typeface="Arial"/>
              </a:defRPr>
            </a:lvl2pPr>
            <a:lvl3pPr indent="-114300" lvl="2" marL="1143000" marR="0" rtl="0" algn="l">
              <a:spcBef>
                <a:spcPts val="360"/>
              </a:spcBef>
              <a:spcAft>
                <a:spcPts val="0"/>
              </a:spcAft>
              <a:buClr>
                <a:schemeClr val="dk1"/>
              </a:buClr>
              <a:buSzPct val="100000"/>
              <a:buFont typeface="Arial"/>
              <a:buChar char="•"/>
              <a:defRPr b="0" i="0" sz="1800" u="none" cap="none" strike="noStrike">
                <a:solidFill>
                  <a:schemeClr val="dk1"/>
                </a:solidFill>
                <a:latin typeface="Arial"/>
                <a:ea typeface="Arial"/>
                <a:cs typeface="Arial"/>
                <a:sym typeface="Arial"/>
              </a:defRPr>
            </a:lvl3pPr>
            <a:lvl4pPr indent="-127000" lvl="3" marL="1600200" marR="0" rtl="0" algn="l">
              <a:spcBef>
                <a:spcPts val="320"/>
              </a:spcBef>
              <a:spcAft>
                <a:spcPts val="0"/>
              </a:spcAft>
              <a:buClr>
                <a:schemeClr val="dk1"/>
              </a:buClr>
              <a:buSzPct val="100000"/>
              <a:buFont typeface="Arial"/>
              <a:buChar char="–"/>
              <a:defRPr b="0" i="0" sz="1600" u="none" cap="none" strike="noStrike">
                <a:solidFill>
                  <a:schemeClr val="dk1"/>
                </a:solidFill>
                <a:latin typeface="Arial"/>
                <a:ea typeface="Arial"/>
                <a:cs typeface="Arial"/>
                <a:sym typeface="Arial"/>
              </a:defRPr>
            </a:lvl4pPr>
            <a:lvl5pPr indent="-139700" lvl="4" marL="2057400" marR="0" rtl="0" algn="l">
              <a:spcBef>
                <a:spcPts val="280"/>
              </a:spcBef>
              <a:spcAft>
                <a:spcPts val="0"/>
              </a:spcAft>
              <a:buClr>
                <a:schemeClr val="dk1"/>
              </a:buClr>
              <a:buSzPct val="100000"/>
              <a:buFont typeface="Arial"/>
              <a:buChar char="»"/>
              <a:defRPr b="0" i="0" sz="1400" u="none" cap="none" strike="noStrike">
                <a:solidFill>
                  <a:schemeClr val="dk1"/>
                </a:solidFill>
                <a:latin typeface="Arial"/>
                <a:ea typeface="Arial"/>
                <a:cs typeface="Arial"/>
                <a:sym typeface="Arial"/>
              </a:defRPr>
            </a:lvl5pPr>
            <a:lvl6pPr indent="-101600" lvl="5" marL="2514600" marR="0" rtl="0" algn="l">
              <a:spcBef>
                <a:spcPts val="400"/>
              </a:spcBef>
              <a:spcAft>
                <a:spcPts val="0"/>
              </a:spcAft>
              <a:buClr>
                <a:schemeClr val="dk1"/>
              </a:buClr>
              <a:buSzPct val="100000"/>
              <a:buFont typeface="Arial"/>
              <a:buChar char="»"/>
              <a:defRPr b="0" i="0" sz="2000" u="none" cap="none" strike="noStrike">
                <a:solidFill>
                  <a:schemeClr val="dk1"/>
                </a:solidFill>
                <a:latin typeface="Arial"/>
                <a:ea typeface="Arial"/>
                <a:cs typeface="Arial"/>
                <a:sym typeface="Arial"/>
              </a:defRPr>
            </a:lvl6pPr>
            <a:lvl7pPr indent="-101600" lvl="6" marL="2971800" marR="0" rtl="0" algn="l">
              <a:spcBef>
                <a:spcPts val="400"/>
              </a:spcBef>
              <a:spcAft>
                <a:spcPts val="0"/>
              </a:spcAft>
              <a:buClr>
                <a:schemeClr val="dk1"/>
              </a:buClr>
              <a:buSzPct val="100000"/>
              <a:buFont typeface="Arial"/>
              <a:buChar char="»"/>
              <a:defRPr b="0" i="0" sz="2000" u="none" cap="none" strike="noStrike">
                <a:solidFill>
                  <a:schemeClr val="dk1"/>
                </a:solidFill>
                <a:latin typeface="Arial"/>
                <a:ea typeface="Arial"/>
                <a:cs typeface="Arial"/>
                <a:sym typeface="Arial"/>
              </a:defRPr>
            </a:lvl7pPr>
            <a:lvl8pPr indent="-101600" lvl="7" marL="3429000" marR="0" rtl="0" algn="l">
              <a:spcBef>
                <a:spcPts val="400"/>
              </a:spcBef>
              <a:spcAft>
                <a:spcPts val="0"/>
              </a:spcAft>
              <a:buClr>
                <a:schemeClr val="dk1"/>
              </a:buClr>
              <a:buSzPct val="100000"/>
              <a:buFont typeface="Arial"/>
              <a:buChar char="»"/>
              <a:defRPr b="0" i="0" sz="2000" u="none" cap="none" strike="noStrike">
                <a:solidFill>
                  <a:schemeClr val="dk1"/>
                </a:solidFill>
                <a:latin typeface="Arial"/>
                <a:ea typeface="Arial"/>
                <a:cs typeface="Arial"/>
                <a:sym typeface="Arial"/>
              </a:defRPr>
            </a:lvl8pPr>
            <a:lvl9pPr indent="-101600" lvl="8" marL="3886200" marR="0" rtl="0" algn="l">
              <a:spcBef>
                <a:spcPts val="400"/>
              </a:spcBef>
              <a:spcAft>
                <a:spcPts val="0"/>
              </a:spcAft>
              <a:buClr>
                <a:schemeClr val="dk1"/>
              </a:buClr>
              <a:buSzPct val="100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867800"/>
            <a:ext cx="8520600" cy="11223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593366"/>
            <a:ext cx="8520600" cy="7635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536633"/>
            <a:ext cx="8520600" cy="45552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593366"/>
            <a:ext cx="8520600" cy="7635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536633"/>
            <a:ext cx="3999900" cy="45552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536633"/>
            <a:ext cx="3999900" cy="45552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593366"/>
            <a:ext cx="8520600" cy="7635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740800"/>
            <a:ext cx="2808000" cy="1007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852800"/>
            <a:ext cx="2808000" cy="42393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600200"/>
            <a:ext cx="6367800" cy="54543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66"/>
            <a:ext cx="4572000" cy="68580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644233"/>
            <a:ext cx="4045200" cy="19764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3737433"/>
            <a:ext cx="4045200" cy="16467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965433"/>
            <a:ext cx="3837000" cy="49269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5640766"/>
            <a:ext cx="5998800" cy="8067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6217622"/>
            <a:ext cx="548700" cy="524700"/>
          </a:xfrm>
          <a:prstGeom prst="rect">
            <a:avLst/>
          </a:prstGeom>
        </p:spPr>
        <p:txBody>
          <a:bodyPr anchorCtr="0" anchor="ctr" bIns="91425" lIns="91425" rIns="91425" tIns="91425">
            <a:noAutofit/>
          </a:bodyPr>
          <a:lstStyle/>
          <a:p>
            <a:pPr lvl="0">
              <a:spcBef>
                <a:spcPts val="0"/>
              </a:spcBef>
              <a:buNone/>
            </a:pPr>
            <a:fld id="{00000000-1234-1234-1234-123412341234}" type="slidenum">
              <a:rPr lang="es"/>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3.png"/><Relationship Id="rId3" Type="http://schemas.openxmlformats.org/officeDocument/2006/relationships/image" Target="../media/image01.png"/><Relationship Id="rId4" Type="http://schemas.openxmlformats.org/officeDocument/2006/relationships/image" Target="../media/image05.png"/><Relationship Id="rId9" Type="http://schemas.openxmlformats.org/officeDocument/2006/relationships/theme" Target="../theme/theme5.xml"/><Relationship Id="rId5" Type="http://schemas.openxmlformats.org/officeDocument/2006/relationships/image" Target="../media/image02.png"/><Relationship Id="rId6" Type="http://schemas.openxmlformats.org/officeDocument/2006/relationships/image" Target="../media/image07.png"/><Relationship Id="rId7" Type="http://schemas.openxmlformats.org/officeDocument/2006/relationships/image" Target="../media/image08.png"/><Relationship Id="rId8"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3.png"/><Relationship Id="rId3" Type="http://schemas.openxmlformats.org/officeDocument/2006/relationships/image" Target="../media/image04.png"/><Relationship Id="rId4" Type="http://schemas.openxmlformats.org/officeDocument/2006/relationships/slideLayout" Target="../slideLayouts/slideLayout13.xml"/><Relationship Id="rId5" Type="http://schemas.openxmlformats.org/officeDocument/2006/relationships/theme" Target="../theme/theme2.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10.jpg"/><Relationship Id="rId2" Type="http://schemas.openxmlformats.org/officeDocument/2006/relationships/image" Target="../media/image09.png"/><Relationship Id="rId3" Type="http://schemas.openxmlformats.org/officeDocument/2006/relationships/image" Target="../media/image06.png"/><Relationship Id="rId4" Type="http://schemas.openxmlformats.org/officeDocument/2006/relationships/slideLayout" Target="../slideLayouts/slideLayout14.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593366"/>
            <a:ext cx="8520600" cy="7635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536633"/>
            <a:ext cx="8520600" cy="45552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6217622"/>
            <a:ext cx="548700" cy="5247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s"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0" name="Shape 50"/>
        <p:cNvGrpSpPr/>
        <p:nvPr/>
      </p:nvGrpSpPr>
      <p:grpSpPr>
        <a:xfrm>
          <a:off x="0" y="0"/>
          <a:ext cx="0" cy="0"/>
          <a:chOff x="0" y="0"/>
          <a:chExt cx="0" cy="0"/>
        </a:xfrm>
      </p:grpSpPr>
      <p:pic>
        <p:nvPicPr>
          <p:cNvPr id="51" name="Shape 51"/>
          <p:cNvPicPr preferRelativeResize="0"/>
          <p:nvPr/>
        </p:nvPicPr>
        <p:blipFill rotWithShape="1">
          <a:blip r:embed="rId1">
            <a:alphaModFix/>
          </a:blip>
          <a:srcRect b="0" l="0" r="0" t="0"/>
          <a:stretch/>
        </p:blipFill>
        <p:spPr>
          <a:xfrm>
            <a:off x="3175" y="0"/>
            <a:ext cx="9140700" cy="6858000"/>
          </a:xfrm>
          <a:prstGeom prst="rect">
            <a:avLst/>
          </a:prstGeom>
          <a:noFill/>
          <a:ln>
            <a:noFill/>
          </a:ln>
        </p:spPr>
      </p:pic>
      <p:sp>
        <p:nvSpPr>
          <p:cNvPr id="52" name="Shape 52"/>
          <p:cNvSpPr txBox="1"/>
          <p:nvPr/>
        </p:nvSpPr>
        <p:spPr>
          <a:xfrm>
            <a:off x="76200" y="178350"/>
            <a:ext cx="1600200" cy="487200"/>
          </a:xfrm>
          <a:prstGeom prst="rect">
            <a:avLst/>
          </a:prstGeom>
          <a:noFill/>
          <a:ln>
            <a:noFill/>
          </a:ln>
        </p:spPr>
        <p:txBody>
          <a:bodyPr anchorCtr="1" anchor="t" bIns="45700" lIns="91425" rIns="91425" tIns="45700">
            <a:noAutofit/>
          </a:bodyPr>
          <a:lstStyle/>
          <a:p>
            <a:pPr indent="0" lvl="0" marL="0" marR="0" rtl="0" algn="ctr">
              <a:lnSpc>
                <a:spcPct val="100000"/>
              </a:lnSpc>
              <a:spcBef>
                <a:spcPts val="0"/>
              </a:spcBef>
              <a:spcAft>
                <a:spcPts val="0"/>
              </a:spcAft>
              <a:buClr>
                <a:srgbClr val="FFFFFF"/>
              </a:buClr>
              <a:buSzPct val="25000"/>
              <a:buFont typeface="Arial"/>
              <a:buNone/>
            </a:pPr>
            <a:r>
              <a:rPr b="0" i="0" lang="es" sz="1800" u="none" cap="none" strike="noStrike">
                <a:solidFill>
                  <a:srgbClr val="FFFFFF"/>
                </a:solidFill>
                <a:latin typeface="Arial"/>
                <a:ea typeface="Arial"/>
                <a:cs typeface="Arial"/>
                <a:sym typeface="Arial"/>
              </a:rPr>
              <a:t>www.bsc.es</a:t>
            </a:r>
          </a:p>
        </p:txBody>
      </p:sp>
      <p:pic>
        <p:nvPicPr>
          <p:cNvPr descr="C:\Users\lbermude\Documents\Laura\PWP BSC\img_ok\logo.png" id="53" name="Shape 53"/>
          <p:cNvPicPr preferRelativeResize="0"/>
          <p:nvPr/>
        </p:nvPicPr>
        <p:blipFill rotWithShape="1">
          <a:blip r:embed="rId2">
            <a:alphaModFix/>
          </a:blip>
          <a:srcRect b="0" l="0" r="0" t="0"/>
          <a:stretch/>
        </p:blipFill>
        <p:spPr>
          <a:xfrm>
            <a:off x="2209800" y="811110"/>
            <a:ext cx="4603800" cy="1349400"/>
          </a:xfrm>
          <a:prstGeom prst="rect">
            <a:avLst/>
          </a:prstGeom>
          <a:noFill/>
          <a:ln>
            <a:noFill/>
          </a:ln>
        </p:spPr>
      </p:pic>
      <p:pic>
        <p:nvPicPr>
          <p:cNvPr id="54" name="Shape 54"/>
          <p:cNvPicPr preferRelativeResize="0"/>
          <p:nvPr/>
        </p:nvPicPr>
        <p:blipFill rotWithShape="1">
          <a:blip r:embed="rId3">
            <a:alphaModFix/>
          </a:blip>
          <a:srcRect b="0" l="0" r="0" t="0"/>
          <a:stretch/>
        </p:blipFill>
        <p:spPr>
          <a:xfrm>
            <a:off x="5838825" y="1001869"/>
            <a:ext cx="1012800" cy="514800"/>
          </a:xfrm>
          <a:prstGeom prst="rect">
            <a:avLst/>
          </a:prstGeom>
          <a:noFill/>
          <a:ln>
            <a:noFill/>
          </a:ln>
        </p:spPr>
      </p:pic>
      <p:pic>
        <p:nvPicPr>
          <p:cNvPr id="55" name="Shape 55"/>
          <p:cNvPicPr preferRelativeResize="0"/>
          <p:nvPr/>
        </p:nvPicPr>
        <p:blipFill rotWithShape="1">
          <a:blip r:embed="rId4">
            <a:alphaModFix/>
          </a:blip>
          <a:srcRect b="0" l="0" r="0" t="0"/>
          <a:stretch/>
        </p:blipFill>
        <p:spPr>
          <a:xfrm>
            <a:off x="5538787" y="6239197"/>
            <a:ext cx="425400" cy="323999"/>
          </a:xfrm>
          <a:prstGeom prst="rect">
            <a:avLst/>
          </a:prstGeom>
          <a:noFill/>
          <a:ln>
            <a:noFill/>
          </a:ln>
        </p:spPr>
      </p:pic>
      <p:pic>
        <p:nvPicPr>
          <p:cNvPr id="56" name="Shape 56"/>
          <p:cNvPicPr preferRelativeResize="0"/>
          <p:nvPr/>
        </p:nvPicPr>
        <p:blipFill rotWithShape="1">
          <a:blip r:embed="rId5">
            <a:alphaModFix/>
          </a:blip>
          <a:srcRect b="0" l="0" r="0" t="0"/>
          <a:stretch/>
        </p:blipFill>
        <p:spPr>
          <a:xfrm>
            <a:off x="6227762" y="6242299"/>
            <a:ext cx="393600" cy="325500"/>
          </a:xfrm>
          <a:prstGeom prst="rect">
            <a:avLst/>
          </a:prstGeom>
          <a:noFill/>
          <a:ln>
            <a:noFill/>
          </a:ln>
        </p:spPr>
      </p:pic>
      <p:pic>
        <p:nvPicPr>
          <p:cNvPr id="57" name="Shape 57"/>
          <p:cNvPicPr preferRelativeResize="0"/>
          <p:nvPr/>
        </p:nvPicPr>
        <p:blipFill rotWithShape="1">
          <a:blip r:embed="rId6">
            <a:alphaModFix/>
          </a:blip>
          <a:srcRect b="0" l="0" r="0" t="0"/>
          <a:stretch/>
        </p:blipFill>
        <p:spPr>
          <a:xfrm>
            <a:off x="6878636" y="6239197"/>
            <a:ext cx="447600" cy="323999"/>
          </a:xfrm>
          <a:prstGeom prst="rect">
            <a:avLst/>
          </a:prstGeom>
          <a:noFill/>
          <a:ln>
            <a:noFill/>
          </a:ln>
        </p:spPr>
      </p:pic>
      <p:pic>
        <p:nvPicPr>
          <p:cNvPr id="58" name="Shape 58"/>
          <p:cNvPicPr preferRelativeResize="0"/>
          <p:nvPr/>
        </p:nvPicPr>
        <p:blipFill rotWithShape="1">
          <a:blip r:embed="rId7">
            <a:alphaModFix/>
          </a:blip>
          <a:srcRect b="0" l="0" r="0" t="0"/>
          <a:stretch/>
        </p:blipFill>
        <p:spPr>
          <a:xfrm>
            <a:off x="7480300" y="6239197"/>
            <a:ext cx="763500" cy="32399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9"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60" name="Shape 60"/>
        <p:cNvGrpSpPr/>
        <p:nvPr/>
      </p:nvGrpSpPr>
      <p:grpSpPr>
        <a:xfrm>
          <a:off x="0" y="0"/>
          <a:ext cx="0" cy="0"/>
          <a:chOff x="0" y="0"/>
          <a:chExt cx="0" cy="0"/>
        </a:xfrm>
      </p:grpSpPr>
      <p:pic>
        <p:nvPicPr>
          <p:cNvPr id="61" name="Shape 61"/>
          <p:cNvPicPr preferRelativeResize="0"/>
          <p:nvPr/>
        </p:nvPicPr>
        <p:blipFill rotWithShape="1">
          <a:blip r:embed="rId1">
            <a:alphaModFix/>
          </a:blip>
          <a:srcRect b="0" l="0" r="0" t="0"/>
          <a:stretch/>
        </p:blipFill>
        <p:spPr>
          <a:xfrm>
            <a:off x="1587" y="0"/>
            <a:ext cx="9140700" cy="6858000"/>
          </a:xfrm>
          <a:prstGeom prst="rect">
            <a:avLst/>
          </a:prstGeom>
          <a:noFill/>
          <a:ln>
            <a:noFill/>
          </a:ln>
        </p:spPr>
      </p:pic>
      <p:sp>
        <p:nvSpPr>
          <p:cNvPr id="62" name="Shape 62"/>
          <p:cNvSpPr txBox="1"/>
          <p:nvPr/>
        </p:nvSpPr>
        <p:spPr>
          <a:xfrm>
            <a:off x="76200" y="178350"/>
            <a:ext cx="1600200" cy="487200"/>
          </a:xfrm>
          <a:prstGeom prst="rect">
            <a:avLst/>
          </a:prstGeom>
          <a:noFill/>
          <a:ln>
            <a:noFill/>
          </a:ln>
        </p:spPr>
        <p:txBody>
          <a:bodyPr anchorCtr="1" anchor="t" bIns="45700" lIns="91425" rIns="91425" tIns="45700">
            <a:noAutofit/>
          </a:bodyPr>
          <a:lstStyle/>
          <a:p>
            <a:pPr indent="0" lvl="0" marL="0" marR="0" rtl="0" algn="ctr">
              <a:lnSpc>
                <a:spcPct val="100000"/>
              </a:lnSpc>
              <a:spcBef>
                <a:spcPts val="0"/>
              </a:spcBef>
              <a:spcAft>
                <a:spcPts val="0"/>
              </a:spcAft>
              <a:buClr>
                <a:srgbClr val="FFFFFF"/>
              </a:buClr>
              <a:buSzPct val="25000"/>
              <a:buFont typeface="Arial"/>
              <a:buNone/>
            </a:pPr>
            <a:r>
              <a:rPr b="0" i="0" lang="es" sz="1800" u="none" cap="none" strike="noStrike">
                <a:solidFill>
                  <a:srgbClr val="FFFFFF"/>
                </a:solidFill>
                <a:latin typeface="Arial"/>
                <a:ea typeface="Arial"/>
                <a:cs typeface="Arial"/>
                <a:sym typeface="Arial"/>
              </a:rPr>
              <a:t>www.bsc.es</a:t>
            </a:r>
          </a:p>
        </p:txBody>
      </p:sp>
      <p:pic>
        <p:nvPicPr>
          <p:cNvPr descr="C:\Users\lbermude\Documents\Laura\PWP BSC\img_ok\logo.png" id="63" name="Shape 63"/>
          <p:cNvPicPr preferRelativeResize="0"/>
          <p:nvPr/>
        </p:nvPicPr>
        <p:blipFill rotWithShape="1">
          <a:blip r:embed="rId2">
            <a:alphaModFix/>
          </a:blip>
          <a:srcRect b="0" l="0" r="0" t="0"/>
          <a:stretch/>
        </p:blipFill>
        <p:spPr>
          <a:xfrm>
            <a:off x="2843211" y="1969620"/>
            <a:ext cx="3306900" cy="969300"/>
          </a:xfrm>
          <a:prstGeom prst="rect">
            <a:avLst/>
          </a:prstGeom>
          <a:noFill/>
          <a:ln>
            <a:noFill/>
          </a:ln>
        </p:spPr>
      </p:pic>
      <p:pic>
        <p:nvPicPr>
          <p:cNvPr id="64" name="Shape 64"/>
          <p:cNvPicPr preferRelativeResize="0"/>
          <p:nvPr/>
        </p:nvPicPr>
        <p:blipFill rotWithShape="1">
          <a:blip r:embed="rId3">
            <a:alphaModFix/>
          </a:blip>
          <a:srcRect b="0" l="0" r="0" t="0"/>
          <a:stretch/>
        </p:blipFill>
        <p:spPr>
          <a:xfrm>
            <a:off x="5435600" y="1960314"/>
            <a:ext cx="830400" cy="4218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0"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66" name="Shape 66"/>
        <p:cNvGrpSpPr/>
        <p:nvPr/>
      </p:nvGrpSpPr>
      <p:grpSpPr>
        <a:xfrm>
          <a:off x="0" y="0"/>
          <a:ext cx="0" cy="0"/>
          <a:chOff x="0" y="0"/>
          <a:chExt cx="0" cy="0"/>
        </a:xfrm>
      </p:grpSpPr>
      <p:pic>
        <p:nvPicPr>
          <p:cNvPr descr="D:\OLD\MisDocumentos\JASMINA\BSC-Corporative Design\BSC Template\cabecera2012-1600px.jpg" id="67" name="Shape 67"/>
          <p:cNvPicPr preferRelativeResize="0"/>
          <p:nvPr/>
        </p:nvPicPr>
        <p:blipFill rotWithShape="1">
          <a:blip r:embed="rId1">
            <a:alphaModFix/>
          </a:blip>
          <a:srcRect b="0" l="0" r="0" t="0"/>
          <a:stretch/>
        </p:blipFill>
        <p:spPr>
          <a:xfrm>
            <a:off x="-38100" y="0"/>
            <a:ext cx="9290100" cy="822000"/>
          </a:xfrm>
          <a:prstGeom prst="rect">
            <a:avLst/>
          </a:prstGeom>
          <a:noFill/>
          <a:ln>
            <a:noFill/>
          </a:ln>
        </p:spPr>
      </p:pic>
      <p:sp>
        <p:nvSpPr>
          <p:cNvPr id="68" name="Shape 68"/>
          <p:cNvSpPr txBox="1"/>
          <p:nvPr/>
        </p:nvSpPr>
        <p:spPr>
          <a:xfrm>
            <a:off x="8458200" y="6355514"/>
            <a:ext cx="533400" cy="502500"/>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23589C"/>
              </a:buClr>
              <a:buSzPct val="25000"/>
              <a:buFont typeface="Arial"/>
              <a:buNone/>
            </a:pPr>
            <a:fld id="{00000000-1234-1234-1234-123412341234}" type="slidenum">
              <a:rPr b="0" i="0" lang="es" sz="1000" u="none" cap="none" strike="noStrike">
                <a:solidFill>
                  <a:srgbClr val="23589C"/>
                </a:solidFill>
                <a:latin typeface="Arial"/>
                <a:ea typeface="Arial"/>
                <a:cs typeface="Arial"/>
                <a:sym typeface="Arial"/>
              </a:rPr>
              <a:t>‹#›</a:t>
            </a:fld>
          </a:p>
        </p:txBody>
      </p:sp>
      <p:pic>
        <p:nvPicPr>
          <p:cNvPr descr="C:\Users\lbermude\Documents\Laura\PWP BSC\img_ok\logo.png" id="69" name="Shape 69"/>
          <p:cNvPicPr preferRelativeResize="0"/>
          <p:nvPr/>
        </p:nvPicPr>
        <p:blipFill rotWithShape="1">
          <a:blip r:embed="rId2">
            <a:alphaModFix/>
          </a:blip>
          <a:srcRect b="0" l="0" r="0" t="0"/>
          <a:stretch/>
        </p:blipFill>
        <p:spPr>
          <a:xfrm>
            <a:off x="6732586" y="141129"/>
            <a:ext cx="1936800" cy="567600"/>
          </a:xfrm>
          <a:prstGeom prst="rect">
            <a:avLst/>
          </a:prstGeom>
          <a:noFill/>
          <a:ln>
            <a:noFill/>
          </a:ln>
        </p:spPr>
      </p:pic>
      <p:pic>
        <p:nvPicPr>
          <p:cNvPr id="70" name="Shape 70"/>
          <p:cNvPicPr preferRelativeResize="0"/>
          <p:nvPr/>
        </p:nvPicPr>
        <p:blipFill rotWithShape="1">
          <a:blip r:embed="rId3">
            <a:alphaModFix/>
          </a:blip>
          <a:srcRect b="0" l="0" r="0" t="0"/>
          <a:stretch/>
        </p:blipFill>
        <p:spPr>
          <a:xfrm>
            <a:off x="8245475" y="122519"/>
            <a:ext cx="574800" cy="2931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1"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mailto:s2dverification@bsc.es" TargetMode="External"/><Relationship Id="rId4" Type="http://schemas.openxmlformats.org/officeDocument/2006/relationships/hyperlink" Target="https://earth.bsc.es/wiki/doku.php?id=tools:s2dverification"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 Id="rId3"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 Id="rId3"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77" name="Shape 77"/>
        <p:cNvGrpSpPr/>
        <p:nvPr/>
      </p:nvGrpSpPr>
      <p:grpSpPr>
        <a:xfrm>
          <a:off x="0" y="0"/>
          <a:ext cx="0" cy="0"/>
          <a:chOff x="0" y="0"/>
          <a:chExt cx="0" cy="0"/>
        </a:xfrm>
      </p:grpSpPr>
      <p:sp>
        <p:nvSpPr>
          <p:cNvPr id="78" name="Shape 78"/>
          <p:cNvSpPr txBox="1"/>
          <p:nvPr/>
        </p:nvSpPr>
        <p:spPr>
          <a:xfrm>
            <a:off x="6548437" y="192309"/>
            <a:ext cx="2447999" cy="40619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FFFFFF"/>
              </a:buClr>
              <a:buSzPct val="25000"/>
              <a:buFont typeface="Calibri"/>
              <a:buNone/>
            </a:pPr>
            <a:r>
              <a:rPr b="0" i="0" lang="es" sz="1400" u="none" cap="none" strike="noStrike">
                <a:solidFill>
                  <a:srgbClr val="FFFFFF"/>
                </a:solidFill>
                <a:latin typeface="Calibri"/>
                <a:ea typeface="Calibri"/>
                <a:cs typeface="Calibri"/>
                <a:sym typeface="Calibri"/>
              </a:rPr>
              <a:t>Barcelona, </a:t>
            </a:r>
            <a:r>
              <a:rPr lang="es">
                <a:solidFill>
                  <a:srgbClr val="FFFFFF"/>
                </a:solidFill>
                <a:latin typeface="Calibri"/>
                <a:ea typeface="Calibri"/>
                <a:cs typeface="Calibri"/>
                <a:sym typeface="Calibri"/>
              </a:rPr>
              <a:t>20</a:t>
            </a:r>
            <a:r>
              <a:rPr lang="es">
                <a:solidFill>
                  <a:srgbClr val="FFFFFF"/>
                </a:solidFill>
                <a:latin typeface="Calibri"/>
                <a:ea typeface="Calibri"/>
                <a:cs typeface="Calibri"/>
                <a:sym typeface="Calibri"/>
              </a:rPr>
              <a:t>/02/2017</a:t>
            </a:r>
          </a:p>
        </p:txBody>
      </p:sp>
      <p:sp>
        <p:nvSpPr>
          <p:cNvPr id="79" name="Shape 79"/>
          <p:cNvSpPr txBox="1"/>
          <p:nvPr/>
        </p:nvSpPr>
        <p:spPr>
          <a:xfrm>
            <a:off x="685800" y="2130911"/>
            <a:ext cx="7772400" cy="1470000"/>
          </a:xfrm>
          <a:prstGeom prst="rect">
            <a:avLst/>
          </a:prstGeom>
          <a:noFill/>
          <a:ln>
            <a:noFill/>
          </a:ln>
        </p:spPr>
        <p:txBody>
          <a:bodyPr anchorCtr="1"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Arial"/>
              <a:buNone/>
            </a:pPr>
            <a:r>
              <a:rPr b="1" lang="es" sz="3200">
                <a:solidFill>
                  <a:srgbClr val="FFFFFF"/>
                </a:solidFill>
              </a:rPr>
              <a:t>s2dverification update meeting</a:t>
            </a:r>
          </a:p>
        </p:txBody>
      </p:sp>
      <p:sp>
        <p:nvSpPr>
          <p:cNvPr id="80" name="Shape 80"/>
          <p:cNvSpPr txBox="1"/>
          <p:nvPr/>
        </p:nvSpPr>
        <p:spPr>
          <a:xfrm>
            <a:off x="1371600" y="3098765"/>
            <a:ext cx="6400800" cy="645000"/>
          </a:xfrm>
          <a:prstGeom prst="rect">
            <a:avLst/>
          </a:prstGeom>
          <a:noFill/>
          <a:ln>
            <a:noFill/>
          </a:ln>
        </p:spPr>
        <p:txBody>
          <a:bodyPr anchorCtr="1" anchor="t" bIns="45700" lIns="91425" rIns="91425" tIns="45700">
            <a:noAutofit/>
          </a:bodyPr>
          <a:lstStyle/>
          <a:p>
            <a:pPr indent="0" lvl="0" marL="0" marR="0" rtl="0" algn="ctr">
              <a:lnSpc>
                <a:spcPct val="100000"/>
              </a:lnSpc>
              <a:spcBef>
                <a:spcPts val="0"/>
              </a:spcBef>
              <a:spcAft>
                <a:spcPts val="0"/>
              </a:spcAft>
              <a:buClr>
                <a:srgbClr val="FFFFFF"/>
              </a:buClr>
              <a:buSzPct val="25000"/>
              <a:buFont typeface="Arial"/>
              <a:buNone/>
            </a:pPr>
            <a:r>
              <a:rPr lang="es" sz="2400">
                <a:solidFill>
                  <a:srgbClr val="FFFFFF"/>
                </a:solidFill>
              </a:rPr>
              <a:t>20/02/2017</a:t>
            </a:r>
          </a:p>
          <a:p>
            <a:pPr indent="0" lvl="0" marL="0" marR="0" rtl="0" algn="ctr">
              <a:lnSpc>
                <a:spcPct val="100000"/>
              </a:lnSpc>
              <a:spcBef>
                <a:spcPts val="0"/>
              </a:spcBef>
              <a:spcAft>
                <a:spcPts val="0"/>
              </a:spcAft>
              <a:buClr>
                <a:srgbClr val="FFFFFF"/>
              </a:buClr>
              <a:buFont typeface="Arial"/>
              <a:buNone/>
            </a:pPr>
            <a:r>
              <a:t/>
            </a:r>
            <a:endParaRPr sz="2400">
              <a:solidFill>
                <a:srgbClr val="FFFFFF"/>
              </a:solidFill>
            </a:endParaRPr>
          </a:p>
          <a:p>
            <a:pPr indent="0" lvl="0" marL="0" marR="0" rtl="0" algn="ctr">
              <a:lnSpc>
                <a:spcPct val="100000"/>
              </a:lnSpc>
              <a:spcBef>
                <a:spcPts val="0"/>
              </a:spcBef>
              <a:spcAft>
                <a:spcPts val="0"/>
              </a:spcAft>
              <a:buClr>
                <a:srgbClr val="FFFFFF"/>
              </a:buClr>
              <a:buSzPct val="25000"/>
              <a:buFont typeface="Arial"/>
              <a:buNone/>
            </a:pPr>
            <a:r>
              <a:rPr lang="es" sz="2000">
                <a:solidFill>
                  <a:srgbClr val="FFFFFF"/>
                </a:solidFill>
              </a:rPr>
              <a:t>Mailing list:</a:t>
            </a:r>
          </a:p>
          <a:p>
            <a:pPr indent="0" lvl="0" marL="0" marR="0" rtl="0" algn="ctr">
              <a:lnSpc>
                <a:spcPct val="100000"/>
              </a:lnSpc>
              <a:spcBef>
                <a:spcPts val="0"/>
              </a:spcBef>
              <a:spcAft>
                <a:spcPts val="0"/>
              </a:spcAft>
              <a:buClr>
                <a:srgbClr val="FFFFFF"/>
              </a:buClr>
              <a:buSzPct val="25000"/>
              <a:buFont typeface="Arial"/>
              <a:buNone/>
            </a:pPr>
            <a:r>
              <a:rPr lang="es" sz="1900" u="sng">
                <a:solidFill>
                  <a:schemeClr val="hlink"/>
                </a:solidFill>
                <a:hlinkClick r:id="rId3"/>
              </a:rPr>
              <a:t>s2dverification@bsc.es</a:t>
            </a:r>
          </a:p>
          <a:p>
            <a:pPr indent="0" lvl="0" marL="0" marR="0" rtl="0" algn="ctr">
              <a:lnSpc>
                <a:spcPct val="100000"/>
              </a:lnSpc>
              <a:spcBef>
                <a:spcPts val="0"/>
              </a:spcBef>
              <a:spcAft>
                <a:spcPts val="0"/>
              </a:spcAft>
              <a:buClr>
                <a:srgbClr val="FFFFFF"/>
              </a:buClr>
              <a:buFont typeface="Arial"/>
              <a:buNone/>
            </a:pPr>
            <a:r>
              <a:t/>
            </a:r>
            <a:endParaRPr sz="2400">
              <a:solidFill>
                <a:srgbClr val="FFFFFF"/>
              </a:solidFill>
            </a:endParaRPr>
          </a:p>
          <a:p>
            <a:pPr indent="0" lvl="0" marL="0" marR="0" rtl="0" algn="ctr">
              <a:lnSpc>
                <a:spcPct val="100000"/>
              </a:lnSpc>
              <a:spcBef>
                <a:spcPts val="0"/>
              </a:spcBef>
              <a:spcAft>
                <a:spcPts val="0"/>
              </a:spcAft>
              <a:buClr>
                <a:srgbClr val="FFFFFF"/>
              </a:buClr>
              <a:buSzPct val="25000"/>
              <a:buFont typeface="Arial"/>
              <a:buNone/>
            </a:pPr>
            <a:r>
              <a:rPr lang="es" sz="2000">
                <a:solidFill>
                  <a:srgbClr val="FFFFFF"/>
                </a:solidFill>
              </a:rPr>
              <a:t>Wiki:</a:t>
            </a:r>
          </a:p>
          <a:p>
            <a:pPr indent="0" lvl="0" marL="0" marR="0" rtl="0" algn="ctr">
              <a:lnSpc>
                <a:spcPct val="100000"/>
              </a:lnSpc>
              <a:spcBef>
                <a:spcPts val="0"/>
              </a:spcBef>
              <a:spcAft>
                <a:spcPts val="0"/>
              </a:spcAft>
              <a:buClr>
                <a:srgbClr val="FFFFFF"/>
              </a:buClr>
              <a:buSzPct val="25000"/>
              <a:buFont typeface="Arial"/>
              <a:buNone/>
            </a:pPr>
            <a:r>
              <a:rPr lang="es" sz="1900" u="sng">
                <a:solidFill>
                  <a:schemeClr val="hlink"/>
                </a:solidFill>
                <a:hlinkClick r:id="rId4"/>
              </a:rPr>
              <a:t>https://earth.bsc.es/wiki/doku.php?id=tools:s2dverification</a:t>
            </a:r>
          </a:p>
          <a:p>
            <a:pPr indent="0" lvl="0" marL="0" marR="0" rtl="0" algn="ctr">
              <a:lnSpc>
                <a:spcPct val="100000"/>
              </a:lnSpc>
              <a:spcBef>
                <a:spcPts val="0"/>
              </a:spcBef>
              <a:spcAft>
                <a:spcPts val="0"/>
              </a:spcAft>
              <a:buClr>
                <a:srgbClr val="FFFFFF"/>
              </a:buClr>
              <a:buFont typeface="Arial"/>
              <a:buNone/>
            </a:pPr>
            <a:r>
              <a:t/>
            </a:r>
            <a:endParaRPr sz="2400">
              <a:solidFill>
                <a:srgbClr val="FFFFFF"/>
              </a:solidFill>
            </a:endParaRPr>
          </a:p>
        </p:txBody>
      </p:sp>
      <p:sp>
        <p:nvSpPr>
          <p:cNvPr id="81" name="Shape 81"/>
          <p:cNvSpPr txBox="1"/>
          <p:nvPr/>
        </p:nvSpPr>
        <p:spPr>
          <a:xfrm>
            <a:off x="1350962" y="4647992"/>
            <a:ext cx="6480300" cy="488700"/>
          </a:xfrm>
          <a:prstGeom prst="rect">
            <a:avLst/>
          </a:prstGeom>
          <a:noFill/>
          <a:ln>
            <a:noFill/>
          </a:ln>
        </p:spPr>
        <p:txBody>
          <a:bodyPr anchorCtr="1" anchor="t" bIns="45700" lIns="91425" rIns="91425" tIns="45700">
            <a:noAutofit/>
          </a:bodyPr>
          <a:lstStyle/>
          <a:p>
            <a:pPr indent="0" lvl="0" marL="0" marR="0" rtl="0" algn="ctr">
              <a:lnSpc>
                <a:spcPct val="100000"/>
              </a:lnSpc>
              <a:spcBef>
                <a:spcPts val="0"/>
              </a:spcBef>
              <a:spcAft>
                <a:spcPts val="0"/>
              </a:spcAft>
              <a:buClr>
                <a:srgbClr val="FFFFFF"/>
              </a:buClr>
              <a:buFont typeface="Arial"/>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Other issues</a:t>
            </a:r>
          </a:p>
        </p:txBody>
      </p:sp>
      <p:sp>
        <p:nvSpPr>
          <p:cNvPr id="149" name="Shape 149"/>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How to modify s2dverification functions</a:t>
            </a:r>
          </a:p>
          <a:p>
            <a:pPr lvl="1" marR="0" rtl="0" algn="l">
              <a:lnSpc>
                <a:spcPct val="100000"/>
              </a:lnSpc>
              <a:spcBef>
                <a:spcPts val="0"/>
              </a:spcBef>
              <a:spcAft>
                <a:spcPts val="0"/>
              </a:spcAft>
              <a:buClr>
                <a:schemeClr val="dk1"/>
              </a:buClr>
              <a:buSzPct val="100000"/>
              <a:buFont typeface="Arial"/>
            </a:pPr>
            <a:r>
              <a:rPr lang="es"/>
              <a:t>Sometimes if you copy and modify the code of a s2dv function it stops working</a:t>
            </a:r>
          </a:p>
          <a:p>
            <a:pPr lvl="1" marR="0" rtl="0" algn="l">
              <a:lnSpc>
                <a:spcPct val="100000"/>
              </a:lnSpc>
              <a:spcBef>
                <a:spcPts val="0"/>
              </a:spcBef>
              <a:spcAft>
                <a:spcPts val="0"/>
              </a:spcAft>
              <a:buClr>
                <a:schemeClr val="dk1"/>
              </a:buClr>
              <a:buSzPct val="100000"/>
              <a:buFont typeface="Arial"/>
            </a:pPr>
            <a:r>
              <a:rPr lang="es"/>
              <a:t>It is because some s2dv functions depend on ‘internal’ s2dv functions</a:t>
            </a:r>
          </a:p>
          <a:p>
            <a:pPr lvl="1" marR="0" rtl="0" algn="l">
              <a:lnSpc>
                <a:spcPct val="100000"/>
              </a:lnSpc>
              <a:spcBef>
                <a:spcPts val="0"/>
              </a:spcBef>
              <a:spcAft>
                <a:spcPts val="0"/>
              </a:spcAft>
              <a:buClr>
                <a:schemeClr val="dk1"/>
              </a:buClr>
              <a:buSzPct val="100000"/>
              <a:buFont typeface="Arial"/>
            </a:pPr>
            <a:r>
              <a:rPr lang="es"/>
              <a:t>It can be fixed by loading the Utils.R file in your new code:</a:t>
            </a:r>
          </a:p>
          <a:p>
            <a:pPr indent="0" lvl="0" marL="45720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457200" marR="0" rtl="0" algn="l">
              <a:lnSpc>
                <a:spcPct val="100000"/>
              </a:lnSpc>
              <a:spcBef>
                <a:spcPts val="0"/>
              </a:spcBef>
              <a:spcAft>
                <a:spcPts val="0"/>
              </a:spcAft>
              <a:buNone/>
            </a:pPr>
            <a:r>
              <a:t/>
            </a:r>
            <a:endParaRPr/>
          </a:p>
          <a:p>
            <a:pPr indent="0" lvl="0" marL="457200" marR="0" rtl="0" algn="l">
              <a:lnSpc>
                <a:spcPct val="100000"/>
              </a:lnSpc>
              <a:spcBef>
                <a:spcPts val="0"/>
              </a:spcBef>
              <a:spcAft>
                <a:spcPts val="0"/>
              </a:spcAft>
              <a:buNone/>
            </a:pPr>
            <a:r>
              <a:t/>
            </a:r>
            <a:endParaRPr/>
          </a:p>
          <a:p>
            <a:pPr indent="0" lvl="0" marL="457200" marR="0" rtl="0" algn="l">
              <a:lnSpc>
                <a:spcPct val="100000"/>
              </a:lnSpc>
              <a:spcBef>
                <a:spcPts val="0"/>
              </a:spcBef>
              <a:spcAft>
                <a:spcPts val="0"/>
              </a:spcAft>
              <a:buNone/>
            </a:pPr>
            <a:r>
              <a:t/>
            </a:r>
            <a:endParaRPr/>
          </a:p>
          <a:p>
            <a:pPr lvl="1" marR="0" rtl="0" algn="l">
              <a:lnSpc>
                <a:spcPct val="100000"/>
              </a:lnSpc>
              <a:spcBef>
                <a:spcPts val="0"/>
              </a:spcBef>
              <a:spcAft>
                <a:spcPts val="0"/>
              </a:spcAft>
              <a:buClr>
                <a:schemeClr val="dk1"/>
              </a:buClr>
              <a:buSzPct val="100000"/>
              <a:buFont typeface="Arial"/>
            </a:pPr>
            <a:r>
              <a:rPr lang="es"/>
              <a:t>If you only need to do a small temporary change:</a:t>
            </a:r>
          </a:p>
          <a:p>
            <a:pPr indent="0" lvl="0" marL="0" marR="0" rtl="0" algn="l">
              <a:lnSpc>
                <a:spcPct val="100000"/>
              </a:lnSpc>
              <a:spcBef>
                <a:spcPts val="0"/>
              </a:spcBef>
              <a:spcAft>
                <a:spcPts val="0"/>
              </a:spcAft>
              <a:buNone/>
            </a:pPr>
            <a:r>
              <a:t/>
            </a:r>
            <a:endParaRPr/>
          </a:p>
        </p:txBody>
      </p:sp>
      <p:sp>
        <p:nvSpPr>
          <p:cNvPr id="150" name="Shape 150"/>
          <p:cNvSpPr txBox="1"/>
          <p:nvPr/>
        </p:nvSpPr>
        <p:spPr>
          <a:xfrm>
            <a:off x="480375" y="3399700"/>
            <a:ext cx="7522200" cy="14763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s">
                <a:latin typeface="Courier New"/>
                <a:ea typeface="Courier New"/>
                <a:cs typeface="Courier New"/>
                <a:sym typeface="Courier New"/>
              </a:rPr>
              <a:t>source('~/s2dverification/R/Utils.R')</a:t>
            </a:r>
            <a:br>
              <a:rPr lang="es">
                <a:latin typeface="Courier New"/>
                <a:ea typeface="Courier New"/>
                <a:cs typeface="Courier New"/>
                <a:sym typeface="Courier New"/>
              </a:rPr>
            </a:br>
            <a:r>
              <a:rPr lang="es">
                <a:latin typeface="Courier New"/>
                <a:ea typeface="Courier New"/>
                <a:cs typeface="Courier New"/>
                <a:sym typeface="Courier New"/>
              </a:rPr>
              <a:t>PlotAno &lt;- function(................) {</a:t>
            </a:r>
            <a:br>
              <a:rPr lang="es">
                <a:latin typeface="Courier New"/>
                <a:ea typeface="Courier New"/>
                <a:cs typeface="Courier New"/>
                <a:sym typeface="Courier New"/>
              </a:rPr>
            </a:br>
            <a:r>
              <a:rPr lang="es">
                <a:latin typeface="Courier New"/>
                <a:ea typeface="Courier New"/>
                <a:cs typeface="Courier New"/>
                <a:sym typeface="Courier New"/>
              </a:rPr>
              <a:t>  ...............</a:t>
            </a:r>
            <a:br>
              <a:rPr lang="es">
                <a:latin typeface="Courier New"/>
                <a:ea typeface="Courier New"/>
                <a:cs typeface="Courier New"/>
                <a:sym typeface="Courier New"/>
              </a:rPr>
            </a:br>
            <a:r>
              <a:rPr lang="es">
                <a:latin typeface="Courier New"/>
                <a:ea typeface="Courier New"/>
                <a:cs typeface="Courier New"/>
                <a:sym typeface="Courier New"/>
              </a:rPr>
              <a:t>  your modifications</a:t>
            </a:r>
            <a:br>
              <a:rPr lang="es">
                <a:latin typeface="Courier New"/>
                <a:ea typeface="Courier New"/>
                <a:cs typeface="Courier New"/>
                <a:sym typeface="Courier New"/>
              </a:rPr>
            </a:br>
            <a:r>
              <a:rPr lang="es">
                <a:latin typeface="Courier New"/>
                <a:ea typeface="Courier New"/>
                <a:cs typeface="Courier New"/>
                <a:sym typeface="Courier New"/>
              </a:rPr>
              <a:t>  ...............</a:t>
            </a:r>
            <a:br>
              <a:rPr lang="es">
                <a:latin typeface="Courier New"/>
                <a:ea typeface="Courier New"/>
                <a:cs typeface="Courier New"/>
                <a:sym typeface="Courier New"/>
              </a:rPr>
            </a:br>
            <a:r>
              <a:rPr lang="es">
                <a:latin typeface="Courier New"/>
                <a:ea typeface="Courier New"/>
                <a:cs typeface="Courier New"/>
                <a:sym typeface="Courier New"/>
              </a:rPr>
              <a:t>}</a:t>
            </a:r>
          </a:p>
        </p:txBody>
      </p:sp>
      <p:sp>
        <p:nvSpPr>
          <p:cNvPr id="151" name="Shape 151"/>
          <p:cNvSpPr txBox="1"/>
          <p:nvPr/>
        </p:nvSpPr>
        <p:spPr>
          <a:xfrm>
            <a:off x="480375" y="5533300"/>
            <a:ext cx="7522200" cy="6807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s">
                <a:latin typeface="Courier New"/>
                <a:ea typeface="Courier New"/>
                <a:cs typeface="Courier New"/>
                <a:sym typeface="Courier New"/>
              </a:rPr>
              <a:t>library(s2verification)</a:t>
            </a:r>
          </a:p>
          <a:p>
            <a:pPr lvl="0" rtl="0">
              <a:spcBef>
                <a:spcPts val="0"/>
              </a:spcBef>
              <a:buNone/>
            </a:pPr>
            <a:r>
              <a:rPr lang="es">
                <a:latin typeface="Courier New"/>
                <a:ea typeface="Courier New"/>
                <a:cs typeface="Courier New"/>
                <a:sym typeface="Courier New"/>
              </a:rPr>
              <a:t>fix(PlotAno)</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Other issues</a:t>
            </a:r>
          </a:p>
        </p:txBody>
      </p:sp>
      <p:sp>
        <p:nvSpPr>
          <p:cNvPr id="157" name="Shape 157"/>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Other issues?</a:t>
            </a:r>
          </a:p>
          <a:p>
            <a:pPr indent="0" lvl="0" marL="0" marR="0" rtl="0" algn="l">
              <a:lnSpc>
                <a:spcPct val="100000"/>
              </a:lnSpc>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Recent and ongoing developments</a:t>
            </a:r>
          </a:p>
        </p:txBody>
      </p:sp>
      <p:sp>
        <p:nvSpPr>
          <p:cNvPr id="163" name="Shape 163"/>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26315"/>
              <a:buFont typeface="Arial"/>
            </a:pPr>
            <a:r>
              <a:rPr lang="es"/>
              <a:t>Development strategy: </a:t>
            </a:r>
            <a:r>
              <a:rPr lang="es" sz="1900">
                <a:solidFill>
                  <a:srgbClr val="38761D"/>
                </a:solidFill>
              </a:rPr>
              <a:t>https://earth.bsc.es/wiki/doku.php?id=tools:s2dverification#development</a:t>
            </a:r>
          </a:p>
          <a:p>
            <a:pPr lvl="1" marR="0" rtl="0" algn="l">
              <a:lnSpc>
                <a:spcPct val="100000"/>
              </a:lnSpc>
              <a:spcBef>
                <a:spcPts val="0"/>
              </a:spcBef>
              <a:spcAft>
                <a:spcPts val="0"/>
              </a:spcAft>
              <a:buClr>
                <a:schemeClr val="dk1"/>
              </a:buClr>
              <a:buSzPct val="100000"/>
              <a:buFont typeface="Arial"/>
            </a:pPr>
            <a:r>
              <a:rPr lang="es"/>
              <a:t>Create branch, push your code, create merge request, assign two testers.</a:t>
            </a:r>
          </a:p>
          <a:p>
            <a:pPr lvl="0" marR="0" rtl="0" algn="l">
              <a:lnSpc>
                <a:spcPct val="100000"/>
              </a:lnSpc>
              <a:spcBef>
                <a:spcPts val="0"/>
              </a:spcBef>
              <a:spcAft>
                <a:spcPts val="0"/>
              </a:spcAft>
              <a:buClr>
                <a:schemeClr val="dk1"/>
              </a:buClr>
              <a:buSzPct val="100000"/>
              <a:buFont typeface="Arial"/>
            </a:pPr>
            <a:r>
              <a:rPr lang="es"/>
              <a:t>Ongoing developments:</a:t>
            </a:r>
          </a:p>
          <a:p>
            <a:pPr lvl="1" marR="0" rtl="0" algn="l">
              <a:lnSpc>
                <a:spcPct val="100000"/>
              </a:lnSpc>
              <a:spcBef>
                <a:spcPts val="0"/>
              </a:spcBef>
              <a:spcAft>
                <a:spcPts val="0"/>
              </a:spcAft>
              <a:buClr>
                <a:schemeClr val="dk1"/>
              </a:buClr>
              <a:buSzPct val="100000"/>
              <a:buFont typeface="Arial"/>
            </a:pPr>
            <a:r>
              <a:rPr lang="es"/>
              <a:t>Chloé’s correlation difference</a:t>
            </a:r>
            <a:r>
              <a:rPr lang="es">
                <a:solidFill>
                  <a:srgbClr val="FF0000"/>
                </a:solidFill>
              </a:rPr>
              <a:t>?</a:t>
            </a:r>
          </a:p>
          <a:p>
            <a:pPr lvl="1" marR="0" rtl="0" algn="l">
              <a:lnSpc>
                <a:spcPct val="100000"/>
              </a:lnSpc>
              <a:spcBef>
                <a:spcPts val="0"/>
              </a:spcBef>
              <a:spcAft>
                <a:spcPts val="0"/>
              </a:spcAft>
              <a:buClr>
                <a:schemeClr val="dk1"/>
              </a:buClr>
              <a:buSzPct val="100000"/>
              <a:buFont typeface="Arial"/>
            </a:pPr>
            <a:r>
              <a:rPr lang="es"/>
              <a:t>Nicola’s enhancements in PlotEquiMap</a:t>
            </a:r>
            <a:r>
              <a:rPr lang="es">
                <a:solidFill>
                  <a:srgbClr val="FF0000"/>
                </a:solidFill>
              </a:rPr>
              <a:t>?</a:t>
            </a:r>
          </a:p>
          <a:p>
            <a:pPr lvl="1" marR="0" rtl="0" algn="l">
              <a:lnSpc>
                <a:spcPct val="100000"/>
              </a:lnSpc>
              <a:spcBef>
                <a:spcPts val="0"/>
              </a:spcBef>
              <a:spcAft>
                <a:spcPts val="0"/>
              </a:spcAft>
              <a:buClr>
                <a:schemeClr val="dk1"/>
              </a:buClr>
              <a:buSzPct val="100000"/>
              <a:buFont typeface="Arial"/>
            </a:pPr>
            <a:r>
              <a:rPr lang="es"/>
              <a:t>Martin’s enhancements in PlotStereoMap and PlotSection</a:t>
            </a:r>
          </a:p>
          <a:p>
            <a:pPr lvl="1" marR="0" rtl="0" algn="l">
              <a:lnSpc>
                <a:spcPct val="100000"/>
              </a:lnSpc>
              <a:spcBef>
                <a:spcPts val="0"/>
              </a:spcBef>
              <a:spcAft>
                <a:spcPts val="0"/>
              </a:spcAft>
              <a:buClr>
                <a:schemeClr val="dk1"/>
              </a:buClr>
              <a:buSzPct val="100000"/>
              <a:buFont typeface="Arial"/>
            </a:pPr>
            <a:r>
              <a:rPr lang="es"/>
              <a:t>François’ JoCoMo matrix</a:t>
            </a:r>
            <a:r>
              <a:rPr lang="es">
                <a:solidFill>
                  <a:srgbClr val="FF0000"/>
                </a:solidFill>
              </a:rPr>
              <a:t>?</a:t>
            </a:r>
          </a:p>
          <a:p>
            <a:pPr lvl="1" marR="0" rtl="0" algn="l">
              <a:lnSpc>
                <a:spcPct val="100000"/>
              </a:lnSpc>
              <a:spcBef>
                <a:spcPts val="0"/>
              </a:spcBef>
              <a:spcAft>
                <a:spcPts val="0"/>
              </a:spcAft>
              <a:buClr>
                <a:schemeClr val="dk1"/>
              </a:buClr>
              <a:buSzPct val="100000"/>
              <a:buFont typeface="Arial"/>
            </a:pPr>
            <a:r>
              <a:rPr lang="es"/>
              <a:t>Verónica’s hatching</a:t>
            </a:r>
            <a:r>
              <a:rPr lang="es">
                <a:solidFill>
                  <a:srgbClr val="FF0000"/>
                </a:solidFill>
              </a:rPr>
              <a:t>?</a:t>
            </a:r>
          </a:p>
          <a:p>
            <a:pPr lvl="1" marR="0" rtl="0" algn="l">
              <a:lnSpc>
                <a:spcPct val="100000"/>
              </a:lnSpc>
              <a:spcBef>
                <a:spcPts val="0"/>
              </a:spcBef>
              <a:spcAft>
                <a:spcPts val="0"/>
              </a:spcAft>
              <a:buClr>
                <a:schemeClr val="dk1"/>
              </a:buClr>
              <a:buSzPct val="100000"/>
              <a:buFont typeface="Arial"/>
            </a:pPr>
            <a:r>
              <a:rPr lang="es"/>
              <a:t>Omar’s filled oceans in PlotEquiMap</a:t>
            </a:r>
          </a:p>
          <a:p>
            <a:pPr lvl="1" marR="0" rtl="0" algn="l">
              <a:lnSpc>
                <a:spcPct val="100000"/>
              </a:lnSpc>
              <a:spcBef>
                <a:spcPts val="0"/>
              </a:spcBef>
              <a:spcAft>
                <a:spcPts val="0"/>
              </a:spcAft>
              <a:buClr>
                <a:schemeClr val="dk1"/>
              </a:buClr>
              <a:buSzPct val="100000"/>
              <a:buFont typeface="Arial"/>
            </a:pPr>
            <a:r>
              <a:rPr lang="es"/>
              <a:t>Omar’s function to compute reliability</a:t>
            </a:r>
          </a:p>
          <a:p>
            <a:pPr lvl="1" marR="0" rtl="0" algn="l">
              <a:lnSpc>
                <a:spcPct val="100000"/>
              </a:lnSpc>
              <a:spcBef>
                <a:spcPts val="0"/>
              </a:spcBef>
              <a:spcAft>
                <a:spcPts val="0"/>
              </a:spcAft>
              <a:buClr>
                <a:schemeClr val="dk1"/>
              </a:buClr>
              <a:buSzPct val="100000"/>
              <a:buFont typeface="Arial"/>
            </a:pPr>
            <a:r>
              <a:rPr lang="es"/>
              <a:t>Verónica + Llorenç PlotMostLikelyTercile</a:t>
            </a:r>
            <a:r>
              <a:rPr lang="es">
                <a:solidFill>
                  <a:srgbClr val="FF0000"/>
                </a:solidFill>
              </a:rPr>
              <a:t>?</a:t>
            </a:r>
          </a:p>
          <a:p>
            <a:pPr lvl="1" marR="0" rtl="0" algn="l">
              <a:lnSpc>
                <a:spcPct val="100000"/>
              </a:lnSpc>
              <a:spcBef>
                <a:spcPts val="0"/>
              </a:spcBef>
              <a:spcAft>
                <a:spcPts val="0"/>
              </a:spcAft>
              <a:buClr>
                <a:schemeClr val="dk1"/>
              </a:buClr>
              <a:buSzPct val="100000"/>
              <a:buFont typeface="Arial"/>
            </a:pPr>
            <a:r>
              <a:rPr lang="es"/>
              <a:t>???</a:t>
            </a:r>
          </a:p>
          <a:p>
            <a:pPr indent="0" lvl="0" marL="0" marR="0" rtl="0" algn="l">
              <a:lnSpc>
                <a:spcPct val="100000"/>
              </a:lnSpc>
              <a:spcBef>
                <a:spcPts val="0"/>
              </a:spcBef>
              <a:spcAft>
                <a:spcPts val="0"/>
              </a:spcAft>
              <a:buNone/>
            </a:pPr>
            <a:r>
              <a:t/>
            </a:r>
            <a:endParaRPr/>
          </a:p>
        </p:txBody>
      </p:sp>
      <p:sp>
        <p:nvSpPr>
          <p:cNvPr id="164" name="Shape 164"/>
          <p:cNvSpPr txBox="1"/>
          <p:nvPr/>
        </p:nvSpPr>
        <p:spPr>
          <a:xfrm>
            <a:off x="4763800" y="6051475"/>
            <a:ext cx="3045600" cy="378300"/>
          </a:xfrm>
          <a:prstGeom prst="rect">
            <a:avLst/>
          </a:prstGeom>
          <a:noFill/>
          <a:ln>
            <a:noFill/>
          </a:ln>
        </p:spPr>
        <p:txBody>
          <a:bodyPr anchorCtr="0" anchor="t" bIns="91425" lIns="91425" rIns="91425" tIns="91425">
            <a:noAutofit/>
          </a:bodyPr>
          <a:lstStyle/>
          <a:p>
            <a:pPr lvl="0">
              <a:spcBef>
                <a:spcPts val="0"/>
              </a:spcBef>
              <a:buNone/>
            </a:pPr>
            <a:r>
              <a:rPr lang="es" sz="1800">
                <a:solidFill>
                  <a:srgbClr val="FF0000"/>
                </a:solidFill>
              </a:rPr>
              <a:t>? = branch does not exist</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x="0" y="0"/>
          <a:ext cx="0" cy="0"/>
          <a:chOff x="0" y="0"/>
          <a:chExt cx="0" cy="0"/>
        </a:xfrm>
      </p:grpSpPr>
      <p:sp>
        <p:nvSpPr>
          <p:cNvPr id="169" name="Shape 169"/>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Recent and ongoing developments</a:t>
            </a:r>
          </a:p>
        </p:txBody>
      </p:sp>
      <p:sp>
        <p:nvSpPr>
          <p:cNvPr id="170" name="Shape 170"/>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Omar: Chloés correlation difference is stuck because of a bug in the package psych, which it relies upon.</a:t>
            </a: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All: Let’s contact psych developers and keep going with the initial plan.</a:t>
            </a:r>
          </a:p>
          <a:p>
            <a:pPr indent="0" lvl="0" marL="0" marR="0" rtl="0" algn="l">
              <a:lnSpc>
                <a:spcPct val="100000"/>
              </a:lnSpc>
              <a:spcBef>
                <a:spcPts val="0"/>
              </a:spcBef>
              <a:spcAft>
                <a:spcPts val="0"/>
              </a:spcAft>
              <a:buNone/>
            </a:pPr>
            <a:r>
              <a:t/>
            </a:r>
            <a:endParaRPr sz="1800">
              <a:solidFill>
                <a:srgbClr val="FF0000"/>
              </a:solidFill>
            </a:endParaRP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All: Vero’s hatching PlotEquiMap will be added in a new branch in the git project</a:t>
            </a:r>
          </a:p>
          <a:p>
            <a:pPr indent="0" lvl="0" marL="0" marR="0" rtl="0" algn="l">
              <a:lnSpc>
                <a:spcPct val="100000"/>
              </a:lnSpc>
              <a:spcBef>
                <a:spcPts val="0"/>
              </a:spcBef>
              <a:spcAft>
                <a:spcPts val="0"/>
              </a:spcAft>
              <a:buNone/>
            </a:pPr>
            <a:r>
              <a:t/>
            </a:r>
            <a:endParaRPr sz="1800">
              <a:solidFill>
                <a:srgbClr val="FF0000"/>
              </a:solidFill>
            </a:endParaRP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Nico + Omar: Filled oceans relied on an external tools. We will try to look for an alternative when doing the release of v3.0.0.</a:t>
            </a:r>
          </a:p>
          <a:p>
            <a:pPr indent="0" lvl="0" marL="0" marR="0" rtl="0" algn="l">
              <a:lnSpc>
                <a:spcPct val="100000"/>
              </a:lnSpc>
              <a:spcBef>
                <a:spcPts val="0"/>
              </a:spcBef>
              <a:spcAft>
                <a:spcPts val="0"/>
              </a:spcAft>
              <a:buNone/>
            </a:pPr>
            <a:r>
              <a:t/>
            </a:r>
            <a:endParaRPr sz="1800">
              <a:solidFill>
                <a:srgbClr val="FF0000"/>
              </a:solidFill>
            </a:endParaRP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Omar: Has developed s2dv-compatible functions to calculate ensemble inflation.</a:t>
            </a:r>
          </a:p>
          <a:p>
            <a:pPr indent="0" lvl="0" marL="0" marR="0" rtl="0" algn="l">
              <a:lnSpc>
                <a:spcPct val="100000"/>
              </a:lnSpc>
              <a:spcBef>
                <a:spcPts val="0"/>
              </a:spcBef>
              <a:spcAft>
                <a:spcPts val="0"/>
              </a:spcAft>
              <a:buNone/>
            </a:pPr>
            <a:r>
              <a:t/>
            </a:r>
            <a:endParaRPr sz="1800">
              <a:solidFill>
                <a:srgbClr val="FF0000"/>
              </a:solidFill>
            </a:endParaRP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Javi: Derive-x and derive-y functions. To be added in s2dv? Or in a new separate package?</a:t>
            </a:r>
          </a:p>
          <a:p>
            <a:pPr indent="-304800" lvl="0" marL="342900" marR="0" rtl="0" algn="l">
              <a:lnSpc>
                <a:spcPct val="100000"/>
              </a:lnSpc>
              <a:spcBef>
                <a:spcPts val="0"/>
              </a:spcBef>
              <a:spcAft>
                <a:spcPts val="0"/>
              </a:spcAft>
              <a:buClr>
                <a:srgbClr val="FF0000"/>
              </a:buClr>
              <a:buSzPct val="100000"/>
              <a:buFont typeface="Arial"/>
            </a:pPr>
            <a:r>
              <a:rPr lang="es" sz="1800">
                <a:solidFill>
                  <a:srgbClr val="FF0000"/>
                </a:solidFill>
              </a:rPr>
              <a:t>Nico: These will be added in a new branch for now.</a:t>
            </a:r>
          </a:p>
          <a:p>
            <a:pPr indent="0" lvl="0" marL="0" marR="0" rtl="0" algn="l">
              <a:lnSpc>
                <a:spcPct val="100000"/>
              </a:lnSpc>
              <a:spcBef>
                <a:spcPts val="0"/>
              </a:spcBef>
              <a:spcAft>
                <a:spcPts val="0"/>
              </a:spcAft>
              <a:buNone/>
            </a:pPr>
            <a:r>
              <a:t/>
            </a:r>
            <a:endParaRPr sz="180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x="0" y="0"/>
          <a:ext cx="0" cy="0"/>
          <a:chOff x="0" y="0"/>
          <a:chExt cx="0" cy="0"/>
        </a:xfrm>
      </p:grpSpPr>
      <p:sp>
        <p:nvSpPr>
          <p:cNvPr id="175" name="Shape 175"/>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Recent and ongoing developments</a:t>
            </a:r>
          </a:p>
        </p:txBody>
      </p:sp>
      <p:sp>
        <p:nvSpPr>
          <p:cNvPr id="176" name="Shape 176"/>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Pending branches to test</a:t>
            </a:r>
          </a:p>
          <a:p>
            <a:pPr indent="0" lvl="0" marL="0" marR="0" rtl="0" algn="l">
              <a:lnSpc>
                <a:spcPct val="100000"/>
              </a:lnSpc>
              <a:spcBef>
                <a:spcPts val="0"/>
              </a:spcBef>
              <a:spcAft>
                <a:spcPts val="0"/>
              </a:spcAft>
              <a:buNone/>
            </a:pPr>
            <a:r>
              <a:t/>
            </a:r>
            <a:endParaRPr/>
          </a:p>
        </p:txBody>
      </p:sp>
      <p:graphicFrame>
        <p:nvGraphicFramePr>
          <p:cNvPr id="177" name="Shape 177"/>
          <p:cNvGraphicFramePr/>
          <p:nvPr/>
        </p:nvGraphicFramePr>
        <p:xfrm>
          <a:off x="465650" y="1817350"/>
          <a:ext cx="3000000" cy="3000000"/>
        </p:xfrm>
        <a:graphic>
          <a:graphicData uri="http://schemas.openxmlformats.org/drawingml/2006/table">
            <a:tbl>
              <a:tblPr>
                <a:noFill/>
                <a:tableStyleId>{E841F1A3-AA03-4F89-B9C1-47961E439DCA}</a:tableStyleId>
              </a:tblPr>
              <a:tblGrid>
                <a:gridCol w="3366750"/>
                <a:gridCol w="2719800"/>
                <a:gridCol w="2292075"/>
              </a:tblGrid>
              <a:tr h="489300">
                <a:tc>
                  <a:txBody>
                    <a:bodyPr>
                      <a:noAutofit/>
                    </a:bodyPr>
                    <a:lstStyle/>
                    <a:p>
                      <a:pPr lvl="0">
                        <a:spcBef>
                          <a:spcPts val="0"/>
                        </a:spcBef>
                        <a:buNone/>
                      </a:pPr>
                      <a:r>
                        <a:rPr b="1" lang="es" sz="1800"/>
                        <a:t>Branch names</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b="1" lang="es" sz="1800"/>
                        <a:t>Pending testers</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b="1" lang="es" sz="1800"/>
                        <a:t>Deadline</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89300">
                <a:tc>
                  <a:txBody>
                    <a:bodyPr>
                      <a:noAutofit/>
                    </a:bodyPr>
                    <a:lstStyle/>
                    <a:p>
                      <a:pPr lvl="0">
                        <a:spcBef>
                          <a:spcPts val="0"/>
                        </a:spcBef>
                        <a:buNone/>
                      </a:pPr>
                      <a:r>
                        <a:rPr lang="es" sz="1800"/>
                        <a:t>develop-RMSE_boot</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Chloé, Omar</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89300">
                <a:tc>
                  <a:txBody>
                    <a:bodyPr>
                      <a:noAutofit/>
                    </a:bodyPr>
                    <a:lstStyle/>
                    <a:p>
                      <a:pPr lvl="0">
                        <a:spcBef>
                          <a:spcPts val="0"/>
                        </a:spcBef>
                        <a:buNone/>
                      </a:pPr>
                      <a:r>
                        <a:rPr lang="es" sz="1800"/>
                        <a:t>develop-SeaIceModes</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 ?</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89300">
                <a:tc>
                  <a:txBody>
                    <a:bodyPr>
                      <a:noAutofit/>
                    </a:bodyPr>
                    <a:lstStyle/>
                    <a:p>
                      <a:pPr lvl="0">
                        <a:spcBef>
                          <a:spcPts val="0"/>
                        </a:spcBef>
                        <a:buNone/>
                      </a:pPr>
                      <a:r>
                        <a:rPr lang="es" sz="1800"/>
                        <a:t>develop-AreaWeights</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Chloé, ?</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87300">
                <a:tc>
                  <a:txBody>
                    <a:bodyPr>
                      <a:noAutofit/>
                    </a:bodyPr>
                    <a:lstStyle/>
                    <a:p>
                      <a:pPr lvl="0">
                        <a:spcBef>
                          <a:spcPts val="0"/>
                        </a:spcBef>
                        <a:buNone/>
                      </a:pPr>
                      <a:r>
                        <a:rPr lang="es" sz="1800"/>
                        <a:t>develop-PlotClim</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Nico + Alasdair to add</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a:spcBef>
                          <a:spcPts val="0"/>
                        </a:spcBef>
                        <a:buNone/>
                      </a:pPr>
                      <a:r>
                        <a:rPr lang="es" sz="1800"/>
                        <a:t>v3.0.0</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97550">
                <a:tc>
                  <a:txBody>
                    <a:bodyPr>
                      <a:noAutofit/>
                    </a:bodyPr>
                    <a:lstStyle/>
                    <a:p>
                      <a:pPr lvl="0" rtl="0">
                        <a:spcBef>
                          <a:spcPts val="0"/>
                        </a:spcBef>
                        <a:buNone/>
                      </a:pPr>
                      <a:r>
                        <a:rPr lang="es" sz="1800"/>
                        <a:t>develop_contours_plotsection</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spcBef>
                          <a:spcPts val="0"/>
                        </a:spcBef>
                        <a:buNone/>
                      </a:pPr>
                      <a:r>
                        <a:rPr lang="es" sz="1800"/>
                        <a:t>Nico + Alasdair to add</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spcBef>
                          <a:spcPts val="0"/>
                        </a:spcBef>
                        <a:buNone/>
                      </a:pPr>
                      <a:r>
                        <a:rPr lang="es" sz="1800"/>
                        <a:t>v3.0.0</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56650">
                <a:tc>
                  <a:txBody>
                    <a:bodyPr>
                      <a:noAutofit/>
                    </a:bodyPr>
                    <a:lstStyle/>
                    <a:p>
                      <a:pPr lvl="0" rtl="0">
                        <a:spcBef>
                          <a:spcPts val="0"/>
                        </a:spcBef>
                        <a:buNone/>
                      </a:pPr>
                      <a:r>
                        <a:rPr lang="es" sz="1800"/>
                        <a:t>develop_filled_oceans</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spcBef>
                          <a:spcPts val="0"/>
                        </a:spcBef>
                        <a:buNone/>
                      </a:pPr>
                      <a:r>
                        <a:rPr lang="es" sz="1800"/>
                        <a:t>Nico + Alasdair to add</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spcBef>
                          <a:spcPts val="0"/>
                        </a:spcBef>
                        <a:buNone/>
                      </a:pPr>
                      <a:r>
                        <a:rPr lang="es" sz="1800"/>
                        <a:t>v3.0.0</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489300">
                <a:tc>
                  <a:txBody>
                    <a:bodyPr>
                      <a:noAutofit/>
                    </a:bodyPr>
                    <a:lstStyle/>
                    <a:p>
                      <a:pPr lvl="0" rtl="0">
                        <a:spcBef>
                          <a:spcPts val="0"/>
                        </a:spcBef>
                        <a:buNone/>
                      </a:pPr>
                      <a:r>
                        <a:rPr lang="es" sz="1800"/>
                        <a:t>develop_calibrate</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spcBef>
                          <a:spcPts val="0"/>
                        </a:spcBef>
                        <a:buNone/>
                      </a:pPr>
                      <a:r>
                        <a:rPr lang="es" sz="1800"/>
                        <a:t>?, ?</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spcBef>
                          <a:spcPts val="0"/>
                        </a:spcBef>
                        <a:buNone/>
                      </a:pPr>
                      <a:r>
                        <a:rPr lang="es" sz="1800"/>
                        <a:t>?</a:t>
                      </a:r>
                    </a:p>
                  </a:txBody>
                  <a:tcPr marT="91425" marB="91425" marR="91425" marL="9142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Future plans</a:t>
            </a:r>
          </a:p>
        </p:txBody>
      </p:sp>
      <p:sp>
        <p:nvSpPr>
          <p:cNvPr id="183" name="Shape 183"/>
          <p:cNvSpPr txBox="1"/>
          <p:nvPr>
            <p:ph idx="1" type="body"/>
          </p:nvPr>
        </p:nvSpPr>
        <p:spPr>
          <a:xfrm>
            <a:off x="395274" y="963100"/>
            <a:ext cx="84660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New Load (v2.9.0)</a:t>
            </a:r>
          </a:p>
          <a:p>
            <a:pPr lvl="1" marR="0" rtl="0" algn="l">
              <a:lnSpc>
                <a:spcPct val="100000"/>
              </a:lnSpc>
              <a:spcBef>
                <a:spcPts val="0"/>
              </a:spcBef>
              <a:spcAft>
                <a:spcPts val="0"/>
              </a:spcAft>
              <a:buClr>
                <a:schemeClr val="dk1"/>
              </a:buClr>
              <a:buSzPct val="100000"/>
              <a:buFont typeface="Arial"/>
            </a:pPr>
            <a:r>
              <a:rPr lang="es"/>
              <a:t>Will be much more general</a:t>
            </a:r>
          </a:p>
          <a:p>
            <a:pPr lvl="1" marR="0" rtl="0" algn="l">
              <a:lnSpc>
                <a:spcPct val="100000"/>
              </a:lnSpc>
              <a:spcBef>
                <a:spcPts val="0"/>
              </a:spcBef>
              <a:spcAft>
                <a:spcPts val="0"/>
              </a:spcAft>
              <a:buClr>
                <a:schemeClr val="dk1"/>
              </a:buClr>
              <a:buSzPct val="100000"/>
              <a:buFont typeface="Arial"/>
            </a:pPr>
            <a:r>
              <a:rPr lang="es"/>
              <a:t>Will be called e.g. CubeLoad</a:t>
            </a:r>
          </a:p>
          <a:p>
            <a:pPr lvl="1" marR="0" rtl="0" algn="l">
              <a:lnSpc>
                <a:spcPct val="100000"/>
              </a:lnSpc>
              <a:spcBef>
                <a:spcPts val="0"/>
              </a:spcBef>
              <a:spcAft>
                <a:spcPts val="0"/>
              </a:spcAft>
              <a:buClr>
                <a:schemeClr val="dk1"/>
              </a:buClr>
              <a:buSzPct val="100000"/>
              <a:buFont typeface="Arial"/>
            </a:pPr>
            <a:r>
              <a:rPr lang="es"/>
              <a:t>Load will call CubeLoad inside</a:t>
            </a:r>
          </a:p>
          <a:p>
            <a:pPr lvl="1" marR="0" rtl="0" algn="l">
              <a:lnSpc>
                <a:spcPct val="100000"/>
              </a:lnSpc>
              <a:spcBef>
                <a:spcPts val="0"/>
              </a:spcBef>
              <a:spcAft>
                <a:spcPts val="0"/>
              </a:spcAft>
              <a:buClr>
                <a:schemeClr val="dk1"/>
              </a:buClr>
              <a:buSzPct val="100000"/>
              <a:buFont typeface="Arial"/>
            </a:pPr>
            <a:r>
              <a:rPr lang="es"/>
              <a:t>Interface to Load will not change</a:t>
            </a:r>
          </a:p>
          <a:p>
            <a:pPr lvl="1" marR="0" rtl="0" algn="l">
              <a:lnSpc>
                <a:spcPct val="100000"/>
              </a:lnSpc>
              <a:spcBef>
                <a:spcPts val="0"/>
              </a:spcBef>
              <a:spcAft>
                <a:spcPts val="0"/>
              </a:spcAft>
              <a:buClr>
                <a:schemeClr val="dk1"/>
              </a:buClr>
              <a:buSzPct val="100000"/>
              <a:buFont typeface="Arial"/>
            </a:pPr>
            <a:r>
              <a:rPr lang="es"/>
              <a:t>You will be able to use CubeLoad directly for advanced cases</a:t>
            </a:r>
          </a:p>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Compatibility break (v3.0.0)</a:t>
            </a:r>
          </a:p>
          <a:p>
            <a:pPr lvl="1" marR="0" rtl="0" algn="l">
              <a:lnSpc>
                <a:spcPct val="100000"/>
              </a:lnSpc>
              <a:spcBef>
                <a:spcPts val="0"/>
              </a:spcBef>
              <a:spcAft>
                <a:spcPts val="0"/>
              </a:spcAft>
              <a:buClr>
                <a:schemeClr val="dk1"/>
              </a:buClr>
              <a:buSzPct val="100000"/>
              <a:buFont typeface="Arial"/>
            </a:pPr>
            <a:r>
              <a:rPr lang="es"/>
              <a:t>Will use common metadata model with QA4Seas and downscaleR</a:t>
            </a:r>
          </a:p>
          <a:p>
            <a:pPr lvl="1" marR="0" rtl="0" algn="l">
              <a:lnSpc>
                <a:spcPct val="100000"/>
              </a:lnSpc>
              <a:spcBef>
                <a:spcPts val="0"/>
              </a:spcBef>
              <a:spcAft>
                <a:spcPts val="0"/>
              </a:spcAft>
              <a:buClr>
                <a:schemeClr val="dk1"/>
              </a:buClr>
              <a:buSzPct val="100000"/>
              <a:buFont typeface="Arial"/>
            </a:pPr>
            <a:r>
              <a:rPr lang="es"/>
              <a:t>Metadata will be propagated and accordingly modified</a:t>
            </a:r>
          </a:p>
          <a:p>
            <a:pPr lvl="1" marR="0" rtl="0" algn="l">
              <a:lnSpc>
                <a:spcPct val="100000"/>
              </a:lnSpc>
              <a:spcBef>
                <a:spcPts val="0"/>
              </a:spcBef>
              <a:spcAft>
                <a:spcPts val="0"/>
              </a:spcAft>
              <a:buClr>
                <a:schemeClr val="dk1"/>
              </a:buClr>
              <a:buSzPct val="100000"/>
              <a:buFont typeface="Arial"/>
            </a:pPr>
            <a:r>
              <a:rPr lang="es"/>
              <a:t>You will be able to use the functions with simple arrays as now</a:t>
            </a:r>
          </a:p>
          <a:p>
            <a:pPr lvl="1" marR="0" rtl="0" algn="l">
              <a:lnSpc>
                <a:spcPct val="100000"/>
              </a:lnSpc>
              <a:spcBef>
                <a:spcPts val="0"/>
              </a:spcBef>
              <a:spcAft>
                <a:spcPts val="0"/>
              </a:spcAft>
              <a:buClr>
                <a:schemeClr val="dk1"/>
              </a:buClr>
              <a:buSzPct val="100000"/>
              <a:buFont typeface="Arial"/>
            </a:pPr>
            <a:r>
              <a:rPr lang="es"/>
              <a:t>PlotTimeSeries will be made available</a:t>
            </a:r>
          </a:p>
          <a:p>
            <a:pPr lvl="1" marR="0" rtl="0" algn="l">
              <a:lnSpc>
                <a:spcPct val="100000"/>
              </a:lnSpc>
              <a:spcBef>
                <a:spcPts val="0"/>
              </a:spcBef>
              <a:spcAft>
                <a:spcPts val="0"/>
              </a:spcAft>
              <a:buClr>
                <a:schemeClr val="dk1"/>
              </a:buClr>
              <a:buSzPct val="100000"/>
              <a:buFont typeface="Arial"/>
            </a:pPr>
            <a:r>
              <a:rPr lang="es"/>
              <a:t>Score functions will use veriApply by default</a:t>
            </a:r>
          </a:p>
          <a:p>
            <a:pPr lvl="1" marR="0" rtl="0" algn="l">
              <a:lnSpc>
                <a:spcPct val="100000"/>
              </a:lnSpc>
              <a:spcBef>
                <a:spcPts val="0"/>
              </a:spcBef>
              <a:spcAft>
                <a:spcPts val="0"/>
              </a:spcAft>
              <a:buClr>
                <a:schemeClr val="dk1"/>
              </a:buClr>
              <a:buSzPct val="100000"/>
              <a:buFont typeface="Arial"/>
            </a:pPr>
            <a:r>
              <a:rPr lang="es"/>
              <a:t>Some design issues will be solved: it will be easier to use, no need for some tricks to communicate between functions</a:t>
            </a:r>
          </a:p>
          <a:p>
            <a:pPr lvl="1" marR="0" rtl="0" algn="l">
              <a:lnSpc>
                <a:spcPct val="100000"/>
              </a:lnSpc>
              <a:spcBef>
                <a:spcPts val="0"/>
              </a:spcBef>
              <a:spcAft>
                <a:spcPts val="0"/>
              </a:spcAft>
              <a:buClr>
                <a:schemeClr val="dk1"/>
              </a:buClr>
              <a:buSzPct val="100000"/>
              <a:buFont typeface="Arial"/>
            </a:pPr>
            <a:r>
              <a:rPr lang="es"/>
              <a:t>Package name will change to s2dv</a:t>
            </a:r>
          </a:p>
          <a:p>
            <a:pPr indent="0" lvl="0" marL="0" marR="0" rtl="0" algn="l">
              <a:lnSpc>
                <a:spcPct val="100000"/>
              </a:lnSpc>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7" name="Shape 187"/>
        <p:cNvGrpSpPr/>
        <p:nvPr/>
      </p:nvGrpSpPr>
      <p:grpSpPr>
        <a:xfrm>
          <a:off x="0" y="0"/>
          <a:ext cx="0" cy="0"/>
          <a:chOff x="0" y="0"/>
          <a:chExt cx="0" cy="0"/>
        </a:xfrm>
      </p:grpSpPr>
      <p:sp>
        <p:nvSpPr>
          <p:cNvPr id="188" name="Shape 188"/>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t/>
            </a:r>
            <a:endParaRPr b="0" i="0" sz="2800" u="none" cap="none" strike="noStrike">
              <a:solidFill>
                <a:schemeClr val="accent1"/>
              </a:solidFill>
              <a:latin typeface="Arial"/>
              <a:ea typeface="Arial"/>
              <a:cs typeface="Arial"/>
              <a:sym typeface="Arial"/>
            </a:endParaRPr>
          </a:p>
        </p:txBody>
      </p:sp>
      <p:sp>
        <p:nvSpPr>
          <p:cNvPr id="189" name="Shape 189"/>
          <p:cNvSpPr txBox="1"/>
          <p:nvPr>
            <p:ph idx="1" type="body"/>
          </p:nvPr>
        </p:nvSpPr>
        <p:spPr>
          <a:xfrm>
            <a:off x="395274" y="963100"/>
            <a:ext cx="84660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p:txBody>
      </p:sp>
      <p:sp>
        <p:nvSpPr>
          <p:cNvPr id="190" name="Shape 190"/>
          <p:cNvSpPr txBox="1"/>
          <p:nvPr/>
        </p:nvSpPr>
        <p:spPr>
          <a:xfrm>
            <a:off x="2129625" y="3068100"/>
            <a:ext cx="5069400" cy="1032300"/>
          </a:xfrm>
          <a:prstGeom prst="rect">
            <a:avLst/>
          </a:prstGeom>
          <a:noFill/>
          <a:ln>
            <a:noFill/>
          </a:ln>
        </p:spPr>
        <p:txBody>
          <a:bodyPr anchorCtr="0" anchor="t" bIns="91425" lIns="91425" rIns="91425" tIns="91425">
            <a:noAutofit/>
          </a:bodyPr>
          <a:lstStyle/>
          <a:p>
            <a:pPr lvl="0">
              <a:spcBef>
                <a:spcPts val="0"/>
              </a:spcBef>
              <a:buNone/>
            </a:pPr>
            <a:r>
              <a:rPr lang="es" sz="4800"/>
              <a:t>Other questions?</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nvSpPr>
        <p:spPr>
          <a:xfrm>
            <a:off x="1371600" y="3632165"/>
            <a:ext cx="6400800" cy="645000"/>
          </a:xfrm>
          <a:prstGeom prst="rect">
            <a:avLst/>
          </a:prstGeom>
          <a:noFill/>
          <a:ln>
            <a:noFill/>
          </a:ln>
        </p:spPr>
        <p:txBody>
          <a:bodyPr anchorCtr="1" anchor="ctr" bIns="45700" lIns="91425" rIns="91425" tIns="45700">
            <a:noAutofit/>
          </a:bodyPr>
          <a:lstStyle/>
          <a:p>
            <a:pPr indent="0" lvl="0" marL="0" marR="0" rtl="0" algn="ctr">
              <a:lnSpc>
                <a:spcPct val="80000"/>
              </a:lnSpc>
              <a:spcBef>
                <a:spcPts val="0"/>
              </a:spcBef>
              <a:spcAft>
                <a:spcPts val="0"/>
              </a:spcAft>
              <a:buClr>
                <a:srgbClr val="FFFFFF"/>
              </a:buClr>
              <a:buSzPct val="25000"/>
              <a:buFont typeface="Arial"/>
              <a:buNone/>
            </a:pPr>
            <a:r>
              <a:rPr lang="es" sz="3000">
                <a:solidFill>
                  <a:srgbClr val="FFFFFF"/>
                </a:solidFill>
              </a:rPr>
              <a:t>Thanks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Outline</a:t>
            </a:r>
          </a:p>
        </p:txBody>
      </p:sp>
      <p:sp>
        <p:nvSpPr>
          <p:cNvPr id="87" name="Shape 87"/>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News in v2.8.0</a:t>
            </a:r>
          </a:p>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Working with file-per-chunk until v2.9.0</a:t>
            </a:r>
          </a:p>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Other issues</a:t>
            </a:r>
          </a:p>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Recent and ongoing developments</a:t>
            </a:r>
          </a:p>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Future plans</a:t>
            </a:r>
          </a:p>
          <a:p>
            <a:pPr lvl="1" marR="0" rtl="0" algn="l">
              <a:lnSpc>
                <a:spcPct val="100000"/>
              </a:lnSpc>
              <a:spcBef>
                <a:spcPts val="0"/>
              </a:spcBef>
              <a:spcAft>
                <a:spcPts val="0"/>
              </a:spcAft>
              <a:buClr>
                <a:schemeClr val="dk1"/>
              </a:buClr>
              <a:buSzPct val="100000"/>
              <a:buFont typeface="Arial"/>
            </a:pPr>
            <a:r>
              <a:rPr lang="es"/>
              <a:t>New Load (v2.9.0)</a:t>
            </a:r>
          </a:p>
          <a:p>
            <a:pPr lvl="1" marR="0" rtl="0" algn="l">
              <a:lnSpc>
                <a:spcPct val="100000"/>
              </a:lnSpc>
              <a:spcBef>
                <a:spcPts val="0"/>
              </a:spcBef>
              <a:spcAft>
                <a:spcPts val="0"/>
              </a:spcAft>
              <a:buClr>
                <a:schemeClr val="dk1"/>
              </a:buClr>
              <a:buSzPct val="100000"/>
              <a:buFont typeface="Arial"/>
            </a:pPr>
            <a:r>
              <a:rPr lang="es"/>
              <a:t>Compatibility break (v3.0.0)</a:t>
            </a:r>
          </a:p>
          <a:p>
            <a:pPr indent="0" lvl="0" marL="0" marR="0" rtl="0" algn="l">
              <a:lnSpc>
                <a:spcPct val="100000"/>
              </a:lnSpc>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 name="Shape 91"/>
        <p:cNvGrpSpPr/>
        <p:nvPr/>
      </p:nvGrpSpPr>
      <p:grpSpPr>
        <a:xfrm>
          <a:off x="0" y="0"/>
          <a:ext cx="0" cy="0"/>
          <a:chOff x="0" y="0"/>
          <a:chExt cx="0" cy="0"/>
        </a:xfrm>
      </p:grpSpPr>
      <p:sp>
        <p:nvSpPr>
          <p:cNvPr id="92" name="Shape 92"/>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News in v2.8.0</a:t>
            </a:r>
          </a:p>
        </p:txBody>
      </p:sp>
      <p:sp>
        <p:nvSpPr>
          <p:cNvPr id="93" name="Shape 93"/>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Licence change from GPL-3 to LGPL-3</a:t>
            </a:r>
          </a:p>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New </a:t>
            </a:r>
            <a:r>
              <a:rPr lang="es">
                <a:latin typeface="Courier New"/>
                <a:ea typeface="Courier New"/>
                <a:cs typeface="Courier New"/>
                <a:sym typeface="Courier New"/>
              </a:rPr>
              <a:t>veriApply</a:t>
            </a:r>
            <a:r>
              <a:rPr lang="es"/>
              <a:t> compatible score functions</a:t>
            </a:r>
          </a:p>
          <a:p>
            <a:pPr lvl="1" rtl="0">
              <a:spcBef>
                <a:spcPts val="0"/>
              </a:spcBef>
              <a:buClr>
                <a:schemeClr val="dk1"/>
              </a:buClr>
              <a:buSzPct val="100000"/>
              <a:buFont typeface="Arial"/>
            </a:pPr>
            <a:r>
              <a:rPr lang="es">
                <a:latin typeface="Courier New"/>
                <a:ea typeface="Courier New"/>
                <a:cs typeface="Courier New"/>
                <a:sym typeface="Courier New"/>
              </a:rPr>
              <a:t>.BrierScore</a:t>
            </a:r>
            <a:r>
              <a:rPr lang="es"/>
              <a:t>, </a:t>
            </a:r>
            <a:r>
              <a:rPr lang="es">
                <a:latin typeface="Courier New"/>
                <a:ea typeface="Courier New"/>
                <a:cs typeface="Courier New"/>
                <a:sym typeface="Courier New"/>
              </a:rPr>
              <a:t>.Corr</a:t>
            </a:r>
            <a:r>
              <a:rPr lang="es"/>
              <a:t>, </a:t>
            </a:r>
            <a:r>
              <a:rPr lang="es">
                <a:latin typeface="Courier New"/>
                <a:ea typeface="Courier New"/>
                <a:cs typeface="Courier New"/>
                <a:sym typeface="Courier New"/>
              </a:rPr>
              <a:t>.RMS</a:t>
            </a:r>
            <a:r>
              <a:rPr lang="es"/>
              <a:t>, </a:t>
            </a:r>
            <a:r>
              <a:rPr lang="es">
                <a:latin typeface="Courier New"/>
                <a:ea typeface="Courier New"/>
                <a:cs typeface="Courier New"/>
                <a:sym typeface="Courier New"/>
              </a:rPr>
              <a:t>.RMSSS</a:t>
            </a:r>
            <a:r>
              <a:rPr lang="es"/>
              <a:t>, </a:t>
            </a:r>
            <a:r>
              <a:rPr lang="es">
                <a:latin typeface="Courier New"/>
                <a:ea typeface="Courier New"/>
                <a:cs typeface="Courier New"/>
                <a:sym typeface="Courier New"/>
              </a:rPr>
              <a:t>.RatioRMS</a:t>
            </a:r>
            <a:r>
              <a:rPr lang="es"/>
              <a:t>, </a:t>
            </a:r>
            <a:r>
              <a:rPr lang="es">
                <a:latin typeface="Courier New"/>
                <a:ea typeface="Courier New"/>
                <a:cs typeface="Courier New"/>
                <a:sym typeface="Courier New"/>
              </a:rPr>
              <a:t>.RatioSDRMS</a:t>
            </a:r>
            <a:r>
              <a:rPr lang="es"/>
              <a:t> and </a:t>
            </a:r>
            <a:r>
              <a:rPr lang="es">
                <a:latin typeface="Courier New"/>
                <a:ea typeface="Courier New"/>
                <a:cs typeface="Courier New"/>
                <a:sym typeface="Courier New"/>
              </a:rPr>
              <a:t>.Trend</a:t>
            </a:r>
          </a:p>
          <a:p>
            <a:pPr lvl="1" marR="0" rtl="0" algn="l">
              <a:lnSpc>
                <a:spcPct val="100000"/>
              </a:lnSpc>
              <a:spcBef>
                <a:spcPts val="0"/>
              </a:spcBef>
              <a:spcAft>
                <a:spcPts val="0"/>
              </a:spcAft>
              <a:buClr>
                <a:schemeClr val="dk1"/>
              </a:buClr>
              <a:buSzPct val="100000"/>
              <a:buFont typeface="Arial"/>
            </a:pPr>
            <a:r>
              <a:rPr lang="es"/>
              <a:t>You can check examples of each in </a:t>
            </a:r>
            <a:r>
              <a:rPr lang="es">
                <a:latin typeface="Courier New"/>
                <a:ea typeface="Courier New"/>
                <a:cs typeface="Courier New"/>
                <a:sym typeface="Courier New"/>
              </a:rPr>
              <a:t>?BrierScore</a:t>
            </a:r>
            <a:r>
              <a:rPr lang="es"/>
              <a:t>, </a:t>
            </a:r>
            <a:r>
              <a:rPr lang="es">
                <a:latin typeface="Courier New"/>
                <a:ea typeface="Courier New"/>
                <a:cs typeface="Courier New"/>
                <a:sym typeface="Courier New"/>
              </a:rPr>
              <a:t>?Corr</a:t>
            </a:r>
            <a:r>
              <a:rPr lang="es"/>
              <a:t>, ...</a:t>
            </a:r>
          </a:p>
          <a:p>
            <a:pPr indent="0" lvl="0" marL="0" marR="0" rtl="0" algn="l">
              <a:lnSpc>
                <a:spcPct val="100000"/>
              </a:lnSpc>
              <a:spcBef>
                <a:spcPts val="0"/>
              </a:spcBef>
              <a:spcAft>
                <a:spcPts val="0"/>
              </a:spcAft>
              <a:buNone/>
            </a:pPr>
            <a:r>
              <a:t/>
            </a:r>
            <a:endParaRPr/>
          </a:p>
        </p:txBody>
      </p:sp>
      <p:sp>
        <p:nvSpPr>
          <p:cNvPr id="94" name="Shape 94"/>
          <p:cNvSpPr txBox="1"/>
          <p:nvPr/>
        </p:nvSpPr>
        <p:spPr>
          <a:xfrm>
            <a:off x="480375" y="3628300"/>
            <a:ext cx="7522200" cy="30558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s">
                <a:latin typeface="Courier New"/>
                <a:ea typeface="Courier New"/>
                <a:cs typeface="Courier New"/>
                <a:sym typeface="Courier New"/>
              </a:rPr>
              <a:t># Take the data and compute anomalies</a:t>
            </a:r>
          </a:p>
          <a:p>
            <a:pPr lvl="0">
              <a:spcBef>
                <a:spcPts val="0"/>
              </a:spcBef>
              <a:buNone/>
            </a:pPr>
            <a:r>
              <a:rPr lang="es">
                <a:latin typeface="Courier New"/>
                <a:ea typeface="Courier New"/>
                <a:cs typeface="Courier New"/>
                <a:sym typeface="Courier New"/>
              </a:rPr>
              <a:t>data &lt;- </a:t>
            </a:r>
            <a:r>
              <a:rPr b="1" lang="es">
                <a:latin typeface="Courier New"/>
                <a:ea typeface="Courier New"/>
                <a:cs typeface="Courier New"/>
                <a:sym typeface="Courier New"/>
              </a:rPr>
              <a:t>Load</a:t>
            </a:r>
            <a:r>
              <a:rPr lang="es">
                <a:latin typeface="Courier New"/>
                <a:ea typeface="Courier New"/>
                <a:cs typeface="Courier New"/>
                <a:sym typeface="Courier New"/>
              </a:rPr>
              <a:t>('tos', 'i00k', 'erainterim', paste0(1985:2005, '1101'),</a:t>
            </a:r>
          </a:p>
          <a:p>
            <a:pPr lvl="0">
              <a:spcBef>
                <a:spcPts val="0"/>
              </a:spcBef>
              <a:buNone/>
            </a:pPr>
            <a:r>
              <a:rPr lang="es">
                <a:latin typeface="Courier New"/>
                <a:ea typeface="Courier New"/>
                <a:cs typeface="Courier New"/>
                <a:sym typeface="Courier New"/>
              </a:rPr>
              <a:t>             leadtimemax = 6, output = 'lonlat')</a:t>
            </a:r>
          </a:p>
          <a:p>
            <a:pPr lvl="0">
              <a:spcBef>
                <a:spcPts val="0"/>
              </a:spcBef>
              <a:buNone/>
            </a:pPr>
            <a:r>
              <a:rPr lang="es">
                <a:latin typeface="Courier New"/>
                <a:ea typeface="Courier New"/>
                <a:cs typeface="Courier New"/>
                <a:sym typeface="Courier New"/>
              </a:rPr>
              <a:t>ano &lt;- Ano_CrossValid(data$mod, data$obs)</a:t>
            </a:r>
          </a:p>
          <a:p>
            <a:pPr lvl="0">
              <a:spcBef>
                <a:spcPts val="0"/>
              </a:spcBef>
              <a:buNone/>
            </a:pPr>
            <a:r>
              <a:t/>
            </a:r>
            <a:endParaRPr>
              <a:latin typeface="Courier New"/>
              <a:ea typeface="Courier New"/>
              <a:cs typeface="Courier New"/>
              <a:sym typeface="Courier New"/>
            </a:endParaRPr>
          </a:p>
          <a:p>
            <a:pPr lvl="0">
              <a:spcBef>
                <a:spcPts val="0"/>
              </a:spcBef>
              <a:buNone/>
            </a:pPr>
            <a:r>
              <a:rPr lang="es">
                <a:latin typeface="Courier New"/>
                <a:ea typeface="Courier New"/>
                <a:cs typeface="Courier New"/>
                <a:sym typeface="Courier New"/>
              </a:rPr>
              <a:t># Corr in the classical way</a:t>
            </a:r>
          </a:p>
          <a:p>
            <a:pPr lvl="0">
              <a:spcBef>
                <a:spcPts val="0"/>
              </a:spcBef>
              <a:buNone/>
            </a:pPr>
            <a:r>
              <a:rPr lang="es">
                <a:latin typeface="Courier New"/>
                <a:ea typeface="Courier New"/>
                <a:cs typeface="Courier New"/>
                <a:sym typeface="Courier New"/>
              </a:rPr>
              <a:t>corr &lt;- </a:t>
            </a:r>
            <a:r>
              <a:rPr b="1" lang="es">
                <a:latin typeface="Courier New"/>
                <a:ea typeface="Courier New"/>
                <a:cs typeface="Courier New"/>
                <a:sym typeface="Courier New"/>
              </a:rPr>
              <a:t>Corr</a:t>
            </a:r>
            <a:r>
              <a:rPr lang="es">
                <a:latin typeface="Courier New"/>
                <a:ea typeface="Courier New"/>
                <a:cs typeface="Courier New"/>
                <a:sym typeface="Courier New"/>
              </a:rPr>
              <a:t>(Mean1Dim(ano$ano_exp, 2), Mean1Dim(ano$ano_obs, 2))</a:t>
            </a:r>
          </a:p>
          <a:p>
            <a:pPr lvl="0">
              <a:spcBef>
                <a:spcPts val="0"/>
              </a:spcBef>
              <a:buNone/>
            </a:pPr>
            <a:r>
              <a:t/>
            </a:r>
            <a:endParaRPr>
              <a:latin typeface="Courier New"/>
              <a:ea typeface="Courier New"/>
              <a:cs typeface="Courier New"/>
              <a:sym typeface="Courier New"/>
            </a:endParaRPr>
          </a:p>
          <a:p>
            <a:pPr lvl="0">
              <a:spcBef>
                <a:spcPts val="0"/>
              </a:spcBef>
              <a:buNone/>
            </a:pPr>
            <a:r>
              <a:rPr lang="es">
                <a:latin typeface="Courier New"/>
                <a:ea typeface="Courier New"/>
                <a:cs typeface="Courier New"/>
                <a:sym typeface="Courier New"/>
              </a:rPr>
              <a:t># Corr with multicore</a:t>
            </a:r>
            <a:br>
              <a:rPr lang="es">
                <a:latin typeface="Courier New"/>
                <a:ea typeface="Courier New"/>
                <a:cs typeface="Courier New"/>
                <a:sym typeface="Courier New"/>
              </a:rPr>
            </a:br>
            <a:r>
              <a:rPr lang="es">
                <a:latin typeface="Courier New"/>
                <a:ea typeface="Courier New"/>
                <a:cs typeface="Courier New"/>
                <a:sym typeface="Courier New"/>
              </a:rPr>
              <a:t>Corr2 &lt;- s2dverification:::.Corr</a:t>
            </a:r>
          </a:p>
          <a:p>
            <a:pPr lvl="0">
              <a:spcBef>
                <a:spcPts val="0"/>
              </a:spcBef>
              <a:buNone/>
            </a:pPr>
            <a:r>
              <a:rPr lang="es">
                <a:latin typeface="Courier New"/>
                <a:ea typeface="Courier New"/>
                <a:cs typeface="Courier New"/>
                <a:sym typeface="Courier New"/>
              </a:rPr>
              <a:t>require(easyVerification)</a:t>
            </a:r>
          </a:p>
          <a:p>
            <a:pPr lvl="0">
              <a:spcBef>
                <a:spcPts val="0"/>
              </a:spcBef>
              <a:buNone/>
            </a:pPr>
            <a:r>
              <a:rPr lang="es">
                <a:latin typeface="Courier New"/>
                <a:ea typeface="Courier New"/>
                <a:cs typeface="Courier New"/>
                <a:sym typeface="Courier New"/>
              </a:rPr>
              <a:t>corr2 &lt;- </a:t>
            </a:r>
            <a:r>
              <a:rPr b="1" lang="es">
                <a:latin typeface="Courier New"/>
                <a:ea typeface="Courier New"/>
                <a:cs typeface="Courier New"/>
                <a:sym typeface="Courier New"/>
              </a:rPr>
              <a:t>veriApply</a:t>
            </a:r>
            <a:r>
              <a:rPr lang="es">
                <a:latin typeface="Courier New"/>
                <a:ea typeface="Courier New"/>
                <a:cs typeface="Courier New"/>
                <a:sym typeface="Courier New"/>
              </a:rPr>
              <a:t>(“Corr2”, ano$ano_exp, Mean1Dim(ano$ano_obs, 2),</a:t>
            </a:r>
          </a:p>
          <a:p>
            <a:pPr lvl="0">
              <a:spcBef>
                <a:spcPts val="0"/>
              </a:spcBef>
              <a:buNone/>
            </a:pPr>
            <a:r>
              <a:rPr lang="es">
                <a:latin typeface="Courier New"/>
                <a:ea typeface="Courier New"/>
                <a:cs typeface="Courier New"/>
                <a:sym typeface="Courier New"/>
              </a:rPr>
              <a:t>                   ensdim = 2, tdim = 3, </a:t>
            </a:r>
            <a:r>
              <a:rPr b="1" lang="es">
                <a:latin typeface="Courier New"/>
                <a:ea typeface="Courier New"/>
                <a:cs typeface="Courier New"/>
                <a:sym typeface="Courier New"/>
              </a:rPr>
              <a:t>parallel</a:t>
            </a:r>
            <a:r>
              <a:rPr lang="es">
                <a:latin typeface="Courier New"/>
                <a:ea typeface="Courier New"/>
                <a:cs typeface="Courier New"/>
                <a:sym typeface="Courier New"/>
              </a:rPr>
              <a:t> = TRUE)</a:t>
            </a:r>
          </a:p>
        </p:txBody>
      </p:sp>
      <p:sp>
        <p:nvSpPr>
          <p:cNvPr id="95" name="Shape 95"/>
          <p:cNvSpPr txBox="1"/>
          <p:nvPr/>
        </p:nvSpPr>
        <p:spPr>
          <a:xfrm>
            <a:off x="8002575" y="4763250"/>
            <a:ext cx="1533300" cy="429300"/>
          </a:xfrm>
          <a:prstGeom prst="rect">
            <a:avLst/>
          </a:prstGeom>
          <a:noFill/>
          <a:ln>
            <a:noFill/>
          </a:ln>
        </p:spPr>
        <p:txBody>
          <a:bodyPr anchorCtr="0" anchor="t" bIns="91425" lIns="91425" rIns="91425" tIns="91425">
            <a:noAutofit/>
          </a:bodyPr>
          <a:lstStyle/>
          <a:p>
            <a:pPr lvl="0">
              <a:spcBef>
                <a:spcPts val="0"/>
              </a:spcBef>
              <a:buNone/>
            </a:pPr>
            <a:r>
              <a:rPr b="1" lang="es" sz="2400">
                <a:solidFill>
                  <a:srgbClr val="FF0000"/>
                </a:solidFill>
              </a:rPr>
              <a:t>90 sec.</a:t>
            </a:r>
          </a:p>
        </p:txBody>
      </p:sp>
      <p:sp>
        <p:nvSpPr>
          <p:cNvPr id="96" name="Shape 96"/>
          <p:cNvSpPr txBox="1"/>
          <p:nvPr/>
        </p:nvSpPr>
        <p:spPr>
          <a:xfrm>
            <a:off x="8007475" y="5996850"/>
            <a:ext cx="1533300" cy="429300"/>
          </a:xfrm>
          <a:prstGeom prst="rect">
            <a:avLst/>
          </a:prstGeom>
          <a:noFill/>
          <a:ln>
            <a:noFill/>
          </a:ln>
        </p:spPr>
        <p:txBody>
          <a:bodyPr anchorCtr="0" anchor="t" bIns="91425" lIns="91425" rIns="91425" tIns="91425">
            <a:noAutofit/>
          </a:bodyPr>
          <a:lstStyle/>
          <a:p>
            <a:pPr lvl="0" rtl="0">
              <a:spcBef>
                <a:spcPts val="0"/>
              </a:spcBef>
              <a:buNone/>
            </a:pPr>
            <a:r>
              <a:rPr b="1" lang="es" sz="2400">
                <a:solidFill>
                  <a:srgbClr val="FF0000"/>
                </a:solidFill>
              </a:rPr>
              <a:t>4</a:t>
            </a:r>
            <a:r>
              <a:rPr b="1" lang="es" sz="2400">
                <a:solidFill>
                  <a:srgbClr val="FF0000"/>
                </a:solidFill>
              </a:rPr>
              <a:t>0 sec.</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News in v2.8.0</a:t>
            </a:r>
          </a:p>
        </p:txBody>
      </p:sp>
      <p:sp>
        <p:nvSpPr>
          <p:cNvPr id="102" name="Shape 102"/>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Added warning in </a:t>
            </a:r>
            <a:r>
              <a:rPr lang="es">
                <a:latin typeface="Courier New"/>
                <a:ea typeface="Courier New"/>
                <a:cs typeface="Courier New"/>
                <a:sym typeface="Courier New"/>
              </a:rPr>
              <a:t>Load</a:t>
            </a:r>
            <a:r>
              <a:rPr lang="es"/>
              <a:t> when extrapolating</a:t>
            </a: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lvl="0" rtl="0">
              <a:spcBef>
                <a:spcPts val="0"/>
              </a:spcBef>
              <a:buClr>
                <a:schemeClr val="dk1"/>
              </a:buClr>
              <a:buSzPct val="100000"/>
              <a:buFont typeface="Arial"/>
            </a:pPr>
            <a:r>
              <a:rPr lang="es">
                <a:latin typeface="Courier New"/>
                <a:ea typeface="Courier New"/>
                <a:cs typeface="Courier New"/>
                <a:sym typeface="Courier New"/>
              </a:rPr>
              <a:t>CDORemap</a:t>
            </a:r>
            <a:r>
              <a:rPr lang="es"/>
              <a:t>, to interpolate R arrays with CDO</a:t>
            </a: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p:txBody>
      </p:sp>
      <p:sp>
        <p:nvSpPr>
          <p:cNvPr id="103" name="Shape 103"/>
          <p:cNvSpPr txBox="1"/>
          <p:nvPr/>
        </p:nvSpPr>
        <p:spPr>
          <a:xfrm>
            <a:off x="480375" y="4390300"/>
            <a:ext cx="7522200" cy="20694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s">
                <a:latin typeface="Courier New"/>
                <a:ea typeface="Courier New"/>
                <a:cs typeface="Courier New"/>
                <a:sym typeface="Courier New"/>
              </a:rPr>
              <a:t># Minimal array interpolation</a:t>
            </a:r>
          </a:p>
          <a:p>
            <a:pPr lvl="0">
              <a:spcBef>
                <a:spcPts val="0"/>
              </a:spcBef>
              <a:buNone/>
            </a:pPr>
            <a:r>
              <a:rPr lang="es">
                <a:latin typeface="Courier New"/>
                <a:ea typeface="Courier New"/>
                <a:cs typeface="Courier New"/>
                <a:sym typeface="Courier New"/>
              </a:rPr>
              <a:t>tas &lt;- array(1:50, dim = c(25, 50))</a:t>
            </a:r>
          </a:p>
          <a:p>
            <a:pPr lvl="0">
              <a:spcBef>
                <a:spcPts val="0"/>
              </a:spcBef>
              <a:buNone/>
            </a:pPr>
            <a:r>
              <a:rPr lang="es">
                <a:latin typeface="Courier New"/>
                <a:ea typeface="Courier New"/>
                <a:cs typeface="Courier New"/>
                <a:sym typeface="Courier New"/>
              </a:rPr>
              <a:t>names(dim(tas)) &lt;- c('lat', 'lon')</a:t>
            </a:r>
          </a:p>
          <a:p>
            <a:pPr lvl="0">
              <a:spcBef>
                <a:spcPts val="0"/>
              </a:spcBef>
              <a:buNone/>
            </a:pPr>
            <a:r>
              <a:rPr lang="es">
                <a:latin typeface="Courier New"/>
                <a:ea typeface="Courier New"/>
                <a:cs typeface="Courier New"/>
                <a:sym typeface="Courier New"/>
              </a:rPr>
              <a:t>lon &lt;- seq(0, 360 - 360/50, length.out = 50)</a:t>
            </a:r>
          </a:p>
          <a:p>
            <a:pPr lvl="0">
              <a:spcBef>
                <a:spcPts val="0"/>
              </a:spcBef>
              <a:buNone/>
            </a:pPr>
            <a:r>
              <a:rPr lang="es">
                <a:latin typeface="Courier New"/>
                <a:ea typeface="Courier New"/>
                <a:cs typeface="Courier New"/>
                <a:sym typeface="Courier New"/>
              </a:rPr>
              <a:t>lat &lt;- seq(-90, 90, length.out = 25)</a:t>
            </a:r>
          </a:p>
          <a:p>
            <a:pPr lvl="0">
              <a:spcBef>
                <a:spcPts val="0"/>
              </a:spcBef>
              <a:buNone/>
            </a:pPr>
            <a:r>
              <a:rPr lang="es">
                <a:latin typeface="Courier New"/>
                <a:ea typeface="Courier New"/>
                <a:cs typeface="Courier New"/>
                <a:sym typeface="Courier New"/>
              </a:rPr>
              <a:t>tas2 &lt;- </a:t>
            </a:r>
            <a:r>
              <a:rPr b="1" lang="es">
                <a:latin typeface="Courier New"/>
                <a:ea typeface="Courier New"/>
                <a:cs typeface="Courier New"/>
                <a:sym typeface="Courier New"/>
              </a:rPr>
              <a:t>CDORemap</a:t>
            </a:r>
            <a:r>
              <a:rPr lang="es">
                <a:latin typeface="Courier New"/>
                <a:ea typeface="Courier New"/>
                <a:cs typeface="Courier New"/>
                <a:sym typeface="Courier New"/>
              </a:rPr>
              <a:t>(tas, lon, lat, 'r200x100', 'bil', TRUE)</a:t>
            </a:r>
          </a:p>
          <a:p>
            <a:pPr lvl="0">
              <a:spcBef>
                <a:spcPts val="0"/>
              </a:spcBef>
              <a:buNone/>
            </a:pPr>
            <a:r>
              <a:rPr lang="es">
                <a:latin typeface="Courier New"/>
                <a:ea typeface="Courier New"/>
                <a:cs typeface="Courier New"/>
                <a:sym typeface="Courier New"/>
              </a:rPr>
              <a:t>dim(tas2$data_array)</a:t>
            </a:r>
          </a:p>
          <a:p>
            <a:pPr lvl="0">
              <a:spcBef>
                <a:spcPts val="0"/>
              </a:spcBef>
              <a:buNone/>
            </a:pPr>
            <a:r>
              <a:rPr lang="es">
                <a:latin typeface="Courier New"/>
                <a:ea typeface="Courier New"/>
                <a:cs typeface="Courier New"/>
                <a:sym typeface="Courier New"/>
              </a:rPr>
              <a:t>lat lon</a:t>
            </a:r>
          </a:p>
          <a:p>
            <a:pPr lvl="0" rtl="0">
              <a:spcBef>
                <a:spcPts val="0"/>
              </a:spcBef>
              <a:buNone/>
            </a:pPr>
            <a:r>
              <a:rPr lang="es">
                <a:latin typeface="Courier New"/>
                <a:ea typeface="Courier New"/>
                <a:cs typeface="Courier New"/>
                <a:sym typeface="Courier New"/>
              </a:rPr>
              <a:t>100 200</a:t>
            </a:r>
          </a:p>
        </p:txBody>
      </p:sp>
      <p:sp>
        <p:nvSpPr>
          <p:cNvPr id="104" name="Shape 104"/>
          <p:cNvSpPr txBox="1"/>
          <p:nvPr/>
        </p:nvSpPr>
        <p:spPr>
          <a:xfrm>
            <a:off x="480375" y="1799500"/>
            <a:ext cx="7522200" cy="20694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s">
                <a:latin typeface="Courier New"/>
                <a:ea typeface="Courier New"/>
                <a:cs typeface="Courier New"/>
                <a:sym typeface="Courier New"/>
              </a:rPr>
              <a:t>data &lt;- </a:t>
            </a:r>
            <a:r>
              <a:rPr b="1" lang="es">
                <a:latin typeface="Courier New"/>
                <a:ea typeface="Courier New"/>
                <a:cs typeface="Courier New"/>
                <a:sym typeface="Courier New"/>
              </a:rPr>
              <a:t>Load</a:t>
            </a:r>
            <a:r>
              <a:rPr lang="es">
                <a:latin typeface="Courier New"/>
                <a:ea typeface="Courier New"/>
                <a:cs typeface="Courier New"/>
                <a:sym typeface="Courier New"/>
              </a:rPr>
              <a:t>('tos', 'i00k', NULL, '19851101', </a:t>
            </a:r>
          </a:p>
          <a:p>
            <a:pPr lvl="0">
              <a:spcBef>
                <a:spcPts val="0"/>
              </a:spcBef>
              <a:buNone/>
            </a:pPr>
            <a:r>
              <a:rPr lang="es">
                <a:latin typeface="Courier New"/>
                <a:ea typeface="Courier New"/>
                <a:cs typeface="Courier New"/>
                <a:sym typeface="Courier New"/>
              </a:rPr>
              <a:t>             leadtimemax = 1, output = 'lonlat', </a:t>
            </a:r>
          </a:p>
          <a:p>
            <a:pPr lvl="0">
              <a:spcBef>
                <a:spcPts val="0"/>
              </a:spcBef>
              <a:buNone/>
            </a:pPr>
            <a:r>
              <a:rPr lang="es">
                <a:latin typeface="Courier New"/>
                <a:ea typeface="Courier New"/>
                <a:cs typeface="Courier New"/>
                <a:sym typeface="Courier New"/>
              </a:rPr>
              <a:t>             </a:t>
            </a:r>
            <a:r>
              <a:rPr b="1" lang="es">
                <a:latin typeface="Courier New"/>
                <a:ea typeface="Courier New"/>
                <a:cs typeface="Courier New"/>
                <a:sym typeface="Courier New"/>
              </a:rPr>
              <a:t>grid = 'r1000x500'</a:t>
            </a:r>
            <a:r>
              <a:rPr lang="es">
                <a:latin typeface="Courier New"/>
                <a:ea typeface="Courier New"/>
                <a:cs typeface="Courier New"/>
                <a:sym typeface="Courier New"/>
              </a:rPr>
              <a:t>)</a:t>
            </a:r>
          </a:p>
          <a:p>
            <a:pPr lvl="0">
              <a:spcBef>
                <a:spcPts val="0"/>
              </a:spcBef>
              <a:buNone/>
            </a:pPr>
            <a:r>
              <a:rPr lang="es">
                <a:latin typeface="Courier New"/>
                <a:ea typeface="Courier New"/>
                <a:cs typeface="Courier New"/>
                <a:sym typeface="Courier New"/>
              </a:rPr>
              <a:t>* Loading... This may take several minutes...</a:t>
            </a:r>
          </a:p>
          <a:p>
            <a:pPr lvl="0" rtl="0">
              <a:spcBef>
                <a:spcPts val="0"/>
              </a:spcBef>
              <a:buNone/>
            </a:pPr>
            <a:r>
              <a:rPr b="1" lang="es">
                <a:latin typeface="Courier New"/>
                <a:ea typeface="Courier New"/>
                <a:cs typeface="Courier New"/>
                <a:sym typeface="Courier New"/>
              </a:rPr>
              <a:t>! Warning</a:t>
            </a:r>
            <a:r>
              <a:rPr lang="es">
                <a:latin typeface="Courier New"/>
                <a:ea typeface="Courier New"/>
                <a:cs typeface="Courier New"/>
                <a:sym typeface="Courier New"/>
              </a:rPr>
              <a:t>: the dataset with index 1 in 'exp' is originally on a grid coarser than the common grid and it has been extrapolated. Check the results carefully. It is recommended to specify as common grid the coarsest grid among all requested datasets via the parameter 'grid'.</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x="0" y="0"/>
          <a:ext cx="0" cy="0"/>
          <a:chOff x="0" y="0"/>
          <a:chExt cx="0" cy="0"/>
        </a:xfrm>
      </p:grpSpPr>
      <p:sp>
        <p:nvSpPr>
          <p:cNvPr id="109" name="Shape 109"/>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News in v2.8.0</a:t>
            </a:r>
          </a:p>
        </p:txBody>
      </p:sp>
      <p:sp>
        <p:nvSpPr>
          <p:cNvPr id="110" name="Shape 110"/>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ArrayToNetCDF, to save R arrays with metadata in NetCDF files</a:t>
            </a:r>
          </a:p>
          <a:p>
            <a:pPr indent="0" lvl="0" marL="0" marR="0" rtl="0" algn="l">
              <a:lnSpc>
                <a:spcPct val="100000"/>
              </a:lnSpc>
              <a:spcBef>
                <a:spcPts val="0"/>
              </a:spcBef>
              <a:spcAft>
                <a:spcPts val="0"/>
              </a:spcAft>
              <a:buNone/>
            </a:pPr>
            <a:r>
              <a:t/>
            </a:r>
            <a:endParaRPr/>
          </a:p>
        </p:txBody>
      </p:sp>
      <p:sp>
        <p:nvSpPr>
          <p:cNvPr id="111" name="Shape 111"/>
          <p:cNvSpPr txBox="1"/>
          <p:nvPr/>
        </p:nvSpPr>
        <p:spPr>
          <a:xfrm>
            <a:off x="480375" y="2180500"/>
            <a:ext cx="7522200" cy="10698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s">
                <a:latin typeface="Courier New"/>
                <a:ea typeface="Courier New"/>
                <a:cs typeface="Courier New"/>
                <a:sym typeface="Courier New"/>
              </a:rPr>
              <a:t># Multiple arrays can be provided in a list</a:t>
            </a:r>
          </a:p>
          <a:p>
            <a:pPr lvl="0">
              <a:spcBef>
                <a:spcPts val="0"/>
              </a:spcBef>
              <a:buNone/>
            </a:pPr>
            <a:r>
              <a:rPr lang="es">
                <a:latin typeface="Courier New"/>
                <a:ea typeface="Courier New"/>
                <a:cs typeface="Courier New"/>
                <a:sym typeface="Courier New"/>
              </a:rPr>
              <a:t>a &lt;- array(1:400, dim = c(5, 10, 4, 2))</a:t>
            </a:r>
          </a:p>
          <a:p>
            <a:pPr lvl="0">
              <a:spcBef>
                <a:spcPts val="0"/>
              </a:spcBef>
              <a:buNone/>
            </a:pPr>
            <a:r>
              <a:rPr lang="es">
                <a:latin typeface="Courier New"/>
                <a:ea typeface="Courier New"/>
                <a:cs typeface="Courier New"/>
                <a:sym typeface="Courier New"/>
              </a:rPr>
              <a:t>names(dim(a)) &lt;- c('lat', 'lon', 'time', 'var')</a:t>
            </a:r>
          </a:p>
          <a:p>
            <a:pPr lvl="0">
              <a:spcBef>
                <a:spcPts val="0"/>
              </a:spcBef>
              <a:buNone/>
            </a:pPr>
            <a:r>
              <a:rPr b="1" lang="es">
                <a:latin typeface="Courier New"/>
                <a:ea typeface="Courier New"/>
                <a:cs typeface="Courier New"/>
                <a:sym typeface="Courier New"/>
              </a:rPr>
              <a:t>ArrayToNetCDF</a:t>
            </a:r>
            <a:r>
              <a:rPr lang="es">
                <a:latin typeface="Courier New"/>
                <a:ea typeface="Courier New"/>
                <a:cs typeface="Courier New"/>
                <a:sym typeface="Courier New"/>
              </a:rPr>
              <a:t>(list(tos = a, prlr = a), 'tmp.nc')</a:t>
            </a:r>
          </a:p>
          <a:p>
            <a:pPr lvl="0">
              <a:spcBef>
                <a:spcPts val="0"/>
              </a:spcBef>
              <a:buNone/>
            </a:pPr>
            <a:r>
              <a:t/>
            </a:r>
            <a:endParaRPr>
              <a:latin typeface="Courier New"/>
              <a:ea typeface="Courier New"/>
              <a:cs typeface="Courier New"/>
              <a:sym typeface="Courier New"/>
            </a:endParaRPr>
          </a:p>
          <a:p>
            <a:pPr lvl="0" rtl="0">
              <a:spcBef>
                <a:spcPts val="0"/>
              </a:spcBef>
              <a:buNone/>
            </a:pPr>
            <a:r>
              <a:t/>
            </a:r>
            <a:endParaRPr>
              <a:latin typeface="Courier New"/>
              <a:ea typeface="Courier New"/>
              <a:cs typeface="Courier New"/>
              <a:sym typeface="Courier New"/>
            </a:endParaRPr>
          </a:p>
        </p:txBody>
      </p:sp>
      <p:sp>
        <p:nvSpPr>
          <p:cNvPr id="112" name="Shape 112"/>
          <p:cNvSpPr txBox="1"/>
          <p:nvPr/>
        </p:nvSpPr>
        <p:spPr>
          <a:xfrm>
            <a:off x="480375" y="3475900"/>
            <a:ext cx="7522200" cy="27483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s">
                <a:latin typeface="Courier New"/>
                <a:ea typeface="Courier New"/>
                <a:cs typeface="Courier New"/>
                <a:sym typeface="Courier New"/>
              </a:rPr>
              <a:t>&gt; ncdump -h tmp.nc</a:t>
            </a:r>
          </a:p>
          <a:p>
            <a:pPr lvl="0">
              <a:spcBef>
                <a:spcPts val="0"/>
              </a:spcBef>
              <a:buNone/>
            </a:pPr>
            <a:r>
              <a:rPr lang="es">
                <a:latin typeface="Courier New"/>
                <a:ea typeface="Courier New"/>
                <a:cs typeface="Courier New"/>
                <a:sym typeface="Courier New"/>
              </a:rPr>
              <a:t>netcdf tmp {</a:t>
            </a:r>
          </a:p>
          <a:p>
            <a:pPr lvl="0">
              <a:spcBef>
                <a:spcPts val="0"/>
              </a:spcBef>
              <a:buNone/>
            </a:pPr>
            <a:r>
              <a:rPr lang="es">
                <a:latin typeface="Courier New"/>
                <a:ea typeface="Courier New"/>
                <a:cs typeface="Courier New"/>
                <a:sym typeface="Courier New"/>
              </a:rPr>
              <a:t>dimensions:</a:t>
            </a:r>
          </a:p>
          <a:p>
            <a:pPr lvl="0">
              <a:spcBef>
                <a:spcPts val="0"/>
              </a:spcBef>
              <a:buNone/>
            </a:pPr>
            <a:r>
              <a:rPr lang="es">
                <a:latin typeface="Courier New"/>
                <a:ea typeface="Courier New"/>
                <a:cs typeface="Courier New"/>
                <a:sym typeface="Courier New"/>
              </a:rPr>
              <a:t>    lat = 5 ;</a:t>
            </a:r>
          </a:p>
          <a:p>
            <a:pPr lvl="0">
              <a:spcBef>
                <a:spcPts val="0"/>
              </a:spcBef>
              <a:buNone/>
            </a:pPr>
            <a:r>
              <a:rPr lang="es">
                <a:latin typeface="Courier New"/>
                <a:ea typeface="Courier New"/>
                <a:cs typeface="Courier New"/>
                <a:sym typeface="Courier New"/>
              </a:rPr>
              <a:t>    lon = 10 ;</a:t>
            </a:r>
          </a:p>
          <a:p>
            <a:pPr lvl="0">
              <a:spcBef>
                <a:spcPts val="0"/>
              </a:spcBef>
              <a:buNone/>
            </a:pPr>
            <a:r>
              <a:rPr lang="es">
                <a:latin typeface="Courier New"/>
                <a:ea typeface="Courier New"/>
                <a:cs typeface="Courier New"/>
                <a:sym typeface="Courier New"/>
              </a:rPr>
              <a:t>    time = UNLIMITED ; // (4 currently)</a:t>
            </a:r>
          </a:p>
          <a:p>
            <a:pPr lvl="0">
              <a:spcBef>
                <a:spcPts val="0"/>
              </a:spcBef>
              <a:buNone/>
            </a:pPr>
            <a:r>
              <a:rPr lang="es">
                <a:latin typeface="Courier New"/>
                <a:ea typeface="Courier New"/>
                <a:cs typeface="Courier New"/>
                <a:sym typeface="Courier New"/>
              </a:rPr>
              <a:t>variables:</a:t>
            </a:r>
          </a:p>
          <a:p>
            <a:pPr lvl="0">
              <a:spcBef>
                <a:spcPts val="0"/>
              </a:spcBef>
              <a:buNone/>
            </a:pPr>
            <a:r>
              <a:rPr lang="es">
                <a:latin typeface="Courier New"/>
                <a:ea typeface="Courier New"/>
                <a:cs typeface="Courier New"/>
                <a:sym typeface="Courier New"/>
              </a:rPr>
              <a:t>    float tos_1(time, lon, lat) ;</a:t>
            </a:r>
          </a:p>
          <a:p>
            <a:pPr lvl="0">
              <a:spcBef>
                <a:spcPts val="0"/>
              </a:spcBef>
              <a:buNone/>
            </a:pPr>
            <a:r>
              <a:rPr lang="es">
                <a:latin typeface="Courier New"/>
                <a:ea typeface="Courier New"/>
                <a:cs typeface="Courier New"/>
                <a:sym typeface="Courier New"/>
              </a:rPr>
              <a:t>    float tos_2(time, lon, lat) ;</a:t>
            </a:r>
          </a:p>
          <a:p>
            <a:pPr lvl="0">
              <a:spcBef>
                <a:spcPts val="0"/>
              </a:spcBef>
              <a:buNone/>
            </a:pPr>
            <a:r>
              <a:rPr lang="es">
                <a:latin typeface="Courier New"/>
                <a:ea typeface="Courier New"/>
                <a:cs typeface="Courier New"/>
                <a:sym typeface="Courier New"/>
              </a:rPr>
              <a:t>    float prlr_1(time, lon, lat) ;</a:t>
            </a:r>
          </a:p>
          <a:p>
            <a:pPr lvl="0">
              <a:spcBef>
                <a:spcPts val="0"/>
              </a:spcBef>
              <a:buNone/>
            </a:pPr>
            <a:r>
              <a:rPr lang="es">
                <a:latin typeface="Courier New"/>
                <a:ea typeface="Courier New"/>
                <a:cs typeface="Courier New"/>
                <a:sym typeface="Courier New"/>
              </a:rPr>
              <a:t>    float prlr_2(time, lon, lat) ;</a:t>
            </a:r>
          </a:p>
          <a:p>
            <a:pPr lvl="0" rtl="0">
              <a:spcBef>
                <a:spcPts val="0"/>
              </a:spcBef>
              <a:buNone/>
            </a:pPr>
            <a:r>
              <a:rPr lang="es">
                <a:latin typeface="Courier New"/>
                <a:ea typeface="Courier New"/>
                <a:cs typeface="Courier New"/>
                <a:sym typeface="Courier New"/>
              </a:rPr>
              <a:t>}</a:t>
            </a:r>
          </a:p>
          <a:p>
            <a:pPr lvl="0" rtl="0">
              <a:spcBef>
                <a:spcPts val="0"/>
              </a:spcBef>
              <a:buNone/>
            </a:pPr>
            <a:r>
              <a:t/>
            </a:r>
            <a:endParaRPr>
              <a:latin typeface="Courier New"/>
              <a:ea typeface="Courier New"/>
              <a:cs typeface="Courier New"/>
              <a:sym typeface="Courier New"/>
            </a:endParaRPr>
          </a:p>
          <a:p>
            <a:pPr lvl="0" rtl="0">
              <a:spcBef>
                <a:spcPts val="0"/>
              </a:spcBef>
              <a:buNone/>
            </a:pPr>
            <a:r>
              <a:t/>
            </a:r>
            <a:endParaRPr>
              <a:latin typeface="Courier New"/>
              <a:ea typeface="Courier New"/>
              <a:cs typeface="Courier New"/>
              <a:sym typeface="Courier New"/>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News in v2.8.0</a:t>
            </a:r>
          </a:p>
        </p:txBody>
      </p:sp>
      <p:sp>
        <p:nvSpPr>
          <p:cNvPr id="118" name="Shape 118"/>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Colour-blind friendly colour bars</a:t>
            </a: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p:txBody>
      </p:sp>
      <p:sp>
        <p:nvSpPr>
          <p:cNvPr id="119" name="Shape 119"/>
          <p:cNvSpPr txBox="1"/>
          <p:nvPr/>
        </p:nvSpPr>
        <p:spPr>
          <a:xfrm>
            <a:off x="480375" y="1875700"/>
            <a:ext cx="7522200" cy="12312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s">
                <a:latin typeface="Courier New"/>
                <a:ea typeface="Courier New"/>
                <a:cs typeface="Courier New"/>
                <a:sym typeface="Courier New"/>
              </a:rPr>
              <a:t># Take the data and compute anomalies</a:t>
            </a:r>
          </a:p>
          <a:p>
            <a:pPr lvl="0" rtl="0">
              <a:spcBef>
                <a:spcPts val="0"/>
              </a:spcBef>
              <a:buNone/>
            </a:pPr>
            <a:r>
              <a:rPr lang="es">
                <a:latin typeface="Courier New"/>
                <a:ea typeface="Courier New"/>
                <a:cs typeface="Courier New"/>
                <a:sym typeface="Courier New"/>
              </a:rPr>
              <a:t>data &lt;- Load('tos', 'i00k', NULL, '19851101', </a:t>
            </a:r>
          </a:p>
          <a:p>
            <a:pPr lvl="0" rtl="0">
              <a:spcBef>
                <a:spcPts val="0"/>
              </a:spcBef>
              <a:buNone/>
            </a:pPr>
            <a:r>
              <a:rPr lang="es">
                <a:latin typeface="Courier New"/>
                <a:ea typeface="Courier New"/>
                <a:cs typeface="Courier New"/>
                <a:sym typeface="Courier New"/>
              </a:rPr>
              <a:t>             leadtimemax = 1, output = 'lonlat')</a:t>
            </a:r>
          </a:p>
          <a:p>
            <a:pPr lvl="0" rtl="0">
              <a:spcBef>
                <a:spcPts val="0"/>
              </a:spcBef>
              <a:buNone/>
            </a:pPr>
            <a:r>
              <a:rPr b="1" lang="es">
                <a:latin typeface="Courier New"/>
                <a:ea typeface="Courier New"/>
                <a:cs typeface="Courier New"/>
                <a:sym typeface="Courier New"/>
              </a:rPr>
              <a:t>PlotEquiMap</a:t>
            </a:r>
            <a:r>
              <a:rPr lang="es">
                <a:latin typeface="Courier New"/>
                <a:ea typeface="Courier New"/>
                <a:cs typeface="Courier New"/>
                <a:sym typeface="Courier New"/>
              </a:rPr>
              <a:t>(data$mod[1, 1, 1, 1, , ], data$lon, data$lat)</a:t>
            </a:r>
          </a:p>
        </p:txBody>
      </p:sp>
      <p:pic>
        <p:nvPicPr>
          <p:cNvPr descr="map.png" id="120" name="Shape 120"/>
          <p:cNvPicPr preferRelativeResize="0"/>
          <p:nvPr/>
        </p:nvPicPr>
        <p:blipFill>
          <a:blip r:embed="rId3">
            <a:alphaModFix/>
          </a:blip>
          <a:stretch>
            <a:fillRect/>
          </a:stretch>
        </p:blipFill>
        <p:spPr>
          <a:xfrm>
            <a:off x="1689125" y="3162150"/>
            <a:ext cx="5322175" cy="33152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News in v2.8.0</a:t>
            </a:r>
          </a:p>
        </p:txBody>
      </p:sp>
      <p:sp>
        <p:nvSpPr>
          <p:cNvPr id="126" name="Shape 126"/>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Colour-blind friendly colour bars</a:t>
            </a: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p:txBody>
      </p:sp>
      <p:sp>
        <p:nvSpPr>
          <p:cNvPr id="127" name="Shape 127"/>
          <p:cNvSpPr txBox="1"/>
          <p:nvPr/>
        </p:nvSpPr>
        <p:spPr>
          <a:xfrm>
            <a:off x="480375" y="1875700"/>
            <a:ext cx="7522200" cy="12312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s">
                <a:latin typeface="Courier New"/>
                <a:ea typeface="Courier New"/>
                <a:cs typeface="Courier New"/>
                <a:sym typeface="Courier New"/>
              </a:rPr>
              <a:t># Take the data and compute anomalies</a:t>
            </a:r>
          </a:p>
          <a:p>
            <a:pPr lvl="0" rtl="0">
              <a:spcBef>
                <a:spcPts val="0"/>
              </a:spcBef>
              <a:buNone/>
            </a:pPr>
            <a:r>
              <a:rPr lang="es">
                <a:latin typeface="Courier New"/>
                <a:ea typeface="Courier New"/>
                <a:cs typeface="Courier New"/>
                <a:sym typeface="Courier New"/>
              </a:rPr>
              <a:t>data &lt;- Load('tos', 'i00k', NULL, '19851101', </a:t>
            </a:r>
          </a:p>
          <a:p>
            <a:pPr lvl="0" rtl="0">
              <a:spcBef>
                <a:spcPts val="0"/>
              </a:spcBef>
              <a:buNone/>
            </a:pPr>
            <a:r>
              <a:rPr lang="es">
                <a:latin typeface="Courier New"/>
                <a:ea typeface="Courier New"/>
                <a:cs typeface="Courier New"/>
                <a:sym typeface="Courier New"/>
              </a:rPr>
              <a:t>             leadtimemax = 1, output = 'lonlat')</a:t>
            </a:r>
          </a:p>
          <a:p>
            <a:pPr lvl="0" rtl="0">
              <a:spcBef>
                <a:spcPts val="0"/>
              </a:spcBef>
              <a:buNone/>
            </a:pPr>
            <a:r>
              <a:rPr b="1" lang="es">
                <a:latin typeface="Courier New"/>
                <a:ea typeface="Courier New"/>
                <a:cs typeface="Courier New"/>
                <a:sym typeface="Courier New"/>
              </a:rPr>
              <a:t>PlotEquiMap</a:t>
            </a:r>
            <a:r>
              <a:rPr lang="es">
                <a:latin typeface="Courier New"/>
                <a:ea typeface="Courier New"/>
                <a:cs typeface="Courier New"/>
                <a:sym typeface="Courier New"/>
              </a:rPr>
              <a:t>(data$mod[1, 1, 1, 1, , ], data$lon, data$lat,</a:t>
            </a:r>
          </a:p>
          <a:p>
            <a:pPr lvl="0" rtl="0">
              <a:spcBef>
                <a:spcPts val="0"/>
              </a:spcBef>
              <a:buNone/>
            </a:pPr>
            <a:r>
              <a:rPr lang="es">
                <a:latin typeface="Courier New"/>
                <a:ea typeface="Courier New"/>
                <a:cs typeface="Courier New"/>
                <a:sym typeface="Courier New"/>
              </a:rPr>
              <a:t>            </a:t>
            </a:r>
            <a:r>
              <a:rPr b="1" lang="es">
                <a:latin typeface="Courier New"/>
                <a:ea typeface="Courier New"/>
                <a:cs typeface="Courier New"/>
                <a:sym typeface="Courier New"/>
              </a:rPr>
              <a:t>color_fun = clim.palette('redblue')</a:t>
            </a:r>
            <a:r>
              <a:rPr lang="es">
                <a:latin typeface="Courier New"/>
                <a:ea typeface="Courier New"/>
                <a:cs typeface="Courier New"/>
                <a:sym typeface="Courier New"/>
              </a:rPr>
              <a:t>)</a:t>
            </a:r>
          </a:p>
        </p:txBody>
      </p:sp>
      <p:pic>
        <p:nvPicPr>
          <p:cNvPr descr="map.png" id="128" name="Shape 128"/>
          <p:cNvPicPr preferRelativeResize="0"/>
          <p:nvPr/>
        </p:nvPicPr>
        <p:blipFill>
          <a:blip r:embed="rId3">
            <a:alphaModFix/>
          </a:blip>
          <a:stretch>
            <a:fillRect/>
          </a:stretch>
        </p:blipFill>
        <p:spPr>
          <a:xfrm>
            <a:off x="1685475" y="3150475"/>
            <a:ext cx="5320276" cy="33251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title"/>
          </p:nvPr>
        </p:nvSpPr>
        <p:spPr>
          <a:xfrm>
            <a:off x="396875" y="141129"/>
            <a:ext cx="6191400" cy="680699"/>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News in v2.8.0</a:t>
            </a:r>
          </a:p>
        </p:txBody>
      </p:sp>
      <p:sp>
        <p:nvSpPr>
          <p:cNvPr id="134" name="Shape 134"/>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a:p>
          <a:p>
            <a:pPr indent="-342900" lvl="0" marL="342900" marR="0" rtl="0" algn="l">
              <a:lnSpc>
                <a:spcPct val="100000"/>
              </a:lnSpc>
              <a:spcBef>
                <a:spcPts val="0"/>
              </a:spcBef>
              <a:spcAft>
                <a:spcPts val="0"/>
              </a:spcAft>
              <a:buClr>
                <a:schemeClr val="dk1"/>
              </a:buClr>
              <a:buSzPct val="100000"/>
              <a:buFont typeface="Arial"/>
            </a:pPr>
            <a:r>
              <a:rPr lang="es"/>
              <a:t>Colour-blind friendly colour bars</a:t>
            </a: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p:txBody>
      </p:sp>
      <p:sp>
        <p:nvSpPr>
          <p:cNvPr id="135" name="Shape 135"/>
          <p:cNvSpPr txBox="1"/>
          <p:nvPr/>
        </p:nvSpPr>
        <p:spPr>
          <a:xfrm>
            <a:off x="480375" y="1875700"/>
            <a:ext cx="7522200" cy="12312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s">
                <a:latin typeface="Courier New"/>
                <a:ea typeface="Courier New"/>
                <a:cs typeface="Courier New"/>
                <a:sym typeface="Courier New"/>
              </a:rPr>
              <a:t># Take the data and compute anomalies</a:t>
            </a:r>
          </a:p>
          <a:p>
            <a:pPr lvl="0" rtl="0">
              <a:spcBef>
                <a:spcPts val="0"/>
              </a:spcBef>
              <a:buNone/>
            </a:pPr>
            <a:r>
              <a:rPr lang="es">
                <a:latin typeface="Courier New"/>
                <a:ea typeface="Courier New"/>
                <a:cs typeface="Courier New"/>
                <a:sym typeface="Courier New"/>
              </a:rPr>
              <a:t>data &lt;- </a:t>
            </a:r>
            <a:r>
              <a:rPr b="1" lang="es">
                <a:latin typeface="Courier New"/>
                <a:ea typeface="Courier New"/>
                <a:cs typeface="Courier New"/>
                <a:sym typeface="Courier New"/>
              </a:rPr>
              <a:t>Load</a:t>
            </a:r>
            <a:r>
              <a:rPr lang="es">
                <a:latin typeface="Courier New"/>
                <a:ea typeface="Courier New"/>
                <a:cs typeface="Courier New"/>
                <a:sym typeface="Courier New"/>
              </a:rPr>
              <a:t>('tos', 'i00k', NULL, '19851101', </a:t>
            </a:r>
          </a:p>
          <a:p>
            <a:pPr lvl="0" rtl="0">
              <a:spcBef>
                <a:spcPts val="0"/>
              </a:spcBef>
              <a:buNone/>
            </a:pPr>
            <a:r>
              <a:rPr lang="es">
                <a:latin typeface="Courier New"/>
                <a:ea typeface="Courier New"/>
                <a:cs typeface="Courier New"/>
                <a:sym typeface="Courier New"/>
              </a:rPr>
              <a:t>             leadtimemax = 1, output = 'lonlat')</a:t>
            </a:r>
          </a:p>
          <a:p>
            <a:pPr lvl="0" rtl="0">
              <a:spcBef>
                <a:spcPts val="0"/>
              </a:spcBef>
              <a:buNone/>
            </a:pPr>
            <a:r>
              <a:rPr lang="es">
                <a:latin typeface="Courier New"/>
                <a:ea typeface="Courier New"/>
                <a:cs typeface="Courier New"/>
                <a:sym typeface="Courier New"/>
              </a:rPr>
              <a:t>PlotEquiMap(data$mod[1, 1, 1, 1, , ], data$lon, data$lat,</a:t>
            </a:r>
          </a:p>
          <a:p>
            <a:pPr lvl="0" rtl="0">
              <a:spcBef>
                <a:spcPts val="0"/>
              </a:spcBef>
              <a:buNone/>
            </a:pPr>
            <a:r>
              <a:rPr lang="es">
                <a:latin typeface="Courier New"/>
                <a:ea typeface="Courier New"/>
                <a:cs typeface="Courier New"/>
                <a:sym typeface="Courier New"/>
              </a:rPr>
              <a:t>            </a:t>
            </a:r>
            <a:r>
              <a:rPr b="1" lang="es">
                <a:latin typeface="Courier New"/>
                <a:ea typeface="Courier New"/>
                <a:cs typeface="Courier New"/>
                <a:sym typeface="Courier New"/>
              </a:rPr>
              <a:t>color_fun = clim.palette('yellowred')</a:t>
            </a:r>
            <a:r>
              <a:rPr lang="es">
                <a:latin typeface="Courier New"/>
                <a:ea typeface="Courier New"/>
                <a:cs typeface="Courier New"/>
                <a:sym typeface="Courier New"/>
              </a:rPr>
              <a:t>)</a:t>
            </a:r>
          </a:p>
        </p:txBody>
      </p:sp>
      <p:pic>
        <p:nvPicPr>
          <p:cNvPr descr="map.png" id="136" name="Shape 136"/>
          <p:cNvPicPr preferRelativeResize="0"/>
          <p:nvPr/>
        </p:nvPicPr>
        <p:blipFill>
          <a:blip r:embed="rId3">
            <a:alphaModFix/>
          </a:blip>
          <a:stretch>
            <a:fillRect/>
          </a:stretch>
        </p:blipFill>
        <p:spPr>
          <a:xfrm>
            <a:off x="1689300" y="3162875"/>
            <a:ext cx="5307148" cy="33169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x="0" y="0"/>
          <a:ext cx="0" cy="0"/>
          <a:chOff x="0" y="0"/>
          <a:chExt cx="0" cy="0"/>
        </a:xfrm>
      </p:grpSpPr>
      <p:sp>
        <p:nvSpPr>
          <p:cNvPr id="141" name="Shape 141"/>
          <p:cNvSpPr txBox="1"/>
          <p:nvPr>
            <p:ph type="title"/>
          </p:nvPr>
        </p:nvSpPr>
        <p:spPr>
          <a:xfrm>
            <a:off x="396875" y="141125"/>
            <a:ext cx="6287400" cy="6807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lang="es"/>
              <a:t>Working with file-per-chunk until v2.9.0</a:t>
            </a:r>
          </a:p>
        </p:txBody>
      </p:sp>
      <p:sp>
        <p:nvSpPr>
          <p:cNvPr id="142" name="Shape 142"/>
          <p:cNvSpPr txBox="1"/>
          <p:nvPr>
            <p:ph idx="1" type="body"/>
          </p:nvPr>
        </p:nvSpPr>
        <p:spPr>
          <a:xfrm>
            <a:off x="395287" y="963097"/>
            <a:ext cx="8329500" cy="53925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Arial"/>
              <a:buChar char="•"/>
            </a:pPr>
            <a:r>
              <a:rPr lang="es"/>
              <a:t>Two options:</a:t>
            </a:r>
          </a:p>
          <a:p>
            <a:pPr lvl="1" marR="0" rtl="0" algn="l">
              <a:lnSpc>
                <a:spcPct val="100000"/>
              </a:lnSpc>
              <a:spcBef>
                <a:spcPts val="0"/>
              </a:spcBef>
              <a:spcAft>
                <a:spcPts val="0"/>
              </a:spcAft>
              <a:buClr>
                <a:schemeClr val="dk1"/>
              </a:buClr>
              <a:buSzPct val="100000"/>
              <a:buFont typeface="Arial"/>
              <a:buChar char="–"/>
            </a:pPr>
            <a:r>
              <a:rPr lang="es"/>
              <a:t>Using current version of Load() multiple times and merging results</a:t>
            </a:r>
          </a:p>
          <a:p>
            <a:pPr lvl="2" marR="0" rtl="0" algn="l">
              <a:lnSpc>
                <a:spcPct val="100000"/>
              </a:lnSpc>
              <a:spcBef>
                <a:spcPts val="0"/>
              </a:spcBef>
              <a:spcAft>
                <a:spcPts val="0"/>
              </a:spcAft>
            </a:pPr>
            <a:r>
              <a:rPr lang="es"/>
              <a:t>Script in /shared/earth/software/scripts/LoadChunks.R</a:t>
            </a:r>
          </a:p>
          <a:p>
            <a:pPr lvl="2" rtl="0">
              <a:spcBef>
                <a:spcPts val="0"/>
              </a:spcBef>
            </a:pPr>
            <a:r>
              <a:rPr lang="es"/>
              <a:t>Specify manually the path patterns</a:t>
            </a:r>
          </a:p>
          <a:p>
            <a:pPr lvl="2" rtl="0">
              <a:spcBef>
                <a:spcPts val="0"/>
              </a:spcBef>
            </a:pPr>
            <a:r>
              <a:rPr lang="es"/>
              <a:t>Specify manually names of members and chunks for each s. date</a:t>
            </a:r>
          </a:p>
          <a:p>
            <a:pPr lvl="2" rtl="0">
              <a:spcBef>
                <a:spcPts val="0"/>
              </a:spcBef>
            </a:pPr>
            <a:r>
              <a:rPr lang="es"/>
              <a:t>Specify manually the number of forecast time-steps per chunk</a:t>
            </a:r>
          </a:p>
          <a:p>
            <a:pPr indent="0" lvl="0" marL="0" rtl="0">
              <a:spcBef>
                <a:spcPts val="0"/>
              </a:spcBef>
              <a:buNone/>
            </a:pPr>
            <a:r>
              <a:t/>
            </a:r>
            <a:endParaRPr/>
          </a:p>
          <a:p>
            <a:pPr indent="0" lvl="0" marL="0" rtl="0">
              <a:spcBef>
                <a:spcPts val="0"/>
              </a:spcBef>
              <a:buNone/>
            </a:pPr>
            <a:r>
              <a:t/>
            </a:r>
            <a:endParaRPr/>
          </a:p>
          <a:p>
            <a:pPr indent="0" lvl="0" marL="0" rtl="0">
              <a:spcBef>
                <a:spcPts val="0"/>
              </a:spcBef>
              <a:buNone/>
            </a:pPr>
            <a:r>
              <a:t/>
            </a:r>
            <a:endParaRPr/>
          </a:p>
          <a:p>
            <a:pPr indent="0" lvl="0" marL="0" rtl="0">
              <a:spcBef>
                <a:spcPts val="0"/>
              </a:spcBef>
              <a:buNone/>
            </a:pPr>
            <a:r>
              <a:t/>
            </a:r>
            <a:endParaRPr/>
          </a:p>
          <a:p>
            <a:pPr indent="0" lvl="0" marL="0" rtl="0">
              <a:spcBef>
                <a:spcPts val="0"/>
              </a:spcBef>
              <a:buNone/>
            </a:pPr>
            <a:r>
              <a:t/>
            </a:r>
            <a:endParaRPr/>
          </a:p>
          <a:p>
            <a:pPr indent="0" lvl="0" marL="0" rtl="0">
              <a:spcBef>
                <a:spcPts val="0"/>
              </a:spcBef>
              <a:buNone/>
            </a:pPr>
            <a:r>
              <a:t/>
            </a:r>
            <a:endParaRPr/>
          </a:p>
          <a:p>
            <a:pPr indent="0" lvl="0" marL="0" marR="0" rtl="0" algn="l">
              <a:lnSpc>
                <a:spcPct val="100000"/>
              </a:lnSpc>
              <a:spcBef>
                <a:spcPts val="0"/>
              </a:spcBef>
              <a:spcAft>
                <a:spcPts val="0"/>
              </a:spcAft>
              <a:buNone/>
            </a:pPr>
            <a:br>
              <a:rPr lang="es"/>
            </a:br>
          </a:p>
          <a:p>
            <a:pPr lvl="1" marR="0" rtl="0" algn="l">
              <a:lnSpc>
                <a:spcPct val="100000"/>
              </a:lnSpc>
              <a:spcBef>
                <a:spcPts val="0"/>
              </a:spcBef>
              <a:spcAft>
                <a:spcPts val="0"/>
              </a:spcAft>
              <a:buClr>
                <a:schemeClr val="dk1"/>
              </a:buClr>
              <a:buSzPct val="100000"/>
              <a:buFont typeface="Arial"/>
              <a:buChar char="–"/>
            </a:pPr>
            <a:r>
              <a:rPr lang="es"/>
              <a:t>Using new Load in the branch develop-load-enh, still under development and with missing features</a:t>
            </a:r>
          </a:p>
          <a:p>
            <a:pPr indent="-342900" lvl="0" marL="342900" marR="0" rtl="0" algn="l">
              <a:spcBef>
                <a:spcPts val="400"/>
              </a:spcBef>
              <a:spcAft>
                <a:spcPts val="0"/>
              </a:spcAft>
              <a:buClr>
                <a:schemeClr val="dk1"/>
              </a:buClr>
              <a:buSzPct val="100000"/>
              <a:buFont typeface="Arial"/>
              <a:buNone/>
            </a:pPr>
            <a:r>
              <a:t/>
            </a:r>
            <a:endParaRPr b="0" i="0" sz="2000" u="none" cap="none" strike="noStrike">
              <a:solidFill>
                <a:schemeClr val="dk1"/>
              </a:solidFill>
              <a:latin typeface="Arial"/>
              <a:ea typeface="Arial"/>
              <a:cs typeface="Arial"/>
              <a:sym typeface="Arial"/>
            </a:endParaRPr>
          </a:p>
        </p:txBody>
      </p:sp>
      <p:sp>
        <p:nvSpPr>
          <p:cNvPr id="143" name="Shape 143"/>
          <p:cNvSpPr txBox="1"/>
          <p:nvPr/>
        </p:nvSpPr>
        <p:spPr>
          <a:xfrm>
            <a:off x="480375" y="3247300"/>
            <a:ext cx="7522200" cy="2466000"/>
          </a:xfrm>
          <a:prstGeom prst="rect">
            <a:avLst/>
          </a:prstGeom>
          <a:solidFill>
            <a:srgbClr val="CFE2F3"/>
          </a:solidFill>
          <a:ln cap="flat" cmpd="sng" w="9525">
            <a:solidFill>
              <a:schemeClr val="dk2"/>
            </a:solidFill>
            <a:prstDash val="solid"/>
            <a:round/>
            <a:headEnd len="med" w="med" type="none"/>
            <a:tailEnd len="med" w="med" type="none"/>
          </a:ln>
        </p:spPr>
        <p:txBody>
          <a:bodyPr anchorCtr="0" anchor="t" bIns="91425" lIns="91425" rIns="91425" tIns="91425">
            <a:noAutofit/>
          </a:bodyPr>
          <a:lstStyle/>
          <a:p>
            <a:pPr lvl="0">
              <a:spcBef>
                <a:spcPts val="0"/>
              </a:spcBef>
              <a:buNone/>
            </a:pPr>
            <a:r>
              <a:rPr b="1" lang="es">
                <a:latin typeface="Courier New"/>
                <a:ea typeface="Courier New"/>
                <a:cs typeface="Courier New"/>
                <a:sym typeface="Courier New"/>
              </a:rPr>
              <a:t>source</a:t>
            </a:r>
            <a:r>
              <a:rPr lang="es">
                <a:latin typeface="Courier New"/>
                <a:ea typeface="Courier New"/>
                <a:cs typeface="Courier New"/>
                <a:sym typeface="Courier New"/>
              </a:rPr>
              <a:t>('/shared/earth/software/scripts/LoadMembersChunks.R')</a:t>
            </a:r>
          </a:p>
          <a:p>
            <a:pPr lvl="0">
              <a:spcBef>
                <a:spcPts val="0"/>
              </a:spcBef>
              <a:buNone/>
            </a:pPr>
            <a:r>
              <a:t/>
            </a:r>
            <a:endParaRPr>
              <a:latin typeface="Courier New"/>
              <a:ea typeface="Courier New"/>
              <a:cs typeface="Courier New"/>
              <a:sym typeface="Courier New"/>
            </a:endParaRPr>
          </a:p>
          <a:p>
            <a:pPr lvl="0">
              <a:spcBef>
                <a:spcPts val="0"/>
              </a:spcBef>
              <a:buNone/>
            </a:pPr>
            <a:r>
              <a:rPr lang="es">
                <a:latin typeface="Courier New"/>
                <a:ea typeface="Courier New"/>
                <a:cs typeface="Courier New"/>
                <a:sym typeface="Courier New"/>
              </a:rPr>
              <a:t>new_exp &lt;- paste0('/esarchive/exp/ecearth/t00p/monthly_mean/',</a:t>
            </a:r>
          </a:p>
          <a:p>
            <a:pPr lvl="0">
              <a:spcBef>
                <a:spcPts val="0"/>
              </a:spcBef>
              <a:buNone/>
            </a:pPr>
            <a:r>
              <a:rPr lang="es">
                <a:latin typeface="Courier New"/>
                <a:ea typeface="Courier New"/>
                <a:cs typeface="Courier New"/>
                <a:sym typeface="Courier New"/>
              </a:rPr>
              <a:t>                  '</a:t>
            </a:r>
            <a:r>
              <a:rPr b="1" lang="es">
                <a:latin typeface="Courier New"/>
                <a:ea typeface="Courier New"/>
                <a:cs typeface="Courier New"/>
                <a:sym typeface="Courier New"/>
              </a:rPr>
              <a:t>$VAR_NAME$</a:t>
            </a:r>
            <a:r>
              <a:rPr lang="es">
                <a:latin typeface="Courier New"/>
                <a:ea typeface="Courier New"/>
                <a:cs typeface="Courier New"/>
                <a:sym typeface="Courier New"/>
              </a:rPr>
              <a:t>_f6h/</a:t>
            </a:r>
            <a:r>
              <a:rPr b="1" lang="es">
                <a:latin typeface="Courier New"/>
                <a:ea typeface="Courier New"/>
                <a:cs typeface="Courier New"/>
                <a:sym typeface="Courier New"/>
              </a:rPr>
              <a:t>$VAR_NAME$</a:t>
            </a:r>
            <a:r>
              <a:rPr lang="es">
                <a:latin typeface="Courier New"/>
                <a:ea typeface="Courier New"/>
                <a:cs typeface="Courier New"/>
                <a:sym typeface="Courier New"/>
              </a:rPr>
              <a:t>_Omon_EC-EARTH3_t00p_',</a:t>
            </a:r>
          </a:p>
          <a:p>
            <a:pPr lvl="0">
              <a:spcBef>
                <a:spcPts val="0"/>
              </a:spcBef>
              <a:buNone/>
            </a:pPr>
            <a:r>
              <a:rPr lang="es">
                <a:latin typeface="Courier New"/>
                <a:ea typeface="Courier New"/>
                <a:cs typeface="Courier New"/>
                <a:sym typeface="Courier New"/>
              </a:rPr>
              <a:t>                  'S</a:t>
            </a:r>
            <a:r>
              <a:rPr b="1" lang="es">
                <a:latin typeface="Courier New"/>
                <a:ea typeface="Courier New"/>
                <a:cs typeface="Courier New"/>
                <a:sym typeface="Courier New"/>
              </a:rPr>
              <a:t>$START_DATE$</a:t>
            </a:r>
            <a:r>
              <a:rPr lang="es">
                <a:latin typeface="Courier New"/>
                <a:ea typeface="Courier New"/>
                <a:cs typeface="Courier New"/>
                <a:sym typeface="Courier New"/>
              </a:rPr>
              <a:t>_</a:t>
            </a:r>
            <a:r>
              <a:rPr b="1" lang="es">
                <a:latin typeface="Courier New"/>
                <a:ea typeface="Courier New"/>
                <a:cs typeface="Courier New"/>
                <a:sym typeface="Courier New"/>
              </a:rPr>
              <a:t>$MEMBER$</a:t>
            </a:r>
            <a:r>
              <a:rPr lang="es">
                <a:latin typeface="Courier New"/>
                <a:ea typeface="Courier New"/>
                <a:cs typeface="Courier New"/>
                <a:sym typeface="Courier New"/>
              </a:rPr>
              <a:t>_</a:t>
            </a:r>
            <a:r>
              <a:rPr b="1" lang="es">
                <a:latin typeface="Courier New"/>
                <a:ea typeface="Courier New"/>
                <a:cs typeface="Courier New"/>
                <a:sym typeface="Courier New"/>
              </a:rPr>
              <a:t>$CHUNK$</a:t>
            </a:r>
            <a:r>
              <a:rPr lang="es">
                <a:latin typeface="Courier New"/>
                <a:ea typeface="Courier New"/>
                <a:cs typeface="Courier New"/>
                <a:sym typeface="Courier New"/>
              </a:rPr>
              <a:t>.nc')</a:t>
            </a:r>
          </a:p>
          <a:p>
            <a:pPr lvl="0">
              <a:spcBef>
                <a:spcPts val="0"/>
              </a:spcBef>
              <a:buNone/>
            </a:pPr>
            <a:r>
              <a:rPr b="1" lang="es">
                <a:latin typeface="Courier New"/>
                <a:ea typeface="Courier New"/>
                <a:cs typeface="Courier New"/>
                <a:sym typeface="Courier New"/>
              </a:rPr>
              <a:t>members</a:t>
            </a:r>
            <a:r>
              <a:rPr lang="es">
                <a:latin typeface="Courier New"/>
                <a:ea typeface="Courier New"/>
                <a:cs typeface="Courier New"/>
                <a:sym typeface="Courier New"/>
              </a:rPr>
              <a:t> &lt;- list('19900101' = 'r1i1p1')</a:t>
            </a:r>
          </a:p>
          <a:p>
            <a:pPr lvl="0">
              <a:spcBef>
                <a:spcPts val="0"/>
              </a:spcBef>
              <a:buNone/>
            </a:pPr>
            <a:r>
              <a:rPr b="1" lang="es">
                <a:latin typeface="Courier New"/>
                <a:ea typeface="Courier New"/>
                <a:cs typeface="Courier New"/>
                <a:sym typeface="Courier New"/>
              </a:rPr>
              <a:t>chunks</a:t>
            </a:r>
            <a:r>
              <a:rPr lang="es">
                <a:latin typeface="Courier New"/>
                <a:ea typeface="Courier New"/>
                <a:cs typeface="Courier New"/>
                <a:sym typeface="Courier New"/>
              </a:rPr>
              <a:t> &lt;- list('19900101' = c('199001-199001', '199002-199002'))</a:t>
            </a:r>
          </a:p>
          <a:p>
            <a:pPr lvl="0">
              <a:spcBef>
                <a:spcPts val="0"/>
              </a:spcBef>
              <a:buNone/>
            </a:pPr>
            <a:r>
              <a:t/>
            </a:r>
            <a:endParaRPr>
              <a:latin typeface="Courier New"/>
              <a:ea typeface="Courier New"/>
              <a:cs typeface="Courier New"/>
              <a:sym typeface="Courier New"/>
            </a:endParaRPr>
          </a:p>
          <a:p>
            <a:pPr lvl="0">
              <a:spcBef>
                <a:spcPts val="0"/>
              </a:spcBef>
              <a:buNone/>
            </a:pPr>
            <a:r>
              <a:rPr lang="es">
                <a:latin typeface="Courier New"/>
                <a:ea typeface="Courier New"/>
                <a:cs typeface="Courier New"/>
                <a:sym typeface="Courier New"/>
              </a:rPr>
              <a:t>data &lt;- </a:t>
            </a:r>
            <a:r>
              <a:rPr b="1" lang="es">
                <a:latin typeface="Courier New"/>
                <a:ea typeface="Courier New"/>
                <a:cs typeface="Courier New"/>
                <a:sym typeface="Courier New"/>
              </a:rPr>
              <a:t>LoadMembersChunks</a:t>
            </a:r>
            <a:r>
              <a:rPr lang="es">
                <a:latin typeface="Courier New"/>
                <a:ea typeface="Courier New"/>
                <a:cs typeface="Courier New"/>
                <a:sym typeface="Courier New"/>
              </a:rPr>
              <a:t>('tos', </a:t>
            </a:r>
            <a:r>
              <a:rPr b="1" lang="es">
                <a:latin typeface="Courier New"/>
                <a:ea typeface="Courier New"/>
                <a:cs typeface="Courier New"/>
                <a:sym typeface="Courier New"/>
              </a:rPr>
              <a:t>new_exp</a:t>
            </a:r>
            <a:r>
              <a:rPr lang="es">
                <a:latin typeface="Courier New"/>
                <a:ea typeface="Courier New"/>
                <a:cs typeface="Courier New"/>
                <a:sym typeface="Courier New"/>
              </a:rPr>
              <a:t>, 'erainterim', '19900101',</a:t>
            </a:r>
          </a:p>
          <a:p>
            <a:pPr lvl="0" rtl="0">
              <a:spcBef>
                <a:spcPts val="0"/>
              </a:spcBef>
              <a:buNone/>
            </a:pPr>
            <a:r>
              <a:rPr lang="es">
                <a:latin typeface="Courier New"/>
                <a:ea typeface="Courier New"/>
                <a:cs typeface="Courier New"/>
                <a:sym typeface="Courier New"/>
              </a:rPr>
              <a:t>                          </a:t>
            </a:r>
            <a:r>
              <a:rPr b="1" lang="es">
                <a:latin typeface="Courier New"/>
                <a:ea typeface="Courier New"/>
                <a:cs typeface="Courier New"/>
                <a:sym typeface="Courier New"/>
              </a:rPr>
              <a:t>members</a:t>
            </a:r>
            <a:r>
              <a:rPr lang="es">
                <a:latin typeface="Courier New"/>
                <a:ea typeface="Courier New"/>
                <a:cs typeface="Courier New"/>
                <a:sym typeface="Courier New"/>
              </a:rPr>
              <a:t>, </a:t>
            </a:r>
            <a:r>
              <a:rPr b="1" lang="es">
                <a:latin typeface="Courier New"/>
                <a:ea typeface="Courier New"/>
                <a:cs typeface="Courier New"/>
                <a:sym typeface="Courier New"/>
              </a:rPr>
              <a:t>chunks</a:t>
            </a:r>
            <a:r>
              <a:rPr lang="es">
                <a:latin typeface="Courier New"/>
                <a:ea typeface="Courier New"/>
                <a:cs typeface="Courier New"/>
                <a:sym typeface="Courier New"/>
              </a:rPr>
              <a:t>, </a:t>
            </a:r>
            <a:r>
              <a:rPr b="1" lang="es">
                <a:latin typeface="Courier New"/>
                <a:ea typeface="Courier New"/>
                <a:cs typeface="Courier New"/>
                <a:sym typeface="Courier New"/>
              </a:rPr>
              <a:t>ftimes_per_chunk = 1</a:t>
            </a:r>
            <a:r>
              <a:rPr lang="es">
                <a:latin typeface="Courier New"/>
                <a:ea typeface="Courier New"/>
                <a:cs typeface="Courier New"/>
                <a:sym typeface="Courier New"/>
              </a:rPr>
              <a:t>,  </a:t>
            </a:r>
          </a:p>
          <a:p>
            <a:pPr lvl="0" rtl="0">
              <a:spcBef>
                <a:spcPts val="0"/>
              </a:spcBef>
              <a:buNone/>
            </a:pPr>
            <a:r>
              <a:rPr lang="es">
                <a:latin typeface="Courier New"/>
                <a:ea typeface="Courier New"/>
                <a:cs typeface="Courier New"/>
                <a:sym typeface="Courier New"/>
              </a:rPr>
              <a:t>                          output = 'lonlat')</a:t>
            </a:r>
          </a:p>
        </p:txBody>
      </p:sp>
    </p:spTree>
  </p:cSld>
  <p:clrMapOvr>
    <a:masterClrMapping/>
  </p:clrMapOvr>
</p:sld>
</file>

<file path=ppt/theme/theme1.xml><?xml version="1.0" encoding="utf-8"?>
<a:theme xmlns:a="http://schemas.openxmlformats.org/drawingml/2006/main" xmlns:r="http://schemas.openxmlformats.org/officeDocument/2006/relationships" name="2_Office Theme">
  <a:themeElements>
    <a:clrScheme name="BSC">
      <a:dk1>
        <a:srgbClr val="004990"/>
      </a:dk1>
      <a:lt1>
        <a:srgbClr val="004990"/>
      </a:lt1>
      <a:dk2>
        <a:srgbClr val="004990"/>
      </a:dk2>
      <a:lt2>
        <a:srgbClr val="004990"/>
      </a:lt2>
      <a:accent1>
        <a:srgbClr val="FFFFFF"/>
      </a:accent1>
      <a:accent2>
        <a:srgbClr val="004990"/>
      </a:accent2>
      <a:accent3>
        <a:srgbClr val="004990"/>
      </a:accent3>
      <a:accent4>
        <a:srgbClr val="8DB3E2"/>
      </a:accent4>
      <a:accent5>
        <a:srgbClr val="548DD4"/>
      </a:accent5>
      <a:accent6>
        <a:srgbClr val="0070C0"/>
      </a:accent6>
      <a:hlink>
        <a:srgbClr val="95B3D7"/>
      </a:hlink>
      <a:folHlink>
        <a:srgbClr val="3660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9_Office Theme">
  <a:themeElements>
    <a:clrScheme name="BSC">
      <a:dk1>
        <a:srgbClr val="004990"/>
      </a:dk1>
      <a:lt1>
        <a:srgbClr val="004990"/>
      </a:lt1>
      <a:dk2>
        <a:srgbClr val="004990"/>
      </a:dk2>
      <a:lt2>
        <a:srgbClr val="004990"/>
      </a:lt2>
      <a:accent1>
        <a:srgbClr val="FFFFFF"/>
      </a:accent1>
      <a:accent2>
        <a:srgbClr val="004990"/>
      </a:accent2>
      <a:accent3>
        <a:srgbClr val="004990"/>
      </a:accent3>
      <a:accent4>
        <a:srgbClr val="8DB3E2"/>
      </a:accent4>
      <a:accent5>
        <a:srgbClr val="548DD4"/>
      </a:accent5>
      <a:accent6>
        <a:srgbClr val="0070C0"/>
      </a:accent6>
      <a:hlink>
        <a:srgbClr val="95B3D7"/>
      </a:hlink>
      <a:folHlink>
        <a:srgbClr val="3660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_Office Theme">
  <a:themeElements>
    <a:clrScheme name="BSC">
      <a:dk1>
        <a:srgbClr val="004990"/>
      </a:dk1>
      <a:lt1>
        <a:srgbClr val="004990"/>
      </a:lt1>
      <a:dk2>
        <a:srgbClr val="004990"/>
      </a:dk2>
      <a:lt2>
        <a:srgbClr val="004990"/>
      </a:lt2>
      <a:accent1>
        <a:srgbClr val="FFFFFF"/>
      </a:accent1>
      <a:accent2>
        <a:srgbClr val="004990"/>
      </a:accent2>
      <a:accent3>
        <a:srgbClr val="004990"/>
      </a:accent3>
      <a:accent4>
        <a:srgbClr val="8DB3E2"/>
      </a:accent4>
      <a:accent5>
        <a:srgbClr val="548DD4"/>
      </a:accent5>
      <a:accent6>
        <a:srgbClr val="0070C0"/>
      </a:accent6>
      <a:hlink>
        <a:srgbClr val="95B3D7"/>
      </a:hlink>
      <a:folHlink>
        <a:srgbClr val="3660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