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402" r:id="rId3"/>
    <p:sldId id="408" r:id="rId4"/>
    <p:sldId id="410" r:id="rId5"/>
    <p:sldId id="386" r:id="rId6"/>
    <p:sldId id="388" r:id="rId7"/>
    <p:sldId id="353" r:id="rId8"/>
    <p:sldId id="397" r:id="rId9"/>
    <p:sldId id="398" r:id="rId10"/>
    <p:sldId id="310" r:id="rId11"/>
    <p:sldId id="399" r:id="rId12"/>
    <p:sldId id="351" r:id="rId13"/>
    <p:sldId id="358" r:id="rId14"/>
    <p:sldId id="360" r:id="rId15"/>
    <p:sldId id="411" r:id="rId16"/>
    <p:sldId id="407" r:id="rId17"/>
    <p:sldId id="403" r:id="rId18"/>
    <p:sldId id="362" r:id="rId19"/>
    <p:sldId id="373" r:id="rId20"/>
    <p:sldId id="374" r:id="rId21"/>
    <p:sldId id="303" r:id="rId22"/>
    <p:sldId id="393" r:id="rId23"/>
    <p:sldId id="400" r:id="rId24"/>
    <p:sldId id="409" r:id="rId25"/>
    <p:sldId id="391" r:id="rId26"/>
    <p:sldId id="406" r:id="rId27"/>
    <p:sldId id="392" r:id="rId28"/>
    <p:sldId id="405" r:id="rId29"/>
    <p:sldId id="390" r:id="rId30"/>
    <p:sldId id="37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51EF"/>
    <a:srgbClr val="FF840A"/>
    <a:srgbClr val="2DEA33"/>
    <a:srgbClr val="59FF46"/>
    <a:srgbClr val="4AFF3A"/>
    <a:srgbClr val="D30C0C"/>
    <a:srgbClr val="FEFF68"/>
    <a:srgbClr val="FCFF89"/>
    <a:srgbClr val="42E6FB"/>
    <a:srgbClr val="2DE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10" autoAdjust="0"/>
  </p:normalViewPr>
  <p:slideViewPr>
    <p:cSldViewPr snapToGrid="0" snapToObjects="1">
      <p:cViewPr>
        <p:scale>
          <a:sx n="95" d="100"/>
          <a:sy n="95" d="100"/>
        </p:scale>
        <p:origin x="-66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7DE90-1652-4F48-B8EF-F9BD0B104F3E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C5B49-E204-D64A-A3C8-7C8F6618F6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54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81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Need to introduce how people </a:t>
            </a:r>
            <a:r>
              <a:rPr lang="en-US" sz="1200" dirty="0" err="1" smtClean="0"/>
              <a:t>adressed</a:t>
            </a:r>
            <a:r>
              <a:rPr lang="en-US" sz="1200" dirty="0" smtClean="0"/>
              <a:t> the problem: Climatology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we predict the concentration of DMSP, the phytoplankton substrate, as a function of chlorophyll, using two different types of equations depending on the light penetration and vertical mixing depths.</a:t>
            </a:r>
          </a:p>
          <a:p>
            <a:r>
              <a:rPr lang="en-US" dirty="0" smtClean="0"/>
              <a:t>Second, we convert DMSP into DMS as a function</a:t>
            </a:r>
            <a:r>
              <a:rPr lang="en-US" baseline="0" dirty="0" smtClean="0"/>
              <a:t> of irradiance, which causes an increase in the DMS to </a:t>
            </a:r>
            <a:r>
              <a:rPr lang="en-US" baseline="0" dirty="0" err="1" smtClean="0"/>
              <a:t>DMSPt</a:t>
            </a:r>
            <a:r>
              <a:rPr lang="en-US" baseline="0" dirty="0" smtClean="0"/>
              <a:t> ratio.</a:t>
            </a:r>
          </a:p>
          <a:p>
            <a:r>
              <a:rPr lang="en-US" baseline="0" dirty="0" smtClean="0"/>
              <a:t>Third, we ventilate sea-surface DMS as a function of wind speed and temperature, mainly.</a:t>
            </a:r>
          </a:p>
          <a:p>
            <a:r>
              <a:rPr lang="en-US" b="1" baseline="0" dirty="0" smtClean="0"/>
              <a:t>This model has been developed using a global dataset and not specifically tuned to the Arctic so far.</a:t>
            </a:r>
          </a:p>
          <a:p>
            <a:endParaRPr lang="en-US" b="1" dirty="0" smtClean="0"/>
          </a:p>
          <a:p>
            <a:r>
              <a:rPr lang="en-US" b="1" dirty="0" smtClean="0"/>
              <a:t>3 minutes until here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DMS flux is controlled by seawater DMS concentration, SST, ice extent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a result, high Arctic makes a small contribution to total emission. However, it’s the area where DMS emissions matter the most.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observe no significant trend</a:t>
            </a:r>
            <a:r>
              <a:rPr lang="en-US" baseline="0" dirty="0" smtClean="0"/>
              <a:t> in 60-70 zonal band, and significant positive trend north of 70N.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Remove flux timing variability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9 minutes until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According to our best estimates, DMS emission has increased about 50% during the last decade in the high Arctic.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Animate and remove pie charts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9 minutes until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According to our best estimates, DMS emission has increased about 50% during the last decade in the high Arctic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9 minutes until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(In summary: DMS is a tiny</a:t>
            </a:r>
            <a:r>
              <a:rPr lang="en-US" baseline="0" dirty="0" smtClean="0"/>
              <a:t> leak from planktonic food webs, but a major sulfur input to the atmosphere.)</a:t>
            </a:r>
          </a:p>
          <a:p>
            <a:r>
              <a:rPr lang="en-US" baseline="0" dirty="0" smtClean="0"/>
              <a:t>DMSP synthesized by phytoplankton</a:t>
            </a:r>
          </a:p>
          <a:p>
            <a:r>
              <a:rPr lang="en-US" baseline="0" dirty="0" smtClean="0"/>
              <a:t>Transformed to the gas DMS through physiological and food web processes</a:t>
            </a:r>
          </a:p>
          <a:p>
            <a:r>
              <a:rPr lang="en-US" baseline="0" dirty="0" smtClean="0"/>
              <a:t>Dissolved gas is mainly consumed by bacteria and photolysis</a:t>
            </a:r>
          </a:p>
          <a:p>
            <a:r>
              <a:rPr lang="en-US" baseline="0" dirty="0" smtClean="0"/>
              <a:t>But a small fraction is vented to the atmosphere. In unpolluted atmospheres with low background aerosols, it can form new aerosol particles.</a:t>
            </a:r>
          </a:p>
          <a:p>
            <a:r>
              <a:rPr lang="en-US" baseline="0" dirty="0" smtClean="0"/>
              <a:t>These aerosols scatter sunlight and, more importantly, they act as cloud condensation nuclei. Increases in cloud droplet concentration change the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properties of clouds.</a:t>
            </a:r>
          </a:p>
          <a:p>
            <a:r>
              <a:rPr lang="en-US" baseline="0" dirty="0" smtClean="0"/>
              <a:t>This is important in the Arctic region because it is extremely sensitive to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feedbacks. It is </a:t>
            </a:r>
            <a:r>
              <a:rPr lang="en-US" baseline="0" dirty="0" err="1" smtClean="0"/>
              <a:t>imporytant</a:t>
            </a:r>
            <a:r>
              <a:rPr lang="en-US" baseline="0" dirty="0" smtClean="0"/>
              <a:t> globally too because uncertainty associated to natural aerosol cloud interactions hampers climate projections and assessment of anthropogenic change.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LINK: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Climatological approach</a:t>
            </a:r>
            <a:r>
              <a:rPr lang="en-US" baseline="0" dirty="0" smtClean="0"/>
              <a:t> not appropriate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81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Climatological approach</a:t>
            </a:r>
            <a:r>
              <a:rPr lang="en-US" baseline="0" dirty="0" smtClean="0"/>
              <a:t> not appropriate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81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(In summary: DMS is a tiny</a:t>
            </a:r>
            <a:r>
              <a:rPr lang="en-US" baseline="0" dirty="0" smtClean="0"/>
              <a:t> leak from planktonic food webs, but a major sulfur input to the atmosphere.)</a:t>
            </a:r>
          </a:p>
          <a:p>
            <a:r>
              <a:rPr lang="en-US" baseline="0" dirty="0" smtClean="0"/>
              <a:t>DMSP synthesized by phytoplankton</a:t>
            </a:r>
          </a:p>
          <a:p>
            <a:r>
              <a:rPr lang="en-US" baseline="0" dirty="0" smtClean="0"/>
              <a:t>Transformed to the gas DMS through physiological and food web processes</a:t>
            </a:r>
          </a:p>
          <a:p>
            <a:r>
              <a:rPr lang="en-US" baseline="0" dirty="0" smtClean="0"/>
              <a:t>Dissolved gas is mainly consumed by bacteria and photolysis</a:t>
            </a:r>
          </a:p>
          <a:p>
            <a:r>
              <a:rPr lang="en-US" baseline="0" dirty="0" smtClean="0"/>
              <a:t>But a small fraction is vented to the atmosphere. In unpolluted atmospheres with low background aerosols, it can form new aerosol particles.</a:t>
            </a:r>
          </a:p>
          <a:p>
            <a:r>
              <a:rPr lang="en-US" baseline="0" dirty="0" smtClean="0"/>
              <a:t>These aerosols scatter sunlight and, more importantly, they act as cloud condensation nuclei. Increases in cloud droplet concentration change the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properties of clouds.</a:t>
            </a:r>
          </a:p>
          <a:p>
            <a:r>
              <a:rPr lang="en-US" baseline="0" dirty="0" smtClean="0"/>
              <a:t>This is important in the Arctic region because it is extremely sensitive to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feedbacks: Arctic amplification.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LINK: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we predict the concentration of DMSP, the phytoplankton substrate, as a function of chlorophyll, using two different types of equations depending on the light penetration and vertical mixing depths.</a:t>
            </a:r>
          </a:p>
          <a:p>
            <a:r>
              <a:rPr lang="en-US" dirty="0" smtClean="0"/>
              <a:t>Second, we convert DMSP into DMS as a function</a:t>
            </a:r>
            <a:r>
              <a:rPr lang="en-US" baseline="0" dirty="0" smtClean="0"/>
              <a:t> of irradiance, which causes an increase in the DMS to </a:t>
            </a:r>
            <a:r>
              <a:rPr lang="en-US" baseline="0" dirty="0" err="1" smtClean="0"/>
              <a:t>DMSPt</a:t>
            </a:r>
            <a:r>
              <a:rPr lang="en-US" baseline="0" dirty="0" smtClean="0"/>
              <a:t> ratio.</a:t>
            </a:r>
          </a:p>
          <a:p>
            <a:r>
              <a:rPr lang="en-US" baseline="0" dirty="0" smtClean="0"/>
              <a:t>Third, we ventilate sea-surface DMS as a function of wind speed and temperature, mainly.</a:t>
            </a:r>
          </a:p>
          <a:p>
            <a:r>
              <a:rPr lang="en-US" b="1" baseline="0" dirty="0" smtClean="0"/>
              <a:t>This model has been developed using a global dataset and not specifically tuned to the Arctic so far.</a:t>
            </a:r>
          </a:p>
          <a:p>
            <a:endParaRPr lang="en-US" b="1" dirty="0" smtClean="0"/>
          </a:p>
          <a:p>
            <a:r>
              <a:rPr lang="en-US" b="1" dirty="0" smtClean="0"/>
              <a:t>3 minutes until here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we predict the concentration of DMSP, the phytoplankton substrate, as a function of chlorophyll, using two different types of equations depending on the light penetration and vertical mixing depths.</a:t>
            </a:r>
          </a:p>
          <a:p>
            <a:r>
              <a:rPr lang="en-US" dirty="0" smtClean="0"/>
              <a:t>Second, we convert DMSP into DMS as a function</a:t>
            </a:r>
            <a:r>
              <a:rPr lang="en-US" baseline="0" dirty="0" smtClean="0"/>
              <a:t> of irradiance, which causes an increase in the DMS to </a:t>
            </a:r>
            <a:r>
              <a:rPr lang="en-US" baseline="0" dirty="0" err="1" smtClean="0"/>
              <a:t>DMSPt</a:t>
            </a:r>
            <a:r>
              <a:rPr lang="en-US" baseline="0" dirty="0" smtClean="0"/>
              <a:t> ratio.</a:t>
            </a:r>
          </a:p>
          <a:p>
            <a:r>
              <a:rPr lang="en-US" baseline="0" dirty="0" smtClean="0"/>
              <a:t>Third, we ventilate sea-surface DMS as a function of wind speed and temperature, mainly.</a:t>
            </a:r>
          </a:p>
          <a:p>
            <a:r>
              <a:rPr lang="en-US" b="1" baseline="0" dirty="0" smtClean="0"/>
              <a:t>This model has been developed using a global dataset and not specifically tuned to the Arctic so far.</a:t>
            </a:r>
          </a:p>
          <a:p>
            <a:endParaRPr lang="en-US" b="1" dirty="0" smtClean="0"/>
          </a:p>
          <a:p>
            <a:r>
              <a:rPr lang="en-US" b="1" dirty="0" smtClean="0"/>
              <a:t>3 minutes until here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According to our best estimates, DMS emission has increased about 50% during the last decade in the high Arctic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Put trends here in text, then go directly to &gt;70N trends.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Remove flux </a:t>
            </a:r>
            <a:r>
              <a:rPr lang="en-US" smtClean="0"/>
              <a:t>timing variability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9 minutes until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According to our best estimates, DMS emission has increased about 50% during the last decade in the high Arctic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9 minutes until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Arctic has extreme seasonality. Not only in seasonal cycles of marine productivity, also in atmospheric processes (aerosol and cloud dynamics)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26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(In summary: DMS is a tiny</a:t>
            </a:r>
            <a:r>
              <a:rPr lang="en-US" baseline="0" dirty="0" smtClean="0"/>
              <a:t> leak from planktonic food webs, but a major sulfur input to the atmosphere.)</a:t>
            </a:r>
          </a:p>
          <a:p>
            <a:r>
              <a:rPr lang="en-US" baseline="0" dirty="0" smtClean="0"/>
              <a:t>DMSP synthesized by phytoplankton</a:t>
            </a:r>
          </a:p>
          <a:p>
            <a:r>
              <a:rPr lang="en-US" baseline="0" dirty="0" smtClean="0"/>
              <a:t>Transformed to the gas DMS through physiological and food web processes</a:t>
            </a:r>
          </a:p>
          <a:p>
            <a:r>
              <a:rPr lang="en-US" baseline="0" dirty="0" smtClean="0"/>
              <a:t>Dissolved gas is mainly consumed by bacteria and photolysis</a:t>
            </a:r>
          </a:p>
          <a:p>
            <a:r>
              <a:rPr lang="en-US" baseline="0" dirty="0" smtClean="0"/>
              <a:t>But a small fraction is vented to the atmosphere. In unpolluted atmospheres with low background aerosols, it can form new aerosol particles.</a:t>
            </a:r>
          </a:p>
          <a:p>
            <a:r>
              <a:rPr lang="en-US" baseline="0" dirty="0" smtClean="0"/>
              <a:t>These aerosols scatter sunlight and, more importantly, they act as cloud condensation nuclei. Increases in cloud droplet concentration change the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properties of clouds.</a:t>
            </a:r>
          </a:p>
          <a:p>
            <a:r>
              <a:rPr lang="en-US" baseline="0" dirty="0" smtClean="0"/>
              <a:t>This is important in the Arctic region because it is extremely sensitive to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feedbacks: Arctic amplification.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LINK: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(In summary: DMS is a tiny</a:t>
            </a:r>
            <a:r>
              <a:rPr lang="en-US" baseline="0" dirty="0" smtClean="0"/>
              <a:t> leak from planktonic food webs, but a major sulfur input to the atmosphere.)</a:t>
            </a:r>
          </a:p>
          <a:p>
            <a:r>
              <a:rPr lang="en-US" baseline="0" dirty="0" smtClean="0"/>
              <a:t>DMSP synthesized by phytoplankton</a:t>
            </a:r>
          </a:p>
          <a:p>
            <a:r>
              <a:rPr lang="en-US" baseline="0" dirty="0" smtClean="0"/>
              <a:t>Transformed to the gas DMS through physiological and food web processes</a:t>
            </a:r>
          </a:p>
          <a:p>
            <a:r>
              <a:rPr lang="en-US" baseline="0" dirty="0" smtClean="0"/>
              <a:t>Dissolved gas is mainly consumed by bacteria and photolysis</a:t>
            </a:r>
          </a:p>
          <a:p>
            <a:r>
              <a:rPr lang="en-US" baseline="0" dirty="0" smtClean="0"/>
              <a:t>But a small fraction is vented to the atmosphere. In unpolluted atmospheres with low background aerosols, it can form new aerosol particles.</a:t>
            </a:r>
          </a:p>
          <a:p>
            <a:r>
              <a:rPr lang="en-US" baseline="0" dirty="0" smtClean="0"/>
              <a:t>These aerosols scatter sunlight and, more importantly, they act as cloud condensation nuclei. Increases in cloud droplet concentration change the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properties of clouds.</a:t>
            </a:r>
          </a:p>
          <a:p>
            <a:r>
              <a:rPr lang="en-US" baseline="0" dirty="0" smtClean="0"/>
              <a:t>This is important in the Arctic region because it is extremely sensitive to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feedbacks: Arctic amplification.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LINK: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(In summary: DMS is a tiny</a:t>
            </a:r>
            <a:r>
              <a:rPr lang="en-US" baseline="0" dirty="0" smtClean="0"/>
              <a:t> leak from planktonic food webs, but a major sulfur input to the atmosphere.)</a:t>
            </a:r>
          </a:p>
          <a:p>
            <a:r>
              <a:rPr lang="en-US" baseline="0" dirty="0" smtClean="0"/>
              <a:t>DMSP synthesized by phytoplankton</a:t>
            </a:r>
          </a:p>
          <a:p>
            <a:r>
              <a:rPr lang="en-US" baseline="0" dirty="0" smtClean="0"/>
              <a:t>Transformed to the gas DMS through physiological and food web processes</a:t>
            </a:r>
          </a:p>
          <a:p>
            <a:r>
              <a:rPr lang="en-US" baseline="0" dirty="0" smtClean="0"/>
              <a:t>Dissolved gas is mainly consumed by bacteria and photolysis</a:t>
            </a:r>
          </a:p>
          <a:p>
            <a:r>
              <a:rPr lang="en-US" baseline="0" dirty="0" smtClean="0"/>
              <a:t>But a small fraction is vented to the atmosphere. In unpolluted atmospheres with low background aerosols, it can form new aerosol particles.</a:t>
            </a:r>
          </a:p>
          <a:p>
            <a:r>
              <a:rPr lang="en-US" baseline="0" dirty="0" smtClean="0"/>
              <a:t>These aerosols scatter sunlight and, more importantly, they act as cloud condensation nuclei. Increases in cloud droplet concentration change the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properties of clouds.</a:t>
            </a:r>
          </a:p>
          <a:p>
            <a:r>
              <a:rPr lang="en-US" baseline="0" dirty="0" smtClean="0"/>
              <a:t>This is important in the Arctic region because it is extremely sensitive to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feedbacks: Arctic amplification.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LINK: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Poor knowledge of natural aerosol-cloud interactions hampers our</a:t>
            </a:r>
            <a:r>
              <a:rPr lang="en-US" baseline="0" dirty="0" smtClean="0"/>
              <a:t> ability to attribute anthropogenic climate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26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we predict the concentration of DMSP, the phytoplankton substrate, as a function of chlorophyll, using two different types of equations depending on the light penetration and vertical mixing depths.</a:t>
            </a:r>
          </a:p>
          <a:p>
            <a:r>
              <a:rPr lang="en-US" dirty="0" smtClean="0"/>
              <a:t>PUT PICS OF DIATOMS AND HIGH DMSPT PHYTO ON TOP </a:t>
            </a:r>
            <a:r>
              <a:rPr lang="en-US" smtClean="0"/>
              <a:t>OF PLOT</a:t>
            </a:r>
            <a:endParaRPr lang="en-US" dirty="0" smtClean="0"/>
          </a:p>
          <a:p>
            <a:r>
              <a:rPr lang="en-US" dirty="0" smtClean="0"/>
              <a:t>Second, we convert DMSP into DMS as a function</a:t>
            </a:r>
            <a:r>
              <a:rPr lang="en-US" baseline="0" dirty="0" smtClean="0"/>
              <a:t> of irradiance, which causes an increase in the DMS to </a:t>
            </a:r>
            <a:r>
              <a:rPr lang="en-US" baseline="0" dirty="0" err="1" smtClean="0"/>
              <a:t>DMSPt</a:t>
            </a:r>
            <a:r>
              <a:rPr lang="en-US" baseline="0" dirty="0" smtClean="0"/>
              <a:t> ratio.</a:t>
            </a:r>
          </a:p>
          <a:p>
            <a:r>
              <a:rPr lang="en-US" baseline="0" dirty="0" smtClean="0"/>
              <a:t>Third, we ventilate sea-surface DMS as a function of wind speed and temperature, mainly.</a:t>
            </a:r>
          </a:p>
          <a:p>
            <a:r>
              <a:rPr lang="en-US" b="1" baseline="0" dirty="0" smtClean="0"/>
              <a:t>This model has been developed using a global dataset and not specifically tuned to the Arctic so far.</a:t>
            </a:r>
          </a:p>
          <a:p>
            <a:endParaRPr lang="en-US" b="1" dirty="0" smtClean="0"/>
          </a:p>
          <a:p>
            <a:r>
              <a:rPr lang="en-US" b="1" dirty="0" smtClean="0"/>
              <a:t>3 minutes until here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compare summer DMS concentration estimated with</a:t>
            </a:r>
            <a:r>
              <a:rPr lang="en-US" baseline="0" dirty="0" smtClean="0"/>
              <a:t> interpolation techniques (Lana 2011) and remote sensing algorithm.</a:t>
            </a:r>
          </a:p>
          <a:p>
            <a:r>
              <a:rPr lang="en-US" baseline="0" dirty="0" smtClean="0"/>
              <a:t>There are obvious differences in spatial patterns, that will then combine with variability in sea ice cover and gas exchange processes resulting in different emission patterns.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4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3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8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9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3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0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06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6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53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0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CFD59-82A2-B34E-8186-B0376A6F0D0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E5F9C-4653-E940-885B-91CF6A7CFF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0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image" Target="../media/image38.jp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10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10" Type="http://schemas.openxmlformats.org/officeDocument/2006/relationships/image" Target="../media/image50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10.png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10.png"/><Relationship Id="rId4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54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31.png"/><Relationship Id="rId5" Type="http://schemas.openxmlformats.org/officeDocument/2006/relationships/image" Target="../media/image5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1"/>
            <a:ext cx="580570" cy="6857999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_0873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2" r="2815"/>
          <a:stretch/>
        </p:blipFill>
        <p:spPr>
          <a:xfrm>
            <a:off x="580571" y="1"/>
            <a:ext cx="8563429" cy="686705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444536"/>
            <a:ext cx="8581570" cy="4160698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62000" y="464197"/>
            <a:ext cx="7620001" cy="13607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00"/>
                </a:solidFill>
              </a:rPr>
              <a:t>Trends in Arctic Ocean </a:t>
            </a:r>
            <a:r>
              <a:rPr lang="en-US" sz="3200" dirty="0" err="1">
                <a:solidFill>
                  <a:srgbClr val="FFFF00"/>
                </a:solidFill>
              </a:rPr>
              <a:t>Dimethylsulfide</a:t>
            </a:r>
            <a:r>
              <a:rPr lang="en-US" sz="3200" dirty="0">
                <a:solidFill>
                  <a:srgbClr val="FFFF00"/>
                </a:solidFill>
              </a:rPr>
              <a:t> Emission Diagnosed From Multi-Satellite Data, 1998-2016</a:t>
            </a:r>
            <a:r>
              <a:rPr lang="en-CA" sz="3200" dirty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Sous-titre 2"/>
          <p:cNvSpPr txBox="1">
            <a:spLocks/>
          </p:cNvSpPr>
          <p:nvPr/>
        </p:nvSpPr>
        <p:spPr>
          <a:xfrm>
            <a:off x="762001" y="1880500"/>
            <a:ext cx="7620000" cy="25043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u="sng" dirty="0" smtClean="0">
                <a:solidFill>
                  <a:schemeClr val="bg1"/>
                </a:solidFill>
                <a:latin typeface="Calibri" charset="0"/>
              </a:rPr>
              <a:t>Martí Galí</a:t>
            </a:r>
            <a:r>
              <a:rPr lang="en-US" sz="2600" baseline="30000" dirty="0" smtClean="0">
                <a:solidFill>
                  <a:schemeClr val="bg1"/>
                </a:solidFill>
                <a:latin typeface="Calibri" charset="0"/>
              </a:rPr>
              <a:t>1,2</a:t>
            </a:r>
            <a:r>
              <a:rPr lang="en-US" sz="2600" dirty="0" smtClean="0">
                <a:solidFill>
                  <a:schemeClr val="bg1"/>
                </a:solidFill>
              </a:rPr>
              <a:t>, Maurice Levasseur</a:t>
            </a:r>
            <a:r>
              <a:rPr lang="en-US" sz="2600" baseline="30000" dirty="0" smtClean="0">
                <a:solidFill>
                  <a:schemeClr val="bg1"/>
                </a:solidFill>
              </a:rPr>
              <a:t>2</a:t>
            </a:r>
            <a:r>
              <a:rPr lang="en-US" sz="2600" dirty="0" smtClean="0">
                <a:solidFill>
                  <a:schemeClr val="bg1"/>
                </a:solidFill>
              </a:rPr>
              <a:t>, </a:t>
            </a:r>
            <a:r>
              <a:rPr lang="en-US" sz="2600" dirty="0">
                <a:solidFill>
                  <a:schemeClr val="bg1"/>
                </a:solidFill>
              </a:rPr>
              <a:t>Emmanuel </a:t>
            </a:r>
            <a:r>
              <a:rPr lang="en-US" sz="2600" dirty="0" smtClean="0">
                <a:solidFill>
                  <a:schemeClr val="bg1"/>
                </a:solidFill>
              </a:rPr>
              <a:t>Devred</a:t>
            </a:r>
            <a:r>
              <a:rPr lang="en-US" sz="2600" baseline="30000" dirty="0" smtClean="0">
                <a:solidFill>
                  <a:schemeClr val="bg1"/>
                </a:solidFill>
              </a:rPr>
              <a:t>3</a:t>
            </a:r>
            <a:r>
              <a:rPr lang="en-US" sz="2600" dirty="0" smtClean="0">
                <a:solidFill>
                  <a:schemeClr val="bg1"/>
                </a:solidFill>
              </a:rPr>
              <a:t>, Marcel Babin</a:t>
            </a:r>
            <a:r>
              <a:rPr lang="en-US" sz="2600" baseline="30000" dirty="0">
                <a:solidFill>
                  <a:schemeClr val="bg1"/>
                </a:solidFill>
              </a:rPr>
              <a:t>2</a:t>
            </a:r>
            <a:r>
              <a:rPr lang="en-US" sz="2600" dirty="0" smtClean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Rashed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Mahmood</a:t>
            </a:r>
            <a:r>
              <a:rPr lang="en-US" sz="2600" baseline="30000" dirty="0" smtClean="0">
                <a:solidFill>
                  <a:schemeClr val="bg1"/>
                </a:solidFill>
              </a:rPr>
              <a:t>4,1</a:t>
            </a:r>
            <a:r>
              <a:rPr lang="en-US" sz="2600" dirty="0" smtClean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Roghayeh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Ghahremaninezhad</a:t>
            </a:r>
            <a:r>
              <a:rPr lang="en-US" sz="2600" baseline="30000" dirty="0" smtClean="0">
                <a:solidFill>
                  <a:schemeClr val="bg1"/>
                </a:solidFill>
              </a:rPr>
              <a:t>5</a:t>
            </a:r>
            <a:r>
              <a:rPr lang="en-US" sz="2600" dirty="0" smtClean="0">
                <a:solidFill>
                  <a:schemeClr val="bg1"/>
                </a:solidFill>
              </a:rPr>
              <a:t>, </a:t>
            </a:r>
            <a:r>
              <a:rPr lang="en-US" sz="2600" dirty="0">
                <a:solidFill>
                  <a:schemeClr val="bg1"/>
                </a:solidFill>
              </a:rPr>
              <a:t>Knut von </a:t>
            </a:r>
            <a:r>
              <a:rPr lang="en-US" sz="2600" dirty="0" smtClean="0">
                <a:solidFill>
                  <a:schemeClr val="bg1"/>
                </a:solidFill>
              </a:rPr>
              <a:t>Salzen</a:t>
            </a:r>
            <a:r>
              <a:rPr lang="en-US" sz="2600" baseline="30000" dirty="0" smtClean="0">
                <a:solidFill>
                  <a:schemeClr val="bg1"/>
                </a:solidFill>
              </a:rPr>
              <a:t>4</a:t>
            </a:r>
            <a:r>
              <a:rPr lang="en-US" sz="2600" dirty="0" smtClean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Wanmin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Gong</a:t>
            </a:r>
            <a:r>
              <a:rPr lang="en-US" sz="2600" baseline="30000" dirty="0">
                <a:solidFill>
                  <a:schemeClr val="bg1"/>
                </a:solidFill>
              </a:rPr>
              <a:t>5</a:t>
            </a:r>
            <a:endParaRPr lang="en-US" sz="2600" dirty="0" smtClean="0">
              <a:solidFill>
                <a:schemeClr val="bg1"/>
              </a:solidFill>
            </a:endParaRPr>
          </a:p>
          <a:p>
            <a:pPr algn="l"/>
            <a:endParaRPr lang="en-US" sz="2200" dirty="0" smtClean="0">
              <a:solidFill>
                <a:schemeClr val="bg1"/>
              </a:solidFill>
              <a:latin typeface="Calibri" charset="0"/>
            </a:endParaRPr>
          </a:p>
          <a:p>
            <a:pPr algn="l"/>
            <a:endParaRPr lang="en-US" sz="2200" dirty="0">
              <a:solidFill>
                <a:schemeClr val="bg1"/>
              </a:solidFill>
              <a:latin typeface="Calibri" charset="0"/>
            </a:endParaRPr>
          </a:p>
          <a:p>
            <a:pPr algn="l"/>
            <a:r>
              <a:rPr lang="en-US" sz="1700" baseline="30000" dirty="0" smtClean="0">
                <a:solidFill>
                  <a:schemeClr val="bg1"/>
                </a:solidFill>
                <a:latin typeface="Calibri" charset="0"/>
              </a:rPr>
              <a:t>1</a:t>
            </a:r>
            <a:r>
              <a:rPr lang="en-US" sz="1700" dirty="0" smtClean="0">
                <a:solidFill>
                  <a:schemeClr val="bg1"/>
                </a:solidFill>
                <a:latin typeface="Calibri" charset="0"/>
              </a:rPr>
              <a:t>Barcelona </a:t>
            </a:r>
            <a:r>
              <a:rPr lang="en-US" sz="1700" dirty="0">
                <a:solidFill>
                  <a:schemeClr val="bg1"/>
                </a:solidFill>
                <a:latin typeface="Calibri" charset="0"/>
              </a:rPr>
              <a:t>Supercomputing </a:t>
            </a:r>
            <a:r>
              <a:rPr lang="en-US" sz="1700" dirty="0" smtClean="0">
                <a:solidFill>
                  <a:schemeClr val="bg1"/>
                </a:solidFill>
                <a:latin typeface="Calibri" charset="0"/>
              </a:rPr>
              <a:t>Center</a:t>
            </a:r>
          </a:p>
          <a:p>
            <a:pPr algn="l"/>
            <a:r>
              <a:rPr lang="en-US" sz="1700" baseline="30000" dirty="0" smtClean="0">
                <a:solidFill>
                  <a:schemeClr val="bg1"/>
                </a:solidFill>
                <a:latin typeface="Calibri" charset="0"/>
              </a:rPr>
              <a:t>2</a:t>
            </a:r>
            <a:r>
              <a:rPr lang="en-US" sz="1700" dirty="0" smtClean="0">
                <a:solidFill>
                  <a:schemeClr val="bg1"/>
                </a:solidFill>
              </a:rPr>
              <a:t>Takuvik </a:t>
            </a:r>
            <a:r>
              <a:rPr lang="en-US" sz="1700" dirty="0">
                <a:solidFill>
                  <a:schemeClr val="bg1"/>
                </a:solidFill>
              </a:rPr>
              <a:t>Joint International Laboratory &amp; </a:t>
            </a:r>
            <a:r>
              <a:rPr lang="en-US" sz="1700" dirty="0" err="1">
                <a:solidFill>
                  <a:schemeClr val="bg1"/>
                </a:solidFill>
              </a:rPr>
              <a:t>Québec-Océan</a:t>
            </a:r>
            <a:r>
              <a:rPr lang="en-US" sz="1700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Universite</a:t>
            </a:r>
            <a:r>
              <a:rPr lang="en-US" sz="1700" dirty="0">
                <a:solidFill>
                  <a:schemeClr val="bg1"/>
                </a:solidFill>
              </a:rPr>
              <a:t>́ Laval, </a:t>
            </a:r>
          </a:p>
          <a:p>
            <a:pPr algn="l"/>
            <a:r>
              <a:rPr lang="en-US" sz="1700" baseline="30000" dirty="0" smtClean="0">
                <a:solidFill>
                  <a:schemeClr val="bg1"/>
                </a:solidFill>
                <a:latin typeface="Calibri" charset="0"/>
              </a:rPr>
              <a:t>3</a:t>
            </a:r>
            <a:r>
              <a:rPr lang="en-US" sz="1700" dirty="0" smtClean="0">
                <a:solidFill>
                  <a:schemeClr val="bg1"/>
                </a:solidFill>
              </a:rPr>
              <a:t>Bedford </a:t>
            </a:r>
            <a:r>
              <a:rPr lang="en-US" sz="1700" dirty="0">
                <a:solidFill>
                  <a:schemeClr val="bg1"/>
                </a:solidFill>
              </a:rPr>
              <a:t>Institute of Oceanography</a:t>
            </a:r>
            <a:r>
              <a:rPr lang="en-CA" sz="1700" dirty="0">
                <a:solidFill>
                  <a:schemeClr val="bg1"/>
                </a:solidFill>
              </a:rPr>
              <a:t> </a:t>
            </a:r>
            <a:endParaRPr lang="en-US" sz="1700" dirty="0">
              <a:solidFill>
                <a:schemeClr val="bg1"/>
              </a:solidFill>
              <a:latin typeface="Calibri" charset="0"/>
            </a:endParaRPr>
          </a:p>
          <a:p>
            <a:pPr algn="l"/>
            <a:r>
              <a:rPr lang="en-US" sz="1700" baseline="30000" dirty="0" smtClean="0">
                <a:solidFill>
                  <a:schemeClr val="bg1"/>
                </a:solidFill>
                <a:latin typeface="Calibri" charset="0"/>
              </a:rPr>
              <a:t>4</a:t>
            </a:r>
            <a:r>
              <a:rPr lang="en-US" sz="1700" dirty="0" smtClean="0">
                <a:solidFill>
                  <a:schemeClr val="bg1"/>
                </a:solidFill>
              </a:rPr>
              <a:t>Canadian </a:t>
            </a:r>
            <a:r>
              <a:rPr lang="en-US" sz="1700" dirty="0">
                <a:solidFill>
                  <a:schemeClr val="bg1"/>
                </a:solidFill>
              </a:rPr>
              <a:t>Center for Climate </a:t>
            </a:r>
            <a:r>
              <a:rPr lang="en-US" sz="1700" dirty="0" err="1">
                <a:solidFill>
                  <a:schemeClr val="bg1"/>
                </a:solidFill>
              </a:rPr>
              <a:t>Modelling</a:t>
            </a:r>
            <a:r>
              <a:rPr lang="en-US" sz="1700" dirty="0">
                <a:solidFill>
                  <a:schemeClr val="bg1"/>
                </a:solidFill>
              </a:rPr>
              <a:t> and Analysis, Environment and Climate Change </a:t>
            </a:r>
            <a:r>
              <a:rPr lang="en-US" sz="1700" dirty="0" smtClean="0">
                <a:solidFill>
                  <a:schemeClr val="bg1"/>
                </a:solidFill>
              </a:rPr>
              <a:t>Canada, Victoria</a:t>
            </a:r>
            <a:endParaRPr lang="en-US" sz="1700" dirty="0">
              <a:solidFill>
                <a:schemeClr val="bg1"/>
              </a:solidFill>
            </a:endParaRPr>
          </a:p>
          <a:p>
            <a:pPr algn="l"/>
            <a:r>
              <a:rPr lang="en-US" sz="1700" baseline="30000" dirty="0" smtClean="0">
                <a:solidFill>
                  <a:schemeClr val="bg1"/>
                </a:solidFill>
                <a:latin typeface="Calibri" charset="0"/>
              </a:rPr>
              <a:t>5</a:t>
            </a:r>
            <a:r>
              <a:rPr lang="en-US" sz="1700" dirty="0">
                <a:solidFill>
                  <a:schemeClr val="bg1"/>
                </a:solidFill>
              </a:rPr>
              <a:t>Environment and Climate Change Canada, </a:t>
            </a:r>
            <a:r>
              <a:rPr lang="en-US" sz="1700" dirty="0" smtClean="0">
                <a:solidFill>
                  <a:schemeClr val="bg1"/>
                </a:solidFill>
              </a:rPr>
              <a:t>Toronto</a:t>
            </a:r>
            <a:endParaRPr lang="en-US" sz="17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53263" y="4269196"/>
            <a:ext cx="35283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Avenir Book"/>
                <a:cs typeface="Avenir Book"/>
              </a:rPr>
              <a:t>17 May 2019, ESA-LPS 2019 Milano</a:t>
            </a:r>
            <a:endParaRPr lang="en-US" sz="1500" dirty="0">
              <a:latin typeface="Avenir Book"/>
              <a:cs typeface="Avenir Boo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6187273"/>
            <a:ext cx="9144000" cy="6797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CER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" y="6232066"/>
            <a:ext cx="2870842" cy="566776"/>
          </a:xfrm>
          <a:prstGeom prst="rect">
            <a:avLst/>
          </a:prstGeom>
        </p:spPr>
      </p:pic>
      <p:pic>
        <p:nvPicPr>
          <p:cNvPr id="5" name="Picture 4" descr="logoTakuvik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0" b="27357"/>
          <a:stretch/>
        </p:blipFill>
        <p:spPr>
          <a:xfrm>
            <a:off x="3283806" y="6232066"/>
            <a:ext cx="1769457" cy="599282"/>
          </a:xfrm>
          <a:prstGeom prst="rect">
            <a:avLst/>
          </a:prstGeom>
        </p:spPr>
      </p:pic>
      <p:pic>
        <p:nvPicPr>
          <p:cNvPr id="16" name="Picture 15" descr="netca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08" y="6267770"/>
            <a:ext cx="1057722" cy="49580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Picture 1" descr="J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18" y="6372168"/>
            <a:ext cx="1768130" cy="347829"/>
          </a:xfrm>
          <a:prstGeom prst="rect">
            <a:avLst/>
          </a:prstGeom>
        </p:spPr>
      </p:pic>
      <p:pic>
        <p:nvPicPr>
          <p:cNvPr id="6" name="Picture 5" descr="bsc-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62" y="6240745"/>
            <a:ext cx="2126894" cy="5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0"/>
    </mc:Choice>
    <mc:Fallback xmlns="">
      <p:transition xmlns:p14="http://schemas.microsoft.com/office/powerpoint/2010/main" spd="slow" advTm="1754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 Seasonal DMS cycle + </a:t>
            </a:r>
            <a:r>
              <a:rPr lang="en-US" sz="2400" dirty="0" err="1" smtClean="0">
                <a:solidFill>
                  <a:schemeClr val="bg1"/>
                </a:solidFill>
              </a:rPr>
              <a:t>interannual</a:t>
            </a:r>
            <a:r>
              <a:rPr lang="en-US" sz="2400" dirty="0" smtClean="0">
                <a:solidFill>
                  <a:schemeClr val="bg1"/>
                </a:solidFill>
              </a:rPr>
              <a:t> variability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Fig1_Seasonal_50NO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" y="1401061"/>
            <a:ext cx="9144000" cy="468485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059841" y="63574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3094891" y="1868991"/>
            <a:ext cx="5354937" cy="1487157"/>
            <a:chOff x="3094891" y="1868991"/>
            <a:chExt cx="5354937" cy="1487157"/>
          </a:xfrm>
        </p:grpSpPr>
        <p:pic>
          <p:nvPicPr>
            <p:cNvPr id="8" name="Picture 10" descr="WassmanReigstad2011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2" t="72095" r="51922" b="11758"/>
            <a:stretch/>
          </p:blipFill>
          <p:spPr>
            <a:xfrm>
              <a:off x="3094891" y="1868991"/>
              <a:ext cx="5354937" cy="14871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CasellaDiTesto 2"/>
            <p:cNvSpPr txBox="1"/>
            <p:nvPr/>
          </p:nvSpPr>
          <p:spPr>
            <a:xfrm>
              <a:off x="7059841" y="2039815"/>
              <a:ext cx="1149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latin typeface="Avenir Book"/>
                </a:rPr>
                <a:t>Subarctic</a:t>
              </a:r>
              <a:endParaRPr lang="it-IT" dirty="0">
                <a:latin typeface="Avenir Book"/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3094891" y="3979145"/>
            <a:ext cx="5354938" cy="1487157"/>
            <a:chOff x="3094891" y="3979145"/>
            <a:chExt cx="5354938" cy="1487157"/>
          </a:xfrm>
        </p:grpSpPr>
        <p:pic>
          <p:nvPicPr>
            <p:cNvPr id="9" name="Picture 10" descr="WassmanReigstad2011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2" t="40638" r="51922" b="43216"/>
            <a:stretch/>
          </p:blipFill>
          <p:spPr>
            <a:xfrm>
              <a:off x="3094891" y="3979145"/>
              <a:ext cx="5354938" cy="14871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CasellaDiTesto 11"/>
            <p:cNvSpPr txBox="1"/>
            <p:nvPr/>
          </p:nvSpPr>
          <p:spPr>
            <a:xfrm>
              <a:off x="5898382" y="4141595"/>
              <a:ext cx="2551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latin typeface="Avenir Book"/>
                </a:rPr>
                <a:t>Arctic</a:t>
              </a:r>
              <a:r>
                <a:rPr lang="it-IT" dirty="0" smtClean="0">
                  <a:latin typeface="Avenir Book"/>
                </a:rPr>
                <a:t>: </a:t>
              </a:r>
              <a:r>
                <a:rPr lang="it-IT" dirty="0" err="1" smtClean="0">
                  <a:latin typeface="Avenir Book"/>
                </a:rPr>
                <a:t>ice</a:t>
              </a:r>
              <a:r>
                <a:rPr lang="it-IT" dirty="0" smtClean="0">
                  <a:latin typeface="Avenir Book"/>
                </a:rPr>
                <a:t> </a:t>
              </a:r>
              <a:r>
                <a:rPr lang="it-IT" dirty="0" err="1" smtClean="0">
                  <a:latin typeface="Avenir Book"/>
                </a:rPr>
                <a:t>edge</a:t>
              </a:r>
              <a:r>
                <a:rPr lang="it-IT" dirty="0" smtClean="0">
                  <a:latin typeface="Avenir Book"/>
                </a:rPr>
                <a:t> </a:t>
              </a:r>
              <a:r>
                <a:rPr lang="it-IT" dirty="0" err="1" smtClean="0">
                  <a:latin typeface="Avenir Book"/>
                </a:rPr>
                <a:t>blooms</a:t>
              </a:r>
              <a:endParaRPr lang="it-IT" dirty="0">
                <a:latin typeface="Avenir Book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51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"/>
    </mc:Choice>
    <mc:Fallback xmlns="">
      <p:transition xmlns:p14="http://schemas.microsoft.com/office/powerpoint/2010/main" spd="slow" advTm="2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Algorithm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Estimating sea-air DMS flux (step 3)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6543"/>
          <a:stretch/>
        </p:blipFill>
        <p:spPr>
          <a:xfrm>
            <a:off x="642051" y="3665593"/>
            <a:ext cx="7631298" cy="237063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200000">
            <a:off x="5618504" y="3580815"/>
            <a:ext cx="1883359" cy="356576"/>
          </a:xfrm>
          <a:prstGeom prst="rightArrow">
            <a:avLst>
              <a:gd name="adj1" fmla="val 49001"/>
              <a:gd name="adj2" fmla="val 50000"/>
            </a:avLst>
          </a:prstGeom>
          <a:solidFill>
            <a:schemeClr val="bg1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42273" y="4630507"/>
            <a:ext cx="2036489" cy="1153741"/>
          </a:xfrm>
          <a:prstGeom prst="rect">
            <a:avLst/>
          </a:prstGeom>
          <a:solidFill>
            <a:srgbClr val="DE745B"/>
          </a:solidFill>
          <a:ln w="38100" cmpd="sng">
            <a:solidFill>
              <a:srgbClr val="C302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2: </a:t>
            </a:r>
            <a:r>
              <a:rPr lang="en-US" sz="2000" dirty="0" err="1" smtClean="0">
                <a:latin typeface="Avenir Book"/>
                <a:cs typeface="Avenir Book"/>
              </a:rPr>
              <a:t>DMS</a:t>
            </a:r>
            <a:r>
              <a:rPr lang="en-US" sz="2000" baseline="-25000" dirty="0" err="1" smtClean="0">
                <a:latin typeface="Avenir Book"/>
                <a:cs typeface="Avenir Book"/>
              </a:rPr>
              <a:t>aq</a:t>
            </a:r>
            <a:r>
              <a:rPr lang="en-US" sz="2000" dirty="0" smtClean="0">
                <a:latin typeface="Avenir Book"/>
                <a:cs typeface="Avenir Book"/>
              </a:rPr>
              <a:t> = 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f(</a:t>
            </a:r>
            <a:r>
              <a:rPr lang="en-US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DMSPt</a:t>
            </a:r>
            <a:r>
              <a:rPr lang="en-US" sz="2000" dirty="0" smtClean="0">
                <a:latin typeface="Avenir Book"/>
                <a:cs typeface="Avenir Book"/>
              </a:rPr>
              <a:t>, PAR)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104639" y="4997468"/>
            <a:ext cx="1337633" cy="459254"/>
          </a:xfrm>
          <a:prstGeom prst="rightArrow">
            <a:avLst>
              <a:gd name="adj1" fmla="val 70472"/>
              <a:gd name="adj2" fmla="val 50000"/>
            </a:avLst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43279" y="4630507"/>
            <a:ext cx="3400559" cy="115374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cmpd="sng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1: DMSP (in </a:t>
            </a:r>
            <a:r>
              <a:rPr lang="en-US" sz="2000" dirty="0" err="1" smtClean="0">
                <a:latin typeface="Avenir Book"/>
                <a:cs typeface="Avenir Book"/>
              </a:rPr>
              <a:t>phyto</a:t>
            </a:r>
            <a:r>
              <a:rPr lang="en-US" sz="2000" dirty="0" smtClean="0">
                <a:latin typeface="Avenir Book"/>
                <a:cs typeface="Avenir Book"/>
              </a:rPr>
              <a:t>) =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f(</a:t>
            </a:r>
            <a:r>
              <a:rPr lang="en-US" sz="2000" dirty="0" err="1" smtClean="0">
                <a:latin typeface="Avenir Book"/>
                <a:cs typeface="Avenir Book"/>
              </a:rPr>
              <a:t>Chl</a:t>
            </a:r>
            <a:r>
              <a:rPr lang="en-US" sz="2000" dirty="0" smtClean="0">
                <a:latin typeface="Avenir Book"/>
                <a:cs typeface="Avenir Book"/>
              </a:rPr>
              <a:t>, </a:t>
            </a:r>
            <a:r>
              <a:rPr lang="en-US" sz="2000" dirty="0" err="1" smtClean="0">
                <a:latin typeface="Avenir Book"/>
                <a:cs typeface="Avenir Book"/>
              </a:rPr>
              <a:t>Zeu</a:t>
            </a:r>
            <a:r>
              <a:rPr lang="en-US" sz="2000" dirty="0" smtClean="0">
                <a:latin typeface="Avenir Book"/>
                <a:cs typeface="Avenir Book"/>
              </a:rPr>
              <a:t>/MLD, SST, PIC)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857856" y="2016186"/>
            <a:ext cx="2814319" cy="7986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 smtClean="0">
                <a:latin typeface="Avenir Book"/>
                <a:cs typeface="Avenir Book"/>
              </a:rPr>
              <a:t>3: FDMS =</a:t>
            </a:r>
          </a:p>
          <a:p>
            <a:pPr algn="ctr">
              <a:lnSpc>
                <a:spcPct val="130000"/>
              </a:lnSpc>
            </a:pPr>
            <a:r>
              <a:rPr lang="en-US" dirty="0" smtClean="0">
                <a:latin typeface="Avenir Book"/>
                <a:cs typeface="Avenir Book"/>
              </a:rPr>
              <a:t>Kw × Δ</a:t>
            </a:r>
            <a:r>
              <a:rPr lang="en-US" dirty="0" smtClean="0">
                <a:solidFill>
                  <a:srgbClr val="DE745B"/>
                </a:solidFill>
                <a:latin typeface="Avenir Book"/>
                <a:cs typeface="Avenir Book"/>
              </a:rPr>
              <a:t>DMS</a:t>
            </a:r>
            <a:r>
              <a:rPr lang="en-US" dirty="0" smtClean="0">
                <a:latin typeface="Avenir Book"/>
                <a:cs typeface="Avenir Book"/>
              </a:rPr>
              <a:t>× F</a:t>
            </a:r>
            <a:r>
              <a:rPr lang="en-US" baseline="-25000" dirty="0" smtClean="0">
                <a:latin typeface="Avenir Book"/>
                <a:cs typeface="Avenir Book"/>
              </a:rPr>
              <a:t>ICE</a:t>
            </a:r>
            <a:endParaRPr lang="en-US" baseline="-25000" dirty="0" smtClean="0">
              <a:solidFill>
                <a:srgbClr val="DE745B"/>
              </a:solidFill>
              <a:latin typeface="Avenir Book"/>
              <a:cs typeface="Avenir Book"/>
            </a:endParaRPr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548475" y="5754967"/>
            <a:ext cx="2346522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  <a:t>Galí et al. 2015 RSE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119056" y="5754967"/>
            <a:ext cx="2359706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rgbClr val="D30C0C"/>
                </a:solidFill>
                <a:latin typeface="Avenir Book"/>
                <a:cs typeface="Avenir Book"/>
              </a:rPr>
              <a:t>Galí </a:t>
            </a:r>
            <a:r>
              <a:rPr lang="en-US" sz="1600" dirty="0">
                <a:solidFill>
                  <a:srgbClr val="D30C0C"/>
                </a:solidFill>
                <a:latin typeface="Avenir Book"/>
                <a:cs typeface="Avenir Book"/>
              </a:rPr>
              <a:t>et al. 2018, </a:t>
            </a:r>
            <a:r>
              <a:rPr lang="en-US" sz="1600" dirty="0" smtClean="0">
                <a:solidFill>
                  <a:srgbClr val="D30C0C"/>
                </a:solidFill>
                <a:latin typeface="Avenir Book"/>
                <a:cs typeface="Avenir Book"/>
              </a:rPr>
              <a:t>BG</a:t>
            </a:r>
            <a:endParaRPr lang="en-US" sz="1600" dirty="0">
              <a:solidFill>
                <a:srgbClr val="D30C0C"/>
              </a:solidFill>
              <a:latin typeface="Avenir Book"/>
              <a:cs typeface="Avenir Book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647373" y="2977265"/>
            <a:ext cx="2496627" cy="725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Liss</a:t>
            </a: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&amp; Slater 1974 Nature Johnson 2010 OS</a:t>
            </a:r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Avenir Book"/>
              <a:cs typeface="Avenir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941541" y="5589042"/>
            <a:ext cx="698092" cy="781470"/>
            <a:chOff x="2891665" y="4443662"/>
            <a:chExt cx="698092" cy="7814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43104" y="4607511"/>
              <a:ext cx="537411" cy="61762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91665" y="4566207"/>
              <a:ext cx="228600" cy="35292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71272" y="4443662"/>
              <a:ext cx="218485" cy="49730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7428357" y="3698036"/>
            <a:ext cx="1488569" cy="409239"/>
            <a:chOff x="7428357" y="3098343"/>
            <a:chExt cx="1488569" cy="409239"/>
          </a:xfrm>
        </p:grpSpPr>
        <p:sp>
          <p:nvSpPr>
            <p:cNvPr id="32" name="Rectangle 31"/>
            <p:cNvSpPr/>
            <p:nvPr/>
          </p:nvSpPr>
          <p:spPr>
            <a:xfrm>
              <a:off x="8079267" y="3098343"/>
              <a:ext cx="413853" cy="4092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428357" y="3098343"/>
              <a:ext cx="138129" cy="4092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507565" y="3104099"/>
              <a:ext cx="409361" cy="40348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619939" y="3098343"/>
              <a:ext cx="413853" cy="4092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1992200" y="1087119"/>
            <a:ext cx="3865656" cy="2967990"/>
            <a:chOff x="2098172" y="961192"/>
            <a:chExt cx="4069113" cy="3124200"/>
          </a:xfrm>
        </p:grpSpPr>
        <p:sp>
          <p:nvSpPr>
            <p:cNvPr id="25" name="Rectangle 24"/>
            <p:cNvSpPr/>
            <p:nvPr/>
          </p:nvSpPr>
          <p:spPr>
            <a:xfrm>
              <a:off x="2098172" y="961192"/>
              <a:ext cx="4069113" cy="3124200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222" y="1189571"/>
              <a:ext cx="3950790" cy="2831400"/>
            </a:xfrm>
            <a:prstGeom prst="rect">
              <a:avLst/>
            </a:prstGeom>
          </p:spPr>
        </p:pic>
      </p:grpSp>
      <p:pic>
        <p:nvPicPr>
          <p:cNvPr id="36" name="Picture 35" descr="satellite_modis.p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5" b="95775" l="0" r="100000">
                        <a14:foregroundMark x1="28030" y1="13803" x2="28030" y2="13803"/>
                        <a14:foregroundMark x1="16288" y1="85070" x2="45455" y2="94930"/>
                        <a14:foregroundMark x1="11742" y1="22535" x2="8712" y2="6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49" y="953574"/>
            <a:ext cx="567896" cy="817779"/>
          </a:xfrm>
          <a:prstGeom prst="rect">
            <a:avLst/>
          </a:prstGeom>
        </p:spPr>
      </p:pic>
      <p:sp>
        <p:nvSpPr>
          <p:cNvPr id="37" name="Right Triangle 36"/>
          <p:cNvSpPr/>
          <p:nvPr/>
        </p:nvSpPr>
        <p:spPr>
          <a:xfrm>
            <a:off x="454899" y="1581042"/>
            <a:ext cx="377482" cy="2345637"/>
          </a:xfrm>
          <a:prstGeom prst="rtTriangle">
            <a:avLst/>
          </a:prstGeom>
          <a:solidFill>
            <a:schemeClr val="bg1">
              <a:lumMod val="75000"/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27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"/>
    </mc:Choice>
    <mc:Fallback xmlns="">
      <p:transition xmlns:p14="http://schemas.microsoft.com/office/powerpoint/2010/main" spd="slow" advTm="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5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Summer DMS fluxes and trends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 descr="Fig2_maps_v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 r="39912"/>
          <a:stretch/>
        </p:blipFill>
        <p:spPr>
          <a:xfrm>
            <a:off x="1965158" y="927985"/>
            <a:ext cx="4802675" cy="593001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0209" y="927985"/>
            <a:ext cx="2009485" cy="5930015"/>
            <a:chOff x="80209" y="927985"/>
            <a:chExt cx="2009485" cy="5930015"/>
          </a:xfrm>
        </p:grpSpPr>
        <p:pic>
          <p:nvPicPr>
            <p:cNvPr id="23" name="Picture 22" descr="Fig2_maps_v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99"/>
            <a:stretch/>
          </p:blipFill>
          <p:spPr>
            <a:xfrm>
              <a:off x="80209" y="927985"/>
              <a:ext cx="2009485" cy="593001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80736" y="981461"/>
              <a:ext cx="1684423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venir Book"/>
                  <a:cs typeface="Avenir Book"/>
                </a:rPr>
                <a:t>Latitudinal profiles</a:t>
              </a:r>
              <a:endParaRPr lang="en-US" sz="1600" dirty="0">
                <a:latin typeface="Avenir Book"/>
                <a:cs typeface="Avenir Book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24256" y="975790"/>
            <a:ext cx="3518797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Integral DMS flux</a:t>
            </a: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(May-August)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059841" y="63574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2947663" y="2205790"/>
            <a:ext cx="3060000" cy="306000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3446129" y="2713770"/>
            <a:ext cx="2052000" cy="205200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30212" y="4725666"/>
            <a:ext cx="2513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venir Book"/>
                <a:cs typeface="Avenir Book"/>
              </a:rPr>
              <a:t>60°N </a:t>
            </a:r>
            <a:r>
              <a:rPr lang="en-US" b="1" dirty="0" smtClean="0">
                <a:latin typeface="Avenir Book"/>
                <a:cs typeface="Avenir Book"/>
              </a:rPr>
              <a:t>to 70°N</a:t>
            </a:r>
          </a:p>
          <a:p>
            <a:pPr algn="ctr"/>
            <a:endParaRPr lang="en-US" dirty="0" smtClean="0">
              <a:latin typeface="Avenir Book"/>
              <a:cs typeface="Avenir Book"/>
            </a:endParaRP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-5% decade</a:t>
            </a:r>
            <a:r>
              <a:rPr lang="en-US" baseline="30000" dirty="0" smtClean="0">
                <a:latin typeface="Avenir Book"/>
                <a:cs typeface="Avenir Book"/>
              </a:rPr>
              <a:t>-1</a:t>
            </a:r>
            <a:endParaRPr lang="en-US" dirty="0" smtClean="0">
              <a:latin typeface="Avenir Book"/>
              <a:cs typeface="Avenir Book"/>
            </a:endParaRP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(-5.4 ± 8.4 </a:t>
            </a:r>
            <a:r>
              <a:rPr lang="en-US" dirty="0" err="1" smtClean="0">
                <a:latin typeface="Avenir Book"/>
                <a:cs typeface="Avenir Book"/>
              </a:rPr>
              <a:t>Gg</a:t>
            </a:r>
            <a:r>
              <a:rPr lang="en-US" dirty="0" smtClean="0">
                <a:latin typeface="Avenir Book"/>
                <a:cs typeface="Avenir Book"/>
              </a:rPr>
              <a:t> S </a:t>
            </a: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decade</a:t>
            </a:r>
            <a:r>
              <a:rPr lang="en-US" baseline="30000" dirty="0" smtClean="0">
                <a:latin typeface="Avenir Book"/>
                <a:cs typeface="Avenir Book"/>
              </a:rPr>
              <a:t>-1</a:t>
            </a:r>
            <a:r>
              <a:rPr lang="en-US" dirty="0" smtClean="0">
                <a:latin typeface="Avenir Book"/>
                <a:cs typeface="Avenir Book"/>
              </a:rPr>
              <a:t> per summer)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9477" y="4230987"/>
            <a:ext cx="25013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venir Book"/>
                <a:cs typeface="Avenir Book"/>
              </a:rPr>
              <a:t>Lat</a:t>
            </a:r>
            <a:r>
              <a:rPr lang="en-US" b="1" dirty="0" smtClean="0">
                <a:latin typeface="Avenir Book"/>
                <a:cs typeface="Avenir Book"/>
              </a:rPr>
              <a:t> &gt;70</a:t>
            </a:r>
            <a:r>
              <a:rPr lang="en-US" b="1" dirty="0">
                <a:latin typeface="Avenir Book"/>
                <a:cs typeface="Avenir Book"/>
              </a:rPr>
              <a:t>°</a:t>
            </a:r>
            <a:r>
              <a:rPr lang="en-US" b="1" dirty="0" smtClean="0">
                <a:latin typeface="Avenir Book"/>
                <a:cs typeface="Avenir Book"/>
              </a:rPr>
              <a:t>N</a:t>
            </a:r>
            <a:endParaRPr lang="en-US" dirty="0" smtClean="0">
              <a:latin typeface="Avenir Book"/>
              <a:cs typeface="Avenir Book"/>
            </a:endParaRPr>
          </a:p>
          <a:p>
            <a:pPr algn="ctr"/>
            <a:endParaRPr lang="en-US" dirty="0" smtClean="0">
              <a:latin typeface="Avenir Book"/>
              <a:cs typeface="Avenir Book"/>
            </a:endParaRPr>
          </a:p>
          <a:p>
            <a:pPr algn="ctr"/>
            <a:r>
              <a:rPr lang="en-US" dirty="0" smtClean="0">
                <a:solidFill>
                  <a:srgbClr val="D30C0C"/>
                </a:solidFill>
                <a:latin typeface="Avenir Book"/>
                <a:cs typeface="Avenir Book"/>
              </a:rPr>
              <a:t>+33% decade</a:t>
            </a:r>
            <a:r>
              <a:rPr lang="en-US" baseline="30000" dirty="0" smtClean="0">
                <a:solidFill>
                  <a:srgbClr val="D30C0C"/>
                </a:solidFill>
                <a:latin typeface="Avenir Book"/>
                <a:cs typeface="Avenir Book"/>
              </a:rPr>
              <a:t>-1</a:t>
            </a:r>
            <a:endParaRPr lang="en-US" dirty="0" smtClean="0">
              <a:solidFill>
                <a:srgbClr val="D30C0C"/>
              </a:solidFill>
              <a:latin typeface="Avenir Book"/>
              <a:cs typeface="Avenir Book"/>
            </a:endParaRP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(13.3 ± 6.7 </a:t>
            </a:r>
            <a:r>
              <a:rPr lang="en-US" dirty="0" err="1" smtClean="0">
                <a:latin typeface="Avenir Book"/>
                <a:cs typeface="Avenir Book"/>
              </a:rPr>
              <a:t>Gg</a:t>
            </a:r>
            <a:r>
              <a:rPr lang="en-US" dirty="0" smtClean="0">
                <a:latin typeface="Avenir Book"/>
                <a:cs typeface="Avenir Book"/>
              </a:rPr>
              <a:t> S </a:t>
            </a: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decade</a:t>
            </a:r>
            <a:r>
              <a:rPr lang="en-US" baseline="30000" dirty="0" smtClean="0">
                <a:latin typeface="Avenir Book"/>
                <a:cs typeface="Avenir Book"/>
              </a:rPr>
              <a:t>-1</a:t>
            </a:r>
            <a:r>
              <a:rPr lang="en-US" dirty="0" smtClean="0">
                <a:latin typeface="Avenir Book"/>
                <a:cs typeface="Avenir Book"/>
              </a:rPr>
              <a:t> per summer)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411580" y="4959684"/>
            <a:ext cx="247315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586683" y="4457032"/>
            <a:ext cx="2181151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177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2" grpId="2" animBg="1"/>
      <p:bldP spid="13" grpId="0"/>
      <p:bldP spid="13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What controls emission trends north of 70</a:t>
            </a: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°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N?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803" y="2532747"/>
            <a:ext cx="247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Ice-free area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803" y="3534444"/>
            <a:ext cx="188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Sea-air DMS flux</a:t>
            </a:r>
            <a:endParaRPr lang="en-US" baseline="-25000" dirty="0"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804" y="5560975"/>
            <a:ext cx="201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Gas exchange Kw</a:t>
            </a:r>
            <a:endParaRPr lang="en-US" baseline="-25000" dirty="0">
              <a:latin typeface="Avenir Book"/>
              <a:cs typeface="Avenir Book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59841" y="63574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87231" y="944789"/>
            <a:ext cx="3900038" cy="5686426"/>
            <a:chOff x="2949980" y="770164"/>
            <a:chExt cx="3900038" cy="5686426"/>
          </a:xfrm>
        </p:grpSpPr>
        <p:pic>
          <p:nvPicPr>
            <p:cNvPr id="18" name="Picture 17" descr="Fig_s2regions_7x1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96"/>
            <a:stretch/>
          </p:blipFill>
          <p:spPr>
            <a:xfrm>
              <a:off x="2949980" y="770164"/>
              <a:ext cx="3897630" cy="5363451"/>
            </a:xfrm>
            <a:prstGeom prst="rect">
              <a:avLst/>
            </a:prstGeom>
          </p:spPr>
        </p:pic>
        <p:pic>
          <p:nvPicPr>
            <p:cNvPr id="19" name="Picture 18" descr="Fig_s2regions_7x1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7" t="94556" r="1" b="580"/>
            <a:stretch/>
          </p:blipFill>
          <p:spPr>
            <a:xfrm>
              <a:off x="3429000" y="6077429"/>
              <a:ext cx="3421018" cy="379161"/>
            </a:xfrm>
            <a:prstGeom prst="rect">
              <a:avLst/>
            </a:prstGeom>
          </p:spPr>
        </p:pic>
      </p:grpSp>
      <p:pic>
        <p:nvPicPr>
          <p:cNvPr id="21" name="Picture 20" descr="Fig4_trends70N_2regions_pieCharts_scatterplo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9" t="1842" r="5540" b="56661"/>
          <a:stretch/>
        </p:blipFill>
        <p:spPr>
          <a:xfrm>
            <a:off x="6362699" y="939725"/>
            <a:ext cx="2768600" cy="25019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49625" y="4091802"/>
            <a:ext cx="4897081" cy="2021066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 smtClean="0">
                <a:latin typeface="Avenir Book"/>
                <a:cs typeface="Avenir Book"/>
              </a:rPr>
              <a:t>Interplay between ice retreat patterns and seawater [DMS]</a:t>
            </a:r>
          </a:p>
          <a:p>
            <a:pPr algn="ctr">
              <a:lnSpc>
                <a:spcPct val="200000"/>
              </a:lnSpc>
            </a:pPr>
            <a:endParaRPr lang="en-US" sz="2400" b="1" baseline="-25000" dirty="0">
              <a:latin typeface="Avenir Book"/>
              <a:cs typeface="Avenir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1804" y="4480577"/>
            <a:ext cx="2058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Sea-surface [DMS]</a:t>
            </a:r>
            <a:endParaRPr lang="en-US" baseline="-25000" dirty="0">
              <a:latin typeface="Avenir Book"/>
              <a:cs typeface="Avenir 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1804" y="1109166"/>
            <a:ext cx="2472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Trend (+33% dec</a:t>
            </a:r>
            <a:r>
              <a:rPr lang="en-US" b="1" baseline="30000" dirty="0" smtClean="0">
                <a:latin typeface="Avenir Book"/>
                <a:cs typeface="Avenir Book"/>
              </a:rPr>
              <a:t>-1</a:t>
            </a:r>
            <a:r>
              <a:rPr lang="en-US" b="1" dirty="0" smtClean="0">
                <a:latin typeface="Avenir Book"/>
                <a:cs typeface="Avenir Book"/>
              </a:rPr>
              <a:t>)</a:t>
            </a:r>
          </a:p>
          <a:p>
            <a:r>
              <a:rPr lang="en-US" b="1" dirty="0" smtClean="0">
                <a:latin typeface="Avenir Book"/>
                <a:cs typeface="Avenir Book"/>
              </a:rPr>
              <a:t>+</a:t>
            </a:r>
            <a:endParaRPr lang="en-US" b="1" dirty="0">
              <a:latin typeface="Avenir Book"/>
              <a:cs typeface="Avenir Book"/>
            </a:endParaRPr>
          </a:p>
          <a:p>
            <a:r>
              <a:rPr lang="en-US" b="1" dirty="0" err="1" smtClean="0">
                <a:latin typeface="Avenir Book"/>
                <a:cs typeface="Avenir Book"/>
              </a:rPr>
              <a:t>Interannual</a:t>
            </a:r>
            <a:r>
              <a:rPr lang="en-US" b="1" dirty="0" smtClean="0">
                <a:latin typeface="Avenir Book"/>
                <a:cs typeface="Avenir Book"/>
              </a:rPr>
              <a:t> variability</a:t>
            </a:r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72705" y="843180"/>
            <a:ext cx="1293295" cy="5847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non-Atlantic sector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88325" y="3134334"/>
            <a:ext cx="892176" cy="58477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Atlantic sector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3128818" y="1339272"/>
            <a:ext cx="2597727" cy="704769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8266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3" grpId="0" animBg="1"/>
      <p:bldP spid="24" grpId="0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How much DMS emission in ice-free summer?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8811" y="3587777"/>
            <a:ext cx="18525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venir Book"/>
                <a:cs typeface="Avenir Book"/>
              </a:rPr>
              <a:t>Extrapolation</a:t>
            </a:r>
            <a:r>
              <a:rPr lang="en-US" sz="2000" dirty="0" smtClean="0">
                <a:latin typeface="Avenir Book"/>
                <a:cs typeface="Avenir Book"/>
              </a:rPr>
              <a:t>:</a:t>
            </a:r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144 ± 66 </a:t>
            </a:r>
            <a:r>
              <a:rPr lang="en-US" sz="2000" dirty="0" err="1" smtClean="0">
                <a:latin typeface="Avenir Book"/>
                <a:cs typeface="Avenir Book"/>
              </a:rPr>
              <a:t>Gg</a:t>
            </a:r>
            <a:r>
              <a:rPr lang="en-US" sz="2000" dirty="0" smtClean="0">
                <a:latin typeface="Avenir Book"/>
                <a:cs typeface="Avenir Book"/>
              </a:rPr>
              <a:t> S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per summer</a:t>
            </a:r>
          </a:p>
          <a:p>
            <a:endParaRPr lang="en-US" sz="2000" dirty="0">
              <a:latin typeface="Avenir Book"/>
              <a:cs typeface="Avenir Book"/>
            </a:endParaRPr>
          </a:p>
          <a:p>
            <a:r>
              <a:rPr lang="en-US" sz="2000" b="1" dirty="0" smtClean="0">
                <a:latin typeface="Avenir Book"/>
                <a:cs typeface="Avenir Book"/>
              </a:rPr>
              <a:t>Present</a:t>
            </a:r>
            <a:r>
              <a:rPr lang="en-US" sz="2000" dirty="0" smtClean="0">
                <a:latin typeface="Avenir Book"/>
                <a:cs typeface="Avenir Book"/>
              </a:rPr>
              <a:t>: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59 </a:t>
            </a:r>
            <a:r>
              <a:rPr lang="en-US" sz="2000" dirty="0">
                <a:latin typeface="Avenir Book"/>
                <a:cs typeface="Avenir Book"/>
              </a:rPr>
              <a:t>± </a:t>
            </a:r>
            <a:r>
              <a:rPr lang="en-US" sz="2000" dirty="0" smtClean="0">
                <a:latin typeface="Avenir Book"/>
                <a:cs typeface="Avenir Book"/>
              </a:rPr>
              <a:t>10 </a:t>
            </a:r>
            <a:r>
              <a:rPr lang="en-US" sz="2000" dirty="0" err="1">
                <a:latin typeface="Avenir Book"/>
                <a:cs typeface="Avenir Book"/>
              </a:rPr>
              <a:t>Gg</a:t>
            </a:r>
            <a:r>
              <a:rPr lang="en-US" sz="2000" dirty="0">
                <a:latin typeface="Avenir Book"/>
                <a:cs typeface="Avenir Book"/>
              </a:rPr>
              <a:t> </a:t>
            </a:r>
            <a:r>
              <a:rPr lang="en-US" sz="2000" dirty="0" smtClean="0">
                <a:latin typeface="Avenir Book"/>
                <a:cs typeface="Avenir Book"/>
              </a:rPr>
              <a:t>S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59841" y="63574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Speculation...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4.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6893" y="1019035"/>
            <a:ext cx="5643734" cy="5633155"/>
            <a:chOff x="266893" y="1019035"/>
            <a:chExt cx="5643734" cy="56331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893" y="1019035"/>
              <a:ext cx="5643734" cy="563315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17823740">
              <a:off x="1405315" y="3216557"/>
              <a:ext cx="2232526" cy="8309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225636" y="2918151"/>
            <a:ext cx="51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??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9272" y="4063460"/>
            <a:ext cx="36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?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42919" y="5241711"/>
            <a:ext cx="83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???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9" name="Picture 18" descr="Fig4_trends70N_2regions_pieCharts_scatterplo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9" t="1842" r="5540" b="56661"/>
          <a:stretch/>
        </p:blipFill>
        <p:spPr>
          <a:xfrm>
            <a:off x="6362699" y="939725"/>
            <a:ext cx="2768600" cy="25019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72705" y="843180"/>
            <a:ext cx="1293295" cy="5847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non-Atlantic sector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88325" y="3134334"/>
            <a:ext cx="892176" cy="58477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Atlantic sector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737198" y="2314749"/>
            <a:ext cx="313452" cy="2929447"/>
          </a:xfrm>
          <a:prstGeom prst="righ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246211" y="1943861"/>
            <a:ext cx="892176" cy="338554"/>
          </a:xfrm>
          <a:prstGeom prst="rect">
            <a:avLst/>
          </a:prstGeom>
          <a:solidFill>
            <a:srgbClr val="F751E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Central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63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Speculation...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Multi-model projections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4.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 descr="Vancoppenolle13_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27" y="1105817"/>
            <a:ext cx="5033620" cy="5520745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98133" y="3529263"/>
            <a:ext cx="2159123" cy="3021266"/>
            <a:chOff x="3916947" y="906451"/>
            <a:chExt cx="3890208" cy="5443564"/>
          </a:xfrm>
        </p:grpSpPr>
        <p:pic>
          <p:nvPicPr>
            <p:cNvPr id="5" name="Picture 4" descr="Vancoppenolle13_b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012"/>
            <a:stretch/>
          </p:blipFill>
          <p:spPr>
            <a:xfrm>
              <a:off x="3916947" y="906451"/>
              <a:ext cx="3382210" cy="2842054"/>
            </a:xfrm>
            <a:prstGeom prst="rect">
              <a:avLst/>
            </a:prstGeom>
          </p:spPr>
        </p:pic>
        <p:pic>
          <p:nvPicPr>
            <p:cNvPr id="14" name="Picture 13" descr="Vancoppenolle13_b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49" t="5924"/>
            <a:stretch/>
          </p:blipFill>
          <p:spPr>
            <a:xfrm>
              <a:off x="3943682" y="3676328"/>
              <a:ext cx="3863473" cy="267368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6047348" y="1288016"/>
            <a:ext cx="30699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Future inhibition of phytoplankton primary production by </a:t>
            </a:r>
            <a:r>
              <a:rPr lang="en-US" b="1" dirty="0" smtClean="0">
                <a:latin typeface="Avenir Book"/>
                <a:cs typeface="Avenir Book"/>
              </a:rPr>
              <a:t>stratification</a:t>
            </a:r>
            <a:r>
              <a:rPr lang="en-US" dirty="0" smtClean="0">
                <a:latin typeface="Avenir Book"/>
                <a:cs typeface="Avenir Book"/>
              </a:rPr>
              <a:t> with receding sea ice?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Vancoppenolle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 et al. 2013 GBC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10526" y="1056102"/>
            <a:ext cx="0" cy="537410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57054" y="895686"/>
            <a:ext cx="99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present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117673" y="1589416"/>
            <a:ext cx="1598861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Perennial ice zone extent</a:t>
            </a:r>
          </a:p>
          <a:p>
            <a:pPr algn="ctr"/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7465" y="3441906"/>
            <a:ext cx="1598861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Total primary production</a:t>
            </a:r>
          </a:p>
          <a:p>
            <a:pPr algn="ctr"/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465" y="5222586"/>
            <a:ext cx="1598861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Mean surface nitrate</a:t>
            </a:r>
          </a:p>
          <a:p>
            <a:pPr algn="ctr"/>
            <a:endParaRPr lang="en-US" dirty="0"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743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ssmanReigstad20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5" y="841124"/>
            <a:ext cx="8606529" cy="566278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" y="6383590"/>
            <a:ext cx="2759730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Wassmann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&amp;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Reigstad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2011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Latitudinal shifts in phytoplankton?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Speculation...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4.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6943" y="1350211"/>
            <a:ext cx="4408846" cy="178334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1706" y="4069348"/>
            <a:ext cx="4408846" cy="194375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558632" y="4946315"/>
            <a:ext cx="401052" cy="54810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58632" y="4069348"/>
            <a:ext cx="401052" cy="54810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558632" y="3133552"/>
            <a:ext cx="401052" cy="54810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558632" y="2229849"/>
            <a:ext cx="401052" cy="54810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959685" y="3133552"/>
            <a:ext cx="3970420" cy="28795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959685" y="1338178"/>
            <a:ext cx="3970420" cy="8916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8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"/>
    </mc:Choice>
    <mc:Fallback xmlns="">
      <p:transition xmlns:p14="http://schemas.microsoft.com/office/powerpoint/2010/main" spd="slow" advTm="233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83" y="708456"/>
            <a:ext cx="9279134" cy="6959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Speculation...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Future scenarios: can we trust extrapolations?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4.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1" name="Picture 10" descr="WassmannReigstad_fig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06" y="866487"/>
            <a:ext cx="2207239" cy="2513595"/>
          </a:xfrm>
          <a:prstGeom prst="rect">
            <a:avLst/>
          </a:prstGeom>
          <a:ln w="57150" cmpd="sng">
            <a:noFill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995676" y="5140666"/>
            <a:ext cx="4247363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What if... Temperate phytoplankton (</a:t>
            </a:r>
            <a:r>
              <a:rPr lang="en-US" sz="2000" dirty="0" err="1" smtClean="0">
                <a:solidFill>
                  <a:srgbClr val="FFFF00"/>
                </a:solidFill>
                <a:latin typeface="Avenir Book"/>
                <a:cs typeface="Avenir Book"/>
              </a:rPr>
              <a:t>coccolithophores</a:t>
            </a:r>
            <a:r>
              <a:rPr lang="en-US" sz="2000" dirty="0">
                <a:solidFill>
                  <a:srgbClr val="FFFF00"/>
                </a:solidFill>
                <a:latin typeface="Avenir Book"/>
                <a:cs typeface="Avenir Book"/>
              </a:rPr>
              <a:t>, high DMS) 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expand into the Arctic?</a:t>
            </a:r>
          </a:p>
          <a:p>
            <a:endParaRPr lang="en-US" sz="2000" dirty="0" smtClean="0">
              <a:solidFill>
                <a:srgbClr val="FFFF00"/>
              </a:solidFill>
              <a:latin typeface="Avenir Book"/>
              <a:cs typeface="Avenir Book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Avenir Book"/>
                <a:cs typeface="Avenir Book"/>
              </a:rPr>
              <a:t>(</a:t>
            </a:r>
            <a:r>
              <a:rPr lang="en-US" sz="1600" dirty="0" err="1" smtClean="0">
                <a:solidFill>
                  <a:srgbClr val="FFFF00"/>
                </a:solidFill>
                <a:latin typeface="Avenir Book"/>
                <a:cs typeface="Avenir Book"/>
              </a:rPr>
              <a:t>Neukermans</a:t>
            </a:r>
            <a:r>
              <a:rPr lang="en-US" sz="1600" dirty="0" smtClean="0">
                <a:solidFill>
                  <a:srgbClr val="FFFF0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venir Book"/>
                <a:cs typeface="Avenir Book"/>
              </a:rPr>
              <a:t>et al. </a:t>
            </a:r>
            <a:r>
              <a:rPr lang="en-US" sz="1600" dirty="0" smtClean="0">
                <a:solidFill>
                  <a:srgbClr val="FFFF00"/>
                </a:solidFill>
                <a:latin typeface="Avenir Book"/>
                <a:cs typeface="Avenir Book"/>
              </a:rPr>
              <a:t>2018)</a:t>
            </a:r>
            <a:endParaRPr lang="en-US" sz="16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24844" y="1979928"/>
            <a:ext cx="2207239" cy="140015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emiliania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7" t="9335" r="20998" b="7544"/>
          <a:stretch/>
        </p:blipFill>
        <p:spPr>
          <a:xfrm>
            <a:off x="183696" y="3569368"/>
            <a:ext cx="1987951" cy="20386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3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Zbloom_satellite_chukch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6"/>
          <a:stretch/>
        </p:blipFill>
        <p:spPr>
          <a:xfrm>
            <a:off x="0" y="708457"/>
            <a:ext cx="9168316" cy="6222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Speculation...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Future scenarios: can we trust extrapolations?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4.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1" name="Picture 10" descr="WassmannReigstad_fig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06" y="866487"/>
            <a:ext cx="2207239" cy="2513595"/>
          </a:xfrm>
          <a:prstGeom prst="rect">
            <a:avLst/>
          </a:prstGeom>
          <a:ln w="57150" cmpd="sng">
            <a:noFill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795162" y="5226785"/>
            <a:ext cx="410031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What if... </a:t>
            </a:r>
            <a:r>
              <a:rPr lang="en-US" sz="2000" i="1" dirty="0" err="1" smtClean="0">
                <a:solidFill>
                  <a:srgbClr val="FFFF00"/>
                </a:solidFill>
                <a:latin typeface="Avenir Book"/>
                <a:cs typeface="Avenir Book"/>
              </a:rPr>
              <a:t>Phaeocystis</a:t>
            </a:r>
            <a:r>
              <a:rPr lang="en-US" sz="2000" i="1" dirty="0" smtClean="0">
                <a:solidFill>
                  <a:srgbClr val="FFFF00"/>
                </a:solidFill>
                <a:latin typeface="Avenir Book"/>
                <a:cs typeface="Avenir Book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(high DMS) outcompete diatoms (low DMS)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as main ice edge bloomers?</a:t>
            </a:r>
          </a:p>
          <a:p>
            <a:endParaRPr lang="en-US" sz="1600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Avenir Book"/>
                <a:cs typeface="Avenir Book"/>
              </a:rPr>
              <a:t>(Wang et al. 2015, 2018)</a:t>
            </a:r>
            <a:endParaRPr lang="en-US" sz="16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24842" y="832369"/>
            <a:ext cx="2207239" cy="140015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phaeo_cordata.png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2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4780">
            <a:off x="6075326" y="4274510"/>
            <a:ext cx="471197" cy="826883"/>
          </a:xfrm>
          <a:prstGeom prst="rect">
            <a:avLst/>
          </a:prstGeom>
        </p:spPr>
      </p:pic>
      <p:pic>
        <p:nvPicPr>
          <p:cNvPr id="19" name="Picture 18" descr="C0370670-Centric_fossil_diatom_frustule,_SEM.jpg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579" r="932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11" y="5059383"/>
            <a:ext cx="1679072" cy="19515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0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yaG_2019_ACP_Fig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0" y="3498182"/>
            <a:ext cx="7378702" cy="2926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0" y="-1"/>
            <a:ext cx="2614483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Ocean-atmosphere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connection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5052" y="-1"/>
            <a:ext cx="5948947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Ex. 1: in situ atmospheric </a:t>
            </a:r>
            <a:r>
              <a:rPr lang="en-US" sz="2400" dirty="0" err="1" smtClean="0">
                <a:solidFill>
                  <a:schemeClr val="bg1"/>
                </a:solidFill>
                <a:latin typeface="Calibri"/>
                <a:cs typeface="Calibri"/>
              </a:rPr>
              <a:t>DMS</a:t>
            </a:r>
            <a:r>
              <a:rPr lang="en-US" sz="2400" baseline="-25000" dirty="0" err="1" smtClean="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 observations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5.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4" name="Picture 23" descr="Mungall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4" y="1019526"/>
            <a:ext cx="2037295" cy="18344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" y="6519446"/>
            <a:ext cx="829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Ghahremaninezhad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et al.,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submitted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(see also,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Heintzenberg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et al. 2017 ACP)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03030" y="101952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30C0C"/>
                </a:solidFill>
                <a:latin typeface="Avenir Book"/>
                <a:cs typeface="Avenir Book"/>
              </a:rPr>
              <a:t>DMS-SAT</a:t>
            </a:r>
            <a:endParaRPr lang="en-US" b="1" dirty="0">
              <a:solidFill>
                <a:srgbClr val="D30C0C"/>
              </a:solidFill>
              <a:latin typeface="Avenir Book"/>
              <a:cs typeface="Avenir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33837" y="2277416"/>
            <a:ext cx="312890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venir Book"/>
                <a:cs typeface="Avenir Book"/>
              </a:rPr>
              <a:t>GEM-MACH</a:t>
            </a:r>
          </a:p>
          <a:p>
            <a:pPr algn="ctr"/>
            <a:r>
              <a:rPr lang="en-US" b="1" dirty="0" err="1" smtClean="0">
                <a:latin typeface="Avenir Book"/>
                <a:cs typeface="Avenir Book"/>
              </a:rPr>
              <a:t>meteo</a:t>
            </a:r>
            <a:r>
              <a:rPr lang="en-US" b="1" dirty="0" smtClean="0">
                <a:latin typeface="Avenir Book"/>
                <a:cs typeface="Avenir Book"/>
              </a:rPr>
              <a:t> + atm. chem. model</a:t>
            </a:r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29" name="Right Arrow 28"/>
          <p:cNvSpPr/>
          <p:nvPr/>
        </p:nvSpPr>
        <p:spPr>
          <a:xfrm rot="5400000">
            <a:off x="6917619" y="1671216"/>
            <a:ext cx="768890" cy="305044"/>
          </a:xfrm>
          <a:prstGeom prst="rightArrow">
            <a:avLst/>
          </a:prstGeom>
          <a:solidFill>
            <a:srgbClr val="D30C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 rot="5400000">
            <a:off x="6917619" y="3261221"/>
            <a:ext cx="768890" cy="305044"/>
          </a:xfrm>
          <a:prstGeom prst="rightArrow">
            <a:avLst/>
          </a:prstGeom>
          <a:solidFill>
            <a:srgbClr val="D30C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2978883">
            <a:off x="3356947" y="3161006"/>
            <a:ext cx="768890" cy="305044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2432755">
            <a:off x="3569240" y="3148271"/>
            <a:ext cx="1473581" cy="24692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9" name="Picture 18" descr="dmsL11_MayThroughAugust_4.64km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 t="4477" r="16081" b="2887"/>
          <a:stretch/>
        </p:blipFill>
        <p:spPr>
          <a:xfrm>
            <a:off x="4732274" y="957304"/>
            <a:ext cx="801563" cy="803562"/>
          </a:xfrm>
          <a:prstGeom prst="rect">
            <a:avLst/>
          </a:prstGeom>
        </p:spPr>
      </p:pic>
      <p:pic>
        <p:nvPicPr>
          <p:cNvPr id="23" name="Picture 22" descr="dmsB_gsm_filled_MayThroughAugust_4.64km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r="16776"/>
          <a:stretch/>
        </p:blipFill>
        <p:spPr>
          <a:xfrm>
            <a:off x="8248410" y="957304"/>
            <a:ext cx="801321" cy="81526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533837" y="1019526"/>
            <a:ext cx="1569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Avenir Book"/>
                <a:cs typeface="Avenir Book"/>
              </a:rPr>
              <a:t>DMS-L11clim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34" name="Right Arrow 33"/>
          <p:cNvSpPr/>
          <p:nvPr/>
        </p:nvSpPr>
        <p:spPr>
          <a:xfrm rot="5400000">
            <a:off x="6512591" y="1671216"/>
            <a:ext cx="768890" cy="30504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 rot="6669607">
            <a:off x="6360069" y="3232085"/>
            <a:ext cx="768890" cy="30504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55489" y="2476045"/>
            <a:ext cx="1358284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venir Book"/>
                <a:cs typeface="Avenir Book"/>
              </a:rPr>
              <a:t>In situ data</a:t>
            </a:r>
            <a:endParaRPr lang="en-US" b="1" dirty="0"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7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1" grpId="0" animBg="1"/>
      <p:bldP spid="33" grpId="0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41388" y="3352920"/>
            <a:ext cx="2772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Atmospheric boundary layer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6543"/>
          <a:stretch/>
        </p:blipFill>
        <p:spPr>
          <a:xfrm>
            <a:off x="642051" y="3665593"/>
            <a:ext cx="7631298" cy="23706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6151279" y="2091355"/>
            <a:ext cx="2765647" cy="2645271"/>
            <a:chOff x="6151279" y="2149087"/>
            <a:chExt cx="2765647" cy="2645271"/>
          </a:xfrm>
        </p:grpSpPr>
        <p:sp>
          <p:nvSpPr>
            <p:cNvPr id="58" name="Right Arrow 57"/>
            <p:cNvSpPr/>
            <p:nvPr/>
          </p:nvSpPr>
          <p:spPr>
            <a:xfrm rot="16200000">
              <a:off x="5723128" y="3944711"/>
              <a:ext cx="1546895" cy="152400"/>
            </a:xfrm>
            <a:prstGeom prst="rightArrow">
              <a:avLst>
                <a:gd name="adj1" fmla="val 49001"/>
                <a:gd name="adj2" fmla="val 50000"/>
              </a:avLst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6151279" y="2428854"/>
              <a:ext cx="429303" cy="394972"/>
              <a:chOff x="6036530" y="2463965"/>
              <a:chExt cx="429303" cy="39497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6036530" y="2539869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246014" y="2692269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198620" y="2787593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131846" y="2463965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241433" y="2559289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393833" y="2711689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122684" y="2668882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360710" y="2507364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6731986" y="2149087"/>
              <a:ext cx="205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/>
                  <a:cs typeface="Avenir Book"/>
                </a:rPr>
                <a:t>Sulfate and </a:t>
              </a:r>
              <a:r>
                <a:rPr lang="en-US" dirty="0" err="1" smtClean="0">
                  <a:latin typeface="Avenir Book"/>
                  <a:cs typeface="Avenir Book"/>
                </a:rPr>
                <a:t>sulfonate</a:t>
              </a:r>
              <a:r>
                <a:rPr lang="en-US" dirty="0" smtClean="0">
                  <a:latin typeface="Avenir Book"/>
                  <a:cs typeface="Avenir Book"/>
                </a:rPr>
                <a:t> aerosol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580581" y="2913611"/>
              <a:ext cx="2336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venir Book"/>
                  <a:cs typeface="Avenir Book"/>
                </a:rPr>
                <a:t>nucleation &amp; growth</a:t>
              </a:r>
              <a:endParaRPr lang="en-US" baseline="3000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917782" y="4686115"/>
            <a:ext cx="2226218" cy="923330"/>
            <a:chOff x="6917782" y="4686115"/>
            <a:chExt cx="2226218" cy="923330"/>
          </a:xfrm>
        </p:grpSpPr>
        <p:sp>
          <p:nvSpPr>
            <p:cNvPr id="60" name="Right Arrow 59"/>
            <p:cNvSpPr/>
            <p:nvPr/>
          </p:nvSpPr>
          <p:spPr>
            <a:xfrm>
              <a:off x="6917782" y="4931871"/>
              <a:ext cx="812285" cy="459254"/>
            </a:xfrm>
            <a:prstGeom prst="rightArrow">
              <a:avLst>
                <a:gd name="adj1" fmla="val 70472"/>
                <a:gd name="adj2" fmla="val 50000"/>
              </a:avLst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704512" y="4686115"/>
              <a:ext cx="14394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venir Book"/>
                  <a:cs typeface="Avenir Book"/>
                </a:rPr>
                <a:t>Bacterial &amp; </a:t>
              </a:r>
              <a:r>
                <a:rPr lang="en-US" dirty="0" err="1">
                  <a:latin typeface="Avenir Book"/>
                  <a:cs typeface="Avenir Book"/>
                </a:rPr>
                <a:t>photochem</a:t>
              </a:r>
              <a:r>
                <a:rPr lang="en-US" dirty="0">
                  <a:latin typeface="Avenir Book"/>
                  <a:cs typeface="Avenir Book"/>
                </a:rPr>
                <a:t>. oxidation</a:t>
              </a:r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577905" y="4587602"/>
            <a:ext cx="3481794" cy="1435399"/>
            <a:chOff x="3577905" y="4587602"/>
            <a:chExt cx="3481794" cy="1435399"/>
          </a:xfrm>
        </p:grpSpPr>
        <p:sp>
          <p:nvSpPr>
            <p:cNvPr id="39" name="Rectangle 38"/>
            <p:cNvSpPr/>
            <p:nvPr/>
          </p:nvSpPr>
          <p:spPr>
            <a:xfrm>
              <a:off x="5932881" y="4737283"/>
              <a:ext cx="1126818" cy="828548"/>
            </a:xfrm>
            <a:prstGeom prst="rect">
              <a:avLst/>
            </a:prstGeom>
            <a:solidFill>
              <a:srgbClr val="DE745B"/>
            </a:solidFill>
            <a:ln w="38100" cmpd="sng">
              <a:solidFill>
                <a:srgbClr val="C3020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latin typeface="Avenir Book"/>
                  <a:cs typeface="Avenir Book"/>
                </a:rPr>
                <a:t>DMS</a:t>
              </a:r>
              <a:r>
                <a:rPr lang="en-US" sz="2000" baseline="-25000" dirty="0" err="1" smtClean="0">
                  <a:latin typeface="Avenir Book"/>
                  <a:cs typeface="Avenir Book"/>
                </a:rPr>
                <a:t>aq</a:t>
              </a:r>
              <a:endParaRPr lang="en-US" sz="2000" baseline="-25000" dirty="0" smtClean="0">
                <a:latin typeface="Avenir Book"/>
                <a:cs typeface="Avenir Book"/>
              </a:endParaRPr>
            </a:p>
          </p:txBody>
        </p:sp>
        <p:sp>
          <p:nvSpPr>
            <p:cNvPr id="53" name="Right Arrow 52"/>
            <p:cNvSpPr/>
            <p:nvPr/>
          </p:nvSpPr>
          <p:spPr>
            <a:xfrm>
              <a:off x="3577905" y="4864869"/>
              <a:ext cx="2359309" cy="498643"/>
            </a:xfrm>
            <a:prstGeom prst="rightArrow">
              <a:avLst>
                <a:gd name="adj1" fmla="val 70472"/>
                <a:gd name="adj2" fmla="val 50000"/>
              </a:avLst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7539" y="4587602"/>
              <a:ext cx="641684" cy="67973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6989" y="4787773"/>
              <a:ext cx="590719" cy="68178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3758847" y="5376670"/>
              <a:ext cx="23353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Avenir Book"/>
                  <a:cs typeface="Avenir Book"/>
                </a:rPr>
                <a:t>Phyto</a:t>
              </a:r>
              <a:r>
                <a:rPr lang="en-US" dirty="0" smtClean="0">
                  <a:latin typeface="Avenir Book"/>
                  <a:cs typeface="Avenir Book"/>
                </a:rPr>
                <a:t>, bacteria, grazing, cell </a:t>
              </a:r>
              <a:r>
                <a:rPr lang="en-US" dirty="0" err="1" smtClean="0">
                  <a:latin typeface="Avenir Book"/>
                  <a:cs typeface="Avenir Book"/>
                </a:rPr>
                <a:t>lysis</a:t>
              </a:r>
              <a:r>
                <a:rPr lang="en-US" dirty="0" smtClean="0">
                  <a:latin typeface="Avenir Book"/>
                  <a:cs typeface="Avenir Book"/>
                </a:rPr>
                <a:t>...</a:t>
              </a:r>
              <a:endParaRPr lang="en-US" dirty="0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2392011" y="4708745"/>
            <a:ext cx="1263651" cy="8285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cmpd="sng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venir Book"/>
                <a:cs typeface="Avenir Book"/>
              </a:rPr>
              <a:t>DMSP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(in </a:t>
            </a:r>
            <a:r>
              <a:rPr lang="en-US" sz="2000" dirty="0" err="1" smtClean="0">
                <a:latin typeface="Avenir Book"/>
                <a:cs typeface="Avenir Book"/>
              </a:rPr>
              <a:t>phyto</a:t>
            </a:r>
            <a:r>
              <a:rPr lang="en-US" sz="2000" dirty="0" smtClean="0">
                <a:latin typeface="Avenir Book"/>
                <a:cs typeface="Avenir Book"/>
              </a:rPr>
              <a:t>)</a:t>
            </a:r>
            <a:endParaRPr lang="en-US" sz="2000" dirty="0">
              <a:latin typeface="Avenir Book"/>
              <a:cs typeface="Avenir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Introduction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DMS </a:t>
            </a:r>
            <a:r>
              <a:rPr lang="en-US" sz="2400" dirty="0" smtClean="0">
                <a:solidFill>
                  <a:schemeClr val="bg1"/>
                </a:solidFill>
              </a:rPr>
              <a:t>emission: from plankton to clouds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1.</a:t>
            </a:r>
          </a:p>
        </p:txBody>
      </p:sp>
      <p:pic>
        <p:nvPicPr>
          <p:cNvPr id="15" name="Picture 14" descr="sun1.pdf"/>
          <p:cNvPicPr>
            <a:picLocks noChangeAspect="1"/>
          </p:cNvPicPr>
          <p:nvPr/>
        </p:nvPicPr>
        <p:blipFill>
          <a:blip r:embed="rId8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402" y="798028"/>
            <a:ext cx="657603" cy="70286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1388" y="3818993"/>
            <a:ext cx="2050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Oceanic mixed layer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637654" y="4488209"/>
            <a:ext cx="1811442" cy="1284194"/>
            <a:chOff x="566299" y="4488209"/>
            <a:chExt cx="1811442" cy="1284194"/>
          </a:xfrm>
        </p:grpSpPr>
        <p:sp>
          <p:nvSpPr>
            <p:cNvPr id="50" name="Right Arrow 49"/>
            <p:cNvSpPr/>
            <p:nvPr/>
          </p:nvSpPr>
          <p:spPr>
            <a:xfrm>
              <a:off x="580571" y="4488209"/>
              <a:ext cx="1797170" cy="1284194"/>
            </a:xfrm>
            <a:prstGeom prst="rightArrow">
              <a:avLst>
                <a:gd name="adj1" fmla="val 70472"/>
                <a:gd name="adj2" fmla="val 50000"/>
              </a:avLst>
            </a:prstGeom>
            <a:solidFill>
              <a:schemeClr val="bg1"/>
            </a:solidFill>
            <a:ln w="28575" cmpd="sng">
              <a:solidFill>
                <a:srgbClr val="005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66299" y="4611857"/>
              <a:ext cx="85878" cy="115430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cloud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89" y="2090302"/>
            <a:ext cx="4638002" cy="768122"/>
          </a:xfrm>
          <a:prstGeom prst="rect">
            <a:avLst/>
          </a:prstGeom>
        </p:spPr>
      </p:pic>
      <p:grpSp>
        <p:nvGrpSpPr>
          <p:cNvPr id="102" name="Group 101"/>
          <p:cNvGrpSpPr/>
          <p:nvPr/>
        </p:nvGrpSpPr>
        <p:grpSpPr>
          <a:xfrm>
            <a:off x="2428495" y="1431842"/>
            <a:ext cx="3580074" cy="1308089"/>
            <a:chOff x="2428495" y="1489574"/>
            <a:chExt cx="3580074" cy="1308089"/>
          </a:xfrm>
        </p:grpSpPr>
        <p:grpSp>
          <p:nvGrpSpPr>
            <p:cNvPr id="37" name="Group 36"/>
            <p:cNvGrpSpPr/>
            <p:nvPr/>
          </p:nvGrpSpPr>
          <p:grpSpPr>
            <a:xfrm>
              <a:off x="3491751" y="2402691"/>
              <a:ext cx="429303" cy="394972"/>
              <a:chOff x="6617060" y="2445137"/>
              <a:chExt cx="429303" cy="394972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6617060" y="2521041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826544" y="2673441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779150" y="2768765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712376" y="2445137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821963" y="2540461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974363" y="2692861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703214" y="2650054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941240" y="2488536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428495" y="1489574"/>
              <a:ext cx="178766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1"/>
                  </a:solidFill>
                  <a:latin typeface="Avenir Book"/>
                  <a:cs typeface="Avenir Book"/>
                </a:rPr>
                <a:t>C</a:t>
              </a:r>
              <a:r>
                <a:rPr lang="en-US" sz="2000" dirty="0" smtClean="0">
                  <a:solidFill>
                    <a:schemeClr val="accent1"/>
                  </a:solidFill>
                  <a:latin typeface="Avenir Book"/>
                  <a:cs typeface="Avenir Book"/>
                </a:rPr>
                <a:t>loud</a:t>
              </a:r>
            </a:p>
            <a:p>
              <a:r>
                <a:rPr lang="en-US" sz="2000" b="1" dirty="0" smtClean="0">
                  <a:solidFill>
                    <a:schemeClr val="accent1"/>
                  </a:solidFill>
                  <a:latin typeface="Avenir Book"/>
                  <a:cs typeface="Avenir Book"/>
                </a:rPr>
                <a:t>C</a:t>
              </a:r>
              <a:r>
                <a:rPr lang="en-US" sz="2000" dirty="0" smtClean="0">
                  <a:solidFill>
                    <a:schemeClr val="accent1"/>
                  </a:solidFill>
                  <a:latin typeface="Avenir Book"/>
                  <a:cs typeface="Avenir Book"/>
                </a:rPr>
                <a:t>ondensation</a:t>
              </a:r>
            </a:p>
            <a:p>
              <a:r>
                <a:rPr lang="en-US" sz="2000" b="1" dirty="0" smtClean="0">
                  <a:solidFill>
                    <a:schemeClr val="accent1"/>
                  </a:solidFill>
                  <a:latin typeface="Avenir Book"/>
                  <a:cs typeface="Avenir Book"/>
                </a:rPr>
                <a:t>N</a:t>
              </a:r>
              <a:r>
                <a:rPr lang="en-US" sz="2000" dirty="0" smtClean="0">
                  <a:solidFill>
                    <a:schemeClr val="accent1"/>
                  </a:solidFill>
                  <a:latin typeface="Avenir Book"/>
                  <a:cs typeface="Avenir Book"/>
                </a:rPr>
                <a:t>uclei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>
              <a:off x="3920409" y="2576102"/>
              <a:ext cx="2088160" cy="1942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5813638" y="1783138"/>
            <a:ext cx="977644" cy="1513665"/>
            <a:chOff x="5871358" y="1821626"/>
            <a:chExt cx="977644" cy="1513665"/>
          </a:xfrm>
        </p:grpSpPr>
        <p:sp>
          <p:nvSpPr>
            <p:cNvPr id="80" name="Up Arrow 79"/>
            <p:cNvSpPr/>
            <p:nvPr/>
          </p:nvSpPr>
          <p:spPr>
            <a:xfrm rot="19500000" flipH="1">
              <a:off x="6144968" y="1821626"/>
              <a:ext cx="167122" cy="508039"/>
            </a:xfrm>
            <a:prstGeom prst="upArrow">
              <a:avLst/>
            </a:prstGeom>
            <a:solidFill>
              <a:srgbClr val="FABE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81" name="Up Arrow 80"/>
            <p:cNvSpPr/>
            <p:nvPr/>
          </p:nvSpPr>
          <p:spPr>
            <a:xfrm rot="2100000" flipH="1" flipV="1">
              <a:off x="6336183" y="1908828"/>
              <a:ext cx="512819" cy="449030"/>
            </a:xfrm>
            <a:prstGeom prst="upArrow">
              <a:avLst/>
            </a:prstGeom>
            <a:solidFill>
              <a:srgbClr val="FABE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84" name="Up Arrow 83"/>
            <p:cNvSpPr/>
            <p:nvPr/>
          </p:nvSpPr>
          <p:spPr>
            <a:xfrm rot="2100000" flipH="1" flipV="1">
              <a:off x="5871358" y="2713409"/>
              <a:ext cx="321036" cy="621882"/>
            </a:xfrm>
            <a:prstGeom prst="upArrow">
              <a:avLst/>
            </a:prstGeom>
            <a:solidFill>
              <a:srgbClr val="FABE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</p:grpSp>
      <p:sp>
        <p:nvSpPr>
          <p:cNvPr id="87" name="Rectangle 86"/>
          <p:cNvSpPr/>
          <p:nvPr/>
        </p:nvSpPr>
        <p:spPr>
          <a:xfrm>
            <a:off x="8079267" y="3685718"/>
            <a:ext cx="413853" cy="409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428357" y="3685718"/>
            <a:ext cx="138129" cy="409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507565" y="3691474"/>
            <a:ext cx="409361" cy="403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3138043" y="1708484"/>
            <a:ext cx="2085642" cy="1933996"/>
            <a:chOff x="3138043" y="1766216"/>
            <a:chExt cx="2085642" cy="1933996"/>
          </a:xfrm>
        </p:grpSpPr>
        <p:sp>
          <p:nvSpPr>
            <p:cNvPr id="77" name="Up Arrow 76"/>
            <p:cNvSpPr/>
            <p:nvPr/>
          </p:nvSpPr>
          <p:spPr>
            <a:xfrm rot="19500000" flipH="1">
              <a:off x="4292161" y="1766216"/>
              <a:ext cx="352762" cy="523161"/>
            </a:xfrm>
            <a:prstGeom prst="upArrow">
              <a:avLst/>
            </a:prstGeom>
            <a:solidFill>
              <a:srgbClr val="FABE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79" name="Up Arrow 78"/>
            <p:cNvSpPr/>
            <p:nvPr/>
          </p:nvSpPr>
          <p:spPr>
            <a:xfrm rot="2100000" flipH="1" flipV="1">
              <a:off x="4361941" y="2841706"/>
              <a:ext cx="170104" cy="621882"/>
            </a:xfrm>
            <a:prstGeom prst="upArrow">
              <a:avLst/>
            </a:prstGeom>
            <a:solidFill>
              <a:srgbClr val="FABE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82" name="Up Arrow 81"/>
            <p:cNvSpPr/>
            <p:nvPr/>
          </p:nvSpPr>
          <p:spPr>
            <a:xfrm rot="2100000" flipH="1" flipV="1">
              <a:off x="4710866" y="1803714"/>
              <a:ext cx="512819" cy="573309"/>
            </a:xfrm>
            <a:prstGeom prst="upArrow">
              <a:avLst/>
            </a:prstGeom>
            <a:solidFill>
              <a:srgbClr val="FABE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44" name="Freeform 43"/>
            <p:cNvSpPr/>
            <p:nvPr/>
          </p:nvSpPr>
          <p:spPr>
            <a:xfrm rot="18056328">
              <a:off x="2882452" y="3206950"/>
              <a:ext cx="709646" cy="198464"/>
            </a:xfrm>
            <a:custGeom>
              <a:avLst/>
              <a:gdLst>
                <a:gd name="connsiteX0" fmla="*/ 0 w 863600"/>
                <a:gd name="connsiteY0" fmla="*/ 204932 h 306579"/>
                <a:gd name="connsiteX1" fmla="*/ 76200 w 863600"/>
                <a:gd name="connsiteY1" fmla="*/ 1732 h 306579"/>
                <a:gd name="connsiteX2" fmla="*/ 139700 w 863600"/>
                <a:gd name="connsiteY2" fmla="*/ 306532 h 306579"/>
                <a:gd name="connsiteX3" fmla="*/ 228600 w 863600"/>
                <a:gd name="connsiteY3" fmla="*/ 27132 h 306579"/>
                <a:gd name="connsiteX4" fmla="*/ 279400 w 863600"/>
                <a:gd name="connsiteY4" fmla="*/ 281132 h 306579"/>
                <a:gd name="connsiteX5" fmla="*/ 381000 w 863600"/>
                <a:gd name="connsiteY5" fmla="*/ 27132 h 306579"/>
                <a:gd name="connsiteX6" fmla="*/ 431800 w 863600"/>
                <a:gd name="connsiteY6" fmla="*/ 306532 h 306579"/>
                <a:gd name="connsiteX7" fmla="*/ 533400 w 863600"/>
                <a:gd name="connsiteY7" fmla="*/ 27132 h 306579"/>
                <a:gd name="connsiteX8" fmla="*/ 584200 w 863600"/>
                <a:gd name="connsiteY8" fmla="*/ 281132 h 306579"/>
                <a:gd name="connsiteX9" fmla="*/ 673100 w 863600"/>
                <a:gd name="connsiteY9" fmla="*/ 39832 h 306579"/>
                <a:gd name="connsiteX10" fmla="*/ 698500 w 863600"/>
                <a:gd name="connsiteY10" fmla="*/ 192232 h 306579"/>
                <a:gd name="connsiteX11" fmla="*/ 863600 w 863600"/>
                <a:gd name="connsiteY11" fmla="*/ 192232 h 306579"/>
                <a:gd name="connsiteX12" fmla="*/ 863600 w 863600"/>
                <a:gd name="connsiteY12" fmla="*/ 192232 h 30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3600" h="306579">
                  <a:moveTo>
                    <a:pt x="0" y="204932"/>
                  </a:moveTo>
                  <a:cubicBezTo>
                    <a:pt x="26458" y="94865"/>
                    <a:pt x="52917" y="-15201"/>
                    <a:pt x="76200" y="1732"/>
                  </a:cubicBezTo>
                  <a:cubicBezTo>
                    <a:pt x="99483" y="18665"/>
                    <a:pt x="114300" y="302299"/>
                    <a:pt x="139700" y="306532"/>
                  </a:cubicBezTo>
                  <a:cubicBezTo>
                    <a:pt x="165100" y="310765"/>
                    <a:pt x="205317" y="31365"/>
                    <a:pt x="228600" y="27132"/>
                  </a:cubicBezTo>
                  <a:cubicBezTo>
                    <a:pt x="251883" y="22899"/>
                    <a:pt x="254000" y="281132"/>
                    <a:pt x="279400" y="281132"/>
                  </a:cubicBezTo>
                  <a:cubicBezTo>
                    <a:pt x="304800" y="281132"/>
                    <a:pt x="355600" y="22899"/>
                    <a:pt x="381000" y="27132"/>
                  </a:cubicBezTo>
                  <a:cubicBezTo>
                    <a:pt x="406400" y="31365"/>
                    <a:pt x="406400" y="306532"/>
                    <a:pt x="431800" y="306532"/>
                  </a:cubicBezTo>
                  <a:cubicBezTo>
                    <a:pt x="457200" y="306532"/>
                    <a:pt x="508000" y="31365"/>
                    <a:pt x="533400" y="27132"/>
                  </a:cubicBezTo>
                  <a:cubicBezTo>
                    <a:pt x="558800" y="22899"/>
                    <a:pt x="560917" y="279015"/>
                    <a:pt x="584200" y="281132"/>
                  </a:cubicBezTo>
                  <a:cubicBezTo>
                    <a:pt x="607483" y="283249"/>
                    <a:pt x="654050" y="54649"/>
                    <a:pt x="673100" y="39832"/>
                  </a:cubicBezTo>
                  <a:cubicBezTo>
                    <a:pt x="692150" y="25015"/>
                    <a:pt x="666750" y="166832"/>
                    <a:pt x="698500" y="192232"/>
                  </a:cubicBezTo>
                  <a:cubicBezTo>
                    <a:pt x="730250" y="217632"/>
                    <a:pt x="863600" y="192232"/>
                    <a:pt x="863600" y="192232"/>
                  </a:cubicBezTo>
                  <a:lnTo>
                    <a:pt x="863600" y="192232"/>
                  </a:lnTo>
                </a:path>
              </a:pathLst>
            </a:custGeom>
            <a:ln w="28575" cmpd="sng">
              <a:solidFill>
                <a:srgbClr val="F78447"/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 rot="3141024">
              <a:off x="3426220" y="3246157"/>
              <a:ext cx="709646" cy="198464"/>
            </a:xfrm>
            <a:custGeom>
              <a:avLst/>
              <a:gdLst>
                <a:gd name="connsiteX0" fmla="*/ 0 w 863600"/>
                <a:gd name="connsiteY0" fmla="*/ 204932 h 306579"/>
                <a:gd name="connsiteX1" fmla="*/ 76200 w 863600"/>
                <a:gd name="connsiteY1" fmla="*/ 1732 h 306579"/>
                <a:gd name="connsiteX2" fmla="*/ 139700 w 863600"/>
                <a:gd name="connsiteY2" fmla="*/ 306532 h 306579"/>
                <a:gd name="connsiteX3" fmla="*/ 228600 w 863600"/>
                <a:gd name="connsiteY3" fmla="*/ 27132 h 306579"/>
                <a:gd name="connsiteX4" fmla="*/ 279400 w 863600"/>
                <a:gd name="connsiteY4" fmla="*/ 281132 h 306579"/>
                <a:gd name="connsiteX5" fmla="*/ 381000 w 863600"/>
                <a:gd name="connsiteY5" fmla="*/ 27132 h 306579"/>
                <a:gd name="connsiteX6" fmla="*/ 431800 w 863600"/>
                <a:gd name="connsiteY6" fmla="*/ 306532 h 306579"/>
                <a:gd name="connsiteX7" fmla="*/ 533400 w 863600"/>
                <a:gd name="connsiteY7" fmla="*/ 27132 h 306579"/>
                <a:gd name="connsiteX8" fmla="*/ 584200 w 863600"/>
                <a:gd name="connsiteY8" fmla="*/ 281132 h 306579"/>
                <a:gd name="connsiteX9" fmla="*/ 673100 w 863600"/>
                <a:gd name="connsiteY9" fmla="*/ 39832 h 306579"/>
                <a:gd name="connsiteX10" fmla="*/ 698500 w 863600"/>
                <a:gd name="connsiteY10" fmla="*/ 192232 h 306579"/>
                <a:gd name="connsiteX11" fmla="*/ 863600 w 863600"/>
                <a:gd name="connsiteY11" fmla="*/ 192232 h 306579"/>
                <a:gd name="connsiteX12" fmla="*/ 863600 w 863600"/>
                <a:gd name="connsiteY12" fmla="*/ 192232 h 30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3600" h="306579">
                  <a:moveTo>
                    <a:pt x="0" y="204932"/>
                  </a:moveTo>
                  <a:cubicBezTo>
                    <a:pt x="26458" y="94865"/>
                    <a:pt x="52917" y="-15201"/>
                    <a:pt x="76200" y="1732"/>
                  </a:cubicBezTo>
                  <a:cubicBezTo>
                    <a:pt x="99483" y="18665"/>
                    <a:pt x="114300" y="302299"/>
                    <a:pt x="139700" y="306532"/>
                  </a:cubicBezTo>
                  <a:cubicBezTo>
                    <a:pt x="165100" y="310765"/>
                    <a:pt x="205317" y="31365"/>
                    <a:pt x="228600" y="27132"/>
                  </a:cubicBezTo>
                  <a:cubicBezTo>
                    <a:pt x="251883" y="22899"/>
                    <a:pt x="254000" y="281132"/>
                    <a:pt x="279400" y="281132"/>
                  </a:cubicBezTo>
                  <a:cubicBezTo>
                    <a:pt x="304800" y="281132"/>
                    <a:pt x="355600" y="22899"/>
                    <a:pt x="381000" y="27132"/>
                  </a:cubicBezTo>
                  <a:cubicBezTo>
                    <a:pt x="406400" y="31365"/>
                    <a:pt x="406400" y="306532"/>
                    <a:pt x="431800" y="306532"/>
                  </a:cubicBezTo>
                  <a:cubicBezTo>
                    <a:pt x="457200" y="306532"/>
                    <a:pt x="508000" y="31365"/>
                    <a:pt x="533400" y="27132"/>
                  </a:cubicBezTo>
                  <a:cubicBezTo>
                    <a:pt x="558800" y="22899"/>
                    <a:pt x="560917" y="279015"/>
                    <a:pt x="584200" y="281132"/>
                  </a:cubicBezTo>
                  <a:cubicBezTo>
                    <a:pt x="607483" y="283249"/>
                    <a:pt x="654050" y="54649"/>
                    <a:pt x="673100" y="39832"/>
                  </a:cubicBezTo>
                  <a:cubicBezTo>
                    <a:pt x="692150" y="25015"/>
                    <a:pt x="666750" y="166832"/>
                    <a:pt x="698500" y="192232"/>
                  </a:cubicBezTo>
                  <a:cubicBezTo>
                    <a:pt x="730250" y="217632"/>
                    <a:pt x="863600" y="192232"/>
                    <a:pt x="863600" y="192232"/>
                  </a:cubicBezTo>
                  <a:lnTo>
                    <a:pt x="863600" y="192232"/>
                  </a:lnTo>
                </a:path>
              </a:pathLst>
            </a:custGeom>
            <a:ln w="28575" cmpd="sng">
              <a:solidFill>
                <a:srgbClr val="F78447"/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 flipH="1">
            <a:off x="2062507" y="2903001"/>
            <a:ext cx="593935" cy="526895"/>
            <a:chOff x="2362034" y="2958219"/>
            <a:chExt cx="391861" cy="417831"/>
          </a:xfrm>
        </p:grpSpPr>
        <p:cxnSp>
          <p:nvCxnSpPr>
            <p:cNvPr id="61" name="Straight Connector 60"/>
            <p:cNvCxnSpPr/>
            <p:nvPr/>
          </p:nvCxnSpPr>
          <p:spPr>
            <a:xfrm flipH="1">
              <a:off x="2619376" y="2978150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2555878" y="2978150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2546356" y="3087687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2449096" y="3043944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2472908" y="3110619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2449096" y="2960976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2362034" y="3110619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2472908" y="3247463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2385180" y="3196344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2601496" y="3113376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2546356" y="3246263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2706271" y="2958219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2397886" y="3290325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ectangle 103"/>
          <p:cNvSpPr/>
          <p:nvPr/>
        </p:nvSpPr>
        <p:spPr>
          <a:xfrm>
            <a:off x="7619939" y="3685718"/>
            <a:ext cx="413853" cy="409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036930" y="5005627"/>
            <a:ext cx="223585" cy="259702"/>
            <a:chOff x="4605245" y="4635707"/>
            <a:chExt cx="223585" cy="259702"/>
          </a:xfrm>
        </p:grpSpPr>
        <p:sp>
          <p:nvSpPr>
            <p:cNvPr id="105" name="Oval 104"/>
            <p:cNvSpPr/>
            <p:nvPr/>
          </p:nvSpPr>
          <p:spPr>
            <a:xfrm>
              <a:off x="4616705" y="4784209"/>
              <a:ext cx="78122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710272" y="4848740"/>
              <a:ext cx="45719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D30C0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 rot="20756953">
              <a:off x="4656380" y="4718146"/>
              <a:ext cx="84431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770911" y="4715795"/>
              <a:ext cx="45719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 rot="11760000">
              <a:off x="4768188" y="4796782"/>
              <a:ext cx="60642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 rot="11760000">
              <a:off x="4721771" y="4791815"/>
              <a:ext cx="45719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D30C0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 rot="11760000">
              <a:off x="4605245" y="4849690"/>
              <a:ext cx="45719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 rot="11760000">
              <a:off x="4700243" y="4635707"/>
              <a:ext cx="45719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D30C0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587598" y="5691330"/>
            <a:ext cx="1864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5600"/>
                </a:solidFill>
                <a:latin typeface="Avenir Book"/>
                <a:cs typeface="Avenir Book"/>
              </a:rPr>
              <a:t>Phytoplankton</a:t>
            </a:r>
          </a:p>
          <a:p>
            <a:r>
              <a:rPr lang="en-US" dirty="0" smtClean="0">
                <a:solidFill>
                  <a:srgbClr val="005600"/>
                </a:solidFill>
                <a:latin typeface="Avenir Book"/>
                <a:cs typeface="Avenir Book"/>
              </a:rPr>
              <a:t>C + sulfate assimilation</a:t>
            </a:r>
            <a:endParaRPr lang="en-US" dirty="0">
              <a:solidFill>
                <a:srgbClr val="005600"/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105467" y="4737283"/>
            <a:ext cx="698092" cy="781470"/>
            <a:chOff x="2891665" y="4443662"/>
            <a:chExt cx="698092" cy="781470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43104" y="4607511"/>
              <a:ext cx="537411" cy="617621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91665" y="4566207"/>
              <a:ext cx="228600" cy="352926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71272" y="4443662"/>
              <a:ext cx="218485" cy="497305"/>
            </a:xfrm>
            <a:prstGeom prst="rect">
              <a:avLst/>
            </a:prstGeom>
          </p:spPr>
        </p:pic>
      </p:grpSp>
      <p:sp>
        <p:nvSpPr>
          <p:cNvPr id="132" name="Title 1"/>
          <p:cNvSpPr txBox="1">
            <a:spLocks/>
          </p:cNvSpPr>
          <p:nvPr/>
        </p:nvSpPr>
        <p:spPr>
          <a:xfrm>
            <a:off x="4763062" y="6437895"/>
            <a:ext cx="4470150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Charlson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et al. 1987,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Simó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2001,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Levasseur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2013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796842" y="1298945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Avenir Book"/>
                <a:cs typeface="Avenir Book"/>
              </a:rPr>
              <a:t>indirect forcing(s)</a:t>
            </a:r>
            <a:endParaRPr lang="en-US" b="1" dirty="0">
              <a:solidFill>
                <a:srgbClr val="FF6600"/>
              </a:solidFill>
              <a:latin typeface="Avenir Book"/>
              <a:cs typeface="Avenir Book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748384" y="1468192"/>
            <a:ext cx="154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840A"/>
                </a:solidFill>
                <a:latin typeface="Avenir Book"/>
                <a:cs typeface="Avenir Book"/>
              </a:rPr>
              <a:t>direct forcing</a:t>
            </a:r>
            <a:endParaRPr lang="en-US" b="1" dirty="0">
              <a:solidFill>
                <a:srgbClr val="FF840A"/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8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5"/>
    </mc:Choice>
    <mc:Fallback xmlns="">
      <p:transition xmlns:p14="http://schemas.microsoft.com/office/powerpoint/2010/main" spd="slow" advTm="81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6421853"/>
            <a:ext cx="3697322" cy="436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Mahmood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et al. 2019 ACP,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in press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9" name="Picture 8" descr="Mahmood1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9" b="9661"/>
          <a:stretch/>
        </p:blipFill>
        <p:spPr>
          <a:xfrm>
            <a:off x="4966691" y="1634143"/>
            <a:ext cx="1907349" cy="4114279"/>
          </a:xfrm>
          <a:prstGeom prst="rect">
            <a:avLst/>
          </a:prstGeom>
        </p:spPr>
      </p:pic>
      <p:pic>
        <p:nvPicPr>
          <p:cNvPr id="10" name="Picture 9" descr="Mahmood1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5" r="48710" b="9765"/>
          <a:stretch/>
        </p:blipFill>
        <p:spPr>
          <a:xfrm>
            <a:off x="2710630" y="1634143"/>
            <a:ext cx="1714316" cy="4114279"/>
          </a:xfrm>
          <a:prstGeom prst="rect">
            <a:avLst/>
          </a:prstGeom>
        </p:spPr>
      </p:pic>
      <p:pic>
        <p:nvPicPr>
          <p:cNvPr id="11" name="Picture 10" descr="Mahmood1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5" t="90788" r="7873" b="-553"/>
          <a:stretch/>
        </p:blipFill>
        <p:spPr>
          <a:xfrm>
            <a:off x="1795190" y="5797694"/>
            <a:ext cx="6252600" cy="472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58526" y="107246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30C0C"/>
                </a:solidFill>
                <a:latin typeface="Avenir Book"/>
                <a:cs typeface="Avenir Book"/>
              </a:rPr>
              <a:t>DMS-SAT</a:t>
            </a:r>
            <a:endParaRPr lang="en-US" b="1" dirty="0">
              <a:solidFill>
                <a:srgbClr val="D30C0C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3030" y="1076586"/>
            <a:ext cx="12799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CanAM4.3</a:t>
            </a:r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14" name="Right Arrow 13"/>
          <p:cNvSpPr/>
          <p:nvPr/>
        </p:nvSpPr>
        <p:spPr>
          <a:xfrm rot="10800000">
            <a:off x="5681581" y="1174276"/>
            <a:ext cx="1283366" cy="229405"/>
          </a:xfrm>
          <a:prstGeom prst="rightArrow">
            <a:avLst/>
          </a:prstGeom>
          <a:solidFill>
            <a:srgbClr val="D30C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419683" y="1174276"/>
            <a:ext cx="1323473" cy="229404"/>
          </a:xfrm>
          <a:prstGeom prst="rightArrow">
            <a:avLst/>
          </a:prstGeom>
          <a:solidFill>
            <a:srgbClr val="948A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47145" y="1072464"/>
            <a:ext cx="16367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8A54"/>
                </a:solidFill>
                <a:latin typeface="Avenir Book"/>
                <a:cs typeface="Avenir Book"/>
              </a:rPr>
              <a:t>Gridded </a:t>
            </a:r>
          </a:p>
          <a:p>
            <a:r>
              <a:rPr lang="en-US" b="1" dirty="0" smtClean="0">
                <a:solidFill>
                  <a:srgbClr val="948A54"/>
                </a:solidFill>
                <a:latin typeface="Avenir Book"/>
                <a:cs typeface="Avenir Book"/>
              </a:rPr>
              <a:t>DMS-L11clim</a:t>
            </a:r>
          </a:p>
          <a:p>
            <a:r>
              <a:rPr lang="en-US" sz="1600" dirty="0" smtClean="0">
                <a:solidFill>
                  <a:srgbClr val="948A54"/>
                </a:solidFill>
                <a:latin typeface="Avenir Book"/>
                <a:cs typeface="Avenir Book"/>
              </a:rPr>
              <a:t>Lana et al. 2011</a:t>
            </a:r>
            <a:endParaRPr lang="en-US" sz="1600" dirty="0">
              <a:solidFill>
                <a:srgbClr val="948A54"/>
              </a:solidFill>
              <a:latin typeface="Avenir Book"/>
              <a:cs typeface="Avenir Book"/>
            </a:endParaRPr>
          </a:p>
        </p:txBody>
      </p:sp>
      <p:sp>
        <p:nvSpPr>
          <p:cNvPr id="20" name="Right Arrow 19"/>
          <p:cNvSpPr/>
          <p:nvPr/>
        </p:nvSpPr>
        <p:spPr>
          <a:xfrm rot="8084205">
            <a:off x="4052240" y="1690784"/>
            <a:ext cx="570698" cy="207548"/>
          </a:xfrm>
          <a:prstGeom prst="rightArrow">
            <a:avLst/>
          </a:prstGeom>
          <a:solidFill>
            <a:srgbClr val="948A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2891392">
            <a:off x="4741426" y="1696915"/>
            <a:ext cx="570698" cy="207548"/>
          </a:xfrm>
          <a:prstGeom prst="rightArrow">
            <a:avLst/>
          </a:prstGeom>
          <a:solidFill>
            <a:srgbClr val="D30C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964900" y="6243060"/>
            <a:ext cx="4120362" cy="367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Cloud shortwave </a:t>
            </a:r>
            <a:r>
              <a:rPr lang="en-US" sz="16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radiative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forcing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22" name="Picture 21" descr="dmsL11_MayThroughAugust_4.64km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 t="4477" r="16081" b="2887"/>
          <a:stretch/>
        </p:blipFill>
        <p:spPr>
          <a:xfrm>
            <a:off x="238715" y="1110977"/>
            <a:ext cx="801563" cy="80356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1753246" y="2663207"/>
            <a:ext cx="13582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Year 2000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1768806" y="4713921"/>
            <a:ext cx="13582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venir Book"/>
                <a:cs typeface="Avenir Book"/>
              </a:rPr>
              <a:t>Year 2050</a:t>
            </a:r>
            <a:endParaRPr lang="en-US" b="1" dirty="0">
              <a:latin typeface="Avenir Book"/>
              <a:cs typeface="Avenir Book"/>
            </a:endParaRPr>
          </a:p>
        </p:txBody>
      </p:sp>
      <p:pic>
        <p:nvPicPr>
          <p:cNvPr id="26" name="Picture 25" descr="dmsB_gsm_filled_MayThroughAugust_4.64km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r="16776"/>
          <a:stretch/>
        </p:blipFill>
        <p:spPr>
          <a:xfrm>
            <a:off x="8137066" y="1111188"/>
            <a:ext cx="801321" cy="8152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80570" y="-1"/>
            <a:ext cx="2614483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Ocean-atmosphere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connection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95052" y="-1"/>
            <a:ext cx="5948947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Ex. 2: input to Earth System model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5.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37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873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2" r="2815"/>
          <a:stretch/>
        </p:blipFill>
        <p:spPr>
          <a:xfrm>
            <a:off x="580571" y="1"/>
            <a:ext cx="8563429" cy="68670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720809"/>
            <a:ext cx="9143999" cy="6146250"/>
          </a:xfrm>
          <a:prstGeom prst="rect">
            <a:avLst/>
          </a:prstGeom>
          <a:solidFill>
            <a:srgbClr val="0A3CB8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Conclusions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6.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2425" y="1207687"/>
            <a:ext cx="7606632" cy="448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Satellite method allows for synoptic DMS emission estimates in remote, variable, and spatially heterogeneous Arctic Ocean.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venir Book"/>
                <a:cs typeface="Avenir Book"/>
              </a:rPr>
              <a:t>(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Avenir Book"/>
                <a:cs typeface="Avenir Book"/>
              </a:rPr>
              <a:t>Neukermans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venir Book"/>
                <a:cs typeface="Avenir Book"/>
              </a:rPr>
              <a:t>,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Avenir Book"/>
                <a:cs typeface="Avenir Book"/>
              </a:rPr>
              <a:t>Harmel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venir Book"/>
                <a:cs typeface="Avenir Book"/>
              </a:rPr>
              <a:t>, Galí et al. 2018)</a:t>
            </a:r>
            <a:endParaRPr lang="en-US" sz="1600" dirty="0" smtClean="0">
              <a:solidFill>
                <a:schemeClr val="bg1">
                  <a:lumMod val="95000"/>
                </a:schemeClr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endParaRPr lang="en-US" sz="2000" dirty="0" smtClean="0">
              <a:solidFill>
                <a:srgbClr val="FFFF00"/>
              </a:solidFill>
              <a:latin typeface="Avenir Book"/>
              <a:cs typeface="Avenir Book"/>
            </a:endParaRPr>
          </a:p>
          <a:p>
            <a:pPr>
              <a:lnSpc>
                <a:spcPct val="110000"/>
              </a:lnSpc>
            </a:pPr>
            <a:endParaRPr lang="en-US" sz="2000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DMS-SAT reveals...</a:t>
            </a:r>
          </a:p>
          <a:p>
            <a:pPr marL="800100" lvl="1" indent="-342900">
              <a:lnSpc>
                <a:spcPct val="110000"/>
              </a:lnSpc>
              <a:buFont typeface="Courier New"/>
              <a:buChar char="o"/>
            </a:pPr>
            <a:r>
              <a:rPr lang="en-US" sz="2000" dirty="0" err="1" smtClean="0">
                <a:solidFill>
                  <a:srgbClr val="FFFF00"/>
                </a:solidFill>
                <a:latin typeface="Avenir Book"/>
                <a:cs typeface="Avenir Book"/>
              </a:rPr>
              <a:t>Multidecadal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 EDMS trend driven by sea ice meltdown</a:t>
            </a:r>
            <a:endParaRPr lang="en-US" sz="2000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800100" lvl="1" indent="-342900">
              <a:lnSpc>
                <a:spcPct val="110000"/>
              </a:lnSpc>
              <a:buFont typeface="Courier New"/>
              <a:buChar char="o"/>
            </a:pPr>
            <a:r>
              <a:rPr lang="en-US" sz="2000" dirty="0" err="1">
                <a:solidFill>
                  <a:srgbClr val="FFFF00"/>
                </a:solidFill>
                <a:latin typeface="Avenir Book"/>
                <a:cs typeface="Avenir Book"/>
              </a:rPr>
              <a:t>Interannual</a:t>
            </a:r>
            <a:r>
              <a:rPr lang="en-US" sz="2000" dirty="0">
                <a:solidFill>
                  <a:srgbClr val="FFFF00"/>
                </a:solidFill>
                <a:latin typeface="Avenir Book"/>
                <a:cs typeface="Avenir Book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EDMS changes </a:t>
            </a:r>
            <a:r>
              <a:rPr lang="en-US" sz="2000" dirty="0">
                <a:solidFill>
                  <a:srgbClr val="FFFF00"/>
                </a:solidFill>
                <a:latin typeface="Avenir Book"/>
                <a:cs typeface="Avenir Book"/>
              </a:rPr>
              <a:t>driven by interplay between 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ice patterns and phytoplankton dynamics.</a:t>
            </a:r>
            <a:endParaRPr lang="en-US" sz="2000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endParaRPr lang="en-US" sz="2000" dirty="0" smtClean="0">
              <a:solidFill>
                <a:srgbClr val="FFFF00"/>
              </a:solidFill>
              <a:latin typeface="Avenir Book"/>
              <a:cs typeface="Avenir Book"/>
            </a:endParaRPr>
          </a:p>
          <a:p>
            <a:pPr>
              <a:lnSpc>
                <a:spcPct val="110000"/>
              </a:lnSpc>
            </a:pPr>
            <a:endParaRPr lang="en-US" sz="2000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Suggests need to move beyond “climatological approaches” in observational and model studies of DMS-climate feedbacks.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986" y="6002710"/>
            <a:ext cx="8522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Thanks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to: NASA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Ocean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Biology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Processing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group, NSIDC (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Ice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data), ECMWF (ERA-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Interim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), Maxime Benoît-Gagné, Martine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Lizotte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and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Takuvik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colleagues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, CCGS Amundsen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crew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,</a:t>
            </a:r>
          </a:p>
          <a:p>
            <a:pPr algn="ctr"/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NETCARE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project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, Green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Edge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project</a:t>
            </a:r>
            <a:endParaRPr lang="en-US" sz="1500" dirty="0"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3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99"/>
    </mc:Choice>
    <mc:Fallback xmlns="">
      <p:transition xmlns:p14="http://schemas.microsoft.com/office/powerpoint/2010/main" spd="slow" advTm="71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873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2" r="2815"/>
          <a:stretch/>
        </p:blipFill>
        <p:spPr>
          <a:xfrm>
            <a:off x="580571" y="1"/>
            <a:ext cx="8563429" cy="68670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720809"/>
            <a:ext cx="9143999" cy="6146250"/>
          </a:xfrm>
          <a:prstGeom prst="rect">
            <a:avLst/>
          </a:prstGeom>
          <a:solidFill>
            <a:srgbClr val="0A3CB8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Backup slides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63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99"/>
    </mc:Choice>
    <mc:Fallback xmlns="">
      <p:transition xmlns:p14="http://schemas.microsoft.com/office/powerpoint/2010/main" spd="slow" advTm="7179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FF"/>
                </a:solidFill>
              </a:rPr>
              <a:t>Algorithm</a:t>
            </a: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 Idealized DMS regimes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623439" y="6388264"/>
            <a:ext cx="2520561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&amp;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Simó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2015 GBC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02" y="1103335"/>
            <a:ext cx="4612640" cy="5201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5844" y="98412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venir Book"/>
                <a:cs typeface="Avenir Book"/>
              </a:rPr>
              <a:t>CHL</a:t>
            </a:r>
            <a:endParaRPr lang="en-US" b="1" dirty="0">
              <a:solidFill>
                <a:srgbClr val="008000"/>
              </a:solidFill>
              <a:latin typeface="Avenir Book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1787" y="98412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venir Book"/>
                <a:cs typeface="Avenir Book"/>
              </a:rPr>
              <a:t>DMSP</a:t>
            </a:r>
            <a:endParaRPr lang="en-US" b="1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2085" y="984125"/>
            <a:ext cx="68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30C0C"/>
                </a:solidFill>
                <a:latin typeface="Avenir Book"/>
                <a:cs typeface="Avenir Book"/>
              </a:rPr>
              <a:t>DMS</a:t>
            </a:r>
            <a:endParaRPr lang="en-US" b="1" dirty="0">
              <a:solidFill>
                <a:srgbClr val="D30C0C"/>
              </a:solidFill>
              <a:latin typeface="Avenir Book"/>
              <a:cs typeface="Avenir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10" y="1103335"/>
            <a:ext cx="4612640" cy="5201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34" y="1103335"/>
            <a:ext cx="4612640" cy="52019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37582" y="986401"/>
            <a:ext cx="2444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  <a:latin typeface="Avenir Book"/>
                <a:cs typeface="Avenir Book"/>
              </a:rPr>
              <a:t>Light (mixed layer)</a:t>
            </a:r>
            <a:endParaRPr lang="en-US" b="1" dirty="0">
              <a:solidFill>
                <a:schemeClr val="accent6"/>
              </a:solidFill>
              <a:latin typeface="Avenir Book"/>
              <a:cs typeface="Avenir Book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34" y="1103335"/>
            <a:ext cx="4612640" cy="5201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34" y="1103335"/>
            <a:ext cx="4612640" cy="5201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34" y="1103335"/>
            <a:ext cx="4612640" cy="5201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34" y="1103335"/>
            <a:ext cx="4612640" cy="520192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17603" y="6380725"/>
            <a:ext cx="2520561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Toole &amp; Siegel 2004 GRL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350571" y="6380725"/>
            <a:ext cx="3272868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Simó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&amp;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Pedrós-Alió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1999 Nature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9783" y="2363044"/>
            <a:ext cx="1884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BLOOM REGIME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969783" y="4688725"/>
            <a:ext cx="1821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STRESS REGIME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969783" y="5162316"/>
            <a:ext cx="2231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“Summer paradox”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969783" y="1911653"/>
            <a:ext cx="1624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 latitudes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969783" y="4180328"/>
            <a:ext cx="1577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Low latitudes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96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Introduction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Why is DMS emission important?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212" y="1060634"/>
            <a:ext cx="8622630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Arctic amplification of global warming and </a:t>
            </a:r>
            <a:r>
              <a:rPr lang="en-US" sz="2000" dirty="0" err="1" smtClean="0">
                <a:latin typeface="Avenir Book"/>
                <a:cs typeface="Avenir Book"/>
              </a:rPr>
              <a:t>teleconnections</a:t>
            </a:r>
            <a:r>
              <a:rPr lang="en-US" sz="2000" dirty="0" smtClean="0">
                <a:latin typeface="Avenir Book"/>
                <a:cs typeface="Avenir Book"/>
              </a:rPr>
              <a:t> with lower-latitude climate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(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Serreze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 &amp; Barry 2011, Francis &amp;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Vavrus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 2012)</a:t>
            </a:r>
            <a:endParaRPr lang="en-US" sz="2000" dirty="0" smtClean="0">
              <a:latin typeface="Avenir Book"/>
              <a:cs typeface="Avenir Book"/>
            </a:endParaRPr>
          </a:p>
          <a:p>
            <a:pPr>
              <a:lnSpc>
                <a:spcPct val="110000"/>
              </a:lnSpc>
            </a:pPr>
            <a:endParaRPr lang="en-US" sz="2000" dirty="0">
              <a:latin typeface="Avenir Book"/>
              <a:cs typeface="Avenir Book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Major contribution to climate projection uncertainties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(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Carslaw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et al.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2013)</a:t>
            </a:r>
            <a:endParaRPr lang="en-US" sz="2000" dirty="0" smtClean="0">
              <a:latin typeface="Avenir Book"/>
              <a:cs typeface="Avenir Book"/>
            </a:endParaRPr>
          </a:p>
        </p:txBody>
      </p:sp>
      <p:pic>
        <p:nvPicPr>
          <p:cNvPr id="2" name="Picture 1" descr="Carslaw2013_1_rotate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"/>
          <a:stretch/>
        </p:blipFill>
        <p:spPr>
          <a:xfrm>
            <a:off x="1692393" y="2594704"/>
            <a:ext cx="6328655" cy="39558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67048" y="2606845"/>
            <a:ext cx="254000" cy="22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44289" y="2527252"/>
            <a:ext cx="2200447" cy="114177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96113" y="2594703"/>
            <a:ext cx="1211251" cy="10606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72517" y="2932545"/>
            <a:ext cx="516212" cy="7343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67553" y="2605959"/>
            <a:ext cx="423850" cy="107220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777184" y="2687660"/>
            <a:ext cx="178824" cy="2272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424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5"/>
    </mc:Choice>
    <mc:Fallback xmlns="">
      <p:transition xmlns:p14="http://schemas.microsoft.com/office/powerpoint/2010/main" spd="slow" advTm="8143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A1_MS_DOSES_OKbi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64" y="725426"/>
            <a:ext cx="6883112" cy="570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Algorithm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Step 1: Sea-surface </a:t>
            </a:r>
            <a:r>
              <a:rPr lang="en-US" sz="2400" dirty="0" err="1" smtClean="0">
                <a:solidFill>
                  <a:schemeClr val="bg1"/>
                </a:solidFill>
              </a:rPr>
              <a:t>DMSPt</a:t>
            </a:r>
            <a:r>
              <a:rPr lang="en-US" sz="2400" dirty="0" smtClean="0">
                <a:solidFill>
                  <a:schemeClr val="bg1"/>
                </a:solidFill>
              </a:rPr>
              <a:t> (in </a:t>
            </a:r>
            <a:r>
              <a:rPr lang="en-US" sz="2400" dirty="0" err="1" smtClean="0">
                <a:solidFill>
                  <a:schemeClr val="bg1"/>
                </a:solidFill>
              </a:rPr>
              <a:t>phyto</a:t>
            </a:r>
            <a:r>
              <a:rPr lang="en-US" sz="2400" dirty="0" smtClean="0">
                <a:solidFill>
                  <a:schemeClr val="bg1"/>
                </a:solidFill>
              </a:rPr>
              <a:t>.)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" y="6293926"/>
            <a:ext cx="2346522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  <a:t>Galí et al. 2015 RSE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3684" y="2606840"/>
            <a:ext cx="1577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D30C0C"/>
                </a:solidFill>
                <a:latin typeface="Avenir Book"/>
                <a:cs typeface="Avenir Book"/>
              </a:rPr>
              <a:t>high DMSP producers</a:t>
            </a:r>
            <a:endParaRPr lang="en-US" sz="2000" dirty="0">
              <a:solidFill>
                <a:srgbClr val="D30C0C"/>
              </a:solidFill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9453" y="3681662"/>
            <a:ext cx="1577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low DMSP producers</a:t>
            </a:r>
            <a:endParaRPr lang="en-US" sz="20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521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"/>
    </mc:Choice>
    <mc:Fallback xmlns="">
      <p:transition xmlns:p14="http://schemas.microsoft.com/office/powerpoint/2010/main" spd="slow" advTm="81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g_stratmix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64" y="896156"/>
            <a:ext cx="7400377" cy="5534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Algorithm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Step 1: Sea-surface </a:t>
            </a:r>
            <a:r>
              <a:rPr lang="en-US" sz="2400" dirty="0" err="1" smtClean="0">
                <a:solidFill>
                  <a:schemeClr val="bg1"/>
                </a:solidFill>
              </a:rPr>
              <a:t>DMSPt</a:t>
            </a:r>
            <a:r>
              <a:rPr lang="en-US" sz="2400" dirty="0" smtClean="0">
                <a:solidFill>
                  <a:schemeClr val="bg1"/>
                </a:solidFill>
              </a:rPr>
              <a:t> (in </a:t>
            </a:r>
            <a:r>
              <a:rPr lang="en-US" sz="2400" dirty="0" err="1" smtClean="0">
                <a:solidFill>
                  <a:schemeClr val="bg1"/>
                </a:solidFill>
              </a:rPr>
              <a:t>phyto</a:t>
            </a:r>
            <a:r>
              <a:rPr lang="en-US" sz="2400" dirty="0" smtClean="0">
                <a:solidFill>
                  <a:schemeClr val="bg1"/>
                </a:solidFill>
              </a:rPr>
              <a:t>.)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" y="6293926"/>
            <a:ext cx="2346522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  <a:t>Galí et al. 2015 RSE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73684" y="2606840"/>
            <a:ext cx="1577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D30C0C"/>
                </a:solidFill>
                <a:latin typeface="Avenir Book"/>
                <a:cs typeface="Avenir Book"/>
              </a:rPr>
              <a:t>high DMSP producers</a:t>
            </a:r>
            <a:endParaRPr lang="en-US" sz="2000" dirty="0">
              <a:solidFill>
                <a:srgbClr val="D30C0C"/>
              </a:solidFill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9453" y="3681662"/>
            <a:ext cx="1577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low DMSP producers</a:t>
            </a:r>
            <a:endParaRPr lang="en-US" sz="20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25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"/>
    </mc:Choice>
    <mc:Fallback xmlns="">
      <p:transition xmlns:p14="http://schemas.microsoft.com/office/powerpoint/2010/main" spd="slow" advTm="81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Algorithm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Step </a:t>
            </a:r>
            <a:r>
              <a:rPr lang="en-US" sz="2400" dirty="0" smtClean="0">
                <a:solidFill>
                  <a:schemeClr val="bg1"/>
                </a:solidFill>
              </a:rPr>
              <a:t>2: </a:t>
            </a:r>
            <a:r>
              <a:rPr lang="en-US" sz="2400" dirty="0">
                <a:solidFill>
                  <a:schemeClr val="bg1"/>
                </a:solidFill>
              </a:rPr>
              <a:t>Sea-surface </a:t>
            </a:r>
            <a:r>
              <a:rPr lang="en-US" sz="2400" dirty="0" smtClean="0">
                <a:solidFill>
                  <a:schemeClr val="bg1"/>
                </a:solidFill>
              </a:rPr>
              <a:t>DMS (dissolved gas)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83" y="2085217"/>
            <a:ext cx="5534525" cy="4594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099" y="1149689"/>
            <a:ext cx="4719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log</a:t>
            </a:r>
            <a:r>
              <a:rPr lang="en-US" baseline="-25000" dirty="0">
                <a:latin typeface="Avenir Book"/>
                <a:cs typeface="Avenir Book"/>
              </a:rPr>
              <a:t>10</a:t>
            </a:r>
            <a:r>
              <a:rPr lang="en-US" dirty="0" smtClean="0">
                <a:latin typeface="Avenir Book"/>
                <a:cs typeface="Avenir Book"/>
              </a:rPr>
              <a:t>DMS =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latin typeface="Avenir Book"/>
                <a:cs typeface="Avenir Book"/>
              </a:rPr>
              <a:t> +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Avenir Book"/>
                <a:cs typeface="Avenir Book"/>
              </a:rPr>
              <a:t> log</a:t>
            </a:r>
            <a:r>
              <a:rPr lang="en-US" baseline="-25000" dirty="0" smtClean="0">
                <a:latin typeface="Avenir Book"/>
                <a:cs typeface="Avenir Book"/>
              </a:rPr>
              <a:t>10</a:t>
            </a:r>
            <a:r>
              <a:rPr lang="en-US" dirty="0" smtClean="0">
                <a:latin typeface="Avenir Book"/>
                <a:cs typeface="Avenir Book"/>
              </a:rPr>
              <a:t>DMSPt +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latin typeface="Avenir Book"/>
                <a:cs typeface="Avenir Book"/>
              </a:rPr>
              <a:t> PAR</a:t>
            </a:r>
          </a:p>
          <a:p>
            <a:pPr algn="ctr"/>
            <a:endParaRPr lang="en-US" dirty="0">
              <a:latin typeface="Avenir Book"/>
              <a:cs typeface="Avenir Book"/>
            </a:endParaRP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0 &lt; 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Avenir Book"/>
                <a:cs typeface="Avenir Book"/>
              </a:rPr>
              <a:t> &lt; 1;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latin typeface="Avenir Book"/>
                <a:cs typeface="Avenir Book"/>
              </a:rPr>
              <a:t> &gt; 0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6293926"/>
            <a:ext cx="2346522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  <a:t>Galí et al. 2018 BG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3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"/>
    </mc:Choice>
    <mc:Fallback xmlns="">
      <p:transition xmlns:p14="http://schemas.microsoft.com/office/powerpoint/2010/main" spd="slow" advTm="81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Summer DMS fluxes and trends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 descr="Fig2_maps_v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745"/>
            <a:ext cx="9144000" cy="48845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841" y="981461"/>
            <a:ext cx="168442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Latitudinal profiles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0057" y="975790"/>
            <a:ext cx="2422574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Integral DMS flux</a:t>
            </a: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(May-August)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8337" y="981461"/>
            <a:ext cx="2422574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Timing of peak DMS flux</a:t>
            </a:r>
            <a:endParaRPr lang="en-US" sz="1600" dirty="0">
              <a:latin typeface="Avenir Book"/>
              <a:cs typeface="Avenir Book"/>
            </a:endParaRPr>
          </a:p>
          <a:p>
            <a:pPr algn="ctr"/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059841" y="63574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9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What controls emission trends north of 70</a:t>
            </a: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°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N?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4"/>
          <a:stretch/>
        </p:blipFill>
        <p:spPr>
          <a:xfrm>
            <a:off x="3407832" y="786312"/>
            <a:ext cx="3009901" cy="6029221"/>
          </a:xfrm>
          <a:prstGeom prst="rect">
            <a:avLst/>
          </a:prstGeom>
        </p:spPr>
      </p:pic>
      <p:pic>
        <p:nvPicPr>
          <p:cNvPr id="8" name="Picture 7" descr="Fig4_trends70N_2regions_pieCharts_scatterplo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9" t="1842" r="5540" b="56661"/>
          <a:stretch/>
        </p:blipFill>
        <p:spPr>
          <a:xfrm>
            <a:off x="6362699" y="939725"/>
            <a:ext cx="2768600" cy="25019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7059841" y="63574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81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WassmanReigstad20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41770" r="57039" b="44333"/>
          <a:stretch/>
        </p:blipFill>
        <p:spPr>
          <a:xfrm>
            <a:off x="1715505" y="5532851"/>
            <a:ext cx="5884448" cy="88482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15847" y="2058719"/>
            <a:ext cx="6684106" cy="3534706"/>
            <a:chOff x="1062895" y="1911671"/>
            <a:chExt cx="6684106" cy="3534706"/>
          </a:xfrm>
        </p:grpSpPr>
        <p:pic>
          <p:nvPicPr>
            <p:cNvPr id="21" name="Image7"/>
            <p:cNvPicPr>
              <a:picLocks noChangeAspect="1"/>
            </p:cNvPicPr>
            <p:nvPr/>
          </p:nvPicPr>
          <p:blipFill rotWithShape="1">
            <a:blip r:embed="rId4"/>
            <a:srcRect t="72006" r="886"/>
            <a:stretch/>
          </p:blipFill>
          <p:spPr bwMode="auto">
            <a:xfrm>
              <a:off x="1062895" y="3502338"/>
              <a:ext cx="6684106" cy="1944039"/>
            </a:xfrm>
            <a:prstGeom prst="rect">
              <a:avLst/>
            </a:prstGeom>
          </p:spPr>
        </p:pic>
        <p:pic>
          <p:nvPicPr>
            <p:cNvPr id="4" name="Image7"/>
            <p:cNvPicPr>
              <a:picLocks noChangeAspect="1"/>
            </p:cNvPicPr>
            <p:nvPr/>
          </p:nvPicPr>
          <p:blipFill rotWithShape="1">
            <a:blip r:embed="rId4"/>
            <a:srcRect r="886" b="73863"/>
            <a:stretch/>
          </p:blipFill>
          <p:spPr bwMode="auto">
            <a:xfrm>
              <a:off x="1062895" y="1911671"/>
              <a:ext cx="6684105" cy="1815078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667880" y="2282543"/>
            <a:ext cx="1937907" cy="3008006"/>
          </a:xfrm>
          <a:prstGeom prst="rect">
            <a:avLst/>
          </a:prstGeom>
          <a:solidFill>
            <a:schemeClr val="tx1">
              <a:alpha val="25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36901" y="2282543"/>
            <a:ext cx="1163052" cy="3008006"/>
          </a:xfrm>
          <a:prstGeom prst="rect">
            <a:avLst/>
          </a:prstGeom>
          <a:solidFill>
            <a:schemeClr val="tx1">
              <a:alpha val="25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Introduction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DMS control of Arctic summer sulfur aerosols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2423" y="912578"/>
            <a:ext cx="2961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solidFill>
                  <a:srgbClr val="008000"/>
                </a:solidFill>
                <a:latin typeface="Avenir Book"/>
                <a:cs typeface="Avenir Book"/>
              </a:rPr>
              <a:t>low pollution </a:t>
            </a:r>
            <a:r>
              <a:rPr lang="en-US" dirty="0" smtClean="0">
                <a:solidFill>
                  <a:srgbClr val="008000"/>
                </a:solidFill>
                <a:latin typeface="Avenir Book"/>
                <a:cs typeface="Avenir Book"/>
              </a:rPr>
              <a:t>transport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solidFill>
                  <a:srgbClr val="008000"/>
                </a:solidFill>
                <a:latin typeface="Avenir Book"/>
                <a:cs typeface="Avenir Book"/>
              </a:rPr>
              <a:t>high plankton activity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solidFill>
                  <a:srgbClr val="008000"/>
                </a:solidFill>
                <a:latin typeface="Avenir Book"/>
                <a:cs typeface="Avenir Book"/>
              </a:rPr>
              <a:t>high photochemistry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" y="6417673"/>
            <a:ext cx="5339481" cy="436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Mahmood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et al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. 2019 ACP,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Abbat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et al. 2019 ACP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0832" y="1086806"/>
            <a:ext cx="227053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haze (winter)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sz="1600" dirty="0" smtClean="0">
                <a:latin typeface="Avenir Book"/>
                <a:cs typeface="Avenir Book"/>
              </a:rPr>
              <a:t>pollution accumulation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05426" y="1086806"/>
            <a:ext cx="1736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venir Book"/>
                <a:cs typeface="Avenir Book"/>
              </a:rPr>
              <a:t>clean (summer)</a:t>
            </a:r>
            <a:endParaRPr lang="en-US" dirty="0">
              <a:solidFill>
                <a:srgbClr val="008000"/>
              </a:solidFill>
              <a:latin typeface="Avenir Book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162421" y="2772389"/>
            <a:ext cx="1506853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Non-sea-salt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sulfate aerosol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361746" y="4309811"/>
            <a:ext cx="1376699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% DMS source</a:t>
            </a:r>
          </a:p>
          <a:p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4119313" y="3785485"/>
            <a:ext cx="2305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  <a:latin typeface="Avenir Book"/>
                <a:cs typeface="Avenir Book"/>
              </a:rPr>
              <a:t>DMS-driven nucleation</a:t>
            </a:r>
            <a:endParaRPr lang="en-US" sz="1600" b="1" dirty="0">
              <a:solidFill>
                <a:srgbClr val="008000"/>
              </a:solidFill>
              <a:latin typeface="Avenir Book"/>
              <a:cs typeface="Avenir Book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231514" y="1556966"/>
            <a:ext cx="3205387" cy="899361"/>
            <a:chOff x="3231514" y="1383182"/>
            <a:chExt cx="3205387" cy="899361"/>
          </a:xfrm>
        </p:grpSpPr>
        <p:pic>
          <p:nvPicPr>
            <p:cNvPr id="24" name="Picture 23" descr="sun1.pdf"/>
            <p:cNvPicPr>
              <a:picLocks noChangeAspect="1"/>
            </p:cNvPicPr>
            <p:nvPr/>
          </p:nvPicPr>
          <p:blipFill>
            <a:blip r:embed="rId6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514" y="1808919"/>
              <a:ext cx="442414" cy="472864"/>
            </a:xfrm>
            <a:prstGeom prst="rect">
              <a:avLst/>
            </a:prstGeom>
          </p:spPr>
        </p:pic>
        <p:pic>
          <p:nvPicPr>
            <p:cNvPr id="27" name="Picture 26" descr="sun1.pdf"/>
            <p:cNvPicPr>
              <a:picLocks noChangeAspect="1"/>
            </p:cNvPicPr>
            <p:nvPr/>
          </p:nvPicPr>
          <p:blipFill>
            <a:blip r:embed="rId6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487" y="1809679"/>
              <a:ext cx="442414" cy="472864"/>
            </a:xfrm>
            <a:prstGeom prst="rect">
              <a:avLst/>
            </a:prstGeom>
          </p:spPr>
        </p:pic>
        <p:pic>
          <p:nvPicPr>
            <p:cNvPr id="28" name="Picture 27" descr="sun1.pdf"/>
            <p:cNvPicPr>
              <a:picLocks noChangeAspect="1"/>
            </p:cNvPicPr>
            <p:nvPr/>
          </p:nvPicPr>
          <p:blipFill>
            <a:blip r:embed="rId6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767" y="1556055"/>
              <a:ext cx="442414" cy="472864"/>
            </a:xfrm>
            <a:prstGeom prst="rect">
              <a:avLst/>
            </a:prstGeom>
          </p:spPr>
        </p:pic>
        <p:pic>
          <p:nvPicPr>
            <p:cNvPr id="29" name="Picture 28" descr="sun1.pdf"/>
            <p:cNvPicPr>
              <a:picLocks noChangeAspect="1"/>
            </p:cNvPicPr>
            <p:nvPr/>
          </p:nvPicPr>
          <p:blipFill>
            <a:blip r:embed="rId6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135" y="1383182"/>
              <a:ext cx="442414" cy="472864"/>
            </a:xfrm>
            <a:prstGeom prst="rect">
              <a:avLst/>
            </a:prstGeom>
          </p:spPr>
        </p:pic>
        <p:pic>
          <p:nvPicPr>
            <p:cNvPr id="30" name="Picture 29" descr="sun1.pdf"/>
            <p:cNvPicPr>
              <a:picLocks noChangeAspect="1"/>
            </p:cNvPicPr>
            <p:nvPr/>
          </p:nvPicPr>
          <p:blipFill>
            <a:blip r:embed="rId6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483" y="1556055"/>
              <a:ext cx="442414" cy="472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680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0" y="-1"/>
            <a:ext cx="2454061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Ocean-atmosphere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Ex. 1: aerosol back-trajectory studies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5.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882105" y="6403474"/>
            <a:ext cx="3261894" cy="45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Heintzenberg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et al. 2017 ACP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5" name="Picture 4" descr="zeppelin-station-svalbard-2014.jpg_150840655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5" r="8479"/>
          <a:stretch/>
        </p:blipFill>
        <p:spPr>
          <a:xfrm>
            <a:off x="510888" y="909050"/>
            <a:ext cx="2523743" cy="2185071"/>
          </a:xfrm>
          <a:prstGeom prst="rect">
            <a:avLst/>
          </a:prstGeom>
        </p:spPr>
      </p:pic>
      <p:pic>
        <p:nvPicPr>
          <p:cNvPr id="3" name="Picture 2" descr="DMSPt3-10MAP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9853" r="10147" b="9839"/>
          <a:stretch/>
        </p:blipFill>
        <p:spPr>
          <a:xfrm>
            <a:off x="5053262" y="1256628"/>
            <a:ext cx="3676316" cy="3703053"/>
          </a:xfrm>
          <a:prstGeom prst="rect">
            <a:avLst/>
          </a:prstGeom>
        </p:spPr>
      </p:pic>
      <p:pic>
        <p:nvPicPr>
          <p:cNvPr id="8" name="Picture 7" descr="Monthly_DMSP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4040251"/>
            <a:ext cx="3703052" cy="22666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03158" y="1042734"/>
            <a:ext cx="169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Measurements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5416" y="858068"/>
            <a:ext cx="4620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Atmospheric transport + surface properties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4555" y="3552964"/>
            <a:ext cx="345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Inferences on aerosol processes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756526" y="2018632"/>
            <a:ext cx="768890" cy="427789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 Arrow 19"/>
          <p:cNvSpPr/>
          <p:nvPr/>
        </p:nvSpPr>
        <p:spPr>
          <a:xfrm rot="10800000">
            <a:off x="5594684" y="5173579"/>
            <a:ext cx="574842" cy="561473"/>
          </a:xfrm>
          <a:prstGeom prst="bentArrow">
            <a:avLst>
              <a:gd name="adj1" fmla="val 34524"/>
              <a:gd name="adj2" fmla="val 29762"/>
              <a:gd name="adj3" fmla="val 22619"/>
              <a:gd name="adj4" fmla="val 3898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0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Introduction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Why is DMS emission important?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212" y="1060634"/>
            <a:ext cx="8809788" cy="40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Major contribution to </a:t>
            </a:r>
            <a:r>
              <a:rPr lang="en-US" sz="2000" dirty="0" err="1">
                <a:latin typeface="Avenir Book"/>
                <a:cs typeface="Avenir Book"/>
              </a:rPr>
              <a:t>radiative</a:t>
            </a:r>
            <a:r>
              <a:rPr lang="en-US" sz="2000" dirty="0">
                <a:latin typeface="Avenir Book"/>
                <a:cs typeface="Avenir Book"/>
              </a:rPr>
              <a:t> forcing uncertainty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(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Carslaw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et al. 2013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7767048" y="2606845"/>
            <a:ext cx="254000" cy="22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96113" y="2594703"/>
            <a:ext cx="1211251" cy="10606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72517" y="2932545"/>
            <a:ext cx="516212" cy="7343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67553" y="2605959"/>
            <a:ext cx="423850" cy="107220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571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5"/>
    </mc:Choice>
    <mc:Fallback xmlns="">
      <p:transition xmlns:p14="http://schemas.microsoft.com/office/powerpoint/2010/main" spd="slow" advTm="8143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Introduction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Why is DMS emission important?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1.</a:t>
            </a:r>
          </a:p>
        </p:txBody>
      </p:sp>
      <p:pic>
        <p:nvPicPr>
          <p:cNvPr id="2" name="Picture 1" descr="SerrezeBarry2011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17" y="2845738"/>
            <a:ext cx="5925100" cy="35745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4212" y="1060634"/>
            <a:ext cx="88097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Major contribution to </a:t>
            </a:r>
            <a:r>
              <a:rPr lang="en-US" sz="2000" dirty="0" err="1">
                <a:latin typeface="Avenir Book"/>
                <a:cs typeface="Avenir Book"/>
              </a:rPr>
              <a:t>radiative</a:t>
            </a:r>
            <a:r>
              <a:rPr lang="en-US" sz="2000" dirty="0">
                <a:latin typeface="Avenir Book"/>
                <a:cs typeface="Avenir Book"/>
              </a:rPr>
              <a:t> forcing uncertainty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(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Carslaw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et al. 2013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)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Avenir Book"/>
              <a:cs typeface="Avenir Book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Arctic </a:t>
            </a:r>
            <a:r>
              <a:rPr lang="en-US" sz="2000" dirty="0" smtClean="0">
                <a:latin typeface="Avenir Book"/>
                <a:cs typeface="Avenir Book"/>
              </a:rPr>
              <a:t>amplification of global warming and </a:t>
            </a:r>
            <a:r>
              <a:rPr lang="en-US" sz="2000" dirty="0" err="1" smtClean="0">
                <a:latin typeface="Avenir Book"/>
                <a:cs typeface="Avenir Book"/>
              </a:rPr>
              <a:t>teleconnections</a:t>
            </a:r>
            <a:r>
              <a:rPr lang="en-US" sz="2000" dirty="0" smtClean="0">
                <a:latin typeface="Avenir Book"/>
                <a:cs typeface="Avenir Book"/>
              </a:rPr>
              <a:t> with lower-latitude climate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(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Serreze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 &amp; Barry 2011, Francis &amp;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Vavrus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 2012)</a:t>
            </a:r>
            <a:endParaRPr lang="en-US" sz="2000" dirty="0" smtClean="0">
              <a:latin typeface="Avenir Book"/>
              <a:cs typeface="Avenir Book"/>
            </a:endParaRPr>
          </a:p>
          <a:p>
            <a:pPr>
              <a:lnSpc>
                <a:spcPct val="110000"/>
              </a:lnSpc>
            </a:pPr>
            <a:endParaRPr lang="en-US" sz="2000" dirty="0"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8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5"/>
    </mc:Choice>
    <mc:Fallback xmlns="">
      <p:transition xmlns:p14="http://schemas.microsoft.com/office/powerpoint/2010/main" spd="slow" advTm="8143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Introduction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Why is DMS emission important?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1.</a:t>
            </a:r>
          </a:p>
        </p:txBody>
      </p:sp>
      <p:pic>
        <p:nvPicPr>
          <p:cNvPr id="7" name="Picture 6" descr="Klimont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r="1878"/>
          <a:stretch/>
        </p:blipFill>
        <p:spPr>
          <a:xfrm>
            <a:off x="1189183" y="3517717"/>
            <a:ext cx="4398210" cy="2765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7462" y="6105858"/>
            <a:ext cx="2812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Change between 2010 and 2005</a:t>
            </a:r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11" name="Picture 10" descr="Klimont1_world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7"/>
          <a:stretch/>
        </p:blipFill>
        <p:spPr>
          <a:xfrm>
            <a:off x="5942367" y="3517717"/>
            <a:ext cx="2087474" cy="2887736"/>
          </a:xfrm>
          <a:prstGeom prst="rect">
            <a:avLst/>
          </a:prstGeom>
        </p:spPr>
      </p:pic>
      <p:sp>
        <p:nvSpPr>
          <p:cNvPr id="12" name="TextBox 9"/>
          <p:cNvSpPr txBox="1"/>
          <p:nvPr/>
        </p:nvSpPr>
        <p:spPr>
          <a:xfrm>
            <a:off x="334212" y="1060634"/>
            <a:ext cx="8809788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Major contribution to </a:t>
            </a:r>
            <a:r>
              <a:rPr lang="en-US" sz="2000" dirty="0" err="1">
                <a:latin typeface="Avenir Book"/>
                <a:cs typeface="Avenir Book"/>
              </a:rPr>
              <a:t>radiative</a:t>
            </a:r>
            <a:r>
              <a:rPr lang="en-US" sz="2000" dirty="0">
                <a:latin typeface="Avenir Book"/>
                <a:cs typeface="Avenir Book"/>
              </a:rPr>
              <a:t> forcing uncertainty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(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Carslaw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et al. 2013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)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Avenir Book"/>
              <a:cs typeface="Avenir Book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Arctic </a:t>
            </a:r>
            <a:r>
              <a:rPr lang="en-US" sz="2000" dirty="0" smtClean="0">
                <a:latin typeface="Avenir Book"/>
                <a:cs typeface="Avenir Book"/>
              </a:rPr>
              <a:t>amplification of global warming and </a:t>
            </a:r>
            <a:r>
              <a:rPr lang="en-US" sz="2000" dirty="0" err="1" smtClean="0">
                <a:latin typeface="Avenir Book"/>
                <a:cs typeface="Avenir Book"/>
              </a:rPr>
              <a:t>teleconnections</a:t>
            </a:r>
            <a:r>
              <a:rPr lang="en-US" sz="2000" dirty="0" smtClean="0">
                <a:latin typeface="Avenir Book"/>
                <a:cs typeface="Avenir Book"/>
              </a:rPr>
              <a:t> with lower-latitude climate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(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Serreze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 &amp; Barry 2011, Francis &amp;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Vavrus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 2012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)</a:t>
            </a:r>
          </a:p>
          <a:p>
            <a:pPr>
              <a:lnSpc>
                <a:spcPct val="110000"/>
              </a:lnSpc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Declining anthropogenic SO</a:t>
            </a:r>
            <a:r>
              <a:rPr lang="en-US" sz="2000" baseline="-25000" dirty="0">
                <a:latin typeface="Avenir Book"/>
                <a:cs typeface="Avenir Book"/>
              </a:rPr>
              <a:t>2</a:t>
            </a:r>
            <a:r>
              <a:rPr lang="en-US" sz="2000" dirty="0">
                <a:latin typeface="Avenir Book"/>
                <a:cs typeface="Avenir Book"/>
              </a:rPr>
              <a:t> emissions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(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Klimont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et al. 2013)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endParaRPr lang="en-US" sz="2000" dirty="0" smtClean="0">
              <a:latin typeface="Avenir Book"/>
              <a:cs typeface="Avenir Book"/>
            </a:endParaRPr>
          </a:p>
          <a:p>
            <a:pPr>
              <a:lnSpc>
                <a:spcPct val="110000"/>
              </a:lnSpc>
            </a:pPr>
            <a:endParaRPr lang="en-US" sz="2000" dirty="0"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92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5"/>
    </mc:Choice>
    <mc:Fallback xmlns="">
      <p:transition xmlns:p14="http://schemas.microsoft.com/office/powerpoint/2010/main" spd="slow" advTm="8143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732" y="1032319"/>
            <a:ext cx="586145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venir Book"/>
                <a:cs typeface="Avenir Book"/>
              </a:rPr>
              <a:t>Hypotheses</a:t>
            </a:r>
            <a:r>
              <a:rPr lang="en-US" sz="2000" dirty="0" smtClean="0">
                <a:latin typeface="Avenir Book"/>
                <a:cs typeface="Avenir Book"/>
              </a:rPr>
              <a:t>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Arctic </a:t>
            </a:r>
            <a:r>
              <a:rPr lang="en-US" sz="2000" dirty="0">
                <a:latin typeface="Avenir Book"/>
                <a:cs typeface="Avenir Book"/>
              </a:rPr>
              <a:t>Ocean DMS emission is increasing as summer sea ice </a:t>
            </a:r>
            <a:r>
              <a:rPr lang="en-US" sz="2000" dirty="0" smtClean="0">
                <a:latin typeface="Avenir Book"/>
                <a:cs typeface="Avenir Book"/>
              </a:rPr>
              <a:t>recedes.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Avenir Book"/>
              <a:cs typeface="Avenir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Changing DMS emission could alter aerosol and cloud </a:t>
            </a:r>
            <a:r>
              <a:rPr lang="en-US" sz="2000" dirty="0" err="1" smtClean="0">
                <a:latin typeface="Avenir Book"/>
                <a:cs typeface="Avenir Book"/>
              </a:rPr>
              <a:t>radiative</a:t>
            </a:r>
            <a:r>
              <a:rPr lang="en-US" sz="2000" dirty="0" smtClean="0">
                <a:latin typeface="Avenir Book"/>
                <a:cs typeface="Avenir Book"/>
              </a:rPr>
              <a:t> forcing.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b="1" dirty="0" smtClean="0">
                <a:latin typeface="Avenir Book"/>
                <a:cs typeface="Avenir Book"/>
              </a:rPr>
              <a:t>Problem</a:t>
            </a:r>
            <a:r>
              <a:rPr lang="en-US" sz="2000" dirty="0" smtClean="0">
                <a:latin typeface="Avenir Book"/>
                <a:cs typeface="Avenir Book"/>
              </a:rPr>
              <a:t>: Sparse </a:t>
            </a:r>
            <a:r>
              <a:rPr lang="en-US" sz="2000" i="1" dirty="0" smtClean="0">
                <a:latin typeface="Avenir Book"/>
                <a:cs typeface="Avenir Book"/>
              </a:rPr>
              <a:t>in situ</a:t>
            </a:r>
            <a:r>
              <a:rPr lang="en-US" sz="2000" dirty="0" smtClean="0">
                <a:latin typeface="Avenir Book"/>
                <a:cs typeface="Avenir Book"/>
              </a:rPr>
              <a:t> sampling.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b="1" dirty="0" smtClean="0">
                <a:latin typeface="Avenir Book"/>
                <a:cs typeface="Avenir Book"/>
              </a:rPr>
              <a:t>Goals</a:t>
            </a:r>
            <a:endParaRPr lang="en-US" sz="2000" b="1" dirty="0">
              <a:latin typeface="Avenir Book"/>
              <a:cs typeface="Avenir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Develop an algorithm to </a:t>
            </a:r>
            <a:r>
              <a:rPr lang="en-US" sz="2000" b="1" dirty="0" smtClean="0">
                <a:latin typeface="Avenir Book"/>
                <a:cs typeface="Avenir Book"/>
              </a:rPr>
              <a:t>estimate marine DMS emission</a:t>
            </a:r>
            <a:r>
              <a:rPr lang="en-US" sz="2000" dirty="0" smtClean="0">
                <a:latin typeface="Avenir Book"/>
                <a:cs typeface="Avenir Book"/>
              </a:rPr>
              <a:t> from satellite data.</a:t>
            </a:r>
            <a:endParaRPr lang="en-US" sz="1600" dirty="0" smtClean="0">
              <a:solidFill>
                <a:srgbClr val="7F7F7F"/>
              </a:solidFill>
              <a:latin typeface="Avenir Book"/>
              <a:cs typeface="Avenir Book"/>
            </a:endParaRPr>
          </a:p>
          <a:p>
            <a:endParaRPr lang="en-US" sz="2000" dirty="0" smtClean="0">
              <a:latin typeface="Avenir Book"/>
              <a:cs typeface="Avenir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Apply it to produce </a:t>
            </a:r>
            <a:r>
              <a:rPr lang="en-US" sz="2000" b="1" dirty="0" smtClean="0">
                <a:latin typeface="Avenir Book"/>
                <a:cs typeface="Avenir Book"/>
              </a:rPr>
              <a:t>multiyear time series</a:t>
            </a:r>
            <a:r>
              <a:rPr lang="en-US" sz="2000" dirty="0" smtClean="0">
                <a:latin typeface="Avenir Book"/>
                <a:cs typeface="Avenir Book"/>
              </a:rPr>
              <a:t> of DMS emission in the Arctic.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Introduction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Why a remote sensing approach?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1.</a:t>
            </a:r>
          </a:p>
        </p:txBody>
      </p:sp>
      <p:pic>
        <p:nvPicPr>
          <p:cNvPr id="3" name="Picture 2" descr="arcticSeaIce_1979_20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88" y="1134871"/>
            <a:ext cx="2800705" cy="15624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189188" y="3167906"/>
            <a:ext cx="2847899" cy="2937952"/>
            <a:chOff x="6189188" y="3167906"/>
            <a:chExt cx="2847899" cy="2937952"/>
          </a:xfrm>
        </p:grpSpPr>
        <p:pic>
          <p:nvPicPr>
            <p:cNvPr id="11" name="Picture 10" descr="datacounts_dms_1x1_1972_2012_horizbar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6" b="14007"/>
            <a:stretch/>
          </p:blipFill>
          <p:spPr>
            <a:xfrm>
              <a:off x="6189188" y="3167906"/>
              <a:ext cx="2847899" cy="269352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18981" y="5798081"/>
              <a:ext cx="11977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venir Book"/>
                  <a:cs typeface="Avenir Book"/>
                </a:rPr>
                <a:t>Data density</a:t>
              </a:r>
              <a:endParaRPr lang="en-US" sz="1400" dirty="0"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41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Algorithm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Estimating sea-surface DMS (steps 1 and 2)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6543"/>
          <a:stretch/>
        </p:blipFill>
        <p:spPr>
          <a:xfrm>
            <a:off x="454899" y="3665593"/>
            <a:ext cx="7631298" cy="2370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442273" y="4630507"/>
            <a:ext cx="2036489" cy="1153741"/>
          </a:xfrm>
          <a:prstGeom prst="rect">
            <a:avLst/>
          </a:prstGeom>
          <a:solidFill>
            <a:srgbClr val="DE745B"/>
          </a:solidFill>
          <a:ln w="38100" cmpd="sng">
            <a:solidFill>
              <a:srgbClr val="C302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2: </a:t>
            </a:r>
            <a:r>
              <a:rPr lang="en-US" sz="2000" dirty="0" err="1" smtClean="0">
                <a:latin typeface="Avenir Book"/>
                <a:cs typeface="Avenir Book"/>
              </a:rPr>
              <a:t>DMS</a:t>
            </a:r>
            <a:r>
              <a:rPr lang="en-US" sz="2000" baseline="-25000" dirty="0" err="1" smtClean="0">
                <a:latin typeface="Avenir Book"/>
                <a:cs typeface="Avenir Book"/>
              </a:rPr>
              <a:t>aq</a:t>
            </a:r>
            <a:r>
              <a:rPr lang="en-US" sz="2000" dirty="0" smtClean="0">
                <a:latin typeface="Avenir Book"/>
                <a:cs typeface="Avenir Book"/>
              </a:rPr>
              <a:t> = 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f(</a:t>
            </a:r>
            <a:r>
              <a:rPr lang="en-US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DMSPt</a:t>
            </a:r>
            <a:r>
              <a:rPr lang="en-US" sz="2000" dirty="0" smtClean="0">
                <a:latin typeface="Avenir Book"/>
                <a:cs typeface="Avenir Book"/>
              </a:rPr>
              <a:t>, PAR)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104639" y="4997468"/>
            <a:ext cx="1337633" cy="459254"/>
          </a:xfrm>
          <a:prstGeom prst="rightArrow">
            <a:avLst>
              <a:gd name="adj1" fmla="val 70472"/>
              <a:gd name="adj2" fmla="val 50000"/>
            </a:avLst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43279" y="4630507"/>
            <a:ext cx="3400559" cy="115374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cmpd="sng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1: DMSP (in </a:t>
            </a:r>
            <a:r>
              <a:rPr lang="en-US" sz="2000" dirty="0" err="1" smtClean="0">
                <a:latin typeface="Avenir Book"/>
                <a:cs typeface="Avenir Book"/>
              </a:rPr>
              <a:t>phyto</a:t>
            </a:r>
            <a:r>
              <a:rPr lang="en-US" sz="2000" dirty="0" smtClean="0">
                <a:latin typeface="Avenir Book"/>
                <a:cs typeface="Avenir Book"/>
              </a:rPr>
              <a:t>) =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f(</a:t>
            </a:r>
            <a:r>
              <a:rPr lang="en-US" sz="2000" dirty="0" err="1" smtClean="0">
                <a:latin typeface="Avenir Book"/>
                <a:cs typeface="Avenir Book"/>
              </a:rPr>
              <a:t>Chl</a:t>
            </a:r>
            <a:r>
              <a:rPr lang="en-US" sz="2000" dirty="0" smtClean="0">
                <a:latin typeface="Avenir Book"/>
                <a:cs typeface="Avenir Book"/>
              </a:rPr>
              <a:t>, </a:t>
            </a:r>
            <a:r>
              <a:rPr lang="en-US" sz="2000" dirty="0" err="1" smtClean="0">
                <a:latin typeface="Avenir Book"/>
                <a:cs typeface="Avenir Book"/>
              </a:rPr>
              <a:t>Zeu</a:t>
            </a:r>
            <a:r>
              <a:rPr lang="en-US" sz="2000" dirty="0" smtClean="0">
                <a:latin typeface="Avenir Book"/>
                <a:cs typeface="Avenir Book"/>
              </a:rPr>
              <a:t>/MLD, SST, PIC)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548475" y="5754967"/>
            <a:ext cx="2346522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  <a:t>Galí et al. 2015 RSE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119056" y="5754967"/>
            <a:ext cx="2359706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rgbClr val="D30C0C"/>
                </a:solidFill>
                <a:latin typeface="Avenir Book"/>
                <a:cs typeface="Avenir Book"/>
              </a:rPr>
              <a:t>Galí </a:t>
            </a:r>
            <a:r>
              <a:rPr lang="en-US" sz="1600" dirty="0">
                <a:solidFill>
                  <a:srgbClr val="D30C0C"/>
                </a:solidFill>
                <a:latin typeface="Avenir Book"/>
                <a:cs typeface="Avenir Book"/>
              </a:rPr>
              <a:t>et al. 2018, </a:t>
            </a:r>
            <a:r>
              <a:rPr lang="en-US" sz="1600" dirty="0" smtClean="0">
                <a:solidFill>
                  <a:srgbClr val="D30C0C"/>
                </a:solidFill>
                <a:latin typeface="Avenir Book"/>
                <a:cs typeface="Avenir Book"/>
              </a:rPr>
              <a:t>BG</a:t>
            </a:r>
            <a:endParaRPr lang="en-US" sz="1600" dirty="0">
              <a:solidFill>
                <a:srgbClr val="D30C0C"/>
              </a:solidFill>
              <a:latin typeface="Avenir Book"/>
              <a:cs typeface="Avenir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941541" y="5589042"/>
            <a:ext cx="698092" cy="781470"/>
            <a:chOff x="2891665" y="4443662"/>
            <a:chExt cx="698092" cy="7814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43104" y="4607511"/>
              <a:ext cx="537411" cy="61762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91665" y="4566207"/>
              <a:ext cx="228600" cy="35292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71272" y="4443662"/>
              <a:ext cx="218485" cy="49730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7428357" y="3698036"/>
            <a:ext cx="1488569" cy="409239"/>
            <a:chOff x="7428357" y="3098343"/>
            <a:chExt cx="1488569" cy="409239"/>
          </a:xfrm>
        </p:grpSpPr>
        <p:sp>
          <p:nvSpPr>
            <p:cNvPr id="32" name="Rectangle 31"/>
            <p:cNvSpPr/>
            <p:nvPr/>
          </p:nvSpPr>
          <p:spPr>
            <a:xfrm>
              <a:off x="8079267" y="3098343"/>
              <a:ext cx="413853" cy="4092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428357" y="3098343"/>
              <a:ext cx="138129" cy="4092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507565" y="3104099"/>
              <a:ext cx="409361" cy="40348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619939" y="3098343"/>
              <a:ext cx="413853" cy="4092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31469" y="1036718"/>
            <a:ext cx="3930315" cy="3281959"/>
            <a:chOff x="1831469" y="1002632"/>
            <a:chExt cx="3930315" cy="3316046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5" name="Rectangle 4"/>
            <p:cNvSpPr/>
            <p:nvPr/>
          </p:nvSpPr>
          <p:spPr>
            <a:xfrm>
              <a:off x="1831469" y="1002632"/>
              <a:ext cx="3930315" cy="3316046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D30C0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>
              <a:off x="2201838" y="1082780"/>
              <a:ext cx="3549261" cy="2819876"/>
              <a:chOff x="1381048" y="976620"/>
              <a:chExt cx="3651071" cy="3225711"/>
            </a:xfrm>
          </p:grpSpPr>
          <p:pic>
            <p:nvPicPr>
              <p:cNvPr id="37" name="Picture 36" descr="fig_validation_scatterplots_density_AM8D_dmsNO_BIS.pn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59" t="6203" b="54689"/>
              <a:stretch/>
            </p:blipFill>
            <p:spPr>
              <a:xfrm>
                <a:off x="1648789" y="976620"/>
                <a:ext cx="3383330" cy="3225711"/>
              </a:xfrm>
              <a:prstGeom prst="rect">
                <a:avLst/>
              </a:prstGeom>
            </p:spPr>
          </p:pic>
          <p:pic>
            <p:nvPicPr>
              <p:cNvPr id="38" name="Picture 37" descr="fig_validation_scatterplots_density_AM8D_dmsNO_BIS.pn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4" t="6202" r="91097" b="57281"/>
              <a:stretch/>
            </p:blipFill>
            <p:spPr>
              <a:xfrm>
                <a:off x="1381048" y="976620"/>
                <a:ext cx="445541" cy="3011933"/>
              </a:xfrm>
              <a:prstGeom prst="rect">
                <a:avLst/>
              </a:prstGeom>
            </p:spPr>
          </p:pic>
        </p:grpSp>
        <p:sp>
          <p:nvSpPr>
            <p:cNvPr id="39" name="TextBox 38"/>
            <p:cNvSpPr txBox="1"/>
            <p:nvPr/>
          </p:nvSpPr>
          <p:spPr>
            <a:xfrm rot="16200000">
              <a:off x="637337" y="2317353"/>
              <a:ext cx="2801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venir Book"/>
                  <a:cs typeface="Avenir Book"/>
                </a:rPr>
                <a:t>Estimated DMS (</a:t>
              </a:r>
              <a:r>
                <a:rPr lang="en-US" dirty="0" err="1" smtClean="0">
                  <a:latin typeface="Avenir Book"/>
                  <a:cs typeface="Avenir Book"/>
                </a:rPr>
                <a:t>nmol</a:t>
              </a:r>
              <a:r>
                <a:rPr lang="en-US" dirty="0" smtClean="0">
                  <a:latin typeface="Avenir Book"/>
                  <a:cs typeface="Avenir Book"/>
                </a:rPr>
                <a:t> L</a:t>
              </a:r>
              <a:r>
                <a:rPr lang="en-US" baseline="30000" dirty="0" smtClean="0">
                  <a:latin typeface="Avenir Book"/>
                  <a:cs typeface="Avenir Book"/>
                </a:rPr>
                <a:t>-1</a:t>
              </a:r>
              <a:r>
                <a:rPr lang="en-US" dirty="0" smtClean="0">
                  <a:latin typeface="Avenir Book"/>
                  <a:cs typeface="Avenir Book"/>
                </a:rPr>
                <a:t>)</a:t>
              </a:r>
              <a:endParaRPr lang="en-US" dirty="0">
                <a:latin typeface="Avenir Book"/>
                <a:cs typeface="Avenir Book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67345" y="3922609"/>
              <a:ext cx="2793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venir Book"/>
                  <a:cs typeface="Avenir Book"/>
                </a:rPr>
                <a:t>Measured DMS (</a:t>
              </a:r>
              <a:r>
                <a:rPr lang="en-US" dirty="0" err="1" smtClean="0">
                  <a:latin typeface="Avenir Book"/>
                  <a:cs typeface="Avenir Book"/>
                </a:rPr>
                <a:t>nmol</a:t>
              </a:r>
              <a:r>
                <a:rPr lang="en-US" dirty="0" smtClean="0">
                  <a:latin typeface="Avenir Book"/>
                  <a:cs typeface="Avenir Book"/>
                </a:rPr>
                <a:t> L</a:t>
              </a:r>
              <a:r>
                <a:rPr lang="en-US" baseline="30000" dirty="0" smtClean="0">
                  <a:latin typeface="Avenir Book"/>
                  <a:cs typeface="Avenir Book"/>
                </a:rPr>
                <a:t>-1</a:t>
              </a:r>
              <a:r>
                <a:rPr lang="en-US" dirty="0" smtClean="0">
                  <a:latin typeface="Avenir Book"/>
                  <a:cs typeface="Avenir Book"/>
                </a:rPr>
                <a:t>)</a:t>
              </a:r>
              <a:endParaRPr lang="en-US" dirty="0">
                <a:latin typeface="Avenir Book"/>
                <a:cs typeface="Avenir Book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58053" y="1264303"/>
            <a:ext cx="4926189" cy="2877711"/>
          </a:xfrm>
          <a:prstGeom prst="rect">
            <a:avLst/>
          </a:prstGeom>
          <a:solidFill>
            <a:schemeClr val="accent5">
              <a:lumMod val="40000"/>
              <a:lumOff val="60000"/>
              <a:alpha val="95000"/>
            </a:schemeClr>
          </a:solidFill>
        </p:spPr>
        <p:txBody>
          <a:bodyPr wrap="square" rtlCol="0">
            <a:spAutoFit/>
          </a:bodyPr>
          <a:lstStyle/>
          <a:p>
            <a:pPr marL="457200" indent="354013">
              <a:lnSpc>
                <a:spcPct val="130000"/>
              </a:lnSpc>
            </a:pPr>
            <a:endParaRPr lang="en-US" sz="2000" dirty="0" smtClean="0">
              <a:latin typeface="Avenir Book"/>
              <a:cs typeface="Avenir Book"/>
            </a:endParaRPr>
          </a:p>
          <a:p>
            <a:pPr marL="457200" indent="-11113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1998-2016 time series, </a:t>
            </a:r>
            <a:r>
              <a:rPr lang="en-US" sz="2000" dirty="0" err="1" smtClean="0">
                <a:latin typeface="Avenir Book"/>
                <a:cs typeface="Avenir Book"/>
              </a:rPr>
              <a:t>lat</a:t>
            </a:r>
            <a:r>
              <a:rPr lang="en-US" sz="2000" dirty="0" smtClean="0">
                <a:latin typeface="Avenir Book"/>
                <a:cs typeface="Avenir Book"/>
              </a:rPr>
              <a:t> &gt; 45°N:</a:t>
            </a:r>
          </a:p>
          <a:p>
            <a:pPr marL="457200" indent="354013">
              <a:lnSpc>
                <a:spcPct val="130000"/>
              </a:lnSpc>
              <a:buFont typeface="Wingdings" charset="2"/>
              <a:buChar char="ü"/>
            </a:pPr>
            <a:r>
              <a:rPr lang="en-US" sz="2000" dirty="0" err="1" smtClean="0">
                <a:latin typeface="Avenir Book"/>
                <a:cs typeface="Avenir Book"/>
              </a:rPr>
              <a:t>SeaWiFS</a:t>
            </a:r>
            <a:r>
              <a:rPr lang="en-US" sz="2000" dirty="0" smtClean="0">
                <a:latin typeface="Avenir Book"/>
                <a:cs typeface="Avenir Book"/>
              </a:rPr>
              <a:t> and MODIS-Aqua (</a:t>
            </a:r>
            <a:r>
              <a:rPr lang="en-US" sz="2000" dirty="0" err="1" smtClean="0">
                <a:latin typeface="Avenir Book"/>
                <a:cs typeface="Avenir Book"/>
              </a:rPr>
              <a:t>Rrs</a:t>
            </a:r>
            <a:r>
              <a:rPr lang="en-US" sz="2000" dirty="0" smtClean="0">
                <a:latin typeface="Avenir Book"/>
                <a:cs typeface="Avenir Book"/>
              </a:rPr>
              <a:t>, PIC, PAR, SST)</a:t>
            </a:r>
            <a:endParaRPr lang="en-US" sz="2000" dirty="0" smtClean="0">
              <a:solidFill>
                <a:srgbClr val="810083"/>
              </a:solidFill>
              <a:latin typeface="Avenir Book"/>
              <a:cs typeface="Avenir Book"/>
            </a:endParaRPr>
          </a:p>
          <a:p>
            <a:pPr marL="457200" indent="354013">
              <a:lnSpc>
                <a:spcPct val="130000"/>
              </a:lnSpc>
              <a:buFont typeface="Wingdings" charset="2"/>
              <a:buChar char="ü"/>
            </a:pPr>
            <a:r>
              <a:rPr lang="en-US" sz="2000" dirty="0" smtClean="0">
                <a:latin typeface="Avenir Book"/>
                <a:cs typeface="Avenir Book"/>
              </a:rPr>
              <a:t>AVHRR SST</a:t>
            </a:r>
          </a:p>
          <a:p>
            <a:pPr marL="457200" indent="354013">
              <a:lnSpc>
                <a:spcPct val="130000"/>
              </a:lnSpc>
              <a:buFont typeface="Wingdings" charset="2"/>
              <a:buChar char="ü"/>
            </a:pPr>
            <a:r>
              <a:rPr lang="en-US" sz="2000" dirty="0" smtClean="0">
                <a:latin typeface="Avenir Book"/>
                <a:cs typeface="Avenir Book"/>
              </a:rPr>
              <a:t>SSMI ice (SIC)</a:t>
            </a:r>
          </a:p>
          <a:p>
            <a:pPr marL="457200">
              <a:lnSpc>
                <a:spcPct val="130000"/>
              </a:lnSpc>
            </a:pPr>
            <a:endParaRPr lang="en-US" sz="2000" dirty="0" smtClean="0">
              <a:latin typeface="Avenir Book"/>
              <a:cs typeface="Avenir Book"/>
            </a:endParaRPr>
          </a:p>
        </p:txBody>
      </p:sp>
      <p:pic>
        <p:nvPicPr>
          <p:cNvPr id="2" name="Picture 1" descr="satellite_modis.p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5" b="95775" l="0" r="100000">
                        <a14:foregroundMark x1="28030" y1="13803" x2="28030" y2="13803"/>
                        <a14:foregroundMark x1="16288" y1="85070" x2="45455" y2="94930"/>
                        <a14:foregroundMark x1="11742" y1="22535" x2="8712" y2="6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49" y="953574"/>
            <a:ext cx="567896" cy="817779"/>
          </a:xfrm>
          <a:prstGeom prst="rect">
            <a:avLst/>
          </a:prstGeom>
        </p:spPr>
      </p:pic>
      <p:sp>
        <p:nvSpPr>
          <p:cNvPr id="10" name="Right Triangle 9"/>
          <p:cNvSpPr/>
          <p:nvPr/>
        </p:nvSpPr>
        <p:spPr>
          <a:xfrm>
            <a:off x="454899" y="1581042"/>
            <a:ext cx="377482" cy="2345637"/>
          </a:xfrm>
          <a:prstGeom prst="rtTriangle">
            <a:avLst/>
          </a:prstGeom>
          <a:solidFill>
            <a:schemeClr val="bg1">
              <a:lumMod val="75000"/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18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"/>
    </mc:Choice>
    <mc:Fallback xmlns="">
      <p:transition xmlns:p14="http://schemas.microsoft.com/office/powerpoint/2010/main" spd="slow" advTm="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83" grpId="0"/>
      <p:bldP spid="22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Summer DMS: Satellite vs. interpolated view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6901" y="1236008"/>
            <a:ext cx="3913908" cy="4153840"/>
            <a:chOff x="292196" y="2308963"/>
            <a:chExt cx="3913908" cy="4153840"/>
          </a:xfrm>
        </p:grpSpPr>
        <p:pic>
          <p:nvPicPr>
            <p:cNvPr id="5" name="Picture 4" descr="dmsL11_MayThroughAugust_4.64km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16" y="3138959"/>
              <a:ext cx="3675888" cy="332384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92196" y="2308963"/>
              <a:ext cx="3913908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000" dirty="0" smtClean="0">
                  <a:solidFill>
                    <a:schemeClr val="bg1">
                      <a:lumMod val="50000"/>
                    </a:schemeClr>
                  </a:solidFill>
                  <a:latin typeface="Avenir Book"/>
                  <a:cs typeface="Avenir Book"/>
                </a:rPr>
                <a:t>Gridded climatology L11</a:t>
              </a:r>
            </a:p>
            <a:p>
              <a:pPr algn="ctr"/>
              <a:r>
                <a:rPr lang="x-none" sz="2000" kern="1200" dirty="0" smtClean="0">
                  <a:solidFill>
                    <a:schemeClr val="bg1">
                      <a:lumMod val="50000"/>
                    </a:schemeClr>
                  </a:solidFill>
                  <a:latin typeface="Avenir Book"/>
                  <a:cs typeface="Avenir Book"/>
                </a:rPr>
                <a:t>(objective interpolation)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17660" y="1236008"/>
            <a:ext cx="3895976" cy="4153840"/>
            <a:chOff x="4717660" y="2308963"/>
            <a:chExt cx="3895976" cy="4153840"/>
          </a:xfrm>
        </p:grpSpPr>
        <p:pic>
          <p:nvPicPr>
            <p:cNvPr id="15" name="Picture 14" descr="dmsB_gsm_filled_MayThroughAugust_4.64km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748" y="3138959"/>
              <a:ext cx="3675888" cy="33238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717660" y="2308963"/>
              <a:ext cx="389597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000" dirty="0" smtClean="0">
                  <a:solidFill>
                    <a:srgbClr val="D30C0C"/>
                  </a:solidFill>
                  <a:latin typeface="Avenir Book"/>
                  <a:cs typeface="Avenir Book"/>
                </a:rPr>
                <a:t>DMS-SAT1998-2016 climatology</a:t>
              </a:r>
              <a:endParaRPr lang="x-none" sz="2000" kern="1200" dirty="0" smtClean="0">
                <a:solidFill>
                  <a:srgbClr val="D30C0C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38165" y="5931688"/>
            <a:ext cx="284800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latin typeface="Avenir Book"/>
                <a:cs typeface="Avenir Book"/>
              </a:rPr>
              <a:t>May-August </a:t>
            </a:r>
            <a:r>
              <a:rPr lang="x-none" dirty="0" smtClean="0">
                <a:latin typeface="Avenir Book"/>
                <a:cs typeface="Avenir Book"/>
              </a:rPr>
              <a:t>means</a:t>
            </a:r>
            <a:endParaRPr lang="x-none" kern="1200" dirty="0" smtClean="0">
              <a:latin typeface="Avenir Book"/>
              <a:cs typeface="Avenir Book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" y="5431090"/>
            <a:ext cx="2759730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Lana et al. 2011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059841" y="54049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749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9"/>
    </mc:Choice>
    <mc:Fallback xmlns="">
      <p:transition xmlns:p14="http://schemas.microsoft.com/office/powerpoint/2010/main" spd="slow" advTm="18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5|1.2|6.1|0.8|10.6|2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5.4|12.1|1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5.4|12.1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5|1.2|6.1|0.8|10.6|2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5|1.2|6.1|0.8|10.6|23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5|1.2|6.1|0.8|10.6|2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5|1.2|6.1|0.8|10.6|2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1|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24156</TotalTime>
  <Words>2667</Words>
  <Application>Microsoft Office PowerPoint</Application>
  <PresentationFormat>Presentazione su schermo (4:3)</PresentationFormat>
  <Paragraphs>422</Paragraphs>
  <Slides>30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Martí Galí Tàpias</dc:creator>
  <cp:lastModifiedBy>Utente Windows</cp:lastModifiedBy>
  <cp:revision>1446</cp:revision>
  <dcterms:created xsi:type="dcterms:W3CDTF">2017-02-03T19:41:15Z</dcterms:created>
  <dcterms:modified xsi:type="dcterms:W3CDTF">2019-05-15T18:57:14Z</dcterms:modified>
</cp:coreProperties>
</file>