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3"/>
  </p:notesMasterIdLst>
  <p:handoutMasterIdLst>
    <p:handoutMasterId r:id="rId24"/>
  </p:handoutMasterIdLst>
  <p:sldIdLst>
    <p:sldId id="280" r:id="rId2"/>
    <p:sldId id="465" r:id="rId3"/>
    <p:sldId id="466" r:id="rId4"/>
    <p:sldId id="467" r:id="rId5"/>
    <p:sldId id="471" r:id="rId6"/>
    <p:sldId id="335" r:id="rId7"/>
    <p:sldId id="472" r:id="rId8"/>
    <p:sldId id="431" r:id="rId9"/>
    <p:sldId id="430" r:id="rId10"/>
    <p:sldId id="378" r:id="rId11"/>
    <p:sldId id="389" r:id="rId12"/>
    <p:sldId id="379" r:id="rId13"/>
    <p:sldId id="390" r:id="rId14"/>
    <p:sldId id="380" r:id="rId15"/>
    <p:sldId id="384" r:id="rId16"/>
    <p:sldId id="458" r:id="rId17"/>
    <p:sldId id="409" r:id="rId18"/>
    <p:sldId id="464" r:id="rId19"/>
    <p:sldId id="460" r:id="rId20"/>
    <p:sldId id="470" r:id="rId21"/>
    <p:sldId id="269" r:id="rId22"/>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484"/>
    <a:srgbClr val="F5B783"/>
    <a:srgbClr val="DE7558"/>
    <a:srgbClr val="A50021"/>
    <a:srgbClr val="FF6969"/>
    <a:srgbClr val="3C84E4"/>
    <a:srgbClr val="EAEDF2"/>
    <a:srgbClr val="1E2B33"/>
    <a:srgbClr val="2F5597"/>
    <a:srgbClr val="6BA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5" autoAdjust="0"/>
    <p:restoredTop sz="91418" autoAdjust="0"/>
  </p:normalViewPr>
  <p:slideViewPr>
    <p:cSldViewPr snapToGrid="0">
      <p:cViewPr varScale="1">
        <p:scale>
          <a:sx n="95" d="100"/>
          <a:sy n="95" d="100"/>
        </p:scale>
        <p:origin x="1962" y="78"/>
      </p:cViewPr>
      <p:guideLst>
        <p:guide orient="horz" pos="2115"/>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A31F8031-2876-4C49-B2AB-FA63CCCA4B46}" type="datetimeFigureOut">
              <a:rPr lang="en-US" smtClean="0"/>
              <a:t>4/12/2019</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50C2212-AB90-4CCA-9B10-8B2494265CDF}" type="slidenum">
              <a:rPr lang="en-US" smtClean="0"/>
              <a:t>‹Nº›</a:t>
            </a:fld>
            <a:endParaRPr lang="en-US"/>
          </a:p>
        </p:txBody>
      </p:sp>
    </p:spTree>
    <p:extLst>
      <p:ext uri="{BB962C8B-B14F-4D97-AF65-F5344CB8AC3E}">
        <p14:creationId xmlns:p14="http://schemas.microsoft.com/office/powerpoint/2010/main" val="48217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D880A98B-92B9-4661-8148-70A28B87BFA7}" type="datetimeFigureOut">
              <a:rPr lang="es-ES" smtClean="0"/>
              <a:t>12/04/2019</a:t>
            </a:fld>
            <a:endParaRPr lang="es-ES"/>
          </a:p>
        </p:txBody>
      </p:sp>
      <p:sp>
        <p:nvSpPr>
          <p:cNvPr id="4" name="Marcador de imagen de diapositiva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710EC59-92A8-49D9-A266-1F666DA847F6}" type="slidenum">
              <a:rPr lang="es-ES" smtClean="0"/>
              <a:t>‹Nº›</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t>1</a:t>
            </a:fld>
            <a:endParaRPr lang="es-ES"/>
          </a:p>
        </p:txBody>
      </p:sp>
    </p:spTree>
    <p:extLst>
      <p:ext uri="{BB962C8B-B14F-4D97-AF65-F5344CB8AC3E}">
        <p14:creationId xmlns:p14="http://schemas.microsoft.com/office/powerpoint/2010/main" val="75540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10</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11</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12</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13</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14</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15</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16</a:t>
            </a:fld>
            <a:endParaRPr lang="es-ES"/>
          </a:p>
        </p:txBody>
      </p:sp>
    </p:spTree>
    <p:extLst>
      <p:ext uri="{BB962C8B-B14F-4D97-AF65-F5344CB8AC3E}">
        <p14:creationId xmlns:p14="http://schemas.microsoft.com/office/powerpoint/2010/main" val="321710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17</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48E3CFF7-4F61-4769-9D5C-F915046B55C2}" type="slidenum">
              <a:rPr lang="es-ES" altLang="es-ES" sz="1400" smtClean="0">
                <a:cs typeface="Arial Unicode MS" panose="020B0604020202020204" pitchFamily="32" charset="0"/>
              </a:rPr>
              <a:pPr>
                <a:spcBef>
                  <a:spcPct val="0"/>
                </a:spcBef>
                <a:buClrTx/>
                <a:buFontTx/>
                <a:buNone/>
              </a:pPr>
              <a:t>20</a:t>
            </a:fld>
            <a:endParaRPr lang="es-ES" altLang="es-ES" sz="1400" smtClean="0">
              <a:cs typeface="Arial Unicode MS" panose="020B0604020202020204" pitchFamily="32" charset="0"/>
            </a:endParaRPr>
          </a:p>
        </p:txBody>
      </p:sp>
      <p:sp>
        <p:nvSpPr>
          <p:cNvPr id="43011" name="Rectangle 1"/>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smtClean="0"/>
          </a:p>
        </p:txBody>
      </p:sp>
    </p:spTree>
    <p:extLst>
      <p:ext uri="{BB962C8B-B14F-4D97-AF65-F5344CB8AC3E}">
        <p14:creationId xmlns:p14="http://schemas.microsoft.com/office/powerpoint/2010/main" val="353343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4F308E7A-7D25-49F2-A1F5-B8D9CB8371E1}" type="slidenum">
              <a:rPr lang="es-ES" altLang="es-ES" sz="1400" smtClean="0">
                <a:cs typeface="Arial Unicode MS" panose="020B0604020202020204" pitchFamily="32" charset="0"/>
              </a:rPr>
              <a:pPr>
                <a:spcBef>
                  <a:spcPct val="0"/>
                </a:spcBef>
                <a:buClrTx/>
                <a:buFontTx/>
                <a:buNone/>
              </a:pPr>
              <a:t>2</a:t>
            </a:fld>
            <a:endParaRPr lang="es-ES" altLang="es-ES" sz="1400" smtClean="0">
              <a:cs typeface="Arial Unicode MS" panose="020B0604020202020204" pitchFamily="32" charset="0"/>
            </a:endParaRPr>
          </a:p>
        </p:txBody>
      </p:sp>
      <p:sp>
        <p:nvSpPr>
          <p:cNvPr id="20483" name="Rectangle 1"/>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smtClean="0"/>
          </a:p>
        </p:txBody>
      </p:sp>
    </p:spTree>
    <p:extLst>
      <p:ext uri="{BB962C8B-B14F-4D97-AF65-F5344CB8AC3E}">
        <p14:creationId xmlns:p14="http://schemas.microsoft.com/office/powerpoint/2010/main" val="16092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323C01F3-5D52-4A49-ABA2-0D9CC9CAAF32}" type="slidenum">
              <a:rPr lang="es-ES" altLang="es-ES" sz="1400" smtClean="0">
                <a:cs typeface="Arial Unicode MS" panose="020B0604020202020204" pitchFamily="32" charset="0"/>
              </a:rPr>
              <a:pPr>
                <a:spcBef>
                  <a:spcPct val="0"/>
                </a:spcBef>
                <a:buClrTx/>
                <a:buFontTx/>
                <a:buNone/>
              </a:pPr>
              <a:t>3</a:t>
            </a:fld>
            <a:endParaRPr lang="es-ES" altLang="es-ES" sz="1400" smtClean="0">
              <a:cs typeface="Arial Unicode MS" panose="020B0604020202020204" pitchFamily="32" charset="0"/>
            </a:endParaRPr>
          </a:p>
        </p:txBody>
      </p:sp>
      <p:sp>
        <p:nvSpPr>
          <p:cNvPr id="30723" name="Rectangle 1"/>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smtClean="0"/>
          </a:p>
        </p:txBody>
      </p:sp>
    </p:spTree>
    <p:extLst>
      <p:ext uri="{BB962C8B-B14F-4D97-AF65-F5344CB8AC3E}">
        <p14:creationId xmlns:p14="http://schemas.microsoft.com/office/powerpoint/2010/main" val="139772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6559C5A-4696-4890-A09E-2B4BFF9B1C46}" type="slidenum">
              <a:rPr lang="es-ES" altLang="es-ES" sz="1400" smtClean="0">
                <a:cs typeface="Arial Unicode MS" panose="020B0604020202020204" pitchFamily="32" charset="0"/>
              </a:rPr>
              <a:pPr>
                <a:spcBef>
                  <a:spcPct val="0"/>
                </a:spcBef>
                <a:buClrTx/>
                <a:buFontTx/>
                <a:buNone/>
              </a:pPr>
              <a:t>4</a:t>
            </a:fld>
            <a:endParaRPr lang="es-ES" altLang="es-ES" sz="1400" smtClean="0">
              <a:cs typeface="Arial Unicode MS" panose="020B0604020202020204" pitchFamily="32" charset="0"/>
            </a:endParaRPr>
          </a:p>
        </p:txBody>
      </p:sp>
      <p:sp>
        <p:nvSpPr>
          <p:cNvPr id="32771" name="Rectangle 1"/>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smtClean="0"/>
          </a:p>
        </p:txBody>
      </p:sp>
    </p:spTree>
    <p:extLst>
      <p:ext uri="{BB962C8B-B14F-4D97-AF65-F5344CB8AC3E}">
        <p14:creationId xmlns:p14="http://schemas.microsoft.com/office/powerpoint/2010/main" val="2482479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35970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6</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p:sp>
      <p:sp>
        <p:nvSpPr>
          <p:cNvPr id="18435"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p:nvPr>
        </p:nvSpPr>
        <p:spPr/>
        <p:txBody>
          <a:bodyPr/>
          <a:lstStyle/>
          <a:p>
            <a:pPr>
              <a:defRPr/>
            </a:pPr>
            <a:fld id="{DBF90A48-1F86-42EA-A523-7EC9E0D98F19}" type="slidenum">
              <a:rPr lang="fr-FR" smtClean="0"/>
              <a:pPr>
                <a:defRPr/>
              </a:pPr>
              <a:t>7</a:t>
            </a:fld>
            <a:endParaRPr lang="fr-FR"/>
          </a:p>
        </p:txBody>
      </p:sp>
    </p:spTree>
    <p:extLst>
      <p:ext uri="{BB962C8B-B14F-4D97-AF65-F5344CB8AC3E}">
        <p14:creationId xmlns:p14="http://schemas.microsoft.com/office/powerpoint/2010/main" val="81854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9884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838379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‹Nº›</a:t>
            </a:fld>
            <a:endParaRPr lang="es-ES" dirty="0"/>
          </a:p>
        </p:txBody>
      </p:sp>
    </p:spTree>
    <p:extLst>
      <p:ext uri="{BB962C8B-B14F-4D97-AF65-F5344CB8AC3E}">
        <p14:creationId xmlns:p14="http://schemas.microsoft.com/office/powerpoint/2010/main" val="35546299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13" name="Espace réservé du contenu 3"/>
          <p:cNvSpPr>
            <a:spLocks noGrp="1"/>
          </p:cNvSpPr>
          <p:nvPr>
            <p:ph sz="quarter" idx="10" hasCustomPrompt="1"/>
          </p:nvPr>
        </p:nvSpPr>
        <p:spPr>
          <a:xfrm>
            <a:off x="737593" y="1093983"/>
            <a:ext cx="7668815" cy="4682243"/>
          </a:xfrm>
          <a:prstGeom prst="rect">
            <a:avLst/>
          </a:prstGeom>
        </p:spPr>
        <p:txBody>
          <a:bodyPr>
            <a:normAutofit/>
          </a:bodyPr>
          <a:lstStyle>
            <a:lvl1pPr marL="228600" indent="-228600">
              <a:buClr>
                <a:srgbClr val="E1783C"/>
              </a:buClr>
              <a:buFont typeface="Wingdings" charset="2"/>
              <a:buChar char="§"/>
              <a:defRPr>
                <a:solidFill>
                  <a:schemeClr val="tx2"/>
                </a:solidFill>
                <a:latin typeface="Arial" charset="0"/>
                <a:ea typeface="Arial" charset="0"/>
                <a:cs typeface="Arial" charset="0"/>
              </a:defRPr>
            </a:lvl1pPr>
            <a:lvl2pPr marL="685800" indent="-228600">
              <a:buClr>
                <a:srgbClr val="E1783C"/>
              </a:buClr>
              <a:buFont typeface="Wingdings" charset="2"/>
              <a:buChar char="§"/>
              <a:defRPr>
                <a:solidFill>
                  <a:schemeClr val="tx2"/>
                </a:solidFill>
                <a:latin typeface="Arial" charset="0"/>
                <a:ea typeface="Arial" charset="0"/>
                <a:cs typeface="Arial" charset="0"/>
              </a:defRPr>
            </a:lvl2pPr>
            <a:lvl3pPr marL="1143000" indent="-228600">
              <a:buClr>
                <a:srgbClr val="E1783C"/>
              </a:buClr>
              <a:buFont typeface="Wingdings" charset="2"/>
              <a:buChar char="§"/>
              <a:defRPr>
                <a:solidFill>
                  <a:schemeClr val="tx2"/>
                </a:solidFill>
                <a:latin typeface="Arial" charset="0"/>
                <a:ea typeface="Arial" charset="0"/>
                <a:cs typeface="Arial" charset="0"/>
              </a:defRPr>
            </a:lvl3pPr>
            <a:lvl4pPr marL="1600200" indent="-228600">
              <a:buClr>
                <a:srgbClr val="E1783C"/>
              </a:buClr>
              <a:buFont typeface="Wingdings" charset="2"/>
              <a:buChar char="§"/>
              <a:defRPr>
                <a:solidFill>
                  <a:schemeClr val="tx2"/>
                </a:solidFill>
                <a:latin typeface="Arial" charset="0"/>
                <a:ea typeface="Arial" charset="0"/>
                <a:cs typeface="Arial" charset="0"/>
              </a:defRPr>
            </a:lvl4pPr>
          </a:lstStyle>
          <a:p>
            <a:pPr lvl="0"/>
            <a:r>
              <a:rPr lang="fr-FR" dirty="0" err="1" smtClean="0"/>
              <a:t>Level</a:t>
            </a:r>
            <a:r>
              <a:rPr lang="fr-FR" dirty="0" smtClean="0"/>
              <a:t> 1</a:t>
            </a:r>
          </a:p>
          <a:p>
            <a:pPr lvl="1"/>
            <a:r>
              <a:rPr lang="fr-FR" dirty="0" err="1" smtClean="0"/>
              <a:t>Level</a:t>
            </a:r>
            <a:r>
              <a:rPr lang="fr-FR" dirty="0" smtClean="0"/>
              <a:t> 2</a:t>
            </a:r>
          </a:p>
          <a:p>
            <a:pPr lvl="2"/>
            <a:r>
              <a:rPr lang="fr-FR" dirty="0" err="1" smtClean="0"/>
              <a:t>Level</a:t>
            </a:r>
            <a:r>
              <a:rPr lang="fr-FR" dirty="0" smtClean="0"/>
              <a:t> 3</a:t>
            </a:r>
          </a:p>
          <a:p>
            <a:pPr lvl="3"/>
            <a:r>
              <a:rPr lang="fr-FR" dirty="0" err="1" smtClean="0"/>
              <a:t>Level</a:t>
            </a:r>
            <a:r>
              <a:rPr lang="fr-FR" dirty="0" smtClean="0"/>
              <a:t> 4</a:t>
            </a:r>
          </a:p>
        </p:txBody>
      </p:sp>
      <p:sp>
        <p:nvSpPr>
          <p:cNvPr id="15"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dirty="0" err="1" smtClean="0"/>
              <a:t>Presentation</a:t>
            </a:r>
            <a:r>
              <a:rPr lang="fr-FR" dirty="0" smtClean="0"/>
              <a:t> </a:t>
            </a:r>
            <a:r>
              <a:rPr lang="fr-FR" dirty="0" err="1" smtClean="0"/>
              <a:t>title</a:t>
            </a:r>
            <a:r>
              <a:rPr lang="fr-FR" dirty="0" smtClean="0"/>
              <a:t> – one line</a:t>
            </a:r>
            <a:endParaRPr lang="fr-FR" dirty="0"/>
          </a:p>
        </p:txBody>
      </p:sp>
      <p:sp>
        <p:nvSpPr>
          <p:cNvPr id="8" name="ZoneTexte 7"/>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‹Nº›</a:t>
            </a:fld>
            <a:endParaRPr lang="fr-FR" sz="1600" dirty="0">
              <a:solidFill>
                <a:schemeClr val="tx2"/>
              </a:solidFill>
            </a:endParaRPr>
          </a:p>
        </p:txBody>
      </p:sp>
    </p:spTree>
    <p:extLst>
      <p:ext uri="{BB962C8B-B14F-4D97-AF65-F5344CB8AC3E}">
        <p14:creationId xmlns:p14="http://schemas.microsoft.com/office/powerpoint/2010/main" val="22394766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8" r:id="rId5"/>
    <p:sldLayoutId id="2147483662"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ra.basart@bsc.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gif"/><Relationship Id="rId5" Type="http://schemas.openxmlformats.org/officeDocument/2006/relationships/image" Target="../media/image10.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gif"/><Relationship Id="rId5" Type="http://schemas.openxmlformats.org/officeDocument/2006/relationships/image" Target="../media/image10.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0.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0.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0.jpeg"/><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7.png"/><Relationship Id="rId7" Type="http://schemas.openxmlformats.org/officeDocument/2006/relationships/image" Target="../media/image46.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10.jpeg"/><Relationship Id="rId4" Type="http://schemas.openxmlformats.org/officeDocument/2006/relationships/image" Target="../media/image18.png"/><Relationship Id="rId9" Type="http://schemas.openxmlformats.org/officeDocument/2006/relationships/image" Target="../media/image48.gif"/></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1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7.png"/><Relationship Id="rId7" Type="http://schemas.openxmlformats.org/officeDocument/2006/relationships/image" Target="../media/image51.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10.jpeg"/><Relationship Id="rId4" Type="http://schemas.openxmlformats.org/officeDocument/2006/relationships/image" Target="../media/image18.png"/><Relationship Id="rId9"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cost-indust.eu/"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gif"/><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png"/><Relationship Id="rId3" Type="http://schemas.openxmlformats.org/officeDocument/2006/relationships/image" Target="../media/image19.gif"/><Relationship Id="rId7" Type="http://schemas.openxmlformats.org/officeDocument/2006/relationships/image" Target="../media/image22.jpg"/><Relationship Id="rId12" Type="http://schemas.openxmlformats.org/officeDocument/2006/relationships/image" Target="../media/image27.png"/><Relationship Id="rId17" Type="http://schemas.openxmlformats.org/officeDocument/2006/relationships/image" Target="../media/image10.jpe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gif"/><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10.jpe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gif"/><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541137" y="2565795"/>
            <a:ext cx="5255547" cy="2998826"/>
          </a:xfrm>
        </p:spPr>
        <p:txBody>
          <a:bodyPr>
            <a:normAutofit fontScale="90000"/>
          </a:bodyPr>
          <a:lstStyle/>
          <a:p>
            <a:r>
              <a:rPr lang="en-GB" sz="4000" dirty="0"/>
              <a:t>The WMO SDS-WAS Regional </a:t>
            </a:r>
            <a:r>
              <a:rPr lang="en-GB" sz="4000" dirty="0" err="1"/>
              <a:t>Center</a:t>
            </a:r>
            <a:r>
              <a:rPr lang="en-GB" sz="4000" dirty="0"/>
              <a:t> for Northern Africa,</a:t>
            </a:r>
            <a:br>
              <a:rPr lang="en-GB" sz="4000" dirty="0"/>
            </a:br>
            <a:r>
              <a:rPr lang="en-GB" sz="4000" dirty="0"/>
              <a:t>Middle East and </a:t>
            </a:r>
            <a:r>
              <a:rPr lang="en-GB" sz="4000" dirty="0" smtClean="0"/>
              <a:t>Europe</a:t>
            </a:r>
            <a:r>
              <a:rPr lang="en-US" sz="4000" b="0" dirty="0" smtClean="0"/>
              <a:t/>
            </a:r>
            <a:br>
              <a:rPr lang="en-US" sz="4000" b="0" dirty="0" smtClean="0"/>
            </a:br>
            <a:r>
              <a:rPr lang="en-US" sz="4000" b="0" i="1" dirty="0"/>
              <a:t/>
            </a:r>
            <a:br>
              <a:rPr lang="en-US" sz="4000" b="0" i="1" dirty="0"/>
            </a:br>
            <a:r>
              <a:rPr lang="en-US" dirty="0"/>
              <a:t/>
            </a:r>
            <a:br>
              <a:rPr lang="en-US" dirty="0"/>
            </a:br>
            <a:r>
              <a:rPr lang="es-ES" dirty="0" smtClean="0"/>
              <a:t/>
            </a:r>
            <a:br>
              <a:rPr lang="es-ES" dirty="0" smtClean="0"/>
            </a:br>
            <a:endParaRPr lang="es-ES" b="0" dirty="0"/>
          </a:p>
        </p:txBody>
      </p:sp>
      <p:sp>
        <p:nvSpPr>
          <p:cNvPr id="3" name="Marcador de texto 2"/>
          <p:cNvSpPr>
            <a:spLocks noGrp="1"/>
          </p:cNvSpPr>
          <p:nvPr>
            <p:ph type="body" sz="quarter" idx="11"/>
          </p:nvPr>
        </p:nvSpPr>
        <p:spPr/>
        <p:txBody>
          <a:bodyPr/>
          <a:lstStyle/>
          <a:p>
            <a:r>
              <a:rPr lang="en-US" sz="1800" i="1" dirty="0" smtClean="0"/>
              <a:t>CADUC conference, </a:t>
            </a:r>
            <a:r>
              <a:rPr lang="en-US" sz="1800" i="1" dirty="0" err="1" smtClean="0"/>
              <a:t>Dunshabe</a:t>
            </a:r>
            <a:r>
              <a:rPr lang="en-US" sz="1800" i="1" dirty="0" smtClean="0"/>
              <a:t>, Republic of Tajikistan, 8-12 Abril 2019</a:t>
            </a:r>
            <a:endParaRPr lang="es-ES" sz="1800" i="1" dirty="0"/>
          </a:p>
        </p:txBody>
      </p:sp>
      <p:sp>
        <p:nvSpPr>
          <p:cNvPr id="5" name="Marcador de texto 2"/>
          <p:cNvSpPr>
            <a:spLocks noGrp="1"/>
          </p:cNvSpPr>
          <p:nvPr>
            <p:ph type="body" sz="quarter" idx="11"/>
          </p:nvPr>
        </p:nvSpPr>
        <p:spPr>
          <a:xfrm>
            <a:off x="3612270" y="4682330"/>
            <a:ext cx="5026946" cy="487533"/>
          </a:xfrm>
        </p:spPr>
        <p:txBody>
          <a:bodyPr/>
          <a:lstStyle/>
          <a:p>
            <a:r>
              <a:rPr lang="es-ES" sz="1800" b="1" i="1" dirty="0" smtClean="0"/>
              <a:t>Sara </a:t>
            </a:r>
            <a:r>
              <a:rPr lang="es-ES" sz="1800" b="1" i="1" dirty="0" err="1" smtClean="0"/>
              <a:t>Basart</a:t>
            </a:r>
            <a:r>
              <a:rPr lang="es-ES" sz="1800" b="1" i="1" dirty="0" smtClean="0"/>
              <a:t> (</a:t>
            </a:r>
            <a:r>
              <a:rPr lang="es-ES" sz="1800" b="1" i="1" dirty="0" smtClean="0">
                <a:hlinkClick r:id="rId3"/>
              </a:rPr>
              <a:t>sara.basart@bsc.es</a:t>
            </a:r>
            <a:r>
              <a:rPr lang="es-ES" sz="1800" b="1" i="1" dirty="0" smtClean="0"/>
              <a:t>)</a:t>
            </a:r>
          </a:p>
          <a:p>
            <a:r>
              <a:rPr lang="es-ES" sz="1800" i="1" dirty="0" smtClean="0"/>
              <a:t>S. </a:t>
            </a:r>
            <a:r>
              <a:rPr lang="es-ES" sz="1800" i="1" dirty="0" err="1" smtClean="0"/>
              <a:t>Nickovic</a:t>
            </a:r>
            <a:r>
              <a:rPr lang="es-ES" sz="1800" i="1" dirty="0" smtClean="0"/>
              <a:t>, C. Pérez García-Pando</a:t>
            </a:r>
            <a:r>
              <a:rPr lang="es-ES" sz="1800" i="1" dirty="0"/>
              <a:t>, E.  </a:t>
            </a:r>
            <a:r>
              <a:rPr lang="es-ES" sz="1800" i="1" dirty="0" err="1"/>
              <a:t>Terradellas</a:t>
            </a:r>
            <a:r>
              <a:rPr lang="es-ES" sz="1800" i="1" dirty="0"/>
              <a:t>, </a:t>
            </a:r>
            <a:r>
              <a:rPr lang="es-ES" sz="1800" i="1" dirty="0" smtClean="0"/>
              <a:t> E. Cuevas, G. García-Castrillo, E. Werner, F. </a:t>
            </a:r>
            <a:r>
              <a:rPr lang="es-ES" sz="1800" i="1" dirty="0" err="1" smtClean="0"/>
              <a:t>Benincasa</a:t>
            </a:r>
            <a:r>
              <a:rPr lang="es-ES" sz="1800" i="1" dirty="0" smtClean="0"/>
              <a:t> and K. </a:t>
            </a:r>
            <a:r>
              <a:rPr lang="es-ES" sz="1800" i="1" dirty="0" err="1" smtClean="0"/>
              <a:t>Serradell</a:t>
            </a:r>
            <a:endParaRPr lang="es-ES" sz="1800" i="1" dirty="0" smtClean="0"/>
          </a:p>
          <a:p>
            <a:endParaRPr lang="es-ES" sz="1800" i="1" dirty="0"/>
          </a:p>
        </p:txBody>
      </p:sp>
      <p:pic>
        <p:nvPicPr>
          <p:cNvPr id="6"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9668" y="0"/>
            <a:ext cx="2036457" cy="554169"/>
          </a:xfrm>
          <a:prstGeom prst="rect">
            <a:avLst/>
          </a:prstGeom>
        </p:spPr>
      </p:pic>
    </p:spTree>
    <p:extLst>
      <p:ext uri="{BB962C8B-B14F-4D97-AF65-F5344CB8AC3E}">
        <p14:creationId xmlns:p14="http://schemas.microsoft.com/office/powerpoint/2010/main" val="305463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Multi-model </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10</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
        <p:nvSpPr>
          <p:cNvPr id="8" name="11 CuadroTexto"/>
          <p:cNvSpPr txBox="1"/>
          <p:nvPr/>
        </p:nvSpPr>
        <p:spPr>
          <a:xfrm>
            <a:off x="5380214" y="893858"/>
            <a:ext cx="2842315" cy="369332"/>
          </a:xfrm>
          <a:prstGeom prst="rect">
            <a:avLst/>
          </a:prstGeom>
          <a:noFill/>
        </p:spPr>
        <p:txBody>
          <a:bodyPr wrap="square" rtlCol="0">
            <a:spAutoFit/>
          </a:bodyPr>
          <a:lstStyle/>
          <a:p>
            <a:pPr algn="ctr"/>
            <a:r>
              <a:rPr lang="es-ES_tradnl" b="1" dirty="0" err="1" smtClean="0">
                <a:solidFill>
                  <a:srgbClr val="000000"/>
                </a:solidFill>
                <a:latin typeface="Calibri" panose="020F0502020204030204" pitchFamily="34" charset="0"/>
              </a:rPr>
              <a:t>Dust</a:t>
            </a:r>
            <a:r>
              <a:rPr lang="es-ES_tradnl" b="1" dirty="0" smtClean="0">
                <a:solidFill>
                  <a:srgbClr val="000000"/>
                </a:solidFill>
                <a:latin typeface="Calibri" panose="020F0502020204030204" pitchFamily="34" charset="0"/>
              </a:rPr>
              <a:t> AOD at 550nm</a:t>
            </a:r>
            <a:endParaRPr lang="es-ES_tradnl" dirty="0" smtClean="0">
              <a:solidFill>
                <a:srgbClr val="000000"/>
              </a:solidFill>
              <a:latin typeface="Calibri" panose="020F0502020204030204" pitchFamily="34" charset="0"/>
            </a:endParaRPr>
          </a:p>
        </p:txBody>
      </p:sp>
      <p:pic>
        <p:nvPicPr>
          <p:cNvPr id="12" name="Picture 2"/>
          <p:cNvPicPr>
            <a:picLocks noChangeAspect="1" noChangeArrowheads="1" noCrop="1"/>
          </p:cNvPicPr>
          <p:nvPr/>
        </p:nvPicPr>
        <p:blipFill>
          <a:blip r:embed="rId6">
            <a:extLst>
              <a:ext uri="{28A0092B-C50C-407E-A947-70E740481C1C}">
                <a14:useLocalDpi xmlns:a14="http://schemas.microsoft.com/office/drawing/2010/main" val="0"/>
              </a:ext>
            </a:extLst>
          </a:blip>
          <a:stretch>
            <a:fillRect/>
          </a:stretch>
        </p:blipFill>
        <p:spPr bwMode="auto">
          <a:xfrm>
            <a:off x="4644010" y="1325906"/>
            <a:ext cx="4314724" cy="3240358"/>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a:off x="251520" y="1327401"/>
            <a:ext cx="4314246" cy="3239998"/>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15 CuadroTexto"/>
          <p:cNvSpPr txBox="1"/>
          <p:nvPr/>
        </p:nvSpPr>
        <p:spPr>
          <a:xfrm>
            <a:off x="1835696" y="4638275"/>
            <a:ext cx="5256584" cy="646331"/>
          </a:xfrm>
          <a:prstGeom prst="rect">
            <a:avLst/>
          </a:prstGeom>
          <a:noFill/>
        </p:spPr>
        <p:txBody>
          <a:bodyPr wrap="square" rtlCol="0">
            <a:spAutoFit/>
          </a:bodyPr>
          <a:lstStyle/>
          <a:p>
            <a:pPr algn="ctr"/>
            <a:r>
              <a:rPr lang="es-ES_tradnl" dirty="0" err="1" smtClean="0">
                <a:solidFill>
                  <a:srgbClr val="000000"/>
                </a:solidFill>
                <a:latin typeface="Calibri" panose="020F0502020204030204" pitchFamily="34" charset="0"/>
              </a:rPr>
              <a:t>from</a:t>
            </a:r>
            <a:r>
              <a:rPr lang="es-ES_tradnl" dirty="0" smtClean="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15-Oct-2017 </a:t>
            </a:r>
            <a:r>
              <a:rPr lang="en-US" dirty="0">
                <a:solidFill>
                  <a:srgbClr val="000000"/>
                </a:solidFill>
                <a:latin typeface="Calibri" panose="020F0502020204030204" pitchFamily="34" charset="0"/>
              </a:rPr>
              <a:t>12:00 to </a:t>
            </a:r>
            <a:r>
              <a:rPr lang="en-US" dirty="0" smtClean="0">
                <a:solidFill>
                  <a:srgbClr val="000000"/>
                </a:solidFill>
                <a:latin typeface="Calibri" panose="020F0502020204030204" pitchFamily="34" charset="0"/>
              </a:rPr>
              <a:t>18-Oct-2017 </a:t>
            </a:r>
            <a:r>
              <a:rPr lang="en-US" dirty="0">
                <a:solidFill>
                  <a:srgbClr val="000000"/>
                </a:solidFill>
                <a:latin typeface="Calibri" panose="020F0502020204030204" pitchFamily="34" charset="0"/>
              </a:rPr>
              <a:t>00:00</a:t>
            </a:r>
          </a:p>
          <a:p>
            <a:pPr algn="ctr"/>
            <a:endParaRPr lang="en-GB" dirty="0">
              <a:solidFill>
                <a:srgbClr val="000000"/>
              </a:solidFill>
              <a:latin typeface="Calibri" panose="020F0502020204030204" pitchFamily="34" charset="0"/>
            </a:endParaRPr>
          </a:p>
        </p:txBody>
      </p:sp>
      <p:sp>
        <p:nvSpPr>
          <p:cNvPr id="15" name="16 CuadroTexto"/>
          <p:cNvSpPr txBox="1"/>
          <p:nvPr/>
        </p:nvSpPr>
        <p:spPr>
          <a:xfrm>
            <a:off x="987487" y="893858"/>
            <a:ext cx="2842315" cy="369332"/>
          </a:xfrm>
          <a:prstGeom prst="rect">
            <a:avLst/>
          </a:prstGeom>
          <a:noFill/>
        </p:spPr>
        <p:txBody>
          <a:bodyPr wrap="square" rtlCol="0">
            <a:spAutoFit/>
          </a:bodyPr>
          <a:lstStyle/>
          <a:p>
            <a:pPr algn="ctr"/>
            <a:r>
              <a:rPr lang="es-ES_tradnl" b="1" dirty="0" err="1" smtClean="0">
                <a:solidFill>
                  <a:srgbClr val="000000"/>
                </a:solidFill>
                <a:latin typeface="Calibri" panose="020F0502020204030204" pitchFamily="34" charset="0"/>
              </a:rPr>
              <a:t>Surface</a:t>
            </a:r>
            <a:r>
              <a:rPr lang="es-ES_tradnl" b="1" dirty="0" smtClean="0">
                <a:solidFill>
                  <a:srgbClr val="000000"/>
                </a:solidFill>
                <a:latin typeface="Calibri" panose="020F0502020204030204" pitchFamily="34" charset="0"/>
              </a:rPr>
              <a:t> </a:t>
            </a:r>
            <a:r>
              <a:rPr lang="es-ES_tradnl" b="1" dirty="0" err="1" smtClean="0">
                <a:solidFill>
                  <a:srgbClr val="000000"/>
                </a:solidFill>
                <a:latin typeface="Calibri" panose="020F0502020204030204" pitchFamily="34" charset="0"/>
              </a:rPr>
              <a:t>concentration</a:t>
            </a:r>
            <a:endParaRPr lang="es-ES_tradnl" dirty="0" smtClean="0">
              <a:solidFill>
                <a:srgbClr val="000000"/>
              </a:solidFill>
              <a:latin typeface="Calibri" panose="020F0502020204030204" pitchFamily="34" charset="0"/>
            </a:endParaRPr>
          </a:p>
        </p:txBody>
      </p:sp>
      <p:sp>
        <p:nvSpPr>
          <p:cNvPr id="16" name="Rectangle 11"/>
          <p:cNvSpPr>
            <a:spLocks noChangeArrowheads="1"/>
          </p:cNvSpPr>
          <p:nvPr/>
        </p:nvSpPr>
        <p:spPr bwMode="auto">
          <a:xfrm>
            <a:off x="395537" y="5142331"/>
            <a:ext cx="8344719" cy="1080119"/>
          </a:xfrm>
          <a:prstGeom prst="rect">
            <a:avLst/>
          </a:prstGeom>
          <a:solidFill>
            <a:schemeClr val="bg1">
              <a:lumMod val="85000"/>
            </a:schemeClr>
          </a:solidFill>
          <a:ln>
            <a:solidFill>
              <a:schemeClr val="tx1"/>
            </a:solidFill>
          </a:ln>
          <a:extLst/>
        </p:spPr>
        <p:style>
          <a:lnRef idx="1">
            <a:schemeClr val="accent1"/>
          </a:lnRef>
          <a:fillRef idx="3">
            <a:schemeClr val="accent1"/>
          </a:fillRef>
          <a:effectRef idx="2">
            <a:schemeClr val="accent1"/>
          </a:effectRef>
          <a:fontRef idx="minor">
            <a:schemeClr val="lt1"/>
          </a:fontRef>
        </p:style>
        <p:txBody>
          <a:bodyPr lIns="60204" tIns="72000" rIns="60204" bIns="30102"/>
          <a:lstStyle/>
          <a:p>
            <a:pPr defTabSz="974136" fontAlgn="auto">
              <a:lnSpc>
                <a:spcPct val="90000"/>
              </a:lnSpc>
              <a:spcBef>
                <a:spcPct val="20000"/>
              </a:spcBef>
              <a:spcAft>
                <a:spcPts val="0"/>
              </a:spcAft>
              <a:defRPr/>
            </a:pPr>
            <a:r>
              <a:rPr lang="en-GB" sz="1600" dirty="0">
                <a:solidFill>
                  <a:srgbClr val="000000"/>
                </a:solidFill>
                <a:latin typeface="Calibri" panose="020F0502020204030204" pitchFamily="34" charset="0"/>
              </a:rPr>
              <a:t>Model outputs are bi-linearly interpolated to a common 0.5ºx0.5º grid mesh. Then, different multi-model products are generated:</a:t>
            </a:r>
          </a:p>
          <a:p>
            <a:pPr defTabSz="974136" fontAlgn="auto">
              <a:lnSpc>
                <a:spcPct val="90000"/>
              </a:lnSpc>
              <a:spcBef>
                <a:spcPct val="20000"/>
              </a:spcBef>
              <a:spcAft>
                <a:spcPts val="0"/>
              </a:spcAft>
              <a:defRPr/>
            </a:pPr>
            <a:r>
              <a:rPr lang="en-GB" sz="1600" b="1" dirty="0">
                <a:solidFill>
                  <a:srgbClr val="000000"/>
                </a:solidFill>
                <a:latin typeface="Calibri" panose="020F0502020204030204" pitchFamily="34" charset="0"/>
              </a:rPr>
              <a:t>CENTRALITY</a:t>
            </a:r>
            <a:r>
              <a:rPr lang="en-GB" sz="1600" dirty="0">
                <a:solidFill>
                  <a:srgbClr val="000000"/>
                </a:solidFill>
                <a:latin typeface="Calibri" panose="020F0502020204030204" pitchFamily="34" charset="0"/>
              </a:rPr>
              <a:t>: median - mean</a:t>
            </a:r>
          </a:p>
          <a:p>
            <a:pPr defTabSz="974136" fontAlgn="auto">
              <a:lnSpc>
                <a:spcPct val="90000"/>
              </a:lnSpc>
              <a:spcBef>
                <a:spcPct val="20000"/>
              </a:spcBef>
              <a:spcAft>
                <a:spcPts val="0"/>
              </a:spcAft>
              <a:defRPr/>
            </a:pPr>
            <a:r>
              <a:rPr lang="en-GB" sz="1600" b="1" dirty="0">
                <a:solidFill>
                  <a:srgbClr val="000000"/>
                </a:solidFill>
                <a:latin typeface="Calibri" panose="020F0502020204030204" pitchFamily="34" charset="0"/>
              </a:rPr>
              <a:t>SPREAD: </a:t>
            </a:r>
            <a:r>
              <a:rPr lang="en-GB" sz="1600" dirty="0">
                <a:solidFill>
                  <a:srgbClr val="000000"/>
                </a:solidFill>
                <a:latin typeface="Calibri" panose="020F0502020204030204" pitchFamily="34" charset="0"/>
              </a:rPr>
              <a:t>standard deviation – range of variation</a:t>
            </a:r>
          </a:p>
          <a:p>
            <a:pPr defTabSz="974136" fontAlgn="auto">
              <a:lnSpc>
                <a:spcPct val="90000"/>
              </a:lnSpc>
              <a:spcBef>
                <a:spcPct val="20000"/>
              </a:spcBef>
              <a:spcAft>
                <a:spcPts val="0"/>
              </a:spcAft>
              <a:defRPr/>
            </a:pPr>
            <a:endParaRPr lang="en-GB" sz="1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50072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Multi-model - ICAP</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11</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
        <p:nvSpPr>
          <p:cNvPr id="8" name="11 CuadroTexto"/>
          <p:cNvSpPr txBox="1"/>
          <p:nvPr/>
        </p:nvSpPr>
        <p:spPr>
          <a:xfrm>
            <a:off x="3141241" y="865103"/>
            <a:ext cx="2842315" cy="369332"/>
          </a:xfrm>
          <a:prstGeom prst="rect">
            <a:avLst/>
          </a:prstGeom>
          <a:noFill/>
        </p:spPr>
        <p:txBody>
          <a:bodyPr wrap="square" rtlCol="0">
            <a:spAutoFit/>
          </a:bodyPr>
          <a:lstStyle/>
          <a:p>
            <a:pPr algn="ctr"/>
            <a:r>
              <a:rPr lang="es-ES_tradnl" b="1" dirty="0" err="1" smtClean="0">
                <a:solidFill>
                  <a:srgbClr val="000000"/>
                </a:solidFill>
                <a:latin typeface="Calibri" panose="020F0502020204030204" pitchFamily="34" charset="0"/>
              </a:rPr>
              <a:t>Dust</a:t>
            </a:r>
            <a:r>
              <a:rPr lang="es-ES_tradnl" b="1" dirty="0" smtClean="0">
                <a:solidFill>
                  <a:srgbClr val="000000"/>
                </a:solidFill>
                <a:latin typeface="Calibri" panose="020F0502020204030204" pitchFamily="34" charset="0"/>
              </a:rPr>
              <a:t> AOD at 550nm</a:t>
            </a:r>
            <a:endParaRPr lang="es-ES_tradnl" dirty="0" smtClean="0">
              <a:solidFill>
                <a:srgbClr val="000000"/>
              </a:solidFill>
              <a:latin typeface="Calibri" panose="020F0502020204030204" pitchFamily="34" charset="0"/>
            </a:endParaRPr>
          </a:p>
        </p:txBody>
      </p:sp>
      <p:pic>
        <p:nvPicPr>
          <p:cNvPr id="12" name="Picture 2"/>
          <p:cNvPicPr>
            <a:picLocks noChangeAspect="1" noChangeArrowheads="1" noCrop="1"/>
          </p:cNvPicPr>
          <p:nvPr/>
        </p:nvPicPr>
        <p:blipFill>
          <a:blip r:embed="rId6" cstate="print">
            <a:extLst>
              <a:ext uri="{28A0092B-C50C-407E-A947-70E740481C1C}">
                <a14:useLocalDpi xmlns:a14="http://schemas.microsoft.com/office/drawing/2010/main" val="0"/>
              </a:ext>
            </a:extLst>
          </a:blip>
          <a:stretch>
            <a:fillRect/>
          </a:stretch>
        </p:blipFill>
        <p:spPr bwMode="auto">
          <a:xfrm>
            <a:off x="1697067" y="3884902"/>
            <a:ext cx="5730662" cy="2150784"/>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noCrop="1"/>
          </p:cNvPicPr>
          <p:nvPr/>
        </p:nvPicPr>
        <p:blipFill>
          <a:blip r:embed="rId7" cstate="print">
            <a:extLst>
              <a:ext uri="{28A0092B-C50C-407E-A947-70E740481C1C}">
                <a14:useLocalDpi xmlns:a14="http://schemas.microsoft.com/office/drawing/2010/main" val="0"/>
              </a:ext>
            </a:extLst>
          </a:blip>
          <a:stretch>
            <a:fillRect/>
          </a:stretch>
        </p:blipFill>
        <p:spPr bwMode="auto">
          <a:xfrm>
            <a:off x="1714510" y="1539425"/>
            <a:ext cx="5730184" cy="2150605"/>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15 CuadroTexto"/>
          <p:cNvSpPr txBox="1"/>
          <p:nvPr/>
        </p:nvSpPr>
        <p:spPr>
          <a:xfrm>
            <a:off x="1951310" y="1106327"/>
            <a:ext cx="5256584" cy="646331"/>
          </a:xfrm>
          <a:prstGeom prst="rect">
            <a:avLst/>
          </a:prstGeom>
          <a:noFill/>
        </p:spPr>
        <p:txBody>
          <a:bodyPr wrap="square" rtlCol="0">
            <a:spAutoFit/>
          </a:bodyPr>
          <a:lstStyle/>
          <a:p>
            <a:pPr algn="ctr"/>
            <a:r>
              <a:rPr lang="es-ES_tradnl" dirty="0" err="1" smtClean="0">
                <a:solidFill>
                  <a:srgbClr val="000000"/>
                </a:solidFill>
                <a:latin typeface="Calibri" panose="020F0502020204030204" pitchFamily="34" charset="0"/>
              </a:rPr>
              <a:t>from</a:t>
            </a:r>
            <a:r>
              <a:rPr lang="es-ES_tradnl" dirty="0" smtClean="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15-Oct-2017 </a:t>
            </a:r>
            <a:r>
              <a:rPr lang="en-US" dirty="0">
                <a:solidFill>
                  <a:srgbClr val="000000"/>
                </a:solidFill>
                <a:latin typeface="Calibri" panose="020F0502020204030204" pitchFamily="34" charset="0"/>
              </a:rPr>
              <a:t>12:00 to </a:t>
            </a:r>
            <a:r>
              <a:rPr lang="en-US" dirty="0" smtClean="0">
                <a:solidFill>
                  <a:srgbClr val="000000"/>
                </a:solidFill>
                <a:latin typeface="Calibri" panose="020F0502020204030204" pitchFamily="34" charset="0"/>
              </a:rPr>
              <a:t>18-Oct-2017 </a:t>
            </a:r>
            <a:r>
              <a:rPr lang="en-US" dirty="0">
                <a:solidFill>
                  <a:srgbClr val="000000"/>
                </a:solidFill>
                <a:latin typeface="Calibri" panose="020F0502020204030204" pitchFamily="34" charset="0"/>
              </a:rPr>
              <a:t>00:00</a:t>
            </a:r>
          </a:p>
          <a:p>
            <a:pPr algn="ctr"/>
            <a:endParaRPr lang="en-GB" dirty="0">
              <a:solidFill>
                <a:srgbClr val="000000"/>
              </a:solidFill>
              <a:latin typeface="Calibri" panose="020F0502020204030204" pitchFamily="34" charset="0"/>
            </a:endParaRPr>
          </a:p>
        </p:txBody>
      </p:sp>
      <p:sp>
        <p:nvSpPr>
          <p:cNvPr id="17" name="TextBox 16"/>
          <p:cNvSpPr txBox="1"/>
          <p:nvPr/>
        </p:nvSpPr>
        <p:spPr>
          <a:xfrm>
            <a:off x="6959941" y="755076"/>
            <a:ext cx="3942519" cy="369332"/>
          </a:xfrm>
          <a:prstGeom prst="rect">
            <a:avLst/>
          </a:prstGeom>
          <a:noFill/>
        </p:spPr>
        <p:txBody>
          <a:bodyPr wrap="square" rtlCol="0">
            <a:spAutoFit/>
          </a:bodyPr>
          <a:lstStyle/>
          <a:p>
            <a:r>
              <a:rPr lang="en-US" b="1" dirty="0" smtClean="0">
                <a:solidFill>
                  <a:srgbClr val="FF0000"/>
                </a:solidFill>
              </a:rPr>
              <a:t>Only global models!</a:t>
            </a:r>
            <a:endParaRPr lang="en-US" b="1" dirty="0">
              <a:solidFill>
                <a:srgbClr val="FF0000"/>
              </a:solidFill>
            </a:endParaRPr>
          </a:p>
        </p:txBody>
      </p:sp>
    </p:spTree>
    <p:extLst>
      <p:ext uri="{BB962C8B-B14F-4D97-AF65-F5344CB8AC3E}">
        <p14:creationId xmlns:p14="http://schemas.microsoft.com/office/powerpoint/2010/main" val="470436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9556" y="217893"/>
            <a:ext cx="8847627"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DOD AERONET Evaluation </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12</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34" t="18708" r="15964" b="28616"/>
          <a:stretch/>
        </p:blipFill>
        <p:spPr bwMode="auto">
          <a:xfrm>
            <a:off x="169556" y="930055"/>
            <a:ext cx="3277224" cy="200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2 Conector recto de flecha"/>
          <p:cNvCxnSpPr>
            <a:endCxn id="13" idx="1"/>
          </p:cNvCxnSpPr>
          <p:nvPr/>
        </p:nvCxnSpPr>
        <p:spPr>
          <a:xfrm>
            <a:off x="1079292" y="1850453"/>
            <a:ext cx="1656688" cy="194565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735980" y="1440659"/>
            <a:ext cx="6281203" cy="4710904"/>
          </a:xfrm>
          <a:prstGeom prst="rect">
            <a:avLst/>
          </a:prstGeom>
          <a:noFill/>
          <a:ln>
            <a:solidFill>
              <a:srgbClr val="00B05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072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9556" y="217893"/>
            <a:ext cx="8751143"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DOD AERONET Evaluation </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13</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34" t="18708" r="15964" b="28616"/>
          <a:stretch/>
        </p:blipFill>
        <p:spPr bwMode="auto">
          <a:xfrm>
            <a:off x="169556" y="930054"/>
            <a:ext cx="3004312" cy="18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8"/>
          <p:cNvSpPr txBox="1">
            <a:spLocks noChangeArrowheads="1"/>
          </p:cNvSpPr>
          <p:nvPr/>
        </p:nvSpPr>
        <p:spPr bwMode="auto">
          <a:xfrm>
            <a:off x="214813" y="3258463"/>
            <a:ext cx="3057553" cy="2893100"/>
          </a:xfrm>
          <a:prstGeom prst="rect">
            <a:avLst/>
          </a:prstGeom>
          <a:solidFill>
            <a:schemeClr val="bg1">
              <a:lumMod val="85000"/>
            </a:schemeClr>
          </a:solidFill>
          <a:ln>
            <a:solidFill>
              <a:schemeClr val="tx1"/>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p>
            <a:r>
              <a:rPr lang="es-ES" dirty="0" smtClean="0">
                <a:solidFill>
                  <a:srgbClr val="000000"/>
                </a:solidFill>
                <a:latin typeface="Calibri" panose="020F0502020204030204" pitchFamily="34" charset="0"/>
              </a:rPr>
              <a:t>A set of </a:t>
            </a:r>
            <a:r>
              <a:rPr lang="es-ES" dirty="0" err="1" smtClean="0">
                <a:solidFill>
                  <a:srgbClr val="000000"/>
                </a:solidFill>
                <a:latin typeface="Calibri" panose="020F0502020204030204" pitchFamily="34" charset="0"/>
              </a:rPr>
              <a:t>evaluation</a:t>
            </a:r>
            <a:r>
              <a:rPr lang="es-ES" dirty="0" smtClean="0">
                <a:solidFill>
                  <a:srgbClr val="000000"/>
                </a:solidFill>
                <a:latin typeface="Calibri" panose="020F0502020204030204" pitchFamily="34" charset="0"/>
              </a:rPr>
              <a:t> </a:t>
            </a:r>
            <a:r>
              <a:rPr lang="es-ES" dirty="0" err="1" smtClean="0">
                <a:solidFill>
                  <a:srgbClr val="000000"/>
                </a:solidFill>
                <a:latin typeface="Calibri" panose="020F0502020204030204" pitchFamily="34" charset="0"/>
              </a:rPr>
              <a:t>metrics</a:t>
            </a:r>
            <a:r>
              <a:rPr lang="es-ES" dirty="0" smtClean="0">
                <a:solidFill>
                  <a:srgbClr val="000000"/>
                </a:solidFill>
                <a:latin typeface="Calibri" panose="020F0502020204030204" pitchFamily="34" charset="0"/>
              </a:rPr>
              <a:t> are </a:t>
            </a:r>
            <a:r>
              <a:rPr lang="es-ES" dirty="0" err="1" smtClean="0">
                <a:solidFill>
                  <a:srgbClr val="000000"/>
                </a:solidFill>
                <a:latin typeface="Calibri" panose="020F0502020204030204" pitchFamily="34" charset="0"/>
              </a:rPr>
              <a:t>selected</a:t>
            </a:r>
            <a:r>
              <a:rPr lang="es-ES" dirty="0" smtClean="0">
                <a:solidFill>
                  <a:srgbClr val="000000"/>
                </a:solidFill>
                <a:latin typeface="Calibri" panose="020F0502020204030204" pitchFamily="34" charset="0"/>
              </a:rPr>
              <a:t>: </a:t>
            </a:r>
            <a:r>
              <a:rPr lang="es-ES" b="1" i="1" dirty="0" err="1" smtClean="0">
                <a:solidFill>
                  <a:srgbClr val="000000"/>
                </a:solidFill>
                <a:latin typeface="Calibri" panose="020F0502020204030204" pitchFamily="34" charset="0"/>
              </a:rPr>
              <a:t>Bias</a:t>
            </a:r>
            <a:r>
              <a:rPr lang="es-ES" b="1" i="1" dirty="0" smtClean="0">
                <a:solidFill>
                  <a:srgbClr val="000000"/>
                </a:solidFill>
                <a:latin typeface="Calibri" panose="020F0502020204030204" pitchFamily="34" charset="0"/>
              </a:rPr>
              <a:t>, RMSE, </a:t>
            </a:r>
            <a:r>
              <a:rPr lang="es-ES" b="1" i="1" dirty="0" err="1" smtClean="0">
                <a:solidFill>
                  <a:srgbClr val="000000"/>
                </a:solidFill>
                <a:latin typeface="Calibri" panose="020F0502020204030204" pitchFamily="34" charset="0"/>
              </a:rPr>
              <a:t>correlation</a:t>
            </a:r>
            <a:r>
              <a:rPr lang="es-ES" b="1" i="1" dirty="0" smtClean="0">
                <a:solidFill>
                  <a:srgbClr val="000000"/>
                </a:solidFill>
                <a:latin typeface="Calibri" panose="020F0502020204030204" pitchFamily="34" charset="0"/>
              </a:rPr>
              <a:t> </a:t>
            </a:r>
            <a:r>
              <a:rPr lang="es-ES" b="1" i="1" dirty="0" err="1" smtClean="0">
                <a:solidFill>
                  <a:srgbClr val="000000"/>
                </a:solidFill>
                <a:latin typeface="Calibri" panose="020F0502020204030204" pitchFamily="34" charset="0"/>
              </a:rPr>
              <a:t>coefficient</a:t>
            </a:r>
            <a:r>
              <a:rPr lang="es-ES" b="1" i="1" dirty="0">
                <a:solidFill>
                  <a:srgbClr val="000000"/>
                </a:solidFill>
                <a:latin typeface="Calibri" panose="020F0502020204030204" pitchFamily="34" charset="0"/>
              </a:rPr>
              <a:t> </a:t>
            </a:r>
            <a:r>
              <a:rPr lang="es-ES" b="1" i="1" dirty="0" smtClean="0">
                <a:solidFill>
                  <a:srgbClr val="000000"/>
                </a:solidFill>
                <a:latin typeface="Calibri" panose="020F0502020204030204" pitchFamily="34" charset="0"/>
              </a:rPr>
              <a:t>and FGE</a:t>
            </a:r>
          </a:p>
          <a:p>
            <a:endParaRPr lang="es-ES" dirty="0" smtClean="0">
              <a:solidFill>
                <a:srgbClr val="000000"/>
              </a:solidFill>
              <a:latin typeface="Calibri" panose="020F0502020204030204" pitchFamily="34" charset="0"/>
            </a:endParaRPr>
          </a:p>
          <a:p>
            <a:r>
              <a:rPr lang="es-ES" dirty="0" err="1" smtClean="0">
                <a:solidFill>
                  <a:srgbClr val="000000"/>
                </a:solidFill>
                <a:latin typeface="Calibri" panose="020F0502020204030204" pitchFamily="34" charset="0"/>
              </a:rPr>
              <a:t>Calculations</a:t>
            </a:r>
            <a:r>
              <a:rPr lang="es-ES" dirty="0" smtClean="0">
                <a:solidFill>
                  <a:srgbClr val="000000"/>
                </a:solidFill>
                <a:latin typeface="Calibri" panose="020F0502020204030204" pitchFamily="34" charset="0"/>
              </a:rPr>
              <a:t> </a:t>
            </a:r>
            <a:r>
              <a:rPr lang="es-ES" dirty="0" err="1" smtClean="0">
                <a:solidFill>
                  <a:srgbClr val="000000"/>
                </a:solidFill>
                <a:latin typeface="Calibri" panose="020F0502020204030204" pitchFamily="34" charset="0"/>
              </a:rPr>
              <a:t>evaluation</a:t>
            </a:r>
            <a:r>
              <a:rPr lang="es-ES" dirty="0" smtClean="0">
                <a:solidFill>
                  <a:srgbClr val="000000"/>
                </a:solidFill>
                <a:latin typeface="Calibri" panose="020F0502020204030204" pitchFamily="34" charset="0"/>
              </a:rPr>
              <a:t> </a:t>
            </a:r>
            <a:r>
              <a:rPr lang="es-ES" dirty="0" err="1" smtClean="0">
                <a:solidFill>
                  <a:srgbClr val="000000"/>
                </a:solidFill>
                <a:latin typeface="Calibri" panose="020F0502020204030204" pitchFamily="34" charset="0"/>
              </a:rPr>
              <a:t>metrics</a:t>
            </a:r>
            <a:r>
              <a:rPr lang="es-ES" dirty="0" smtClean="0">
                <a:solidFill>
                  <a:srgbClr val="000000"/>
                </a:solidFill>
                <a:latin typeface="Calibri" panose="020F0502020204030204" pitchFamily="34" charset="0"/>
              </a:rPr>
              <a:t> are done </a:t>
            </a:r>
            <a:r>
              <a:rPr lang="es-ES" dirty="0" err="1" smtClean="0">
                <a:solidFill>
                  <a:srgbClr val="000000"/>
                </a:solidFill>
                <a:latin typeface="Calibri" panose="020F0502020204030204" pitchFamily="34" charset="0"/>
              </a:rPr>
              <a:t>for</a:t>
            </a:r>
            <a:r>
              <a:rPr lang="es-ES" dirty="0" smtClean="0">
                <a:solidFill>
                  <a:srgbClr val="000000"/>
                </a:solidFill>
                <a:latin typeface="Calibri" panose="020F0502020204030204" pitchFamily="34" charset="0"/>
              </a:rPr>
              <a:t>:</a:t>
            </a:r>
          </a:p>
          <a:p>
            <a:pPr marL="342900" indent="-342900">
              <a:buFont typeface="Wingdings" panose="05000000000000000000" pitchFamily="2" charset="2"/>
              <a:buChar char="§"/>
            </a:pPr>
            <a:r>
              <a:rPr lang="es-ES" b="1" i="1" dirty="0" err="1" smtClean="0">
                <a:solidFill>
                  <a:srgbClr val="000000"/>
                </a:solidFill>
                <a:latin typeface="Calibri" panose="020F0502020204030204" pitchFamily="34" charset="0"/>
              </a:rPr>
              <a:t>monthly</a:t>
            </a:r>
            <a:r>
              <a:rPr lang="es-ES" b="1" i="1" dirty="0" smtClean="0">
                <a:solidFill>
                  <a:srgbClr val="000000"/>
                </a:solidFill>
                <a:latin typeface="Calibri" panose="020F0502020204030204" pitchFamily="34" charset="0"/>
              </a:rPr>
              <a:t>/</a:t>
            </a:r>
            <a:r>
              <a:rPr lang="es-ES" b="1" i="1" dirty="0" err="1" smtClean="0">
                <a:solidFill>
                  <a:srgbClr val="000000"/>
                </a:solidFill>
                <a:latin typeface="Calibri" panose="020F0502020204030204" pitchFamily="34" charset="0"/>
              </a:rPr>
              <a:t>seasonal</a:t>
            </a:r>
            <a:r>
              <a:rPr lang="es-ES" b="1" i="1" dirty="0" smtClean="0">
                <a:solidFill>
                  <a:srgbClr val="000000"/>
                </a:solidFill>
                <a:latin typeface="Calibri" panose="020F0502020204030204" pitchFamily="34" charset="0"/>
              </a:rPr>
              <a:t>/</a:t>
            </a:r>
            <a:r>
              <a:rPr lang="es-ES" b="1" i="1" dirty="0" err="1" smtClean="0">
                <a:solidFill>
                  <a:srgbClr val="000000"/>
                </a:solidFill>
                <a:latin typeface="Calibri" panose="020F0502020204030204" pitchFamily="34" charset="0"/>
              </a:rPr>
              <a:t>annual</a:t>
            </a:r>
            <a:r>
              <a:rPr lang="es-ES" b="1" i="1" dirty="0" smtClean="0">
                <a:solidFill>
                  <a:srgbClr val="000000"/>
                </a:solidFill>
                <a:latin typeface="Calibri" panose="020F0502020204030204" pitchFamily="34" charset="0"/>
              </a:rPr>
              <a:t> </a:t>
            </a:r>
          </a:p>
          <a:p>
            <a:pPr marL="342900" indent="-342900">
              <a:buFont typeface="Wingdings" panose="05000000000000000000" pitchFamily="2" charset="2"/>
              <a:buChar char="§"/>
            </a:pPr>
            <a:r>
              <a:rPr lang="es-ES" b="1" i="1" dirty="0" err="1" smtClean="0">
                <a:solidFill>
                  <a:srgbClr val="000000"/>
                </a:solidFill>
                <a:latin typeface="Calibri" panose="020F0502020204030204" pitchFamily="34" charset="0"/>
              </a:rPr>
              <a:t>sites</a:t>
            </a:r>
            <a:r>
              <a:rPr lang="es-ES" b="1" i="1" dirty="0" smtClean="0">
                <a:solidFill>
                  <a:srgbClr val="000000"/>
                </a:solidFill>
                <a:latin typeface="Calibri" panose="020F0502020204030204" pitchFamily="34" charset="0"/>
              </a:rPr>
              <a:t> and </a:t>
            </a:r>
            <a:r>
              <a:rPr lang="es-ES" b="1" i="1" dirty="0" err="1" smtClean="0">
                <a:solidFill>
                  <a:srgbClr val="000000"/>
                </a:solidFill>
                <a:latin typeface="Calibri" panose="020F0502020204030204" pitchFamily="34" charset="0"/>
              </a:rPr>
              <a:t>regions</a:t>
            </a:r>
            <a:endParaRPr lang="es-ES" b="1" i="1" dirty="0" smtClean="0">
              <a:solidFill>
                <a:srgbClr val="000000"/>
              </a:solidFill>
              <a:latin typeface="Calibri" panose="020F0502020204030204" pitchFamily="34" charset="0"/>
            </a:endParaRPr>
          </a:p>
          <a:p>
            <a:pPr marL="342900" indent="-342900">
              <a:buFont typeface="Wingdings" panose="05000000000000000000" pitchFamily="2" charset="2"/>
              <a:buChar char="§"/>
            </a:pPr>
            <a:endParaRPr lang="es-ES" sz="2000" dirty="0">
              <a:solidFill>
                <a:srgbClr val="000000"/>
              </a:solidFill>
              <a:latin typeface="Calibri" panose="020F0502020204030204" pitchFamily="34" charset="0"/>
            </a:endParaRPr>
          </a:p>
        </p:txBody>
      </p:sp>
      <p:pic>
        <p:nvPicPr>
          <p:cNvPr id="819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8687"/>
          <a:stretch/>
        </p:blipFill>
        <p:spPr bwMode="auto">
          <a:xfrm>
            <a:off x="3481924" y="734278"/>
            <a:ext cx="5438775" cy="551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760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DOD MODIS Evaluation</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14</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pic>
        <p:nvPicPr>
          <p:cNvPr id="8"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32" y="1040885"/>
            <a:ext cx="3885252" cy="2913939"/>
          </a:xfrm>
          <a:prstGeom prst="rect">
            <a:avLst/>
          </a:prstGeom>
        </p:spPr>
      </p:pic>
      <p:pic>
        <p:nvPicPr>
          <p:cNvPr id="12"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431" y="3910682"/>
            <a:ext cx="3856884" cy="2892663"/>
          </a:xfrm>
          <a:prstGeom prst="rect">
            <a:avLst/>
          </a:prstGeom>
        </p:spPr>
      </p:pic>
      <p:pic>
        <p:nvPicPr>
          <p:cNvPr id="13" name="Imagen 11"/>
          <p:cNvPicPr>
            <a:picLocks noChangeAspect="1"/>
          </p:cNvPicPr>
          <p:nvPr/>
        </p:nvPicPr>
        <p:blipFill>
          <a:blip r:embed="rId8"/>
          <a:stretch>
            <a:fillRect/>
          </a:stretch>
        </p:blipFill>
        <p:spPr>
          <a:xfrm>
            <a:off x="4033685" y="897585"/>
            <a:ext cx="1372870" cy="832258"/>
          </a:xfrm>
          <a:prstGeom prst="rect">
            <a:avLst/>
          </a:prstGeom>
        </p:spPr>
      </p:pic>
      <p:pic>
        <p:nvPicPr>
          <p:cNvPr id="14" name="Picture 10" descr="Nasa-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6189" y="3665730"/>
            <a:ext cx="674865" cy="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0762" y="1610614"/>
            <a:ext cx="4613639" cy="204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0762" y="4288887"/>
            <a:ext cx="4613639" cy="2042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072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Visibility vs Surf. </a:t>
            </a:r>
            <a:r>
              <a:rPr lang="en-US" altLang="ca-ES" sz="3500" b="1" dirty="0" smtClean="0"/>
              <a:t>Conc</a:t>
            </a:r>
            <a:r>
              <a:rPr lang="en-US" altLang="ca-ES" sz="3500" b="1" dirty="0"/>
              <a:t>.</a:t>
            </a:r>
          </a:p>
        </p:txBody>
      </p:sp>
      <p:sp>
        <p:nvSpPr>
          <p:cNvPr id="2" name="Slide Number Placeholder 1"/>
          <p:cNvSpPr>
            <a:spLocks noGrp="1"/>
          </p:cNvSpPr>
          <p:nvPr>
            <p:ph type="sldNum" sz="quarter" idx="4"/>
          </p:nvPr>
        </p:nvSpPr>
        <p:spPr/>
        <p:txBody>
          <a:bodyPr/>
          <a:lstStyle/>
          <a:p>
            <a:fld id="{4A490C5D-AEA8-4823-B9B3-806910A0ECF7}" type="slidenum">
              <a:rPr lang="es-ES" smtClean="0"/>
              <a:pPr/>
              <a:t>15</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
        <p:nvSpPr>
          <p:cNvPr id="8" name="Rectángulo 1"/>
          <p:cNvSpPr/>
          <p:nvPr/>
        </p:nvSpPr>
        <p:spPr>
          <a:xfrm>
            <a:off x="395536" y="910467"/>
            <a:ext cx="6372480" cy="369332"/>
          </a:xfrm>
          <a:prstGeom prst="rect">
            <a:avLst/>
          </a:prstGeom>
        </p:spPr>
        <p:txBody>
          <a:bodyPr wrap="square">
            <a:spAutoFit/>
          </a:bodyPr>
          <a:lstStyle/>
          <a:p>
            <a:r>
              <a:rPr lang="es-ES_tradnl" b="1" dirty="0">
                <a:solidFill>
                  <a:srgbClr val="000000"/>
                </a:solidFill>
                <a:latin typeface="Calibri" panose="020F0502020204030204" pitchFamily="34" charset="0"/>
              </a:rPr>
              <a:t>NRT </a:t>
            </a:r>
            <a:r>
              <a:rPr lang="es-ES_tradnl" b="1" dirty="0" err="1">
                <a:solidFill>
                  <a:srgbClr val="000000"/>
                </a:solidFill>
                <a:latin typeface="Calibri" panose="020F0502020204030204" pitchFamily="34" charset="0"/>
              </a:rPr>
              <a:t>visibility</a:t>
            </a:r>
            <a:r>
              <a:rPr lang="es-ES_tradnl" b="1" dirty="0">
                <a:solidFill>
                  <a:srgbClr val="000000"/>
                </a:solidFill>
                <a:latin typeface="Calibri" panose="020F0502020204030204" pitchFamily="34" charset="0"/>
              </a:rPr>
              <a:t>  </a:t>
            </a:r>
            <a:r>
              <a:rPr lang="es-ES_tradnl" b="1" dirty="0" err="1">
                <a:solidFill>
                  <a:srgbClr val="000000"/>
                </a:solidFill>
                <a:latin typeface="Calibri" panose="020F0502020204030204" pitchFamily="34" charset="0"/>
              </a:rPr>
              <a:t>evaluation</a:t>
            </a:r>
            <a:r>
              <a:rPr lang="es-ES_tradnl" b="1" dirty="0">
                <a:solidFill>
                  <a:srgbClr val="000000"/>
                </a:solidFill>
                <a:latin typeface="Calibri" panose="020F0502020204030204" pitchFamily="34" charset="0"/>
              </a:rPr>
              <a:t>: </a:t>
            </a:r>
            <a:r>
              <a:rPr lang="es-ES_tradnl" b="1" dirty="0" smtClean="0">
                <a:solidFill>
                  <a:srgbClr val="000000"/>
                </a:solidFill>
                <a:latin typeface="Calibri" panose="020F0502020204030204" pitchFamily="34" charset="0"/>
              </a:rPr>
              <a:t>19</a:t>
            </a:r>
            <a:r>
              <a:rPr lang="es-ES_tradnl" b="1" baseline="30000" dirty="0" smtClean="0">
                <a:solidFill>
                  <a:srgbClr val="000000"/>
                </a:solidFill>
                <a:latin typeface="Calibri" panose="020F0502020204030204" pitchFamily="34" charset="0"/>
              </a:rPr>
              <a:t>th</a:t>
            </a:r>
            <a:r>
              <a:rPr lang="es-ES_tradnl" b="1" dirty="0" smtClean="0">
                <a:solidFill>
                  <a:srgbClr val="000000"/>
                </a:solidFill>
                <a:latin typeface="Calibri" panose="020F0502020204030204" pitchFamily="34" charset="0"/>
              </a:rPr>
              <a:t> june 2016</a:t>
            </a:r>
            <a:endParaRPr lang="en-GB" dirty="0">
              <a:solidFill>
                <a:srgbClr val="000000"/>
              </a:solidFill>
              <a:latin typeface="Calibri" panose="020F0502020204030204" pitchFamily="34" charset="0"/>
            </a:endParaRPr>
          </a:p>
        </p:txBody>
      </p:sp>
      <p:pic>
        <p:nvPicPr>
          <p:cNvPr id="12"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06238"/>
            <a:ext cx="9144000" cy="2293545"/>
          </a:xfrm>
          <a:prstGeom prst="rect">
            <a:avLst/>
          </a:prstGeom>
        </p:spPr>
      </p:pic>
      <p:pic>
        <p:nvPicPr>
          <p:cNvPr id="13" name="Imagen 3"/>
          <p:cNvPicPr>
            <a:picLocks noChangeAspect="1"/>
          </p:cNvPicPr>
          <p:nvPr/>
        </p:nvPicPr>
        <p:blipFill rotWithShape="1">
          <a:blip r:embed="rId7">
            <a:extLst>
              <a:ext uri="{28A0092B-C50C-407E-A947-70E740481C1C}">
                <a14:useLocalDpi xmlns:a14="http://schemas.microsoft.com/office/drawing/2010/main" val="0"/>
              </a:ext>
            </a:extLst>
          </a:blip>
          <a:srcRect t="74881" r="67310"/>
          <a:stretch/>
        </p:blipFill>
        <p:spPr>
          <a:xfrm>
            <a:off x="119063" y="3927509"/>
            <a:ext cx="2951428" cy="2270144"/>
          </a:xfrm>
          <a:prstGeom prst="rect">
            <a:avLst/>
          </a:prstGeom>
        </p:spPr>
      </p:pic>
      <p:pic>
        <p:nvPicPr>
          <p:cNvPr id="14" name="Imagen 8"/>
          <p:cNvPicPr>
            <a:picLocks noChangeAspect="1"/>
          </p:cNvPicPr>
          <p:nvPr/>
        </p:nvPicPr>
        <p:blipFill rotWithShape="1">
          <a:blip r:embed="rId8">
            <a:extLst>
              <a:ext uri="{28A0092B-C50C-407E-A947-70E740481C1C}">
                <a14:useLocalDpi xmlns:a14="http://schemas.microsoft.com/office/drawing/2010/main" val="0"/>
              </a:ext>
            </a:extLst>
          </a:blip>
          <a:srcRect t="73593" r="63348"/>
          <a:stretch/>
        </p:blipFill>
        <p:spPr>
          <a:xfrm>
            <a:off x="3203847" y="3826221"/>
            <a:ext cx="3288097" cy="2371431"/>
          </a:xfrm>
          <a:prstGeom prst="rect">
            <a:avLst/>
          </a:prstGeom>
        </p:spPr>
      </p:pic>
      <p:pic>
        <p:nvPicPr>
          <p:cNvPr id="15" name="Imagen 10"/>
          <p:cNvPicPr>
            <a:picLocks noChangeAspect="1"/>
          </p:cNvPicPr>
          <p:nvPr/>
        </p:nvPicPr>
        <p:blipFill rotWithShape="1">
          <a:blip r:embed="rId9">
            <a:extLst>
              <a:ext uri="{28A0092B-C50C-407E-A947-70E740481C1C}">
                <a14:useLocalDpi xmlns:a14="http://schemas.microsoft.com/office/drawing/2010/main" val="0"/>
              </a:ext>
            </a:extLst>
          </a:blip>
          <a:srcRect t="74618" r="66429"/>
          <a:stretch/>
        </p:blipFill>
        <p:spPr>
          <a:xfrm>
            <a:off x="6228184" y="3936126"/>
            <a:ext cx="2917341" cy="2207866"/>
          </a:xfrm>
          <a:prstGeom prst="rect">
            <a:avLst/>
          </a:prstGeom>
        </p:spPr>
      </p:pic>
    </p:spTree>
    <p:extLst>
      <p:ext uri="{BB962C8B-B14F-4D97-AF65-F5344CB8AC3E}">
        <p14:creationId xmlns:p14="http://schemas.microsoft.com/office/powerpoint/2010/main" val="1050072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Dust Profiles Evaluation</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16</a:t>
            </a:fld>
            <a:endParaRPr lang="es-ES" dirty="0"/>
          </a:p>
        </p:txBody>
      </p:sp>
      <p:sp>
        <p:nvSpPr>
          <p:cNvPr id="34" name="Shape 262"/>
          <p:cNvSpPr/>
          <p:nvPr/>
        </p:nvSpPr>
        <p:spPr>
          <a:xfrm>
            <a:off x="199302" y="5966455"/>
            <a:ext cx="8760600" cy="369300"/>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sz="1400" i="1" dirty="0">
                <a:solidFill>
                  <a:srgbClr val="000000"/>
                </a:solidFill>
                <a:latin typeface="Calibri"/>
                <a:ea typeface="Calibri"/>
                <a:cs typeface="Calibri"/>
                <a:sym typeface="Calibri"/>
              </a:rPr>
              <a:t>http://</a:t>
            </a:r>
            <a:r>
              <a:rPr lang="en-US" sz="1400" i="1" dirty="0" err="1">
                <a:solidFill>
                  <a:srgbClr val="000000"/>
                </a:solidFill>
                <a:latin typeface="Calibri"/>
                <a:ea typeface="Calibri"/>
                <a:cs typeface="Calibri"/>
                <a:sym typeface="Calibri"/>
              </a:rPr>
              <a:t>sds-was.aemet.es</a:t>
            </a:r>
            <a:r>
              <a:rPr lang="en-US" sz="1400" i="1" dirty="0">
                <a:solidFill>
                  <a:srgbClr val="000000"/>
                </a:solidFill>
                <a:latin typeface="Calibri"/>
                <a:ea typeface="Calibri"/>
                <a:cs typeface="Calibri"/>
                <a:sym typeface="Calibri"/>
              </a:rPr>
              <a:t>/projects-research/evaluation-of-model-derived-dust-vertical-profiles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697" y="736695"/>
            <a:ext cx="1479507" cy="782026"/>
          </a:xfrm>
          <a:prstGeom prst="rect">
            <a:avLst/>
          </a:prstGeom>
        </p:spPr>
      </p:pic>
      <p:pic>
        <p:nvPicPr>
          <p:cNvPr id="16"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descr="AEMET_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1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103" y="6350218"/>
            <a:ext cx="808499" cy="427350"/>
          </a:xfrm>
          <a:prstGeom prst="rect">
            <a:avLst/>
          </a:prstGeom>
        </p:spPr>
      </p:pic>
      <p:grpSp>
        <p:nvGrpSpPr>
          <p:cNvPr id="20" name="Grupo 19"/>
          <p:cNvGrpSpPr/>
          <p:nvPr/>
        </p:nvGrpSpPr>
        <p:grpSpPr>
          <a:xfrm>
            <a:off x="741775" y="1553703"/>
            <a:ext cx="7862673" cy="4143180"/>
            <a:chOff x="16448349" y="19946335"/>
            <a:chExt cx="12645178" cy="7258739"/>
          </a:xfrm>
        </p:grpSpPr>
        <p:sp>
          <p:nvSpPr>
            <p:cNvPr id="21" name="Rectángulo 20"/>
            <p:cNvSpPr/>
            <p:nvPr/>
          </p:nvSpPr>
          <p:spPr>
            <a:xfrm>
              <a:off x="16652154" y="20647617"/>
              <a:ext cx="5832649" cy="6157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p:cNvPicPr>
              <a:picLocks noChangeAspect="1"/>
            </p:cNvPicPr>
            <p:nvPr/>
          </p:nvPicPr>
          <p:blipFill rotWithShape="1">
            <a:blip r:embed="rId7"/>
            <a:srcRect b="6271"/>
            <a:stretch/>
          </p:blipFill>
          <p:spPr>
            <a:xfrm>
              <a:off x="16448349" y="19946335"/>
              <a:ext cx="12645178" cy="7258739"/>
            </a:xfrm>
            <a:prstGeom prst="rect">
              <a:avLst/>
            </a:prstGeom>
          </p:spPr>
        </p:pic>
      </p:grpSp>
    </p:spTree>
    <p:extLst>
      <p:ext uri="{BB962C8B-B14F-4D97-AF65-F5344CB8AC3E}">
        <p14:creationId xmlns:p14="http://schemas.microsoft.com/office/powerpoint/2010/main" val="3654300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Dust Profiles Evaluation</a:t>
            </a:r>
          </a:p>
        </p:txBody>
      </p:sp>
      <p:sp>
        <p:nvSpPr>
          <p:cNvPr id="2" name="Slide Number Placeholder 1"/>
          <p:cNvSpPr>
            <a:spLocks noGrp="1"/>
          </p:cNvSpPr>
          <p:nvPr>
            <p:ph type="sldNum" sz="quarter" idx="4"/>
          </p:nvPr>
        </p:nvSpPr>
        <p:spPr/>
        <p:txBody>
          <a:bodyPr/>
          <a:lstStyle/>
          <a:p>
            <a:fld id="{4A490C5D-AEA8-4823-B9B3-806910A0ECF7}" type="slidenum">
              <a:rPr lang="es-ES" smtClean="0"/>
              <a:pPr/>
              <a:t>17</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1103" y="6350218"/>
            <a:ext cx="808499" cy="427350"/>
          </a:xfrm>
          <a:prstGeom prst="rect">
            <a:avLst/>
          </a:prstGeom>
        </p:spPr>
      </p:pic>
      <p:grpSp>
        <p:nvGrpSpPr>
          <p:cNvPr id="11" name="Group 10"/>
          <p:cNvGrpSpPr/>
          <p:nvPr/>
        </p:nvGrpSpPr>
        <p:grpSpPr>
          <a:xfrm>
            <a:off x="2339753" y="1421729"/>
            <a:ext cx="7660968" cy="6210931"/>
            <a:chOff x="2211380" y="4212005"/>
            <a:chExt cx="8337284" cy="621343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1380" y="4260906"/>
              <a:ext cx="7546528" cy="5209798"/>
            </a:xfrm>
            <a:prstGeom prst="rect">
              <a:avLst/>
            </a:prstGeom>
          </p:spPr>
        </p:pic>
        <p:sp>
          <p:nvSpPr>
            <p:cNvPr id="14" name="Rectángulo 22"/>
            <p:cNvSpPr/>
            <p:nvPr/>
          </p:nvSpPr>
          <p:spPr>
            <a:xfrm>
              <a:off x="6000485" y="4212005"/>
              <a:ext cx="4548179" cy="556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22"/>
            <p:cNvSpPr/>
            <p:nvPr/>
          </p:nvSpPr>
          <p:spPr>
            <a:xfrm>
              <a:off x="2241982" y="6966346"/>
              <a:ext cx="4548179" cy="345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2647" y="4109951"/>
            <a:ext cx="3657600" cy="2743200"/>
          </a:xfrm>
          <a:prstGeom prst="rect">
            <a:avLst/>
          </a:prstGeom>
        </p:spPr>
      </p:pic>
      <p:sp>
        <p:nvSpPr>
          <p:cNvPr id="17" name="Rectángulo 1"/>
          <p:cNvSpPr/>
          <p:nvPr/>
        </p:nvSpPr>
        <p:spPr>
          <a:xfrm>
            <a:off x="395536" y="845666"/>
            <a:ext cx="6372480" cy="461665"/>
          </a:xfrm>
          <a:prstGeom prst="rect">
            <a:avLst/>
          </a:prstGeom>
        </p:spPr>
        <p:txBody>
          <a:bodyPr wrap="square">
            <a:spAutoFit/>
          </a:bodyPr>
          <a:lstStyle/>
          <a:p>
            <a:r>
              <a:rPr lang="es-ES_tradnl" sz="2400" b="1" dirty="0" err="1" smtClean="0">
                <a:latin typeface="Calibri" panose="020F0502020204030204" pitchFamily="34" charset="0"/>
              </a:rPr>
              <a:t>Atlantic</a:t>
            </a:r>
            <a:r>
              <a:rPr lang="es-ES_tradnl" sz="2400" b="1" dirty="0" smtClean="0">
                <a:latin typeface="Calibri" panose="020F0502020204030204" pitchFamily="34" charset="0"/>
              </a:rPr>
              <a:t> </a:t>
            </a:r>
            <a:r>
              <a:rPr lang="es-ES_tradnl" sz="2400" b="1" dirty="0" err="1" smtClean="0">
                <a:latin typeface="Calibri" panose="020F0502020204030204" pitchFamily="34" charset="0"/>
              </a:rPr>
              <a:t>dust</a:t>
            </a:r>
            <a:r>
              <a:rPr lang="es-ES_tradnl" sz="2400" b="1" dirty="0" smtClean="0">
                <a:latin typeface="Calibri" panose="020F0502020204030204" pitchFamily="34" charset="0"/>
              </a:rPr>
              <a:t> </a:t>
            </a:r>
            <a:r>
              <a:rPr lang="es-ES_tradnl" sz="2400" b="1" dirty="0" err="1" smtClean="0">
                <a:latin typeface="Calibri" panose="020F0502020204030204" pitchFamily="34" charset="0"/>
              </a:rPr>
              <a:t>event</a:t>
            </a:r>
            <a:r>
              <a:rPr lang="es-ES_tradnl" sz="2400" b="1" dirty="0" smtClean="0">
                <a:latin typeface="Calibri" panose="020F0502020204030204" pitchFamily="34" charset="0"/>
              </a:rPr>
              <a:t>:  2 - 5 </a:t>
            </a:r>
            <a:r>
              <a:rPr lang="es-ES_tradnl" sz="2400" b="1" dirty="0" err="1" smtClean="0">
                <a:latin typeface="Calibri" panose="020F0502020204030204" pitchFamily="34" charset="0"/>
              </a:rPr>
              <a:t>November</a:t>
            </a:r>
            <a:r>
              <a:rPr lang="es-ES_tradnl" sz="2400" b="1" dirty="0" smtClean="0">
                <a:latin typeface="Calibri" panose="020F0502020204030204" pitchFamily="34" charset="0"/>
              </a:rPr>
              <a:t> 2016</a:t>
            </a:r>
            <a:endParaRPr lang="en-GB" sz="2400" b="1" dirty="0">
              <a:latin typeface="Calibri" panose="020F0502020204030204" pitchFamily="34" charset="0"/>
            </a:endParaRP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140" y="4085760"/>
            <a:ext cx="3657600" cy="2743200"/>
          </a:xfrm>
          <a:prstGeom prst="rect">
            <a:avLst/>
          </a:prstGeom>
        </p:spPr>
      </p:pic>
      <p:sp>
        <p:nvSpPr>
          <p:cNvPr id="19" name="Estrella de 5 puntas 4"/>
          <p:cNvSpPr/>
          <p:nvPr/>
        </p:nvSpPr>
        <p:spPr>
          <a:xfrm>
            <a:off x="3275856" y="2645866"/>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0" name="Estrella de 5 puntas 13"/>
          <p:cNvSpPr/>
          <p:nvPr/>
        </p:nvSpPr>
        <p:spPr>
          <a:xfrm>
            <a:off x="3424466" y="2501850"/>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21" name="Straight Arrow Connector 30"/>
          <p:cNvCxnSpPr/>
          <p:nvPr/>
        </p:nvCxnSpPr>
        <p:spPr>
          <a:xfrm flipH="1">
            <a:off x="2915816" y="2789882"/>
            <a:ext cx="387545" cy="1512167"/>
          </a:xfrm>
          <a:prstGeom prst="straightConnector1">
            <a:avLst/>
          </a:prstGeom>
          <a:ln w="25400">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30"/>
          <p:cNvCxnSpPr/>
          <p:nvPr/>
        </p:nvCxnSpPr>
        <p:spPr>
          <a:xfrm>
            <a:off x="3568482" y="2645866"/>
            <a:ext cx="2659702" cy="1656183"/>
          </a:xfrm>
          <a:prstGeom prst="straightConnector1">
            <a:avLst/>
          </a:prstGeom>
          <a:ln w="25400">
            <a:solidFill>
              <a:schemeClr val="tx1"/>
            </a:solidFill>
            <a:tailEnd type="arrow"/>
          </a:ln>
        </p:spPr>
        <p:style>
          <a:lnRef idx="1">
            <a:schemeClr val="accent2"/>
          </a:lnRef>
          <a:fillRef idx="0">
            <a:schemeClr val="accent2"/>
          </a:fillRef>
          <a:effectRef idx="0">
            <a:schemeClr val="accent2"/>
          </a:effectRef>
          <a:fontRef idx="minor">
            <a:schemeClr val="tx1"/>
          </a:fontRef>
        </p:style>
      </p:cxnSp>
      <p:pic>
        <p:nvPicPr>
          <p:cNvPr id="2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1697" y="736695"/>
            <a:ext cx="1479507" cy="782026"/>
          </a:xfrm>
          <a:prstGeom prst="rect">
            <a:avLst/>
          </a:prstGeom>
        </p:spPr>
      </p:pic>
    </p:spTree>
    <p:extLst>
      <p:ext uri="{BB962C8B-B14F-4D97-AF65-F5344CB8AC3E}">
        <p14:creationId xmlns:p14="http://schemas.microsoft.com/office/powerpoint/2010/main" val="3568123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61179"/>
            <a:ext cx="8229598" cy="629900"/>
          </a:xfrm>
        </p:spPr>
        <p:txBody>
          <a:bodyPr/>
          <a:lstStyle/>
          <a:p>
            <a:r>
              <a:rPr lang="es-ES" dirty="0" smtClean="0"/>
              <a:t>SDS-WAS </a:t>
            </a:r>
            <a:r>
              <a:rPr lang="es-ES" smtClean="0"/>
              <a:t>NAMEE:</a:t>
            </a:r>
            <a:br>
              <a:rPr lang="es-ES" smtClean="0"/>
            </a:br>
            <a:r>
              <a:rPr lang="es-ES" smtClean="0"/>
              <a:t>Early</a:t>
            </a:r>
            <a:r>
              <a:rPr lang="es-ES" dirty="0" smtClean="0"/>
              <a:t> </a:t>
            </a:r>
            <a:r>
              <a:rPr lang="es-ES" dirty="0" err="1" smtClean="0"/>
              <a:t>Warning</a:t>
            </a:r>
            <a:r>
              <a:rPr lang="es-ES" dirty="0" smtClean="0"/>
              <a:t> </a:t>
            </a:r>
            <a:r>
              <a:rPr lang="es-ES" dirty="0" err="1" smtClean="0"/>
              <a:t>System</a:t>
            </a:r>
            <a:r>
              <a:rPr lang="es-ES" dirty="0" smtClean="0"/>
              <a:t> </a:t>
            </a:r>
            <a:r>
              <a:rPr lang="es-ES" dirty="0" err="1" smtClean="0"/>
              <a:t>for</a:t>
            </a:r>
            <a:r>
              <a:rPr lang="es-ES" dirty="0" smtClean="0"/>
              <a:t> Burkina Faso</a:t>
            </a:r>
            <a:endParaRPr lang="es-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69" y="1042411"/>
            <a:ext cx="6556261" cy="4773177"/>
          </a:xfrm>
          <a:prstGeom prst="rect">
            <a:avLst/>
          </a:prstGeom>
        </p:spPr>
      </p:pic>
      <p:sp>
        <p:nvSpPr>
          <p:cNvPr id="4" name="Rectángulo 3"/>
          <p:cNvSpPr/>
          <p:nvPr/>
        </p:nvSpPr>
        <p:spPr>
          <a:xfrm>
            <a:off x="186912" y="5782254"/>
            <a:ext cx="8770174" cy="369332"/>
          </a:xfrm>
          <a:prstGeom prst="rect">
            <a:avLst/>
          </a:prstGeom>
        </p:spPr>
        <p:txBody>
          <a:bodyPr wrap="square">
            <a:spAutoFit/>
          </a:bodyPr>
          <a:lstStyle/>
          <a:p>
            <a:pPr algn="r"/>
            <a:r>
              <a:rPr lang="es-ES" i="1" dirty="0"/>
              <a:t>https://sds-was.aemet.es/forecast-products/burkina-faso-warning-advisory-system</a:t>
            </a:r>
          </a:p>
        </p:txBody>
      </p:sp>
      <p:pic>
        <p:nvPicPr>
          <p:cNvPr id="7"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70318" y="6252031"/>
            <a:ext cx="462825" cy="505499"/>
          </a:xfrm>
          <a:prstGeom prst="rect">
            <a:avLst/>
          </a:prstGeom>
          <a:noFill/>
          <a:ln>
            <a:noFill/>
          </a:ln>
        </p:spPr>
      </p:pic>
      <p:pic>
        <p:nvPicPr>
          <p:cNvPr id="8" name="Shape 155"/>
          <p:cNvPicPr preferRelativeResize="0"/>
          <p:nvPr/>
        </p:nvPicPr>
        <p:blipFill rotWithShape="1">
          <a:blip r:embed="rId4">
            <a:alphaModFix/>
          </a:blip>
          <a:srcRect l="70240"/>
          <a:stretch/>
        </p:blipFill>
        <p:spPr>
          <a:xfrm>
            <a:off x="2233913" y="6264892"/>
            <a:ext cx="934279" cy="505499"/>
          </a:xfrm>
          <a:prstGeom prst="rect">
            <a:avLst/>
          </a:prstGeom>
          <a:noFill/>
          <a:ln>
            <a:noFill/>
          </a:ln>
        </p:spPr>
      </p:pic>
      <p:sp>
        <p:nvSpPr>
          <p:cNvPr id="5" name="CuadroTexto 4"/>
          <p:cNvSpPr txBox="1"/>
          <p:nvPr/>
        </p:nvSpPr>
        <p:spPr>
          <a:xfrm>
            <a:off x="464803" y="2002419"/>
            <a:ext cx="3206188" cy="369332"/>
          </a:xfrm>
          <a:prstGeom prst="rect">
            <a:avLst/>
          </a:prstGeom>
          <a:noFill/>
        </p:spPr>
        <p:txBody>
          <a:bodyPr wrap="square" rtlCol="0">
            <a:spAutoFit/>
          </a:bodyPr>
          <a:lstStyle/>
          <a:p>
            <a:r>
              <a:rPr lang="es-ES" b="1" dirty="0" err="1" smtClean="0">
                <a:solidFill>
                  <a:srgbClr val="FF0000"/>
                </a:solidFill>
                <a:effectLst>
                  <a:outerShdw blurRad="38100" dist="38100" dir="2700000" algn="tl">
                    <a:srgbClr val="000000">
                      <a:alpha val="43137"/>
                    </a:srgbClr>
                  </a:outerShdw>
                </a:effectLst>
              </a:rPr>
              <a:t>Launched</a:t>
            </a:r>
            <a:r>
              <a:rPr lang="es-ES" b="1" dirty="0" smtClean="0">
                <a:solidFill>
                  <a:srgbClr val="FF0000"/>
                </a:solidFill>
                <a:effectLst>
                  <a:outerShdw blurRad="38100" dist="38100" dir="2700000" algn="tl">
                    <a:srgbClr val="000000">
                      <a:alpha val="43137"/>
                    </a:srgbClr>
                  </a:outerShdw>
                </a:effectLst>
              </a:rPr>
              <a:t> </a:t>
            </a:r>
            <a:r>
              <a:rPr lang="es-ES" b="1" dirty="0" err="1" smtClean="0">
                <a:solidFill>
                  <a:srgbClr val="FF0000"/>
                </a:solidFill>
                <a:effectLst>
                  <a:outerShdw blurRad="38100" dist="38100" dir="2700000" algn="tl">
                    <a:srgbClr val="000000">
                      <a:alpha val="43137"/>
                    </a:srgbClr>
                  </a:outerShdw>
                </a:effectLst>
              </a:rPr>
              <a:t>on</a:t>
            </a:r>
            <a:r>
              <a:rPr lang="es-ES" b="1" dirty="0" smtClean="0">
                <a:solidFill>
                  <a:srgbClr val="FF0000"/>
                </a:solidFill>
                <a:effectLst>
                  <a:outerShdw blurRad="38100" dist="38100" dir="2700000" algn="tl">
                    <a:srgbClr val="000000">
                      <a:alpha val="43137"/>
                    </a:srgbClr>
                  </a:outerShdw>
                </a:effectLst>
              </a:rPr>
              <a:t> 26th </a:t>
            </a:r>
            <a:r>
              <a:rPr lang="es-ES" b="1" dirty="0" err="1" smtClean="0">
                <a:solidFill>
                  <a:srgbClr val="FF0000"/>
                </a:solidFill>
                <a:effectLst>
                  <a:outerShdw blurRad="38100" dist="38100" dir="2700000" algn="tl">
                    <a:srgbClr val="000000">
                      <a:alpha val="43137"/>
                    </a:srgbClr>
                  </a:outerShdw>
                </a:effectLst>
              </a:rPr>
              <a:t>October</a:t>
            </a:r>
            <a:r>
              <a:rPr lang="es-ES" b="1" dirty="0" smtClean="0">
                <a:solidFill>
                  <a:srgbClr val="FF0000"/>
                </a:solidFill>
                <a:effectLst>
                  <a:outerShdw blurRad="38100" dist="38100" dir="2700000" algn="tl">
                    <a:srgbClr val="000000">
                      <a:alpha val="43137"/>
                    </a:srgbClr>
                  </a:outerShdw>
                </a:effectLst>
              </a:rPr>
              <a:t>!!</a:t>
            </a:r>
            <a:endParaRPr lang="es-E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366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8108" y="926165"/>
            <a:ext cx="8518968" cy="5085529"/>
          </a:xfrm>
        </p:spPr>
        <p:txBody>
          <a:bodyPr>
            <a:normAutofit fontScale="92500" lnSpcReduction="10000"/>
          </a:bodyPr>
          <a:lstStyle/>
          <a:p>
            <a:pPr>
              <a:buClr>
                <a:schemeClr val="tx1"/>
              </a:buClr>
              <a:buFont typeface="Arial" panose="020B0604020202020204" pitchFamily="34" charset="0"/>
              <a:buChar char="•"/>
            </a:pPr>
            <a:r>
              <a:rPr lang="en-GB" b="1" dirty="0" smtClean="0">
                <a:solidFill>
                  <a:schemeClr val="tx1"/>
                </a:solidFill>
              </a:rPr>
              <a:t>Lack </a:t>
            </a:r>
            <a:r>
              <a:rPr lang="en-GB" b="1" dirty="0">
                <a:solidFill>
                  <a:schemeClr val="tx1"/>
                </a:solidFill>
              </a:rPr>
              <a:t>of coordination between measurement and modelling groups.</a:t>
            </a:r>
          </a:p>
          <a:p>
            <a:pPr lvl="1">
              <a:buClr>
                <a:schemeClr val="tx1"/>
              </a:buClr>
              <a:buFont typeface="Arial" panose="020B0604020202020204" pitchFamily="34" charset="0"/>
              <a:buChar char="•"/>
            </a:pPr>
            <a:r>
              <a:rPr lang="en-GB" dirty="0">
                <a:solidFill>
                  <a:schemeClr val="tx1"/>
                </a:solidFill>
              </a:rPr>
              <a:t>Measurement products lack harmonised quality controls, data formats and measurements schedules</a:t>
            </a:r>
          </a:p>
          <a:p>
            <a:pPr lvl="1">
              <a:buClr>
                <a:schemeClr val="tx1"/>
              </a:buClr>
              <a:buFont typeface="Arial" panose="020B0604020202020204" pitchFamily="34" charset="0"/>
              <a:buChar char="•"/>
            </a:pPr>
            <a:r>
              <a:rPr lang="en-GB" dirty="0">
                <a:solidFill>
                  <a:schemeClr val="tx1"/>
                </a:solidFill>
              </a:rPr>
              <a:t>This is more dramatic when you consider Northern African and the Middle East where we find the deserts</a:t>
            </a:r>
          </a:p>
          <a:p>
            <a:pPr>
              <a:buClr>
                <a:schemeClr val="tx1"/>
              </a:buClr>
              <a:buFont typeface="Arial" panose="020B0604020202020204" pitchFamily="34" charset="0"/>
              <a:buChar char="•"/>
            </a:pPr>
            <a:r>
              <a:rPr lang="en-GB" b="1" dirty="0">
                <a:solidFill>
                  <a:schemeClr val="tx1"/>
                </a:solidFill>
              </a:rPr>
              <a:t>Advertise about Sand and Dust Storms</a:t>
            </a:r>
          </a:p>
          <a:p>
            <a:pPr lvl="1">
              <a:buClr>
                <a:schemeClr val="tx1"/>
              </a:buClr>
              <a:buFont typeface="Arial" panose="020B0604020202020204" pitchFamily="34" charset="0"/>
              <a:buChar char="•"/>
            </a:pPr>
            <a:r>
              <a:rPr lang="en-US" dirty="0" smtClean="0">
                <a:solidFill>
                  <a:schemeClr val="tx1"/>
                </a:solidFill>
              </a:rPr>
              <a:t>Sand </a:t>
            </a:r>
            <a:r>
              <a:rPr lang="en-US" dirty="0">
                <a:solidFill>
                  <a:schemeClr val="tx1"/>
                </a:solidFill>
              </a:rPr>
              <a:t>and Dust Storms (SDS) play a significant role in different aspects of weather, climate and atmospheric chemistry and represent a serious hazard for life, health, property, environment and economy. </a:t>
            </a:r>
            <a:endParaRPr lang="en-US" dirty="0" smtClean="0">
              <a:solidFill>
                <a:schemeClr val="tx1"/>
              </a:solidFill>
            </a:endParaRPr>
          </a:p>
          <a:p>
            <a:pPr lvl="1">
              <a:buClr>
                <a:schemeClr val="tx1"/>
              </a:buClr>
              <a:buFont typeface="Arial" panose="020B0604020202020204" pitchFamily="34" charset="0"/>
              <a:buChar char="•"/>
            </a:pPr>
            <a:r>
              <a:rPr lang="en-GB" dirty="0">
                <a:solidFill>
                  <a:schemeClr val="tx1"/>
                </a:solidFill>
              </a:rPr>
              <a:t>Enhance the visibility of the dust impacts to the society at large and the most affected socio-economic sectors </a:t>
            </a:r>
            <a:endParaRPr lang="en-GB" dirty="0" smtClean="0">
              <a:solidFill>
                <a:schemeClr val="tx1"/>
              </a:solidFill>
            </a:endParaRPr>
          </a:p>
          <a:p>
            <a:pPr>
              <a:buClr>
                <a:schemeClr val="tx1"/>
              </a:buClr>
              <a:buFont typeface="Arial" panose="020B0604020202020204" pitchFamily="34" charset="0"/>
              <a:buChar char="•"/>
            </a:pPr>
            <a:r>
              <a:rPr lang="en-GB" b="1" dirty="0" smtClean="0">
                <a:solidFill>
                  <a:schemeClr val="tx1"/>
                </a:solidFill>
              </a:rPr>
              <a:t>Not “really” tailored user-oriented products</a:t>
            </a:r>
          </a:p>
          <a:p>
            <a:pPr lvl="1">
              <a:buClr>
                <a:schemeClr val="tx1"/>
              </a:buClr>
              <a:buFont typeface="Arial" panose="020B0604020202020204" pitchFamily="34" charset="0"/>
              <a:buChar char="•"/>
            </a:pPr>
            <a:r>
              <a:rPr lang="en-US" dirty="0" smtClean="0">
                <a:solidFill>
                  <a:schemeClr val="tx1"/>
                </a:solidFill>
              </a:rPr>
              <a:t>Understanding</a:t>
            </a:r>
            <a:r>
              <a:rPr lang="en-US" dirty="0">
                <a:solidFill>
                  <a:schemeClr val="tx1"/>
                </a:solidFill>
              </a:rPr>
              <a:t>, managing and mitigating SDS risks and effects requires fundamental and cross-disciplinary knowledge</a:t>
            </a:r>
            <a:r>
              <a:rPr lang="en-US" dirty="0" smtClean="0">
                <a:solidFill>
                  <a:schemeClr val="tx1"/>
                </a:solidFill>
              </a:rPr>
              <a:t>.</a:t>
            </a:r>
            <a:r>
              <a:rPr lang="en-GB" dirty="0">
                <a:solidFill>
                  <a:schemeClr val="tx1"/>
                </a:solidFill>
              </a:rPr>
              <a:t> </a:t>
            </a:r>
            <a:endParaRPr lang="en-GB" dirty="0" smtClean="0">
              <a:solidFill>
                <a:schemeClr val="tx1"/>
              </a:solidFill>
            </a:endParaRPr>
          </a:p>
          <a:p>
            <a:pPr lvl="1">
              <a:buClr>
                <a:schemeClr val="tx1"/>
              </a:buClr>
              <a:buFont typeface="Arial" panose="020B0604020202020204" pitchFamily="34" charset="0"/>
              <a:buChar char="•"/>
            </a:pPr>
            <a:r>
              <a:rPr lang="en-GB" dirty="0" smtClean="0">
                <a:solidFill>
                  <a:schemeClr val="tx1"/>
                </a:solidFill>
              </a:rPr>
              <a:t>Few </a:t>
            </a:r>
            <a:r>
              <a:rPr lang="en-GB" dirty="0">
                <a:solidFill>
                  <a:schemeClr val="tx1"/>
                </a:solidFill>
              </a:rPr>
              <a:t>existing channels of communication between scientific research and user (socio-economic) communities.</a:t>
            </a:r>
          </a:p>
          <a:p>
            <a:pPr lvl="1">
              <a:buClr>
                <a:schemeClr val="tx1"/>
              </a:buClr>
              <a:buFont typeface="Arial" panose="020B0604020202020204" pitchFamily="34" charset="0"/>
              <a:buChar char="•"/>
            </a:pPr>
            <a:endParaRPr lang="en-US" dirty="0">
              <a:solidFill>
                <a:schemeClr val="tx1"/>
              </a:solidFill>
            </a:endParaRPr>
          </a:p>
          <a:p>
            <a:pPr lvl="1">
              <a:buClr>
                <a:schemeClr val="tx1"/>
              </a:buClr>
              <a:buFont typeface="Arial" panose="020B0604020202020204" pitchFamily="34" charset="0"/>
              <a:buChar char="•"/>
            </a:pPr>
            <a:endParaRPr lang="en-GB" dirty="0">
              <a:solidFill>
                <a:schemeClr val="tx1"/>
              </a:solidFill>
            </a:endParaRPr>
          </a:p>
        </p:txBody>
      </p:sp>
      <p:sp>
        <p:nvSpPr>
          <p:cNvPr id="3" name="Title 2"/>
          <p:cNvSpPr>
            <a:spLocks noGrp="1"/>
          </p:cNvSpPr>
          <p:nvPr>
            <p:ph type="title"/>
          </p:nvPr>
        </p:nvSpPr>
        <p:spPr>
          <a:xfrm>
            <a:off x="737593" y="222047"/>
            <a:ext cx="7819998" cy="587767"/>
          </a:xfrm>
        </p:spPr>
        <p:txBody>
          <a:bodyPr/>
          <a:lstStyle/>
          <a:p>
            <a:pPr algn="ctr"/>
            <a:r>
              <a:rPr lang="en-GB" sz="3500" dirty="0" smtClean="0">
                <a:solidFill>
                  <a:schemeClr val="accent1"/>
                </a:solidFill>
                <a:latin typeface="+mn-lt"/>
                <a:ea typeface="+mj-ea"/>
                <a:cs typeface="+mj-cs"/>
              </a:rPr>
              <a:t>SDS-WAS NAMEE: Lessons learnt</a:t>
            </a:r>
            <a:endParaRPr lang="en-GB" sz="3500" dirty="0">
              <a:solidFill>
                <a:schemeClr val="accent1"/>
              </a:solidFill>
              <a:latin typeface="+mn-lt"/>
              <a:ea typeface="+mj-ea"/>
              <a:cs typeface="+mj-cs"/>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1753"/>
          <a:stretch/>
        </p:blipFill>
        <p:spPr>
          <a:xfrm>
            <a:off x="558386" y="5962435"/>
            <a:ext cx="674065" cy="795129"/>
          </a:xfrm>
          <a:prstGeom prst="rect">
            <a:avLst/>
          </a:prstGeom>
        </p:spPr>
      </p:pic>
      <p:sp>
        <p:nvSpPr>
          <p:cNvPr id="6" name="Shape 245"/>
          <p:cNvSpPr/>
          <p:nvPr/>
        </p:nvSpPr>
        <p:spPr>
          <a:xfrm>
            <a:off x="2874204" y="621426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i="1" dirty="0">
                <a:solidFill>
                  <a:schemeClr val="tx2"/>
                </a:solidFill>
                <a:latin typeface="Calibri"/>
                <a:ea typeface="Calibri"/>
                <a:cs typeface="Calibri"/>
                <a:sym typeface="Calibri"/>
              </a:rPr>
              <a:t>http://sds-was.aemet.es/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69011"/>
          <a:stretch/>
        </p:blipFill>
        <p:spPr>
          <a:xfrm>
            <a:off x="1232451" y="6136400"/>
            <a:ext cx="516193" cy="447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644" y="6171156"/>
            <a:ext cx="1005218" cy="447200"/>
          </a:xfrm>
          <a:prstGeom prst="rect">
            <a:avLst/>
          </a:prstGeom>
        </p:spPr>
      </p:pic>
    </p:spTree>
    <p:extLst>
      <p:ext uri="{BB962C8B-B14F-4D97-AF65-F5344CB8AC3E}">
        <p14:creationId xmlns:p14="http://schemas.microsoft.com/office/powerpoint/2010/main" val="48254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57921" y="273961"/>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defPPr>
              <a:defRPr lang="en-US"/>
            </a:defPPr>
            <a:lvl1pPr algn="ctr">
              <a:lnSpc>
                <a:spcPct val="93000"/>
              </a:lnSpc>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500" b="1">
                <a:solidFill>
                  <a:schemeClr val="accent1"/>
                </a:solidFill>
                <a:ea typeface="+mj-ea"/>
                <a:cs typeface="+mj-cs"/>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anose="020B0604020202020204" pitchFamily="32" charset="0"/>
              </a:defRPr>
            </a:lvl9pPr>
          </a:lstStyle>
          <a:p>
            <a:r>
              <a:rPr lang="en-US" altLang="es-ES" dirty="0"/>
              <a:t>A piece of SDS history</a:t>
            </a:r>
          </a:p>
        </p:txBody>
      </p:sp>
      <p:sp>
        <p:nvSpPr>
          <p:cNvPr id="19459" name="Rectangle 2"/>
          <p:cNvSpPr>
            <a:spLocks noChangeArrowheads="1"/>
          </p:cNvSpPr>
          <p:nvPr/>
        </p:nvSpPr>
        <p:spPr bwMode="auto">
          <a:xfrm>
            <a:off x="457920" y="6031080"/>
            <a:ext cx="1958400" cy="587520"/>
          </a:xfrm>
          <a:prstGeom prst="rect">
            <a:avLst/>
          </a:prstGeom>
          <a:solidFill>
            <a:srgbClr val="FFFFFF"/>
          </a:solidFill>
          <a:ln w="9360" cap="sq">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1633"/>
          </a:p>
        </p:txBody>
      </p:sp>
      <p:sp>
        <p:nvSpPr>
          <p:cNvPr id="9219" name="Text Box 3"/>
          <p:cNvSpPr txBox="1">
            <a:spLocks noChangeArrowheads="1"/>
          </p:cNvSpPr>
          <p:nvPr/>
        </p:nvSpPr>
        <p:spPr bwMode="auto">
          <a:xfrm>
            <a:off x="737281" y="1418761"/>
            <a:ext cx="7669440" cy="468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lstStyle>
            <a:lvl1pPr marL="249238" indent="-249238">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1pPr>
            <a:lvl2pPr marL="754063" indent="-250825">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2pPr>
            <a:lvl3pPr>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3pPr>
            <a:lvl4pPr>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4pPr>
            <a:lvl5pPr>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a:solidFill>
                  <a:srgbClr val="000000"/>
                </a:solidFill>
                <a:latin typeface="Arial" panose="020B0604020202020204" pitchFamily="34" charset="0"/>
                <a:cs typeface="Arial Unicode MS" panose="020B0604020202020204" pitchFamily="34" charset="-128"/>
              </a:defRPr>
            </a:lvl9pPr>
          </a:lstStyle>
          <a:p>
            <a:pPr>
              <a:lnSpc>
                <a:spcPct val="73000"/>
              </a:lnSpc>
              <a:spcAft>
                <a:spcPts val="1282"/>
              </a:spcAft>
              <a:buSzPct val="100000"/>
              <a:buFont typeface="Wingdings" panose="05000000000000000000" pitchFamily="2" charset="2"/>
              <a:buChar char=""/>
              <a:defRPr/>
            </a:pPr>
            <a:r>
              <a:rPr lang="en-GB" altLang="es-ES" sz="2400" dirty="0">
                <a:latin typeface="+mn-lt"/>
                <a:cs typeface="Arial" panose="020B0604020202020204" pitchFamily="34" charset="0"/>
              </a:rPr>
              <a:t>Late 80’es: </a:t>
            </a:r>
          </a:p>
          <a:p>
            <a:pPr lvl="1">
              <a:lnSpc>
                <a:spcPct val="73000"/>
              </a:lnSpc>
              <a:spcAft>
                <a:spcPts val="1032"/>
              </a:spcAft>
              <a:buSzPct val="100000"/>
              <a:buFont typeface="Wingdings" panose="05000000000000000000" pitchFamily="2" charset="2"/>
              <a:buChar char=""/>
              <a:defRPr/>
            </a:pPr>
            <a:r>
              <a:rPr lang="en-GB" altLang="es-ES" sz="2400" dirty="0">
                <a:latin typeface="+mn-lt"/>
                <a:cs typeface="Arial" panose="020B0604020202020204" pitchFamily="34" charset="0"/>
              </a:rPr>
              <a:t>First demonstration that SDS dynamic simulations are possible</a:t>
            </a:r>
          </a:p>
          <a:p>
            <a:pPr>
              <a:lnSpc>
                <a:spcPct val="73000"/>
              </a:lnSpc>
              <a:spcAft>
                <a:spcPts val="1282"/>
              </a:spcAft>
              <a:buSzPct val="100000"/>
              <a:buFont typeface="Wingdings" panose="05000000000000000000" pitchFamily="2" charset="2"/>
              <a:buChar char=""/>
              <a:defRPr/>
            </a:pPr>
            <a:r>
              <a:rPr lang="en-GB" altLang="es-ES" sz="2400" dirty="0" smtClean="0">
                <a:latin typeface="+mn-lt"/>
                <a:cs typeface="Arial" panose="020B0604020202020204" pitchFamily="34" charset="0"/>
              </a:rPr>
              <a:t>90’es</a:t>
            </a:r>
            <a:r>
              <a:rPr lang="en-GB" altLang="es-ES" sz="2400" dirty="0">
                <a:latin typeface="+mn-lt"/>
                <a:cs typeface="Arial" panose="020B0604020202020204" pitchFamily="34" charset="0"/>
              </a:rPr>
              <a:t>:</a:t>
            </a:r>
          </a:p>
          <a:p>
            <a:pPr lvl="1">
              <a:lnSpc>
                <a:spcPct val="73000"/>
              </a:lnSpc>
              <a:spcAft>
                <a:spcPts val="1032"/>
              </a:spcAft>
              <a:buSzPct val="100000"/>
              <a:buFont typeface="Wingdings" panose="05000000000000000000" pitchFamily="2" charset="2"/>
              <a:buChar char=""/>
              <a:defRPr/>
            </a:pPr>
            <a:r>
              <a:rPr lang="en-GB" altLang="es-ES" sz="2400" dirty="0">
                <a:latin typeface="+mn-lt"/>
                <a:cs typeface="Arial" panose="020B0604020202020204" pitchFamily="34" charset="0"/>
              </a:rPr>
              <a:t>First satellite products capable to detect SDS </a:t>
            </a:r>
          </a:p>
          <a:p>
            <a:pPr lvl="1">
              <a:lnSpc>
                <a:spcPct val="73000"/>
              </a:lnSpc>
              <a:spcAft>
                <a:spcPts val="1032"/>
              </a:spcAft>
              <a:buSzPct val="100000"/>
              <a:buFont typeface="Wingdings" panose="05000000000000000000" pitchFamily="2" charset="2"/>
              <a:buChar char=""/>
              <a:defRPr/>
            </a:pPr>
            <a:r>
              <a:rPr lang="en-GB" altLang="es-ES" sz="2400" dirty="0">
                <a:latin typeface="+mn-lt"/>
                <a:cs typeface="Arial" panose="020B0604020202020204" pitchFamily="34" charset="0"/>
              </a:rPr>
              <a:t>First successful daily SDS forecast test</a:t>
            </a:r>
          </a:p>
          <a:p>
            <a:pPr lvl="1">
              <a:lnSpc>
                <a:spcPct val="73000"/>
              </a:lnSpc>
              <a:spcAft>
                <a:spcPts val="1032"/>
              </a:spcAft>
              <a:buSzPct val="100000"/>
              <a:buFont typeface="Wingdings" panose="05000000000000000000" pitchFamily="2" charset="2"/>
              <a:buChar char=""/>
              <a:defRPr/>
            </a:pPr>
            <a:r>
              <a:rPr lang="en-GB" altLang="es-ES" sz="2400" dirty="0">
                <a:latin typeface="+mn-lt"/>
                <a:cs typeface="Arial" panose="020B0604020202020204" pitchFamily="34" charset="0"/>
              </a:rPr>
              <a:t>First long-term daily SDS forecasts </a:t>
            </a:r>
          </a:p>
          <a:p>
            <a:pPr>
              <a:lnSpc>
                <a:spcPct val="73000"/>
              </a:lnSpc>
              <a:spcAft>
                <a:spcPts val="1282"/>
              </a:spcAft>
              <a:buSzPct val="100000"/>
              <a:buFont typeface="Wingdings" panose="05000000000000000000" pitchFamily="2" charset="2"/>
              <a:buChar char=""/>
              <a:defRPr/>
            </a:pPr>
            <a:r>
              <a:rPr lang="en-GB" altLang="es-ES" sz="2400" dirty="0" smtClean="0">
                <a:latin typeface="+mn-lt"/>
                <a:cs typeface="Arial" panose="020B0604020202020204" pitchFamily="34" charset="0"/>
              </a:rPr>
              <a:t>2000’s</a:t>
            </a:r>
            <a:r>
              <a:rPr lang="en-GB" altLang="es-ES" sz="2400" dirty="0">
                <a:latin typeface="+mn-lt"/>
                <a:cs typeface="Arial" panose="020B0604020202020204" pitchFamily="34" charset="0"/>
              </a:rPr>
              <a:t>: </a:t>
            </a:r>
          </a:p>
          <a:p>
            <a:pPr lvl="1">
              <a:lnSpc>
                <a:spcPct val="73000"/>
              </a:lnSpc>
              <a:spcAft>
                <a:spcPts val="1032"/>
              </a:spcAft>
              <a:buSzPct val="100000"/>
              <a:buFont typeface="Wingdings" panose="05000000000000000000" pitchFamily="2" charset="2"/>
              <a:buChar char=""/>
              <a:defRPr/>
            </a:pPr>
            <a:r>
              <a:rPr lang="en-GB" altLang="es-ES" sz="2400" dirty="0">
                <a:latin typeface="+mn-lt"/>
                <a:cs typeface="Arial" panose="020B0604020202020204" pitchFamily="34" charset="0"/>
              </a:rPr>
              <a:t>Fast growth in dust observations and forecasting models</a:t>
            </a:r>
          </a:p>
          <a:p>
            <a:pPr>
              <a:lnSpc>
                <a:spcPct val="73000"/>
              </a:lnSpc>
              <a:spcAft>
                <a:spcPts val="1282"/>
              </a:spcAft>
              <a:buSzPct val="100000"/>
              <a:buFont typeface="Wingdings" panose="05000000000000000000" pitchFamily="2" charset="2"/>
              <a:buChar char=""/>
              <a:defRPr/>
            </a:pPr>
            <a:r>
              <a:rPr lang="en-GB" altLang="es-ES" sz="2400" dirty="0" smtClean="0">
                <a:latin typeface="+mn-lt"/>
                <a:cs typeface="Arial" panose="020B0604020202020204" pitchFamily="34" charset="0"/>
              </a:rPr>
              <a:t>2010’s</a:t>
            </a:r>
            <a:r>
              <a:rPr lang="en-GB" altLang="es-ES" sz="2400" dirty="0">
                <a:latin typeface="+mn-lt"/>
                <a:cs typeface="Arial" panose="020B0604020202020204" pitchFamily="34" charset="0"/>
              </a:rPr>
              <a:t>: </a:t>
            </a:r>
          </a:p>
          <a:p>
            <a:pPr lvl="1">
              <a:lnSpc>
                <a:spcPct val="73000"/>
              </a:lnSpc>
              <a:spcAft>
                <a:spcPts val="1032"/>
              </a:spcAft>
              <a:buSzPct val="100000"/>
              <a:buFont typeface="Wingdings" panose="05000000000000000000" pitchFamily="2" charset="2"/>
              <a:buChar char=""/>
              <a:defRPr/>
            </a:pPr>
            <a:r>
              <a:rPr lang="en-GB" altLang="es-ES" sz="2400" dirty="0">
                <a:latin typeface="+mn-lt"/>
                <a:cs typeface="Arial" panose="020B0604020202020204" pitchFamily="34" charset="0"/>
              </a:rPr>
              <a:t>Fast growth in user-oriented applications</a:t>
            </a:r>
          </a:p>
          <a:p>
            <a:pPr>
              <a:lnSpc>
                <a:spcPct val="73000"/>
              </a:lnSpc>
              <a:spcAft>
                <a:spcPts val="1282"/>
              </a:spcAft>
              <a:buSzPct val="100000"/>
              <a:defRPr/>
            </a:pPr>
            <a:endParaRPr lang="en-GB" altLang="es-ES" sz="2400" dirty="0">
              <a:latin typeface="+mn-lt"/>
              <a:cs typeface="Arial" panose="020B0604020202020204" pitchFamily="34" charset="0"/>
            </a:endParaRPr>
          </a:p>
        </p:txBody>
      </p:sp>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5962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12775" r="446" b="9737"/>
          <a:stretch>
            <a:fillRect/>
          </a:stretch>
        </p:blipFill>
        <p:spPr bwMode="auto">
          <a:xfrm>
            <a:off x="-1437119" y="946441"/>
            <a:ext cx="11757600" cy="5148000"/>
          </a:xfrm>
          <a:prstGeom prst="rect">
            <a:avLst/>
          </a:prstGeom>
          <a:noFill/>
          <a:ln>
            <a:noFill/>
          </a:ln>
          <a:effectLst/>
          <a:extLst>
            <a:ext uri="{909E8E84-426E-40DD-AFC4-6F175D3DCCD1}">
              <a14:hiddenFill xmlns:a14="http://schemas.microsoft.com/office/drawing/2010/main">
                <a:blipFill dpi="0" rotWithShape="0">
                  <a:blip/>
                  <a:srcRect t="12775" r="446" b="973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2"/>
          <p:cNvSpPr txBox="1">
            <a:spLocks noChangeArrowheads="1"/>
          </p:cNvSpPr>
          <p:nvPr/>
        </p:nvSpPr>
        <p:spPr bwMode="auto">
          <a:xfrm>
            <a:off x="3553920" y="246601"/>
            <a:ext cx="5454720" cy="588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r">
              <a:lnSpc>
                <a:spcPct val="100000"/>
              </a:lnSpc>
              <a:spcAft>
                <a:spcPct val="0"/>
              </a:spcAft>
              <a:buClrTx/>
              <a:buFontTx/>
              <a:buNone/>
            </a:pPr>
            <a:r>
              <a:rPr lang="en-GB" altLang="es-ES" sz="1633" b="1"/>
              <a:t>www.cost-indust.eu</a:t>
            </a:r>
          </a:p>
          <a:p>
            <a:pPr algn="r">
              <a:lnSpc>
                <a:spcPct val="100000"/>
              </a:lnSpc>
              <a:spcAft>
                <a:spcPct val="0"/>
              </a:spcAft>
              <a:buClrTx/>
              <a:buFontTx/>
              <a:buNone/>
            </a:pPr>
            <a:r>
              <a:rPr lang="en-GB" altLang="es-ES" sz="1633" b="1"/>
              <a:t>Contact: cost-indust@bsc.es</a:t>
            </a:r>
          </a:p>
        </p:txBody>
      </p:sp>
      <p:sp>
        <p:nvSpPr>
          <p:cNvPr id="4" name="Text Box 6"/>
          <p:cNvSpPr txBox="1">
            <a:spLocks noChangeArrowheads="1"/>
          </p:cNvSpPr>
          <p:nvPr/>
        </p:nvSpPr>
        <p:spPr bwMode="auto">
          <a:xfrm>
            <a:off x="343045" y="2461223"/>
            <a:ext cx="8394700" cy="2562225"/>
          </a:xfrm>
          <a:prstGeom prst="rect">
            <a:avLst/>
          </a:prstGeom>
          <a:solidFill>
            <a:srgbClr val="0000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ctr">
              <a:lnSpc>
                <a:spcPct val="100000"/>
              </a:lnSpc>
              <a:spcAft>
                <a:spcPct val="0"/>
              </a:spcAft>
              <a:buClrTx/>
              <a:buFontTx/>
              <a:buNone/>
            </a:pPr>
            <a:r>
              <a:rPr lang="es-ES" altLang="es-ES" sz="5400" dirty="0" err="1">
                <a:solidFill>
                  <a:srgbClr val="FFFFFF"/>
                </a:solidFill>
              </a:rPr>
              <a:t>inDust</a:t>
            </a:r>
            <a:r>
              <a:rPr lang="es-ES" altLang="es-ES" sz="5400" dirty="0">
                <a:solidFill>
                  <a:srgbClr val="FFFFFF"/>
                </a:solidFill>
              </a:rPr>
              <a:t> </a:t>
            </a:r>
            <a:r>
              <a:rPr lang="es-ES" altLang="es-ES" sz="5400" dirty="0" err="1">
                <a:solidFill>
                  <a:srgbClr val="FFFFFF"/>
                </a:solidFill>
              </a:rPr>
              <a:t>is</a:t>
            </a:r>
            <a:r>
              <a:rPr lang="es-ES" altLang="es-ES" sz="5400" dirty="0">
                <a:solidFill>
                  <a:srgbClr val="FFFFFF"/>
                </a:solidFill>
              </a:rPr>
              <a:t> </a:t>
            </a:r>
            <a:r>
              <a:rPr lang="es-ES" altLang="es-ES" sz="5400" dirty="0" err="1">
                <a:solidFill>
                  <a:srgbClr val="FFFFFF"/>
                </a:solidFill>
              </a:rPr>
              <a:t>looking</a:t>
            </a:r>
            <a:r>
              <a:rPr lang="es-ES" altLang="es-ES" sz="5400" dirty="0">
                <a:solidFill>
                  <a:srgbClr val="FFFFFF"/>
                </a:solidFill>
              </a:rPr>
              <a:t> </a:t>
            </a:r>
            <a:r>
              <a:rPr lang="es-ES" altLang="es-ES" sz="5400" dirty="0" err="1">
                <a:solidFill>
                  <a:srgbClr val="FFFFFF"/>
                </a:solidFill>
              </a:rPr>
              <a:t>for</a:t>
            </a:r>
            <a:r>
              <a:rPr lang="es-ES" altLang="es-ES" sz="5400" dirty="0">
                <a:solidFill>
                  <a:srgbClr val="FFFFFF"/>
                </a:solidFill>
              </a:rPr>
              <a:t> </a:t>
            </a:r>
          </a:p>
          <a:p>
            <a:pPr algn="ctr">
              <a:lnSpc>
                <a:spcPct val="100000"/>
              </a:lnSpc>
              <a:spcAft>
                <a:spcPct val="0"/>
              </a:spcAft>
              <a:buClrTx/>
              <a:buFontTx/>
              <a:buNone/>
            </a:pPr>
            <a:r>
              <a:rPr lang="es-ES" altLang="es-ES" sz="5400" b="1" dirty="0" err="1">
                <a:solidFill>
                  <a:srgbClr val="FFFFFF"/>
                </a:solidFill>
              </a:rPr>
              <a:t>dust</a:t>
            </a:r>
            <a:r>
              <a:rPr lang="es-ES" altLang="es-ES" sz="5400" b="1" dirty="0">
                <a:solidFill>
                  <a:srgbClr val="FFFFFF"/>
                </a:solidFill>
              </a:rPr>
              <a:t> </a:t>
            </a:r>
            <a:r>
              <a:rPr lang="es-ES" altLang="es-ES" sz="5400" b="1" dirty="0" err="1">
                <a:solidFill>
                  <a:srgbClr val="FFFFFF"/>
                </a:solidFill>
              </a:rPr>
              <a:t>user-oriented</a:t>
            </a:r>
            <a:r>
              <a:rPr lang="es-ES" altLang="es-ES" sz="5400" b="1" dirty="0">
                <a:solidFill>
                  <a:srgbClr val="FFFFFF"/>
                </a:solidFill>
              </a:rPr>
              <a:t> </a:t>
            </a:r>
            <a:r>
              <a:rPr lang="es-ES" altLang="es-ES" sz="5400" b="1" dirty="0" err="1">
                <a:solidFill>
                  <a:srgbClr val="FFFFFF"/>
                </a:solidFill>
              </a:rPr>
              <a:t>services</a:t>
            </a:r>
            <a:endParaRPr lang="es-ES" altLang="es-ES" sz="5400" b="1" dirty="0">
              <a:solidFill>
                <a:srgbClr val="FFFFFF"/>
              </a:solidFill>
            </a:endParaRPr>
          </a:p>
        </p:txBody>
      </p:sp>
    </p:spTree>
    <p:extLst>
      <p:ext uri="{BB962C8B-B14F-4D97-AF65-F5344CB8AC3E}">
        <p14:creationId xmlns:p14="http://schemas.microsoft.com/office/powerpoint/2010/main" val="1698642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436603" y="2072166"/>
            <a:ext cx="5026945" cy="2998826"/>
          </a:xfrm>
        </p:spPr>
        <p:txBody>
          <a:bodyPr>
            <a:noAutofit/>
          </a:bodyPr>
          <a:lstStyle/>
          <a:p>
            <a:pPr algn="ctr"/>
            <a:r>
              <a:rPr lang="es-ES" sz="4400" dirty="0" err="1" smtClean="0"/>
              <a:t>Thank</a:t>
            </a:r>
            <a:r>
              <a:rPr lang="es-ES" sz="4400" dirty="0" smtClean="0"/>
              <a:t> </a:t>
            </a:r>
            <a:r>
              <a:rPr lang="es-ES" sz="4400" dirty="0" err="1" smtClean="0"/>
              <a:t>you</a:t>
            </a:r>
            <a:r>
              <a:rPr lang="es-ES" sz="2400" dirty="0" smtClean="0"/>
              <a:t/>
            </a:r>
            <a:br>
              <a:rPr lang="es-ES" sz="2400" dirty="0" smtClean="0"/>
            </a:br>
            <a:r>
              <a:rPr lang="es-ES" sz="4400" b="0" dirty="0" smtClean="0"/>
              <a:t/>
            </a:r>
            <a:br>
              <a:rPr lang="es-ES" sz="4400" b="0" dirty="0" smtClean="0"/>
            </a:br>
            <a:r>
              <a:rPr lang="en-US" sz="4400" i="1" kern="0" dirty="0">
                <a:latin typeface="Calibri" pitchFamily="34" charset="0"/>
              </a:rPr>
              <a:t/>
            </a:r>
            <a:br>
              <a:rPr lang="en-US" sz="4400" i="1" kern="0" dirty="0">
                <a:latin typeface="Calibri" pitchFamily="34" charset="0"/>
              </a:rPr>
            </a:br>
            <a:r>
              <a:rPr lang="es-ES" sz="4400" b="0" dirty="0" smtClean="0"/>
              <a:t/>
            </a:r>
            <a:br>
              <a:rPr lang="es-ES" sz="4400" b="0" dirty="0" smtClean="0"/>
            </a:br>
            <a:r>
              <a:rPr lang="es-ES" sz="4400" b="0" dirty="0" smtClean="0"/>
              <a:t> </a:t>
            </a:r>
            <a:endParaRPr lang="es-ES" sz="4400" b="0" dirty="0"/>
          </a:p>
        </p:txBody>
      </p:sp>
      <p:sp>
        <p:nvSpPr>
          <p:cNvPr id="2" name="Subtítulo 1"/>
          <p:cNvSpPr>
            <a:spLocks noGrp="1"/>
          </p:cNvSpPr>
          <p:nvPr>
            <p:ph type="subTitle" idx="1"/>
          </p:nvPr>
        </p:nvSpPr>
        <p:spPr>
          <a:xfrm>
            <a:off x="3603066" y="6107242"/>
            <a:ext cx="4569950" cy="464416"/>
          </a:xfrm>
        </p:spPr>
        <p:txBody>
          <a:bodyPr/>
          <a:lstStyle/>
          <a:p>
            <a:pPr algn="ctr"/>
            <a:r>
              <a:rPr lang="es-ES" sz="2800" dirty="0" smtClean="0">
                <a:solidFill>
                  <a:srgbClr val="004890"/>
                </a:solidFill>
                <a:ea typeface="+mj-ea"/>
                <a:cs typeface="+mj-cs"/>
              </a:rPr>
              <a:t>sara.basart@bsc.es</a:t>
            </a:r>
            <a:endParaRPr lang="es-ES" sz="2800" dirty="0">
              <a:solidFill>
                <a:srgbClr val="004890"/>
              </a:solidFill>
              <a:ea typeface="+mj-ea"/>
              <a:cs typeface="+mj-cs"/>
            </a:endParaRPr>
          </a:p>
        </p:txBody>
      </p:sp>
      <p:sp>
        <p:nvSpPr>
          <p:cNvPr id="3" name="Rectangle 2"/>
          <p:cNvSpPr/>
          <p:nvPr/>
        </p:nvSpPr>
        <p:spPr>
          <a:xfrm>
            <a:off x="3183247" y="2990534"/>
            <a:ext cx="5796767" cy="1600438"/>
          </a:xfrm>
          <a:prstGeom prst="rect">
            <a:avLst/>
          </a:prstGeom>
        </p:spPr>
        <p:txBody>
          <a:bodyPr wrap="square">
            <a:spAutoFit/>
          </a:bodyPr>
          <a:lstStyle/>
          <a:p>
            <a:pPr algn="ctr"/>
            <a:r>
              <a:rPr lang="es-ES_tradnl" sz="1400" i="1" dirty="0" err="1">
                <a:solidFill>
                  <a:srgbClr val="124484"/>
                </a:solidFill>
                <a:latin typeface="Calibri" pitchFamily="34" charset="0"/>
              </a:rPr>
              <a:t>Acknowlegde</a:t>
            </a:r>
            <a:r>
              <a:rPr lang="es-ES_tradnl" sz="1400" i="1" dirty="0">
                <a:solidFill>
                  <a:srgbClr val="124484"/>
                </a:solidFill>
                <a:latin typeface="Calibri" pitchFamily="34" charset="0"/>
              </a:rPr>
              <a:t> to Carlos Pérez García-Pando, Emilio Cuevas, </a:t>
            </a:r>
            <a:r>
              <a:rPr lang="es-ES_tradnl" sz="1400" i="1" dirty="0" err="1">
                <a:solidFill>
                  <a:srgbClr val="124484"/>
                </a:solidFill>
                <a:latin typeface="Calibri" pitchFamily="34" charset="0"/>
              </a:rPr>
              <a:t>Slodoban</a:t>
            </a:r>
            <a:r>
              <a:rPr lang="es-ES_tradnl" sz="1400" i="1" dirty="0">
                <a:solidFill>
                  <a:srgbClr val="124484"/>
                </a:solidFill>
                <a:latin typeface="Calibri" pitchFamily="34" charset="0"/>
              </a:rPr>
              <a:t> </a:t>
            </a:r>
            <a:r>
              <a:rPr lang="es-ES_tradnl" sz="1400" i="1" dirty="0" err="1">
                <a:solidFill>
                  <a:srgbClr val="124484"/>
                </a:solidFill>
                <a:latin typeface="Calibri" pitchFamily="34" charset="0"/>
              </a:rPr>
              <a:t>Nickovic</a:t>
            </a:r>
            <a:r>
              <a:rPr lang="es-ES_tradnl" sz="1400" i="1" dirty="0">
                <a:solidFill>
                  <a:srgbClr val="124484"/>
                </a:solidFill>
                <a:latin typeface="Calibri" pitchFamily="34" charset="0"/>
              </a:rPr>
              <a:t>, Francesco </a:t>
            </a:r>
            <a:r>
              <a:rPr lang="es-ES_tradnl" sz="1400" i="1" dirty="0" err="1">
                <a:solidFill>
                  <a:srgbClr val="124484"/>
                </a:solidFill>
                <a:latin typeface="Calibri" pitchFamily="34" charset="0"/>
              </a:rPr>
              <a:t>Benincasa</a:t>
            </a:r>
            <a:r>
              <a:rPr lang="es-ES_tradnl" sz="1400" i="1" dirty="0">
                <a:solidFill>
                  <a:srgbClr val="124484"/>
                </a:solidFill>
                <a:latin typeface="Calibri" pitchFamily="34" charset="0"/>
              </a:rPr>
              <a:t>, </a:t>
            </a:r>
            <a:r>
              <a:rPr lang="es-ES_tradnl" sz="1400" i="1" dirty="0" smtClean="0">
                <a:solidFill>
                  <a:srgbClr val="124484"/>
                </a:solidFill>
                <a:latin typeface="Calibri" pitchFamily="34" charset="0"/>
              </a:rPr>
              <a:t>Gerardo García-Castrillo, Enza </a:t>
            </a:r>
            <a:r>
              <a:rPr lang="es-ES_tradnl" sz="1400" i="1" dirty="0" err="1">
                <a:solidFill>
                  <a:srgbClr val="124484"/>
                </a:solidFill>
                <a:latin typeface="Calibri" pitchFamily="34" charset="0"/>
              </a:rPr>
              <a:t>DiTomaso</a:t>
            </a:r>
            <a:r>
              <a:rPr lang="es-ES_tradnl" sz="1400" i="1" dirty="0">
                <a:solidFill>
                  <a:srgbClr val="124484"/>
                </a:solidFill>
                <a:latin typeface="Calibri" pitchFamily="34" charset="0"/>
              </a:rPr>
              <a:t>, Oriol </a:t>
            </a:r>
            <a:r>
              <a:rPr lang="es-ES_tradnl" sz="1400" i="1" dirty="0" err="1">
                <a:solidFill>
                  <a:srgbClr val="124484"/>
                </a:solidFill>
                <a:latin typeface="Calibri" pitchFamily="34" charset="0"/>
              </a:rPr>
              <a:t>Jorba</a:t>
            </a:r>
            <a:r>
              <a:rPr lang="es-ES_tradnl" sz="1400" i="1" dirty="0">
                <a:solidFill>
                  <a:srgbClr val="124484"/>
                </a:solidFill>
                <a:latin typeface="Calibri" pitchFamily="34" charset="0"/>
              </a:rPr>
              <a:t>, Kim </a:t>
            </a:r>
            <a:r>
              <a:rPr lang="es-ES_tradnl" sz="1400" i="1" dirty="0" err="1">
                <a:solidFill>
                  <a:srgbClr val="124484"/>
                </a:solidFill>
                <a:latin typeface="Calibri" pitchFamily="34" charset="0"/>
              </a:rPr>
              <a:t>Serradell</a:t>
            </a:r>
            <a:r>
              <a:rPr lang="es-ES_tradnl" sz="1400" i="1" dirty="0">
                <a:solidFill>
                  <a:srgbClr val="124484"/>
                </a:solidFill>
                <a:latin typeface="Calibri" pitchFamily="34" charset="0"/>
              </a:rPr>
              <a:t>, </a:t>
            </a:r>
            <a:r>
              <a:rPr lang="es-ES_tradnl" sz="1400" i="1" dirty="0" err="1">
                <a:solidFill>
                  <a:srgbClr val="124484"/>
                </a:solidFill>
                <a:latin typeface="Calibri" pitchFamily="34" charset="0"/>
              </a:rPr>
              <a:t>Enric</a:t>
            </a:r>
            <a:r>
              <a:rPr lang="es-ES_tradnl" sz="1400" i="1" dirty="0">
                <a:solidFill>
                  <a:srgbClr val="124484"/>
                </a:solidFill>
                <a:latin typeface="Calibri" pitchFamily="34" charset="0"/>
              </a:rPr>
              <a:t> </a:t>
            </a:r>
            <a:r>
              <a:rPr lang="es-ES_tradnl" sz="1400" i="1" dirty="0" err="1">
                <a:solidFill>
                  <a:srgbClr val="124484"/>
                </a:solidFill>
                <a:latin typeface="Calibri" pitchFamily="34" charset="0"/>
              </a:rPr>
              <a:t>Terradellas</a:t>
            </a:r>
            <a:r>
              <a:rPr lang="es-ES_tradnl" sz="1400" i="1" dirty="0">
                <a:solidFill>
                  <a:srgbClr val="124484"/>
                </a:solidFill>
                <a:latin typeface="Calibri" pitchFamily="34" charset="0"/>
              </a:rPr>
              <a:t> </a:t>
            </a:r>
            <a:r>
              <a:rPr lang="en-US" sz="1400" i="1" kern="0" dirty="0">
                <a:solidFill>
                  <a:srgbClr val="124484"/>
                </a:solidFill>
                <a:latin typeface="Calibri" pitchFamily="34" charset="0"/>
              </a:rPr>
              <a:t>as well as AERONET, MODIS, U.K. Met Office MSG, MSG </a:t>
            </a:r>
            <a:r>
              <a:rPr lang="en-US" sz="1400" i="1" kern="0" dirty="0" err="1">
                <a:solidFill>
                  <a:srgbClr val="124484"/>
                </a:solidFill>
                <a:latin typeface="Calibri" pitchFamily="34" charset="0"/>
              </a:rPr>
              <a:t>Eumetsat</a:t>
            </a:r>
            <a:r>
              <a:rPr lang="en-US" sz="1400" i="1" kern="0" dirty="0">
                <a:solidFill>
                  <a:srgbClr val="124484"/>
                </a:solidFill>
                <a:latin typeface="Calibri" pitchFamily="34" charset="0"/>
              </a:rPr>
              <a:t> and EOSDIS World Viewer principal investigators and scientists for establishing and maintaining data used in the present contribution. Also special thank to all researchers, data providers and collaborators of the WMO SDS-WAS NA-ME-E Regional </a:t>
            </a:r>
            <a:r>
              <a:rPr lang="en-US" sz="1400" i="1" kern="0" dirty="0" smtClean="0">
                <a:solidFill>
                  <a:srgbClr val="124484"/>
                </a:solidFill>
                <a:latin typeface="Calibri" pitchFamily="34" charset="0"/>
              </a:rPr>
              <a:t>Node.</a:t>
            </a:r>
            <a:endParaRPr lang="en-US" sz="1400" dirty="0">
              <a:solidFill>
                <a:srgbClr val="124484"/>
              </a:solidFill>
            </a:endParaRPr>
          </a:p>
        </p:txBody>
      </p:sp>
      <p:pic>
        <p:nvPicPr>
          <p:cNvPr id="6"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450"/>
          <a:stretch/>
        </p:blipFill>
        <p:spPr bwMode="auto">
          <a:xfrm>
            <a:off x="6192456" y="1476840"/>
            <a:ext cx="1133513" cy="504056"/>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36794" y="1476839"/>
            <a:ext cx="478014" cy="504057"/>
          </a:xfrm>
          <a:prstGeom prst="rect">
            <a:avLst/>
          </a:prstGeom>
          <a:noFill/>
          <a:ln>
            <a:noFill/>
          </a:ln>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9668" y="0"/>
            <a:ext cx="2036457" cy="554169"/>
          </a:xfrm>
          <a:prstGeom prst="rect">
            <a:avLst/>
          </a:prstGeom>
        </p:spPr>
      </p:pic>
      <p:pic>
        <p:nvPicPr>
          <p:cNvPr id="9"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913" y="1428756"/>
            <a:ext cx="1721562" cy="536520"/>
          </a:xfrm>
          <a:prstGeom prst="rect">
            <a:avLst/>
          </a:prstGeom>
        </p:spPr>
      </p:pic>
      <p:pic>
        <p:nvPicPr>
          <p:cNvPr id="10" name="Imagen 9"/>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96300" y="1592146"/>
            <a:ext cx="491715" cy="335879"/>
          </a:xfrm>
          <a:prstGeom prst="rect">
            <a:avLst/>
          </a:prstGeom>
        </p:spPr>
      </p:pic>
    </p:spTree>
    <p:extLst>
      <p:ext uri="{BB962C8B-B14F-4D97-AF65-F5344CB8AC3E}">
        <p14:creationId xmlns:p14="http://schemas.microsoft.com/office/powerpoint/2010/main" val="297281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737281" y="1722601"/>
            <a:ext cx="7669440" cy="468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lstStyle>
            <a:lvl1pPr marL="249238" indent="-249238">
              <a:lnSpc>
                <a:spcPct val="93000"/>
              </a:lnSpc>
              <a:spcAft>
                <a:spcPts val="1413"/>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3200">
                <a:solidFill>
                  <a:srgbClr val="000000"/>
                </a:solidFill>
                <a:latin typeface="Arial" panose="020B0604020202020204" pitchFamily="34" charset="0"/>
                <a:cs typeface="Arial Unicode MS" panose="020B0604020202020204" pitchFamily="32" charset="0"/>
              </a:defRPr>
            </a:lvl1pPr>
            <a:lvl2pPr marL="754063" indent="-250825">
              <a:lnSpc>
                <a:spcPct val="93000"/>
              </a:lnSpc>
              <a:spcAft>
                <a:spcPts val="113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800">
                <a:solidFill>
                  <a:srgbClr val="000000"/>
                </a:solidFill>
                <a:latin typeface="Arial" panose="020B0604020202020204" pitchFamily="34" charset="0"/>
                <a:cs typeface="Arial Unicode MS" panose="020B0604020202020204" pitchFamily="32" charset="0"/>
              </a:defRPr>
            </a:lvl2pPr>
            <a:lvl3pPr marL="1257300" indent="-249238">
              <a:lnSpc>
                <a:spcPct val="93000"/>
              </a:lnSpc>
              <a:spcAft>
                <a:spcPts val="850"/>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Lst>
              <a:defRPr sz="2000">
                <a:solidFill>
                  <a:srgbClr val="000000"/>
                </a:solidFill>
                <a:latin typeface="Arial" panose="020B0604020202020204" pitchFamily="34" charset="0"/>
                <a:cs typeface="Arial Unicode MS" panose="020B0604020202020204" pitchFamily="32" charset="0"/>
              </a:defRPr>
            </a:lvl9pPr>
          </a:lstStyle>
          <a:p>
            <a:pPr>
              <a:buClrTx/>
              <a:buFont typeface="Wingdings" panose="05000000000000000000" pitchFamily="2" charset="2"/>
              <a:buChar char=""/>
            </a:pPr>
            <a:r>
              <a:rPr lang="en-GB" altLang="es-ES" sz="2903" dirty="0">
                <a:latin typeface="+mn-lt"/>
                <a:cs typeface="Arial" panose="020B0604020202020204" pitchFamily="34" charset="0"/>
              </a:rPr>
              <a:t>Objectives:</a:t>
            </a:r>
          </a:p>
          <a:p>
            <a:pPr lvl="1">
              <a:buClrTx/>
              <a:buFont typeface="Wingdings" panose="05000000000000000000" pitchFamily="2" charset="2"/>
              <a:buChar char=""/>
            </a:pPr>
            <a:r>
              <a:rPr lang="en-GB" altLang="es-ES" sz="2540" dirty="0">
                <a:latin typeface="+mn-lt"/>
                <a:cs typeface="Arial" panose="020B0604020202020204" pitchFamily="34" charset="0"/>
              </a:rPr>
              <a:t>Identify and improve </a:t>
            </a:r>
            <a:r>
              <a:rPr lang="en-GB" altLang="es-ES" sz="2540" dirty="0">
                <a:solidFill>
                  <a:srgbClr val="FF0000"/>
                </a:solidFill>
                <a:latin typeface="+mn-lt"/>
                <a:cs typeface="Arial" panose="020B0604020202020204" pitchFamily="34" charset="0"/>
              </a:rPr>
              <a:t>products to monitor and predict dust </a:t>
            </a:r>
            <a:r>
              <a:rPr lang="en-GB" altLang="es-ES" sz="2540" dirty="0">
                <a:latin typeface="+mn-lt"/>
                <a:cs typeface="Arial" panose="020B0604020202020204" pitchFamily="34" charset="0"/>
              </a:rPr>
              <a:t>by working with research and operational organizations, as well as with users.</a:t>
            </a:r>
          </a:p>
          <a:p>
            <a:pPr lvl="1">
              <a:buClrTx/>
              <a:buFont typeface="Wingdings" panose="05000000000000000000" pitchFamily="2" charset="2"/>
              <a:buChar char=""/>
            </a:pPr>
            <a:r>
              <a:rPr lang="en-GB" altLang="es-ES" sz="2540" dirty="0">
                <a:latin typeface="+mn-lt"/>
                <a:cs typeface="Arial" panose="020B0604020202020204" pitchFamily="34" charset="0"/>
              </a:rPr>
              <a:t>Facilitate </a:t>
            </a:r>
            <a:r>
              <a:rPr lang="en-GB" altLang="es-ES" sz="2540" dirty="0">
                <a:solidFill>
                  <a:srgbClr val="FF0000"/>
                </a:solidFill>
                <a:latin typeface="+mn-lt"/>
                <a:cs typeface="Arial" panose="020B0604020202020204" pitchFamily="34" charset="0"/>
              </a:rPr>
              <a:t>user access </a:t>
            </a:r>
            <a:r>
              <a:rPr lang="en-GB" altLang="es-ES" sz="2540" dirty="0">
                <a:latin typeface="+mn-lt"/>
                <a:cs typeface="Arial" panose="020B0604020202020204" pitchFamily="34" charset="0"/>
              </a:rPr>
              <a:t>to information.</a:t>
            </a:r>
          </a:p>
          <a:p>
            <a:pPr lvl="1">
              <a:buClrTx/>
              <a:buFont typeface="Wingdings" panose="05000000000000000000" pitchFamily="2" charset="2"/>
              <a:buChar char=""/>
            </a:pPr>
            <a:r>
              <a:rPr lang="en-GB" altLang="es-ES" sz="2540" dirty="0">
                <a:latin typeface="+mn-lt"/>
                <a:cs typeface="Arial" panose="020B0604020202020204" pitchFamily="34" charset="0"/>
              </a:rPr>
              <a:t>Strengthen the </a:t>
            </a:r>
            <a:r>
              <a:rPr lang="en-GB" altLang="es-ES" sz="2540" dirty="0">
                <a:solidFill>
                  <a:srgbClr val="FF0000"/>
                </a:solidFill>
                <a:latin typeface="+mn-lt"/>
                <a:cs typeface="Arial" panose="020B0604020202020204" pitchFamily="34" charset="0"/>
              </a:rPr>
              <a:t>capacity of countries to use </a:t>
            </a:r>
            <a:r>
              <a:rPr lang="en-GB" altLang="es-ES" sz="2540" dirty="0">
                <a:latin typeface="+mn-lt"/>
                <a:cs typeface="Arial" panose="020B0604020202020204" pitchFamily="34" charset="0"/>
              </a:rPr>
              <a:t>the observations, analysis and predictions provided by the WMO SDS-WAS.</a:t>
            </a:r>
          </a:p>
          <a:p>
            <a:pPr lvl="2">
              <a:buClrTx/>
              <a:buFont typeface="Wingdings" panose="05000000000000000000" pitchFamily="2" charset="2"/>
              <a:buNone/>
            </a:pPr>
            <a:endParaRPr lang="en-GB" altLang="es-ES" sz="2540" dirty="0">
              <a:latin typeface="+mn-lt"/>
              <a:cs typeface="Arial" panose="020B0604020202020204" pitchFamily="34" charset="0"/>
            </a:endParaRPr>
          </a:p>
        </p:txBody>
      </p:sp>
      <p:sp>
        <p:nvSpPr>
          <p:cNvPr id="29699" name="Text Box 2"/>
          <p:cNvSpPr txBox="1">
            <a:spLocks noChangeArrowheads="1"/>
          </p:cNvSpPr>
          <p:nvPr/>
        </p:nvSpPr>
        <p:spPr bwMode="auto">
          <a:xfrm>
            <a:off x="427512" y="507240"/>
            <a:ext cx="8238409" cy="58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ctr">
              <a:spcAft>
                <a:spcPct val="0"/>
              </a:spcAft>
              <a:buClrTx/>
              <a:buFontTx/>
              <a:buNone/>
            </a:pPr>
            <a:r>
              <a:rPr lang="en-GB" altLang="es-ES" sz="3500" b="1" dirty="0">
                <a:solidFill>
                  <a:schemeClr val="accent1"/>
                </a:solidFill>
                <a:latin typeface="+mn-lt"/>
                <a:ea typeface="+mj-ea"/>
                <a:cs typeface="+mj-cs"/>
              </a:rPr>
              <a:t>WMO Sand and Dust Storm Warning Advisory and Assessment System (SDS-WAS)</a:t>
            </a:r>
          </a:p>
        </p:txBody>
      </p:sp>
      <p:pic>
        <p:nvPicPr>
          <p:cNvPr id="2970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60" y="5652361"/>
            <a:ext cx="2494080" cy="1126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8026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737281" y="507240"/>
            <a:ext cx="7889760" cy="58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ctr" defTabSz="914400">
              <a:lnSpc>
                <a:spcPct val="90000"/>
              </a:lnSpc>
              <a:spcBef>
                <a:spcPct val="0"/>
              </a:spcBef>
              <a:spcAft>
                <a:spcPct val="0"/>
              </a:spcAft>
              <a:buClrTx/>
            </a:pPr>
            <a:r>
              <a:rPr lang="en-GB" altLang="es-ES" sz="3500" b="1" dirty="0">
                <a:solidFill>
                  <a:schemeClr val="accent1"/>
                </a:solidFill>
                <a:latin typeface="+mn-lt"/>
                <a:ea typeface="+mj-ea"/>
                <a:cs typeface="+mj-cs"/>
              </a:rPr>
              <a:t>SDS-WAS and the Regional Nodes/</a:t>
            </a:r>
            <a:r>
              <a:rPr lang="en-GB" altLang="es-ES" sz="3500" b="1" dirty="0" err="1">
                <a:solidFill>
                  <a:schemeClr val="accent1"/>
                </a:solidFill>
                <a:latin typeface="+mn-lt"/>
                <a:ea typeface="+mj-ea"/>
                <a:cs typeface="+mj-cs"/>
              </a:rPr>
              <a:t>Centers</a:t>
            </a:r>
            <a:endParaRPr lang="en-GB" altLang="es-ES" sz="3500" b="1" dirty="0">
              <a:solidFill>
                <a:schemeClr val="accent1"/>
              </a:solidFill>
              <a:latin typeface="+mn-lt"/>
              <a:ea typeface="+mj-ea"/>
              <a:cs typeface="+mj-cs"/>
            </a:endParaRPr>
          </a:p>
        </p:txBody>
      </p:sp>
      <p:pic>
        <p:nvPicPr>
          <p:cNvPr id="317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60" y="5652361"/>
            <a:ext cx="2494080" cy="1126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721" y="1238761"/>
            <a:ext cx="6467040" cy="4829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Rectangle 4"/>
          <p:cNvSpPr>
            <a:spLocks noChangeArrowheads="1"/>
          </p:cNvSpPr>
          <p:nvPr/>
        </p:nvSpPr>
        <p:spPr bwMode="auto">
          <a:xfrm>
            <a:off x="3880801" y="2127241"/>
            <a:ext cx="1604160" cy="338400"/>
          </a:xfrm>
          <a:prstGeom prst="rect">
            <a:avLst/>
          </a:prstGeom>
          <a:solidFill>
            <a:srgbClr val="E1783C"/>
          </a:solidFill>
          <a:ln w="12600" cap="sq">
            <a:solidFill>
              <a:srgbClr val="E1783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ctr">
              <a:lnSpc>
                <a:spcPct val="100000"/>
              </a:lnSpc>
              <a:spcAft>
                <a:spcPct val="0"/>
              </a:spcAft>
              <a:buClrTx/>
              <a:buFontTx/>
              <a:buNone/>
            </a:pPr>
            <a:r>
              <a:rPr lang="en-GB" altLang="es-ES" sz="1361">
                <a:solidFill>
                  <a:srgbClr val="FFFFFF"/>
                </a:solidFill>
              </a:rPr>
              <a:t>Started in 2010</a:t>
            </a:r>
          </a:p>
        </p:txBody>
      </p:sp>
      <p:sp>
        <p:nvSpPr>
          <p:cNvPr id="31750" name="Rectangle 5"/>
          <p:cNvSpPr>
            <a:spLocks noChangeArrowheads="1"/>
          </p:cNvSpPr>
          <p:nvPr/>
        </p:nvSpPr>
        <p:spPr bwMode="auto">
          <a:xfrm>
            <a:off x="5830561" y="1892521"/>
            <a:ext cx="1604160" cy="336960"/>
          </a:xfrm>
          <a:prstGeom prst="rect">
            <a:avLst/>
          </a:prstGeom>
          <a:solidFill>
            <a:srgbClr val="E1783C"/>
          </a:solidFill>
          <a:ln w="12600" cap="sq">
            <a:solidFill>
              <a:srgbClr val="E1783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ctr">
              <a:lnSpc>
                <a:spcPct val="100000"/>
              </a:lnSpc>
              <a:spcAft>
                <a:spcPct val="0"/>
              </a:spcAft>
              <a:buClrTx/>
              <a:buFontTx/>
              <a:buNone/>
            </a:pPr>
            <a:r>
              <a:rPr lang="en-GB" altLang="es-ES" sz="1361">
                <a:solidFill>
                  <a:srgbClr val="FFFFFF"/>
                </a:solidFill>
              </a:rPr>
              <a:t>Started in 2011</a:t>
            </a:r>
          </a:p>
        </p:txBody>
      </p:sp>
      <p:sp>
        <p:nvSpPr>
          <p:cNvPr id="31751" name="Rectangle 6"/>
          <p:cNvSpPr>
            <a:spLocks noChangeArrowheads="1"/>
          </p:cNvSpPr>
          <p:nvPr/>
        </p:nvSpPr>
        <p:spPr bwMode="auto">
          <a:xfrm>
            <a:off x="1526401" y="2356201"/>
            <a:ext cx="1604160" cy="336960"/>
          </a:xfrm>
          <a:prstGeom prst="rect">
            <a:avLst/>
          </a:prstGeom>
          <a:solidFill>
            <a:srgbClr val="E1783C"/>
          </a:solidFill>
          <a:ln w="12600" cap="sq">
            <a:solidFill>
              <a:srgbClr val="E1783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algn="ctr">
              <a:lnSpc>
                <a:spcPct val="100000"/>
              </a:lnSpc>
              <a:spcAft>
                <a:spcPct val="0"/>
              </a:spcAft>
              <a:buClrTx/>
              <a:buFontTx/>
              <a:buNone/>
            </a:pPr>
            <a:r>
              <a:rPr lang="en-GB" altLang="es-ES" sz="1361">
                <a:solidFill>
                  <a:srgbClr val="FFFFFF"/>
                </a:solidFill>
              </a:rPr>
              <a:t>Started in 2017</a:t>
            </a:r>
          </a:p>
        </p:txBody>
      </p:sp>
    </p:spTree>
    <p:extLst>
      <p:ext uri="{BB962C8B-B14F-4D97-AF65-F5344CB8AC3E}">
        <p14:creationId xmlns:p14="http://schemas.microsoft.com/office/powerpoint/2010/main" val="3014204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WMO Dust </a:t>
            </a:r>
            <a:r>
              <a:rPr lang="en-US" altLang="ca-ES" sz="3500" b="1" dirty="0" smtClean="0"/>
              <a:t>Centers at Barcelona </a:t>
            </a:r>
            <a:endParaRPr lang="en-US" altLang="ca-ES" sz="3500" b="1" dirty="0"/>
          </a:p>
        </p:txBody>
      </p:sp>
      <p:sp>
        <p:nvSpPr>
          <p:cNvPr id="2" name="Slide Number Placeholder 1"/>
          <p:cNvSpPr>
            <a:spLocks noGrp="1"/>
          </p:cNvSpPr>
          <p:nvPr>
            <p:ph type="sldNum" sz="quarter" idx="4294967295"/>
          </p:nvPr>
        </p:nvSpPr>
        <p:spPr/>
        <p:txBody>
          <a:bodyPr/>
          <a:lstStyle/>
          <a:p>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Shape 149"/>
          <p:cNvSpPr/>
          <p:nvPr/>
        </p:nvSpPr>
        <p:spPr>
          <a:xfrm>
            <a:off x="421049" y="990600"/>
            <a:ext cx="5951151" cy="4912501"/>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endParaRPr lang="en-US" sz="2000" b="1" dirty="0" smtClean="0">
              <a:solidFill>
                <a:srgbClr val="000000"/>
              </a:solidFill>
              <a:latin typeface="Calibri" panose="020F0502020204030204" pitchFamily="34" charset="0"/>
            </a:endParaRPr>
          </a:p>
          <a:p>
            <a:pPr lvl="0"/>
            <a:r>
              <a:rPr lang="en-US" sz="2000" b="1" dirty="0" smtClean="0">
                <a:solidFill>
                  <a:srgbClr val="000000"/>
                </a:solidFill>
                <a:latin typeface="Calibri" panose="020F0502020204030204" pitchFamily="34" charset="0"/>
              </a:rPr>
              <a:t>Barcelona </a:t>
            </a:r>
            <a:r>
              <a:rPr lang="en-US" sz="2000" b="1" dirty="0">
                <a:solidFill>
                  <a:srgbClr val="000000"/>
                </a:solidFill>
                <a:latin typeface="Calibri" panose="020F0502020204030204" pitchFamily="34" charset="0"/>
              </a:rPr>
              <a:t>Dust Forecast Center</a:t>
            </a:r>
            <a:r>
              <a:rPr lang="en-US" sz="2000" dirty="0">
                <a:solidFill>
                  <a:srgbClr val="000000"/>
                </a:solidFill>
                <a:latin typeface="Calibri" panose="020F0502020204030204" pitchFamily="34" charset="0"/>
              </a:rPr>
              <a:t>. </a:t>
            </a:r>
          </a:p>
          <a:p>
            <a:pPr lvl="0"/>
            <a:r>
              <a:rPr lang="en-US" sz="2000" dirty="0" smtClean="0">
                <a:solidFill>
                  <a:srgbClr val="000000"/>
                </a:solidFill>
                <a:latin typeface="Calibri" panose="020F0502020204030204" pitchFamily="34" charset="0"/>
              </a:rPr>
              <a:t>Unique </a:t>
            </a:r>
            <a:r>
              <a:rPr lang="en-US" sz="2000" dirty="0">
                <a:solidFill>
                  <a:srgbClr val="000000"/>
                </a:solidFill>
                <a:latin typeface="Calibri" panose="020F0502020204030204" pitchFamily="34" charset="0"/>
              </a:rPr>
              <a:t>specialized WMO Center for </a:t>
            </a:r>
            <a:endParaRPr lang="en-US" sz="2000" dirty="0" smtClean="0">
              <a:solidFill>
                <a:srgbClr val="000000"/>
              </a:solidFill>
              <a:latin typeface="Calibri" panose="020F0502020204030204" pitchFamily="34" charset="0"/>
            </a:endParaRPr>
          </a:p>
          <a:p>
            <a:pPr lvl="0"/>
            <a:r>
              <a:rPr lang="en-US" sz="2000" dirty="0" smtClean="0">
                <a:solidFill>
                  <a:srgbClr val="000000"/>
                </a:solidFill>
                <a:latin typeface="Calibri" panose="020F0502020204030204" pitchFamily="34" charset="0"/>
              </a:rPr>
              <a:t>mineral </a:t>
            </a:r>
            <a:r>
              <a:rPr lang="en-US" sz="2000" dirty="0">
                <a:solidFill>
                  <a:srgbClr val="000000"/>
                </a:solidFill>
                <a:latin typeface="Calibri" panose="020F0502020204030204" pitchFamily="34" charset="0"/>
              </a:rPr>
              <a:t>dust </a:t>
            </a:r>
            <a:r>
              <a:rPr lang="en-US" sz="2000" dirty="0" smtClean="0">
                <a:solidFill>
                  <a:srgbClr val="000000"/>
                </a:solidFill>
                <a:latin typeface="Calibri" panose="020F0502020204030204" pitchFamily="34" charset="0"/>
              </a:rPr>
              <a:t>prediction in Europe</a:t>
            </a:r>
            <a:endParaRPr lang="en-US" sz="2000" dirty="0">
              <a:solidFill>
                <a:srgbClr val="000000"/>
              </a:solidFill>
              <a:latin typeface="Calibri" panose="020F0502020204030204" pitchFamily="34" charset="0"/>
            </a:endParaRPr>
          </a:p>
          <a:p>
            <a:pPr lvl="0"/>
            <a:r>
              <a:rPr lang="en-US" sz="2000" b="1" dirty="0">
                <a:solidFill>
                  <a:srgbClr val="000000"/>
                </a:solidFill>
                <a:latin typeface="Calibri" panose="020F0502020204030204" pitchFamily="34" charset="0"/>
              </a:rPr>
              <a:t>http://dust.aemet.es </a:t>
            </a:r>
            <a:endParaRPr lang="en-US" sz="2000" b="1" dirty="0" smtClean="0">
              <a:solidFill>
                <a:srgbClr val="000000"/>
              </a:solidFill>
              <a:latin typeface="Calibri" panose="020F0502020204030204" pitchFamily="34" charset="0"/>
            </a:endParaRPr>
          </a:p>
          <a:p>
            <a:pPr lvl="0"/>
            <a:r>
              <a:rPr lang="en-US" sz="2000" dirty="0" smtClean="0">
                <a:solidFill>
                  <a:srgbClr val="000000"/>
                </a:solidFill>
                <a:latin typeface="Calibri" panose="020F0502020204030204" pitchFamily="34" charset="0"/>
              </a:rPr>
              <a:t>started </a:t>
            </a:r>
            <a:r>
              <a:rPr lang="en-US" sz="2000" dirty="0">
                <a:solidFill>
                  <a:srgbClr val="000000"/>
                </a:solidFill>
                <a:latin typeface="Calibri" panose="020F0502020204030204" pitchFamily="34" charset="0"/>
              </a:rPr>
              <a:t>in 2014  - </a:t>
            </a:r>
            <a:r>
              <a:rPr lang="en-US" sz="2000" b="1" dirty="0" smtClean="0">
                <a:solidFill>
                  <a:srgbClr val="FF0000"/>
                </a:solidFill>
                <a:latin typeface="Calibri" panose="020F0502020204030204" pitchFamily="34" charset="0"/>
              </a:rPr>
              <a:t>Operations</a:t>
            </a:r>
          </a:p>
          <a:p>
            <a:pPr lvl="0"/>
            <a:r>
              <a:rPr lang="en-US" sz="2000" dirty="0" smtClean="0">
                <a:solidFill>
                  <a:srgbClr val="FF0000"/>
                </a:solidFill>
                <a:latin typeface="Calibri" panose="020F0502020204030204" pitchFamily="34" charset="0"/>
              </a:rPr>
              <a:t>MONARCH is the reference model</a:t>
            </a:r>
          </a:p>
          <a:p>
            <a:pPr lvl="0"/>
            <a:endParaRPr lang="en-US" sz="2000" dirty="0" smtClean="0">
              <a:solidFill>
                <a:srgbClr val="FF0000"/>
              </a:solidFill>
              <a:latin typeface="Calibri" panose="020F0502020204030204" pitchFamily="34" charset="0"/>
            </a:endParaRPr>
          </a:p>
          <a:p>
            <a:pPr lvl="0"/>
            <a:endParaRPr lang="en-US" sz="2000" dirty="0">
              <a:solidFill>
                <a:srgbClr val="FF0000"/>
              </a:solidFill>
              <a:latin typeface="Calibri" panose="020F0502020204030204" pitchFamily="34" charset="0"/>
            </a:endParaRPr>
          </a:p>
          <a:p>
            <a:pPr lvl="0"/>
            <a:endParaRPr lang="en-US" sz="2000" dirty="0">
              <a:solidFill>
                <a:srgbClr val="FF0000"/>
              </a:solidFill>
              <a:latin typeface="Calibri" panose="020F0502020204030204" pitchFamily="34" charset="0"/>
            </a:endParaRPr>
          </a:p>
          <a:p>
            <a:pPr lvl="0"/>
            <a:r>
              <a:rPr lang="en-US" sz="2000" b="1" dirty="0" smtClean="0">
                <a:solidFill>
                  <a:srgbClr val="000000"/>
                </a:solidFill>
                <a:latin typeface="Calibri" panose="020F0502020204030204" pitchFamily="34" charset="0"/>
              </a:rPr>
              <a:t>SDS-WAS</a:t>
            </a:r>
            <a:r>
              <a:rPr lang="en-US" sz="2000" b="1" dirty="0">
                <a:solidFill>
                  <a:srgbClr val="000000"/>
                </a:solidFill>
                <a:latin typeface="Calibri" panose="020F0502020204030204" pitchFamily="34" charset="0"/>
              </a:rPr>
              <a:t>. North Africa, Middle East and Europe </a:t>
            </a:r>
          </a:p>
          <a:p>
            <a:pPr lvl="0"/>
            <a:r>
              <a:rPr lang="en-US" sz="2000" b="1" dirty="0">
                <a:solidFill>
                  <a:srgbClr val="000000"/>
                </a:solidFill>
                <a:latin typeface="Calibri" panose="020F0502020204030204" pitchFamily="34" charset="0"/>
              </a:rPr>
              <a:t>Regional Center</a:t>
            </a:r>
            <a:r>
              <a:rPr lang="en-US" sz="2000" dirty="0">
                <a:solidFill>
                  <a:srgbClr val="000000"/>
                </a:solidFill>
                <a:latin typeface="Calibri" panose="020F0502020204030204" pitchFamily="34" charset="0"/>
              </a:rPr>
              <a:t>. </a:t>
            </a:r>
            <a:endParaRPr lang="en-US" sz="2000" dirty="0" smtClean="0">
              <a:solidFill>
                <a:srgbClr val="000000"/>
              </a:solidFill>
              <a:latin typeface="Calibri" panose="020F0502020204030204" pitchFamily="34" charset="0"/>
            </a:endParaRPr>
          </a:p>
          <a:p>
            <a:pPr lvl="0"/>
            <a:r>
              <a:rPr lang="en-US" sz="2000" b="1" dirty="0" smtClean="0">
                <a:solidFill>
                  <a:srgbClr val="000000"/>
                </a:solidFill>
                <a:latin typeface="Calibri" panose="020F0502020204030204" pitchFamily="34" charset="0"/>
              </a:rPr>
              <a:t>http</a:t>
            </a:r>
            <a:r>
              <a:rPr lang="en-US" sz="2000" b="1" dirty="0">
                <a:solidFill>
                  <a:srgbClr val="000000"/>
                </a:solidFill>
                <a:latin typeface="Calibri" panose="020F0502020204030204" pitchFamily="34" charset="0"/>
              </a:rPr>
              <a:t>://sds-was.aemet.es </a:t>
            </a:r>
          </a:p>
          <a:p>
            <a:pPr lvl="0"/>
            <a:r>
              <a:rPr lang="en-US" sz="2000" dirty="0">
                <a:solidFill>
                  <a:srgbClr val="000000"/>
                </a:solidFill>
                <a:latin typeface="Calibri" panose="020F0502020204030204" pitchFamily="34" charset="0"/>
              </a:rPr>
              <a:t>started in </a:t>
            </a:r>
            <a:r>
              <a:rPr lang="en-US" sz="2000" dirty="0" smtClean="0">
                <a:solidFill>
                  <a:srgbClr val="000000"/>
                </a:solidFill>
                <a:latin typeface="Calibri" panose="020F0502020204030204" pitchFamily="34" charset="0"/>
              </a:rPr>
              <a:t>2010 – </a:t>
            </a:r>
            <a:r>
              <a:rPr lang="en-US" sz="2000" b="1" dirty="0" smtClean="0">
                <a:solidFill>
                  <a:srgbClr val="FF0000"/>
                </a:solidFill>
                <a:latin typeface="Calibri" panose="020F0502020204030204" pitchFamily="34" charset="0"/>
              </a:rPr>
              <a:t>Research </a:t>
            </a:r>
          </a:p>
          <a:p>
            <a:pPr lvl="0"/>
            <a:r>
              <a:rPr lang="en-US" sz="2000" dirty="0" smtClean="0">
                <a:solidFill>
                  <a:srgbClr val="FF0000"/>
                </a:solidFill>
                <a:latin typeface="Calibri" panose="020F0502020204030204" pitchFamily="34" charset="0"/>
              </a:rPr>
              <a:t>MONARCH is contributing to the model ensemble</a:t>
            </a:r>
          </a:p>
          <a:p>
            <a:pPr lvl="0"/>
            <a:endParaRPr lang="en-US" sz="2000" dirty="0" smtClean="0">
              <a:solidFill>
                <a:srgbClr val="FF0000"/>
              </a:solidFill>
              <a:latin typeface="Calibri" panose="020F0502020204030204" pitchFamily="34" charset="0"/>
            </a:endParaRPr>
          </a:p>
          <a:p>
            <a:pPr lvl="0"/>
            <a:endParaRPr lang="en-US" sz="2000" b="1" dirty="0">
              <a:solidFill>
                <a:srgbClr val="000000"/>
              </a:solidFill>
              <a:latin typeface="Calibri" panose="020F0502020204030204" pitchFamily="34" charset="0"/>
            </a:endParaRPr>
          </a:p>
          <a:p>
            <a:pPr lvl="0"/>
            <a:endParaRPr lang="en-US" sz="2000" dirty="0" smtClean="0">
              <a:solidFill>
                <a:srgbClr val="000000"/>
              </a:solidFill>
              <a:latin typeface="Calibri" panose="020F0502020204030204" pitchFamily="34" charset="0"/>
            </a:endParaRPr>
          </a:p>
          <a:p>
            <a:pPr lvl="0"/>
            <a:endParaRPr lang="en-US" sz="2000" dirty="0">
              <a:solidFill>
                <a:srgbClr val="000000"/>
              </a:solidFill>
              <a:latin typeface="Calibri" panose="020F0502020204030204" pitchFamily="34" charset="0"/>
            </a:endParaRPr>
          </a:p>
        </p:txBody>
      </p:sp>
      <p:pic>
        <p:nvPicPr>
          <p:cNvPr id="6"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8" name="Shape 155"/>
          <p:cNvPicPr preferRelativeResize="0"/>
          <p:nvPr/>
        </p:nvPicPr>
        <p:blipFill>
          <a:blip r:embed="rId5">
            <a:alphaModFix/>
          </a:blip>
          <a:stretch>
            <a:fillRect/>
          </a:stretch>
        </p:blipFill>
        <p:spPr>
          <a:xfrm>
            <a:off x="5966606" y="6318274"/>
            <a:ext cx="3139400" cy="505499"/>
          </a:xfrm>
          <a:prstGeom prst="rect">
            <a:avLst/>
          </a:prstGeom>
          <a:noFill/>
          <a:ln>
            <a:no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8359" t="11687" r="20212" b="4780"/>
          <a:stretch/>
        </p:blipFill>
        <p:spPr>
          <a:xfrm>
            <a:off x="5088003" y="1460738"/>
            <a:ext cx="2568393" cy="2182863"/>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8702" t="11402" r="19091" b="3610"/>
          <a:stretch/>
        </p:blipFill>
        <p:spPr>
          <a:xfrm>
            <a:off x="5966606" y="3751383"/>
            <a:ext cx="2551241" cy="2178409"/>
          </a:xfrm>
          <a:prstGeom prst="rect">
            <a:avLst/>
          </a:prstGeom>
        </p:spPr>
      </p:pic>
    </p:spTree>
    <p:extLst>
      <p:ext uri="{BB962C8B-B14F-4D97-AF65-F5344CB8AC3E}">
        <p14:creationId xmlns:p14="http://schemas.microsoft.com/office/powerpoint/2010/main" val="1719001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6</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RC</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5677"/>
          <a:stretch/>
        </p:blipFill>
        <p:spPr bwMode="auto">
          <a:xfrm>
            <a:off x="1486497" y="779489"/>
            <a:ext cx="6336951" cy="561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7" name="Shape 155"/>
          <p:cNvPicPr preferRelativeResize="0"/>
          <p:nvPr/>
        </p:nvPicPr>
        <p:blipFill>
          <a:blip r:embed="rId6">
            <a:alphaModFix/>
          </a:blip>
          <a:stretch>
            <a:fillRect/>
          </a:stretch>
        </p:blipFill>
        <p:spPr>
          <a:xfrm>
            <a:off x="5966606" y="6318274"/>
            <a:ext cx="3139400" cy="505499"/>
          </a:xfrm>
          <a:prstGeom prst="rect">
            <a:avLst/>
          </a:prstGeom>
          <a:noFill/>
          <a:ln>
            <a:noFill/>
          </a:ln>
        </p:spPr>
      </p:pic>
    </p:spTree>
    <p:extLst>
      <p:ext uri="{BB962C8B-B14F-4D97-AF65-F5344CB8AC3E}">
        <p14:creationId xmlns:p14="http://schemas.microsoft.com/office/powerpoint/2010/main" val="594709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018" y="5528521"/>
            <a:ext cx="2743200" cy="1318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sz="quarter" idx="10"/>
          </p:nvPr>
        </p:nvSpPr>
        <p:spPr>
          <a:xfrm>
            <a:off x="731521" y="847081"/>
            <a:ext cx="8203680" cy="4681440"/>
          </a:xfrm>
        </p:spPr>
        <p:txBody>
          <a:bodyPr/>
          <a:lstStyle/>
          <a:p>
            <a:pPr>
              <a:buClrTx/>
              <a:defRPr/>
            </a:pPr>
            <a:r>
              <a:rPr lang="en-US" dirty="0" smtClean="0">
                <a:solidFill>
                  <a:schemeClr val="tx1"/>
                </a:solidFill>
                <a:latin typeface="+mn-lt"/>
              </a:rPr>
              <a:t>Better </a:t>
            </a:r>
            <a:r>
              <a:rPr lang="en-US" dirty="0">
                <a:solidFill>
                  <a:schemeClr val="tx1"/>
                </a:solidFill>
                <a:latin typeface="+mn-lt"/>
              </a:rPr>
              <a:t>understanding and track of SDS </a:t>
            </a:r>
            <a:r>
              <a:rPr lang="en-US" dirty="0">
                <a:solidFill>
                  <a:schemeClr val="tx1"/>
                </a:solidFill>
                <a:latin typeface="+mn-lt"/>
                <a:sym typeface="Symbol" panose="05050102010706020507" pitchFamily="18" charset="2"/>
              </a:rPr>
              <a:t> </a:t>
            </a:r>
            <a:r>
              <a:rPr lang="en-US" dirty="0">
                <a:solidFill>
                  <a:srgbClr val="FF0000"/>
                </a:solidFill>
                <a:latin typeface="+mn-lt"/>
                <a:sym typeface="Symbol" panose="05050102010706020507" pitchFamily="18" charset="2"/>
              </a:rPr>
              <a:t>Dust-filtered observations</a:t>
            </a:r>
            <a:endParaRPr lang="en-US" dirty="0">
              <a:solidFill>
                <a:srgbClr val="FF0000"/>
              </a:solidFill>
              <a:latin typeface="+mn-lt"/>
            </a:endParaRPr>
          </a:p>
          <a:p>
            <a:pPr>
              <a:buClrTx/>
              <a:defRPr/>
            </a:pPr>
            <a:r>
              <a:rPr lang="en-US" dirty="0">
                <a:solidFill>
                  <a:schemeClr val="tx1"/>
                </a:solidFill>
                <a:latin typeface="+mn-lt"/>
              </a:rPr>
              <a:t>Used for model evaluation and data assimilation</a:t>
            </a:r>
          </a:p>
          <a:p>
            <a:pPr>
              <a:buClrTx/>
              <a:defRPr/>
            </a:pPr>
            <a:r>
              <a:rPr lang="en-US" dirty="0">
                <a:solidFill>
                  <a:srgbClr val="FF0000"/>
                </a:solidFill>
                <a:latin typeface="+mn-lt"/>
              </a:rPr>
              <a:t>Lack of observations</a:t>
            </a:r>
            <a:r>
              <a:rPr lang="en-GB" dirty="0">
                <a:solidFill>
                  <a:schemeClr val="tx1"/>
                </a:solidFill>
                <a:latin typeface="+mn-lt"/>
              </a:rPr>
              <a:t>, particularly in Africa</a:t>
            </a:r>
            <a:endParaRPr lang="en-US" dirty="0">
              <a:solidFill>
                <a:schemeClr val="tx1"/>
              </a:solidFill>
              <a:latin typeface="+mn-lt"/>
            </a:endParaRPr>
          </a:p>
          <a:p>
            <a:pPr lvl="1">
              <a:buClrTx/>
              <a:defRPr/>
            </a:pPr>
            <a:endParaRPr lang="en-GB" dirty="0" smtClean="0">
              <a:solidFill>
                <a:schemeClr val="tx1"/>
              </a:solidFill>
              <a:latin typeface="+mn-lt"/>
            </a:endParaRPr>
          </a:p>
          <a:p>
            <a:pPr>
              <a:buClrTx/>
              <a:defRPr/>
            </a:pPr>
            <a:endParaRPr lang="en-GB" dirty="0">
              <a:solidFill>
                <a:schemeClr val="tx1"/>
              </a:solidFill>
              <a:latin typeface="+mn-lt"/>
            </a:endParaRPr>
          </a:p>
        </p:txBody>
      </p:sp>
      <p:sp>
        <p:nvSpPr>
          <p:cNvPr id="3" name="Title 2"/>
          <p:cNvSpPr>
            <a:spLocks noGrp="1"/>
          </p:cNvSpPr>
          <p:nvPr>
            <p:ph type="title"/>
          </p:nvPr>
        </p:nvSpPr>
        <p:spPr>
          <a:xfrm>
            <a:off x="731521" y="265321"/>
            <a:ext cx="7738560" cy="588960"/>
          </a:xfrm>
        </p:spPr>
        <p:txBody>
          <a:bodyPr/>
          <a:lstStyle/>
          <a:p>
            <a:pPr algn="ctr">
              <a:defRPr/>
            </a:pPr>
            <a:r>
              <a:rPr lang="en-GB" sz="3500" dirty="0" smtClean="0">
                <a:solidFill>
                  <a:schemeClr val="accent1"/>
                </a:solidFill>
                <a:latin typeface="+mn-lt"/>
                <a:ea typeface="+mj-ea"/>
                <a:cs typeface="+mj-cs"/>
              </a:rPr>
              <a:t>SDS-WAS NAMEE Observations</a:t>
            </a:r>
            <a:endParaRPr lang="en-GB" sz="3500" dirty="0">
              <a:solidFill>
                <a:schemeClr val="accent1"/>
              </a:solidFill>
              <a:latin typeface="+mn-lt"/>
              <a:ea typeface="+mj-ea"/>
              <a:cs typeface="+mj-cs"/>
            </a:endParaRPr>
          </a:p>
        </p:txBody>
      </p:sp>
      <p:grpSp>
        <p:nvGrpSpPr>
          <p:cNvPr id="17416" name="Group 5"/>
          <p:cNvGrpSpPr>
            <a:grpSpLocks/>
          </p:cNvGrpSpPr>
          <p:nvPr/>
        </p:nvGrpSpPr>
        <p:grpSpPr bwMode="auto">
          <a:xfrm>
            <a:off x="1566721" y="2508841"/>
            <a:ext cx="5784480" cy="3464640"/>
            <a:chOff x="1208311" y="2078424"/>
            <a:chExt cx="6993015" cy="4090227"/>
          </a:xfrm>
        </p:grpSpPr>
        <p:pic>
          <p:nvPicPr>
            <p:cNvPr id="17417"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372" y="3983697"/>
              <a:ext cx="2184954" cy="218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372" y="2337340"/>
              <a:ext cx="2157224" cy="142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8311" y="2078424"/>
              <a:ext cx="4714409" cy="40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4" descr="AEMET_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1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4"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pic>
        <p:nvPicPr>
          <p:cNvPr id="15"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802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007738" y="1638902"/>
            <a:ext cx="4727104" cy="473183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SDS-WAS NAMEE Multi-model</a:t>
            </a:r>
            <a:endParaRPr lang="en-US" altLang="ca-ES" sz="3500" b="1" dirty="0"/>
          </a:p>
        </p:txBody>
      </p:sp>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o 4"/>
          <p:cNvGrpSpPr/>
          <p:nvPr/>
        </p:nvGrpSpPr>
        <p:grpSpPr>
          <a:xfrm>
            <a:off x="232228" y="1622278"/>
            <a:ext cx="2542783" cy="3808954"/>
            <a:chOff x="926927" y="1468674"/>
            <a:chExt cx="2542783" cy="3808954"/>
          </a:xfrm>
        </p:grpSpPr>
        <p:pic>
          <p:nvPicPr>
            <p:cNvPr id="10" name="Picture 11"/>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2008497" y="4679373"/>
              <a:ext cx="952500" cy="447675"/>
            </a:xfrm>
            <a:prstGeom prst="rect">
              <a:avLst/>
            </a:prstGeom>
          </p:spPr>
        </p:pic>
        <p:pic>
          <p:nvPicPr>
            <p:cNvPr id="11" name="Picture 12"/>
            <p:cNvPicPr>
              <a:picLocks noChangeAspect="1"/>
            </p:cNvPicPr>
            <p:nvPr/>
          </p:nvPicPr>
          <p:blipFill rotWithShape="1">
            <a:blip r:embed="rId6">
              <a:extLst>
                <a:ext uri="{28A0092B-C50C-407E-A947-70E740481C1C}">
                  <a14:useLocalDpi xmlns:a14="http://schemas.microsoft.com/office/drawing/2010/main" val="0"/>
                </a:ext>
              </a:extLst>
            </a:blip>
            <a:srcRect r="40938"/>
            <a:stretch/>
          </p:blipFill>
          <p:spPr>
            <a:xfrm>
              <a:off x="1206581" y="3900701"/>
              <a:ext cx="720080" cy="609600"/>
            </a:xfrm>
            <a:prstGeom prst="rect">
              <a:avLst/>
            </a:prstGeom>
          </p:spPr>
        </p:pic>
        <p:pic>
          <p:nvPicPr>
            <p:cNvPr id="12"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072" y="3900702"/>
              <a:ext cx="624231" cy="609600"/>
            </a:xfrm>
            <a:prstGeom prst="rect">
              <a:avLst/>
            </a:prstGeom>
          </p:spPr>
        </p:pic>
        <p:pic>
          <p:nvPicPr>
            <p:cNvPr id="13"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3375" y="3357686"/>
              <a:ext cx="1649390" cy="428841"/>
            </a:xfrm>
            <a:prstGeom prst="rect">
              <a:avLst/>
            </a:prstGeom>
          </p:spPr>
        </p:pic>
        <p:pic>
          <p:nvPicPr>
            <p:cNvPr id="14"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0441" y="4620782"/>
              <a:ext cx="696220" cy="564858"/>
            </a:xfrm>
            <a:prstGeom prst="rect">
              <a:avLst/>
            </a:prstGeom>
          </p:spPr>
        </p:pic>
        <p:pic>
          <p:nvPicPr>
            <p:cNvPr id="15"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6108" y="2634397"/>
              <a:ext cx="1094891" cy="636824"/>
            </a:xfrm>
            <a:prstGeom prst="rect">
              <a:avLst/>
            </a:prstGeom>
          </p:spPr>
        </p:pic>
        <p:pic>
          <p:nvPicPr>
            <p:cNvPr id="16"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6507" y="2692559"/>
              <a:ext cx="609599" cy="504825"/>
            </a:xfrm>
            <a:prstGeom prst="rect">
              <a:avLst/>
            </a:prstGeom>
          </p:spPr>
        </p:pic>
        <p:pic>
          <p:nvPicPr>
            <p:cNvPr id="17"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3377" y="2193494"/>
              <a:ext cx="1305073" cy="293935"/>
            </a:xfrm>
            <a:prstGeom prst="rect">
              <a:avLst/>
            </a:prstGeom>
          </p:spPr>
        </p:pic>
        <p:pic>
          <p:nvPicPr>
            <p:cNvPr id="18"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661" y="1678672"/>
              <a:ext cx="1219200" cy="400050"/>
            </a:xfrm>
            <a:prstGeom prst="rect">
              <a:avLst/>
            </a:prstGeom>
          </p:spPr>
        </p:pic>
        <p:pic>
          <p:nvPicPr>
            <p:cNvPr id="19" name="Picture 20"/>
            <p:cNvPicPr>
              <a:picLocks noChangeAspect="1"/>
            </p:cNvPicPr>
            <p:nvPr/>
          </p:nvPicPr>
          <p:blipFill rotWithShape="1">
            <a:blip r:embed="rId14">
              <a:extLst>
                <a:ext uri="{28A0092B-C50C-407E-A947-70E740481C1C}">
                  <a14:useLocalDpi xmlns:a14="http://schemas.microsoft.com/office/drawing/2010/main" val="0"/>
                </a:ext>
              </a:extLst>
            </a:blip>
            <a:srcRect r="71109"/>
            <a:stretch/>
          </p:blipFill>
          <p:spPr>
            <a:xfrm>
              <a:off x="1206583" y="1626286"/>
              <a:ext cx="550373" cy="504825"/>
            </a:xfrm>
            <a:prstGeom prst="rect">
              <a:avLst/>
            </a:prstGeom>
          </p:spPr>
        </p:pic>
        <p:pic>
          <p:nvPicPr>
            <p:cNvPr id="20"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11549" y="2044071"/>
              <a:ext cx="534312" cy="534312"/>
            </a:xfrm>
            <a:prstGeom prst="rect">
              <a:avLst/>
            </a:prstGeom>
          </p:spPr>
        </p:pic>
        <p:sp>
          <p:nvSpPr>
            <p:cNvPr id="21" name="Rectángulo 20"/>
            <p:cNvSpPr/>
            <p:nvPr/>
          </p:nvSpPr>
          <p:spPr>
            <a:xfrm>
              <a:off x="926927" y="1468674"/>
              <a:ext cx="2542783" cy="3808954"/>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Título 1"/>
          <p:cNvSpPr txBox="1">
            <a:spLocks/>
          </p:cNvSpPr>
          <p:nvPr/>
        </p:nvSpPr>
        <p:spPr>
          <a:xfrm>
            <a:off x="16460" y="1011033"/>
            <a:ext cx="2980128" cy="79216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_tradnl" sz="2800" b="1" dirty="0" smtClean="0">
                <a:solidFill>
                  <a:schemeClr val="tx1"/>
                </a:solidFill>
                <a:latin typeface="Calibri" pitchFamily="34" charset="0"/>
                <a:ea typeface="Arial Unicode MS" pitchFamily="34" charset="-128"/>
                <a:cs typeface="Arial Unicode MS" pitchFamily="34" charset="-128"/>
              </a:rPr>
              <a:t>SDS-WAS </a:t>
            </a:r>
            <a:r>
              <a:rPr lang="es-ES_tradnl" sz="2800" b="1" dirty="0" err="1" smtClean="0">
                <a:solidFill>
                  <a:schemeClr val="tx1"/>
                </a:solidFill>
                <a:latin typeface="Calibri" pitchFamily="34" charset="0"/>
                <a:ea typeface="Arial Unicode MS" pitchFamily="34" charset="-128"/>
                <a:cs typeface="Arial Unicode MS" pitchFamily="34" charset="-128"/>
              </a:rPr>
              <a:t>product</a:t>
            </a:r>
            <a:endParaRPr lang="es-ES_tradnl" sz="2800" b="1" dirty="0" smtClean="0">
              <a:solidFill>
                <a:schemeClr val="tx1"/>
              </a:solidFill>
              <a:latin typeface="Calibri" pitchFamily="34" charset="0"/>
              <a:ea typeface="Arial Unicode MS" pitchFamily="34" charset="-128"/>
              <a:cs typeface="Arial Unicode MS" pitchFamily="34" charset="-128"/>
            </a:endParaRPr>
          </a:p>
        </p:txBody>
      </p:sp>
      <p:sp>
        <p:nvSpPr>
          <p:cNvPr id="23" name="Flecha derecha 22"/>
          <p:cNvSpPr/>
          <p:nvPr/>
        </p:nvSpPr>
        <p:spPr>
          <a:xfrm>
            <a:off x="2960724" y="3025837"/>
            <a:ext cx="859378" cy="48545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p:cNvSpPr txBox="1"/>
          <p:nvPr/>
        </p:nvSpPr>
        <p:spPr>
          <a:xfrm>
            <a:off x="215912" y="5578200"/>
            <a:ext cx="3503384" cy="646331"/>
          </a:xfrm>
          <a:prstGeom prst="rect">
            <a:avLst/>
          </a:prstGeom>
          <a:noFill/>
        </p:spPr>
        <p:txBody>
          <a:bodyPr wrap="square" rtlCol="0">
            <a:spAutoFit/>
          </a:bodyPr>
          <a:lstStyle/>
          <a:p>
            <a:r>
              <a:rPr lang="es-ES" dirty="0" smtClean="0"/>
              <a:t>12 Global – Regional </a:t>
            </a:r>
            <a:r>
              <a:rPr lang="es-ES" dirty="0" err="1" smtClean="0"/>
              <a:t>models</a:t>
            </a:r>
            <a:r>
              <a:rPr lang="es-ES" dirty="0" smtClean="0"/>
              <a:t> </a:t>
            </a:r>
          </a:p>
          <a:p>
            <a:r>
              <a:rPr lang="es-ES" dirty="0" smtClean="0"/>
              <a:t>(</a:t>
            </a:r>
            <a:r>
              <a:rPr lang="es-ES" dirty="0" err="1" smtClean="0"/>
              <a:t>from</a:t>
            </a:r>
            <a:r>
              <a:rPr lang="es-ES" dirty="0" smtClean="0"/>
              <a:t> ~ 100 to 10 km)</a:t>
            </a:r>
            <a:endParaRPr lang="es-ES" dirty="0"/>
          </a:p>
        </p:txBody>
      </p:sp>
      <p:sp>
        <p:nvSpPr>
          <p:cNvPr id="29" name="4 CuadroTexto"/>
          <p:cNvSpPr txBox="1"/>
          <p:nvPr/>
        </p:nvSpPr>
        <p:spPr>
          <a:xfrm>
            <a:off x="3719296" y="815169"/>
            <a:ext cx="5303988" cy="646331"/>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_tradnl" b="1" dirty="0" err="1" smtClean="0">
                <a:solidFill>
                  <a:srgbClr val="000000"/>
                </a:solidFill>
              </a:rPr>
              <a:t>Dust</a:t>
            </a:r>
            <a:r>
              <a:rPr lang="es-ES_tradnl" b="1" dirty="0" smtClean="0">
                <a:solidFill>
                  <a:srgbClr val="000000"/>
                </a:solidFill>
              </a:rPr>
              <a:t> </a:t>
            </a:r>
            <a:r>
              <a:rPr lang="es-ES_tradnl" b="1" dirty="0" err="1" smtClean="0">
                <a:solidFill>
                  <a:srgbClr val="000000"/>
                </a:solidFill>
              </a:rPr>
              <a:t>Optical</a:t>
            </a:r>
            <a:r>
              <a:rPr lang="es-ES_tradnl" b="1" dirty="0" smtClean="0">
                <a:solidFill>
                  <a:srgbClr val="000000"/>
                </a:solidFill>
              </a:rPr>
              <a:t> </a:t>
            </a:r>
            <a:r>
              <a:rPr lang="es-ES_tradnl" b="1" dirty="0" err="1" smtClean="0">
                <a:solidFill>
                  <a:srgbClr val="000000"/>
                </a:solidFill>
              </a:rPr>
              <a:t>Depth</a:t>
            </a:r>
            <a:r>
              <a:rPr lang="es-ES_tradnl" b="1" dirty="0" smtClean="0">
                <a:solidFill>
                  <a:srgbClr val="000000"/>
                </a:solidFill>
              </a:rPr>
              <a:t> at 550nm</a:t>
            </a:r>
            <a:endParaRPr lang="es-ES_tradnl" dirty="0" smtClean="0">
              <a:solidFill>
                <a:srgbClr val="000000"/>
              </a:solidFill>
            </a:endParaRPr>
          </a:p>
          <a:p>
            <a:pPr algn="ctr"/>
            <a:r>
              <a:rPr lang="es-ES_tradnl" dirty="0" err="1" smtClean="0">
                <a:solidFill>
                  <a:srgbClr val="000000"/>
                </a:solidFill>
              </a:rPr>
              <a:t>from</a:t>
            </a:r>
            <a:r>
              <a:rPr lang="es-ES_tradnl" dirty="0" smtClean="0">
                <a:solidFill>
                  <a:srgbClr val="000000"/>
                </a:solidFill>
              </a:rPr>
              <a:t> 15-Oct-2017 </a:t>
            </a:r>
            <a:r>
              <a:rPr lang="es-ES_tradnl" dirty="0">
                <a:solidFill>
                  <a:srgbClr val="000000"/>
                </a:solidFill>
              </a:rPr>
              <a:t>12:00 to </a:t>
            </a:r>
            <a:r>
              <a:rPr lang="es-ES_tradnl" dirty="0" smtClean="0">
                <a:solidFill>
                  <a:srgbClr val="000000"/>
                </a:solidFill>
              </a:rPr>
              <a:t>18-Oct-2017 </a:t>
            </a:r>
            <a:r>
              <a:rPr lang="es-ES_tradnl" dirty="0">
                <a:solidFill>
                  <a:srgbClr val="000000"/>
                </a:solidFill>
              </a:rPr>
              <a:t>00:00</a:t>
            </a:r>
            <a:endParaRPr lang="en-GB" dirty="0">
              <a:solidFill>
                <a:srgbClr val="000000"/>
              </a:solidFill>
            </a:endParaRPr>
          </a:p>
        </p:txBody>
      </p:sp>
      <p:sp>
        <p:nvSpPr>
          <p:cNvPr id="30" name="TextBox 12"/>
          <p:cNvSpPr txBox="1"/>
          <p:nvPr/>
        </p:nvSpPr>
        <p:spPr>
          <a:xfrm>
            <a:off x="6693546" y="5532033"/>
            <a:ext cx="2032509" cy="369332"/>
          </a:xfrm>
          <a:prstGeom prst="rect">
            <a:avLst/>
          </a:prstGeom>
          <a:noFill/>
        </p:spPr>
        <p:txBody>
          <a:bodyPr wrap="square" rtlCol="0">
            <a:spAutoFit/>
          </a:bodyPr>
          <a:lstStyle/>
          <a:p>
            <a:pPr algn="ctr"/>
            <a:r>
              <a:rPr lang="en-US" b="1" dirty="0" smtClean="0">
                <a:solidFill>
                  <a:srgbClr val="FF0000"/>
                </a:solidFill>
                <a:latin typeface="Calibri" panose="020F0502020204030204" pitchFamily="34" charset="0"/>
              </a:rPr>
              <a:t>MEDIAN</a:t>
            </a:r>
          </a:p>
        </p:txBody>
      </p:sp>
      <p:sp>
        <p:nvSpPr>
          <p:cNvPr id="2" name="Rectángulo 1"/>
          <p:cNvSpPr/>
          <p:nvPr/>
        </p:nvSpPr>
        <p:spPr>
          <a:xfrm>
            <a:off x="5624376" y="5120999"/>
            <a:ext cx="1474255" cy="12238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Picture 4" descr="AEMET_log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15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26"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Tree>
    <p:extLst>
      <p:ext uri="{BB962C8B-B14F-4D97-AF65-F5344CB8AC3E}">
        <p14:creationId xmlns:p14="http://schemas.microsoft.com/office/powerpoint/2010/main" val="173313263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SDS-WAS NAMEE Multi-model</a:t>
            </a:r>
            <a:endParaRPr lang="en-US" altLang="ca-ES" sz="3500" b="1" dirty="0"/>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o 4"/>
          <p:cNvGrpSpPr/>
          <p:nvPr/>
        </p:nvGrpSpPr>
        <p:grpSpPr>
          <a:xfrm>
            <a:off x="232228" y="1622278"/>
            <a:ext cx="2542783" cy="3808954"/>
            <a:chOff x="926927" y="1468674"/>
            <a:chExt cx="2542783" cy="3808954"/>
          </a:xfrm>
        </p:grpSpPr>
        <p:pic>
          <p:nvPicPr>
            <p:cNvPr id="10" name="Picture 11"/>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2008497" y="4679373"/>
              <a:ext cx="952500" cy="447675"/>
            </a:xfrm>
            <a:prstGeom prst="rect">
              <a:avLst/>
            </a:prstGeom>
          </p:spPr>
        </p:pic>
        <p:pic>
          <p:nvPicPr>
            <p:cNvPr id="11" name="Picture 12"/>
            <p:cNvPicPr>
              <a:picLocks noChangeAspect="1"/>
            </p:cNvPicPr>
            <p:nvPr/>
          </p:nvPicPr>
          <p:blipFill rotWithShape="1">
            <a:blip r:embed="rId5">
              <a:extLst>
                <a:ext uri="{28A0092B-C50C-407E-A947-70E740481C1C}">
                  <a14:useLocalDpi xmlns:a14="http://schemas.microsoft.com/office/drawing/2010/main" val="0"/>
                </a:ext>
              </a:extLst>
            </a:blip>
            <a:srcRect r="40938"/>
            <a:stretch/>
          </p:blipFill>
          <p:spPr>
            <a:xfrm>
              <a:off x="1206581" y="3900701"/>
              <a:ext cx="720080" cy="609600"/>
            </a:xfrm>
            <a:prstGeom prst="rect">
              <a:avLst/>
            </a:prstGeom>
          </p:spPr>
        </p:pic>
        <p:pic>
          <p:nvPicPr>
            <p:cNvPr id="12"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072" y="3900702"/>
              <a:ext cx="624231" cy="609600"/>
            </a:xfrm>
            <a:prstGeom prst="rect">
              <a:avLst/>
            </a:prstGeom>
          </p:spPr>
        </p:pic>
        <p:pic>
          <p:nvPicPr>
            <p:cNvPr id="13"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375" y="3357686"/>
              <a:ext cx="1649390" cy="428841"/>
            </a:xfrm>
            <a:prstGeom prst="rect">
              <a:avLst/>
            </a:prstGeom>
          </p:spPr>
        </p:pic>
        <p:pic>
          <p:nvPicPr>
            <p:cNvPr id="14"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441" y="4620782"/>
              <a:ext cx="696220" cy="564858"/>
            </a:xfrm>
            <a:prstGeom prst="rect">
              <a:avLst/>
            </a:prstGeom>
          </p:spPr>
        </p:pic>
        <p:pic>
          <p:nvPicPr>
            <p:cNvPr id="15"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6108" y="2634397"/>
              <a:ext cx="1094891" cy="636824"/>
            </a:xfrm>
            <a:prstGeom prst="rect">
              <a:avLst/>
            </a:prstGeom>
          </p:spPr>
        </p:pic>
        <p:pic>
          <p:nvPicPr>
            <p:cNvPr id="16"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507" y="2692559"/>
              <a:ext cx="609599" cy="504825"/>
            </a:xfrm>
            <a:prstGeom prst="rect">
              <a:avLst/>
            </a:prstGeom>
          </p:spPr>
        </p:pic>
        <p:pic>
          <p:nvPicPr>
            <p:cNvPr id="17"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377" y="2193494"/>
              <a:ext cx="1305073" cy="293935"/>
            </a:xfrm>
            <a:prstGeom prst="rect">
              <a:avLst/>
            </a:prstGeom>
          </p:spPr>
        </p:pic>
        <p:pic>
          <p:nvPicPr>
            <p:cNvPr id="18"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6661" y="1678672"/>
              <a:ext cx="1219200" cy="400050"/>
            </a:xfrm>
            <a:prstGeom prst="rect">
              <a:avLst/>
            </a:prstGeom>
          </p:spPr>
        </p:pic>
        <p:pic>
          <p:nvPicPr>
            <p:cNvPr id="19" name="Picture 20"/>
            <p:cNvPicPr>
              <a:picLocks noChangeAspect="1"/>
            </p:cNvPicPr>
            <p:nvPr/>
          </p:nvPicPr>
          <p:blipFill rotWithShape="1">
            <a:blip r:embed="rId13">
              <a:extLst>
                <a:ext uri="{28A0092B-C50C-407E-A947-70E740481C1C}">
                  <a14:useLocalDpi xmlns:a14="http://schemas.microsoft.com/office/drawing/2010/main" val="0"/>
                </a:ext>
              </a:extLst>
            </a:blip>
            <a:srcRect r="71109"/>
            <a:stretch/>
          </p:blipFill>
          <p:spPr>
            <a:xfrm>
              <a:off x="1206583" y="1626286"/>
              <a:ext cx="550373" cy="504825"/>
            </a:xfrm>
            <a:prstGeom prst="rect">
              <a:avLst/>
            </a:prstGeom>
          </p:spPr>
        </p:pic>
        <p:pic>
          <p:nvPicPr>
            <p:cNvPr id="20"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1549" y="2044071"/>
              <a:ext cx="534312" cy="534312"/>
            </a:xfrm>
            <a:prstGeom prst="rect">
              <a:avLst/>
            </a:prstGeom>
          </p:spPr>
        </p:pic>
        <p:sp>
          <p:nvSpPr>
            <p:cNvPr id="21" name="Rectángulo 20"/>
            <p:cNvSpPr/>
            <p:nvPr/>
          </p:nvSpPr>
          <p:spPr>
            <a:xfrm>
              <a:off x="926927" y="1468674"/>
              <a:ext cx="2542783" cy="3808954"/>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Título 1"/>
          <p:cNvSpPr txBox="1">
            <a:spLocks/>
          </p:cNvSpPr>
          <p:nvPr/>
        </p:nvSpPr>
        <p:spPr>
          <a:xfrm>
            <a:off x="16460" y="1011033"/>
            <a:ext cx="2980128" cy="79216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_tradnl" sz="2800" b="1" dirty="0" smtClean="0">
                <a:solidFill>
                  <a:schemeClr val="tx1"/>
                </a:solidFill>
                <a:latin typeface="Calibri" pitchFamily="34" charset="0"/>
                <a:ea typeface="Arial Unicode MS" pitchFamily="34" charset="-128"/>
                <a:cs typeface="Arial Unicode MS" pitchFamily="34" charset="-128"/>
              </a:rPr>
              <a:t>SDS-WAS </a:t>
            </a:r>
            <a:r>
              <a:rPr lang="es-ES_tradnl" sz="2800" b="1" dirty="0" err="1" smtClean="0">
                <a:solidFill>
                  <a:schemeClr val="tx1"/>
                </a:solidFill>
                <a:latin typeface="Calibri" pitchFamily="34" charset="0"/>
                <a:ea typeface="Arial Unicode MS" pitchFamily="34" charset="-128"/>
                <a:cs typeface="Arial Unicode MS" pitchFamily="34" charset="-128"/>
              </a:rPr>
              <a:t>product</a:t>
            </a:r>
            <a:endParaRPr lang="es-ES_tradnl" sz="2800" b="1" dirty="0" smtClean="0">
              <a:solidFill>
                <a:schemeClr val="tx1"/>
              </a:solidFill>
              <a:latin typeface="Calibri" pitchFamily="34" charset="0"/>
              <a:ea typeface="Arial Unicode MS" pitchFamily="34" charset="-128"/>
              <a:cs typeface="Arial Unicode MS" pitchFamily="34" charset="-128"/>
            </a:endParaRPr>
          </a:p>
        </p:txBody>
      </p:sp>
      <p:sp>
        <p:nvSpPr>
          <p:cNvPr id="23" name="Flecha derecha 22"/>
          <p:cNvSpPr/>
          <p:nvPr/>
        </p:nvSpPr>
        <p:spPr>
          <a:xfrm>
            <a:off x="2960724" y="3025837"/>
            <a:ext cx="859378" cy="48545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p:cNvSpPr txBox="1"/>
          <p:nvPr/>
        </p:nvSpPr>
        <p:spPr>
          <a:xfrm>
            <a:off x="215912" y="5578200"/>
            <a:ext cx="3503384" cy="646331"/>
          </a:xfrm>
          <a:prstGeom prst="rect">
            <a:avLst/>
          </a:prstGeom>
          <a:noFill/>
        </p:spPr>
        <p:txBody>
          <a:bodyPr wrap="square" rtlCol="0">
            <a:spAutoFit/>
          </a:bodyPr>
          <a:lstStyle/>
          <a:p>
            <a:r>
              <a:rPr lang="es-ES" dirty="0" smtClean="0"/>
              <a:t>12 Global – Regional </a:t>
            </a:r>
            <a:r>
              <a:rPr lang="es-ES" dirty="0" err="1" smtClean="0"/>
              <a:t>models</a:t>
            </a:r>
            <a:r>
              <a:rPr lang="es-ES" dirty="0" smtClean="0"/>
              <a:t> </a:t>
            </a:r>
          </a:p>
          <a:p>
            <a:r>
              <a:rPr lang="es-ES" dirty="0" smtClean="0"/>
              <a:t>(</a:t>
            </a:r>
            <a:r>
              <a:rPr lang="es-ES" dirty="0" err="1" smtClean="0"/>
              <a:t>from</a:t>
            </a:r>
            <a:r>
              <a:rPr lang="es-ES" dirty="0" smtClean="0"/>
              <a:t> ~ 100 to 10 km)</a:t>
            </a:r>
            <a:endParaRPr lang="es-ES" dirty="0"/>
          </a:p>
        </p:txBody>
      </p:sp>
      <p:pic>
        <p:nvPicPr>
          <p:cNvPr id="26" name="Picture 2"/>
          <p:cNvPicPr>
            <a:picLocks noChangeAspect="1" noChangeArrowheads="1" noCrop="1"/>
          </p:cNvPicPr>
          <p:nvPr/>
        </p:nvPicPr>
        <p:blipFill>
          <a:blip r:embed="rId15">
            <a:extLst>
              <a:ext uri="{28A0092B-C50C-407E-A947-70E740481C1C}">
                <a14:useLocalDpi xmlns:a14="http://schemas.microsoft.com/office/drawing/2010/main" val="0"/>
              </a:ext>
            </a:extLst>
          </a:blip>
          <a:stretch>
            <a:fillRect/>
          </a:stretch>
        </p:blipFill>
        <p:spPr bwMode="auto">
          <a:xfrm>
            <a:off x="3998950" y="1613014"/>
            <a:ext cx="4727105" cy="47318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4 CuadroTexto"/>
          <p:cNvSpPr txBox="1"/>
          <p:nvPr/>
        </p:nvSpPr>
        <p:spPr>
          <a:xfrm>
            <a:off x="3719296" y="815169"/>
            <a:ext cx="5303988" cy="646331"/>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_tradnl" b="1" dirty="0" err="1" smtClean="0">
                <a:solidFill>
                  <a:srgbClr val="000000"/>
                </a:solidFill>
              </a:rPr>
              <a:t>Dust</a:t>
            </a:r>
            <a:r>
              <a:rPr lang="es-ES_tradnl" b="1" dirty="0" smtClean="0">
                <a:solidFill>
                  <a:srgbClr val="000000"/>
                </a:solidFill>
              </a:rPr>
              <a:t> Surface </a:t>
            </a:r>
            <a:r>
              <a:rPr lang="es-ES_tradnl" b="1" dirty="0" err="1" smtClean="0">
                <a:solidFill>
                  <a:srgbClr val="000000"/>
                </a:solidFill>
              </a:rPr>
              <a:t>Conc</a:t>
            </a:r>
            <a:r>
              <a:rPr lang="es-ES_tradnl" b="1" dirty="0" smtClean="0">
                <a:solidFill>
                  <a:srgbClr val="000000"/>
                </a:solidFill>
              </a:rPr>
              <a:t>.</a:t>
            </a:r>
            <a:endParaRPr lang="es-ES_tradnl" dirty="0" smtClean="0">
              <a:solidFill>
                <a:srgbClr val="000000"/>
              </a:solidFill>
            </a:endParaRPr>
          </a:p>
          <a:p>
            <a:pPr algn="ctr"/>
            <a:r>
              <a:rPr lang="es-ES_tradnl" dirty="0" err="1" smtClean="0">
                <a:solidFill>
                  <a:srgbClr val="000000"/>
                </a:solidFill>
              </a:rPr>
              <a:t>from</a:t>
            </a:r>
            <a:r>
              <a:rPr lang="es-ES_tradnl" dirty="0" smtClean="0">
                <a:solidFill>
                  <a:srgbClr val="000000"/>
                </a:solidFill>
              </a:rPr>
              <a:t> 15-Oct-2017 </a:t>
            </a:r>
            <a:r>
              <a:rPr lang="es-ES_tradnl" dirty="0">
                <a:solidFill>
                  <a:srgbClr val="000000"/>
                </a:solidFill>
              </a:rPr>
              <a:t>12:00 to </a:t>
            </a:r>
            <a:r>
              <a:rPr lang="es-ES_tradnl" dirty="0" smtClean="0">
                <a:solidFill>
                  <a:srgbClr val="000000"/>
                </a:solidFill>
              </a:rPr>
              <a:t>18-Oct-2017 </a:t>
            </a:r>
            <a:r>
              <a:rPr lang="es-ES_tradnl" dirty="0">
                <a:solidFill>
                  <a:srgbClr val="000000"/>
                </a:solidFill>
              </a:rPr>
              <a:t>00:00</a:t>
            </a:r>
            <a:endParaRPr lang="en-GB" dirty="0">
              <a:solidFill>
                <a:srgbClr val="000000"/>
              </a:solidFill>
            </a:endParaRPr>
          </a:p>
        </p:txBody>
      </p:sp>
      <p:sp>
        <p:nvSpPr>
          <p:cNvPr id="30" name="TextBox 12"/>
          <p:cNvSpPr txBox="1"/>
          <p:nvPr/>
        </p:nvSpPr>
        <p:spPr>
          <a:xfrm>
            <a:off x="6693546" y="5532033"/>
            <a:ext cx="2032509" cy="369332"/>
          </a:xfrm>
          <a:prstGeom prst="rect">
            <a:avLst/>
          </a:prstGeom>
          <a:noFill/>
        </p:spPr>
        <p:txBody>
          <a:bodyPr wrap="square" rtlCol="0">
            <a:spAutoFit/>
          </a:bodyPr>
          <a:lstStyle/>
          <a:p>
            <a:pPr algn="ctr"/>
            <a:r>
              <a:rPr lang="en-US" b="1" dirty="0" smtClean="0">
                <a:solidFill>
                  <a:srgbClr val="FF0000"/>
                </a:solidFill>
                <a:latin typeface="Calibri" panose="020F0502020204030204" pitchFamily="34" charset="0"/>
              </a:rPr>
              <a:t>MEDIAN</a:t>
            </a:r>
          </a:p>
        </p:txBody>
      </p:sp>
      <p:sp>
        <p:nvSpPr>
          <p:cNvPr id="2" name="Rectángulo 1"/>
          <p:cNvSpPr/>
          <p:nvPr/>
        </p:nvSpPr>
        <p:spPr>
          <a:xfrm>
            <a:off x="5624376" y="5120999"/>
            <a:ext cx="1474255" cy="12238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Picture 4" descr="AEMET_log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15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27"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Tree>
    <p:extLst>
      <p:ext uri="{BB962C8B-B14F-4D97-AF65-F5344CB8AC3E}">
        <p14:creationId xmlns:p14="http://schemas.microsoft.com/office/powerpoint/2010/main" val="138175839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5157</TotalTime>
  <Words>804</Words>
  <Application>Microsoft Office PowerPoint</Application>
  <PresentationFormat>Presentación en pantalla (4:3)</PresentationFormat>
  <Paragraphs>141</Paragraphs>
  <Slides>21</Slides>
  <Notes>18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Arial Unicode MS</vt:lpstr>
      <vt:lpstr>Arial</vt:lpstr>
      <vt:lpstr>Calibri</vt:lpstr>
      <vt:lpstr>Symbol</vt:lpstr>
      <vt:lpstr>Times New Roman</vt:lpstr>
      <vt:lpstr>Wingdings</vt:lpstr>
      <vt:lpstr>Tema de Office</vt:lpstr>
      <vt:lpstr>The WMO SDS-WAS Regional Center for Northern Africa, Middle East and Europe    </vt:lpstr>
      <vt:lpstr>Presentación de PowerPoint</vt:lpstr>
      <vt:lpstr>Presentación de PowerPoint</vt:lpstr>
      <vt:lpstr>Presentación de PowerPoint</vt:lpstr>
      <vt:lpstr>Presentación de PowerPoint</vt:lpstr>
      <vt:lpstr>Presentación de PowerPoint</vt:lpstr>
      <vt:lpstr>SDS-WAS NAMEE Observations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SDS-WAS NAMEE: Early Warning System for Burkina Faso</vt:lpstr>
      <vt:lpstr>SDS-WAS NAMEE: Lessons learnt</vt:lpstr>
      <vt:lpstr>Presentación de PowerPoint</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BSC</cp:lastModifiedBy>
  <cp:revision>411</cp:revision>
  <cp:lastPrinted>2017-10-20T14:15:59Z</cp:lastPrinted>
  <dcterms:created xsi:type="dcterms:W3CDTF">2016-07-07T10:13:32Z</dcterms:created>
  <dcterms:modified xsi:type="dcterms:W3CDTF">2019-04-12T08:37:22Z</dcterms:modified>
</cp:coreProperties>
</file>