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firstSlideNum="0" strictFirstAndLastChars="0" saveSubsetFonts="1">
  <p:sldMasterIdLst>
    <p:sldMasterId id="2147483651" r:id="rId3"/>
    <p:sldMasterId id="2147483652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7019925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95387" y="685800"/>
            <a:ext cx="4467224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95387" y="685800"/>
            <a:ext cx="4467224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95387" y="685800"/>
            <a:ext cx="4467224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95387" y="685800"/>
            <a:ext cx="4467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ext-graphic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96876" y="144431"/>
            <a:ext cx="6191348" cy="6969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95535" y="985391"/>
            <a:ext cx="8329364" cy="5520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/>
          <p:nvPr>
            <p:ph idx="2" type="chart"/>
          </p:nvPr>
        </p:nvSpPr>
        <p:spPr>
          <a:xfrm>
            <a:off x="4572000" y="1997793"/>
            <a:ext cx="4152899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hank-you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9.png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9" Type="http://schemas.openxmlformats.org/officeDocument/2006/relationships/theme" Target="../theme/theme2.xml"/><Relationship Id="rId5" Type="http://schemas.openxmlformats.org/officeDocument/2006/relationships/image" Target="../media/image01.png"/><Relationship Id="rId6" Type="http://schemas.openxmlformats.org/officeDocument/2006/relationships/image" Target="../media/image04.png"/><Relationship Id="rId7" Type="http://schemas.openxmlformats.org/officeDocument/2006/relationships/image" Target="../media/image05.png"/><Relationship Id="rId8" Type="http://schemas.openxmlformats.org/officeDocument/2006/relationships/slideLayout" Target="../slideLayouts/slideLayout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jpg"/><Relationship Id="rId2" Type="http://schemas.openxmlformats.org/officeDocument/2006/relationships/image" Target="../media/image09.png"/><Relationship Id="rId3" Type="http://schemas.openxmlformats.org/officeDocument/2006/relationships/image" Target="../media/image07.pn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9.png"/><Relationship Id="rId3" Type="http://schemas.openxmlformats.org/officeDocument/2006/relationships/image" Target="../media/image08.png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76200" y="182561"/>
            <a:ext cx="1600199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9800" y="830262"/>
            <a:ext cx="4603749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8787" y="6386512"/>
            <a:ext cx="425449" cy="33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7762" y="6389687"/>
            <a:ext cx="393700" cy="3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8636" y="6386512"/>
            <a:ext cx="447674" cy="33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0300" y="6386512"/>
            <a:ext cx="763586" cy="3317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20" name="Shape 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8100" y="0"/>
            <a:ext cx="9290049" cy="84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8458200" y="6505575"/>
            <a:ext cx="533399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586" y="144461"/>
            <a:ext cx="1936749" cy="58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75" y="125411"/>
            <a:ext cx="574674" cy="3000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6" y="0"/>
            <a:ext cx="91408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76200" y="182561"/>
            <a:ext cx="1600199" cy="49847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43211" y="2016125"/>
            <a:ext cx="3306762" cy="99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2006600"/>
            <a:ext cx="830261" cy="4317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oo.gl/IKqIjV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joan.lopez@bsc.es" TargetMode="External"/><Relationship Id="rId4" Type="http://schemas.openxmlformats.org/officeDocument/2006/relationships/hyperlink" Target="mailto:joan.lopez@bsc.es" TargetMode="External"/><Relationship Id="rId5" Type="http://schemas.openxmlformats.org/officeDocument/2006/relationships/hyperlink" Target="mailto:domingo.manubens@bsc.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6548437" y="196850"/>
            <a:ext cx="24479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Lisboa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685800" y="2562225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</a:rPr>
              <a:t>Autosubmit, Cylc and ecFlow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350950" y="4757720"/>
            <a:ext cx="6480300" cy="7023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>
                <a:solidFill>
                  <a:srgbClr val="FFFFFF"/>
                </a:solidFill>
              </a:rPr>
              <a:t>Domingo Manubens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96876" y="-84168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Assessment report on Autosubmit, Cylc  and ecFlow (D9.3)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cflow-broad picture-parts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850" y="3893424"/>
            <a:ext cx="4403050" cy="2833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ylc-broad picture-parts.pn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641" y="950726"/>
            <a:ext cx="5412008" cy="28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5675" y="4053549"/>
            <a:ext cx="5005950" cy="24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2314100" y="3893425"/>
            <a:ext cx="1786200" cy="2833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352700" y="3893425"/>
            <a:ext cx="1786200" cy="2833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352700" y="845425"/>
            <a:ext cx="1786200" cy="2833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28600" y="1219200"/>
            <a:ext cx="37896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Focus on workflow control and </a:t>
            </a:r>
            <a:r>
              <a:rPr lang="en-US" sz="2400">
                <a:solidFill>
                  <a:schemeClr val="dk1"/>
                </a:solidFill>
              </a:rPr>
              <a:t>submission systems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96876" y="-84168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Assessment report on Autosubmit, Cylc  and ecFlow (D9.3)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u="sng"/>
              <a:t>Part 1: Compared features: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Portability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Task communication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Support for remote platforms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Support for different workload managers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Fault tolerance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Support for automated error recovery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Support for date/time cycling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Monitoring and intervention tools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Support for generated workflows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- Scalability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Document available here:  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https://goo.gl/IKqIjV</a:t>
            </a:r>
          </a:p>
          <a:p>
            <a:pPr indent="0" lvl="0" marL="15240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4444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96876" y="-84168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Assessment report on Autosubmit, Cylc  and ecFlow (D9.3)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985618"/>
            <a:ext cx="9144000" cy="62678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228600" y="1219200"/>
            <a:ext cx="37896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b="1" lang="en-US" sz="2400" u="sng">
                <a:solidFill>
                  <a:schemeClr val="dk1"/>
                </a:solidFill>
              </a:rPr>
              <a:t>Part 2:</a:t>
            </a:r>
            <a:r>
              <a:rPr lang="en-US" sz="2400">
                <a:solidFill>
                  <a:schemeClr val="dk1"/>
                </a:solidFill>
              </a:rPr>
              <a:t> A GloSea5 workflow prototype has been defined and run with Autosubmit, Cylc and ecFlow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Drawbacks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Both"/>
            </a:pPr>
            <a:r>
              <a:rPr lang="en-US"/>
              <a:t>Portability</a:t>
            </a:r>
          </a:p>
          <a:p>
            <a:pPr indent="0" lvl="0" marL="914400" rtl="0">
              <a:spcBef>
                <a:spcPts val="480"/>
              </a:spcBef>
              <a:buNone/>
            </a:pPr>
            <a:r>
              <a:rPr lang="en-US" sz="2400"/>
              <a:t>ecFlow</a:t>
            </a:r>
          </a:p>
          <a:p>
            <a:pPr indent="-228600" lvl="0" marL="1371600" rtl="0">
              <a:spcBef>
                <a:spcPts val="480"/>
              </a:spcBef>
            </a:pPr>
            <a:r>
              <a:rPr lang="en-US" sz="1800"/>
              <a:t>Client</a:t>
            </a:r>
            <a:r>
              <a:rPr lang="en-US" sz="2000"/>
              <a:t> /</a:t>
            </a:r>
            <a:r>
              <a:rPr lang="en-US" sz="1800"/>
              <a:t> server </a:t>
            </a:r>
            <a:r>
              <a:rPr lang="en-US" sz="1800"/>
              <a:t>installation</a:t>
            </a:r>
          </a:p>
          <a:p>
            <a:pPr indent="457200" lvl="0" marL="914400" rtl="0">
              <a:spcBef>
                <a:spcPts val="400"/>
              </a:spcBef>
              <a:buNone/>
            </a:pPr>
            <a:r>
              <a:t/>
            </a:r>
            <a:endParaRPr sz="2000"/>
          </a:p>
          <a:p>
            <a:pPr indent="-228600" lvl="0" marL="457200" rtl="0">
              <a:spcBef>
                <a:spcPts val="0"/>
              </a:spcBef>
              <a:buAutoNum type="arabicParenBoth"/>
            </a:pPr>
            <a:r>
              <a:rPr lang="en-US"/>
              <a:t>Task communication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/>
              <a:t>ecFlow 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 sz="1800"/>
              <a:t>Restrictive firewalls issue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 sz="1800"/>
              <a:t>Not always possible to run server in login nodes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  <a:buAutoNum type="arabicParenBoth"/>
            </a:pPr>
            <a:r>
              <a:rPr lang="en-US"/>
              <a:t>(4) Support for remote platforms / Support for workload managers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/>
              <a:t>ecFlow 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Restrictive firewalls issues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-US"/>
              <a:t>Scripts for LoadLeveler (adapted for PBS, Sun/Oracle Grid Engine and Slurm)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Drawbacks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Both" startAt="5"/>
            </a:pPr>
            <a:r>
              <a:rPr lang="en-US"/>
              <a:t>(6) Fault tolerance / Automated recovery error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All tools acceptable features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Both" startAt="7"/>
            </a:pPr>
            <a:r>
              <a:rPr lang="en-US"/>
              <a:t>Support for date / time cycling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/>
              <a:t>Autosubmit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 sz="1800"/>
              <a:t>No families</a:t>
            </a:r>
          </a:p>
          <a:p>
            <a:pPr indent="-228600" lvl="0" marL="1371600" rtl="0">
              <a:spcBef>
                <a:spcPts val="0"/>
              </a:spcBef>
            </a:pPr>
            <a:r>
              <a:rPr lang="en-US" sz="1800"/>
              <a:t>No clock time triggered tasks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Both" startAt="7"/>
            </a:pPr>
            <a:r>
              <a:rPr lang="en-US"/>
              <a:t>Monitoring and intervention tools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/>
              <a:t>Autosubmit</a:t>
            </a:r>
          </a:p>
          <a:p>
            <a:pPr indent="-228600" lvl="0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800"/>
              <a:t>No GUI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Drawbacks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95535" y="985391"/>
            <a:ext cx="8329500" cy="55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arenBoth" startAt="9"/>
            </a:pPr>
            <a:r>
              <a:rPr lang="en-US"/>
              <a:t>Support for generated workflows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Autosubmit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-US" sz="1800"/>
              <a:t>CONF. FILE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Cylc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-US" sz="1800"/>
              <a:t>CONF. FILE + JINJA2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Both" startAt="9"/>
            </a:pPr>
            <a:r>
              <a:rPr lang="en-US"/>
              <a:t>Scalability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All tools reasonable scalability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Summary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11275" l="14472" r="13346" t="12898"/>
          <a:stretch/>
        </p:blipFill>
        <p:spPr>
          <a:xfrm>
            <a:off x="81700" y="1236650"/>
            <a:ext cx="9062300" cy="535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Roadmap</a:t>
            </a:r>
          </a:p>
        </p:txBody>
      </p:sp>
      <p:pic>
        <p:nvPicPr>
          <p:cNvPr descr="roadmap.pn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4" y="966799"/>
            <a:ext cx="8586674" cy="5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925" y="4995862"/>
            <a:ext cx="211455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 &amp; A</a:t>
            </a:r>
          </a:p>
        </p:txBody>
      </p:sp>
      <p:pic>
        <p:nvPicPr>
          <p:cNvPr descr="Resultado de imagen de Q&amp;A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387" y="2122075"/>
            <a:ext cx="2577224" cy="25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350962" y="4760912"/>
            <a:ext cx="6480174" cy="10445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further information please contact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joan.lopez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@bsc.es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domingo.manubens@bsc.es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1371600" y="3717925"/>
            <a:ext cx="6400799" cy="660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Outline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2269354" y="1948321"/>
            <a:ext cx="4605300" cy="350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M4 HR introduction (D9.6)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Autosubmit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Cylc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ecFlow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Assessment report (D9.3)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Features compared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Autosubmit roadmap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Multi-member climate experiment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66925" y="6243200"/>
            <a:ext cx="2737200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i="1" lang="en-US"/>
              <a:t>~ 12000 CHPSY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933450"/>
            <a:ext cx="838200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Multiple HPC infrastructures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3000"/>
            <a:ext cx="88392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96876" y="-84168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Multi-model multi-member climate experiment workflow (D9.6) (WiP)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946900"/>
            <a:ext cx="7581900" cy="56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166925" y="4566800"/>
            <a:ext cx="3855600" cy="19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i="1" lang="en-US"/>
              <a:t>“Demonstrator”: </a:t>
            </a:r>
            <a:r>
              <a:rPr lang="en-US"/>
              <a:t>performance metrics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for both HR models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at BSC/SMHI/CERFACS based on </a:t>
            </a:r>
            <a:r>
              <a:rPr i="1" lang="en-US"/>
              <a:t>Balaji et al. 2016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424" y="3906475"/>
            <a:ext cx="3250899" cy="32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Workflow tools appropriate for M4 HR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1290637"/>
            <a:ext cx="790575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1" type="body"/>
          </p:nvPr>
        </p:nvSpPr>
        <p:spPr>
          <a:xfrm>
            <a:off x="471725" y="5100193"/>
            <a:ext cx="8329500" cy="1748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The three scheduling and submission systems have been tested and evaluated with regard to the suitability for multi-model multi-member high resolution (M4 HR) experiments (D9.3)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Autosubmit technical infrastructure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0" y="1651274"/>
            <a:ext cx="8928275" cy="438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Cylc technical infrastructure</a:t>
            </a:r>
          </a:p>
        </p:txBody>
      </p:sp>
      <p:pic>
        <p:nvPicPr>
          <p:cNvPr descr="cylc-broad picture-parts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7422"/>
            <a:ext cx="9144001" cy="478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96876" y="144431"/>
            <a:ext cx="6191399" cy="69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ecFlow technical infrastructure</a:t>
            </a:r>
          </a:p>
        </p:txBody>
      </p:sp>
      <p:sp>
        <p:nvSpPr>
          <p:cNvPr id="100" name="Shape 100"/>
          <p:cNvSpPr/>
          <p:nvPr>
            <p:ph idx="2" type="chart"/>
          </p:nvPr>
        </p:nvSpPr>
        <p:spPr>
          <a:xfrm>
            <a:off x="4572000" y="1997793"/>
            <a:ext cx="4152900" cy="460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cflow-broad picture-parts.pn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475" y="1475424"/>
            <a:ext cx="7733748" cy="49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9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