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3" r:id="rId1"/>
  </p:sldMasterIdLst>
  <p:notesMasterIdLst>
    <p:notesMasterId r:id="rId31"/>
  </p:notesMasterIdLst>
  <p:handoutMasterIdLst>
    <p:handoutMasterId r:id="rId32"/>
  </p:handoutMasterIdLst>
  <p:sldIdLst>
    <p:sldId id="596" r:id="rId2"/>
    <p:sldId id="597" r:id="rId3"/>
    <p:sldId id="598" r:id="rId4"/>
    <p:sldId id="600" r:id="rId5"/>
    <p:sldId id="599" r:id="rId6"/>
    <p:sldId id="601" r:id="rId7"/>
    <p:sldId id="602" r:id="rId8"/>
    <p:sldId id="603" r:id="rId9"/>
    <p:sldId id="604" r:id="rId10"/>
    <p:sldId id="628" r:id="rId11"/>
    <p:sldId id="605" r:id="rId12"/>
    <p:sldId id="606" r:id="rId13"/>
    <p:sldId id="607" r:id="rId14"/>
    <p:sldId id="618" r:id="rId15"/>
    <p:sldId id="617" r:id="rId16"/>
    <p:sldId id="611" r:id="rId17"/>
    <p:sldId id="608" r:id="rId18"/>
    <p:sldId id="609" r:id="rId19"/>
    <p:sldId id="613" r:id="rId20"/>
    <p:sldId id="627" r:id="rId21"/>
    <p:sldId id="612" r:id="rId22"/>
    <p:sldId id="622" r:id="rId23"/>
    <p:sldId id="623" r:id="rId24"/>
    <p:sldId id="614" r:id="rId25"/>
    <p:sldId id="615" r:id="rId26"/>
    <p:sldId id="625" r:id="rId27"/>
    <p:sldId id="626" r:id="rId28"/>
    <p:sldId id="621" r:id="rId29"/>
    <p:sldId id="619" r:id="rId30"/>
  </p:sldIdLst>
  <p:sldSz cx="9144000" cy="5143500" type="screen16x9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BBE14"/>
    <a:srgbClr val="F09600"/>
    <a:srgbClr val="0080A5"/>
    <a:srgbClr val="00749E"/>
    <a:srgbClr val="00749C"/>
    <a:srgbClr val="A2A2A2"/>
    <a:srgbClr val="F8AF3F"/>
    <a:srgbClr val="FFFFFF"/>
    <a:srgbClr val="0078A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4" autoAdjust="0"/>
    <p:restoredTop sz="83149" autoAdjust="0"/>
  </p:normalViewPr>
  <p:slideViewPr>
    <p:cSldViewPr>
      <p:cViewPr varScale="1">
        <p:scale>
          <a:sx n="138" d="100"/>
          <a:sy n="138" d="100"/>
        </p:scale>
        <p:origin x="1208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21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20" y="-96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l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180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r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4D5C64-745A-4627-BCD3-A5FAE75DB2FD}" type="datetimeFigureOut">
              <a:rPr lang="de-DE"/>
              <a:pPr>
                <a:defRPr/>
              </a:pPr>
              <a:t>17.05.17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9722405"/>
            <a:ext cx="3075983" cy="509799"/>
          </a:xfrm>
          <a:prstGeom prst="rect">
            <a:avLst/>
          </a:prstGeom>
        </p:spPr>
        <p:txBody>
          <a:bodyPr vert="horz" lIns="95690" tIns="47847" rIns="95690" bIns="47847" rtlCol="0" anchor="b"/>
          <a:lstStyle>
            <a:lvl1pPr algn="l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180" y="9722405"/>
            <a:ext cx="3075983" cy="509799"/>
          </a:xfrm>
          <a:prstGeom prst="rect">
            <a:avLst/>
          </a:prstGeom>
        </p:spPr>
        <p:txBody>
          <a:bodyPr vert="horz" wrap="square" lIns="95690" tIns="47847" rIns="95690" bIns="478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9F197F1B-60AB-4EF8-9EA4-2DBDA549F280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28802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180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C0D0529-AAE7-4F38-96E7-85F79EE34557}" type="datetimeFigureOut">
              <a:rPr lang="de-DE"/>
              <a:pPr>
                <a:defRPr/>
              </a:pPr>
              <a:t>17.05.17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7" rIns="95690" bIns="47847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209"/>
            <a:ext cx="5679440" cy="4605092"/>
          </a:xfrm>
          <a:prstGeom prst="rect">
            <a:avLst/>
          </a:prstGeom>
        </p:spPr>
        <p:txBody>
          <a:bodyPr vert="horz" lIns="95690" tIns="47847" rIns="95690" bIns="47847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9722405"/>
            <a:ext cx="3075983" cy="509799"/>
          </a:xfrm>
          <a:prstGeom prst="rect">
            <a:avLst/>
          </a:prstGeom>
        </p:spPr>
        <p:txBody>
          <a:bodyPr vert="horz" lIns="95690" tIns="47847" rIns="95690" bIns="4784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180" y="9722405"/>
            <a:ext cx="3075983" cy="509799"/>
          </a:xfrm>
          <a:prstGeom prst="rect">
            <a:avLst/>
          </a:prstGeom>
        </p:spPr>
        <p:txBody>
          <a:bodyPr vert="horz" wrap="square" lIns="95690" tIns="47847" rIns="95690" bIns="478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2C844F0A-0B86-4A99-9A6C-939FE65E0D2F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967385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0827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41963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aren’t in the development team.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70740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14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1086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15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7175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versions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coexist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versions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package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ok.</a:t>
            </a:r>
          </a:p>
          <a:p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Packages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installed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automatically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dependencies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Binaries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regardless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user’s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16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9083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19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85174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26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3375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0882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292080" y="4673377"/>
            <a:ext cx="5057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de-DE" dirty="0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2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76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251520" y="545033"/>
            <a:ext cx="8712968" cy="0"/>
          </a:xfrm>
          <a:prstGeom prst="line">
            <a:avLst/>
          </a:prstGeom>
          <a:ln>
            <a:solidFill>
              <a:srgbClr val="00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4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0882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292080" y="4673377"/>
            <a:ext cx="5057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de-DE" dirty="0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220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4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562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32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4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67544" y="987575"/>
            <a:ext cx="8208912" cy="3312368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3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Brussels, 28.03.2017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Joachim Biercamp, DKRZ   -   ESiWACE Review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37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tiff"/><Relationship Id="rId17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07026" y="205979"/>
            <a:ext cx="7009390" cy="339054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856576"/>
            <a:ext cx="8229600" cy="373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0882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292080" y="4673377"/>
            <a:ext cx="5057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1055506" cy="2500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06" y="267494"/>
            <a:ext cx="377058" cy="252000"/>
          </a:xfrm>
          <a:prstGeom prst="rect">
            <a:avLst/>
          </a:prstGeom>
        </p:spPr>
      </p:pic>
      <p:cxnSp>
        <p:nvCxnSpPr>
          <p:cNvPr id="9" name="Gerader Verbinder 8"/>
          <p:cNvCxnSpPr/>
          <p:nvPr userDrawn="1"/>
        </p:nvCxnSpPr>
        <p:spPr>
          <a:xfrm>
            <a:off x="251520" y="545033"/>
            <a:ext cx="8712968" cy="0"/>
          </a:xfrm>
          <a:prstGeom prst="line">
            <a:avLst/>
          </a:prstGeom>
          <a:ln>
            <a:solidFill>
              <a:srgbClr val="00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de-DE" dirty="0" smtClean="0"/>
              <a:t>Barcelona, 17/05/2017</a:t>
            </a:r>
            <a:endParaRPr lang="de-DE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72200" y="4673378"/>
            <a:ext cx="1019679" cy="2738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48960" y="4673377"/>
            <a:ext cx="1137840" cy="2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6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lang="de-DE" sz="2000" kern="1200" dirty="0">
          <a:solidFill>
            <a:schemeClr val="bg1">
              <a:lumMod val="50000"/>
            </a:schemeClr>
          </a:solidFill>
          <a:latin typeface="+mj-lt"/>
          <a:ea typeface="+mj-ea"/>
          <a:cs typeface="Lucida Sans Unicode" panose="020B0602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LNL/spack" TargetMode="External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Relationship Id="rId3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48780" y="3870216"/>
            <a:ext cx="62195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</a:t>
            </a:r>
            <a:r>
              <a:rPr lang="en-US" altLang="de-DE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ESiWACE</a:t>
            </a:r>
            <a:r>
              <a:rPr lang="en-US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project has received funding from the European Union’s Horizon 2020 research and innovation </a:t>
            </a:r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program </a:t>
            </a:r>
            <a:r>
              <a:rPr lang="en-US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under grant agreement No </a:t>
            </a:r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675191</a:t>
            </a:r>
            <a:endParaRPr lang="en-US" altLang="de-DE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62218" y="4301103"/>
            <a:ext cx="62195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This </a:t>
            </a:r>
            <a:r>
              <a:rPr lang="en-US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material reflects only the author's view and the Commission is not responsible for any use that may be made of the information it contains</a:t>
            </a:r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</a:t>
            </a:r>
            <a:endParaRPr lang="en-US" altLang="de-DE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16207"/>
            <a:ext cx="4392488" cy="104201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2008" y="72008"/>
            <a:ext cx="284380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95536" y="1928322"/>
            <a:ext cx="828092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de-DE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Software stack deployment for </a:t>
            </a:r>
            <a:endParaRPr lang="en-US" altLang="de-DE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0" algn="ctr"/>
            <a:r>
              <a:rPr lang="en-US" altLang="de-DE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Earth </a:t>
            </a:r>
            <a:r>
              <a:rPr lang="en-US" altLang="de-DE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System Modelling using </a:t>
            </a:r>
            <a:r>
              <a:rPr lang="en-US" altLang="de-DE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Spack</a:t>
            </a:r>
            <a:endParaRPr lang="en-US" altLang="de-DE" sz="32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0" algn="ctr"/>
            <a:endParaRPr lang="en-US" altLang="de-DE" sz="1600" b="1" i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0" algn="ctr"/>
            <a:r>
              <a:rPr lang="en-US" altLang="de-DE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Kim </a:t>
            </a:r>
            <a:r>
              <a:rPr lang="en-US" altLang="de-DE" sz="16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Serradell</a:t>
            </a:r>
            <a:r>
              <a:rPr lang="en-US" altLang="de-DE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altLang="de-DE" sz="16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Maronda</a:t>
            </a:r>
            <a:r>
              <a:rPr lang="en-US" altLang="de-DE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(BSC)</a:t>
            </a:r>
          </a:p>
          <a:p>
            <a:pPr algn="ctr"/>
            <a:r>
              <a:rPr lang="en-US" altLang="de-DE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Sergey </a:t>
            </a:r>
            <a:r>
              <a:rPr lang="en-US" altLang="de-DE" sz="16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Kosukhin</a:t>
            </a:r>
            <a:r>
              <a:rPr lang="en-US" altLang="de-DE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(MPI-M)</a:t>
            </a:r>
            <a:endParaRPr lang="en-US" altLang="de-DE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22781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 it automatic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2892"/>
            <a:ext cx="4032448" cy="2268252"/>
          </a:xfrm>
          <a:prstGeom prst="rect">
            <a:avLst/>
          </a:prstGeom>
        </p:spPr>
      </p:pic>
      <p:pic>
        <p:nvPicPr>
          <p:cNvPr id="10" name="Marcador de contenido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2892"/>
            <a:ext cx="3792339" cy="225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419622"/>
            <a:ext cx="8229600" cy="3175000"/>
          </a:xfrm>
        </p:spPr>
        <p:txBody>
          <a:bodyPr>
            <a:noAutofit/>
          </a:bodyPr>
          <a:lstStyle/>
          <a:p>
            <a:r>
              <a:rPr lang="es-ES_tradnl" sz="1800" dirty="0" err="1"/>
              <a:t>Spack</a:t>
            </a:r>
            <a:r>
              <a:rPr lang="es-ES_tradnl" sz="1800" dirty="0"/>
              <a:t> </a:t>
            </a:r>
            <a:r>
              <a:rPr lang="es-ES_tradnl" sz="1800" dirty="0" err="1"/>
              <a:t>is</a:t>
            </a:r>
            <a:r>
              <a:rPr lang="es-ES_tradnl" sz="1800" dirty="0"/>
              <a:t> a </a:t>
            </a:r>
            <a:r>
              <a:rPr lang="es-ES_tradnl" sz="1800" dirty="0" err="1"/>
              <a:t>package</a:t>
            </a:r>
            <a:r>
              <a:rPr lang="es-ES_tradnl" sz="1800" dirty="0"/>
              <a:t> </a:t>
            </a:r>
            <a:r>
              <a:rPr lang="es-ES_tradnl" sz="1800" dirty="0" err="1"/>
              <a:t>management</a:t>
            </a:r>
            <a:r>
              <a:rPr lang="es-ES_tradnl" sz="1800" dirty="0"/>
              <a:t> </a:t>
            </a:r>
            <a:r>
              <a:rPr lang="es-ES_tradnl" sz="1800" dirty="0" err="1"/>
              <a:t>tool</a:t>
            </a:r>
            <a:r>
              <a:rPr lang="es-ES_tradnl" sz="1800" dirty="0"/>
              <a:t> </a:t>
            </a:r>
            <a:r>
              <a:rPr lang="es-ES_tradnl" sz="1800" dirty="0" err="1"/>
              <a:t>designed</a:t>
            </a:r>
            <a:r>
              <a:rPr lang="es-ES_tradnl" sz="1800" dirty="0"/>
              <a:t> to </a:t>
            </a:r>
            <a:r>
              <a:rPr lang="es-ES_tradnl" sz="1800" dirty="0" err="1"/>
              <a:t>support</a:t>
            </a:r>
            <a:r>
              <a:rPr lang="es-ES_tradnl" sz="1800" dirty="0"/>
              <a:t> </a:t>
            </a:r>
            <a:r>
              <a:rPr lang="es-ES_tradnl" sz="1800" dirty="0" err="1"/>
              <a:t>multiple</a:t>
            </a:r>
            <a:r>
              <a:rPr lang="es-ES_tradnl" sz="1800" dirty="0"/>
              <a:t> </a:t>
            </a:r>
            <a:r>
              <a:rPr lang="es-ES_tradnl" sz="1800" dirty="0" err="1"/>
              <a:t>versions</a:t>
            </a:r>
            <a:r>
              <a:rPr lang="es-ES_tradnl" sz="1800" dirty="0"/>
              <a:t> and </a:t>
            </a:r>
            <a:r>
              <a:rPr lang="es-ES_tradnl" sz="1800" dirty="0" err="1"/>
              <a:t>configurations</a:t>
            </a:r>
            <a:r>
              <a:rPr lang="es-ES_tradnl" sz="1800" dirty="0"/>
              <a:t> of software </a:t>
            </a:r>
            <a:r>
              <a:rPr lang="es-ES_tradnl" sz="1800" dirty="0" err="1"/>
              <a:t>on</a:t>
            </a:r>
            <a:r>
              <a:rPr lang="es-ES_tradnl" sz="1800" dirty="0"/>
              <a:t> a </a:t>
            </a:r>
            <a:r>
              <a:rPr lang="es-ES_tradnl" sz="1800" dirty="0" err="1"/>
              <a:t>wide</a:t>
            </a:r>
            <a:r>
              <a:rPr lang="es-ES_tradnl" sz="1800" dirty="0"/>
              <a:t> </a:t>
            </a:r>
            <a:r>
              <a:rPr lang="es-ES_tradnl" sz="1800" dirty="0" err="1"/>
              <a:t>variety</a:t>
            </a:r>
            <a:r>
              <a:rPr lang="es-ES_tradnl" sz="1800" dirty="0"/>
              <a:t> of </a:t>
            </a:r>
            <a:r>
              <a:rPr lang="es-ES_tradnl" sz="1800" dirty="0" err="1"/>
              <a:t>platforms</a:t>
            </a:r>
            <a:r>
              <a:rPr lang="es-ES_tradnl" sz="1800" dirty="0"/>
              <a:t> and </a:t>
            </a:r>
            <a:r>
              <a:rPr lang="es-ES_tradnl" sz="1800" dirty="0" err="1"/>
              <a:t>environments</a:t>
            </a:r>
            <a:r>
              <a:rPr lang="es-ES_tradnl" sz="1800" dirty="0"/>
              <a:t>. </a:t>
            </a:r>
            <a:endParaRPr lang="es-ES_tradnl" sz="1800" dirty="0" smtClean="0"/>
          </a:p>
          <a:p>
            <a:r>
              <a:rPr lang="es-ES_tradnl" sz="1800" dirty="0" err="1" smtClean="0"/>
              <a:t>It</a:t>
            </a:r>
            <a:r>
              <a:rPr lang="es-ES_tradnl" sz="1800" dirty="0" smtClean="0"/>
              <a:t> </a:t>
            </a:r>
            <a:r>
              <a:rPr lang="es-ES_tradnl" sz="1800" dirty="0" err="1"/>
              <a:t>was</a:t>
            </a:r>
            <a:r>
              <a:rPr lang="es-ES_tradnl" sz="1800" dirty="0"/>
              <a:t> </a:t>
            </a:r>
            <a:r>
              <a:rPr lang="es-ES_tradnl" sz="1800" dirty="0" err="1"/>
              <a:t>designed</a:t>
            </a:r>
            <a:r>
              <a:rPr lang="es-ES_tradnl" sz="1800" dirty="0"/>
              <a:t> </a:t>
            </a:r>
            <a:r>
              <a:rPr lang="es-ES_tradnl" sz="1800" dirty="0" err="1"/>
              <a:t>for</a:t>
            </a:r>
            <a:r>
              <a:rPr lang="es-ES_tradnl" sz="1800" dirty="0"/>
              <a:t> </a:t>
            </a:r>
            <a:r>
              <a:rPr lang="es-ES_tradnl" sz="1800" b="1" dirty="0" err="1"/>
              <a:t>large</a:t>
            </a:r>
            <a:r>
              <a:rPr lang="es-ES_tradnl" sz="1800" b="1" dirty="0"/>
              <a:t> </a:t>
            </a:r>
            <a:r>
              <a:rPr lang="es-ES_tradnl" sz="1800" b="1" dirty="0" err="1"/>
              <a:t>supercomputing</a:t>
            </a:r>
            <a:r>
              <a:rPr lang="es-ES_tradnl" sz="1800" b="1" dirty="0"/>
              <a:t> </a:t>
            </a:r>
            <a:r>
              <a:rPr lang="es-ES_tradnl" sz="1800" dirty="0"/>
              <a:t>centers, </a:t>
            </a:r>
            <a:r>
              <a:rPr lang="es-ES_tradnl" sz="1800" dirty="0" err="1"/>
              <a:t>where</a:t>
            </a:r>
            <a:r>
              <a:rPr lang="es-ES_tradnl" sz="1800" dirty="0"/>
              <a:t> </a:t>
            </a:r>
            <a:r>
              <a:rPr lang="es-ES_tradnl" sz="1800" b="1" dirty="0" err="1"/>
              <a:t>many</a:t>
            </a:r>
            <a:r>
              <a:rPr lang="es-ES_tradnl" sz="1800" b="1" dirty="0"/>
              <a:t> </a:t>
            </a:r>
            <a:r>
              <a:rPr lang="es-ES_tradnl" sz="1800" b="1" dirty="0" err="1"/>
              <a:t>users</a:t>
            </a:r>
            <a:r>
              <a:rPr lang="es-ES_tradnl" sz="1800" b="1" dirty="0"/>
              <a:t> </a:t>
            </a:r>
            <a:r>
              <a:rPr lang="es-ES_tradnl" sz="1800" dirty="0"/>
              <a:t>and </a:t>
            </a:r>
            <a:r>
              <a:rPr lang="es-ES_tradnl" sz="1800" dirty="0" err="1"/>
              <a:t>application</a:t>
            </a:r>
            <a:r>
              <a:rPr lang="es-ES_tradnl" sz="1800" dirty="0"/>
              <a:t> </a:t>
            </a:r>
            <a:r>
              <a:rPr lang="es-ES_tradnl" sz="1800" dirty="0" err="1"/>
              <a:t>teams</a:t>
            </a:r>
            <a:r>
              <a:rPr lang="es-ES_tradnl" sz="1800" dirty="0"/>
              <a:t> share </a:t>
            </a:r>
            <a:r>
              <a:rPr lang="es-ES_tradnl" sz="1800" b="1" dirty="0" err="1"/>
              <a:t>common</a:t>
            </a:r>
            <a:r>
              <a:rPr lang="es-ES_tradnl" sz="1800" b="1" dirty="0"/>
              <a:t> </a:t>
            </a:r>
            <a:r>
              <a:rPr lang="es-ES_tradnl" sz="1800" b="1" dirty="0" err="1"/>
              <a:t>installations</a:t>
            </a:r>
            <a:r>
              <a:rPr lang="es-ES_tradnl" sz="1800" b="1" dirty="0"/>
              <a:t> </a:t>
            </a:r>
            <a:r>
              <a:rPr lang="es-ES_tradnl" sz="1800" dirty="0"/>
              <a:t>of software </a:t>
            </a:r>
            <a:r>
              <a:rPr lang="es-ES_tradnl" sz="1800" dirty="0" err="1"/>
              <a:t>on</a:t>
            </a:r>
            <a:r>
              <a:rPr lang="es-ES_tradnl" sz="1800" dirty="0"/>
              <a:t> </a:t>
            </a:r>
            <a:r>
              <a:rPr lang="es-ES_tradnl" sz="1800" b="1" dirty="0" err="1"/>
              <a:t>clusters</a:t>
            </a:r>
            <a:r>
              <a:rPr lang="es-ES_tradnl" sz="1800" b="1" dirty="0"/>
              <a:t> </a:t>
            </a:r>
            <a:r>
              <a:rPr lang="es-ES_tradnl" sz="1800" b="1" dirty="0" err="1"/>
              <a:t>with</a:t>
            </a:r>
            <a:r>
              <a:rPr lang="es-ES_tradnl" sz="1800" b="1" dirty="0"/>
              <a:t> </a:t>
            </a:r>
            <a:r>
              <a:rPr lang="es-ES_tradnl" sz="1800" b="1" dirty="0" err="1"/>
              <a:t>exotic</a:t>
            </a:r>
            <a:r>
              <a:rPr lang="es-ES_tradnl" sz="1800" b="1" dirty="0"/>
              <a:t> </a:t>
            </a:r>
            <a:r>
              <a:rPr lang="es-ES_tradnl" sz="1800" b="1" dirty="0" err="1"/>
              <a:t>architectures</a:t>
            </a:r>
            <a:r>
              <a:rPr lang="es-ES_tradnl" sz="1800" dirty="0"/>
              <a:t>, </a:t>
            </a:r>
            <a:r>
              <a:rPr lang="es-ES_tradnl" sz="1800" dirty="0" err="1"/>
              <a:t>using</a:t>
            </a:r>
            <a:r>
              <a:rPr lang="es-ES_tradnl" sz="1800" dirty="0"/>
              <a:t> </a:t>
            </a:r>
            <a:r>
              <a:rPr lang="es-ES_tradnl" sz="1800" b="1" dirty="0" err="1"/>
              <a:t>libraries</a:t>
            </a:r>
            <a:r>
              <a:rPr lang="es-ES_tradnl" sz="1800" dirty="0"/>
              <a:t> </a:t>
            </a:r>
            <a:r>
              <a:rPr lang="es-ES_tradnl" sz="1800" dirty="0" err="1"/>
              <a:t>that</a:t>
            </a:r>
            <a:r>
              <a:rPr lang="es-ES_tradnl" sz="1800" dirty="0"/>
              <a:t> do </a:t>
            </a:r>
            <a:r>
              <a:rPr lang="es-ES_tradnl" sz="1800" dirty="0" err="1" smtClean="0"/>
              <a:t>not</a:t>
            </a:r>
            <a:r>
              <a:rPr lang="es-ES_tradnl" sz="1800" dirty="0" smtClean="0"/>
              <a:t> </a:t>
            </a:r>
            <a:r>
              <a:rPr lang="es-ES_tradnl" sz="1800" dirty="0" err="1"/>
              <a:t>have</a:t>
            </a:r>
            <a:r>
              <a:rPr lang="es-ES_tradnl" sz="1800" dirty="0"/>
              <a:t> a standard ABI</a:t>
            </a:r>
            <a:r>
              <a:rPr lang="es-ES_tradnl" sz="1800" dirty="0" smtClean="0"/>
              <a:t>.</a:t>
            </a:r>
          </a:p>
          <a:p>
            <a:endParaRPr lang="es-ES_tradnl" sz="1800" dirty="0"/>
          </a:p>
          <a:p>
            <a:r>
              <a:rPr lang="es-ES_tradnl" sz="1800" dirty="0" err="1" smtClean="0"/>
              <a:t>Released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under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Lesser</a:t>
            </a:r>
            <a:r>
              <a:rPr lang="es-ES_tradnl" sz="1800" dirty="0" smtClean="0"/>
              <a:t> GPL. </a:t>
            </a:r>
            <a:r>
              <a:rPr lang="es-ES_tradnl" sz="1800" dirty="0" err="1" smtClean="0"/>
              <a:t>Avialable</a:t>
            </a:r>
            <a:r>
              <a:rPr lang="es-ES_tradnl" sz="1800" dirty="0" smtClean="0"/>
              <a:t> at </a:t>
            </a:r>
            <a:r>
              <a:rPr lang="es-ES_tradnl" sz="1800" dirty="0" smtClean="0">
                <a:hlinkClick r:id="rId3"/>
              </a:rPr>
              <a:t>https</a:t>
            </a:r>
            <a:r>
              <a:rPr lang="es-ES_tradnl" sz="1800" dirty="0">
                <a:hlinkClick r:id="rId3"/>
              </a:rPr>
              <a:t>://</a:t>
            </a:r>
            <a:r>
              <a:rPr lang="es-ES_tradnl" sz="1800" dirty="0" smtClean="0">
                <a:hlinkClick r:id="rId3"/>
              </a:rPr>
              <a:t>github.com/LLNL/spack</a:t>
            </a:r>
            <a:r>
              <a:rPr lang="es-ES_tradnl" sz="1800" dirty="0" smtClean="0"/>
              <a:t> </a:t>
            </a:r>
          </a:p>
          <a:p>
            <a:endParaRPr lang="es-ES_tradnl" sz="1800" dirty="0"/>
          </a:p>
          <a:p>
            <a:r>
              <a:rPr lang="es-ES_tradnl" sz="1800" dirty="0" smtClean="0"/>
              <a:t>More </a:t>
            </a:r>
            <a:r>
              <a:rPr lang="es-ES_tradnl" sz="1800" dirty="0" err="1" smtClean="0"/>
              <a:t>than</a:t>
            </a:r>
            <a:r>
              <a:rPr lang="es-ES_tradnl" sz="1800" dirty="0" smtClean="0"/>
              <a:t> 140 </a:t>
            </a:r>
            <a:r>
              <a:rPr lang="es-ES_tradnl" sz="1800" dirty="0" err="1" smtClean="0"/>
              <a:t>contributors</a:t>
            </a:r>
            <a:r>
              <a:rPr lang="es-ES_tradnl" sz="1800" dirty="0" smtClean="0"/>
              <a:t> and </a:t>
            </a:r>
            <a:r>
              <a:rPr lang="es-ES_tradnl" sz="1800" dirty="0" err="1" smtClean="0"/>
              <a:t>currently</a:t>
            </a:r>
            <a:r>
              <a:rPr lang="es-ES_tradnl" sz="1800" dirty="0" smtClean="0"/>
              <a:t> &gt;1400 </a:t>
            </a:r>
            <a:r>
              <a:rPr lang="es-ES_tradnl" sz="1800" dirty="0" err="1" smtClean="0"/>
              <a:t>packages</a:t>
            </a:r>
            <a:r>
              <a:rPr lang="es-ES_tradnl" sz="1800" dirty="0" smtClean="0"/>
              <a:t> (</a:t>
            </a:r>
            <a:r>
              <a:rPr lang="es-ES_tradnl" sz="1800" dirty="0" err="1" smtClean="0"/>
              <a:t>libraries</a:t>
            </a:r>
            <a:r>
              <a:rPr lang="es-ES_tradnl" sz="1800" dirty="0" smtClean="0"/>
              <a:t>, </a:t>
            </a:r>
            <a:r>
              <a:rPr lang="es-ES_tradnl" sz="1800" dirty="0" err="1" smtClean="0"/>
              <a:t>tools</a:t>
            </a:r>
            <a:r>
              <a:rPr lang="es-ES_tradnl" sz="1800" dirty="0" smtClean="0"/>
              <a:t>, </a:t>
            </a:r>
            <a:r>
              <a:rPr lang="es-ES_tradnl" sz="1800" dirty="0" err="1" smtClean="0"/>
              <a:t>python</a:t>
            </a:r>
            <a:r>
              <a:rPr lang="es-ES_tradnl" sz="1800" dirty="0" smtClean="0"/>
              <a:t> modules, R </a:t>
            </a:r>
            <a:r>
              <a:rPr lang="es-ES_tradnl" sz="1800" dirty="0" err="1" smtClean="0"/>
              <a:t>packages</a:t>
            </a:r>
            <a:r>
              <a:rPr lang="mr-IN" sz="1800" dirty="0" smtClean="0"/>
              <a:t>…</a:t>
            </a:r>
            <a:r>
              <a:rPr lang="es-ES" sz="1800" dirty="0" smtClean="0"/>
              <a:t>)</a:t>
            </a:r>
            <a:endParaRPr lang="es-ES_tradnl" sz="1800" dirty="0" smtClean="0"/>
          </a:p>
          <a:p>
            <a:endParaRPr lang="en-GB" sz="18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695382"/>
            <a:ext cx="2376264" cy="5738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013" y="639574"/>
            <a:ext cx="3384376" cy="6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000" dirty="0" err="1"/>
              <a:t>How</a:t>
            </a:r>
            <a:r>
              <a:rPr lang="es-ES_tradnl" sz="2000" dirty="0"/>
              <a:t> to </a:t>
            </a:r>
            <a:r>
              <a:rPr lang="es-ES_tradnl" sz="2000" dirty="0" err="1"/>
              <a:t>install</a:t>
            </a:r>
            <a:r>
              <a:rPr lang="es-ES_tradnl" sz="2000" dirty="0"/>
              <a:t> </a:t>
            </a:r>
            <a:r>
              <a:rPr lang="es-ES_tradnl" sz="2000" dirty="0" err="1" smtClean="0"/>
              <a:t>Spack</a:t>
            </a:r>
            <a:endParaRPr lang="es-ES_tradnl" sz="2000" dirty="0" smtClean="0"/>
          </a:p>
          <a:p>
            <a:endParaRPr lang="es-ES_tradnl" sz="2000" dirty="0"/>
          </a:p>
          <a:p>
            <a:endParaRPr lang="es-ES_tradnl" sz="2000" dirty="0" smtClean="0"/>
          </a:p>
          <a:p>
            <a:endParaRPr lang="es-ES_tradnl" sz="2000" dirty="0"/>
          </a:p>
          <a:p>
            <a:endParaRPr lang="es-ES_tradnl" sz="2000" dirty="0"/>
          </a:p>
          <a:p>
            <a:endParaRPr lang="es-ES_tradnl" sz="2000" dirty="0"/>
          </a:p>
          <a:p>
            <a:r>
              <a:rPr lang="es-ES_tradnl" sz="2000" dirty="0" err="1" smtClean="0"/>
              <a:t>How</a:t>
            </a:r>
            <a:r>
              <a:rPr lang="es-ES_tradnl" sz="2000" dirty="0" smtClean="0"/>
              <a:t> to </a:t>
            </a:r>
            <a:r>
              <a:rPr lang="es-ES_tradnl" sz="2000" dirty="0" err="1" smtClean="0"/>
              <a:t>install</a:t>
            </a:r>
            <a:r>
              <a:rPr lang="es-ES_tradnl" sz="2000" dirty="0" smtClean="0"/>
              <a:t> a </a:t>
            </a:r>
            <a:r>
              <a:rPr lang="es-ES_tradnl" sz="2000" dirty="0" err="1" smtClean="0"/>
              <a:t>package</a:t>
            </a:r>
            <a:endParaRPr lang="es-ES_tradnl" sz="2000" dirty="0"/>
          </a:p>
          <a:p>
            <a:endParaRPr lang="en-GB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is easy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721" y="1275606"/>
            <a:ext cx="4572000" cy="17640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721" y="3579862"/>
            <a:ext cx="4572000" cy="33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6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err="1" smtClean="0"/>
              <a:t>Spack</a:t>
            </a:r>
            <a:r>
              <a:rPr lang="en-GB" sz="2000" dirty="0" smtClean="0"/>
              <a:t> will detect compilers installed</a:t>
            </a:r>
          </a:p>
          <a:p>
            <a:r>
              <a:rPr lang="en-GB" sz="2000" dirty="0" smtClean="0"/>
              <a:t>Will build the list of dependencies</a:t>
            </a:r>
          </a:p>
          <a:p>
            <a:r>
              <a:rPr lang="en-GB" sz="2000" dirty="0" smtClean="0"/>
              <a:t>And install the package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is easy (II)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98" y="1151335"/>
            <a:ext cx="4642752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r>
              <a:rPr lang="en-GB" dirty="0" err="1" smtClean="0"/>
              <a:t>spack</a:t>
            </a:r>
            <a:r>
              <a:rPr lang="en-GB" dirty="0" smtClean="0"/>
              <a:t> list” (packages available to install) </a:t>
            </a:r>
            <a:endParaRPr lang="en-GB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is easy (III)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b="1599"/>
          <a:stretch/>
        </p:blipFill>
        <p:spPr>
          <a:xfrm>
            <a:off x="2051720" y="1419623"/>
            <a:ext cx="504056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r>
              <a:rPr lang="en-GB" dirty="0" err="1" smtClean="0"/>
              <a:t>spack</a:t>
            </a:r>
            <a:r>
              <a:rPr lang="en-GB" dirty="0" smtClean="0"/>
              <a:t> load package-name”</a:t>
            </a:r>
          </a:p>
          <a:p>
            <a:pPr lvl="1"/>
            <a:r>
              <a:rPr lang="en-GB" dirty="0" err="1" smtClean="0"/>
              <a:t>Spack</a:t>
            </a:r>
            <a:r>
              <a:rPr lang="en-GB" dirty="0" smtClean="0"/>
              <a:t> also generates module files</a:t>
            </a:r>
          </a:p>
          <a:p>
            <a:pPr lvl="2"/>
            <a:r>
              <a:rPr lang="en-GB" dirty="0" smtClean="0"/>
              <a:t>Modules interaction is being improved</a:t>
            </a:r>
          </a:p>
          <a:p>
            <a:pPr lvl="1"/>
            <a:r>
              <a:rPr lang="en-GB" dirty="0" err="1" smtClean="0"/>
              <a:t>Spack</a:t>
            </a:r>
            <a:r>
              <a:rPr lang="en-GB" dirty="0" smtClean="0"/>
              <a:t> manages all </a:t>
            </a:r>
            <a:r>
              <a:rPr lang="en-GB" dirty="0" err="1" smtClean="0"/>
              <a:t>environnement</a:t>
            </a:r>
            <a:r>
              <a:rPr lang="en-GB" dirty="0" smtClean="0"/>
              <a:t> variables</a:t>
            </a:r>
          </a:p>
          <a:p>
            <a:pPr lvl="2"/>
            <a:r>
              <a:rPr lang="en-GB" dirty="0" smtClean="0"/>
              <a:t>$PATH, $LD_LIBRARY_PATH, </a:t>
            </a:r>
            <a:r>
              <a:rPr lang="mr-IN" dirty="0" smtClean="0"/>
              <a:t>…</a:t>
            </a:r>
            <a:r>
              <a:rPr lang="en-GB" dirty="0" smtClean="0"/>
              <a:t>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Spack</a:t>
            </a:r>
            <a:r>
              <a:rPr lang="en-GB" dirty="0"/>
              <a:t> is easy (</a:t>
            </a:r>
            <a:r>
              <a:rPr lang="en-GB" dirty="0" smtClean="0"/>
              <a:t>III</a:t>
            </a:r>
            <a:r>
              <a:rPr lang="en-GB" dirty="0"/>
              <a:t>)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67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r>
              <a:rPr lang="en-GB" dirty="0" err="1" smtClean="0"/>
              <a:t>spack</a:t>
            </a:r>
            <a:r>
              <a:rPr lang="en-GB" dirty="0" smtClean="0"/>
              <a:t> find” (installed so far) </a:t>
            </a:r>
            <a:endParaRPr lang="en-GB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is easy (III)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03598"/>
            <a:ext cx="6480720" cy="384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Customizing configurations</a:t>
            </a:r>
            <a:endParaRPr lang="en-GB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can be complex to satisfy all needs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55" y="1419622"/>
            <a:ext cx="7919690" cy="22399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27" y="3579862"/>
            <a:ext cx="8058621" cy="8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Managing dependencies</a:t>
            </a:r>
            <a:endParaRPr lang="en-GB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can be complex to satisfy all needs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04" y="1491047"/>
            <a:ext cx="6190191" cy="31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Dealing with incompatibles packages</a:t>
            </a:r>
          </a:p>
          <a:p>
            <a:pPr lvl="1"/>
            <a:r>
              <a:rPr lang="en-GB" sz="2000" dirty="0" smtClean="0"/>
              <a:t>MPI is a virtual dependency</a:t>
            </a:r>
          </a:p>
          <a:p>
            <a:pPr lvl="1"/>
            <a:r>
              <a:rPr lang="en-GB" sz="2000" dirty="0" smtClean="0"/>
              <a:t>We have different MPI implementations</a:t>
            </a:r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Let </a:t>
            </a:r>
            <a:r>
              <a:rPr lang="en-GB" sz="2000" dirty="0" err="1" smtClean="0"/>
              <a:t>Spack</a:t>
            </a:r>
            <a:r>
              <a:rPr lang="en-GB" sz="2000" dirty="0" smtClean="0"/>
              <a:t> choose the MPI implementation as long it provides MPI2 interface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can be complex to satisfy all needs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871" y="856576"/>
            <a:ext cx="3055168" cy="12725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129085"/>
            <a:ext cx="8244408" cy="6742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777" y="3390507"/>
            <a:ext cx="4155926" cy="57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  <a:endParaRPr lang="en-GB" dirty="0"/>
          </a:p>
          <a:p>
            <a:r>
              <a:rPr lang="en-GB" dirty="0" smtClean="0"/>
              <a:t>Tool description</a:t>
            </a:r>
          </a:p>
          <a:p>
            <a:r>
              <a:rPr lang="en-GB" dirty="0" smtClean="0"/>
              <a:t>Developments for </a:t>
            </a:r>
            <a:r>
              <a:rPr lang="en-GB" dirty="0" err="1" smtClean="0"/>
              <a:t>CoE</a:t>
            </a:r>
            <a:r>
              <a:rPr lang="en-GB" dirty="0" smtClean="0"/>
              <a:t> </a:t>
            </a:r>
            <a:r>
              <a:rPr lang="en-GB" dirty="0" err="1" smtClean="0"/>
              <a:t>ESiWACE</a:t>
            </a:r>
            <a:r>
              <a:rPr lang="en-GB" dirty="0" smtClean="0"/>
              <a:t> </a:t>
            </a:r>
          </a:p>
          <a:p>
            <a:r>
              <a:rPr lang="en-GB" dirty="0" smtClean="0"/>
              <a:t>Conclusions</a:t>
            </a:r>
          </a:p>
          <a:p>
            <a:endParaRPr lang="en-GB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9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 smtClean="0"/>
              <a:t>Spack</a:t>
            </a:r>
            <a:r>
              <a:rPr lang="en-GB" sz="2400" dirty="0" smtClean="0"/>
              <a:t> can be used without interacting with HPC system team</a:t>
            </a:r>
          </a:p>
          <a:p>
            <a:pPr lvl="1"/>
            <a:r>
              <a:rPr lang="en-GB" sz="2000" dirty="0" smtClean="0"/>
              <a:t>The user can extend the software stack provided by default</a:t>
            </a:r>
            <a:endParaRPr lang="en-GB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Give the power to the user</a:t>
            </a:r>
            <a:br>
              <a:rPr lang="en-GB" dirty="0"/>
            </a:b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7" name="Picture 2" descr="H:\workspace\pracedays\compil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471" y="1685082"/>
            <a:ext cx="1866467" cy="29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workspace\pracedays\pack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79" y="2499742"/>
            <a:ext cx="4608512" cy="10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“</a:t>
            </a:r>
            <a:r>
              <a:rPr lang="en-GB" sz="2400" dirty="0" err="1" smtClean="0"/>
              <a:t>spack</a:t>
            </a:r>
            <a:r>
              <a:rPr lang="en-GB" sz="2400" dirty="0" smtClean="0"/>
              <a:t> edit package-name”</a:t>
            </a:r>
          </a:p>
          <a:p>
            <a:pPr lvl="1"/>
            <a:r>
              <a:rPr lang="en-GB" sz="2000" dirty="0" smtClean="0"/>
              <a:t>Description</a:t>
            </a:r>
          </a:p>
          <a:p>
            <a:pPr lvl="1"/>
            <a:r>
              <a:rPr lang="en-GB" sz="2000" dirty="0" smtClean="0"/>
              <a:t>Source code</a:t>
            </a:r>
          </a:p>
          <a:p>
            <a:pPr lvl="1"/>
            <a:r>
              <a:rPr lang="en-GB" sz="2000" dirty="0" smtClean="0"/>
              <a:t>Versions</a:t>
            </a:r>
          </a:p>
          <a:p>
            <a:pPr lvl="1"/>
            <a:r>
              <a:rPr lang="en-GB" sz="2000" dirty="0" smtClean="0"/>
              <a:t>Variants</a:t>
            </a:r>
          </a:p>
          <a:p>
            <a:pPr lvl="1"/>
            <a:r>
              <a:rPr lang="en-GB" sz="2000" dirty="0" smtClean="0"/>
              <a:t>Dependencies</a:t>
            </a:r>
          </a:p>
          <a:p>
            <a:pPr lvl="1"/>
            <a:r>
              <a:rPr lang="en-GB" sz="2000" dirty="0" smtClean="0"/>
              <a:t>Configuration arguments</a:t>
            </a:r>
          </a:p>
          <a:p>
            <a:pPr lvl="1"/>
            <a:r>
              <a:rPr lang="en-GB" sz="2000" dirty="0" smtClean="0"/>
              <a:t>Installation </a:t>
            </a:r>
          </a:p>
          <a:p>
            <a:pPr lvl="1"/>
            <a:r>
              <a:rPr lang="en-GB" sz="2000" dirty="0" smtClean="0"/>
              <a:t>Test (if needed)</a:t>
            </a:r>
            <a:endParaRPr lang="en-GB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What’s a package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82137"/>
            <a:ext cx="4798532" cy="428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 dirty="0" err="1" smtClean="0"/>
              <a:t>Spack</a:t>
            </a:r>
            <a:r>
              <a:rPr lang="en-GB" sz="2800" dirty="0" smtClean="0"/>
              <a:t> will try to download sources (using curl)</a:t>
            </a:r>
          </a:p>
          <a:p>
            <a:r>
              <a:rPr lang="en-GB" sz="2800" dirty="0" smtClean="0"/>
              <a:t>Some HPC (for security reasons) can not download from login and compute nodes</a:t>
            </a:r>
          </a:p>
          <a:p>
            <a:endParaRPr lang="en-GB" sz="2800" dirty="0"/>
          </a:p>
          <a:p>
            <a:r>
              <a:rPr lang="en-GB" sz="2800" u="sng" dirty="0" smtClean="0"/>
              <a:t>Solution</a:t>
            </a:r>
            <a:r>
              <a:rPr lang="en-GB" sz="2800" dirty="0" smtClean="0"/>
              <a:t>:</a:t>
            </a:r>
          </a:p>
          <a:p>
            <a:pPr lvl="1"/>
            <a:r>
              <a:rPr lang="en-US" sz="2400" dirty="0"/>
              <a:t>Download to a machine with Internet access using </a:t>
            </a:r>
            <a:r>
              <a:rPr lang="en-US" sz="2400" dirty="0" err="1"/>
              <a:t>Spack</a:t>
            </a:r>
            <a:r>
              <a:rPr lang="en-US" sz="2400" dirty="0"/>
              <a:t>:</a:t>
            </a:r>
            <a:endParaRPr lang="en-US" sz="2400" dirty="0" smtClean="0"/>
          </a:p>
          <a:p>
            <a:pPr marL="914400" lvl="2" indent="0">
              <a:buNone/>
            </a:pPr>
            <a:r>
              <a:rPr lang="en-US" sz="2000" dirty="0" err="1"/>
              <a:t>spack</a:t>
            </a:r>
            <a:r>
              <a:rPr lang="en-US" sz="2000" dirty="0"/>
              <a:t> fetch -D {package-name}</a:t>
            </a:r>
            <a:endParaRPr lang="en-US" sz="2000" dirty="0" smtClean="0"/>
          </a:p>
          <a:p>
            <a:pPr lvl="1"/>
            <a:r>
              <a:rPr lang="en-US" sz="2400" dirty="0"/>
              <a:t>Copy via </a:t>
            </a:r>
            <a:r>
              <a:rPr lang="en-US" sz="2400" dirty="0" err="1"/>
              <a:t>ssh</a:t>
            </a:r>
            <a:r>
              <a:rPr lang="en-US" sz="2400" dirty="0"/>
              <a:t> to your server:</a:t>
            </a:r>
            <a:endParaRPr lang="en-US" sz="2400" dirty="0" smtClean="0"/>
          </a:p>
          <a:p>
            <a:pPr marL="914400" lvl="2" indent="0">
              <a:buNone/>
            </a:pPr>
            <a:r>
              <a:rPr lang="en-GB" sz="2000" dirty="0" err="1"/>
              <a:t>scp</a:t>
            </a:r>
            <a:r>
              <a:rPr lang="en-GB" sz="2000" dirty="0"/>
              <a:t> -r ./</a:t>
            </a:r>
            <a:r>
              <a:rPr lang="en-GB" sz="2000" dirty="0" err="1"/>
              <a:t>var</a:t>
            </a:r>
            <a:r>
              <a:rPr lang="en-GB" sz="2000" dirty="0"/>
              <a:t>/</a:t>
            </a:r>
            <a:r>
              <a:rPr lang="en-GB" sz="2000" dirty="0" err="1"/>
              <a:t>spack</a:t>
            </a:r>
            <a:r>
              <a:rPr lang="en-GB" sz="2000" dirty="0"/>
              <a:t>/cache {server-name</a:t>
            </a:r>
            <a:r>
              <a:rPr lang="en-GB" sz="2000" dirty="0" smtClean="0"/>
              <a:t>}:/{</a:t>
            </a:r>
            <a:r>
              <a:rPr lang="en-GB" sz="2000" dirty="0" err="1"/>
              <a:t>spack-dir</a:t>
            </a:r>
            <a:r>
              <a:rPr lang="en-GB" sz="2000" dirty="0"/>
              <a:t>}/</a:t>
            </a:r>
            <a:r>
              <a:rPr lang="en-GB" sz="2000" dirty="0" err="1"/>
              <a:t>var</a:t>
            </a:r>
            <a:r>
              <a:rPr lang="en-GB" sz="2000" dirty="0"/>
              <a:t>/</a:t>
            </a:r>
            <a:r>
              <a:rPr lang="en-GB" sz="2000" dirty="0" err="1"/>
              <a:t>spack</a:t>
            </a:r>
            <a:r>
              <a:rPr lang="en-GB" sz="2000" dirty="0" smtClean="0"/>
              <a:t>/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Sources download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913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Integration of the ESM applications:</a:t>
            </a:r>
          </a:p>
          <a:p>
            <a:pPr lvl="1"/>
            <a:r>
              <a:rPr lang="en-US" dirty="0" smtClean="0"/>
              <a:t>CDO, </a:t>
            </a:r>
            <a:r>
              <a:rPr lang="en-US" dirty="0" err="1" smtClean="0"/>
              <a:t>Magics</a:t>
            </a:r>
            <a:r>
              <a:rPr lang="en-US" dirty="0" smtClean="0"/>
              <a:t>, </a:t>
            </a:r>
            <a:r>
              <a:rPr lang="en-US" dirty="0" err="1" smtClean="0"/>
              <a:t>libemos</a:t>
            </a:r>
            <a:r>
              <a:rPr lang="en-US" dirty="0" smtClean="0"/>
              <a:t>, </a:t>
            </a:r>
            <a:r>
              <a:rPr lang="en-US" dirty="0" err="1" smtClean="0"/>
              <a:t>grib-api</a:t>
            </a:r>
            <a:r>
              <a:rPr lang="en-US" dirty="0" smtClean="0"/>
              <a:t>, NCL, </a:t>
            </a:r>
            <a:r>
              <a:rPr lang="en-US" dirty="0" err="1" smtClean="0"/>
              <a:t>cmor</a:t>
            </a:r>
            <a:endParaRPr lang="en-US" dirty="0" smtClean="0"/>
          </a:p>
          <a:p>
            <a:r>
              <a:rPr lang="en-US" dirty="0" smtClean="0"/>
              <a:t>Improvements for system software:</a:t>
            </a:r>
          </a:p>
          <a:p>
            <a:pPr lvl="1"/>
            <a:r>
              <a:rPr lang="en-US" dirty="0" err="1" smtClean="0"/>
              <a:t>harfbuzz</a:t>
            </a:r>
            <a:r>
              <a:rPr lang="en-US" dirty="0" smtClean="0"/>
              <a:t>, </a:t>
            </a:r>
            <a:r>
              <a:rPr lang="en-US" dirty="0" err="1" smtClean="0"/>
              <a:t>pango</a:t>
            </a:r>
            <a:r>
              <a:rPr lang="en-US" dirty="0" smtClean="0"/>
              <a:t>, </a:t>
            </a:r>
            <a:r>
              <a:rPr lang="en-US" dirty="0" err="1" smtClean="0"/>
              <a:t>qt</a:t>
            </a:r>
            <a:r>
              <a:rPr lang="en-US" dirty="0" smtClean="0"/>
              <a:t>, </a:t>
            </a:r>
            <a:r>
              <a:rPr lang="en-US" dirty="0" err="1" smtClean="0"/>
              <a:t>libtiff</a:t>
            </a:r>
            <a:r>
              <a:rPr lang="en-US" dirty="0" smtClean="0"/>
              <a:t>, python, </a:t>
            </a:r>
            <a:r>
              <a:rPr lang="en-US" dirty="0" err="1" smtClean="0"/>
              <a:t>uuid</a:t>
            </a:r>
            <a:r>
              <a:rPr lang="en-US" dirty="0" smtClean="0"/>
              <a:t>, …</a:t>
            </a:r>
          </a:p>
          <a:p>
            <a:r>
              <a:rPr lang="en-US" dirty="0" smtClean="0"/>
              <a:t>Improvements for core functionality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in Earth System Models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91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What has been done to use </a:t>
            </a:r>
            <a:r>
              <a:rPr lang="en-GB" sz="2800" dirty="0" err="1" smtClean="0"/>
              <a:t>Spack</a:t>
            </a:r>
            <a:r>
              <a:rPr lang="en-GB" sz="2800" dirty="0" smtClean="0"/>
              <a:t> in </a:t>
            </a:r>
            <a:r>
              <a:rPr lang="en-GB" sz="2800" dirty="0" err="1" smtClean="0"/>
              <a:t>ESiWACE</a:t>
            </a:r>
            <a:endParaRPr lang="en-GB" sz="28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in Earth System Models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182931"/>
              </p:ext>
            </p:extLst>
          </p:nvPr>
        </p:nvGraphicFramePr>
        <p:xfrm>
          <a:off x="613052" y="1419622"/>
          <a:ext cx="7775372" cy="3029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5"/>
                <a:gridCol w="792088"/>
                <a:gridCol w="864096"/>
                <a:gridCol w="1008112"/>
                <a:gridCol w="2753353"/>
                <a:gridCol w="1061578"/>
              </a:tblGrid>
              <a:tr h="25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Demonstrator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Model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Tool/ Library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Version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Website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Package in Spack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6322">
                <a:tc rowSpan="1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Very high resolution atmosphere-only and ocean-only </a:t>
                      </a:r>
                      <a:r>
                        <a:rPr lang="en-GB" sz="800" dirty="0" smtClean="0">
                          <a:effectLst/>
                        </a:rPr>
                        <a:t>demonstrators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IFS/</a:t>
                      </a:r>
                      <a:r>
                        <a:rPr lang="en-GB" sz="800" dirty="0" err="1">
                          <a:effectLst/>
                        </a:rPr>
                        <a:t>OpenIFS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LAPACK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3.4.2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http://www.netlib.org/lapack/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openblas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63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BLAS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3.4.2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http://www.netlib.org/blas/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openblas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2126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GRIB-API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1.16.0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https://software.ecmwf.int/wiki/ display/GRIB/Home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grib-api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74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FCM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2015.03.0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http://metomi.github.io/fcm/doc/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NA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63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NEMO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XIOS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2.0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http://forge.ipsl.jussieu.fr/ioserver/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NA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2126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NETCDF4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4.x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</a:rPr>
                        <a:t>http://</a:t>
                      </a:r>
                      <a:r>
                        <a:rPr lang="de-DE" sz="800" dirty="0" err="1">
                          <a:effectLst/>
                        </a:rPr>
                        <a:t>www.unidata.ucar.edu</a:t>
                      </a:r>
                      <a:r>
                        <a:rPr lang="de-DE" sz="800" dirty="0">
                          <a:effectLst/>
                        </a:rPr>
                        <a:t>/ </a:t>
                      </a:r>
                      <a:r>
                        <a:rPr lang="de-DE" sz="800" dirty="0" err="1">
                          <a:effectLst/>
                        </a:rPr>
                        <a:t>software</a:t>
                      </a:r>
                      <a:r>
                        <a:rPr lang="de-DE" sz="800" dirty="0">
                          <a:effectLst/>
                        </a:rPr>
                        <a:t>/</a:t>
                      </a:r>
                      <a:r>
                        <a:rPr lang="de-DE" sz="800" dirty="0" err="1">
                          <a:effectLst/>
                        </a:rPr>
                        <a:t>netcdf</a:t>
                      </a:r>
                      <a:r>
                        <a:rPr lang="de-DE" sz="800" dirty="0">
                          <a:effectLst/>
                        </a:rPr>
                        <a:t>/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netcdf</a:t>
                      </a:r>
                      <a:endParaRPr lang="es-ES_tradnl" sz="10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netcdf-fortran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63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HDF5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1.8.x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https://support.hdfgroup.org/HDF5/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hdf5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2126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SZIP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2.1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https://www.hdfgroup.org/ doc_resource/SZIP/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szip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63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ZLIB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1.2.x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http://zlib.net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zlib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63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FCM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2015.03.0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http://</a:t>
                      </a:r>
                      <a:r>
                        <a:rPr lang="en-GB" sz="800" dirty="0" err="1">
                          <a:effectLst/>
                        </a:rPr>
                        <a:t>metomi.github.io</a:t>
                      </a:r>
                      <a:r>
                        <a:rPr lang="en-GB" sz="800" dirty="0">
                          <a:effectLst/>
                        </a:rPr>
                        <a:t>/</a:t>
                      </a:r>
                      <a:r>
                        <a:rPr lang="en-GB" sz="800" dirty="0" err="1">
                          <a:effectLst/>
                        </a:rPr>
                        <a:t>fcm</a:t>
                      </a:r>
                      <a:r>
                        <a:rPr lang="en-GB" sz="800" dirty="0">
                          <a:effectLst/>
                        </a:rPr>
                        <a:t>/doc/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NA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63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ICON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LAPACK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3.4.2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http://www.netlib.org/lapack/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openblas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63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BLAS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3.4.2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http://</a:t>
                      </a:r>
                      <a:r>
                        <a:rPr lang="en-GB" sz="800" dirty="0" err="1">
                          <a:effectLst/>
                        </a:rPr>
                        <a:t>www.netlib.org</a:t>
                      </a:r>
                      <a:r>
                        <a:rPr lang="en-GB" sz="800" dirty="0">
                          <a:effectLst/>
                        </a:rPr>
                        <a:t>/</a:t>
                      </a:r>
                      <a:r>
                        <a:rPr lang="en-GB" sz="800" dirty="0" err="1">
                          <a:effectLst/>
                        </a:rPr>
                        <a:t>blas</a:t>
                      </a:r>
                      <a:r>
                        <a:rPr lang="en-GB" sz="800" dirty="0">
                          <a:effectLst/>
                        </a:rPr>
                        <a:t>/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openblas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2126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NETCDF4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4.x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</a:rPr>
                        <a:t>http://</a:t>
                      </a:r>
                      <a:r>
                        <a:rPr lang="de-DE" sz="800" dirty="0" err="1">
                          <a:effectLst/>
                        </a:rPr>
                        <a:t>www.unidata.ucar.edu</a:t>
                      </a:r>
                      <a:r>
                        <a:rPr lang="de-DE" sz="800" dirty="0">
                          <a:effectLst/>
                        </a:rPr>
                        <a:t>/ </a:t>
                      </a:r>
                      <a:r>
                        <a:rPr lang="de-DE" sz="800" dirty="0" err="1">
                          <a:effectLst/>
                        </a:rPr>
                        <a:t>software</a:t>
                      </a:r>
                      <a:r>
                        <a:rPr lang="de-DE" sz="800" dirty="0">
                          <a:effectLst/>
                        </a:rPr>
                        <a:t>/</a:t>
                      </a:r>
                      <a:r>
                        <a:rPr lang="de-DE" sz="800" dirty="0" err="1">
                          <a:effectLst/>
                        </a:rPr>
                        <a:t>netcdf</a:t>
                      </a:r>
                      <a:r>
                        <a:rPr lang="de-DE" sz="800" dirty="0">
                          <a:effectLst/>
                        </a:rPr>
                        <a:t>/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netcdf-fortran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74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HDF5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1.8.x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https://</a:t>
                      </a:r>
                      <a:r>
                        <a:rPr lang="en-GB" sz="800" dirty="0" err="1">
                          <a:effectLst/>
                        </a:rPr>
                        <a:t>support.hdfgroup.org</a:t>
                      </a:r>
                      <a:r>
                        <a:rPr lang="en-GB" sz="800" dirty="0">
                          <a:effectLst/>
                        </a:rPr>
                        <a:t>/HDF5/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hdf5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2126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SZIP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2.1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https://</a:t>
                      </a:r>
                      <a:r>
                        <a:rPr lang="en-GB" sz="800" dirty="0" err="1">
                          <a:effectLst/>
                        </a:rPr>
                        <a:t>www.hdfgroup.org</a:t>
                      </a:r>
                      <a:r>
                        <a:rPr lang="en-GB" sz="800" dirty="0">
                          <a:effectLst/>
                        </a:rPr>
                        <a:t>/ </a:t>
                      </a:r>
                      <a:r>
                        <a:rPr lang="en-GB" sz="800" dirty="0" err="1">
                          <a:effectLst/>
                        </a:rPr>
                        <a:t>doc_resource</a:t>
                      </a:r>
                      <a:r>
                        <a:rPr lang="en-GB" sz="800" dirty="0">
                          <a:effectLst/>
                        </a:rPr>
                        <a:t>/SZIP/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szip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74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ZLIB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1.2.x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http://</a:t>
                      </a:r>
                      <a:r>
                        <a:rPr lang="en-GB" sz="800" dirty="0" err="1">
                          <a:effectLst/>
                        </a:rPr>
                        <a:t>zlib.net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zlib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1074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LIBXML2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2.9.x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http://xmlsoft.org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libxml2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  <a:tr h="2126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GRIB-API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1.16.0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https://software.ecmwf.int/wiki/ display/GRIB/Home</a:t>
                      </a:r>
                      <a:endParaRPr lang="es-ES_tradnl" sz="105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 err="1">
                          <a:effectLst/>
                        </a:rPr>
                        <a:t>grib-api</a:t>
                      </a:r>
                      <a:endParaRPr lang="es-ES_tradnl" sz="1050" dirty="0">
                        <a:effectLst/>
                        <a:latin typeface="Times New Roman" charset="0"/>
                        <a:ea typeface="Times" charset="0"/>
                      </a:endParaRPr>
                    </a:p>
                  </a:txBody>
                  <a:tcPr marL="62244" marR="6224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7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56576"/>
            <a:ext cx="6059016" cy="3731398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Examples of </a:t>
            </a:r>
            <a:r>
              <a:rPr lang="en-GB" dirty="0" err="1" smtClean="0"/>
              <a:t>Spack</a:t>
            </a:r>
            <a:r>
              <a:rPr lang="en-GB" dirty="0" smtClean="0"/>
              <a:t> production use:</a:t>
            </a:r>
          </a:p>
          <a:p>
            <a:pPr lvl="1"/>
            <a:r>
              <a:rPr lang="en-GB" dirty="0" smtClean="0"/>
              <a:t>Due to Mare Nostrum update, BSC Earth air quality operational products where deployed in other Spanish HPC clusters</a:t>
            </a:r>
          </a:p>
          <a:p>
            <a:pPr lvl="2"/>
            <a:r>
              <a:rPr lang="en-GB" dirty="0" smtClean="0"/>
              <a:t>Altamira in Universidad de Cantabria</a:t>
            </a:r>
          </a:p>
          <a:p>
            <a:pPr lvl="2"/>
            <a:r>
              <a:rPr lang="en-GB" dirty="0" smtClean="0"/>
              <a:t>Nimbus in Spanish Meteorological Agency</a:t>
            </a:r>
          </a:p>
          <a:p>
            <a:pPr lvl="1"/>
            <a:r>
              <a:rPr lang="en-GB" dirty="0" smtClean="0"/>
              <a:t>CALIOPE system (combination of 3 ESM) running in less than two days (usually 1-2 weeks).</a:t>
            </a:r>
          </a:p>
          <a:p>
            <a:pPr lvl="1"/>
            <a:endParaRPr lang="en-GB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Spack</a:t>
            </a:r>
            <a:r>
              <a:rPr lang="en-GB" dirty="0" smtClean="0"/>
              <a:t> in production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864096"/>
            <a:ext cx="2276872" cy="17076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35992"/>
            <a:ext cx="2276872" cy="173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56576"/>
            <a:ext cx="8229600" cy="35873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Non-standard installation systems can be handled but not that easily (i.e. ESMF library)</a:t>
            </a:r>
          </a:p>
          <a:p>
            <a:endParaRPr lang="en-US" sz="2800" dirty="0" smtClean="0"/>
          </a:p>
          <a:p>
            <a:r>
              <a:rPr lang="en-US" sz="2800" dirty="0" smtClean="0"/>
              <a:t>Some packages from your package’s dependency tree are not at the production level</a:t>
            </a:r>
          </a:p>
          <a:p>
            <a:endParaRPr lang="en-US" sz="2800" dirty="0" smtClean="0"/>
          </a:p>
          <a:p>
            <a:r>
              <a:rPr lang="en-US" sz="2800" dirty="0" smtClean="0"/>
              <a:t>There are many implicit dependencies (</a:t>
            </a:r>
            <a:r>
              <a:rPr lang="en-US" sz="2800" dirty="0"/>
              <a:t>e</a:t>
            </a:r>
            <a:r>
              <a:rPr lang="en-US" sz="2800" dirty="0" smtClean="0"/>
              <a:t>.g. </a:t>
            </a:r>
            <a:r>
              <a:rPr lang="en-US" sz="2800" dirty="0" err="1" smtClean="0"/>
              <a:t>icc</a:t>
            </a:r>
            <a:r>
              <a:rPr lang="en-US" sz="2800" dirty="0"/>
              <a:t> </a:t>
            </a:r>
            <a:r>
              <a:rPr lang="en-US" sz="2800" dirty="0" smtClean="0"/>
              <a:t>-&gt; </a:t>
            </a:r>
            <a:r>
              <a:rPr lang="en-US" sz="2800" dirty="0" err="1" smtClean="0"/>
              <a:t>gcc</a:t>
            </a:r>
            <a:r>
              <a:rPr lang="en-US" sz="2800" dirty="0" smtClean="0"/>
              <a:t>)</a:t>
            </a:r>
          </a:p>
          <a:p>
            <a:endParaRPr lang="en-GB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 some issues are still there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130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 smtClean="0"/>
              <a:t>Spack</a:t>
            </a:r>
            <a:r>
              <a:rPr lang="en-GB" sz="2400" dirty="0" smtClean="0"/>
              <a:t> has </a:t>
            </a:r>
            <a:r>
              <a:rPr lang="en-GB" sz="2400" dirty="0" err="1" smtClean="0"/>
              <a:t>demostrated</a:t>
            </a:r>
            <a:r>
              <a:rPr lang="en-GB" sz="2400" dirty="0" smtClean="0"/>
              <a:t> to a be useful tool for Earth System Models</a:t>
            </a:r>
          </a:p>
          <a:p>
            <a:endParaRPr lang="en-GB" sz="2400" dirty="0" smtClean="0"/>
          </a:p>
          <a:p>
            <a:r>
              <a:rPr lang="en-GB" sz="2400" dirty="0" err="1" smtClean="0"/>
              <a:t>Spack</a:t>
            </a:r>
            <a:r>
              <a:rPr lang="en-GB" sz="2400" dirty="0" smtClean="0"/>
              <a:t> is easy to test and deploy. Reasonable learning curve</a:t>
            </a:r>
          </a:p>
          <a:p>
            <a:endParaRPr lang="en-GB" sz="2400" dirty="0" smtClean="0"/>
          </a:p>
          <a:p>
            <a:r>
              <a:rPr lang="en-GB" sz="2400" dirty="0" smtClean="0"/>
              <a:t>Next step is gathering all packages in a one step process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 smtClean="0"/>
              <a:t>Some issues are still there</a:t>
            </a:r>
            <a:endParaRPr lang="en-GB" sz="24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39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xfrm>
            <a:off x="722313" y="1779662"/>
            <a:ext cx="7772400" cy="1125140"/>
          </a:xfrm>
        </p:spPr>
        <p:txBody>
          <a:bodyPr>
            <a:normAutofit/>
          </a:bodyPr>
          <a:lstStyle/>
          <a:p>
            <a:pPr algn="ctr"/>
            <a:r>
              <a:rPr lang="en-GB" sz="5400" smtClean="0"/>
              <a:t>QUESTIONS</a:t>
            </a:r>
            <a:endParaRPr lang="en-GB" sz="540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ESiWACE</a:t>
            </a:r>
            <a:r>
              <a:rPr lang="en-GB" dirty="0" smtClean="0"/>
              <a:t> started with </a:t>
            </a:r>
            <a:r>
              <a:rPr lang="en-GB" dirty="0" err="1" smtClean="0"/>
              <a:t>Easybuild</a:t>
            </a:r>
            <a:endParaRPr lang="en-GB" dirty="0"/>
          </a:p>
          <a:p>
            <a:r>
              <a:rPr lang="en-GB" dirty="0" smtClean="0"/>
              <a:t>So, why moving?</a:t>
            </a:r>
            <a:endParaRPr lang="en-GB" dirty="0"/>
          </a:p>
          <a:p>
            <a:r>
              <a:rPr lang="en-GB" dirty="0" smtClean="0"/>
              <a:t>Each tools has pros and cons</a:t>
            </a:r>
          </a:p>
          <a:p>
            <a:r>
              <a:rPr lang="en-GB" dirty="0" smtClean="0"/>
              <a:t>For those interested</a:t>
            </a:r>
          </a:p>
          <a:p>
            <a:pPr lvl="1"/>
            <a:r>
              <a:rPr lang="en-GB" dirty="0" smtClean="0"/>
              <a:t>In Spain (15</a:t>
            </a:r>
            <a:r>
              <a:rPr lang="en-GB" baseline="30000" dirty="0" smtClean="0"/>
              <a:t>th</a:t>
            </a:r>
            <a:r>
              <a:rPr lang="en-GB" dirty="0" smtClean="0"/>
              <a:t> and 16</a:t>
            </a:r>
            <a:r>
              <a:rPr lang="en-GB" baseline="30000" dirty="0" smtClean="0"/>
              <a:t>th</a:t>
            </a:r>
            <a:r>
              <a:rPr lang="en-GB" dirty="0" smtClean="0"/>
              <a:t> June 2017), HPCKP (talks from both developers)</a:t>
            </a:r>
          </a:p>
          <a:p>
            <a:pPr lvl="1"/>
            <a:endParaRPr lang="en-GB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 content: </a:t>
            </a:r>
            <a:r>
              <a:rPr lang="en-GB" dirty="0" err="1" smtClean="0"/>
              <a:t>Spack</a:t>
            </a:r>
            <a:r>
              <a:rPr lang="en-GB" dirty="0" smtClean="0"/>
              <a:t> vs. </a:t>
            </a:r>
            <a:r>
              <a:rPr lang="en-GB" dirty="0" err="1" smtClean="0"/>
              <a:t>Easybuild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222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Work done in the framework of </a:t>
            </a:r>
            <a:r>
              <a:rPr lang="en-GB" dirty="0" err="1" smtClean="0"/>
              <a:t>CoE</a:t>
            </a:r>
            <a:r>
              <a:rPr lang="en-GB" dirty="0" smtClean="0"/>
              <a:t> </a:t>
            </a:r>
            <a:r>
              <a:rPr lang="en-GB" dirty="0" err="1" smtClean="0"/>
              <a:t>ESiWACE</a:t>
            </a:r>
            <a:r>
              <a:rPr lang="en-GB" dirty="0" smtClean="0"/>
              <a:t> (Excellence in Simulation in Weather and Climate in Europe)</a:t>
            </a:r>
          </a:p>
          <a:p>
            <a:r>
              <a:rPr lang="en-GB" dirty="0" smtClean="0"/>
              <a:t>Included in “Usability” work package</a:t>
            </a:r>
          </a:p>
          <a:p>
            <a:pPr lvl="1"/>
            <a:r>
              <a:rPr lang="en-GB" dirty="0" smtClean="0"/>
              <a:t>Goal: Build a system software stack</a:t>
            </a:r>
          </a:p>
          <a:p>
            <a:r>
              <a:rPr lang="en-GB" dirty="0" smtClean="0"/>
              <a:t>Done in collaboration between BSC </a:t>
            </a:r>
            <a:r>
              <a:rPr lang="mr-IN" dirty="0" smtClean="0"/>
              <a:t>–</a:t>
            </a:r>
            <a:r>
              <a:rPr lang="en-GB" dirty="0" smtClean="0"/>
              <a:t> MPI-M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95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36" y="778991"/>
            <a:ext cx="4977528" cy="3736975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Earth System Models (an </a:t>
            </a:r>
            <a:r>
              <a:rPr lang="en-GB" dirty="0" smtClean="0"/>
              <a:t>analogy</a:t>
            </a:r>
            <a:r>
              <a:rPr lang="en-GB" dirty="0"/>
              <a:t>)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55" y="771550"/>
            <a:ext cx="6147690" cy="3736975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Earth System Models (an analogy)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716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 deploy and run an Earth System Model we need:</a:t>
            </a:r>
          </a:p>
          <a:p>
            <a:pPr lvl="1"/>
            <a:r>
              <a:rPr lang="en-GB" dirty="0" smtClean="0"/>
              <a:t>System software</a:t>
            </a:r>
          </a:p>
          <a:p>
            <a:pPr lvl="1"/>
            <a:r>
              <a:rPr lang="en-GB" dirty="0" smtClean="0"/>
              <a:t>Compilers</a:t>
            </a:r>
          </a:p>
          <a:p>
            <a:pPr lvl="1"/>
            <a:r>
              <a:rPr lang="en-GB" dirty="0" smtClean="0"/>
              <a:t>Libraries</a:t>
            </a:r>
          </a:p>
          <a:p>
            <a:pPr lvl="1"/>
            <a:r>
              <a:rPr lang="en-GB" dirty="0" smtClean="0"/>
              <a:t>Tools to pre and </a:t>
            </a:r>
            <a:r>
              <a:rPr lang="en-GB" dirty="0" err="1" smtClean="0"/>
              <a:t>postprocess</a:t>
            </a:r>
            <a:endParaRPr lang="en-GB" dirty="0" smtClean="0"/>
          </a:p>
          <a:p>
            <a:r>
              <a:rPr lang="en-GB" dirty="0" smtClean="0"/>
              <a:t>These “pieces” can change in every cluster!</a:t>
            </a:r>
            <a:endParaRPr lang="en-GB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660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56576"/>
            <a:ext cx="8507288" cy="3738046"/>
          </a:xfrm>
        </p:spPr>
        <p:txBody>
          <a:bodyPr>
            <a:normAutofit/>
          </a:bodyPr>
          <a:lstStyle/>
          <a:p>
            <a:r>
              <a:rPr lang="es-ES_tradnl" sz="2400" dirty="0"/>
              <a:t>Single machine </a:t>
            </a:r>
            <a:r>
              <a:rPr lang="es-ES_tradnl" sz="2400" dirty="0" err="1"/>
              <a:t>or</a:t>
            </a:r>
            <a:r>
              <a:rPr lang="es-ES_tradnl" sz="2400" dirty="0"/>
              <a:t> </a:t>
            </a:r>
            <a:r>
              <a:rPr lang="es-ES_tradnl" sz="2400" dirty="0" err="1"/>
              <a:t>large-scale</a:t>
            </a:r>
            <a:r>
              <a:rPr lang="es-ES_tradnl" sz="2400" dirty="0"/>
              <a:t> HPC </a:t>
            </a:r>
            <a:r>
              <a:rPr lang="es-ES_tradnl" sz="2400" dirty="0" err="1"/>
              <a:t>site</a:t>
            </a:r>
            <a:r>
              <a:rPr lang="es-ES_tradnl" sz="2400" dirty="0"/>
              <a:t>?</a:t>
            </a:r>
          </a:p>
          <a:p>
            <a:r>
              <a:rPr lang="es-ES_tradnl" sz="2400" dirty="0" err="1" smtClean="0"/>
              <a:t>Build</a:t>
            </a:r>
            <a:r>
              <a:rPr lang="es-ES_tradnl" sz="2400" dirty="0" smtClean="0"/>
              <a:t> </a:t>
            </a:r>
            <a:r>
              <a:rPr lang="es-ES_tradnl" sz="2400" dirty="0" err="1"/>
              <a:t>everything</a:t>
            </a:r>
            <a:r>
              <a:rPr lang="es-ES_tradnl" sz="2400" dirty="0"/>
              <a:t> </a:t>
            </a:r>
            <a:r>
              <a:rPr lang="es-ES_tradnl" sz="2400" dirty="0" err="1"/>
              <a:t>from</a:t>
            </a:r>
            <a:r>
              <a:rPr lang="es-ES_tradnl" sz="2400" dirty="0"/>
              <a:t> </a:t>
            </a:r>
            <a:r>
              <a:rPr lang="es-ES_tradnl" sz="2400" dirty="0" err="1"/>
              <a:t>scratch</a:t>
            </a:r>
            <a:r>
              <a:rPr lang="es-ES_tradnl" sz="2400" dirty="0"/>
              <a:t> </a:t>
            </a:r>
            <a:r>
              <a:rPr lang="es-ES_tradnl" sz="2400" dirty="0" err="1"/>
              <a:t>or</a:t>
            </a:r>
            <a:r>
              <a:rPr lang="es-ES_tradnl" sz="2400" dirty="0"/>
              <a:t> use </a:t>
            </a:r>
            <a:r>
              <a:rPr lang="es-ES_tradnl" sz="2400" dirty="0" err="1"/>
              <a:t>provided</a:t>
            </a:r>
            <a:r>
              <a:rPr lang="es-ES_tradnl" sz="2400" dirty="0"/>
              <a:t> </a:t>
            </a:r>
            <a:r>
              <a:rPr lang="es-ES_tradnl" sz="2400" dirty="0" err="1"/>
              <a:t>system</a:t>
            </a:r>
            <a:r>
              <a:rPr lang="es-ES_tradnl" sz="2400" dirty="0"/>
              <a:t> software?</a:t>
            </a:r>
          </a:p>
          <a:p>
            <a:r>
              <a:rPr lang="es-ES_tradnl" sz="2400" dirty="0" err="1" smtClean="0"/>
              <a:t>Which</a:t>
            </a:r>
            <a:r>
              <a:rPr lang="es-ES_tradnl" sz="2400" dirty="0" smtClean="0"/>
              <a:t> </a:t>
            </a:r>
            <a:r>
              <a:rPr lang="es-ES_tradnl" sz="2400" dirty="0" err="1"/>
              <a:t>compiler</a:t>
            </a:r>
            <a:r>
              <a:rPr lang="es-ES_tradnl" sz="2400" dirty="0"/>
              <a:t>? </a:t>
            </a:r>
            <a:r>
              <a:rPr lang="es-ES_tradnl" sz="2400" dirty="0" err="1"/>
              <a:t>Which</a:t>
            </a:r>
            <a:r>
              <a:rPr lang="es-ES_tradnl" sz="2400" dirty="0"/>
              <a:t> </a:t>
            </a:r>
            <a:r>
              <a:rPr lang="es-ES_tradnl" sz="2400" dirty="0" err="1"/>
              <a:t>prerequisite</a:t>
            </a:r>
            <a:r>
              <a:rPr lang="es-ES_tradnl" sz="2400" dirty="0"/>
              <a:t> </a:t>
            </a:r>
            <a:r>
              <a:rPr lang="es-ES_tradnl" sz="2400" dirty="0" err="1"/>
              <a:t>packages</a:t>
            </a:r>
            <a:r>
              <a:rPr lang="es-ES_tradnl" sz="2400" dirty="0"/>
              <a:t> and </a:t>
            </a:r>
            <a:r>
              <a:rPr lang="es-ES_tradnl" sz="2400" dirty="0" err="1" smtClean="0"/>
              <a:t>their</a:t>
            </a:r>
            <a:r>
              <a:rPr lang="es-ES_tradnl" sz="2400" dirty="0"/>
              <a:t> </a:t>
            </a:r>
            <a:r>
              <a:rPr lang="es-ES_tradnl" sz="2400" dirty="0" err="1" smtClean="0"/>
              <a:t>versions</a:t>
            </a:r>
            <a:r>
              <a:rPr lang="es-ES_tradnl" sz="2400" dirty="0" smtClean="0"/>
              <a:t>?</a:t>
            </a:r>
            <a:endParaRPr lang="es-ES_tradnl" sz="24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Environments are very different</a:t>
            </a:r>
            <a:br>
              <a:rPr lang="en-GB" dirty="0"/>
            </a:b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  <p:grpSp>
        <p:nvGrpSpPr>
          <p:cNvPr id="16" name="Agrupar 15"/>
          <p:cNvGrpSpPr/>
          <p:nvPr/>
        </p:nvGrpSpPr>
        <p:grpSpPr>
          <a:xfrm>
            <a:off x="307159" y="2801714"/>
            <a:ext cx="8657329" cy="1066180"/>
            <a:chOff x="179512" y="2506712"/>
            <a:chExt cx="8657329" cy="1066180"/>
          </a:xfrm>
        </p:grpSpPr>
        <p:sp>
          <p:nvSpPr>
            <p:cNvPr id="7" name="Rectángulo redondeado 6"/>
            <p:cNvSpPr/>
            <p:nvPr/>
          </p:nvSpPr>
          <p:spPr>
            <a:xfrm>
              <a:off x="179512" y="2643758"/>
              <a:ext cx="1368152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COMPILERS</a:t>
              </a:r>
              <a:endParaRPr lang="en-GB" dirty="0"/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1979712" y="2643758"/>
              <a:ext cx="1368152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PREREQUISITES</a:t>
              </a:r>
              <a:endParaRPr lang="en-GB" dirty="0"/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3707904" y="2643758"/>
              <a:ext cx="1368152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VERSIONS</a:t>
              </a:r>
              <a:endParaRPr lang="en-GB" dirty="0"/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5508104" y="2643758"/>
              <a:ext cx="1368152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OPTIONS</a:t>
              </a:r>
              <a:endParaRPr lang="en-GB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1613647" y="285513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3347864" y="285978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136014" y="285978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936214" y="2859782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=</a:t>
              </a:r>
              <a:endParaRPr lang="en-GB" dirty="0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7371" y="2506712"/>
              <a:ext cx="1419470" cy="1066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2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27534"/>
            <a:ext cx="5056123" cy="3962719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example of a processing tool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_tradnl" dirty="0" err="1" smtClean="0"/>
              <a:t>Manually</a:t>
            </a:r>
            <a:endParaRPr lang="es-ES_tradnl" dirty="0" smtClean="0"/>
          </a:p>
          <a:p>
            <a:r>
              <a:rPr lang="es-ES_tradnl" dirty="0" err="1" smtClean="0"/>
              <a:t>Binary</a:t>
            </a:r>
            <a:r>
              <a:rPr lang="es-ES_tradnl" dirty="0" smtClean="0"/>
              <a:t> </a:t>
            </a:r>
            <a:r>
              <a:rPr lang="es-ES_tradnl" dirty="0" err="1"/>
              <a:t>package</a:t>
            </a:r>
            <a:r>
              <a:rPr lang="es-ES_tradnl" dirty="0"/>
              <a:t> managers</a:t>
            </a:r>
          </a:p>
          <a:p>
            <a:pPr lvl="1"/>
            <a:r>
              <a:rPr lang="es-ES_tradnl" dirty="0" err="1" smtClean="0"/>
              <a:t>Designed</a:t>
            </a:r>
            <a:r>
              <a:rPr lang="es-ES_tradnl" dirty="0" smtClean="0"/>
              <a:t> </a:t>
            </a:r>
            <a:r>
              <a:rPr lang="es-ES_tradnl" dirty="0"/>
              <a:t>to </a:t>
            </a:r>
            <a:r>
              <a:rPr lang="es-ES_tradnl" dirty="0" err="1"/>
              <a:t>manage</a:t>
            </a:r>
            <a:r>
              <a:rPr lang="es-ES_tradnl" dirty="0"/>
              <a:t> a single, </a:t>
            </a:r>
            <a:r>
              <a:rPr lang="es-ES_tradnl" dirty="0" err="1"/>
              <a:t>stable</a:t>
            </a:r>
            <a:r>
              <a:rPr lang="es-ES_tradnl" dirty="0"/>
              <a:t> and </a:t>
            </a:r>
            <a:r>
              <a:rPr lang="es-ES_tradnl" dirty="0" err="1"/>
              <a:t>well</a:t>
            </a:r>
            <a:r>
              <a:rPr lang="es-ES_tradnl" dirty="0"/>
              <a:t> </a:t>
            </a:r>
            <a:r>
              <a:rPr lang="es-ES_tradnl" dirty="0" err="1"/>
              <a:t>tested</a:t>
            </a:r>
            <a:r>
              <a:rPr lang="es-ES_tradnl" dirty="0"/>
              <a:t> </a:t>
            </a:r>
            <a:r>
              <a:rPr lang="es-ES_tradnl" dirty="0" err="1"/>
              <a:t>stack</a:t>
            </a:r>
            <a:r>
              <a:rPr lang="es-ES_tradnl" dirty="0"/>
              <a:t>.</a:t>
            </a:r>
          </a:p>
          <a:p>
            <a:pPr lvl="1"/>
            <a:r>
              <a:rPr lang="es-ES_tradnl" dirty="0" err="1" smtClean="0"/>
              <a:t>Install</a:t>
            </a:r>
            <a:r>
              <a:rPr lang="es-ES_tradnl" dirty="0" smtClean="0"/>
              <a:t> </a:t>
            </a:r>
            <a:r>
              <a:rPr lang="es-ES_tradnl" dirty="0" err="1"/>
              <a:t>one</a:t>
            </a:r>
            <a:r>
              <a:rPr lang="es-ES_tradnl" dirty="0"/>
              <a:t> </a:t>
            </a:r>
            <a:r>
              <a:rPr lang="es-ES_tradnl" dirty="0" err="1"/>
              <a:t>version</a:t>
            </a:r>
            <a:r>
              <a:rPr lang="es-ES_tradnl" dirty="0"/>
              <a:t> of </a:t>
            </a:r>
            <a:r>
              <a:rPr lang="es-ES_tradnl" dirty="0" err="1"/>
              <a:t>each</a:t>
            </a:r>
            <a:r>
              <a:rPr lang="es-ES_tradnl" dirty="0"/>
              <a:t> </a:t>
            </a:r>
            <a:r>
              <a:rPr lang="es-ES_tradnl" dirty="0" err="1"/>
              <a:t>package</a:t>
            </a:r>
            <a:r>
              <a:rPr lang="es-ES_tradnl" dirty="0"/>
              <a:t> in a single </a:t>
            </a:r>
            <a:r>
              <a:rPr lang="es-ES_tradnl" dirty="0" err="1"/>
              <a:t>prefix</a:t>
            </a:r>
            <a:r>
              <a:rPr lang="es-ES_tradnl" dirty="0"/>
              <a:t> (/</a:t>
            </a:r>
            <a:r>
              <a:rPr lang="es-ES_tradnl" dirty="0" err="1"/>
              <a:t>usr</a:t>
            </a:r>
            <a:r>
              <a:rPr lang="es-ES_tradnl" dirty="0"/>
              <a:t>).</a:t>
            </a:r>
          </a:p>
          <a:p>
            <a:r>
              <a:rPr lang="es-ES_tradnl" dirty="0" smtClean="0"/>
              <a:t>Port </a:t>
            </a:r>
            <a:r>
              <a:rPr lang="es-ES_tradnl" dirty="0" err="1"/>
              <a:t>systems</a:t>
            </a:r>
            <a:endParaRPr lang="es-ES_tradnl" dirty="0"/>
          </a:p>
          <a:p>
            <a:pPr lvl="1"/>
            <a:r>
              <a:rPr lang="es-ES_tradnl" dirty="0" err="1" smtClean="0"/>
              <a:t>Macports</a:t>
            </a:r>
            <a:r>
              <a:rPr lang="es-ES_tradnl" dirty="0"/>
              <a:t>, </a:t>
            </a:r>
            <a:r>
              <a:rPr lang="es-ES_tradnl" dirty="0" err="1"/>
              <a:t>Homebrew</a:t>
            </a:r>
            <a:r>
              <a:rPr lang="es-ES_tradnl" dirty="0"/>
              <a:t>, </a:t>
            </a:r>
            <a:r>
              <a:rPr lang="es-ES_tradnl" dirty="0" err="1"/>
              <a:t>Gentoo</a:t>
            </a:r>
            <a:r>
              <a:rPr lang="es-ES_tradnl" dirty="0"/>
              <a:t>, etc.</a:t>
            </a:r>
          </a:p>
          <a:p>
            <a:pPr lvl="1"/>
            <a:r>
              <a:rPr lang="es-ES_tradnl" dirty="0" err="1" smtClean="0"/>
              <a:t>Minimal</a:t>
            </a:r>
            <a:r>
              <a:rPr lang="es-ES_tradnl" dirty="0" smtClean="0"/>
              <a:t> </a:t>
            </a:r>
            <a:r>
              <a:rPr lang="es-ES_tradnl" dirty="0" err="1"/>
              <a:t>support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builds</a:t>
            </a:r>
            <a:r>
              <a:rPr lang="es-ES_tradnl" dirty="0"/>
              <a:t> </a:t>
            </a:r>
            <a:r>
              <a:rPr lang="es-ES_tradnl" dirty="0" err="1"/>
              <a:t>parameterized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compilers</a:t>
            </a:r>
            <a:r>
              <a:rPr lang="es-ES_tradnl" dirty="0"/>
              <a:t>, </a:t>
            </a:r>
            <a:r>
              <a:rPr lang="es-ES_tradnl" dirty="0" err="1" smtClean="0"/>
              <a:t>dependency</a:t>
            </a:r>
            <a:r>
              <a:rPr lang="es-ES_tradnl" dirty="0" smtClean="0"/>
              <a:t> </a:t>
            </a:r>
            <a:r>
              <a:rPr lang="es-ES_tradnl" dirty="0" err="1" smtClean="0"/>
              <a:t>versions</a:t>
            </a:r>
            <a:r>
              <a:rPr lang="es-ES_tradnl" dirty="0"/>
              <a:t>.</a:t>
            </a:r>
          </a:p>
          <a:p>
            <a:r>
              <a:rPr lang="es-ES_tradnl" dirty="0" smtClean="0"/>
              <a:t>Virtual </a:t>
            </a:r>
            <a:r>
              <a:rPr lang="es-ES_tradnl" dirty="0"/>
              <a:t>Machines and Linux </a:t>
            </a:r>
            <a:r>
              <a:rPr lang="es-ES_tradnl" dirty="0" err="1"/>
              <a:t>Containers</a:t>
            </a:r>
            <a:r>
              <a:rPr lang="es-ES_tradnl" dirty="0"/>
              <a:t> (</a:t>
            </a:r>
            <a:r>
              <a:rPr lang="es-ES_tradnl" dirty="0" err="1"/>
              <a:t>Docker</a:t>
            </a:r>
            <a:r>
              <a:rPr lang="es-ES_tradnl" dirty="0"/>
              <a:t>)</a:t>
            </a:r>
          </a:p>
          <a:p>
            <a:pPr lvl="1"/>
            <a:r>
              <a:rPr lang="es-ES_tradnl" dirty="0" err="1" smtClean="0"/>
              <a:t>Containers</a:t>
            </a:r>
            <a:r>
              <a:rPr lang="es-ES_tradnl" dirty="0" smtClean="0"/>
              <a:t> </a:t>
            </a:r>
            <a:r>
              <a:rPr lang="es-ES_tradnl" dirty="0" err="1"/>
              <a:t>allow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to </a:t>
            </a:r>
            <a:r>
              <a:rPr lang="es-ES_tradnl" dirty="0" err="1"/>
              <a:t>build</a:t>
            </a:r>
            <a:r>
              <a:rPr lang="es-ES_tradnl" dirty="0"/>
              <a:t> </a:t>
            </a:r>
            <a:r>
              <a:rPr lang="es-ES_tradnl" dirty="0" err="1"/>
              <a:t>environments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different</a:t>
            </a:r>
            <a:r>
              <a:rPr lang="es-ES_tradnl" dirty="0"/>
              <a:t> </a:t>
            </a:r>
            <a:r>
              <a:rPr lang="es-ES_tradnl" dirty="0" err="1"/>
              <a:t>applications</a:t>
            </a:r>
            <a:r>
              <a:rPr lang="es-ES_tradnl" dirty="0"/>
              <a:t>.</a:t>
            </a:r>
          </a:p>
          <a:p>
            <a:pPr lvl="1"/>
            <a:r>
              <a:rPr lang="es-ES_tradnl" dirty="0" err="1" smtClean="0"/>
              <a:t>Does</a:t>
            </a:r>
            <a:r>
              <a:rPr lang="es-ES_tradnl" dirty="0" smtClean="0"/>
              <a:t>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solve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build</a:t>
            </a:r>
            <a:r>
              <a:rPr lang="es-ES_tradnl" dirty="0"/>
              <a:t> </a:t>
            </a:r>
            <a:r>
              <a:rPr lang="es-ES_tradnl" dirty="0" err="1"/>
              <a:t>problem</a:t>
            </a:r>
            <a:r>
              <a:rPr lang="es-ES_tradnl" dirty="0"/>
              <a:t> (</a:t>
            </a:r>
            <a:r>
              <a:rPr lang="es-ES_tradnl" dirty="0" err="1"/>
              <a:t>someone</a:t>
            </a:r>
            <a:r>
              <a:rPr lang="es-ES_tradnl" dirty="0"/>
              <a:t> has to </a:t>
            </a:r>
            <a:r>
              <a:rPr lang="es-ES_tradnl" dirty="0" err="1"/>
              <a:t>build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</a:t>
            </a:r>
            <a:r>
              <a:rPr lang="es-ES_tradnl" dirty="0"/>
              <a:t>)</a:t>
            </a:r>
          </a:p>
          <a:p>
            <a:pPr lvl="1"/>
            <a:r>
              <a:rPr lang="es-ES_tradnl" dirty="0" smtClean="0"/>
              <a:t>Performance</a:t>
            </a:r>
            <a:r>
              <a:rPr lang="es-ES_tradnl" dirty="0"/>
              <a:t>, </a:t>
            </a:r>
            <a:r>
              <a:rPr lang="es-ES_tradnl" dirty="0" err="1"/>
              <a:t>security</a:t>
            </a:r>
            <a:r>
              <a:rPr lang="es-ES_tradnl" dirty="0"/>
              <a:t>, and </a:t>
            </a:r>
            <a:r>
              <a:rPr lang="es-ES_tradnl" dirty="0" err="1"/>
              <a:t>upgrade</a:t>
            </a:r>
            <a:r>
              <a:rPr lang="es-ES_tradnl" dirty="0"/>
              <a:t> </a:t>
            </a:r>
            <a:r>
              <a:rPr lang="es-ES_tradnl" dirty="0" err="1"/>
              <a:t>issues</a:t>
            </a:r>
            <a:r>
              <a:rPr lang="es-ES_tradnl" dirty="0"/>
              <a:t> </a:t>
            </a:r>
            <a:r>
              <a:rPr lang="es-ES_tradnl" dirty="0" err="1"/>
              <a:t>prevent</a:t>
            </a:r>
            <a:r>
              <a:rPr lang="es-ES_tradnl" dirty="0"/>
              <a:t> </a:t>
            </a:r>
            <a:r>
              <a:rPr lang="es-ES_tradnl" dirty="0" err="1"/>
              <a:t>widespread</a:t>
            </a:r>
            <a:r>
              <a:rPr lang="es-ES_tradnl" dirty="0"/>
              <a:t> </a:t>
            </a:r>
            <a:r>
              <a:rPr lang="es-ES_tradnl" dirty="0" smtClean="0"/>
              <a:t>HPC </a:t>
            </a:r>
            <a:r>
              <a:rPr lang="es-ES_tradnl" dirty="0" err="1" smtClean="0"/>
              <a:t>deployment</a:t>
            </a:r>
            <a:r>
              <a:rPr lang="es-ES_tradnl" dirty="0" smtClean="0"/>
              <a:t>.</a:t>
            </a:r>
            <a:endParaRPr lang="es-ES_tradnl" dirty="0"/>
          </a:p>
          <a:p>
            <a:endParaRPr lang="en-GB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deal with all these issues?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PRACEdays17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Barcelona, 17/05/2017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47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 small logo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1247</Words>
  <Application>Microsoft Macintosh PowerPoint</Application>
  <PresentationFormat>Presentación en pantalla (16:9)</PresentationFormat>
  <Paragraphs>327</Paragraphs>
  <Slides>29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Calibri</vt:lpstr>
      <vt:lpstr>Lucida Sans Unicode</vt:lpstr>
      <vt:lpstr>Mangal</vt:lpstr>
      <vt:lpstr>Times</vt:lpstr>
      <vt:lpstr>Times New Roman</vt:lpstr>
      <vt:lpstr>Larissa small logos</vt:lpstr>
      <vt:lpstr>Presentación de PowerPoint</vt:lpstr>
      <vt:lpstr>Outline</vt:lpstr>
      <vt:lpstr>Presentación de PowerPoint</vt:lpstr>
      <vt:lpstr>Earth System Models (an analogy)</vt:lpstr>
      <vt:lpstr>Earth System Models (an analogy)</vt:lpstr>
      <vt:lpstr>Presentación de PowerPoint</vt:lpstr>
      <vt:lpstr>Environments are very different </vt:lpstr>
      <vt:lpstr>An example of a processing tool</vt:lpstr>
      <vt:lpstr>How to deal with all these issues?</vt:lpstr>
      <vt:lpstr>Do it automatic</vt:lpstr>
      <vt:lpstr>Spack</vt:lpstr>
      <vt:lpstr>Spack is easy</vt:lpstr>
      <vt:lpstr>Spack is easy (II)</vt:lpstr>
      <vt:lpstr>Spack is easy (III)</vt:lpstr>
      <vt:lpstr>Spack is easy (III)</vt:lpstr>
      <vt:lpstr>Spack is easy (III)</vt:lpstr>
      <vt:lpstr>Spack can be complex to satisfy all needs</vt:lpstr>
      <vt:lpstr>Spack can be complex to satisfy all needs</vt:lpstr>
      <vt:lpstr>Spack can be complex to satisfy all needs</vt:lpstr>
      <vt:lpstr>Give the power to the user </vt:lpstr>
      <vt:lpstr>What’s a package</vt:lpstr>
      <vt:lpstr>Sources download</vt:lpstr>
      <vt:lpstr>Spack in Earth System Models</vt:lpstr>
      <vt:lpstr>Spack in Earth System Models</vt:lpstr>
      <vt:lpstr>Spack in production</vt:lpstr>
      <vt:lpstr>But some issues are still there</vt:lpstr>
      <vt:lpstr>Conclusions</vt:lpstr>
      <vt:lpstr>Presentación de PowerPoint</vt:lpstr>
      <vt:lpstr>Extra content: Spack vs. Easybuild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Niklas Röber</dc:creator>
  <cp:lastModifiedBy>Kim Serradell</cp:lastModifiedBy>
  <cp:revision>1298</cp:revision>
  <cp:lastPrinted>2017-03-17T15:30:48Z</cp:lastPrinted>
  <dcterms:created xsi:type="dcterms:W3CDTF">2010-02-23T08:33:49Z</dcterms:created>
  <dcterms:modified xsi:type="dcterms:W3CDTF">2017-05-17T13:16:18Z</dcterms:modified>
</cp:coreProperties>
</file>