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92"/>
  </p:notesMasterIdLst>
  <p:sldIdLst>
    <p:sldId id="304" r:id="rId2"/>
    <p:sldId id="412" r:id="rId3"/>
    <p:sldId id="366" r:id="rId4"/>
    <p:sldId id="257" r:id="rId5"/>
    <p:sldId id="258" r:id="rId6"/>
    <p:sldId id="306" r:id="rId7"/>
    <p:sldId id="259" r:id="rId8"/>
    <p:sldId id="365" r:id="rId9"/>
    <p:sldId id="260" r:id="rId10"/>
    <p:sldId id="261" r:id="rId11"/>
    <p:sldId id="262" r:id="rId12"/>
    <p:sldId id="263" r:id="rId13"/>
    <p:sldId id="264" r:id="rId14"/>
    <p:sldId id="265" r:id="rId15"/>
    <p:sldId id="311" r:id="rId16"/>
    <p:sldId id="312" r:id="rId17"/>
    <p:sldId id="313" r:id="rId18"/>
    <p:sldId id="314" r:id="rId19"/>
    <p:sldId id="267" r:id="rId20"/>
    <p:sldId id="268" r:id="rId21"/>
    <p:sldId id="269" r:id="rId22"/>
    <p:sldId id="315" r:id="rId23"/>
    <p:sldId id="316" r:id="rId24"/>
    <p:sldId id="317" r:id="rId25"/>
    <p:sldId id="318" r:id="rId26"/>
    <p:sldId id="319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320" r:id="rId39"/>
    <p:sldId id="321" r:id="rId40"/>
    <p:sldId id="322" r:id="rId41"/>
    <p:sldId id="323" r:id="rId42"/>
    <p:sldId id="324" r:id="rId43"/>
    <p:sldId id="283" r:id="rId44"/>
    <p:sldId id="284" r:id="rId45"/>
    <p:sldId id="285" r:id="rId46"/>
    <p:sldId id="286" r:id="rId47"/>
    <p:sldId id="287" r:id="rId48"/>
    <p:sldId id="288" r:id="rId49"/>
    <p:sldId id="294" r:id="rId50"/>
    <p:sldId id="330" r:id="rId51"/>
    <p:sldId id="334" r:id="rId52"/>
    <p:sldId id="333" r:id="rId53"/>
    <p:sldId id="387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  <p:sldId id="409" r:id="rId72"/>
    <p:sldId id="335" r:id="rId73"/>
    <p:sldId id="336" r:id="rId74"/>
    <p:sldId id="337" r:id="rId75"/>
    <p:sldId id="410" r:id="rId76"/>
    <p:sldId id="384" r:id="rId77"/>
    <p:sldId id="386" r:id="rId78"/>
    <p:sldId id="411" r:id="rId79"/>
    <p:sldId id="388" r:id="rId80"/>
    <p:sldId id="359" r:id="rId81"/>
    <p:sldId id="360" r:id="rId82"/>
    <p:sldId id="329" r:id="rId83"/>
    <p:sldId id="361" r:id="rId84"/>
    <p:sldId id="363" r:id="rId85"/>
    <p:sldId id="364" r:id="rId86"/>
    <p:sldId id="305" r:id="rId87"/>
    <p:sldId id="328" r:id="rId88"/>
    <p:sldId id="325" r:id="rId89"/>
    <p:sldId id="326" r:id="rId90"/>
    <p:sldId id="327" r:id="rId9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94C359-9FF5-4F4C-B934-9F532E7119C1}">
  <a:tblStyle styleId="{E294C359-9FF5-4F4C-B934-9F532E7119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77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the framework of the Centre of Excellence in Simulation of Weather and Climate in Europe (</a:t>
            </a:r>
            <a:r>
              <a:rPr lang="en-GB" dirty="0" err="1"/>
              <a:t>ESiWACE</a:t>
            </a:r>
            <a:r>
              <a:rPr lang="en-GB" dirty="0"/>
              <a:t>), a ground-breaking configuration for EC-Earth - a European community Earth-System Model – has been developed. In the atmosphere, the horizontal domain is based on a spectral truncation of the atmospheric model (IFS) at T1279 together with 91 vertical levels. The ocean component (NEMO) is run on the so-called ORCA12 tripolar (cartesian) grid at a horizontal resolution of about 1/12°, with 75 vertical levels. In this talk, we will present the work done to develop this configuration, the computational challenges faced and the usage of the Barcelona Supercomputing </a:t>
            </a:r>
            <a:r>
              <a:rPr lang="en-GB" dirty="0" err="1"/>
              <a:t>Center</a:t>
            </a:r>
            <a:r>
              <a:rPr lang="en-GB" dirty="0"/>
              <a:t> (BSC) performance tools to analyse and profile the code. Finally, we will present some computational improvements regarding code execution and improved I/O management, currently developed in the Computational Earth Sciences team (CES) to increase the performance of this configuration.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216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8b5c26401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8b5c26401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8b5c26401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8b5c26401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8b5c26401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8b5c26401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86001dd0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86001dd0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b5c2640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b5c2640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049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b5c2640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b5c2640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55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b5c2640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b5c2640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330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b5c2640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b5c2640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858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8b5c26401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8b5c26401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8b5c26401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8b5c26401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283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8b5c26401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8b5c26401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8b5c2640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8b5c2640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226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8b5c2640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8b5c2640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383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8b5c2640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8b5c2640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04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8b5c2640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8b5c2640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809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8b5c2640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8b5c2640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688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8b5c26401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8b5c26401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8b5c26401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8b5c26401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8b5c26401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8b5c26401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8b5c264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8b5c264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586001dd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586001dd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8b5c26401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8b5c26401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8b5c26401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8b5c26401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8b5c2640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8b5c26401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8b5c2640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8b5c26401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8b5c26401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8b5c26401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8b5c26401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8b5c26401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8b5c26401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8b5c26401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8b5c2640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8b5c2640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081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8b5c2640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8b5c2640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2466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8b5c2640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8b5c2640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70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58b5c26401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58b5c26401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8b5c2640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8b5c2640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5420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8b5c2640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8b5c2640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09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8b5c2640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8b5c26401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b5c2640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b5c2640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8b5c26401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8b5c26401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8b5c26401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8b5c26401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8b5c26401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8b5c26401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8b5c26401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8b5c26401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942c800e2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942c800e2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87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58b5c26401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58b5c26401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2592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af4c63d7_0_3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56af4c63d7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77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6af4c63d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6af4c63d7_0_3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56af4c63d7_0_3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4335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6af4c63d7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6af4c63d7_0_5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56af4c63d7_0_5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3554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6af4c63d7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6af4c63d7_0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56af4c63d7_0_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4682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6af4c63d7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6af4c63d7_0_3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56af4c63d7_0_3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4643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6af4c63d7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6af4c63d7_0_3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56af4c63d7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0018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6af4c63d7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6af4c63d7_0_4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56af4c63d7_0_4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8669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6af4c63d7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6af4c63d7_0_4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56af4c63d7_0_4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2597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6af4c63d7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6af4c63d7_0_4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56af4c63d7_0_4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4904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6af4c63d7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6af4c63d7_0_4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56af4c63d7_0_4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32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8b5c26401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8b5c26401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56af4c63d7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56af4c63d7_0_4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56af4c63d7_0_4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1873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6af4c63d7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6af4c63d7_0_5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56af4c63d7_0_5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0550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56af4c63d7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56af4c63d7_0_5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56af4c63d7_0_5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6524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6af4c63d7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6af4c63d7_0_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56af4c63d7_0_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2482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6af4c63d7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6af4c63d7_0_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56af4c63d7_0_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9735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6af4c63d7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6af4c63d7_0_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56af4c63d7_0_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1894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6af4c63d7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6af4c63d7_0_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56af4c63d7_0_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1715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6af4c63d7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6af4c63d7_0_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56af4c63d7_0_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7617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6af4c63d7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6af4c63d7_0_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56af4c63d7_0_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1983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6af4c63d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6af4c63d7_0_3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56af4c63d7_0_3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6588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8b5c26401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8b5c26401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1239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56af4c63d7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56af4c63d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0665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56af4c63d7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56af4c63d7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6180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56af4c63d7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56af4c63d7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56af4c63d7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2262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6af4c63d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6af4c63d7_0_3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56af4c63d7_0_3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7027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56af4c63d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56af4c63d7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56af4c63d7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5126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56af4c63d7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56af4c63d7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56af4c63d7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5429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6af4c63d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6af4c63d7_0_3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56af4c63d7_0_3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912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56af4c63d7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56af4c63d7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56af4c63d7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9745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5800be1856_1_1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5800be1856_1_1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5800be1856_1_1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3052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56af4c63d7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56af4c63d7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56af4c63d7_0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17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86001dd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86001dd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942c800e2_1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942c800e2_1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8215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942c800e2_1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942c800e2_1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3493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51525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86316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424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8b5c26401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8b5c26401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1583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8b5c26401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8b5c26401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8121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8b5c26401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8b5c26401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8240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8b5c26401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8b5c26401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10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86001dd0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86001dd0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Generic">
  <p:cSld name="BSC2017-Generic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709" y="6232144"/>
            <a:ext cx="1374857" cy="334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493BFDB1-C985-A944-8D63-69BA25E97E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4869" y="6169989"/>
            <a:ext cx="2192483" cy="519355"/>
          </a:xfrm>
          <a:prstGeom prst="rect">
            <a:avLst/>
          </a:prstGeom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9F083987-178A-FC45-8E69-BFF1F8C3A1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6309" y="6207118"/>
            <a:ext cx="711387" cy="4767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Last">
  <p:cSld name="BSC2017-Las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699811" cy="502485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/>
          <p:nvPr/>
        </p:nvSpPr>
        <p:spPr>
          <a:xfrm>
            <a:off x="1991225" y="2636182"/>
            <a:ext cx="5161500" cy="9021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82242">
                <a:alpha val="8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7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"/>
          <p:cNvSpPr txBox="1"/>
          <p:nvPr/>
        </p:nvSpPr>
        <p:spPr>
          <a:xfrm>
            <a:off x="3360099" y="5922083"/>
            <a:ext cx="2407800" cy="5343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82242">
                <a:alpha val="8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www.bsc.es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10318" y="4101711"/>
            <a:ext cx="73233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6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20" y="1631729"/>
            <a:ext cx="5026945" cy="299882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20" y="4900146"/>
            <a:ext cx="5026945" cy="822743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9" y="6095686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4"/>
            <a:ext cx="5026947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299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6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20" y="1631729"/>
            <a:ext cx="5026945" cy="299882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20" y="4900146"/>
            <a:ext cx="5026945" cy="822743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9" y="6095686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4"/>
            <a:ext cx="5026947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206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" y="6232144"/>
            <a:ext cx="1876425" cy="457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3BFDB1-C985-A944-8D63-69BA25E97E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4869" y="6169989"/>
            <a:ext cx="2192483" cy="5193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083987-178A-FC45-8E69-BFF1F8C3A1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6309" y="6207118"/>
            <a:ext cx="711387" cy="476703"/>
          </a:xfrm>
          <a:prstGeom prst="rect">
            <a:avLst/>
          </a:prstGeom>
        </p:spPr>
      </p:pic>
      <p:sp>
        <p:nvSpPr>
          <p:cNvPr id="5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595300" y="646074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13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eosci-model-dev-discuss.net/gmd-2019-20/" TargetMode="External"/><Relationship Id="rId4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947068" y="2344004"/>
            <a:ext cx="6178465" cy="2286552"/>
          </a:xfrm>
        </p:spPr>
        <p:txBody>
          <a:bodyPr>
            <a:noAutofit/>
          </a:bodyPr>
          <a:lstStyle/>
          <a:p>
            <a:pPr algn="ctr"/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Improving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Mixed-Precision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Approaches</a:t>
            </a:r>
            <a:endParaRPr lang="es-E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155800" y="4900145"/>
            <a:ext cx="5820937" cy="822743"/>
          </a:xfrm>
        </p:spPr>
        <p:txBody>
          <a:bodyPr/>
          <a:lstStyle/>
          <a:p>
            <a:pPr algn="r"/>
            <a:r>
              <a:rPr lang="es-ES" sz="2133" u="sng" dirty="0">
                <a:latin typeface="Calibri" panose="020F0502020204030204" pitchFamily="34" charset="0"/>
                <a:cs typeface="Calibri" panose="020F0502020204030204" pitchFamily="34" charset="0"/>
              </a:rPr>
              <a:t>Oriol Tintó</a:t>
            </a:r>
            <a:r>
              <a:rPr lang="es-ES" sz="2133" dirty="0">
                <a:latin typeface="Calibri" panose="020F0502020204030204" pitchFamily="34" charset="0"/>
                <a:cs typeface="Calibri" panose="020F0502020204030204" pitchFamily="34" charset="0"/>
              </a:rPr>
              <a:t>, Mario Acosta, Miguel </a:t>
            </a:r>
            <a:r>
              <a:rPr lang="es-ES" sz="2133" dirty="0" smtClean="0">
                <a:latin typeface="Calibri" panose="020F0502020204030204" pitchFamily="34" charset="0"/>
                <a:cs typeface="Calibri" panose="020F0502020204030204" pitchFamily="34" charset="0"/>
              </a:rPr>
              <a:t>Castrillo,</a:t>
            </a:r>
          </a:p>
          <a:p>
            <a:pPr algn="r"/>
            <a:r>
              <a:rPr lang="es-ES" sz="2133" dirty="0" smtClean="0">
                <a:latin typeface="Calibri" panose="020F0502020204030204" pitchFamily="34" charset="0"/>
                <a:cs typeface="Calibri" panose="020F0502020204030204" pitchFamily="34" charset="0"/>
              </a:rPr>
              <a:t>Kim </a:t>
            </a:r>
            <a:r>
              <a:rPr lang="es-ES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Serradell</a:t>
            </a:r>
            <a:r>
              <a:rPr lang="es-ES" sz="2133" dirty="0">
                <a:latin typeface="Calibri" panose="020F0502020204030204" pitchFamily="34" charset="0"/>
                <a:cs typeface="Calibri" panose="020F0502020204030204" pitchFamily="34" charset="0"/>
              </a:rPr>
              <a:t>, Francisco J. Doblas-Reyes</a:t>
            </a:r>
          </a:p>
          <a:p>
            <a:pPr algn="r"/>
            <a:endParaRPr lang="es-E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ES" sz="2133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es-ES" sz="2133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33" b="1" dirty="0" err="1"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es-ES" sz="2133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33" b="1" dirty="0" err="1">
                <a:latin typeface="Calibri" panose="020F0502020204030204" pitchFamily="34" charset="0"/>
                <a:cs typeface="Calibri" panose="020F0502020204030204" pitchFamily="34" charset="0"/>
              </a:rPr>
              <a:t>Sciences</a:t>
            </a:r>
            <a:endParaRPr lang="es-ES" sz="2133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14/06/2019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PASC19 - High-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43E869-3F34-9D47-B5C1-503BE41A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43" y="1407211"/>
            <a:ext cx="3167840" cy="7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4"/>
          <p:cNvGrpSpPr/>
          <p:nvPr/>
        </p:nvGrpSpPr>
        <p:grpSpPr>
          <a:xfrm>
            <a:off x="3011923" y="985409"/>
            <a:ext cx="3120154" cy="3665383"/>
            <a:chOff x="2128425" y="739075"/>
            <a:chExt cx="3120154" cy="3665350"/>
          </a:xfrm>
        </p:grpSpPr>
        <p:pic>
          <p:nvPicPr>
            <p:cNvPr id="76" name="Google Shape;76;p14"/>
            <p:cNvPicPr preferRelativeResize="0"/>
            <p:nvPr/>
          </p:nvPicPr>
          <p:blipFill rotWithShape="1">
            <a:blip r:embed="rId3">
              <a:alphaModFix/>
            </a:blip>
            <a:srcRect r="48143"/>
            <a:stretch/>
          </p:blipFill>
          <p:spPr>
            <a:xfrm>
              <a:off x="2128425" y="739075"/>
              <a:ext cx="2534250" cy="366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4"/>
            <p:cNvPicPr preferRelativeResize="0"/>
            <p:nvPr/>
          </p:nvPicPr>
          <p:blipFill rotWithShape="1">
            <a:blip r:embed="rId3">
              <a:alphaModFix/>
            </a:blip>
            <a:srcRect l="87942"/>
            <a:stretch/>
          </p:blipFill>
          <p:spPr>
            <a:xfrm>
              <a:off x="4659330" y="739075"/>
              <a:ext cx="589250" cy="3665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" name="Google Shape;78;p14"/>
          <p:cNvSpPr txBox="1"/>
          <p:nvPr/>
        </p:nvSpPr>
        <p:spPr>
          <a:xfrm>
            <a:off x="4888475" y="1253100"/>
            <a:ext cx="5754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4A86E8"/>
                </a:solidFill>
              </a:rPr>
              <a:t>Double</a:t>
            </a:r>
            <a:endParaRPr sz="800" b="1">
              <a:solidFill>
                <a:srgbClr val="4A86E8"/>
              </a:solidFill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888475" y="1475733"/>
            <a:ext cx="5754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9900"/>
                </a:solidFill>
              </a:rPr>
              <a:t>Single</a:t>
            </a:r>
            <a:endParaRPr sz="800" b="1">
              <a:solidFill>
                <a:srgbClr val="FF99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38991" y="1865929"/>
            <a:ext cx="46172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000" y="932633"/>
            <a:ext cx="8640000" cy="37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24652"/>
            <a:ext cx="8640000" cy="37565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24652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6721376" y="4780800"/>
            <a:ext cx="540000" cy="648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8;p19"/>
          <p:cNvSpPr txBox="1"/>
          <p:nvPr/>
        </p:nvSpPr>
        <p:spPr>
          <a:xfrm>
            <a:off x="6361376" y="2114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2.2x</a:t>
            </a:r>
            <a:endParaRPr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1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6721376" y="4780800"/>
            <a:ext cx="540000" cy="648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9;p19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0;p19"/>
          <p:cNvSpPr/>
          <p:nvPr/>
        </p:nvSpPr>
        <p:spPr>
          <a:xfrm>
            <a:off x="2401376" y="3897600"/>
            <a:ext cx="540000" cy="15264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5;p19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Total Instructions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24652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8;p19"/>
          <p:cNvSpPr txBox="1"/>
          <p:nvPr/>
        </p:nvSpPr>
        <p:spPr>
          <a:xfrm>
            <a:off x="6361376" y="2114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2.2x</a:t>
            </a:r>
            <a:endParaRPr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8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6721376" y="4780800"/>
            <a:ext cx="540000" cy="648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9;p19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0;p19"/>
          <p:cNvSpPr/>
          <p:nvPr/>
        </p:nvSpPr>
        <p:spPr>
          <a:xfrm>
            <a:off x="2401376" y="3897600"/>
            <a:ext cx="540000" cy="15264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5;p19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Total Instructions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1;p19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2;p19"/>
          <p:cNvSpPr/>
          <p:nvPr/>
        </p:nvSpPr>
        <p:spPr>
          <a:xfrm>
            <a:off x="3841376" y="5006400"/>
            <a:ext cx="540000" cy="41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6;p19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24652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8;p19"/>
          <p:cNvSpPr txBox="1"/>
          <p:nvPr/>
        </p:nvSpPr>
        <p:spPr>
          <a:xfrm>
            <a:off x="6361376" y="2114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2.2x</a:t>
            </a:r>
            <a:endParaRPr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3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6721376" y="4780800"/>
            <a:ext cx="540000" cy="648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9;p19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0;p19"/>
          <p:cNvSpPr/>
          <p:nvPr/>
        </p:nvSpPr>
        <p:spPr>
          <a:xfrm>
            <a:off x="2401376" y="3897600"/>
            <a:ext cx="540000" cy="15264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5;p19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Total Instructions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1;p19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2;p19"/>
          <p:cNvSpPr/>
          <p:nvPr/>
        </p:nvSpPr>
        <p:spPr>
          <a:xfrm>
            <a:off x="3841376" y="5006400"/>
            <a:ext cx="540000" cy="41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6;p19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;p19"/>
          <p:cNvSpPr/>
          <p:nvPr/>
        </p:nvSpPr>
        <p:spPr>
          <a:xfrm>
            <a:off x="465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4;p19"/>
          <p:cNvSpPr/>
          <p:nvPr/>
        </p:nvSpPr>
        <p:spPr>
          <a:xfrm>
            <a:off x="5281376" y="4996800"/>
            <a:ext cx="540000" cy="432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9"/>
          <p:cNvSpPr txBox="1"/>
          <p:nvPr/>
        </p:nvSpPr>
        <p:spPr>
          <a:xfrm>
            <a:off x="4465131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L3 miss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24652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8;p19"/>
          <p:cNvSpPr txBox="1"/>
          <p:nvPr/>
        </p:nvSpPr>
        <p:spPr>
          <a:xfrm>
            <a:off x="6361376" y="2114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2.2x</a:t>
            </a:r>
            <a:endParaRPr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6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37271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2835365" y="166037"/>
            <a:ext cx="3473270" cy="69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3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4370825" y="1126575"/>
            <a:ext cx="4617000" cy="3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180000" rIns="180000" bIns="1800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3600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Why?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3600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How?</a:t>
            </a:r>
            <a:endParaRPr lang="en-US" sz="3600" dirty="0" smtClean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2" name="Google Shape;152;p28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4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1633"/>
            <a:ext cx="8640000" cy="37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1633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6219176" y="2105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1.6x</a:t>
            </a:r>
            <a:endParaRPr b="1" dirty="0"/>
          </a:p>
        </p:txBody>
      </p:sp>
      <p:sp>
        <p:nvSpPr>
          <p:cNvPr id="154" name="Google Shape;154;p23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3"/>
          <p:cNvSpPr/>
          <p:nvPr/>
        </p:nvSpPr>
        <p:spPr>
          <a:xfrm>
            <a:off x="6721376" y="4502400"/>
            <a:ext cx="540000" cy="921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6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1633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6219176" y="2105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1.6x</a:t>
            </a:r>
            <a:endParaRPr b="1" dirty="0"/>
          </a:p>
        </p:txBody>
      </p:sp>
      <p:sp>
        <p:nvSpPr>
          <p:cNvPr id="145" name="Google Shape;145;p23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2401376" y="3984000"/>
            <a:ext cx="540000" cy="14400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3"/>
          <p:cNvSpPr/>
          <p:nvPr/>
        </p:nvSpPr>
        <p:spPr>
          <a:xfrm>
            <a:off x="6721376" y="4502400"/>
            <a:ext cx="540000" cy="921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2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1633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6219176" y="2105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1.6x</a:t>
            </a:r>
            <a:endParaRPr b="1" dirty="0"/>
          </a:p>
        </p:txBody>
      </p:sp>
      <p:sp>
        <p:nvSpPr>
          <p:cNvPr id="145" name="Google Shape;145;p23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2401376" y="3984000"/>
            <a:ext cx="540000" cy="14400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3"/>
          <p:cNvSpPr/>
          <p:nvPr/>
        </p:nvSpPr>
        <p:spPr>
          <a:xfrm>
            <a:off x="3841376" y="4603200"/>
            <a:ext cx="540000" cy="820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3"/>
          <p:cNvSpPr/>
          <p:nvPr/>
        </p:nvSpPr>
        <p:spPr>
          <a:xfrm>
            <a:off x="6721376" y="4502400"/>
            <a:ext cx="540000" cy="921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0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1633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6219176" y="2105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1.6x</a:t>
            </a:r>
            <a:endParaRPr b="1" dirty="0"/>
          </a:p>
        </p:txBody>
      </p:sp>
      <p:sp>
        <p:nvSpPr>
          <p:cNvPr id="145" name="Google Shape;145;p23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2401376" y="3984000"/>
            <a:ext cx="540000" cy="14400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3"/>
          <p:cNvSpPr/>
          <p:nvPr/>
        </p:nvSpPr>
        <p:spPr>
          <a:xfrm>
            <a:off x="3841376" y="4603200"/>
            <a:ext cx="540000" cy="820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3"/>
          <p:cNvSpPr/>
          <p:nvPr/>
        </p:nvSpPr>
        <p:spPr>
          <a:xfrm>
            <a:off x="465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5281376" y="4603200"/>
            <a:ext cx="540000" cy="820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3"/>
          <p:cNvSpPr txBox="1"/>
          <p:nvPr/>
        </p:nvSpPr>
        <p:spPr>
          <a:xfrm>
            <a:off x="4465131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L3 miss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3"/>
          <p:cNvSpPr/>
          <p:nvPr/>
        </p:nvSpPr>
        <p:spPr>
          <a:xfrm>
            <a:off x="6721376" y="4502400"/>
            <a:ext cx="540000" cy="921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1633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6219176" y="21050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1.6x</a:t>
            </a:r>
            <a:endParaRPr b="1" dirty="0"/>
          </a:p>
        </p:txBody>
      </p:sp>
      <p:sp>
        <p:nvSpPr>
          <p:cNvPr id="157" name="Google Shape;157;p23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944909"/>
            <a:ext cx="5715000" cy="381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88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 smtClean="0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 smtClean="0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374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2" y="1140823"/>
            <a:ext cx="6101805" cy="4576354"/>
          </a:xfrm>
          <a:prstGeom prst="rect">
            <a:avLst/>
          </a:prstGeom>
        </p:spPr>
      </p:pic>
      <p:sp>
        <p:nvSpPr>
          <p:cNvPr id="4" name="Google Shape;151;p28"/>
          <p:cNvSpPr txBox="1">
            <a:spLocks/>
          </p:cNvSpPr>
          <p:nvPr/>
        </p:nvSpPr>
        <p:spPr>
          <a:xfrm>
            <a:off x="2620840" y="-266796"/>
            <a:ext cx="3832649" cy="140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180000" rIns="180000" bIns="180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0070C0"/>
              </a:buClr>
              <a:buSzPts val="2400"/>
            </a:pPr>
            <a:r>
              <a:rPr lang="en-US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models?</a:t>
            </a:r>
          </a:p>
        </p:txBody>
      </p:sp>
    </p:spTree>
    <p:extLst>
      <p:ext uri="{BB962C8B-B14F-4D97-AF65-F5344CB8AC3E}">
        <p14:creationId xmlns:p14="http://schemas.microsoft.com/office/powerpoint/2010/main" val="36944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6361376" y="21092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2.2x</a:t>
            </a:r>
            <a:endParaRPr b="1" dirty="0"/>
          </a:p>
        </p:txBody>
      </p:sp>
      <p:sp>
        <p:nvSpPr>
          <p:cNvPr id="181" name="Google Shape;181;p27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2401376" y="4473600"/>
            <a:ext cx="540000" cy="950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7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7"/>
          <p:cNvSpPr/>
          <p:nvPr/>
        </p:nvSpPr>
        <p:spPr>
          <a:xfrm>
            <a:off x="3841376" y="4473600"/>
            <a:ext cx="540000" cy="950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465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7"/>
          <p:cNvSpPr/>
          <p:nvPr/>
        </p:nvSpPr>
        <p:spPr>
          <a:xfrm>
            <a:off x="5281375" y="4473600"/>
            <a:ext cx="540000" cy="950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7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7"/>
          <p:cNvSpPr txBox="1"/>
          <p:nvPr/>
        </p:nvSpPr>
        <p:spPr>
          <a:xfrm>
            <a:off x="4465131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L3 miss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7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7"/>
          <p:cNvSpPr/>
          <p:nvPr/>
        </p:nvSpPr>
        <p:spPr>
          <a:xfrm>
            <a:off x="6721376" y="4776000"/>
            <a:ext cx="540000" cy="648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8" name="Google Shape;174;p26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 smtClean="0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374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/>
          <p:nvPr/>
        </p:nvSpPr>
        <p:spPr>
          <a:xfrm>
            <a:off x="6489176" y="21182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2.0x</a:t>
            </a:r>
            <a:endParaRPr b="1" dirty="0"/>
          </a:p>
        </p:txBody>
      </p:sp>
      <p:sp>
        <p:nvSpPr>
          <p:cNvPr id="217" name="Google Shape;217;p31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1"/>
          <p:cNvSpPr/>
          <p:nvPr/>
        </p:nvSpPr>
        <p:spPr>
          <a:xfrm>
            <a:off x="2401376" y="4171200"/>
            <a:ext cx="540000" cy="1252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1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1"/>
          <p:cNvSpPr/>
          <p:nvPr/>
        </p:nvSpPr>
        <p:spPr>
          <a:xfrm>
            <a:off x="3841376" y="4646400"/>
            <a:ext cx="540000" cy="77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1"/>
          <p:cNvSpPr/>
          <p:nvPr/>
        </p:nvSpPr>
        <p:spPr>
          <a:xfrm>
            <a:off x="465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5281376" y="4646400"/>
            <a:ext cx="540000" cy="77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1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1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1"/>
          <p:cNvSpPr txBox="1"/>
          <p:nvPr/>
        </p:nvSpPr>
        <p:spPr>
          <a:xfrm>
            <a:off x="4465131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L3 miss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1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1"/>
          <p:cNvSpPr/>
          <p:nvPr/>
        </p:nvSpPr>
        <p:spPr>
          <a:xfrm>
            <a:off x="6721376" y="4704000"/>
            <a:ext cx="540000" cy="720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1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1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3000"/>
            <a:ext cx="8640000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374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6219176" y="21182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1.2x</a:t>
            </a:r>
            <a:endParaRPr b="1" dirty="0"/>
          </a:p>
        </p:txBody>
      </p:sp>
      <p:sp>
        <p:nvSpPr>
          <p:cNvPr id="262" name="Google Shape;262;p35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6721376" y="4236000"/>
            <a:ext cx="540000" cy="1195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5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5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5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6219176" y="21182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1.2x</a:t>
            </a:r>
            <a:endParaRPr b="1" dirty="0"/>
          </a:p>
        </p:txBody>
      </p:sp>
      <p:sp>
        <p:nvSpPr>
          <p:cNvPr id="253" name="Google Shape;253;p35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5"/>
          <p:cNvSpPr/>
          <p:nvPr/>
        </p:nvSpPr>
        <p:spPr>
          <a:xfrm>
            <a:off x="2401376" y="4243200"/>
            <a:ext cx="540000" cy="1180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6721376" y="4236000"/>
            <a:ext cx="540000" cy="1195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5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5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7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0"/>
          <p:cNvPicPr preferRelativeResize="0"/>
          <p:nvPr/>
        </p:nvPicPr>
        <p:blipFill rotWithShape="1">
          <a:blip r:embed="rId3">
            <a:alphaModFix/>
          </a:blip>
          <a:srcRect t="14661" b="43448"/>
          <a:stretch/>
        </p:blipFill>
        <p:spPr>
          <a:xfrm>
            <a:off x="252000" y="1298633"/>
            <a:ext cx="8639751" cy="209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0"/>
          <p:cNvPicPr preferRelativeResize="0"/>
          <p:nvPr/>
        </p:nvPicPr>
        <p:blipFill rotWithShape="1">
          <a:blip r:embed="rId3">
            <a:alphaModFix/>
          </a:blip>
          <a:srcRect t="96048"/>
          <a:stretch/>
        </p:blipFill>
        <p:spPr>
          <a:xfrm>
            <a:off x="252125" y="3390150"/>
            <a:ext cx="8639751" cy="19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Google Shape;151;p28"/>
          <p:cNvSpPr txBox="1">
            <a:spLocks/>
          </p:cNvSpPr>
          <p:nvPr/>
        </p:nvSpPr>
        <p:spPr>
          <a:xfrm>
            <a:off x="2411834" y="1718758"/>
            <a:ext cx="4851114" cy="140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180000" rIns="180000" bIns="180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0070C0"/>
              </a:buClr>
              <a:buSzPts val="2400"/>
            </a:pPr>
            <a:r>
              <a:rPr lang="en-US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mixed precision?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6219176" y="21182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1.2x</a:t>
            </a:r>
            <a:endParaRPr b="1" dirty="0"/>
          </a:p>
        </p:txBody>
      </p:sp>
      <p:sp>
        <p:nvSpPr>
          <p:cNvPr id="253" name="Google Shape;253;p35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5"/>
          <p:cNvSpPr/>
          <p:nvPr/>
        </p:nvSpPr>
        <p:spPr>
          <a:xfrm>
            <a:off x="2401376" y="4243200"/>
            <a:ext cx="540000" cy="1180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5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3841376" y="4041600"/>
            <a:ext cx="540000" cy="1382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6721376" y="4236000"/>
            <a:ext cx="540000" cy="1195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5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5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6219176" y="21182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1.2x</a:t>
            </a:r>
            <a:endParaRPr b="1" dirty="0"/>
          </a:p>
        </p:txBody>
      </p:sp>
      <p:sp>
        <p:nvSpPr>
          <p:cNvPr id="253" name="Google Shape;253;p35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5"/>
          <p:cNvSpPr/>
          <p:nvPr/>
        </p:nvSpPr>
        <p:spPr>
          <a:xfrm>
            <a:off x="2401376" y="4243200"/>
            <a:ext cx="540000" cy="1180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5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3841376" y="4041600"/>
            <a:ext cx="540000" cy="1382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465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"/>
          <p:cNvSpPr/>
          <p:nvPr/>
        </p:nvSpPr>
        <p:spPr>
          <a:xfrm>
            <a:off x="5281376" y="4646400"/>
            <a:ext cx="540000" cy="77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5"/>
          <p:cNvSpPr txBox="1"/>
          <p:nvPr/>
        </p:nvSpPr>
        <p:spPr>
          <a:xfrm>
            <a:off x="4465131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L3 miss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6721376" y="4236000"/>
            <a:ext cx="540000" cy="1195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5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5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6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932609"/>
            <a:ext cx="86400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6219176" y="2118200"/>
            <a:ext cx="15444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Speed-up </a:t>
            </a:r>
            <a:r>
              <a:rPr lang="en-GB" b="1" dirty="0"/>
              <a:t>1.2x</a:t>
            </a:r>
            <a:endParaRPr b="1" dirty="0"/>
          </a:p>
        </p:txBody>
      </p:sp>
      <p:sp>
        <p:nvSpPr>
          <p:cNvPr id="253" name="Google Shape;253;p35"/>
          <p:cNvSpPr/>
          <p:nvPr/>
        </p:nvSpPr>
        <p:spPr>
          <a:xfrm>
            <a:off x="177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5"/>
          <p:cNvSpPr/>
          <p:nvPr/>
        </p:nvSpPr>
        <p:spPr>
          <a:xfrm>
            <a:off x="2401376" y="4243200"/>
            <a:ext cx="540000" cy="1180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5"/>
          <p:cNvSpPr/>
          <p:nvPr/>
        </p:nvSpPr>
        <p:spPr>
          <a:xfrm>
            <a:off x="321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3841376" y="4041600"/>
            <a:ext cx="540000" cy="1382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465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"/>
          <p:cNvSpPr/>
          <p:nvPr/>
        </p:nvSpPr>
        <p:spPr>
          <a:xfrm>
            <a:off x="5281376" y="4646400"/>
            <a:ext cx="540000" cy="77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1702463" y="2985433"/>
            <a:ext cx="1317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Instructions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3028339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5"/>
          <p:cNvSpPr txBox="1"/>
          <p:nvPr/>
        </p:nvSpPr>
        <p:spPr>
          <a:xfrm>
            <a:off x="4465131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L3 miss per Instruction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6091376" y="3984000"/>
            <a:ext cx="540000" cy="144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6721376" y="4236000"/>
            <a:ext cx="540000" cy="1195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5"/>
          <p:cNvSpPr txBox="1"/>
          <p:nvPr/>
        </p:nvSpPr>
        <p:spPr>
          <a:xfrm>
            <a:off x="5897137" y="2985433"/>
            <a:ext cx="1544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Iteration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5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dynspg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traadv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traldf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dirty="0" err="1" smtClean="0">
                <a:latin typeface="Calibri"/>
                <a:ea typeface="Calibri"/>
                <a:cs typeface="Calibri"/>
                <a:sym typeface="Calibri"/>
              </a:rPr>
              <a:t>zdfgls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b="1" u="sng" dirty="0" err="1">
                <a:latin typeface="Calibri"/>
                <a:ea typeface="Calibri"/>
                <a:cs typeface="Calibri"/>
                <a:sym typeface="Calibri"/>
              </a:rPr>
              <a:t>traqsr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2289" y="4150002"/>
            <a:ext cx="8513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242729"/>
                </a:solidFill>
                <a:latin typeface="MathJax_Main"/>
              </a:rPr>
              <a:t>∝</a:t>
            </a:r>
            <a:endParaRPr lang="en-US" sz="6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65132" y="4433455"/>
            <a:ext cx="186244" cy="6927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51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142550"/>
            <a:ext cx="4572000" cy="342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6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What happens with </a:t>
            </a:r>
            <a:r>
              <a:rPr lang="en-GB" b="1" u="sng">
                <a:latin typeface="Calibri"/>
                <a:ea typeface="Calibri"/>
                <a:cs typeface="Calibri"/>
                <a:sym typeface="Calibri"/>
              </a:rPr>
              <a:t>traqsr?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/>
        </p:nvSpPr>
        <p:spPr>
          <a:xfrm>
            <a:off x="7707975" y="680000"/>
            <a:ext cx="9399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r2=0.99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142550"/>
            <a:ext cx="4572000" cy="342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7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What happens with </a:t>
            </a:r>
            <a:r>
              <a:rPr lang="en-GB" b="1" u="sng">
                <a:latin typeface="Calibri"/>
                <a:ea typeface="Calibri"/>
                <a:cs typeface="Calibri"/>
                <a:sym typeface="Calibri"/>
              </a:rPr>
              <a:t>traqsr?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7"/>
          <p:cNvSpPr/>
          <p:nvPr/>
        </p:nvSpPr>
        <p:spPr>
          <a:xfrm>
            <a:off x="2753900" y="2670568"/>
            <a:ext cx="480900" cy="738000"/>
          </a:xfrm>
          <a:prstGeom prst="ellipse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142550"/>
            <a:ext cx="4572000" cy="342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8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What happens with </a:t>
            </a:r>
            <a:r>
              <a:rPr lang="en-GB" b="1" u="sng">
                <a:latin typeface="Calibri"/>
                <a:ea typeface="Calibri"/>
                <a:cs typeface="Calibri"/>
                <a:sym typeface="Calibri"/>
              </a:rPr>
              <a:t>traqsr?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142550"/>
            <a:ext cx="4572000" cy="342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9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What happens with </a:t>
            </a:r>
            <a:r>
              <a:rPr lang="en-GB" b="1" u="sng">
                <a:latin typeface="Calibri"/>
                <a:ea typeface="Calibri"/>
                <a:cs typeface="Calibri"/>
                <a:sym typeface="Calibri"/>
              </a:rPr>
              <a:t>traqsr?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 txBox="1"/>
          <p:nvPr/>
        </p:nvSpPr>
        <p:spPr>
          <a:xfrm>
            <a:off x="5996600" y="1758164"/>
            <a:ext cx="17988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Not vectorized at all!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" name="Google Shape;293;p39"/>
          <p:cNvCxnSpPr>
            <a:stCxn id="292" idx="2"/>
          </p:cNvCxnSpPr>
          <p:nvPr/>
        </p:nvCxnSpPr>
        <p:spPr>
          <a:xfrm flipH="1">
            <a:off x="6156200" y="2302064"/>
            <a:ext cx="739800" cy="134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"/>
          <p:cNvSpPr txBox="1"/>
          <p:nvPr/>
        </p:nvSpPr>
        <p:spPr>
          <a:xfrm>
            <a:off x="7707975" y="680000"/>
            <a:ext cx="9399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r2=0.99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142550"/>
            <a:ext cx="4572000" cy="342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0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What happens with </a:t>
            </a:r>
            <a:r>
              <a:rPr lang="en-GB" b="1" u="sng">
                <a:latin typeface="Calibri"/>
                <a:ea typeface="Calibri"/>
                <a:cs typeface="Calibri"/>
                <a:sym typeface="Calibri"/>
              </a:rPr>
              <a:t>traqsr?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0"/>
          <p:cNvSpPr/>
          <p:nvPr/>
        </p:nvSpPr>
        <p:spPr>
          <a:xfrm>
            <a:off x="2753900" y="2689036"/>
            <a:ext cx="480900" cy="738000"/>
          </a:xfrm>
          <a:prstGeom prst="ellipse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0"/>
          <p:cNvSpPr txBox="1"/>
          <p:nvPr/>
        </p:nvSpPr>
        <p:spPr>
          <a:xfrm>
            <a:off x="2167800" y="1347567"/>
            <a:ext cx="48084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if we remove -fp-model precise?</a:t>
            </a:r>
            <a:endParaRPr sz="1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142550"/>
            <a:ext cx="4572000" cy="342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1"/>
          <p:cNvSpPr txBox="1"/>
          <p:nvPr/>
        </p:nvSpPr>
        <p:spPr>
          <a:xfrm>
            <a:off x="7707975" y="680000"/>
            <a:ext cx="9399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r2=0.99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1"/>
          <p:cNvSpPr txBox="1"/>
          <p:nvPr/>
        </p:nvSpPr>
        <p:spPr>
          <a:xfrm>
            <a:off x="1876350" y="514833"/>
            <a:ext cx="5391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What happens with </a:t>
            </a:r>
            <a:r>
              <a:rPr lang="en-GB" b="1" u="sng">
                <a:latin typeface="Calibri"/>
                <a:ea typeface="Calibri"/>
                <a:cs typeface="Calibri"/>
                <a:sym typeface="Calibri"/>
              </a:rPr>
              <a:t>traqsr?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1"/>
          <p:cNvSpPr txBox="1"/>
          <p:nvPr/>
        </p:nvSpPr>
        <p:spPr>
          <a:xfrm>
            <a:off x="2167800" y="1347567"/>
            <a:ext cx="48084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if we remove -fp-model precise?</a:t>
            </a:r>
            <a:endParaRPr sz="1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527" y="731347"/>
            <a:ext cx="6700945" cy="404647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7"/>
          <p:cNvSpPr txBox="1">
            <a:spLocks noGrp="1"/>
          </p:cNvSpPr>
          <p:nvPr>
            <p:ph type="title" idx="4294967295"/>
          </p:nvPr>
        </p:nvSpPr>
        <p:spPr>
          <a:xfrm>
            <a:off x="914400" y="217488"/>
            <a:ext cx="8229600" cy="8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what about the results?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476" y="5291685"/>
            <a:ext cx="850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Difference between double- and single-precision monthly </a:t>
            </a:r>
            <a:r>
              <a:rPr lang="en-US" sz="1200" dirty="0"/>
              <a:t>mean </a:t>
            </a:r>
            <a:r>
              <a:rPr lang="en-US" sz="1200" dirty="0" smtClean="0"/>
              <a:t>of sea-surface temperature for the first month of simulation.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3">
            <a:alphaModFix/>
          </a:blip>
          <a:srcRect t="14661" b="43448"/>
          <a:stretch/>
        </p:blipFill>
        <p:spPr>
          <a:xfrm>
            <a:off x="252000" y="1298633"/>
            <a:ext cx="8639751" cy="2091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/>
          <p:nvPr/>
        </p:nvSpPr>
        <p:spPr>
          <a:xfrm>
            <a:off x="2154700" y="2195917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NEMO - Double Precision</a:t>
            </a:r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3">
            <a:alphaModFix/>
          </a:blip>
          <a:srcRect t="96048"/>
          <a:stretch/>
        </p:blipFill>
        <p:spPr>
          <a:xfrm>
            <a:off x="252125" y="3390150"/>
            <a:ext cx="8639751" cy="1973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/>
          <p:nvPr/>
        </p:nvSpPr>
        <p:spPr>
          <a:xfrm>
            <a:off x="4276825" y="3587467"/>
            <a:ext cx="5901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1"/>
          <p:cNvSpPr txBox="1"/>
          <p:nvPr/>
        </p:nvSpPr>
        <p:spPr>
          <a:xfrm rot="-5400000">
            <a:off x="-857575" y="2228833"/>
            <a:ext cx="2545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96 processes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057397"/>
            <a:ext cx="8229617" cy="2743206"/>
          </a:xfrm>
          <a:prstGeom prst="rect">
            <a:avLst/>
          </a:prstGeom>
        </p:spPr>
      </p:pic>
      <p:sp>
        <p:nvSpPr>
          <p:cNvPr id="4" name="Google Shape;360;p47"/>
          <p:cNvSpPr txBox="1">
            <a:spLocks/>
          </p:cNvSpPr>
          <p:nvPr/>
        </p:nvSpPr>
        <p:spPr>
          <a:xfrm>
            <a:off x="914400" y="217488"/>
            <a:ext cx="8229600" cy="8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But what about the results?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27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3602" y="2280879"/>
            <a:ext cx="45720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/>
          <p:nvPr/>
        </p:nvSpPr>
        <p:spPr>
          <a:xfrm>
            <a:off x="4720975" y="6020050"/>
            <a:ext cx="38370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source: http://www-users.math.umn.edu/~arnold/disasters/ariane.html</a:t>
            </a:r>
            <a:endParaRPr sz="800"/>
          </a:p>
        </p:txBody>
      </p:sp>
      <p:sp>
        <p:nvSpPr>
          <p:cNvPr id="2" name="TextBox 1"/>
          <p:cNvSpPr txBox="1"/>
          <p:nvPr/>
        </p:nvSpPr>
        <p:spPr>
          <a:xfrm>
            <a:off x="2558472" y="4959927"/>
            <a:ext cx="403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Solution?</a:t>
            </a:r>
          </a:p>
          <a:p>
            <a:pPr algn="ctr"/>
            <a:r>
              <a:rPr lang="en-US" sz="2400" dirty="0" smtClean="0"/>
              <a:t>Precision Analysis!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8" name="Google Shape;222;p36"/>
          <p:cNvSpPr txBox="1">
            <a:spLocks/>
          </p:cNvSpPr>
          <p:nvPr/>
        </p:nvSpPr>
        <p:spPr>
          <a:xfrm>
            <a:off x="461817" y="218108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ts val="3500"/>
              <a:buFont typeface="Calibri"/>
              <a:buNone/>
            </a:pPr>
            <a:r>
              <a:rPr lang="en-US" sz="3500" b="1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Risks of low precision</a:t>
            </a:r>
            <a:endParaRPr lang="en-US" sz="35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US" dirty="0" smtClean="0"/>
              <a:t>NEMO</a:t>
            </a:r>
            <a:br>
              <a:rPr lang="en-US" dirty="0" smtClean="0"/>
            </a:br>
            <a:r>
              <a:rPr lang="en-US" dirty="0" smtClean="0"/>
              <a:t>Precision Analysis</a:t>
            </a:r>
            <a:endParaRPr sz="60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2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464803" y="1393347"/>
            <a:ext cx="82296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dirty="0" smtClean="0"/>
              <a:t>How can we find which variables need to be kept in double-precision to maintain the accuracy of the results?</a:t>
            </a:r>
          </a:p>
        </p:txBody>
      </p:sp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Precision Analysis</a:t>
            </a:r>
            <a:endParaRPr dirty="0"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7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271" name="Google Shape;271;p42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[0 1 2 3 4 5 6 7 8 9]</a:t>
            </a:r>
            <a:endParaRPr/>
          </a:p>
        </p:txBody>
      </p:sp>
      <p:pic>
        <p:nvPicPr>
          <p:cNvPr id="272" name="Google Shape;272;p42"/>
          <p:cNvPicPr preferRelativeResize="0"/>
          <p:nvPr/>
        </p:nvPicPr>
        <p:blipFill rotWithShape="1">
          <a:blip r:embed="rId3">
            <a:alphaModFix/>
          </a:blip>
          <a:srcRect b="17525"/>
          <a:stretch/>
        </p:blipFill>
        <p:spPr>
          <a:xfrm>
            <a:off x="7550219" y="1222797"/>
            <a:ext cx="818138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[0 1 2 3 4]</a:t>
            </a:r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[5 6 7 8 9]</a:t>
            </a:r>
            <a:endParaRPr/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3">
            <a:alphaModFix/>
          </a:blip>
          <a:srcRect b="17525"/>
          <a:stretch/>
        </p:blipFill>
        <p:spPr>
          <a:xfrm>
            <a:off x="3902424" y="2113013"/>
            <a:ext cx="416026" cy="3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 b="17525"/>
          <a:stretch/>
        </p:blipFill>
        <p:spPr>
          <a:xfrm>
            <a:off x="6442029" y="2113013"/>
            <a:ext cx="416026" cy="3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3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8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</a:t>
            </a:r>
            <a:r>
              <a:rPr lang="en-US"/>
              <a:t>]</a:t>
            </a:r>
            <a:endParaRPr/>
          </a:p>
        </p:txBody>
      </p:sp>
      <p:sp>
        <p:nvSpPr>
          <p:cNvPr id="295" name="Google Shape;295;p44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296" name="Google Shape;296;p44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[0 1 2] </a:t>
            </a:r>
            <a:endParaRPr/>
          </a:p>
        </p:txBody>
      </p:sp>
      <p:sp>
        <p:nvSpPr>
          <p:cNvPr id="297" name="Google Shape;297;p44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[3 4]</a:t>
            </a:r>
            <a:endParaRPr/>
          </a:p>
        </p:txBody>
      </p:sp>
      <p:pic>
        <p:nvPicPr>
          <p:cNvPr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 b="17525"/>
          <a:stretch/>
        </p:blipFill>
        <p:spPr>
          <a:xfrm>
            <a:off x="2879100" y="2764013"/>
            <a:ext cx="328500" cy="2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 rotWithShape="1">
          <a:blip r:embed="rId4">
            <a:alphaModFix/>
          </a:blip>
          <a:srcRect b="17525"/>
          <a:stretch/>
        </p:blipFill>
        <p:spPr>
          <a:xfrm>
            <a:off x="3952950" y="2764013"/>
            <a:ext cx="328500" cy="2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4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2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311" name="Google Shape;311;p45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</a:t>
            </a:r>
            <a:r>
              <a:rPr lang="en-US"/>
              <a:t>]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3 4</a:t>
            </a:r>
            <a:r>
              <a:rPr lang="en-US"/>
              <a:t>]</a:t>
            </a:r>
            <a:endParaRPr/>
          </a:p>
        </p:txBody>
      </p:sp>
      <p:sp>
        <p:nvSpPr>
          <p:cNvPr id="315" name="Google Shape;315;p45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[3]</a:t>
            </a:r>
            <a:endParaRPr/>
          </a:p>
        </p:txBody>
      </p:sp>
      <p:sp>
        <p:nvSpPr>
          <p:cNvPr id="316" name="Google Shape;316;p45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[4]</a:t>
            </a:r>
            <a:endParaRPr/>
          </a:p>
        </p:txBody>
      </p:sp>
      <p:pic>
        <p:nvPicPr>
          <p:cNvPr id="317" name="Google Shape;31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4">
            <a:alphaModFix/>
          </a:blip>
          <a:srcRect b="17525"/>
          <a:stretch/>
        </p:blipFill>
        <p:spPr>
          <a:xfrm>
            <a:off x="3433575" y="3481340"/>
            <a:ext cx="280425" cy="2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4">
            <a:alphaModFix/>
          </a:blip>
          <a:srcRect b="17525"/>
          <a:stretch/>
        </p:blipFill>
        <p:spPr>
          <a:xfrm>
            <a:off x="4119975" y="3471440"/>
            <a:ext cx="280425" cy="2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3825" y="2750825"/>
            <a:ext cx="280425" cy="2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5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6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</a:t>
            </a:r>
            <a:r>
              <a:rPr lang="en-US"/>
              <a:t>]</a:t>
            </a:r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334" name="Google Shape;334;p46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335" name="Google Shape;335;p46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3 4</a:t>
            </a:r>
            <a:r>
              <a:rPr lang="en-US"/>
              <a:t>]</a:t>
            </a:r>
            <a:endParaRPr/>
          </a:p>
        </p:txBody>
      </p:sp>
      <p:sp>
        <p:nvSpPr>
          <p:cNvPr id="336" name="Google Shape;336;p46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337" name="Google Shape;337;p46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338" name="Google Shape;33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3825" y="2750825"/>
            <a:ext cx="280425" cy="2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6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3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352" name="Google Shape;352;p47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353" name="Google Shape;353;p47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</a:t>
            </a:r>
            <a:r>
              <a:rPr lang="en-US"/>
              <a:t>]</a:t>
            </a:r>
            <a:endParaRPr/>
          </a:p>
        </p:txBody>
      </p:sp>
      <p:sp>
        <p:nvSpPr>
          <p:cNvPr id="354" name="Google Shape;354;p47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355" name="Google Shape;355;p47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356" name="Google Shape;356;p47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357" name="Google Shape;357;p47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358" name="Google Shape;358;p47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359" name="Google Shape;3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7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3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3">
            <a:alphaModFix/>
          </a:blip>
          <a:srcRect t="14661" b="43448"/>
          <a:stretch/>
        </p:blipFill>
        <p:spPr>
          <a:xfrm>
            <a:off x="252000" y="1298633"/>
            <a:ext cx="8639751" cy="2091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/>
          <p:nvPr/>
        </p:nvSpPr>
        <p:spPr>
          <a:xfrm>
            <a:off x="2154700" y="2195917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NEMO - Double Precision</a:t>
            </a:r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3">
            <a:alphaModFix/>
          </a:blip>
          <a:srcRect t="96048"/>
          <a:stretch/>
        </p:blipFill>
        <p:spPr>
          <a:xfrm>
            <a:off x="252125" y="3390150"/>
            <a:ext cx="8639751" cy="1973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/>
          <p:nvPr/>
        </p:nvSpPr>
        <p:spPr>
          <a:xfrm>
            <a:off x="4276825" y="3587467"/>
            <a:ext cx="5901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1"/>
          <p:cNvSpPr txBox="1"/>
          <p:nvPr/>
        </p:nvSpPr>
        <p:spPr>
          <a:xfrm rot="-5400000">
            <a:off x="-857575" y="2228833"/>
            <a:ext cx="2545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96 processes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2688" y="4368801"/>
            <a:ext cx="3635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trace corresponds to a single time-step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NEMO 4.0 Ocean-only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ORCA025 -&gt; global ¼ º  ~ 27km at equator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color represents a different routine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9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373" name="Google Shape;373;p48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374" name="Google Shape;374;p48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375" name="Google Shape;375;p48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376" name="Google Shape;376;p48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377" name="Google Shape;377;p48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378" name="Google Shape;378;p48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379" name="Google Shape;379;p48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380" name="Google Shape;3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8"/>
          <p:cNvPicPr preferRelativeResize="0"/>
          <p:nvPr/>
        </p:nvPicPr>
        <p:blipFill rotWithShape="1">
          <a:blip r:embed="rId5">
            <a:alphaModFix/>
          </a:blip>
          <a:srcRect b="17525"/>
          <a:stretch/>
        </p:blipFill>
        <p:spPr>
          <a:xfrm>
            <a:off x="3902424" y="2113013"/>
            <a:ext cx="416026" cy="3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8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394" name="Google Shape;394;p49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>
                <a:solidFill>
                  <a:srgbClr val="FF9900"/>
                </a:solidFill>
              </a:rPr>
              <a:t> 5 6 7 8 9</a:t>
            </a:r>
            <a:r>
              <a:rPr lang="en-US"/>
              <a:t>]</a:t>
            </a:r>
            <a:endParaRPr/>
          </a:p>
        </p:txBody>
      </p:sp>
      <p:sp>
        <p:nvSpPr>
          <p:cNvPr id="395" name="Google Shape;395;p49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0 1 2 3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01" name="Google Shape;40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848" y="2051388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9"/>
          <p:cNvPicPr preferRelativeResize="0"/>
          <p:nvPr/>
        </p:nvPicPr>
        <p:blipFill rotWithShape="1">
          <a:blip r:embed="rId5">
            <a:alphaModFix/>
          </a:blip>
          <a:srcRect b="17525"/>
          <a:stretch/>
        </p:blipFill>
        <p:spPr>
          <a:xfrm>
            <a:off x="7550219" y="1222797"/>
            <a:ext cx="818138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9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08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0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15" name="Google Shape;415;p50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0 1 2 3</a:t>
            </a:r>
            <a:r>
              <a:rPr lang="en-US">
                <a:solidFill>
                  <a:srgbClr val="FF0000"/>
                </a:solidFill>
              </a:rPr>
              <a:t> 4 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16" name="Google Shape;416;p50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0 1 2 3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17" name="Google Shape;417;p50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18" name="Google Shape;418;p50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419" name="Google Shape;419;p50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20" name="Google Shape;420;p50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21" name="Google Shape;421;p50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22" name="Google Shape;4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848" y="2051388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8150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0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0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1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36" name="Google Shape;436;p51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0 1 2 3</a:t>
            </a:r>
            <a:r>
              <a:rPr lang="en-US">
                <a:solidFill>
                  <a:srgbClr val="FF0000"/>
                </a:solidFill>
              </a:rPr>
              <a:t> 4 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37" name="Google Shape;437;p51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0 1 2 3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38" name="Google Shape;438;p51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39" name="Google Shape;439;p51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440" name="Google Shape;440;p51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41" name="Google Shape;441;p51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42" name="Google Shape;442;p51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43" name="Google Shape;4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848" y="2051388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8150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51"/>
          <p:cNvCxnSpPr/>
          <p:nvPr/>
        </p:nvCxnSpPr>
        <p:spPr>
          <a:xfrm flipH="1">
            <a:off x="4566750" y="3978675"/>
            <a:ext cx="10500" cy="83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1" name="Google Shape;451;p51"/>
          <p:cNvSpPr txBox="1"/>
          <p:nvPr/>
        </p:nvSpPr>
        <p:spPr>
          <a:xfrm>
            <a:off x="2655900" y="5015225"/>
            <a:ext cx="38322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Variable 4 must be kept in double-precision.</a:t>
            </a:r>
            <a:endParaRPr/>
          </a:p>
        </p:txBody>
      </p:sp>
      <p:sp>
        <p:nvSpPr>
          <p:cNvPr id="453" name="Google Shape;453;p51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1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2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60" name="Google Shape;460;p52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461" name="Google Shape;461;p52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62" name="Google Shape;462;p52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63" name="Google Shape;463;p52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464" name="Google Shape;464;p52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65" name="Google Shape;465;p52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66" name="Google Shape;466;p52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67" name="Google Shape;46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2"/>
          <p:cNvPicPr preferRelativeResize="0"/>
          <p:nvPr/>
        </p:nvPicPr>
        <p:blipFill rotWithShape="1">
          <a:blip r:embed="rId5">
            <a:alphaModFix/>
          </a:blip>
          <a:srcRect b="17525"/>
          <a:stretch/>
        </p:blipFill>
        <p:spPr>
          <a:xfrm>
            <a:off x="3902424" y="2113013"/>
            <a:ext cx="416026" cy="3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2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81" name="Google Shape;481;p53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0000"/>
                </a:solidFill>
              </a:rPr>
              <a:t>0 1 2 3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0 1 2</a:t>
            </a:r>
            <a:r>
              <a:rPr lang="en-US"/>
              <a:t>] </a:t>
            </a:r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2027" y="2090530"/>
            <a:ext cx="429550" cy="42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1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81" name="Google Shape;481;p53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</a:rPr>
              <a:t>0 1 2 3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3" name="Google Shape;483;p53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1866900" y="2517575"/>
            <a:ext cx="1012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0 1 2</a:t>
            </a:r>
            <a:r>
              <a:rPr lang="en-US" dirty="0"/>
              <a:t>] </a:t>
            </a:r>
            <a:endParaRPr dirty="0"/>
          </a:p>
        </p:txBody>
      </p: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2027" y="2090530"/>
            <a:ext cx="429550" cy="42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070292" y="2491829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?</a:t>
            </a:r>
          </a:p>
          <a:p>
            <a:r>
              <a:rPr lang="en-US" b="1" dirty="0" smtClean="0"/>
              <a:t>&gt;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10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81" name="Google Shape;481;p53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FF9900"/>
                </a:solidFill>
              </a:rPr>
              <a:t>0 1 2 3 4 5 6 7 8 9</a:t>
            </a:r>
            <a:r>
              <a:rPr lang="en-US"/>
              <a:t>]</a:t>
            </a:r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4"/>
                </a:solidFill>
              </a:rPr>
              <a:t>0 1 2 </a:t>
            </a:r>
            <a:r>
              <a:rPr lang="en-US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3" name="Google Shape;483;p53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1361075" y="2517575"/>
            <a:ext cx="1518025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4"/>
                </a:solidFill>
              </a:rPr>
              <a:t>0 1 </a:t>
            </a:r>
            <a:r>
              <a:rPr lang="en-US" dirty="0" smtClean="0">
                <a:solidFill>
                  <a:schemeClr val="accent4"/>
                </a:solidFill>
              </a:rPr>
              <a:t>2</a:t>
            </a:r>
            <a:r>
              <a:rPr lang="en-US" dirty="0" smtClean="0"/>
              <a:t>]+[3] </a:t>
            </a:r>
            <a:endParaRPr dirty="0"/>
          </a:p>
        </p:txBody>
      </p: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  <p:pic>
        <p:nvPicPr>
          <p:cNvPr id="19" name="Google Shape;471;p52"/>
          <p:cNvPicPr preferRelativeResize="0"/>
          <p:nvPr/>
        </p:nvPicPr>
        <p:blipFill rotWithShape="1">
          <a:blip r:embed="rId6">
            <a:alphaModFix/>
          </a:blip>
          <a:srcRect b="17525"/>
          <a:stretch/>
        </p:blipFill>
        <p:spPr>
          <a:xfrm>
            <a:off x="3902424" y="2113013"/>
            <a:ext cx="416026" cy="3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99;p44"/>
          <p:cNvPicPr preferRelativeResize="0"/>
          <p:nvPr/>
        </p:nvPicPr>
        <p:blipFill rotWithShape="1">
          <a:blip r:embed="rId6">
            <a:alphaModFix/>
          </a:blip>
          <a:srcRect b="17525"/>
          <a:stretch/>
        </p:blipFill>
        <p:spPr>
          <a:xfrm>
            <a:off x="2879100" y="2764013"/>
            <a:ext cx="328500" cy="27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84;p53"/>
          <p:cNvSpPr txBox="1">
            <a:spLocks/>
          </p:cNvSpPr>
          <p:nvPr/>
        </p:nvSpPr>
        <p:spPr>
          <a:xfrm>
            <a:off x="464803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chemeClr val="accent4"/>
                </a:solidFill>
              </a:rPr>
              <a:t>0 1</a:t>
            </a:r>
            <a:r>
              <a:rPr lang="en-US" dirty="0" smtClean="0"/>
              <a:t>]+[3] </a:t>
            </a:r>
            <a:endParaRPr lang="en-US" dirty="0"/>
          </a:p>
        </p:txBody>
      </p:sp>
      <p:sp>
        <p:nvSpPr>
          <p:cNvPr id="22" name="Google Shape;484;p53"/>
          <p:cNvSpPr txBox="1">
            <a:spLocks/>
          </p:cNvSpPr>
          <p:nvPr/>
        </p:nvSpPr>
        <p:spPr>
          <a:xfrm>
            <a:off x="1844677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chemeClr val="accent4"/>
                </a:solidFill>
              </a:rPr>
              <a:t>2</a:t>
            </a:r>
            <a:r>
              <a:rPr lang="en-US" dirty="0" smtClean="0"/>
              <a:t>]+[3] </a:t>
            </a:r>
            <a:endParaRPr lang="en-US" dirty="0"/>
          </a:p>
        </p:txBody>
      </p:sp>
      <p:pic>
        <p:nvPicPr>
          <p:cNvPr id="23" name="Google Shape;319;p45"/>
          <p:cNvPicPr preferRelativeResize="0"/>
          <p:nvPr/>
        </p:nvPicPr>
        <p:blipFill rotWithShape="1">
          <a:blip r:embed="rId6">
            <a:alphaModFix/>
          </a:blip>
          <a:srcRect b="17525"/>
          <a:stretch/>
        </p:blipFill>
        <p:spPr>
          <a:xfrm>
            <a:off x="1603366" y="3430839"/>
            <a:ext cx="280425" cy="2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19;p45"/>
          <p:cNvPicPr preferRelativeResize="0"/>
          <p:nvPr/>
        </p:nvPicPr>
        <p:blipFill rotWithShape="1">
          <a:blip r:embed="rId6">
            <a:alphaModFix/>
          </a:blip>
          <a:srcRect b="17525"/>
          <a:stretch/>
        </p:blipFill>
        <p:spPr>
          <a:xfrm>
            <a:off x="2741929" y="3430839"/>
            <a:ext cx="280425" cy="231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9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81" name="Google Shape;481;p53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rgbClr val="FF9900"/>
                </a:solidFill>
              </a:rPr>
              <a:t>0 1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9900"/>
                </a:solidFill>
              </a:rPr>
              <a:t> 3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9900"/>
                </a:solidFill>
              </a:rPr>
              <a:t> 5 6 7 8 9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2" name="Google Shape;482;p53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3" name="Google Shape;483;p53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1361075" y="2517575"/>
            <a:ext cx="1518025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]+[3] </a:t>
            </a:r>
            <a:endParaRPr dirty="0"/>
          </a:p>
        </p:txBody>
      </p: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  <p:sp>
        <p:nvSpPr>
          <p:cNvPr id="21" name="Google Shape;484;p53"/>
          <p:cNvSpPr txBox="1">
            <a:spLocks/>
          </p:cNvSpPr>
          <p:nvPr/>
        </p:nvSpPr>
        <p:spPr>
          <a:xfrm>
            <a:off x="464803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chemeClr val="accent6"/>
                </a:solidFill>
              </a:rPr>
              <a:t>0 1</a:t>
            </a:r>
            <a:r>
              <a:rPr lang="en-US" dirty="0" smtClean="0"/>
              <a:t>]+[3] </a:t>
            </a:r>
            <a:endParaRPr lang="en-US" dirty="0"/>
          </a:p>
        </p:txBody>
      </p:sp>
      <p:sp>
        <p:nvSpPr>
          <p:cNvPr id="22" name="Google Shape;484;p53"/>
          <p:cNvSpPr txBox="1">
            <a:spLocks/>
          </p:cNvSpPr>
          <p:nvPr/>
        </p:nvSpPr>
        <p:spPr>
          <a:xfrm>
            <a:off x="1844677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]+[3] </a:t>
            </a:r>
            <a:endParaRPr lang="en-US" dirty="0"/>
          </a:p>
        </p:txBody>
      </p:sp>
      <p:pic>
        <p:nvPicPr>
          <p:cNvPr id="25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474" y="3475935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6856" y="3451612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647" y="2708465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862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07;p49"/>
          <p:cNvPicPr preferRelativeResize="0"/>
          <p:nvPr/>
        </p:nvPicPr>
        <p:blipFill rotWithShape="1">
          <a:blip r:embed="rId5">
            <a:alphaModFix/>
          </a:blip>
          <a:srcRect b="17525"/>
          <a:stretch/>
        </p:blipFill>
        <p:spPr>
          <a:xfrm>
            <a:off x="7550219" y="1222797"/>
            <a:ext cx="818138" cy="674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9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 Algorithm</a:t>
            </a:r>
            <a:endParaRPr/>
          </a:p>
        </p:txBody>
      </p:sp>
      <p:sp>
        <p:nvSpPr>
          <p:cNvPr id="481" name="Google Shape;481;p53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5 6 7 8 9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2" name="Google Shape;482;p53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3" name="Google Shape;483;p53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1361075" y="2517575"/>
            <a:ext cx="1518025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]+[3] </a:t>
            </a:r>
            <a:endParaRPr dirty="0"/>
          </a:p>
        </p:txBody>
      </p: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  <p:sp>
        <p:nvSpPr>
          <p:cNvPr id="21" name="Google Shape;484;p53"/>
          <p:cNvSpPr txBox="1">
            <a:spLocks/>
          </p:cNvSpPr>
          <p:nvPr/>
        </p:nvSpPr>
        <p:spPr>
          <a:xfrm>
            <a:off x="464803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chemeClr val="accent6"/>
                </a:solidFill>
              </a:rPr>
              <a:t>0 1</a:t>
            </a:r>
            <a:r>
              <a:rPr lang="en-US" dirty="0" smtClean="0"/>
              <a:t>]+[3] </a:t>
            </a:r>
            <a:endParaRPr lang="en-US" dirty="0"/>
          </a:p>
        </p:txBody>
      </p:sp>
      <p:sp>
        <p:nvSpPr>
          <p:cNvPr id="22" name="Google Shape;484;p53"/>
          <p:cNvSpPr txBox="1">
            <a:spLocks/>
          </p:cNvSpPr>
          <p:nvPr/>
        </p:nvSpPr>
        <p:spPr>
          <a:xfrm>
            <a:off x="1844677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]+[3] </a:t>
            </a:r>
            <a:endParaRPr lang="en-US" dirty="0"/>
          </a:p>
        </p:txBody>
      </p:sp>
      <p:pic>
        <p:nvPicPr>
          <p:cNvPr id="25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474" y="3475935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6856" y="3451612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647" y="2708465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862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1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150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7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2"/>
          <p:cNvPicPr preferRelativeResize="0"/>
          <p:nvPr/>
        </p:nvPicPr>
        <p:blipFill rotWithShape="1">
          <a:blip r:embed="rId3">
            <a:alphaModFix/>
          </a:blip>
          <a:srcRect t="14661"/>
          <a:stretch/>
        </p:blipFill>
        <p:spPr>
          <a:xfrm>
            <a:off x="252000" y="1298633"/>
            <a:ext cx="8639751" cy="426073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2"/>
          <p:cNvSpPr txBox="1"/>
          <p:nvPr/>
        </p:nvSpPr>
        <p:spPr>
          <a:xfrm>
            <a:off x="2154700" y="2195917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Double Precision</a:t>
            </a: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2154700" y="3972183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Single Precision</a:t>
            </a: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Analysis Algorithm</a:t>
            </a:r>
            <a:endParaRPr dirty="0"/>
          </a:p>
        </p:txBody>
      </p:sp>
      <p:sp>
        <p:nvSpPr>
          <p:cNvPr id="481" name="Google Shape;481;p53"/>
          <p:cNvSpPr txBox="1">
            <a:spLocks noGrp="1"/>
          </p:cNvSpPr>
          <p:nvPr>
            <p:ph type="body" idx="1"/>
          </p:nvPr>
        </p:nvSpPr>
        <p:spPr>
          <a:xfrm>
            <a:off x="3260100" y="1215075"/>
            <a:ext cx="26238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5 6 7 8 9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2" name="Google Shape;482;p53"/>
          <p:cNvSpPr txBox="1">
            <a:spLocks noGrp="1"/>
          </p:cNvSpPr>
          <p:nvPr>
            <p:ph type="body" idx="1"/>
          </p:nvPr>
        </p:nvSpPr>
        <p:spPr>
          <a:xfrm>
            <a:off x="2383525" y="19026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]</a:t>
            </a:r>
            <a:endParaRPr dirty="0"/>
          </a:p>
        </p:txBody>
      </p:sp>
      <p:sp>
        <p:nvSpPr>
          <p:cNvPr id="483" name="Google Shape;483;p53"/>
          <p:cNvSpPr txBox="1">
            <a:spLocks noGrp="1"/>
          </p:cNvSpPr>
          <p:nvPr>
            <p:ph type="body" idx="1"/>
          </p:nvPr>
        </p:nvSpPr>
        <p:spPr>
          <a:xfrm>
            <a:off x="4924875" y="1902675"/>
            <a:ext cx="1456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5 6 7 8 9</a:t>
            </a:r>
            <a:r>
              <a:rPr lang="en-US"/>
              <a:t>]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1361075" y="2517575"/>
            <a:ext cx="1518025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>
                <a:solidFill>
                  <a:schemeClr val="accent6"/>
                </a:solidFill>
              </a:rPr>
              <a:t>0 1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]+[3] </a:t>
            </a:r>
            <a:endParaRPr dirty="0"/>
          </a:p>
        </p:txBody>
      </p: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224263" y="2517575"/>
            <a:ext cx="15189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body" idx="1"/>
          </p:nvPr>
        </p:nvSpPr>
        <p:spPr>
          <a:xfrm>
            <a:off x="302496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chemeClr val="accent6"/>
                </a:solidFill>
              </a:rPr>
              <a:t>3</a:t>
            </a:r>
            <a:r>
              <a:rPr lang="en-US"/>
              <a:t>]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body" idx="1"/>
          </p:nvPr>
        </p:nvSpPr>
        <p:spPr>
          <a:xfrm>
            <a:off x="3648517" y="3205175"/>
            <a:ext cx="541200" cy="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>
                <a:solidFill>
                  <a:srgbClr val="EC1212"/>
                </a:solidFill>
              </a:rPr>
              <a:t>4</a:t>
            </a:r>
            <a:r>
              <a:rPr lang="en-US"/>
              <a:t>]</a:t>
            </a:r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80425" cy="2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  <p:sp>
        <p:nvSpPr>
          <p:cNvPr id="21" name="Google Shape;484;p53"/>
          <p:cNvSpPr txBox="1">
            <a:spLocks/>
          </p:cNvSpPr>
          <p:nvPr/>
        </p:nvSpPr>
        <p:spPr>
          <a:xfrm>
            <a:off x="464803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chemeClr val="accent6"/>
                </a:solidFill>
              </a:rPr>
              <a:t>0 1</a:t>
            </a:r>
            <a:r>
              <a:rPr lang="en-US" dirty="0" smtClean="0"/>
              <a:t>]+[3] </a:t>
            </a:r>
            <a:endParaRPr lang="en-US" dirty="0"/>
          </a:p>
        </p:txBody>
      </p:sp>
      <p:sp>
        <p:nvSpPr>
          <p:cNvPr id="22" name="Google Shape;484;p53"/>
          <p:cNvSpPr txBox="1">
            <a:spLocks/>
          </p:cNvSpPr>
          <p:nvPr/>
        </p:nvSpPr>
        <p:spPr>
          <a:xfrm>
            <a:off x="1844677" y="3205175"/>
            <a:ext cx="1518025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[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]+[3] </a:t>
            </a:r>
            <a:endParaRPr lang="en-US" dirty="0"/>
          </a:p>
        </p:txBody>
      </p:sp>
      <p:pic>
        <p:nvPicPr>
          <p:cNvPr id="25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474" y="3475935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6856" y="3451612"/>
            <a:ext cx="186175" cy="1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647" y="2708465"/>
            <a:ext cx="280425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862" y="2069800"/>
            <a:ext cx="429550" cy="4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1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150" y="1215075"/>
            <a:ext cx="674749" cy="674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516;p54"/>
          <p:cNvCxnSpPr/>
          <p:nvPr/>
        </p:nvCxnSpPr>
        <p:spPr>
          <a:xfrm flipH="1">
            <a:off x="4566750" y="3978675"/>
            <a:ext cx="10500" cy="83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17;p54"/>
          <p:cNvSpPr txBox="1"/>
          <p:nvPr/>
        </p:nvSpPr>
        <p:spPr>
          <a:xfrm>
            <a:off x="2431200" y="5015225"/>
            <a:ext cx="42816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Variables </a:t>
            </a:r>
            <a:r>
              <a:rPr lang="en-US" dirty="0" smtClean="0"/>
              <a:t>2 and 4 </a:t>
            </a:r>
            <a:r>
              <a:rPr lang="en-US" dirty="0"/>
              <a:t>must be kept in double-precision.</a:t>
            </a:r>
            <a:endParaRPr dirty="0"/>
          </a:p>
        </p:txBody>
      </p:sp>
      <p:sp>
        <p:nvSpPr>
          <p:cNvPr id="30" name="Google Shape;452;p51"/>
          <p:cNvSpPr txBox="1"/>
          <p:nvPr/>
        </p:nvSpPr>
        <p:spPr>
          <a:xfrm>
            <a:off x="2383525" y="5767607"/>
            <a:ext cx="6760475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More info: How to use mixed precision in ocean models. </a:t>
            </a:r>
            <a:r>
              <a:rPr lang="en-US" sz="1000" u="sng">
                <a:solidFill>
                  <a:schemeClr val="hlink"/>
                </a:solidFill>
                <a:hlinkClick r:id="rId5"/>
              </a:rPr>
              <a:t>https://www.geosci-model-dev-discuss.net/gmd-2019-20/</a:t>
            </a:r>
            <a:r>
              <a:rPr lang="en-US" sz="1000"/>
              <a:t> 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031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464803" y="1393347"/>
            <a:ext cx="82296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dirty="0" smtClean="0"/>
              <a:t>How can we find which variables need to be kept in double-precision to maintain the accuracy of the results?:</a:t>
            </a:r>
            <a:endParaRPr lang="en-US" dirty="0"/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 smtClean="0"/>
              <a:t>How can we measure the effect of reducing the precision of an arbitrary set of variables?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 smtClean="0"/>
              <a:t>How can we verify the accuracy of the results?</a:t>
            </a:r>
            <a:endParaRPr lang="en-US" dirty="0" smtClean="0"/>
          </a:p>
        </p:txBody>
      </p:sp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Precision Analysis</a:t>
            </a:r>
            <a:endParaRPr dirty="0"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7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3"/>
          <p:cNvSpPr txBox="1">
            <a:spLocks noGrp="1"/>
          </p:cNvSpPr>
          <p:nvPr>
            <p:ph type="title" idx="4294967295"/>
          </p:nvPr>
        </p:nvSpPr>
        <p:spPr>
          <a:xfrm>
            <a:off x="914400" y="217488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n-US"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Reduced Precision Emulator</a:t>
            </a:r>
            <a:endParaRPr sz="35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0" name="Google Shape;58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2370" y="1296139"/>
            <a:ext cx="6061982" cy="6858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581" name="Google Shape;58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4500" y="1644877"/>
            <a:ext cx="5415380" cy="6857999"/>
          </a:xfrm>
          <a:prstGeom prst="rect">
            <a:avLst/>
          </a:prstGeom>
          <a:noFill/>
          <a:ln>
            <a:noFill/>
          </a:ln>
          <a:effectLst>
            <a:outerShdw blurRad="635000" dist="355600" dir="12420000" sx="109000" sy="109000" algn="tl" rotWithShape="0">
              <a:srgbClr val="525252">
                <a:alpha val="64709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3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4"/>
          <p:cNvSpPr txBox="1">
            <a:spLocks noGrp="1"/>
          </p:cNvSpPr>
          <p:nvPr>
            <p:ph type="title" idx="4294967295"/>
          </p:nvPr>
        </p:nvSpPr>
        <p:spPr>
          <a:xfrm>
            <a:off x="914400" y="217488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n-US" sz="35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Implementing the emulator</a:t>
            </a:r>
            <a:endParaRPr sz="35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4"/>
          <p:cNvSpPr/>
          <p:nvPr/>
        </p:nvSpPr>
        <p:spPr>
          <a:xfrm>
            <a:off x="973956" y="1270533"/>
            <a:ext cx="786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Python tool to automate the implementation process was created.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64"/>
          <p:cNvPicPr preferRelativeResize="0"/>
          <p:nvPr/>
        </p:nvPicPr>
        <p:blipFill rotWithShape="1">
          <a:blip r:embed="rId3">
            <a:alphaModFix/>
          </a:blip>
          <a:srcRect r="6103"/>
          <a:stretch/>
        </p:blipFill>
        <p:spPr>
          <a:xfrm>
            <a:off x="1070673" y="2293806"/>
            <a:ext cx="7220623" cy="53815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36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5"/>
          <p:cNvSpPr txBox="1">
            <a:spLocks noGrp="1"/>
          </p:cNvSpPr>
          <p:nvPr>
            <p:ph type="body" idx="4294967295"/>
          </p:nvPr>
        </p:nvSpPr>
        <p:spPr>
          <a:xfrm>
            <a:off x="914400" y="1870221"/>
            <a:ext cx="8229600" cy="48339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With a </a:t>
            </a:r>
            <a:r>
              <a:rPr lang="en-US" b="1" dirty="0"/>
              <a:t>single binary</a:t>
            </a:r>
            <a:r>
              <a:rPr lang="en-US" dirty="0"/>
              <a:t>, we can specify the number of significant bits used for each real variable declaration within the code through a </a:t>
            </a:r>
            <a:r>
              <a:rPr lang="en-US" b="1" dirty="0" err="1"/>
              <a:t>namelist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598" name="Google Shape;598;p65"/>
          <p:cNvPicPr preferRelativeResize="0"/>
          <p:nvPr/>
        </p:nvPicPr>
        <p:blipFill rotWithShape="1">
          <a:blip r:embed="rId3">
            <a:alphaModFix/>
          </a:blip>
          <a:srcRect b="36684"/>
          <a:stretch/>
        </p:blipFill>
        <p:spPr>
          <a:xfrm>
            <a:off x="1183150" y="3118426"/>
            <a:ext cx="6777699" cy="2869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74</a:t>
            </a:fld>
            <a:endParaRPr lang="en-GB" dirty="0"/>
          </a:p>
        </p:txBody>
      </p:sp>
      <p:sp>
        <p:nvSpPr>
          <p:cNvPr id="6" name="Google Shape;587;p64"/>
          <p:cNvSpPr txBox="1">
            <a:spLocks/>
          </p:cNvSpPr>
          <p:nvPr/>
        </p:nvSpPr>
        <p:spPr>
          <a:xfrm>
            <a:off x="1066800" y="369888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en-US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RPE </a:t>
            </a: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NEMO:</a:t>
            </a:r>
          </a:p>
          <a:p>
            <a:pPr lvl="0" algn="ctr"/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can do with it?</a:t>
            </a:r>
            <a:endParaRPr lang="en-US" sz="3500" b="1" dirty="0">
              <a:solidFill>
                <a:schemeClr val="accen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0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464803" y="1393347"/>
            <a:ext cx="82296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dirty="0" smtClean="0"/>
              <a:t>How can we find which variables need to be kept in double-precision to maintain the accuracy of the results?:</a:t>
            </a:r>
            <a:endParaRPr lang="en-US" dirty="0"/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b="1" dirty="0" smtClean="0">
                <a:solidFill>
                  <a:schemeClr val="accent6"/>
                </a:solidFill>
              </a:rPr>
              <a:t>How can we measure the effect of reducing the precision of an arbitrary set of variables?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 smtClean="0"/>
              <a:t>How can we verify the accuracy of the results?</a:t>
            </a:r>
            <a:endParaRPr lang="en-US" dirty="0" smtClean="0"/>
          </a:p>
        </p:txBody>
      </p:sp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Precision Analysis</a:t>
            </a:r>
            <a:endParaRPr dirty="0"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7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6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Verifying NEMO</a:t>
            </a:r>
            <a:endParaRPr/>
          </a:p>
        </p:txBody>
      </p:sp>
      <p:pic>
        <p:nvPicPr>
          <p:cNvPr id="606" name="Google Shape;60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25" y="2661318"/>
            <a:ext cx="883920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6"/>
          <p:cNvSpPr txBox="1">
            <a:spLocks noGrp="1"/>
          </p:cNvSpPr>
          <p:nvPr>
            <p:ph type="body" idx="1"/>
          </p:nvPr>
        </p:nvSpPr>
        <p:spPr>
          <a:xfrm>
            <a:off x="457200" y="1157248"/>
            <a:ext cx="8229600" cy="14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Initial conditions perturbed with white noise in the 3D temperature field.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Evaluating 53 output variables.</a:t>
            </a:r>
            <a:endParaRPr/>
          </a:p>
        </p:txBody>
      </p:sp>
      <p:pic>
        <p:nvPicPr>
          <p:cNvPr id="608" name="Google Shape;60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1250" y="2817688"/>
            <a:ext cx="4637626" cy="34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6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22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8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Verifying NEMO</a:t>
            </a:r>
            <a:endParaRPr/>
          </a:p>
        </p:txBody>
      </p:sp>
      <p:sp>
        <p:nvSpPr>
          <p:cNvPr id="626" name="Google Shape;626;p68"/>
          <p:cNvSpPr txBox="1">
            <a:spLocks noGrp="1"/>
          </p:cNvSpPr>
          <p:nvPr>
            <p:ph type="body" idx="1"/>
          </p:nvPr>
        </p:nvSpPr>
        <p:spPr>
          <a:xfrm>
            <a:off x="457200" y="1157248"/>
            <a:ext cx="8229600" cy="14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Example: Everything in single precision:</a:t>
            </a:r>
            <a:endParaRPr/>
          </a:p>
        </p:txBody>
      </p:sp>
      <p:pic>
        <p:nvPicPr>
          <p:cNvPr id="627" name="Google Shape;62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00" y="2017148"/>
            <a:ext cx="8839197" cy="376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1600" y="1716125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8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6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464803" y="1393347"/>
            <a:ext cx="82296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dirty="0" smtClean="0"/>
              <a:t>How can we find which variables need to be kept in double-precision to maintain the accuracy of the results?:</a:t>
            </a:r>
            <a:endParaRPr lang="en-US" dirty="0"/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b="1" dirty="0" smtClean="0">
                <a:solidFill>
                  <a:schemeClr val="accent6"/>
                </a:solidFill>
              </a:rPr>
              <a:t>How can we measure the effect of reducing the precision of an arbitrary set of variables?  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b="1" dirty="0" smtClean="0">
                <a:solidFill>
                  <a:schemeClr val="accent6"/>
                </a:solidFill>
              </a:rPr>
              <a:t>How can we verify the accuracy of the results?</a:t>
            </a:r>
            <a:endParaRPr lang="en-US" b="1" dirty="0" smtClean="0">
              <a:solidFill>
                <a:schemeClr val="accent6"/>
              </a:solidFill>
            </a:endParaRPr>
          </a:p>
        </p:txBody>
      </p:sp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Precision Analysis</a:t>
            </a:r>
            <a:endParaRPr dirty="0"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855305" y="3387635"/>
            <a:ext cx="344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Calibri" panose="020F0502020204030204" pitchFamily="34" charset="0"/>
                <a:cs typeface="Calibri" panose="020F0502020204030204" pitchFamily="34" charset="0"/>
              </a:rPr>
              <a:t>And now what?</a:t>
            </a:r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1"/>
          <p:cNvSpPr txBox="1">
            <a:spLocks noGrp="1"/>
          </p:cNvSpPr>
          <p:nvPr>
            <p:ph type="sldNum" idx="4294967295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  <p:pic>
        <p:nvPicPr>
          <p:cNvPr id="665" name="Google Shape;665;p71"/>
          <p:cNvPicPr preferRelativeResize="0"/>
          <p:nvPr/>
        </p:nvPicPr>
        <p:blipFill rotWithShape="1">
          <a:blip r:embed="rId3">
            <a:alphaModFix/>
          </a:blip>
          <a:srcRect l="9081" t="1586" r="14663" b="1080"/>
          <a:stretch/>
        </p:blipFill>
        <p:spPr>
          <a:xfrm>
            <a:off x="743275" y="978150"/>
            <a:ext cx="3674450" cy="46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71"/>
          <p:cNvPicPr preferRelativeResize="0"/>
          <p:nvPr/>
        </p:nvPicPr>
        <p:blipFill rotWithShape="1">
          <a:blip r:embed="rId4">
            <a:alphaModFix/>
          </a:blip>
          <a:srcRect r="11024" b="32341"/>
          <a:stretch/>
        </p:blipFill>
        <p:spPr>
          <a:xfrm>
            <a:off x="5465025" y="1963800"/>
            <a:ext cx="3157800" cy="240122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7" name="Google Shape;667;p71"/>
          <p:cNvSpPr/>
          <p:nvPr/>
        </p:nvSpPr>
        <p:spPr>
          <a:xfrm>
            <a:off x="3505200" y="5004750"/>
            <a:ext cx="997200" cy="6633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68" name="Google Shape;668;p71"/>
          <p:cNvCxnSpPr>
            <a:stCxn id="667" idx="3"/>
            <a:endCxn id="666" idx="1"/>
          </p:cNvCxnSpPr>
          <p:nvPr/>
        </p:nvCxnSpPr>
        <p:spPr>
          <a:xfrm rot="10800000" flipH="1">
            <a:off x="4502400" y="3164400"/>
            <a:ext cx="962700" cy="217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9" name="Google Shape;669;p71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Precision </a:t>
            </a:r>
            <a:r>
              <a:rPr lang="en-US" dirty="0" smtClean="0"/>
              <a:t>Analysis: NEMO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3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2"/>
          <p:cNvPicPr preferRelativeResize="0"/>
          <p:nvPr/>
        </p:nvPicPr>
        <p:blipFill rotWithShape="1">
          <a:blip r:embed="rId3">
            <a:alphaModFix/>
          </a:blip>
          <a:srcRect t="14661"/>
          <a:stretch/>
        </p:blipFill>
        <p:spPr>
          <a:xfrm>
            <a:off x="252000" y="1298633"/>
            <a:ext cx="8639751" cy="426073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2"/>
          <p:cNvSpPr txBox="1"/>
          <p:nvPr/>
        </p:nvSpPr>
        <p:spPr>
          <a:xfrm>
            <a:off x="2154700" y="2195917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Double Precision</a:t>
            </a: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2154700" y="3972183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Single </a:t>
            </a:r>
            <a:r>
              <a:rPr lang="en-GB" dirty="0" smtClean="0"/>
              <a:t>Precision*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580416" y="4066094"/>
            <a:ext cx="156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1.66x Speed-up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649686" y="4467783"/>
            <a:ext cx="3219964" cy="6815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99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2"/>
          <p:cNvSpPr txBox="1">
            <a:spLocks noGrp="1"/>
          </p:cNvSpPr>
          <p:nvPr>
            <p:ph type="title" idx="4294967295"/>
          </p:nvPr>
        </p:nvSpPr>
        <p:spPr>
          <a:xfrm>
            <a:off x="914400" y="217488"/>
            <a:ext cx="8229600" cy="83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(1)</a:t>
            </a:r>
            <a:endParaRPr sz="3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Google Shape;676;p72"/>
          <p:cNvSpPr txBox="1">
            <a:spLocks noGrp="1"/>
          </p:cNvSpPr>
          <p:nvPr>
            <p:ph type="body" idx="4294967295"/>
          </p:nvPr>
        </p:nvSpPr>
        <p:spPr>
          <a:xfrm>
            <a:off x="914400" y="835025"/>
            <a:ext cx="8229600" cy="14652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Using this verification test to run the analysis algorithm on a small part of the code:</a:t>
            </a:r>
            <a:endParaRPr/>
          </a:p>
        </p:txBody>
      </p:sp>
      <p:pic>
        <p:nvPicPr>
          <p:cNvPr id="677" name="Google Shape;67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04623"/>
            <a:ext cx="8839201" cy="37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50" y="18424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0" y="18424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6850" y="17647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15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3"/>
          <p:cNvSpPr txBox="1">
            <a:spLocks noGrp="1"/>
          </p:cNvSpPr>
          <p:nvPr>
            <p:ph type="title" idx="4294967295"/>
          </p:nvPr>
        </p:nvSpPr>
        <p:spPr>
          <a:xfrm>
            <a:off x="914400" y="217488"/>
            <a:ext cx="8229600" cy="8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Results(2)</a:t>
            </a:r>
            <a:endParaRPr sz="3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3" name="Google Shape;693;p73"/>
          <p:cNvSpPr txBox="1">
            <a:spLocks noGrp="1"/>
          </p:cNvSpPr>
          <p:nvPr>
            <p:ph type="body" idx="4294967295"/>
          </p:nvPr>
        </p:nvSpPr>
        <p:spPr>
          <a:xfrm>
            <a:off x="914400" y="835025"/>
            <a:ext cx="8229600" cy="1465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Using the old verification test on the full model:</a:t>
            </a:r>
            <a:endParaRPr/>
          </a:p>
        </p:txBody>
      </p:sp>
      <p:grpSp>
        <p:nvGrpSpPr>
          <p:cNvPr id="689" name="Google Shape;689;p73"/>
          <p:cNvGrpSpPr/>
          <p:nvPr/>
        </p:nvGrpSpPr>
        <p:grpSpPr>
          <a:xfrm>
            <a:off x="3257450" y="1833650"/>
            <a:ext cx="2408450" cy="3190701"/>
            <a:chOff x="2574325" y="2491375"/>
            <a:chExt cx="2408450" cy="3190701"/>
          </a:xfrm>
        </p:grpSpPr>
        <p:pic>
          <p:nvPicPr>
            <p:cNvPr id="690" name="Google Shape;690;p73"/>
            <p:cNvPicPr preferRelativeResize="0"/>
            <p:nvPr/>
          </p:nvPicPr>
          <p:blipFill rotWithShape="1">
            <a:blip r:embed="rId3">
              <a:alphaModFix/>
            </a:blip>
            <a:srcRect t="21697" r="80955"/>
            <a:stretch/>
          </p:blipFill>
          <p:spPr>
            <a:xfrm>
              <a:off x="2574325" y="2491375"/>
              <a:ext cx="787699" cy="3190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73"/>
            <p:cNvPicPr preferRelativeResize="0"/>
            <p:nvPr/>
          </p:nvPicPr>
          <p:blipFill rotWithShape="1">
            <a:blip r:embed="rId3">
              <a:alphaModFix/>
            </a:blip>
            <a:srcRect l="56144" t="21697" r="23164"/>
            <a:stretch/>
          </p:blipFill>
          <p:spPr>
            <a:xfrm>
              <a:off x="4127000" y="2491375"/>
              <a:ext cx="855774" cy="3190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2" name="Google Shape;692;p73" title="Points scored"/>
          <p:cNvPicPr preferRelativeResize="0"/>
          <p:nvPr/>
        </p:nvPicPr>
        <p:blipFill rotWithShape="1">
          <a:blip r:embed="rId4">
            <a:alphaModFix/>
          </a:blip>
          <a:srcRect l="-1988" b="-1988"/>
          <a:stretch/>
        </p:blipFill>
        <p:spPr>
          <a:xfrm>
            <a:off x="1191699" y="1651260"/>
            <a:ext cx="7571775" cy="46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2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527" y="731347"/>
            <a:ext cx="6700945" cy="404647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title" idx="4294967295"/>
          </p:nvPr>
        </p:nvSpPr>
        <p:spPr>
          <a:xfrm>
            <a:off x="457198" y="217488"/>
            <a:ext cx="8229600" cy="8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what about the </a:t>
            </a:r>
            <a:r>
              <a:rPr lang="en-GB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outputs?</a:t>
            </a:r>
            <a:endParaRPr sz="3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476" y="5291685"/>
            <a:ext cx="850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Difference between double- and mixed-precision monthly </a:t>
            </a:r>
            <a:r>
              <a:rPr lang="en-US" sz="1200" dirty="0"/>
              <a:t>mean </a:t>
            </a:r>
            <a:r>
              <a:rPr lang="en-US" sz="1200" dirty="0" smtClean="0"/>
              <a:t>of sea-surface temperature for the first month of simulation.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5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2153942"/>
            <a:ext cx="8229617" cy="27432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83</a:t>
            </a:fld>
            <a:endParaRPr lang="en-GB" dirty="0"/>
          </a:p>
        </p:txBody>
      </p:sp>
      <p:sp>
        <p:nvSpPr>
          <p:cNvPr id="5" name="Google Shape;366;p48"/>
          <p:cNvSpPr txBox="1">
            <a:spLocks/>
          </p:cNvSpPr>
          <p:nvPr/>
        </p:nvSpPr>
        <p:spPr>
          <a:xfrm>
            <a:off x="457198" y="217488"/>
            <a:ext cx="8229600" cy="8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what about the outputs?</a:t>
            </a:r>
            <a:endParaRPr lang="en-US" sz="3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5"/>
          <p:cNvSpPr txBox="1">
            <a:spLocks noGrp="1"/>
          </p:cNvSpPr>
          <p:nvPr>
            <p:ph type="title" idx="4294967295"/>
          </p:nvPr>
        </p:nvSpPr>
        <p:spPr>
          <a:xfrm>
            <a:off x="914400" y="217488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n-US" sz="35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dirty="0"/>
          </a:p>
        </p:txBody>
      </p:sp>
      <p:sp>
        <p:nvSpPr>
          <p:cNvPr id="705" name="Google Shape;705;p75"/>
          <p:cNvSpPr txBox="1">
            <a:spLocks noGrp="1"/>
          </p:cNvSpPr>
          <p:nvPr>
            <p:ph type="body" idx="4294967295"/>
          </p:nvPr>
        </p:nvSpPr>
        <p:spPr>
          <a:xfrm>
            <a:off x="914400" y="1214438"/>
            <a:ext cx="8229600" cy="483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Optimizing usage of numerical precision gives performance benefits.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which variables require double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precision.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There’s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huge room for reducing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numerical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NEMO.</a:t>
            </a: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8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76"/>
          <p:cNvSpPr txBox="1">
            <a:spLocks noGrp="1"/>
          </p:cNvSpPr>
          <p:nvPr>
            <p:ph type="title" idx="4294967295"/>
          </p:nvPr>
        </p:nvSpPr>
        <p:spPr>
          <a:xfrm>
            <a:off x="914400" y="217488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n-US" sz="3500" b="1" i="0" u="none" strike="noStrike" cap="none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Ongoing work</a:t>
            </a:r>
            <a:endParaRPr dirty="0"/>
          </a:p>
        </p:txBody>
      </p:sp>
      <p:sp>
        <p:nvSpPr>
          <p:cNvPr id="712" name="Google Shape;712;p76"/>
          <p:cNvSpPr txBox="1">
            <a:spLocks noGrp="1"/>
          </p:cNvSpPr>
          <p:nvPr>
            <p:ph type="body" idx="4294967295"/>
          </p:nvPr>
        </p:nvSpPr>
        <p:spPr>
          <a:xfrm>
            <a:off x="914400" y="1214438"/>
            <a:ext cx="8229600" cy="483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Mixed-precision?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Transferability between different cases?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Other ways of verifying the results?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Reducing even more the precision for future architectures?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7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722920" y="6087038"/>
            <a:ext cx="4569951" cy="464416"/>
          </a:xfrm>
        </p:spPr>
        <p:txBody>
          <a:bodyPr/>
          <a:lstStyle/>
          <a:p>
            <a:pPr algn="ctr"/>
            <a:r>
              <a:rPr lang="es-ES" sz="2800" dirty="0" smtClean="0">
                <a:solidFill>
                  <a:srgbClr val="004890"/>
                </a:solidFill>
                <a:ea typeface="+mj-ea"/>
                <a:cs typeface="+mj-cs"/>
              </a:rPr>
              <a:t>oriol.tinto@bsc.es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FD26EB7-86EB-5244-95BE-E9D77068A656}"/>
              </a:ext>
            </a:extLst>
          </p:cNvPr>
          <p:cNvSpPr/>
          <p:nvPr/>
        </p:nvSpPr>
        <p:spPr>
          <a:xfrm>
            <a:off x="3283735" y="4263955"/>
            <a:ext cx="556505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 H2020 Framework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H2020 GA 675191.</a:t>
            </a:r>
          </a:p>
          <a:p>
            <a:pPr algn="ctr"/>
            <a:endParaRPr lang="es-ES" sz="1100" i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author’s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</a:t>
            </a:r>
            <a:r>
              <a:rPr lang="es-ES" sz="11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17A3D5-F64B-8F47-9078-F78F921E1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43" y="1407211"/>
            <a:ext cx="3167840" cy="750396"/>
          </a:xfrm>
          <a:prstGeom prst="rect">
            <a:avLst/>
          </a:prstGeom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3614060" y="1491734"/>
            <a:ext cx="5026945" cy="2998827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5200" b="1" i="0" u="none" strike="noStrike" cap="none">
                <a:solidFill>
                  <a:srgbClr val="004890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80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es-ES" sz="8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80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s-ES" sz="8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s-ES" sz="8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2"/>
          <p:cNvPicPr preferRelativeResize="0"/>
          <p:nvPr/>
        </p:nvPicPr>
        <p:blipFill rotWithShape="1">
          <a:blip r:embed="rId3">
            <a:alphaModFix/>
          </a:blip>
          <a:srcRect l="438" b="68500"/>
          <a:stretch/>
        </p:blipFill>
        <p:spPr>
          <a:xfrm>
            <a:off x="349700" y="1336767"/>
            <a:ext cx="8601999" cy="159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2"/>
          <p:cNvPicPr preferRelativeResize="0"/>
          <p:nvPr/>
        </p:nvPicPr>
        <p:blipFill rotWithShape="1">
          <a:blip r:embed="rId3">
            <a:alphaModFix/>
          </a:blip>
          <a:srcRect t="66019"/>
          <a:stretch/>
        </p:blipFill>
        <p:spPr>
          <a:xfrm>
            <a:off x="311700" y="3050132"/>
            <a:ext cx="8640000" cy="172266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Bonus track: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How much </a:t>
            </a:r>
            <a:r>
              <a:rPr lang="en-GB" sz="1800" dirty="0" smtClean="0"/>
              <a:t>a code </a:t>
            </a:r>
            <a:r>
              <a:rPr lang="en-GB" sz="1800" dirty="0"/>
              <a:t>can benefit from single precision?</a:t>
            </a:r>
            <a:endParaRPr sz="1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594725" y="6461125"/>
            <a:ext cx="549275" cy="52387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GB" smtClean="0"/>
              <a:pPr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3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3"/>
          <p:cNvPicPr preferRelativeResize="0"/>
          <p:nvPr/>
        </p:nvPicPr>
        <p:blipFill rotWithShape="1">
          <a:blip r:embed="rId3">
            <a:alphaModFix/>
          </a:blip>
          <a:srcRect l="438" b="68500"/>
          <a:stretch/>
        </p:blipFill>
        <p:spPr>
          <a:xfrm>
            <a:off x="349700" y="1336767"/>
            <a:ext cx="8601999" cy="159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 rotWithShape="1">
          <a:blip r:embed="rId3">
            <a:alphaModFix/>
          </a:blip>
          <a:srcRect t="66019"/>
          <a:stretch/>
        </p:blipFill>
        <p:spPr>
          <a:xfrm>
            <a:off x="311700" y="3050132"/>
            <a:ext cx="8640000" cy="172266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3"/>
          <p:cNvSpPr txBox="1"/>
          <p:nvPr/>
        </p:nvSpPr>
        <p:spPr>
          <a:xfrm>
            <a:off x="2030825" y="1887383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Double Precision</a:t>
            </a:r>
            <a:endParaRPr/>
          </a:p>
        </p:txBody>
      </p:sp>
      <p:sp>
        <p:nvSpPr>
          <p:cNvPr id="325" name="Google Shape;325;p43"/>
          <p:cNvSpPr txBox="1"/>
          <p:nvPr/>
        </p:nvSpPr>
        <p:spPr>
          <a:xfrm>
            <a:off x="2030825" y="3663650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Single Precision</a:t>
            </a:r>
            <a:endParaRPr/>
          </a:p>
        </p:txBody>
      </p:sp>
      <p:sp>
        <p:nvSpPr>
          <p:cNvPr id="326" name="Google Shape;326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Bonus </a:t>
            </a:r>
            <a:r>
              <a:rPr lang="en-GB" dirty="0" smtClean="0"/>
              <a:t>track:</a:t>
            </a:r>
            <a:endParaRPr dirty="0" smtClean="0"/>
          </a:p>
          <a:p>
            <a:pPr lvl="0" algn="ctr"/>
            <a:r>
              <a:rPr lang="en-GB" sz="1800" dirty="0"/>
              <a:t>How much a code can benefit from single precision?</a:t>
            </a:r>
            <a:endParaRPr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594725" y="6461125"/>
            <a:ext cx="549275" cy="52387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GB" smtClean="0"/>
              <a:pPr/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3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4"/>
          <p:cNvPicPr preferRelativeResize="0"/>
          <p:nvPr/>
        </p:nvPicPr>
        <p:blipFill rotWithShape="1">
          <a:blip r:embed="rId3">
            <a:alphaModFix/>
          </a:blip>
          <a:srcRect l="438" b="68500"/>
          <a:stretch/>
        </p:blipFill>
        <p:spPr>
          <a:xfrm>
            <a:off x="349700" y="1336767"/>
            <a:ext cx="8601999" cy="159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4"/>
          <p:cNvPicPr preferRelativeResize="0"/>
          <p:nvPr/>
        </p:nvPicPr>
        <p:blipFill rotWithShape="1">
          <a:blip r:embed="rId3">
            <a:alphaModFix/>
          </a:blip>
          <a:srcRect t="32281" b="33738"/>
          <a:stretch/>
        </p:blipFill>
        <p:spPr>
          <a:xfrm>
            <a:off x="311700" y="4772800"/>
            <a:ext cx="8640000" cy="172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4"/>
          <p:cNvPicPr preferRelativeResize="0"/>
          <p:nvPr/>
        </p:nvPicPr>
        <p:blipFill rotWithShape="1">
          <a:blip r:embed="rId3">
            <a:alphaModFix/>
          </a:blip>
          <a:srcRect t="66019"/>
          <a:stretch/>
        </p:blipFill>
        <p:spPr>
          <a:xfrm>
            <a:off x="311700" y="3050132"/>
            <a:ext cx="8640000" cy="172266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4"/>
          <p:cNvSpPr txBox="1"/>
          <p:nvPr/>
        </p:nvSpPr>
        <p:spPr>
          <a:xfrm>
            <a:off x="2030825" y="1887383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Double Precision</a:t>
            </a:r>
            <a:endParaRPr/>
          </a:p>
        </p:txBody>
      </p:sp>
      <p:sp>
        <p:nvSpPr>
          <p:cNvPr id="335" name="Google Shape;335;p44"/>
          <p:cNvSpPr txBox="1"/>
          <p:nvPr/>
        </p:nvSpPr>
        <p:spPr>
          <a:xfrm>
            <a:off x="2030825" y="3663650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Single Precision</a:t>
            </a:r>
            <a:endParaRPr/>
          </a:p>
        </p:txBody>
      </p:sp>
      <p:sp>
        <p:nvSpPr>
          <p:cNvPr id="336" name="Google Shape;336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Bonus track: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How much </a:t>
            </a:r>
            <a:r>
              <a:rPr lang="en-GB" sz="1800" dirty="0" smtClean="0"/>
              <a:t>a code </a:t>
            </a:r>
            <a:r>
              <a:rPr lang="en-GB" sz="1800" dirty="0"/>
              <a:t>can benefit from single precision?</a:t>
            </a:r>
            <a:endParaRPr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594725" y="6461125"/>
            <a:ext cx="549275" cy="52387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GB" smtClean="0"/>
              <a:pPr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2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425" y="985417"/>
            <a:ext cx="4887150" cy="36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5296500" y="1272533"/>
            <a:ext cx="5754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rgbClr val="4A86E8"/>
                </a:solidFill>
              </a:rPr>
              <a:t>Double</a:t>
            </a:r>
            <a:endParaRPr sz="800" b="1" dirty="0">
              <a:solidFill>
                <a:srgbClr val="4A86E8"/>
              </a:solidFill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5296500" y="1495167"/>
            <a:ext cx="5754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9900"/>
                </a:solidFill>
              </a:rPr>
              <a:t>Single</a:t>
            </a:r>
            <a:endParaRPr sz="800" b="1">
              <a:solidFill>
                <a:srgbClr val="FF99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825683" y="1865929"/>
            <a:ext cx="46172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Bonus track: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How much </a:t>
            </a:r>
            <a:r>
              <a:rPr lang="en-GB" sz="1800" dirty="0" smtClean="0"/>
              <a:t>a code </a:t>
            </a:r>
            <a:r>
              <a:rPr lang="en-GB" sz="1800" dirty="0"/>
              <a:t>can benefit from single precision?</a:t>
            </a:r>
            <a:endParaRPr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594725" y="6461125"/>
            <a:ext cx="549275" cy="52387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GB" smtClean="0"/>
              <a:pPr/>
              <a:t>90</a:t>
            </a:fld>
            <a:endParaRPr lang="en-GB" dirty="0"/>
          </a:p>
        </p:txBody>
      </p:sp>
      <p:pic>
        <p:nvPicPr>
          <p:cNvPr id="342" name="Google Shape;342;p45"/>
          <p:cNvPicPr preferRelativeResize="0"/>
          <p:nvPr/>
        </p:nvPicPr>
        <p:blipFill rotWithShape="1">
          <a:blip r:embed="rId3">
            <a:alphaModFix/>
          </a:blip>
          <a:srcRect l="438" b="68500"/>
          <a:stretch/>
        </p:blipFill>
        <p:spPr>
          <a:xfrm>
            <a:off x="349700" y="1336767"/>
            <a:ext cx="8601999" cy="159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5"/>
          <p:cNvPicPr preferRelativeResize="0"/>
          <p:nvPr/>
        </p:nvPicPr>
        <p:blipFill rotWithShape="1">
          <a:blip r:embed="rId3">
            <a:alphaModFix/>
          </a:blip>
          <a:srcRect t="32281" b="33738"/>
          <a:stretch/>
        </p:blipFill>
        <p:spPr>
          <a:xfrm>
            <a:off x="311700" y="4772800"/>
            <a:ext cx="8640000" cy="172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5"/>
          <p:cNvPicPr preferRelativeResize="0"/>
          <p:nvPr/>
        </p:nvPicPr>
        <p:blipFill rotWithShape="1">
          <a:blip r:embed="rId3">
            <a:alphaModFix/>
          </a:blip>
          <a:srcRect t="66019"/>
          <a:stretch/>
        </p:blipFill>
        <p:spPr>
          <a:xfrm>
            <a:off x="311700" y="3050132"/>
            <a:ext cx="8640000" cy="172266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 txBox="1"/>
          <p:nvPr/>
        </p:nvSpPr>
        <p:spPr>
          <a:xfrm>
            <a:off x="2030825" y="1887383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Double Precision</a:t>
            </a:r>
            <a:endParaRPr/>
          </a:p>
        </p:txBody>
      </p:sp>
      <p:sp>
        <p:nvSpPr>
          <p:cNvPr id="346" name="Google Shape;346;p45"/>
          <p:cNvSpPr txBox="1"/>
          <p:nvPr/>
        </p:nvSpPr>
        <p:spPr>
          <a:xfrm>
            <a:off x="2030825" y="3663650"/>
            <a:ext cx="2710200" cy="4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Single Precision</a:t>
            </a:r>
            <a:endParaRPr/>
          </a:p>
        </p:txBody>
      </p:sp>
      <p:sp>
        <p:nvSpPr>
          <p:cNvPr id="347" name="Google Shape;347;p45"/>
          <p:cNvSpPr txBox="1"/>
          <p:nvPr/>
        </p:nvSpPr>
        <p:spPr>
          <a:xfrm>
            <a:off x="2030825" y="5252343"/>
            <a:ext cx="2710200" cy="76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Double Precision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50% cores per node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200% nodes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6273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1936</Words>
  <Application>Microsoft Office PowerPoint</Application>
  <PresentationFormat>On-screen Show (4:3)</PresentationFormat>
  <Paragraphs>462</Paragraphs>
  <Slides>90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Arial</vt:lpstr>
      <vt:lpstr>Calibri</vt:lpstr>
      <vt:lpstr>MathJax_Main</vt:lpstr>
      <vt:lpstr>Times New Roman</vt:lpstr>
      <vt:lpstr>Tema de Office</vt:lpstr>
      <vt:lpstr>Improving Ocean Model Computational Performance by using Mixed-Precision Approaches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what about the results?</vt:lpstr>
      <vt:lpstr>PowerPoint Presentation</vt:lpstr>
      <vt:lpstr>PowerPoint Presentation</vt:lpstr>
      <vt:lpstr>NEMO Precision Analysis</vt:lpstr>
      <vt:lpstr>Precision Analysis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Analysis Algorithm</vt:lpstr>
      <vt:lpstr>Precision Analysis</vt:lpstr>
      <vt:lpstr>Reduced Precision Emulator</vt:lpstr>
      <vt:lpstr>Implementing the emulator</vt:lpstr>
      <vt:lpstr>PowerPoint Presentation</vt:lpstr>
      <vt:lpstr>Precision Analysis</vt:lpstr>
      <vt:lpstr>Verifying NEMO</vt:lpstr>
      <vt:lpstr>Verifying NEMO</vt:lpstr>
      <vt:lpstr>Precision Analysis</vt:lpstr>
      <vt:lpstr>Precision Analysis: NEMO</vt:lpstr>
      <vt:lpstr>Results (1)</vt:lpstr>
      <vt:lpstr>Results(2)</vt:lpstr>
      <vt:lpstr>But what about the outputs?</vt:lpstr>
      <vt:lpstr>PowerPoint Presentation</vt:lpstr>
      <vt:lpstr>Conclusions</vt:lpstr>
      <vt:lpstr>Ongoing work</vt:lpstr>
      <vt:lpstr>PowerPoint Presentation</vt:lpstr>
      <vt:lpstr>Bonus track: How much a code can benefit from single precision?</vt:lpstr>
      <vt:lpstr>Bonus track: How much a code can benefit from single precision?</vt:lpstr>
      <vt:lpstr>Bonus track: How much a code can benefit from single precision?</vt:lpstr>
      <vt:lpstr>Bonus track: How much a code can benefit from single precision?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Ocean Model Computational Performance by using Mixed-Precision Approaches</dc:title>
  <dc:creator>bscuser</dc:creator>
  <cp:lastModifiedBy>bscuser</cp:lastModifiedBy>
  <cp:revision>29</cp:revision>
  <dcterms:modified xsi:type="dcterms:W3CDTF">2019-06-14T08:15:11Z</dcterms:modified>
</cp:coreProperties>
</file>