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3" r:id="rId1"/>
  </p:sldMasterIdLst>
  <p:notesMasterIdLst>
    <p:notesMasterId r:id="rId21"/>
  </p:notesMasterIdLst>
  <p:handoutMasterIdLst>
    <p:handoutMasterId r:id="rId22"/>
  </p:handoutMasterIdLst>
  <p:sldIdLst>
    <p:sldId id="966" r:id="rId2"/>
    <p:sldId id="257" r:id="rId3"/>
    <p:sldId id="893" r:id="rId4"/>
    <p:sldId id="921" r:id="rId5"/>
    <p:sldId id="750" r:id="rId6"/>
    <p:sldId id="905" r:id="rId7"/>
    <p:sldId id="968" r:id="rId8"/>
    <p:sldId id="969" r:id="rId9"/>
    <p:sldId id="938" r:id="rId10"/>
    <p:sldId id="922" r:id="rId11"/>
    <p:sldId id="924" r:id="rId12"/>
    <p:sldId id="925" r:id="rId13"/>
    <p:sldId id="976" r:id="rId14"/>
    <p:sldId id="971" r:id="rId15"/>
    <p:sldId id="972" r:id="rId16"/>
    <p:sldId id="974" r:id="rId17"/>
    <p:sldId id="973" r:id="rId18"/>
    <p:sldId id="975" r:id="rId19"/>
    <p:sldId id="970" r:id="rId20"/>
  </p:sldIdLst>
  <p:sldSz cx="9144000" cy="5143500" type="screen16x9"/>
  <p:notesSz cx="9928225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1" autoAdjust="0"/>
    <p:restoredTop sz="85023" autoAdjust="0"/>
  </p:normalViewPr>
  <p:slideViewPr>
    <p:cSldViewPr>
      <p:cViewPr varScale="1">
        <p:scale>
          <a:sx n="168" d="100"/>
          <a:sy n="168" d="100"/>
        </p:scale>
        <p:origin x="87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6" d="100"/>
        <a:sy n="156" d="100"/>
      </p:scale>
      <p:origin x="0" y="3264"/>
    </p:cViewPr>
  </p:sorterViewPr>
  <p:notesViewPr>
    <p:cSldViewPr>
      <p:cViewPr varScale="1">
        <p:scale>
          <a:sx n="87" d="100"/>
          <a:sy n="87" d="100"/>
        </p:scale>
        <p:origin x="-3720" y="-96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3869686526579"/>
          <c:y val="4.8379889539031003E-2"/>
          <c:w val="0.71354233710815818"/>
          <c:h val="0.84214256943169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'Hoja 1'!$N$2</c:f>
              <c:strCache>
                <c:ptCount val="1"/>
                <c:pt idx="0">
                  <c:v>ORCA36_double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2"/>
              </a:solidFill>
              <a:ln w="9525">
                <a:noFill/>
                <a:round/>
              </a:ln>
              <a:effectLst/>
            </c:spPr>
          </c:marker>
          <c:xVal>
            <c:numRef>
              <c:f>'Hoja 1'!$O$2:$O$9</c:f>
              <c:numCache>
                <c:formatCode>#,##0</c:formatCode>
                <c:ptCount val="8"/>
                <c:pt idx="0">
                  <c:v>768</c:v>
                </c:pt>
                <c:pt idx="1">
                  <c:v>1536</c:v>
                </c:pt>
                <c:pt idx="2">
                  <c:v>3072</c:v>
                </c:pt>
                <c:pt idx="3">
                  <c:v>6144</c:v>
                </c:pt>
                <c:pt idx="4">
                  <c:v>12288</c:v>
                </c:pt>
                <c:pt idx="5">
                  <c:v>24576</c:v>
                </c:pt>
                <c:pt idx="6">
                  <c:v>49152</c:v>
                </c:pt>
                <c:pt idx="7">
                  <c:v>122880</c:v>
                </c:pt>
              </c:numCache>
            </c:numRef>
          </c:xVal>
          <c:yVal>
            <c:numRef>
              <c:f>'Hoja 1'!$P$2:$P$9</c:f>
              <c:numCache>
                <c:formatCode>#,##0.00</c:formatCode>
                <c:ptCount val="8"/>
                <c:pt idx="0">
                  <c:v>8.9999999999999993E-3</c:v>
                </c:pt>
                <c:pt idx="1">
                  <c:v>0.02</c:v>
                </c:pt>
                <c:pt idx="2">
                  <c:v>4.4999999999999998E-2</c:v>
                </c:pt>
                <c:pt idx="3">
                  <c:v>9.8000000000000004E-2</c:v>
                </c:pt>
                <c:pt idx="4">
                  <c:v>0.19800000000000001</c:v>
                </c:pt>
                <c:pt idx="5">
                  <c:v>0.40200000000000002</c:v>
                </c:pt>
                <c:pt idx="6">
                  <c:v>0.67900000000000005</c:v>
                </c:pt>
                <c:pt idx="7">
                  <c:v>0.92069999999999996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8B-0440-A498-53EB9CEA2B0F}"/>
            </c:ext>
          </c:extLst>
        </c:ser>
        <c:ser>
          <c:idx val="2"/>
          <c:order val="1"/>
          <c:tx>
            <c:strRef>
              <c:f>'Hoja 1'!$W$2</c:f>
              <c:strCache>
                <c:ptCount val="1"/>
                <c:pt idx="0">
                  <c:v>ORCA36_single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'Hoja 1'!$X$2:$X$12</c:f>
              <c:numCache>
                <c:formatCode>#,##0</c:formatCode>
                <c:ptCount val="11"/>
                <c:pt idx="0">
                  <c:v>768</c:v>
                </c:pt>
                <c:pt idx="1">
                  <c:v>1536</c:v>
                </c:pt>
                <c:pt idx="2">
                  <c:v>3072</c:v>
                </c:pt>
                <c:pt idx="3">
                  <c:v>6144</c:v>
                </c:pt>
                <c:pt idx="4">
                  <c:v>12288</c:v>
                </c:pt>
                <c:pt idx="5">
                  <c:v>24576</c:v>
                </c:pt>
                <c:pt idx="6">
                  <c:v>36864</c:v>
                </c:pt>
                <c:pt idx="7">
                  <c:v>49152</c:v>
                </c:pt>
                <c:pt idx="8">
                  <c:v>73728</c:v>
                </c:pt>
                <c:pt idx="9">
                  <c:v>98304</c:v>
                </c:pt>
                <c:pt idx="10">
                  <c:v>122880</c:v>
                </c:pt>
              </c:numCache>
            </c:numRef>
          </c:xVal>
          <c:yVal>
            <c:numRef>
              <c:f>'Hoja 1'!$Y$2:$Y$12</c:f>
              <c:numCache>
                <c:formatCode>#,##0.00</c:formatCode>
                <c:ptCount val="11"/>
                <c:pt idx="0">
                  <c:v>1.7000000000000001E-2</c:v>
                </c:pt>
                <c:pt idx="1">
                  <c:v>3.6999999999999998E-2</c:v>
                </c:pt>
                <c:pt idx="2">
                  <c:v>7.1999999999999995E-2</c:v>
                </c:pt>
                <c:pt idx="3">
                  <c:v>0.17299999999999999</c:v>
                </c:pt>
                <c:pt idx="4">
                  <c:v>0.29199999999999998</c:v>
                </c:pt>
                <c:pt idx="5">
                  <c:v>0.50800000000000001</c:v>
                </c:pt>
                <c:pt idx="6">
                  <c:v>0.71299999999999997</c:v>
                </c:pt>
                <c:pt idx="7">
                  <c:v>0.88</c:v>
                </c:pt>
                <c:pt idx="8">
                  <c:v>1.02</c:v>
                </c:pt>
                <c:pt idx="9">
                  <c:v>1.0740000000000001</c:v>
                </c:pt>
                <c:pt idx="10">
                  <c:v>1.0740000000000001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D8B-0440-A498-53EB9CEA2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914184"/>
        <c:axId val="444914512"/>
      </c:scatterChart>
      <c:valAx>
        <c:axId val="444914184"/>
        <c:scaling>
          <c:orientation val="minMax"/>
          <c:max val="124000"/>
          <c:min val="0"/>
        </c:scaling>
        <c:delete val="0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#,##0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13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444914512"/>
        <c:crosses val="autoZero"/>
        <c:crossBetween val="midCat"/>
        <c:majorUnit val="6144"/>
        <c:minorUnit val="3072"/>
      </c:valAx>
      <c:valAx>
        <c:axId val="444914512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GB" sz="1400"/>
                  <a:t>THROUGHPUT (SYPD)</a:t>
                </a:r>
              </a:p>
              <a:p>
                <a:pPr>
                  <a:defRPr sz="1400"/>
                </a:pPr>
                <a:endParaRPr lang="en-GB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"/>
          </a:p>
        </c:txPr>
        <c:crossAx val="444914184"/>
        <c:crosses val="autoZero"/>
        <c:crossBetween val="midCat"/>
        <c:majorUnit val="0.1"/>
        <c:minorUnit val="5.000000000000001E-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3404011504968145"/>
          <c:y val="7.7494646761840202E-2"/>
          <c:w val="0.1497636201598771"/>
          <c:h val="0.64120966380530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A99E973-55D8-D441-874F-89AEF7FEC0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2317" tIns="46161" rIns="92317" bIns="46161" rtlCol="0"/>
          <a:lstStyle>
            <a:lvl1pPr algn="l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E20778-9D3F-0B43-A441-8945C949F1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2317" tIns="46161" rIns="92317" bIns="46161" rtlCol="0"/>
          <a:lstStyle>
            <a:lvl1pPr algn="r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9FC87E7-E88D-BA4B-BB99-D1EC331AF600}" type="datetimeFigureOut">
              <a:rPr lang="de-DE"/>
              <a:pPr>
                <a:defRPr/>
              </a:pPr>
              <a:t>30.03.20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FD63D0-98EB-3D41-9D1A-011F09748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7950"/>
            <a:ext cx="4302125" cy="338138"/>
          </a:xfrm>
          <a:prstGeom prst="rect">
            <a:avLst/>
          </a:prstGeom>
        </p:spPr>
        <p:txBody>
          <a:bodyPr vert="horz" lIns="92317" tIns="46161" rIns="92317" bIns="46161" rtlCol="0" anchor="b"/>
          <a:lstStyle>
            <a:lvl1pPr algn="l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5AA16A-ACAA-9C4A-B16F-32413E17CD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13" y="6457950"/>
            <a:ext cx="4302125" cy="338138"/>
          </a:xfrm>
          <a:prstGeom prst="rect">
            <a:avLst/>
          </a:prstGeom>
        </p:spPr>
        <p:txBody>
          <a:bodyPr vert="horz" wrap="square" lIns="92317" tIns="46161" rIns="92317" bIns="461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5524A39-8804-414E-9AAB-C80E6FBBDB31}" type="slidenum">
              <a:rPr lang="de-DE" altLang="en-US"/>
              <a:pPr>
                <a:defRPr/>
              </a:pPr>
              <a:t>‹Nº›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D7DC910-BEFF-B44C-8E98-336B57D9D6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2317" tIns="46161" rIns="92317" bIns="461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2E565B-9102-3140-B84D-447B5855EA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2125" cy="339725"/>
          </a:xfrm>
          <a:prstGeom prst="rect">
            <a:avLst/>
          </a:prstGeom>
        </p:spPr>
        <p:txBody>
          <a:bodyPr vert="horz" lIns="92317" tIns="46161" rIns="92317" bIns="4616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924D95B-A77B-644F-9C62-66A741CC8A03}" type="datetimeFigureOut">
              <a:rPr lang="de-DE"/>
              <a:pPr>
                <a:defRPr/>
              </a:pPr>
              <a:t>30.03.20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3DCCB3A4-17BE-244D-8D9D-B8F1B08BE4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275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7" tIns="46161" rIns="92317" bIns="4616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A52CF1DF-3DFE-C248-879B-2763629B4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2317" tIns="46161" rIns="92317" bIns="4616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DB98E6-B909-E841-B384-0BC15717F5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7950"/>
            <a:ext cx="4302125" cy="338138"/>
          </a:xfrm>
          <a:prstGeom prst="rect">
            <a:avLst/>
          </a:prstGeom>
        </p:spPr>
        <p:txBody>
          <a:bodyPr vert="horz" lIns="92317" tIns="46161" rIns="92317" bIns="461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9CC913-66FC-4F49-A46B-359348F77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513" y="6457950"/>
            <a:ext cx="4302125" cy="338138"/>
          </a:xfrm>
          <a:prstGeom prst="rect">
            <a:avLst/>
          </a:prstGeom>
        </p:spPr>
        <p:txBody>
          <a:bodyPr vert="horz" wrap="square" lIns="92317" tIns="46161" rIns="92317" bIns="461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14556F8-D950-154A-8ACD-761E5BAFD69F}" type="slidenum">
              <a:rPr lang="de-DE" altLang="en-US"/>
              <a:pPr>
                <a:defRPr/>
              </a:pPr>
              <a:t>‹Nº›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6FB553F2-D7C9-9F45-B6BB-22292762B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384090-2808-924D-A639-52042750C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EBC400AB-2F23-954A-A4BB-68FE586F2F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C84381-B182-1142-B556-6F18131B8455}" type="slidenum">
              <a:rPr lang="de-DE" altLang="en-US" smtClean="0">
                <a:latin typeface="Calibri" panose="020F0502020204030204" pitchFamily="34" charset="0"/>
              </a:rPr>
              <a:pPr/>
              <a:t>2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>
            <a:extLst>
              <a:ext uri="{FF2B5EF4-FFF2-40B4-BE49-F238E27FC236}">
                <a16:creationId xmlns:a16="http://schemas.microsoft.com/office/drawing/2014/main" id="{BBD00150-C9BA-D042-B67D-122895CBF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izenplatzhalter 2">
            <a:extLst>
              <a:ext uri="{FF2B5EF4-FFF2-40B4-BE49-F238E27FC236}">
                <a16:creationId xmlns:a16="http://schemas.microsoft.com/office/drawing/2014/main" id="{CFEA0E91-0F0D-1445-8CAF-7E56CA0B1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/>
              <a:t>Bild aus EU-Präsentationen, welches die drei Säulen zeigt. Die CoE sind unten in grün</a:t>
            </a:r>
          </a:p>
        </p:txBody>
      </p:sp>
      <p:sp>
        <p:nvSpPr>
          <p:cNvPr id="24579" name="Foliennummernplatzhalter 3">
            <a:extLst>
              <a:ext uri="{FF2B5EF4-FFF2-40B4-BE49-F238E27FC236}">
                <a16:creationId xmlns:a16="http://schemas.microsoft.com/office/drawing/2014/main" id="{70678423-37A7-F942-A890-826594B2D1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F8899F-66ED-8947-964A-76094D73A5A0}" type="slidenum">
              <a:rPr lang="de-DE" altLang="en-US" smtClean="0">
                <a:latin typeface="Calibri" panose="020F0502020204030204" pitchFamily="34" charset="0"/>
              </a:rPr>
              <a:pPr/>
              <a:t>3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0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>
            <a:extLst>
              <a:ext uri="{FF2B5EF4-FFF2-40B4-BE49-F238E27FC236}">
                <a16:creationId xmlns:a16="http://schemas.microsoft.com/office/drawing/2014/main" id="{1DB3F453-70F5-2A4B-B6A3-941125F99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izenplatzhalter 2">
            <a:extLst>
              <a:ext uri="{FF2B5EF4-FFF2-40B4-BE49-F238E27FC236}">
                <a16:creationId xmlns:a16="http://schemas.microsoft.com/office/drawing/2014/main" id="{F70DCC89-A86C-B94E-9030-634FAF712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/>
              <a:t>(zu WP 7) ESiWACE ist Teil einer größeren Strategie. (INFRASTUKTUR-Zeile: IS-ENES[1,2,3] macht CMIP, etc. ESiWACE[1,2] HPC und HiRes </a:t>
            </a:r>
          </a:p>
        </p:txBody>
      </p:sp>
      <p:sp>
        <p:nvSpPr>
          <p:cNvPr id="28675" name="Foliennummernplatzhalter 3">
            <a:extLst>
              <a:ext uri="{FF2B5EF4-FFF2-40B4-BE49-F238E27FC236}">
                <a16:creationId xmlns:a16="http://schemas.microsoft.com/office/drawing/2014/main" id="{A6A796A9-982B-1E48-A974-8944B2A0B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2A8C2D-72B4-C14A-A080-37D69C2DC833}" type="slidenum">
              <a:rPr lang="de-DE" altLang="en-US" smtClean="0">
                <a:latin typeface="Calibri" panose="020F0502020204030204" pitchFamily="34" charset="0"/>
              </a:rPr>
              <a:pPr/>
              <a:t>4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lienbildplatzhalter 1">
            <a:extLst>
              <a:ext uri="{FF2B5EF4-FFF2-40B4-BE49-F238E27FC236}">
                <a16:creationId xmlns:a16="http://schemas.microsoft.com/office/drawing/2014/main" id="{C080A90C-7739-2942-8321-9887C98FB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izenplatzhalter 2">
            <a:extLst>
              <a:ext uri="{FF2B5EF4-FFF2-40B4-BE49-F238E27FC236}">
                <a16:creationId xmlns:a16="http://schemas.microsoft.com/office/drawing/2014/main" id="{2AAA04CB-3D38-EF48-8D0F-481DEEDA1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/>
              <a:t>Objectives</a:t>
            </a:r>
          </a:p>
        </p:txBody>
      </p:sp>
      <p:sp>
        <p:nvSpPr>
          <p:cNvPr id="17411" name="Foliennummernplatzhalter 3">
            <a:extLst>
              <a:ext uri="{FF2B5EF4-FFF2-40B4-BE49-F238E27FC236}">
                <a16:creationId xmlns:a16="http://schemas.microsoft.com/office/drawing/2014/main" id="{8CCACD39-C639-574F-9EF4-F1AA296DA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812467-BF8C-DE4F-9231-E876C7F3B502}" type="slidenum">
              <a:rPr lang="de-DE" altLang="en-US" smtClean="0">
                <a:latin typeface="Calibri" panose="020F0502020204030204" pitchFamily="34" charset="0"/>
              </a:rPr>
              <a:pPr/>
              <a:t>6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Work</a:t>
            </a:r>
            <a:r>
              <a:rPr lang="de-DE" baseline="0" dirty="0"/>
              <a:t> </a:t>
            </a:r>
            <a:r>
              <a:rPr lang="de-DE" baseline="0" dirty="0" err="1"/>
              <a:t>packages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44F0A-0B86-4A99-9A6C-939FE65E0D2F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141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556F8-D950-154A-8ACD-761E5BAFD69F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51514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>
            <a:extLst>
              <a:ext uri="{FF2B5EF4-FFF2-40B4-BE49-F238E27FC236}">
                <a16:creationId xmlns:a16="http://schemas.microsoft.com/office/drawing/2014/main" id="{2626331C-3E2E-734B-961F-728AE8864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izenplatzhalter 2">
            <a:extLst>
              <a:ext uri="{FF2B5EF4-FFF2-40B4-BE49-F238E27FC236}">
                <a16:creationId xmlns:a16="http://schemas.microsoft.com/office/drawing/2014/main" id="{A172A6CC-1222-A648-A0A7-C6C0FD5BF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/>
              <a:t>WP2</a:t>
            </a:r>
          </a:p>
        </p:txBody>
      </p:sp>
      <p:sp>
        <p:nvSpPr>
          <p:cNvPr id="32771" name="Foliennummernplatzhalter 3">
            <a:extLst>
              <a:ext uri="{FF2B5EF4-FFF2-40B4-BE49-F238E27FC236}">
                <a16:creationId xmlns:a16="http://schemas.microsoft.com/office/drawing/2014/main" id="{E565A63B-31A5-0646-BC45-FB5482E496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8AD2A9-188C-3D4F-8C32-20E79115E719}" type="slidenum">
              <a:rPr lang="de-DE" altLang="en-US" smtClean="0">
                <a:latin typeface="Calibri" panose="020F0502020204030204" pitchFamily="34" charset="0"/>
              </a:rPr>
              <a:pPr/>
              <a:t>9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bildplatzhalter 1">
            <a:extLst>
              <a:ext uri="{FF2B5EF4-FFF2-40B4-BE49-F238E27FC236}">
                <a16:creationId xmlns:a16="http://schemas.microsoft.com/office/drawing/2014/main" id="{6502C356-F281-AA40-9FDA-884A31FF4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izenplatzhalter 2">
            <a:extLst>
              <a:ext uri="{FF2B5EF4-FFF2-40B4-BE49-F238E27FC236}">
                <a16:creationId xmlns:a16="http://schemas.microsoft.com/office/drawing/2014/main" id="{7F57456D-CCA5-EC46-8974-1D98519A1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/>
              <a:t>Ggf noch WP4 und 5 erwähnen</a:t>
            </a:r>
          </a:p>
        </p:txBody>
      </p:sp>
      <p:sp>
        <p:nvSpPr>
          <p:cNvPr id="37891" name="Foliennummernplatzhalter 3">
            <a:extLst>
              <a:ext uri="{FF2B5EF4-FFF2-40B4-BE49-F238E27FC236}">
                <a16:creationId xmlns:a16="http://schemas.microsoft.com/office/drawing/2014/main" id="{527789C5-2FF4-104B-AE16-13AD09343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265E60-BCA3-A14F-8D72-F7B7A2B8892B}" type="slidenum">
              <a:rPr lang="de-DE" altLang="en-US" smtClean="0">
                <a:latin typeface="Calibri" panose="020F0502020204030204" pitchFamily="34" charset="0"/>
              </a:rPr>
              <a:pPr/>
              <a:t>11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556F8-D950-154A-8ACD-761E5BAFD69F}" type="slidenum">
              <a:rPr lang="de-DE" altLang="en-US" smtClean="0"/>
              <a:pPr>
                <a:defRPr/>
              </a:pPr>
              <a:t>12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74308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2D71E1-D7E9-9949-BB63-DA1D8F9F96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D509CF-7BF3-7A40-9DFE-8C001772D7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91638-7906-9045-B0E0-AD47ECD63B31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AC84A35-46B9-C848-91B5-10CEE43EAD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</p:spTree>
    <p:extLst>
      <p:ext uri="{BB962C8B-B14F-4D97-AF65-F5344CB8AC3E}">
        <p14:creationId xmlns:p14="http://schemas.microsoft.com/office/powerpoint/2010/main" val="2391986711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10">
            <a:extLst>
              <a:ext uri="{FF2B5EF4-FFF2-40B4-BE49-F238E27FC236}">
                <a16:creationId xmlns:a16="http://schemas.microsoft.com/office/drawing/2014/main" id="{2BD9B342-462A-B449-8234-A9B371398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  <p:sp>
        <p:nvSpPr>
          <p:cNvPr id="6" name="Fußzeilenplatzhalter 11">
            <a:extLst>
              <a:ext uri="{FF2B5EF4-FFF2-40B4-BE49-F238E27FC236}">
                <a16:creationId xmlns:a16="http://schemas.microsoft.com/office/drawing/2014/main" id="{A0C9F09C-4B8D-3543-8379-1B2D8037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7" name="Foliennummernplatzhalter 12">
            <a:extLst>
              <a:ext uri="{FF2B5EF4-FFF2-40B4-BE49-F238E27FC236}">
                <a16:creationId xmlns:a16="http://schemas.microsoft.com/office/drawing/2014/main" id="{6C5C9B11-AA21-5F4B-8A84-D7088F6C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BAAF-071E-0C4C-BE7A-2F8E61DDD7A7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799327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05BABC-2AFD-884D-A45D-CB09EBE7D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DBAD38-6091-CF4B-B3F1-AA5B574A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8CEEB9-5C0F-DF46-9A93-AC0A5FA7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9D06-5268-B640-820B-5A7E84D90BAD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22409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3">
            <a:extLst>
              <a:ext uri="{FF2B5EF4-FFF2-40B4-BE49-F238E27FC236}">
                <a16:creationId xmlns:a16="http://schemas.microsoft.com/office/drawing/2014/main" id="{9B437F70-1D0C-A24D-A89C-19B96B39BD10}"/>
              </a:ext>
            </a:extLst>
          </p:cNvPr>
          <p:cNvCxnSpPr/>
          <p:nvPr userDrawn="1"/>
        </p:nvCxnSpPr>
        <p:spPr>
          <a:xfrm>
            <a:off x="250825" y="544513"/>
            <a:ext cx="8713788" cy="0"/>
          </a:xfrm>
          <a:prstGeom prst="line">
            <a:avLst/>
          </a:prstGeom>
          <a:ln>
            <a:solidFill>
              <a:srgbClr val="007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" name="Datumsplatzhalter 9">
            <a:extLst>
              <a:ext uri="{FF2B5EF4-FFF2-40B4-BE49-F238E27FC236}">
                <a16:creationId xmlns:a16="http://schemas.microsoft.com/office/drawing/2014/main" id="{56C51D1C-2041-0F4F-91EA-22179B12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  <p:sp>
        <p:nvSpPr>
          <p:cNvPr id="5" name="Fußzeilenplatzhalter 10">
            <a:extLst>
              <a:ext uri="{FF2B5EF4-FFF2-40B4-BE49-F238E27FC236}">
                <a16:creationId xmlns:a16="http://schemas.microsoft.com/office/drawing/2014/main" id="{46CA0F9A-1A39-4A4E-845A-D3006E28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6" name="Foliennummernplatzhalter 11">
            <a:extLst>
              <a:ext uri="{FF2B5EF4-FFF2-40B4-BE49-F238E27FC236}">
                <a16:creationId xmlns:a16="http://schemas.microsoft.com/office/drawing/2014/main" id="{C63F250E-E0B7-5240-BEF6-6ACDA705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F2EB7-6270-8844-9531-33434709EE68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39054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3D7A2B8-1795-954E-AA16-3B35CB8F1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825" y="4746625"/>
            <a:ext cx="367347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185E025-F26A-C047-9316-7C8131BA1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9927" y="4746625"/>
            <a:ext cx="50482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C9F8D44-AD61-0D43-BA23-FB94A449F57C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17EF250-BA72-194E-89FA-90AB2B9B5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0200" y="47450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800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</p:spTree>
    <p:extLst>
      <p:ext uri="{BB962C8B-B14F-4D97-AF65-F5344CB8AC3E}">
        <p14:creationId xmlns:p14="http://schemas.microsoft.com/office/powerpoint/2010/main" val="85241312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5EE3764-0B44-544A-A871-14F07BFF2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825" y="4746625"/>
            <a:ext cx="367347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0A51579-7C91-1249-9981-A3DC7D42D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9927" y="4746625"/>
            <a:ext cx="50482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C9F8D44-AD61-0D43-BA23-FB94A449F57C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03A149E-5293-8241-80EF-D5E4D6F5D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0200" y="47450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800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</p:spTree>
    <p:extLst>
      <p:ext uri="{BB962C8B-B14F-4D97-AF65-F5344CB8AC3E}">
        <p14:creationId xmlns:p14="http://schemas.microsoft.com/office/powerpoint/2010/main" val="239567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A9C70696-E5F9-5044-B060-6BE25DF13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FCEE5E48-F7E6-E943-A5A2-2954A6FEC5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FD754-3B6C-794A-9329-9F90CE07C995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973DF70-71A9-8743-A8DC-154160A5D86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</p:spTree>
    <p:extLst>
      <p:ext uri="{BB962C8B-B14F-4D97-AF65-F5344CB8AC3E}">
        <p14:creationId xmlns:p14="http://schemas.microsoft.com/office/powerpoint/2010/main" val="35624938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80C2C5F-C038-4B47-A37E-4942526AD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2C02D00-5DE3-874C-8BC9-55402E407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1F9AB-3336-BB40-9D0B-2B2F40BB51C3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6A468866-1A6A-9F49-80B3-EF9BFA91EF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29675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252CA4-642A-E247-BFA2-E41AF1ED7F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0D4E39-4C5C-7A42-A5CA-066CA1396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D84E-3F39-BB4F-92B4-7A8F17BD3909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5F3D568-61A2-1D40-B577-BC70608B68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</p:spTree>
    <p:extLst>
      <p:ext uri="{BB962C8B-B14F-4D97-AF65-F5344CB8AC3E}">
        <p14:creationId xmlns:p14="http://schemas.microsoft.com/office/powerpoint/2010/main" val="392926771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CED9164-59AB-8C43-8F32-E739949CC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8DA7DBE-66E6-144A-ABC0-5BBA56242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FDC4-CEFA-CE42-9425-16DB8950D44C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B14562C6-9C7A-C140-BE07-4CE1BEEB2CF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</p:spTree>
    <p:extLst>
      <p:ext uri="{BB962C8B-B14F-4D97-AF65-F5344CB8AC3E}">
        <p14:creationId xmlns:p14="http://schemas.microsoft.com/office/powerpoint/2010/main" val="282669895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A8523B21-2073-6F45-B6AF-80600D25E3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46DC6388-B5D8-324F-A523-B613814450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46D7-C6D6-5B45-86ED-B6B95A81DFF2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6DD8D1-FD61-7E42-A445-C9C57E2865B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</p:spTree>
    <p:extLst>
      <p:ext uri="{BB962C8B-B14F-4D97-AF65-F5344CB8AC3E}">
        <p14:creationId xmlns:p14="http://schemas.microsoft.com/office/powerpoint/2010/main" val="3621475770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4">
            <a:extLst>
              <a:ext uri="{FF2B5EF4-FFF2-40B4-BE49-F238E27FC236}">
                <a16:creationId xmlns:a16="http://schemas.microsoft.com/office/drawing/2014/main" id="{50267CDC-1B34-F04D-8100-5FD58C69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445065A4-19FA-9F43-ADBE-0A60D51A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6">
            <a:extLst>
              <a:ext uri="{FF2B5EF4-FFF2-40B4-BE49-F238E27FC236}">
                <a16:creationId xmlns:a16="http://schemas.microsoft.com/office/drawing/2014/main" id="{910F9429-D4E9-764C-9B58-531533A7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26B-CF36-E34B-90C4-C5635A20AF3D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85209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7544" y="987575"/>
            <a:ext cx="8208912" cy="331236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4" name="Datumsplatzhalter 13">
            <a:extLst>
              <a:ext uri="{FF2B5EF4-FFF2-40B4-BE49-F238E27FC236}">
                <a16:creationId xmlns:a16="http://schemas.microsoft.com/office/drawing/2014/main" id="{F6BAC1B5-9C9E-0E4F-8609-A5F32D9E89B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  <p:sp>
        <p:nvSpPr>
          <p:cNvPr id="6" name="Fußzeilenplatzhalter 14">
            <a:extLst>
              <a:ext uri="{FF2B5EF4-FFF2-40B4-BE49-F238E27FC236}">
                <a16:creationId xmlns:a16="http://schemas.microsoft.com/office/drawing/2014/main" id="{99B97D08-A82E-B240-994D-C7787EB259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7" name="Foliennummernplatzhalter 15">
            <a:extLst>
              <a:ext uri="{FF2B5EF4-FFF2-40B4-BE49-F238E27FC236}">
                <a16:creationId xmlns:a16="http://schemas.microsoft.com/office/drawing/2014/main" id="{30260B01-7849-A947-8DCC-F6D827EB17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97CE-301F-A64E-95B6-018C2EAF698F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862572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555A68-C295-E844-BC91-BF65B9FB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78E12E-2AC3-BA49-A5E6-E87F560D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040A1F-0F85-9644-8994-E28010DF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7D3E-1D12-1A49-A66B-77785BEB2A3D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221328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3EDD578A-6761-0345-BE41-23E03687E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06513" y="206375"/>
            <a:ext cx="701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B6628D13-E9F4-474B-9F6F-AA05F513A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A47274-307C-6D4C-8983-40E32470C4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825" y="4746625"/>
            <a:ext cx="367347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High Performance Innovation Conference, Barcelona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364D9B-DF1D-B64D-930F-2302356A0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9927" y="4746625"/>
            <a:ext cx="504825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C9F8D44-AD61-0D43-BA23-FB94A449F57C}" type="slidenum">
              <a:rPr lang="de-DE"/>
              <a:pPr>
                <a:defRPr/>
              </a:pPr>
              <a:t>‹Nº›</a:t>
            </a:fld>
            <a:endParaRPr lang="de-DE" dirty="0"/>
          </a:p>
        </p:txBody>
      </p:sp>
      <p:pic>
        <p:nvPicPr>
          <p:cNvPr id="2054" name="Grafik 6">
            <a:extLst>
              <a:ext uri="{FF2B5EF4-FFF2-40B4-BE49-F238E27FC236}">
                <a16:creationId xmlns:a16="http://schemas.microsoft.com/office/drawing/2014/main" id="{FEEF9460-277A-364B-A7ED-6965B7BBD9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8288"/>
            <a:ext cx="1055688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Grafik 7">
            <a:extLst>
              <a:ext uri="{FF2B5EF4-FFF2-40B4-BE49-F238E27FC236}">
                <a16:creationId xmlns:a16="http://schemas.microsoft.com/office/drawing/2014/main" id="{0F297FAF-A59B-CD4D-A1AE-8E0DE9FB16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268288"/>
            <a:ext cx="377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9831B90-1BD9-0741-8116-548EBB51DCD0}"/>
              </a:ext>
            </a:extLst>
          </p:cNvPr>
          <p:cNvCxnSpPr/>
          <p:nvPr userDrawn="1"/>
        </p:nvCxnSpPr>
        <p:spPr>
          <a:xfrm>
            <a:off x="250825" y="544513"/>
            <a:ext cx="8713788" cy="0"/>
          </a:xfrm>
          <a:prstGeom prst="line">
            <a:avLst/>
          </a:prstGeom>
          <a:ln>
            <a:solidFill>
              <a:srgbClr val="0078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73D2E6-6F00-EE46-8486-70B0B9A09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0200" y="474503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800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30/03/2020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44CD34-2F7C-8345-A68B-5CB87360321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1" y="4741908"/>
            <a:ext cx="1052512" cy="282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2" r:id="rId13"/>
    <p:sldLayoutId id="2147483983" r:id="rId14"/>
  </p:sldLayoutIdLst>
  <p:transition spd="slow">
    <p:wipe dir="r"/>
  </p:transition>
  <p:hf sldNum="0" hdr="0"/>
  <p:txStyles>
    <p:titleStyle>
      <a:lvl1pPr algn="ctr" rtl="0" fontAlgn="base">
        <a:spcBef>
          <a:spcPct val="0"/>
        </a:spcBef>
        <a:spcAft>
          <a:spcPct val="0"/>
        </a:spcAft>
        <a:defRPr lang="de-DE" sz="2000" kern="1200" dirty="0">
          <a:solidFill>
            <a:srgbClr val="7F7F7F"/>
          </a:solidFill>
          <a:latin typeface="+mj-lt"/>
          <a:ea typeface="+mj-ea"/>
          <a:cs typeface="Lucida Sans Unicode" panose="020B0602030504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anose="020F0502020204030204" pitchFamily="34" charset="0"/>
          <a:cs typeface="Lucida Sans Unicode" panose="020B0602030504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anose="020F0502020204030204" pitchFamily="34" charset="0"/>
          <a:cs typeface="Lucida Sans Unicode" panose="020B0602030504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anose="020F0502020204030204" pitchFamily="34" charset="0"/>
          <a:cs typeface="Lucida Sans Unicode" panose="020B0602030504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anose="020F0502020204030204" pitchFamily="34" charset="0"/>
          <a:cs typeface="Lucida Sans Unicode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anose="020F0502020204030204" pitchFamily="34" charset="0"/>
          <a:cs typeface="Lucida Sans Unicode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anose="020F0502020204030204" pitchFamily="34" charset="0"/>
          <a:cs typeface="Lucida Sans Unicode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anose="020F0502020204030204" pitchFamily="34" charset="0"/>
          <a:cs typeface="Lucida Sans Unicode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panose="020F0502020204030204" pitchFamily="34" charset="0"/>
          <a:cs typeface="Lucida Sans Unicode" panose="020B0602030504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mE9t0WYhsA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C1D8A65-8E60-6849-AEE4-F9373A713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9388" y="3723927"/>
            <a:ext cx="6218237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project </a:t>
            </a:r>
            <a:r>
              <a:rPr lang="en-US" altLang="de-D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ESiWACE2 </a:t>
            </a:r>
            <a:r>
              <a:rPr lang="en-US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has received funding from the European Union’s Horizon 2020 research and innovation </a:t>
            </a:r>
            <a:r>
              <a:rPr lang="en-US" altLang="de-DE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programme</a:t>
            </a:r>
            <a:r>
              <a:rPr lang="en-US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under grant agreement No 823988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2DB55AD-76BD-8B47-B208-ED9DC74C5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4300190"/>
            <a:ext cx="6219825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de-DE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material reflects only the author's view and the Commission is not responsible for any use that may be made of the information it contains.</a:t>
            </a:r>
          </a:p>
        </p:txBody>
      </p:sp>
      <p:pic>
        <p:nvPicPr>
          <p:cNvPr id="14339" name="Grafik 8">
            <a:extLst>
              <a:ext uri="{FF2B5EF4-FFF2-40B4-BE49-F238E27FC236}">
                <a16:creationId xmlns:a16="http://schemas.microsoft.com/office/drawing/2014/main" id="{0F803683-1B59-0045-B475-4E5DE664E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960438"/>
            <a:ext cx="5578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F6E0D23-9EC0-BC47-A19D-E9C7C32DDF67}"/>
              </a:ext>
            </a:extLst>
          </p:cNvPr>
          <p:cNvSpPr/>
          <p:nvPr/>
        </p:nvSpPr>
        <p:spPr>
          <a:xfrm>
            <a:off x="71438" y="71438"/>
            <a:ext cx="2844800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4966282-FF42-AB48-B307-ABE06D614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55842"/>
            <a:ext cx="711041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86088" algn="ctr"/>
                <a:tab pos="59721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de-DE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Kim </a:t>
            </a:r>
            <a:r>
              <a:rPr lang="en-US" altLang="de-DE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Serradell</a:t>
            </a:r>
            <a:endParaRPr lang="en-US" altLang="de-DE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altLang="de-DE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Computational Earth Sciences Group</a:t>
            </a:r>
          </a:p>
          <a:p>
            <a:pPr algn="ctr">
              <a:defRPr/>
            </a:pPr>
            <a:endParaRPr lang="en-US" altLang="de-DE" sz="12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en-US" altLang="de-D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High Performance Innovation Conference</a:t>
            </a:r>
          </a:p>
          <a:p>
            <a:pPr algn="ctr">
              <a:defRPr/>
            </a:pPr>
            <a:r>
              <a:rPr lang="en-US" altLang="de-D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Barcelona, 30</a:t>
            </a:r>
            <a:r>
              <a:rPr lang="en-US" altLang="de-DE" sz="1200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</a:t>
            </a:r>
            <a:r>
              <a:rPr lang="en-US" altLang="de-DE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March 2020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2">
            <a:extLst>
              <a:ext uri="{FF2B5EF4-FFF2-40B4-BE49-F238E27FC236}">
                <a16:creationId xmlns:a16="http://schemas.microsoft.com/office/drawing/2014/main" id="{31C5559C-6F87-FD4D-9925-958CC6803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206375"/>
            <a:ext cx="7272338" cy="338138"/>
          </a:xfrm>
        </p:spPr>
        <p:txBody>
          <a:bodyPr/>
          <a:lstStyle/>
          <a:p>
            <a:pPr fontAlgn="ctr"/>
            <a:r>
              <a:rPr lang="en-GB" altLang="en-US"/>
              <a:t>WP3: HPC services to prepare the W&amp;C community for pre-exascale</a:t>
            </a:r>
            <a:br>
              <a:rPr lang="en-GB" altLang="en-US"/>
            </a:br>
            <a:br>
              <a:rPr lang="en-GB" altLang="en-US">
                <a:cs typeface="Times New Roman" panose="02020603050405020304" pitchFamily="18" charset="0"/>
              </a:rPr>
            </a:br>
            <a:br>
              <a:rPr lang="en-GB" altLang="en-US"/>
            </a:br>
            <a:endParaRPr lang="en-US" alt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4E4073-5CCB-074F-A209-5E2A34748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0088"/>
            <a:ext cx="8229600" cy="38941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WP3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will develop and provide services to improve performance and portability of climate codes with respect to existing and upcoming tier1 and tier0 computers..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rgbClr val="F59700"/>
                </a:solidFill>
              </a:rPr>
              <a:t>Lead:  </a:t>
            </a:r>
            <a:r>
              <a:rPr lang="nl-NL" sz="1800" dirty="0">
                <a:solidFill>
                  <a:srgbClr val="F59700"/>
                </a:solidFill>
              </a:rPr>
              <a:t>Ben van Werhoven, NLeSC; Erwan Raffin, Bull/ATOS</a:t>
            </a:r>
            <a:endParaRPr lang="en-GB" sz="1800" dirty="0">
              <a:solidFill>
                <a:srgbClr val="F59700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rgbClr val="007B9F"/>
                </a:solidFill>
              </a:rPr>
              <a:t>Open call for service requests to organise support for existing Earth system models that target the European pre-</a:t>
            </a:r>
            <a:r>
              <a:rPr lang="en-GB" sz="1800" dirty="0" err="1">
                <a:solidFill>
                  <a:srgbClr val="007B9F"/>
                </a:solidFill>
              </a:rPr>
              <a:t>exascale</a:t>
            </a:r>
            <a:r>
              <a:rPr lang="en-GB" sz="1800" dirty="0">
                <a:solidFill>
                  <a:srgbClr val="007B9F"/>
                </a:solidFill>
              </a:rPr>
              <a:t> systems planned for 2021 </a:t>
            </a:r>
            <a:endParaRPr lang="en-GB" sz="1800" dirty="0">
              <a:solidFill>
                <a:srgbClr val="007B9F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800" dirty="0">
                <a:solidFill>
                  <a:srgbClr val="007B9F"/>
                </a:solidFill>
              </a:rPr>
              <a:t>Model portability and refactoring </a:t>
            </a:r>
            <a:endParaRPr lang="en-GB" sz="1800" dirty="0">
              <a:solidFill>
                <a:srgbClr val="007B9F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800" dirty="0">
                <a:solidFill>
                  <a:srgbClr val="007B9F"/>
                </a:solidFill>
              </a:rPr>
              <a:t>Coupling, IO and workflows </a:t>
            </a:r>
            <a:endParaRPr lang="en-GB" sz="1800" dirty="0">
              <a:solidFill>
                <a:srgbClr val="007B9F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endParaRPr lang="en-GB" sz="1400" dirty="0">
              <a:solidFill>
                <a:srgbClr val="007B9F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rgbClr val="007B9F"/>
                </a:solidFill>
              </a:rPr>
              <a:t>Weather and climate benchmarking</a:t>
            </a:r>
            <a:endParaRPr lang="en-GB" sz="1800" dirty="0">
              <a:solidFill>
                <a:srgbClr val="007B9F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800" dirty="0">
                <a:solidFill>
                  <a:srgbClr val="007B9F"/>
                </a:solidFill>
              </a:rPr>
              <a:t>“</a:t>
            </a:r>
            <a:r>
              <a:rPr lang="en-GB" sz="1800" i="1" dirty="0">
                <a:solidFill>
                  <a:srgbClr val="007B9F"/>
                </a:solidFill>
              </a:rPr>
              <a:t>HPCW</a:t>
            </a:r>
            <a:r>
              <a:rPr lang="en-GB" sz="1800" dirty="0">
                <a:solidFill>
                  <a:srgbClr val="007B9F"/>
                </a:solidFill>
              </a:rPr>
              <a:t>” (V1.0 developed by ESCAPE-2)  </a:t>
            </a:r>
            <a:endParaRPr lang="en-GB" sz="1800" dirty="0">
              <a:solidFill>
                <a:srgbClr val="007B9F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2">
            <a:extLst>
              <a:ext uri="{FF2B5EF4-FFF2-40B4-BE49-F238E27FC236}">
                <a16:creationId xmlns:a16="http://schemas.microsoft.com/office/drawing/2014/main" id="{CA9C37E6-2B6A-DC4A-95FE-8A104F59E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206375"/>
            <a:ext cx="7272338" cy="338138"/>
          </a:xfrm>
        </p:spPr>
        <p:txBody>
          <a:bodyPr/>
          <a:lstStyle/>
          <a:p>
            <a:pPr fontAlgn="ctr"/>
            <a:r>
              <a:rPr lang="en-GB" altLang="en-US"/>
              <a:t>WP4 and WP5: </a:t>
            </a:r>
            <a:r>
              <a:rPr lang="en-US" altLang="en-US"/>
              <a:t>Data Handling at Scale</a:t>
            </a:r>
            <a:br>
              <a:rPr lang="en-GB" altLang="en-US">
                <a:cs typeface="Times New Roman" panose="02020603050405020304" pitchFamily="18" charset="0"/>
              </a:rPr>
            </a:br>
            <a:br>
              <a:rPr lang="en-GB" altLang="en-US"/>
            </a:br>
            <a:br>
              <a:rPr lang="en-GB" altLang="en-US">
                <a:cs typeface="Times New Roman" panose="02020603050405020304" pitchFamily="18" charset="0"/>
              </a:rPr>
            </a:br>
            <a:br>
              <a:rPr lang="en-GB" altLang="en-US"/>
            </a:br>
            <a:endParaRPr lang="en-US" alt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6685EEA-1C72-FA4A-9B55-11CDE059C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0088"/>
            <a:ext cx="8229600" cy="38941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WP4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will provide the necessary toolchain to handle data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at pre-</a:t>
            </a:r>
            <a:r>
              <a:rPr lang="en-GB" sz="1800" dirty="0" err="1">
                <a:solidFill>
                  <a:schemeClr val="tx1"/>
                </a:solidFill>
              </a:rPr>
              <a:t>exa</a:t>
            </a:r>
            <a:r>
              <a:rPr lang="en-GB" sz="1800" dirty="0">
                <a:solidFill>
                  <a:schemeClr val="tx1"/>
                </a:solidFill>
              </a:rPr>
              <a:t>-scale and </a:t>
            </a:r>
            <a:r>
              <a:rPr lang="en-GB" sz="1800" dirty="0" err="1">
                <a:solidFill>
                  <a:schemeClr val="tx1"/>
                </a:solidFill>
              </a:rPr>
              <a:t>exa</a:t>
            </a:r>
            <a:r>
              <a:rPr lang="en-GB" sz="1800" dirty="0">
                <a:solidFill>
                  <a:schemeClr val="tx1"/>
                </a:solidFill>
              </a:rPr>
              <a:t>-scale, for single simulations, and ensembles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rgbClr val="F59700"/>
                </a:solidFill>
              </a:rPr>
              <a:t>Lead:  Bryan Lawrence, UREAD; Julian Kunkel, UREAD</a:t>
            </a:r>
            <a:endParaRPr lang="en-GB" sz="1800" dirty="0">
              <a:solidFill>
                <a:srgbClr val="F59700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WP5</a:t>
            </a:r>
            <a:r>
              <a:rPr lang="en-GB" sz="1800" dirty="0">
                <a:solidFill>
                  <a:schemeClr val="tx1"/>
                </a:solidFill>
              </a:rPr>
              <a:t> will enhance the tools to analyse and visualise these data 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rgbClr val="F59700"/>
                </a:solidFill>
              </a:rPr>
              <a:t>Lead: Sandro Fiore, CMCC; </a:t>
            </a:r>
            <a:r>
              <a:rPr lang="en-GB" sz="1800" dirty="0" err="1">
                <a:solidFill>
                  <a:srgbClr val="F59700"/>
                </a:solidFill>
              </a:rPr>
              <a:t>Niklas</a:t>
            </a:r>
            <a:r>
              <a:rPr lang="en-GB" sz="1800" dirty="0">
                <a:solidFill>
                  <a:srgbClr val="F59700"/>
                </a:solidFill>
              </a:rPr>
              <a:t> </a:t>
            </a:r>
            <a:r>
              <a:rPr lang="en-GB" sz="1800" dirty="0" err="1">
                <a:solidFill>
                  <a:srgbClr val="F59700"/>
                </a:solidFill>
              </a:rPr>
              <a:t>Röber</a:t>
            </a:r>
            <a:r>
              <a:rPr lang="en-GB" sz="1800" dirty="0">
                <a:solidFill>
                  <a:srgbClr val="F59700"/>
                </a:solidFill>
              </a:rPr>
              <a:t>, DKRZ</a:t>
            </a:r>
            <a:endParaRPr lang="en-GB" sz="1800" dirty="0">
              <a:solidFill>
                <a:srgbClr val="F59700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869" name="Inhaltsplatzhalter 6">
            <a:extLst>
              <a:ext uri="{FF2B5EF4-FFF2-40B4-BE49-F238E27FC236}">
                <a16:creationId xmlns:a16="http://schemas.microsoft.com/office/drawing/2014/main" id="{F69CB0AB-9427-EC4C-98AE-A66BEE1A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743200"/>
            <a:ext cx="27019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556802E-A741-4A49-8733-F6AF70FA048E}"/>
              </a:ext>
            </a:extLst>
          </p:cNvPr>
          <p:cNvSpPr txBox="1"/>
          <p:nvPr/>
        </p:nvSpPr>
        <p:spPr>
          <a:xfrm>
            <a:off x="5256213" y="2873375"/>
            <a:ext cx="1619250" cy="16303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1000" b="1" dirty="0"/>
              <a:t>Control Workflow via CYLC Meta-</a:t>
            </a:r>
            <a:r>
              <a:rPr lang="de-DE" sz="1000" b="1" dirty="0" err="1"/>
              <a:t>scheduler</a:t>
            </a:r>
            <a:endParaRPr lang="de-DE" sz="1000" b="1" dirty="0"/>
          </a:p>
          <a:p>
            <a:pPr algn="r">
              <a:defRPr/>
            </a:pPr>
            <a:endParaRPr lang="de-DE" sz="1000" b="1" dirty="0"/>
          </a:p>
          <a:p>
            <a:pPr>
              <a:defRPr/>
            </a:pPr>
            <a:r>
              <a:rPr lang="de-DE" sz="1000" b="1" dirty="0"/>
              <a:t>Handle </a:t>
            </a:r>
            <a:r>
              <a:rPr lang="de-DE" sz="1000" b="1" dirty="0" err="1"/>
              <a:t>data</a:t>
            </a:r>
            <a:r>
              <a:rPr lang="de-DE" sz="1000" b="1" dirty="0"/>
              <a:t> via Earth-System-Data Middleware (ESDM, non POSIX)</a:t>
            </a:r>
          </a:p>
          <a:p>
            <a:pPr>
              <a:defRPr/>
            </a:pPr>
            <a:endParaRPr lang="de-DE" sz="1000" b="1" dirty="0"/>
          </a:p>
          <a:p>
            <a:pPr>
              <a:defRPr/>
            </a:pPr>
            <a:r>
              <a:rPr lang="de-DE" sz="1000" b="1" dirty="0"/>
              <a:t>In-situ </a:t>
            </a:r>
            <a:r>
              <a:rPr lang="de-DE" sz="1000" b="1" dirty="0" err="1"/>
              <a:t>and</a:t>
            </a:r>
            <a:r>
              <a:rPr lang="de-DE" sz="1000" b="1" dirty="0"/>
              <a:t> </a:t>
            </a:r>
            <a:r>
              <a:rPr lang="de-DE" sz="1000" b="1" dirty="0" err="1"/>
              <a:t>asynchronous</a:t>
            </a:r>
            <a:r>
              <a:rPr lang="de-DE" sz="1000" b="1" dirty="0"/>
              <a:t> </a:t>
            </a:r>
            <a:r>
              <a:rPr lang="de-DE" sz="1000" b="1" dirty="0" err="1"/>
              <a:t>approaches</a:t>
            </a:r>
            <a:r>
              <a:rPr lang="de-DE" sz="1000" b="1" dirty="0"/>
              <a:t> </a:t>
            </a:r>
            <a:r>
              <a:rPr lang="de-DE" sz="1000" b="1" dirty="0" err="1"/>
              <a:t>to</a:t>
            </a:r>
            <a:r>
              <a:rPr lang="de-DE" sz="1000" b="1" dirty="0"/>
              <a:t> </a:t>
            </a:r>
            <a:r>
              <a:rPr lang="de-DE" sz="1000" b="1" dirty="0" err="1"/>
              <a:t>analytics</a:t>
            </a:r>
            <a:r>
              <a:rPr lang="de-DE" sz="1000" b="1" dirty="0"/>
              <a:t> </a:t>
            </a:r>
            <a:r>
              <a:rPr lang="de-DE" sz="1000" b="1" dirty="0" err="1"/>
              <a:t>and</a:t>
            </a:r>
            <a:r>
              <a:rPr lang="de-DE" sz="1000" b="1" dirty="0"/>
              <a:t> </a:t>
            </a:r>
            <a:r>
              <a:rPr lang="de-DE" sz="1000" b="1" dirty="0" err="1"/>
              <a:t>visualisation</a:t>
            </a:r>
            <a:endParaRPr lang="de-DE" sz="1000" b="1" dirty="0"/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44198DA-F0DD-1A46-B1EF-736A1F28B4FE}"/>
              </a:ext>
            </a:extLst>
          </p:cNvPr>
          <p:cNvSpPr/>
          <p:nvPr/>
        </p:nvSpPr>
        <p:spPr>
          <a:xfrm>
            <a:off x="468313" y="3292475"/>
            <a:ext cx="7199312" cy="1366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938" name="Titel 2">
            <a:extLst>
              <a:ext uri="{FF2B5EF4-FFF2-40B4-BE49-F238E27FC236}">
                <a16:creationId xmlns:a16="http://schemas.microsoft.com/office/drawing/2014/main" id="{57CD24E8-DC15-AF43-8762-3A99D5854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450" y="206375"/>
            <a:ext cx="7272338" cy="338138"/>
          </a:xfrm>
        </p:spPr>
        <p:txBody>
          <a:bodyPr/>
          <a:lstStyle/>
          <a:p>
            <a:pPr fontAlgn="ctr"/>
            <a:r>
              <a:rPr lang="en-GB" altLang="en-US" dirty="0"/>
              <a:t>WP6: </a:t>
            </a:r>
            <a:r>
              <a:rPr lang="en-US" altLang="en-US" dirty="0"/>
              <a:t>Community engagement and Training</a:t>
            </a:r>
            <a:br>
              <a:rPr lang="en-GB" altLang="en-US" dirty="0">
                <a:cs typeface="Times New Roman" panose="02020603050405020304" pitchFamily="18" charset="0"/>
              </a:rPr>
            </a:br>
            <a:br>
              <a:rPr lang="en-GB" altLang="en-US" dirty="0"/>
            </a:br>
            <a:br>
              <a:rPr lang="en-GB" altLang="en-US" dirty="0">
                <a:cs typeface="Times New Roman" panose="02020603050405020304" pitchFamily="18" charset="0"/>
              </a:rPr>
            </a:br>
            <a:br>
              <a:rPr lang="en-GB" altLang="en-US" dirty="0"/>
            </a:br>
            <a:endParaRPr lang="en-US" alt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3F1AE28-35DC-4C44-BF49-4EC6288D0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0088"/>
            <a:ext cx="8229600" cy="28797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WP6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will link ESiWACE2 to the weather and climate community and the European HPC ecosystem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rgbClr val="F59700"/>
                </a:solidFill>
              </a:rPr>
              <a:t>Lead:  </a:t>
            </a:r>
            <a:r>
              <a:rPr lang="nl-NL" sz="1800" dirty="0">
                <a:solidFill>
                  <a:srgbClr val="F59700"/>
                </a:solidFill>
              </a:rPr>
              <a:t>Sylvie Joussaume, CNRS-IPSL; Sophie Valcke, CERFACS</a:t>
            </a:r>
            <a:endParaRPr lang="en-GB" sz="1800" dirty="0">
              <a:solidFill>
                <a:srgbClr val="F59700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</a:rPr>
              <a:t>Community engagement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</a:rPr>
              <a:t>HPC Workshops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</a:rPr>
              <a:t>HPC task force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</a:rPr>
              <a:t>Interface to PRACE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9942" name="Grafik 6">
            <a:extLst>
              <a:ext uri="{FF2B5EF4-FFF2-40B4-BE49-F238E27FC236}">
                <a16:creationId xmlns:a16="http://schemas.microsoft.com/office/drawing/2014/main" id="{7A92E9C0-138C-4748-9E85-FEC8DCD9B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t="35555" r="7449" b="11653"/>
          <a:stretch>
            <a:fillRect/>
          </a:stretch>
        </p:blipFill>
        <p:spPr bwMode="auto">
          <a:xfrm>
            <a:off x="4140200" y="1779588"/>
            <a:ext cx="33845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4DD945EA-A6FF-9341-864D-22DF1D0A5BEC}"/>
              </a:ext>
            </a:extLst>
          </p:cNvPr>
          <p:cNvSpPr txBox="1">
            <a:spLocks/>
          </p:cNvSpPr>
          <p:nvPr/>
        </p:nvSpPr>
        <p:spPr>
          <a:xfrm>
            <a:off x="492125" y="3363913"/>
            <a:ext cx="8229600" cy="151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rgbClr val="00749C"/>
                </a:solidFill>
              </a:rPr>
              <a:t>Training and Schools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400" dirty="0">
                <a:solidFill>
                  <a:srgbClr val="00749C"/>
                </a:solidFill>
              </a:rPr>
              <a:t>IO and HPC awareness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400" dirty="0">
                <a:solidFill>
                  <a:srgbClr val="00749C"/>
                </a:solidFill>
              </a:rPr>
              <a:t>DSL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400" dirty="0">
                <a:solidFill>
                  <a:srgbClr val="00749C"/>
                </a:solidFill>
              </a:rPr>
              <a:t>C++ for HPC</a:t>
            </a:r>
          </a:p>
          <a:p>
            <a:pPr fontAlgn="auto">
              <a:spcAft>
                <a:spcPts val="0"/>
              </a:spcAft>
              <a:defRPr/>
            </a:pPr>
            <a:endParaRPr lang="en-GB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CA603138-D400-3541-AB02-520E9005B2AD}"/>
              </a:ext>
            </a:extLst>
          </p:cNvPr>
          <p:cNvSpPr txBox="1">
            <a:spLocks/>
          </p:cNvSpPr>
          <p:nvPr/>
        </p:nvSpPr>
        <p:spPr>
          <a:xfrm>
            <a:off x="2700338" y="3228975"/>
            <a:ext cx="8229600" cy="1503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chemeClr val="bg1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400" dirty="0">
                <a:solidFill>
                  <a:srgbClr val="00749C"/>
                </a:solidFill>
              </a:rPr>
              <a:t>OASIS3-MCT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400" dirty="0">
                <a:solidFill>
                  <a:srgbClr val="00749C"/>
                </a:solidFill>
              </a:rPr>
              <a:t>High performance Data Analytics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400" dirty="0">
                <a:solidFill>
                  <a:srgbClr val="00749C"/>
                </a:solidFill>
              </a:rPr>
              <a:t>Container Hackathon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400" dirty="0">
                <a:solidFill>
                  <a:srgbClr val="00749C"/>
                </a:solidFill>
              </a:rPr>
              <a:t>Summer school in HPC for weather and climate</a:t>
            </a:r>
            <a:endParaRPr lang="en-GB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96390CC-1150-6843-84B1-FAF01E8857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5400" dirty="0"/>
              <a:t>BSC activities </a:t>
            </a:r>
          </a:p>
          <a:p>
            <a:pPr algn="ctr"/>
            <a:r>
              <a:rPr lang="en-GB" sz="5400" dirty="0"/>
              <a:t>in </a:t>
            </a:r>
            <a:r>
              <a:rPr lang="en-GB" sz="5400" dirty="0" err="1"/>
              <a:t>ESiWACE</a:t>
            </a:r>
            <a:endParaRPr lang="en-GB" sz="5400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F4FA074-612A-EE41-A3D2-B8A4CEB3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08550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D2E3DB4-75C4-E14C-B20E-5C80F75230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5776" y="230188"/>
            <a:ext cx="4248471" cy="317395"/>
          </a:xfrm>
        </p:spPr>
        <p:txBody>
          <a:bodyPr wrap="square" lIns="0" tIns="9525" rIns="0" bIns="0" rtlCol="0">
            <a:spAutoFit/>
          </a:bodyPr>
          <a:lstStyle/>
          <a:p>
            <a:pPr marL="9525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pc="-11" dirty="0">
                <a:solidFill>
                  <a:schemeClr val="bg1">
                    <a:lumMod val="50000"/>
                  </a:schemeClr>
                </a:solidFill>
              </a:rPr>
              <a:t>EC-Earth</a:t>
            </a:r>
            <a:r>
              <a:rPr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pc="-60" dirty="0" err="1">
                <a:solidFill>
                  <a:schemeClr val="bg1">
                    <a:lumMod val="50000"/>
                  </a:schemeClr>
                </a:solidFill>
              </a:rPr>
              <a:t>Climate</a:t>
            </a:r>
            <a:r>
              <a:rPr lang="de-DE" spc="-60" dirty="0">
                <a:solidFill>
                  <a:schemeClr val="bg1">
                    <a:lumMod val="50000"/>
                  </a:schemeClr>
                </a:solidFill>
              </a:rPr>
              <a:t> Model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130" name="object 3">
            <a:extLst>
              <a:ext uri="{FF2B5EF4-FFF2-40B4-BE49-F238E27FC236}">
                <a16:creationId xmlns:a16="http://schemas.microsoft.com/office/drawing/2014/main" id="{F4AE220C-25FB-EF46-B97E-5AED4BB56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915988"/>
            <a:ext cx="4508500" cy="29749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1" name="object 4">
            <a:extLst>
              <a:ext uri="{FF2B5EF4-FFF2-40B4-BE49-F238E27FC236}">
                <a16:creationId xmlns:a16="http://schemas.microsoft.com/office/drawing/2014/main" id="{2BB11D7F-BACF-FC42-A13D-1F4897DBB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5" y="1347788"/>
            <a:ext cx="2462213" cy="25685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2" name="object 5">
            <a:extLst>
              <a:ext uri="{FF2B5EF4-FFF2-40B4-BE49-F238E27FC236}">
                <a16:creationId xmlns:a16="http://schemas.microsoft.com/office/drawing/2014/main" id="{A53C67A6-23EC-DB42-8084-8BBE59317406}"/>
              </a:ext>
            </a:extLst>
          </p:cNvPr>
          <p:cNvSpPr>
            <a:spLocks/>
          </p:cNvSpPr>
          <p:nvPr/>
        </p:nvSpPr>
        <p:spPr bwMode="auto">
          <a:xfrm>
            <a:off x="5508625" y="1200150"/>
            <a:ext cx="2455863" cy="2689225"/>
          </a:xfrm>
          <a:custGeom>
            <a:avLst/>
            <a:gdLst>
              <a:gd name="T0" fmla="*/ 0 w 3131820"/>
              <a:gd name="T1" fmla="*/ 0 h 3586479"/>
              <a:gd name="T2" fmla="*/ 3131511 w 3131820"/>
              <a:gd name="T3" fmla="*/ 0 h 3586479"/>
              <a:gd name="T4" fmla="*/ 3131511 w 3131820"/>
              <a:gd name="T5" fmla="*/ 3586361 h 3586479"/>
              <a:gd name="T6" fmla="*/ 0 w 3131820"/>
              <a:gd name="T7" fmla="*/ 3586361 h 3586479"/>
              <a:gd name="T8" fmla="*/ 0 w 3131820"/>
              <a:gd name="T9" fmla="*/ 0 h 3586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1820" h="3586479">
                <a:moveTo>
                  <a:pt x="0" y="0"/>
                </a:moveTo>
                <a:lnTo>
                  <a:pt x="3131511" y="0"/>
                </a:lnTo>
                <a:lnTo>
                  <a:pt x="3131511" y="3586361"/>
                </a:lnTo>
                <a:lnTo>
                  <a:pt x="0" y="35863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FD805EB-C936-2146-9FB3-C045B57BBB6D}"/>
              </a:ext>
            </a:extLst>
          </p:cNvPr>
          <p:cNvSpPr txBox="1"/>
          <p:nvPr/>
        </p:nvSpPr>
        <p:spPr>
          <a:xfrm>
            <a:off x="5508625" y="1249363"/>
            <a:ext cx="2084388" cy="2193925"/>
          </a:xfrm>
          <a:prstGeom prst="rect">
            <a:avLst/>
          </a:prstGeom>
        </p:spPr>
        <p:txBody>
          <a:bodyPr lIns="0" tIns="9525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"/>
              </a:spcBef>
            </a:pPr>
            <a:r>
              <a:rPr lang="en-US" altLang="en-US" sz="1300" b="1">
                <a:solidFill>
                  <a:srgbClr val="222A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partner institutes</a:t>
            </a:r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25"/>
              </a:spcBef>
            </a:pPr>
            <a:r>
              <a:rPr lang="en-US" altLang="en-US" sz="1200" b="1">
                <a:solidFill>
                  <a:srgbClr val="222A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core partners</a:t>
            </a: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1000"/>
              </a:lnSpc>
              <a:spcBef>
                <a:spcPts val="38"/>
              </a:spcBef>
            </a:pPr>
            <a:r>
              <a:rPr lang="en-US" altLang="en-US" sz="1000" i="1">
                <a:solidFill>
                  <a:srgbClr val="222A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KNMI, AEMET, DMI, Met Éireann, FMI,  IPMA, CNR-DTA, SMHI</a:t>
            </a:r>
            <a:endParaRPr lang="en-US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5"/>
              </a:spcBef>
            </a:pP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1200" b="1">
                <a:solidFill>
                  <a:srgbClr val="222A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Workgroups  </a:t>
            </a:r>
            <a:r>
              <a:rPr lang="en-US" altLang="en-US" sz="1000">
                <a:solidFill>
                  <a:srgbClr val="222A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 Tuning</a:t>
            </a:r>
            <a:endParaRPr lang="en-US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1000"/>
              </a:lnSpc>
            </a:pPr>
            <a:r>
              <a:rPr lang="en-US" altLang="en-US" sz="1000">
                <a:solidFill>
                  <a:srgbClr val="222A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Atmospheric Composition and Land  Ocean</a:t>
            </a:r>
            <a:endParaRPr lang="en-US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188"/>
              </a:lnSpc>
              <a:spcBef>
                <a:spcPts val="125"/>
              </a:spcBef>
            </a:pPr>
            <a:r>
              <a:rPr lang="en-US" altLang="en-US" sz="1000">
                <a:solidFill>
                  <a:srgbClr val="222A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Millennium scale studies  CMIP6</a:t>
            </a:r>
            <a:endParaRPr lang="en-US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36" name="bk object 16">
            <a:extLst>
              <a:ext uri="{FF2B5EF4-FFF2-40B4-BE49-F238E27FC236}">
                <a16:creationId xmlns:a16="http://schemas.microsoft.com/office/drawing/2014/main" id="{F1BDE15C-DF32-6C41-B63B-CBA828D2B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6232525"/>
            <a:ext cx="1876425" cy="457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Textfeld 15">
            <a:extLst>
              <a:ext uri="{FF2B5EF4-FFF2-40B4-BE49-F238E27FC236}">
                <a16:creationId xmlns:a16="http://schemas.microsoft.com/office/drawing/2014/main" id="{9497848F-34A0-F443-A9DD-80734C8F125B}"/>
              </a:ext>
            </a:extLst>
          </p:cNvPr>
          <p:cNvSpPr txBox="1"/>
          <p:nvPr/>
        </p:nvSpPr>
        <p:spPr>
          <a:xfrm>
            <a:off x="2051720" y="4065810"/>
            <a:ext cx="5062537" cy="7381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400" b="1" spc="-5" dirty="0">
                <a:cs typeface="Calibri"/>
              </a:rPr>
              <a:t>Kim </a:t>
            </a:r>
            <a:r>
              <a:rPr lang="en-US" sz="1400" b="1" spc="-5" dirty="0" err="1">
                <a:cs typeface="Calibri"/>
              </a:rPr>
              <a:t>Serradell</a:t>
            </a:r>
            <a:r>
              <a:rPr lang="en-US" sz="1400" b="1" spc="-5" dirty="0">
                <a:cs typeface="Calibri"/>
              </a:rPr>
              <a:t>, BSC: A </a:t>
            </a:r>
            <a:r>
              <a:rPr lang="en-US" sz="1400" b="1" spc="-5">
                <a:cs typeface="Calibri"/>
              </a:rPr>
              <a:t>m,ajor</a:t>
            </a:r>
            <a:r>
              <a:rPr lang="en-US" sz="1400" b="1" spc="-5" dirty="0">
                <a:cs typeface="Calibri"/>
              </a:rPr>
              <a:t> benefit created through </a:t>
            </a:r>
            <a:r>
              <a:rPr lang="en-US" sz="1400" b="1" spc="-5" dirty="0" err="1">
                <a:cs typeface="Calibri"/>
              </a:rPr>
              <a:t>ESiWACE</a:t>
            </a:r>
            <a:r>
              <a:rPr lang="en-US" sz="1400" b="1" spc="-5" dirty="0">
                <a:cs typeface="Calibri"/>
              </a:rPr>
              <a:t>: </a:t>
            </a:r>
            <a:br>
              <a:rPr lang="en-US" sz="1400" b="1" spc="-5" dirty="0">
                <a:cs typeface="Calibri"/>
              </a:rPr>
            </a:br>
            <a:r>
              <a:rPr lang="en-US" sz="1400" b="1" spc="-15" dirty="0">
                <a:cs typeface="Calibri"/>
              </a:rPr>
              <a:t>create </a:t>
            </a:r>
            <a:r>
              <a:rPr lang="en-US" sz="1400" b="1" dirty="0">
                <a:cs typeface="Calibri"/>
              </a:rPr>
              <a:t>a </a:t>
            </a:r>
            <a:r>
              <a:rPr lang="en-US" sz="1400" b="1" spc="-15" dirty="0">
                <a:cs typeface="Calibri"/>
              </a:rPr>
              <a:t>framework </a:t>
            </a:r>
            <a:r>
              <a:rPr lang="en-US" sz="1400" b="1" spc="-10" dirty="0">
                <a:cs typeface="Calibri"/>
              </a:rPr>
              <a:t>where </a:t>
            </a:r>
            <a:r>
              <a:rPr lang="en-US" sz="1400" b="1" spc="-15" dirty="0">
                <a:cs typeface="Calibri"/>
              </a:rPr>
              <a:t>different </a:t>
            </a:r>
            <a:r>
              <a:rPr lang="en-US" sz="1400" b="1" spc="-10" dirty="0">
                <a:cs typeface="Calibri"/>
              </a:rPr>
              <a:t>institutions  can work together</a:t>
            </a:r>
            <a:br>
              <a:rPr lang="en-US" sz="1400" b="1" spc="-10" dirty="0">
                <a:cs typeface="Calibri"/>
              </a:rPr>
            </a:br>
            <a:r>
              <a:rPr lang="en-US" sz="1400" b="1" spc="-15" dirty="0">
                <a:cs typeface="Calibri"/>
              </a:rPr>
              <a:t>to </a:t>
            </a:r>
            <a:r>
              <a:rPr lang="en-US" sz="1400" b="1" spc="-10" dirty="0">
                <a:cs typeface="Calibri"/>
              </a:rPr>
              <a:t>technically </a:t>
            </a:r>
            <a:r>
              <a:rPr lang="en-US" sz="1400" b="1" spc="-15" dirty="0">
                <a:cs typeface="Calibri"/>
              </a:rPr>
              <a:t>improve </a:t>
            </a:r>
            <a:r>
              <a:rPr lang="en-US" sz="1400" b="1" dirty="0">
                <a:cs typeface="Calibri"/>
              </a:rPr>
              <a:t>a </a:t>
            </a:r>
            <a:r>
              <a:rPr lang="en-US" sz="1400" b="1" spc="-10" dirty="0">
                <a:cs typeface="Calibri"/>
              </a:rPr>
              <a:t>community </a:t>
            </a:r>
            <a:r>
              <a:rPr lang="en-US" sz="1400" b="1" spc="-5" dirty="0">
                <a:cs typeface="Calibri"/>
              </a:rPr>
              <a:t>model  </a:t>
            </a:r>
            <a:r>
              <a:rPr lang="en-US" sz="1400" b="1" dirty="0">
                <a:cs typeface="Calibri"/>
              </a:rPr>
              <a:t>like</a:t>
            </a:r>
            <a:r>
              <a:rPr lang="en-US" sz="1400" b="1" spc="-15" dirty="0">
                <a:cs typeface="Calibri"/>
              </a:rPr>
              <a:t> </a:t>
            </a:r>
            <a:r>
              <a:rPr lang="en-US" sz="1400" b="1" spc="-10" dirty="0">
                <a:cs typeface="Calibri"/>
              </a:rPr>
              <a:t>EC-Earth</a:t>
            </a:r>
            <a:endParaRPr lang="en-US" sz="1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0675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3B1DC0D-653A-E947-9EF2-CAD5CFC9BA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3063" y="230188"/>
            <a:ext cx="5868987" cy="317500"/>
          </a:xfrm>
        </p:spPr>
        <p:txBody>
          <a:bodyPr lIns="0" tIns="9525" rIns="0" bIns="0" rtlCol="0">
            <a:spAutoFit/>
          </a:bodyPr>
          <a:lstStyle/>
          <a:p>
            <a:pPr marL="9525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pc="-11">
                <a:solidFill>
                  <a:schemeClr val="bg1">
                    <a:lumMod val="50000"/>
                  </a:schemeClr>
                </a:solidFill>
              </a:rPr>
              <a:t>EC-Earth </a:t>
            </a:r>
            <a:r>
              <a:rPr spc="-4">
                <a:solidFill>
                  <a:schemeClr val="bg1">
                    <a:lumMod val="50000"/>
                  </a:schemeClr>
                </a:solidFill>
              </a:rPr>
              <a:t>T1279-ORCA12 </a:t>
            </a:r>
            <a:r>
              <a:rPr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spc="-34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8">
                <a:solidFill>
                  <a:schemeClr val="bg1">
                    <a:lumMod val="50000"/>
                  </a:schemeClr>
                </a:solidFill>
              </a:rPr>
              <a:t>MareNostrum4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E8118BF-19C1-7E49-9CAE-DDDA22CFE2CF}"/>
              </a:ext>
            </a:extLst>
          </p:cNvPr>
          <p:cNvSpPr txBox="1"/>
          <p:nvPr/>
        </p:nvSpPr>
        <p:spPr>
          <a:xfrm>
            <a:off x="250825" y="684213"/>
            <a:ext cx="7477125" cy="3047053"/>
          </a:xfrm>
          <a:prstGeom prst="rect">
            <a:avLst/>
          </a:prstGeom>
        </p:spPr>
        <p:txBody>
          <a:bodyPr wrap="square" lIns="0" tIns="9525" rIns="0" bIns="0">
            <a:spAutoFit/>
          </a:bodyPr>
          <a:lstStyle/>
          <a:p>
            <a:pPr marL="9525">
              <a:spcBef>
                <a:spcPts val="75"/>
              </a:spcBef>
              <a:defRPr/>
            </a:pPr>
            <a:r>
              <a:rPr sz="1763" spc="8" dirty="0">
                <a:solidFill>
                  <a:srgbClr val="00749C"/>
                </a:solidFill>
                <a:latin typeface="Calibri Light"/>
                <a:cs typeface="Calibri Light"/>
              </a:rPr>
              <a:t>Operational global, </a:t>
            </a:r>
            <a:r>
              <a:rPr sz="1763" spc="11" dirty="0">
                <a:solidFill>
                  <a:srgbClr val="00749C"/>
                </a:solidFill>
                <a:latin typeface="Calibri Light"/>
                <a:cs typeface="Calibri Light"/>
              </a:rPr>
              <a:t>coupled </a:t>
            </a:r>
            <a:r>
              <a:rPr sz="1763" spc="19" dirty="0">
                <a:solidFill>
                  <a:srgbClr val="00749C"/>
                </a:solidFill>
                <a:latin typeface="Calibri Light"/>
                <a:cs typeface="Calibri Light"/>
              </a:rPr>
              <a:t>~10 </a:t>
            </a:r>
            <a:r>
              <a:rPr sz="1763" spc="23" dirty="0">
                <a:solidFill>
                  <a:srgbClr val="00749C"/>
                </a:solidFill>
                <a:latin typeface="Calibri Light"/>
                <a:cs typeface="Calibri Light"/>
              </a:rPr>
              <a:t>km </a:t>
            </a:r>
            <a:r>
              <a:rPr sz="1763" spc="8" dirty="0">
                <a:solidFill>
                  <a:srgbClr val="00749C"/>
                </a:solidFill>
                <a:latin typeface="Calibri Light"/>
                <a:cs typeface="Calibri Light"/>
              </a:rPr>
              <a:t>simulations </a:t>
            </a:r>
            <a:r>
              <a:rPr sz="1763" spc="15" dirty="0">
                <a:solidFill>
                  <a:srgbClr val="00749C"/>
                </a:solidFill>
                <a:latin typeface="Calibri Light"/>
                <a:cs typeface="Calibri Light"/>
              </a:rPr>
              <a:t>(T1279 </a:t>
            </a:r>
            <a:r>
              <a:rPr sz="1763" spc="11" dirty="0">
                <a:solidFill>
                  <a:srgbClr val="00749C"/>
                </a:solidFill>
                <a:latin typeface="Calibri Light"/>
                <a:cs typeface="Calibri Light"/>
              </a:rPr>
              <a:t>-</a:t>
            </a:r>
            <a:r>
              <a:rPr sz="1763" spc="26" dirty="0">
                <a:solidFill>
                  <a:srgbClr val="00749C"/>
                </a:solidFill>
                <a:latin typeface="Calibri Light"/>
                <a:cs typeface="Calibri Light"/>
              </a:rPr>
              <a:t> </a:t>
            </a:r>
            <a:r>
              <a:rPr sz="1763" spc="11" dirty="0">
                <a:solidFill>
                  <a:srgbClr val="00749C"/>
                </a:solidFill>
                <a:latin typeface="Calibri Light"/>
                <a:cs typeface="Calibri Light"/>
              </a:rPr>
              <a:t>ORCA12):</a:t>
            </a:r>
            <a:endParaRPr sz="1763" dirty="0">
              <a:latin typeface="Calibri Light"/>
              <a:cs typeface="Calibri Light"/>
            </a:endParaRPr>
          </a:p>
          <a:p>
            <a:pPr marL="223838" indent="-214313">
              <a:spcBef>
                <a:spcPts val="1316"/>
              </a:spcBef>
              <a:buSzPct val="102325"/>
              <a:buFont typeface="Arial"/>
              <a:buChar char="•"/>
              <a:tabLst>
                <a:tab pos="223361" algn="l"/>
                <a:tab pos="223838" algn="l"/>
              </a:tabLst>
              <a:defRPr/>
            </a:pPr>
            <a:r>
              <a:rPr sz="2419" spc="11" baseline="1291" dirty="0">
                <a:solidFill>
                  <a:srgbClr val="9BBE14"/>
                </a:solidFill>
                <a:latin typeface="Calibri Light"/>
                <a:cs typeface="Calibri Light"/>
              </a:rPr>
              <a:t>EC-Earth </a:t>
            </a:r>
            <a:r>
              <a:rPr sz="2419" spc="17" baseline="1291" dirty="0">
                <a:solidFill>
                  <a:srgbClr val="9BBE14"/>
                </a:solidFill>
                <a:latin typeface="Calibri Light"/>
                <a:cs typeface="Calibri Light"/>
              </a:rPr>
              <a:t>3.2 </a:t>
            </a:r>
            <a:r>
              <a:rPr sz="1650" spc="-4" dirty="0">
                <a:solidFill>
                  <a:srgbClr val="9BBE14"/>
                </a:solidFill>
                <a:latin typeface="Calibri Light"/>
                <a:cs typeface="Calibri Light"/>
              </a:rPr>
              <a:t>(IFS36r4 </a:t>
            </a:r>
            <a:r>
              <a:rPr sz="1650" dirty="0">
                <a:solidFill>
                  <a:srgbClr val="9BBE14"/>
                </a:solidFill>
                <a:latin typeface="Calibri Light"/>
                <a:cs typeface="Calibri Light"/>
              </a:rPr>
              <a:t>+ </a:t>
            </a:r>
            <a:r>
              <a:rPr sz="1650" spc="-4" dirty="0">
                <a:solidFill>
                  <a:srgbClr val="9BBE14"/>
                </a:solidFill>
                <a:latin typeface="Calibri Light"/>
                <a:cs typeface="Calibri Light"/>
              </a:rPr>
              <a:t>NEMO 3.6 </a:t>
            </a:r>
            <a:r>
              <a:rPr sz="1650" dirty="0">
                <a:solidFill>
                  <a:srgbClr val="9BBE14"/>
                </a:solidFill>
                <a:latin typeface="Calibri Light"/>
                <a:cs typeface="Calibri Light"/>
              </a:rPr>
              <a:t>+</a:t>
            </a:r>
            <a:r>
              <a:rPr sz="1650" spc="8" dirty="0">
                <a:solidFill>
                  <a:srgbClr val="9BBE14"/>
                </a:solidFill>
                <a:latin typeface="Calibri Light"/>
                <a:cs typeface="Calibri Light"/>
              </a:rPr>
              <a:t> </a:t>
            </a:r>
            <a:r>
              <a:rPr sz="1650" spc="-4" dirty="0">
                <a:solidFill>
                  <a:srgbClr val="9BBE14"/>
                </a:solidFill>
                <a:latin typeface="Calibri Light"/>
                <a:cs typeface="Calibri Light"/>
              </a:rPr>
              <a:t>OASIS3-MCT)</a:t>
            </a:r>
            <a:endParaRPr sz="1650" dirty="0">
              <a:latin typeface="Calibri Light"/>
              <a:cs typeface="Calibri Light"/>
            </a:endParaRPr>
          </a:p>
          <a:p>
            <a:pPr>
              <a:spcBef>
                <a:spcPts val="41"/>
              </a:spcBef>
              <a:buFontTx/>
              <a:buChar char="•"/>
              <a:defRPr/>
            </a:pPr>
            <a:endParaRPr sz="1575" dirty="0">
              <a:latin typeface="Times New Roman"/>
              <a:cs typeface="Times New Roman"/>
            </a:endParaRPr>
          </a:p>
          <a:p>
            <a:pPr marL="223838" indent="-214313">
              <a:lnSpc>
                <a:spcPts val="1965"/>
              </a:lnSpc>
              <a:buSzPct val="102325"/>
              <a:buFont typeface="Arial"/>
              <a:buChar char="•"/>
              <a:tabLst>
                <a:tab pos="223361" algn="l"/>
                <a:tab pos="223838" algn="l"/>
              </a:tabLst>
              <a:defRPr/>
            </a:pPr>
            <a:r>
              <a:rPr sz="2419" spc="17" baseline="1291" dirty="0">
                <a:solidFill>
                  <a:srgbClr val="F8AF3F"/>
                </a:solidFill>
                <a:latin typeface="Calibri Light"/>
                <a:cs typeface="Calibri Light"/>
              </a:rPr>
              <a:t>5,040 </a:t>
            </a:r>
            <a:r>
              <a:rPr sz="2419" spc="23" baseline="1291" dirty="0">
                <a:solidFill>
                  <a:srgbClr val="F8AF3F"/>
                </a:solidFill>
                <a:latin typeface="Calibri Light"/>
                <a:cs typeface="Calibri Light"/>
              </a:rPr>
              <a:t>MPI </a:t>
            </a:r>
            <a:r>
              <a:rPr sz="2419" spc="5" baseline="1291" dirty="0">
                <a:solidFill>
                  <a:srgbClr val="F8AF3F"/>
                </a:solidFill>
                <a:latin typeface="Calibri Light"/>
                <a:cs typeface="Calibri Light"/>
              </a:rPr>
              <a:t>tasks </a:t>
            </a:r>
            <a:r>
              <a:rPr sz="2419" spc="17" baseline="1291" dirty="0">
                <a:solidFill>
                  <a:srgbClr val="7F7F7F"/>
                </a:solidFill>
                <a:latin typeface="Calibri Light"/>
                <a:cs typeface="Calibri Light"/>
              </a:rPr>
              <a:t>- </a:t>
            </a:r>
            <a:r>
              <a:rPr sz="1650" spc="-4" dirty="0">
                <a:solidFill>
                  <a:srgbClr val="7F7F7F"/>
                </a:solidFill>
                <a:latin typeface="Calibri Light"/>
                <a:cs typeface="Calibri Light"/>
              </a:rPr>
              <a:t>0.44 </a:t>
            </a:r>
            <a:r>
              <a:rPr sz="1650" spc="-11" dirty="0">
                <a:solidFill>
                  <a:srgbClr val="7F7F7F"/>
                </a:solidFill>
                <a:latin typeface="Calibri Light"/>
                <a:cs typeface="Calibri Light"/>
              </a:rPr>
              <a:t>SYPD, </a:t>
            </a:r>
            <a:r>
              <a:rPr sz="1650" spc="-4" dirty="0">
                <a:solidFill>
                  <a:srgbClr val="7F7F7F"/>
                </a:solidFill>
                <a:latin typeface="Calibri Light"/>
                <a:cs typeface="Calibri Light"/>
              </a:rPr>
              <a:t>160</a:t>
            </a:r>
            <a:r>
              <a:rPr sz="1650" spc="4" dirty="0">
                <a:solidFill>
                  <a:srgbClr val="7F7F7F"/>
                </a:solidFill>
                <a:latin typeface="Calibri Light"/>
                <a:cs typeface="Calibri Light"/>
              </a:rPr>
              <a:t> </a:t>
            </a:r>
            <a:r>
              <a:rPr sz="1650" spc="-4" dirty="0">
                <a:solidFill>
                  <a:srgbClr val="7F7F7F"/>
                </a:solidFill>
                <a:latin typeface="Calibri Light"/>
                <a:cs typeface="Calibri Light"/>
              </a:rPr>
              <a:t>SDPD</a:t>
            </a:r>
            <a:endParaRPr sz="1650" dirty="0">
              <a:latin typeface="Calibri Light"/>
              <a:cs typeface="Calibri Light"/>
            </a:endParaRPr>
          </a:p>
          <a:p>
            <a:pPr marL="566738" lvl="1" indent="-214313">
              <a:lnSpc>
                <a:spcPts val="1785"/>
              </a:lnSpc>
              <a:buFont typeface="Arial"/>
              <a:buChar char="•"/>
              <a:tabLst>
                <a:tab pos="566261" algn="l"/>
                <a:tab pos="566738" algn="l"/>
              </a:tabLst>
              <a:defRPr/>
            </a:pPr>
            <a:r>
              <a:rPr sz="1500" spc="-4" dirty="0">
                <a:solidFill>
                  <a:srgbClr val="7F7F7F"/>
                </a:solidFill>
                <a:latin typeface="Calibri Light"/>
                <a:cs typeface="Calibri Light"/>
              </a:rPr>
              <a:t>3,209</a:t>
            </a:r>
            <a:r>
              <a:rPr sz="1500" spc="-8" dirty="0">
                <a:solidFill>
                  <a:srgbClr val="7F7F7F"/>
                </a:solidFill>
                <a:latin typeface="Calibri Light"/>
                <a:cs typeface="Calibri Light"/>
              </a:rPr>
              <a:t> </a:t>
            </a:r>
            <a:r>
              <a:rPr sz="1500" spc="-4" dirty="0">
                <a:solidFill>
                  <a:srgbClr val="7F7F7F"/>
                </a:solidFill>
                <a:latin typeface="Calibri Light"/>
                <a:cs typeface="Calibri Light"/>
              </a:rPr>
              <a:t>NEMO</a:t>
            </a:r>
            <a:endParaRPr sz="1500" dirty="0">
              <a:latin typeface="Calibri Light"/>
              <a:cs typeface="Calibri Light"/>
            </a:endParaRPr>
          </a:p>
          <a:p>
            <a:pPr marL="566738" lvl="1" indent="-214313">
              <a:buFont typeface="Arial"/>
              <a:buChar char="•"/>
              <a:tabLst>
                <a:tab pos="566261" algn="l"/>
                <a:tab pos="566738" algn="l"/>
              </a:tabLst>
              <a:defRPr/>
            </a:pPr>
            <a:r>
              <a:rPr sz="1500" spc="-4" dirty="0">
                <a:solidFill>
                  <a:srgbClr val="7F7F7F"/>
                </a:solidFill>
                <a:latin typeface="Calibri Light"/>
                <a:cs typeface="Calibri Light"/>
              </a:rPr>
              <a:t>1,584</a:t>
            </a:r>
            <a:r>
              <a:rPr sz="1500" spc="-8" dirty="0">
                <a:solidFill>
                  <a:srgbClr val="7F7F7F"/>
                </a:solidFill>
                <a:latin typeface="Calibri Light"/>
                <a:cs typeface="Calibri Light"/>
              </a:rPr>
              <a:t> </a:t>
            </a:r>
            <a:r>
              <a:rPr sz="1500" spc="-11" dirty="0">
                <a:solidFill>
                  <a:srgbClr val="7F7F7F"/>
                </a:solidFill>
                <a:latin typeface="Calibri Light"/>
                <a:cs typeface="Calibri Light"/>
              </a:rPr>
              <a:t>IFS</a:t>
            </a:r>
            <a:endParaRPr lang="es-ES" sz="1500" spc="-11" dirty="0">
              <a:solidFill>
                <a:srgbClr val="7F7F7F"/>
              </a:solidFill>
              <a:latin typeface="Calibri Light"/>
              <a:cs typeface="Calibri Light"/>
            </a:endParaRPr>
          </a:p>
          <a:p>
            <a:pPr marL="566738" lvl="1" indent="-214313">
              <a:buFont typeface="Arial"/>
              <a:buChar char="•"/>
              <a:tabLst>
                <a:tab pos="566261" algn="l"/>
                <a:tab pos="566738" algn="l"/>
              </a:tabLst>
              <a:defRPr/>
            </a:pPr>
            <a:r>
              <a:rPr lang="es-ES" sz="1500" spc="-4" dirty="0">
                <a:solidFill>
                  <a:srgbClr val="7F7F7F"/>
                </a:solidFill>
                <a:latin typeface="Calibri Light"/>
                <a:cs typeface="Calibri Light"/>
              </a:rPr>
              <a:t>69 XIOS</a:t>
            </a:r>
          </a:p>
          <a:p>
            <a:pPr marL="566738" lvl="1" indent="-214313">
              <a:buFont typeface="Arial"/>
              <a:buChar char="•"/>
              <a:tabLst>
                <a:tab pos="566261" algn="l"/>
                <a:tab pos="566738" algn="l"/>
              </a:tabLst>
              <a:defRPr/>
            </a:pPr>
            <a:r>
              <a:rPr lang="es-ES" sz="1500" spc="-4" dirty="0">
                <a:solidFill>
                  <a:srgbClr val="7F7F7F"/>
                </a:solidFill>
                <a:latin typeface="Calibri Light"/>
                <a:cs typeface="Calibri Light"/>
              </a:rPr>
              <a:t>1 </a:t>
            </a:r>
            <a:r>
              <a:rPr lang="es-ES" sz="1500" spc="-4" dirty="0" err="1">
                <a:solidFill>
                  <a:srgbClr val="7F7F7F"/>
                </a:solidFill>
                <a:latin typeface="Calibri Light"/>
                <a:cs typeface="Calibri Light"/>
              </a:rPr>
              <a:t>runoff</a:t>
            </a:r>
            <a:r>
              <a:rPr lang="es-ES" sz="1500" spc="-4" dirty="0">
                <a:solidFill>
                  <a:srgbClr val="7F7F7F"/>
                </a:solidFill>
                <a:latin typeface="Calibri Light"/>
                <a:cs typeface="Calibri Light"/>
              </a:rPr>
              <a:t> </a:t>
            </a:r>
            <a:r>
              <a:rPr lang="es-ES" sz="1500" spc="-4" dirty="0" err="1">
                <a:solidFill>
                  <a:srgbClr val="7F7F7F"/>
                </a:solidFill>
                <a:latin typeface="Calibri Light"/>
                <a:cs typeface="Calibri Light"/>
              </a:rPr>
              <a:t>mapper</a:t>
            </a:r>
            <a:endParaRPr lang="es-ES" sz="1500" spc="-4" dirty="0">
              <a:solidFill>
                <a:srgbClr val="7F7F7F"/>
              </a:solidFill>
              <a:latin typeface="Calibri Light"/>
              <a:cs typeface="Calibri Light"/>
            </a:endParaRPr>
          </a:p>
          <a:p>
            <a:pPr marL="566738" lvl="1" indent="-214313">
              <a:buFont typeface="Arial"/>
              <a:buChar char="•"/>
              <a:tabLst>
                <a:tab pos="566261" algn="l"/>
                <a:tab pos="566738" algn="l"/>
              </a:tabLst>
              <a:defRPr/>
            </a:pPr>
            <a:endParaRPr lang="es-ES" sz="1500" spc="-4" dirty="0">
              <a:solidFill>
                <a:srgbClr val="7F7F7F"/>
              </a:solidFill>
              <a:latin typeface="Calibri Light"/>
              <a:cs typeface="Calibri Light"/>
            </a:endParaRPr>
          </a:p>
          <a:p>
            <a:pPr marL="109538" indent="-214313">
              <a:buFont typeface="Arial"/>
              <a:buChar char="•"/>
              <a:tabLst>
                <a:tab pos="566261" algn="l"/>
                <a:tab pos="566738" algn="l"/>
              </a:tabLst>
              <a:defRPr/>
            </a:pPr>
            <a:r>
              <a:rPr lang="es-ES" sz="2419" spc="11" baseline="1291" dirty="0">
                <a:solidFill>
                  <a:srgbClr val="9BBE14"/>
                </a:solidFill>
                <a:latin typeface="Calibri Light"/>
                <a:cs typeface="Calibri Light"/>
              </a:rPr>
              <a:t>MareNostrum4 @ BSC</a:t>
            </a:r>
          </a:p>
          <a:p>
            <a:pPr marL="566738" lvl="1" indent="-214313">
              <a:buFont typeface="Arial"/>
              <a:buChar char="•"/>
              <a:tabLst>
                <a:tab pos="566261" algn="l"/>
                <a:tab pos="566738" algn="l"/>
              </a:tabLst>
              <a:defRPr/>
            </a:pPr>
            <a:endParaRPr lang="es-ES" sz="1500" spc="-4" dirty="0">
              <a:solidFill>
                <a:srgbClr val="7F7F7F"/>
              </a:solidFill>
              <a:latin typeface="Calibri Light"/>
              <a:cs typeface="Calibri Light"/>
            </a:endParaRPr>
          </a:p>
          <a:p>
            <a:pPr marL="566738" lvl="1" indent="-214313">
              <a:buFont typeface="Arial"/>
              <a:buChar char="•"/>
              <a:tabLst>
                <a:tab pos="566261" algn="l"/>
                <a:tab pos="566738" algn="l"/>
              </a:tabLst>
              <a:defRPr/>
            </a:pPr>
            <a:endParaRPr sz="1500" dirty="0">
              <a:latin typeface="Calibri Light"/>
              <a:cs typeface="Calibri Light"/>
            </a:endParaRPr>
          </a:p>
        </p:txBody>
      </p:sp>
      <p:sp>
        <p:nvSpPr>
          <p:cNvPr id="49157" name="object 6">
            <a:extLst>
              <a:ext uri="{FF2B5EF4-FFF2-40B4-BE49-F238E27FC236}">
                <a16:creationId xmlns:a16="http://schemas.microsoft.com/office/drawing/2014/main" id="{B69C103A-2E4C-734F-A554-A4A0CBD6A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1163638"/>
            <a:ext cx="1628775" cy="7096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9158" name="object 7">
            <a:extLst>
              <a:ext uri="{FF2B5EF4-FFF2-40B4-BE49-F238E27FC236}">
                <a16:creationId xmlns:a16="http://schemas.microsoft.com/office/drawing/2014/main" id="{44BCEFFA-BCF9-8143-98FD-308625B1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5" y="2027238"/>
            <a:ext cx="2413000" cy="1265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8882180-B83C-1A41-BF72-DAF697C2D85F}"/>
              </a:ext>
            </a:extLst>
          </p:cNvPr>
          <p:cNvGrpSpPr>
            <a:grpSpLocks/>
          </p:cNvGrpSpPr>
          <p:nvPr/>
        </p:nvGrpSpPr>
        <p:grpSpPr bwMode="auto">
          <a:xfrm>
            <a:off x="3646269" y="1873250"/>
            <a:ext cx="1512888" cy="1098550"/>
            <a:chOff x="4082448" y="2009519"/>
            <a:chExt cx="1513998" cy="1098234"/>
          </a:xfrm>
        </p:grpSpPr>
        <p:sp>
          <p:nvSpPr>
            <p:cNvPr id="49165" name="object 8">
              <a:extLst>
                <a:ext uri="{FF2B5EF4-FFF2-40B4-BE49-F238E27FC236}">
                  <a16:creationId xmlns:a16="http://schemas.microsoft.com/office/drawing/2014/main" id="{288CFA87-C992-CD4F-9815-3FA16F21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448" y="2009519"/>
              <a:ext cx="1513998" cy="1098233"/>
            </a:xfrm>
            <a:custGeom>
              <a:avLst/>
              <a:gdLst>
                <a:gd name="T0" fmla="*/ 352220 w 2018664"/>
                <a:gd name="T1" fmla="*/ 260516 h 1464310"/>
                <a:gd name="T2" fmla="*/ 260124 w 2018664"/>
                <a:gd name="T3" fmla="*/ 321342 h 1464310"/>
                <a:gd name="T4" fmla="*/ 181301 w 2018664"/>
                <a:gd name="T5" fmla="*/ 388538 h 1464310"/>
                <a:gd name="T6" fmla="*/ 116144 w 2018664"/>
                <a:gd name="T7" fmla="*/ 461140 h 1464310"/>
                <a:gd name="T8" fmla="*/ 65043 w 2018664"/>
                <a:gd name="T9" fmla="*/ 538181 h 1464310"/>
                <a:gd name="T10" fmla="*/ 28391 w 2018664"/>
                <a:gd name="T11" fmla="*/ 618697 h 1464310"/>
                <a:gd name="T12" fmla="*/ 6579 w 2018664"/>
                <a:gd name="T13" fmla="*/ 701722 h 1464310"/>
                <a:gd name="T14" fmla="*/ 0 w 2018664"/>
                <a:gd name="T15" fmla="*/ 786293 h 1464310"/>
                <a:gd name="T16" fmla="*/ 9044 w 2018664"/>
                <a:gd name="T17" fmla="*/ 871444 h 1464310"/>
                <a:gd name="T18" fmla="*/ 34103 w 2018664"/>
                <a:gd name="T19" fmla="*/ 956209 h 1464310"/>
                <a:gd name="T20" fmla="*/ 71844 w 2018664"/>
                <a:gd name="T21" fmla="*/ 1033393 h 1464310"/>
                <a:gd name="T22" fmla="*/ 117507 w 2018664"/>
                <a:gd name="T23" fmla="*/ 1100447 h 1464310"/>
                <a:gd name="T24" fmla="*/ 172519 w 2018664"/>
                <a:gd name="T25" fmla="*/ 1162692 h 1464310"/>
                <a:gd name="T26" fmla="*/ 236101 w 2018664"/>
                <a:gd name="T27" fmla="*/ 1219868 h 1464310"/>
                <a:gd name="T28" fmla="*/ 307471 w 2018664"/>
                <a:gd name="T29" fmla="*/ 1271711 h 1464310"/>
                <a:gd name="T30" fmla="*/ 385851 w 2018664"/>
                <a:gd name="T31" fmla="*/ 1317960 h 1464310"/>
                <a:gd name="T32" fmla="*/ 470461 w 2018664"/>
                <a:gd name="T33" fmla="*/ 1358351 h 1464310"/>
                <a:gd name="T34" fmla="*/ 560521 w 2018664"/>
                <a:gd name="T35" fmla="*/ 1392624 h 1464310"/>
                <a:gd name="T36" fmla="*/ 655251 w 2018664"/>
                <a:gd name="T37" fmla="*/ 1420514 h 1464310"/>
                <a:gd name="T38" fmla="*/ 753872 w 2018664"/>
                <a:gd name="T39" fmla="*/ 1441761 h 1464310"/>
                <a:gd name="T40" fmla="*/ 855603 w 2018664"/>
                <a:gd name="T41" fmla="*/ 1456102 h 1464310"/>
                <a:gd name="T42" fmla="*/ 959666 w 2018664"/>
                <a:gd name="T43" fmla="*/ 1463274 h 1464310"/>
                <a:gd name="T44" fmla="*/ 1065279 w 2018664"/>
                <a:gd name="T45" fmla="*/ 1463015 h 1464310"/>
                <a:gd name="T46" fmla="*/ 1171664 w 2018664"/>
                <a:gd name="T47" fmla="*/ 1455063 h 1464310"/>
                <a:gd name="T48" fmla="*/ 1278041 w 2018664"/>
                <a:gd name="T49" fmla="*/ 1439156 h 1464310"/>
                <a:gd name="T50" fmla="*/ 1386621 w 2018664"/>
                <a:gd name="T51" fmla="*/ 1414209 h 1464310"/>
                <a:gd name="T52" fmla="*/ 1492054 w 2018664"/>
                <a:gd name="T53" fmla="*/ 1380538 h 1464310"/>
                <a:gd name="T54" fmla="*/ 1589300 w 2018664"/>
                <a:gd name="T55" fmla="*/ 1339656 h 1464310"/>
                <a:gd name="T56" fmla="*/ 1677881 w 2018664"/>
                <a:gd name="T57" fmla="*/ 1292213 h 1464310"/>
                <a:gd name="T58" fmla="*/ 1757323 w 2018664"/>
                <a:gd name="T59" fmla="*/ 1238859 h 1464310"/>
                <a:gd name="T60" fmla="*/ 1827150 w 2018664"/>
                <a:gd name="T61" fmla="*/ 1180244 h 1464310"/>
                <a:gd name="T62" fmla="*/ 1886884 w 2018664"/>
                <a:gd name="T63" fmla="*/ 1117020 h 1464310"/>
                <a:gd name="T64" fmla="*/ 1936052 w 2018664"/>
                <a:gd name="T65" fmla="*/ 1049835 h 1464310"/>
                <a:gd name="T66" fmla="*/ 1974176 w 2018664"/>
                <a:gd name="T67" fmla="*/ 979341 h 1464310"/>
                <a:gd name="T68" fmla="*/ 2000782 w 2018664"/>
                <a:gd name="T69" fmla="*/ 906187 h 1464310"/>
                <a:gd name="T70" fmla="*/ 2015392 w 2018664"/>
                <a:gd name="T71" fmla="*/ 831024 h 1464310"/>
                <a:gd name="T72" fmla="*/ 2017532 w 2018664"/>
                <a:gd name="T73" fmla="*/ 754502 h 1464310"/>
                <a:gd name="T74" fmla="*/ 2006725 w 2018664"/>
                <a:gd name="T75" fmla="*/ 677271 h 1464310"/>
                <a:gd name="T76" fmla="*/ 1982496 w 2018664"/>
                <a:gd name="T77" fmla="*/ 599982 h 1464310"/>
                <a:gd name="T78" fmla="*/ 1946117 w 2018664"/>
                <a:gd name="T79" fmla="*/ 526271 h 1464310"/>
                <a:gd name="T80" fmla="*/ 1900453 w 2018664"/>
                <a:gd name="T81" fmla="*/ 459218 h 1464310"/>
                <a:gd name="T82" fmla="*/ 1845441 w 2018664"/>
                <a:gd name="T83" fmla="*/ 396972 h 1464310"/>
                <a:gd name="T84" fmla="*/ 1781860 w 2018664"/>
                <a:gd name="T85" fmla="*/ 339796 h 1464310"/>
                <a:gd name="T86" fmla="*/ 1710489 w 2018664"/>
                <a:gd name="T87" fmla="*/ 287953 h 1464310"/>
                <a:gd name="T88" fmla="*/ 1632109 w 2018664"/>
                <a:gd name="T89" fmla="*/ 241704 h 1464310"/>
                <a:gd name="T90" fmla="*/ 1547500 w 2018664"/>
                <a:gd name="T91" fmla="*/ 201313 h 1464310"/>
                <a:gd name="T92" fmla="*/ 1457440 w 2018664"/>
                <a:gd name="T93" fmla="*/ 167040 h 1464310"/>
                <a:gd name="T94" fmla="*/ 1362710 w 2018664"/>
                <a:gd name="T95" fmla="*/ 139150 h 1464310"/>
                <a:gd name="T96" fmla="*/ 686979 w 2018664"/>
                <a:gd name="T97" fmla="*/ 131527 h 1464310"/>
                <a:gd name="T98" fmla="*/ 1005634 w 2018664"/>
                <a:gd name="T99" fmla="*/ 95574 h 1464310"/>
                <a:gd name="T100" fmla="*/ 899537 w 2018664"/>
                <a:gd name="T101" fmla="*/ 99647 h 1464310"/>
                <a:gd name="T102" fmla="*/ 793059 w 2018664"/>
                <a:gd name="T103" fmla="*/ 111544 h 1464310"/>
                <a:gd name="T104" fmla="*/ 686979 w 2018664"/>
                <a:gd name="T105" fmla="*/ 131527 h 1464310"/>
                <a:gd name="T106" fmla="*/ 1264089 w 2018664"/>
                <a:gd name="T107" fmla="*/ 117903 h 1464310"/>
                <a:gd name="T108" fmla="*/ 1162358 w 2018664"/>
                <a:gd name="T109" fmla="*/ 103562 h 1464310"/>
                <a:gd name="T110" fmla="*/ 1058295 w 2018664"/>
                <a:gd name="T111" fmla="*/ 96390 h 146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8664" h="1464310">
                  <a:moveTo>
                    <a:pt x="355282" y="0"/>
                  </a:moveTo>
                  <a:lnTo>
                    <a:pt x="352220" y="260516"/>
                  </a:lnTo>
                  <a:lnTo>
                    <a:pt x="304537" y="290072"/>
                  </a:lnTo>
                  <a:lnTo>
                    <a:pt x="260124" y="321342"/>
                  </a:lnTo>
                  <a:lnTo>
                    <a:pt x="219029" y="354204"/>
                  </a:lnTo>
                  <a:lnTo>
                    <a:pt x="181301" y="388538"/>
                  </a:lnTo>
                  <a:lnTo>
                    <a:pt x="146990" y="424224"/>
                  </a:lnTo>
                  <a:lnTo>
                    <a:pt x="116144" y="461140"/>
                  </a:lnTo>
                  <a:lnTo>
                    <a:pt x="88812" y="499165"/>
                  </a:lnTo>
                  <a:lnTo>
                    <a:pt x="65043" y="538181"/>
                  </a:lnTo>
                  <a:lnTo>
                    <a:pt x="44887" y="578065"/>
                  </a:lnTo>
                  <a:lnTo>
                    <a:pt x="28391" y="618697"/>
                  </a:lnTo>
                  <a:lnTo>
                    <a:pt x="15606" y="659956"/>
                  </a:lnTo>
                  <a:lnTo>
                    <a:pt x="6579" y="701722"/>
                  </a:lnTo>
                  <a:lnTo>
                    <a:pt x="1361" y="743875"/>
                  </a:lnTo>
                  <a:lnTo>
                    <a:pt x="0" y="786293"/>
                  </a:lnTo>
                  <a:lnTo>
                    <a:pt x="2544" y="828856"/>
                  </a:lnTo>
                  <a:lnTo>
                    <a:pt x="9044" y="871444"/>
                  </a:lnTo>
                  <a:lnTo>
                    <a:pt x="19547" y="913935"/>
                  </a:lnTo>
                  <a:lnTo>
                    <a:pt x="34103" y="956209"/>
                  </a:lnTo>
                  <a:lnTo>
                    <a:pt x="52762" y="998146"/>
                  </a:lnTo>
                  <a:lnTo>
                    <a:pt x="71844" y="1033393"/>
                  </a:lnTo>
                  <a:lnTo>
                    <a:pt x="93458" y="1067505"/>
                  </a:lnTo>
                  <a:lnTo>
                    <a:pt x="117507" y="1100447"/>
                  </a:lnTo>
                  <a:lnTo>
                    <a:pt x="143893" y="1132187"/>
                  </a:lnTo>
                  <a:lnTo>
                    <a:pt x="172519" y="1162692"/>
                  </a:lnTo>
                  <a:lnTo>
                    <a:pt x="203288" y="1191930"/>
                  </a:lnTo>
                  <a:lnTo>
                    <a:pt x="236101" y="1219868"/>
                  </a:lnTo>
                  <a:lnTo>
                    <a:pt x="270861" y="1246472"/>
                  </a:lnTo>
                  <a:lnTo>
                    <a:pt x="307471" y="1271711"/>
                  </a:lnTo>
                  <a:lnTo>
                    <a:pt x="345834" y="1295551"/>
                  </a:lnTo>
                  <a:lnTo>
                    <a:pt x="385851" y="1317960"/>
                  </a:lnTo>
                  <a:lnTo>
                    <a:pt x="427426" y="1338904"/>
                  </a:lnTo>
                  <a:lnTo>
                    <a:pt x="470461" y="1358351"/>
                  </a:lnTo>
                  <a:lnTo>
                    <a:pt x="514859" y="1376269"/>
                  </a:lnTo>
                  <a:lnTo>
                    <a:pt x="560521" y="1392624"/>
                  </a:lnTo>
                  <a:lnTo>
                    <a:pt x="607351" y="1407383"/>
                  </a:lnTo>
                  <a:lnTo>
                    <a:pt x="655251" y="1420514"/>
                  </a:lnTo>
                  <a:lnTo>
                    <a:pt x="704124" y="1431985"/>
                  </a:lnTo>
                  <a:lnTo>
                    <a:pt x="753872" y="1441761"/>
                  </a:lnTo>
                  <a:lnTo>
                    <a:pt x="804398" y="1449811"/>
                  </a:lnTo>
                  <a:lnTo>
                    <a:pt x="855603" y="1456102"/>
                  </a:lnTo>
                  <a:lnTo>
                    <a:pt x="907392" y="1460600"/>
                  </a:lnTo>
                  <a:lnTo>
                    <a:pt x="959666" y="1463274"/>
                  </a:lnTo>
                  <a:lnTo>
                    <a:pt x="1012327" y="1464090"/>
                  </a:lnTo>
                  <a:lnTo>
                    <a:pt x="1065279" y="1463015"/>
                  </a:lnTo>
                  <a:lnTo>
                    <a:pt x="1118424" y="1460017"/>
                  </a:lnTo>
                  <a:lnTo>
                    <a:pt x="1171664" y="1455063"/>
                  </a:lnTo>
                  <a:lnTo>
                    <a:pt x="1224902" y="1448121"/>
                  </a:lnTo>
                  <a:lnTo>
                    <a:pt x="1278041" y="1439156"/>
                  </a:lnTo>
                  <a:lnTo>
                    <a:pt x="1330982" y="1428137"/>
                  </a:lnTo>
                  <a:lnTo>
                    <a:pt x="1386621" y="1414209"/>
                  </a:lnTo>
                  <a:lnTo>
                    <a:pt x="1440331" y="1398316"/>
                  </a:lnTo>
                  <a:lnTo>
                    <a:pt x="1492054" y="1380538"/>
                  </a:lnTo>
                  <a:lnTo>
                    <a:pt x="1541730" y="1360958"/>
                  </a:lnTo>
                  <a:lnTo>
                    <a:pt x="1589300" y="1339656"/>
                  </a:lnTo>
                  <a:lnTo>
                    <a:pt x="1634703" y="1316714"/>
                  </a:lnTo>
                  <a:lnTo>
                    <a:pt x="1677881" y="1292213"/>
                  </a:lnTo>
                  <a:lnTo>
                    <a:pt x="1718774" y="1266234"/>
                  </a:lnTo>
                  <a:lnTo>
                    <a:pt x="1757323" y="1238859"/>
                  </a:lnTo>
                  <a:lnTo>
                    <a:pt x="1793468" y="1210169"/>
                  </a:lnTo>
                  <a:lnTo>
                    <a:pt x="1827150" y="1180244"/>
                  </a:lnTo>
                  <a:lnTo>
                    <a:pt x="1858308" y="1149168"/>
                  </a:lnTo>
                  <a:lnTo>
                    <a:pt x="1886884" y="1117020"/>
                  </a:lnTo>
                  <a:lnTo>
                    <a:pt x="1912819" y="1083882"/>
                  </a:lnTo>
                  <a:lnTo>
                    <a:pt x="1936052" y="1049835"/>
                  </a:lnTo>
                  <a:lnTo>
                    <a:pt x="1956524" y="1014961"/>
                  </a:lnTo>
                  <a:lnTo>
                    <a:pt x="1974176" y="979341"/>
                  </a:lnTo>
                  <a:lnTo>
                    <a:pt x="1988949" y="943056"/>
                  </a:lnTo>
                  <a:lnTo>
                    <a:pt x="2000782" y="906187"/>
                  </a:lnTo>
                  <a:lnTo>
                    <a:pt x="2009616" y="868816"/>
                  </a:lnTo>
                  <a:lnTo>
                    <a:pt x="2015392" y="831024"/>
                  </a:lnTo>
                  <a:lnTo>
                    <a:pt x="2018051" y="792892"/>
                  </a:lnTo>
                  <a:lnTo>
                    <a:pt x="2017532" y="754502"/>
                  </a:lnTo>
                  <a:lnTo>
                    <a:pt x="2013776" y="715935"/>
                  </a:lnTo>
                  <a:lnTo>
                    <a:pt x="2006725" y="677271"/>
                  </a:lnTo>
                  <a:lnTo>
                    <a:pt x="1996318" y="638593"/>
                  </a:lnTo>
                  <a:lnTo>
                    <a:pt x="1982496" y="599982"/>
                  </a:lnTo>
                  <a:lnTo>
                    <a:pt x="1965199" y="561519"/>
                  </a:lnTo>
                  <a:lnTo>
                    <a:pt x="1946117" y="526271"/>
                  </a:lnTo>
                  <a:lnTo>
                    <a:pt x="1924502" y="492160"/>
                  </a:lnTo>
                  <a:lnTo>
                    <a:pt x="1900453" y="459218"/>
                  </a:lnTo>
                  <a:lnTo>
                    <a:pt x="1874067" y="427477"/>
                  </a:lnTo>
                  <a:lnTo>
                    <a:pt x="1845441" y="396972"/>
                  </a:lnTo>
                  <a:lnTo>
                    <a:pt x="1814673" y="367734"/>
                  </a:lnTo>
                  <a:lnTo>
                    <a:pt x="1781860" y="339796"/>
                  </a:lnTo>
                  <a:lnTo>
                    <a:pt x="1747100" y="313192"/>
                  </a:lnTo>
                  <a:lnTo>
                    <a:pt x="1710489" y="287953"/>
                  </a:lnTo>
                  <a:lnTo>
                    <a:pt x="1672127" y="264113"/>
                  </a:lnTo>
                  <a:lnTo>
                    <a:pt x="1632109" y="241704"/>
                  </a:lnTo>
                  <a:lnTo>
                    <a:pt x="1590534" y="220760"/>
                  </a:lnTo>
                  <a:lnTo>
                    <a:pt x="1547500" y="201313"/>
                  </a:lnTo>
                  <a:lnTo>
                    <a:pt x="1503102" y="183395"/>
                  </a:lnTo>
                  <a:lnTo>
                    <a:pt x="1457440" y="167040"/>
                  </a:lnTo>
                  <a:lnTo>
                    <a:pt x="1410610" y="152281"/>
                  </a:lnTo>
                  <a:lnTo>
                    <a:pt x="1362710" y="139150"/>
                  </a:lnTo>
                  <a:lnTo>
                    <a:pt x="1330231" y="131527"/>
                  </a:lnTo>
                  <a:lnTo>
                    <a:pt x="686979" y="131527"/>
                  </a:lnTo>
                  <a:lnTo>
                    <a:pt x="355282" y="0"/>
                  </a:lnTo>
                  <a:close/>
                </a:path>
                <a:path w="2018664" h="1464310">
                  <a:moveTo>
                    <a:pt x="1005634" y="95574"/>
                  </a:moveTo>
                  <a:lnTo>
                    <a:pt x="952682" y="96649"/>
                  </a:lnTo>
                  <a:lnTo>
                    <a:pt x="899537" y="99647"/>
                  </a:lnTo>
                  <a:lnTo>
                    <a:pt x="846297" y="104601"/>
                  </a:lnTo>
                  <a:lnTo>
                    <a:pt x="793059" y="111544"/>
                  </a:lnTo>
                  <a:lnTo>
                    <a:pt x="739921" y="120508"/>
                  </a:lnTo>
                  <a:lnTo>
                    <a:pt x="686979" y="131527"/>
                  </a:lnTo>
                  <a:lnTo>
                    <a:pt x="1330231" y="131527"/>
                  </a:lnTo>
                  <a:lnTo>
                    <a:pt x="1264089" y="117903"/>
                  </a:lnTo>
                  <a:lnTo>
                    <a:pt x="1213563" y="109853"/>
                  </a:lnTo>
                  <a:lnTo>
                    <a:pt x="1162358" y="103562"/>
                  </a:lnTo>
                  <a:lnTo>
                    <a:pt x="1110569" y="99064"/>
                  </a:lnTo>
                  <a:lnTo>
                    <a:pt x="1058295" y="96390"/>
                  </a:lnTo>
                  <a:lnTo>
                    <a:pt x="1005634" y="95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6" name="object 9">
              <a:extLst>
                <a:ext uri="{FF2B5EF4-FFF2-40B4-BE49-F238E27FC236}">
                  <a16:creationId xmlns:a16="http://schemas.microsoft.com/office/drawing/2014/main" id="{5CC6664B-C2AF-8D4F-B527-3D21BC03E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448" y="2009520"/>
              <a:ext cx="1513998" cy="1098233"/>
            </a:xfrm>
            <a:custGeom>
              <a:avLst/>
              <a:gdLst>
                <a:gd name="T0" fmla="*/ 686979 w 2018664"/>
                <a:gd name="T1" fmla="*/ 131527 h 1464310"/>
                <a:gd name="T2" fmla="*/ 793059 w 2018664"/>
                <a:gd name="T3" fmla="*/ 111543 h 1464310"/>
                <a:gd name="T4" fmla="*/ 899537 w 2018664"/>
                <a:gd name="T5" fmla="*/ 99646 h 1464310"/>
                <a:gd name="T6" fmla="*/ 1005634 w 2018664"/>
                <a:gd name="T7" fmla="*/ 95574 h 1464310"/>
                <a:gd name="T8" fmla="*/ 1110569 w 2018664"/>
                <a:gd name="T9" fmla="*/ 99063 h 1464310"/>
                <a:gd name="T10" fmla="*/ 1213564 w 2018664"/>
                <a:gd name="T11" fmla="*/ 109852 h 1464310"/>
                <a:gd name="T12" fmla="*/ 1313837 w 2018664"/>
                <a:gd name="T13" fmla="*/ 127679 h 1464310"/>
                <a:gd name="T14" fmla="*/ 1410610 w 2018664"/>
                <a:gd name="T15" fmla="*/ 152280 h 1464310"/>
                <a:gd name="T16" fmla="*/ 1503102 w 2018664"/>
                <a:gd name="T17" fmla="*/ 183395 h 1464310"/>
                <a:gd name="T18" fmla="*/ 1590535 w 2018664"/>
                <a:gd name="T19" fmla="*/ 220760 h 1464310"/>
                <a:gd name="T20" fmla="*/ 1672127 w 2018664"/>
                <a:gd name="T21" fmla="*/ 264112 h 1464310"/>
                <a:gd name="T22" fmla="*/ 1747100 w 2018664"/>
                <a:gd name="T23" fmla="*/ 313191 h 1464310"/>
                <a:gd name="T24" fmla="*/ 1814673 w 2018664"/>
                <a:gd name="T25" fmla="*/ 367733 h 1464310"/>
                <a:gd name="T26" fmla="*/ 1874067 w 2018664"/>
                <a:gd name="T27" fmla="*/ 427477 h 1464310"/>
                <a:gd name="T28" fmla="*/ 1924503 w 2018664"/>
                <a:gd name="T29" fmla="*/ 492159 h 1464310"/>
                <a:gd name="T30" fmla="*/ 1965199 w 2018664"/>
                <a:gd name="T31" fmla="*/ 561518 h 1464310"/>
                <a:gd name="T32" fmla="*/ 1996318 w 2018664"/>
                <a:gd name="T33" fmla="*/ 638593 h 1464310"/>
                <a:gd name="T34" fmla="*/ 2013777 w 2018664"/>
                <a:gd name="T35" fmla="*/ 715934 h 1464310"/>
                <a:gd name="T36" fmla="*/ 2018051 w 2018664"/>
                <a:gd name="T37" fmla="*/ 792892 h 1464310"/>
                <a:gd name="T38" fmla="*/ 2009616 w 2018664"/>
                <a:gd name="T39" fmla="*/ 868816 h 1464310"/>
                <a:gd name="T40" fmla="*/ 1988949 w 2018664"/>
                <a:gd name="T41" fmla="*/ 943056 h 1464310"/>
                <a:gd name="T42" fmla="*/ 1956524 w 2018664"/>
                <a:gd name="T43" fmla="*/ 1014961 h 1464310"/>
                <a:gd name="T44" fmla="*/ 1912819 w 2018664"/>
                <a:gd name="T45" fmla="*/ 1083882 h 1464310"/>
                <a:gd name="T46" fmla="*/ 1858308 w 2018664"/>
                <a:gd name="T47" fmla="*/ 1149167 h 1464310"/>
                <a:gd name="T48" fmla="*/ 1793468 w 2018664"/>
                <a:gd name="T49" fmla="*/ 1210168 h 1464310"/>
                <a:gd name="T50" fmla="*/ 1718774 w 2018664"/>
                <a:gd name="T51" fmla="*/ 1266233 h 1464310"/>
                <a:gd name="T52" fmla="*/ 1634703 w 2018664"/>
                <a:gd name="T53" fmla="*/ 1316713 h 1464310"/>
                <a:gd name="T54" fmla="*/ 1541730 w 2018664"/>
                <a:gd name="T55" fmla="*/ 1360957 h 1464310"/>
                <a:gd name="T56" fmla="*/ 1440331 w 2018664"/>
                <a:gd name="T57" fmla="*/ 1398315 h 1464310"/>
                <a:gd name="T58" fmla="*/ 1330982 w 2018664"/>
                <a:gd name="T59" fmla="*/ 1428137 h 1464310"/>
                <a:gd name="T60" fmla="*/ 1224902 w 2018664"/>
                <a:gd name="T61" fmla="*/ 1448120 h 1464310"/>
                <a:gd name="T62" fmla="*/ 1118424 w 2018664"/>
                <a:gd name="T63" fmla="*/ 1460017 h 1464310"/>
                <a:gd name="T64" fmla="*/ 1012327 w 2018664"/>
                <a:gd name="T65" fmla="*/ 1464089 h 1464310"/>
                <a:gd name="T66" fmla="*/ 907392 w 2018664"/>
                <a:gd name="T67" fmla="*/ 1460600 h 1464310"/>
                <a:gd name="T68" fmla="*/ 804398 w 2018664"/>
                <a:gd name="T69" fmla="*/ 1449811 h 1464310"/>
                <a:gd name="T70" fmla="*/ 704124 w 2018664"/>
                <a:gd name="T71" fmla="*/ 1431984 h 1464310"/>
                <a:gd name="T72" fmla="*/ 607351 w 2018664"/>
                <a:gd name="T73" fmla="*/ 1407383 h 1464310"/>
                <a:gd name="T74" fmla="*/ 514859 w 2018664"/>
                <a:gd name="T75" fmla="*/ 1376268 h 1464310"/>
                <a:gd name="T76" fmla="*/ 427426 w 2018664"/>
                <a:gd name="T77" fmla="*/ 1338903 h 1464310"/>
                <a:gd name="T78" fmla="*/ 345834 w 2018664"/>
                <a:gd name="T79" fmla="*/ 1295550 h 1464310"/>
                <a:gd name="T80" fmla="*/ 270861 w 2018664"/>
                <a:gd name="T81" fmla="*/ 1246472 h 1464310"/>
                <a:gd name="T82" fmla="*/ 203288 w 2018664"/>
                <a:gd name="T83" fmla="*/ 1191930 h 1464310"/>
                <a:gd name="T84" fmla="*/ 143894 w 2018664"/>
                <a:gd name="T85" fmla="*/ 1132186 h 1464310"/>
                <a:gd name="T86" fmla="*/ 93458 w 2018664"/>
                <a:gd name="T87" fmla="*/ 1067504 h 1464310"/>
                <a:gd name="T88" fmla="*/ 52762 w 2018664"/>
                <a:gd name="T89" fmla="*/ 998145 h 1464310"/>
                <a:gd name="T90" fmla="*/ 19547 w 2018664"/>
                <a:gd name="T91" fmla="*/ 913934 h 1464310"/>
                <a:gd name="T92" fmla="*/ 2544 w 2018664"/>
                <a:gd name="T93" fmla="*/ 828855 h 1464310"/>
                <a:gd name="T94" fmla="*/ 1361 w 2018664"/>
                <a:gd name="T95" fmla="*/ 743874 h 1464310"/>
                <a:gd name="T96" fmla="*/ 15606 w 2018664"/>
                <a:gd name="T97" fmla="*/ 659955 h 1464310"/>
                <a:gd name="T98" fmla="*/ 44887 w 2018664"/>
                <a:gd name="T99" fmla="*/ 578064 h 1464310"/>
                <a:gd name="T100" fmla="*/ 88812 w 2018664"/>
                <a:gd name="T101" fmla="*/ 499165 h 1464310"/>
                <a:gd name="T102" fmla="*/ 146990 w 2018664"/>
                <a:gd name="T103" fmla="*/ 424223 h 1464310"/>
                <a:gd name="T104" fmla="*/ 219029 w 2018664"/>
                <a:gd name="T105" fmla="*/ 354204 h 1464310"/>
                <a:gd name="T106" fmla="*/ 304537 w 2018664"/>
                <a:gd name="T107" fmla="*/ 290072 h 1464310"/>
                <a:gd name="T108" fmla="*/ 355282 w 2018664"/>
                <a:gd name="T109" fmla="*/ 0 h 146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8664" h="1464310">
                  <a:moveTo>
                    <a:pt x="355282" y="0"/>
                  </a:moveTo>
                  <a:lnTo>
                    <a:pt x="686979" y="131527"/>
                  </a:lnTo>
                  <a:lnTo>
                    <a:pt x="739920" y="120508"/>
                  </a:lnTo>
                  <a:lnTo>
                    <a:pt x="793059" y="111543"/>
                  </a:lnTo>
                  <a:lnTo>
                    <a:pt x="846297" y="104600"/>
                  </a:lnTo>
                  <a:lnTo>
                    <a:pt x="899537" y="99646"/>
                  </a:lnTo>
                  <a:lnTo>
                    <a:pt x="952682" y="96648"/>
                  </a:lnTo>
                  <a:lnTo>
                    <a:pt x="1005634" y="95574"/>
                  </a:lnTo>
                  <a:lnTo>
                    <a:pt x="1058296" y="96390"/>
                  </a:lnTo>
                  <a:lnTo>
                    <a:pt x="1110569" y="99063"/>
                  </a:lnTo>
                  <a:lnTo>
                    <a:pt x="1162358" y="103562"/>
                  </a:lnTo>
                  <a:lnTo>
                    <a:pt x="1213564" y="109852"/>
                  </a:lnTo>
                  <a:lnTo>
                    <a:pt x="1264089" y="117902"/>
                  </a:lnTo>
                  <a:lnTo>
                    <a:pt x="1313837" y="127679"/>
                  </a:lnTo>
                  <a:lnTo>
                    <a:pt x="1362710" y="139149"/>
                  </a:lnTo>
                  <a:lnTo>
                    <a:pt x="1410610" y="152280"/>
                  </a:lnTo>
                  <a:lnTo>
                    <a:pt x="1457440" y="167040"/>
                  </a:lnTo>
                  <a:lnTo>
                    <a:pt x="1503102" y="183395"/>
                  </a:lnTo>
                  <a:lnTo>
                    <a:pt x="1547500" y="201312"/>
                  </a:lnTo>
                  <a:lnTo>
                    <a:pt x="1590535" y="220760"/>
                  </a:lnTo>
                  <a:lnTo>
                    <a:pt x="1632110" y="241704"/>
                  </a:lnTo>
                  <a:lnTo>
                    <a:pt x="1672127" y="264112"/>
                  </a:lnTo>
                  <a:lnTo>
                    <a:pt x="1710490" y="287953"/>
                  </a:lnTo>
                  <a:lnTo>
                    <a:pt x="1747100" y="313191"/>
                  </a:lnTo>
                  <a:lnTo>
                    <a:pt x="1781860" y="339796"/>
                  </a:lnTo>
                  <a:lnTo>
                    <a:pt x="1814673" y="367733"/>
                  </a:lnTo>
                  <a:lnTo>
                    <a:pt x="1845441" y="396971"/>
                  </a:lnTo>
                  <a:lnTo>
                    <a:pt x="1874067" y="427477"/>
                  </a:lnTo>
                  <a:lnTo>
                    <a:pt x="1900454" y="459217"/>
                  </a:lnTo>
                  <a:lnTo>
                    <a:pt x="1924503" y="492159"/>
                  </a:lnTo>
                  <a:lnTo>
                    <a:pt x="1946117" y="526271"/>
                  </a:lnTo>
                  <a:lnTo>
                    <a:pt x="1965199" y="561518"/>
                  </a:lnTo>
                  <a:lnTo>
                    <a:pt x="1982496" y="599982"/>
                  </a:lnTo>
                  <a:lnTo>
                    <a:pt x="1996318" y="638593"/>
                  </a:lnTo>
                  <a:lnTo>
                    <a:pt x="2006725" y="677271"/>
                  </a:lnTo>
                  <a:lnTo>
                    <a:pt x="2013777" y="715934"/>
                  </a:lnTo>
                  <a:lnTo>
                    <a:pt x="2017532" y="754502"/>
                  </a:lnTo>
                  <a:lnTo>
                    <a:pt x="2018051" y="792892"/>
                  </a:lnTo>
                  <a:lnTo>
                    <a:pt x="2015392" y="831024"/>
                  </a:lnTo>
                  <a:lnTo>
                    <a:pt x="2009616" y="868816"/>
                  </a:lnTo>
                  <a:lnTo>
                    <a:pt x="2000782" y="906187"/>
                  </a:lnTo>
                  <a:lnTo>
                    <a:pt x="1988949" y="943056"/>
                  </a:lnTo>
                  <a:lnTo>
                    <a:pt x="1974176" y="979341"/>
                  </a:lnTo>
                  <a:lnTo>
                    <a:pt x="1956524" y="1014961"/>
                  </a:lnTo>
                  <a:lnTo>
                    <a:pt x="1936052" y="1049835"/>
                  </a:lnTo>
                  <a:lnTo>
                    <a:pt x="1912819" y="1083882"/>
                  </a:lnTo>
                  <a:lnTo>
                    <a:pt x="1886884" y="1117019"/>
                  </a:lnTo>
                  <a:lnTo>
                    <a:pt x="1858308" y="1149167"/>
                  </a:lnTo>
                  <a:lnTo>
                    <a:pt x="1827149" y="1180244"/>
                  </a:lnTo>
                  <a:lnTo>
                    <a:pt x="1793468" y="1210168"/>
                  </a:lnTo>
                  <a:lnTo>
                    <a:pt x="1757323" y="1238858"/>
                  </a:lnTo>
                  <a:lnTo>
                    <a:pt x="1718774" y="1266233"/>
                  </a:lnTo>
                  <a:lnTo>
                    <a:pt x="1677881" y="1292212"/>
                  </a:lnTo>
                  <a:lnTo>
                    <a:pt x="1634703" y="1316713"/>
                  </a:lnTo>
                  <a:lnTo>
                    <a:pt x="1589299" y="1339655"/>
                  </a:lnTo>
                  <a:lnTo>
                    <a:pt x="1541730" y="1360957"/>
                  </a:lnTo>
                  <a:lnTo>
                    <a:pt x="1492054" y="1380537"/>
                  </a:lnTo>
                  <a:lnTo>
                    <a:pt x="1440331" y="1398315"/>
                  </a:lnTo>
                  <a:lnTo>
                    <a:pt x="1386621" y="1414208"/>
                  </a:lnTo>
                  <a:lnTo>
                    <a:pt x="1330982" y="1428137"/>
                  </a:lnTo>
                  <a:lnTo>
                    <a:pt x="1278041" y="1439155"/>
                  </a:lnTo>
                  <a:lnTo>
                    <a:pt x="1224902" y="1448120"/>
                  </a:lnTo>
                  <a:lnTo>
                    <a:pt x="1171664" y="1455063"/>
                  </a:lnTo>
                  <a:lnTo>
                    <a:pt x="1118424" y="1460017"/>
                  </a:lnTo>
                  <a:lnTo>
                    <a:pt x="1065279" y="1463015"/>
                  </a:lnTo>
                  <a:lnTo>
                    <a:pt x="1012327" y="1464089"/>
                  </a:lnTo>
                  <a:lnTo>
                    <a:pt x="959666" y="1463273"/>
                  </a:lnTo>
                  <a:lnTo>
                    <a:pt x="907392" y="1460600"/>
                  </a:lnTo>
                  <a:lnTo>
                    <a:pt x="855603" y="1456101"/>
                  </a:lnTo>
                  <a:lnTo>
                    <a:pt x="804398" y="1449811"/>
                  </a:lnTo>
                  <a:lnTo>
                    <a:pt x="753872" y="1441761"/>
                  </a:lnTo>
                  <a:lnTo>
                    <a:pt x="704124" y="1431984"/>
                  </a:lnTo>
                  <a:lnTo>
                    <a:pt x="655251" y="1420514"/>
                  </a:lnTo>
                  <a:lnTo>
                    <a:pt x="607351" y="1407383"/>
                  </a:lnTo>
                  <a:lnTo>
                    <a:pt x="560521" y="1392623"/>
                  </a:lnTo>
                  <a:lnTo>
                    <a:pt x="514859" y="1376268"/>
                  </a:lnTo>
                  <a:lnTo>
                    <a:pt x="470461" y="1358351"/>
                  </a:lnTo>
                  <a:lnTo>
                    <a:pt x="427426" y="1338903"/>
                  </a:lnTo>
                  <a:lnTo>
                    <a:pt x="385852" y="1317959"/>
                  </a:lnTo>
                  <a:lnTo>
                    <a:pt x="345834" y="1295550"/>
                  </a:lnTo>
                  <a:lnTo>
                    <a:pt x="307471" y="1271710"/>
                  </a:lnTo>
                  <a:lnTo>
                    <a:pt x="270861" y="1246472"/>
                  </a:lnTo>
                  <a:lnTo>
                    <a:pt x="236101" y="1219867"/>
                  </a:lnTo>
                  <a:lnTo>
                    <a:pt x="203288" y="1191930"/>
                  </a:lnTo>
                  <a:lnTo>
                    <a:pt x="172520" y="1162692"/>
                  </a:lnTo>
                  <a:lnTo>
                    <a:pt x="143894" y="1132186"/>
                  </a:lnTo>
                  <a:lnTo>
                    <a:pt x="117507" y="1100446"/>
                  </a:lnTo>
                  <a:lnTo>
                    <a:pt x="93458" y="1067504"/>
                  </a:lnTo>
                  <a:lnTo>
                    <a:pt x="71844" y="1033393"/>
                  </a:lnTo>
                  <a:lnTo>
                    <a:pt x="52762" y="998145"/>
                  </a:lnTo>
                  <a:lnTo>
                    <a:pt x="34103" y="956208"/>
                  </a:lnTo>
                  <a:lnTo>
                    <a:pt x="19547" y="913934"/>
                  </a:lnTo>
                  <a:lnTo>
                    <a:pt x="9044" y="871443"/>
                  </a:lnTo>
                  <a:lnTo>
                    <a:pt x="2544" y="828855"/>
                  </a:lnTo>
                  <a:lnTo>
                    <a:pt x="0" y="786292"/>
                  </a:lnTo>
                  <a:lnTo>
                    <a:pt x="1361" y="743874"/>
                  </a:lnTo>
                  <a:lnTo>
                    <a:pt x="6579" y="701722"/>
                  </a:lnTo>
                  <a:lnTo>
                    <a:pt x="15606" y="659955"/>
                  </a:lnTo>
                  <a:lnTo>
                    <a:pt x="28391" y="618696"/>
                  </a:lnTo>
                  <a:lnTo>
                    <a:pt x="44887" y="578064"/>
                  </a:lnTo>
                  <a:lnTo>
                    <a:pt x="65043" y="538180"/>
                  </a:lnTo>
                  <a:lnTo>
                    <a:pt x="88812" y="499165"/>
                  </a:lnTo>
                  <a:lnTo>
                    <a:pt x="116144" y="461139"/>
                  </a:lnTo>
                  <a:lnTo>
                    <a:pt x="146990" y="424223"/>
                  </a:lnTo>
                  <a:lnTo>
                    <a:pt x="181301" y="388538"/>
                  </a:lnTo>
                  <a:lnTo>
                    <a:pt x="219029" y="354204"/>
                  </a:lnTo>
                  <a:lnTo>
                    <a:pt x="260124" y="321342"/>
                  </a:lnTo>
                  <a:lnTo>
                    <a:pt x="304537" y="290072"/>
                  </a:lnTo>
                  <a:lnTo>
                    <a:pt x="352220" y="260515"/>
                  </a:lnTo>
                  <a:lnTo>
                    <a:pt x="355282" y="0"/>
                  </a:lnTo>
                  <a:close/>
                </a:path>
              </a:pathLst>
            </a:custGeom>
            <a:noFill/>
            <a:ln w="12700">
              <a:solidFill>
                <a:srgbClr val="0A2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A8D45A8-53D6-4048-B363-FB83BBFE5E74}"/>
                </a:ext>
              </a:extLst>
            </p:cNvPr>
            <p:cNvSpPr txBox="1"/>
            <p:nvPr/>
          </p:nvSpPr>
          <p:spPr>
            <a:xfrm>
              <a:off x="4381117" y="2369778"/>
              <a:ext cx="916660" cy="420566"/>
            </a:xfrm>
            <a:prstGeom prst="rect">
              <a:avLst/>
            </a:prstGeom>
          </p:spPr>
          <p:txBody>
            <a:bodyPr lIns="0" tIns="9525" rIns="0" bIns="0">
              <a:spAutoFit/>
            </a:bodyPr>
            <a:lstStyle/>
            <a:p>
              <a:pPr marL="9525">
                <a:lnSpc>
                  <a:spcPts val="1594"/>
                </a:lnSpc>
                <a:spcBef>
                  <a:spcPts val="75"/>
                </a:spcBef>
                <a:defRPr/>
              </a:pPr>
              <a:r>
                <a:rPr sz="1350" b="1" dirty="0">
                  <a:solidFill>
                    <a:srgbClr val="7F7F7F"/>
                  </a:solidFill>
                  <a:latin typeface="Calibri"/>
                  <a:cs typeface="Calibri"/>
                </a:rPr>
                <a:t>100 </a:t>
              </a:r>
              <a:r>
                <a:rPr sz="1350" b="1" spc="-8" dirty="0">
                  <a:solidFill>
                    <a:srgbClr val="7F7F7F"/>
                  </a:solidFill>
                  <a:latin typeface="Calibri"/>
                  <a:cs typeface="Calibri"/>
                </a:rPr>
                <a:t>year</a:t>
              </a:r>
              <a:r>
                <a:rPr sz="1350" b="1" spc="-60" dirty="0">
                  <a:solidFill>
                    <a:srgbClr val="7F7F7F"/>
                  </a:solidFill>
                  <a:latin typeface="Calibri"/>
                  <a:cs typeface="Calibri"/>
                </a:rPr>
                <a:t> </a:t>
              </a:r>
              <a:r>
                <a:rPr sz="1350" spc="-8" dirty="0">
                  <a:solidFill>
                    <a:srgbClr val="7F7F7F"/>
                  </a:solidFill>
                  <a:latin typeface="Calibri"/>
                  <a:cs typeface="Calibri"/>
                </a:rPr>
                <a:t>exp</a:t>
              </a:r>
              <a:endParaRPr sz="1350">
                <a:latin typeface="Calibri"/>
                <a:cs typeface="Calibri"/>
              </a:endParaRPr>
            </a:p>
            <a:p>
              <a:pPr marL="48101">
                <a:lnSpc>
                  <a:spcPts val="1594"/>
                </a:lnSpc>
                <a:defRPr/>
              </a:pPr>
              <a:r>
                <a:rPr sz="1350" b="1" spc="-4" dirty="0">
                  <a:solidFill>
                    <a:srgbClr val="7F7F7F"/>
                  </a:solidFill>
                  <a:latin typeface="Calibri"/>
                  <a:cs typeface="Calibri"/>
                </a:rPr>
                <a:t>~40M ch</a:t>
              </a:r>
              <a:r>
                <a:rPr sz="1350" b="1" spc="-30" dirty="0">
                  <a:solidFill>
                    <a:srgbClr val="7F7F7F"/>
                  </a:solidFill>
                  <a:latin typeface="Calibri"/>
                  <a:cs typeface="Calibri"/>
                </a:rPr>
                <a:t> </a:t>
              </a:r>
              <a:r>
                <a:rPr sz="1350" dirty="0">
                  <a:solidFill>
                    <a:srgbClr val="7F7F7F"/>
                  </a:solidFill>
                  <a:latin typeface="Calibri"/>
                  <a:cs typeface="Calibri"/>
                </a:rPr>
                <a:t>!!!</a:t>
              </a:r>
              <a:endParaRPr sz="135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6132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332CC-0793-7F48-A579-DAC5164EB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486"/>
            <a:ext cx="7886700" cy="9941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fontAlgn="ctr"/>
            <a:r>
              <a:rPr lang="en-GB" dirty="0"/>
              <a:t>ORCA36 scalability (MN4)</a:t>
            </a:r>
            <a:br>
              <a:rPr lang="en-GB" dirty="0"/>
            </a:b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D9BFCC-812D-A142-86C3-F71D500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9542"/>
            <a:ext cx="7886700" cy="3933181"/>
          </a:xfrm>
        </p:spPr>
        <p:txBody>
          <a:bodyPr/>
          <a:lstStyle/>
          <a:p>
            <a:r>
              <a:rPr lang="en-GB" sz="1800" b="1" dirty="0">
                <a:solidFill>
                  <a:schemeClr val="tx1"/>
                </a:solidFill>
              </a:rPr>
              <a:t>NEMO Ocean Model</a:t>
            </a:r>
          </a:p>
          <a:p>
            <a:pPr lvl="1"/>
            <a:r>
              <a:rPr lang="en-GB" sz="1400" b="1" dirty="0">
                <a:solidFill>
                  <a:schemeClr val="tx1"/>
                </a:solidFill>
              </a:rPr>
              <a:t>ORCA36 scalability – Double precision vs Single precision – Grand challenge</a:t>
            </a:r>
          </a:p>
          <a:p>
            <a:endParaRPr lang="en-GB" dirty="0"/>
          </a:p>
        </p:txBody>
      </p:sp>
      <p:graphicFrame>
        <p:nvGraphicFramePr>
          <p:cNvPr id="6" name="Chart 12">
            <a:extLst>
              <a:ext uri="{FF2B5EF4-FFF2-40B4-BE49-F238E27FC236}">
                <a16:creationId xmlns:a16="http://schemas.microsoft.com/office/drawing/2014/main" id="{29F5AED2-4DFD-354B-8739-E5A0B0F0B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530681"/>
              </p:ext>
            </p:extLst>
          </p:nvPr>
        </p:nvGraphicFramePr>
        <p:xfrm>
          <a:off x="107504" y="1347614"/>
          <a:ext cx="8712968" cy="328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3">
            <a:extLst>
              <a:ext uri="{FF2B5EF4-FFF2-40B4-BE49-F238E27FC236}">
                <a16:creationId xmlns:a16="http://schemas.microsoft.com/office/drawing/2014/main" id="{865FD800-192F-0B42-A40C-F99176E7AA52}"/>
              </a:ext>
            </a:extLst>
          </p:cNvPr>
          <p:cNvSpPr/>
          <p:nvPr/>
        </p:nvSpPr>
        <p:spPr>
          <a:xfrm>
            <a:off x="3754564" y="4644811"/>
            <a:ext cx="1634871" cy="307777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0" i="0" u="none" strike="noStrike" kern="1200" cap="all" baseline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GB" dirty="0"/>
              <a:t>PROCESSES (CORES)</a:t>
            </a:r>
          </a:p>
        </p:txBody>
      </p:sp>
      <p:sp>
        <p:nvSpPr>
          <p:cNvPr id="8" name="Google Shape;819;p128">
            <a:extLst>
              <a:ext uri="{FF2B5EF4-FFF2-40B4-BE49-F238E27FC236}">
                <a16:creationId xmlns:a16="http://schemas.microsoft.com/office/drawing/2014/main" id="{E6FA1C2C-401D-FE48-A63E-C0D55140E545}"/>
              </a:ext>
            </a:extLst>
          </p:cNvPr>
          <p:cNvSpPr txBox="1"/>
          <p:nvPr/>
        </p:nvSpPr>
        <p:spPr>
          <a:xfrm>
            <a:off x="6300192" y="2494374"/>
            <a:ext cx="1835972" cy="47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316" tIns="89316" rIns="89316" bIns="89316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58A53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71% of MN4</a:t>
            </a:r>
            <a:endParaRPr sz="1600" b="1" dirty="0">
              <a:solidFill>
                <a:srgbClr val="58A539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20;p128">
            <a:extLst>
              <a:ext uri="{FF2B5EF4-FFF2-40B4-BE49-F238E27FC236}">
                <a16:creationId xmlns:a16="http://schemas.microsoft.com/office/drawing/2014/main" id="{C2964062-534F-524A-ACF8-E98BB54AED32}"/>
              </a:ext>
            </a:extLst>
          </p:cNvPr>
          <p:cNvSpPr/>
          <p:nvPr/>
        </p:nvSpPr>
        <p:spPr>
          <a:xfrm>
            <a:off x="7126361" y="2186000"/>
            <a:ext cx="228566" cy="28109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A800"/>
          </a:solidFill>
          <a:ln w="9525" cap="flat" cmpd="sng">
            <a:solidFill>
              <a:srgbClr val="58A5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316" tIns="89316" rIns="89316" bIns="89316" anchor="ctr" anchorCtr="0">
            <a:noAutofit/>
          </a:bodyPr>
          <a:lstStyle/>
          <a:p>
            <a:pPr algn="ctr"/>
            <a:endParaRPr sz="1050"/>
          </a:p>
        </p:txBody>
      </p:sp>
    </p:spTree>
    <p:extLst>
      <p:ext uri="{BB962C8B-B14F-4D97-AF65-F5344CB8AC3E}">
        <p14:creationId xmlns:p14="http://schemas.microsoft.com/office/powerpoint/2010/main" val="12997837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999C366-5B1B-1C47-BC4D-E70199F2F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94038" y="230188"/>
            <a:ext cx="2968625" cy="317500"/>
          </a:xfrm>
        </p:spPr>
        <p:txBody>
          <a:bodyPr lIns="0" tIns="9525" rIns="0" bIns="0" rtlCol="0">
            <a:spAutoFit/>
          </a:bodyPr>
          <a:lstStyle/>
          <a:p>
            <a:pPr marL="9525" fontAlgn="auto">
              <a:spcBef>
                <a:spcPts val="75"/>
              </a:spcBef>
              <a:spcAft>
                <a:spcPts val="0"/>
              </a:spcAft>
              <a:defRPr/>
            </a:pPr>
            <a:r>
              <a:rPr spc="-11">
                <a:solidFill>
                  <a:schemeClr val="bg1">
                    <a:lumMod val="50000"/>
                  </a:schemeClr>
                </a:solidFill>
              </a:rPr>
              <a:t>Performance</a:t>
            </a:r>
            <a:r>
              <a:rPr spc="-34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pc="-4">
                <a:solidFill>
                  <a:schemeClr val="bg1">
                    <a:lumMod val="50000"/>
                  </a:schemeClr>
                </a:solidFill>
              </a:rPr>
              <a:t>analysis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F8FFC51-9876-4E49-8AB4-333CB91C85D6}"/>
              </a:ext>
            </a:extLst>
          </p:cNvPr>
          <p:cNvSpPr txBox="1"/>
          <p:nvPr/>
        </p:nvSpPr>
        <p:spPr>
          <a:xfrm>
            <a:off x="1482725" y="700088"/>
            <a:ext cx="5476875" cy="2063750"/>
          </a:xfrm>
          <a:prstGeom prst="rect">
            <a:avLst/>
          </a:prstGeom>
        </p:spPr>
        <p:txBody>
          <a:bodyPr lIns="0" tIns="87154" rIns="0" bIns="0">
            <a:spAutoFit/>
          </a:bodyPr>
          <a:lstStyle>
            <a:lvl1pPr marL="180975" indent="-171450">
              <a:tabLst>
                <a:tab pos="1793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3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3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3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3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688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latin typeface="Calibri" panose="020F0502020204030204" pitchFamily="34" charset="0"/>
                <a:cs typeface="Calibri" panose="020F0502020204030204" pitchFamily="34" charset="0"/>
              </a:rPr>
              <a:t>Since 1991</a:t>
            </a:r>
          </a:p>
          <a:p>
            <a:pPr>
              <a:spcBef>
                <a:spcPts val="613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latin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altLang="en-US" sz="1500" b="1">
                <a:solidFill>
                  <a:srgbClr val="0078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traces</a:t>
            </a:r>
            <a:endParaRPr lang="en-US" alt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88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500">
                <a:latin typeface="Calibri" panose="020F0502020204030204" pitchFamily="34" charset="0"/>
                <a:cs typeface="Calibri" panose="020F0502020204030204" pitchFamily="34" charset="0"/>
              </a:rPr>
              <a:t>Open Source:</a:t>
            </a:r>
            <a:r>
              <a:rPr lang="en-US" altLang="en-US" sz="150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500" u="sng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https://tools.bsc.es</a:t>
            </a:r>
            <a:endParaRPr lang="en-US" altLang="en-US"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63"/>
              </a:lnSpc>
              <a:spcBef>
                <a:spcPts val="7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500" b="1">
                <a:solidFill>
                  <a:srgbClr val="9BB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Extrae</a:t>
            </a:r>
            <a:r>
              <a:rPr lang="en-US" altLang="en-US" sz="1500">
                <a:solidFill>
                  <a:srgbClr val="9BB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500">
                <a:latin typeface="Calibri" panose="020F0502020204030204" pitchFamily="34" charset="0"/>
                <a:cs typeface="Calibri" panose="020F0502020204030204" pitchFamily="34" charset="0"/>
              </a:rPr>
              <a:t>Package that generates Paraver trace-files for a post-mortem  analysis</a:t>
            </a:r>
          </a:p>
          <a:p>
            <a:pPr>
              <a:spcBef>
                <a:spcPts val="488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500" b="1">
                <a:solidFill>
                  <a:srgbClr val="9BB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Paraver</a:t>
            </a:r>
            <a:r>
              <a:rPr lang="en-US" altLang="en-US" sz="1500">
                <a:solidFill>
                  <a:srgbClr val="9BB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500">
                <a:latin typeface="Calibri" panose="020F0502020204030204" pitchFamily="34" charset="0"/>
                <a:cs typeface="Calibri" panose="020F0502020204030204" pitchFamily="34" charset="0"/>
              </a:rPr>
              <a:t>Trace visualization and analysis browser</a:t>
            </a:r>
          </a:p>
          <a:p>
            <a:pPr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en-US" sz="1500" b="1">
                <a:solidFill>
                  <a:srgbClr val="9BB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Dimemas</a:t>
            </a:r>
            <a:r>
              <a:rPr lang="en-US" altLang="en-US" sz="1500">
                <a:solidFill>
                  <a:srgbClr val="9BBE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500">
                <a:latin typeface="Calibri" panose="020F0502020204030204" pitchFamily="34" charset="0"/>
                <a:cs typeface="Calibri" panose="020F0502020204030204" pitchFamily="34" charset="0"/>
              </a:rPr>
              <a:t>Message passing simulator</a:t>
            </a:r>
          </a:p>
        </p:txBody>
      </p:sp>
      <p:sp>
        <p:nvSpPr>
          <p:cNvPr id="50179" name="object 4">
            <a:extLst>
              <a:ext uri="{FF2B5EF4-FFF2-40B4-BE49-F238E27FC236}">
                <a16:creationId xmlns:a16="http://schemas.microsoft.com/office/drawing/2014/main" id="{4A478EB7-0497-3845-A851-E24B4565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2859088"/>
            <a:ext cx="5024437" cy="16811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3187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5060478-6776-2649-B22D-A66DA9F7E6EB}"/>
              </a:ext>
            </a:extLst>
          </p:cNvPr>
          <p:cNvSpPr txBox="1">
            <a:spLocks/>
          </p:cNvSpPr>
          <p:nvPr/>
        </p:nvSpPr>
        <p:spPr bwMode="auto">
          <a:xfrm>
            <a:off x="628650" y="195486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2000" kern="1200" dirty="0">
                <a:solidFill>
                  <a:srgbClr val="7F7F7F"/>
                </a:solidFill>
                <a:latin typeface="+mj-lt"/>
                <a:ea typeface="+mj-ea"/>
                <a:cs typeface="Lucida Sans Unicode" panose="020B060203050402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7F7F7F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7F7F7F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7F7F7F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7F7F7F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7F7F7F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7F7F7F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7F7F7F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7F7F7F"/>
                </a:solidFill>
                <a:latin typeface="Calibri" panose="020F0502020204030204" pitchFamily="34" charset="0"/>
                <a:cs typeface="Lucida Sans Unicode" panose="020B0602030504020204" pitchFamily="34" charset="0"/>
              </a:defRPr>
            </a:lvl9pPr>
          </a:lstStyle>
          <a:p>
            <a:pPr eaLnBrk="1" fontAlgn="ctr" hangingPunct="1"/>
            <a:r>
              <a:rPr lang="en-GB" dirty="0"/>
              <a:t>ORCA36 Performance analysis</a:t>
            </a:r>
            <a:br>
              <a:rPr lang="en-GB" dirty="0"/>
            </a:br>
            <a:endParaRPr lang="en-GB" dirty="0"/>
          </a:p>
        </p:txBody>
      </p:sp>
      <p:pic>
        <p:nvPicPr>
          <p:cNvPr id="7" name="Google Shape;340;p73">
            <a:extLst>
              <a:ext uri="{FF2B5EF4-FFF2-40B4-BE49-F238E27FC236}">
                <a16:creationId xmlns:a16="http://schemas.microsoft.com/office/drawing/2014/main" id="{2D4FB12E-FA39-7745-AAD1-185488E175D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1720" y="647402"/>
            <a:ext cx="5040560" cy="40125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10D0D07C-4A78-664D-AD2F-393D4D78A05B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1342034" y="1029073"/>
            <a:ext cx="630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768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8FA8ACF-D0AF-BE47-9FD7-8FFB03D7A357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1220926" y="2387084"/>
            <a:ext cx="87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3,072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0D654E7-F3F8-874F-8EFD-86BFB0143D5C}"/>
              </a:ext>
            </a:extLst>
          </p:cNvPr>
          <p:cNvSpPr txBox="1">
            <a:spLocks noChangeAspect="1"/>
          </p:cNvSpPr>
          <p:nvPr/>
        </p:nvSpPr>
        <p:spPr>
          <a:xfrm rot="16200000">
            <a:off x="1220926" y="3721397"/>
            <a:ext cx="87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6,144</a:t>
            </a:r>
          </a:p>
        </p:txBody>
      </p:sp>
      <p:cxnSp>
        <p:nvCxnSpPr>
          <p:cNvPr id="11" name="Straight Arrow Connector 6">
            <a:extLst>
              <a:ext uri="{FF2B5EF4-FFF2-40B4-BE49-F238E27FC236}">
                <a16:creationId xmlns:a16="http://schemas.microsoft.com/office/drawing/2014/main" id="{24B3FE1E-A24A-C541-B8E6-8FC35EEF394D}"/>
              </a:ext>
            </a:extLst>
          </p:cNvPr>
          <p:cNvCxnSpPr>
            <a:cxnSpLocks noChangeAspect="1"/>
          </p:cNvCxnSpPr>
          <p:nvPr/>
        </p:nvCxnSpPr>
        <p:spPr>
          <a:xfrm>
            <a:off x="2124308" y="4907141"/>
            <a:ext cx="5040560" cy="1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8">
            <a:extLst>
              <a:ext uri="{FF2B5EF4-FFF2-40B4-BE49-F238E27FC236}">
                <a16:creationId xmlns:a16="http://schemas.microsoft.com/office/drawing/2014/main" id="{24FF8ACB-27F9-1040-84E9-64FAF557DA14}"/>
              </a:ext>
            </a:extLst>
          </p:cNvPr>
          <p:cNvSpPr txBox="1">
            <a:spLocks noChangeAspect="1"/>
          </p:cNvSpPr>
          <p:nvPr/>
        </p:nvSpPr>
        <p:spPr>
          <a:xfrm>
            <a:off x="7308304" y="4659982"/>
            <a:ext cx="22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05376808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FAFB63A-BBF9-B441-A0E4-A13C89B0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Comparison of EC-Earth simulations' </a:t>
            </a:r>
            <a:r>
              <a:rPr lang="es-ES" dirty="0" err="1"/>
              <a:t>using</a:t>
            </a:r>
            <a:r>
              <a:rPr lang="es-ES" dirty="0"/>
              <a:t> different resolutions</a:t>
            </a:r>
            <a:br>
              <a:rPr lang="es-ES" dirty="0"/>
            </a:br>
            <a:br>
              <a:rPr lang="es-ES" dirty="0"/>
            </a:br>
            <a:endParaRPr lang="en-GB" dirty="0"/>
          </a:p>
        </p:txBody>
      </p:sp>
      <p:pic>
        <p:nvPicPr>
          <p:cNvPr id="7" name="Elementos multimedia en línea 6" descr="Comparison of EC-Earth simulations' ocean dynamics using different resolutions">
            <a:hlinkClick r:id="" action="ppaction://media"/>
            <a:extLst>
              <a:ext uri="{FF2B5EF4-FFF2-40B4-BE49-F238E27FC236}">
                <a16:creationId xmlns:a16="http://schemas.microsoft.com/office/drawing/2014/main" id="{C67A58F7-4F4B-A741-ADE8-B5FF4D5958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520" y="699542"/>
            <a:ext cx="7488832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523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1">
            <a:extLst>
              <a:ext uri="{FF2B5EF4-FFF2-40B4-BE49-F238E27FC236}">
                <a16:creationId xmlns:a16="http://schemas.microsoft.com/office/drawing/2014/main" id="{CCCB1FE2-7CF8-2A44-B426-7F5A35BD7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Motivation: Climate change and extreme events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488747-DDF6-EC4B-BECC-467411B46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4"/>
            <a:ext cx="5273774" cy="41635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63814F-F7B6-EF49-9F70-F94FF1FD3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15566"/>
            <a:ext cx="5436390" cy="36293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3">
            <a:extLst>
              <a:ext uri="{FF2B5EF4-FFF2-40B4-BE49-F238E27FC236}">
                <a16:creationId xmlns:a16="http://schemas.microsoft.com/office/drawing/2014/main" id="{930EC9EA-790C-BB48-8489-992B8FB77B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569913"/>
            <a:ext cx="60452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el 9">
            <a:extLst>
              <a:ext uri="{FF2B5EF4-FFF2-40B4-BE49-F238E27FC236}">
                <a16:creationId xmlns:a16="http://schemas.microsoft.com/office/drawing/2014/main" id="{66AF38CC-AC83-384F-802E-DAB63446B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Climate/weather in European HPC Ecosystem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0A0BAD-1B48-E448-8778-2FB04D44AE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913" y="3167063"/>
            <a:ext cx="2424112" cy="57308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0938A4F-BE88-2341-8AC9-20619284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744913"/>
            <a:ext cx="24241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n-US" sz="1000"/>
              <a:t>One of 10 funded Centers of Excellence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6C1C6DA-32C7-6F40-9F77-0EE167381C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5275" y="1419225"/>
            <a:ext cx="1671638" cy="54451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A965E85-D09A-0745-BA8F-309349F4C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974850"/>
            <a:ext cx="17287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en-US" sz="1000"/>
              <a:t>H2020 FET-project</a:t>
            </a:r>
          </a:p>
        </p:txBody>
      </p:sp>
    </p:spTree>
    <p:extLst>
      <p:ext uri="{BB962C8B-B14F-4D97-AF65-F5344CB8AC3E}">
        <p14:creationId xmlns:p14="http://schemas.microsoft.com/office/powerpoint/2010/main" val="35802088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>
            <a:extLst>
              <a:ext uri="{FF2B5EF4-FFF2-40B4-BE49-F238E27FC236}">
                <a16:creationId xmlns:a16="http://schemas.microsoft.com/office/drawing/2014/main" id="{A89F3A97-723B-CB43-B9D3-E1554482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47713"/>
            <a:ext cx="7777162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feld 8">
            <a:extLst>
              <a:ext uri="{FF2B5EF4-FFF2-40B4-BE49-F238E27FC236}">
                <a16:creationId xmlns:a16="http://schemas.microsoft.com/office/drawing/2014/main" id="{B238E0FD-B451-5C48-B97B-25ADD3ADC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3" y="107950"/>
            <a:ext cx="4519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100" i="1"/>
              <a:t>Selected weather/climate science and computational science projects</a:t>
            </a:r>
            <a:br>
              <a:rPr lang="en-GB" altLang="en-US" sz="1100" i="1"/>
            </a:br>
            <a:r>
              <a:rPr lang="en-GB" altLang="en-US" sz="1100" i="1"/>
              <a:t> funded by and proposed to the European Commission </a:t>
            </a:r>
            <a:endParaRPr lang="de-DE" altLang="en-US" sz="1100"/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4" descr="https://www.esiwace.eu/in-short/partner-new-under-constr/list-of-partners/subfolders.sub_thumbnail_14">
            <a:extLst>
              <a:ext uri="{FF2B5EF4-FFF2-40B4-BE49-F238E27FC236}">
                <a16:creationId xmlns:a16="http://schemas.microsoft.com/office/drawing/2014/main" id="{EA64E15F-3189-0543-964D-4462CE0CC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3355975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>
            <a:extLst>
              <a:ext uri="{FF2B5EF4-FFF2-40B4-BE49-F238E27FC236}">
                <a16:creationId xmlns:a16="http://schemas.microsoft.com/office/drawing/2014/main" id="{87503DDD-D262-DC41-9AEB-B3745D7A4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666750"/>
            <a:ext cx="4119563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15" descr="https://www.esiwace.eu/in-short/partner-new-under-constr/list-of-partners/subfolders.sub_thumbnail_15">
            <a:extLst>
              <a:ext uri="{FF2B5EF4-FFF2-40B4-BE49-F238E27FC236}">
                <a16:creationId xmlns:a16="http://schemas.microsoft.com/office/drawing/2014/main" id="{18860595-BBEE-464F-B9BB-2AA34E99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3201988"/>
            <a:ext cx="8667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>
            <a:extLst>
              <a:ext uri="{FF2B5EF4-FFF2-40B4-BE49-F238E27FC236}">
                <a16:creationId xmlns:a16="http://schemas.microsoft.com/office/drawing/2014/main" id="{EF02CC6A-DB94-7843-9D6C-E6AFD0F2A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27063"/>
            <a:ext cx="10239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https://www.esiwace.eu/in-short/partner-new-under-constr/list-of-partners/subfolders.sub_thumbnail_2">
            <a:extLst>
              <a:ext uri="{FF2B5EF4-FFF2-40B4-BE49-F238E27FC236}">
                <a16:creationId xmlns:a16="http://schemas.microsoft.com/office/drawing/2014/main" id="{4C03285B-215D-944E-BBE8-A496BC7F4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87450"/>
            <a:ext cx="1023938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https://www.esiwace.eu/in-short/partner-new-under-constr/list-of-partners/subfolders.sub_thumbnail_3">
            <a:extLst>
              <a:ext uri="{FF2B5EF4-FFF2-40B4-BE49-F238E27FC236}">
                <a16:creationId xmlns:a16="http://schemas.microsoft.com/office/drawing/2014/main" id="{B623CF31-E728-0E40-8677-CC9FAC5B5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92138"/>
            <a:ext cx="758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 descr="https://www.esiwace.eu/in-short/partner-new-under-constr/list-of-partners/subfolders.sub_thumbnail_4">
            <a:extLst>
              <a:ext uri="{FF2B5EF4-FFF2-40B4-BE49-F238E27FC236}">
                <a16:creationId xmlns:a16="http://schemas.microsoft.com/office/drawing/2014/main" id="{ED634DCF-2F04-C148-B245-048BE05F8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995488"/>
            <a:ext cx="1295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3">
            <a:extLst>
              <a:ext uri="{FF2B5EF4-FFF2-40B4-BE49-F238E27FC236}">
                <a16:creationId xmlns:a16="http://schemas.microsoft.com/office/drawing/2014/main" id="{729977DD-5221-0045-A468-983843FF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27063"/>
            <a:ext cx="1350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4">
            <a:extLst>
              <a:ext uri="{FF2B5EF4-FFF2-40B4-BE49-F238E27FC236}">
                <a16:creationId xmlns:a16="http://schemas.microsoft.com/office/drawing/2014/main" id="{54AF5770-FB1C-4F48-B8A1-CC4EFD2AC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592263"/>
            <a:ext cx="10763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5">
            <a:extLst>
              <a:ext uri="{FF2B5EF4-FFF2-40B4-BE49-F238E27FC236}">
                <a16:creationId xmlns:a16="http://schemas.microsoft.com/office/drawing/2014/main" id="{D3C0CEA3-C492-7B44-891E-4E74B6AFB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555625"/>
            <a:ext cx="5492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2" descr="https://www.esiwace.eu/in-short/partner-new-under-constr/list-of-partners/subfolders.sub_thumbnail_5">
            <a:extLst>
              <a:ext uri="{FF2B5EF4-FFF2-40B4-BE49-F238E27FC236}">
                <a16:creationId xmlns:a16="http://schemas.microsoft.com/office/drawing/2014/main" id="{D92E1232-C95E-8245-BC97-A56629DE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684213"/>
            <a:ext cx="10239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7" descr="https://www.esiwace.eu/in-short/partner-new-under-constr/list-of-partners/subfolders.sub_thumbnail_9">
            <a:extLst>
              <a:ext uri="{FF2B5EF4-FFF2-40B4-BE49-F238E27FC236}">
                <a16:creationId xmlns:a16="http://schemas.microsoft.com/office/drawing/2014/main" id="{CAD776B2-5532-6544-8DE1-9BB95867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131888"/>
            <a:ext cx="12287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9" descr="https://www.esiwace.eu/in-short/partner-new-under-constr/list-of-partners/subfolders.sub_thumbnail_10">
            <a:extLst>
              <a:ext uri="{FF2B5EF4-FFF2-40B4-BE49-F238E27FC236}">
                <a16:creationId xmlns:a16="http://schemas.microsoft.com/office/drawing/2014/main" id="{2BD892A9-7CEA-FF42-BA15-AA7FFBC9A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066925"/>
            <a:ext cx="6318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0">
            <a:extLst>
              <a:ext uri="{FF2B5EF4-FFF2-40B4-BE49-F238E27FC236}">
                <a16:creationId xmlns:a16="http://schemas.microsoft.com/office/drawing/2014/main" id="{F5E3AF0A-4135-E24D-9342-0EE6F653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131888"/>
            <a:ext cx="6588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1">
            <a:extLst>
              <a:ext uri="{FF2B5EF4-FFF2-40B4-BE49-F238E27FC236}">
                <a16:creationId xmlns:a16="http://schemas.microsoft.com/office/drawing/2014/main" id="{BE69E811-1B86-8749-85AC-1C8BC65A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92250"/>
            <a:ext cx="996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3" descr="https://www.esiwace.eu/in-short/partner-new-under-constr/list-of-partners/subfolders.sub_thumbnail_13">
            <a:extLst>
              <a:ext uri="{FF2B5EF4-FFF2-40B4-BE49-F238E27FC236}">
                <a16:creationId xmlns:a16="http://schemas.microsoft.com/office/drawing/2014/main" id="{FCDF2621-FC32-9240-9520-8374465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131888"/>
            <a:ext cx="10842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C600032-739E-5442-A7E0-A7BA49AC1FC7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821113" y="1243013"/>
            <a:ext cx="971550" cy="157321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0E769C1-4183-DB47-9739-358C60127B10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854575" y="1246188"/>
            <a:ext cx="976313" cy="157003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C4546B51-A954-1041-B0DC-C04170516732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900488" y="2844800"/>
            <a:ext cx="1862137" cy="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44" name="Picture 2" descr="Image result for arm forge logo">
            <a:extLst>
              <a:ext uri="{FF2B5EF4-FFF2-40B4-BE49-F238E27FC236}">
                <a16:creationId xmlns:a16="http://schemas.microsoft.com/office/drawing/2014/main" id="{2695ED7D-9A90-5E49-B22F-007E280F9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3363913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AE5EC90-5A3E-9841-B80D-3318BADE2F9E}"/>
              </a:ext>
            </a:extLst>
          </p:cNvPr>
          <p:cNvSpPr/>
          <p:nvPr/>
        </p:nvSpPr>
        <p:spPr>
          <a:xfrm>
            <a:off x="468313" y="3781425"/>
            <a:ext cx="8218487" cy="877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00"/>
          </a:p>
        </p:txBody>
      </p:sp>
      <p:grpSp>
        <p:nvGrpSpPr>
          <p:cNvPr id="26646" name="Gruppieren 32">
            <a:extLst>
              <a:ext uri="{FF2B5EF4-FFF2-40B4-BE49-F238E27FC236}">
                <a16:creationId xmlns:a16="http://schemas.microsoft.com/office/drawing/2014/main" id="{356EDE56-61CD-1F4A-85D7-7822A49C2DEF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3805238"/>
            <a:ext cx="7596187" cy="739775"/>
            <a:chOff x="786408" y="3365729"/>
            <a:chExt cx="7596844" cy="738664"/>
          </a:xfrm>
        </p:grpSpPr>
        <p:sp>
          <p:nvSpPr>
            <p:cNvPr id="26658" name="ZoneTexte 29">
              <a:extLst>
                <a:ext uri="{FF2B5EF4-FFF2-40B4-BE49-F238E27FC236}">
                  <a16:creationId xmlns:a16="http://schemas.microsoft.com/office/drawing/2014/main" id="{918E7EF5-47D0-6F4F-817F-0CCD7AB26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3249" y="3365729"/>
              <a:ext cx="221000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00" b="1"/>
                <a:t>ARM</a:t>
              </a:r>
              <a:r>
                <a:rPr lang="fr-FR" altLang="en-US" sz="1400"/>
                <a:t> tools development guided by the ESM community requirements.</a:t>
              </a:r>
            </a:p>
          </p:txBody>
        </p:sp>
        <p:sp>
          <p:nvSpPr>
            <p:cNvPr id="26659" name="ZoneTexte 30">
              <a:extLst>
                <a:ext uri="{FF2B5EF4-FFF2-40B4-BE49-F238E27FC236}">
                  <a16:creationId xmlns:a16="http://schemas.microsoft.com/office/drawing/2014/main" id="{565C652B-AEF1-324F-9458-AF62C06CF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1473" y="3365729"/>
              <a:ext cx="222551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00" b="1"/>
                <a:t>Seagate</a:t>
              </a:r>
              <a:r>
                <a:rPr lang="fr-FR" altLang="en-US" sz="1400"/>
                <a:t> development of the Clovis/Mero Object store backend for ESDM.</a:t>
              </a:r>
            </a:p>
          </p:txBody>
        </p:sp>
        <p:sp>
          <p:nvSpPr>
            <p:cNvPr id="26660" name="ZoneTexte 31">
              <a:extLst>
                <a:ext uri="{FF2B5EF4-FFF2-40B4-BE49-F238E27FC236}">
                  <a16:creationId xmlns:a16="http://schemas.microsoft.com/office/drawing/2014/main" id="{100F3293-C2D6-D445-A0E2-8FBB0161D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408" y="3365729"/>
              <a:ext cx="24482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fr-FR" altLang="en-US" sz="1400" b="1"/>
                <a:t>BULL</a:t>
              </a:r>
              <a:r>
                <a:rPr lang="fr-FR" altLang="en-US" sz="1400"/>
                <a:t> optimization of NEMO for improving performance scalability at high resolution.</a:t>
              </a:r>
            </a:p>
          </p:txBody>
        </p:sp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FC8AD728-F9BE-E847-BB87-DB6D46F481EE}"/>
              </a:ext>
            </a:extLst>
          </p:cNvPr>
          <p:cNvSpPr/>
          <p:nvPr/>
        </p:nvSpPr>
        <p:spPr>
          <a:xfrm>
            <a:off x="4506913" y="201613"/>
            <a:ext cx="3687762" cy="301625"/>
          </a:xfrm>
          <a:prstGeom prst="roundRect">
            <a:avLst/>
          </a:prstGeom>
          <a:solidFill>
            <a:srgbClr val="DCE6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P</a:t>
            </a:r>
            <a:r>
              <a:rPr lang="en-US" sz="1400" dirty="0" err="1">
                <a:solidFill>
                  <a:schemeClr val="tx1"/>
                </a:solidFill>
              </a:rPr>
              <a:t>artners</a:t>
            </a:r>
            <a:r>
              <a:rPr lang="en-US" sz="1400" dirty="0">
                <a:solidFill>
                  <a:schemeClr val="tx1"/>
                </a:solidFill>
              </a:rPr>
              <a:t> from Weather, Climate, HPC, Industry</a:t>
            </a:r>
          </a:p>
        </p:txBody>
      </p:sp>
      <p:pic>
        <p:nvPicPr>
          <p:cNvPr id="26651" name="Grafik 39">
            <a:extLst>
              <a:ext uri="{FF2B5EF4-FFF2-40B4-BE49-F238E27FC236}">
                <a16:creationId xmlns:a16="http://schemas.microsoft.com/office/drawing/2014/main" id="{341C919B-DDA9-F549-AA66-85563EFD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1546225"/>
            <a:ext cx="8969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Grafik 40">
            <a:extLst>
              <a:ext uri="{FF2B5EF4-FFF2-40B4-BE49-F238E27FC236}">
                <a16:creationId xmlns:a16="http://schemas.microsoft.com/office/drawing/2014/main" id="{5B0ECB34-A1DF-7E48-8954-9229EDD5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103438"/>
            <a:ext cx="10795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Grafik 41">
            <a:extLst>
              <a:ext uri="{FF2B5EF4-FFF2-40B4-BE49-F238E27FC236}">
                <a16:creationId xmlns:a16="http://schemas.microsoft.com/office/drawing/2014/main" id="{3DE43373-FD38-8544-B6FB-35B0CEC06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1600200"/>
            <a:ext cx="1012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Grafik 42">
            <a:extLst>
              <a:ext uri="{FF2B5EF4-FFF2-40B4-BE49-F238E27FC236}">
                <a16:creationId xmlns:a16="http://schemas.microsoft.com/office/drawing/2014/main" id="{8E19BEEF-FF02-714E-BBE8-F40A48EB8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252788"/>
            <a:ext cx="5222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Grafik 43">
            <a:extLst>
              <a:ext uri="{FF2B5EF4-FFF2-40B4-BE49-F238E27FC236}">
                <a16:creationId xmlns:a16="http://schemas.microsoft.com/office/drawing/2014/main" id="{B0480197-DC08-8F48-9E77-AE19B696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2379663"/>
            <a:ext cx="823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Grafik 44">
            <a:extLst>
              <a:ext uri="{FF2B5EF4-FFF2-40B4-BE49-F238E27FC236}">
                <a16:creationId xmlns:a16="http://schemas.microsoft.com/office/drawing/2014/main" id="{6CD7FECE-FF42-2F4B-893E-46FAE9EAD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2" b="38420"/>
          <a:stretch>
            <a:fillRect/>
          </a:stretch>
        </p:blipFill>
        <p:spPr bwMode="auto">
          <a:xfrm>
            <a:off x="5865813" y="1104900"/>
            <a:ext cx="6810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8CAD121B-36D8-934B-8B3A-73C5B2CEA33D}"/>
              </a:ext>
            </a:extLst>
          </p:cNvPr>
          <p:cNvSpPr txBox="1"/>
          <p:nvPr/>
        </p:nvSpPr>
        <p:spPr>
          <a:xfrm>
            <a:off x="1662113" y="123825"/>
            <a:ext cx="2765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985A9"/>
                </a:solidFill>
                <a:latin typeface="+mj-lt"/>
                <a:ea typeface="+mj-ea"/>
                <a:cs typeface="Lucida Sans Unicode" panose="020B0602030504020204" pitchFamily="34" charset="0"/>
              </a:rPr>
              <a:t>  Cross-</a:t>
            </a:r>
            <a:r>
              <a:rPr lang="en-US" sz="2000" dirty="0" err="1">
                <a:solidFill>
                  <a:srgbClr val="1985A9"/>
                </a:solidFill>
                <a:latin typeface="+mj-lt"/>
                <a:ea typeface="+mj-ea"/>
                <a:cs typeface="Lucida Sans Unicode" panose="020B0602030504020204" pitchFamily="34" charset="0"/>
              </a:rPr>
              <a:t>disciplinarity</a:t>
            </a:r>
            <a:r>
              <a:rPr lang="en-US" sz="2000" dirty="0">
                <a:solidFill>
                  <a:srgbClr val="1985A9"/>
                </a:solidFill>
                <a:latin typeface="+mj-lt"/>
                <a:ea typeface="+mj-ea"/>
                <a:cs typeface="Lucida Sans Unicode" panose="020B0602030504020204" pitchFamily="34" charset="0"/>
              </a:rPr>
              <a:t>:</a:t>
            </a: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2997717-DE74-6140-8EF9-66124EBD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27288"/>
            <a:ext cx="8229600" cy="2166937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1" dirty="0">
                <a:solidFill>
                  <a:schemeClr val="bg1">
                    <a:lumMod val="50000"/>
                  </a:schemeClr>
                </a:solidFill>
              </a:rPr>
              <a:t>Key objectives: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1" dirty="0">
                <a:solidFill>
                  <a:srgbClr val="007B9F"/>
                </a:solidFill>
              </a:rPr>
              <a:t>Evolution: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marL="400040" lvl="1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Enable leading European weather and climate models to leverage the available performance of pre-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exascale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systems with regard to both compute and data capacity in 2021.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b="1" dirty="0">
                <a:solidFill>
                  <a:srgbClr val="F29701"/>
                </a:solidFill>
              </a:rPr>
              <a:t>Revolution: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marL="400040" lvl="1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Prepare the weather and climate community to be able to make use of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exascale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 systems when they become available</a:t>
            </a:r>
          </a:p>
        </p:txBody>
      </p:sp>
      <p:pic>
        <p:nvPicPr>
          <p:cNvPr id="16389" name="Grafik 6">
            <a:extLst>
              <a:ext uri="{FF2B5EF4-FFF2-40B4-BE49-F238E27FC236}">
                <a16:creationId xmlns:a16="http://schemas.microsoft.com/office/drawing/2014/main" id="{088CDF25-1E04-9743-92A3-744C3526A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91440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1BC4938E-E460-254C-A614-2B861263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solidFill>
                  <a:schemeClr val="bg1">
                    <a:lumMod val="50000"/>
                  </a:schemeClr>
                </a:solidFill>
              </a:rPr>
              <a:t>Key objectives</a:t>
            </a:r>
          </a:p>
        </p:txBody>
      </p:sp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2355726"/>
            <a:ext cx="8229600" cy="21668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fontAlgn="ctr">
              <a:buNone/>
            </a:pPr>
            <a:r>
              <a:rPr lang="en-US" sz="1500" dirty="0">
                <a:solidFill>
                  <a:schemeClr val="tx1"/>
                </a:solidFill>
              </a:rPr>
              <a:t>WP1</a:t>
            </a:r>
            <a:r>
              <a:rPr lang="de-DE" sz="1500" dirty="0">
                <a:solidFill>
                  <a:schemeClr val="tx1"/>
                </a:solidFill>
              </a:rPr>
              <a:t>	</a:t>
            </a:r>
            <a:r>
              <a:rPr lang="en-US" sz="1500" dirty="0">
                <a:solidFill>
                  <a:schemeClr val="tx1"/>
                </a:solidFill>
              </a:rPr>
              <a:t>Cutting Edge Resolution in Earth system modelling</a:t>
            </a:r>
            <a:endParaRPr lang="de-DE" sz="1500" dirty="0">
              <a:solidFill>
                <a:schemeClr val="tx1"/>
              </a:solidFill>
              <a:cs typeface="Calibri"/>
            </a:endParaRPr>
          </a:p>
          <a:p>
            <a:pPr marL="0" indent="0" fontAlgn="ctr">
              <a:buNone/>
            </a:pPr>
            <a:r>
              <a:rPr lang="en-US" sz="1500" dirty="0">
                <a:solidFill>
                  <a:schemeClr val="tx1"/>
                </a:solidFill>
              </a:rPr>
              <a:t>WP2</a:t>
            </a:r>
            <a:r>
              <a:rPr lang="de-DE" sz="1500" dirty="0">
                <a:solidFill>
                  <a:schemeClr val="tx1"/>
                </a:solidFill>
              </a:rPr>
              <a:t>	</a:t>
            </a:r>
            <a:r>
              <a:rPr lang="en-US" sz="1500" dirty="0">
                <a:solidFill>
                  <a:schemeClr val="tx1"/>
                </a:solidFill>
              </a:rPr>
              <a:t>Establish and watch new technologies for the community</a:t>
            </a:r>
            <a:endParaRPr lang="de-DE" sz="1500">
              <a:solidFill>
                <a:schemeClr val="tx1"/>
              </a:solidFill>
              <a:cs typeface="Calibri"/>
            </a:endParaRPr>
          </a:p>
          <a:p>
            <a:pPr marL="0" indent="0" fontAlgn="ctr">
              <a:buNone/>
            </a:pPr>
            <a:r>
              <a:rPr lang="en-US" sz="1500" dirty="0">
                <a:solidFill>
                  <a:schemeClr val="tx1"/>
                </a:solidFill>
              </a:rPr>
              <a:t>WP3</a:t>
            </a:r>
            <a:r>
              <a:rPr lang="de-DE" sz="1500" dirty="0">
                <a:solidFill>
                  <a:schemeClr val="tx1"/>
                </a:solidFill>
              </a:rPr>
              <a:t>	</a:t>
            </a:r>
            <a:r>
              <a:rPr lang="en-US" sz="1500" dirty="0">
                <a:solidFill>
                  <a:schemeClr val="tx1"/>
                </a:solidFill>
              </a:rPr>
              <a:t>HPC services to prepare the weather and climate community for the pre-</a:t>
            </a:r>
            <a:r>
              <a:rPr lang="en-US" sz="1500" dirty="0" err="1">
                <a:solidFill>
                  <a:schemeClr val="tx1"/>
                </a:solidFill>
              </a:rPr>
              <a:t>exascale</a:t>
            </a:r>
            <a:endParaRPr lang="de-DE" sz="1500">
              <a:solidFill>
                <a:schemeClr val="tx1"/>
              </a:solidFill>
              <a:cs typeface="Calibri"/>
            </a:endParaRPr>
          </a:p>
          <a:p>
            <a:pPr marL="0" indent="0" fontAlgn="ctr">
              <a:buNone/>
            </a:pPr>
            <a:r>
              <a:rPr lang="en-US" sz="1500" dirty="0">
                <a:solidFill>
                  <a:schemeClr val="tx1"/>
                </a:solidFill>
              </a:rPr>
              <a:t>WP4</a:t>
            </a:r>
            <a:r>
              <a:rPr lang="de-DE" sz="1500" dirty="0">
                <a:solidFill>
                  <a:schemeClr val="tx1"/>
                </a:solidFill>
              </a:rPr>
              <a:t>	</a:t>
            </a:r>
            <a:r>
              <a:rPr lang="en-US" sz="1500" dirty="0">
                <a:solidFill>
                  <a:schemeClr val="tx1"/>
                </a:solidFill>
              </a:rPr>
              <a:t>Data Handling at Scale</a:t>
            </a:r>
            <a:endParaRPr lang="de-DE" sz="1500">
              <a:solidFill>
                <a:schemeClr val="tx1"/>
              </a:solidFill>
              <a:cs typeface="Calibri"/>
            </a:endParaRPr>
          </a:p>
          <a:p>
            <a:pPr marL="0" indent="0" fontAlgn="ctr">
              <a:buNone/>
            </a:pPr>
            <a:r>
              <a:rPr lang="en-US" sz="1500" dirty="0">
                <a:solidFill>
                  <a:schemeClr val="tx1"/>
                </a:solidFill>
              </a:rPr>
              <a:t>WP5</a:t>
            </a:r>
            <a:r>
              <a:rPr lang="de-DE" sz="1500" dirty="0">
                <a:solidFill>
                  <a:schemeClr val="tx1"/>
                </a:solidFill>
              </a:rPr>
              <a:t>	</a:t>
            </a:r>
            <a:r>
              <a:rPr lang="en-US" sz="1500" dirty="0">
                <a:solidFill>
                  <a:schemeClr val="tx1"/>
                </a:solidFill>
              </a:rPr>
              <a:t>Data post-processing, analytics and </a:t>
            </a:r>
            <a:r>
              <a:rPr lang="en-US" sz="1500" dirty="0" err="1">
                <a:solidFill>
                  <a:schemeClr val="tx1"/>
                </a:solidFill>
              </a:rPr>
              <a:t>visualisation</a:t>
            </a:r>
            <a:endParaRPr lang="de-DE" sz="1500">
              <a:solidFill>
                <a:schemeClr val="tx1"/>
              </a:solidFill>
              <a:cs typeface="Calibri"/>
            </a:endParaRPr>
          </a:p>
          <a:p>
            <a:pPr marL="0" indent="0" fontAlgn="ctr">
              <a:buNone/>
            </a:pPr>
            <a:r>
              <a:rPr lang="en-US" sz="1500" dirty="0">
                <a:solidFill>
                  <a:schemeClr val="tx1"/>
                </a:solidFill>
              </a:rPr>
              <a:t>WP6</a:t>
            </a:r>
            <a:r>
              <a:rPr lang="de-DE" sz="1500" dirty="0">
                <a:solidFill>
                  <a:schemeClr val="tx1"/>
                </a:solidFill>
              </a:rPr>
              <a:t>	</a:t>
            </a:r>
            <a:r>
              <a:rPr lang="en-US" sz="1500" dirty="0">
                <a:solidFill>
                  <a:schemeClr val="tx1"/>
                </a:solidFill>
              </a:rPr>
              <a:t>Community engagement and Training</a:t>
            </a:r>
            <a:endParaRPr lang="de-DE" sz="1500">
              <a:solidFill>
                <a:schemeClr val="tx1"/>
              </a:solidFill>
              <a:cs typeface="Calibri"/>
            </a:endParaRPr>
          </a:p>
          <a:p>
            <a:pPr marL="0" indent="0" fontAlgn="ctr">
              <a:buNone/>
            </a:pPr>
            <a:r>
              <a:rPr lang="en-US" sz="1500" dirty="0">
                <a:solidFill>
                  <a:schemeClr val="tx1"/>
                </a:solidFill>
              </a:rPr>
              <a:t>WP7</a:t>
            </a:r>
            <a:r>
              <a:rPr lang="de-DE" sz="1500" dirty="0">
                <a:solidFill>
                  <a:schemeClr val="tx1"/>
                </a:solidFill>
              </a:rPr>
              <a:t>	</a:t>
            </a:r>
            <a:r>
              <a:rPr lang="en-US" sz="1500" dirty="0">
                <a:solidFill>
                  <a:schemeClr val="tx1"/>
                </a:solidFill>
              </a:rPr>
              <a:t>Coordination, Management  and Dissemination</a:t>
            </a:r>
            <a:endParaRPr lang="de-DE" sz="1500">
              <a:solidFill>
                <a:schemeClr val="tx1"/>
              </a:solidFill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500" dirty="0">
              <a:cs typeface="Calibri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639"/>
            <a:ext cx="9144000" cy="1573071"/>
          </a:xfrm>
          <a:prstGeom prst="rect">
            <a:avLst/>
          </a:prstGeom>
        </p:spPr>
      </p:pic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1307026" y="205979"/>
            <a:ext cx="7009390" cy="339054"/>
          </a:xfrm>
        </p:spPr>
        <p:txBody>
          <a:bodyPr/>
          <a:lstStyle/>
          <a:p>
            <a:r>
              <a:rPr lang="en-GB" b="1" dirty="0" err="1">
                <a:cs typeface="Lucida Sans Unicode"/>
              </a:rPr>
              <a:t>ESiWACE</a:t>
            </a:r>
            <a:r>
              <a:rPr lang="en-GB" b="1" dirty="0">
                <a:cs typeface="Lucida Sans Unicode"/>
              </a:rPr>
              <a:t> 2 work packages</a:t>
            </a:r>
          </a:p>
        </p:txBody>
      </p:sp>
    </p:spTree>
    <p:extLst>
      <p:ext uri="{BB962C8B-B14F-4D97-AF65-F5344CB8AC3E}">
        <p14:creationId xmlns:p14="http://schemas.microsoft.com/office/powerpoint/2010/main" val="229938728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2">
            <a:extLst>
              <a:ext uri="{FF2B5EF4-FFF2-40B4-BE49-F238E27FC236}">
                <a16:creationId xmlns:a16="http://schemas.microsoft.com/office/drawing/2014/main" id="{C0766B75-A483-E14A-9D8C-E90595E17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altLang="en-US"/>
              <a:t>WP1:</a:t>
            </a:r>
            <a:r>
              <a:rPr lang="en-GB" altLang="en-US"/>
              <a:t> </a:t>
            </a:r>
            <a:r>
              <a:rPr lang="en-US" altLang="en-US"/>
              <a:t>Cutting Edge Resolution in Earth system modelling</a:t>
            </a:r>
            <a:br>
              <a:rPr lang="en-GB" altLang="en-US"/>
            </a:br>
            <a:endParaRPr lang="en-US" alt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1AE3D0E-B6C4-2647-B27E-EB141617B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700088"/>
            <a:ext cx="8447087" cy="417512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WP1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will develop coupled weather and climate models in unprecedented technical quality and performance as well as the organisational framework to assess their scientific performance.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rgbClr val="F59700"/>
                </a:solidFill>
              </a:rPr>
              <a:t>Lead:  Peter </a:t>
            </a:r>
            <a:r>
              <a:rPr lang="en-GB" sz="1800" dirty="0" err="1">
                <a:solidFill>
                  <a:srgbClr val="F59700"/>
                </a:solidFill>
              </a:rPr>
              <a:t>Dueben</a:t>
            </a:r>
            <a:r>
              <a:rPr lang="en-GB" sz="1800" dirty="0">
                <a:solidFill>
                  <a:srgbClr val="F59700"/>
                </a:solidFill>
              </a:rPr>
              <a:t> ECMWF; Kim </a:t>
            </a:r>
            <a:r>
              <a:rPr lang="en-GB" sz="1800" dirty="0" err="1">
                <a:solidFill>
                  <a:srgbClr val="F59700"/>
                </a:solidFill>
              </a:rPr>
              <a:t>Serradell</a:t>
            </a:r>
            <a:r>
              <a:rPr lang="en-GB" sz="1800" dirty="0">
                <a:solidFill>
                  <a:srgbClr val="F59700"/>
                </a:solidFill>
              </a:rPr>
              <a:t>, BSC;</a:t>
            </a:r>
            <a:endParaRPr lang="en-GB" sz="1800" dirty="0">
              <a:solidFill>
                <a:srgbClr val="F59700"/>
              </a:solidFill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100" dirty="0">
              <a:solidFill>
                <a:schemeClr val="tx1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</a:rPr>
              <a:t>Extend the </a:t>
            </a:r>
            <a:r>
              <a:rPr lang="en-GB" sz="1800" dirty="0" err="1">
                <a:solidFill>
                  <a:srgbClr val="007B9F"/>
                </a:solidFill>
              </a:rPr>
              <a:t>ESiWACE</a:t>
            </a:r>
            <a:r>
              <a:rPr lang="en-GB" sz="1800" dirty="0">
                <a:solidFill>
                  <a:srgbClr val="007B9F"/>
                </a:solidFill>
              </a:rPr>
              <a:t> 1km demonstrator </a:t>
            </a:r>
            <a:r>
              <a:rPr lang="en-GB" sz="1800" dirty="0">
                <a:solidFill>
                  <a:schemeClr val="tx1"/>
                </a:solidFill>
              </a:rPr>
              <a:t>approach to production type configurations: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For fixed SYPD (=1) + full IO </a:t>
            </a:r>
            <a:r>
              <a:rPr lang="en-GB" sz="1800" b="1" dirty="0">
                <a:solidFill>
                  <a:schemeClr val="tx1"/>
                </a:solidFill>
              </a:rPr>
              <a:t>push resolution</a:t>
            </a:r>
            <a:r>
              <a:rPr lang="en-GB" sz="1800" dirty="0">
                <a:solidFill>
                  <a:schemeClr val="tx1"/>
                </a:solidFill>
              </a:rPr>
              <a:t> as high as technically feasible. Tentative goal: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7B9F"/>
                </a:solidFill>
              </a:rPr>
              <a:t>EC-Earth: 16 km (TL1279) atmosphere coupled to a 1/12 degree (~8 km) ocean</a:t>
            </a:r>
            <a:endParaRPr lang="en-GB" sz="1400" b="1" dirty="0">
              <a:solidFill>
                <a:srgbClr val="007B9F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7B9F"/>
                </a:solidFill>
              </a:rPr>
              <a:t>ECMWF: 5 km (TCo1999) atmosphere coupled to a ¼ degree (25 km) ocean</a:t>
            </a:r>
            <a:endParaRPr lang="en-GB" sz="1400" b="1" dirty="0">
              <a:solidFill>
                <a:srgbClr val="007B9F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7B9F"/>
                </a:solidFill>
              </a:rPr>
              <a:t>ICON-ESM: 5 km atmosphere coupled to a 5 km ocean, aiming at higher resolutions for the ocean</a:t>
            </a:r>
            <a:endParaRPr lang="en-GB" sz="1400" b="1" dirty="0">
              <a:solidFill>
                <a:srgbClr val="007B9F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7B9F"/>
                </a:solidFill>
              </a:rPr>
              <a:t>The IPSL model: 10 km atmosphere coupled to a 1/12 degree (~8 km) ocean</a:t>
            </a:r>
            <a:endParaRPr lang="en-GB" sz="1400" b="1" dirty="0">
              <a:solidFill>
                <a:srgbClr val="007B9F"/>
              </a:solidFill>
              <a:cs typeface="Calibri"/>
            </a:endParaRPr>
          </a:p>
          <a:p>
            <a:pPr lvl="1" fontAlgn="auto">
              <a:spcAft>
                <a:spcPts val="0"/>
              </a:spcAft>
              <a:defRPr/>
            </a:pPr>
            <a:endParaRPr lang="en-GB" sz="600" b="1" dirty="0">
              <a:solidFill>
                <a:srgbClr val="007B9F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chemeClr val="tx1"/>
                </a:solidFill>
              </a:rPr>
              <a:t>Reach out to global high-res community (via DYAMOND);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provide the necessary infrastructure for light weight model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intercomparison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3166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2">
            <a:extLst>
              <a:ext uri="{FF2B5EF4-FFF2-40B4-BE49-F238E27FC236}">
                <a16:creationId xmlns:a16="http://schemas.microsoft.com/office/drawing/2014/main" id="{835140BB-547F-AE4E-8135-C427B9FE5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ctr"/>
            <a:r>
              <a:rPr lang="en-US" altLang="en-US" dirty="0"/>
              <a:t>WP2:</a:t>
            </a:r>
            <a:r>
              <a:rPr lang="en-GB" altLang="en-US" dirty="0"/>
              <a:t> </a:t>
            </a:r>
            <a:r>
              <a:rPr lang="en-US" altLang="en-US" dirty="0"/>
              <a:t>Establish and watch new technologies for the community</a:t>
            </a:r>
            <a:br>
              <a:rPr lang="en-GB" altLang="en-US" dirty="0">
                <a:cs typeface="Times New Roman" panose="02020603050405020304" pitchFamily="18" charset="0"/>
              </a:rPr>
            </a:br>
            <a:br>
              <a:rPr lang="en-GB" altLang="en-US" dirty="0"/>
            </a:br>
            <a:endParaRPr lang="en-US" alt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EAEAE42-73EE-DA42-8600-A37542ECB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0088"/>
            <a:ext cx="8229600" cy="38941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b="1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WP2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will establish, evaluate and watch new technologies to prepare climate and weather simulation for the </a:t>
            </a:r>
            <a:r>
              <a:rPr lang="en-GB" sz="1800" dirty="0" err="1">
                <a:solidFill>
                  <a:schemeClr val="tx1"/>
                </a:solidFill>
              </a:rPr>
              <a:t>exascale</a:t>
            </a:r>
            <a:r>
              <a:rPr lang="en-GB" sz="1800" dirty="0">
                <a:solidFill>
                  <a:schemeClr val="tx1"/>
                </a:solidFill>
              </a:rPr>
              <a:t> era. </a:t>
            </a: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800" dirty="0">
                <a:solidFill>
                  <a:srgbClr val="F59700"/>
                </a:solidFill>
              </a:rPr>
              <a:t>Lead:  Rupert Ford, STFC; Carlos Osuna, </a:t>
            </a:r>
            <a:r>
              <a:rPr lang="en-GB" sz="1800" dirty="0" err="1">
                <a:solidFill>
                  <a:srgbClr val="F59700"/>
                </a:solidFill>
              </a:rPr>
              <a:t>MeteoSwiss</a:t>
            </a:r>
            <a:endParaRPr lang="en-GB" sz="1800" dirty="0">
              <a:solidFill>
                <a:srgbClr val="F59700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rgbClr val="007B9F"/>
                </a:solidFill>
              </a:rPr>
              <a:t>Establish DSLs in the community </a:t>
            </a:r>
            <a:endParaRPr lang="en-GB" sz="1800" dirty="0">
              <a:solidFill>
                <a:srgbClr val="007B9F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rgbClr val="007B9F"/>
                </a:solidFill>
              </a:rPr>
              <a:t>Evaluate Concurrent Components to improve performance  </a:t>
            </a:r>
            <a:endParaRPr lang="en-GB" sz="1800" dirty="0">
              <a:solidFill>
                <a:srgbClr val="007B9F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rgbClr val="007B9F"/>
                </a:solidFill>
              </a:rPr>
              <a:t>Evaluate Containers to port Earth system models to new hardware</a:t>
            </a:r>
            <a:endParaRPr lang="en-GB" sz="1800" dirty="0">
              <a:solidFill>
                <a:srgbClr val="007B9F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1800" dirty="0">
                <a:solidFill>
                  <a:srgbClr val="007B9F"/>
                </a:solidFill>
              </a:rPr>
              <a:t>Watch emerging technologies (e.g. via Oxford machine learning workshop)</a:t>
            </a:r>
            <a:endParaRPr lang="en-GB" sz="1400" dirty="0">
              <a:solidFill>
                <a:srgbClr val="007B9F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 small logo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ercamp_Reading19" id="{CD4D9454-08B4-4B48-ABAD-A7A957585305}" vid="{47745260-F976-244B-970C-58C288FC756C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1069</Words>
  <Application>Microsoft Macintosh PowerPoint</Application>
  <PresentationFormat>Presentación en pantalla (16:9)</PresentationFormat>
  <Paragraphs>165</Paragraphs>
  <Slides>19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Larissa small logos</vt:lpstr>
      <vt:lpstr>Presentación de PowerPoint</vt:lpstr>
      <vt:lpstr>Motivation: Climate change and extreme events</vt:lpstr>
      <vt:lpstr>Climate/weather in European HPC Ecosystem</vt:lpstr>
      <vt:lpstr>Presentación de PowerPoint</vt:lpstr>
      <vt:lpstr>Presentación de PowerPoint</vt:lpstr>
      <vt:lpstr>Key objectives</vt:lpstr>
      <vt:lpstr>ESiWACE 2 work packages</vt:lpstr>
      <vt:lpstr>WP1: Cutting Edge Resolution in Earth system modelling </vt:lpstr>
      <vt:lpstr>WP2: Establish and watch new technologies for the community  </vt:lpstr>
      <vt:lpstr>WP3: HPC services to prepare the W&amp;C community for pre-exascale   </vt:lpstr>
      <vt:lpstr>WP4 and WP5: Data Handling at Scale    </vt:lpstr>
      <vt:lpstr>WP6: Community engagement and Training    </vt:lpstr>
      <vt:lpstr>Presentación de PowerPoint</vt:lpstr>
      <vt:lpstr>EC-Earth Climate Model</vt:lpstr>
      <vt:lpstr>EC-Earth T1279-ORCA12 in MareNostrum4</vt:lpstr>
      <vt:lpstr>ORCA36 scalability (MN4) </vt:lpstr>
      <vt:lpstr>Performance analysis</vt:lpstr>
      <vt:lpstr>Presentación de PowerPoint</vt:lpstr>
      <vt:lpstr>Comparison of EC-Earth simulations' using different resolutions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Florian Ziemen</dc:creator>
  <cp:keywords/>
  <dc:description/>
  <cp:lastModifiedBy>Kim Serradell</cp:lastModifiedBy>
  <cp:revision>2030</cp:revision>
  <cp:lastPrinted>2020-02-25T16:04:37Z</cp:lastPrinted>
  <dcterms:created xsi:type="dcterms:W3CDTF">2010-02-23T08:33:49Z</dcterms:created>
  <dcterms:modified xsi:type="dcterms:W3CDTF">2020-03-30T09:46:55Z</dcterms:modified>
  <cp:category/>
</cp:coreProperties>
</file>