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</p:sldIdLst>
  <p:sldSz cy="6858000" cx="9144000"/>
  <p:notesSz cx="6858000" cy="9144000"/>
  <p:embeddedFontLst>
    <p:embeddedFont>
      <p:font typeface="Merriweather"/>
      <p:regular r:id="rId45"/>
      <p:bold r:id="rId46"/>
      <p:italic r:id="rId47"/>
      <p:boldItalic r:id="rId4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1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50BF4FB9-2E95-4C40-9E19-B685DA522708}">
  <a:tblStyle styleId="{50BF4FB9-2E95-4C40-9E19-B685DA52270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FF861BA0-F2F4-4A66-9560-DD8E24B680C0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  <a:tblStyle styleId="{AA02A27C-2E7E-4903-B440-C04FD0355C8B}" styleName="Table_2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15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4.xml"/><Relationship Id="rId20" Type="http://schemas.openxmlformats.org/officeDocument/2006/relationships/slide" Target="slides/slide14.xml"/><Relationship Id="rId42" Type="http://schemas.openxmlformats.org/officeDocument/2006/relationships/slide" Target="slides/slide36.xml"/><Relationship Id="rId41" Type="http://schemas.openxmlformats.org/officeDocument/2006/relationships/slide" Target="slides/slide35.xml"/><Relationship Id="rId22" Type="http://schemas.openxmlformats.org/officeDocument/2006/relationships/slide" Target="slides/slide16.xml"/><Relationship Id="rId44" Type="http://schemas.openxmlformats.org/officeDocument/2006/relationships/slide" Target="slides/slide38.xml"/><Relationship Id="rId21" Type="http://schemas.openxmlformats.org/officeDocument/2006/relationships/slide" Target="slides/slide15.xml"/><Relationship Id="rId43" Type="http://schemas.openxmlformats.org/officeDocument/2006/relationships/slide" Target="slides/slide37.xml"/><Relationship Id="rId24" Type="http://schemas.openxmlformats.org/officeDocument/2006/relationships/slide" Target="slides/slide18.xml"/><Relationship Id="rId46" Type="http://schemas.openxmlformats.org/officeDocument/2006/relationships/font" Target="fonts/Merriweather-bold.fntdata"/><Relationship Id="rId23" Type="http://schemas.openxmlformats.org/officeDocument/2006/relationships/slide" Target="slides/slide17.xml"/><Relationship Id="rId45" Type="http://schemas.openxmlformats.org/officeDocument/2006/relationships/font" Target="fonts/Merriweather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48" Type="http://schemas.openxmlformats.org/officeDocument/2006/relationships/font" Target="fonts/Merriweather-boldItalic.fntdata"/><Relationship Id="rId25" Type="http://schemas.openxmlformats.org/officeDocument/2006/relationships/slide" Target="slides/slide19.xml"/><Relationship Id="rId47" Type="http://schemas.openxmlformats.org/officeDocument/2006/relationships/font" Target="fonts/Merriweather-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slide" Target="slides/slide31.xml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slide" Target="slides/slide33.xml"/><Relationship Id="rId16" Type="http://schemas.openxmlformats.org/officeDocument/2006/relationships/slide" Target="slides/slide10.xml"/><Relationship Id="rId38" Type="http://schemas.openxmlformats.org/officeDocument/2006/relationships/slide" Target="slides/slide32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Shape 4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Shape 5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Shape 6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E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Shape 3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Shape 15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Shape 17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Shape 17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Shape 18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Shape 18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Shape 19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Shape 200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Shape 21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Shape 23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Shape 23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Shape 24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Shape 24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Shape 26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Shape 26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Shape 2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Shape 27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Shape 27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Shape 27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Shape 314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Shape 32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Shape 32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Shape 33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Shape 33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Shape 33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Shape 33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Shape 34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Shape 347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Shape 348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Shape 35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8" name="Shape 35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Shape 36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Shape 36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Shape 36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Shape 40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Shape 40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Shape 40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Shape 41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Shape 41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Shape 41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Shape 41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Shape 41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Shape 42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Shape 42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Shape 42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Shape 4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Shape 43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Shape 43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Shape 43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Shape 44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Shape 44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Shape 44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Shape 451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Shape 452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Shape 453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0" name="Shape 470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Shape 475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6" name="Shape 47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7" name="Shape 477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Shape 483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Shape 484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5" name="Shape 485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Shape 492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Shape 493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4" name="Shape 494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Shape 50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Shape 501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Shape 502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s-E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9" name="Shape 50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Shape 5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" name="Shape 5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Shape 69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Shape 8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Shape 100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7" name="Shape 117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Shape 136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8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SC2017-First">
  <p:cSld name="BSC2017-Firs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/>
        </p:nvSpPr>
        <p:spPr>
          <a:xfrm>
            <a:off x="3048000" y="6095685"/>
            <a:ext cx="6096000" cy="487533"/>
          </a:xfrm>
          <a:prstGeom prst="rect">
            <a:avLst/>
          </a:pr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Shape 12"/>
          <p:cNvSpPr txBox="1"/>
          <p:nvPr>
            <p:ph type="ctrTitle"/>
          </p:nvPr>
        </p:nvSpPr>
        <p:spPr>
          <a:xfrm>
            <a:off x="3722916" y="1631730"/>
            <a:ext cx="5026945" cy="299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  <a:defRPr b="1" i="0" sz="52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3" name="Shape 13"/>
          <p:cNvSpPr txBox="1"/>
          <p:nvPr>
            <p:ph idx="1" type="subTitle"/>
          </p:nvPr>
        </p:nvSpPr>
        <p:spPr>
          <a:xfrm>
            <a:off x="3722916" y="4900141"/>
            <a:ext cx="5026945" cy="82274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Shape 14"/>
          <p:cNvSpPr/>
          <p:nvPr/>
        </p:nvSpPr>
        <p:spPr>
          <a:xfrm>
            <a:off x="1" y="6095685"/>
            <a:ext cx="3048000" cy="487533"/>
          </a:xfrm>
          <a:prstGeom prst="rect">
            <a:avLst/>
          </a:prstGeom>
          <a:solidFill>
            <a:srgbClr val="004890">
              <a:alpha val="4980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15"/>
          <p:cNvSpPr txBox="1"/>
          <p:nvPr>
            <p:ph idx="2" type="body"/>
          </p:nvPr>
        </p:nvSpPr>
        <p:spPr>
          <a:xfrm>
            <a:off x="244475" y="6095685"/>
            <a:ext cx="2441575" cy="487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6" name="Shape 16"/>
          <p:cNvSpPr txBox="1"/>
          <p:nvPr>
            <p:ph idx="3" type="body"/>
          </p:nvPr>
        </p:nvSpPr>
        <p:spPr>
          <a:xfrm>
            <a:off x="3722916" y="6095684"/>
            <a:ext cx="5026946" cy="4875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Arial"/>
              <a:buNone/>
              <a:defRPr b="0" i="0" sz="24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SC2017-Generic">
  <p:cSld name="BSC2017-Generic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/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b="1" i="0" sz="3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9" name="Shape 19"/>
          <p:cNvSpPr txBox="1"/>
          <p:nvPr>
            <p:ph idx="1" type="body"/>
          </p:nvPr>
        </p:nvSpPr>
        <p:spPr>
          <a:xfrm>
            <a:off x="464803" y="1215072"/>
            <a:ext cx="8229598" cy="483325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810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556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302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302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pic>
        <p:nvPicPr>
          <p:cNvPr id="20" name="Shape 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432709" y="6232144"/>
            <a:ext cx="1876425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>
  <p:cSld name="Blank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/>
          <p:nvPr>
            <p:ph type="title"/>
          </p:nvPr>
        </p:nvSpPr>
        <p:spPr>
          <a:xfrm>
            <a:off x="464803" y="217893"/>
            <a:ext cx="8229598" cy="83839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  <a:defRPr b="1" i="0" sz="35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/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  <a:defRPr b="1" i="0" sz="6000" u="none" cap="none" strike="noStrik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SC2017-Last">
  <p:cSld name="BSC2017-Las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Shape 2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Shape 27"/>
          <p:cNvSpPr txBox="1"/>
          <p:nvPr/>
        </p:nvSpPr>
        <p:spPr>
          <a:xfrm>
            <a:off x="1991225" y="2636182"/>
            <a:ext cx="5161550" cy="901825"/>
          </a:xfrm>
          <a:prstGeom prst="rect">
            <a:avLst/>
          </a:prstGeom>
          <a:noFill/>
          <a:ln>
            <a:noFill/>
          </a:ln>
          <a:effectLst>
            <a:outerShdw blurRad="127000" rotWithShape="0" algn="ctr">
              <a:srgbClr val="082242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72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THANK YOU!</a:t>
            </a:r>
            <a:endParaRPr sz="72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Shape 28"/>
          <p:cNvSpPr txBox="1"/>
          <p:nvPr/>
        </p:nvSpPr>
        <p:spPr>
          <a:xfrm>
            <a:off x="3360099" y="5922083"/>
            <a:ext cx="2407901" cy="534158"/>
          </a:xfrm>
          <a:prstGeom prst="rect">
            <a:avLst/>
          </a:prstGeom>
          <a:noFill/>
          <a:ln>
            <a:noFill/>
          </a:ln>
          <a:effectLst>
            <a:outerShdw blurRad="127000" rotWithShape="0" algn="ctr">
              <a:srgbClr val="082242">
                <a:alpha val="8470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6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www.bsc.es</a:t>
            </a:r>
            <a:endParaRPr sz="36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Shape 29"/>
          <p:cNvSpPr txBox="1"/>
          <p:nvPr>
            <p:ph type="title"/>
          </p:nvPr>
        </p:nvSpPr>
        <p:spPr>
          <a:xfrm>
            <a:off x="910318" y="4101711"/>
            <a:ext cx="7323364" cy="68893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  <a:defRPr b="0" i="0" sz="3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pypi.python.org/pypi/autosubmit" TargetMode="External"/><Relationship Id="rId4" Type="http://schemas.openxmlformats.org/officeDocument/2006/relationships/image" Target="../media/image23.png"/><Relationship Id="rId5" Type="http://schemas.openxmlformats.org/officeDocument/2006/relationships/image" Target="../media/image2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3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0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27.jpg"/><Relationship Id="rId4" Type="http://schemas.openxmlformats.org/officeDocument/2006/relationships/image" Target="../media/image24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28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8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4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5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9.png"/><Relationship Id="rId6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/>
          <p:nvPr>
            <p:ph type="ctrTitle"/>
          </p:nvPr>
        </p:nvSpPr>
        <p:spPr>
          <a:xfrm>
            <a:off x="3287475" y="1403125"/>
            <a:ext cx="6009000" cy="299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</a:pPr>
            <a:r>
              <a:rPr lang="es-ES" sz="4400"/>
              <a:t>High Performance Computing for </a:t>
            </a:r>
            <a:endParaRPr sz="4400"/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5200"/>
              <a:buFont typeface="Calibri"/>
              <a:buNone/>
            </a:pPr>
            <a:r>
              <a:rPr lang="es-ES" sz="4400"/>
              <a:t>Earth System Models: Optimization &amp; Profiling</a:t>
            </a:r>
            <a:endParaRPr b="1" i="0" sz="4400" u="none" cap="none" strike="noStrike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Shape 35"/>
          <p:cNvSpPr txBox="1"/>
          <p:nvPr>
            <p:ph idx="1" type="subTitle"/>
          </p:nvPr>
        </p:nvSpPr>
        <p:spPr>
          <a:xfrm>
            <a:off x="3646716" y="4900141"/>
            <a:ext cx="5026800" cy="82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s-ES" sz="2800"/>
              <a:t>Pablo Ortega, Miguel Castrillo and Mario Acosta</a:t>
            </a:r>
            <a:endParaRPr b="0" i="0" sz="2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Shape 36"/>
          <p:cNvSpPr txBox="1"/>
          <p:nvPr>
            <p:ph idx="3" type="body"/>
          </p:nvPr>
        </p:nvSpPr>
        <p:spPr>
          <a:xfrm>
            <a:off x="3722916" y="6095684"/>
            <a:ext cx="5026800" cy="48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Arial"/>
              <a:buNone/>
            </a:pPr>
            <a:r>
              <a:rPr lang="es-ES"/>
              <a:t>Earth Sciences Department</a:t>
            </a:r>
            <a:endParaRPr b="0" i="0" sz="2400" u="none" cap="none" strike="noStrike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 txBox="1"/>
          <p:nvPr>
            <p:ph type="title"/>
          </p:nvPr>
        </p:nvSpPr>
        <p:spPr>
          <a:xfrm>
            <a:off x="419525" y="39300"/>
            <a:ext cx="8496000" cy="16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s-ES" sz="5000"/>
              <a:t>Goal of the collaboration</a:t>
            </a:r>
            <a:endParaRPr b="1" i="0" sz="5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Shape 159"/>
          <p:cNvSpPr txBox="1"/>
          <p:nvPr>
            <p:ph type="title"/>
          </p:nvPr>
        </p:nvSpPr>
        <p:spPr>
          <a:xfrm>
            <a:off x="419525" y="980200"/>
            <a:ext cx="82473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 sz="2800"/>
              <a:t>Reducing the model biases in the NICAM-LETKF model</a:t>
            </a:r>
            <a:endParaRPr sz="2800"/>
          </a:p>
          <a:p>
            <a:pPr indent="0" lvl="0" marL="0" marR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 sz="2800"/>
              <a:t>using HR sea ice reconstruction with EC-Earth </a:t>
            </a:r>
            <a:endParaRPr sz="2800"/>
          </a:p>
        </p:txBody>
      </p:sp>
      <p:pic>
        <p:nvPicPr>
          <p:cNvPr id="160" name="Shape 1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2750" y="1970800"/>
            <a:ext cx="3100397" cy="8323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1" name="Shape 161"/>
          <p:cNvGrpSpPr/>
          <p:nvPr/>
        </p:nvGrpSpPr>
        <p:grpSpPr>
          <a:xfrm>
            <a:off x="368559" y="2637718"/>
            <a:ext cx="3490357" cy="4213538"/>
            <a:chOff x="185936" y="908720"/>
            <a:chExt cx="4242048" cy="5120975"/>
          </a:xfrm>
        </p:grpSpPr>
        <p:pic>
          <p:nvPicPr>
            <p:cNvPr id="162" name="Shape 162"/>
            <p:cNvPicPr preferRelativeResize="0"/>
            <p:nvPr/>
          </p:nvPicPr>
          <p:blipFill rotWithShape="1">
            <a:blip r:embed="rId4">
              <a:alphaModFix/>
            </a:blip>
            <a:srcRect b="21862" l="0" r="50000" t="0"/>
            <a:stretch/>
          </p:blipFill>
          <p:spPr>
            <a:xfrm>
              <a:off x="185936" y="908720"/>
              <a:ext cx="4242048" cy="5120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Shape 163"/>
            <p:cNvSpPr/>
            <p:nvPr/>
          </p:nvSpPr>
          <p:spPr>
            <a:xfrm rot="521503">
              <a:off x="1609094" y="3469152"/>
              <a:ext cx="792097" cy="1152062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4" name="Shape 164"/>
            <p:cNvSpPr/>
            <p:nvPr/>
          </p:nvSpPr>
          <p:spPr>
            <a:xfrm rot="-440501">
              <a:off x="2373438" y="3670898"/>
              <a:ext cx="462492" cy="9229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5" name="Shape 165"/>
            <p:cNvSpPr/>
            <p:nvPr/>
          </p:nvSpPr>
          <p:spPr>
            <a:xfrm rot="5033624">
              <a:off x="2661869" y="2891274"/>
              <a:ext cx="462524" cy="922928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grpSp>
        <p:nvGrpSpPr>
          <p:cNvPr id="166" name="Shape 166"/>
          <p:cNvGrpSpPr/>
          <p:nvPr/>
        </p:nvGrpSpPr>
        <p:grpSpPr>
          <a:xfrm>
            <a:off x="5334942" y="2909008"/>
            <a:ext cx="3311648" cy="3802095"/>
            <a:chOff x="4721990" y="908721"/>
            <a:chExt cx="4229435" cy="5040560"/>
          </a:xfrm>
        </p:grpSpPr>
        <p:pic>
          <p:nvPicPr>
            <p:cNvPr descr="http://nsidc.org/arcticseaicenews/files/2014/12/n_extn_hires.png" id="167" name="Shape 16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721990" y="908721"/>
              <a:ext cx="4229435" cy="50405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8" name="Shape 168"/>
            <p:cNvSpPr/>
            <p:nvPr/>
          </p:nvSpPr>
          <p:spPr>
            <a:xfrm rot="521503">
              <a:off x="5702027" y="3698244"/>
              <a:ext cx="792097" cy="1152062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69" name="Shape 169"/>
            <p:cNvSpPr/>
            <p:nvPr/>
          </p:nvSpPr>
          <p:spPr>
            <a:xfrm rot="-440501">
              <a:off x="6501412" y="3812923"/>
              <a:ext cx="462492" cy="922900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170" name="Shape 170"/>
            <p:cNvSpPr/>
            <p:nvPr/>
          </p:nvSpPr>
          <p:spPr>
            <a:xfrm rot="5033624">
              <a:off x="6874868" y="2954527"/>
              <a:ext cx="462524" cy="922928"/>
            </a:xfrm>
            <a:prstGeom prst="ellipse">
              <a:avLst/>
            </a:prstGeom>
            <a:noFill/>
            <a:ln cap="flat" cmpd="sng" w="19050">
              <a:solidFill>
                <a:srgbClr val="FF0000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400"/>
                <a:buFont typeface="Times New Roman"/>
                <a:buNone/>
              </a:pPr>
              <a:r>
                <a:t/>
              </a:r>
              <a:endParaRPr b="0" i="0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171" name="Shape 17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78093" y="1876500"/>
            <a:ext cx="1671209" cy="873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Porting the model to other architectures</a:t>
            </a:r>
            <a:endParaRPr/>
          </a:p>
        </p:txBody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464800" y="1215072"/>
            <a:ext cx="8229600" cy="7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MPMD run: different models, different needs</a:t>
            </a:r>
            <a:endParaRPr/>
          </a:p>
        </p:txBody>
      </p:sp>
      <p:graphicFrame>
        <p:nvGraphicFramePr>
          <p:cNvPr id="179" name="Shape 179"/>
          <p:cNvGraphicFramePr/>
          <p:nvPr/>
        </p:nvGraphicFramePr>
        <p:xfrm>
          <a:off x="952500" y="1946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{50BF4FB9-2E95-4C40-9E19-B685DA522708}</a:tableStyleId>
              </a:tblPr>
              <a:tblGrid>
                <a:gridCol w="2329425"/>
                <a:gridCol w="2677600"/>
                <a:gridCol w="22319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/>
                        <a:t>Model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DCDC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/>
                        <a:t>I/O server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DCDCD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/>
                        <a:t>Output lib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DCDCDC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IFS (atmosphere)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Not used in EC-Earth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GRIB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NEMO (ocean)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XIOS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NetCDF/HDF5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180" name="Shape 180"/>
          <p:cNvGraphicFramePr/>
          <p:nvPr/>
        </p:nvGraphicFramePr>
        <p:xfrm>
          <a:off x="952500" y="40269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{50BF4FB9-2E95-4C40-9E19-B685DA522708}</a:tableStyleId>
              </a:tblPr>
              <a:tblGrid>
                <a:gridCol w="1633900"/>
                <a:gridCol w="1878125"/>
                <a:gridCol w="1194300"/>
                <a:gridCol w="25326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/>
                        <a:t>Facility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7FB0E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/>
                        <a:t>Endianness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7FB0E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/>
                        <a:t>RAM/Core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7FB0ED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/>
                        <a:t>Pre-compiled libs linking</a:t>
                      </a:r>
                      <a:endParaRPr b="1"/>
                    </a:p>
                  </a:txBody>
                  <a:tcPr marT="91425" marB="91425" marR="91425" marL="91425">
                    <a:solidFill>
                      <a:srgbClr val="7FB0ED"/>
                    </a:solidFill>
                  </a:tcPr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Marenostrum IV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Little endian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2 GB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Both static &amp; dynamic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Mira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Big endian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1 GB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Static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K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Big endian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2 GB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Static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181" name="Shape 181"/>
          <p:cNvSpPr txBox="1"/>
          <p:nvPr>
            <p:ph idx="1" type="body"/>
          </p:nvPr>
        </p:nvSpPr>
        <p:spPr>
          <a:xfrm>
            <a:off x="464800" y="3272472"/>
            <a:ext cx="8229600" cy="73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Different systems,</a:t>
            </a:r>
            <a:r>
              <a:rPr lang="es-ES"/>
              <a:t> different features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Porting the model to other architectures</a:t>
            </a:r>
            <a:endParaRPr/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781050" y="910275"/>
            <a:ext cx="80211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Our experience in ALCF (Mira). Similar changes for RIKKEN (K).</a:t>
            </a:r>
            <a:endParaRPr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/>
          <p:nvPr/>
        </p:nvSpPr>
        <p:spPr>
          <a:xfrm>
            <a:off x="389675" y="2730650"/>
            <a:ext cx="1315200" cy="593400"/>
          </a:xfrm>
          <a:prstGeom prst="rect">
            <a:avLst/>
          </a:prstGeom>
          <a:solidFill>
            <a:srgbClr val="7FB0E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GribAPI</a:t>
            </a:r>
            <a:endParaRPr b="1" sz="1800"/>
          </a:p>
        </p:txBody>
      </p:sp>
      <p:sp>
        <p:nvSpPr>
          <p:cNvPr id="190" name="Shape 190"/>
          <p:cNvSpPr/>
          <p:nvPr/>
        </p:nvSpPr>
        <p:spPr>
          <a:xfrm>
            <a:off x="389675" y="33246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GribEX</a:t>
            </a:r>
            <a:endParaRPr sz="1800"/>
          </a:p>
        </p:txBody>
      </p:sp>
      <p:sp>
        <p:nvSpPr>
          <p:cNvPr id="191" name="Shape 191"/>
          <p:cNvSpPr txBox="1"/>
          <p:nvPr/>
        </p:nvSpPr>
        <p:spPr>
          <a:xfrm>
            <a:off x="54728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</a:rPr>
              <a:t>./configure \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FFFFFF"/>
                </a:solidFill>
                <a:highlight>
                  <a:srgbClr val="93C47D"/>
                </a:highlight>
              </a:rPr>
              <a:t>--build=ppc64-redhat-linux \</a:t>
            </a:r>
            <a:endParaRPr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FFFFFF"/>
                </a:solidFill>
                <a:highlight>
                  <a:srgbClr val="93C47D"/>
                </a:highlight>
              </a:rPr>
              <a:t>--host=powerpc64-bgq-linux \</a:t>
            </a:r>
            <a:endParaRPr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FFFFFF"/>
                </a:solidFill>
                <a:highlight>
                  <a:srgbClr val="93C47D"/>
                </a:highlight>
              </a:rPr>
              <a:t>CC=mpicc \</a:t>
            </a:r>
            <a:endParaRPr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FFFFFF"/>
                </a:solidFill>
                <a:highlight>
                  <a:srgbClr val="93C47D"/>
                </a:highlight>
              </a:rPr>
              <a:t>CFLAGS="-O3" \</a:t>
            </a:r>
            <a:endParaRPr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FFFFFF"/>
                </a:solidFill>
                <a:highlight>
                  <a:srgbClr val="93C47D"/>
                </a:highlight>
              </a:rPr>
              <a:t>FC=mpif90 \</a:t>
            </a:r>
            <a:endParaRPr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FFFFFF"/>
                </a:solidFill>
                <a:highlight>
                  <a:srgbClr val="93C47D"/>
                </a:highlight>
              </a:rPr>
              <a:t>FCFLAGS="-O3" \</a:t>
            </a:r>
            <a:endParaRPr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FFFFFF"/>
                </a:solidFill>
                <a:highlight>
                  <a:srgbClr val="93C47D"/>
                </a:highlight>
              </a:rPr>
              <a:t>F77=mpif77 \</a:t>
            </a:r>
            <a:endParaRPr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FFFFFF"/>
                </a:solidFill>
                <a:highlight>
                  <a:srgbClr val="93C47D"/>
                </a:highlight>
              </a:rPr>
              <a:t>FFLAGS="-O3" \</a:t>
            </a:r>
            <a:endParaRPr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</a:rPr>
              <a:t>--disable-jpeg \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solidFill>
                  <a:srgbClr val="FFFFFF"/>
                </a:solidFill>
                <a:highlight>
                  <a:srgbClr val="93C47D"/>
                </a:highlight>
              </a:rPr>
              <a:t>--enable-shared=no</a:t>
            </a:r>
            <a:endParaRPr b="1">
              <a:solidFill>
                <a:srgbClr val="FFFFFF"/>
              </a:solidFill>
              <a:highlight>
                <a:srgbClr val="93C47D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92" name="Shape 192"/>
          <p:cNvSpPr txBox="1"/>
          <p:nvPr/>
        </p:nvSpPr>
        <p:spPr>
          <a:xfrm>
            <a:off x="21200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</a:rPr>
              <a:t>./configure \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>
                <a:solidFill>
                  <a:srgbClr val="FFFFFF"/>
                </a:solidFill>
              </a:rPr>
              <a:t>--disable-jpeg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193" name="Shape 193"/>
          <p:cNvSpPr/>
          <p:nvPr/>
        </p:nvSpPr>
        <p:spPr>
          <a:xfrm>
            <a:off x="389675" y="39342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linking</a:t>
            </a:r>
            <a:endParaRPr sz="1800"/>
          </a:p>
        </p:txBody>
      </p:sp>
      <p:sp>
        <p:nvSpPr>
          <p:cNvPr id="194" name="Shape 194"/>
          <p:cNvSpPr/>
          <p:nvPr/>
        </p:nvSpPr>
        <p:spPr>
          <a:xfrm>
            <a:off x="389675" y="45438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headers</a:t>
            </a:r>
            <a:endParaRPr sz="1800"/>
          </a:p>
        </p:txBody>
      </p:sp>
      <p:sp>
        <p:nvSpPr>
          <p:cNvPr id="195" name="Shape 195"/>
          <p:cNvSpPr/>
          <p:nvPr/>
        </p:nvSpPr>
        <p:spPr>
          <a:xfrm>
            <a:off x="389675" y="51534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</a:t>
            </a:r>
            <a:r>
              <a:rPr lang="es-ES" sz="1800"/>
              <a:t>compiling</a:t>
            </a:r>
            <a:endParaRPr sz="1800"/>
          </a:p>
        </p:txBody>
      </p:sp>
      <p:sp>
        <p:nvSpPr>
          <p:cNvPr id="196" name="Shape 196"/>
          <p:cNvSpPr txBox="1"/>
          <p:nvPr>
            <p:ph idx="1" type="body"/>
          </p:nvPr>
        </p:nvSpPr>
        <p:spPr>
          <a:xfrm>
            <a:off x="21200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197" name="Shape 197"/>
          <p:cNvSpPr txBox="1"/>
          <p:nvPr>
            <p:ph idx="1" type="body"/>
          </p:nvPr>
        </p:nvSpPr>
        <p:spPr>
          <a:xfrm>
            <a:off x="54728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Porting the model to other architectures</a:t>
            </a:r>
            <a:endParaRPr/>
          </a:p>
        </p:txBody>
      </p:sp>
      <p:sp>
        <p:nvSpPr>
          <p:cNvPr id="204" name="Shape 204"/>
          <p:cNvSpPr txBox="1"/>
          <p:nvPr>
            <p:ph idx="1" type="body"/>
          </p:nvPr>
        </p:nvSpPr>
        <p:spPr>
          <a:xfrm>
            <a:off x="781050" y="910275"/>
            <a:ext cx="7972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Our experience in ALCF (Mira). Similar changes for RIKKEN (K).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Shape 205"/>
          <p:cNvSpPr/>
          <p:nvPr/>
        </p:nvSpPr>
        <p:spPr>
          <a:xfrm>
            <a:off x="389675" y="2730650"/>
            <a:ext cx="1315200" cy="5934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GribAPI</a:t>
            </a:r>
            <a:endParaRPr sz="1800"/>
          </a:p>
        </p:txBody>
      </p:sp>
      <p:sp>
        <p:nvSpPr>
          <p:cNvPr id="206" name="Shape 206"/>
          <p:cNvSpPr/>
          <p:nvPr/>
        </p:nvSpPr>
        <p:spPr>
          <a:xfrm>
            <a:off x="389675" y="3324625"/>
            <a:ext cx="1315200" cy="609000"/>
          </a:xfrm>
          <a:prstGeom prst="rect">
            <a:avLst/>
          </a:prstGeom>
          <a:solidFill>
            <a:srgbClr val="7FB0E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GribEX</a:t>
            </a:r>
            <a:endParaRPr sz="1800"/>
          </a:p>
        </p:txBody>
      </p:sp>
      <p:sp>
        <p:nvSpPr>
          <p:cNvPr id="207" name="Shape 207"/>
          <p:cNvSpPr txBox="1"/>
          <p:nvPr/>
        </p:nvSpPr>
        <p:spPr>
          <a:xfrm>
            <a:off x="54728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>
                <a:solidFill>
                  <a:schemeClr val="lt1"/>
                </a:solidFill>
                <a:highlight>
                  <a:srgbClr val="93C47D"/>
                </a:highlight>
              </a:rPr>
              <a:t>#undef LITTLE_ENDIAN</a:t>
            </a:r>
            <a:endParaRPr b="1">
              <a:solidFill>
                <a:schemeClr val="lt1"/>
              </a:solidFill>
              <a:highlight>
                <a:srgbClr val="93C47D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#ifdef LITTLE_ENDIAN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  return ((*centre*1000000) + (*subcentre*1000) + (*number &amp; 0xff));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#else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  return ((*centre*1000000) + (*subcentre*1000) + ((*number&gt;&gt;shift) &amp; 0xff));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#endif</a:t>
            </a:r>
            <a:endParaRPr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08" name="Shape 208"/>
          <p:cNvSpPr txBox="1"/>
          <p:nvPr/>
        </p:nvSpPr>
        <p:spPr>
          <a:xfrm>
            <a:off x="21200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#ifdef LITTLE_ENDIAN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  return ((*centre*1000000) + (*subcentre*1000) + (*number &amp; 0xff));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#else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  return ((*centre*1000000) + (*subcentre*1000) + ((*number&gt;&gt;shift) &amp; 0xff));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#endif</a:t>
            </a:r>
            <a:endParaRPr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09" name="Shape 209"/>
          <p:cNvSpPr/>
          <p:nvPr/>
        </p:nvSpPr>
        <p:spPr>
          <a:xfrm>
            <a:off x="389675" y="39342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linking</a:t>
            </a:r>
            <a:endParaRPr sz="1800"/>
          </a:p>
        </p:txBody>
      </p:sp>
      <p:sp>
        <p:nvSpPr>
          <p:cNvPr id="210" name="Shape 210"/>
          <p:cNvSpPr/>
          <p:nvPr/>
        </p:nvSpPr>
        <p:spPr>
          <a:xfrm>
            <a:off x="389675" y="45438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headers</a:t>
            </a:r>
            <a:endParaRPr sz="1800"/>
          </a:p>
        </p:txBody>
      </p:sp>
      <p:sp>
        <p:nvSpPr>
          <p:cNvPr id="211" name="Shape 211"/>
          <p:cNvSpPr/>
          <p:nvPr/>
        </p:nvSpPr>
        <p:spPr>
          <a:xfrm>
            <a:off x="389675" y="51534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compiling</a:t>
            </a:r>
            <a:endParaRPr sz="1800"/>
          </a:p>
        </p:txBody>
      </p:sp>
      <p:sp>
        <p:nvSpPr>
          <p:cNvPr id="212" name="Shape 212"/>
          <p:cNvSpPr txBox="1"/>
          <p:nvPr>
            <p:ph idx="1" type="body"/>
          </p:nvPr>
        </p:nvSpPr>
        <p:spPr>
          <a:xfrm>
            <a:off x="21200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54728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Porting the model to other architectures</a:t>
            </a:r>
            <a:endParaRPr/>
          </a:p>
        </p:txBody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781050" y="910275"/>
            <a:ext cx="79722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Our experience in ALCF (Mira). Similar changes for RIKKEN (K).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/>
          <p:nvPr/>
        </p:nvSpPr>
        <p:spPr>
          <a:xfrm>
            <a:off x="389675" y="2730650"/>
            <a:ext cx="1315200" cy="5934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GribAPI</a:t>
            </a:r>
            <a:endParaRPr sz="1800"/>
          </a:p>
        </p:txBody>
      </p:sp>
      <p:sp>
        <p:nvSpPr>
          <p:cNvPr id="222" name="Shape 222"/>
          <p:cNvSpPr/>
          <p:nvPr/>
        </p:nvSpPr>
        <p:spPr>
          <a:xfrm>
            <a:off x="389675" y="33246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GribEX</a:t>
            </a:r>
            <a:endParaRPr sz="1800"/>
          </a:p>
        </p:txBody>
      </p:sp>
      <p:sp>
        <p:nvSpPr>
          <p:cNvPr id="223" name="Shape 223"/>
          <p:cNvSpPr txBox="1"/>
          <p:nvPr/>
        </p:nvSpPr>
        <p:spPr>
          <a:xfrm>
            <a:off x="54728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>
                <a:solidFill>
                  <a:schemeClr val="lt1"/>
                </a:solidFill>
              </a:rPr>
              <a:t>-L/gpfs/mira-fs1/projects/EXCEL/models/ecearth/v3.1/sources/sources/ifs-36r4/lib  </a:t>
            </a:r>
            <a:r>
              <a:rPr b="1" lang="es-ES" sz="900">
                <a:solidFill>
                  <a:schemeClr val="lt1"/>
                </a:solidFill>
                <a:highlight>
                  <a:srgbClr val="93C47D"/>
                </a:highlight>
              </a:rPr>
              <a:t>-lifs -lifsaux -lifsalgor -ltrans -lifsalgor -lsurf -lifsaux -lifs -ldummy      </a:t>
            </a:r>
            <a:r>
              <a:rPr b="1" lang="es-ES" sz="900">
                <a:solidFill>
                  <a:schemeClr val="lt1"/>
                </a:solidFill>
              </a:rPr>
              <a:t> </a:t>
            </a:r>
            <a:r>
              <a:rPr lang="es-ES" sz="900">
                <a:solidFill>
                  <a:schemeClr val="lt1"/>
                </a:solidFill>
              </a:rPr>
              <a:t>  -L/gpfs/mira-fs1/projects/EXCEL/models/ecearth/v3.1/sources/sources/oasis3/ecconf/lib   -lpsmile.MPI1 -lmpp_io -lclim.MPI1               </a:t>
            </a:r>
            <a:r>
              <a:rPr lang="es-ES" sz="900">
                <a:solidFill>
                  <a:schemeClr val="lt1"/>
                </a:solidFill>
                <a:highlight>
                  <a:srgbClr val="93C47D"/>
                </a:highlight>
              </a:rPr>
              <a:t>-L/soft/libraries/netcdf/current/cnk-gcc/current/lib -lnetcdff -lnetcdf             -L/soft/libraries/pnetcdf/current/cnk-gcc/current/lib -lpnetcdf             -L/soft/libraries/hdf5/current/cnk-gcc/current/lib -lhdf5_hl -lhdf5 -ldl             -L/soft/libraries/alcf/current/gcc/ZLIB/lib -lz -lm</a:t>
            </a:r>
            <a:r>
              <a:rPr lang="es-ES" sz="900">
                <a:solidFill>
                  <a:schemeClr val="lt1"/>
                </a:solidFill>
              </a:rPr>
              <a:t>     -L/projects/EXCEL/opt/grib_api-1.14.0/cnk-gcc/lib -lgrib_api_f90 -lgrib_api     -L/projects/EXCEL/opt/emos_000392/cnk-gcc/  -lemosR64      -L/soft/libraries/alcf/current/gcc/LAPACK/lib  -llapack             </a:t>
            </a:r>
            <a:r>
              <a:rPr lang="es-ES" sz="900">
                <a:solidFill>
                  <a:schemeClr val="lt1"/>
                </a:solidFill>
                <a:highlight>
                  <a:srgbClr val="93C47D"/>
                </a:highlight>
              </a:rPr>
              <a:t>-L/soft/libraries/alcf/current/gcc/BLAS/lib -lblas</a:t>
            </a:r>
            <a:endParaRPr sz="900">
              <a:solidFill>
                <a:schemeClr val="lt1"/>
              </a:solidFill>
              <a:highlight>
                <a:srgbClr val="93C47D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9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224" name="Shape 224"/>
          <p:cNvSpPr txBox="1"/>
          <p:nvPr/>
        </p:nvSpPr>
        <p:spPr>
          <a:xfrm>
            <a:off x="21200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>
                <a:solidFill>
                  <a:schemeClr val="lt1"/>
                </a:solidFill>
              </a:rPr>
              <a:t>-L/gpfs/mira-fs1/projects/EXCEL/models/ecearth/v3.1/sources/sources/ifs-36r4/lib     </a:t>
            </a:r>
            <a:r>
              <a:rPr b="1" lang="es-ES" sz="900">
                <a:solidFill>
                  <a:schemeClr val="lt1"/>
                </a:solidFill>
                <a:highlight>
                  <a:srgbClr val="E06666"/>
                </a:highlight>
              </a:rPr>
              <a:t>-lifs -ltrans -lsurf -lifsalgor -lifsaux -lifs -ldummy </a:t>
            </a:r>
            <a:r>
              <a:rPr b="1" lang="es-ES" sz="900">
                <a:solidFill>
                  <a:schemeClr val="lt1"/>
                </a:solidFill>
              </a:rPr>
              <a:t> </a:t>
            </a:r>
            <a:endParaRPr b="1" sz="9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>
                <a:solidFill>
                  <a:schemeClr val="lt1"/>
                </a:solidFill>
              </a:rPr>
              <a:t>            -L/gpfs/mira-fs1/projects/EXCEL/models/ecearth/v3.1/sources/sources/oasis3/ecconf/lib   -lpsmile.MPI1 -lmpp_io -lclim.MPI1 </a:t>
            </a:r>
            <a:endParaRPr sz="9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>
                <a:solidFill>
                  <a:schemeClr val="lt1"/>
                </a:solidFill>
              </a:rPr>
              <a:t>                              </a:t>
            </a:r>
            <a:r>
              <a:rPr lang="es-ES" sz="900">
                <a:solidFill>
                  <a:schemeClr val="lt1"/>
                </a:solidFill>
                <a:highlight>
                  <a:srgbClr val="E06666"/>
                </a:highlight>
              </a:rPr>
              <a:t>-L/soft/libraries/netcdf/current/cnk-gcc/current/lib  -lnetcdff -lnetcdf -lpnetcdf -lhdf5_hl -lhdf5 -ldl -lz</a:t>
            </a:r>
            <a:endParaRPr sz="900">
              <a:solidFill>
                <a:schemeClr val="lt1"/>
              </a:solidFill>
              <a:highlight>
                <a:srgbClr val="E06666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>
                <a:solidFill>
                  <a:schemeClr val="lt1"/>
                </a:solidFill>
              </a:rPr>
              <a:t>            -L/projects/EXCEL/opt/grib_api-1.14.0/cnk-gcc/lib -lgrib_api_f90 -lgrib_api</a:t>
            </a:r>
            <a:endParaRPr sz="9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>
                <a:solidFill>
                  <a:schemeClr val="lt1"/>
                </a:solidFill>
              </a:rPr>
              <a:t>            -L/projects/EXCEL/opt/emos_000392/cnk-gcc/  -lemosR64</a:t>
            </a:r>
            <a:endParaRPr sz="9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900">
                <a:solidFill>
                  <a:schemeClr val="lt1"/>
                </a:solidFill>
              </a:rPr>
              <a:t>            -L/soft/libraries/alcf/current/gcc/LAPACK/lib  -llapack</a:t>
            </a:r>
            <a:endParaRPr sz="9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rgbClr val="FFFFFF"/>
              </a:solidFill>
            </a:endParaRPr>
          </a:p>
        </p:txBody>
      </p:sp>
      <p:sp>
        <p:nvSpPr>
          <p:cNvPr id="225" name="Shape 225"/>
          <p:cNvSpPr/>
          <p:nvPr/>
        </p:nvSpPr>
        <p:spPr>
          <a:xfrm>
            <a:off x="389675" y="3934225"/>
            <a:ext cx="1315200" cy="609000"/>
          </a:xfrm>
          <a:prstGeom prst="rect">
            <a:avLst/>
          </a:prstGeom>
          <a:solidFill>
            <a:srgbClr val="7FB0E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IFS linking</a:t>
            </a:r>
            <a:endParaRPr b="1" sz="1800"/>
          </a:p>
        </p:txBody>
      </p:sp>
      <p:sp>
        <p:nvSpPr>
          <p:cNvPr id="226" name="Shape 226"/>
          <p:cNvSpPr/>
          <p:nvPr/>
        </p:nvSpPr>
        <p:spPr>
          <a:xfrm>
            <a:off x="389675" y="45438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headers</a:t>
            </a:r>
            <a:endParaRPr sz="1800"/>
          </a:p>
        </p:txBody>
      </p:sp>
      <p:sp>
        <p:nvSpPr>
          <p:cNvPr id="227" name="Shape 227"/>
          <p:cNvSpPr/>
          <p:nvPr/>
        </p:nvSpPr>
        <p:spPr>
          <a:xfrm>
            <a:off x="389675" y="51534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compiling</a:t>
            </a:r>
            <a:endParaRPr sz="1800"/>
          </a:p>
        </p:txBody>
      </p:sp>
      <p:sp>
        <p:nvSpPr>
          <p:cNvPr id="228" name="Shape 228"/>
          <p:cNvSpPr txBox="1"/>
          <p:nvPr>
            <p:ph idx="1" type="body"/>
          </p:nvPr>
        </p:nvSpPr>
        <p:spPr>
          <a:xfrm>
            <a:off x="21200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229" name="Shape 229"/>
          <p:cNvSpPr txBox="1"/>
          <p:nvPr>
            <p:ph idx="1" type="body"/>
          </p:nvPr>
        </p:nvSpPr>
        <p:spPr>
          <a:xfrm>
            <a:off x="54728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Shape 235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Porting the model to other architectures</a:t>
            </a:r>
            <a:endParaRPr/>
          </a:p>
        </p:txBody>
      </p:sp>
      <p:sp>
        <p:nvSpPr>
          <p:cNvPr id="236" name="Shape 236"/>
          <p:cNvSpPr txBox="1"/>
          <p:nvPr>
            <p:ph idx="1" type="body"/>
          </p:nvPr>
        </p:nvSpPr>
        <p:spPr>
          <a:xfrm>
            <a:off x="781050" y="910275"/>
            <a:ext cx="79134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Our experience in ALCF (Mira). Similar changes for RIKKEN (K).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Shape 237"/>
          <p:cNvSpPr/>
          <p:nvPr/>
        </p:nvSpPr>
        <p:spPr>
          <a:xfrm>
            <a:off x="389675" y="2730650"/>
            <a:ext cx="1315200" cy="5934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GribAPI</a:t>
            </a:r>
            <a:endParaRPr sz="1800"/>
          </a:p>
        </p:txBody>
      </p:sp>
      <p:sp>
        <p:nvSpPr>
          <p:cNvPr id="238" name="Shape 238"/>
          <p:cNvSpPr/>
          <p:nvPr/>
        </p:nvSpPr>
        <p:spPr>
          <a:xfrm>
            <a:off x="389675" y="33246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GribEX</a:t>
            </a:r>
            <a:endParaRPr sz="1800"/>
          </a:p>
        </p:txBody>
      </p:sp>
      <p:sp>
        <p:nvSpPr>
          <p:cNvPr id="239" name="Shape 239"/>
          <p:cNvSpPr txBox="1"/>
          <p:nvPr/>
        </p:nvSpPr>
        <p:spPr>
          <a:xfrm>
            <a:off x="54728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#if defined(CRAY) &amp;&amp; !defined(SV2)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#define gethwm GETHWM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#else</a:t>
            </a:r>
            <a:endParaRPr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#define gethwm </a:t>
            </a:r>
            <a:r>
              <a:rPr b="1" lang="es-ES">
                <a:solidFill>
                  <a:schemeClr val="lt1"/>
                </a:solidFill>
                <a:highlight>
                  <a:srgbClr val="93C47D"/>
                </a:highlight>
              </a:rPr>
              <a:t>gethwm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40" name="Shape 240"/>
          <p:cNvSpPr txBox="1"/>
          <p:nvPr/>
        </p:nvSpPr>
        <p:spPr>
          <a:xfrm>
            <a:off x="21200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undefined reference to `gethwm’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#if defined(CRAY) &amp;&amp; !defined(SV2)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#define gethwm GETHWM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#else</a:t>
            </a:r>
            <a:endParaRPr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#define gethwm </a:t>
            </a:r>
            <a:r>
              <a:rPr b="1" lang="es-ES">
                <a:solidFill>
                  <a:schemeClr val="lt1"/>
                </a:solidFill>
                <a:highlight>
                  <a:srgbClr val="E06666"/>
                </a:highlight>
              </a:rPr>
              <a:t>gethwm_</a:t>
            </a:r>
            <a:endParaRPr b="1">
              <a:solidFill>
                <a:schemeClr val="lt1"/>
              </a:solidFill>
              <a:highlight>
                <a:srgbClr val="E06666"/>
              </a:highlight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200">
              <a:solidFill>
                <a:schemeClr val="lt1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41" name="Shape 241"/>
          <p:cNvSpPr/>
          <p:nvPr/>
        </p:nvSpPr>
        <p:spPr>
          <a:xfrm>
            <a:off x="389675" y="39342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linking</a:t>
            </a:r>
            <a:endParaRPr sz="1800"/>
          </a:p>
        </p:txBody>
      </p:sp>
      <p:sp>
        <p:nvSpPr>
          <p:cNvPr id="242" name="Shape 242"/>
          <p:cNvSpPr/>
          <p:nvPr/>
        </p:nvSpPr>
        <p:spPr>
          <a:xfrm>
            <a:off x="389675" y="4543825"/>
            <a:ext cx="1315200" cy="609000"/>
          </a:xfrm>
          <a:prstGeom prst="rect">
            <a:avLst/>
          </a:prstGeom>
          <a:solidFill>
            <a:srgbClr val="7FB0E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IFS headers</a:t>
            </a:r>
            <a:endParaRPr b="1" sz="1800"/>
          </a:p>
        </p:txBody>
      </p:sp>
      <p:sp>
        <p:nvSpPr>
          <p:cNvPr id="243" name="Shape 243"/>
          <p:cNvSpPr/>
          <p:nvPr/>
        </p:nvSpPr>
        <p:spPr>
          <a:xfrm>
            <a:off x="389675" y="51534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compiling</a:t>
            </a:r>
            <a:endParaRPr sz="1800"/>
          </a:p>
        </p:txBody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21200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245" name="Shape 245"/>
          <p:cNvSpPr txBox="1"/>
          <p:nvPr>
            <p:ph idx="1" type="body"/>
          </p:nvPr>
        </p:nvSpPr>
        <p:spPr>
          <a:xfrm>
            <a:off x="54728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Porting the model to other architectures</a:t>
            </a:r>
            <a:endParaRPr/>
          </a:p>
        </p:txBody>
      </p:sp>
      <p:sp>
        <p:nvSpPr>
          <p:cNvPr id="252" name="Shape 252"/>
          <p:cNvSpPr txBox="1"/>
          <p:nvPr>
            <p:ph idx="1" type="body"/>
          </p:nvPr>
        </p:nvSpPr>
        <p:spPr>
          <a:xfrm>
            <a:off x="781050" y="910275"/>
            <a:ext cx="7913400" cy="6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Our experience in ALCF (Mira). Similar changes for RIKKEN (K).</a:t>
            </a:r>
            <a:endParaRPr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Shape 253"/>
          <p:cNvSpPr/>
          <p:nvPr/>
        </p:nvSpPr>
        <p:spPr>
          <a:xfrm>
            <a:off x="389675" y="2730650"/>
            <a:ext cx="1315200" cy="5934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GribAPI</a:t>
            </a:r>
            <a:endParaRPr sz="1800"/>
          </a:p>
        </p:txBody>
      </p:sp>
      <p:sp>
        <p:nvSpPr>
          <p:cNvPr id="254" name="Shape 254"/>
          <p:cNvSpPr/>
          <p:nvPr/>
        </p:nvSpPr>
        <p:spPr>
          <a:xfrm>
            <a:off x="389675" y="33246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GribEX</a:t>
            </a:r>
            <a:endParaRPr sz="1800"/>
          </a:p>
        </p:txBody>
      </p:sp>
      <p:sp>
        <p:nvSpPr>
          <p:cNvPr id="255" name="Shape 255"/>
          <p:cNvSpPr txBox="1"/>
          <p:nvPr/>
        </p:nvSpPr>
        <p:spPr>
          <a:xfrm>
            <a:off x="54728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s-ES">
                <a:solidFill>
                  <a:schemeClr val="lt1"/>
                </a:solidFill>
                <a:highlight>
                  <a:srgbClr val="6AA84F"/>
                </a:highlight>
              </a:rPr>
              <a:t>-mc-model=medium</a:t>
            </a:r>
            <a:endParaRPr b="1">
              <a:solidFill>
                <a:schemeClr val="lt1"/>
              </a:solidFill>
              <a:highlight>
                <a:srgbClr val="6AA84F"/>
              </a:highlight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</a:endParaRPr>
          </a:p>
        </p:txBody>
      </p:sp>
      <p:sp>
        <p:nvSpPr>
          <p:cNvPr id="256" name="Shape 256"/>
          <p:cNvSpPr txBox="1"/>
          <p:nvPr/>
        </p:nvSpPr>
        <p:spPr>
          <a:xfrm>
            <a:off x="2120000" y="2715625"/>
            <a:ext cx="3023400" cy="3046800"/>
          </a:xfrm>
          <a:prstGeom prst="rect">
            <a:avLst/>
          </a:prstGeom>
          <a:solidFill>
            <a:srgbClr val="000000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>
                <a:solidFill>
                  <a:schemeClr val="lt1"/>
                </a:solidFill>
              </a:rPr>
              <a:t>TOC relocation error (R_PPC64_TOC16)</a:t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257" name="Shape 257"/>
          <p:cNvSpPr/>
          <p:nvPr/>
        </p:nvSpPr>
        <p:spPr>
          <a:xfrm>
            <a:off x="389675" y="39342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linking</a:t>
            </a:r>
            <a:endParaRPr sz="1800"/>
          </a:p>
        </p:txBody>
      </p:sp>
      <p:sp>
        <p:nvSpPr>
          <p:cNvPr id="258" name="Shape 258"/>
          <p:cNvSpPr/>
          <p:nvPr/>
        </p:nvSpPr>
        <p:spPr>
          <a:xfrm>
            <a:off x="389675" y="4543825"/>
            <a:ext cx="1315200" cy="609000"/>
          </a:xfrm>
          <a:prstGeom prst="rect">
            <a:avLst/>
          </a:prstGeom>
          <a:solidFill>
            <a:srgbClr val="DCDCD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/>
              <a:t>IFS headers</a:t>
            </a:r>
            <a:endParaRPr sz="1800"/>
          </a:p>
        </p:txBody>
      </p:sp>
      <p:sp>
        <p:nvSpPr>
          <p:cNvPr id="259" name="Shape 259"/>
          <p:cNvSpPr/>
          <p:nvPr/>
        </p:nvSpPr>
        <p:spPr>
          <a:xfrm>
            <a:off x="389675" y="5153425"/>
            <a:ext cx="1315200" cy="609000"/>
          </a:xfrm>
          <a:prstGeom prst="rect">
            <a:avLst/>
          </a:prstGeom>
          <a:solidFill>
            <a:srgbClr val="7FB0ED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IFS compiling</a:t>
            </a:r>
            <a:endParaRPr b="1" sz="1800"/>
          </a:p>
        </p:txBody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21200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  <p:sp>
        <p:nvSpPr>
          <p:cNvPr id="261" name="Shape 261"/>
          <p:cNvSpPr txBox="1"/>
          <p:nvPr>
            <p:ph idx="1" type="body"/>
          </p:nvPr>
        </p:nvSpPr>
        <p:spPr>
          <a:xfrm>
            <a:off x="5472800" y="2095500"/>
            <a:ext cx="3023400" cy="505200"/>
          </a:xfrm>
          <a:prstGeom prst="rect">
            <a:avLst/>
          </a:prstGeom>
          <a:solidFill>
            <a:schemeClr val="accent1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 sz="2200">
                <a:solidFill>
                  <a:srgbClr val="FFFFFF"/>
                </a:solidFill>
              </a:rPr>
              <a:t>MareNostrum IV</a:t>
            </a:r>
            <a:endParaRPr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hape 266"/>
          <p:cNvSpPr txBox="1"/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s-ES"/>
              <a:t>Workflow </a:t>
            </a:r>
            <a:r>
              <a:rPr lang="es-ES"/>
              <a:t>management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Shape 271"/>
          <p:cNvSpPr txBox="1"/>
          <p:nvPr>
            <p:ph type="title"/>
          </p:nvPr>
        </p:nvSpPr>
        <p:spPr>
          <a:xfrm>
            <a:off x="89325" y="632475"/>
            <a:ext cx="90381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High Performance Computing in Earth Sciences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Shape 272"/>
          <p:cNvSpPr txBox="1"/>
          <p:nvPr>
            <p:ph idx="1" type="body"/>
          </p:nvPr>
        </p:nvSpPr>
        <p:spPr>
          <a:xfrm>
            <a:off x="855175" y="1606950"/>
            <a:ext cx="7433700" cy="35556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anchorCtr="0" anchor="ctr" bIns="180000" lIns="144000" spcFirstLastPara="1" rIns="180000" wrap="square" tIns="180000">
            <a:noAutofit/>
          </a:bodyPr>
          <a:lstStyle/>
          <a:p>
            <a:pPr indent="-2286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s-ES"/>
              <a:t>Earth System Models (ESMs) are sophisticated tools with continuously increasing complexity: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247650" lvl="2" marL="1143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100"/>
              <a:buFont typeface="Arial"/>
              <a:buChar char="•"/>
            </a:pPr>
            <a:r>
              <a:rPr lang="es-ES" sz="2100"/>
              <a:t>More components of Earth System are included</a:t>
            </a:r>
            <a:endParaRPr sz="2100"/>
          </a:p>
          <a:p>
            <a:pPr indent="0" lvl="0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247650" lvl="2" marL="1143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100"/>
              <a:buFont typeface="Arial"/>
              <a:buChar char="•"/>
            </a:pPr>
            <a:r>
              <a:rPr lang="es-ES" sz="2100"/>
              <a:t>Finer Spatial and Temporal resolutions</a:t>
            </a:r>
            <a:endParaRPr sz="21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s-ES"/>
              <a:t>This increase in complexity could be developed thanks to the important parallel advances in HPC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3" name="Shape 2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972" y="4555295"/>
            <a:ext cx="4010025" cy="405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/>
        </p:nvSpPr>
        <p:spPr>
          <a:xfrm>
            <a:off x="2380950" y="3011100"/>
            <a:ext cx="6048600" cy="7404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053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2154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0" name="Shape 280"/>
          <p:cNvSpPr/>
          <p:nvPr/>
        </p:nvSpPr>
        <p:spPr>
          <a:xfrm rot="10800000">
            <a:off x="2285775" y="3562425"/>
            <a:ext cx="6048600" cy="740400"/>
          </a:xfrm>
          <a:prstGeom prst="bentUpArrow">
            <a:avLst>
              <a:gd fmla="val 25000" name="adj1"/>
              <a:gd fmla="val 25000" name="adj2"/>
              <a:gd fmla="val 25000" name="adj3"/>
            </a:avLst>
          </a:prstGeom>
          <a:solidFill>
            <a:srgbClr val="0053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Shape 281"/>
          <p:cNvSpPr/>
          <p:nvPr/>
        </p:nvSpPr>
        <p:spPr>
          <a:xfrm>
            <a:off x="2619375" y="4895850"/>
            <a:ext cx="693900" cy="35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53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Shape 282"/>
          <p:cNvSpPr/>
          <p:nvPr/>
        </p:nvSpPr>
        <p:spPr>
          <a:xfrm>
            <a:off x="5591175" y="4895850"/>
            <a:ext cx="693900" cy="35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53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Shape 283"/>
          <p:cNvSpPr/>
          <p:nvPr/>
        </p:nvSpPr>
        <p:spPr>
          <a:xfrm>
            <a:off x="5591175" y="2381250"/>
            <a:ext cx="693900" cy="35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53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Shape 284"/>
          <p:cNvSpPr/>
          <p:nvPr/>
        </p:nvSpPr>
        <p:spPr>
          <a:xfrm>
            <a:off x="2619375" y="2381250"/>
            <a:ext cx="693900" cy="352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5390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Shape 285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 workflow for Earth System models</a:t>
            </a:r>
            <a:endParaRPr/>
          </a:p>
        </p:txBody>
      </p:sp>
      <p:grpSp>
        <p:nvGrpSpPr>
          <p:cNvPr id="286" name="Shape 286"/>
          <p:cNvGrpSpPr/>
          <p:nvPr/>
        </p:nvGrpSpPr>
        <p:grpSpPr>
          <a:xfrm>
            <a:off x="345677" y="1495167"/>
            <a:ext cx="2498203" cy="1767231"/>
            <a:chOff x="329201" y="1614615"/>
            <a:chExt cx="2498203" cy="1767231"/>
          </a:xfrm>
        </p:grpSpPr>
        <p:sp>
          <p:nvSpPr>
            <p:cNvPr id="287" name="Shape 287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fmla="val 7782" name="adj"/>
              </a:avLst>
            </a:prstGeom>
            <a:solidFill>
              <a:srgbClr val="F0F0F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40005" rotWithShape="0" algn="ctr" dir="5400000" dist="12700">
                <a:schemeClr val="dk1">
                  <a:alpha val="2471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Shape 288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ACB8C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Model setup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9" name="Shape 289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-301625" lvl="0" marL="457200" marR="0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150"/>
                <a:buFont typeface="Calibri"/>
                <a:buChar char="■"/>
              </a:pPr>
              <a:r>
                <a:rPr lang="es-ES" sz="11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Configure experiment</a:t>
              </a:r>
              <a:endParaRPr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01625" lvl="0" marL="457200" marR="0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150"/>
                <a:buFont typeface="Calibri"/>
                <a:buChar char="■"/>
              </a:pPr>
              <a:r>
                <a:rPr lang="es-ES" sz="11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Set up platform-specific files</a:t>
              </a:r>
              <a:endParaRPr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indent="-301625" lvl="0" marL="457200" marR="0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70C0"/>
                </a:buClr>
                <a:buSzPts val="1150"/>
                <a:buFont typeface="Calibri"/>
                <a:buChar char="■"/>
              </a:pPr>
              <a:r>
                <a:rPr lang="es-ES" sz="115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Prepare run scripts</a:t>
              </a:r>
              <a:endParaRPr/>
            </a:p>
          </p:txBody>
        </p:sp>
      </p:grpSp>
      <p:grpSp>
        <p:nvGrpSpPr>
          <p:cNvPr id="290" name="Shape 290"/>
          <p:cNvGrpSpPr/>
          <p:nvPr/>
        </p:nvGrpSpPr>
        <p:grpSpPr>
          <a:xfrm>
            <a:off x="3317477" y="1495167"/>
            <a:ext cx="2498203" cy="1767231"/>
            <a:chOff x="329201" y="1614615"/>
            <a:chExt cx="2498203" cy="1767231"/>
          </a:xfrm>
        </p:grpSpPr>
        <p:sp>
          <p:nvSpPr>
            <p:cNvPr id="291" name="Shape 291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fmla="val 7782" name="adj"/>
              </a:avLst>
            </a:prstGeom>
            <a:solidFill>
              <a:srgbClr val="F0F0F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40005" rotWithShape="0" algn="ctr" dir="5400000" dist="12700">
                <a:schemeClr val="dk1">
                  <a:alpha val="2471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Shape 292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ACB8C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Deployment on remote HPC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Shape 293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4" name="Shape 294"/>
          <p:cNvGrpSpPr/>
          <p:nvPr/>
        </p:nvGrpSpPr>
        <p:grpSpPr>
          <a:xfrm>
            <a:off x="6289277" y="1495167"/>
            <a:ext cx="2498203" cy="1767231"/>
            <a:chOff x="329201" y="1614615"/>
            <a:chExt cx="2498203" cy="1767231"/>
          </a:xfrm>
        </p:grpSpPr>
        <p:sp>
          <p:nvSpPr>
            <p:cNvPr id="295" name="Shape 29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fmla="val 7782" name="adj"/>
              </a:avLst>
            </a:prstGeom>
            <a:solidFill>
              <a:srgbClr val="F0F0F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40005" rotWithShape="0" algn="ctr" dir="5400000" dist="12700">
                <a:schemeClr val="dk1">
                  <a:alpha val="2471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" name="Shape 296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ACB8C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Initial data pre-processing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Shape 297"/>
            <p:cNvSpPr txBox="1"/>
            <p:nvPr/>
          </p:nvSpPr>
          <p:spPr>
            <a:xfrm>
              <a:off x="383134" y="2370470"/>
              <a:ext cx="2426100" cy="941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98" name="Shape 298"/>
          <p:cNvGrpSpPr/>
          <p:nvPr/>
        </p:nvGrpSpPr>
        <p:grpSpPr>
          <a:xfrm>
            <a:off x="345677" y="4009767"/>
            <a:ext cx="2498203" cy="1767231"/>
            <a:chOff x="329201" y="1614615"/>
            <a:chExt cx="2498203" cy="1767231"/>
          </a:xfrm>
        </p:grpSpPr>
        <p:sp>
          <p:nvSpPr>
            <p:cNvPr id="299" name="Shape 299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fmla="val 7782" name="adj"/>
              </a:avLst>
            </a:prstGeom>
            <a:solidFill>
              <a:srgbClr val="F0F0F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40005" rotWithShape="0" algn="ctr" dir="5400000" dist="12700">
                <a:schemeClr val="dk1">
                  <a:alpha val="2471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Shape 300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ACB8C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Simulation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Shape 301"/>
          <p:cNvGrpSpPr/>
          <p:nvPr/>
        </p:nvGrpSpPr>
        <p:grpSpPr>
          <a:xfrm>
            <a:off x="3317477" y="4009767"/>
            <a:ext cx="2498203" cy="1767231"/>
            <a:chOff x="329201" y="1614615"/>
            <a:chExt cx="2498203" cy="1767231"/>
          </a:xfrm>
        </p:grpSpPr>
        <p:sp>
          <p:nvSpPr>
            <p:cNvPr id="302" name="Shape 302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fmla="val 7782" name="adj"/>
              </a:avLst>
            </a:prstGeom>
            <a:solidFill>
              <a:srgbClr val="F0F0F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40005" rotWithShape="0" algn="ctr" dir="5400000" dist="12700">
                <a:schemeClr val="dk1">
                  <a:alpha val="2471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Shape 303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ACB8C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Output data post-processing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4" name="Shape 304"/>
          <p:cNvGrpSpPr/>
          <p:nvPr/>
        </p:nvGrpSpPr>
        <p:grpSpPr>
          <a:xfrm>
            <a:off x="6289277" y="4009767"/>
            <a:ext cx="2498203" cy="1767231"/>
            <a:chOff x="329201" y="1614615"/>
            <a:chExt cx="2498203" cy="1767231"/>
          </a:xfrm>
        </p:grpSpPr>
        <p:sp>
          <p:nvSpPr>
            <p:cNvPr id="305" name="Shape 305"/>
            <p:cNvSpPr/>
            <p:nvPr/>
          </p:nvSpPr>
          <p:spPr>
            <a:xfrm rot="10800000">
              <a:off x="379404" y="1949346"/>
              <a:ext cx="2448000" cy="1432500"/>
            </a:xfrm>
            <a:prstGeom prst="snip1Rect">
              <a:avLst>
                <a:gd fmla="val 7782" name="adj"/>
              </a:avLst>
            </a:prstGeom>
            <a:solidFill>
              <a:srgbClr val="F0F0F5"/>
            </a:solidFill>
            <a:ln cap="flat" cmpd="sng" w="12700">
              <a:solidFill>
                <a:schemeClr val="lt1"/>
              </a:solidFill>
              <a:prstDash val="solid"/>
              <a:miter lim="800000"/>
              <a:headEnd len="sm" w="sm" type="none"/>
              <a:tailEnd len="sm" w="sm" type="none"/>
            </a:ln>
            <a:effectLst>
              <a:outerShdw blurRad="40005" rotWithShape="0" algn="ctr" dir="5400000" dist="12700">
                <a:schemeClr val="dk1">
                  <a:alpha val="24710"/>
                </a:schemeClr>
              </a:outerShdw>
            </a:effectLst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Shape 306"/>
            <p:cNvSpPr/>
            <p:nvPr/>
          </p:nvSpPr>
          <p:spPr>
            <a:xfrm>
              <a:off x="329201" y="1614615"/>
              <a:ext cx="1796100" cy="648000"/>
            </a:xfrm>
            <a:prstGeom prst="roundRect">
              <a:avLst>
                <a:gd fmla="val 16667" name="adj"/>
              </a:avLst>
            </a:prstGeom>
            <a:solidFill>
              <a:schemeClr val="lt1"/>
            </a:solidFill>
            <a:ln cap="flat" cmpd="sng" w="12700">
              <a:solidFill>
                <a:srgbClr val="ACB8C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8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Verification &amp; diagnostics</a:t>
              </a:r>
              <a:endPara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7" name="Shape 307"/>
          <p:cNvSpPr txBox="1"/>
          <p:nvPr/>
        </p:nvSpPr>
        <p:spPr>
          <a:xfrm>
            <a:off x="3389585" y="4765622"/>
            <a:ext cx="24261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Post-process / normalize output data</a:t>
            </a:r>
            <a:endParaRPr sz="1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Archive restarts / output files</a:t>
            </a:r>
            <a:endParaRPr sz="1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Transfer results to local</a:t>
            </a:r>
            <a:endParaRPr sz="1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Shape 308"/>
          <p:cNvSpPr txBox="1"/>
          <p:nvPr/>
        </p:nvSpPr>
        <p:spPr>
          <a:xfrm>
            <a:off x="6361385" y="4803722"/>
            <a:ext cx="24261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 diagnostics</a:t>
            </a:r>
            <a:endParaRPr sz="1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Generate plots</a:t>
            </a:r>
            <a:endParaRPr sz="1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Shape 309"/>
          <p:cNvSpPr txBox="1"/>
          <p:nvPr/>
        </p:nvSpPr>
        <p:spPr>
          <a:xfrm>
            <a:off x="417785" y="4765622"/>
            <a:ext cx="24261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a proper domain decomposition</a:t>
            </a:r>
            <a:endParaRPr sz="1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Run simulation</a:t>
            </a:r>
            <a:endParaRPr sz="1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Assimilation / synchronize jobs </a:t>
            </a:r>
            <a:endParaRPr/>
          </a:p>
        </p:txBody>
      </p:sp>
      <p:sp>
        <p:nvSpPr>
          <p:cNvPr id="310" name="Shape 310"/>
          <p:cNvSpPr txBox="1"/>
          <p:nvPr/>
        </p:nvSpPr>
        <p:spPr>
          <a:xfrm>
            <a:off x="3447610" y="2251022"/>
            <a:ext cx="24261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Tar and send model files / Synchronize updated files</a:t>
            </a:r>
            <a:endParaRPr sz="1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Compile the model</a:t>
            </a:r>
            <a:endParaRPr/>
          </a:p>
        </p:txBody>
      </p:sp>
      <p:sp>
        <p:nvSpPr>
          <p:cNvPr id="311" name="Shape 311"/>
          <p:cNvSpPr txBox="1"/>
          <p:nvPr/>
        </p:nvSpPr>
        <p:spPr>
          <a:xfrm>
            <a:off x="6325335" y="2251022"/>
            <a:ext cx="2426100" cy="9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and deploy the initial data</a:t>
            </a:r>
            <a:endParaRPr sz="115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1625" lvl="0" marL="457200" marR="0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150"/>
              <a:buFont typeface="Calibri"/>
              <a:buChar char="■"/>
            </a:pPr>
            <a:r>
              <a:rPr lang="es-ES" sz="115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Pre-process initial conditions / restarts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/>
          <p:nvPr>
            <p:ph type="title"/>
          </p:nvPr>
        </p:nvSpPr>
        <p:spPr>
          <a:xfrm>
            <a:off x="89325" y="632475"/>
            <a:ext cx="9038100" cy="69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High Performance Computing in Earth Sciences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Shape 42"/>
          <p:cNvSpPr txBox="1"/>
          <p:nvPr>
            <p:ph idx="1" type="body"/>
          </p:nvPr>
        </p:nvSpPr>
        <p:spPr>
          <a:xfrm>
            <a:off x="855175" y="1606950"/>
            <a:ext cx="7433700" cy="35556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</p:spPr>
        <p:txBody>
          <a:bodyPr anchorCtr="0" anchor="ctr" bIns="180000" lIns="144000" spcFirstLastPara="1" rIns="180000" wrap="square" tIns="180000">
            <a:noAutofit/>
          </a:bodyPr>
          <a:lstStyle/>
          <a:p>
            <a:pPr indent="-228600" lvl="0" marL="2286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s-ES"/>
              <a:t>Earth System Models (ESMs) are sophisticated tools with continuously increasing complexity: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247650" lvl="2" marL="1143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100"/>
              <a:buFont typeface="Arial"/>
              <a:buChar char="•"/>
            </a:pPr>
            <a:r>
              <a:rPr lang="es-ES" sz="2100"/>
              <a:t>More components of Earth System are included</a:t>
            </a:r>
            <a:endParaRPr sz="2100"/>
          </a:p>
          <a:p>
            <a:pPr indent="0" lvl="0" marL="9144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/>
          </a:p>
          <a:p>
            <a:pPr indent="-247650" lvl="2" marL="11430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100"/>
              <a:buFont typeface="Arial"/>
              <a:buChar char="•"/>
            </a:pPr>
            <a:r>
              <a:rPr lang="es-ES" sz="2100"/>
              <a:t>Finer Spatial and Temporal resolutions</a:t>
            </a:r>
            <a:endParaRPr sz="2100"/>
          </a:p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/>
          </a:p>
          <a:p>
            <a:pPr indent="-228600" lvl="0" marL="228600" marR="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Char char="•"/>
            </a:pPr>
            <a:r>
              <a:rPr lang="es-ES"/>
              <a:t>This increase in complexity has only been possible t</a:t>
            </a:r>
            <a:r>
              <a:rPr lang="es-ES"/>
              <a:t>han</a:t>
            </a:r>
            <a:r>
              <a:rPr lang="es-ES"/>
              <a:t>ks to the important parallel advances in HPC</a:t>
            </a:r>
            <a:endParaRPr b="0" i="0" sz="24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" name="Shape 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89972" y="4555295"/>
            <a:ext cx="4010025" cy="405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Shape 316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Workflow managers: motivation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7" name="Shape 3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43285" y="2900675"/>
            <a:ext cx="5386616" cy="325215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Shape 318"/>
          <p:cNvSpPr txBox="1"/>
          <p:nvPr/>
        </p:nvSpPr>
        <p:spPr>
          <a:xfrm>
            <a:off x="160600" y="1132600"/>
            <a:ext cx="4641900" cy="1536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>
                <a:latin typeface="Calibri"/>
                <a:ea typeface="Calibri"/>
                <a:cs typeface="Calibri"/>
                <a:sym typeface="Calibri"/>
              </a:rPr>
              <a:t>Workflow managers are </a:t>
            </a:r>
            <a:r>
              <a:rPr b="1" lang="es-ES" sz="2400">
                <a:latin typeface="Calibri"/>
                <a:ea typeface="Calibri"/>
                <a:cs typeface="Calibri"/>
                <a:sym typeface="Calibri"/>
              </a:rPr>
              <a:t>essential</a:t>
            </a:r>
            <a:r>
              <a:rPr lang="es-ES" sz="2400">
                <a:latin typeface="Calibri"/>
                <a:ea typeface="Calibri"/>
                <a:cs typeface="Calibri"/>
                <a:sym typeface="Calibri"/>
              </a:rPr>
              <a:t> to carry out production experiments in an </a:t>
            </a:r>
            <a:r>
              <a:rPr b="1" lang="es-ES" sz="2400">
                <a:latin typeface="Calibri"/>
                <a:ea typeface="Calibri"/>
                <a:cs typeface="Calibri"/>
                <a:sym typeface="Calibri"/>
              </a:rPr>
              <a:t>efficient</a:t>
            </a:r>
            <a:r>
              <a:rPr lang="es-ES" sz="2400">
                <a:latin typeface="Calibri"/>
                <a:ea typeface="Calibri"/>
                <a:cs typeface="Calibri"/>
                <a:sym typeface="Calibri"/>
              </a:rPr>
              <a:t> way</a:t>
            </a:r>
            <a:endParaRPr sz="24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Shape 319"/>
          <p:cNvSpPr txBox="1"/>
          <p:nvPr/>
        </p:nvSpPr>
        <p:spPr>
          <a:xfrm>
            <a:off x="4842850" y="1161575"/>
            <a:ext cx="4456800" cy="17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342900" rtl="0"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ts val="2200"/>
              <a:buChar char="•"/>
            </a:pPr>
            <a:r>
              <a:rPr lang="es-ES" sz="220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Deal with workflow </a:t>
            </a:r>
            <a:r>
              <a:rPr b="1" lang="es-ES" sz="220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complexity</a:t>
            </a:r>
            <a:endParaRPr b="1" sz="2200">
              <a:solidFill>
                <a:srgbClr val="0049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rtl="0"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ts val="2200"/>
              <a:buChar char="•"/>
            </a:pPr>
            <a:r>
              <a:rPr lang="es-ES" sz="220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Ensure </a:t>
            </a:r>
            <a:r>
              <a:rPr b="1" lang="es-ES" sz="220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robustness</a:t>
            </a:r>
            <a:r>
              <a:rPr lang="es-ES" sz="220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&amp; </a:t>
            </a:r>
            <a:r>
              <a:rPr b="1" lang="es-ES" sz="220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portability</a:t>
            </a:r>
            <a:endParaRPr b="1" sz="2200">
              <a:solidFill>
                <a:srgbClr val="0049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30200" lvl="0" marL="342900" rtl="0">
              <a:spcBef>
                <a:spcPts val="0"/>
              </a:spcBef>
              <a:spcAft>
                <a:spcPts val="0"/>
              </a:spcAft>
              <a:buClr>
                <a:srgbClr val="004990"/>
              </a:buClr>
              <a:buSzPts val="2200"/>
              <a:buChar char="•"/>
            </a:pPr>
            <a:r>
              <a:rPr b="1" lang="es-ES" sz="220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Usability</a:t>
            </a:r>
            <a:r>
              <a:rPr lang="es-ES" sz="2200">
                <a:solidFill>
                  <a:srgbClr val="004990"/>
                </a:solidFill>
                <a:latin typeface="Calibri"/>
                <a:ea typeface="Calibri"/>
                <a:cs typeface="Calibri"/>
                <a:sym typeface="Calibri"/>
              </a:rPr>
              <a:t> → Scientists more productive</a:t>
            </a:r>
            <a:endParaRPr sz="2200">
              <a:solidFill>
                <a:srgbClr val="0049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grpSp>
        <p:nvGrpSpPr>
          <p:cNvPr id="320" name="Shape 320"/>
          <p:cNvGrpSpPr/>
          <p:nvPr/>
        </p:nvGrpSpPr>
        <p:grpSpPr>
          <a:xfrm>
            <a:off x="4350542" y="1174664"/>
            <a:ext cx="672491" cy="1544947"/>
            <a:chOff x="3937686" y="4266652"/>
            <a:chExt cx="728987" cy="1804634"/>
          </a:xfrm>
        </p:grpSpPr>
        <p:cxnSp>
          <p:nvCxnSpPr>
            <p:cNvPr id="321" name="Shape 321"/>
            <p:cNvCxnSpPr/>
            <p:nvPr/>
          </p:nvCxnSpPr>
          <p:spPr>
            <a:xfrm>
              <a:off x="4300151" y="5337845"/>
              <a:ext cx="362400" cy="0"/>
            </a:xfrm>
            <a:prstGeom prst="straightConnector1">
              <a:avLst/>
            </a:prstGeom>
            <a:noFill/>
            <a:ln cap="flat" cmpd="sng" w="25400">
              <a:solidFill>
                <a:srgbClr val="7FB0E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2" name="Shape 322"/>
            <p:cNvCxnSpPr/>
            <p:nvPr/>
          </p:nvCxnSpPr>
          <p:spPr>
            <a:xfrm>
              <a:off x="4304273" y="4946548"/>
              <a:ext cx="362400" cy="0"/>
            </a:xfrm>
            <a:prstGeom prst="straightConnector1">
              <a:avLst/>
            </a:prstGeom>
            <a:noFill/>
            <a:ln cap="flat" cmpd="sng" w="25400">
              <a:solidFill>
                <a:srgbClr val="7FB0E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3" name="Shape 323"/>
            <p:cNvCxnSpPr/>
            <p:nvPr/>
          </p:nvCxnSpPr>
          <p:spPr>
            <a:xfrm>
              <a:off x="4300151" y="4547012"/>
              <a:ext cx="362400" cy="0"/>
            </a:xfrm>
            <a:prstGeom prst="straightConnector1">
              <a:avLst/>
            </a:prstGeom>
            <a:noFill/>
            <a:ln cap="flat" cmpd="sng" w="25400">
              <a:solidFill>
                <a:srgbClr val="7FB0E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4" name="Shape 324"/>
            <p:cNvCxnSpPr/>
            <p:nvPr/>
          </p:nvCxnSpPr>
          <p:spPr>
            <a:xfrm>
              <a:off x="4300151" y="4266652"/>
              <a:ext cx="0" cy="1804500"/>
            </a:xfrm>
            <a:prstGeom prst="straightConnector1">
              <a:avLst/>
            </a:prstGeom>
            <a:noFill/>
            <a:ln cap="flat" cmpd="sng" w="25400">
              <a:solidFill>
                <a:srgbClr val="7FB0E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5" name="Shape 325"/>
            <p:cNvCxnSpPr/>
            <p:nvPr/>
          </p:nvCxnSpPr>
          <p:spPr>
            <a:xfrm>
              <a:off x="3937686" y="4278735"/>
              <a:ext cx="362400" cy="0"/>
            </a:xfrm>
            <a:prstGeom prst="straightConnector1">
              <a:avLst/>
            </a:prstGeom>
            <a:noFill/>
            <a:ln cap="flat" cmpd="sng" w="25400">
              <a:solidFill>
                <a:srgbClr val="7FB0E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cxnSp>
          <p:nvCxnSpPr>
            <p:cNvPr id="326" name="Shape 326"/>
            <p:cNvCxnSpPr/>
            <p:nvPr/>
          </p:nvCxnSpPr>
          <p:spPr>
            <a:xfrm>
              <a:off x="3941808" y="6071286"/>
              <a:ext cx="362400" cy="0"/>
            </a:xfrm>
            <a:prstGeom prst="straightConnector1">
              <a:avLst/>
            </a:prstGeom>
            <a:noFill/>
            <a:ln cap="flat" cmpd="sng" w="25400">
              <a:solidFill>
                <a:srgbClr val="7FB0E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Shape 332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Autosubmit</a:t>
            </a:r>
            <a:endParaRPr/>
          </a:p>
        </p:txBody>
      </p:sp>
      <p:sp>
        <p:nvSpPr>
          <p:cNvPr id="333" name="Shape 333"/>
          <p:cNvSpPr txBox="1"/>
          <p:nvPr/>
        </p:nvSpPr>
        <p:spPr>
          <a:xfrm>
            <a:off x="312400" y="1085375"/>
            <a:ext cx="8834700" cy="173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200">
                <a:latin typeface="Calibri"/>
                <a:ea typeface="Calibri"/>
                <a:cs typeface="Calibri"/>
                <a:sym typeface="Calibri"/>
              </a:rPr>
              <a:t>A </a:t>
            </a:r>
            <a:r>
              <a:rPr b="1" lang="es-ES" sz="2200">
                <a:latin typeface="Calibri"/>
                <a:ea typeface="Calibri"/>
                <a:cs typeface="Calibri"/>
                <a:sym typeface="Calibri"/>
              </a:rPr>
              <a:t>versatile</a:t>
            </a:r>
            <a:r>
              <a:rPr lang="es-ES" sz="2200">
                <a:latin typeface="Calibri"/>
                <a:ea typeface="Calibri"/>
                <a:cs typeface="Calibri"/>
                <a:sym typeface="Calibri"/>
              </a:rPr>
              <a:t> tool to manage Weather and Climate Experiments in diverse Supercomputing Environments:</a:t>
            </a:r>
            <a:br>
              <a:rPr lang="es-ES" sz="2200">
                <a:latin typeface="Calibri"/>
                <a:ea typeface="Calibri"/>
                <a:cs typeface="Calibri"/>
                <a:sym typeface="Calibri"/>
              </a:rPr>
            </a:br>
            <a:r>
              <a:rPr lang="es-ES" sz="2200" u="sng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https://pypi.python.org/pypi/autosubmit</a:t>
            </a:r>
            <a:endParaRPr sz="220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s-ES" sz="2200">
                <a:latin typeface="Calibri"/>
                <a:ea typeface="Calibri"/>
                <a:cs typeface="Calibri"/>
                <a:sym typeface="Calibri"/>
              </a:rPr>
            </a:br>
            <a:endParaRPr sz="22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334" name="Shape 334"/>
          <p:cNvPicPr preferRelativeResize="0"/>
          <p:nvPr/>
        </p:nvPicPr>
        <p:blipFill rotWithShape="1">
          <a:blip r:embed="rId4">
            <a:alphaModFix/>
          </a:blip>
          <a:srcRect b="71777" l="0" r="0" t="0"/>
          <a:stretch/>
        </p:blipFill>
        <p:spPr>
          <a:xfrm>
            <a:off x="3838802" y="5590092"/>
            <a:ext cx="4797300" cy="1322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Shape 3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458250" y="2240331"/>
            <a:ext cx="4227508" cy="34958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hape 341"/>
          <p:cNvPicPr preferRelativeResize="0"/>
          <p:nvPr/>
        </p:nvPicPr>
        <p:blipFill rotWithShape="1">
          <a:blip r:embed="rId3">
            <a:alphaModFix amt="82000"/>
          </a:blip>
          <a:srcRect b="40356" l="913" r="835" t="8017"/>
          <a:stretch/>
        </p:blipFill>
        <p:spPr>
          <a:xfrm>
            <a:off x="50850" y="1162200"/>
            <a:ext cx="9042327" cy="483134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Shape 342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Autosubmit: lessons learned</a:t>
            </a:r>
            <a:endParaRPr/>
          </a:p>
        </p:txBody>
      </p:sp>
      <p:sp>
        <p:nvSpPr>
          <p:cNvPr id="343" name="Shape 343"/>
          <p:cNvSpPr/>
          <p:nvPr/>
        </p:nvSpPr>
        <p:spPr>
          <a:xfrm>
            <a:off x="315500" y="2241725"/>
            <a:ext cx="8064900" cy="1934400"/>
          </a:xfrm>
          <a:prstGeom prst="roundRect">
            <a:avLst>
              <a:gd fmla="val 16667" name="adj"/>
            </a:avLst>
          </a:prstGeom>
          <a:solidFill>
            <a:schemeClr val="lt1">
              <a:alpha val="89800"/>
            </a:schemeClr>
          </a:solidFill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395525" y="2170749"/>
            <a:ext cx="8329500" cy="22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342900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Char char="•"/>
            </a:pPr>
            <a:r>
              <a:rPr lang="es-ES" sz="3000"/>
              <a:t>Workflows are getting more and more </a:t>
            </a:r>
            <a:r>
              <a:rPr b="1" lang="es-ES" sz="3000"/>
              <a:t>complex</a:t>
            </a:r>
            <a:endParaRPr b="1" sz="3000"/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000"/>
          </a:p>
          <a:p>
            <a:pPr indent="-381000" lvl="0" marL="342900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3000"/>
              <a:buChar char="•"/>
            </a:pPr>
            <a:r>
              <a:rPr lang="es-ES" sz="3000"/>
              <a:t>Workflow </a:t>
            </a:r>
            <a:r>
              <a:rPr b="1" lang="es-ES" sz="3000"/>
              <a:t>managers</a:t>
            </a:r>
            <a:r>
              <a:rPr lang="es-ES" sz="3000"/>
              <a:t> are required to </a:t>
            </a:r>
            <a:r>
              <a:rPr b="1" lang="es-ES" sz="3000"/>
              <a:t>improve</a:t>
            </a:r>
            <a:r>
              <a:rPr lang="es-ES" sz="3000"/>
              <a:t> in order to </a:t>
            </a:r>
            <a:r>
              <a:rPr b="1" lang="es-ES" sz="3000"/>
              <a:t>deal</a:t>
            </a:r>
            <a:r>
              <a:rPr lang="es-ES" sz="3000"/>
              <a:t> with this </a:t>
            </a:r>
            <a:r>
              <a:rPr b="1" lang="es-ES" sz="3000"/>
              <a:t>complexity</a:t>
            </a:r>
            <a:endParaRPr b="1" sz="30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Shape 350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Autosubmit v3.10: Visualization</a:t>
            </a:r>
            <a:endParaRPr/>
          </a:p>
        </p:txBody>
      </p:sp>
      <p:sp>
        <p:nvSpPr>
          <p:cNvPr id="351" name="Shape 351"/>
          <p:cNvSpPr txBox="1"/>
          <p:nvPr>
            <p:ph idx="1" type="body"/>
          </p:nvPr>
        </p:nvSpPr>
        <p:spPr>
          <a:xfrm>
            <a:off x="248375" y="954635"/>
            <a:ext cx="8770200" cy="118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Improvements in the graph </a:t>
            </a:r>
            <a:r>
              <a:rPr b="1" lang="es-ES"/>
              <a:t>visualization</a:t>
            </a:r>
            <a:r>
              <a:rPr lang="es-ES"/>
              <a:t> of the workflow, by </a:t>
            </a:r>
            <a:r>
              <a:rPr b="1" lang="es-ES"/>
              <a:t>grouping</a:t>
            </a:r>
            <a:r>
              <a:rPr lang="es-ES"/>
              <a:t> jobs by date, member, chunk, split; or automatically.</a:t>
            </a:r>
            <a:endParaRPr/>
          </a:p>
        </p:txBody>
      </p:sp>
      <p:pic>
        <p:nvPicPr>
          <p:cNvPr id="352" name="Shape 3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271957"/>
            <a:ext cx="7061080" cy="2417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Shape 353"/>
          <p:cNvPicPr preferRelativeResize="0"/>
          <p:nvPr/>
        </p:nvPicPr>
        <p:blipFill rotWithShape="1">
          <a:blip r:embed="rId4">
            <a:alphaModFix/>
          </a:blip>
          <a:srcRect b="60325" l="24506" r="1523" t="14038"/>
          <a:stretch/>
        </p:blipFill>
        <p:spPr>
          <a:xfrm>
            <a:off x="2391250" y="4805477"/>
            <a:ext cx="6515800" cy="1378968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Shape 354"/>
          <p:cNvSpPr txBox="1"/>
          <p:nvPr/>
        </p:nvSpPr>
        <p:spPr>
          <a:xfrm>
            <a:off x="4862500" y="3016918"/>
            <a:ext cx="3094200" cy="13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480"/>
              </a:spcBef>
              <a:spcAft>
                <a:spcPts val="0"/>
              </a:spcAft>
              <a:buNone/>
            </a:pPr>
            <a:r>
              <a:rPr b="1" i="1" lang="es-ES" sz="1800">
                <a:solidFill>
                  <a:schemeClr val="dk1"/>
                </a:solidFill>
              </a:rPr>
              <a:t>Automatic</a:t>
            </a:r>
            <a:r>
              <a:rPr i="1" lang="es-ES" sz="1800">
                <a:solidFill>
                  <a:schemeClr val="dk1"/>
                </a:solidFill>
              </a:rPr>
              <a:t> behavior:</a:t>
            </a:r>
            <a:endParaRPr i="1" sz="1800">
              <a:solidFill>
                <a:schemeClr val="dk1"/>
              </a:solidFill>
            </a:endParaRPr>
          </a:p>
          <a:p>
            <a:pPr indent="0" lvl="0" marL="0" rtl="0">
              <a:spcBef>
                <a:spcPts val="480"/>
              </a:spcBef>
              <a:spcAft>
                <a:spcPts val="0"/>
              </a:spcAft>
              <a:buNone/>
            </a:pPr>
            <a:r>
              <a:rPr i="1" lang="es-ES" sz="1800">
                <a:solidFill>
                  <a:schemeClr val="dk1"/>
                </a:solidFill>
              </a:rPr>
              <a:t>Collapsing jobs sharing status.</a:t>
            </a:r>
            <a:endParaRPr b="1" i="1" sz="2400">
              <a:solidFill>
                <a:schemeClr val="dk1"/>
              </a:solidFill>
            </a:endParaRPr>
          </a:p>
          <a:p>
            <a:pPr indent="-190500" lvl="0" marL="342900" rtl="0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dk1"/>
              </a:solidFill>
            </a:endParaRPr>
          </a:p>
        </p:txBody>
      </p:sp>
      <p:sp>
        <p:nvSpPr>
          <p:cNvPr id="355" name="Shape 355"/>
          <p:cNvSpPr txBox="1"/>
          <p:nvPr/>
        </p:nvSpPr>
        <p:spPr>
          <a:xfrm>
            <a:off x="248375" y="4983387"/>
            <a:ext cx="2622000" cy="132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480"/>
              </a:spcBef>
              <a:spcAft>
                <a:spcPts val="0"/>
              </a:spcAft>
              <a:buNone/>
            </a:pPr>
            <a:r>
              <a:rPr i="1" lang="es-ES" sz="1800">
                <a:solidFill>
                  <a:schemeClr val="dk1"/>
                </a:solidFill>
              </a:rPr>
              <a:t>Hide groups:</a:t>
            </a:r>
            <a:endParaRPr i="1" sz="1800">
              <a:solidFill>
                <a:schemeClr val="dk1"/>
              </a:solidFill>
            </a:endParaRPr>
          </a:p>
          <a:p>
            <a:pPr indent="0" lvl="0" marL="0" rtl="0">
              <a:spcBef>
                <a:spcPts val="480"/>
              </a:spcBef>
              <a:spcAft>
                <a:spcPts val="0"/>
              </a:spcAft>
              <a:buNone/>
            </a:pPr>
            <a:r>
              <a:rPr i="1" lang="es-ES" sz="1800">
                <a:solidFill>
                  <a:schemeClr val="dk1"/>
                </a:solidFill>
              </a:rPr>
              <a:t>Showing the more </a:t>
            </a:r>
            <a:r>
              <a:rPr b="1" i="1" lang="es-ES" sz="1800">
                <a:solidFill>
                  <a:schemeClr val="dk1"/>
                </a:solidFill>
              </a:rPr>
              <a:t>relevant</a:t>
            </a:r>
            <a:r>
              <a:rPr i="1" lang="es-ES" sz="1800">
                <a:solidFill>
                  <a:schemeClr val="dk1"/>
                </a:solidFill>
              </a:rPr>
              <a:t> information.</a:t>
            </a:r>
            <a:endParaRPr i="1" sz="1800">
              <a:solidFill>
                <a:schemeClr val="dk1"/>
              </a:solidFill>
            </a:endParaRPr>
          </a:p>
          <a:p>
            <a:pPr indent="-190500" lvl="0" marL="342900" rtl="0">
              <a:spcBef>
                <a:spcPts val="480"/>
              </a:spcBef>
              <a:spcAft>
                <a:spcPts val="0"/>
              </a:spcAft>
              <a:buNone/>
            </a:pPr>
            <a:r>
              <a:t/>
            </a:r>
            <a:endParaRPr b="1" i="1"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Shape 361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Autosubmit: Wrapper</a:t>
            </a:r>
            <a:endParaRPr/>
          </a:p>
        </p:txBody>
      </p:sp>
      <p:sp>
        <p:nvSpPr>
          <p:cNvPr id="362" name="Shape 362"/>
          <p:cNvSpPr txBox="1"/>
          <p:nvPr>
            <p:ph idx="1" type="body"/>
          </p:nvPr>
        </p:nvSpPr>
        <p:spPr>
          <a:xfrm>
            <a:off x="243125" y="889983"/>
            <a:ext cx="8881500" cy="126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Motivation: to </a:t>
            </a:r>
            <a:r>
              <a:rPr b="1" lang="es-ES"/>
              <a:t>improve</a:t>
            </a:r>
            <a:r>
              <a:rPr lang="es-ES"/>
              <a:t> throughput by </a:t>
            </a:r>
            <a:r>
              <a:rPr b="1" lang="es-ES"/>
              <a:t>reducing</a:t>
            </a:r>
            <a:r>
              <a:rPr lang="es-ES"/>
              <a:t> queueing </a:t>
            </a:r>
            <a:r>
              <a:rPr b="1" lang="es-ES"/>
              <a:t>time</a:t>
            </a:r>
            <a:r>
              <a:rPr lang="es-ES"/>
              <a:t> through </a:t>
            </a:r>
            <a:r>
              <a:rPr lang="es-ES"/>
              <a:t>wrapping different jobs together.</a:t>
            </a:r>
            <a:endParaRPr/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363" name="Shape 3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1124" y="2257200"/>
            <a:ext cx="6978175" cy="39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Auto-EC-Earth testing: continuous integration</a:t>
            </a:r>
            <a:endParaRPr/>
          </a:p>
        </p:txBody>
      </p:sp>
      <p:sp>
        <p:nvSpPr>
          <p:cNvPr id="370" name="Shape 370"/>
          <p:cNvSpPr txBox="1"/>
          <p:nvPr>
            <p:ph idx="1" type="body"/>
          </p:nvPr>
        </p:nvSpPr>
        <p:spPr>
          <a:xfrm>
            <a:off x="39775" y="1194786"/>
            <a:ext cx="9104100" cy="87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s-ES"/>
              <a:t>Goal: To be able to </a:t>
            </a:r>
            <a:r>
              <a:rPr b="1" lang="es-ES"/>
              <a:t>run</a:t>
            </a:r>
            <a:r>
              <a:rPr lang="es-ES"/>
              <a:t> the last EC-Earth version, </a:t>
            </a:r>
            <a:r>
              <a:rPr b="1" lang="es-ES"/>
              <a:t>use</a:t>
            </a:r>
            <a:r>
              <a:rPr lang="es-ES"/>
              <a:t> new features, </a:t>
            </a:r>
            <a:r>
              <a:rPr b="1" lang="es-ES"/>
              <a:t>merge</a:t>
            </a:r>
            <a:r>
              <a:rPr lang="es-ES"/>
              <a:t> latest developments smoothly</a:t>
            </a:r>
            <a:endParaRPr/>
          </a:p>
        </p:txBody>
      </p:sp>
      <p:sp>
        <p:nvSpPr>
          <p:cNvPr id="371" name="Shape 371"/>
          <p:cNvSpPr txBox="1"/>
          <p:nvPr/>
        </p:nvSpPr>
        <p:spPr>
          <a:xfrm>
            <a:off x="471725" y="4409958"/>
            <a:ext cx="8115300" cy="55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</a:rPr>
              <a:t>Every week: run a set of LR tests</a:t>
            </a:r>
            <a:br>
              <a:rPr lang="es-ES" sz="2400">
                <a:solidFill>
                  <a:schemeClr val="dk1"/>
                </a:solidFill>
              </a:rPr>
            </a:br>
            <a:endParaRPr/>
          </a:p>
        </p:txBody>
      </p:sp>
      <p:grpSp>
        <p:nvGrpSpPr>
          <p:cNvPr id="372" name="Shape 372"/>
          <p:cNvGrpSpPr/>
          <p:nvPr/>
        </p:nvGrpSpPr>
        <p:grpSpPr>
          <a:xfrm>
            <a:off x="2592550" y="2467815"/>
            <a:ext cx="3931500" cy="1845462"/>
            <a:chOff x="2028000" y="1477975"/>
            <a:chExt cx="3931500" cy="1889100"/>
          </a:xfrm>
        </p:grpSpPr>
        <p:sp>
          <p:nvSpPr>
            <p:cNvPr id="373" name="Shape 373"/>
            <p:cNvSpPr txBox="1"/>
            <p:nvPr/>
          </p:nvSpPr>
          <p:spPr>
            <a:xfrm>
              <a:off x="2028000" y="1477975"/>
              <a:ext cx="3931500" cy="1889100"/>
            </a:xfrm>
            <a:prstGeom prst="rect">
              <a:avLst/>
            </a:prstGeom>
            <a:solidFill>
              <a:srgbClr val="FCE5CD"/>
            </a:solidFill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374" name="Shape 374"/>
            <p:cNvCxnSpPr/>
            <p:nvPr/>
          </p:nvCxnSpPr>
          <p:spPr>
            <a:xfrm rot="10800000">
              <a:off x="2682063" y="1999577"/>
              <a:ext cx="0" cy="11205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sp>
          <p:nvSpPr>
            <p:cNvPr id="375" name="Shape 375"/>
            <p:cNvSpPr txBox="1"/>
            <p:nvPr/>
          </p:nvSpPr>
          <p:spPr>
            <a:xfrm>
              <a:off x="2049125" y="1827588"/>
              <a:ext cx="7680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>
                  <a:solidFill>
                    <a:schemeClr val="dk1"/>
                  </a:solidFill>
                </a:rPr>
                <a:t>v3.2.3</a:t>
              </a:r>
              <a:endParaRPr sz="1200"/>
            </a:p>
          </p:txBody>
        </p:sp>
        <p:sp>
          <p:nvSpPr>
            <p:cNvPr id="376" name="Shape 376"/>
            <p:cNvSpPr txBox="1"/>
            <p:nvPr/>
          </p:nvSpPr>
          <p:spPr>
            <a:xfrm>
              <a:off x="2779365" y="2052114"/>
              <a:ext cx="12417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000">
                  <a:solidFill>
                    <a:schemeClr val="dk1"/>
                  </a:solidFill>
                </a:rPr>
                <a:t>r4737-bsc_trunk</a:t>
              </a:r>
              <a:endParaRPr b="1" sz="1000"/>
            </a:p>
          </p:txBody>
        </p:sp>
        <p:sp>
          <p:nvSpPr>
            <p:cNvPr id="377" name="Shape 377"/>
            <p:cNvSpPr txBox="1"/>
            <p:nvPr/>
          </p:nvSpPr>
          <p:spPr>
            <a:xfrm>
              <a:off x="3358575" y="2071675"/>
              <a:ext cx="18198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45720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000">
                  <a:solidFill>
                    <a:schemeClr val="dk1"/>
                  </a:solidFill>
                </a:rPr>
                <a:t>r4820-bsc_nemo</a:t>
              </a:r>
              <a:endParaRPr b="1" sz="1000"/>
            </a:p>
          </p:txBody>
        </p:sp>
        <p:cxnSp>
          <p:nvCxnSpPr>
            <p:cNvPr id="378" name="Shape 378"/>
            <p:cNvCxnSpPr/>
            <p:nvPr/>
          </p:nvCxnSpPr>
          <p:spPr>
            <a:xfrm>
              <a:off x="2782315" y="2764864"/>
              <a:ext cx="2388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sp>
          <p:nvSpPr>
            <p:cNvPr id="379" name="Shape 379"/>
            <p:cNvSpPr txBox="1"/>
            <p:nvPr/>
          </p:nvSpPr>
          <p:spPr>
            <a:xfrm rot="-5400000">
              <a:off x="2162225" y="2408176"/>
              <a:ext cx="541800" cy="30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ES" sz="1200">
                  <a:solidFill>
                    <a:schemeClr val="dk1"/>
                  </a:solidFill>
                </a:rPr>
                <a:t>trunk</a:t>
              </a:r>
              <a:endParaRPr sz="1200"/>
            </a:p>
          </p:txBody>
        </p:sp>
        <p:cxnSp>
          <p:nvCxnSpPr>
            <p:cNvPr id="380" name="Shape 380"/>
            <p:cNvCxnSpPr/>
            <p:nvPr/>
          </p:nvCxnSpPr>
          <p:spPr>
            <a:xfrm>
              <a:off x="3184518" y="2764864"/>
              <a:ext cx="1004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381" name="Shape 381"/>
            <p:cNvCxnSpPr/>
            <p:nvPr/>
          </p:nvCxnSpPr>
          <p:spPr>
            <a:xfrm>
              <a:off x="2782315" y="2869822"/>
              <a:ext cx="2388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382" name="Shape 382"/>
            <p:cNvCxnSpPr/>
            <p:nvPr/>
          </p:nvCxnSpPr>
          <p:spPr>
            <a:xfrm rot="10800000">
              <a:off x="2682480" y="1665005"/>
              <a:ext cx="0" cy="11358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383" name="Shape 383"/>
            <p:cNvSpPr txBox="1"/>
            <p:nvPr/>
          </p:nvSpPr>
          <p:spPr>
            <a:xfrm>
              <a:off x="4780300" y="2329525"/>
              <a:ext cx="1119600" cy="30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000">
                  <a:solidFill>
                    <a:schemeClr val="dk1"/>
                  </a:solidFill>
                </a:rPr>
                <a:t>rXXX-feature</a:t>
              </a:r>
              <a:endParaRPr b="1" sz="1000"/>
            </a:p>
          </p:txBody>
        </p:sp>
        <p:cxnSp>
          <p:nvCxnSpPr>
            <p:cNvPr id="384" name="Shape 384"/>
            <p:cNvCxnSpPr/>
            <p:nvPr/>
          </p:nvCxnSpPr>
          <p:spPr>
            <a:xfrm>
              <a:off x="2779365" y="2602934"/>
              <a:ext cx="2486700" cy="0"/>
            </a:xfrm>
            <a:prstGeom prst="straightConnector1">
              <a:avLst/>
            </a:prstGeom>
            <a:noFill/>
            <a:ln cap="flat" cmpd="sng" w="9525">
              <a:solidFill>
                <a:srgbClr val="FF0000"/>
              </a:solidFill>
              <a:prstDash val="solid"/>
              <a:round/>
              <a:headEnd len="med" w="med" type="triangle"/>
              <a:tailEnd len="med" w="med" type="none"/>
            </a:ln>
          </p:spPr>
        </p:cxnSp>
        <p:cxnSp>
          <p:nvCxnSpPr>
            <p:cNvPr id="385" name="Shape 385"/>
            <p:cNvCxnSpPr/>
            <p:nvPr/>
          </p:nvCxnSpPr>
          <p:spPr>
            <a:xfrm>
              <a:off x="2679460" y="2970182"/>
              <a:ext cx="2691600" cy="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6" name="Shape 386"/>
            <p:cNvCxnSpPr/>
            <p:nvPr/>
          </p:nvCxnSpPr>
          <p:spPr>
            <a:xfrm rot="10800000">
              <a:off x="3112692" y="2352553"/>
              <a:ext cx="0" cy="6123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87" name="Shape 387"/>
            <p:cNvCxnSpPr/>
            <p:nvPr/>
          </p:nvCxnSpPr>
          <p:spPr>
            <a:xfrm rot="10800000">
              <a:off x="4276353" y="2325853"/>
              <a:ext cx="0" cy="639000"/>
            </a:xfrm>
            <a:prstGeom prst="straightConnector1">
              <a:avLst/>
            </a:prstGeom>
            <a:noFill/>
            <a:ln cap="flat" cmpd="sng" w="2857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aphicFrame>
        <p:nvGraphicFramePr>
          <p:cNvPr id="388" name="Shape 388"/>
          <p:cNvGraphicFramePr/>
          <p:nvPr/>
        </p:nvGraphicFramePr>
        <p:xfrm>
          <a:off x="184100" y="5193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{50BF4FB9-2E95-4C40-9E19-B685DA522708}</a:tableStyleId>
              </a:tblPr>
              <a:tblGrid>
                <a:gridCol w="26382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bsc_trunk (trunk)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bsc_nemo (NEMO production)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89" name="Shape 389"/>
          <p:cNvGraphicFramePr/>
          <p:nvPr/>
        </p:nvGraphicFramePr>
        <p:xfrm>
          <a:off x="3127085" y="49934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{50BF4FB9-2E95-4C40-9E19-B685DA522708}</a:tableStyleId>
              </a:tblPr>
              <a:tblGrid>
                <a:gridCol w="2791875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coupled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forced atmosphere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/>
                        <a:t>forced ocean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390" name="Shape 390"/>
          <p:cNvGraphicFramePr/>
          <p:nvPr/>
        </p:nvGraphicFramePr>
        <p:xfrm>
          <a:off x="6280100" y="5193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{50BF4FB9-2E95-4C40-9E19-B685DA522708}</a:tableStyleId>
              </a:tblPr>
              <a:tblGrid>
                <a:gridCol w="2638200"/>
              </a:tblGrid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</a:rPr>
                        <a:t>MN4 (BSC)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>
                          <a:solidFill>
                            <a:schemeClr val="dk1"/>
                          </a:solidFill>
                        </a:rPr>
                        <a:t>cca (ECMWF)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cxnSp>
        <p:nvCxnSpPr>
          <p:cNvPr id="391" name="Shape 391"/>
          <p:cNvCxnSpPr/>
          <p:nvPr/>
        </p:nvCxnSpPr>
        <p:spPr>
          <a:xfrm flipH="1" rot="10800000">
            <a:off x="2825175" y="5167625"/>
            <a:ext cx="297900" cy="220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2" name="Shape 392"/>
          <p:cNvCxnSpPr/>
          <p:nvPr/>
        </p:nvCxnSpPr>
        <p:spPr>
          <a:xfrm>
            <a:off x="2834775" y="5782225"/>
            <a:ext cx="307200" cy="182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3" name="Shape 393"/>
          <p:cNvCxnSpPr/>
          <p:nvPr/>
        </p:nvCxnSpPr>
        <p:spPr>
          <a:xfrm>
            <a:off x="2833700" y="5386400"/>
            <a:ext cx="299100" cy="21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4" name="Shape 394"/>
          <p:cNvCxnSpPr/>
          <p:nvPr/>
        </p:nvCxnSpPr>
        <p:spPr>
          <a:xfrm>
            <a:off x="2828925" y="5386400"/>
            <a:ext cx="300000" cy="5811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5" name="Shape 395"/>
          <p:cNvCxnSpPr/>
          <p:nvPr/>
        </p:nvCxnSpPr>
        <p:spPr>
          <a:xfrm>
            <a:off x="5924550" y="5210175"/>
            <a:ext cx="371400" cy="247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6" name="Shape 396"/>
          <p:cNvCxnSpPr/>
          <p:nvPr/>
        </p:nvCxnSpPr>
        <p:spPr>
          <a:xfrm>
            <a:off x="5924550" y="5210175"/>
            <a:ext cx="357300" cy="590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7" name="Shape 397"/>
          <p:cNvCxnSpPr/>
          <p:nvPr/>
        </p:nvCxnSpPr>
        <p:spPr>
          <a:xfrm flipH="1" rot="10800000">
            <a:off x="5924550" y="5424375"/>
            <a:ext cx="371400" cy="1668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8" name="Shape 398"/>
          <p:cNvCxnSpPr/>
          <p:nvPr/>
        </p:nvCxnSpPr>
        <p:spPr>
          <a:xfrm>
            <a:off x="5924550" y="5591175"/>
            <a:ext cx="362100" cy="209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399" name="Shape 399"/>
          <p:cNvCxnSpPr/>
          <p:nvPr/>
        </p:nvCxnSpPr>
        <p:spPr>
          <a:xfrm flipH="1" rot="10800000">
            <a:off x="5924550" y="5438775"/>
            <a:ext cx="362100" cy="5334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400" name="Shape 400"/>
          <p:cNvCxnSpPr/>
          <p:nvPr/>
        </p:nvCxnSpPr>
        <p:spPr>
          <a:xfrm flipH="1" rot="10800000">
            <a:off x="5924550" y="5757975"/>
            <a:ext cx="362100" cy="21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Auto-EC-Earth testing: release tests</a:t>
            </a:r>
            <a:endParaRPr/>
          </a:p>
        </p:txBody>
      </p:sp>
      <p:sp>
        <p:nvSpPr>
          <p:cNvPr id="407" name="Shape 407"/>
          <p:cNvSpPr txBox="1"/>
          <p:nvPr/>
        </p:nvSpPr>
        <p:spPr>
          <a:xfrm>
            <a:off x="514350" y="935292"/>
            <a:ext cx="81153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480"/>
              </a:spcBef>
              <a:spcAft>
                <a:spcPts val="0"/>
              </a:spcAft>
              <a:buNone/>
            </a:pPr>
            <a:r>
              <a:rPr lang="es-ES" sz="1800">
                <a:solidFill>
                  <a:schemeClr val="dk1"/>
                </a:solidFill>
              </a:rPr>
              <a:t>For e</a:t>
            </a:r>
            <a:r>
              <a:rPr lang="es-ES" sz="1800">
                <a:solidFill>
                  <a:schemeClr val="dk1"/>
                </a:solidFill>
              </a:rPr>
              <a:t>very verison release: run a complete set of tests</a:t>
            </a:r>
            <a:endParaRPr sz="900"/>
          </a:p>
        </p:txBody>
      </p:sp>
      <p:graphicFrame>
        <p:nvGraphicFramePr>
          <p:cNvPr id="408" name="Shape 408"/>
          <p:cNvGraphicFramePr/>
          <p:nvPr/>
        </p:nvGraphicFramePr>
        <p:xfrm>
          <a:off x="264238" y="169358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{FF861BA0-F2F4-4A66-9560-DD8E24B680C0}</a:tableStyleId>
              </a:tblPr>
              <a:tblGrid>
                <a:gridCol w="1045550"/>
                <a:gridCol w="986700"/>
                <a:gridCol w="1001450"/>
                <a:gridCol w="2682275"/>
                <a:gridCol w="1169775"/>
                <a:gridCol w="1729775"/>
              </a:tblGrid>
              <a:tr h="342350"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nord3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CCA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MN4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resolution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type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B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details</a:t>
                      </a:r>
                      <a:endParaRPr b="1"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71875"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t02c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t00u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t00q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T255L91-ORCA1L75-LIM3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start from restart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t00v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T255L91-ORCA1L75-LIM3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atmos.</a:t>
                      </a: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nudging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T255L91-ORCA1L75-LIM3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sppt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T255L91-ORCA1L75-LIM3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603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t00z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9D2E9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5766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t01j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ORCA1L75-LIM3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ocean nudging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977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t01e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t00r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T511L91-ORCA025L75-LIM3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start from restart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791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ORCA025L75-LIM3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nemo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CFE2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CFE2F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4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t01b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t00y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T511L91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CFE2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ifs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CFE2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CFE2F3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CFE2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CFE2F3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4CC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CFE2F3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05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0E0E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FFF2CC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t00p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EAD3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T511L91-ORCA025L75-LIM3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coupled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425">
                      <a:solidFill>
                        <a:srgbClr val="CFE2F3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solidFill>
                      <a:srgbClr val="D9D2E9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190500" marR="190500" rtl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2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cold start</a:t>
                      </a:r>
                      <a:endParaRPr sz="1200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74450" marB="74450" marR="114300" marL="114300" anchor="ctr">
                    <a:lnL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T cap="flat" cmpd="sng" w="9425">
                      <a:solidFill>
                        <a:srgbClr val="DCDCD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Shape 414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Cylc</a:t>
            </a:r>
            <a:endParaRPr/>
          </a:p>
        </p:txBody>
      </p:sp>
      <p:sp>
        <p:nvSpPr>
          <p:cNvPr id="415" name="Shape 415"/>
          <p:cNvSpPr txBox="1"/>
          <p:nvPr>
            <p:ph idx="1" type="body"/>
          </p:nvPr>
        </p:nvSpPr>
        <p:spPr>
          <a:xfrm>
            <a:off x="319325" y="1038870"/>
            <a:ext cx="8954400" cy="149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First </a:t>
            </a:r>
            <a:r>
              <a:rPr b="1" lang="es-ES"/>
              <a:t>proof of concept</a:t>
            </a:r>
            <a:r>
              <a:rPr lang="es-ES"/>
              <a:t> → NEMO standalone integrations</a:t>
            </a:r>
            <a:endParaRPr/>
          </a:p>
          <a:p>
            <a:pPr indent="-342900" lvl="0" marL="342900" rtl="0"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Testing different </a:t>
            </a:r>
            <a:r>
              <a:rPr b="1" lang="es-ES"/>
              <a:t>interfaces</a:t>
            </a:r>
            <a:r>
              <a:rPr lang="es-ES"/>
              <a:t> and </a:t>
            </a:r>
            <a:r>
              <a:rPr b="1" lang="es-ES"/>
              <a:t>configurations: Rosie go, Rose Config Edit &amp; Rose Stem</a:t>
            </a:r>
            <a:endParaRPr b="1"/>
          </a:p>
        </p:txBody>
      </p:sp>
      <p:pic>
        <p:nvPicPr>
          <p:cNvPr id="416" name="Shape 4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8925" y="2444556"/>
            <a:ext cx="6111338" cy="3819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Shape 421"/>
          <p:cNvSpPr txBox="1"/>
          <p:nvPr>
            <p:ph type="title"/>
          </p:nvPr>
        </p:nvSpPr>
        <p:spPr>
          <a:xfrm>
            <a:off x="1152000" y="877500"/>
            <a:ext cx="6840000" cy="396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6000"/>
              <a:buFont typeface="Calibri"/>
              <a:buNone/>
            </a:pPr>
            <a:r>
              <a:rPr lang="es-ES"/>
              <a:t>Earth System Model performance</a:t>
            </a:r>
            <a:endParaRPr b="1" i="0" sz="60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Shape 427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HPC Challenges</a:t>
            </a:r>
            <a:endParaRPr/>
          </a:p>
        </p:txBody>
      </p:sp>
      <p:sp>
        <p:nvSpPr>
          <p:cNvPr id="428" name="Shape 428"/>
          <p:cNvSpPr txBox="1"/>
          <p:nvPr>
            <p:ph idx="1" type="body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29" name="Shape 4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35696" y="915824"/>
            <a:ext cx="6048672" cy="55547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Shape 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9200" y="921100"/>
            <a:ext cx="7986755" cy="2874823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Shape 49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A climate modeling Timeline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Shape 50"/>
          <p:cNvSpPr txBox="1"/>
          <p:nvPr/>
        </p:nvSpPr>
        <p:spPr>
          <a:xfrm>
            <a:off x="1516475" y="3455800"/>
            <a:ext cx="6189000" cy="693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lnSpc>
                <a:spcPct val="130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s-ES" sz="1500">
                <a:solidFill>
                  <a:srgbClr val="999999"/>
                </a:solidFill>
                <a:latin typeface="Merriweather"/>
                <a:ea typeface="Merriweather"/>
                <a:cs typeface="Merriweather"/>
                <a:sym typeface="Merriweather"/>
              </a:rPr>
              <a:t>From the 4th</a:t>
            </a:r>
            <a:r>
              <a:rPr lang="es-ES" sz="1500">
                <a:solidFill>
                  <a:srgbClr val="999999"/>
                </a:solidFill>
                <a:latin typeface="Merriweather"/>
                <a:ea typeface="Merriweather"/>
                <a:cs typeface="Merriweather"/>
                <a:sym typeface="Merriweather"/>
              </a:rPr>
              <a:t> National Climate Assessment (US), Volume I</a:t>
            </a:r>
            <a:endParaRPr sz="1500">
              <a:solidFill>
                <a:srgbClr val="999999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51" name="Shape 51"/>
          <p:cNvSpPr txBox="1"/>
          <p:nvPr>
            <p:ph type="title"/>
          </p:nvPr>
        </p:nvSpPr>
        <p:spPr>
          <a:xfrm>
            <a:off x="845800" y="903997"/>
            <a:ext cx="7296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 sz="2800"/>
              <a:t>Inclusion of new components</a:t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Shape 52"/>
          <p:cNvSpPr/>
          <p:nvPr/>
        </p:nvSpPr>
        <p:spPr>
          <a:xfrm>
            <a:off x="7146050" y="1437400"/>
            <a:ext cx="1266900" cy="1713600"/>
          </a:xfrm>
          <a:prstGeom prst="rect">
            <a:avLst/>
          </a:prstGeom>
          <a:noFill/>
          <a:ln cap="flat" cmpd="sng" w="1905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/>
        </p:nvSpPr>
        <p:spPr>
          <a:xfrm>
            <a:off x="318200" y="3994375"/>
            <a:ext cx="8825700" cy="2093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6000">
            <a:noAutofit/>
          </a:bodyPr>
          <a:lstStyle/>
          <a:p>
            <a:pPr indent="-304800" lvl="0" marL="285750" rtl="0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Calibri"/>
              <a:buChar char="•"/>
            </a:pPr>
            <a:r>
              <a:rPr lang="es-ES" sz="24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Allowed the representation of new climate and biogeochemical processes</a:t>
            </a:r>
            <a:endParaRPr sz="24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Calibri"/>
              <a:buChar char="•"/>
            </a:pPr>
            <a:r>
              <a:rPr lang="es-ES" sz="24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Improved the ESMs ability to represent the real world </a:t>
            </a:r>
            <a:endParaRPr sz="24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6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04800" lvl="0" marL="285750" marR="0" rtl="0" algn="l"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400"/>
              <a:buFont typeface="Calibri"/>
              <a:buChar char="•"/>
            </a:pPr>
            <a:r>
              <a:rPr lang="es-ES" sz="24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Provides a new framework to investigate the interactions between the different components</a:t>
            </a:r>
            <a:endParaRPr b="0" i="0" sz="2400" u="none" cap="none" strike="noStrike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Marenostrum IV</a:t>
            </a:r>
            <a:endParaRPr/>
          </a:p>
        </p:txBody>
      </p:sp>
      <p:sp>
        <p:nvSpPr>
          <p:cNvPr id="436" name="Shape 436"/>
          <p:cNvSpPr txBox="1"/>
          <p:nvPr/>
        </p:nvSpPr>
        <p:spPr>
          <a:xfrm>
            <a:off x="0" y="892821"/>
            <a:ext cx="9028800" cy="71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rtl="0">
              <a:spcBef>
                <a:spcPts val="48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MareNostrum IV in operation since July 2017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42900" lvl="0" marL="457200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1800"/>
              <a:buFont typeface="Calibri"/>
              <a:buChar char="•"/>
            </a:pPr>
            <a:r>
              <a:rPr lang="es-E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One of the first HPCs featuring new Intel Scalable Processors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437" name="Shape 437"/>
          <p:cNvGraphicFramePr/>
          <p:nvPr/>
        </p:nvGraphicFramePr>
        <p:xfrm>
          <a:off x="445825" y="1660714"/>
          <a:ext cx="3000000" cy="3000000"/>
        </p:xfrm>
        <a:graphic>
          <a:graphicData uri="http://schemas.openxmlformats.org/drawingml/2006/table">
            <a:tbl>
              <a:tblPr>
                <a:noFill/>
                <a:tableStyleId>{AA02A27C-2E7E-4903-B440-C04FD0355C8B}</a:tableStyleId>
              </a:tblPr>
              <a:tblGrid>
                <a:gridCol w="2022800"/>
                <a:gridCol w="2846225"/>
                <a:gridCol w="3383300"/>
              </a:tblGrid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MareNostrum III</a:t>
                      </a:r>
                      <a:endParaRPr b="1"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MareNostrum IV</a:t>
                      </a:r>
                      <a:endParaRPr b="1"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Processor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Intel Xeon E5-2670 2.6 GHz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Intel Xeon Platinum 8160 2.1 GHz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#Cores per socket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8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#Sockets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</a:tr>
              <a:tr h="5562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Memory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32Gb DDR3-1600 </a:t>
                      </a:r>
                      <a:b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GB/core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96Gb DDR4-2667  </a:t>
                      </a:r>
                      <a:b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</a:b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 GB/core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</a:tr>
              <a:tr h="3338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Interconnection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Infiniband FDR10 10Gb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600">
                          <a:solidFill>
                            <a:schemeClr val="accent1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Intel Omni-Path 100Gb</a:t>
                      </a:r>
                      <a:endParaRPr sz="1600">
                        <a:solidFill>
                          <a:schemeClr val="accen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025" marB="62025" marR="63500" marL="63500">
                    <a:lnL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lt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0F0F5"/>
                    </a:solidFill>
                  </a:tcPr>
                </a:tc>
              </a:tr>
            </a:tbl>
          </a:graphicData>
        </a:graphic>
      </p:graphicFrame>
      <p:pic>
        <p:nvPicPr>
          <p:cNvPr id="438" name="Shape 4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3644" y="4205529"/>
            <a:ext cx="4313259" cy="1629566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 rotWithShape="1">
          <a:blip r:embed="rId4">
            <a:alphaModFix/>
          </a:blip>
          <a:srcRect b="0" l="0" r="0" t="23786"/>
          <a:stretch/>
        </p:blipFill>
        <p:spPr>
          <a:xfrm>
            <a:off x="127088" y="4231265"/>
            <a:ext cx="4415100" cy="1577932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 txBox="1"/>
          <p:nvPr/>
        </p:nvSpPr>
        <p:spPr>
          <a:xfrm>
            <a:off x="4689850" y="5772149"/>
            <a:ext cx="41349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latin typeface="Calibri"/>
                <a:ea typeface="Calibri"/>
                <a:cs typeface="Calibri"/>
                <a:sym typeface="Calibri"/>
              </a:rPr>
              <a:t>MareNostrum IV - 11,15 petaFLOPS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Shape 441"/>
          <p:cNvSpPr txBox="1"/>
          <p:nvPr/>
        </p:nvSpPr>
        <p:spPr>
          <a:xfrm>
            <a:off x="388250" y="5835099"/>
            <a:ext cx="4134900" cy="31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>
                <a:latin typeface="Calibri"/>
                <a:ea typeface="Calibri"/>
                <a:cs typeface="Calibri"/>
                <a:sym typeface="Calibri"/>
              </a:rPr>
              <a:t>MareNostrum III - 11,15 petaFLOPS</a:t>
            </a:r>
            <a:endParaRPr b="1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Shape 447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EC-Earth scalability on MN4</a:t>
            </a:r>
            <a:endParaRPr/>
          </a:p>
        </p:txBody>
      </p:sp>
      <p:pic>
        <p:nvPicPr>
          <p:cNvPr id="448" name="Shape 4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2788" y="1577022"/>
            <a:ext cx="6267932" cy="4395298"/>
          </a:xfrm>
          <a:prstGeom prst="rect">
            <a:avLst/>
          </a:prstGeom>
          <a:noFill/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100013" rotWithShape="0" algn="bl" dir="5340000" dist="9525">
              <a:schemeClr val="accent1">
                <a:alpha val="52000"/>
              </a:schemeClr>
            </a:outerShdw>
          </a:effectLst>
        </p:spPr>
      </p:pic>
      <p:sp>
        <p:nvSpPr>
          <p:cNvPr id="449" name="Shape 449"/>
          <p:cNvSpPr txBox="1"/>
          <p:nvPr/>
        </p:nvSpPr>
        <p:spPr>
          <a:xfrm>
            <a:off x="753863" y="785970"/>
            <a:ext cx="89787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480"/>
              </a:spcBef>
              <a:spcAft>
                <a:spcPts val="0"/>
              </a:spcAft>
              <a:buNone/>
            </a:pPr>
            <a:r>
              <a:rPr lang="es-ES"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Scalability for EC-Earth trunk with default output configuration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Shape 455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Performance</a:t>
            </a:r>
            <a:r>
              <a:rPr lang="es-ES"/>
              <a:t> Analysis</a:t>
            </a:r>
            <a:endParaRPr/>
          </a:p>
        </p:txBody>
      </p:sp>
      <p:sp>
        <p:nvSpPr>
          <p:cNvPr id="456" name="Shape 456"/>
          <p:cNvSpPr txBox="1"/>
          <p:nvPr>
            <p:ph idx="1" type="body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Shape 457"/>
          <p:cNvSpPr txBox="1"/>
          <p:nvPr>
            <p:ph idx="1" type="body"/>
          </p:nvPr>
        </p:nvSpPr>
        <p:spPr>
          <a:xfrm>
            <a:off x="395535" y="962662"/>
            <a:ext cx="8329500" cy="53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190500" lvl="0" marL="34290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8" name="Shape 458"/>
          <p:cNvPicPr preferRelativeResize="0"/>
          <p:nvPr/>
        </p:nvPicPr>
        <p:blipFill rotWithShape="1">
          <a:blip r:embed="rId3">
            <a:alphaModFix/>
          </a:blip>
          <a:srcRect b="5554" l="6525" r="251" t="8335"/>
          <a:stretch/>
        </p:blipFill>
        <p:spPr>
          <a:xfrm>
            <a:off x="309890" y="1336445"/>
            <a:ext cx="8474110" cy="1195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Shape 459"/>
          <p:cNvPicPr preferRelativeResize="0"/>
          <p:nvPr/>
        </p:nvPicPr>
        <p:blipFill rotWithShape="1">
          <a:blip r:embed="rId4">
            <a:alphaModFix/>
          </a:blip>
          <a:srcRect b="5554" l="6543" r="-28" t="8335"/>
          <a:stretch/>
        </p:blipFill>
        <p:spPr>
          <a:xfrm>
            <a:off x="309889" y="2989417"/>
            <a:ext cx="8474110" cy="123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Shape 460"/>
          <p:cNvPicPr preferRelativeResize="0"/>
          <p:nvPr/>
        </p:nvPicPr>
        <p:blipFill rotWithShape="1">
          <a:blip r:embed="rId5">
            <a:alphaModFix/>
          </a:blip>
          <a:srcRect b="5554" l="7020" r="600" t="8335"/>
          <a:stretch/>
        </p:blipFill>
        <p:spPr>
          <a:xfrm>
            <a:off x="309890" y="4783066"/>
            <a:ext cx="8471694" cy="1090258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Shape 461"/>
          <p:cNvSpPr/>
          <p:nvPr/>
        </p:nvSpPr>
        <p:spPr>
          <a:xfrm>
            <a:off x="328926" y="2490855"/>
            <a:ext cx="4443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b="1" sz="20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2" name="Shape 462"/>
          <p:cNvSpPr/>
          <p:nvPr/>
        </p:nvSpPr>
        <p:spPr>
          <a:xfrm>
            <a:off x="328926" y="4162545"/>
            <a:ext cx="4443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</a:t>
            </a:r>
            <a:endParaRPr b="1" sz="20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3" name="Shape 463"/>
          <p:cNvSpPr/>
          <p:nvPr/>
        </p:nvSpPr>
        <p:spPr>
          <a:xfrm>
            <a:off x="7486650" y="1111711"/>
            <a:ext cx="1479300" cy="1518600"/>
          </a:xfrm>
          <a:prstGeom prst="rect">
            <a:avLst/>
          </a:prstGeom>
          <a:noFill/>
          <a:ln cap="flat" cmpd="sng" w="76200">
            <a:solidFill>
              <a:srgbClr val="0053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4" name="Shape 464"/>
          <p:cNvSpPr/>
          <p:nvPr/>
        </p:nvSpPr>
        <p:spPr>
          <a:xfrm>
            <a:off x="2619375" y="2839234"/>
            <a:ext cx="1479300" cy="1518600"/>
          </a:xfrm>
          <a:prstGeom prst="rect">
            <a:avLst/>
          </a:prstGeom>
          <a:noFill/>
          <a:ln cap="flat" cmpd="sng" w="76200">
            <a:solidFill>
              <a:srgbClr val="0053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5" name="Shape 465"/>
          <p:cNvSpPr/>
          <p:nvPr/>
        </p:nvSpPr>
        <p:spPr>
          <a:xfrm>
            <a:off x="541347" y="4553426"/>
            <a:ext cx="1479300" cy="1518600"/>
          </a:xfrm>
          <a:prstGeom prst="rect">
            <a:avLst/>
          </a:prstGeom>
          <a:noFill/>
          <a:ln cap="flat" cmpd="sng" w="76200">
            <a:solidFill>
              <a:srgbClr val="00539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6" name="Shape 466"/>
          <p:cNvSpPr/>
          <p:nvPr/>
        </p:nvSpPr>
        <p:spPr>
          <a:xfrm>
            <a:off x="264004" y="5923382"/>
            <a:ext cx="574200" cy="3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00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28</a:t>
            </a:r>
            <a:endParaRPr b="1" sz="2000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Shape 472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Optimizations for NEMO</a:t>
            </a:r>
            <a:endParaRPr/>
          </a:p>
        </p:txBody>
      </p:sp>
      <p:sp>
        <p:nvSpPr>
          <p:cNvPr id="473" name="Shape 473"/>
          <p:cNvSpPr txBox="1"/>
          <p:nvPr>
            <p:ph idx="1" type="body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3429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s-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Diagnostic for NEMO: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Char char="–"/>
            </a:pP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Scalability is constrained by: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s-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1) Algorithms with too much communication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28600" lvl="2" marL="1143000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</a:pPr>
            <a:r>
              <a:rPr lang="es-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2) Sub-optimal implementation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342900" lvl="0" marL="342900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000000"/>
              </a:buClr>
              <a:buSzPts val="2400"/>
              <a:buChar char="•"/>
            </a:pPr>
            <a:r>
              <a:rPr lang="es-ES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Actions taken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Char char="–"/>
            </a:pP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Improve communication implementation to reduce number of point-to-point messages</a:t>
            </a:r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1" marL="742950" rtl="0">
              <a:lnSpc>
                <a:spcPct val="100000"/>
              </a:lnSpc>
              <a:spcBef>
                <a:spcPts val="440"/>
              </a:spcBef>
              <a:spcAft>
                <a:spcPts val="0"/>
              </a:spcAft>
              <a:buClr>
                <a:srgbClr val="000000"/>
              </a:buClr>
              <a:buSzPts val="2200"/>
              <a:buChar char="–"/>
            </a:pPr>
            <a:r>
              <a:rPr lang="es-ES" sz="22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Reduce number of collectives</a:t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Shape 479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Optimizations for NEMO</a:t>
            </a:r>
            <a:endParaRPr/>
          </a:p>
        </p:txBody>
      </p:sp>
      <p:pic>
        <p:nvPicPr>
          <p:cNvPr id="480" name="Shape 48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00400" y="1667600"/>
            <a:ext cx="6296550" cy="452925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Shape 481"/>
          <p:cNvSpPr txBox="1"/>
          <p:nvPr>
            <p:ph idx="1" type="body"/>
          </p:nvPr>
        </p:nvSpPr>
        <p:spPr>
          <a:xfrm>
            <a:off x="457203" y="947872"/>
            <a:ext cx="8229600" cy="48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>
              <a:spcBef>
                <a:spcPts val="1000"/>
              </a:spcBef>
              <a:spcAft>
                <a:spcPts val="0"/>
              </a:spcAft>
              <a:buSzPts val="2400"/>
              <a:buChar char="•"/>
            </a:pPr>
            <a:r>
              <a:rPr lang="es-ES"/>
              <a:t>ELPiN allows to find proper namelist parameters to exclude land-only processes in NEMO simulations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Shape 487"/>
          <p:cNvSpPr txBox="1"/>
          <p:nvPr>
            <p:ph type="title"/>
          </p:nvPr>
        </p:nvSpPr>
        <p:spPr>
          <a:xfrm>
            <a:off x="464803" y="7974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/>
              <a:t>Optimizations for NEMO</a:t>
            </a:r>
            <a:endParaRPr/>
          </a:p>
        </p:txBody>
      </p:sp>
      <p:sp>
        <p:nvSpPr>
          <p:cNvPr id="488" name="Shape 488"/>
          <p:cNvSpPr txBox="1"/>
          <p:nvPr>
            <p:ph idx="1" type="body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89" name="Shape 48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98449" y="1498297"/>
            <a:ext cx="6667487" cy="4885279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Shape 490"/>
          <p:cNvSpPr txBox="1"/>
          <p:nvPr/>
        </p:nvSpPr>
        <p:spPr>
          <a:xfrm>
            <a:off x="509587" y="715732"/>
            <a:ext cx="8329500" cy="52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42900" lvl="0" marL="34290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Impact of proposed optimizations on</a:t>
            </a:r>
            <a:endParaRPr/>
          </a:p>
          <a:p>
            <a:pPr indent="0" lvl="0" marL="0" marR="0" rtl="0" algn="ctr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s-ES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ORCA1/4º + LIM3 simulations (27km global)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Shape 496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Results Verification</a:t>
            </a:r>
            <a:endParaRPr/>
          </a:p>
        </p:txBody>
      </p:sp>
      <p:sp>
        <p:nvSpPr>
          <p:cNvPr id="497" name="Shape 497"/>
          <p:cNvSpPr txBox="1"/>
          <p:nvPr>
            <p:ph idx="1" type="body"/>
          </p:nvPr>
        </p:nvSpPr>
        <p:spPr>
          <a:xfrm>
            <a:off x="464803" y="1215072"/>
            <a:ext cx="8229600" cy="48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98" name="Shape 49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25" y="1320600"/>
            <a:ext cx="9048750" cy="555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rPr lang="es-ES"/>
              <a:t>Reproducibility</a:t>
            </a:r>
            <a:endParaRPr/>
          </a:p>
        </p:txBody>
      </p:sp>
      <p:sp>
        <p:nvSpPr>
          <p:cNvPr id="505" name="Shape 505"/>
          <p:cNvSpPr txBox="1"/>
          <p:nvPr>
            <p:ph idx="1" type="body"/>
          </p:nvPr>
        </p:nvSpPr>
        <p:spPr>
          <a:xfrm>
            <a:off x="464803" y="910272"/>
            <a:ext cx="8229600" cy="483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s-ES" sz="2200"/>
              <a:t>Compare to CMIP5 results to evaluate the accuracy and between two experiments to evaluate the reproducibility</a:t>
            </a:r>
            <a:endParaRPr sz="2200"/>
          </a:p>
          <a:p>
            <a:pPr indent="0" lvl="0" marL="0" rt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/>
          </a:p>
          <a:p>
            <a:pPr indent="0" lvl="0" marL="0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sz="2200"/>
          </a:p>
        </p:txBody>
      </p:sp>
      <p:pic>
        <p:nvPicPr>
          <p:cNvPr id="506" name="Shape 5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07000" y="1912425"/>
            <a:ext cx="6198299" cy="4298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Shape 511"/>
          <p:cNvSpPr txBox="1"/>
          <p:nvPr>
            <p:ph type="ctrTitle"/>
          </p:nvPr>
        </p:nvSpPr>
        <p:spPr>
          <a:xfrm>
            <a:off x="3461655" y="1884276"/>
            <a:ext cx="5026945" cy="299882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8000"/>
              <a:buFont typeface="Calibri"/>
              <a:buNone/>
            </a:pPr>
            <a:r>
              <a:rPr b="0" i="0" lang="es-ES" sz="80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Thank you </a:t>
            </a:r>
            <a:endParaRPr b="0" i="0" sz="8000" u="none" cap="none" strike="noStrike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Shape 512"/>
          <p:cNvSpPr txBox="1"/>
          <p:nvPr>
            <p:ph idx="1" type="subTitle"/>
          </p:nvPr>
        </p:nvSpPr>
        <p:spPr>
          <a:xfrm>
            <a:off x="3603066" y="6107242"/>
            <a:ext cx="4569950" cy="46441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4890"/>
              </a:buClr>
              <a:buSzPts val="2800"/>
              <a:buFont typeface="Arial"/>
              <a:buNone/>
            </a:pPr>
            <a:r>
              <a:rPr b="0" i="0" lang="es-ES" sz="2800" u="none" cap="none" strike="noStrike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YourEmail@bsc.es</a:t>
            </a:r>
            <a:endParaRPr b="0" i="0" sz="2800" u="none" cap="none" strike="noStrike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A climate modeling Timeline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Shape 59"/>
          <p:cNvSpPr txBox="1"/>
          <p:nvPr>
            <p:ph type="title"/>
          </p:nvPr>
        </p:nvSpPr>
        <p:spPr>
          <a:xfrm>
            <a:off x="845800" y="903997"/>
            <a:ext cx="7296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 sz="2800"/>
              <a:t>Increase in spatial resolution: Atmosphere</a:t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Shape 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900" y="1568878"/>
            <a:ext cx="5854774" cy="370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4">
            <a:alphaModFix/>
          </a:blip>
          <a:srcRect b="0" l="7927" r="0" t="0"/>
          <a:stretch/>
        </p:blipFill>
        <p:spPr>
          <a:xfrm>
            <a:off x="42700" y="2539775"/>
            <a:ext cx="3149299" cy="20931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Shape 62"/>
          <p:cNvSpPr txBox="1"/>
          <p:nvPr/>
        </p:nvSpPr>
        <p:spPr>
          <a:xfrm>
            <a:off x="3699275" y="1872350"/>
            <a:ext cx="1695000" cy="117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2F5597"/>
                </a:solidFill>
              </a:rPr>
              <a:t>Today</a:t>
            </a:r>
            <a:endParaRPr b="1" sz="2800">
              <a:solidFill>
                <a:srgbClr val="2F5597"/>
              </a:solidFill>
            </a:endParaRPr>
          </a:p>
        </p:txBody>
      </p:sp>
      <p:sp>
        <p:nvSpPr>
          <p:cNvPr id="63" name="Shape 63"/>
          <p:cNvSpPr txBox="1"/>
          <p:nvPr/>
        </p:nvSpPr>
        <p:spPr>
          <a:xfrm>
            <a:off x="83800" y="1666000"/>
            <a:ext cx="2462700" cy="856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200">
                <a:solidFill>
                  <a:srgbClr val="2F5597"/>
                </a:solidFill>
              </a:rPr>
              <a:t>Typical climate model in 90s</a:t>
            </a:r>
            <a:endParaRPr b="1" sz="2200">
              <a:solidFill>
                <a:srgbClr val="2F5597"/>
              </a:solidFill>
            </a:endParaRPr>
          </a:p>
        </p:txBody>
      </p:sp>
      <p:sp>
        <p:nvSpPr>
          <p:cNvPr id="64" name="Shape 64"/>
          <p:cNvSpPr txBox="1"/>
          <p:nvPr/>
        </p:nvSpPr>
        <p:spPr>
          <a:xfrm>
            <a:off x="6822900" y="3633375"/>
            <a:ext cx="23211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2F5597"/>
                </a:solidFill>
              </a:rPr>
              <a:t>Default resolution</a:t>
            </a:r>
            <a:endParaRPr b="1" sz="1800">
              <a:solidFill>
                <a:srgbClr val="2F5597"/>
              </a:solidFill>
            </a:endParaRPr>
          </a:p>
        </p:txBody>
      </p:sp>
      <p:sp>
        <p:nvSpPr>
          <p:cNvPr id="65" name="Shape 65"/>
          <p:cNvSpPr txBox="1"/>
          <p:nvPr/>
        </p:nvSpPr>
        <p:spPr>
          <a:xfrm>
            <a:off x="6765100" y="4888525"/>
            <a:ext cx="23211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>
                <a:solidFill>
                  <a:srgbClr val="2F5597"/>
                </a:solidFill>
              </a:rPr>
              <a:t>“High” resolution</a:t>
            </a:r>
            <a:endParaRPr b="1" sz="1800">
              <a:solidFill>
                <a:srgbClr val="2F5597"/>
              </a:solidFill>
            </a:endParaRPr>
          </a:p>
        </p:txBody>
      </p:sp>
      <p:sp>
        <p:nvSpPr>
          <p:cNvPr id="66" name="Shape 66"/>
          <p:cNvSpPr txBox="1"/>
          <p:nvPr/>
        </p:nvSpPr>
        <p:spPr>
          <a:xfrm>
            <a:off x="271300" y="5122300"/>
            <a:ext cx="8627400" cy="13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Achieving higher resolutions is essential to better represent orography, and its effect on climate (i.e. in precipitation) </a:t>
            </a:r>
            <a:endParaRPr b="0" i="0" sz="2600" u="none" cap="none" strike="noStrike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A climate modeling Timeline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Shape 72"/>
          <p:cNvSpPr txBox="1"/>
          <p:nvPr>
            <p:ph type="title"/>
          </p:nvPr>
        </p:nvSpPr>
        <p:spPr>
          <a:xfrm>
            <a:off x="845800" y="903997"/>
            <a:ext cx="7296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 sz="2800"/>
              <a:t>Increase in spatial resolution: Ocean</a:t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Shape 73"/>
          <p:cNvSpPr txBox="1"/>
          <p:nvPr/>
        </p:nvSpPr>
        <p:spPr>
          <a:xfrm>
            <a:off x="3699275" y="1872350"/>
            <a:ext cx="1695000" cy="1175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2800">
                <a:solidFill>
                  <a:srgbClr val="2F5597"/>
                </a:solidFill>
              </a:rPr>
              <a:t>Today</a:t>
            </a:r>
            <a:endParaRPr b="1" sz="2800">
              <a:solidFill>
                <a:srgbClr val="2F5597"/>
              </a:solidFill>
            </a:endParaRPr>
          </a:p>
        </p:txBody>
      </p:sp>
      <p:sp>
        <p:nvSpPr>
          <p:cNvPr id="74" name="Shape 74"/>
          <p:cNvSpPr txBox="1"/>
          <p:nvPr/>
        </p:nvSpPr>
        <p:spPr>
          <a:xfrm>
            <a:off x="2538050" y="1437350"/>
            <a:ext cx="2877300" cy="615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700">
                <a:solidFill>
                  <a:srgbClr val="2F5597"/>
                </a:solidFill>
              </a:rPr>
              <a:t>Standard </a:t>
            </a:r>
            <a:endParaRPr b="1" sz="1700">
              <a:solidFill>
                <a:srgbClr val="2F5597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700">
                <a:solidFill>
                  <a:srgbClr val="2F5597"/>
                </a:solidFill>
              </a:rPr>
              <a:t>Resolution (1°)</a:t>
            </a:r>
            <a:endParaRPr b="1" sz="1700">
              <a:solidFill>
                <a:srgbClr val="2F5597"/>
              </a:solidFill>
            </a:endParaRPr>
          </a:p>
        </p:txBody>
      </p:sp>
      <p:sp>
        <p:nvSpPr>
          <p:cNvPr id="75" name="Shape 75"/>
          <p:cNvSpPr txBox="1"/>
          <p:nvPr/>
        </p:nvSpPr>
        <p:spPr>
          <a:xfrm>
            <a:off x="271300" y="4893700"/>
            <a:ext cx="8627400" cy="13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360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600">
                <a:solidFill>
                  <a:srgbClr val="004890"/>
                </a:solidFill>
                <a:latin typeface="Calibri"/>
                <a:ea typeface="Calibri"/>
                <a:cs typeface="Calibri"/>
                <a:sym typeface="Calibri"/>
              </a:rPr>
              <a:t> The improvements in ocean resolution translate in a better representation of eddies and ocean currents, which are key to describe realistically decadal variability in the ocean </a:t>
            </a:r>
            <a:endParaRPr sz="2600">
              <a:solidFill>
                <a:srgbClr val="00489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" name="Shape 76"/>
          <p:cNvPicPr preferRelativeResize="0"/>
          <p:nvPr/>
        </p:nvPicPr>
        <p:blipFill rotWithShape="1">
          <a:blip r:embed="rId3">
            <a:alphaModFix/>
          </a:blip>
          <a:srcRect b="-7719" l="0" r="0" t="7720"/>
          <a:stretch/>
        </p:blipFill>
        <p:spPr>
          <a:xfrm>
            <a:off x="230275" y="2052303"/>
            <a:ext cx="5032550" cy="309030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Shape 77"/>
          <p:cNvSpPr txBox="1"/>
          <p:nvPr/>
        </p:nvSpPr>
        <p:spPr>
          <a:xfrm>
            <a:off x="195100" y="1407300"/>
            <a:ext cx="2700600" cy="72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700">
                <a:solidFill>
                  <a:srgbClr val="2F5597"/>
                </a:solidFill>
              </a:rPr>
              <a:t>High Resolution </a:t>
            </a:r>
            <a:r>
              <a:rPr b="1" lang="es-ES" sz="1700">
                <a:solidFill>
                  <a:srgbClr val="2F5597"/>
                </a:solidFill>
              </a:rPr>
              <a:t>(0.25°) Eddy-permitting</a:t>
            </a:r>
            <a:endParaRPr b="1" sz="1700">
              <a:solidFill>
                <a:srgbClr val="2F5597"/>
              </a:solidFill>
            </a:endParaRPr>
          </a:p>
        </p:txBody>
      </p:sp>
      <p:grpSp>
        <p:nvGrpSpPr>
          <p:cNvPr id="78" name="Shape 78"/>
          <p:cNvGrpSpPr/>
          <p:nvPr/>
        </p:nvGrpSpPr>
        <p:grpSpPr>
          <a:xfrm>
            <a:off x="5588264" y="1337856"/>
            <a:ext cx="3181906" cy="3649911"/>
            <a:chOff x="5512325" y="1290375"/>
            <a:chExt cx="3555600" cy="4078113"/>
          </a:xfrm>
        </p:grpSpPr>
        <p:sp>
          <p:nvSpPr>
            <p:cNvPr id="79" name="Shape 79"/>
            <p:cNvSpPr/>
            <p:nvPr/>
          </p:nvSpPr>
          <p:spPr>
            <a:xfrm>
              <a:off x="5512325" y="1449288"/>
              <a:ext cx="3555600" cy="39192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80" name="Shape 80"/>
            <p:cNvGrpSpPr/>
            <p:nvPr/>
          </p:nvGrpSpPr>
          <p:grpSpPr>
            <a:xfrm>
              <a:off x="5667235" y="1970807"/>
              <a:ext cx="3331970" cy="3354076"/>
              <a:chOff x="3789100" y="753400"/>
              <a:chExt cx="5109600" cy="5143500"/>
            </a:xfrm>
          </p:grpSpPr>
          <p:pic>
            <p:nvPicPr>
              <p:cNvPr id="81" name="Shape 81"/>
              <p:cNvPicPr preferRelativeResize="0"/>
              <p:nvPr/>
            </p:nvPicPr>
            <p:blipFill rotWithShape="1">
              <a:blip r:embed="rId4">
                <a:alphaModFix/>
              </a:blip>
              <a:srcRect b="0" l="22893" r="21228" t="0"/>
              <a:stretch/>
            </p:blipFill>
            <p:spPr>
              <a:xfrm>
                <a:off x="3789100" y="753400"/>
                <a:ext cx="5109600" cy="51435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2" name="Shape 82"/>
              <p:cNvSpPr/>
              <p:nvPr/>
            </p:nvSpPr>
            <p:spPr>
              <a:xfrm>
                <a:off x="3789100" y="1205800"/>
                <a:ext cx="361800" cy="30150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83" name="Shape 83"/>
            <p:cNvSpPr txBox="1"/>
            <p:nvPr/>
          </p:nvSpPr>
          <p:spPr>
            <a:xfrm>
              <a:off x="5752374" y="1290375"/>
              <a:ext cx="3114300" cy="84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700">
                  <a:solidFill>
                    <a:srgbClr val="A4C2F4"/>
                  </a:solidFill>
                </a:rPr>
                <a:t>“Ultra-High” resolution:</a:t>
              </a:r>
              <a:endParaRPr b="1" sz="1700">
                <a:solidFill>
                  <a:srgbClr val="A4C2F4"/>
                </a:solidFill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s-ES" sz="1700">
                  <a:solidFill>
                    <a:srgbClr val="A4C2F4"/>
                  </a:solidFill>
                </a:rPr>
                <a:t>Eddy-resolving</a:t>
              </a:r>
              <a:endParaRPr b="1" sz="1700">
                <a:solidFill>
                  <a:srgbClr val="A4C2F4"/>
                </a:solidFill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A climate modeling Timeline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Shape 89"/>
          <p:cNvSpPr txBox="1"/>
          <p:nvPr>
            <p:ph type="title"/>
          </p:nvPr>
        </p:nvSpPr>
        <p:spPr>
          <a:xfrm>
            <a:off x="845800" y="903997"/>
            <a:ext cx="7296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 sz="2800"/>
              <a:t>Impact of resolution on model biases</a:t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Shape 90"/>
          <p:cNvPicPr preferRelativeResize="0"/>
          <p:nvPr/>
        </p:nvPicPr>
        <p:blipFill rotWithShape="1">
          <a:blip r:embed="rId3">
            <a:alphaModFix/>
          </a:blip>
          <a:srcRect b="67242" l="0" r="0" t="0"/>
          <a:stretch/>
        </p:blipFill>
        <p:spPr>
          <a:xfrm>
            <a:off x="868625" y="1361200"/>
            <a:ext cx="2136674" cy="15933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Shape 91"/>
          <p:cNvSpPr/>
          <p:nvPr/>
        </p:nvSpPr>
        <p:spPr>
          <a:xfrm>
            <a:off x="2652775" y="1869000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Shape 92"/>
          <p:cNvSpPr/>
          <p:nvPr/>
        </p:nvSpPr>
        <p:spPr>
          <a:xfrm>
            <a:off x="2652775" y="3423150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Shape 93"/>
          <p:cNvSpPr/>
          <p:nvPr/>
        </p:nvSpPr>
        <p:spPr>
          <a:xfrm>
            <a:off x="2576575" y="5097875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Shape 94"/>
          <p:cNvSpPr txBox="1"/>
          <p:nvPr/>
        </p:nvSpPr>
        <p:spPr>
          <a:xfrm>
            <a:off x="624775" y="1354300"/>
            <a:ext cx="247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SR:  Oce 1°/ Atm 70km</a:t>
            </a:r>
            <a:endParaRPr b="1"/>
          </a:p>
        </p:txBody>
      </p:sp>
      <p:pic>
        <p:nvPicPr>
          <p:cNvPr id="95" name="Shape 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750" y="1811875"/>
            <a:ext cx="3870725" cy="25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Shape 96"/>
          <p:cNvSpPr txBox="1"/>
          <p:nvPr/>
        </p:nvSpPr>
        <p:spPr>
          <a:xfrm>
            <a:off x="3977475" y="1795600"/>
            <a:ext cx="37671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BIAS in SST  [SR minus OBS]</a:t>
            </a:r>
            <a:endParaRPr b="1" sz="1800"/>
          </a:p>
        </p:txBody>
      </p:sp>
      <p:sp>
        <p:nvSpPr>
          <p:cNvPr id="97" name="Shape 97"/>
          <p:cNvSpPr txBox="1"/>
          <p:nvPr>
            <p:ph type="title"/>
          </p:nvPr>
        </p:nvSpPr>
        <p:spPr>
          <a:xfrm>
            <a:off x="2853725" y="1386500"/>
            <a:ext cx="5190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i="1" lang="es-ES" sz="2500"/>
              <a:t>From Prodhomme et al (2016)</a:t>
            </a:r>
            <a:endParaRPr b="1" i="1" sz="2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A climate modeling Timeline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Shape 103"/>
          <p:cNvSpPr txBox="1"/>
          <p:nvPr>
            <p:ph type="title"/>
          </p:nvPr>
        </p:nvSpPr>
        <p:spPr>
          <a:xfrm>
            <a:off x="845800" y="903997"/>
            <a:ext cx="7296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 sz="2800"/>
              <a:t>Impact of resolution on model biases</a:t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4" name="Shape 104"/>
          <p:cNvPicPr preferRelativeResize="0"/>
          <p:nvPr/>
        </p:nvPicPr>
        <p:blipFill rotWithShape="1">
          <a:blip r:embed="rId3">
            <a:alphaModFix/>
          </a:blip>
          <a:srcRect b="33016" l="0" r="0" t="0"/>
          <a:stretch/>
        </p:blipFill>
        <p:spPr>
          <a:xfrm>
            <a:off x="868625" y="1361200"/>
            <a:ext cx="2136674" cy="3257976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Shape 105"/>
          <p:cNvSpPr/>
          <p:nvPr/>
        </p:nvSpPr>
        <p:spPr>
          <a:xfrm>
            <a:off x="2652775" y="1869000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Shape 106"/>
          <p:cNvSpPr/>
          <p:nvPr/>
        </p:nvSpPr>
        <p:spPr>
          <a:xfrm>
            <a:off x="2652775" y="3423150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Shape 107"/>
          <p:cNvSpPr/>
          <p:nvPr/>
        </p:nvSpPr>
        <p:spPr>
          <a:xfrm>
            <a:off x="2576575" y="5097875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Shape 108"/>
          <p:cNvSpPr txBox="1"/>
          <p:nvPr/>
        </p:nvSpPr>
        <p:spPr>
          <a:xfrm>
            <a:off x="624775" y="1354300"/>
            <a:ext cx="247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SR:  Oce 1°/ Atm 70km</a:t>
            </a:r>
            <a:endParaRPr b="1"/>
          </a:p>
        </p:txBody>
      </p:sp>
      <p:sp>
        <p:nvSpPr>
          <p:cNvPr id="109" name="Shape 109"/>
          <p:cNvSpPr txBox="1"/>
          <p:nvPr/>
        </p:nvSpPr>
        <p:spPr>
          <a:xfrm>
            <a:off x="624775" y="2954500"/>
            <a:ext cx="247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IR:  Oce 0.25°/ Atm 70km</a:t>
            </a:r>
            <a:endParaRPr b="1"/>
          </a:p>
        </p:txBody>
      </p:sp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750" y="1811875"/>
            <a:ext cx="3870725" cy="25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3977475" y="1795600"/>
            <a:ext cx="37671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BIAS in SST  [SR minus OBS]</a:t>
            </a:r>
            <a:endParaRPr b="1" sz="1800"/>
          </a:p>
        </p:txBody>
      </p:sp>
      <p:sp>
        <p:nvSpPr>
          <p:cNvPr id="112" name="Shape 112"/>
          <p:cNvSpPr txBox="1"/>
          <p:nvPr>
            <p:ph type="title"/>
          </p:nvPr>
        </p:nvSpPr>
        <p:spPr>
          <a:xfrm>
            <a:off x="2853725" y="1386500"/>
            <a:ext cx="5190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i="1" lang="es-ES" sz="2500"/>
              <a:t>From Prodhomme et al (2016)</a:t>
            </a:r>
            <a:endParaRPr b="1" i="1" sz="2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3" name="Shape 1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4625" y="4626425"/>
            <a:ext cx="4416600" cy="208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Shape 114"/>
          <p:cNvSpPr txBox="1"/>
          <p:nvPr/>
        </p:nvSpPr>
        <p:spPr>
          <a:xfrm>
            <a:off x="3977475" y="4312700"/>
            <a:ext cx="37671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Diff in SST  [IR minus SR]</a:t>
            </a:r>
            <a:endParaRPr b="1" sz="1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A climate modeling Timeline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Shape 120"/>
          <p:cNvSpPr txBox="1"/>
          <p:nvPr>
            <p:ph type="title"/>
          </p:nvPr>
        </p:nvSpPr>
        <p:spPr>
          <a:xfrm>
            <a:off x="845800" y="903997"/>
            <a:ext cx="7296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 sz="2800"/>
              <a:t>Impact of resolution on model biases</a:t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21" name="Shape 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25" y="1361200"/>
            <a:ext cx="2136674" cy="486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Shape 122"/>
          <p:cNvSpPr/>
          <p:nvPr/>
        </p:nvSpPr>
        <p:spPr>
          <a:xfrm>
            <a:off x="2652775" y="1869000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Shape 123"/>
          <p:cNvSpPr/>
          <p:nvPr/>
        </p:nvSpPr>
        <p:spPr>
          <a:xfrm>
            <a:off x="2652775" y="3423150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Shape 124"/>
          <p:cNvSpPr/>
          <p:nvPr/>
        </p:nvSpPr>
        <p:spPr>
          <a:xfrm>
            <a:off x="2576575" y="5097875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/>
        </p:nvSpPr>
        <p:spPr>
          <a:xfrm>
            <a:off x="624775" y="1354300"/>
            <a:ext cx="247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SR:  Oce 1°/ Atm 70km</a:t>
            </a:r>
            <a:endParaRPr b="1"/>
          </a:p>
        </p:txBody>
      </p:sp>
      <p:sp>
        <p:nvSpPr>
          <p:cNvPr id="126" name="Shape 126"/>
          <p:cNvSpPr txBox="1"/>
          <p:nvPr/>
        </p:nvSpPr>
        <p:spPr>
          <a:xfrm>
            <a:off x="624775" y="2954500"/>
            <a:ext cx="247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IR:  Oce 0.25°/ Atm 70km</a:t>
            </a:r>
            <a:endParaRPr b="1"/>
          </a:p>
        </p:txBody>
      </p:sp>
      <p:sp>
        <p:nvSpPr>
          <p:cNvPr id="127" name="Shape 127"/>
          <p:cNvSpPr txBox="1"/>
          <p:nvPr/>
        </p:nvSpPr>
        <p:spPr>
          <a:xfrm>
            <a:off x="597125" y="4619175"/>
            <a:ext cx="25758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HR:  Oce 0.25°/ Atm 40km</a:t>
            </a:r>
            <a:endParaRPr b="1"/>
          </a:p>
        </p:txBody>
      </p:sp>
      <p:pic>
        <p:nvPicPr>
          <p:cNvPr id="128" name="Shape 1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750" y="1811875"/>
            <a:ext cx="3870725" cy="25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Shape 129"/>
          <p:cNvSpPr txBox="1"/>
          <p:nvPr/>
        </p:nvSpPr>
        <p:spPr>
          <a:xfrm>
            <a:off x="3977475" y="1795600"/>
            <a:ext cx="37671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BIAS in SST  [SR minus OBS]</a:t>
            </a:r>
            <a:endParaRPr b="1" sz="1800"/>
          </a:p>
        </p:txBody>
      </p:sp>
      <p:sp>
        <p:nvSpPr>
          <p:cNvPr id="130" name="Shape 130"/>
          <p:cNvSpPr txBox="1"/>
          <p:nvPr>
            <p:ph type="title"/>
          </p:nvPr>
        </p:nvSpPr>
        <p:spPr>
          <a:xfrm>
            <a:off x="2853725" y="1386500"/>
            <a:ext cx="5190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i="1" lang="es-ES" sz="2500"/>
              <a:t>From Prodhomme et al (2016)</a:t>
            </a:r>
            <a:endParaRPr b="1" i="1" sz="2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1" name="Shape 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4625" y="4626425"/>
            <a:ext cx="4416600" cy="20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Shape 1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7225" y="4596700"/>
            <a:ext cx="4416600" cy="208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Shape 133"/>
          <p:cNvSpPr txBox="1"/>
          <p:nvPr/>
        </p:nvSpPr>
        <p:spPr>
          <a:xfrm>
            <a:off x="3977475" y="4312700"/>
            <a:ext cx="37671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Diff in SST  [HR minus SR]</a:t>
            </a:r>
            <a:endParaRPr b="1" sz="18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 txBox="1"/>
          <p:nvPr>
            <p:ph type="title"/>
          </p:nvPr>
        </p:nvSpPr>
        <p:spPr>
          <a:xfrm>
            <a:off x="464803" y="217893"/>
            <a:ext cx="8229600" cy="838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/>
              <a:t>A climate modeling Timeline</a:t>
            </a:r>
            <a:endParaRPr b="1" i="0" sz="3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Shape 139"/>
          <p:cNvSpPr txBox="1"/>
          <p:nvPr>
            <p:ph type="title"/>
          </p:nvPr>
        </p:nvSpPr>
        <p:spPr>
          <a:xfrm>
            <a:off x="845800" y="903997"/>
            <a:ext cx="7296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lang="es-ES" sz="2800"/>
              <a:t>Impact of resolution on model biases</a:t>
            </a:r>
            <a:endParaRPr b="1" i="0" sz="28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0" name="Shape 1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8625" y="1361200"/>
            <a:ext cx="2136674" cy="4863826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Shape 141"/>
          <p:cNvSpPr/>
          <p:nvPr/>
        </p:nvSpPr>
        <p:spPr>
          <a:xfrm>
            <a:off x="2652775" y="1869000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Shape 142"/>
          <p:cNvSpPr/>
          <p:nvPr/>
        </p:nvSpPr>
        <p:spPr>
          <a:xfrm>
            <a:off x="2652775" y="3423150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/>
          <p:nvPr/>
        </p:nvSpPr>
        <p:spPr>
          <a:xfrm>
            <a:off x="2576575" y="5097875"/>
            <a:ext cx="5727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 txBox="1"/>
          <p:nvPr/>
        </p:nvSpPr>
        <p:spPr>
          <a:xfrm>
            <a:off x="624775" y="1354300"/>
            <a:ext cx="247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SR:  Oce 1°/ Atm 70km</a:t>
            </a:r>
            <a:endParaRPr b="1"/>
          </a:p>
        </p:txBody>
      </p:sp>
      <p:sp>
        <p:nvSpPr>
          <p:cNvPr id="145" name="Shape 145"/>
          <p:cNvSpPr txBox="1"/>
          <p:nvPr/>
        </p:nvSpPr>
        <p:spPr>
          <a:xfrm>
            <a:off x="624775" y="2954500"/>
            <a:ext cx="2472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IR:  Oce 0.25°/ Atm 70km</a:t>
            </a:r>
            <a:endParaRPr b="1"/>
          </a:p>
        </p:txBody>
      </p:sp>
      <p:sp>
        <p:nvSpPr>
          <p:cNvPr id="146" name="Shape 146"/>
          <p:cNvSpPr txBox="1"/>
          <p:nvPr/>
        </p:nvSpPr>
        <p:spPr>
          <a:xfrm>
            <a:off x="597125" y="4619175"/>
            <a:ext cx="25758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/>
              <a:t>HR:  Oce 0.25°/ Atm 40km</a:t>
            </a:r>
            <a:endParaRPr b="1"/>
          </a:p>
        </p:txBody>
      </p:sp>
      <p:pic>
        <p:nvPicPr>
          <p:cNvPr id="147" name="Shape 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7750" y="1811875"/>
            <a:ext cx="3870725" cy="2529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Shape 148"/>
          <p:cNvSpPr txBox="1"/>
          <p:nvPr/>
        </p:nvSpPr>
        <p:spPr>
          <a:xfrm>
            <a:off x="3977475" y="1795600"/>
            <a:ext cx="37671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BIAS in SST  [SR minus OBS]</a:t>
            </a:r>
            <a:endParaRPr b="1" sz="1800"/>
          </a:p>
        </p:txBody>
      </p:sp>
      <p:sp>
        <p:nvSpPr>
          <p:cNvPr id="149" name="Shape 149"/>
          <p:cNvSpPr txBox="1"/>
          <p:nvPr>
            <p:ph type="title"/>
          </p:nvPr>
        </p:nvSpPr>
        <p:spPr>
          <a:xfrm>
            <a:off x="2853725" y="1386500"/>
            <a:ext cx="5190000" cy="457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500"/>
              <a:buFont typeface="Calibri"/>
              <a:buNone/>
            </a:pPr>
            <a:r>
              <a:rPr i="1" lang="es-ES" sz="2500"/>
              <a:t>From Prodhomme et al (2016)</a:t>
            </a:r>
            <a:endParaRPr b="1" i="1" sz="2500" u="none" cap="none" strike="noStrik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0" name="Shape 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4625" y="4626425"/>
            <a:ext cx="4416600" cy="208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77225" y="4596700"/>
            <a:ext cx="4416600" cy="2081037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Shape 152"/>
          <p:cNvSpPr txBox="1"/>
          <p:nvPr/>
        </p:nvSpPr>
        <p:spPr>
          <a:xfrm>
            <a:off x="3977475" y="4312700"/>
            <a:ext cx="3767100" cy="392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ES" sz="1800"/>
              <a:t>Diff in SST  [HR minus SR]</a:t>
            </a:r>
            <a:endParaRPr b="1" sz="1800"/>
          </a:p>
        </p:txBody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457100" y="2185100"/>
            <a:ext cx="8229600" cy="1238100"/>
          </a:xfrm>
          <a:prstGeom prst="rect">
            <a:avLst/>
          </a:prstGeom>
          <a:solidFill>
            <a:schemeClr val="lt1">
              <a:alpha val="60000"/>
            </a:schemeClr>
          </a:solidFill>
          <a:ln>
            <a:noFill/>
          </a:ln>
          <a:effectLst>
            <a:outerShdw blurRad="57150" rotWithShape="0" algn="bl" dir="5400000" dist="19050">
              <a:srgbClr val="000000">
                <a:alpha val="10000"/>
              </a:srgbClr>
            </a:outerShdw>
          </a:effectLst>
        </p:spPr>
        <p:txBody>
          <a:bodyPr anchorCtr="0" anchor="ctr" bIns="180000" lIns="144000" spcFirstLastPara="1" rIns="180000" wrap="square" tIns="180000">
            <a:no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s-ES" sz="3600">
                <a:solidFill>
                  <a:srgbClr val="980000"/>
                </a:solidFill>
              </a:rPr>
              <a:t>The i</a:t>
            </a:r>
            <a:r>
              <a:rPr b="1" lang="es-ES" sz="3600">
                <a:solidFill>
                  <a:srgbClr val="980000"/>
                </a:solidFill>
              </a:rPr>
              <a:t>ncreases in resolution subsequently reduce the model biases</a:t>
            </a:r>
            <a:endParaRPr b="1" i="0" sz="3600" u="none" cap="none" strike="noStrike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e Office">
  <a:themeElements>
    <a:clrScheme name="Personalizado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124484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