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5"/>
  </p:notesMasterIdLst>
  <p:handoutMasterIdLst>
    <p:handoutMasterId r:id="rId26"/>
  </p:handoutMasterIdLst>
  <p:sldIdLst>
    <p:sldId id="256" r:id="rId2"/>
    <p:sldId id="309" r:id="rId3"/>
    <p:sldId id="313" r:id="rId4"/>
    <p:sldId id="311" r:id="rId5"/>
    <p:sldId id="317" r:id="rId6"/>
    <p:sldId id="310" r:id="rId7"/>
    <p:sldId id="316" r:id="rId8"/>
    <p:sldId id="307" r:id="rId9"/>
    <p:sldId id="315" r:id="rId10"/>
    <p:sldId id="314" r:id="rId11"/>
    <p:sldId id="268" r:id="rId12"/>
    <p:sldId id="302" r:id="rId13"/>
    <p:sldId id="292" r:id="rId14"/>
    <p:sldId id="293" r:id="rId15"/>
    <p:sldId id="300" r:id="rId16"/>
    <p:sldId id="303" r:id="rId17"/>
    <p:sldId id="304" r:id="rId18"/>
    <p:sldId id="295" r:id="rId19"/>
    <p:sldId id="296" r:id="rId20"/>
    <p:sldId id="297" r:id="rId21"/>
    <p:sldId id="306" r:id="rId22"/>
    <p:sldId id="299" r:id="rId23"/>
    <p:sldId id="301" r:id="rId24"/>
  </p:sldIdLst>
  <p:sldSz cx="9144000" cy="7019925"/>
  <p:notesSz cx="6735763" cy="9866313"/>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211">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EFE9D"/>
    <a:srgbClr val="FFF67F"/>
    <a:srgbClr val="F9D71E"/>
    <a:srgbClr val="F9BB1E"/>
    <a:srgbClr val="FAD71D"/>
    <a:srgbClr val="BFB71F"/>
    <a:srgbClr val="3366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55"/>
    <p:restoredTop sz="95196" autoAdjust="0"/>
  </p:normalViewPr>
  <p:slideViewPr>
    <p:cSldViewPr>
      <p:cViewPr varScale="1">
        <p:scale>
          <a:sx n="88" d="100"/>
          <a:sy n="88" d="100"/>
        </p:scale>
        <p:origin x="2628" y="96"/>
      </p:cViewPr>
      <p:guideLst>
        <p:guide orient="horz" pos="2211"/>
        <p:guide pos="2880"/>
      </p:guideLst>
    </p:cSldViewPr>
  </p:slideViewPr>
  <p:notesTextViewPr>
    <p:cViewPr>
      <p:scale>
        <a:sx n="66" d="100"/>
        <a:sy n="66" d="100"/>
      </p:scale>
      <p:origin x="0" y="0"/>
    </p:cViewPr>
  </p:notesTextViewPr>
  <p:sorterViewPr>
    <p:cViewPr>
      <p:scale>
        <a:sx n="100" d="100"/>
        <a:sy n="100" d="100"/>
      </p:scale>
      <p:origin x="0" y="0"/>
    </p:cViewPr>
  </p:sorterViewPr>
  <p:notesViewPr>
    <p:cSldViewPr>
      <p:cViewPr varScale="1">
        <p:scale>
          <a:sx n="82" d="100"/>
          <a:sy n="82" d="100"/>
        </p:scale>
        <p:origin x="-3132" y="-9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eaLnBrk="1" hangingPunct="1">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D900D042-EE9D-42D5-8929-54BAA97C3D47}" type="datetimeFigureOut">
              <a:rPr lang="en-US" altLang="es-ES"/>
              <a:pPr>
                <a:defRPr/>
              </a:pPr>
              <a:t>2/1/2016</a:t>
            </a:fld>
            <a:endParaRPr lang="en-US" altLang="es-E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eaLnBrk="1" hangingPunct="1">
              <a:defRPr sz="1200">
                <a:latin typeface="Arial" pitchFamily="34" charset="0"/>
                <a:ea typeface="+mn-ea"/>
                <a:cs typeface="DejaVu Sans" pitchFamily="34" charset="0"/>
              </a:defRPr>
            </a:lvl1pPr>
          </a:lstStyle>
          <a:p>
            <a:pPr>
              <a:defRPr/>
            </a:pPr>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36AB9CF-D964-4095-84B8-91FFC65EEEA7}" type="slidenum">
              <a:rPr lang="en-US" altLang="es-ES"/>
              <a:pPr/>
              <a:t>‹Nº›</a:t>
            </a:fld>
            <a:endParaRPr lang="en-US" altLang="es-ES"/>
          </a:p>
        </p:txBody>
      </p:sp>
    </p:spTree>
    <p:extLst>
      <p:ext uri="{BB962C8B-B14F-4D97-AF65-F5344CB8AC3E}">
        <p14:creationId xmlns:p14="http://schemas.microsoft.com/office/powerpoint/2010/main" val="641721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eaLnBrk="1" hangingPunct="1">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6DC191E3-D566-4C9E-AEC6-4AA8058E2BBA}" type="datetimeFigureOut">
              <a:rPr lang="en-US" altLang="es-ES"/>
              <a:pPr>
                <a:defRPr/>
              </a:pPr>
              <a:t>2/1/2016</a:t>
            </a:fld>
            <a:endParaRPr lang="en-US" altLang="es-ES"/>
          </a:p>
        </p:txBody>
      </p:sp>
      <p:sp>
        <p:nvSpPr>
          <p:cNvPr id="4" name="Slide Image Placeholder 3"/>
          <p:cNvSpPr>
            <a:spLocks noGrp="1" noRot="1" noChangeAspect="1"/>
          </p:cNvSpPr>
          <p:nvPr>
            <p:ph type="sldImg" idx="2"/>
          </p:nvPr>
        </p:nvSpPr>
        <p:spPr>
          <a:xfrm>
            <a:off x="958850" y="739775"/>
            <a:ext cx="4818063" cy="37004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hangingPunct="1">
              <a:defRPr sz="1200">
                <a:latin typeface="Arial" pitchFamily="34" charset="0"/>
                <a:ea typeface="+mn-ea"/>
                <a:cs typeface="DejaVu Sans" pitchFamily="34" charset="0"/>
              </a:defRPr>
            </a:lvl1pPr>
          </a:lstStyle>
          <a:p>
            <a:pPr>
              <a:defRPr/>
            </a:pPr>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7E44E09-0526-40D4-927F-12A29D180981}" type="slidenum">
              <a:rPr lang="en-US" altLang="es-ES"/>
              <a:pPr/>
              <a:t>‹Nº›</a:t>
            </a:fld>
            <a:endParaRPr lang="en-US" altLang="es-ES"/>
          </a:p>
        </p:txBody>
      </p:sp>
    </p:spTree>
    <p:extLst>
      <p:ext uri="{BB962C8B-B14F-4D97-AF65-F5344CB8AC3E}">
        <p14:creationId xmlns:p14="http://schemas.microsoft.com/office/powerpoint/2010/main" val="3415770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44E09-0526-40D4-927F-12A29D180981}" type="slidenum">
              <a:rPr lang="en-US" altLang="es-ES" smtClean="0"/>
              <a:pPr/>
              <a:t>5</a:t>
            </a:fld>
            <a:endParaRPr lang="en-US" altLang="es-ES"/>
          </a:p>
        </p:txBody>
      </p:sp>
    </p:spTree>
    <p:extLst>
      <p:ext uri="{BB962C8B-B14F-4D97-AF65-F5344CB8AC3E}">
        <p14:creationId xmlns:p14="http://schemas.microsoft.com/office/powerpoint/2010/main" val="155397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E44E09-0526-40D4-927F-12A29D180981}" type="slidenum">
              <a:rPr lang="en-US" altLang="es-ES" smtClean="0"/>
              <a:pPr/>
              <a:t>7</a:t>
            </a:fld>
            <a:endParaRPr lang="en-US" altLang="es-ES"/>
          </a:p>
        </p:txBody>
      </p:sp>
    </p:spTree>
    <p:extLst>
      <p:ext uri="{BB962C8B-B14F-4D97-AF65-F5344CB8AC3E}">
        <p14:creationId xmlns:p14="http://schemas.microsoft.com/office/powerpoint/2010/main" val="9545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itchFamily="34" charset="-128"/>
            </a:endParaRPr>
          </a:p>
        </p:txBody>
      </p:sp>
      <p:sp>
        <p:nvSpPr>
          <p:cNvPr id="23556"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CF4BFA72-5C17-4AFC-97E2-28CCE09622F8}" type="slidenum">
              <a:rPr lang="en-US" altLang="es-ES"/>
              <a:pPr/>
              <a:t>11</a:t>
            </a:fld>
            <a:endParaRPr lang="en-US" altLang="es-ES"/>
          </a:p>
        </p:txBody>
      </p:sp>
    </p:spTree>
    <p:extLst>
      <p:ext uri="{BB962C8B-B14F-4D97-AF65-F5344CB8AC3E}">
        <p14:creationId xmlns:p14="http://schemas.microsoft.com/office/powerpoint/2010/main" val="22911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s-ES" smtClean="0">
                <a:ea typeface="ＭＳ Ｐゴシック" pitchFamily="34" charset="-128"/>
              </a:rPr>
              <a:t>Rationale</a:t>
            </a:r>
            <a:endParaRPr lang="es-ES" altLang="es-ES" smtClean="0">
              <a:ea typeface="ＭＳ Ｐゴシック" pitchFamily="34" charset="-128"/>
            </a:endParaRPr>
          </a:p>
          <a:p>
            <a:pPr fontAlgn="t"/>
            <a:r>
              <a:rPr lang="en-US" altLang="es-ES" smtClean="0">
                <a:ea typeface="ＭＳ Ｐゴシック" pitchFamily="34" charset="-128"/>
              </a:rPr>
              <a:t>Urban areas present strong concentration gradients that cannot be reproduced by mesoscale models.</a:t>
            </a:r>
            <a:endParaRPr lang="es-ES" altLang="es-ES" smtClean="0">
              <a:ea typeface="ＭＳ Ｐゴシック" pitchFamily="34" charset="-128"/>
            </a:endParaRPr>
          </a:p>
          <a:p>
            <a:endParaRPr lang="es-ES" altLang="es-ES" smtClean="0">
              <a:ea typeface="ＭＳ Ｐゴシック" pitchFamily="34" charset="-128"/>
            </a:endParaRPr>
          </a:p>
        </p:txBody>
      </p:sp>
      <p:sp>
        <p:nvSpPr>
          <p:cNvPr id="25604"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76474AC-C6ED-4356-96D9-3CCFDC868774}" type="slidenum">
              <a:rPr lang="en-US" altLang="es-ES"/>
              <a:pPr/>
              <a:t>12</a:t>
            </a:fld>
            <a:endParaRPr lang="en-US" altLang="es-ES"/>
          </a:p>
        </p:txBody>
      </p:sp>
    </p:spTree>
    <p:extLst>
      <p:ext uri="{BB962C8B-B14F-4D97-AF65-F5344CB8AC3E}">
        <p14:creationId xmlns:p14="http://schemas.microsoft.com/office/powerpoint/2010/main" val="4177091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itchFamily="34" charset="-128"/>
            </a:endParaRPr>
          </a:p>
        </p:txBody>
      </p:sp>
      <p:sp>
        <p:nvSpPr>
          <p:cNvPr id="27652"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00AD684A-F11B-4904-9757-2DFAD23A712F}" type="slidenum">
              <a:rPr lang="en-US" altLang="es-ES"/>
              <a:pPr/>
              <a:t>13</a:t>
            </a:fld>
            <a:endParaRPr lang="en-US" altLang="es-ES"/>
          </a:p>
        </p:txBody>
      </p:sp>
    </p:spTree>
    <p:extLst>
      <p:ext uri="{BB962C8B-B14F-4D97-AF65-F5344CB8AC3E}">
        <p14:creationId xmlns:p14="http://schemas.microsoft.com/office/powerpoint/2010/main" val="98083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itchFamily="34" charset="-128"/>
            </a:endParaRPr>
          </a:p>
        </p:txBody>
      </p:sp>
      <p:sp>
        <p:nvSpPr>
          <p:cNvPr id="29700"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4ECF41B-8E35-4F67-8FAC-C69C6E3E63BB}" type="slidenum">
              <a:rPr lang="en-US" altLang="es-ES"/>
              <a:pPr/>
              <a:t>14</a:t>
            </a:fld>
            <a:endParaRPr lang="en-US" altLang="es-ES"/>
          </a:p>
        </p:txBody>
      </p:sp>
    </p:spTree>
    <p:extLst>
      <p:ext uri="{BB962C8B-B14F-4D97-AF65-F5344CB8AC3E}">
        <p14:creationId xmlns:p14="http://schemas.microsoft.com/office/powerpoint/2010/main" val="195299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itchFamily="34" charset="-128"/>
            </a:endParaRPr>
          </a:p>
        </p:txBody>
      </p:sp>
      <p:sp>
        <p:nvSpPr>
          <p:cNvPr id="31748"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4EFF244B-3003-44B1-9766-7C668F29A735}" type="slidenum">
              <a:rPr lang="en-US" altLang="es-ES"/>
              <a:pPr/>
              <a:t>15</a:t>
            </a:fld>
            <a:endParaRPr lang="en-US" altLang="es-ES"/>
          </a:p>
        </p:txBody>
      </p:sp>
    </p:spTree>
    <p:extLst>
      <p:ext uri="{BB962C8B-B14F-4D97-AF65-F5344CB8AC3E}">
        <p14:creationId xmlns:p14="http://schemas.microsoft.com/office/powerpoint/2010/main" val="28620143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facebook.com/BSCCNS"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youtube.com/user/BSCCNS" TargetMode="External"/><Relationship Id="rId5" Type="http://schemas.openxmlformats.org/officeDocument/2006/relationships/hyperlink" Target="https://www.linkedin.com/company/barcelona-supercomputing-center"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twitter.com/bsc_cn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0825"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Shape 5"/>
          <p:cNvSpPr txBox="1">
            <a:spLocks noChangeArrowheads="1"/>
          </p:cNvSpPr>
          <p:nvPr userDrawn="1"/>
        </p:nvSpPr>
        <p:spPr bwMode="auto">
          <a:xfrm>
            <a:off x="76200" y="182563"/>
            <a:ext cx="1600200" cy="498475"/>
          </a:xfrm>
          <a:prstGeom prst="rect">
            <a:avLst/>
          </a:prstGeom>
          <a:noFill/>
          <a:ln>
            <a:noFill/>
          </a:ln>
          <a:extLst/>
        </p:spPr>
        <p:txBody>
          <a:bodyPr anchorCtr="1"/>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ES" altLang="en-US" smtClean="0">
                <a:solidFill>
                  <a:srgbClr val="FFFFFF"/>
                </a:solidFill>
              </a:rPr>
              <a:t>www.bsc.es</a:t>
            </a:r>
            <a:endParaRPr lang="en-US" altLang="en-US" smtClean="0">
              <a:latin typeface="Calibri" panose="020F0502020204030204"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830263"/>
            <a:ext cx="4603750"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38825" y="1025525"/>
            <a:ext cx="1012825"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538788" y="6386513"/>
            <a:ext cx="425450"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hlinkClick r:id="rId7"/>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227763" y="6389688"/>
            <a:ext cx="39370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878638" y="6386513"/>
            <a:ext cx="447675"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hlinkClick r:id="rId11"/>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80300" y="6386513"/>
            <a:ext cx="763588"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748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Shape 3"/>
          <p:cNvSpPr txBox="1">
            <a:spLocks noChangeArrowheads="1"/>
          </p:cNvSpPr>
          <p:nvPr userDrawn="1"/>
        </p:nvSpPr>
        <p:spPr bwMode="auto">
          <a:xfrm>
            <a:off x="8458200" y="6505575"/>
            <a:ext cx="533400" cy="514350"/>
          </a:xfrm>
          <a:prstGeom prst="rect">
            <a:avLst/>
          </a:prstGeom>
          <a:noFill/>
          <a:ln>
            <a:noFill/>
          </a:ln>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D35B7BD-962C-421B-A7CB-392D79C2896A}" type="slidenum">
              <a:rPr lang="en-US" altLang="es-ES" sz="1000">
                <a:solidFill>
                  <a:srgbClr val="23589C"/>
                </a:solidFill>
              </a:rPr>
              <a:pPr algn="r" eaLnBrk="1" hangingPunct="1"/>
              <a:t>‹Nº›</a:t>
            </a:fld>
            <a:endParaRPr lang="en-US" altLang="es-ES">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77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6AD50E6-AD30-48A3-8B5C-7A2AF7A66EB3}" type="slidenum">
              <a:rPr lang="en-US" altLang="es-ES" sz="1000">
                <a:solidFill>
                  <a:srgbClr val="23589C"/>
                </a:solidFill>
              </a:rPr>
              <a:pPr algn="r" eaLnBrk="1" hangingPunct="1"/>
              <a:t>‹Nº›</a:t>
            </a:fld>
            <a:endParaRPr lang="en-US" altLang="es-ES">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97794"/>
            <a:ext cx="4152900" cy="4608512"/>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243552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E045D37D-387E-4492-952A-549A28E5AA20}" type="slidenum">
              <a:rPr lang="en-US" altLang="es-ES" sz="1000">
                <a:solidFill>
                  <a:srgbClr val="23589C"/>
                </a:solidFill>
              </a:rPr>
              <a:pPr algn="r" eaLnBrk="1" hangingPunct="1"/>
              <a:t>‹Nº›</a:t>
            </a:fld>
            <a:endParaRPr lang="en-US" altLang="es-ES">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9313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s-ES" altLang="en-US" sz="2800" smtClean="0">
                <a:solidFill>
                  <a:srgbClr val="FFFFFF"/>
                </a:solidFill>
              </a:rPr>
              <a:t>FUTURE PLANS</a:t>
            </a:r>
            <a:endParaRPr lang="en-US" altLang="en-US" smtClean="0">
              <a:latin typeface="Calibri" panose="020F0502020204030204"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s-ES" altLang="en-US" sz="2800" smtClean="0">
                <a:solidFill>
                  <a:srgbClr val="FFFFFF"/>
                </a:solidFill>
              </a:rPr>
              <a:t>MAIN RESEARCH LINES &amp; RESULTS</a:t>
            </a:r>
            <a:endParaRPr lang="en-US" altLang="en-US" smtClean="0">
              <a:latin typeface="Calibri" panose="020F0502020204030204" pitchFamily="34" charset="0"/>
            </a:endParaRPr>
          </a:p>
        </p:txBody>
      </p:sp>
    </p:spTree>
    <p:extLst>
      <p:ext uri="{BB962C8B-B14F-4D97-AF65-F5344CB8AC3E}">
        <p14:creationId xmlns:p14="http://schemas.microsoft.com/office/powerpoint/2010/main" val="401295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s-ES" altLang="en-US" sz="2800" smtClean="0">
                <a:solidFill>
                  <a:srgbClr val="FFFFFF"/>
                </a:solidFill>
              </a:rPr>
              <a:t>FUTURE PLANS</a:t>
            </a:r>
            <a:endParaRPr lang="en-US" altLang="en-US" smtClean="0">
              <a:latin typeface="Calibri" panose="020F0502020204030204"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s-ES" altLang="en-US" sz="2800" smtClean="0">
                <a:solidFill>
                  <a:srgbClr val="FFFFFF"/>
                </a:solidFill>
              </a:rPr>
              <a:t>FUTURE PLANS</a:t>
            </a:r>
            <a:endParaRPr lang="en-US" altLang="en-US" smtClean="0">
              <a:latin typeface="Calibri" panose="020F0502020204030204" pitchFamily="34" charset="0"/>
            </a:endParaRPr>
          </a:p>
        </p:txBody>
      </p:sp>
    </p:spTree>
    <p:extLst>
      <p:ext uri="{BB962C8B-B14F-4D97-AF65-F5344CB8AC3E}">
        <p14:creationId xmlns:p14="http://schemas.microsoft.com/office/powerpoint/2010/main" val="157243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82563"/>
            <a:ext cx="1600200" cy="498475"/>
          </a:xfrm>
          <a:prstGeom prst="rect">
            <a:avLst/>
          </a:prstGeom>
          <a:noFill/>
          <a:ln>
            <a:noFill/>
          </a:ln>
          <a:extLst/>
        </p:spPr>
        <p:txBody>
          <a:bodyPr anchorCtr="1"/>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ES" altLang="en-US" smtClean="0">
                <a:solidFill>
                  <a:srgbClr val="FFFFFF"/>
                </a:solidFill>
              </a:rPr>
              <a:t>www.bsc.es</a:t>
            </a:r>
            <a:endParaRPr lang="en-US" altLang="en-US" smtClean="0">
              <a:latin typeface="Calibri" panose="020F0502020204030204" pitchFamily="34" charset="0"/>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5738"/>
            <a:ext cx="3306763"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6213"/>
            <a:ext cx="83026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Título"/>
          <p:cNvSpPr>
            <a:spLocks noGrp="1" noChangeAspect="1"/>
          </p:cNvSpPr>
          <p:nvPr>
            <p:ph type="title"/>
          </p:nvPr>
        </p:nvSpPr>
        <p:spPr>
          <a:xfrm>
            <a:off x="457200" y="3176996"/>
            <a:ext cx="8229600" cy="665931"/>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6618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84325"/>
            <a:ext cx="6191250"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90688"/>
            <a:ext cx="1555750"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82563"/>
            <a:ext cx="1600200" cy="498475"/>
          </a:xfrm>
          <a:prstGeom prst="rect">
            <a:avLst/>
          </a:prstGeom>
          <a:noFill/>
          <a:ln>
            <a:noFill/>
          </a:ln>
          <a:extLst/>
        </p:spPr>
        <p:txBody>
          <a:bodyPr anchorCtr="1"/>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ES" altLang="en-US" smtClean="0">
                <a:solidFill>
                  <a:srgbClr val="FFFFFF"/>
                </a:solidFill>
              </a:rPr>
              <a:t>www.bsc.es</a:t>
            </a:r>
            <a:endParaRPr lang="en-US" altLang="en-US" smtClean="0">
              <a:latin typeface="Calibri" panose="020F0502020204030204" pitchFamily="34" charset="0"/>
            </a:endParaRPr>
          </a:p>
        </p:txBody>
      </p:sp>
      <p:sp>
        <p:nvSpPr>
          <p:cNvPr id="9" name="8 Título"/>
          <p:cNvSpPr>
            <a:spLocks noGrp="1" noChangeAspect="1"/>
          </p:cNvSpPr>
          <p:nvPr>
            <p:ph type="title"/>
          </p:nvPr>
        </p:nvSpPr>
        <p:spPr>
          <a:xfrm>
            <a:off x="3819339" y="4806106"/>
            <a:ext cx="4762872" cy="72008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63981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82563"/>
            <a:ext cx="1600200" cy="498475"/>
          </a:xfrm>
          <a:prstGeom prst="rect">
            <a:avLst/>
          </a:prstGeom>
          <a:noFill/>
          <a:ln>
            <a:noFill/>
          </a:ln>
          <a:extLst/>
        </p:spPr>
        <p:txBody>
          <a:bodyPr anchorCtr="1"/>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ES" altLang="en-US" smtClean="0">
                <a:solidFill>
                  <a:srgbClr val="FFFFFF"/>
                </a:solidFill>
              </a:rPr>
              <a:t>www.bsc.es</a:t>
            </a:r>
            <a:endParaRPr lang="en-US" altLang="en-US" smtClean="0">
              <a:latin typeface="Calibri" panose="020F0502020204030204"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341610"/>
            <a:ext cx="3306762" cy="99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5600" y="422424"/>
            <a:ext cx="8302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223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ciencedirect.com/science/article/pii/S135223101400856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www.grow-smarter.eu/"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Shape 1"/>
          <p:cNvSpPr txBox="1">
            <a:spLocks noChangeArrowheads="1"/>
          </p:cNvSpPr>
          <p:nvPr/>
        </p:nvSpPr>
        <p:spPr bwMode="auto">
          <a:xfrm>
            <a:off x="6548438" y="196850"/>
            <a:ext cx="244792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US" altLang="es-ES" sz="1400">
                <a:solidFill>
                  <a:srgbClr val="FFFFFF"/>
                </a:solidFill>
                <a:latin typeface="Calibri" pitchFamily="34" charset="0"/>
              </a:rPr>
              <a:t>Barcelona, 1 February 2016</a:t>
            </a:r>
            <a:endParaRPr lang="en-US" altLang="es-ES">
              <a:latin typeface="Calibri" pitchFamily="34" charset="0"/>
            </a:endParaRPr>
          </a:p>
        </p:txBody>
      </p:sp>
      <p:sp>
        <p:nvSpPr>
          <p:cNvPr id="12291" name="TextShape 2"/>
          <p:cNvSpPr txBox="1">
            <a:spLocks noChangeArrowheads="1"/>
          </p:cNvSpPr>
          <p:nvPr/>
        </p:nvSpPr>
        <p:spPr bwMode="auto">
          <a:xfrm>
            <a:off x="395288" y="2181225"/>
            <a:ext cx="8497887"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ES" altLang="es-ES" sz="3200" b="1" dirty="0" err="1">
                <a:solidFill>
                  <a:srgbClr val="FFFFFF"/>
                </a:solidFill>
              </a:rPr>
              <a:t>Modelling</a:t>
            </a:r>
            <a:r>
              <a:rPr lang="es-ES" altLang="es-ES" sz="3200" b="1" dirty="0">
                <a:solidFill>
                  <a:srgbClr val="FFFFFF"/>
                </a:solidFill>
              </a:rPr>
              <a:t> </a:t>
            </a:r>
            <a:r>
              <a:rPr lang="es-ES" altLang="es-ES" sz="3200" b="1" dirty="0" err="1">
                <a:solidFill>
                  <a:srgbClr val="FFFFFF"/>
                </a:solidFill>
              </a:rPr>
              <a:t>Urban</a:t>
            </a:r>
            <a:r>
              <a:rPr lang="es-ES" altLang="es-ES" sz="3200" b="1" dirty="0">
                <a:solidFill>
                  <a:srgbClr val="FFFFFF"/>
                </a:solidFill>
              </a:rPr>
              <a:t> Air </a:t>
            </a:r>
            <a:r>
              <a:rPr lang="es-ES" altLang="es-ES" sz="3200" b="1" dirty="0" err="1">
                <a:solidFill>
                  <a:srgbClr val="FFFFFF"/>
                </a:solidFill>
              </a:rPr>
              <a:t>Quality</a:t>
            </a:r>
            <a:r>
              <a:rPr lang="es-ES" altLang="es-ES" sz="3200" b="1" dirty="0">
                <a:solidFill>
                  <a:srgbClr val="FFFFFF"/>
                </a:solidFill>
              </a:rPr>
              <a:t> (</a:t>
            </a:r>
            <a:r>
              <a:rPr lang="es-ES" altLang="es-ES" sz="3200" b="1" dirty="0" smtClean="0">
                <a:solidFill>
                  <a:srgbClr val="FFFFFF"/>
                </a:solidFill>
              </a:rPr>
              <a:t>MUAQ</a:t>
            </a:r>
            <a:r>
              <a:rPr lang="es-ES" altLang="es-ES" sz="3200" b="1" dirty="0">
                <a:solidFill>
                  <a:srgbClr val="FFFFFF"/>
                </a:solidFill>
              </a:rPr>
              <a:t>)</a:t>
            </a:r>
            <a:endParaRPr lang="en-US" altLang="es-ES" dirty="0">
              <a:latin typeface="Calibri" pitchFamily="34" charset="0"/>
            </a:endParaRPr>
          </a:p>
        </p:txBody>
      </p:sp>
      <p:sp>
        <p:nvSpPr>
          <p:cNvPr id="12292" name="TextShape 3"/>
          <p:cNvSpPr txBox="1">
            <a:spLocks noChangeAspect="1" noChangeArrowheads="1"/>
          </p:cNvSpPr>
          <p:nvPr/>
        </p:nvSpPr>
        <p:spPr bwMode="auto">
          <a:xfrm>
            <a:off x="1927225" y="3673475"/>
            <a:ext cx="528955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es-ES" sz="2400">
                <a:solidFill>
                  <a:srgbClr val="FFFFFF"/>
                </a:solidFill>
              </a:rPr>
              <a:t>A proposal for the 2016-2019 BSC Severo Ochoa Programme</a:t>
            </a:r>
            <a:endParaRPr lang="en-US" altLang="es-ES">
              <a:latin typeface="Calibri" pitchFamily="34" charset="0"/>
            </a:endParaRPr>
          </a:p>
        </p:txBody>
      </p:sp>
      <p:sp>
        <p:nvSpPr>
          <p:cNvPr id="12293" name="TextShape 4"/>
          <p:cNvSpPr txBox="1">
            <a:spLocks noChangeArrowheads="1"/>
          </p:cNvSpPr>
          <p:nvPr/>
        </p:nvSpPr>
        <p:spPr bwMode="auto">
          <a:xfrm>
            <a:off x="1008063" y="4754563"/>
            <a:ext cx="7119937" cy="84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es-ES">
                <a:solidFill>
                  <a:srgbClr val="FFFFFF"/>
                </a:solidFill>
              </a:rPr>
              <a:t>Earth Sciences, CASE and Computer Sciences Departments</a:t>
            </a:r>
          </a:p>
          <a:p>
            <a:pPr algn="ctr" eaLnBrk="1" hangingPunct="1"/>
            <a:r>
              <a:rPr lang="en-US" altLang="es-ES">
                <a:solidFill>
                  <a:schemeClr val="accent1"/>
                </a:solidFill>
                <a:latin typeface="Calibri" pitchFamily="34" charset="0"/>
              </a:rPr>
              <a:t>Albert Soret, Arnau Folch, David Carrera, </a:t>
            </a:r>
          </a:p>
          <a:p>
            <a:pPr algn="ctr" eaLnBrk="1" hangingPunct="1"/>
            <a:r>
              <a:rPr lang="en-US" altLang="es-ES">
                <a:solidFill>
                  <a:schemeClr val="accent1"/>
                </a:solidFill>
                <a:latin typeface="Calibri" pitchFamily="34" charset="0"/>
              </a:rPr>
              <a:t>Oriol Jorba, Marc Guevara and Francisco Doblas-Reyes</a:t>
            </a:r>
          </a:p>
        </p:txBody>
      </p:sp>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96875" y="144463"/>
            <a:ext cx="6191250" cy="696912"/>
          </a:xfrm>
        </p:spPr>
        <p:txBody>
          <a:bodyPr/>
          <a:lstStyle/>
          <a:p>
            <a:pPr>
              <a:defRPr/>
            </a:pPr>
            <a:r>
              <a:rPr lang="en-US" dirty="0" smtClean="0"/>
              <a:t>Summary of resources and budget</a:t>
            </a:r>
            <a:endParaRPr lang="en-US" dirty="0"/>
          </a:p>
        </p:txBody>
      </p:sp>
      <p:sp>
        <p:nvSpPr>
          <p:cNvPr id="20483" name="CuadroTexto 9"/>
          <p:cNvSpPr txBox="1">
            <a:spLocks noChangeArrowheads="1"/>
          </p:cNvSpPr>
          <p:nvPr/>
        </p:nvSpPr>
        <p:spPr bwMode="auto">
          <a:xfrm>
            <a:off x="107950" y="1274763"/>
            <a:ext cx="87217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b="1" dirty="0"/>
              <a:t>Human:</a:t>
            </a:r>
          </a:p>
          <a:p>
            <a:pPr lvl="1"/>
            <a:r>
              <a:rPr lang="en-US" altLang="es-ES" dirty="0"/>
              <a:t>ES :		96 PM (2 postdocs x 4 years) + 36 PM (PhD in-kind ES)</a:t>
            </a:r>
          </a:p>
          <a:p>
            <a:pPr lvl="1"/>
            <a:r>
              <a:rPr lang="en-US" altLang="es-ES" dirty="0"/>
              <a:t>CASE:	48 PM (2 postdocs x 2 years) + 12 PM (</a:t>
            </a:r>
            <a:r>
              <a:rPr lang="en-US" altLang="es-ES" dirty="0" err="1"/>
              <a:t>vis.+mesh</a:t>
            </a:r>
            <a:r>
              <a:rPr lang="en-US" altLang="es-ES" dirty="0"/>
              <a:t> in-kind CASE)</a:t>
            </a:r>
          </a:p>
          <a:p>
            <a:pPr lvl="1"/>
            <a:r>
              <a:rPr lang="en-US" altLang="es-ES" dirty="0"/>
              <a:t>CS: 		36 PM (1 developer x 3 years)</a:t>
            </a:r>
          </a:p>
          <a:p>
            <a:pPr lvl="1"/>
            <a:r>
              <a:rPr lang="en-US" altLang="es-ES" dirty="0"/>
              <a:t>PM and outreach: 	2 PM/year</a:t>
            </a:r>
          </a:p>
          <a:p>
            <a:pPr lvl="1"/>
            <a:r>
              <a:rPr lang="en-US" altLang="es-ES" dirty="0"/>
              <a:t>TOTAL:	188 PM (approx. 240 k€/year)</a:t>
            </a:r>
          </a:p>
        </p:txBody>
      </p:sp>
      <p:sp>
        <p:nvSpPr>
          <p:cNvPr id="20484" name="CuadroTexto 11"/>
          <p:cNvSpPr txBox="1">
            <a:spLocks noChangeArrowheads="1"/>
          </p:cNvSpPr>
          <p:nvPr/>
        </p:nvSpPr>
        <p:spPr bwMode="auto">
          <a:xfrm>
            <a:off x="138113" y="3171825"/>
            <a:ext cx="8982075"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b="1"/>
              <a:t>Infrastructure, supercomputing resources (approx.):</a:t>
            </a:r>
          </a:p>
          <a:p>
            <a:pPr lvl="1"/>
            <a:r>
              <a:rPr lang="en-US" altLang="es-ES"/>
              <a:t>ES :		2 Mh/year (runs using up to 5,000 CPUs) </a:t>
            </a:r>
            <a:r>
              <a:rPr lang="en-US" altLang="es-ES">
                <a:solidFill>
                  <a:srgbClr val="FF0000"/>
                </a:solidFill>
              </a:rPr>
              <a:t>Need of dedicated queues</a:t>
            </a:r>
          </a:p>
          <a:p>
            <a:pPr lvl="1"/>
            <a:r>
              <a:rPr lang="en-US" altLang="es-ES"/>
              <a:t>CASE:	2 Mh/year (runs using up to 5,000 CPUs) </a:t>
            </a:r>
            <a:r>
              <a:rPr lang="en-US" altLang="es-ES">
                <a:solidFill>
                  <a:srgbClr val="FF0000"/>
                </a:solidFill>
              </a:rPr>
              <a:t>Need of dedicated queues</a:t>
            </a:r>
            <a:endParaRPr lang="en-US" altLang="es-ES"/>
          </a:p>
          <a:p>
            <a:pPr lvl="1"/>
            <a:r>
              <a:rPr lang="en-US" altLang="es-ES"/>
              <a:t>CS: 		--</a:t>
            </a:r>
          </a:p>
          <a:p>
            <a:pPr lvl="1"/>
            <a:r>
              <a:rPr lang="en-US" altLang="es-ES"/>
              <a:t>TOTAL:	4 Mh/year (substantial disk space also required)</a:t>
            </a:r>
          </a:p>
        </p:txBody>
      </p:sp>
      <p:sp>
        <p:nvSpPr>
          <p:cNvPr id="20485" name="CuadroTexto 12"/>
          <p:cNvSpPr txBox="1">
            <a:spLocks noChangeArrowheads="1"/>
          </p:cNvSpPr>
          <p:nvPr/>
        </p:nvSpPr>
        <p:spPr bwMode="auto">
          <a:xfrm>
            <a:off x="138113" y="4662488"/>
            <a:ext cx="6686446"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b="1" dirty="0"/>
              <a:t>Others:</a:t>
            </a:r>
          </a:p>
          <a:p>
            <a:pPr lvl="1"/>
            <a:r>
              <a:rPr lang="en-US" altLang="es-ES" dirty="0"/>
              <a:t>ES :		None</a:t>
            </a:r>
          </a:p>
          <a:p>
            <a:pPr lvl="1"/>
            <a:r>
              <a:rPr lang="en-US" altLang="es-ES" dirty="0"/>
              <a:t>CASE:	None</a:t>
            </a:r>
          </a:p>
          <a:p>
            <a:pPr lvl="1"/>
            <a:r>
              <a:rPr lang="en-US" altLang="es-ES" dirty="0"/>
              <a:t>CS: 		40 k€ to acquire sensors for model calibration</a:t>
            </a:r>
          </a:p>
          <a:p>
            <a:pPr lvl="1"/>
            <a:r>
              <a:rPr lang="en-US" altLang="es-ES" dirty="0"/>
              <a:t>TOTAL:	40 k€ </a:t>
            </a:r>
          </a:p>
          <a:p>
            <a:pPr lvl="1"/>
            <a:endParaRPr lang="en-US" altLang="es-ES" dirty="0"/>
          </a:p>
          <a:p>
            <a:pPr lvl="1"/>
            <a:r>
              <a:rPr lang="en-US" altLang="es-ES" b="1" u="sng" dirty="0"/>
              <a:t>TOTAL</a:t>
            </a:r>
            <a:r>
              <a:rPr lang="en-US" altLang="es-ES" b="1" dirty="0"/>
              <a:t>: 250 k€/</a:t>
            </a:r>
            <a:r>
              <a:rPr lang="en-US" altLang="es-ES" b="1" dirty="0" smtClean="0"/>
              <a:t>year</a:t>
            </a:r>
            <a:endParaRPr lang="en-US" altLang="es-E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7504" y="1385718"/>
            <a:ext cx="9036496" cy="5724644"/>
          </a:xfrm>
          <a:prstGeom prst="rect">
            <a:avLst/>
          </a:prstGeom>
        </p:spPr>
        <p:txBody>
          <a:bodyPr wrap="square">
            <a:spAutoFit/>
          </a:bodyPr>
          <a:lstStyle/>
          <a:p>
            <a:pPr>
              <a:lnSpc>
                <a:spcPct val="150000"/>
              </a:lnSpc>
            </a:pPr>
            <a:r>
              <a:rPr lang="en-US" sz="2800" b="1" dirty="0" smtClean="0">
                <a:solidFill>
                  <a:schemeClr val="accent1"/>
                </a:solidFill>
              </a:rPr>
              <a:t>Why this project has to be founded?</a:t>
            </a:r>
          </a:p>
          <a:p>
            <a:pPr marL="457200" indent="-457200">
              <a:lnSpc>
                <a:spcPct val="150000"/>
              </a:lnSpc>
              <a:buFont typeface="Arial" panose="020B0604020202020204" pitchFamily="34" charset="0"/>
              <a:buChar char="•"/>
            </a:pPr>
            <a:r>
              <a:rPr lang="en-US" sz="2400" dirty="0">
                <a:solidFill>
                  <a:schemeClr val="accent1"/>
                </a:solidFill>
              </a:rPr>
              <a:t>S</a:t>
            </a:r>
            <a:r>
              <a:rPr lang="en-US" sz="2400" dirty="0" smtClean="0">
                <a:solidFill>
                  <a:schemeClr val="accent1"/>
                </a:solidFill>
              </a:rPr>
              <a:t>trategic positioning of the BSC in an emerging and inter-</a:t>
            </a:r>
            <a:r>
              <a:rPr lang="en-US" sz="2400" dirty="0" err="1" smtClean="0">
                <a:solidFill>
                  <a:schemeClr val="accent1"/>
                </a:solidFill>
              </a:rPr>
              <a:t>displinary</a:t>
            </a:r>
            <a:r>
              <a:rPr lang="en-US" sz="2400" dirty="0" smtClean="0">
                <a:solidFill>
                  <a:schemeClr val="accent1"/>
                </a:solidFill>
              </a:rPr>
              <a:t> area with high impact on the society.</a:t>
            </a:r>
          </a:p>
          <a:p>
            <a:pPr marL="457200" indent="-457200">
              <a:lnSpc>
                <a:spcPct val="150000"/>
              </a:lnSpc>
              <a:buFont typeface="Arial" panose="020B0604020202020204" pitchFamily="34" charset="0"/>
              <a:buChar char="•"/>
            </a:pPr>
            <a:r>
              <a:rPr lang="en-US" sz="2400" dirty="0" smtClean="0">
                <a:solidFill>
                  <a:schemeClr val="accent1"/>
                </a:solidFill>
              </a:rPr>
              <a:t>Address health and smart sustainable policies in urban environments.</a:t>
            </a:r>
          </a:p>
          <a:p>
            <a:pPr marL="457200" indent="-457200">
              <a:lnSpc>
                <a:spcPct val="150000"/>
              </a:lnSpc>
              <a:buFont typeface="Arial" panose="020B0604020202020204" pitchFamily="34" charset="0"/>
              <a:buChar char="•"/>
            </a:pPr>
            <a:r>
              <a:rPr lang="en-US" sz="2400" dirty="0" smtClean="0">
                <a:solidFill>
                  <a:schemeClr val="accent1"/>
                </a:solidFill>
              </a:rPr>
              <a:t>In line with current tendencies of using new in-situ observatories (e.g. floating car data) to strength air quality modelling capabilities.</a:t>
            </a:r>
          </a:p>
          <a:p>
            <a:pPr marL="457200" indent="-457200">
              <a:lnSpc>
                <a:spcPct val="150000"/>
              </a:lnSpc>
              <a:buFont typeface="Arial" panose="020B0604020202020204" pitchFamily="34" charset="0"/>
              <a:buChar char="•"/>
            </a:pPr>
            <a:r>
              <a:rPr lang="en-US" sz="2400" dirty="0" smtClean="0">
                <a:solidFill>
                  <a:schemeClr val="accent1"/>
                </a:solidFill>
              </a:rPr>
              <a:t>Industrial companies are interested in air quality data for Smart Cities applications (e.g. Vodafone Ciudad </a:t>
            </a:r>
            <a:r>
              <a:rPr lang="en-US" sz="2400" dirty="0" err="1" smtClean="0">
                <a:solidFill>
                  <a:schemeClr val="accent1"/>
                </a:solidFill>
              </a:rPr>
              <a:t>Conectada</a:t>
            </a:r>
            <a:r>
              <a:rPr lang="en-US" sz="2400" dirty="0" smtClean="0">
                <a:solidFill>
                  <a:schemeClr val="accent1"/>
                </a:solidFill>
              </a:rPr>
              <a:t>)</a:t>
            </a:r>
            <a:endParaRPr lang="en-US" sz="2400" dirty="0">
              <a:solidFill>
                <a:schemeClr val="accent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96875" y="144463"/>
            <a:ext cx="6191250" cy="696912"/>
          </a:xfrm>
        </p:spPr>
        <p:txBody>
          <a:bodyPr/>
          <a:lstStyle/>
          <a:p>
            <a:pPr>
              <a:defRPr/>
            </a:pPr>
            <a:r>
              <a:rPr lang="en-US" dirty="0" smtClean="0"/>
              <a:t>Objective and impact</a:t>
            </a:r>
            <a:endParaRPr lang="en-US" dirty="0"/>
          </a:p>
        </p:txBody>
      </p:sp>
      <p:graphicFrame>
        <p:nvGraphicFramePr>
          <p:cNvPr id="24" name="Tabla 23"/>
          <p:cNvGraphicFramePr>
            <a:graphicFrameLocks noGrp="1"/>
          </p:cNvGraphicFramePr>
          <p:nvPr/>
        </p:nvGraphicFramePr>
        <p:xfrm>
          <a:off x="396875" y="1077913"/>
          <a:ext cx="8256588" cy="1828800"/>
        </p:xfrm>
        <a:graphic>
          <a:graphicData uri="http://schemas.openxmlformats.org/drawingml/2006/table">
            <a:tbl>
              <a:tblPr/>
              <a:tblGrid>
                <a:gridCol w="1309687"/>
                <a:gridCol w="6946901"/>
              </a:tblGrid>
              <a:tr h="914400">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rgbClr val="004990"/>
                          </a:solidFill>
                          <a:effectLst/>
                          <a:latin typeface="Arial" charset="0"/>
                          <a:ea typeface="ＭＳ Ｐゴシック" charset="-128"/>
                        </a:rPr>
                        <a:t>Objective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rgbClr val="004990"/>
                        </a:solidFill>
                        <a:effectLst/>
                        <a:latin typeface="Arial" charset="0"/>
                        <a:ea typeface="ＭＳ Ｐゴシック" charset="-128"/>
                      </a:endParaRPr>
                    </a:p>
                  </a:txBody>
                  <a:tcPr marL="91442" marR="91442" marT="45618" marB="456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To develop, for the first time, an air quality model based on a CFD coupled to an atmospheric chemistry model at city scale enhanced by the use of Big Data technologies to assess urban air quality.</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42" marR="91442" marT="45618" marB="456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400">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4990"/>
                          </a:solidFill>
                          <a:effectLst/>
                          <a:latin typeface="Arial" charset="0"/>
                          <a:ea typeface="ＭＳ Ｐゴシック" charset="-128"/>
                        </a:rPr>
                        <a:t>Impact</a:t>
                      </a:r>
                    </a:p>
                  </a:txBody>
                  <a:tcPr marL="91442" marR="91442" marT="45618" marB="456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To achieve a strategic, cutting-edge </a:t>
                      </a:r>
                      <a:r>
                        <a:rPr kumimoji="0" lang="en-US" altLang="en-US" sz="1800" b="0" i="0" u="none" strike="noStrike" cap="none" normalizeH="0" baseline="0" dirty="0">
                          <a:ln>
                            <a:noFill/>
                          </a:ln>
                          <a:solidFill>
                            <a:srgbClr val="004990"/>
                          </a:solidFill>
                          <a:effectLst/>
                          <a:latin typeface="Arial" charset="0"/>
                          <a:ea typeface="ＭＳ Ｐゴシック" charset="-128"/>
                        </a:rPr>
                        <a:t>position in </a:t>
                      </a:r>
                      <a:r>
                        <a:rPr kumimoji="0" lang="en-US" altLang="en-US" sz="1800" b="0" i="0" u="none" strike="noStrike" cap="none" normalizeH="0" baseline="0" dirty="0" smtClean="0">
                          <a:ln>
                            <a:noFill/>
                          </a:ln>
                          <a:solidFill>
                            <a:srgbClr val="004990"/>
                          </a:solidFill>
                          <a:effectLst/>
                          <a:latin typeface="Arial" charset="0"/>
                          <a:ea typeface="ＭＳ Ｐゴシック" charset="-128"/>
                        </a:rPr>
                        <a:t>a rapidly re-emerging </a:t>
                      </a:r>
                      <a:r>
                        <a:rPr kumimoji="0" lang="en-US" altLang="en-US" sz="1800" b="0" i="0" u="none" strike="noStrike" cap="none" normalizeH="0" baseline="0" dirty="0">
                          <a:ln>
                            <a:noFill/>
                          </a:ln>
                          <a:solidFill>
                            <a:srgbClr val="004990"/>
                          </a:solidFill>
                          <a:effectLst/>
                          <a:latin typeface="Arial" charset="0"/>
                          <a:ea typeface="ＭＳ Ｐゴシック" charset="-128"/>
                        </a:rPr>
                        <a:t>area with a </a:t>
                      </a:r>
                      <a:r>
                        <a:rPr kumimoji="0" lang="en-US" altLang="en-US" sz="1800" b="0" i="0" u="none" strike="noStrike" cap="none" normalizeH="0" baseline="0" dirty="0" smtClean="0">
                          <a:ln>
                            <a:noFill/>
                          </a:ln>
                          <a:solidFill>
                            <a:srgbClr val="004990"/>
                          </a:solidFill>
                          <a:effectLst/>
                          <a:latin typeface="Arial" charset="0"/>
                          <a:ea typeface="ＭＳ Ｐゴシック" charset="-128"/>
                        </a:rPr>
                        <a:t>high societal </a:t>
                      </a:r>
                      <a:r>
                        <a:rPr kumimoji="0" lang="en-US" altLang="en-US" sz="1800" b="0" i="0" u="none" strike="noStrike" cap="none" normalizeH="0" baseline="0" dirty="0">
                          <a:ln>
                            <a:noFill/>
                          </a:ln>
                          <a:solidFill>
                            <a:srgbClr val="004990"/>
                          </a:solidFill>
                          <a:effectLst/>
                          <a:latin typeface="Arial" charset="0"/>
                          <a:ea typeface="ＭＳ Ｐゴシック" charset="-128"/>
                        </a:rPr>
                        <a:t>impact </a:t>
                      </a:r>
                      <a:r>
                        <a:rPr kumimoji="0" lang="en-US" altLang="en-US" sz="1800" b="0" i="0" u="none" strike="noStrike" cap="none" normalizeH="0" baseline="0" dirty="0" smtClean="0">
                          <a:ln>
                            <a:noFill/>
                          </a:ln>
                          <a:solidFill>
                            <a:srgbClr val="004990"/>
                          </a:solidFill>
                          <a:effectLst/>
                          <a:latin typeface="Arial" charset="0"/>
                          <a:ea typeface="ＭＳ Ｐゴシック" charset="-128"/>
                        </a:rPr>
                        <a:t>through a strong inter-departmental collaboration.</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42" marR="91442" marT="45618" marB="456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pic>
        <p:nvPicPr>
          <p:cNvPr id="22542" name="Picture 33" descr="Portada de El Mundo (Españ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725" y="3009900"/>
            <a:ext cx="2822575" cy="389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3"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05138"/>
            <a:ext cx="2932112" cy="392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4" name="Imagen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6138" y="3005138"/>
            <a:ext cx="2822575" cy="384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2"/>
          <p:cNvPicPr>
            <a:picLocks noChangeAspect="1"/>
          </p:cNvPicPr>
          <p:nvPr/>
        </p:nvPicPr>
        <p:blipFill>
          <a:blip r:embed="rId3" cstate="print">
            <a:extLst>
              <a:ext uri="{28A0092B-C50C-407E-A947-70E740481C1C}">
                <a14:useLocalDpi xmlns:a14="http://schemas.microsoft.com/office/drawing/2010/main" val="0"/>
              </a:ext>
            </a:extLst>
          </a:blip>
          <a:srcRect l="-8"/>
          <a:stretch>
            <a:fillRect/>
          </a:stretch>
        </p:blipFill>
        <p:spPr bwMode="auto">
          <a:xfrm>
            <a:off x="117475" y="846138"/>
            <a:ext cx="37496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575" y="4649788"/>
            <a:ext cx="302418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4927600"/>
            <a:ext cx="4462462"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Imagen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3" y="5191125"/>
            <a:ext cx="4057651"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840038"/>
            <a:ext cx="4460875" cy="209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Elipse 15"/>
          <p:cNvSpPr/>
          <p:nvPr/>
        </p:nvSpPr>
        <p:spPr>
          <a:xfrm>
            <a:off x="3001963" y="6543675"/>
            <a:ext cx="144462" cy="1238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s-ES" altLang="es-ES" smtClean="0">
              <a:solidFill>
                <a:srgbClr val="004990"/>
              </a:solidFill>
            </a:endParaRPr>
          </a:p>
        </p:txBody>
      </p:sp>
      <p:cxnSp>
        <p:nvCxnSpPr>
          <p:cNvPr id="17" name="Conector recto de flecha 16"/>
          <p:cNvCxnSpPr/>
          <p:nvPr/>
        </p:nvCxnSpPr>
        <p:spPr>
          <a:xfrm flipV="1">
            <a:off x="3146425" y="5937250"/>
            <a:ext cx="1323975" cy="60642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Elipse 17"/>
          <p:cNvSpPr/>
          <p:nvPr/>
        </p:nvSpPr>
        <p:spPr>
          <a:xfrm>
            <a:off x="1058863" y="5495925"/>
            <a:ext cx="144462" cy="12382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s-ES" altLang="es-ES" smtClean="0">
              <a:solidFill>
                <a:srgbClr val="004990"/>
              </a:solidFill>
            </a:endParaRPr>
          </a:p>
        </p:txBody>
      </p:sp>
      <p:cxnSp>
        <p:nvCxnSpPr>
          <p:cNvPr id="19" name="Conector recto de flecha 18"/>
          <p:cNvCxnSpPr/>
          <p:nvPr/>
        </p:nvCxnSpPr>
        <p:spPr>
          <a:xfrm flipV="1">
            <a:off x="1169988" y="3841750"/>
            <a:ext cx="3300412" cy="171608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587" name="CuadroTexto 19"/>
          <p:cNvSpPr txBox="1">
            <a:spLocks noChangeArrowheads="1"/>
          </p:cNvSpPr>
          <p:nvPr/>
        </p:nvSpPr>
        <p:spPr bwMode="auto">
          <a:xfrm>
            <a:off x="4991100" y="4914900"/>
            <a:ext cx="3481388" cy="18573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ES" altLang="es-ES" sz="1200">
                <a:solidFill>
                  <a:srgbClr val="000000"/>
                </a:solidFill>
              </a:rPr>
              <a:t>NO</a:t>
            </a:r>
            <a:r>
              <a:rPr lang="es-ES" altLang="es-ES" sz="1200" baseline="-25000">
                <a:solidFill>
                  <a:srgbClr val="000000"/>
                </a:solidFill>
              </a:rPr>
              <a:t>2</a:t>
            </a:r>
            <a:r>
              <a:rPr lang="es-ES" altLang="es-ES" sz="1200">
                <a:solidFill>
                  <a:srgbClr val="000000"/>
                </a:solidFill>
              </a:rPr>
              <a:t> hourly concentration. Plaza del Carmen station</a:t>
            </a:r>
          </a:p>
        </p:txBody>
      </p:sp>
      <p:sp>
        <p:nvSpPr>
          <p:cNvPr id="21" name="CuadroTexto 20"/>
          <p:cNvSpPr txBox="1">
            <a:spLocks noChangeArrowheads="1"/>
          </p:cNvSpPr>
          <p:nvPr/>
        </p:nvSpPr>
        <p:spPr bwMode="auto">
          <a:xfrm>
            <a:off x="4991100" y="2838450"/>
            <a:ext cx="3481388" cy="18415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s-ES" altLang="es-ES" sz="1200">
                <a:solidFill>
                  <a:srgbClr val="000000"/>
                </a:solidFill>
              </a:rPr>
              <a:t>NO</a:t>
            </a:r>
            <a:r>
              <a:rPr lang="es-ES" altLang="es-ES" sz="1200" baseline="-25000">
                <a:solidFill>
                  <a:srgbClr val="000000"/>
                </a:solidFill>
              </a:rPr>
              <a:t>2</a:t>
            </a:r>
            <a:r>
              <a:rPr lang="es-ES" altLang="es-ES" sz="1200">
                <a:solidFill>
                  <a:srgbClr val="000000"/>
                </a:solidFill>
              </a:rPr>
              <a:t> hourly concentration. Plaza de España station</a:t>
            </a:r>
          </a:p>
        </p:txBody>
      </p:sp>
      <p:sp>
        <p:nvSpPr>
          <p:cNvPr id="6" name="Rectángulo 5"/>
          <p:cNvSpPr/>
          <p:nvPr/>
        </p:nvSpPr>
        <p:spPr>
          <a:xfrm>
            <a:off x="1525588" y="3219450"/>
            <a:ext cx="161925" cy="173038"/>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solidFill>
                <a:srgbClr val="004990"/>
              </a:solidFill>
            </a:endParaRPr>
          </a:p>
        </p:txBody>
      </p:sp>
      <p:cxnSp>
        <p:nvCxnSpPr>
          <p:cNvPr id="23" name="Conector recto 22"/>
          <p:cNvCxnSpPr>
            <a:endCxn id="6" idx="3"/>
          </p:cNvCxnSpPr>
          <p:nvPr/>
        </p:nvCxnSpPr>
        <p:spPr>
          <a:xfrm flipH="1" flipV="1">
            <a:off x="1687513" y="3305175"/>
            <a:ext cx="2324100" cy="188595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a:off x="-36513" y="3305175"/>
            <a:ext cx="1562101" cy="188595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1" name="Cerrar llave 40"/>
          <p:cNvSpPr/>
          <p:nvPr/>
        </p:nvSpPr>
        <p:spPr>
          <a:xfrm>
            <a:off x="7380288" y="3460750"/>
            <a:ext cx="71437" cy="276225"/>
          </a:xfrm>
          <a:prstGeom prst="righ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p>
        </p:txBody>
      </p:sp>
      <p:sp>
        <p:nvSpPr>
          <p:cNvPr id="43" name="Cerrar llave 42"/>
          <p:cNvSpPr/>
          <p:nvPr/>
        </p:nvSpPr>
        <p:spPr>
          <a:xfrm>
            <a:off x="6711950" y="3579813"/>
            <a:ext cx="90488" cy="617537"/>
          </a:xfrm>
          <a:prstGeom prst="righ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p>
        </p:txBody>
      </p:sp>
      <p:sp>
        <p:nvSpPr>
          <p:cNvPr id="44" name="Cerrar llave 43"/>
          <p:cNvSpPr/>
          <p:nvPr/>
        </p:nvSpPr>
        <p:spPr>
          <a:xfrm>
            <a:off x="8056563" y="3702050"/>
            <a:ext cx="46037" cy="242888"/>
          </a:xfrm>
          <a:prstGeom prst="righ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p>
        </p:txBody>
      </p:sp>
      <p:sp>
        <p:nvSpPr>
          <p:cNvPr id="24595" name="Rectángulo 21"/>
          <p:cNvSpPr>
            <a:spLocks noChangeArrowheads="1"/>
          </p:cNvSpPr>
          <p:nvPr/>
        </p:nvSpPr>
        <p:spPr bwMode="auto">
          <a:xfrm>
            <a:off x="3995738" y="806450"/>
            <a:ext cx="51117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a:t>1) Mesoscale models (current solutions) show a satisfactory performance to simulate background concentrations (e.g. Plaza del Carmen).</a:t>
            </a:r>
          </a:p>
        </p:txBody>
      </p:sp>
      <p:sp>
        <p:nvSpPr>
          <p:cNvPr id="3" name="Rectángulo 2"/>
          <p:cNvSpPr>
            <a:spLocks noChangeArrowheads="1"/>
          </p:cNvSpPr>
          <p:nvPr/>
        </p:nvSpPr>
        <p:spPr bwMode="auto">
          <a:xfrm>
            <a:off x="3995738" y="1676400"/>
            <a:ext cx="49911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a:t>2) However, they are not able to reproduce street-level strong concentration gradients (e.g. Plaza España located close to Gran Via); purpose-built tools are needed. </a:t>
            </a:r>
            <a:endParaRPr lang="es-ES" altLang="es-ES"/>
          </a:p>
        </p:txBody>
      </p:sp>
      <p:sp>
        <p:nvSpPr>
          <p:cNvPr id="9" name="Título 8"/>
          <p:cNvSpPr>
            <a:spLocks noGrp="1"/>
          </p:cNvSpPr>
          <p:nvPr>
            <p:ph type="title"/>
          </p:nvPr>
        </p:nvSpPr>
        <p:spPr>
          <a:xfrm>
            <a:off x="396875" y="144463"/>
            <a:ext cx="6191250" cy="696912"/>
          </a:xfrm>
        </p:spPr>
        <p:txBody>
          <a:bodyPr/>
          <a:lstStyle/>
          <a:p>
            <a:pPr>
              <a:defRPr/>
            </a:pPr>
            <a:r>
              <a:rPr lang="en-US" dirty="0" smtClean="0"/>
              <a:t>Rationale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3"/>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21" grpId="0" animBg="1" autoUpdateAnimBg="0"/>
      <p:bldP spid="41" grpId="0" animBg="1" autoUpdateAnimBg="0"/>
      <p:bldP spid="43" grpId="0" animBg="1" autoUpdateAnimBg="0"/>
      <p:bldP spid="44" grpId="0" animBg="1" autoUpdateAnimBg="0"/>
      <p:bldP spid="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Shape 82"/>
          <p:cNvGraphicFramePr/>
          <p:nvPr>
            <p:extLst>
              <p:ext uri="{D42A27DB-BD31-4B8C-83A1-F6EECF244321}">
                <p14:modId xmlns:p14="http://schemas.microsoft.com/office/powerpoint/2010/main" val="997553234"/>
              </p:ext>
            </p:extLst>
          </p:nvPr>
        </p:nvGraphicFramePr>
        <p:xfrm>
          <a:off x="101600" y="917575"/>
          <a:ext cx="9042400" cy="5591175"/>
        </p:xfrm>
        <a:graphic>
          <a:graphicData uri="http://schemas.openxmlformats.org/drawingml/2006/table">
            <a:tbl>
              <a:tblPr>
                <a:noFill/>
              </a:tblPr>
              <a:tblGrid>
                <a:gridCol w="1800515"/>
                <a:gridCol w="7241885"/>
              </a:tblGrid>
              <a:tr h="670584">
                <a:tc>
                  <a:txBody>
                    <a:bodyPr/>
                    <a:lstStyle/>
                    <a:p>
                      <a:pPr>
                        <a:spcBef>
                          <a:spcPts val="0"/>
                        </a:spcBef>
                        <a:buNone/>
                      </a:pPr>
                      <a:r>
                        <a:rPr lang="en-GB" sz="1600" dirty="0"/>
                        <a:t>Pilot area of study</a:t>
                      </a:r>
                    </a:p>
                  </a:txBody>
                  <a:tcPr marL="91429" marR="91429" marT="91424" marB="91424"/>
                </a:tc>
                <a:tc>
                  <a:txBody>
                    <a:bodyPr/>
                    <a:lstStyle/>
                    <a:p>
                      <a:pPr>
                        <a:spcBef>
                          <a:spcPts val="0"/>
                        </a:spcBef>
                        <a:buNone/>
                      </a:pPr>
                      <a:r>
                        <a:rPr lang="en-GB" sz="1600" dirty="0" smtClean="0"/>
                        <a:t>Barcelona from the airport to Badalona and east of </a:t>
                      </a:r>
                      <a:r>
                        <a:rPr lang="en-GB" sz="1600" dirty="0" err="1" smtClean="0"/>
                        <a:t>Collserola</a:t>
                      </a:r>
                      <a:r>
                        <a:rPr lang="en-GB" sz="1600" dirty="0" smtClean="0"/>
                        <a:t>, starting with a first pilot at </a:t>
                      </a:r>
                      <a:r>
                        <a:rPr lang="en-GB" sz="1600" dirty="0"/>
                        <a:t>the Glories </a:t>
                      </a:r>
                      <a:r>
                        <a:rPr lang="en-GB" sz="1600" dirty="0" smtClean="0"/>
                        <a:t>district.</a:t>
                      </a:r>
                      <a:endParaRPr lang="en-GB" sz="1600" dirty="0"/>
                    </a:p>
                  </a:txBody>
                  <a:tcPr marL="91429" marR="91429" marT="91424" marB="91424"/>
                </a:tc>
              </a:tr>
              <a:tr h="711255">
                <a:tc>
                  <a:txBody>
                    <a:bodyPr/>
                    <a:lstStyle/>
                    <a:p>
                      <a:pPr>
                        <a:spcBef>
                          <a:spcPts val="0"/>
                        </a:spcBef>
                        <a:buNone/>
                      </a:pPr>
                      <a:r>
                        <a:rPr lang="en-GB" sz="1600" dirty="0"/>
                        <a:t>Resolution</a:t>
                      </a:r>
                    </a:p>
                  </a:txBody>
                  <a:tcPr marL="91429" marR="91429" marT="91424" marB="91424"/>
                </a:tc>
                <a:tc>
                  <a:txBody>
                    <a:bodyPr/>
                    <a:lstStyle/>
                    <a:p>
                      <a:pPr rtl="0">
                        <a:spcBef>
                          <a:spcPts val="0"/>
                        </a:spcBef>
                        <a:buNone/>
                      </a:pPr>
                      <a:r>
                        <a:rPr lang="en-GB" sz="1600" dirty="0"/>
                        <a:t>Spatial: 10m  (~100M nodes CFD mesh for the case of Barcelona)</a:t>
                      </a:r>
                    </a:p>
                    <a:p>
                      <a:pPr>
                        <a:spcBef>
                          <a:spcPts val="0"/>
                        </a:spcBef>
                        <a:buNone/>
                      </a:pPr>
                      <a:r>
                        <a:rPr lang="en-GB" sz="1600" dirty="0" smtClean="0"/>
                        <a:t>Time step:</a:t>
                      </a:r>
                      <a:r>
                        <a:rPr lang="en-GB" sz="1600" baseline="0" dirty="0" smtClean="0"/>
                        <a:t> &lt;10 seconds. </a:t>
                      </a:r>
                      <a:r>
                        <a:rPr lang="en-GB" sz="1600" dirty="0" smtClean="0"/>
                        <a:t>Temporal resolution of</a:t>
                      </a:r>
                      <a:r>
                        <a:rPr lang="en-GB" sz="1600" baseline="0" dirty="0" smtClean="0"/>
                        <a:t> the output</a:t>
                      </a:r>
                      <a:r>
                        <a:rPr lang="en-GB" sz="1600" dirty="0" smtClean="0"/>
                        <a:t>: </a:t>
                      </a:r>
                      <a:r>
                        <a:rPr lang="en-GB" sz="1600" dirty="0"/>
                        <a:t>hourly</a:t>
                      </a:r>
                    </a:p>
                  </a:txBody>
                  <a:tcPr marL="91429" marR="91429" marT="91424" marB="91424"/>
                </a:tc>
              </a:tr>
              <a:tr h="490512">
                <a:tc>
                  <a:txBody>
                    <a:bodyPr/>
                    <a:lstStyle/>
                    <a:p>
                      <a:pPr rtl="0">
                        <a:spcBef>
                          <a:spcPts val="0"/>
                        </a:spcBef>
                        <a:buNone/>
                      </a:pPr>
                      <a:r>
                        <a:rPr lang="en-GB" sz="1600" dirty="0" smtClean="0"/>
                        <a:t>Study period</a:t>
                      </a:r>
                      <a:endParaRPr lang="en-GB" sz="1600" dirty="0"/>
                    </a:p>
                  </a:txBody>
                  <a:tcPr marL="91429" marR="91429" marT="91424" marB="91424"/>
                </a:tc>
                <a:tc>
                  <a:txBody>
                    <a:bodyPr/>
                    <a:lstStyle/>
                    <a:p>
                      <a:pPr rtl="0">
                        <a:spcBef>
                          <a:spcPts val="0"/>
                        </a:spcBef>
                        <a:buNone/>
                      </a:pPr>
                      <a:r>
                        <a:rPr lang="en-GB" sz="1600" dirty="0"/>
                        <a:t>The prototype will be tested and evaluated </a:t>
                      </a:r>
                      <a:r>
                        <a:rPr lang="en-GB" sz="1600" dirty="0" smtClean="0"/>
                        <a:t>on </a:t>
                      </a:r>
                      <a:r>
                        <a:rPr lang="en-GB" sz="1600" dirty="0"/>
                        <a:t>a </a:t>
                      </a:r>
                      <a:r>
                        <a:rPr lang="en-GB" sz="1600" dirty="0" smtClean="0"/>
                        <a:t>few selected </a:t>
                      </a:r>
                      <a:r>
                        <a:rPr lang="en-GB" sz="1600" dirty="0"/>
                        <a:t>past </a:t>
                      </a:r>
                      <a:r>
                        <a:rPr lang="en-GB" sz="1600" dirty="0" smtClean="0"/>
                        <a:t>events</a:t>
                      </a:r>
                      <a:endParaRPr lang="en-GB" sz="1600" dirty="0"/>
                    </a:p>
                  </a:txBody>
                  <a:tcPr marL="91429" marR="91429" marT="91424" marB="91424"/>
                </a:tc>
              </a:tr>
              <a:tr h="1158319">
                <a:tc>
                  <a:txBody>
                    <a:bodyPr/>
                    <a:lstStyle/>
                    <a:p>
                      <a:pPr lvl="0" rtl="0">
                        <a:spcBef>
                          <a:spcPts val="0"/>
                        </a:spcBef>
                        <a:buNone/>
                      </a:pPr>
                      <a:r>
                        <a:rPr lang="en-GB" sz="1600" dirty="0" smtClean="0"/>
                        <a:t>Methodology</a:t>
                      </a:r>
                      <a:endParaRPr lang="en-GB" sz="1600" dirty="0"/>
                    </a:p>
                  </a:txBody>
                  <a:tcPr marL="91429" marR="91429" marT="91424" marB="91424"/>
                </a:tc>
                <a:tc>
                  <a:txBody>
                    <a:bodyPr/>
                    <a:lstStyle/>
                    <a:p>
                      <a:pPr marL="457200" lvl="0" indent="-228600" rtl="0">
                        <a:spcBef>
                          <a:spcPts val="0"/>
                        </a:spcBef>
                        <a:buChar char="●"/>
                      </a:pPr>
                      <a:r>
                        <a:rPr lang="en-US" sz="1600" dirty="0" smtClean="0"/>
                        <a:t>Downscaling of regional air quality to street-level concentrations by means of microscale wind and pollutant transport modeling. </a:t>
                      </a:r>
                    </a:p>
                    <a:p>
                      <a:pPr marL="457200" lvl="0" indent="-228600" rtl="0">
                        <a:spcBef>
                          <a:spcPts val="0"/>
                        </a:spcBef>
                        <a:buChar char="●"/>
                      </a:pPr>
                      <a:r>
                        <a:rPr lang="en-US" sz="1600" dirty="0" smtClean="0"/>
                        <a:t>Use multiple, real time (whenever</a:t>
                      </a:r>
                      <a:r>
                        <a:rPr lang="en-US" sz="1600" baseline="0" dirty="0" smtClean="0"/>
                        <a:t> possible)</a:t>
                      </a:r>
                      <a:r>
                        <a:rPr lang="en-US" sz="1600" dirty="0" smtClean="0"/>
                        <a:t> sources of data from an urban environment (sensors, models).</a:t>
                      </a:r>
                      <a:endParaRPr lang="en-US" sz="1600" dirty="0"/>
                    </a:p>
                  </a:txBody>
                  <a:tcPr marL="91429" marR="91429" marT="91424" marB="91424"/>
                </a:tc>
              </a:tr>
              <a:tr h="914451">
                <a:tc>
                  <a:txBody>
                    <a:bodyPr/>
                    <a:lstStyle/>
                    <a:p>
                      <a:pPr lvl="0" rtl="0">
                        <a:spcBef>
                          <a:spcPts val="0"/>
                        </a:spcBef>
                        <a:buNone/>
                      </a:pPr>
                      <a:r>
                        <a:rPr lang="en-GB" sz="1600" dirty="0"/>
                        <a:t>Impacts</a:t>
                      </a:r>
                    </a:p>
                  </a:txBody>
                  <a:tcPr marL="91429" marR="91429" marT="91424" marB="91424"/>
                </a:tc>
                <a:tc>
                  <a:txBody>
                    <a:bodyPr/>
                    <a:lstStyle/>
                    <a:p>
                      <a:pPr marL="457200" lvl="0" indent="-228600" rtl="0">
                        <a:spcBef>
                          <a:spcPts val="0"/>
                        </a:spcBef>
                        <a:buChar char="●"/>
                      </a:pPr>
                      <a:r>
                        <a:rPr lang="en-GB" sz="1600" dirty="0"/>
                        <a:t>Improve our understanding of </a:t>
                      </a:r>
                      <a:r>
                        <a:rPr lang="en-GB" sz="1600" dirty="0" err="1" smtClean="0"/>
                        <a:t>stret</a:t>
                      </a:r>
                      <a:r>
                        <a:rPr lang="en-GB" sz="1600" dirty="0" smtClean="0"/>
                        <a:t>-level </a:t>
                      </a:r>
                      <a:r>
                        <a:rPr lang="en-GB" sz="1600" dirty="0"/>
                        <a:t>processes within urban environments.</a:t>
                      </a:r>
                    </a:p>
                    <a:p>
                      <a:pPr marL="457200" lvl="0" indent="-228600" rtl="0">
                        <a:spcBef>
                          <a:spcPts val="0"/>
                        </a:spcBef>
                        <a:buChar char="●"/>
                      </a:pPr>
                      <a:r>
                        <a:rPr lang="en-GB" sz="1600" dirty="0"/>
                        <a:t>Address health and smart sustainable </a:t>
                      </a:r>
                      <a:r>
                        <a:rPr lang="en-GB" sz="1600" dirty="0" smtClean="0"/>
                        <a:t>policies </a:t>
                      </a:r>
                      <a:r>
                        <a:rPr lang="en-GB" sz="1600" dirty="0"/>
                        <a:t>in urban environments.</a:t>
                      </a:r>
                    </a:p>
                  </a:txBody>
                  <a:tcPr marL="91429" marR="91429" marT="91424" marB="91424"/>
                </a:tc>
              </a:tr>
              <a:tr h="1646054">
                <a:tc>
                  <a:txBody>
                    <a:bodyPr/>
                    <a:lstStyle/>
                    <a:p>
                      <a:pPr lvl="0" rtl="0">
                        <a:spcBef>
                          <a:spcPts val="0"/>
                        </a:spcBef>
                        <a:buNone/>
                      </a:pPr>
                      <a:r>
                        <a:rPr lang="en-GB" sz="1600" dirty="0"/>
                        <a:t>Research questions</a:t>
                      </a:r>
                    </a:p>
                  </a:txBody>
                  <a:tcPr marL="91429" marR="91429" marT="91424" marB="91424"/>
                </a:tc>
                <a:tc>
                  <a:txBody>
                    <a:bodyPr/>
                    <a:lstStyle/>
                    <a:p>
                      <a:pPr marL="457200" lvl="0" indent="-292100" rtl="0">
                        <a:spcBef>
                          <a:spcPts val="0"/>
                        </a:spcBef>
                        <a:buSzPct val="100000"/>
                        <a:buChar char="●"/>
                      </a:pPr>
                      <a:r>
                        <a:rPr lang="en-GB" sz="1600" dirty="0" smtClean="0"/>
                        <a:t>Can </a:t>
                      </a:r>
                      <a:r>
                        <a:rPr lang="en-GB" sz="1600" dirty="0"/>
                        <a:t>the estimation of main air pollutant concentrations </a:t>
                      </a:r>
                      <a:r>
                        <a:rPr lang="en-GB" sz="1600" dirty="0" smtClean="0"/>
                        <a:t>be improved at the street </a:t>
                      </a:r>
                      <a:r>
                        <a:rPr lang="en-GB" sz="1600" dirty="0"/>
                        <a:t>level?</a:t>
                      </a:r>
                    </a:p>
                    <a:p>
                      <a:pPr marL="457200" lvl="0" indent="-292100" rtl="0">
                        <a:spcBef>
                          <a:spcPts val="0"/>
                        </a:spcBef>
                        <a:buSzPct val="100000"/>
                        <a:buChar char="●"/>
                      </a:pPr>
                      <a:r>
                        <a:rPr lang="en-GB" sz="1600" dirty="0"/>
                        <a:t>Can </a:t>
                      </a:r>
                      <a:r>
                        <a:rPr lang="en-GB" sz="1600" dirty="0" smtClean="0"/>
                        <a:t>more</a:t>
                      </a:r>
                      <a:r>
                        <a:rPr lang="en-GB" sz="1600" baseline="0" dirty="0" smtClean="0"/>
                        <a:t> targeted </a:t>
                      </a:r>
                      <a:r>
                        <a:rPr lang="en-GB" sz="1600" dirty="0" smtClean="0"/>
                        <a:t>air quality </a:t>
                      </a:r>
                      <a:r>
                        <a:rPr lang="en-GB" sz="1600" dirty="0"/>
                        <a:t>information </a:t>
                      </a:r>
                      <a:r>
                        <a:rPr lang="en-GB" sz="1600" dirty="0" smtClean="0"/>
                        <a:t>be provided for exposure </a:t>
                      </a:r>
                      <a:r>
                        <a:rPr lang="en-GB" sz="1600" dirty="0"/>
                        <a:t>studies</a:t>
                      </a:r>
                      <a:r>
                        <a:rPr lang="en-GB" sz="1600" dirty="0" smtClean="0"/>
                        <a:t>?</a:t>
                      </a:r>
                      <a:endParaRPr lang="en-GB" sz="1600" dirty="0"/>
                    </a:p>
                    <a:p>
                      <a:pPr marL="457200" lvl="0" indent="-292100" rtl="0">
                        <a:spcBef>
                          <a:spcPts val="0"/>
                        </a:spcBef>
                        <a:buSzPct val="100000"/>
                        <a:buChar char="●"/>
                      </a:pPr>
                      <a:r>
                        <a:rPr lang="en-GB" sz="1600" dirty="0" smtClean="0"/>
                        <a:t>How to make the most of </a:t>
                      </a:r>
                      <a:r>
                        <a:rPr lang="en-GB" sz="1600" dirty="0"/>
                        <a:t>emerging smart sensor </a:t>
                      </a:r>
                      <a:r>
                        <a:rPr lang="en-GB" sz="1600" dirty="0" smtClean="0"/>
                        <a:t>deployments and new approaches to information discovery and display? </a:t>
                      </a:r>
                      <a:endParaRPr lang="en-GB" sz="1600" dirty="0"/>
                    </a:p>
                  </a:txBody>
                  <a:tcPr marL="91429" marR="91429" marT="91424" marB="91424"/>
                </a:tc>
              </a:tr>
            </a:tbl>
          </a:graphicData>
        </a:graphic>
      </p:graphicFrame>
      <p:sp>
        <p:nvSpPr>
          <p:cNvPr id="25" name="Título 8"/>
          <p:cNvSpPr>
            <a:spLocks noGrp="1"/>
          </p:cNvSpPr>
          <p:nvPr>
            <p:ph type="title"/>
          </p:nvPr>
        </p:nvSpPr>
        <p:spPr>
          <a:xfrm>
            <a:off x="107950" y="76200"/>
            <a:ext cx="6191250" cy="696913"/>
          </a:xfrm>
        </p:spPr>
        <p:txBody>
          <a:bodyPr/>
          <a:lstStyle/>
          <a:p>
            <a:pPr>
              <a:defRPr/>
            </a:pPr>
            <a:r>
              <a:rPr lang="en-US" dirty="0" smtClean="0"/>
              <a:t>Project Description</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Shape 82"/>
          <p:cNvGraphicFramePr>
            <a:graphicFrameLocks noGrp="1"/>
          </p:cNvGraphicFramePr>
          <p:nvPr/>
        </p:nvGraphicFramePr>
        <p:xfrm>
          <a:off x="50800" y="841375"/>
          <a:ext cx="9042400" cy="6096046"/>
        </p:xfrm>
        <a:graphic>
          <a:graphicData uri="http://schemas.openxmlformats.org/drawingml/2006/table">
            <a:tbl>
              <a:tblPr/>
              <a:tblGrid>
                <a:gridCol w="1800225"/>
                <a:gridCol w="7242175"/>
              </a:tblGrid>
              <a:tr h="188966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600" b="0" i="0" u="none" strike="noStrike" cap="none" normalizeH="0" baseline="0" dirty="0">
                          <a:ln>
                            <a:noFill/>
                          </a:ln>
                          <a:solidFill>
                            <a:schemeClr val="tx1"/>
                          </a:solidFill>
                          <a:effectLst/>
                          <a:latin typeface="Arial" charset="0"/>
                          <a:ea typeface="ＭＳ Ｐゴシック" charset="-128"/>
                        </a:rPr>
                        <a:t>Expected outcomes</a:t>
                      </a: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Emission model with nearly real-time estimation of traffic emissions.</a:t>
                      </a: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Microscale </a:t>
                      </a:r>
                      <a:r>
                        <a:rPr kumimoji="0" lang="en-GB" altLang="es-ES" sz="1600" b="0" i="0" u="none" strike="noStrike" cap="none" normalizeH="0" baseline="0" dirty="0" smtClean="0">
                          <a:ln>
                            <a:noFill/>
                          </a:ln>
                          <a:solidFill>
                            <a:schemeClr val="tx1"/>
                          </a:solidFill>
                          <a:effectLst/>
                          <a:latin typeface="Arial" charset="0"/>
                          <a:ea typeface="ＭＳ Ｐゴシック" charset="-128"/>
                        </a:rPr>
                        <a:t>model </a:t>
                      </a:r>
                      <a:r>
                        <a:rPr kumimoji="0" lang="en-GB" altLang="es-ES" sz="1600" b="0" i="0" u="none" strike="noStrike" cap="none" normalizeH="0" baseline="0" dirty="0">
                          <a:ln>
                            <a:noFill/>
                          </a:ln>
                          <a:solidFill>
                            <a:schemeClr val="tx1"/>
                          </a:solidFill>
                          <a:effectLst/>
                          <a:latin typeface="Arial" charset="0"/>
                          <a:ea typeface="ＭＳ Ｐゴシック" charset="-128"/>
                        </a:rPr>
                        <a:t>based on </a:t>
                      </a:r>
                      <a:r>
                        <a:rPr kumimoji="0" lang="en-GB" altLang="es-ES" sz="1600" b="0" i="0" u="none" strike="noStrike" cap="none" normalizeH="0" baseline="0" dirty="0" err="1">
                          <a:ln>
                            <a:noFill/>
                          </a:ln>
                          <a:solidFill>
                            <a:schemeClr val="tx1"/>
                          </a:solidFill>
                          <a:effectLst/>
                          <a:latin typeface="Arial" charset="0"/>
                          <a:ea typeface="ＭＳ Ｐゴシック" charset="-128"/>
                        </a:rPr>
                        <a:t>Alya</a:t>
                      </a:r>
                      <a:r>
                        <a:rPr kumimoji="0" lang="en-GB" altLang="es-ES" sz="1600" b="0" i="0" u="none" strike="noStrike" cap="none" normalizeH="0" baseline="0" dirty="0">
                          <a:ln>
                            <a:noFill/>
                          </a:ln>
                          <a:solidFill>
                            <a:schemeClr val="tx1"/>
                          </a:solidFill>
                          <a:effectLst/>
                          <a:latin typeface="Arial" charset="0"/>
                          <a:ea typeface="ＭＳ Ｐゴシック" charset="-128"/>
                        </a:rPr>
                        <a:t> to simulate pollutant dispersion and chemistry at street </a:t>
                      </a:r>
                      <a:r>
                        <a:rPr kumimoji="0" lang="en-GB" altLang="es-ES" sz="1600" b="0" i="0" u="none" strike="noStrike" cap="none" normalizeH="0" baseline="0" dirty="0" smtClean="0">
                          <a:ln>
                            <a:noFill/>
                          </a:ln>
                          <a:solidFill>
                            <a:schemeClr val="tx1"/>
                          </a:solidFill>
                          <a:effectLst/>
                          <a:latin typeface="Arial" charset="0"/>
                          <a:ea typeface="ＭＳ Ｐゴシック" charset="-128"/>
                        </a:rPr>
                        <a:t>level that can be transposed to other cities.</a:t>
                      </a:r>
                      <a:endParaRPr kumimoji="0" lang="en-GB" altLang="es-ES" sz="1600" b="0" i="0" u="none" strike="noStrike" cap="none" normalizeH="0" baseline="0" dirty="0">
                        <a:ln>
                          <a:noFill/>
                        </a:ln>
                        <a:solidFill>
                          <a:schemeClr val="tx1"/>
                        </a:solidFill>
                        <a:effectLst/>
                        <a:latin typeface="Arial" charset="0"/>
                        <a:ea typeface="ＭＳ Ｐゴシック" charset="-128"/>
                      </a:endParaRP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rgbClr val="004990"/>
                          </a:solidFill>
                          <a:effectLst/>
                          <a:latin typeface="Arial" charset="0"/>
                          <a:ea typeface="ＭＳ Ｐゴシック" charset="-128"/>
                        </a:rPr>
                        <a:t>Mid-term: assessment of urban environments for healthy and sustainable </a:t>
                      </a:r>
                      <a:r>
                        <a:rPr kumimoji="0" lang="en-GB" altLang="es-ES" sz="1600" b="0" i="0" u="none" strike="noStrike" cap="none" normalizeH="0" baseline="0" dirty="0" smtClean="0">
                          <a:ln>
                            <a:noFill/>
                          </a:ln>
                          <a:solidFill>
                            <a:srgbClr val="004990"/>
                          </a:solidFill>
                          <a:effectLst/>
                          <a:latin typeface="Arial" charset="0"/>
                          <a:ea typeface="ＭＳ Ｐゴシック" charset="-128"/>
                        </a:rPr>
                        <a:t>urban planning </a:t>
                      </a:r>
                      <a:r>
                        <a:rPr kumimoji="0" lang="en-GB" altLang="es-ES" sz="1600" b="0" i="0" u="none" strike="noStrike" cap="none" normalizeH="0" baseline="0" dirty="0">
                          <a:ln>
                            <a:noFill/>
                          </a:ln>
                          <a:solidFill>
                            <a:srgbClr val="004990"/>
                          </a:solidFill>
                          <a:effectLst/>
                          <a:latin typeface="Arial" charset="0"/>
                          <a:ea typeface="ＭＳ Ｐゴシック" charset="-128"/>
                        </a:rPr>
                        <a:t>(scenarios).</a:t>
                      </a:r>
                    </a:p>
                    <a:p>
                      <a:pPr marL="342900" marR="0" lvl="0" indent="-342900" algn="l" defTabSz="914400" rtl="0" eaLnBrk="1" fontAlgn="base" latinLnBrk="0" hangingPunct="1">
                        <a:lnSpc>
                          <a:spcPct val="100000"/>
                        </a:lnSpc>
                        <a:spcBef>
                          <a:spcPct val="0"/>
                        </a:spcBef>
                        <a:spcAft>
                          <a:spcPct val="0"/>
                        </a:spcAft>
                        <a:buClr>
                          <a:srgbClr val="004990"/>
                        </a:buClr>
                        <a:buSzPct val="100000"/>
                        <a:buFont typeface="Arial" charset="0"/>
                        <a:buAutoNum type="arabicPeriod"/>
                        <a:tabLst/>
                      </a:pPr>
                      <a:r>
                        <a:rPr kumimoji="0" lang="en-GB" altLang="es-ES" sz="1600" b="0" i="0" u="none" strike="noStrike" cap="none" normalizeH="0" baseline="0" dirty="0">
                          <a:ln>
                            <a:noFill/>
                          </a:ln>
                          <a:solidFill>
                            <a:srgbClr val="004990"/>
                          </a:solidFill>
                          <a:effectLst/>
                          <a:latin typeface="Arial" charset="0"/>
                          <a:ea typeface="ＭＳ Ｐゴシック" charset="-128"/>
                        </a:rPr>
                        <a:t>Mid-term: high-resolution </a:t>
                      </a:r>
                      <a:r>
                        <a:rPr kumimoji="0" lang="en-GB" altLang="es-ES" sz="1600" b="0" i="0" u="none" strike="noStrike" cap="none" normalizeH="0" baseline="0" dirty="0" err="1">
                          <a:ln>
                            <a:noFill/>
                          </a:ln>
                          <a:solidFill>
                            <a:srgbClr val="004990"/>
                          </a:solidFill>
                          <a:effectLst/>
                          <a:latin typeface="Arial" charset="0"/>
                          <a:ea typeface="ＭＳ Ｐゴシック" charset="-128"/>
                        </a:rPr>
                        <a:t>nowcasting</a:t>
                      </a:r>
                      <a:r>
                        <a:rPr kumimoji="0" lang="en-GB" altLang="es-ES" sz="1600" b="0" i="0" u="none" strike="noStrike" cap="none" normalizeH="0" baseline="0" dirty="0">
                          <a:ln>
                            <a:noFill/>
                          </a:ln>
                          <a:solidFill>
                            <a:srgbClr val="004990"/>
                          </a:solidFill>
                          <a:effectLst/>
                          <a:latin typeface="Arial" charset="0"/>
                          <a:ea typeface="ＭＳ Ｐゴシック" charset="-128"/>
                        </a:rPr>
                        <a:t> of air pollution at urban level.</a:t>
                      </a:r>
                    </a:p>
                    <a:p>
                      <a:pPr marL="342900" marR="0" lvl="0" indent="-342900" algn="l" defTabSz="914400" rtl="0" eaLnBrk="1" fontAlgn="base" latinLnBrk="0" hangingPunct="1">
                        <a:lnSpc>
                          <a:spcPct val="100000"/>
                        </a:lnSpc>
                        <a:spcBef>
                          <a:spcPct val="0"/>
                        </a:spcBef>
                        <a:spcAft>
                          <a:spcPct val="0"/>
                        </a:spcAft>
                        <a:buClr>
                          <a:srgbClr val="004990"/>
                        </a:buClr>
                        <a:buSzPct val="100000"/>
                        <a:buFont typeface="Arial" charset="0"/>
                        <a:buAutoNum type="arabicPeriod"/>
                        <a:tabLst/>
                      </a:pPr>
                      <a:r>
                        <a:rPr kumimoji="0" lang="en-GB" altLang="es-ES" sz="1600" b="0" i="0" u="none" strike="noStrike" cap="none" normalizeH="0" baseline="0" dirty="0">
                          <a:ln>
                            <a:noFill/>
                          </a:ln>
                          <a:solidFill>
                            <a:srgbClr val="004990"/>
                          </a:solidFill>
                          <a:effectLst/>
                          <a:latin typeface="Arial" charset="0"/>
                          <a:ea typeface="ＭＳ Ｐゴシック" charset="-128"/>
                        </a:rPr>
                        <a:t>Long-term: hourly forecast of air pollution at urban </a:t>
                      </a:r>
                      <a:r>
                        <a:rPr kumimoji="0" lang="en-GB" altLang="es-ES" sz="1600" b="0" i="0" u="none" strike="noStrike" cap="none" normalizeH="0" baseline="0" dirty="0" smtClean="0">
                          <a:ln>
                            <a:noFill/>
                          </a:ln>
                          <a:solidFill>
                            <a:srgbClr val="004990"/>
                          </a:solidFill>
                          <a:effectLst/>
                          <a:latin typeface="Arial" charset="0"/>
                          <a:ea typeface="ＭＳ Ｐゴシック" charset="-128"/>
                        </a:rPr>
                        <a:t>level</a:t>
                      </a:r>
                      <a:endParaRPr kumimoji="0" lang="en-GB" altLang="es-ES" sz="1600" b="0" i="0" u="none" strike="noStrike" cap="none" normalizeH="0" baseline="0" dirty="0">
                        <a:ln>
                          <a:noFill/>
                        </a:ln>
                        <a:solidFill>
                          <a:srgbClr val="004990"/>
                        </a:solidFill>
                        <a:effectLst/>
                        <a:latin typeface="Arial" charset="0"/>
                        <a:ea typeface="ＭＳ Ｐゴシック" charset="-128"/>
                      </a:endParaRP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4583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600" b="0" i="0" u="none" strike="noStrike" cap="none" normalizeH="0" baseline="0">
                          <a:ln>
                            <a:noFill/>
                          </a:ln>
                          <a:solidFill>
                            <a:schemeClr val="tx1"/>
                          </a:solidFill>
                          <a:effectLst/>
                          <a:latin typeface="Arial" charset="0"/>
                          <a:ea typeface="ＭＳ Ｐゴシック" charset="-128"/>
                        </a:rPr>
                        <a:t>Expected benefits for BSC</a:t>
                      </a: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ea typeface="ＭＳ Ｐゴシック" charset="-128"/>
                        </a:defRPr>
                      </a:lvl1pPr>
                      <a:lvl2pPr marL="381000" indent="-206375">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Science: positioning in </a:t>
                      </a:r>
                      <a:r>
                        <a:rPr kumimoji="0" lang="en-GB" altLang="es-ES" sz="1600" b="0" i="0" u="none" strike="noStrike" cap="none" normalizeH="0" baseline="0" dirty="0" smtClean="0">
                          <a:ln>
                            <a:noFill/>
                          </a:ln>
                          <a:solidFill>
                            <a:schemeClr val="tx1"/>
                          </a:solidFill>
                          <a:effectLst/>
                          <a:latin typeface="Arial" charset="0"/>
                          <a:ea typeface="ＭＳ Ｐゴシック" charset="-128"/>
                        </a:rPr>
                        <a:t>a re-emerging </a:t>
                      </a:r>
                      <a:r>
                        <a:rPr kumimoji="0" lang="en-GB" altLang="es-ES" sz="1600" b="0" i="0" u="none" strike="noStrike" cap="none" normalizeH="0" baseline="0" dirty="0">
                          <a:ln>
                            <a:noFill/>
                          </a:ln>
                          <a:solidFill>
                            <a:schemeClr val="tx1"/>
                          </a:solidFill>
                          <a:effectLst/>
                          <a:latin typeface="Arial" charset="0"/>
                          <a:ea typeface="ＭＳ Ｐゴシック" charset="-128"/>
                        </a:rPr>
                        <a:t>area, </a:t>
                      </a:r>
                      <a:r>
                        <a:rPr kumimoji="0" lang="en-GB" altLang="es-ES" sz="1600" b="0" i="0" u="none" strike="noStrike" cap="none" normalizeH="0" baseline="0" dirty="0" smtClean="0">
                          <a:ln>
                            <a:noFill/>
                          </a:ln>
                          <a:solidFill>
                            <a:schemeClr val="tx1"/>
                          </a:solidFill>
                          <a:effectLst/>
                          <a:latin typeface="Arial" charset="0"/>
                          <a:ea typeface="ＭＳ Ｐゴシック" charset="-128"/>
                        </a:rPr>
                        <a:t>capitalising on a strong </a:t>
                      </a:r>
                      <a:r>
                        <a:rPr kumimoji="0" lang="en-GB" altLang="es-ES" sz="1600" b="0" i="0" u="none" strike="noStrike" cap="none" normalizeH="0" baseline="0" dirty="0">
                          <a:ln>
                            <a:noFill/>
                          </a:ln>
                          <a:solidFill>
                            <a:schemeClr val="tx1"/>
                          </a:solidFill>
                          <a:effectLst/>
                          <a:latin typeface="Arial" charset="0"/>
                          <a:ea typeface="ＭＳ Ｐゴシック" charset="-128"/>
                        </a:rPr>
                        <a:t>inter-departmental collaboration</a:t>
                      </a:r>
                      <a:r>
                        <a:rPr kumimoji="0" lang="en-GB" altLang="es-ES" sz="1600" b="0" i="0" u="none" strike="noStrike" cap="none" normalizeH="0" baseline="0" dirty="0" smtClean="0">
                          <a:ln>
                            <a:noFill/>
                          </a:ln>
                          <a:solidFill>
                            <a:schemeClr val="tx1"/>
                          </a:solidFill>
                          <a:effectLst/>
                          <a:latin typeface="Arial" charset="0"/>
                          <a:ea typeface="ＭＳ Ｐゴシック" charset="-128"/>
                        </a:rPr>
                        <a:t>.</a:t>
                      </a:r>
                      <a:endParaRPr kumimoji="0" lang="en-GB" altLang="es-ES" sz="1600" b="0" i="0" u="none" strike="noStrike" cap="none" normalizeH="0" baseline="0" dirty="0">
                        <a:ln>
                          <a:noFill/>
                        </a:ln>
                        <a:solidFill>
                          <a:schemeClr val="tx1"/>
                        </a:solidFill>
                        <a:effectLst/>
                        <a:latin typeface="Arial" charset="0"/>
                        <a:ea typeface="ＭＳ Ｐゴシック" charset="-128"/>
                      </a:endParaRP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Outreach: </a:t>
                      </a:r>
                      <a:r>
                        <a:rPr kumimoji="0" lang="en-GB" altLang="es-ES" sz="1600" b="0" i="0" u="none" strike="noStrike" cap="none" normalizeH="0" baseline="0" dirty="0" smtClean="0">
                          <a:ln>
                            <a:noFill/>
                          </a:ln>
                          <a:solidFill>
                            <a:schemeClr val="tx1"/>
                          </a:solidFill>
                          <a:effectLst/>
                          <a:latin typeface="Arial" charset="0"/>
                          <a:ea typeface="ＭＳ Ｐゴシック" charset="-128"/>
                        </a:rPr>
                        <a:t>design of products </a:t>
                      </a:r>
                      <a:r>
                        <a:rPr kumimoji="0" lang="en-GB" altLang="es-ES" sz="1600" b="0" i="0" u="none" strike="noStrike" cap="none" normalizeH="0" baseline="0" dirty="0">
                          <a:ln>
                            <a:noFill/>
                          </a:ln>
                          <a:solidFill>
                            <a:schemeClr val="tx1"/>
                          </a:solidFill>
                          <a:effectLst/>
                          <a:latin typeface="Arial" charset="0"/>
                          <a:ea typeface="ＭＳ Ｐゴシック" charset="-128"/>
                        </a:rPr>
                        <a:t>with high social and media </a:t>
                      </a:r>
                      <a:r>
                        <a:rPr kumimoji="0" lang="en-GB" altLang="es-ES" sz="1600" b="0" i="0" u="none" strike="noStrike" cap="none" normalizeH="0" baseline="0" dirty="0" smtClean="0">
                          <a:ln>
                            <a:noFill/>
                          </a:ln>
                          <a:solidFill>
                            <a:schemeClr val="tx1"/>
                          </a:solidFill>
                          <a:effectLst/>
                          <a:latin typeface="Arial" charset="0"/>
                          <a:ea typeface="ＭＳ Ｐゴシック" charset="-128"/>
                        </a:rPr>
                        <a:t>impacts, opportunity for popular involvement (</a:t>
                      </a:r>
                      <a:r>
                        <a:rPr kumimoji="0" lang="en-GB" altLang="es-ES" sz="1600" b="0" i="0" u="none" strike="noStrike" cap="none" normalizeH="0" baseline="0" dirty="0">
                          <a:ln>
                            <a:noFill/>
                          </a:ln>
                          <a:solidFill>
                            <a:schemeClr val="tx1"/>
                          </a:solidFill>
                          <a:effectLst/>
                          <a:latin typeface="Arial" charset="0"/>
                          <a:ea typeface="ＭＳ Ｐゴシック" charset="-128"/>
                        </a:rPr>
                        <a:t>e.g. a </a:t>
                      </a:r>
                      <a:r>
                        <a:rPr kumimoji="0" lang="en-US" altLang="es-ES" sz="1600" b="0" i="0" u="none" strike="noStrike" cap="none" normalizeH="0" baseline="0" dirty="0">
                          <a:ln>
                            <a:noFill/>
                          </a:ln>
                          <a:solidFill>
                            <a:schemeClr val="tx1"/>
                          </a:solidFill>
                          <a:effectLst/>
                          <a:latin typeface="Arial" charset="0"/>
                          <a:ea typeface="ＭＳ Ｐゴシック" charset="-128"/>
                        </a:rPr>
                        <a:t>measurement campaign using air quality sensors involving BSC staff, UPC students, etc. is planned</a:t>
                      </a:r>
                      <a:r>
                        <a:rPr kumimoji="0" lang="en-US" altLang="es-ES" sz="1600" b="0" i="0" u="none" strike="noStrike" cap="none" normalizeH="0" baseline="0" dirty="0" smtClean="0">
                          <a:ln>
                            <a:noFill/>
                          </a:ln>
                          <a:solidFill>
                            <a:schemeClr val="tx1"/>
                          </a:solidFill>
                          <a:effectLst/>
                          <a:latin typeface="Arial" charset="0"/>
                          <a:ea typeface="ＭＳ Ｐゴシック" charset="-128"/>
                        </a:rPr>
                        <a:t>) and for gaining social visibility.</a:t>
                      </a:r>
                      <a:endParaRPr kumimoji="0" lang="en-GB" altLang="es-ES" sz="1600" b="0" i="0" u="none" strike="noStrike" cap="none" normalizeH="0" baseline="0" dirty="0">
                        <a:ln>
                          <a:noFill/>
                        </a:ln>
                        <a:solidFill>
                          <a:schemeClr val="tx1"/>
                        </a:solidFill>
                        <a:effectLst/>
                        <a:latin typeface="Arial" charset="0"/>
                        <a:ea typeface="ＭＳ Ｐゴシック" charset="-128"/>
                      </a:endParaRP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01993">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600" b="0" i="0" u="none" strike="noStrike" cap="none" normalizeH="0" baseline="0" dirty="0" smtClean="0">
                          <a:ln>
                            <a:noFill/>
                          </a:ln>
                          <a:solidFill>
                            <a:schemeClr val="tx1"/>
                          </a:solidFill>
                          <a:effectLst/>
                          <a:latin typeface="Arial" charset="0"/>
                          <a:ea typeface="ＭＳ Ｐゴシック" charset="-128"/>
                        </a:rPr>
                        <a:t>Stakeholders (a selection)</a:t>
                      </a:r>
                      <a:endParaRPr kumimoji="0" lang="en-GB" altLang="es-ES" sz="1600" b="0" i="0" u="none" strike="noStrike" cap="none" normalizeH="0" baseline="0" dirty="0">
                        <a:ln>
                          <a:noFill/>
                        </a:ln>
                        <a:solidFill>
                          <a:schemeClr val="tx1"/>
                        </a:solidFill>
                        <a:effectLst/>
                        <a:latin typeface="Arial" charset="0"/>
                        <a:ea typeface="ＭＳ Ｐゴシック" charset="-128"/>
                      </a:endParaRP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Public administration: Barcelona city council, </a:t>
                      </a:r>
                      <a:r>
                        <a:rPr kumimoji="0" lang="en-GB" altLang="es-ES" sz="1600" b="0" i="0" u="none" strike="noStrike" cap="none" normalizeH="0" baseline="0" dirty="0" err="1">
                          <a:ln>
                            <a:noFill/>
                          </a:ln>
                          <a:solidFill>
                            <a:schemeClr val="tx1"/>
                          </a:solidFill>
                          <a:effectLst/>
                          <a:latin typeface="Arial" charset="0"/>
                          <a:ea typeface="ＭＳ Ｐゴシック" charset="-128"/>
                        </a:rPr>
                        <a:t>Generalitat</a:t>
                      </a:r>
                      <a:r>
                        <a:rPr kumimoji="0" lang="en-GB" altLang="es-ES" sz="1600" b="0" i="0" u="none" strike="noStrike" cap="none" normalizeH="0" baseline="0" dirty="0">
                          <a:ln>
                            <a:noFill/>
                          </a:ln>
                          <a:solidFill>
                            <a:schemeClr val="tx1"/>
                          </a:solidFill>
                          <a:effectLst/>
                          <a:latin typeface="Arial" charset="0"/>
                          <a:ea typeface="ＭＳ Ｐゴシック" charset="-128"/>
                        </a:rPr>
                        <a:t>.</a:t>
                      </a: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Research health </a:t>
                      </a:r>
                      <a:r>
                        <a:rPr kumimoji="0" lang="en-GB" altLang="es-ES" sz="1600" b="0" i="0" u="none" strike="noStrike" cap="none" normalizeH="0" baseline="0" dirty="0" smtClean="0">
                          <a:ln>
                            <a:noFill/>
                          </a:ln>
                          <a:solidFill>
                            <a:schemeClr val="tx1"/>
                          </a:solidFill>
                          <a:effectLst/>
                          <a:latin typeface="Arial" charset="0"/>
                          <a:ea typeface="ＭＳ Ｐゴシック" charset="-128"/>
                        </a:rPr>
                        <a:t>centres: </a:t>
                      </a:r>
                      <a:r>
                        <a:rPr kumimoji="0" lang="en-GB" altLang="es-ES" sz="1600" b="0" i="0" u="none" strike="noStrike" cap="none" normalizeH="0" baseline="0" dirty="0">
                          <a:ln>
                            <a:noFill/>
                          </a:ln>
                          <a:solidFill>
                            <a:schemeClr val="tx1"/>
                          </a:solidFill>
                          <a:effectLst/>
                          <a:latin typeface="Arial" charset="0"/>
                          <a:ea typeface="ＭＳ Ｐゴシック" charset="-128"/>
                        </a:rPr>
                        <a:t>CREAL, </a:t>
                      </a:r>
                      <a:r>
                        <a:rPr kumimoji="0" lang="en-GB" altLang="es-ES" sz="1600" b="0" i="0" u="none" strike="noStrike" cap="none" normalizeH="0" baseline="0" dirty="0" smtClean="0">
                          <a:ln>
                            <a:noFill/>
                          </a:ln>
                          <a:solidFill>
                            <a:schemeClr val="tx1"/>
                          </a:solidFill>
                          <a:effectLst/>
                          <a:latin typeface="Arial" charset="0"/>
                          <a:ea typeface="ＭＳ Ｐゴシック" charset="-128"/>
                        </a:rPr>
                        <a:t>ISCIII</a:t>
                      </a: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smtClean="0">
                          <a:ln>
                            <a:noFill/>
                          </a:ln>
                          <a:solidFill>
                            <a:schemeClr val="tx1"/>
                          </a:solidFill>
                          <a:effectLst/>
                          <a:latin typeface="Arial" charset="0"/>
                          <a:ea typeface="ＭＳ Ｐゴシック" charset="-128"/>
                        </a:rPr>
                        <a:t>Telecommunication companies: CELNEX (</a:t>
                      </a:r>
                      <a:r>
                        <a:rPr kumimoji="0" lang="en-GB" altLang="es-ES" sz="1600" b="0" i="0" u="none" strike="noStrike" cap="none" normalizeH="0" baseline="0" dirty="0" err="1" smtClean="0">
                          <a:ln>
                            <a:noFill/>
                          </a:ln>
                          <a:solidFill>
                            <a:schemeClr val="tx1"/>
                          </a:solidFill>
                          <a:effectLst/>
                          <a:latin typeface="Arial" charset="0"/>
                          <a:ea typeface="ＭＳ Ｐゴシック" charset="-128"/>
                        </a:rPr>
                        <a:t>Abertis</a:t>
                      </a:r>
                      <a:r>
                        <a:rPr kumimoji="0" lang="en-GB" altLang="es-ES" sz="1600" b="0" i="0" u="none" strike="noStrike" cap="none" normalizeH="0" baseline="0" dirty="0" smtClean="0">
                          <a:ln>
                            <a:noFill/>
                          </a:ln>
                          <a:solidFill>
                            <a:schemeClr val="tx1"/>
                          </a:solidFill>
                          <a:effectLst/>
                          <a:latin typeface="Arial" charset="0"/>
                          <a:ea typeface="ＭＳ Ｐゴシック" charset="-128"/>
                        </a:rPr>
                        <a:t>)</a:t>
                      </a:r>
                      <a:endParaRPr kumimoji="0" lang="en-GB" altLang="es-ES" sz="1600" b="0" i="0" u="none" strike="noStrike" cap="none" normalizeH="0" baseline="0" dirty="0">
                        <a:ln>
                          <a:noFill/>
                        </a:ln>
                        <a:solidFill>
                          <a:schemeClr val="tx1"/>
                        </a:solidFill>
                        <a:effectLst/>
                        <a:latin typeface="Arial" charset="0"/>
                        <a:ea typeface="ＭＳ Ｐゴシック" charset="-128"/>
                      </a:endParaRP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Mobility managers: Barcelona city council, TMB, RACC</a:t>
                      </a: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Urban ecology and sustainable development: ICTA</a:t>
                      </a: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5850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s-ES" sz="1600" b="0" i="0" u="none" strike="noStrike" cap="none" normalizeH="0" baseline="0" dirty="0">
                          <a:ln>
                            <a:noFill/>
                          </a:ln>
                          <a:solidFill>
                            <a:schemeClr val="tx1"/>
                          </a:solidFill>
                          <a:effectLst/>
                          <a:latin typeface="Arial" charset="0"/>
                          <a:ea typeface="ＭＳ Ｐゴシック" charset="-128"/>
                        </a:rPr>
                        <a:t>Strategic positioning </a:t>
                      </a: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a:ln>
                            <a:noFill/>
                          </a:ln>
                          <a:solidFill>
                            <a:schemeClr val="tx1"/>
                          </a:solidFill>
                          <a:effectLst/>
                          <a:latin typeface="Arial" charset="0"/>
                          <a:ea typeface="ＭＳ Ｐゴシック" charset="-128"/>
                        </a:rPr>
                        <a:t>Engage other research </a:t>
                      </a:r>
                      <a:r>
                        <a:rPr kumimoji="0" lang="en-GB" altLang="es-ES" sz="1600" b="0" i="0" u="none" strike="noStrike" cap="none" normalizeH="0" baseline="0" dirty="0" smtClean="0">
                          <a:ln>
                            <a:noFill/>
                          </a:ln>
                          <a:solidFill>
                            <a:schemeClr val="tx1"/>
                          </a:solidFill>
                          <a:effectLst/>
                          <a:latin typeface="Arial" charset="0"/>
                          <a:ea typeface="ＭＳ Ｐゴシック" charset="-128"/>
                        </a:rPr>
                        <a:t>centres for leading consortia </a:t>
                      </a:r>
                      <a:r>
                        <a:rPr kumimoji="0" lang="en-GB" altLang="es-ES" sz="1600" b="0" i="0" u="none" strike="noStrike" cap="none" normalizeH="0" baseline="0" dirty="0">
                          <a:ln>
                            <a:noFill/>
                          </a:ln>
                          <a:solidFill>
                            <a:schemeClr val="tx1"/>
                          </a:solidFill>
                          <a:effectLst/>
                          <a:latin typeface="Arial" charset="0"/>
                          <a:ea typeface="ＭＳ Ｐゴシック" charset="-128"/>
                        </a:rPr>
                        <a:t>to apply to future H2020 and other </a:t>
                      </a:r>
                      <a:r>
                        <a:rPr kumimoji="0" lang="en-GB" altLang="es-ES" sz="1600" b="0" i="0" u="none" strike="noStrike" cap="none" normalizeH="0" baseline="0" dirty="0" smtClean="0">
                          <a:ln>
                            <a:noFill/>
                          </a:ln>
                          <a:solidFill>
                            <a:schemeClr val="tx1"/>
                          </a:solidFill>
                          <a:effectLst/>
                          <a:latin typeface="Arial" charset="0"/>
                          <a:ea typeface="ＭＳ Ｐゴシック" charset="-128"/>
                        </a:rPr>
                        <a:t>national, European and international instruments.</a:t>
                      </a:r>
                      <a:endParaRPr kumimoji="0" lang="en-GB" altLang="es-ES" sz="1600" b="0" i="0" u="none" strike="noStrike" cap="none" normalizeH="0" baseline="0" dirty="0">
                        <a:ln>
                          <a:noFill/>
                        </a:ln>
                        <a:solidFill>
                          <a:schemeClr val="tx1"/>
                        </a:solidFill>
                        <a:effectLst/>
                        <a:latin typeface="Arial" charset="0"/>
                        <a:ea typeface="ＭＳ Ｐゴシック" charset="-128"/>
                      </a:endParaRPr>
                    </a:p>
                    <a:p>
                      <a:pPr marL="342900" marR="0" lvl="0" indent="-342900" algn="l" defTabSz="914400" rtl="0" eaLnBrk="1" fontAlgn="base" latinLnBrk="0" hangingPunct="1">
                        <a:lnSpc>
                          <a:spcPct val="100000"/>
                        </a:lnSpc>
                        <a:spcBef>
                          <a:spcPct val="0"/>
                        </a:spcBef>
                        <a:spcAft>
                          <a:spcPct val="0"/>
                        </a:spcAft>
                        <a:buClrTx/>
                        <a:buSzPct val="100000"/>
                        <a:buFont typeface="Arial" charset="0"/>
                        <a:buAutoNum type="arabicPeriod"/>
                        <a:tabLst/>
                      </a:pPr>
                      <a:r>
                        <a:rPr kumimoji="0" lang="en-GB" altLang="es-ES" sz="1600" b="0" i="0" u="none" strike="noStrike" cap="none" normalizeH="0" baseline="0" dirty="0" smtClean="0">
                          <a:ln>
                            <a:noFill/>
                          </a:ln>
                          <a:solidFill>
                            <a:schemeClr val="tx1"/>
                          </a:solidFill>
                          <a:effectLst/>
                          <a:latin typeface="Arial" charset="0"/>
                          <a:ea typeface="ＭＳ Ｐゴシック" charset="-128"/>
                        </a:rPr>
                        <a:t>Leading position for </a:t>
                      </a:r>
                      <a:r>
                        <a:rPr kumimoji="0" lang="en-GB" altLang="es-ES" sz="1600" b="0" i="0" u="none" strike="noStrike" cap="none" normalizeH="0" baseline="0" dirty="0">
                          <a:ln>
                            <a:noFill/>
                          </a:ln>
                          <a:solidFill>
                            <a:schemeClr val="tx1"/>
                          </a:solidFill>
                          <a:effectLst/>
                          <a:latin typeface="Arial" charset="0"/>
                          <a:ea typeface="ＭＳ Ｐゴシック" charset="-128"/>
                        </a:rPr>
                        <a:t>future H2020 calls: SC5-19-2017: Coordination of citizens’ observatories initiatives; MG-7.3-2017: The port of the future.</a:t>
                      </a:r>
                    </a:p>
                  </a:txBody>
                  <a:tcPr marL="91429" marR="91429" marT="91403" marB="914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 name="Título 8"/>
          <p:cNvSpPr>
            <a:spLocks noGrp="1"/>
          </p:cNvSpPr>
          <p:nvPr>
            <p:ph type="title"/>
          </p:nvPr>
        </p:nvSpPr>
        <p:spPr>
          <a:xfrm>
            <a:off x="396875" y="144463"/>
            <a:ext cx="6191250" cy="696912"/>
          </a:xfrm>
        </p:spPr>
        <p:txBody>
          <a:bodyPr/>
          <a:lstStyle/>
          <a:p>
            <a:pPr>
              <a:defRPr/>
            </a:pPr>
            <a:r>
              <a:rPr lang="en-US" dirty="0"/>
              <a:t>Outcomes </a:t>
            </a:r>
            <a:r>
              <a:rPr lang="en-US" dirty="0" smtClean="0"/>
              <a:t>and strategic </a:t>
            </a:r>
            <a:r>
              <a:rPr lang="en-US" dirty="0"/>
              <a:t>positioning </a:t>
            </a:r>
          </a:p>
        </p:txBody>
      </p:sp>
      <p:pic>
        <p:nvPicPr>
          <p:cNvPr id="28692"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488" y="4730750"/>
            <a:ext cx="1008062"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3" name="Picture 25" descr="http://www.associacioaprenem.org/sites/default/files/Capsula.Llima_.Esquerre.CMYK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7988" y="4446588"/>
            <a:ext cx="973137"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4" name="Picture 27" descr="http://movilae.com/files/2009/03/rac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2113" y="4797425"/>
            <a:ext cx="979487" cy="56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5" name="Picture 29" descr="https://upload.wikimedia.org/wikipedia/commons/thumb/9/9c/Logo_TMB.svg/280px-Logo_TMB.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1225" y="5233988"/>
            <a:ext cx="12350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ángulo 2"/>
          <p:cNvSpPr>
            <a:spLocks noChangeArrowheads="1"/>
          </p:cNvSpPr>
          <p:nvPr/>
        </p:nvSpPr>
        <p:spPr bwMode="auto">
          <a:xfrm>
            <a:off x="0" y="917575"/>
            <a:ext cx="9251950" cy="590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u="sng"/>
              <a:t>TECNIAIRE Project</a:t>
            </a:r>
            <a:r>
              <a:rPr lang="en-US" altLang="es-ES"/>
              <a:t>: UPM and CIEMAT are working in the development of a CFD for air quality. Their objective is to develop a model to simulate specific streets and crossroads  in Madrid. Funded by the Spanish Ministry (MAGRAMA).</a:t>
            </a:r>
          </a:p>
          <a:p>
            <a:r>
              <a:rPr lang="en-US" altLang="es-ES">
                <a:solidFill>
                  <a:srgbClr val="FF0000"/>
                </a:solidFill>
              </a:rPr>
              <a:t>Added value: the BSC-OS2 project simulates the whole city to develop a comprehensive tool (i.e. considers remote impacts) for air quality planning purposes.</a:t>
            </a:r>
          </a:p>
          <a:p>
            <a:endParaRPr lang="en-US" altLang="es-ES"/>
          </a:p>
          <a:p>
            <a:endParaRPr lang="en-US" altLang="es-ES"/>
          </a:p>
          <a:p>
            <a:endParaRPr lang="en-US" altLang="es-ES"/>
          </a:p>
          <a:p>
            <a:endParaRPr lang="en-US" altLang="es-ES"/>
          </a:p>
          <a:p>
            <a:endParaRPr lang="en-US" altLang="es-ES"/>
          </a:p>
          <a:p>
            <a:endParaRPr lang="en-US" altLang="es-ES"/>
          </a:p>
          <a:p>
            <a:endParaRPr lang="en-US" altLang="es-ES"/>
          </a:p>
          <a:p>
            <a:endParaRPr lang="en-US" altLang="es-ES"/>
          </a:p>
          <a:p>
            <a:endParaRPr lang="en-US" altLang="es-ES"/>
          </a:p>
          <a:p>
            <a:endParaRPr lang="en-US" altLang="es-ES"/>
          </a:p>
          <a:p>
            <a:endParaRPr lang="en-US" altLang="es-ES"/>
          </a:p>
          <a:p>
            <a:r>
              <a:rPr lang="en-US" altLang="es-ES" u="sng"/>
              <a:t>TNO</a:t>
            </a:r>
            <a:r>
              <a:rPr lang="en-US" altLang="es-ES"/>
              <a:t>: Development of their own microscale model, the URBIS model (Gaussian). In their new strategic plan their objective is to use smart sensors but no CFD.</a:t>
            </a:r>
          </a:p>
          <a:p>
            <a:r>
              <a:rPr lang="en-US" altLang="es-ES">
                <a:solidFill>
                  <a:srgbClr val="FF0000"/>
                </a:solidFill>
              </a:rPr>
              <a:t>Added value: the BSC-OS2 project combines both a detailed microscale model based on a CFD approach coupled to a chemistry model and innovative data-capturing technologies.</a:t>
            </a:r>
            <a:endParaRPr lang="es-ES" altLang="es-ES">
              <a:solidFill>
                <a:srgbClr val="FF0000"/>
              </a:solidFill>
            </a:endParaRPr>
          </a:p>
        </p:txBody>
      </p:sp>
      <p:sp>
        <p:nvSpPr>
          <p:cNvPr id="9" name="Título 8"/>
          <p:cNvSpPr>
            <a:spLocks noGrp="1"/>
          </p:cNvSpPr>
          <p:nvPr>
            <p:ph type="title"/>
          </p:nvPr>
        </p:nvSpPr>
        <p:spPr>
          <a:xfrm>
            <a:off x="250825" y="-17463"/>
            <a:ext cx="6408738" cy="696913"/>
          </a:xfrm>
        </p:spPr>
        <p:txBody>
          <a:bodyPr/>
          <a:lstStyle/>
          <a:p>
            <a:pPr>
              <a:defRPr/>
            </a:pPr>
            <a:r>
              <a:rPr lang="en-US" dirty="0" smtClean="0"/>
              <a:t>State of the </a:t>
            </a:r>
            <a:r>
              <a:rPr lang="en-US" dirty="0"/>
              <a:t>art. </a:t>
            </a:r>
            <a:r>
              <a:rPr lang="en-US" dirty="0" smtClean="0"/>
              <a:t>What </a:t>
            </a:r>
            <a:r>
              <a:rPr lang="en-US" dirty="0"/>
              <a:t>the community is </a:t>
            </a:r>
            <a:r>
              <a:rPr lang="en-US" dirty="0" smtClean="0"/>
              <a:t>doing in modelling urban pollution?</a:t>
            </a:r>
            <a:endParaRPr lang="en-US" dirty="0"/>
          </a:p>
        </p:txBody>
      </p:sp>
      <p:pic>
        <p:nvPicPr>
          <p:cNvPr id="30724"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2906713"/>
            <a:ext cx="403225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ángulo 2"/>
          <p:cNvSpPr>
            <a:spLocks noChangeArrowheads="1"/>
          </p:cNvSpPr>
          <p:nvPr/>
        </p:nvSpPr>
        <p:spPr bwMode="auto">
          <a:xfrm>
            <a:off x="0" y="2573338"/>
            <a:ext cx="5003800"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a:hlinkClick r:id="rId4"/>
              </a:rPr>
              <a:t>Kwak et al., 2015</a:t>
            </a:r>
            <a:r>
              <a:rPr lang="en-US" altLang="es-ES"/>
              <a:t> This work presents a CFD model for air quality implemented in Seoul. The domain of study is only a high-rise building area, and the period of study is only 6 hours. </a:t>
            </a:r>
          </a:p>
          <a:p>
            <a:r>
              <a:rPr lang="en-US" altLang="es-ES">
                <a:solidFill>
                  <a:srgbClr val="FF0000"/>
                </a:solidFill>
              </a:rPr>
              <a:t>Added value: the BSC-OS2 project unique interdisciplinary team will allow (thanks to its scalability) the simulation of several days to analyse different patterns and differences between day and night.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n-US" dirty="0" smtClean="0"/>
              <a:t>Project structure</a:t>
            </a:r>
            <a:endParaRPr lang="en-US" dirty="0"/>
          </a:p>
        </p:txBody>
      </p:sp>
      <p:sp>
        <p:nvSpPr>
          <p:cNvPr id="6" name="Shape 93"/>
          <p:cNvSpPr txBox="1">
            <a:spLocks/>
          </p:cNvSpPr>
          <p:nvPr/>
        </p:nvSpPr>
        <p:spPr>
          <a:xfrm>
            <a:off x="381000" y="2046288"/>
            <a:ext cx="2103438" cy="611187"/>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FFFFFF"/>
                </a:solidFill>
              </a:rPr>
              <a:t>Mesoscale model experiment</a:t>
            </a:r>
            <a:endParaRPr lang="en-GB" sz="1800" kern="0" dirty="0">
              <a:solidFill>
                <a:srgbClr val="FFFFFF"/>
              </a:solidFill>
            </a:endParaRPr>
          </a:p>
        </p:txBody>
      </p:sp>
      <p:sp>
        <p:nvSpPr>
          <p:cNvPr id="7" name="Shape 94"/>
          <p:cNvSpPr txBox="1">
            <a:spLocks/>
          </p:cNvSpPr>
          <p:nvPr/>
        </p:nvSpPr>
        <p:spPr>
          <a:xfrm>
            <a:off x="5638800" y="2262188"/>
            <a:ext cx="1412875" cy="644525"/>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smtClean="0">
                <a:solidFill>
                  <a:srgbClr val="FFFFFF"/>
                </a:solidFill>
              </a:rPr>
              <a:t>Emission model</a:t>
            </a:r>
            <a:endParaRPr lang="en-GB" sz="1800" kern="0">
              <a:solidFill>
                <a:srgbClr val="FFFFFF"/>
              </a:solidFill>
            </a:endParaRPr>
          </a:p>
        </p:txBody>
      </p:sp>
      <p:sp>
        <p:nvSpPr>
          <p:cNvPr id="8" name="Shape 95"/>
          <p:cNvSpPr txBox="1">
            <a:spLocks/>
          </p:cNvSpPr>
          <p:nvPr/>
        </p:nvSpPr>
        <p:spPr>
          <a:xfrm>
            <a:off x="2959100" y="1946275"/>
            <a:ext cx="2316163" cy="439738"/>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smtClean="0">
                <a:solidFill>
                  <a:srgbClr val="FFFFFF"/>
                </a:solidFill>
              </a:rPr>
              <a:t>Meteorology (CFD)</a:t>
            </a:r>
            <a:endParaRPr lang="en-GB" sz="1800" kern="0">
              <a:solidFill>
                <a:srgbClr val="FFFFFF"/>
              </a:solidFill>
            </a:endParaRPr>
          </a:p>
        </p:txBody>
      </p:sp>
      <p:sp>
        <p:nvSpPr>
          <p:cNvPr id="9" name="Shape 96"/>
          <p:cNvSpPr txBox="1">
            <a:spLocks/>
          </p:cNvSpPr>
          <p:nvPr/>
        </p:nvSpPr>
        <p:spPr>
          <a:xfrm>
            <a:off x="2959100" y="2370138"/>
            <a:ext cx="2316163" cy="439737"/>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FFFFFF"/>
                </a:solidFill>
              </a:rPr>
              <a:t>Transport (CFD)</a:t>
            </a:r>
            <a:endParaRPr lang="en-GB" sz="1800" kern="0" dirty="0">
              <a:solidFill>
                <a:srgbClr val="FFFFFF"/>
              </a:solidFill>
            </a:endParaRPr>
          </a:p>
        </p:txBody>
      </p:sp>
      <p:sp>
        <p:nvSpPr>
          <p:cNvPr id="10" name="Shape 97"/>
          <p:cNvSpPr txBox="1">
            <a:spLocks/>
          </p:cNvSpPr>
          <p:nvPr/>
        </p:nvSpPr>
        <p:spPr>
          <a:xfrm>
            <a:off x="7727950" y="2386013"/>
            <a:ext cx="1176338" cy="396875"/>
          </a:xfrm>
          <a:prstGeom prst="rect">
            <a:avLst/>
          </a:prstGeom>
          <a:solidFill>
            <a:srgbClr val="38761D"/>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FFFFFF"/>
                </a:solidFill>
              </a:rPr>
              <a:t>Sensors</a:t>
            </a:r>
            <a:endParaRPr lang="en-GB" sz="1800" kern="0" dirty="0">
              <a:solidFill>
                <a:srgbClr val="FFFFFF"/>
              </a:solidFill>
            </a:endParaRPr>
          </a:p>
        </p:txBody>
      </p:sp>
      <p:cxnSp>
        <p:nvCxnSpPr>
          <p:cNvPr id="32776" name="Shape 98"/>
          <p:cNvCxnSpPr>
            <a:cxnSpLocks noChangeShapeType="1"/>
            <a:stCxn id="10" idx="1"/>
            <a:endCxn id="7" idx="3"/>
          </p:cNvCxnSpPr>
          <p:nvPr/>
        </p:nvCxnSpPr>
        <p:spPr bwMode="auto">
          <a:xfrm flipH="1" flipV="1">
            <a:off x="7051675" y="2584450"/>
            <a:ext cx="676275" cy="0"/>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cxnSp>
        <p:nvCxnSpPr>
          <p:cNvPr id="32777" name="Shape 99"/>
          <p:cNvCxnSpPr>
            <a:cxnSpLocks noChangeShapeType="1"/>
            <a:stCxn id="6" idx="3"/>
          </p:cNvCxnSpPr>
          <p:nvPr/>
        </p:nvCxnSpPr>
        <p:spPr bwMode="auto">
          <a:xfrm>
            <a:off x="2484438" y="2352675"/>
            <a:ext cx="474662" cy="454025"/>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cxnSp>
        <p:nvCxnSpPr>
          <p:cNvPr id="32778" name="Shape 101"/>
          <p:cNvCxnSpPr>
            <a:cxnSpLocks noChangeShapeType="1"/>
            <a:endCxn id="15" idx="0"/>
          </p:cNvCxnSpPr>
          <p:nvPr/>
        </p:nvCxnSpPr>
        <p:spPr bwMode="auto">
          <a:xfrm>
            <a:off x="4098925" y="3236913"/>
            <a:ext cx="0" cy="220662"/>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sp>
        <p:nvSpPr>
          <p:cNvPr id="15" name="Shape 102"/>
          <p:cNvSpPr txBox="1">
            <a:spLocks/>
          </p:cNvSpPr>
          <p:nvPr/>
        </p:nvSpPr>
        <p:spPr>
          <a:xfrm>
            <a:off x="2959100" y="3457575"/>
            <a:ext cx="2279650" cy="642938"/>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chemeClr val="accent1"/>
                </a:solidFill>
              </a:rPr>
              <a:t>CFD model experiment</a:t>
            </a:r>
            <a:endParaRPr lang="en-GB" sz="1800" kern="0" dirty="0">
              <a:solidFill>
                <a:schemeClr val="accent1"/>
              </a:solidFill>
            </a:endParaRPr>
          </a:p>
        </p:txBody>
      </p:sp>
      <p:cxnSp>
        <p:nvCxnSpPr>
          <p:cNvPr id="32780" name="Shape 104"/>
          <p:cNvCxnSpPr>
            <a:cxnSpLocks noChangeShapeType="1"/>
            <a:endCxn id="15" idx="3"/>
          </p:cNvCxnSpPr>
          <p:nvPr/>
        </p:nvCxnSpPr>
        <p:spPr bwMode="auto">
          <a:xfrm flipH="1" flipV="1">
            <a:off x="5238750" y="3779838"/>
            <a:ext cx="3122613" cy="14287"/>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cxnSp>
        <p:nvCxnSpPr>
          <p:cNvPr id="32781" name="Shape 105"/>
          <p:cNvCxnSpPr>
            <a:cxnSpLocks noChangeShapeType="1"/>
            <a:stCxn id="15" idx="2"/>
            <a:endCxn id="74" idx="0"/>
          </p:cNvCxnSpPr>
          <p:nvPr/>
        </p:nvCxnSpPr>
        <p:spPr bwMode="auto">
          <a:xfrm flipH="1">
            <a:off x="4089400" y="4100513"/>
            <a:ext cx="9525" cy="334962"/>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sp>
        <p:nvSpPr>
          <p:cNvPr id="19" name="Shape 106"/>
          <p:cNvSpPr txBox="1">
            <a:spLocks/>
          </p:cNvSpPr>
          <p:nvPr/>
        </p:nvSpPr>
        <p:spPr>
          <a:xfrm>
            <a:off x="7008813" y="2286000"/>
            <a:ext cx="806450" cy="358775"/>
          </a:xfrm>
          <a:prstGeom prst="rect">
            <a:avLst/>
          </a:prstGeom>
          <a:noFill/>
          <a:ln>
            <a:noFill/>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000000"/>
                </a:solidFill>
              </a:rPr>
              <a:t>FCD* </a:t>
            </a:r>
            <a:endParaRPr lang="en-GB" sz="1800" kern="0" dirty="0">
              <a:solidFill>
                <a:srgbClr val="000000"/>
              </a:solidFill>
            </a:endParaRPr>
          </a:p>
        </p:txBody>
      </p:sp>
      <p:sp>
        <p:nvSpPr>
          <p:cNvPr id="20" name="Shape 107"/>
          <p:cNvSpPr txBox="1">
            <a:spLocks/>
          </p:cNvSpPr>
          <p:nvPr/>
        </p:nvSpPr>
        <p:spPr>
          <a:xfrm rot="798">
            <a:off x="6362700" y="3548063"/>
            <a:ext cx="1292225" cy="358775"/>
          </a:xfrm>
          <a:prstGeom prst="rect">
            <a:avLst/>
          </a:prstGeom>
          <a:noFill/>
          <a:ln>
            <a:noFill/>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000000"/>
                </a:solidFill>
              </a:rPr>
              <a:t>Evaluation </a:t>
            </a:r>
            <a:endParaRPr lang="en-GB" sz="1800" kern="0" dirty="0">
              <a:solidFill>
                <a:srgbClr val="000000"/>
              </a:solidFill>
            </a:endParaRPr>
          </a:p>
        </p:txBody>
      </p:sp>
      <p:sp>
        <p:nvSpPr>
          <p:cNvPr id="21" name="Shape 108"/>
          <p:cNvSpPr txBox="1">
            <a:spLocks/>
          </p:cNvSpPr>
          <p:nvPr/>
        </p:nvSpPr>
        <p:spPr>
          <a:xfrm>
            <a:off x="2959100" y="2803525"/>
            <a:ext cx="2316163" cy="439738"/>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smtClean="0">
                <a:solidFill>
                  <a:srgbClr val="FFFFFF"/>
                </a:solidFill>
              </a:rPr>
              <a:t>Photochemistry</a:t>
            </a:r>
            <a:endParaRPr lang="en-GB" sz="1800" kern="0">
              <a:solidFill>
                <a:srgbClr val="FFFFFF"/>
              </a:solidFill>
            </a:endParaRPr>
          </a:p>
        </p:txBody>
      </p:sp>
      <p:sp>
        <p:nvSpPr>
          <p:cNvPr id="22" name="Shape 109"/>
          <p:cNvSpPr txBox="1">
            <a:spLocks/>
          </p:cNvSpPr>
          <p:nvPr/>
        </p:nvSpPr>
        <p:spPr>
          <a:xfrm>
            <a:off x="250825" y="950913"/>
            <a:ext cx="2833688" cy="398462"/>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smtClean="0">
                <a:solidFill>
                  <a:srgbClr val="FFFFFF"/>
                </a:solidFill>
              </a:rPr>
              <a:t>Earth Sciences Dep.</a:t>
            </a:r>
            <a:endParaRPr lang="en-GB" sz="1800" kern="0">
              <a:solidFill>
                <a:srgbClr val="FFFFFF"/>
              </a:solidFill>
            </a:endParaRPr>
          </a:p>
        </p:txBody>
      </p:sp>
      <p:sp>
        <p:nvSpPr>
          <p:cNvPr id="23" name="Shape 110"/>
          <p:cNvSpPr txBox="1">
            <a:spLocks/>
          </p:cNvSpPr>
          <p:nvPr/>
        </p:nvSpPr>
        <p:spPr>
          <a:xfrm>
            <a:off x="3168650" y="947738"/>
            <a:ext cx="2833688" cy="396875"/>
          </a:xfrm>
          <a:prstGeom prst="rect">
            <a:avLst/>
          </a:prstGeom>
          <a:solidFill>
            <a:srgbClr val="38761D"/>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smtClean="0">
                <a:solidFill>
                  <a:srgbClr val="FFFFFF"/>
                </a:solidFill>
              </a:rPr>
              <a:t>Computer Sciences Dep.</a:t>
            </a:r>
            <a:endParaRPr lang="en-GB" sz="1800" kern="0">
              <a:solidFill>
                <a:srgbClr val="FFFFFF"/>
              </a:solidFill>
            </a:endParaRPr>
          </a:p>
        </p:txBody>
      </p:sp>
      <p:sp>
        <p:nvSpPr>
          <p:cNvPr id="24" name="Shape 111"/>
          <p:cNvSpPr txBox="1">
            <a:spLocks/>
          </p:cNvSpPr>
          <p:nvPr/>
        </p:nvSpPr>
        <p:spPr>
          <a:xfrm>
            <a:off x="6086475" y="965200"/>
            <a:ext cx="2833688" cy="36195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smtClean="0">
                <a:solidFill>
                  <a:srgbClr val="FFFFFF"/>
                </a:solidFill>
              </a:rPr>
              <a:t>CASE Dep.</a:t>
            </a:r>
            <a:endParaRPr lang="en-GB" sz="1800" kern="0">
              <a:solidFill>
                <a:srgbClr val="FFFFFF"/>
              </a:solidFill>
            </a:endParaRPr>
          </a:p>
        </p:txBody>
      </p:sp>
      <p:sp>
        <p:nvSpPr>
          <p:cNvPr id="26" name="Shape 113"/>
          <p:cNvSpPr txBox="1">
            <a:spLocks/>
          </p:cNvSpPr>
          <p:nvPr/>
        </p:nvSpPr>
        <p:spPr>
          <a:xfrm>
            <a:off x="7007225" y="5949950"/>
            <a:ext cx="1893888" cy="644525"/>
          </a:xfrm>
          <a:prstGeom prst="rect">
            <a:avLst/>
          </a:prstGeom>
          <a:noFill/>
          <a:ln>
            <a:noFill/>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000" kern="0" dirty="0" smtClean="0">
                <a:solidFill>
                  <a:srgbClr val="000000"/>
                </a:solidFill>
              </a:rPr>
              <a:t>*Floating car data for on-road and maritime transport </a:t>
            </a:r>
            <a:endParaRPr lang="en-GB" sz="1000" kern="0" dirty="0">
              <a:solidFill>
                <a:srgbClr val="000000"/>
              </a:solidFill>
            </a:endParaRPr>
          </a:p>
        </p:txBody>
      </p:sp>
      <p:sp>
        <p:nvSpPr>
          <p:cNvPr id="3" name="Elipse 2"/>
          <p:cNvSpPr/>
          <p:nvPr/>
        </p:nvSpPr>
        <p:spPr>
          <a:xfrm>
            <a:off x="68263" y="1665288"/>
            <a:ext cx="2654300" cy="2241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solidFill>
                <a:srgbClr val="004990"/>
              </a:solidFill>
            </a:endParaRPr>
          </a:p>
        </p:txBody>
      </p:sp>
      <p:sp>
        <p:nvSpPr>
          <p:cNvPr id="4" name="CuadroTexto 3"/>
          <p:cNvSpPr txBox="1">
            <a:spLocks noChangeArrowheads="1"/>
          </p:cNvSpPr>
          <p:nvPr/>
        </p:nvSpPr>
        <p:spPr bwMode="auto">
          <a:xfrm>
            <a:off x="1071563" y="1671638"/>
            <a:ext cx="720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s-ES" altLang="es-ES"/>
              <a:t>WP1</a:t>
            </a:r>
          </a:p>
        </p:txBody>
      </p:sp>
      <p:sp>
        <p:nvSpPr>
          <p:cNvPr id="29" name="Elipse 28"/>
          <p:cNvSpPr/>
          <p:nvPr/>
        </p:nvSpPr>
        <p:spPr>
          <a:xfrm>
            <a:off x="5432425" y="1722438"/>
            <a:ext cx="3640138" cy="17764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solidFill>
                <a:srgbClr val="004990"/>
              </a:solidFill>
            </a:endParaRPr>
          </a:p>
        </p:txBody>
      </p:sp>
      <p:sp>
        <p:nvSpPr>
          <p:cNvPr id="30" name="CuadroTexto 29"/>
          <p:cNvSpPr txBox="1">
            <a:spLocks noChangeArrowheads="1"/>
          </p:cNvSpPr>
          <p:nvPr/>
        </p:nvSpPr>
        <p:spPr bwMode="auto">
          <a:xfrm>
            <a:off x="7010400" y="1700213"/>
            <a:ext cx="1060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s-ES" altLang="es-ES"/>
              <a:t>WP2</a:t>
            </a:r>
          </a:p>
        </p:txBody>
      </p:sp>
      <p:sp>
        <p:nvSpPr>
          <p:cNvPr id="31" name="Elipse 30"/>
          <p:cNvSpPr/>
          <p:nvPr/>
        </p:nvSpPr>
        <p:spPr>
          <a:xfrm>
            <a:off x="2552700" y="1590675"/>
            <a:ext cx="3086100" cy="271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solidFill>
                <a:srgbClr val="004990"/>
              </a:solidFill>
            </a:endParaRPr>
          </a:p>
        </p:txBody>
      </p:sp>
      <p:sp>
        <p:nvSpPr>
          <p:cNvPr id="32" name="CuadroTexto 31"/>
          <p:cNvSpPr txBox="1">
            <a:spLocks noChangeArrowheads="1"/>
          </p:cNvSpPr>
          <p:nvPr/>
        </p:nvSpPr>
        <p:spPr bwMode="auto">
          <a:xfrm>
            <a:off x="3786188" y="1562100"/>
            <a:ext cx="14176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s-ES" altLang="es-ES"/>
              <a:t>WP3</a:t>
            </a:r>
          </a:p>
        </p:txBody>
      </p:sp>
      <p:sp>
        <p:nvSpPr>
          <p:cNvPr id="33" name="Elipse 32"/>
          <p:cNvSpPr/>
          <p:nvPr/>
        </p:nvSpPr>
        <p:spPr>
          <a:xfrm>
            <a:off x="1431925" y="4016375"/>
            <a:ext cx="5156200" cy="29495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s-ES" altLang="es-ES" smtClean="0">
              <a:solidFill>
                <a:srgbClr val="004990"/>
              </a:solidFill>
            </a:endParaRPr>
          </a:p>
        </p:txBody>
      </p:sp>
      <p:sp>
        <p:nvSpPr>
          <p:cNvPr id="34" name="CuadroTexto 33"/>
          <p:cNvSpPr txBox="1">
            <a:spLocks noChangeArrowheads="1"/>
          </p:cNvSpPr>
          <p:nvPr/>
        </p:nvSpPr>
        <p:spPr bwMode="auto">
          <a:xfrm>
            <a:off x="1455738" y="5299075"/>
            <a:ext cx="7207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s-ES" altLang="es-ES"/>
              <a:t>WP4</a:t>
            </a:r>
          </a:p>
        </p:txBody>
      </p:sp>
      <p:sp>
        <p:nvSpPr>
          <p:cNvPr id="43" name="Shape 97"/>
          <p:cNvSpPr txBox="1">
            <a:spLocks/>
          </p:cNvSpPr>
          <p:nvPr/>
        </p:nvSpPr>
        <p:spPr>
          <a:xfrm>
            <a:off x="3990975" y="5094288"/>
            <a:ext cx="2032000" cy="879475"/>
          </a:xfrm>
          <a:prstGeom prst="rect">
            <a:avLst/>
          </a:prstGeom>
          <a:solidFill>
            <a:srgbClr val="38761D"/>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FFFFFF"/>
                </a:solidFill>
              </a:rPr>
              <a:t>Big data back-ends for earth sciences</a:t>
            </a:r>
            <a:endParaRPr lang="en-GB" sz="1800" kern="0" dirty="0">
              <a:solidFill>
                <a:srgbClr val="FFFFFF"/>
              </a:solidFill>
            </a:endParaRPr>
          </a:p>
        </p:txBody>
      </p:sp>
      <p:cxnSp>
        <p:nvCxnSpPr>
          <p:cNvPr id="32798" name="Shape 112"/>
          <p:cNvCxnSpPr>
            <a:cxnSpLocks noChangeShapeType="1"/>
          </p:cNvCxnSpPr>
          <p:nvPr/>
        </p:nvCxnSpPr>
        <p:spPr bwMode="auto">
          <a:xfrm flipH="1">
            <a:off x="8342313" y="2795588"/>
            <a:ext cx="11112" cy="1000125"/>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sp>
        <p:nvSpPr>
          <p:cNvPr id="36" name="Shape 93"/>
          <p:cNvSpPr txBox="1">
            <a:spLocks/>
          </p:cNvSpPr>
          <p:nvPr/>
        </p:nvSpPr>
        <p:spPr>
          <a:xfrm>
            <a:off x="381000" y="2933700"/>
            <a:ext cx="2103438" cy="611188"/>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FFFFFF"/>
                </a:solidFill>
              </a:rPr>
              <a:t>Gaussian model experiment</a:t>
            </a:r>
            <a:endParaRPr lang="en-GB" sz="1800" kern="0" dirty="0">
              <a:solidFill>
                <a:srgbClr val="FFFFFF"/>
              </a:solidFill>
            </a:endParaRPr>
          </a:p>
        </p:txBody>
      </p:sp>
      <p:cxnSp>
        <p:nvCxnSpPr>
          <p:cNvPr id="32800" name="Shape 99"/>
          <p:cNvCxnSpPr>
            <a:cxnSpLocks noChangeShapeType="1"/>
            <a:stCxn id="6" idx="2"/>
            <a:endCxn id="36" idx="0"/>
          </p:cNvCxnSpPr>
          <p:nvPr/>
        </p:nvCxnSpPr>
        <p:spPr bwMode="auto">
          <a:xfrm>
            <a:off x="1431925" y="2657475"/>
            <a:ext cx="0" cy="276225"/>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cxnSp>
        <p:nvCxnSpPr>
          <p:cNvPr id="32801" name="Shape 99"/>
          <p:cNvCxnSpPr>
            <a:cxnSpLocks noChangeShapeType="1"/>
          </p:cNvCxnSpPr>
          <p:nvPr/>
        </p:nvCxnSpPr>
        <p:spPr bwMode="auto">
          <a:xfrm flipV="1">
            <a:off x="2508250" y="2806700"/>
            <a:ext cx="450850" cy="433388"/>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cxnSp>
        <p:nvCxnSpPr>
          <p:cNvPr id="32802" name="Shape 104"/>
          <p:cNvCxnSpPr>
            <a:cxnSpLocks noChangeShapeType="1"/>
            <a:stCxn id="7" idx="1"/>
            <a:endCxn id="9" idx="3"/>
          </p:cNvCxnSpPr>
          <p:nvPr/>
        </p:nvCxnSpPr>
        <p:spPr bwMode="auto">
          <a:xfrm flipH="1">
            <a:off x="5275263" y="2584450"/>
            <a:ext cx="363537" cy="6350"/>
          </a:xfrm>
          <a:prstGeom prst="straightConnector1">
            <a:avLst/>
          </a:prstGeom>
          <a:noFill/>
          <a:ln w="28575">
            <a:solidFill>
              <a:srgbClr val="000000"/>
            </a:solidFill>
            <a:round/>
            <a:headEnd type="none" w="lg" len="lg"/>
            <a:tailEnd type="triangle" w="lg" len="lg"/>
          </a:ln>
          <a:extLst>
            <a:ext uri="{909E8E84-426E-40dd-AFC4-6F175D3DCCD1}">
              <a14:hiddenFill xmlns:a14="http://schemas.microsoft.com/office/drawing/2010/main" xmlns="">
                <a:noFill/>
              </a14:hiddenFill>
            </a:ext>
          </a:extLst>
        </p:spPr>
      </p:cxnSp>
      <p:sp>
        <p:nvSpPr>
          <p:cNvPr id="73" name="Shape 96"/>
          <p:cNvSpPr txBox="1">
            <a:spLocks/>
          </p:cNvSpPr>
          <p:nvPr/>
        </p:nvSpPr>
        <p:spPr>
          <a:xfrm>
            <a:off x="2155825" y="5094288"/>
            <a:ext cx="1831975" cy="884237"/>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rgbClr val="FFFFFF"/>
                </a:solidFill>
              </a:rPr>
              <a:t>Visualization</a:t>
            </a:r>
          </a:p>
          <a:p>
            <a:pPr>
              <a:spcBef>
                <a:spcPts val="0"/>
              </a:spcBef>
              <a:defRPr/>
            </a:pPr>
            <a:endParaRPr lang="en-GB" sz="1800" kern="0" dirty="0">
              <a:solidFill>
                <a:srgbClr val="FFFFFF"/>
              </a:solidFill>
            </a:endParaRPr>
          </a:p>
        </p:txBody>
      </p:sp>
      <p:sp>
        <p:nvSpPr>
          <p:cNvPr id="74" name="Shape 102"/>
          <p:cNvSpPr txBox="1">
            <a:spLocks/>
          </p:cNvSpPr>
          <p:nvPr/>
        </p:nvSpPr>
        <p:spPr>
          <a:xfrm>
            <a:off x="2155825" y="4435475"/>
            <a:ext cx="3867150" cy="642938"/>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chemeClr val="accent1"/>
                </a:solidFill>
              </a:rPr>
              <a:t>User engagement, applied communication and dissemination</a:t>
            </a:r>
            <a:endParaRPr lang="en-GB" sz="1800" kern="0" dirty="0">
              <a:solidFill>
                <a:schemeClr val="accent1"/>
              </a:solidFill>
            </a:endParaRPr>
          </a:p>
        </p:txBody>
      </p:sp>
      <p:sp>
        <p:nvSpPr>
          <p:cNvPr id="77" name="Shape 102"/>
          <p:cNvSpPr txBox="1">
            <a:spLocks/>
          </p:cNvSpPr>
          <p:nvPr/>
        </p:nvSpPr>
        <p:spPr>
          <a:xfrm>
            <a:off x="2155825" y="5957888"/>
            <a:ext cx="3867150" cy="876300"/>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1800" kern="0" dirty="0" smtClean="0">
                <a:solidFill>
                  <a:schemeClr val="accent1"/>
                </a:solidFill>
              </a:rPr>
              <a:t>Define future cases of study. </a:t>
            </a:r>
          </a:p>
          <a:p>
            <a:pPr>
              <a:spcBef>
                <a:spcPts val="0"/>
              </a:spcBef>
              <a:defRPr/>
            </a:pPr>
            <a:r>
              <a:rPr lang="en-GB" sz="1800" kern="0" dirty="0" smtClean="0">
                <a:solidFill>
                  <a:schemeClr val="accent1"/>
                </a:solidFill>
              </a:rPr>
              <a:t>Proof </a:t>
            </a:r>
            <a:r>
              <a:rPr lang="en-GB" sz="1800" kern="0" dirty="0">
                <a:solidFill>
                  <a:schemeClr val="accent1"/>
                </a:solidFill>
              </a:rPr>
              <a:t>of concept: modelling tool </a:t>
            </a:r>
            <a:r>
              <a:rPr lang="en-GB" sz="1800" kern="0" dirty="0" smtClean="0">
                <a:solidFill>
                  <a:schemeClr val="accent1"/>
                </a:solidFill>
              </a:rPr>
              <a:t>forecast </a:t>
            </a:r>
            <a:r>
              <a:rPr lang="en-GB" sz="1800" kern="0" dirty="0">
                <a:solidFill>
                  <a:schemeClr val="accent1"/>
                </a:solidFill>
              </a:rPr>
              <a:t>air urban quality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P spid="30" grpId="0"/>
      <p:bldP spid="31" grpId="0" animBg="1"/>
      <p:bldP spid="32" grpId="0"/>
      <p:bldP spid="33"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s-ES" dirty="0" smtClean="0"/>
              <a:t>Gantt chart</a:t>
            </a:r>
            <a:endParaRPr lang="es-ES" dirty="0"/>
          </a:p>
        </p:txBody>
      </p:sp>
      <p:sp>
        <p:nvSpPr>
          <p:cNvPr id="36" name="Shape 119"/>
          <p:cNvSpPr txBox="1">
            <a:spLocks/>
          </p:cNvSpPr>
          <p:nvPr/>
        </p:nvSpPr>
        <p:spPr>
          <a:xfrm>
            <a:off x="1055688" y="6704013"/>
            <a:ext cx="2171700" cy="261937"/>
          </a:xfrm>
          <a:prstGeom prst="rect">
            <a:avLst/>
          </a:prstGeom>
          <a:solidFill>
            <a:srgbClr val="0000FF"/>
          </a:solidFill>
          <a:ln w="9525" cap="flat" cmpd="sng">
            <a:solidFill>
              <a:srgbClr val="000000"/>
            </a:solidFill>
            <a:prstDash val="solid"/>
            <a:round/>
            <a:headEnd type="none" w="med" len="med"/>
            <a:tailEnd type="none" w="med" len="med"/>
          </a:ln>
        </p:spPr>
        <p:txBody>
          <a:bodyPr lIns="91425" tIns="91425" rIns="91425" bIns="91425" anchor="b"/>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900" kern="0" smtClean="0">
                <a:solidFill>
                  <a:srgbClr val="FFFFFF"/>
                </a:solidFill>
              </a:rPr>
              <a:t>Earth Sciences Dep.</a:t>
            </a:r>
            <a:endParaRPr lang="en-GB" sz="900" kern="0">
              <a:solidFill>
                <a:srgbClr val="FFFFFF"/>
              </a:solidFill>
            </a:endParaRPr>
          </a:p>
        </p:txBody>
      </p:sp>
      <p:sp>
        <p:nvSpPr>
          <p:cNvPr id="37" name="Shape 120"/>
          <p:cNvSpPr txBox="1">
            <a:spLocks/>
          </p:cNvSpPr>
          <p:nvPr/>
        </p:nvSpPr>
        <p:spPr>
          <a:xfrm>
            <a:off x="3300413" y="6704013"/>
            <a:ext cx="2219325" cy="261937"/>
          </a:xfrm>
          <a:prstGeom prst="rect">
            <a:avLst/>
          </a:prstGeom>
          <a:solidFill>
            <a:srgbClr val="38761D"/>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900" kern="0" smtClean="0">
                <a:solidFill>
                  <a:srgbClr val="FFFFFF"/>
                </a:solidFill>
              </a:rPr>
              <a:t>Computer Sciences Dep.</a:t>
            </a:r>
            <a:endParaRPr lang="en-GB" sz="900" kern="0">
              <a:solidFill>
                <a:srgbClr val="FFFFFF"/>
              </a:solidFill>
            </a:endParaRPr>
          </a:p>
        </p:txBody>
      </p:sp>
      <p:sp>
        <p:nvSpPr>
          <p:cNvPr id="38" name="Shape 121"/>
          <p:cNvSpPr txBox="1">
            <a:spLocks/>
          </p:cNvSpPr>
          <p:nvPr/>
        </p:nvSpPr>
        <p:spPr>
          <a:xfrm>
            <a:off x="5592763" y="6704013"/>
            <a:ext cx="2219325" cy="261937"/>
          </a:xfrm>
          <a:prstGeom prst="rect">
            <a:avLst/>
          </a:prstGeom>
          <a:solidFill>
            <a:srgbClr val="FF6600"/>
          </a:solidFill>
          <a:ln w="9525" cap="flat" cmpd="sng">
            <a:solidFill>
              <a:srgbClr val="000000"/>
            </a:solidFill>
            <a:prstDash val="solid"/>
            <a:round/>
            <a:headEnd type="none" w="med" len="med"/>
            <a:tailEnd type="none" w="med" len="med"/>
          </a:ln>
        </p:spPr>
        <p:txBody>
          <a:bodyPr lIns="91425" tIns="91425" rIns="91425" bIns="91425" anchor="b"/>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spcBef>
                <a:spcPts val="0"/>
              </a:spcBef>
              <a:defRPr/>
            </a:pPr>
            <a:r>
              <a:rPr lang="en-GB" sz="900" kern="0" smtClean="0">
                <a:solidFill>
                  <a:srgbClr val="FFFFFF"/>
                </a:solidFill>
              </a:rPr>
              <a:t>CASE Dep.</a:t>
            </a:r>
            <a:endParaRPr lang="en-GB" sz="900" kern="0">
              <a:solidFill>
                <a:srgbClr val="FFFFFF"/>
              </a:solidFill>
            </a:endParaRPr>
          </a:p>
        </p:txBody>
      </p:sp>
      <p:graphicFrame>
        <p:nvGraphicFramePr>
          <p:cNvPr id="28" name="Tabla 27"/>
          <p:cNvGraphicFramePr>
            <a:graphicFrameLocks noGrp="1"/>
          </p:cNvGraphicFramePr>
          <p:nvPr/>
        </p:nvGraphicFramePr>
        <p:xfrm>
          <a:off x="26988" y="0"/>
          <a:ext cx="9083676" cy="6599234"/>
        </p:xfrm>
        <a:graphic>
          <a:graphicData uri="http://schemas.openxmlformats.org/drawingml/2006/table">
            <a:tbl>
              <a:tblPr/>
              <a:tblGrid>
                <a:gridCol w="4175547"/>
                <a:gridCol w="300625"/>
                <a:gridCol w="575938"/>
                <a:gridCol w="575938"/>
                <a:gridCol w="575938"/>
                <a:gridCol w="575938"/>
                <a:gridCol w="575938"/>
                <a:gridCol w="575938"/>
                <a:gridCol w="575938"/>
                <a:gridCol w="575938"/>
              </a:tblGrid>
              <a:tr h="365786">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n-US" sz="1800" b="1" i="0" u="none" strike="noStrike" cap="none" normalizeH="0" baseline="0" dirty="0" smtClean="0">
                          <a:ln>
                            <a:noFill/>
                          </a:ln>
                          <a:solidFill>
                            <a:srgbClr val="004990"/>
                          </a:solidFill>
                          <a:effectLst/>
                          <a:latin typeface="Arial" charset="0"/>
                          <a:ea typeface="ＭＳ Ｐゴシック" charset="-128"/>
                        </a:rPr>
                        <a:t>Gantt Chart</a:t>
                      </a:r>
                      <a:endParaRPr kumimoji="0" lang="es-ES" altLang="en-US" sz="1800" b="1"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1800" b="1"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M1-6</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M7-12</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M13-18</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M19-24</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M25-30</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M31-36</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M37-42</a:t>
                      </a: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4990"/>
                          </a:solidFill>
                          <a:effectLst/>
                          <a:latin typeface="Arial" charset="0"/>
                          <a:ea typeface="ＭＳ Ｐゴシック" charset="-128"/>
                        </a:rPr>
                        <a:t>M43-48</a:t>
                      </a:r>
                    </a:p>
                  </a:txBody>
                  <a:tcPr marL="91400" marR="91400" marT="91449" marB="91449"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r>
              <a:tr h="39625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Arial" charset="0"/>
                          <a:ea typeface="ＭＳ Ｐゴシック" charset="-128"/>
                        </a:rPr>
                        <a:t>WP1. </a:t>
                      </a:r>
                      <a:r>
                        <a:rPr kumimoji="0" lang="en-US" altLang="en-US" sz="1300" b="1" i="0" u="none" strike="noStrike" cap="none" normalizeH="0" baseline="0" dirty="0">
                          <a:ln>
                            <a:noFill/>
                          </a:ln>
                          <a:solidFill>
                            <a:srgbClr val="000000"/>
                          </a:solidFill>
                          <a:effectLst/>
                          <a:latin typeface="Arial" charset="0"/>
                          <a:ea typeface="ＭＳ Ｐゴシック" charset="-128"/>
                        </a:rPr>
                        <a:t>Mesoscale and Gaussian experiments</a:t>
                      </a: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a:ln>
                          <a:noFill/>
                        </a:ln>
                        <a:solidFill>
                          <a:srgbClr val="0000FF"/>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39625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charset="0"/>
                          <a:ea typeface="ＭＳ Ｐゴシック" charset="-128"/>
                        </a:rPr>
                        <a:t>1.1 Mesoscale model</a:t>
                      </a: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a:ln>
                          <a:noFill/>
                        </a:ln>
                        <a:solidFill>
                          <a:srgbClr val="0000FF"/>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39625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Arial" charset="0"/>
                          <a:ea typeface="ＭＳ Ｐゴシック" charset="-128"/>
                        </a:rPr>
                        <a:t>1.2 Gaussian model</a:t>
                      </a: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a:ln>
                          <a:noFill/>
                        </a:ln>
                        <a:solidFill>
                          <a:srgbClr val="0000FF"/>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39625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Arial" charset="0"/>
                          <a:ea typeface="ＭＳ Ｐゴシック" charset="-128"/>
                        </a:rPr>
                        <a:t>WP2. </a:t>
                      </a:r>
                      <a:r>
                        <a:rPr kumimoji="0" lang="en-GB" altLang="en-US" sz="1300" b="1" i="0" u="none" strike="noStrike" cap="none" normalizeH="0" baseline="0" dirty="0" smtClean="0">
                          <a:ln>
                            <a:noFill/>
                          </a:ln>
                          <a:solidFill>
                            <a:srgbClr val="000000"/>
                          </a:solidFill>
                          <a:effectLst/>
                          <a:latin typeface="Arial" charset="0"/>
                          <a:ea typeface="ＭＳ Ｐゴシック" charset="-128"/>
                        </a:rPr>
                        <a:t>Efficient emission modelling</a:t>
                      </a: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a:ln>
                          <a:noFill/>
                        </a:ln>
                        <a:solidFill>
                          <a:srgbClr val="0000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38101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000000"/>
                          </a:solidFill>
                          <a:effectLst/>
                          <a:latin typeface="Arial" charset="0"/>
                          <a:ea typeface="ＭＳ Ｐゴシック" charset="-128"/>
                        </a:rPr>
                        <a:t>2.1. First emission inventory</a:t>
                      </a: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0000FF"/>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r>
              <a:tr h="38101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000000"/>
                          </a:solidFill>
                          <a:effectLst/>
                          <a:latin typeface="Arial" charset="0"/>
                          <a:ea typeface="ＭＳ Ｐゴシック" charset="-128"/>
                        </a:rPr>
                        <a:t>2.2. </a:t>
                      </a:r>
                      <a:r>
                        <a:rPr kumimoji="0" lang="en-GB" altLang="en-US" sz="1300" b="0" i="0" u="none" strike="noStrike" cap="none" normalizeH="0" baseline="0" dirty="0" smtClean="0">
                          <a:ln>
                            <a:noFill/>
                          </a:ln>
                          <a:solidFill>
                            <a:srgbClr val="000000"/>
                          </a:solidFill>
                          <a:effectLst/>
                          <a:latin typeface="Arial" charset="0"/>
                          <a:ea typeface="ＭＳ Ｐゴシック" charset="-128"/>
                        </a:rPr>
                        <a:t>Sensors for emission inventory </a:t>
                      </a:r>
                      <a:r>
                        <a:rPr kumimoji="0" lang="en-GB" altLang="en-US" sz="1300" b="0" i="0" u="none" strike="noStrike" cap="none" normalizeH="0" baseline="0" dirty="0">
                          <a:ln>
                            <a:noFill/>
                          </a:ln>
                          <a:solidFill>
                            <a:srgbClr val="000000"/>
                          </a:solidFill>
                          <a:effectLst/>
                          <a:latin typeface="Arial" charset="0"/>
                          <a:ea typeface="ＭＳ Ｐゴシック" charset="-128"/>
                        </a:rPr>
                        <a:t>purpose. </a:t>
                      </a:r>
                      <a:r>
                        <a:rPr kumimoji="0" lang="en-GB" altLang="en-US" sz="1300" b="0" i="0" u="none" strike="noStrike" cap="none" normalizeH="0" baseline="0" dirty="0" smtClean="0">
                          <a:ln>
                            <a:noFill/>
                          </a:ln>
                          <a:solidFill>
                            <a:srgbClr val="000000"/>
                          </a:solidFill>
                          <a:effectLst/>
                          <a:latin typeface="Arial" charset="0"/>
                          <a:ea typeface="ＭＳ Ｐゴシック" charset="-128"/>
                        </a:rPr>
                        <a:t>FCD</a:t>
                      </a:r>
                      <a:endParaRPr kumimoji="0" lang="en-GB" altLang="en-US" sz="1300" b="0"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38761D"/>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r>
              <a:tr h="38101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000000"/>
                          </a:solidFill>
                          <a:effectLst/>
                          <a:latin typeface="Arial" charset="0"/>
                          <a:ea typeface="ＭＳ Ｐゴシック" charset="-128"/>
                        </a:rPr>
                        <a:t>2.3. Detailed emission inventory; use FCD.</a:t>
                      </a: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0000FF"/>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r>
              <a:tr h="39625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Arial" charset="0"/>
                          <a:ea typeface="ＭＳ Ｐゴシック" charset="-128"/>
                        </a:rPr>
                        <a:t>WP3. </a:t>
                      </a:r>
                      <a:r>
                        <a:rPr kumimoji="0" lang="en-GB" altLang="en-US" sz="1300" b="1" i="0" u="none" strike="noStrike" cap="none" normalizeH="0" baseline="0" dirty="0" smtClean="0">
                          <a:ln>
                            <a:noFill/>
                          </a:ln>
                          <a:solidFill>
                            <a:srgbClr val="000000"/>
                          </a:solidFill>
                          <a:effectLst/>
                          <a:latin typeface="Arial" charset="0"/>
                          <a:ea typeface="ＭＳ Ｐゴシック" charset="-128"/>
                        </a:rPr>
                        <a:t>CFD air </a:t>
                      </a:r>
                      <a:r>
                        <a:rPr kumimoji="0" lang="en-US" altLang="en-US" sz="1300" b="1" i="0" u="none" strike="noStrike" cap="none" normalizeH="0" baseline="0" dirty="0" smtClean="0">
                          <a:ln>
                            <a:noFill/>
                          </a:ln>
                          <a:solidFill>
                            <a:srgbClr val="000000"/>
                          </a:solidFill>
                          <a:effectLst/>
                          <a:latin typeface="Arial" charset="0"/>
                          <a:ea typeface="ＭＳ Ｐゴシック" charset="-128"/>
                        </a:rPr>
                        <a:t>quality experiment</a:t>
                      </a:r>
                      <a:endParaRPr kumimoji="0" lang="en-GB" altLang="en-US" sz="13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38101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000000"/>
                          </a:solidFill>
                          <a:effectLst/>
                          <a:latin typeface="Arial" charset="0"/>
                          <a:ea typeface="ＭＳ Ｐゴシック" charset="-128"/>
                        </a:rPr>
                        <a:t>3.1. Pre-processing (meshing strategies)</a:t>
                      </a: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FF99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r>
              <a:tr h="38101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000000"/>
                          </a:solidFill>
                          <a:effectLst/>
                          <a:latin typeface="Arial" charset="0"/>
                          <a:ea typeface="ＭＳ Ｐゴシック" charset="-128"/>
                        </a:rPr>
                        <a:t>3.2. CFD and transport module</a:t>
                      </a: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a:ln>
                          <a:noFill/>
                        </a:ln>
                        <a:solidFill>
                          <a:srgbClr val="FF99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r>
              <a:tr h="3810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smtClean="0">
                          <a:ln>
                            <a:noFill/>
                          </a:ln>
                          <a:solidFill>
                            <a:srgbClr val="000000"/>
                          </a:solidFill>
                          <a:effectLst/>
                          <a:latin typeface="Arial" charset="0"/>
                          <a:ea typeface="ＭＳ Ｐゴシック" charset="-128"/>
                        </a:rPr>
                        <a:t>3.3 Air quality module (chemistry)</a:t>
                      </a:r>
                      <a:endParaRPr kumimoji="0" lang="en-GB" altLang="en-US" sz="1300" b="0"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FF99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r>
              <a:tr h="38101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smtClean="0">
                          <a:ln>
                            <a:noFill/>
                          </a:ln>
                          <a:solidFill>
                            <a:srgbClr val="000000"/>
                          </a:solidFill>
                          <a:effectLst/>
                          <a:latin typeface="Arial" charset="0"/>
                          <a:ea typeface="ＭＳ Ｐゴシック" charset="-128"/>
                        </a:rPr>
                        <a:t>3.4 CFD model experiment</a:t>
                      </a:r>
                      <a:endParaRPr kumimoji="0" lang="en-GB" altLang="en-US" sz="1300" b="0"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8100"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FF"/>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r>
              <a:tr h="39625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Arial" charset="0"/>
                          <a:ea typeface="ＭＳ Ｐゴシック" charset="-128"/>
                        </a:rPr>
                        <a:t>WP4. </a:t>
                      </a:r>
                      <a:r>
                        <a:rPr kumimoji="0" lang="en-GB" altLang="en-US" sz="1300" b="1" i="0" u="none" strike="noStrike" cap="none" normalizeH="0" baseline="0" dirty="0" smtClean="0">
                          <a:ln>
                            <a:noFill/>
                          </a:ln>
                          <a:solidFill>
                            <a:srgbClr val="000000"/>
                          </a:solidFill>
                          <a:effectLst/>
                          <a:latin typeface="Arial" charset="0"/>
                          <a:ea typeface="ＭＳ Ｐゴシック" charset="-128"/>
                        </a:rPr>
                        <a:t>User engagement/comm./dissemination</a:t>
                      </a:r>
                      <a:endParaRPr kumimoji="0" lang="en-GB" altLang="en-US" sz="13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r>
              <a:tr h="3962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300" b="0" i="0" u="none" strike="noStrike" cap="none" normalizeH="0" baseline="0" dirty="0" smtClean="0">
                          <a:ln>
                            <a:noFill/>
                          </a:ln>
                          <a:solidFill>
                            <a:srgbClr val="000000"/>
                          </a:solidFill>
                          <a:effectLst/>
                          <a:latin typeface="Arial" charset="0"/>
                          <a:ea typeface="ＭＳ Ｐゴシック" charset="-128"/>
                        </a:rPr>
                        <a:t>4.1 Big data back-ends for earth sciences</a:t>
                      </a: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r>
              <a:tr h="3962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300" b="0" i="0" u="none" strike="noStrike" cap="none" normalizeH="0" baseline="0" dirty="0" smtClean="0">
                          <a:ln>
                            <a:noFill/>
                          </a:ln>
                          <a:solidFill>
                            <a:srgbClr val="000000"/>
                          </a:solidFill>
                          <a:effectLst/>
                          <a:latin typeface="Arial" charset="0"/>
                          <a:ea typeface="ＭＳ Ｐゴシック" charset="-128"/>
                          <a:cs typeface="+mn-cs"/>
                        </a:rPr>
                        <a:t>4.2 Visualization</a:t>
                      </a: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solidFill>
                  </a:tcPr>
                </a:tc>
              </a:tr>
              <a:tr h="396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smtClean="0">
                          <a:ln>
                            <a:noFill/>
                          </a:ln>
                          <a:solidFill>
                            <a:srgbClr val="000000"/>
                          </a:solidFill>
                          <a:effectLst/>
                          <a:latin typeface="Arial" charset="0"/>
                          <a:ea typeface="ＭＳ Ｐゴシック" charset="-128"/>
                        </a:rPr>
                        <a:t>4.3 Define future cases of study. Proof of concept.</a:t>
                      </a:r>
                      <a:endParaRPr kumimoji="0" lang="en-GB" altLang="en-US" sz="1300" b="0"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285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Arial" charset="0"/>
                        <a:ea typeface="ＭＳ Ｐゴシック" charset="-128"/>
                      </a:endParaRPr>
                    </a:p>
                  </a:txBody>
                  <a:tcPr marL="91400" marR="91400" marT="91449" marB="91449"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900" b="0" i="0" u="none" strike="noStrike" cap="none" normalizeH="0" baseline="0" dirty="0">
                        <a:ln>
                          <a:noFill/>
                        </a:ln>
                        <a:solidFill>
                          <a:srgbClr val="004990"/>
                        </a:solidFill>
                        <a:effectLst/>
                        <a:latin typeface="Arial" charset="0"/>
                        <a:ea typeface="ＭＳ Ｐゴシック" charset="-128"/>
                      </a:endParaRPr>
                    </a:p>
                  </a:txBody>
                  <a:tcPr marL="91415" marR="91415" marT="45732" marB="45732" horzOverflow="overflow">
                    <a:lnL w="31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850" y="0"/>
            <a:ext cx="6551613" cy="696913"/>
          </a:xfrm>
        </p:spPr>
        <p:txBody>
          <a:bodyPr/>
          <a:lstStyle/>
          <a:p>
            <a:pPr>
              <a:defRPr/>
            </a:pPr>
            <a:r>
              <a:rPr lang="es-ES" dirty="0" smtClean="0"/>
              <a:t>WP1. </a:t>
            </a:r>
            <a:r>
              <a:rPr lang="en-US" dirty="0"/>
              <a:t>Mesoscale and Gaussian experiments</a:t>
            </a:r>
            <a:br>
              <a:rPr lang="en-US" dirty="0"/>
            </a:br>
            <a:r>
              <a:rPr lang="en-US" dirty="0"/>
              <a:t/>
            </a:r>
            <a:br>
              <a:rPr lang="en-US" dirty="0"/>
            </a:b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2131028801"/>
              </p:ext>
            </p:extLst>
          </p:nvPr>
        </p:nvGraphicFramePr>
        <p:xfrm>
          <a:off x="71438" y="917575"/>
          <a:ext cx="9001125" cy="6048393"/>
        </p:xfrm>
        <a:graphic>
          <a:graphicData uri="http://schemas.openxmlformats.org/drawingml/2006/table">
            <a:tbl>
              <a:tblPr/>
              <a:tblGrid>
                <a:gridCol w="2084401"/>
                <a:gridCol w="6916724"/>
              </a:tblGrid>
              <a:tr h="37141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1"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WP1</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1"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Mesoscale and Gaussian experiments</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4535">
                <a:tc>
                  <a:txBody>
                    <a:bodyPr/>
                    <a:lstStyle/>
                    <a:p>
                      <a:r>
                        <a:rPr lang="en-US" sz="1800" noProof="0" dirty="0" smtClean="0"/>
                        <a:t>Participants</a:t>
                      </a:r>
                      <a:endParaRPr lang="en-US" sz="1800" noProof="0" dirty="0"/>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r>
                        <a:rPr lang="en-US" sz="1800" noProof="0" dirty="0" smtClean="0"/>
                        <a:t>Earth Sciences Department</a:t>
                      </a:r>
                      <a:endParaRPr lang="en-US" sz="1800" noProof="0" dirty="0"/>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2285989">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Objectives</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285750" indent="-28575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Define the period of study.</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Perform mesoscale model simulations.</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Apply current strategies to simulate microscale processes (Gaussian models).</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Evaluate model results (both: mesoscale models and microscale models based on Gaussian approximations) with current observational data sets (air quality monitoring stations).</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To establish a model benchmark.</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2285989">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Integration with the rest of the project</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The results of this WP will provide initial and boundary conditions for WP2 (meteorological information to properly estimate emissions) and WP3 (air quality and meteorological).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Model results will be evaluated with available air quality observations in Barcelona to establish the skill of current mesoscale models to properly reproduce air quality levels at street levels. This evaluation will help to assess current model performance to depict street level concentration gradients (WP4). </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640447">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Means required</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1 PhD student during 3 years (36 PM). In-kind contribution from BSC-ES 1 postdoc (12 PM).  </a:t>
                      </a:r>
                    </a:p>
                  </a:txBody>
                  <a:tcPr marL="91444" marR="91444"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n 4"/>
          <p:cNvPicPr>
            <a:picLocks noChangeAspect="1"/>
          </p:cNvPicPr>
          <p:nvPr/>
        </p:nvPicPr>
        <p:blipFill>
          <a:blip r:embed="rId2">
            <a:lum bright="11000"/>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235554" y="0"/>
            <a:ext cx="10533648" cy="701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3" descr="Portada de El Mundo (Españ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7700" y="1760538"/>
            <a:ext cx="2782888" cy="383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4023" y="2092808"/>
            <a:ext cx="2873375" cy="384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425" y="1755775"/>
            <a:ext cx="2822575" cy="384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157264" y="2429842"/>
            <a:ext cx="2782888" cy="3167683"/>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70589" y="4013683"/>
            <a:ext cx="2792412" cy="1583842"/>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lasportadas.es/data/2016/20160126/GPeriodicoCatalunya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005" y="1755775"/>
            <a:ext cx="2822695" cy="38417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1707" y="1760138"/>
            <a:ext cx="2880465" cy="3194348"/>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1707" y="4950122"/>
            <a:ext cx="1113949" cy="647403"/>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p:cNvSpPr/>
          <p:nvPr/>
        </p:nvSpPr>
        <p:spPr>
          <a:xfrm>
            <a:off x="2073478" y="4950121"/>
            <a:ext cx="1113949" cy="647403"/>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s-ES" dirty="0" smtClean="0"/>
              <a:t>WP2. </a:t>
            </a:r>
            <a:r>
              <a:rPr lang="en-US" dirty="0" smtClean="0"/>
              <a:t>Efficient emission modelling</a:t>
            </a:r>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1806249633"/>
              </p:ext>
            </p:extLst>
          </p:nvPr>
        </p:nvGraphicFramePr>
        <p:xfrm>
          <a:off x="307975" y="1204913"/>
          <a:ext cx="8528050" cy="4845051"/>
        </p:xfrm>
        <a:graphic>
          <a:graphicData uri="http://schemas.openxmlformats.org/drawingml/2006/table">
            <a:tbl>
              <a:tblPr/>
              <a:tblGrid>
                <a:gridCol w="1974850"/>
                <a:gridCol w="6553200"/>
              </a:tblGrid>
              <a:tr h="365786">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4990"/>
                          </a:solidFill>
                          <a:effectLst/>
                          <a:latin typeface="Arial" charset="0"/>
                          <a:ea typeface="ＭＳ Ｐゴシック" charset="-128"/>
                        </a:rPr>
                        <a:t>WP2</a:t>
                      </a:r>
                      <a:endParaRPr kumimoji="0" lang="en-US" altLang="en-US" sz="1800" b="1" i="0" u="none" strike="noStrike" cap="none" normalizeH="0" baseline="0" dirty="0">
                        <a:ln>
                          <a:noFill/>
                        </a:ln>
                        <a:solidFill>
                          <a:srgbClr val="004990"/>
                        </a:solidFill>
                        <a:effectLst/>
                        <a:latin typeface="Arial" charset="0"/>
                        <a:ea typeface="ＭＳ Ｐゴシック" charset="-128"/>
                      </a:endParaRP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4990"/>
                          </a:solidFill>
                          <a:effectLst/>
                          <a:latin typeface="Arial" charset="0"/>
                          <a:ea typeface="ＭＳ Ｐゴシック" charset="-128"/>
                        </a:rPr>
                        <a:t>Efficient modeling of emissions</a:t>
                      </a:r>
                      <a:endParaRPr kumimoji="0" lang="en-US" altLang="en-US" sz="1800" b="1" i="0" u="none" strike="noStrike" cap="none" normalizeH="0" baseline="0" dirty="0">
                        <a:ln>
                          <a:noFill/>
                        </a:ln>
                        <a:solidFill>
                          <a:srgbClr val="004990"/>
                        </a:solidFill>
                        <a:effectLst/>
                        <a:latin typeface="Arial" charset="0"/>
                        <a:ea typeface="ＭＳ Ｐゴシック" charset="-128"/>
                      </a:endParaRP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64">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4990"/>
                          </a:solidFill>
                          <a:effectLst/>
                          <a:latin typeface="Arial" charset="0"/>
                          <a:ea typeface="ＭＳ Ｐゴシック" charset="-128"/>
                        </a:rPr>
                        <a:t>Participants</a:t>
                      </a:r>
                    </a:p>
                  </a:txBody>
                  <a:tcPr marL="91438" marR="91438"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4990"/>
                          </a:solidFill>
                          <a:effectLst/>
                          <a:latin typeface="Arial" charset="0"/>
                          <a:ea typeface="ＭＳ Ｐゴシック" charset="-128"/>
                        </a:rPr>
                        <a:t>Computer Sciences </a:t>
                      </a:r>
                      <a:r>
                        <a:rPr kumimoji="0" lang="en-US" altLang="en-US" sz="1800" b="0" i="0" u="none" strike="noStrike" cap="none" normalizeH="0" baseline="0" dirty="0">
                          <a:ln>
                            <a:noFill/>
                          </a:ln>
                          <a:solidFill>
                            <a:srgbClr val="004990"/>
                          </a:solidFill>
                          <a:effectLst/>
                          <a:latin typeface="Arial" charset="0"/>
                          <a:ea typeface="ＭＳ Ｐゴシック" charset="-128"/>
                        </a:rPr>
                        <a:t>and Earth Sciences </a:t>
                      </a:r>
                      <a:r>
                        <a:rPr kumimoji="0" lang="en-US" altLang="en-US" sz="1800" b="0" i="0" u="none" strike="noStrike" cap="none" normalizeH="0" baseline="0" dirty="0" smtClean="0">
                          <a:ln>
                            <a:noFill/>
                          </a:ln>
                          <a:solidFill>
                            <a:srgbClr val="004990"/>
                          </a:solidFill>
                          <a:effectLst/>
                          <a:latin typeface="Arial" charset="0"/>
                          <a:ea typeface="ＭＳ Ｐゴシック" charset="-128"/>
                        </a:rPr>
                        <a:t>Departments</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38" marR="91438"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2004633">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4990"/>
                          </a:solidFill>
                          <a:effectLst/>
                          <a:latin typeface="Arial" charset="0"/>
                          <a:ea typeface="ＭＳ Ｐゴシック" charset="-128"/>
                        </a:rPr>
                        <a:t>Objectives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4990"/>
                        </a:solidFill>
                        <a:effectLst/>
                        <a:latin typeface="Arial" charset="0"/>
                        <a:ea typeface="ＭＳ Ｐゴシック" charset="-128"/>
                      </a:endParaRP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800" b="0" i="0" u="none" strike="noStrike" cap="none" normalizeH="0" baseline="0" dirty="0" smtClean="0">
                          <a:ln>
                            <a:noFill/>
                          </a:ln>
                          <a:solidFill>
                            <a:srgbClr val="004990"/>
                          </a:solidFill>
                          <a:effectLst/>
                          <a:latin typeface="Arial" charset="0"/>
                          <a:ea typeface="ＭＳ Ｐゴシック" charset="-128"/>
                        </a:rPr>
                        <a:t>Compile and process crowd-sourced data:</a:t>
                      </a:r>
                    </a:p>
                    <a:p>
                      <a:pPr marL="1028700" marR="0" lvl="1" indent="-285750" algn="just"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400" b="0" i="0" u="none" strike="noStrike" cap="none" normalizeH="0" baseline="0" dirty="0" smtClean="0">
                          <a:ln>
                            <a:noFill/>
                          </a:ln>
                          <a:solidFill>
                            <a:srgbClr val="004990"/>
                          </a:solidFill>
                          <a:effectLst/>
                          <a:latin typeface="Arial" charset="0"/>
                          <a:ea typeface="ＭＳ Ｐゴシック" charset="-128"/>
                        </a:rPr>
                        <a:t>Vehicle activity data (traffic volume, speed, fleet composition) using information from Floating Car Data (FCD).</a:t>
                      </a:r>
                    </a:p>
                    <a:p>
                      <a:pPr marL="1028700" marR="0" lvl="1" indent="-285750" algn="just"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400" b="0" i="0" u="none" strike="noStrike" cap="none" normalizeH="0" baseline="0" dirty="0" smtClean="0">
                          <a:ln>
                            <a:noFill/>
                          </a:ln>
                          <a:solidFill>
                            <a:srgbClr val="004990"/>
                          </a:solidFill>
                          <a:effectLst/>
                          <a:latin typeface="Arial" charset="0"/>
                          <a:ea typeface="ＭＳ Ｐゴシック" charset="-128"/>
                        </a:rPr>
                        <a:t>Maritime activity data (vessel location, speed) using information </a:t>
                      </a:r>
                      <a:r>
                        <a:rPr kumimoji="0" lang="en-US" altLang="en-US" sz="1400" b="0" i="0" u="none" strike="noStrike" cap="none" normalizeH="0" baseline="0" dirty="0" smtClean="0">
                          <a:ln>
                            <a:noFill/>
                          </a:ln>
                          <a:solidFill>
                            <a:schemeClr val="bg1"/>
                          </a:solidFill>
                          <a:effectLst/>
                          <a:latin typeface="Arial" charset="0"/>
                          <a:ea typeface="ＭＳ Ｐゴシック" charset="-128"/>
                        </a:rPr>
                        <a:t>from Automatic identification systems</a:t>
                      </a:r>
                    </a:p>
                    <a:p>
                      <a:pPr marL="1028700" marR="0" lvl="1" indent="-285750" algn="just"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400" b="0" i="0" u="none" strike="noStrike" cap="none" normalizeH="0" baseline="0" dirty="0" smtClean="0">
                          <a:ln>
                            <a:noFill/>
                          </a:ln>
                          <a:solidFill>
                            <a:schemeClr val="bg1"/>
                          </a:solidFill>
                          <a:effectLst/>
                          <a:latin typeface="Arial" charset="0"/>
                          <a:ea typeface="ＭＳ Ｐゴシック" charset="-128"/>
                        </a:rPr>
                        <a:t>Sensor deployments in the street as a BSC pilot</a:t>
                      </a:r>
                      <a:endParaRPr kumimoji="0" lang="en-US" altLang="en-US" sz="1800" b="0" i="0" u="none" strike="noStrike" cap="none" normalizeH="0" baseline="0" dirty="0" smtClean="0">
                        <a:ln>
                          <a:noFill/>
                        </a:ln>
                        <a:solidFill>
                          <a:schemeClr val="bg1"/>
                        </a:solidFill>
                        <a:effectLst/>
                        <a:latin typeface="Arial" charset="0"/>
                        <a:ea typeface="ＭＳ Ｐゴシック" charset="-128"/>
                      </a:endParaRP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800" b="0" i="0" u="none" strike="noStrike" cap="none" normalizeH="0" baseline="0" dirty="0" smtClean="0">
                          <a:ln>
                            <a:noFill/>
                          </a:ln>
                          <a:solidFill>
                            <a:srgbClr val="004990"/>
                          </a:solidFill>
                          <a:effectLst/>
                          <a:latin typeface="Arial" charset="0"/>
                          <a:ea typeface="ＭＳ Ｐゴシック" charset="-128"/>
                        </a:rPr>
                        <a:t>Development of a traffic and a maritime emission model </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Estimate very high resolution (10m) hourly urban emissions</a:t>
                      </a: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1188746">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990"/>
                          </a:solidFill>
                          <a:effectLst/>
                          <a:latin typeface="Arial" charset="0"/>
                          <a:ea typeface="ＭＳ Ｐゴシック" charset="-128"/>
                        </a:rPr>
                        <a:t>Integration with the rest of the project</a:t>
                      </a: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smtClean="0">
                          <a:ln>
                            <a:noFill/>
                          </a:ln>
                          <a:solidFill>
                            <a:srgbClr val="004990"/>
                          </a:solidFill>
                          <a:effectLst/>
                          <a:latin typeface="Arial" charset="0"/>
                          <a:ea typeface="ＭＳ Ｐゴシック" charset="-128"/>
                        </a:rPr>
                        <a:t>The emissions estimated in this WP will be used to perform the micro-scale model simulation in WP3 and WP4. The emission results will be compared with other current state-of-the-art methods used to estimated emissions.</a:t>
                      </a: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914422">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990"/>
                          </a:solidFill>
                          <a:effectLst/>
                          <a:latin typeface="Arial" charset="0"/>
                          <a:ea typeface="ＭＳ Ｐゴシック" charset="-128"/>
                        </a:rPr>
                        <a:t>Means </a:t>
                      </a:r>
                      <a:r>
                        <a:rPr kumimoji="0" lang="en-US" altLang="en-US" sz="1800" b="0" i="0" u="none" strike="noStrike" cap="none" normalizeH="0" baseline="0" dirty="0" smtClean="0">
                          <a:ln>
                            <a:noFill/>
                          </a:ln>
                          <a:solidFill>
                            <a:srgbClr val="004990"/>
                          </a:solidFill>
                          <a:effectLst/>
                          <a:latin typeface="Arial" charset="0"/>
                          <a:ea typeface="ＭＳ Ｐゴシック" charset="-128"/>
                        </a:rPr>
                        <a:t>required</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smtClean="0">
                          <a:ln>
                            <a:noFill/>
                          </a:ln>
                          <a:solidFill>
                            <a:srgbClr val="004990"/>
                          </a:solidFill>
                          <a:effectLst/>
                          <a:latin typeface="Arial" charset="0"/>
                          <a:ea typeface="ＭＳ Ｐゴシック" charset="-128"/>
                        </a:rPr>
                        <a:t>1 postdoc for 4 years (48 PM) (emission model)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cap="none" normalizeH="0" baseline="0" dirty="0" smtClean="0">
                          <a:ln>
                            <a:noFill/>
                          </a:ln>
                          <a:solidFill>
                            <a:srgbClr val="004990"/>
                          </a:solidFill>
                          <a:effectLst/>
                          <a:latin typeface="Arial" charset="0"/>
                          <a:ea typeface="ＭＳ Ｐゴシック" charset="-128"/>
                        </a:rPr>
                        <a:t>1 developer for 1.5 years (18 PM) (sensors)</a:t>
                      </a:r>
                    </a:p>
                  </a:txBody>
                  <a:tcPr marL="91438" marR="91438"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9225"/>
            <a:ext cx="6191250" cy="696913"/>
          </a:xfrm>
        </p:spPr>
        <p:txBody>
          <a:bodyPr/>
          <a:lstStyle/>
          <a:p>
            <a:pPr>
              <a:defRPr/>
            </a:pPr>
            <a:r>
              <a:rPr lang="es-ES" dirty="0" smtClean="0"/>
              <a:t>WP3. </a:t>
            </a:r>
            <a:r>
              <a:rPr lang="en-US" dirty="0" smtClean="0"/>
              <a:t>CFD air quality experiments</a:t>
            </a:r>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676863127"/>
              </p:ext>
            </p:extLst>
          </p:nvPr>
        </p:nvGraphicFramePr>
        <p:xfrm>
          <a:off x="153988" y="862013"/>
          <a:ext cx="8836025" cy="6005512"/>
        </p:xfrm>
        <a:graphic>
          <a:graphicData uri="http://schemas.openxmlformats.org/drawingml/2006/table">
            <a:tbl>
              <a:tblPr/>
              <a:tblGrid>
                <a:gridCol w="2046168"/>
                <a:gridCol w="6789857"/>
              </a:tblGrid>
              <a:tr h="37129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4990"/>
                          </a:solidFill>
                          <a:effectLst/>
                          <a:latin typeface="Arial" charset="0"/>
                          <a:ea typeface="ＭＳ Ｐゴシック" charset="-128"/>
                        </a:rPr>
                        <a:t>WP3 </a:t>
                      </a: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4990"/>
                          </a:solidFill>
                          <a:effectLst/>
                          <a:latin typeface="Arial" charset="0"/>
                          <a:ea typeface="ＭＳ Ｐゴシック" charset="-128"/>
                        </a:rPr>
                        <a:t>CFD air quality experiments</a:t>
                      </a:r>
                      <a:endParaRPr kumimoji="0" lang="en-US" altLang="en-US" sz="1800" b="1" i="0" u="none" strike="noStrike" cap="none" normalizeH="0" baseline="0" dirty="0">
                        <a:ln>
                          <a:noFill/>
                        </a:ln>
                        <a:solidFill>
                          <a:srgbClr val="004990"/>
                        </a:solidFill>
                        <a:effectLst/>
                        <a:latin typeface="Arial" charset="0"/>
                        <a:ea typeface="ＭＳ Ｐゴシック" charset="-128"/>
                      </a:endParaRP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2071">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4990"/>
                          </a:solidFill>
                          <a:effectLst/>
                          <a:latin typeface="Arial" charset="0"/>
                          <a:ea typeface="ＭＳ Ｐゴシック" charset="-128"/>
                        </a:rPr>
                        <a:t>Participants</a:t>
                      </a: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4990"/>
                          </a:solidFill>
                          <a:effectLst/>
                          <a:latin typeface="Arial" charset="0"/>
                          <a:ea typeface="ＭＳ Ｐゴシック" charset="-128"/>
                        </a:rPr>
                        <a:t>CASE </a:t>
                      </a:r>
                      <a:r>
                        <a:rPr kumimoji="0" lang="en-US" altLang="en-US" sz="1800" b="0" i="0" u="none" strike="noStrike" cap="none" normalizeH="0" baseline="0" dirty="0">
                          <a:ln>
                            <a:noFill/>
                          </a:ln>
                          <a:solidFill>
                            <a:srgbClr val="004990"/>
                          </a:solidFill>
                          <a:effectLst/>
                          <a:latin typeface="Arial" charset="0"/>
                          <a:ea typeface="ＭＳ Ｐゴシック" charset="-128"/>
                        </a:rPr>
                        <a:t>and Earth Sciences </a:t>
                      </a:r>
                      <a:r>
                        <a:rPr kumimoji="0" lang="en-US" altLang="en-US" sz="1800" b="0" i="0" u="none" strike="noStrike" cap="none" normalizeH="0" baseline="0" dirty="0" smtClean="0">
                          <a:ln>
                            <a:noFill/>
                          </a:ln>
                          <a:solidFill>
                            <a:srgbClr val="004990"/>
                          </a:solidFill>
                          <a:effectLst/>
                          <a:latin typeface="Arial" charset="0"/>
                          <a:ea typeface="ＭＳ Ｐゴシック" charset="-128"/>
                        </a:rPr>
                        <a:t>Departments</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3109034">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4990"/>
                          </a:solidFill>
                          <a:effectLst/>
                          <a:latin typeface="Arial" charset="0"/>
                          <a:ea typeface="ＭＳ Ｐゴシック" charset="-128"/>
                        </a:rPr>
                        <a:t>Objectives</a:t>
                      </a: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285750" indent="-285750">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a:ln>
                            <a:noFill/>
                          </a:ln>
                          <a:solidFill>
                            <a:srgbClr val="004990"/>
                          </a:solidFill>
                          <a:effectLst/>
                          <a:latin typeface="Arial" charset="0"/>
                          <a:ea typeface="ＭＳ Ｐゴシック" charset="-128"/>
                        </a:rPr>
                        <a:t>High-resolution (10m) urban mesh based on LIDAR data.</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a:ln>
                            <a:noFill/>
                          </a:ln>
                          <a:solidFill>
                            <a:srgbClr val="004990"/>
                          </a:solidFill>
                          <a:effectLst/>
                          <a:latin typeface="Arial" charset="0"/>
                          <a:ea typeface="ＭＳ Ｐゴシック" charset="-128"/>
                        </a:rPr>
                        <a:t>CFD (</a:t>
                      </a:r>
                      <a:r>
                        <a:rPr kumimoji="0" lang="en-US" altLang="en-US" sz="1800" b="0" i="0" u="none" strike="noStrike" cap="none" normalizeH="0" baseline="0" dirty="0" err="1">
                          <a:ln>
                            <a:noFill/>
                          </a:ln>
                          <a:solidFill>
                            <a:srgbClr val="004990"/>
                          </a:solidFill>
                          <a:effectLst/>
                          <a:latin typeface="Arial" charset="0"/>
                          <a:ea typeface="ＭＳ Ｐゴシック" charset="-128"/>
                        </a:rPr>
                        <a:t>Alya</a:t>
                      </a:r>
                      <a:r>
                        <a:rPr kumimoji="0" lang="en-US" altLang="en-US" sz="1800" b="0" i="0" u="none" strike="noStrike" cap="none" normalizeH="0" baseline="0" dirty="0">
                          <a:ln>
                            <a:noFill/>
                          </a:ln>
                          <a:solidFill>
                            <a:srgbClr val="004990"/>
                          </a:solidFill>
                          <a:effectLst/>
                          <a:latin typeface="Arial" charset="0"/>
                          <a:ea typeface="ＭＳ Ｐゴシック" charset="-128"/>
                        </a:rPr>
                        <a:t>) runs and downscaling strategies based on transfer functions for the wind field. </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a:ln>
                            <a:noFill/>
                          </a:ln>
                          <a:solidFill>
                            <a:srgbClr val="004990"/>
                          </a:solidFill>
                          <a:effectLst/>
                          <a:latin typeface="Arial" charset="0"/>
                          <a:ea typeface="ＭＳ Ｐゴシック" charset="-128"/>
                        </a:rPr>
                        <a:t>Implement the pollutant transport module</a:t>
                      </a:r>
                      <a:r>
                        <a:rPr kumimoji="0" lang="en-US" altLang="en-US" sz="1800" b="0" i="0" u="none" strike="noStrike" cap="none" normalizeH="0" baseline="0" dirty="0" smtClean="0">
                          <a:ln>
                            <a:noFill/>
                          </a:ln>
                          <a:solidFill>
                            <a:srgbClr val="004990"/>
                          </a:solidFill>
                          <a:effectLst/>
                          <a:latin typeface="Arial" charset="0"/>
                          <a:ea typeface="ＭＳ Ｐゴシック" charset="-128"/>
                        </a:rPr>
                        <a:t>.</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Implement the air quality module following the model chain of the NMMB model. </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Perform microscale model simulations for the period of study.</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Evaluate new air quality sensors with current the observational network.</a:t>
                      </a:r>
                    </a:p>
                    <a:p>
                      <a:pPr marL="285750" marR="0" lvl="0" indent="-285750" algn="just" defTabSz="914400" rtl="0" eaLnBrk="1" fontAlgn="base" latinLnBrk="0" hangingPunct="1">
                        <a:lnSpc>
                          <a:spcPct val="100000"/>
                        </a:lnSpc>
                        <a:spcBef>
                          <a:spcPct val="0"/>
                        </a:spcBef>
                        <a:spcAft>
                          <a:spcPct val="0"/>
                        </a:spcAft>
                        <a:buClrTx/>
                        <a:buSzTx/>
                        <a:buFont typeface="Arial" charset="0"/>
                        <a:buChar char="•"/>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Evaluate model performance to simulate street-level concentration gradients and related hourly maximum levels.</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1188734">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4990"/>
                          </a:solidFill>
                          <a:effectLst/>
                          <a:latin typeface="Arial" charset="0"/>
                          <a:ea typeface="ＭＳ Ｐゴシック" charset="-128"/>
                        </a:rPr>
                        <a:t>Integration with the rest of the project</a:t>
                      </a: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990"/>
                          </a:solidFill>
                          <a:effectLst/>
                          <a:latin typeface="Arial" charset="0"/>
                          <a:ea typeface="ＭＳ Ｐゴシック" charset="-128"/>
                        </a:rPr>
                        <a:t>This WP will </a:t>
                      </a:r>
                      <a:r>
                        <a:rPr kumimoji="0" lang="en-US" altLang="en-US" sz="1800" b="0" i="0" u="none" strike="noStrike" cap="none" normalizeH="0" baseline="0" dirty="0" smtClean="0">
                          <a:ln>
                            <a:noFill/>
                          </a:ln>
                          <a:solidFill>
                            <a:srgbClr val="004990"/>
                          </a:solidFill>
                          <a:effectLst/>
                          <a:latin typeface="Arial" charset="0"/>
                          <a:ea typeface="ＭＳ Ｐゴシック" charset="-128"/>
                        </a:rPr>
                        <a:t>focus on the implementation of the software and will perform the CFD model experiment. Strong coordination with </a:t>
                      </a:r>
                      <a:r>
                        <a:rPr kumimoji="0" lang="en-US" altLang="en-US" sz="1800" b="0" i="0" u="none" strike="noStrike" cap="none" normalizeH="0" baseline="0" dirty="0">
                          <a:ln>
                            <a:noFill/>
                          </a:ln>
                          <a:solidFill>
                            <a:srgbClr val="004990"/>
                          </a:solidFill>
                          <a:effectLst/>
                          <a:latin typeface="Arial" charset="0"/>
                          <a:ea typeface="ＭＳ Ｐゴシック" charset="-128"/>
                        </a:rPr>
                        <a:t>WP1 (mesoscale modelling) and WP2 (emission inventory) is required. </a:t>
                      </a: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914378">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990"/>
                          </a:solidFill>
                          <a:effectLst/>
                          <a:latin typeface="Arial" charset="0"/>
                          <a:ea typeface="ＭＳ Ｐゴシック" charset="-128"/>
                        </a:rPr>
                        <a:t>Means </a:t>
                      </a:r>
                      <a:r>
                        <a:rPr kumimoji="0" lang="en-US" altLang="en-US" sz="1800" b="0" i="0" u="none" strike="noStrike" cap="none" normalizeH="0" baseline="0" dirty="0" smtClean="0">
                          <a:ln>
                            <a:noFill/>
                          </a:ln>
                          <a:solidFill>
                            <a:srgbClr val="004990"/>
                          </a:solidFill>
                          <a:effectLst/>
                          <a:latin typeface="Arial" charset="0"/>
                          <a:ea typeface="ＭＳ Ｐゴシック" charset="-128"/>
                        </a:rPr>
                        <a:t>required</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990"/>
                          </a:solidFill>
                          <a:effectLst/>
                          <a:latin typeface="Arial" charset="0"/>
                          <a:ea typeface="ＭＳ Ｐゴシック" charset="-128"/>
                        </a:rPr>
                        <a:t>2 postdocs during 2 years (48 </a:t>
                      </a:r>
                      <a:r>
                        <a:rPr kumimoji="0" lang="en-US" altLang="en-US" sz="1800" b="0" i="0" u="none" strike="noStrike" cap="none" normalizeH="0" baseline="0" dirty="0" smtClean="0">
                          <a:ln>
                            <a:noFill/>
                          </a:ln>
                          <a:solidFill>
                            <a:srgbClr val="004990"/>
                          </a:solidFill>
                          <a:effectLst/>
                          <a:latin typeface="Arial" charset="0"/>
                          <a:ea typeface="ＭＳ Ｐゴシック" charset="-128"/>
                        </a:rPr>
                        <a:t>PM) (meteorology and transport)</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1 postdoc during 2 years (24 PM) (chemistry)</a:t>
                      </a:r>
                    </a:p>
                  </a:txBody>
                  <a:tcPr marL="91438" marR="91438"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8138" y="0"/>
            <a:ext cx="6191250" cy="696913"/>
          </a:xfrm>
        </p:spPr>
        <p:txBody>
          <a:bodyPr/>
          <a:lstStyle/>
          <a:p>
            <a:pPr>
              <a:defRPr/>
            </a:pPr>
            <a:r>
              <a:rPr lang="es-ES" dirty="0" smtClean="0"/>
              <a:t>WP4. </a:t>
            </a:r>
            <a:r>
              <a:rPr lang="en-US" dirty="0" smtClean="0"/>
              <a:t>User engagement, communication and dissemination</a:t>
            </a:r>
            <a:r>
              <a:rPr lang="en-US" dirty="0"/>
              <a:t/>
            </a:r>
            <a:br>
              <a:rPr lang="en-US" dirty="0"/>
            </a:b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2793245799"/>
              </p:ext>
            </p:extLst>
          </p:nvPr>
        </p:nvGraphicFramePr>
        <p:xfrm>
          <a:off x="52388" y="846138"/>
          <a:ext cx="9039225" cy="6223483"/>
        </p:xfrm>
        <a:graphic>
          <a:graphicData uri="http://schemas.openxmlformats.org/drawingml/2006/table">
            <a:tbl>
              <a:tblPr/>
              <a:tblGrid>
                <a:gridCol w="1822424"/>
                <a:gridCol w="7216801"/>
              </a:tblGrid>
              <a:tr h="371363">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1"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WP4</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1" i="0" u="none" strike="noStrike" cap="none" normalizeH="0" baseline="0" noProof="0" dirty="0" smtClean="0">
                          <a:ln>
                            <a:noFill/>
                          </a:ln>
                          <a:solidFill>
                            <a:srgbClr val="004990"/>
                          </a:solidFill>
                          <a:effectLst/>
                          <a:latin typeface="Arial" panose="020B0604020202020204" pitchFamily="34" charset="0"/>
                          <a:ea typeface="ＭＳ Ｐゴシック" panose="020B0600070205080204" pitchFamily="34" charset="-128"/>
                        </a:rPr>
                        <a:t>User engagement, applied communication and dissemination</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726">
                <a:tc>
                  <a:txBody>
                    <a:bodyPr/>
                    <a:lstStyle/>
                    <a:p>
                      <a:r>
                        <a:rPr lang="en-US" sz="1800" noProof="0" dirty="0" smtClean="0"/>
                        <a:t>Participants</a:t>
                      </a:r>
                      <a:endParaRPr lang="en-US" sz="1800" noProof="0" dirty="0"/>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r>
                        <a:rPr lang="en-US" sz="1800" b="1" dirty="0" smtClean="0"/>
                        <a:t>Earth Sciences</a:t>
                      </a:r>
                      <a:r>
                        <a:rPr lang="en-US" sz="1800" baseline="0" dirty="0" smtClean="0"/>
                        <a:t>, CASE and Computer Sciences Departments</a:t>
                      </a:r>
                      <a:endParaRPr lang="en-US" sz="1800" dirty="0" smtClean="0"/>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338298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Objectives</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marL="285750" indent="-28575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cap="none" normalizeH="0" baseline="0" dirty="0" smtClean="0">
                          <a:ln>
                            <a:noFill/>
                          </a:ln>
                          <a:solidFill>
                            <a:schemeClr val="tx1"/>
                          </a:solidFill>
                          <a:effectLst/>
                          <a:latin typeface="Arial" charset="0"/>
                          <a:ea typeface="ＭＳ Ｐゴシック" charset="-128"/>
                        </a:rPr>
                        <a:t>Integration with high-performance scalable data back-ends for the model data (NoSQL, Document oriented)</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cap="none" normalizeH="0" baseline="0" dirty="0" smtClean="0">
                          <a:ln>
                            <a:noFill/>
                          </a:ln>
                          <a:solidFill>
                            <a:schemeClr val="tx1"/>
                          </a:solidFill>
                          <a:effectLst/>
                          <a:latin typeface="Arial" charset="0"/>
                          <a:ea typeface="ＭＳ Ｐゴシック" charset="-128"/>
                        </a:rPr>
                        <a:t>Visualization strategies.</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cap="none" normalizeH="0" baseline="0" dirty="0" smtClean="0">
                          <a:ln>
                            <a:noFill/>
                          </a:ln>
                          <a:solidFill>
                            <a:schemeClr val="tx1"/>
                          </a:solidFill>
                          <a:effectLst/>
                          <a:latin typeface="Arial" charset="0"/>
                          <a:ea typeface="ＭＳ Ｐゴシック" charset="-128"/>
                        </a:rPr>
                        <a:t>Define future cases of study. Explore the applicability of the system to assess the impact of: punctual accidents in industrial sites, unexpected emissions due to port activities.</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cap="none" normalizeH="0" baseline="0" dirty="0" smtClean="0">
                          <a:ln>
                            <a:noFill/>
                          </a:ln>
                          <a:solidFill>
                            <a:schemeClr val="tx1"/>
                          </a:solidFill>
                          <a:effectLst/>
                          <a:latin typeface="Arial" charset="0"/>
                          <a:ea typeface="ＭＳ Ｐゴシック" charset="-128"/>
                        </a:rPr>
                        <a:t>Proof of concept: modelling tool forecast air urban quality</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Disseminate the project ideas and results adapting the message to each audience.</a:t>
                      </a: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s-ES" sz="1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Engage with all the interested parts, to receive end-user feedback and interaction, promote capacity building and project co-design according to the real needs of the </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640022">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Integration with the project</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The purpose of this WP is to achieve the expected social impact of the results from the previous WP. </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1462909">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Means required</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Project management and outreach: 2 (PM)/year.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1 developer during  1.5 years (18 PM)  (data back-end)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1 postdoc during 1 year (12 PM) (case studies)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S" sz="1800" b="0" i="0" u="none" strike="noStrike" cap="none" normalizeH="0" baseline="0" dirty="0" smtClean="0">
                          <a:ln>
                            <a:noFill/>
                          </a:ln>
                          <a:solidFill>
                            <a:srgbClr val="004990"/>
                          </a:solidFill>
                          <a:effectLst/>
                          <a:latin typeface="Arial" panose="020B0604020202020204" pitchFamily="34" charset="0"/>
                          <a:ea typeface="ＭＳ Ｐゴシック" panose="020B0600070205080204" pitchFamily="34" charset="-128"/>
                        </a:rPr>
                        <a:t>1 postdoc during 1 year (12 PM) (Visualization and mesh in-kind CASE)</a:t>
                      </a:r>
                    </a:p>
                  </a:txBody>
                  <a:tcPr marL="91466" marR="91466"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96875" y="144463"/>
            <a:ext cx="6191250" cy="696912"/>
          </a:xfrm>
        </p:spPr>
        <p:txBody>
          <a:bodyPr/>
          <a:lstStyle/>
          <a:p>
            <a:pPr>
              <a:defRPr/>
            </a:pPr>
            <a:r>
              <a:rPr lang="en-US" dirty="0" smtClean="0"/>
              <a:t>Summary of resources and budget</a:t>
            </a:r>
            <a:endParaRPr lang="en-US" dirty="0"/>
          </a:p>
        </p:txBody>
      </p:sp>
      <p:sp>
        <p:nvSpPr>
          <p:cNvPr id="38915" name="CuadroTexto 9"/>
          <p:cNvSpPr txBox="1">
            <a:spLocks noChangeArrowheads="1"/>
          </p:cNvSpPr>
          <p:nvPr/>
        </p:nvSpPr>
        <p:spPr bwMode="auto">
          <a:xfrm>
            <a:off x="107950" y="1274763"/>
            <a:ext cx="87217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b="1"/>
              <a:t>Human:</a:t>
            </a:r>
          </a:p>
          <a:p>
            <a:pPr lvl="1"/>
            <a:r>
              <a:rPr lang="en-US" altLang="es-ES"/>
              <a:t>ES :		96 PM (2 postdocs x 4 years) + 36 PM (PhD in-kind ES)</a:t>
            </a:r>
          </a:p>
          <a:p>
            <a:pPr lvl="1"/>
            <a:r>
              <a:rPr lang="en-US" altLang="es-ES"/>
              <a:t>CASE:	48 PM (2 postdocs x 2 years) + 12 PM (vis.+mesh in-kind CASE)</a:t>
            </a:r>
          </a:p>
          <a:p>
            <a:pPr lvl="1"/>
            <a:r>
              <a:rPr lang="en-US" altLang="es-ES"/>
              <a:t>CS: 		36 PM (1 developer x 3 years)</a:t>
            </a:r>
          </a:p>
          <a:p>
            <a:pPr lvl="1"/>
            <a:r>
              <a:rPr lang="en-US" altLang="es-ES"/>
              <a:t>PM and outreach: 	2 PM/year</a:t>
            </a:r>
          </a:p>
          <a:p>
            <a:pPr lvl="1"/>
            <a:r>
              <a:rPr lang="en-US" altLang="es-ES"/>
              <a:t>TOTAL:	188 PM (approx. 240 k€/year)</a:t>
            </a:r>
          </a:p>
        </p:txBody>
      </p:sp>
      <p:sp>
        <p:nvSpPr>
          <p:cNvPr id="38916" name="CuadroTexto 11"/>
          <p:cNvSpPr txBox="1">
            <a:spLocks noChangeArrowheads="1"/>
          </p:cNvSpPr>
          <p:nvPr/>
        </p:nvSpPr>
        <p:spPr bwMode="auto">
          <a:xfrm>
            <a:off x="138113" y="3171825"/>
            <a:ext cx="8982075"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b="1"/>
              <a:t>Infrastructure, supercomputing resources (approx.):</a:t>
            </a:r>
          </a:p>
          <a:p>
            <a:pPr lvl="1"/>
            <a:r>
              <a:rPr lang="en-US" altLang="es-ES"/>
              <a:t>ES :		2 Mh/year (runs using up to 5,000 CPUs) </a:t>
            </a:r>
            <a:r>
              <a:rPr lang="en-US" altLang="es-ES">
                <a:solidFill>
                  <a:srgbClr val="FF0000"/>
                </a:solidFill>
              </a:rPr>
              <a:t>Need of dedicated queues</a:t>
            </a:r>
          </a:p>
          <a:p>
            <a:pPr lvl="1"/>
            <a:r>
              <a:rPr lang="en-US" altLang="es-ES"/>
              <a:t>CASE:	2 Mh/year (runs using up to 5,000 CPUs) </a:t>
            </a:r>
            <a:r>
              <a:rPr lang="en-US" altLang="es-ES">
                <a:solidFill>
                  <a:srgbClr val="FF0000"/>
                </a:solidFill>
              </a:rPr>
              <a:t>Need of dedicated queues</a:t>
            </a:r>
            <a:endParaRPr lang="en-US" altLang="es-ES"/>
          </a:p>
          <a:p>
            <a:pPr lvl="1"/>
            <a:r>
              <a:rPr lang="en-US" altLang="es-ES"/>
              <a:t>CS: 		--</a:t>
            </a:r>
          </a:p>
          <a:p>
            <a:pPr lvl="1"/>
            <a:r>
              <a:rPr lang="en-US" altLang="es-ES"/>
              <a:t>TOTAL:	4 Mh/year (substantial disk space also required)</a:t>
            </a:r>
          </a:p>
        </p:txBody>
      </p:sp>
      <p:sp>
        <p:nvSpPr>
          <p:cNvPr id="38917" name="CuadroTexto 12"/>
          <p:cNvSpPr txBox="1">
            <a:spLocks noChangeArrowheads="1"/>
          </p:cNvSpPr>
          <p:nvPr/>
        </p:nvSpPr>
        <p:spPr bwMode="auto">
          <a:xfrm>
            <a:off x="138113" y="4662488"/>
            <a:ext cx="6686446"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s-ES" b="1" dirty="0"/>
              <a:t>Others:</a:t>
            </a:r>
          </a:p>
          <a:p>
            <a:pPr lvl="1"/>
            <a:r>
              <a:rPr lang="en-US" altLang="es-ES" dirty="0"/>
              <a:t>ES :		None</a:t>
            </a:r>
          </a:p>
          <a:p>
            <a:pPr lvl="1"/>
            <a:r>
              <a:rPr lang="en-US" altLang="es-ES" dirty="0"/>
              <a:t>CASE:	None</a:t>
            </a:r>
          </a:p>
          <a:p>
            <a:pPr lvl="1"/>
            <a:r>
              <a:rPr lang="en-US" altLang="es-ES" dirty="0"/>
              <a:t>CS: 		40 k€ to acquire sensors for model calibration</a:t>
            </a:r>
          </a:p>
          <a:p>
            <a:pPr lvl="1"/>
            <a:r>
              <a:rPr lang="en-US" altLang="es-ES" dirty="0"/>
              <a:t>TOTAL:	40 k€ </a:t>
            </a:r>
          </a:p>
          <a:p>
            <a:pPr lvl="1"/>
            <a:endParaRPr lang="en-US" altLang="es-ES" dirty="0"/>
          </a:p>
          <a:p>
            <a:pPr lvl="1"/>
            <a:r>
              <a:rPr lang="en-US" altLang="es-ES" b="1" u="sng" dirty="0"/>
              <a:t>TOTAL</a:t>
            </a:r>
            <a:r>
              <a:rPr lang="en-US" altLang="es-ES" b="1" dirty="0"/>
              <a:t>: 250 k€/</a:t>
            </a:r>
            <a:r>
              <a:rPr lang="en-US" altLang="es-ES" b="1" dirty="0" smtClean="0"/>
              <a:t>year</a:t>
            </a:r>
            <a:endParaRPr lang="en-US" altLang="es-E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44463"/>
            <a:ext cx="6191250" cy="696912"/>
          </a:xfrm>
        </p:spPr>
        <p:txBody>
          <a:bodyPr/>
          <a:lstStyle/>
          <a:p>
            <a:pPr>
              <a:defRPr/>
            </a:pPr>
            <a:r>
              <a:rPr lang="en-US" sz="2400" dirty="0" smtClean="0"/>
              <a:t>Urban air pollution. Causes</a:t>
            </a:r>
            <a:endParaRPr lang="en-US" sz="2400" dirty="0"/>
          </a:p>
        </p:txBody>
      </p:sp>
      <p:pic>
        <p:nvPicPr>
          <p:cNvPr id="14339" name="Picture 2" descr="C:\Users\asoret\Pictures\BCN 19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166813"/>
            <a:ext cx="4070350" cy="235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3 Rectángulo"/>
          <p:cNvSpPr>
            <a:spLocks noChangeArrowheads="1"/>
          </p:cNvSpPr>
          <p:nvPr/>
        </p:nvSpPr>
        <p:spPr bwMode="auto">
          <a:xfrm>
            <a:off x="215900" y="931863"/>
            <a:ext cx="2851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sz="1400"/>
              <a:t>Plaça Espanya, Barcelona (1908)</a:t>
            </a:r>
          </a:p>
        </p:txBody>
      </p:sp>
      <p:sp>
        <p:nvSpPr>
          <p:cNvPr id="7" name="14 Rectángulo"/>
          <p:cNvSpPr>
            <a:spLocks noChangeArrowheads="1"/>
          </p:cNvSpPr>
          <p:nvPr/>
        </p:nvSpPr>
        <p:spPr bwMode="auto">
          <a:xfrm>
            <a:off x="109538" y="3868738"/>
            <a:ext cx="31083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sz="1400"/>
              <a:t>C/ Gran de Gràcia, Barcelona (1908)</a:t>
            </a:r>
          </a:p>
        </p:txBody>
      </p:sp>
      <p:sp>
        <p:nvSpPr>
          <p:cNvPr id="8" name="15 Rectángulo"/>
          <p:cNvSpPr>
            <a:spLocks noChangeArrowheads="1"/>
          </p:cNvSpPr>
          <p:nvPr/>
        </p:nvSpPr>
        <p:spPr bwMode="auto">
          <a:xfrm>
            <a:off x="5953125" y="3903663"/>
            <a:ext cx="310854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sz="1400" dirty="0"/>
              <a:t>C/ Gran de </a:t>
            </a:r>
            <a:r>
              <a:rPr lang="en-US" altLang="en-US" sz="1400" dirty="0" err="1"/>
              <a:t>Gràcia</a:t>
            </a:r>
            <a:r>
              <a:rPr lang="en-US" altLang="en-US" sz="1400" dirty="0"/>
              <a:t>, Barcelona </a:t>
            </a:r>
            <a:r>
              <a:rPr lang="en-US" altLang="en-US" sz="1400" dirty="0" smtClean="0"/>
              <a:t>(2014)</a:t>
            </a:r>
            <a:endParaRPr lang="en-US" altLang="en-US" sz="1400" dirty="0"/>
          </a:p>
        </p:txBody>
      </p:sp>
      <p:pic>
        <p:nvPicPr>
          <p:cNvPr id="14344" name="Picture 3" descr="E:\1a-doctorat\Thesis\presentacio\videos\fotos\IMG_13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1185863"/>
            <a:ext cx="3886200" cy="233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5" name="13 Rectángulo"/>
          <p:cNvSpPr>
            <a:spLocks noChangeArrowheads="1"/>
          </p:cNvSpPr>
          <p:nvPr/>
        </p:nvSpPr>
        <p:spPr bwMode="auto">
          <a:xfrm>
            <a:off x="5905500" y="903288"/>
            <a:ext cx="2851150"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sz="1400"/>
              <a:t>Plaça Espanya, Barcelona (2014)</a:t>
            </a:r>
          </a:p>
        </p:txBody>
      </p:sp>
      <p:pic>
        <p:nvPicPr>
          <p:cNvPr id="10" name="tranvi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54" t="2248" r="1341" b="52035"/>
          <a:stretch/>
        </p:blipFill>
        <p:spPr>
          <a:xfrm>
            <a:off x="224204" y="4176347"/>
            <a:ext cx="8695592" cy="23123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6965" fill="hold"/>
                                        <p:tgtEl>
                                          <p:spTgt spid="10"/>
                                        </p:tgtEl>
                                      </p:cBhvr>
                                    </p:cmd>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7119" y="1061690"/>
            <a:ext cx="2820644" cy="461665"/>
          </a:xfrm>
          <a:prstGeom prst="rect">
            <a:avLst/>
          </a:prstGeom>
        </p:spPr>
        <p:txBody>
          <a:bodyPr wrap="none">
            <a:spAutoFit/>
          </a:bodyPr>
          <a:lstStyle/>
          <a:p>
            <a:r>
              <a:rPr lang="en-US" sz="2400" dirty="0" smtClean="0">
                <a:ea typeface="ＭＳ Ｐゴシック" charset="-128"/>
              </a:rPr>
              <a:t>Where we are now</a:t>
            </a:r>
            <a:endParaRPr lang="en-US" dirty="0"/>
          </a:p>
        </p:txBody>
      </p:sp>
      <p:sp>
        <p:nvSpPr>
          <p:cNvPr id="22" name="Rectangle 21"/>
          <p:cNvSpPr/>
          <p:nvPr/>
        </p:nvSpPr>
        <p:spPr>
          <a:xfrm>
            <a:off x="5370997" y="1061690"/>
            <a:ext cx="3161443" cy="461665"/>
          </a:xfrm>
          <a:prstGeom prst="rect">
            <a:avLst/>
          </a:prstGeom>
        </p:spPr>
        <p:txBody>
          <a:bodyPr wrap="none">
            <a:spAutoFit/>
          </a:bodyPr>
          <a:lstStyle/>
          <a:p>
            <a:r>
              <a:rPr lang="en-US" sz="2400" dirty="0" smtClean="0">
                <a:ea typeface="ＭＳ Ｐゴシック" charset="-128"/>
              </a:rPr>
              <a:t>Where we want to go</a:t>
            </a:r>
            <a:endParaRPr lang="en-US" dirty="0"/>
          </a:p>
        </p:txBody>
      </p:sp>
      <p:sp>
        <p:nvSpPr>
          <p:cNvPr id="2" name="Title 1"/>
          <p:cNvSpPr>
            <a:spLocks noGrp="1"/>
          </p:cNvSpPr>
          <p:nvPr>
            <p:ph type="title"/>
          </p:nvPr>
        </p:nvSpPr>
        <p:spPr>
          <a:xfrm>
            <a:off x="396875" y="144463"/>
            <a:ext cx="6191250" cy="696912"/>
          </a:xfrm>
        </p:spPr>
        <p:txBody>
          <a:bodyPr/>
          <a:lstStyle/>
          <a:p>
            <a:pPr>
              <a:defRPr/>
            </a:pPr>
            <a:r>
              <a:rPr lang="en-US" sz="2400" dirty="0" smtClean="0"/>
              <a:t>Air quality management tools: concept</a:t>
            </a:r>
            <a:endParaRPr lang="en-US" sz="2400" dirty="0"/>
          </a:p>
        </p:txBody>
      </p:sp>
      <p:pic>
        <p:nvPicPr>
          <p:cNvPr id="15363"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18023"/>
            <a:ext cx="4265612" cy="396875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663" y="3651598"/>
            <a:ext cx="414337" cy="2047875"/>
          </a:xfrm>
          <a:prstGeom prst="rect">
            <a:avLst/>
          </a:prstGeom>
          <a:noFill/>
          <a:ln w="9525">
            <a:solidFill>
              <a:srgbClr val="00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15365" name="4 CuadroTexto"/>
          <p:cNvSpPr txBox="1">
            <a:spLocks noChangeArrowheads="1"/>
          </p:cNvSpPr>
          <p:nvPr/>
        </p:nvSpPr>
        <p:spPr bwMode="auto">
          <a:xfrm>
            <a:off x="4030663" y="3416648"/>
            <a:ext cx="414337" cy="246062"/>
          </a:xfrm>
          <a:prstGeom prst="rect">
            <a:avLst/>
          </a:prstGeom>
          <a:solidFill>
            <a:schemeClr val="bg1"/>
          </a:solidFill>
          <a:ln w="9525">
            <a:solidFill>
              <a:srgbClr val="000000"/>
            </a:solidFill>
            <a:miter lim="800000"/>
            <a:headEnd/>
            <a:tailEnd/>
          </a:ln>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s-ES_tradnl" altLang="en-US" sz="500" b="1">
                <a:solidFill>
                  <a:schemeClr val="accent1"/>
                </a:solidFill>
              </a:rPr>
              <a:t>NO</a:t>
            </a:r>
            <a:r>
              <a:rPr lang="es-ES_tradnl" altLang="en-US" sz="500" b="1" baseline="-25000">
                <a:solidFill>
                  <a:schemeClr val="accent1"/>
                </a:solidFill>
              </a:rPr>
              <a:t>2</a:t>
            </a:r>
            <a:r>
              <a:rPr lang="es-ES_tradnl" altLang="en-US" sz="500" b="1">
                <a:solidFill>
                  <a:schemeClr val="accent1"/>
                </a:solidFill>
              </a:rPr>
              <a:t> [µg.m</a:t>
            </a:r>
            <a:r>
              <a:rPr lang="es-ES_tradnl" altLang="en-US" sz="500" b="1" baseline="30000">
                <a:solidFill>
                  <a:schemeClr val="accent1"/>
                </a:solidFill>
              </a:rPr>
              <a:t>-3</a:t>
            </a:r>
            <a:r>
              <a:rPr lang="es-ES_tradnl" altLang="en-US" sz="500" b="1">
                <a:solidFill>
                  <a:schemeClr val="accent1"/>
                </a:solidFill>
              </a:rPr>
              <a:t>]</a:t>
            </a:r>
            <a:endParaRPr lang="es-ES" altLang="en-US" sz="500" b="1" baseline="30000">
              <a:solidFill>
                <a:schemeClr val="accent1"/>
              </a:solidFill>
            </a:endParaRPr>
          </a:p>
        </p:txBody>
      </p:sp>
      <p:cxnSp>
        <p:nvCxnSpPr>
          <p:cNvPr id="7" name="6 Conector recto"/>
          <p:cNvCxnSpPr/>
          <p:nvPr/>
        </p:nvCxnSpPr>
        <p:spPr>
          <a:xfrm>
            <a:off x="2311400" y="4404073"/>
            <a:ext cx="2405063" cy="1295400"/>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10 Conector recto"/>
          <p:cNvCxnSpPr/>
          <p:nvPr/>
        </p:nvCxnSpPr>
        <p:spPr>
          <a:xfrm flipV="1">
            <a:off x="2311400" y="1718023"/>
            <a:ext cx="2405063" cy="2397126"/>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pic>
        <p:nvPicPr>
          <p:cNvPr id="153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18023"/>
            <a:ext cx="4283075" cy="3981450"/>
          </a:xfrm>
          <a:prstGeom prst="rect">
            <a:avLst/>
          </a:prstGeom>
          <a:noFill/>
          <a:ln w="28575">
            <a:solidFill>
              <a:srgbClr val="00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Rectangle 2"/>
          <p:cNvSpPr>
            <a:spLocks noChangeAspect="1"/>
          </p:cNvSpPr>
          <p:nvPr/>
        </p:nvSpPr>
        <p:spPr>
          <a:xfrm>
            <a:off x="2029186" y="4103253"/>
            <a:ext cx="276511" cy="27660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1562688"/>
              </p:ext>
            </p:extLst>
          </p:nvPr>
        </p:nvGraphicFramePr>
        <p:xfrm>
          <a:off x="445294" y="5847110"/>
          <a:ext cx="8256588" cy="914400"/>
        </p:xfrm>
        <a:graphic>
          <a:graphicData uri="http://schemas.openxmlformats.org/drawingml/2006/table">
            <a:tbl>
              <a:tblPr/>
              <a:tblGrid>
                <a:gridCol w="1309687"/>
                <a:gridCol w="6946901"/>
              </a:tblGrid>
              <a:tr h="914400">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rgbClr val="004990"/>
                          </a:solidFill>
                          <a:effectLst/>
                          <a:latin typeface="Arial" charset="0"/>
                          <a:ea typeface="ＭＳ Ｐゴシック" charset="-128"/>
                        </a:rPr>
                        <a:t>Objective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rgbClr val="004990"/>
                        </a:solidFill>
                        <a:effectLst/>
                        <a:latin typeface="Arial" charset="0"/>
                        <a:ea typeface="ＭＳ Ｐゴシック" charset="-128"/>
                      </a:endParaRPr>
                    </a:p>
                  </a:txBody>
                  <a:tcPr marL="91442" marR="91442" marT="45618" marB="456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4990"/>
                          </a:solidFill>
                          <a:effectLst/>
                          <a:latin typeface="Arial" charset="0"/>
                          <a:ea typeface="ＭＳ Ｐゴシック" charset="-128"/>
                        </a:rPr>
                        <a:t>To develop, for the first time, an air quality model based on a CFD coupled to an atmospheric chemistry model at city scale enhanced by the use of Big Data technologies to assess urban air quality.</a:t>
                      </a:r>
                      <a:endParaRPr kumimoji="0" lang="en-US" altLang="en-US" sz="1800" b="0" i="0" u="none" strike="noStrike" cap="none" normalizeH="0" baseline="0" dirty="0">
                        <a:ln>
                          <a:noFill/>
                        </a:ln>
                        <a:solidFill>
                          <a:srgbClr val="004990"/>
                        </a:solidFill>
                        <a:effectLst/>
                        <a:latin typeface="Arial" charset="0"/>
                        <a:ea typeface="ＭＳ Ｐゴシック" charset="-128"/>
                      </a:endParaRPr>
                    </a:p>
                  </a:txBody>
                  <a:tcPr marL="91442" marR="91442" marT="45618" marB="456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4738"/>
            <a:ext cx="6191250" cy="696912"/>
          </a:xfrm>
        </p:spPr>
        <p:txBody>
          <a:bodyPr/>
          <a:lstStyle/>
          <a:p>
            <a:pPr>
              <a:defRPr/>
            </a:pPr>
            <a:r>
              <a:rPr lang="en-US" sz="2400" dirty="0" smtClean="0"/>
              <a:t>Air quality management tools: </a:t>
            </a:r>
            <a:br>
              <a:rPr lang="en-US" sz="2400" dirty="0" smtClean="0"/>
            </a:br>
            <a:r>
              <a:rPr lang="en-US" sz="2400" dirty="0" smtClean="0"/>
              <a:t>example of use case</a:t>
            </a:r>
            <a:endParaRPr lang="en-US" sz="24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3696" b="4120"/>
          <a:stretch>
            <a:fillRect/>
          </a:stretch>
        </p:blipFill>
        <p:spPr bwMode="auto">
          <a:xfrm>
            <a:off x="1588" y="1349722"/>
            <a:ext cx="9144000" cy="462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992" name="Picture 8" descr="https://pbs.twimg.com/profile_images/453344139950567425/lLpizBO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350" y="4894609"/>
            <a:ext cx="2662238"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ángulo 12"/>
          <p:cNvSpPr>
            <a:spLocks noChangeArrowheads="1"/>
          </p:cNvSpPr>
          <p:nvPr/>
        </p:nvSpPr>
        <p:spPr bwMode="auto">
          <a:xfrm>
            <a:off x="6548438" y="5588346"/>
            <a:ext cx="2543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b="1">
                <a:solidFill>
                  <a:schemeClr val="accent1"/>
                </a:solidFill>
              </a:rPr>
              <a:t>NIKE+ RUNNING APP</a:t>
            </a:r>
          </a:p>
        </p:txBody>
      </p:sp>
    </p:spTree>
    <p:extLst>
      <p:ext uri="{BB962C8B-B14F-4D97-AF65-F5344CB8AC3E}">
        <p14:creationId xmlns:p14="http://schemas.microsoft.com/office/powerpoint/2010/main" val="2721540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44463"/>
            <a:ext cx="6191250" cy="696912"/>
          </a:xfrm>
        </p:spPr>
        <p:txBody>
          <a:bodyPr/>
          <a:lstStyle/>
          <a:p>
            <a:pPr>
              <a:defRPr/>
            </a:pPr>
            <a:r>
              <a:rPr lang="en-US" sz="2400" dirty="0" smtClean="0"/>
              <a:t>Inter-</a:t>
            </a:r>
            <a:r>
              <a:rPr lang="en-US" sz="2400" dirty="0" err="1" smtClean="0"/>
              <a:t>departamental</a:t>
            </a:r>
            <a:r>
              <a:rPr lang="en-US" sz="2400" dirty="0" smtClean="0"/>
              <a:t> effort</a:t>
            </a:r>
            <a:endParaRPr lang="en-US" sz="2400" dirty="0"/>
          </a:p>
        </p:txBody>
      </p:sp>
      <p:grpSp>
        <p:nvGrpSpPr>
          <p:cNvPr id="53" name="Group 38"/>
          <p:cNvGrpSpPr>
            <a:grpSpLocks noChangeAspect="1"/>
          </p:cNvGrpSpPr>
          <p:nvPr/>
        </p:nvGrpSpPr>
        <p:grpSpPr>
          <a:xfrm rot="21224235" flipH="1">
            <a:off x="2343650" y="1638864"/>
            <a:ext cx="2941266" cy="2867318"/>
            <a:chOff x="4275748" y="1323417"/>
            <a:chExt cx="2276420" cy="2219186"/>
          </a:xfrm>
          <a:effectLst>
            <a:outerShdw blurRad="63500" sx="102000" sy="102000" algn="ctr" rotWithShape="0">
              <a:prstClr val="black">
                <a:alpha val="40000"/>
              </a:prstClr>
            </a:outerShdw>
          </a:effectLst>
        </p:grpSpPr>
        <p:sp>
          <p:nvSpPr>
            <p:cNvPr id="54" name="8-Point Star 18"/>
            <p:cNvSpPr/>
            <p:nvPr/>
          </p:nvSpPr>
          <p:spPr>
            <a:xfrm rot="1200000">
              <a:off x="4275748" y="1323417"/>
              <a:ext cx="2219186" cy="2219186"/>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5" name="8-Point Star 6"/>
            <p:cNvSpPr>
              <a:spLocks noChangeAspect="1"/>
            </p:cNvSpPr>
            <p:nvPr/>
          </p:nvSpPr>
          <p:spPr>
            <a:xfrm rot="1200000">
              <a:off x="4317462" y="1365131"/>
              <a:ext cx="2135758" cy="2135758"/>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gradFill flip="none" rotWithShape="1">
              <a:gsLst>
                <a:gs pos="0">
                  <a:sysClr val="window" lastClr="FFFFFF">
                    <a:lumMod val="75000"/>
                  </a:sysClr>
                </a:gs>
                <a:gs pos="100000">
                  <a:sysClr val="windowText" lastClr="000000">
                    <a:lumMod val="50000"/>
                    <a:lumOff val="50000"/>
                  </a:sys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6" name="8-Point Star 18"/>
            <p:cNvSpPr/>
            <p:nvPr/>
          </p:nvSpPr>
          <p:spPr>
            <a:xfrm rot="1200000">
              <a:off x="4758995" y="1408628"/>
              <a:ext cx="1793173" cy="1809385"/>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ysClr val="window" lastClr="FFFFFF">
                    <a:alpha val="10000"/>
                  </a:sysClr>
                </a:gs>
                <a:gs pos="100000">
                  <a:sysClr val="window" lastClr="FFFFFF">
                    <a:alpha val="40000"/>
                  </a:sysClr>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57" name="Group 38"/>
          <p:cNvGrpSpPr>
            <a:grpSpLocks noChangeAspect="1"/>
          </p:cNvGrpSpPr>
          <p:nvPr/>
        </p:nvGrpSpPr>
        <p:grpSpPr>
          <a:xfrm rot="21224235" flipH="1">
            <a:off x="3019450" y="4236779"/>
            <a:ext cx="2955323" cy="2881022"/>
            <a:chOff x="4275748" y="1323417"/>
            <a:chExt cx="2276420" cy="2219186"/>
          </a:xfrm>
          <a:effectLst>
            <a:outerShdw blurRad="63500" sx="102000" sy="102000" algn="ctr" rotWithShape="0">
              <a:prstClr val="black">
                <a:alpha val="40000"/>
              </a:prstClr>
            </a:outerShdw>
          </a:effectLst>
        </p:grpSpPr>
        <p:sp>
          <p:nvSpPr>
            <p:cNvPr id="58" name="8-Point Star 18"/>
            <p:cNvSpPr/>
            <p:nvPr/>
          </p:nvSpPr>
          <p:spPr>
            <a:xfrm rot="1200000">
              <a:off x="4275748" y="1323417"/>
              <a:ext cx="2219186" cy="2219186"/>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9" name="8-Point Star 6"/>
            <p:cNvSpPr>
              <a:spLocks noChangeAspect="1"/>
            </p:cNvSpPr>
            <p:nvPr/>
          </p:nvSpPr>
          <p:spPr>
            <a:xfrm rot="1200000">
              <a:off x="4317462" y="1365131"/>
              <a:ext cx="2135758" cy="2135758"/>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gradFill flip="none" rotWithShape="1">
              <a:gsLst>
                <a:gs pos="0">
                  <a:sysClr val="window" lastClr="FFFFFF">
                    <a:lumMod val="75000"/>
                  </a:sysClr>
                </a:gs>
                <a:gs pos="100000">
                  <a:sysClr val="windowText" lastClr="000000">
                    <a:lumMod val="50000"/>
                    <a:lumOff val="50000"/>
                  </a:sys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0" name="8-Point Star 18"/>
            <p:cNvSpPr/>
            <p:nvPr/>
          </p:nvSpPr>
          <p:spPr>
            <a:xfrm rot="1200000">
              <a:off x="4758995" y="1408628"/>
              <a:ext cx="1793173" cy="1809385"/>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ysClr val="window" lastClr="FFFFFF">
                    <a:alpha val="10000"/>
                  </a:sysClr>
                </a:gs>
                <a:gs pos="100000">
                  <a:sysClr val="window" lastClr="FFFFFF">
                    <a:alpha val="40000"/>
                  </a:sysClr>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61" name="Group 38"/>
          <p:cNvGrpSpPr>
            <a:grpSpLocks noChangeAspect="1"/>
          </p:cNvGrpSpPr>
          <p:nvPr/>
        </p:nvGrpSpPr>
        <p:grpSpPr>
          <a:xfrm rot="21224235" flipH="1">
            <a:off x="503736" y="4035643"/>
            <a:ext cx="2784912" cy="2714895"/>
            <a:chOff x="4275748" y="1323417"/>
            <a:chExt cx="2276420" cy="2219186"/>
          </a:xfrm>
          <a:effectLst>
            <a:outerShdw blurRad="63500" sx="102000" sy="102000" algn="ctr" rotWithShape="0">
              <a:prstClr val="black">
                <a:alpha val="40000"/>
              </a:prstClr>
            </a:outerShdw>
          </a:effectLst>
        </p:grpSpPr>
        <p:sp>
          <p:nvSpPr>
            <p:cNvPr id="62" name="8-Point Star 18"/>
            <p:cNvSpPr/>
            <p:nvPr/>
          </p:nvSpPr>
          <p:spPr>
            <a:xfrm rot="1200000">
              <a:off x="4275748" y="1323417"/>
              <a:ext cx="2219186" cy="2219186"/>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3" name="8-Point Star 6"/>
            <p:cNvSpPr>
              <a:spLocks noChangeAspect="1"/>
            </p:cNvSpPr>
            <p:nvPr/>
          </p:nvSpPr>
          <p:spPr>
            <a:xfrm rot="1200000">
              <a:off x="4317462" y="1365131"/>
              <a:ext cx="2135758" cy="2135758"/>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gradFill flip="none" rotWithShape="1">
              <a:gsLst>
                <a:gs pos="0">
                  <a:sysClr val="window" lastClr="FFFFFF">
                    <a:lumMod val="75000"/>
                  </a:sysClr>
                </a:gs>
                <a:gs pos="100000">
                  <a:sysClr val="windowText" lastClr="000000">
                    <a:lumMod val="50000"/>
                    <a:lumOff val="50000"/>
                  </a:sys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4" name="8-Point Star 18"/>
            <p:cNvSpPr/>
            <p:nvPr/>
          </p:nvSpPr>
          <p:spPr>
            <a:xfrm rot="1200000">
              <a:off x="4758995" y="1408628"/>
              <a:ext cx="1793173" cy="1809385"/>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ysClr val="window" lastClr="FFFFFF">
                    <a:alpha val="10000"/>
                  </a:sysClr>
                </a:gs>
                <a:gs pos="100000">
                  <a:sysClr val="window" lastClr="FFFFFF">
                    <a:alpha val="40000"/>
                  </a:sysClr>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65" name="Group 38"/>
          <p:cNvGrpSpPr>
            <a:grpSpLocks noChangeAspect="1"/>
          </p:cNvGrpSpPr>
          <p:nvPr/>
        </p:nvGrpSpPr>
        <p:grpSpPr>
          <a:xfrm rot="21224235" flipH="1">
            <a:off x="5667909" y="3650804"/>
            <a:ext cx="2727634" cy="2659057"/>
            <a:chOff x="4275748" y="1323417"/>
            <a:chExt cx="2276420" cy="2219186"/>
          </a:xfrm>
          <a:effectLst>
            <a:outerShdw blurRad="63500" sx="102000" sy="102000" algn="ctr" rotWithShape="0">
              <a:prstClr val="black">
                <a:alpha val="40000"/>
              </a:prstClr>
            </a:outerShdw>
          </a:effectLst>
        </p:grpSpPr>
        <p:sp>
          <p:nvSpPr>
            <p:cNvPr id="66" name="8-Point Star 18"/>
            <p:cNvSpPr/>
            <p:nvPr/>
          </p:nvSpPr>
          <p:spPr>
            <a:xfrm rot="1200000">
              <a:off x="4275748" y="1323417"/>
              <a:ext cx="2219186" cy="2219186"/>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7" name="8-Point Star 6"/>
            <p:cNvSpPr>
              <a:spLocks noChangeAspect="1"/>
            </p:cNvSpPr>
            <p:nvPr/>
          </p:nvSpPr>
          <p:spPr>
            <a:xfrm rot="1200000">
              <a:off x="4317462" y="1365131"/>
              <a:ext cx="2135758" cy="2135758"/>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gradFill flip="none" rotWithShape="1">
              <a:gsLst>
                <a:gs pos="0">
                  <a:sysClr val="window" lastClr="FFFFFF">
                    <a:lumMod val="75000"/>
                  </a:sysClr>
                </a:gs>
                <a:gs pos="100000">
                  <a:sysClr val="windowText" lastClr="000000">
                    <a:lumMod val="50000"/>
                    <a:lumOff val="50000"/>
                  </a:sys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8" name="8-Point Star 18"/>
            <p:cNvSpPr/>
            <p:nvPr/>
          </p:nvSpPr>
          <p:spPr>
            <a:xfrm rot="1200000">
              <a:off x="4758995" y="1408628"/>
              <a:ext cx="1793173" cy="1809385"/>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ysClr val="window" lastClr="FFFFFF">
                    <a:alpha val="10000"/>
                  </a:sysClr>
                </a:gs>
                <a:gs pos="100000">
                  <a:sysClr val="window" lastClr="FFFFFF">
                    <a:alpha val="40000"/>
                  </a:sysClr>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69" name="Group 38"/>
          <p:cNvGrpSpPr>
            <a:grpSpLocks noChangeAspect="1"/>
          </p:cNvGrpSpPr>
          <p:nvPr/>
        </p:nvGrpSpPr>
        <p:grpSpPr>
          <a:xfrm rot="21224235" flipH="1">
            <a:off x="4863283" y="862893"/>
            <a:ext cx="3122689" cy="3044183"/>
            <a:chOff x="4275750" y="1323418"/>
            <a:chExt cx="2276418" cy="2219186"/>
          </a:xfrm>
          <a:effectLst>
            <a:outerShdw blurRad="63500" sx="102000" sy="102000" algn="ctr" rotWithShape="0">
              <a:prstClr val="black">
                <a:alpha val="40000"/>
              </a:prstClr>
            </a:outerShdw>
          </a:effectLst>
        </p:grpSpPr>
        <p:sp>
          <p:nvSpPr>
            <p:cNvPr id="70" name="8-Point Star 18"/>
            <p:cNvSpPr/>
            <p:nvPr/>
          </p:nvSpPr>
          <p:spPr>
            <a:xfrm rot="1200000">
              <a:off x="4275750" y="1323418"/>
              <a:ext cx="2219186" cy="2219186"/>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chemeClr val="tx2">
                <a:lumMod val="5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1" name="8-Point Star 6"/>
            <p:cNvSpPr>
              <a:spLocks noChangeAspect="1"/>
            </p:cNvSpPr>
            <p:nvPr/>
          </p:nvSpPr>
          <p:spPr>
            <a:xfrm rot="1200000">
              <a:off x="4317462" y="1365131"/>
              <a:ext cx="2135758" cy="2135758"/>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8-Point Star 18"/>
            <p:cNvSpPr/>
            <p:nvPr/>
          </p:nvSpPr>
          <p:spPr>
            <a:xfrm rot="1200000">
              <a:off x="4758995" y="1408628"/>
              <a:ext cx="1793173" cy="1809385"/>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ysClr val="window" lastClr="FFFFFF">
                    <a:alpha val="10000"/>
                  </a:sysClr>
                </a:gs>
                <a:gs pos="100000">
                  <a:sysClr val="window" lastClr="FFFFFF">
                    <a:alpha val="40000"/>
                  </a:sysClr>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73" name="59 Elipse"/>
          <p:cNvSpPr/>
          <p:nvPr/>
        </p:nvSpPr>
        <p:spPr>
          <a:xfrm>
            <a:off x="6358628" y="4307234"/>
            <a:ext cx="1346197" cy="1346197"/>
          </a:xfrm>
          <a:prstGeom prst="ellips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s-ES_tradnl" b="1" dirty="0" err="1">
                <a:solidFill>
                  <a:schemeClr val="bg1"/>
                </a:solidFill>
              </a:rPr>
              <a:t>Wind</a:t>
            </a:r>
            <a:endParaRPr lang="es-ES" b="1" dirty="0">
              <a:solidFill>
                <a:schemeClr val="bg1"/>
              </a:solidFill>
            </a:endParaRPr>
          </a:p>
        </p:txBody>
      </p:sp>
      <p:sp>
        <p:nvSpPr>
          <p:cNvPr id="74" name="60 Elipse"/>
          <p:cNvSpPr/>
          <p:nvPr/>
        </p:nvSpPr>
        <p:spPr>
          <a:xfrm>
            <a:off x="3022195" y="2280435"/>
            <a:ext cx="1584176" cy="1584176"/>
          </a:xfrm>
          <a:prstGeom prst="ellipse">
            <a:avLst/>
          </a:prstGeom>
          <a:gradFill flip="none" rotWithShape="1">
            <a:gsLst>
              <a:gs pos="0">
                <a:schemeClr val="accent4">
                  <a:shade val="51000"/>
                  <a:satMod val="130000"/>
                </a:schemeClr>
              </a:gs>
              <a:gs pos="80000">
                <a:schemeClr val="accent4">
                  <a:shade val="93000"/>
                  <a:satMod val="130000"/>
                </a:schemeClr>
              </a:gs>
              <a:gs pos="100000">
                <a:schemeClr val="accent4">
                  <a:shade val="94000"/>
                  <a:satMod val="135000"/>
                </a:schemeClr>
              </a:gs>
            </a:gsLst>
            <a:path path="circle">
              <a:fillToRect l="50000" t="50000" r="50000" b="50000"/>
            </a:path>
            <a:tileRect/>
          </a:gra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s-ES_tradnl" sz="2000" b="1" dirty="0"/>
              <a:t>Air </a:t>
            </a:r>
            <a:r>
              <a:rPr lang="es-ES_tradnl" sz="2000" b="1" dirty="0" err="1"/>
              <a:t>quality</a:t>
            </a:r>
            <a:endParaRPr lang="es-ES" sz="2000" b="1" dirty="0"/>
          </a:p>
        </p:txBody>
      </p:sp>
      <p:sp>
        <p:nvSpPr>
          <p:cNvPr id="75" name="61 Elipse"/>
          <p:cNvSpPr/>
          <p:nvPr/>
        </p:nvSpPr>
        <p:spPr>
          <a:xfrm>
            <a:off x="3620120" y="4800299"/>
            <a:ext cx="1753982" cy="1753982"/>
          </a:xfrm>
          <a:prstGeom prst="ellipse">
            <a:avLst/>
          </a:prstGeom>
          <a:gradFill flip="none" rotWithShape="1">
            <a:gsLst>
              <a:gs pos="0">
                <a:schemeClr val="accent4">
                  <a:shade val="51000"/>
                  <a:satMod val="130000"/>
                </a:schemeClr>
              </a:gs>
              <a:gs pos="80000">
                <a:schemeClr val="accent4">
                  <a:shade val="93000"/>
                  <a:satMod val="130000"/>
                </a:schemeClr>
              </a:gs>
              <a:gs pos="100000">
                <a:schemeClr val="accent4">
                  <a:shade val="94000"/>
                  <a:satMod val="135000"/>
                </a:schemeClr>
              </a:gs>
            </a:gsLst>
            <a:path path="circle">
              <a:fillToRect l="50000" t="50000" r="50000" b="50000"/>
            </a:path>
            <a:tileRect/>
          </a:gradFill>
          <a:ln/>
        </p:spPr>
        <p:style>
          <a:lnRef idx="0">
            <a:schemeClr val="accent4"/>
          </a:lnRef>
          <a:fillRef idx="3">
            <a:schemeClr val="accent4"/>
          </a:fillRef>
          <a:effectRef idx="3">
            <a:schemeClr val="accent4"/>
          </a:effectRef>
          <a:fontRef idx="minor">
            <a:schemeClr val="lt1"/>
          </a:fontRef>
        </p:style>
        <p:txBody>
          <a:bodyPr lIns="36000" tIns="36000" rIns="36000" bIns="36000" rtlCol="0" anchor="ctr"/>
          <a:lstStyle/>
          <a:p>
            <a:pPr algn="ctr"/>
            <a:r>
              <a:rPr lang="es-ES_tradnl" b="1" dirty="0" err="1"/>
              <a:t>Emissions</a:t>
            </a:r>
            <a:endParaRPr lang="es-ES" b="1" dirty="0"/>
          </a:p>
        </p:txBody>
      </p:sp>
      <p:sp>
        <p:nvSpPr>
          <p:cNvPr id="76" name="62 Elipse"/>
          <p:cNvSpPr/>
          <p:nvPr/>
        </p:nvSpPr>
        <p:spPr>
          <a:xfrm>
            <a:off x="1104104" y="4601002"/>
            <a:ext cx="1584176" cy="1584176"/>
          </a:xfrm>
          <a:prstGeom prst="ellipse">
            <a:avLst/>
          </a:prstGeom>
          <a:gradFill flip="none" rotWithShape="1">
            <a:gsLst>
              <a:gs pos="0">
                <a:srgbClr val="339933">
                  <a:tint val="66000"/>
                  <a:satMod val="160000"/>
                </a:srgbClr>
              </a:gs>
              <a:gs pos="50000">
                <a:srgbClr val="339933">
                  <a:tint val="44500"/>
                  <a:satMod val="160000"/>
                </a:srgbClr>
              </a:gs>
              <a:gs pos="100000">
                <a:srgbClr val="339933">
                  <a:tint val="23500"/>
                  <a:satMod val="160000"/>
                </a:srgbClr>
              </a:gs>
            </a:gsLst>
            <a:path path="circle">
              <a:fillToRect l="50000" t="50000" r="50000" b="50000"/>
            </a:path>
            <a:tileRect/>
          </a:gradFill>
          <a:ln/>
        </p:spPr>
        <p:style>
          <a:lnRef idx="0">
            <a:schemeClr val="accent4"/>
          </a:lnRef>
          <a:fillRef idx="3">
            <a:schemeClr val="accent4"/>
          </a:fillRef>
          <a:effectRef idx="3">
            <a:schemeClr val="accent4"/>
          </a:effectRef>
          <a:fontRef idx="minor">
            <a:schemeClr val="lt1"/>
          </a:fontRef>
        </p:style>
        <p:txBody>
          <a:bodyPr lIns="36000" tIns="36000" rIns="36000" bIns="36000" rtlCol="0" anchor="ctr"/>
          <a:lstStyle/>
          <a:p>
            <a:pPr algn="ctr"/>
            <a:r>
              <a:rPr lang="es-ES_tradnl" sz="2000" b="1" dirty="0" err="1" smtClean="0"/>
              <a:t>Sensors</a:t>
            </a:r>
            <a:endParaRPr lang="es-ES" sz="2000" b="1" dirty="0"/>
          </a:p>
        </p:txBody>
      </p:sp>
      <p:sp>
        <p:nvSpPr>
          <p:cNvPr id="77" name="63 Elipse"/>
          <p:cNvSpPr/>
          <p:nvPr/>
        </p:nvSpPr>
        <p:spPr>
          <a:xfrm>
            <a:off x="5539287" y="1499644"/>
            <a:ext cx="1770681" cy="1770681"/>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r>
              <a:rPr lang="es-ES_tradnl" sz="2400" b="1" dirty="0" smtClean="0">
                <a:latin typeface="Arial Black" panose="020B0A04020102020204" pitchFamily="34" charset="0"/>
              </a:rPr>
              <a:t>MUAQ</a:t>
            </a:r>
            <a:endParaRPr lang="es-ES" sz="2400" b="1"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8" presetClass="emph" presetSubtype="0" fill="hold" nodeType="withEffect">
                                  <p:stCondLst>
                                    <p:cond delay="0"/>
                                  </p:stCondLst>
                                  <p:childTnLst>
                                    <p:animRot by="-21600000">
                                      <p:cBhvr>
                                        <p:cTn id="32" dur="20000" fill="hold"/>
                                        <p:tgtEl>
                                          <p:spTgt spid="61"/>
                                        </p:tgtEl>
                                        <p:attrNameLst>
                                          <p:attrName>r</p:attrName>
                                        </p:attrNameLst>
                                      </p:cBhvr>
                                    </p:animRot>
                                  </p:childTnLst>
                                </p:cTn>
                              </p:par>
                              <p:par>
                                <p:cTn id="33" presetID="8" presetClass="emph" presetSubtype="0" fill="hold" nodeType="withEffect">
                                  <p:stCondLst>
                                    <p:cond delay="0"/>
                                  </p:stCondLst>
                                  <p:childTnLst>
                                    <p:animRot by="21600000">
                                      <p:cBhvr>
                                        <p:cTn id="34" dur="20000" fill="hold"/>
                                        <p:tgtEl>
                                          <p:spTgt spid="57"/>
                                        </p:tgtEl>
                                        <p:attrNameLst>
                                          <p:attrName>r</p:attrName>
                                        </p:attrNameLst>
                                      </p:cBhvr>
                                    </p:animRot>
                                  </p:childTnLst>
                                </p:cTn>
                              </p:par>
                              <p:par>
                                <p:cTn id="35" presetID="8" presetClass="emph" presetSubtype="0" fill="hold" nodeType="withEffect">
                                  <p:stCondLst>
                                    <p:cond delay="0"/>
                                  </p:stCondLst>
                                  <p:childTnLst>
                                    <p:animRot by="-21600000">
                                      <p:cBhvr>
                                        <p:cTn id="36" dur="20000" fill="hold"/>
                                        <p:tgtEl>
                                          <p:spTgt spid="53"/>
                                        </p:tgtEl>
                                        <p:attrNameLst>
                                          <p:attrName>r</p:attrName>
                                        </p:attrNameLst>
                                      </p:cBhvr>
                                    </p:animRot>
                                  </p:childTnLst>
                                </p:cTn>
                              </p:par>
                              <p:par>
                                <p:cTn id="37" presetID="8" presetClass="emph" presetSubtype="0" fill="hold" nodeType="withEffect">
                                  <p:stCondLst>
                                    <p:cond delay="0"/>
                                  </p:stCondLst>
                                  <p:childTnLst>
                                    <p:animRot by="-21600000">
                                      <p:cBhvr>
                                        <p:cTn id="38" dur="20000" fill="hold"/>
                                        <p:tgtEl>
                                          <p:spTgt spid="65"/>
                                        </p:tgtEl>
                                        <p:attrNameLst>
                                          <p:attrName>r</p:attrName>
                                        </p:attrNameLst>
                                      </p:cBhvr>
                                    </p:animRot>
                                  </p:childTnLst>
                                </p:cTn>
                              </p:par>
                              <p:par>
                                <p:cTn id="39" presetID="8" presetClass="emph" presetSubtype="0" fill="hold" nodeType="withEffect">
                                  <p:stCondLst>
                                    <p:cond delay="0"/>
                                  </p:stCondLst>
                                  <p:childTnLst>
                                    <p:animRot by="21600000">
                                      <p:cBhvr>
                                        <p:cTn id="40" dur="200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6875" y="49681"/>
            <a:ext cx="6191250" cy="697117"/>
          </a:xfrm>
        </p:spPr>
        <p:txBody>
          <a:bodyPr>
            <a:noAutofit/>
          </a:bodyPr>
          <a:lstStyle/>
          <a:p>
            <a:pPr>
              <a:defRPr/>
            </a:pPr>
            <a:r>
              <a:rPr lang="en-US" sz="2400" dirty="0" smtClean="0"/>
              <a:t>CASE: Street-level wind and transport simulations</a:t>
            </a:r>
            <a:endParaRPr lang="en-US" sz="2400" dirty="0"/>
          </a:p>
        </p:txBody>
      </p:sp>
      <p:sp>
        <p:nvSpPr>
          <p:cNvPr id="3" name="CuadroTexto 2"/>
          <p:cNvSpPr txBox="1"/>
          <p:nvPr/>
        </p:nvSpPr>
        <p:spPr>
          <a:xfrm>
            <a:off x="1281015" y="866247"/>
            <a:ext cx="7862985" cy="2973122"/>
          </a:xfrm>
          <a:prstGeom prst="rect">
            <a:avLst/>
          </a:prstGeom>
          <a:noFill/>
        </p:spPr>
        <p:txBody>
          <a:bodyPr wrap="square" rtlCol="0">
            <a:spAutoFit/>
          </a:bodyPr>
          <a:lstStyle/>
          <a:p>
            <a:pPr algn="just">
              <a:lnSpc>
                <a:spcPct val="120000"/>
              </a:lnSpc>
            </a:pPr>
            <a:r>
              <a:rPr lang="en-GB" sz="2400" b="1" dirty="0" smtClean="0">
                <a:solidFill>
                  <a:srgbClr val="376092"/>
                </a:solidFill>
              </a:rPr>
              <a:t>Challenge and Novelty</a:t>
            </a:r>
          </a:p>
          <a:p>
            <a:pPr marL="285750" indent="-285750" algn="just">
              <a:lnSpc>
                <a:spcPct val="120000"/>
              </a:lnSpc>
              <a:buFont typeface="Arial"/>
              <a:buChar char="•"/>
            </a:pPr>
            <a:r>
              <a:rPr lang="en-US" dirty="0">
                <a:solidFill>
                  <a:srgbClr val="004990"/>
                </a:solidFill>
                <a:ea typeface="ＭＳ Ｐゴシック" charset="-128"/>
              </a:rPr>
              <a:t>High-resolution (10m) urban mesh based on LIDAR data.</a:t>
            </a:r>
          </a:p>
          <a:p>
            <a:pPr marL="285750" indent="-285750" algn="just">
              <a:lnSpc>
                <a:spcPct val="120000"/>
              </a:lnSpc>
              <a:buFont typeface="Arial"/>
              <a:buChar char="•"/>
            </a:pPr>
            <a:r>
              <a:rPr lang="en-GB" dirty="0" smtClean="0">
                <a:solidFill>
                  <a:srgbClr val="004990"/>
                </a:solidFill>
                <a:ea typeface="ＭＳ Ｐゴシック" charset="-128"/>
              </a:rPr>
              <a:t>High-resolution </a:t>
            </a:r>
            <a:r>
              <a:rPr lang="en-GB" dirty="0">
                <a:solidFill>
                  <a:srgbClr val="004990"/>
                </a:solidFill>
                <a:ea typeface="ＭＳ Ｐゴシック" charset="-128"/>
              </a:rPr>
              <a:t>modelling ( ~10m) by </a:t>
            </a:r>
            <a:r>
              <a:rPr lang="en-US" dirty="0">
                <a:solidFill>
                  <a:srgbClr val="004990"/>
                </a:solidFill>
                <a:ea typeface="ＭＳ Ｐゴシック" charset="-128"/>
              </a:rPr>
              <a:t>downscaling regional meteorological simulations to urban levels.</a:t>
            </a:r>
          </a:p>
          <a:p>
            <a:pPr marL="285750" lvl="0" indent="-285750" algn="just">
              <a:lnSpc>
                <a:spcPct val="120000"/>
              </a:lnSpc>
              <a:buFont typeface="Arial"/>
              <a:buChar char="•"/>
            </a:pPr>
            <a:r>
              <a:rPr lang="en-US" altLang="en-US" dirty="0">
                <a:solidFill>
                  <a:srgbClr val="004990"/>
                </a:solidFill>
                <a:ea typeface="ＭＳ Ｐゴシック" charset="-128"/>
              </a:rPr>
              <a:t>CFD (</a:t>
            </a:r>
            <a:r>
              <a:rPr lang="en-US" altLang="en-US" dirty="0" err="1">
                <a:solidFill>
                  <a:srgbClr val="004990"/>
                </a:solidFill>
                <a:ea typeface="ＭＳ Ｐゴシック" charset="-128"/>
              </a:rPr>
              <a:t>Alya</a:t>
            </a:r>
            <a:r>
              <a:rPr lang="en-US" altLang="en-US" dirty="0">
                <a:solidFill>
                  <a:srgbClr val="004990"/>
                </a:solidFill>
                <a:ea typeface="ＭＳ Ｐゴシック" charset="-128"/>
              </a:rPr>
              <a:t>) runs and downscaling strategies based on transfer functions for the wind field. </a:t>
            </a:r>
          </a:p>
          <a:p>
            <a:pPr marL="285750" indent="-285750" algn="just">
              <a:lnSpc>
                <a:spcPct val="120000"/>
              </a:lnSpc>
              <a:buFont typeface="Arial"/>
              <a:buChar char="•"/>
            </a:pPr>
            <a:endParaRPr lang="en-GB" dirty="0" smtClean="0">
              <a:solidFill>
                <a:srgbClr val="376092"/>
              </a:solidFill>
            </a:endParaRPr>
          </a:p>
          <a:p>
            <a:pPr marL="285750" indent="-285750" algn="just">
              <a:lnSpc>
                <a:spcPct val="120000"/>
              </a:lnSpc>
              <a:buFont typeface="Arial"/>
              <a:buChar char="•"/>
            </a:pPr>
            <a:endParaRPr lang="en-GB" sz="2400" dirty="0" smtClean="0">
              <a:solidFill>
                <a:srgbClr val="376092"/>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8087" y="3365946"/>
            <a:ext cx="2865131" cy="2206568"/>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4" y="845666"/>
            <a:ext cx="1000800" cy="998614"/>
          </a:xfrm>
          <a:prstGeom prst="rect">
            <a:avLst/>
          </a:prstGeom>
        </p:spPr>
      </p:pic>
      <p:pic>
        <p:nvPicPr>
          <p:cNvPr id="12"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75" y="3443856"/>
            <a:ext cx="5067023" cy="2050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ángulo 12"/>
          <p:cNvSpPr/>
          <p:nvPr/>
        </p:nvSpPr>
        <p:spPr>
          <a:xfrm>
            <a:off x="0" y="5998672"/>
            <a:ext cx="4572000" cy="978729"/>
          </a:xfrm>
          <a:prstGeom prst="rect">
            <a:avLst/>
          </a:prstGeom>
        </p:spPr>
        <p:txBody>
          <a:bodyPr>
            <a:spAutoFit/>
          </a:bodyPr>
          <a:lstStyle/>
          <a:p>
            <a:pPr algn="just">
              <a:lnSpc>
                <a:spcPct val="120000"/>
              </a:lnSpc>
            </a:pPr>
            <a:r>
              <a:rPr lang="en-GB" sz="1600" b="1" dirty="0" smtClean="0">
                <a:solidFill>
                  <a:srgbClr val="376092"/>
                </a:solidFill>
              </a:rPr>
              <a:t>Synergies</a:t>
            </a:r>
            <a:endParaRPr lang="en-GB" sz="1600" b="1" dirty="0">
              <a:solidFill>
                <a:srgbClr val="376092"/>
              </a:solidFill>
            </a:endParaRPr>
          </a:p>
          <a:p>
            <a:pPr marL="285750" indent="-285750" algn="just">
              <a:lnSpc>
                <a:spcPct val="120000"/>
              </a:lnSpc>
              <a:buFont typeface="Arial"/>
              <a:buChar char="•"/>
            </a:pPr>
            <a:r>
              <a:rPr lang="en-GB" sz="1600" dirty="0" smtClean="0">
                <a:solidFill>
                  <a:srgbClr val="376092"/>
                </a:solidFill>
              </a:rPr>
              <a:t>Aligned </a:t>
            </a:r>
            <a:r>
              <a:rPr lang="en-GB" sz="1600" dirty="0">
                <a:solidFill>
                  <a:srgbClr val="376092"/>
                </a:solidFill>
              </a:rPr>
              <a:t>with H2020 lighthouse project (</a:t>
            </a:r>
            <a:r>
              <a:rPr lang="en-GB" sz="1600" dirty="0" err="1">
                <a:solidFill>
                  <a:srgbClr val="376092"/>
                </a:solidFill>
              </a:rPr>
              <a:t>GrowSmarter</a:t>
            </a:r>
            <a:r>
              <a:rPr lang="en-GB" sz="1600" dirty="0">
                <a:solidFill>
                  <a:srgbClr val="376092"/>
                </a:solidFill>
              </a:rPr>
              <a:t>, </a:t>
            </a:r>
            <a:r>
              <a:rPr lang="pl-PL" sz="1600" dirty="0" smtClean="0">
                <a:solidFill>
                  <a:srgbClr val="376092"/>
                </a:solidFill>
                <a:hlinkClick r:id="rId5"/>
              </a:rPr>
              <a:t>www.grow-smarter.eu</a:t>
            </a:r>
            <a:r>
              <a:rPr lang="pl-PL" sz="1600" dirty="0" smtClean="0">
                <a:solidFill>
                  <a:srgbClr val="376092"/>
                </a:solidFill>
              </a:rPr>
              <a:t>).</a:t>
            </a:r>
            <a:endParaRPr lang="en-GB" sz="1600" dirty="0">
              <a:solidFill>
                <a:srgbClr val="376092"/>
              </a:solidFill>
            </a:endParaRPr>
          </a:p>
        </p:txBody>
      </p:sp>
    </p:spTree>
    <p:extLst>
      <p:ext uri="{BB962C8B-B14F-4D97-AF65-F5344CB8AC3E}">
        <p14:creationId xmlns:p14="http://schemas.microsoft.com/office/powerpoint/2010/main" val="3761964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44463"/>
            <a:ext cx="6191250" cy="696912"/>
          </a:xfrm>
        </p:spPr>
        <p:txBody>
          <a:bodyPr/>
          <a:lstStyle/>
          <a:p>
            <a:pPr>
              <a:defRPr/>
            </a:pPr>
            <a:r>
              <a:rPr lang="en-US" sz="2400" dirty="0" smtClean="0"/>
              <a:t>CS: Scalable data collection and processing</a:t>
            </a:r>
            <a:endParaRPr lang="en-US" sz="2400" dirty="0"/>
          </a:p>
        </p:txBody>
      </p:sp>
      <p:pic>
        <p:nvPicPr>
          <p:cNvPr id="1229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7503" y="3149922"/>
            <a:ext cx="3436626" cy="228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TextBox 74"/>
          <p:cNvSpPr txBox="1"/>
          <p:nvPr/>
        </p:nvSpPr>
        <p:spPr>
          <a:xfrm>
            <a:off x="1096331" y="834212"/>
            <a:ext cx="8444221" cy="2185214"/>
          </a:xfrm>
          <a:prstGeom prst="rect">
            <a:avLst/>
          </a:prstGeom>
          <a:noFill/>
        </p:spPr>
        <p:txBody>
          <a:bodyPr wrap="square">
            <a:spAutoFit/>
          </a:bodyPr>
          <a:lstStyle/>
          <a:p>
            <a:pPr>
              <a:defRPr/>
            </a:pPr>
            <a:r>
              <a:rPr lang="en-US" sz="2400" dirty="0">
                <a:ea typeface="ＭＳ Ｐゴシック" charset="-128"/>
              </a:rPr>
              <a:t>Challenges and Novelty:</a:t>
            </a:r>
          </a:p>
          <a:p>
            <a:pPr marL="285750" indent="-285750">
              <a:buFont typeface="Arial" charset="0"/>
              <a:buChar char="•"/>
              <a:defRPr/>
            </a:pPr>
            <a:r>
              <a:rPr lang="en-US" dirty="0" smtClean="0">
                <a:ea typeface="ＭＳ Ｐゴシック" charset="-128"/>
              </a:rPr>
              <a:t>Efficient collection and processing of sensor generated data</a:t>
            </a:r>
            <a:endParaRPr lang="en-US" dirty="0">
              <a:ea typeface="ＭＳ Ｐゴシック" charset="-128"/>
            </a:endParaRPr>
          </a:p>
          <a:p>
            <a:pPr marL="742950" lvl="1" indent="-285750">
              <a:buFont typeface="Arial" charset="0"/>
              <a:buChar char="•"/>
              <a:defRPr/>
            </a:pPr>
            <a:r>
              <a:rPr lang="en-US" sz="1600" dirty="0">
                <a:ea typeface="ＭＳ Ｐゴシック" charset="-128"/>
              </a:rPr>
              <a:t>Requires efficient real-time data analytics under constrained network conditions</a:t>
            </a:r>
          </a:p>
          <a:p>
            <a:pPr marL="742950" lvl="1" indent="-285750">
              <a:buFont typeface="Arial" charset="0"/>
              <a:buChar char="•"/>
              <a:defRPr/>
            </a:pPr>
            <a:r>
              <a:rPr lang="en-US" sz="1600" dirty="0">
                <a:ea typeface="ＭＳ Ｐゴシック" charset="-128"/>
              </a:rPr>
              <a:t>Manage large Volumes of Data</a:t>
            </a:r>
            <a:endParaRPr lang="en-US" sz="1200" dirty="0">
              <a:ea typeface="ＭＳ Ｐゴシック" charset="-128"/>
            </a:endParaRPr>
          </a:p>
          <a:p>
            <a:pPr marL="1200150" lvl="2" indent="-285750">
              <a:buFont typeface="Arial" charset="0"/>
              <a:buChar char="•"/>
              <a:defRPr/>
            </a:pPr>
            <a:r>
              <a:rPr lang="en-US" sz="1400" dirty="0">
                <a:ea typeface="ＭＳ Ｐゴシック" charset="-128"/>
              </a:rPr>
              <a:t>Sampling 10Hz </a:t>
            </a:r>
            <a:r>
              <a:rPr lang="es-ES" sz="1400" dirty="0" smtClean="0">
                <a:ea typeface="ＭＳ Ｐゴシック" charset="-128"/>
              </a:rPr>
              <a:t>~720MB/</a:t>
            </a:r>
            <a:r>
              <a:rPr lang="es-ES" sz="1400" dirty="0" err="1" smtClean="0">
                <a:ea typeface="ＭＳ Ｐゴシック" charset="-128"/>
              </a:rPr>
              <a:t>day</a:t>
            </a:r>
            <a:r>
              <a:rPr lang="es-ES" sz="1400" dirty="0" smtClean="0">
                <a:ea typeface="ＭＳ Ｐゴシック" charset="-128"/>
              </a:rPr>
              <a:t> ~ 90GB/h </a:t>
            </a:r>
            <a:r>
              <a:rPr lang="es-ES" sz="1400" dirty="0" err="1">
                <a:ea typeface="ＭＳ Ｐゴシック" charset="-128"/>
              </a:rPr>
              <a:t>city-wide</a:t>
            </a:r>
            <a:r>
              <a:rPr lang="es-ES" sz="1400" dirty="0">
                <a:ea typeface="ＭＳ Ｐゴシック" charset="-128"/>
              </a:rPr>
              <a:t> ~</a:t>
            </a:r>
            <a:r>
              <a:rPr lang="es-ES" sz="1400" dirty="0" smtClean="0">
                <a:ea typeface="ＭＳ Ｐゴシック" charset="-128"/>
              </a:rPr>
              <a:t>2TB/</a:t>
            </a:r>
            <a:r>
              <a:rPr lang="es-ES" sz="1400" dirty="0" err="1" smtClean="0">
                <a:ea typeface="ＭＳ Ｐゴシック" charset="-128"/>
              </a:rPr>
              <a:t>day</a:t>
            </a:r>
            <a:r>
              <a:rPr lang="es-ES" sz="1400" dirty="0" smtClean="0">
                <a:ea typeface="ＭＳ Ｐゴシック" charset="-128"/>
              </a:rPr>
              <a:t> (3000 </a:t>
            </a:r>
            <a:r>
              <a:rPr lang="es-ES" sz="1400" dirty="0" err="1" smtClean="0">
                <a:ea typeface="ＭＳ Ｐゴシック" charset="-128"/>
              </a:rPr>
              <a:t>cabinets</a:t>
            </a:r>
            <a:r>
              <a:rPr lang="es-ES" sz="1400" dirty="0" smtClean="0">
                <a:ea typeface="ＭＳ Ｐゴシック" charset="-128"/>
              </a:rPr>
              <a:t>)</a:t>
            </a:r>
          </a:p>
          <a:p>
            <a:pPr marL="1200150" lvl="2" indent="-285750">
              <a:buFont typeface="Arial" charset="0"/>
              <a:buChar char="•"/>
              <a:defRPr/>
            </a:pPr>
            <a:r>
              <a:rPr lang="en-US" sz="1600" dirty="0" smtClean="0">
                <a:ea typeface="ＭＳ Ｐゴシック" charset="-128"/>
              </a:rPr>
              <a:t>Leverage air </a:t>
            </a:r>
            <a:r>
              <a:rPr lang="en-US" sz="1600" dirty="0">
                <a:ea typeface="ＭＳ Ｐゴシック" charset="-128"/>
              </a:rPr>
              <a:t>quality models to pro-actively suggest changes in the city infrastructure</a:t>
            </a:r>
          </a:p>
          <a:p>
            <a:pPr marL="742950" lvl="1" indent="-285750">
              <a:buFont typeface="Arial" charset="0"/>
              <a:buChar char="•"/>
              <a:defRPr/>
            </a:pPr>
            <a:r>
              <a:rPr lang="en-US" sz="1600" dirty="0">
                <a:ea typeface="ＭＳ Ｐゴシック" charset="-128"/>
              </a:rPr>
              <a:t>How can we distribute the model and the city </a:t>
            </a:r>
            <a:r>
              <a:rPr lang="en-US" sz="1600" dirty="0" smtClean="0">
                <a:ea typeface="ＭＳ Ｐゴシック" charset="-128"/>
              </a:rPr>
              <a:t>smartness across </a:t>
            </a:r>
            <a:r>
              <a:rPr lang="en-US" sz="1600" dirty="0">
                <a:ea typeface="ＭＳ Ｐゴシック" charset="-128"/>
              </a:rPr>
              <a:t>locations?</a:t>
            </a:r>
          </a:p>
        </p:txBody>
      </p:sp>
      <p:sp>
        <p:nvSpPr>
          <p:cNvPr id="92" name="TextBox 91"/>
          <p:cNvSpPr txBox="1"/>
          <p:nvPr/>
        </p:nvSpPr>
        <p:spPr>
          <a:xfrm>
            <a:off x="0" y="5958234"/>
            <a:ext cx="4357157" cy="1077218"/>
          </a:xfrm>
          <a:prstGeom prst="rect">
            <a:avLst/>
          </a:prstGeom>
          <a:noFill/>
        </p:spPr>
        <p:txBody>
          <a:bodyPr wrap="square">
            <a:spAutoFit/>
          </a:bodyPr>
          <a:lstStyle/>
          <a:p>
            <a:pPr>
              <a:defRPr/>
            </a:pPr>
            <a:r>
              <a:rPr lang="en-US" sz="1600" b="1" dirty="0">
                <a:ea typeface="ＭＳ Ｐゴシック" charset="-128"/>
              </a:rPr>
              <a:t>Synergies</a:t>
            </a:r>
            <a:r>
              <a:rPr lang="en-US" sz="1600" b="1" dirty="0" smtClean="0">
                <a:ea typeface="ＭＳ Ｐゴシック" charset="-128"/>
              </a:rPr>
              <a:t>:</a:t>
            </a:r>
            <a:endParaRPr lang="en-US" sz="1600" dirty="0" smtClean="0">
              <a:ea typeface="ＭＳ Ｐゴシック" charset="-128"/>
            </a:endParaRPr>
          </a:p>
          <a:p>
            <a:pPr marL="285750" indent="-285750">
              <a:buFont typeface="Arial" panose="020B0604020202020204" pitchFamily="34" charset="0"/>
              <a:buChar char="•"/>
              <a:defRPr/>
            </a:pPr>
            <a:r>
              <a:rPr lang="en-US" sz="1600" dirty="0" smtClean="0">
                <a:ea typeface="ＭＳ Ｐゴシック" charset="-128"/>
              </a:rPr>
              <a:t>City </a:t>
            </a:r>
            <a:r>
              <a:rPr lang="en-US" sz="1600" dirty="0">
                <a:ea typeface="ＭＳ Ｐゴシック" charset="-128"/>
              </a:rPr>
              <a:t>Council and </a:t>
            </a:r>
            <a:r>
              <a:rPr lang="en-US" sz="1600" dirty="0" err="1" smtClean="0">
                <a:ea typeface="ＭＳ Ｐゴシック" charset="-128"/>
              </a:rPr>
              <a:t>Cellnex</a:t>
            </a:r>
            <a:endParaRPr lang="en-US" sz="1600" dirty="0">
              <a:ea typeface="ＭＳ Ｐゴシック" charset="-128"/>
            </a:endParaRPr>
          </a:p>
          <a:p>
            <a:pPr marL="742950" lvl="1" indent="-285750">
              <a:buFont typeface="Arial" charset="0"/>
              <a:buChar char="•"/>
              <a:defRPr/>
            </a:pPr>
            <a:r>
              <a:rPr lang="en-US" sz="1600" dirty="0">
                <a:ea typeface="ＭＳ Ｐゴシック" charset="-128"/>
              </a:rPr>
              <a:t>Unique opportunity </a:t>
            </a:r>
          </a:p>
          <a:p>
            <a:pPr marL="742950" lvl="1" indent="-285750">
              <a:buFont typeface="Arial" charset="0"/>
              <a:buChar char="•"/>
              <a:defRPr/>
            </a:pPr>
            <a:r>
              <a:rPr lang="en-US" sz="1600" dirty="0">
                <a:ea typeface="ＭＳ Ｐゴシック" charset="-128"/>
              </a:rPr>
              <a:t>Barcelona pioneering this </a:t>
            </a:r>
            <a:r>
              <a:rPr lang="en-US" sz="1600" dirty="0" smtClean="0">
                <a:ea typeface="ＭＳ Ｐゴシック" charset="-128"/>
              </a:rPr>
              <a:t>field</a:t>
            </a:r>
            <a:endParaRPr lang="en-US" sz="1600" dirty="0">
              <a:ea typeface="ＭＳ Ｐゴシック" charset="-128"/>
            </a:endParaRPr>
          </a:p>
        </p:txBody>
      </p:sp>
      <p:grpSp>
        <p:nvGrpSpPr>
          <p:cNvPr id="59" name="Group 58"/>
          <p:cNvGrpSpPr>
            <a:grpSpLocks/>
          </p:cNvGrpSpPr>
          <p:nvPr/>
        </p:nvGrpSpPr>
        <p:grpSpPr bwMode="auto">
          <a:xfrm>
            <a:off x="7091987" y="6390282"/>
            <a:ext cx="1273987" cy="599167"/>
            <a:chOff x="7064171" y="5762959"/>
            <a:chExt cx="1638159" cy="867319"/>
          </a:xfrm>
        </p:grpSpPr>
        <p:pic>
          <p:nvPicPr>
            <p:cNvPr id="18462" name="Picture 25" descr="http://www.associacioaprenem.org/sites/default/files/Capsula.Llima_.Esquerre.CMYK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4295" y="5762959"/>
              <a:ext cx="973137" cy="36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3" name="Picture 32" descr="http://seeklogo.com/images/C/cisco-logo-CCF95D3D0D-seeklogo.com.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4171" y="6198230"/>
              <a:ext cx="698859"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4" name="Picture 34" descr="https://www.cellnextelecom.com/content/uploads/2015/01/logo-cabecer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2345" y="6265737"/>
              <a:ext cx="789985" cy="288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08" y="886469"/>
            <a:ext cx="1008000" cy="1005841"/>
          </a:xfrm>
          <a:prstGeom prst="rect">
            <a:avLst/>
          </a:prstGeom>
        </p:spPr>
      </p:pic>
      <p:pic>
        <p:nvPicPr>
          <p:cNvPr id="4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0185" y="3709193"/>
            <a:ext cx="1400175" cy="167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5876" y="5253830"/>
            <a:ext cx="1676400"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ángulo 6"/>
          <p:cNvSpPr/>
          <p:nvPr/>
        </p:nvSpPr>
        <p:spPr>
          <a:xfrm>
            <a:off x="3602173" y="6445226"/>
            <a:ext cx="2632452" cy="584775"/>
          </a:xfrm>
          <a:prstGeom prst="rect">
            <a:avLst/>
          </a:prstGeom>
        </p:spPr>
        <p:txBody>
          <a:bodyPr wrap="none">
            <a:spAutoFit/>
          </a:bodyPr>
          <a:lstStyle/>
          <a:p>
            <a:pPr marL="285750" indent="-285750">
              <a:buFont typeface="Arial" panose="020B0604020202020204" pitchFamily="34" charset="0"/>
              <a:buChar char="•"/>
            </a:pPr>
            <a:r>
              <a:rPr lang="en-US" sz="1600" dirty="0">
                <a:ea typeface="ＭＳ Ｐゴシック" charset="-128"/>
              </a:rPr>
              <a:t>Cisco Fog Lighthouse </a:t>
            </a:r>
            <a:r>
              <a:rPr lang="en-US" sz="1600" dirty="0" smtClean="0">
                <a:ea typeface="ＭＳ Ｐゴシック" charset="-128"/>
              </a:rPr>
              <a:t>+</a:t>
            </a:r>
          </a:p>
          <a:p>
            <a:pPr marL="285750" indent="-285750">
              <a:buFont typeface="Arial" panose="020B0604020202020204" pitchFamily="34" charset="0"/>
              <a:buChar char="•"/>
            </a:pPr>
            <a:r>
              <a:rPr lang="en-US" sz="1600" dirty="0" err="1" smtClean="0">
                <a:ea typeface="ＭＳ Ｐゴシック" charset="-128"/>
              </a:rPr>
              <a:t>servIoTicy</a:t>
            </a:r>
            <a:endParaRPr lang="en-US" sz="1600" dirty="0"/>
          </a:p>
        </p:txBody>
      </p:sp>
      <p:sp>
        <p:nvSpPr>
          <p:cNvPr id="26" name="Rectangle 25"/>
          <p:cNvSpPr/>
          <p:nvPr/>
        </p:nvSpPr>
        <p:spPr>
          <a:xfrm>
            <a:off x="54970" y="3518709"/>
            <a:ext cx="2788838" cy="2355850"/>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defRPr/>
            </a:pPr>
            <a:endParaRPr lang="en-US" altLang="en-US" smtClean="0">
              <a:solidFill>
                <a:srgbClr val="004990"/>
              </a:solidFill>
            </a:endParaRPr>
          </a:p>
        </p:txBody>
      </p:sp>
      <p:pic>
        <p:nvPicPr>
          <p:cNvPr id="51"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b="11793"/>
          <a:stretch/>
        </p:blipFill>
        <p:spPr bwMode="auto">
          <a:xfrm>
            <a:off x="1584197" y="3854798"/>
            <a:ext cx="1187450" cy="185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Oval 26"/>
          <p:cNvSpPr/>
          <p:nvPr/>
        </p:nvSpPr>
        <p:spPr>
          <a:xfrm>
            <a:off x="2533180" y="3296454"/>
            <a:ext cx="1192212" cy="595313"/>
          </a:xfrm>
          <a:prstGeom prst="ellipse">
            <a:avLst/>
          </a:prstGeom>
          <a:gradFill flip="none" rotWithShape="1">
            <a:gsLst>
              <a:gs pos="0">
                <a:srgbClr val="FF9966"/>
              </a:gs>
              <a:gs pos="50000">
                <a:srgbClr val="FF9966"/>
              </a:gs>
              <a:gs pos="100000">
                <a:srgbClr val="FFCC9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b="1" dirty="0">
                <a:solidFill>
                  <a:schemeClr val="accent6">
                    <a:lumMod val="50000"/>
                  </a:schemeClr>
                </a:solidFill>
              </a:rPr>
              <a:t>Local Analytics</a:t>
            </a:r>
          </a:p>
        </p:txBody>
      </p:sp>
      <p:sp>
        <p:nvSpPr>
          <p:cNvPr id="28" name="Oval 27"/>
          <p:cNvSpPr/>
          <p:nvPr/>
        </p:nvSpPr>
        <p:spPr>
          <a:xfrm>
            <a:off x="288424" y="3291366"/>
            <a:ext cx="1174750" cy="595312"/>
          </a:xfrm>
          <a:prstGeom prst="ellipse">
            <a:avLst/>
          </a:prstGeom>
          <a:gradFill flip="none" rotWithShape="1">
            <a:gsLst>
              <a:gs pos="0">
                <a:srgbClr val="FF9966"/>
              </a:gs>
              <a:gs pos="50000">
                <a:srgbClr val="FF9966"/>
              </a:gs>
              <a:gs pos="100000">
                <a:srgbClr val="FFCC9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accent6">
                    <a:lumMod val="50000"/>
                  </a:schemeClr>
                </a:solidFill>
              </a:rPr>
              <a:t>Emission Modeling</a:t>
            </a:r>
          </a:p>
        </p:txBody>
      </p:sp>
      <p:sp>
        <p:nvSpPr>
          <p:cNvPr id="29" name="Oval 28"/>
          <p:cNvSpPr/>
          <p:nvPr/>
        </p:nvSpPr>
        <p:spPr>
          <a:xfrm>
            <a:off x="2542705" y="4268430"/>
            <a:ext cx="1173162" cy="593725"/>
          </a:xfrm>
          <a:prstGeom prst="ellipse">
            <a:avLst/>
          </a:prstGeom>
          <a:gradFill flip="none" rotWithShape="1">
            <a:gsLst>
              <a:gs pos="0">
                <a:srgbClr val="FF9966"/>
              </a:gs>
              <a:gs pos="50000">
                <a:srgbClr val="FF9966"/>
              </a:gs>
              <a:gs pos="100000">
                <a:srgbClr val="FFCC9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800" b="1" dirty="0">
                <a:solidFill>
                  <a:schemeClr val="accent6">
                    <a:lumMod val="50000"/>
                  </a:schemeClr>
                </a:solidFill>
              </a:rPr>
              <a:t>Data </a:t>
            </a:r>
            <a:r>
              <a:rPr lang="en-US" sz="800" b="1" dirty="0" smtClean="0">
                <a:solidFill>
                  <a:schemeClr val="accent6">
                    <a:lumMod val="50000"/>
                  </a:schemeClr>
                </a:solidFill>
              </a:rPr>
              <a:t>Collection</a:t>
            </a:r>
          </a:p>
          <a:p>
            <a:pPr algn="ctr"/>
            <a:r>
              <a:rPr lang="en-US" sz="800" b="1" dirty="0" smtClean="0">
                <a:solidFill>
                  <a:schemeClr val="accent6">
                    <a:lumMod val="50000"/>
                  </a:schemeClr>
                </a:solidFill>
              </a:rPr>
              <a:t>(sensors)</a:t>
            </a:r>
            <a:endParaRPr lang="en-US" sz="800" b="1" dirty="0">
              <a:solidFill>
                <a:schemeClr val="accent6">
                  <a:lumMod val="50000"/>
                </a:schemeClr>
              </a:solidFill>
            </a:endParaRPr>
          </a:p>
        </p:txBody>
      </p:sp>
      <p:sp>
        <p:nvSpPr>
          <p:cNvPr id="30" name="Oval 29"/>
          <p:cNvSpPr/>
          <p:nvPr/>
        </p:nvSpPr>
        <p:spPr>
          <a:xfrm>
            <a:off x="2541911" y="5199361"/>
            <a:ext cx="1174750" cy="593725"/>
          </a:xfrm>
          <a:prstGeom prst="ellipse">
            <a:avLst/>
          </a:prstGeom>
          <a:gradFill flip="none" rotWithShape="1">
            <a:gsLst>
              <a:gs pos="0">
                <a:srgbClr val="FF9966"/>
              </a:gs>
              <a:gs pos="50000">
                <a:srgbClr val="FF9966"/>
              </a:gs>
              <a:gs pos="100000">
                <a:srgbClr val="FFCC9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b="1" dirty="0" smtClean="0">
                <a:solidFill>
                  <a:schemeClr val="accent6">
                    <a:lumMod val="50000"/>
                  </a:schemeClr>
                </a:solidFill>
              </a:rPr>
              <a:t>Actuation</a:t>
            </a:r>
          </a:p>
          <a:p>
            <a:pPr algn="ctr"/>
            <a:r>
              <a:rPr lang="en-US" sz="900" b="1" dirty="0" smtClean="0">
                <a:solidFill>
                  <a:schemeClr val="accent6">
                    <a:lumMod val="50000"/>
                  </a:schemeClr>
                </a:solidFill>
              </a:rPr>
              <a:t>Engine</a:t>
            </a:r>
            <a:endParaRPr lang="en-US" sz="900" b="1" dirty="0">
              <a:solidFill>
                <a:schemeClr val="accent6">
                  <a:lumMod val="50000"/>
                </a:schemeClr>
              </a:solidFill>
            </a:endParaRPr>
          </a:p>
        </p:txBody>
      </p:sp>
      <p:sp>
        <p:nvSpPr>
          <p:cNvPr id="32" name="TextBox 49"/>
          <p:cNvSpPr txBox="1">
            <a:spLocks noChangeArrowheads="1"/>
          </p:cNvSpPr>
          <p:nvPr/>
        </p:nvSpPr>
        <p:spPr bwMode="auto">
          <a:xfrm>
            <a:off x="3705473" y="4289128"/>
            <a:ext cx="129857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50000"/>
              </a:lnSpc>
            </a:pPr>
            <a:r>
              <a:rPr lang="en-US" altLang="en-US" sz="1000" b="1" dirty="0"/>
              <a:t>Validation</a:t>
            </a:r>
          </a:p>
          <a:p>
            <a:pPr algn="ctr">
              <a:lnSpc>
                <a:spcPct val="150000"/>
              </a:lnSpc>
            </a:pPr>
            <a:r>
              <a:rPr lang="en-US" altLang="en-US" sz="1000" b="1" dirty="0"/>
              <a:t>Calibration</a:t>
            </a:r>
          </a:p>
        </p:txBody>
      </p:sp>
      <p:sp>
        <p:nvSpPr>
          <p:cNvPr id="33" name="TextBox 50"/>
          <p:cNvSpPr txBox="1">
            <a:spLocks noChangeArrowheads="1"/>
          </p:cNvSpPr>
          <p:nvPr/>
        </p:nvSpPr>
        <p:spPr bwMode="auto">
          <a:xfrm>
            <a:off x="1333392" y="3293938"/>
            <a:ext cx="129857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150000"/>
              </a:lnSpc>
            </a:pPr>
            <a:r>
              <a:rPr lang="en-US" altLang="en-US" sz="1000" b="1" dirty="0"/>
              <a:t>Track Emission</a:t>
            </a:r>
          </a:p>
          <a:p>
            <a:pPr algn="ctr">
              <a:lnSpc>
                <a:spcPct val="150000"/>
              </a:lnSpc>
            </a:pPr>
            <a:r>
              <a:rPr lang="en-US" altLang="en-US" sz="1000" b="1" dirty="0"/>
              <a:t>Sources</a:t>
            </a:r>
          </a:p>
        </p:txBody>
      </p:sp>
      <p:sp>
        <p:nvSpPr>
          <p:cNvPr id="38" name="Rectangle 37"/>
          <p:cNvSpPr/>
          <p:nvPr/>
        </p:nvSpPr>
        <p:spPr>
          <a:xfrm>
            <a:off x="5269803" y="3090505"/>
            <a:ext cx="3768153" cy="2355850"/>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defRPr/>
            </a:pPr>
            <a:endParaRPr lang="en-US" altLang="en-US" smtClean="0">
              <a:solidFill>
                <a:srgbClr val="004990"/>
              </a:solidFill>
            </a:endParaRPr>
          </a:p>
        </p:txBody>
      </p:sp>
      <p:cxnSp>
        <p:nvCxnSpPr>
          <p:cNvPr id="31" name="Elbow Connector 30"/>
          <p:cNvCxnSpPr>
            <a:stCxn id="34" idx="6"/>
            <a:endCxn id="30" idx="6"/>
          </p:cNvCxnSpPr>
          <p:nvPr/>
        </p:nvCxnSpPr>
        <p:spPr>
          <a:xfrm flipH="1">
            <a:off x="3716661" y="4087201"/>
            <a:ext cx="3766158" cy="1409023"/>
          </a:xfrm>
          <a:prstGeom prst="bentConnector3">
            <a:avLst>
              <a:gd name="adj1" fmla="val -607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308069" y="3789545"/>
            <a:ext cx="1174750" cy="595312"/>
          </a:xfrm>
          <a:prstGeom prst="ellipse">
            <a:avLst/>
          </a:prstGeom>
          <a:gradFill flip="none" rotWithShape="1">
            <a:gsLst>
              <a:gs pos="0">
                <a:srgbClr val="FF9966"/>
              </a:gs>
              <a:gs pos="50000">
                <a:srgbClr val="FF9966"/>
              </a:gs>
              <a:gs pos="100000">
                <a:srgbClr val="FFCC99">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b="1" dirty="0">
                <a:solidFill>
                  <a:schemeClr val="accent6">
                    <a:lumMod val="50000"/>
                  </a:schemeClr>
                </a:solidFill>
              </a:rPr>
              <a:t>Air Quality Modelling</a:t>
            </a:r>
          </a:p>
        </p:txBody>
      </p:sp>
      <p:cxnSp>
        <p:nvCxnSpPr>
          <p:cNvPr id="35" name="Elbow Connector 34"/>
          <p:cNvCxnSpPr>
            <a:stCxn id="28" idx="0"/>
            <a:endCxn id="34" idx="2"/>
          </p:cNvCxnSpPr>
          <p:nvPr/>
        </p:nvCxnSpPr>
        <p:spPr>
          <a:xfrm rot="16200000" flipH="1">
            <a:off x="3194016" y="973148"/>
            <a:ext cx="795835" cy="5432270"/>
          </a:xfrm>
          <a:prstGeom prst="bentConnector4">
            <a:avLst>
              <a:gd name="adj1" fmla="val -28725"/>
              <a:gd name="adj2" fmla="val 73665"/>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9" idx="0"/>
          </p:cNvCxnSpPr>
          <p:nvPr/>
        </p:nvCxnSpPr>
        <p:spPr>
          <a:xfrm flipV="1">
            <a:off x="3129286" y="3904690"/>
            <a:ext cx="0" cy="36374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7" idx="2"/>
            <a:endCxn id="28" idx="6"/>
          </p:cNvCxnSpPr>
          <p:nvPr/>
        </p:nvCxnSpPr>
        <p:spPr>
          <a:xfrm flipH="1" flipV="1">
            <a:off x="1463174" y="3589022"/>
            <a:ext cx="1070006" cy="5089"/>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32" idx="1"/>
          </p:cNvCxnSpPr>
          <p:nvPr/>
        </p:nvCxnSpPr>
        <p:spPr>
          <a:xfrm rot="10800000" flipH="1">
            <a:off x="3705472" y="4384857"/>
            <a:ext cx="3170783" cy="181270"/>
          </a:xfrm>
          <a:prstGeom prst="bentConnector5">
            <a:avLst>
              <a:gd name="adj1" fmla="val 16740"/>
              <a:gd name="adj2" fmla="val -218"/>
              <a:gd name="adj3" fmla="val 100108"/>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9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7" grpId="0"/>
      <p:bldP spid="26" grpId="0" animBg="1"/>
      <p:bldP spid="27" grpId="0" animBg="1"/>
      <p:bldP spid="28" grpId="0" animBg="1"/>
      <p:bldP spid="29" grpId="0" animBg="1"/>
      <p:bldP spid="30" grpId="0" animBg="1"/>
      <p:bldP spid="32" grpId="0"/>
      <p:bldP spid="33" grpId="0"/>
      <p:bldP spid="38"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4464"/>
            <a:ext cx="6552727" cy="696912"/>
          </a:xfrm>
        </p:spPr>
        <p:txBody>
          <a:bodyPr/>
          <a:lstStyle/>
          <a:p>
            <a:pPr>
              <a:defRPr/>
            </a:pPr>
            <a:r>
              <a:rPr lang="en-US" sz="2400" dirty="0" smtClean="0">
                <a:latin typeface="Arial" panose="020B0604020202020204" pitchFamily="34" charset="0"/>
                <a:cs typeface="Arial" panose="020B0604020202020204" pitchFamily="34" charset="0"/>
              </a:rPr>
              <a:t>ES: Detailed emission and air quality modelling</a:t>
            </a:r>
            <a:endParaRPr lang="en-US" sz="2400" dirty="0">
              <a:latin typeface="Arial" panose="020B0604020202020204" pitchFamily="34" charset="0"/>
              <a:cs typeface="Arial" panose="020B0604020202020204" pitchFamily="34" charset="0"/>
            </a:endParaRPr>
          </a:p>
        </p:txBody>
      </p:sp>
      <p:sp>
        <p:nvSpPr>
          <p:cNvPr id="75" name="TextBox 74"/>
          <p:cNvSpPr txBox="1"/>
          <p:nvPr/>
        </p:nvSpPr>
        <p:spPr>
          <a:xfrm>
            <a:off x="1167732" y="829291"/>
            <a:ext cx="7976268" cy="1754326"/>
          </a:xfrm>
          <a:prstGeom prst="rect">
            <a:avLst/>
          </a:prstGeom>
          <a:noFill/>
        </p:spPr>
        <p:txBody>
          <a:bodyPr wrap="square">
            <a:spAutoFit/>
          </a:bodyPr>
          <a:lstStyle/>
          <a:p>
            <a:pPr>
              <a:defRPr/>
            </a:pPr>
            <a:r>
              <a:rPr lang="en-US" sz="2400" b="1" dirty="0">
                <a:solidFill>
                  <a:schemeClr val="tx2"/>
                </a:solidFill>
                <a:latin typeface="Arial" panose="020B0604020202020204" pitchFamily="34" charset="0"/>
                <a:ea typeface="ＭＳ Ｐゴシック" charset="-128"/>
                <a:cs typeface="Arial" panose="020B0604020202020204" pitchFamily="34" charset="0"/>
              </a:rPr>
              <a:t>Challenges and Novelty</a:t>
            </a:r>
            <a:r>
              <a:rPr lang="en-US" sz="2400" b="1" dirty="0" smtClean="0">
                <a:solidFill>
                  <a:schemeClr val="tx2"/>
                </a:solidFill>
                <a:latin typeface="Arial" panose="020B0604020202020204" pitchFamily="34" charset="0"/>
                <a:ea typeface="ＭＳ Ｐゴシック" charset="-128"/>
                <a:cs typeface="Arial" panose="020B0604020202020204" pitchFamily="34" charset="0"/>
              </a:rPr>
              <a:t>:</a:t>
            </a:r>
            <a:endParaRPr lang="en-US" sz="2400" b="1" dirty="0">
              <a:solidFill>
                <a:schemeClr val="tx2"/>
              </a:solidFill>
              <a:latin typeface="Arial" panose="020B0604020202020204" pitchFamily="34" charset="0"/>
              <a:ea typeface="ＭＳ Ｐゴシック" charset="-128"/>
              <a:cs typeface="Arial" panose="020B0604020202020204" pitchFamily="34" charset="0"/>
            </a:endParaRPr>
          </a:p>
          <a:p>
            <a:pPr marL="285750" indent="-285750">
              <a:buFont typeface="Arial" charset="0"/>
              <a:buChar char="•"/>
              <a:defRPr/>
            </a:pPr>
            <a:r>
              <a:rPr lang="en-US" dirty="0" smtClean="0">
                <a:solidFill>
                  <a:schemeClr val="tx2"/>
                </a:solidFill>
                <a:latin typeface="Arial" panose="020B0604020202020204" pitchFamily="34" charset="0"/>
                <a:ea typeface="ＭＳ Ｐゴシック" charset="-128"/>
                <a:cs typeface="Arial" panose="020B0604020202020204" pitchFamily="34" charset="0"/>
              </a:rPr>
              <a:t>Emission models based on </a:t>
            </a:r>
            <a:r>
              <a:rPr lang="en-US" altLang="en-US" dirty="0">
                <a:solidFill>
                  <a:srgbClr val="004990"/>
                </a:solidFill>
                <a:ea typeface="ＭＳ Ｐゴシック" charset="-128"/>
              </a:rPr>
              <a:t>crowd-sourced data</a:t>
            </a:r>
            <a:endParaRPr lang="en-US" dirty="0">
              <a:solidFill>
                <a:schemeClr val="tx2"/>
              </a:solidFill>
              <a:latin typeface="Arial" panose="020B0604020202020204" pitchFamily="34" charset="0"/>
              <a:ea typeface="ＭＳ Ｐゴシック" charset="-128"/>
              <a:cs typeface="Arial" panose="020B0604020202020204" pitchFamily="34" charset="0"/>
            </a:endParaRPr>
          </a:p>
          <a:p>
            <a:pPr marL="742950" lvl="1" indent="-285750">
              <a:buFont typeface="Arial" charset="0"/>
              <a:buChar char="•"/>
              <a:defRPr/>
            </a:pPr>
            <a:r>
              <a:rPr lang="en-US" sz="1600" dirty="0">
                <a:solidFill>
                  <a:schemeClr val="tx2"/>
                </a:solidFill>
                <a:latin typeface="Arial" panose="020B0604020202020204" pitchFamily="34" charset="0"/>
                <a:ea typeface="ＭＳ Ｐゴシック" charset="-128"/>
                <a:cs typeface="Arial" panose="020B0604020202020204" pitchFamily="34" charset="0"/>
              </a:rPr>
              <a:t>Vehicle activity data </a:t>
            </a:r>
            <a:r>
              <a:rPr lang="en-US" sz="1600" dirty="0" smtClean="0">
                <a:solidFill>
                  <a:schemeClr val="tx2"/>
                </a:solidFill>
                <a:latin typeface="Arial" panose="020B0604020202020204" pitchFamily="34" charset="0"/>
                <a:ea typeface="ＭＳ Ｐゴシック" charset="-128"/>
                <a:cs typeface="Arial" panose="020B0604020202020204" pitchFamily="34" charset="0"/>
              </a:rPr>
              <a:t>using Floating </a:t>
            </a:r>
            <a:r>
              <a:rPr lang="en-US" sz="1600" dirty="0">
                <a:solidFill>
                  <a:schemeClr val="tx2"/>
                </a:solidFill>
                <a:latin typeface="Arial" panose="020B0604020202020204" pitchFamily="34" charset="0"/>
                <a:ea typeface="ＭＳ Ｐゴシック" charset="-128"/>
                <a:cs typeface="Arial" panose="020B0604020202020204" pitchFamily="34" charset="0"/>
              </a:rPr>
              <a:t>Car Data (FCD</a:t>
            </a:r>
            <a:r>
              <a:rPr lang="en-US" sz="1600" dirty="0" smtClean="0">
                <a:solidFill>
                  <a:schemeClr val="tx2"/>
                </a:solidFill>
                <a:latin typeface="Arial" panose="020B0604020202020204" pitchFamily="34" charset="0"/>
                <a:ea typeface="ＭＳ Ｐゴシック" charset="-128"/>
                <a:cs typeface="Arial" panose="020B0604020202020204" pitchFamily="34" charset="0"/>
              </a:rPr>
              <a:t>)</a:t>
            </a:r>
            <a:endParaRPr lang="en-US" sz="1600" dirty="0">
              <a:solidFill>
                <a:schemeClr val="tx2"/>
              </a:solidFill>
              <a:latin typeface="Arial" panose="020B0604020202020204" pitchFamily="34" charset="0"/>
              <a:ea typeface="ＭＳ Ｐゴシック" charset="-128"/>
              <a:cs typeface="Arial" panose="020B0604020202020204" pitchFamily="34" charset="0"/>
            </a:endParaRPr>
          </a:p>
          <a:p>
            <a:pPr marL="742950" lvl="1" indent="-285750">
              <a:buFont typeface="Arial" charset="0"/>
              <a:buChar char="•"/>
              <a:defRPr/>
            </a:pPr>
            <a:r>
              <a:rPr lang="en-US" sz="1600" dirty="0">
                <a:solidFill>
                  <a:schemeClr val="tx2"/>
                </a:solidFill>
                <a:latin typeface="Arial" panose="020B0604020202020204" pitchFamily="34" charset="0"/>
                <a:ea typeface="ＭＳ Ｐゴシック" charset="-128"/>
                <a:cs typeface="Arial" panose="020B0604020202020204" pitchFamily="34" charset="0"/>
              </a:rPr>
              <a:t>Maritime activity data </a:t>
            </a:r>
            <a:r>
              <a:rPr lang="en-US" sz="1600" dirty="0" smtClean="0">
                <a:solidFill>
                  <a:schemeClr val="tx2"/>
                </a:solidFill>
                <a:latin typeface="Arial" panose="020B0604020202020204" pitchFamily="34" charset="0"/>
                <a:ea typeface="ＭＳ Ｐゴシック" charset="-128"/>
                <a:cs typeface="Arial" panose="020B0604020202020204" pitchFamily="34" charset="0"/>
              </a:rPr>
              <a:t>using Automatic </a:t>
            </a:r>
            <a:r>
              <a:rPr lang="en-US" sz="1600" dirty="0">
                <a:solidFill>
                  <a:schemeClr val="tx2"/>
                </a:solidFill>
                <a:latin typeface="Arial" panose="020B0604020202020204" pitchFamily="34" charset="0"/>
                <a:ea typeface="ＭＳ Ｐゴシック" charset="-128"/>
                <a:cs typeface="Arial" panose="020B0604020202020204" pitchFamily="34" charset="0"/>
              </a:rPr>
              <a:t>I</a:t>
            </a:r>
            <a:r>
              <a:rPr lang="en-US" sz="1600" dirty="0" smtClean="0">
                <a:solidFill>
                  <a:schemeClr val="tx2"/>
                </a:solidFill>
                <a:latin typeface="Arial" panose="020B0604020202020204" pitchFamily="34" charset="0"/>
                <a:ea typeface="ＭＳ Ｐゴシック" charset="-128"/>
                <a:cs typeface="Arial" panose="020B0604020202020204" pitchFamily="34" charset="0"/>
              </a:rPr>
              <a:t>dentification </a:t>
            </a:r>
            <a:r>
              <a:rPr lang="en-US" sz="1600" dirty="0">
                <a:solidFill>
                  <a:schemeClr val="tx2"/>
                </a:solidFill>
                <a:latin typeface="Arial" panose="020B0604020202020204" pitchFamily="34" charset="0"/>
                <a:ea typeface="ＭＳ Ｐゴシック" charset="-128"/>
                <a:cs typeface="Arial" panose="020B0604020202020204" pitchFamily="34" charset="0"/>
              </a:rPr>
              <a:t>S</a:t>
            </a:r>
            <a:r>
              <a:rPr lang="en-US" sz="1600" dirty="0" smtClean="0">
                <a:solidFill>
                  <a:schemeClr val="tx2"/>
                </a:solidFill>
                <a:latin typeface="Arial" panose="020B0604020202020204" pitchFamily="34" charset="0"/>
                <a:ea typeface="ＭＳ Ｐゴシック" charset="-128"/>
                <a:cs typeface="Arial" panose="020B0604020202020204" pitchFamily="34" charset="0"/>
              </a:rPr>
              <a:t>ystems (AIS)</a:t>
            </a:r>
          </a:p>
          <a:p>
            <a:pPr marL="285750" indent="-285750">
              <a:buFont typeface="Arial" charset="0"/>
              <a:buChar char="•"/>
              <a:defRPr/>
            </a:pPr>
            <a:r>
              <a:rPr lang="en-US" dirty="0" smtClean="0">
                <a:solidFill>
                  <a:schemeClr val="tx2"/>
                </a:solidFill>
                <a:latin typeface="Arial" panose="020B0604020202020204" pitchFamily="34" charset="0"/>
                <a:ea typeface="ＭＳ Ｐゴシック" charset="-128"/>
                <a:cs typeface="Arial" panose="020B0604020202020204" pitchFamily="34" charset="0"/>
              </a:rPr>
              <a:t>Air quality modelling</a:t>
            </a:r>
          </a:p>
          <a:p>
            <a:pPr marL="742950" lvl="1" indent="-285750">
              <a:buFont typeface="Arial" charset="0"/>
              <a:buChar char="•"/>
              <a:defRPr/>
            </a:pPr>
            <a:r>
              <a:rPr lang="en-US" sz="1600" dirty="0" smtClean="0">
                <a:solidFill>
                  <a:schemeClr val="tx2"/>
                </a:solidFill>
                <a:latin typeface="Arial" panose="020B0604020202020204" pitchFamily="34" charset="0"/>
                <a:ea typeface="ＭＳ Ｐゴシック" charset="-128"/>
                <a:cs typeface="Arial" panose="020B0604020202020204" pitchFamily="34" charset="0"/>
              </a:rPr>
              <a:t>Simulation of chemical and transport processes at the street level</a:t>
            </a:r>
            <a:endParaRPr lang="en-US" sz="1600" dirty="0">
              <a:solidFill>
                <a:schemeClr val="tx2"/>
              </a:solidFill>
              <a:latin typeface="Arial" panose="020B0604020202020204" pitchFamily="34" charset="0"/>
              <a:ea typeface="ＭＳ Ｐゴシック" charset="-128"/>
              <a:cs typeface="Arial" panose="020B0604020202020204" pitchFamily="34" charset="0"/>
            </a:endParaRPr>
          </a:p>
        </p:txBody>
      </p:sp>
      <p:pic>
        <p:nvPicPr>
          <p:cNvPr id="1028" name="Picture 4" descr="https://mediapool.bmwgroup.com/download/edown/pressclub/public?actEvent=zoom&amp;filename=P000906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43608" y="2856211"/>
            <a:ext cx="3600400" cy="285940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734895"/>
            <a:ext cx="1007264" cy="100726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794" y="845666"/>
            <a:ext cx="1000938" cy="1000938"/>
          </a:xfrm>
          <a:prstGeom prst="rect">
            <a:avLst/>
          </a:prstGeom>
        </p:spPr>
      </p:pic>
      <p:grpSp>
        <p:nvGrpSpPr>
          <p:cNvPr id="8" name="Grupo 7"/>
          <p:cNvGrpSpPr/>
          <p:nvPr/>
        </p:nvGrpSpPr>
        <p:grpSpPr>
          <a:xfrm>
            <a:off x="4788024" y="2963302"/>
            <a:ext cx="2880320" cy="2739274"/>
            <a:chOff x="5436096" y="3149922"/>
            <a:chExt cx="3168352" cy="3315338"/>
          </a:xfrm>
        </p:grpSpPr>
        <p:pic>
          <p:nvPicPr>
            <p:cNvPr id="34" name="Imagen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36096" y="3149922"/>
              <a:ext cx="3168352" cy="3312368"/>
            </a:xfrm>
            <a:prstGeom prst="rect">
              <a:avLst/>
            </a:prstGeom>
          </p:spPr>
        </p:pic>
        <p:pic>
          <p:nvPicPr>
            <p:cNvPr id="36" name="Imagen 35"/>
            <p:cNvPicPr>
              <a:picLocks noChangeAspect="1"/>
            </p:cNvPicPr>
            <p:nvPr/>
          </p:nvPicPr>
          <p:blipFill rotWithShape="1">
            <a:blip r:embed="rId6" cstate="print">
              <a:extLst>
                <a:ext uri="{28A0092B-C50C-407E-A947-70E740481C1C}">
                  <a14:useLocalDpi xmlns:a14="http://schemas.microsoft.com/office/drawing/2010/main" val="0"/>
                </a:ext>
              </a:extLst>
            </a:blip>
            <a:srcRect l="-7"/>
            <a:stretch/>
          </p:blipFill>
          <p:spPr>
            <a:xfrm>
              <a:off x="5436096" y="5582514"/>
              <a:ext cx="1368152" cy="882746"/>
            </a:xfrm>
            <a:prstGeom prst="rect">
              <a:avLst/>
            </a:prstGeom>
          </p:spPr>
        </p:pic>
      </p:grpSp>
      <p:sp>
        <p:nvSpPr>
          <p:cNvPr id="38" name="Rectangle 15"/>
          <p:cNvSpPr/>
          <p:nvPr/>
        </p:nvSpPr>
        <p:spPr>
          <a:xfrm>
            <a:off x="1616740" y="5566893"/>
            <a:ext cx="1843774" cy="461665"/>
          </a:xfrm>
          <a:prstGeom prst="rect">
            <a:avLst/>
          </a:prstGeom>
        </p:spPr>
        <p:txBody>
          <a:bodyPr wrap="none">
            <a:spAutoFit/>
          </a:bodyPr>
          <a:lstStyle/>
          <a:p>
            <a:r>
              <a:rPr lang="en-US" sz="2400" dirty="0" smtClean="0">
                <a:ea typeface="ＭＳ Ｐゴシック" charset="-128"/>
              </a:rPr>
              <a:t>Activity data</a:t>
            </a:r>
            <a:endParaRPr lang="en-US" dirty="0"/>
          </a:p>
        </p:txBody>
      </p:sp>
      <p:sp>
        <p:nvSpPr>
          <p:cNvPr id="39" name="Rectangle 15"/>
          <p:cNvSpPr/>
          <p:nvPr/>
        </p:nvSpPr>
        <p:spPr>
          <a:xfrm>
            <a:off x="4827502" y="5568025"/>
            <a:ext cx="2840842" cy="461665"/>
          </a:xfrm>
          <a:prstGeom prst="rect">
            <a:avLst/>
          </a:prstGeom>
        </p:spPr>
        <p:txBody>
          <a:bodyPr wrap="none">
            <a:spAutoFit/>
          </a:bodyPr>
          <a:lstStyle/>
          <a:p>
            <a:r>
              <a:rPr lang="en-US" sz="2400" dirty="0" smtClean="0">
                <a:ea typeface="ＭＳ Ｐゴシック" charset="-128"/>
              </a:rPr>
              <a:t>Emission modelling</a:t>
            </a:r>
            <a:endParaRPr lang="en-US" dirty="0"/>
          </a:p>
        </p:txBody>
      </p:sp>
      <p:sp>
        <p:nvSpPr>
          <p:cNvPr id="40" name="TextBox 91"/>
          <p:cNvSpPr txBox="1"/>
          <p:nvPr/>
        </p:nvSpPr>
        <p:spPr>
          <a:xfrm>
            <a:off x="51366" y="6188928"/>
            <a:ext cx="3026721" cy="830997"/>
          </a:xfrm>
          <a:prstGeom prst="rect">
            <a:avLst/>
          </a:prstGeom>
          <a:noFill/>
        </p:spPr>
        <p:txBody>
          <a:bodyPr wrap="square">
            <a:spAutoFit/>
          </a:bodyPr>
          <a:lstStyle/>
          <a:p>
            <a:pPr eaLnBrk="0" fontAlgn="base" hangingPunct="0">
              <a:spcBef>
                <a:spcPct val="0"/>
              </a:spcBef>
              <a:spcAft>
                <a:spcPct val="0"/>
              </a:spcAft>
              <a:defRPr/>
            </a:pPr>
            <a:r>
              <a:rPr lang="en-US" sz="1600" b="1" dirty="0">
                <a:solidFill>
                  <a:srgbClr val="004990"/>
                </a:solidFill>
                <a:latin typeface="Arial" charset="0"/>
                <a:ea typeface="ＭＳ Ｐゴシック" charset="-128"/>
                <a:cs typeface="DejaVu Sans"/>
              </a:rPr>
              <a:t>Synergies:</a:t>
            </a:r>
          </a:p>
          <a:p>
            <a:pPr marL="285750" indent="-285750" eaLnBrk="0" fontAlgn="base" hangingPunct="0">
              <a:spcBef>
                <a:spcPct val="0"/>
              </a:spcBef>
              <a:spcAft>
                <a:spcPct val="0"/>
              </a:spcAft>
              <a:buFont typeface="Arial" charset="0"/>
              <a:buChar char="•"/>
              <a:defRPr/>
            </a:pPr>
            <a:r>
              <a:rPr lang="en-US" sz="1600" dirty="0" smtClean="0">
                <a:solidFill>
                  <a:srgbClr val="004990"/>
                </a:solidFill>
                <a:latin typeface="Arial" charset="0"/>
                <a:ea typeface="ＭＳ Ｐゴシック" charset="-128"/>
                <a:cs typeface="DejaVu Sans"/>
              </a:rPr>
              <a:t>Public administrations</a:t>
            </a:r>
          </a:p>
          <a:p>
            <a:pPr marL="285750" indent="-285750" eaLnBrk="0" fontAlgn="base" hangingPunct="0">
              <a:spcBef>
                <a:spcPct val="0"/>
              </a:spcBef>
              <a:spcAft>
                <a:spcPct val="0"/>
              </a:spcAft>
              <a:buFont typeface="Arial" charset="0"/>
              <a:buChar char="•"/>
              <a:defRPr/>
            </a:pPr>
            <a:r>
              <a:rPr lang="en-US" sz="1600" dirty="0" smtClean="0">
                <a:solidFill>
                  <a:srgbClr val="004990"/>
                </a:solidFill>
                <a:latin typeface="Arial" charset="0"/>
                <a:ea typeface="ＭＳ Ｐゴシック" charset="-128"/>
                <a:cs typeface="DejaVu Sans"/>
              </a:rPr>
              <a:t>Port authorities</a:t>
            </a:r>
          </a:p>
        </p:txBody>
      </p:sp>
      <p:sp>
        <p:nvSpPr>
          <p:cNvPr id="9" name="Rectángulo 8"/>
          <p:cNvSpPr/>
          <p:nvPr/>
        </p:nvSpPr>
        <p:spPr>
          <a:xfrm>
            <a:off x="3078087" y="6435150"/>
            <a:ext cx="4572000" cy="584775"/>
          </a:xfrm>
          <a:prstGeom prst="rect">
            <a:avLst/>
          </a:prstGeom>
        </p:spPr>
        <p:txBody>
          <a:bodyPr>
            <a:spAutoFit/>
          </a:bodyPr>
          <a:lstStyle/>
          <a:p>
            <a:pPr marL="285750" indent="-285750">
              <a:buFont typeface="Arial" charset="0"/>
              <a:buChar char="•"/>
              <a:defRPr/>
            </a:pPr>
            <a:r>
              <a:rPr lang="en-US" sz="1600" dirty="0">
                <a:solidFill>
                  <a:srgbClr val="004990"/>
                </a:solidFill>
                <a:ea typeface="ＭＳ Ｐゴシック" charset="-128"/>
              </a:rPr>
              <a:t>Research health </a:t>
            </a:r>
            <a:r>
              <a:rPr lang="en-US" sz="1600" dirty="0" err="1" smtClean="0">
                <a:solidFill>
                  <a:srgbClr val="004990"/>
                </a:solidFill>
                <a:ea typeface="ＭＳ Ｐゴシック" charset="-128"/>
              </a:rPr>
              <a:t>centres</a:t>
            </a:r>
            <a:endParaRPr lang="en-US" sz="1600" dirty="0" smtClean="0">
              <a:solidFill>
                <a:srgbClr val="004990"/>
              </a:solidFill>
              <a:ea typeface="ＭＳ Ｐゴシック" charset="-128"/>
            </a:endParaRPr>
          </a:p>
          <a:p>
            <a:pPr marL="285750" indent="-285750">
              <a:buFont typeface="Arial" charset="0"/>
              <a:buChar char="•"/>
              <a:defRPr/>
            </a:pPr>
            <a:r>
              <a:rPr lang="en-US" sz="1600" dirty="0" smtClean="0">
                <a:solidFill>
                  <a:srgbClr val="004990"/>
                </a:solidFill>
                <a:ea typeface="ＭＳ Ｐゴシック" charset="-128"/>
              </a:rPr>
              <a:t>Mobility </a:t>
            </a:r>
            <a:r>
              <a:rPr lang="en-US" sz="1600" dirty="0">
                <a:solidFill>
                  <a:srgbClr val="004990"/>
                </a:solidFill>
                <a:ea typeface="ＭＳ Ｐゴシック" charset="-128"/>
              </a:rPr>
              <a:t>managers</a:t>
            </a:r>
          </a:p>
        </p:txBody>
      </p:sp>
      <p:pic>
        <p:nvPicPr>
          <p:cNvPr id="42" name="Picture 11" descr="http://www.vectorlogo.es/wp-content/uploads/2015/02/logo-vector-port-de-barcelona-450x220.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549000" y="6585703"/>
            <a:ext cx="1113456" cy="387646"/>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15" descr="http://jocsijoguines.cat/media/upload/gif/generalitat_de_catalunya_departament_de_medi_ambient_i_habitatge_editora_3_121_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003" y="6285353"/>
            <a:ext cx="1440159" cy="381076"/>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13" descr="http://www.barcelonalab.cat/uploads/img/bcnlab71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2842" y="6568613"/>
            <a:ext cx="807074" cy="39810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7" descr="http://movilae.com/files/2009/03/racc.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50087" y="6629500"/>
            <a:ext cx="664343" cy="38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9" descr="https://upload.wikimedia.org/wikipedia/commons/thumb/9/9c/Logo_TMB.svg/280px-Logo_TMB.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63464" y="6240800"/>
            <a:ext cx="837697" cy="38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9" descr="http://www.aria.fr/projets/aircity/images/domainehypercentre_8.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043608" y="2550947"/>
            <a:ext cx="6916856" cy="37236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551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9" grpId="0"/>
    </p:bldLst>
  </p:timing>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1387</TotalTime>
  <Words>2181</Words>
  <Application>Microsoft Office PowerPoint</Application>
  <PresentationFormat>Personalizado</PresentationFormat>
  <Paragraphs>311</Paragraphs>
  <Slides>23</Slides>
  <Notes>7</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ＭＳ Ｐゴシック</vt:lpstr>
      <vt:lpstr>Arial</vt:lpstr>
      <vt:lpstr>Arial Black</vt:lpstr>
      <vt:lpstr>Calibri</vt:lpstr>
      <vt:lpstr>DejaVu Sans</vt:lpstr>
      <vt:lpstr>Office Theme</vt:lpstr>
      <vt:lpstr>Presentación de PowerPoint</vt:lpstr>
      <vt:lpstr>Presentación de PowerPoint</vt:lpstr>
      <vt:lpstr>Urban air pollution. Causes</vt:lpstr>
      <vt:lpstr>Air quality management tools: concept</vt:lpstr>
      <vt:lpstr>Air quality management tools:  example of use case</vt:lpstr>
      <vt:lpstr>Inter-departamental effort</vt:lpstr>
      <vt:lpstr>CASE: Street-level wind and transport simulations</vt:lpstr>
      <vt:lpstr>CS: Scalable data collection and processing</vt:lpstr>
      <vt:lpstr>ES: Detailed emission and air quality modelling</vt:lpstr>
      <vt:lpstr>Summary of resources and budget</vt:lpstr>
      <vt:lpstr>Presentación de PowerPoint</vt:lpstr>
      <vt:lpstr>Objective and impact</vt:lpstr>
      <vt:lpstr>Rationale</vt:lpstr>
      <vt:lpstr>Project Description</vt:lpstr>
      <vt:lpstr>Outcomes and strategic positioning </vt:lpstr>
      <vt:lpstr>State of the art. What the community is doing in modelling urban pollution?</vt:lpstr>
      <vt:lpstr>Project structure</vt:lpstr>
      <vt:lpstr>Gantt chart</vt:lpstr>
      <vt:lpstr>WP1. Mesoscale and Gaussian experiments  </vt:lpstr>
      <vt:lpstr>WP2. Efficient emission modelling</vt:lpstr>
      <vt:lpstr>WP3. CFD air quality experiments</vt:lpstr>
      <vt:lpstr>WP4. User engagement, communication and dissemination </vt:lpstr>
      <vt:lpstr>Summary of resources and budget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Albert Soret</cp:lastModifiedBy>
  <cp:revision>135</cp:revision>
  <cp:lastPrinted>2015-12-11T09:54:57Z</cp:lastPrinted>
  <dcterms:created xsi:type="dcterms:W3CDTF">2015-12-09T21:18:04Z</dcterms:created>
  <dcterms:modified xsi:type="dcterms:W3CDTF">2016-02-01T12:42:09Z</dcterms:modified>
</cp:coreProperties>
</file>