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3"/>
  </p:notesMasterIdLst>
  <p:handoutMasterIdLst>
    <p:handoutMasterId r:id="rId34"/>
  </p:handoutMasterIdLst>
  <p:sldIdLst>
    <p:sldId id="256" r:id="rId2"/>
    <p:sldId id="318" r:id="rId3"/>
    <p:sldId id="305" r:id="rId4"/>
    <p:sldId id="307" r:id="rId5"/>
    <p:sldId id="259" r:id="rId6"/>
    <p:sldId id="294" r:id="rId7"/>
    <p:sldId id="299" r:id="rId8"/>
    <p:sldId id="308" r:id="rId9"/>
    <p:sldId id="309" r:id="rId10"/>
    <p:sldId id="310" r:id="rId11"/>
    <p:sldId id="311" r:id="rId12"/>
    <p:sldId id="312" r:id="rId13"/>
    <p:sldId id="313" r:id="rId14"/>
    <p:sldId id="314" r:id="rId15"/>
    <p:sldId id="315" r:id="rId16"/>
    <p:sldId id="316" r:id="rId17"/>
    <p:sldId id="319" r:id="rId18"/>
    <p:sldId id="320" r:id="rId19"/>
    <p:sldId id="321" r:id="rId20"/>
    <p:sldId id="323" r:id="rId21"/>
    <p:sldId id="324" r:id="rId22"/>
    <p:sldId id="325" r:id="rId23"/>
    <p:sldId id="326" r:id="rId24"/>
    <p:sldId id="327" r:id="rId25"/>
    <p:sldId id="328" r:id="rId26"/>
    <p:sldId id="329" r:id="rId27"/>
    <p:sldId id="332" r:id="rId28"/>
    <p:sldId id="330" r:id="rId29"/>
    <p:sldId id="301" r:id="rId30"/>
    <p:sldId id="303" r:id="rId31"/>
    <p:sldId id="293" r:id="rId32"/>
  </p:sldIdLst>
  <p:sldSz cx="9144000" cy="7019925"/>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FF3300"/>
    <a:srgbClr val="0000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3" autoAdjust="0"/>
    <p:restoredTop sz="83146" autoAdjust="0"/>
  </p:normalViewPr>
  <p:slideViewPr>
    <p:cSldViewPr showGuides="1">
      <p:cViewPr>
        <p:scale>
          <a:sx n="60" d="100"/>
          <a:sy n="60" d="100"/>
        </p:scale>
        <p:origin x="-2112" y="-331"/>
      </p:cViewPr>
      <p:guideLst>
        <p:guide orient="horz" pos="3027"/>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2" d="100"/>
          <a:sy n="82" d="100"/>
        </p:scale>
        <p:origin x="-3132" y="-9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7137" cy="511731"/>
          </a:xfrm>
          <a:prstGeom prst="rect">
            <a:avLst/>
          </a:prstGeom>
        </p:spPr>
        <p:txBody>
          <a:bodyPr vert="horz" lIns="95070" tIns="47535" rIns="95070" bIns="47535"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4020507" y="2"/>
            <a:ext cx="3077137" cy="511731"/>
          </a:xfrm>
          <a:prstGeom prst="rect">
            <a:avLst/>
          </a:prstGeom>
        </p:spPr>
        <p:txBody>
          <a:bodyPr vert="horz" wrap="square" lIns="95070" tIns="47535" rIns="95070" bIns="47535" numCol="1" anchor="t" anchorCtr="0" compatLnSpc="1">
            <a:prstTxWarp prst="textNoShape">
              <a:avLst/>
            </a:prstTxWarp>
          </a:bodyPr>
          <a:lstStyle>
            <a:lvl1pPr algn="r">
              <a:defRPr sz="1200">
                <a:latin typeface="Arial" pitchFamily="34" charset="0"/>
              </a:defRPr>
            </a:lvl1pPr>
          </a:lstStyle>
          <a:p>
            <a:pPr>
              <a:defRPr/>
            </a:pPr>
            <a:fld id="{A0A9BCEE-F3F2-40D6-9262-B77CC4E3F90C}" type="datetimeFigureOut">
              <a:rPr lang="en-US"/>
              <a:pPr>
                <a:defRPr/>
              </a:pPr>
              <a:t>4/6/2016</a:t>
            </a:fld>
            <a:endParaRPr lang="en-US"/>
          </a:p>
        </p:txBody>
      </p:sp>
      <p:sp>
        <p:nvSpPr>
          <p:cNvPr id="4" name="Footer Placeholder 3"/>
          <p:cNvSpPr>
            <a:spLocks noGrp="1"/>
          </p:cNvSpPr>
          <p:nvPr>
            <p:ph type="ftr" sz="quarter" idx="2"/>
          </p:nvPr>
        </p:nvSpPr>
        <p:spPr>
          <a:xfrm>
            <a:off x="1" y="9721239"/>
            <a:ext cx="3077137" cy="511731"/>
          </a:xfrm>
          <a:prstGeom prst="rect">
            <a:avLst/>
          </a:prstGeom>
        </p:spPr>
        <p:txBody>
          <a:bodyPr vert="horz" lIns="95070" tIns="47535" rIns="95070" bIns="47535"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4020507" y="9721239"/>
            <a:ext cx="3077137" cy="511731"/>
          </a:xfrm>
          <a:prstGeom prst="rect">
            <a:avLst/>
          </a:prstGeom>
        </p:spPr>
        <p:txBody>
          <a:bodyPr vert="horz" wrap="square" lIns="95070" tIns="47535" rIns="95070" bIns="47535" numCol="1" anchor="b" anchorCtr="0" compatLnSpc="1">
            <a:prstTxWarp prst="textNoShape">
              <a:avLst/>
            </a:prstTxWarp>
          </a:bodyPr>
          <a:lstStyle>
            <a:lvl1pPr algn="r">
              <a:defRPr sz="1200">
                <a:latin typeface="Arial" pitchFamily="34" charset="0"/>
              </a:defRPr>
            </a:lvl1pPr>
          </a:lstStyle>
          <a:p>
            <a:pPr>
              <a:defRPr/>
            </a:pPr>
            <a:fld id="{C3B26407-0ABD-4671-843E-14191986B6C8}" type="slidenum">
              <a:rPr lang="en-US"/>
              <a:pPr>
                <a:defRPr/>
              </a:pPr>
              <a:t>‹Nº›</a:t>
            </a:fld>
            <a:endParaRPr lang="en-US"/>
          </a:p>
        </p:txBody>
      </p:sp>
    </p:spTree>
    <p:extLst>
      <p:ext uri="{BB962C8B-B14F-4D97-AF65-F5344CB8AC3E}">
        <p14:creationId xmlns:p14="http://schemas.microsoft.com/office/powerpoint/2010/main" val="2859644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7137" cy="511731"/>
          </a:xfrm>
          <a:prstGeom prst="rect">
            <a:avLst/>
          </a:prstGeom>
        </p:spPr>
        <p:txBody>
          <a:bodyPr vert="horz" lIns="95070" tIns="47535" rIns="95070" bIns="47535"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4020507" y="2"/>
            <a:ext cx="3077137" cy="511731"/>
          </a:xfrm>
          <a:prstGeom prst="rect">
            <a:avLst/>
          </a:prstGeom>
        </p:spPr>
        <p:txBody>
          <a:bodyPr vert="horz" wrap="square" lIns="95070" tIns="47535" rIns="95070" bIns="47535" numCol="1" anchor="t" anchorCtr="0" compatLnSpc="1">
            <a:prstTxWarp prst="textNoShape">
              <a:avLst/>
            </a:prstTxWarp>
          </a:bodyPr>
          <a:lstStyle>
            <a:lvl1pPr algn="r">
              <a:defRPr sz="1200">
                <a:latin typeface="Arial" pitchFamily="34" charset="0"/>
              </a:defRPr>
            </a:lvl1pPr>
          </a:lstStyle>
          <a:p>
            <a:pPr>
              <a:defRPr/>
            </a:pPr>
            <a:fld id="{1B59BE26-975B-4675-9D8D-13DA8BE381EF}" type="datetimeFigureOut">
              <a:rPr lang="en-US"/>
              <a:pPr>
                <a:defRPr/>
              </a:pPr>
              <a:t>4/6/2016</a:t>
            </a:fld>
            <a:endParaRPr lang="en-US"/>
          </a:p>
        </p:txBody>
      </p:sp>
      <p:sp>
        <p:nvSpPr>
          <p:cNvPr id="4" name="Slide Image Placeholder 3"/>
          <p:cNvSpPr>
            <a:spLocks noGrp="1" noRot="1" noChangeAspect="1"/>
          </p:cNvSpPr>
          <p:nvPr>
            <p:ph type="sldImg" idx="2"/>
          </p:nvPr>
        </p:nvSpPr>
        <p:spPr>
          <a:xfrm>
            <a:off x="1050925" y="768350"/>
            <a:ext cx="4997450" cy="3836988"/>
          </a:xfrm>
          <a:prstGeom prst="rect">
            <a:avLst/>
          </a:prstGeom>
          <a:noFill/>
          <a:ln w="12700">
            <a:solidFill>
              <a:prstClr val="black"/>
            </a:solidFill>
          </a:ln>
        </p:spPr>
        <p:txBody>
          <a:bodyPr vert="horz" lIns="95070" tIns="47535" rIns="95070" bIns="47535" rtlCol="0" anchor="ctr"/>
          <a:lstStyle/>
          <a:p>
            <a:pPr lvl="0"/>
            <a:endParaRPr lang="en-US" noProof="0" smtClean="0"/>
          </a:p>
        </p:txBody>
      </p:sp>
      <p:sp>
        <p:nvSpPr>
          <p:cNvPr id="5" name="Notes Placeholder 4"/>
          <p:cNvSpPr>
            <a:spLocks noGrp="1"/>
          </p:cNvSpPr>
          <p:nvPr>
            <p:ph type="body" sz="quarter" idx="3"/>
          </p:nvPr>
        </p:nvSpPr>
        <p:spPr>
          <a:xfrm>
            <a:off x="709600" y="4862267"/>
            <a:ext cx="5680103" cy="4605574"/>
          </a:xfrm>
          <a:prstGeom prst="rect">
            <a:avLst/>
          </a:prstGeom>
        </p:spPr>
        <p:txBody>
          <a:bodyPr vert="horz" lIns="95070" tIns="47535" rIns="95070" bIns="4753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9721239"/>
            <a:ext cx="3077137" cy="511731"/>
          </a:xfrm>
          <a:prstGeom prst="rect">
            <a:avLst/>
          </a:prstGeom>
        </p:spPr>
        <p:txBody>
          <a:bodyPr vert="horz" lIns="95070" tIns="47535" rIns="95070" bIns="47535"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4020507" y="9721239"/>
            <a:ext cx="3077137" cy="511731"/>
          </a:xfrm>
          <a:prstGeom prst="rect">
            <a:avLst/>
          </a:prstGeom>
        </p:spPr>
        <p:txBody>
          <a:bodyPr vert="horz" wrap="square" lIns="95070" tIns="47535" rIns="95070" bIns="47535" numCol="1" anchor="b" anchorCtr="0" compatLnSpc="1">
            <a:prstTxWarp prst="textNoShape">
              <a:avLst/>
            </a:prstTxWarp>
          </a:bodyPr>
          <a:lstStyle>
            <a:lvl1pPr algn="r">
              <a:defRPr sz="1200">
                <a:latin typeface="Arial" pitchFamily="34" charset="0"/>
              </a:defRPr>
            </a:lvl1pPr>
          </a:lstStyle>
          <a:p>
            <a:pPr>
              <a:defRPr/>
            </a:pPr>
            <a:fld id="{18362591-CCD2-47AE-8FC1-4CDF21D53FB7}" type="slidenum">
              <a:rPr lang="en-US"/>
              <a:pPr>
                <a:defRPr/>
              </a:pPr>
              <a:t>‹Nº›</a:t>
            </a:fld>
            <a:endParaRPr lang="en-US"/>
          </a:p>
        </p:txBody>
      </p:sp>
    </p:spTree>
    <p:extLst>
      <p:ext uri="{BB962C8B-B14F-4D97-AF65-F5344CB8AC3E}">
        <p14:creationId xmlns:p14="http://schemas.microsoft.com/office/powerpoint/2010/main" val="28119522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0</a:t>
            </a:fld>
            <a:endParaRPr lang="en-US"/>
          </a:p>
        </p:txBody>
      </p:sp>
    </p:spTree>
    <p:extLst>
      <p:ext uri="{BB962C8B-B14F-4D97-AF65-F5344CB8AC3E}">
        <p14:creationId xmlns:p14="http://schemas.microsoft.com/office/powerpoint/2010/main" val="1452342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10</a:t>
            </a:fld>
            <a:endParaRPr lang="en-US"/>
          </a:p>
        </p:txBody>
      </p:sp>
    </p:spTree>
    <p:extLst>
      <p:ext uri="{BB962C8B-B14F-4D97-AF65-F5344CB8AC3E}">
        <p14:creationId xmlns:p14="http://schemas.microsoft.com/office/powerpoint/2010/main" val="2131939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The</a:t>
            </a:r>
            <a:r>
              <a:rPr lang="es-ES_tradnl" dirty="0" smtClean="0"/>
              <a:t> actual </a:t>
            </a:r>
            <a:r>
              <a:rPr lang="es-ES_tradnl" dirty="0" err="1" smtClean="0"/>
              <a:t>value</a:t>
            </a:r>
            <a:r>
              <a:rPr lang="es-ES_tradnl" dirty="0" smtClean="0"/>
              <a:t> </a:t>
            </a:r>
            <a:r>
              <a:rPr lang="es-ES_tradnl" dirty="0" err="1" smtClean="0"/>
              <a:t>is</a:t>
            </a:r>
            <a:r>
              <a:rPr lang="es-ES_tradnl" dirty="0" smtClean="0"/>
              <a:t> </a:t>
            </a:r>
            <a:r>
              <a:rPr lang="es-ES_tradnl" dirty="0" err="1" smtClean="0"/>
              <a:t>not</a:t>
            </a:r>
            <a:r>
              <a:rPr lang="es-ES_tradnl" dirty="0" smtClean="0"/>
              <a:t> </a:t>
            </a:r>
            <a:r>
              <a:rPr lang="es-ES_tradnl" dirty="0" err="1" smtClean="0"/>
              <a:t>provided</a:t>
            </a:r>
            <a:r>
              <a:rPr lang="es-ES_tradnl" dirty="0" smtClean="0"/>
              <a:t> and </a:t>
            </a:r>
            <a:r>
              <a:rPr lang="es-ES_tradnl" dirty="0" err="1" smtClean="0"/>
              <a:t>not</a:t>
            </a:r>
            <a:r>
              <a:rPr lang="es-ES_tradnl" dirty="0" smtClean="0"/>
              <a:t> </a:t>
            </a:r>
            <a:r>
              <a:rPr lang="es-ES_tradnl" dirty="0" err="1" smtClean="0"/>
              <a:t>easy</a:t>
            </a:r>
            <a:r>
              <a:rPr lang="es-ES_tradnl" dirty="0" smtClean="0"/>
              <a:t> to </a:t>
            </a:r>
            <a:r>
              <a:rPr lang="es-ES_tradnl" dirty="0" err="1" smtClean="0"/>
              <a:t>get</a:t>
            </a:r>
            <a:r>
              <a:rPr lang="es-ES_tradnl" dirty="0" smtClean="0"/>
              <a:t>.</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general </a:t>
            </a:r>
            <a:r>
              <a:rPr lang="es-ES_tradnl" baseline="0" dirty="0" err="1" smtClean="0"/>
              <a:t>indicator</a:t>
            </a:r>
            <a:r>
              <a:rPr lang="es-ES_tradnl" baseline="0" dirty="0" smtClean="0"/>
              <a:t> of </a:t>
            </a:r>
            <a:r>
              <a:rPr lang="es-ES_tradnl" baseline="0" dirty="0" err="1" smtClean="0"/>
              <a:t>how</a:t>
            </a:r>
            <a:r>
              <a:rPr lang="es-ES_tradnl" baseline="0" dirty="0" smtClean="0"/>
              <a:t> </a:t>
            </a:r>
            <a:r>
              <a:rPr lang="es-ES_tradnl" baseline="0" dirty="0" err="1" smtClean="0"/>
              <a:t>much</a:t>
            </a:r>
            <a:r>
              <a:rPr lang="es-ES_tradnl" baseline="0" dirty="0" smtClean="0"/>
              <a:t> </a:t>
            </a:r>
            <a:r>
              <a:rPr lang="es-ES_tradnl" baseline="0" dirty="0" err="1" smtClean="0"/>
              <a:t>wind</a:t>
            </a:r>
            <a:r>
              <a:rPr lang="es-ES_tradnl" baseline="0" dirty="0" smtClean="0"/>
              <a:t> </a:t>
            </a:r>
            <a:r>
              <a:rPr lang="es-ES_tradnl" baseline="0" dirty="0" err="1" smtClean="0"/>
              <a:t>is</a:t>
            </a:r>
            <a:r>
              <a:rPr lang="es-ES_tradnl" baseline="0" dirty="0" smtClean="0"/>
              <a:t> </a:t>
            </a:r>
            <a:r>
              <a:rPr lang="es-ES_tradnl" baseline="0" dirty="0" err="1" smtClean="0"/>
              <a:t>predicted</a:t>
            </a:r>
            <a:r>
              <a:rPr lang="es-ES_tradnl" baseline="0" dirty="0" smtClean="0"/>
              <a:t> </a:t>
            </a:r>
            <a:r>
              <a:rPr lang="es-ES_tradnl" baseline="0" dirty="0" err="1" smtClean="0"/>
              <a:t>but</a:t>
            </a:r>
            <a:r>
              <a:rPr lang="es-ES_tradnl" baseline="0" dirty="0" smtClean="0"/>
              <a:t>, </a:t>
            </a:r>
            <a:r>
              <a:rPr lang="es-ES_tradnl" baseline="0" dirty="0" err="1" smtClean="0"/>
              <a:t>since</a:t>
            </a:r>
            <a:r>
              <a:rPr lang="es-ES_tradnl" baseline="0" dirty="0" smtClean="0"/>
              <a:t> </a:t>
            </a:r>
            <a:r>
              <a:rPr lang="es-ES_tradnl" baseline="0" dirty="0" err="1" smtClean="0"/>
              <a:t>it</a:t>
            </a:r>
            <a:r>
              <a:rPr lang="es-ES_tradnl" baseline="0" dirty="0" smtClean="0"/>
              <a:t> </a:t>
            </a:r>
            <a:r>
              <a:rPr lang="es-ES_tradnl" baseline="0" dirty="0" err="1" smtClean="0"/>
              <a:t>is</a:t>
            </a:r>
            <a:r>
              <a:rPr lang="es-ES_tradnl" baseline="0" dirty="0" smtClean="0"/>
              <a:t> a </a:t>
            </a:r>
            <a:r>
              <a:rPr lang="es-ES_tradnl" baseline="0" dirty="0" err="1" smtClean="0"/>
              <a:t>deterministic</a:t>
            </a:r>
            <a:r>
              <a:rPr lang="es-ES_tradnl" baseline="0" dirty="0" smtClean="0"/>
              <a:t> </a:t>
            </a:r>
            <a:r>
              <a:rPr lang="es-ES_tradnl" baseline="0" dirty="0" err="1" smtClean="0"/>
              <a:t>value</a:t>
            </a:r>
            <a:r>
              <a:rPr lang="es-ES_tradnl" baseline="0" dirty="0" smtClean="0"/>
              <a:t> </a:t>
            </a:r>
            <a:r>
              <a:rPr lang="es-ES_tradnl" baseline="0" dirty="0" err="1" smtClean="0"/>
              <a:t>one</a:t>
            </a:r>
            <a:r>
              <a:rPr lang="es-ES_tradnl" baseline="0" dirty="0" smtClean="0"/>
              <a:t> of </a:t>
            </a:r>
            <a:r>
              <a:rPr lang="es-ES_tradnl" baseline="0" dirty="0" err="1" smtClean="0"/>
              <a:t>the</a:t>
            </a:r>
            <a:r>
              <a:rPr lang="es-ES_tradnl" baseline="0" dirty="0" smtClean="0"/>
              <a:t> </a:t>
            </a:r>
            <a:r>
              <a:rPr lang="es-ES_tradnl" baseline="0" dirty="0" err="1" smtClean="0"/>
              <a:t>objectives</a:t>
            </a:r>
            <a:r>
              <a:rPr lang="es-ES_tradnl" baseline="0" dirty="0" smtClean="0"/>
              <a:t> </a:t>
            </a:r>
            <a:r>
              <a:rPr lang="es-ES_tradnl" baseline="0" dirty="0" err="1" smtClean="0"/>
              <a:t>was</a:t>
            </a:r>
            <a:r>
              <a:rPr lang="es-ES_tradnl" baseline="0" dirty="0" smtClean="0"/>
              <a:t> </a:t>
            </a:r>
            <a:r>
              <a:rPr lang="es-ES_tradnl" baseline="0" dirty="0" err="1" smtClean="0"/>
              <a:t>that</a:t>
            </a:r>
            <a:r>
              <a:rPr lang="es-ES_tradnl" baseline="0" dirty="0" smtClean="0"/>
              <a:t> </a:t>
            </a:r>
            <a:r>
              <a:rPr lang="es-ES_tradnl" baseline="0" dirty="0" err="1" smtClean="0"/>
              <a:t>users</a:t>
            </a:r>
            <a:r>
              <a:rPr lang="es-ES_tradnl" baseline="0" dirty="0" smtClean="0"/>
              <a:t> </a:t>
            </a:r>
            <a:r>
              <a:rPr lang="es-ES_tradnl" baseline="0" dirty="0" err="1" smtClean="0"/>
              <a:t>couldn’t</a:t>
            </a:r>
            <a:r>
              <a:rPr lang="es-ES_tradnl" baseline="0" dirty="0" smtClean="0"/>
              <a:t> </a:t>
            </a:r>
            <a:r>
              <a:rPr lang="es-ES_tradnl" baseline="0" dirty="0" err="1" smtClean="0"/>
              <a:t>focus</a:t>
            </a:r>
            <a:r>
              <a:rPr lang="es-ES_tradnl" baseline="0" dirty="0" smtClean="0"/>
              <a:t> </a:t>
            </a:r>
            <a:r>
              <a:rPr lang="es-ES_tradnl" baseline="0" dirty="0" err="1" smtClean="0"/>
              <a:t>too</a:t>
            </a:r>
            <a:r>
              <a:rPr lang="es-ES_tradnl" baseline="0" dirty="0" smtClean="0"/>
              <a:t> </a:t>
            </a:r>
            <a:r>
              <a:rPr lang="es-ES_tradnl" baseline="0" dirty="0" err="1" smtClean="0"/>
              <a:t>much</a:t>
            </a:r>
            <a:r>
              <a:rPr lang="es-ES_tradnl" baseline="0" dirty="0" smtClean="0"/>
              <a:t> </a:t>
            </a:r>
            <a:r>
              <a:rPr lang="es-ES_tradnl" baseline="0" dirty="0" err="1" smtClean="0"/>
              <a:t>on</a:t>
            </a:r>
            <a:r>
              <a:rPr lang="es-ES_tradnl" baseline="0" dirty="0" smtClean="0"/>
              <a:t> </a:t>
            </a:r>
            <a:r>
              <a:rPr lang="es-ES_tradnl" baseline="0" dirty="0" err="1" smtClean="0"/>
              <a:t>it</a:t>
            </a:r>
            <a:r>
              <a:rPr lang="es-ES_tradnl" baseline="0" dirty="0" smtClean="0"/>
              <a:t>.</a:t>
            </a:r>
            <a:endParaRPr lang="es-ES" dirty="0"/>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11</a:t>
            </a:fld>
            <a:endParaRPr lang="en-US"/>
          </a:p>
        </p:txBody>
      </p:sp>
    </p:spTree>
    <p:extLst>
      <p:ext uri="{BB962C8B-B14F-4D97-AF65-F5344CB8AC3E}">
        <p14:creationId xmlns:p14="http://schemas.microsoft.com/office/powerpoint/2010/main" val="1246907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The</a:t>
            </a:r>
            <a:r>
              <a:rPr lang="es-ES_tradnl" dirty="0" smtClean="0"/>
              <a:t> actual </a:t>
            </a:r>
            <a:r>
              <a:rPr lang="es-ES_tradnl" dirty="0" err="1" smtClean="0"/>
              <a:t>value</a:t>
            </a:r>
            <a:r>
              <a:rPr lang="es-ES_tradnl" dirty="0" smtClean="0"/>
              <a:t> </a:t>
            </a:r>
            <a:r>
              <a:rPr lang="es-ES_tradnl" dirty="0" err="1" smtClean="0"/>
              <a:t>is</a:t>
            </a:r>
            <a:r>
              <a:rPr lang="es-ES_tradnl" dirty="0" smtClean="0"/>
              <a:t> </a:t>
            </a:r>
            <a:r>
              <a:rPr lang="es-ES_tradnl" dirty="0" err="1" smtClean="0"/>
              <a:t>not</a:t>
            </a:r>
            <a:r>
              <a:rPr lang="es-ES_tradnl" dirty="0" smtClean="0"/>
              <a:t> </a:t>
            </a:r>
            <a:r>
              <a:rPr lang="es-ES_tradnl" dirty="0" err="1" smtClean="0"/>
              <a:t>provided</a:t>
            </a:r>
            <a:r>
              <a:rPr lang="es-ES_tradnl" dirty="0" smtClean="0"/>
              <a:t> and </a:t>
            </a:r>
            <a:r>
              <a:rPr lang="es-ES_tradnl" dirty="0" err="1" smtClean="0"/>
              <a:t>not</a:t>
            </a:r>
            <a:r>
              <a:rPr lang="es-ES_tradnl" dirty="0" smtClean="0"/>
              <a:t> </a:t>
            </a:r>
            <a:r>
              <a:rPr lang="es-ES_tradnl" dirty="0" err="1" smtClean="0"/>
              <a:t>easy</a:t>
            </a:r>
            <a:r>
              <a:rPr lang="es-ES_tradnl" dirty="0" smtClean="0"/>
              <a:t> to </a:t>
            </a:r>
            <a:r>
              <a:rPr lang="es-ES_tradnl" dirty="0" err="1" smtClean="0"/>
              <a:t>get</a:t>
            </a:r>
            <a:r>
              <a:rPr lang="es-ES_tradnl" dirty="0" smtClean="0"/>
              <a:t>.</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general </a:t>
            </a:r>
            <a:r>
              <a:rPr lang="es-ES_tradnl" baseline="0" dirty="0" err="1" smtClean="0"/>
              <a:t>indicator</a:t>
            </a:r>
            <a:r>
              <a:rPr lang="es-ES_tradnl" baseline="0" dirty="0" smtClean="0"/>
              <a:t> of </a:t>
            </a:r>
            <a:r>
              <a:rPr lang="es-ES_tradnl" baseline="0" dirty="0" err="1" smtClean="0"/>
              <a:t>how</a:t>
            </a:r>
            <a:r>
              <a:rPr lang="es-ES_tradnl" baseline="0" dirty="0" smtClean="0"/>
              <a:t> </a:t>
            </a:r>
            <a:r>
              <a:rPr lang="es-ES_tradnl" baseline="0" dirty="0" err="1" smtClean="0"/>
              <a:t>much</a:t>
            </a:r>
            <a:r>
              <a:rPr lang="es-ES_tradnl" baseline="0" dirty="0" smtClean="0"/>
              <a:t> </a:t>
            </a:r>
            <a:r>
              <a:rPr lang="es-ES_tradnl" baseline="0" dirty="0" err="1" smtClean="0"/>
              <a:t>wind</a:t>
            </a:r>
            <a:r>
              <a:rPr lang="es-ES_tradnl" baseline="0" dirty="0" smtClean="0"/>
              <a:t> </a:t>
            </a:r>
            <a:r>
              <a:rPr lang="es-ES_tradnl" baseline="0" dirty="0" err="1" smtClean="0"/>
              <a:t>is</a:t>
            </a:r>
            <a:r>
              <a:rPr lang="es-ES_tradnl" baseline="0" dirty="0" smtClean="0"/>
              <a:t> </a:t>
            </a:r>
            <a:r>
              <a:rPr lang="es-ES_tradnl" baseline="0" dirty="0" err="1" smtClean="0"/>
              <a:t>predicted</a:t>
            </a:r>
            <a:r>
              <a:rPr lang="es-ES_tradnl" baseline="0" dirty="0" smtClean="0"/>
              <a:t> </a:t>
            </a:r>
            <a:r>
              <a:rPr lang="es-ES_tradnl" baseline="0" dirty="0" err="1" smtClean="0"/>
              <a:t>but</a:t>
            </a:r>
            <a:r>
              <a:rPr lang="es-ES_tradnl" baseline="0" dirty="0" smtClean="0"/>
              <a:t>, </a:t>
            </a:r>
            <a:r>
              <a:rPr lang="es-ES_tradnl" baseline="0" dirty="0" err="1" smtClean="0"/>
              <a:t>since</a:t>
            </a:r>
            <a:r>
              <a:rPr lang="es-ES_tradnl" baseline="0" dirty="0" smtClean="0"/>
              <a:t> </a:t>
            </a:r>
            <a:r>
              <a:rPr lang="es-ES_tradnl" baseline="0" dirty="0" err="1" smtClean="0"/>
              <a:t>it</a:t>
            </a:r>
            <a:r>
              <a:rPr lang="es-ES_tradnl" baseline="0" dirty="0" smtClean="0"/>
              <a:t> </a:t>
            </a:r>
            <a:r>
              <a:rPr lang="es-ES_tradnl" baseline="0" dirty="0" err="1" smtClean="0"/>
              <a:t>is</a:t>
            </a:r>
            <a:r>
              <a:rPr lang="es-ES_tradnl" baseline="0" dirty="0" smtClean="0"/>
              <a:t> a </a:t>
            </a:r>
            <a:r>
              <a:rPr lang="es-ES_tradnl" baseline="0" dirty="0" err="1" smtClean="0"/>
              <a:t>deterministic</a:t>
            </a:r>
            <a:r>
              <a:rPr lang="es-ES_tradnl" baseline="0" dirty="0" smtClean="0"/>
              <a:t> </a:t>
            </a:r>
            <a:r>
              <a:rPr lang="es-ES_tradnl" baseline="0" dirty="0" err="1" smtClean="0"/>
              <a:t>value</a:t>
            </a:r>
            <a:r>
              <a:rPr lang="es-ES_tradnl" baseline="0" dirty="0" smtClean="0"/>
              <a:t> </a:t>
            </a:r>
            <a:r>
              <a:rPr lang="es-ES_tradnl" baseline="0" dirty="0" err="1" smtClean="0"/>
              <a:t>one</a:t>
            </a:r>
            <a:r>
              <a:rPr lang="es-ES_tradnl" baseline="0" dirty="0" smtClean="0"/>
              <a:t> of </a:t>
            </a:r>
            <a:r>
              <a:rPr lang="es-ES_tradnl" baseline="0" dirty="0" err="1" smtClean="0"/>
              <a:t>the</a:t>
            </a:r>
            <a:r>
              <a:rPr lang="es-ES_tradnl" baseline="0" dirty="0" smtClean="0"/>
              <a:t> </a:t>
            </a:r>
            <a:r>
              <a:rPr lang="es-ES_tradnl" baseline="0" dirty="0" err="1" smtClean="0"/>
              <a:t>objectives</a:t>
            </a:r>
            <a:r>
              <a:rPr lang="es-ES_tradnl" baseline="0" dirty="0" smtClean="0"/>
              <a:t> </a:t>
            </a:r>
            <a:r>
              <a:rPr lang="es-ES_tradnl" baseline="0" dirty="0" err="1" smtClean="0"/>
              <a:t>was</a:t>
            </a:r>
            <a:r>
              <a:rPr lang="es-ES_tradnl" baseline="0" dirty="0" smtClean="0"/>
              <a:t> </a:t>
            </a:r>
            <a:r>
              <a:rPr lang="es-ES_tradnl" baseline="0" dirty="0" err="1" smtClean="0"/>
              <a:t>that</a:t>
            </a:r>
            <a:r>
              <a:rPr lang="es-ES_tradnl" baseline="0" dirty="0" smtClean="0"/>
              <a:t> </a:t>
            </a:r>
            <a:r>
              <a:rPr lang="es-ES_tradnl" baseline="0" dirty="0" err="1" smtClean="0"/>
              <a:t>users</a:t>
            </a:r>
            <a:r>
              <a:rPr lang="es-ES_tradnl" baseline="0" dirty="0" smtClean="0"/>
              <a:t> </a:t>
            </a:r>
            <a:r>
              <a:rPr lang="es-ES_tradnl" baseline="0" dirty="0" err="1" smtClean="0"/>
              <a:t>couldn’t</a:t>
            </a:r>
            <a:r>
              <a:rPr lang="es-ES_tradnl" baseline="0" dirty="0" smtClean="0"/>
              <a:t> </a:t>
            </a:r>
            <a:r>
              <a:rPr lang="es-ES_tradnl" baseline="0" dirty="0" err="1" smtClean="0"/>
              <a:t>focus</a:t>
            </a:r>
            <a:r>
              <a:rPr lang="es-ES_tradnl" baseline="0" dirty="0" smtClean="0"/>
              <a:t> </a:t>
            </a:r>
            <a:r>
              <a:rPr lang="es-ES_tradnl" baseline="0" dirty="0" err="1" smtClean="0"/>
              <a:t>too</a:t>
            </a:r>
            <a:r>
              <a:rPr lang="es-ES_tradnl" baseline="0" dirty="0" smtClean="0"/>
              <a:t> </a:t>
            </a:r>
            <a:r>
              <a:rPr lang="es-ES_tradnl" baseline="0" dirty="0" err="1" smtClean="0"/>
              <a:t>much</a:t>
            </a:r>
            <a:r>
              <a:rPr lang="es-ES_tradnl" baseline="0" dirty="0" smtClean="0"/>
              <a:t> </a:t>
            </a:r>
            <a:r>
              <a:rPr lang="es-ES_tradnl" baseline="0" dirty="0" err="1" smtClean="0"/>
              <a:t>on</a:t>
            </a:r>
            <a:r>
              <a:rPr lang="es-ES_tradnl" baseline="0" dirty="0" smtClean="0"/>
              <a:t> </a:t>
            </a:r>
            <a:r>
              <a:rPr lang="es-ES_tradnl" baseline="0" dirty="0" err="1" smtClean="0"/>
              <a:t>it</a:t>
            </a:r>
            <a:r>
              <a:rPr lang="es-ES_tradnl" baseline="0" smtClean="0"/>
              <a:t>.</a:t>
            </a:r>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12</a:t>
            </a:fld>
            <a:endParaRPr lang="en-US"/>
          </a:p>
        </p:txBody>
      </p:sp>
    </p:spTree>
    <p:extLst>
      <p:ext uri="{BB962C8B-B14F-4D97-AF65-F5344CB8AC3E}">
        <p14:creationId xmlns:p14="http://schemas.microsoft.com/office/powerpoint/2010/main" val="1246907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The</a:t>
            </a:r>
            <a:r>
              <a:rPr lang="es-ES_tradnl" dirty="0" smtClean="0"/>
              <a:t> actual </a:t>
            </a:r>
            <a:r>
              <a:rPr lang="es-ES_tradnl" dirty="0" err="1" smtClean="0"/>
              <a:t>value</a:t>
            </a:r>
            <a:r>
              <a:rPr lang="es-ES_tradnl" dirty="0" smtClean="0"/>
              <a:t> </a:t>
            </a:r>
            <a:r>
              <a:rPr lang="es-ES_tradnl" dirty="0" err="1" smtClean="0"/>
              <a:t>is</a:t>
            </a:r>
            <a:r>
              <a:rPr lang="es-ES_tradnl" dirty="0" smtClean="0"/>
              <a:t> </a:t>
            </a:r>
            <a:r>
              <a:rPr lang="es-ES_tradnl" dirty="0" err="1" smtClean="0"/>
              <a:t>not</a:t>
            </a:r>
            <a:r>
              <a:rPr lang="es-ES_tradnl" dirty="0" smtClean="0"/>
              <a:t> </a:t>
            </a:r>
            <a:r>
              <a:rPr lang="es-ES_tradnl" dirty="0" err="1" smtClean="0"/>
              <a:t>provided</a:t>
            </a:r>
            <a:r>
              <a:rPr lang="es-ES_tradnl" dirty="0" smtClean="0"/>
              <a:t> and </a:t>
            </a:r>
            <a:r>
              <a:rPr lang="es-ES_tradnl" dirty="0" err="1" smtClean="0"/>
              <a:t>not</a:t>
            </a:r>
            <a:r>
              <a:rPr lang="es-ES_tradnl" dirty="0" smtClean="0"/>
              <a:t> </a:t>
            </a:r>
            <a:r>
              <a:rPr lang="es-ES_tradnl" dirty="0" err="1" smtClean="0"/>
              <a:t>easy</a:t>
            </a:r>
            <a:r>
              <a:rPr lang="es-ES_tradnl" dirty="0" smtClean="0"/>
              <a:t> to </a:t>
            </a:r>
            <a:r>
              <a:rPr lang="es-ES_tradnl" dirty="0" err="1" smtClean="0"/>
              <a:t>get</a:t>
            </a:r>
            <a:r>
              <a:rPr lang="es-ES_tradnl" dirty="0" smtClean="0"/>
              <a:t>.</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general </a:t>
            </a:r>
            <a:r>
              <a:rPr lang="es-ES_tradnl" baseline="0" dirty="0" err="1" smtClean="0"/>
              <a:t>indicator</a:t>
            </a:r>
            <a:r>
              <a:rPr lang="es-ES_tradnl" baseline="0" dirty="0" smtClean="0"/>
              <a:t> of </a:t>
            </a:r>
            <a:r>
              <a:rPr lang="es-ES_tradnl" baseline="0" dirty="0" err="1" smtClean="0"/>
              <a:t>how</a:t>
            </a:r>
            <a:r>
              <a:rPr lang="es-ES_tradnl" baseline="0" dirty="0" smtClean="0"/>
              <a:t> </a:t>
            </a:r>
            <a:r>
              <a:rPr lang="es-ES_tradnl" baseline="0" dirty="0" err="1" smtClean="0"/>
              <a:t>much</a:t>
            </a:r>
            <a:r>
              <a:rPr lang="es-ES_tradnl" baseline="0" dirty="0" smtClean="0"/>
              <a:t> </a:t>
            </a:r>
            <a:r>
              <a:rPr lang="es-ES_tradnl" baseline="0" dirty="0" err="1" smtClean="0"/>
              <a:t>wind</a:t>
            </a:r>
            <a:r>
              <a:rPr lang="es-ES_tradnl" baseline="0" dirty="0" smtClean="0"/>
              <a:t> </a:t>
            </a:r>
            <a:r>
              <a:rPr lang="es-ES_tradnl" baseline="0" dirty="0" err="1" smtClean="0"/>
              <a:t>is</a:t>
            </a:r>
            <a:r>
              <a:rPr lang="es-ES_tradnl" baseline="0" dirty="0" smtClean="0"/>
              <a:t> </a:t>
            </a:r>
            <a:r>
              <a:rPr lang="es-ES_tradnl" baseline="0" dirty="0" err="1" smtClean="0"/>
              <a:t>predicted</a:t>
            </a:r>
            <a:r>
              <a:rPr lang="es-ES_tradnl" baseline="0" dirty="0" smtClean="0"/>
              <a:t> </a:t>
            </a:r>
            <a:r>
              <a:rPr lang="es-ES_tradnl" baseline="0" dirty="0" err="1" smtClean="0"/>
              <a:t>but</a:t>
            </a:r>
            <a:r>
              <a:rPr lang="es-ES_tradnl" baseline="0" dirty="0" smtClean="0"/>
              <a:t>, </a:t>
            </a:r>
            <a:r>
              <a:rPr lang="es-ES_tradnl" baseline="0" dirty="0" err="1" smtClean="0"/>
              <a:t>since</a:t>
            </a:r>
            <a:r>
              <a:rPr lang="es-ES_tradnl" baseline="0" dirty="0" smtClean="0"/>
              <a:t> </a:t>
            </a:r>
            <a:r>
              <a:rPr lang="es-ES_tradnl" baseline="0" dirty="0" err="1" smtClean="0"/>
              <a:t>it</a:t>
            </a:r>
            <a:r>
              <a:rPr lang="es-ES_tradnl" baseline="0" dirty="0" smtClean="0"/>
              <a:t> </a:t>
            </a:r>
            <a:r>
              <a:rPr lang="es-ES_tradnl" baseline="0" dirty="0" err="1" smtClean="0"/>
              <a:t>is</a:t>
            </a:r>
            <a:r>
              <a:rPr lang="es-ES_tradnl" baseline="0" dirty="0" smtClean="0"/>
              <a:t> a </a:t>
            </a:r>
            <a:r>
              <a:rPr lang="es-ES_tradnl" baseline="0" dirty="0" err="1" smtClean="0"/>
              <a:t>deterministic</a:t>
            </a:r>
            <a:r>
              <a:rPr lang="es-ES_tradnl" baseline="0" dirty="0" smtClean="0"/>
              <a:t> </a:t>
            </a:r>
            <a:r>
              <a:rPr lang="es-ES_tradnl" baseline="0" dirty="0" err="1" smtClean="0"/>
              <a:t>value</a:t>
            </a:r>
            <a:r>
              <a:rPr lang="es-ES_tradnl" baseline="0" dirty="0" smtClean="0"/>
              <a:t> </a:t>
            </a:r>
            <a:r>
              <a:rPr lang="es-ES_tradnl" baseline="0" dirty="0" err="1" smtClean="0"/>
              <a:t>one</a:t>
            </a:r>
            <a:r>
              <a:rPr lang="es-ES_tradnl" baseline="0" dirty="0" smtClean="0"/>
              <a:t> of </a:t>
            </a:r>
            <a:r>
              <a:rPr lang="es-ES_tradnl" baseline="0" dirty="0" err="1" smtClean="0"/>
              <a:t>the</a:t>
            </a:r>
            <a:r>
              <a:rPr lang="es-ES_tradnl" baseline="0" dirty="0" smtClean="0"/>
              <a:t> </a:t>
            </a:r>
            <a:r>
              <a:rPr lang="es-ES_tradnl" baseline="0" dirty="0" err="1" smtClean="0"/>
              <a:t>objectives</a:t>
            </a:r>
            <a:r>
              <a:rPr lang="es-ES_tradnl" baseline="0" dirty="0" smtClean="0"/>
              <a:t> </a:t>
            </a:r>
            <a:r>
              <a:rPr lang="es-ES_tradnl" baseline="0" dirty="0" err="1" smtClean="0"/>
              <a:t>was</a:t>
            </a:r>
            <a:r>
              <a:rPr lang="es-ES_tradnl" baseline="0" dirty="0" smtClean="0"/>
              <a:t> </a:t>
            </a:r>
            <a:r>
              <a:rPr lang="es-ES_tradnl" baseline="0" dirty="0" err="1" smtClean="0"/>
              <a:t>that</a:t>
            </a:r>
            <a:r>
              <a:rPr lang="es-ES_tradnl" baseline="0" dirty="0" smtClean="0"/>
              <a:t> </a:t>
            </a:r>
            <a:r>
              <a:rPr lang="es-ES_tradnl" baseline="0" dirty="0" err="1" smtClean="0"/>
              <a:t>users</a:t>
            </a:r>
            <a:r>
              <a:rPr lang="es-ES_tradnl" baseline="0" dirty="0" smtClean="0"/>
              <a:t> </a:t>
            </a:r>
            <a:r>
              <a:rPr lang="es-ES_tradnl" baseline="0" dirty="0" err="1" smtClean="0"/>
              <a:t>couldn’t</a:t>
            </a:r>
            <a:r>
              <a:rPr lang="es-ES_tradnl" baseline="0" dirty="0" smtClean="0"/>
              <a:t> </a:t>
            </a:r>
            <a:r>
              <a:rPr lang="es-ES_tradnl" baseline="0" dirty="0" err="1" smtClean="0"/>
              <a:t>focus</a:t>
            </a:r>
            <a:r>
              <a:rPr lang="es-ES_tradnl" baseline="0" dirty="0" smtClean="0"/>
              <a:t> </a:t>
            </a:r>
            <a:r>
              <a:rPr lang="es-ES_tradnl" baseline="0" dirty="0" err="1" smtClean="0"/>
              <a:t>too</a:t>
            </a:r>
            <a:r>
              <a:rPr lang="es-ES_tradnl" baseline="0" dirty="0" smtClean="0"/>
              <a:t> </a:t>
            </a:r>
            <a:r>
              <a:rPr lang="es-ES_tradnl" baseline="0" dirty="0" err="1" smtClean="0"/>
              <a:t>much</a:t>
            </a:r>
            <a:r>
              <a:rPr lang="es-ES_tradnl" baseline="0" dirty="0" smtClean="0"/>
              <a:t> </a:t>
            </a:r>
            <a:r>
              <a:rPr lang="es-ES_tradnl" baseline="0" dirty="0" err="1" smtClean="0"/>
              <a:t>on</a:t>
            </a:r>
            <a:r>
              <a:rPr lang="es-ES_tradnl" baseline="0" dirty="0" smtClean="0"/>
              <a:t> </a:t>
            </a:r>
            <a:r>
              <a:rPr lang="es-ES_tradnl" baseline="0" dirty="0" err="1" smtClean="0"/>
              <a:t>it</a:t>
            </a:r>
            <a:r>
              <a:rPr lang="es-ES_tradnl" baseline="0" smtClean="0"/>
              <a:t>.</a:t>
            </a:r>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13</a:t>
            </a:fld>
            <a:endParaRPr lang="en-US"/>
          </a:p>
        </p:txBody>
      </p:sp>
    </p:spTree>
    <p:extLst>
      <p:ext uri="{BB962C8B-B14F-4D97-AF65-F5344CB8AC3E}">
        <p14:creationId xmlns:p14="http://schemas.microsoft.com/office/powerpoint/2010/main" val="1246907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The</a:t>
            </a:r>
            <a:r>
              <a:rPr lang="es-ES_tradnl" dirty="0" smtClean="0"/>
              <a:t> actual </a:t>
            </a:r>
            <a:r>
              <a:rPr lang="es-ES_tradnl" dirty="0" err="1" smtClean="0"/>
              <a:t>value</a:t>
            </a:r>
            <a:r>
              <a:rPr lang="es-ES_tradnl" dirty="0" smtClean="0"/>
              <a:t> </a:t>
            </a:r>
            <a:r>
              <a:rPr lang="es-ES_tradnl" dirty="0" err="1" smtClean="0"/>
              <a:t>is</a:t>
            </a:r>
            <a:r>
              <a:rPr lang="es-ES_tradnl" dirty="0" smtClean="0"/>
              <a:t> </a:t>
            </a:r>
            <a:r>
              <a:rPr lang="es-ES_tradnl" dirty="0" err="1" smtClean="0"/>
              <a:t>not</a:t>
            </a:r>
            <a:r>
              <a:rPr lang="es-ES_tradnl" dirty="0" smtClean="0"/>
              <a:t> </a:t>
            </a:r>
            <a:r>
              <a:rPr lang="es-ES_tradnl" dirty="0" err="1" smtClean="0"/>
              <a:t>provided</a:t>
            </a:r>
            <a:r>
              <a:rPr lang="es-ES_tradnl" dirty="0" smtClean="0"/>
              <a:t> and </a:t>
            </a:r>
            <a:r>
              <a:rPr lang="es-ES_tradnl" dirty="0" err="1" smtClean="0"/>
              <a:t>not</a:t>
            </a:r>
            <a:r>
              <a:rPr lang="es-ES_tradnl" dirty="0" smtClean="0"/>
              <a:t> </a:t>
            </a:r>
            <a:r>
              <a:rPr lang="es-ES_tradnl" dirty="0" err="1" smtClean="0"/>
              <a:t>easy</a:t>
            </a:r>
            <a:r>
              <a:rPr lang="es-ES_tradnl" dirty="0" smtClean="0"/>
              <a:t> to </a:t>
            </a:r>
            <a:r>
              <a:rPr lang="es-ES_tradnl" dirty="0" err="1" smtClean="0"/>
              <a:t>get</a:t>
            </a:r>
            <a:r>
              <a:rPr lang="es-ES_tradnl" dirty="0" smtClean="0"/>
              <a:t>.</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general </a:t>
            </a:r>
            <a:r>
              <a:rPr lang="es-ES_tradnl" baseline="0" dirty="0" err="1" smtClean="0"/>
              <a:t>indicator</a:t>
            </a:r>
            <a:r>
              <a:rPr lang="es-ES_tradnl" baseline="0" dirty="0" smtClean="0"/>
              <a:t> of </a:t>
            </a:r>
            <a:r>
              <a:rPr lang="es-ES_tradnl" baseline="0" dirty="0" err="1" smtClean="0"/>
              <a:t>how</a:t>
            </a:r>
            <a:r>
              <a:rPr lang="es-ES_tradnl" baseline="0" dirty="0" smtClean="0"/>
              <a:t> </a:t>
            </a:r>
            <a:r>
              <a:rPr lang="es-ES_tradnl" baseline="0" dirty="0" err="1" smtClean="0"/>
              <a:t>much</a:t>
            </a:r>
            <a:r>
              <a:rPr lang="es-ES_tradnl" baseline="0" dirty="0" smtClean="0"/>
              <a:t> </a:t>
            </a:r>
            <a:r>
              <a:rPr lang="es-ES_tradnl" baseline="0" dirty="0" err="1" smtClean="0"/>
              <a:t>wind</a:t>
            </a:r>
            <a:r>
              <a:rPr lang="es-ES_tradnl" baseline="0" dirty="0" smtClean="0"/>
              <a:t> </a:t>
            </a:r>
            <a:r>
              <a:rPr lang="es-ES_tradnl" baseline="0" dirty="0" err="1" smtClean="0"/>
              <a:t>is</a:t>
            </a:r>
            <a:r>
              <a:rPr lang="es-ES_tradnl" baseline="0" dirty="0" smtClean="0"/>
              <a:t> </a:t>
            </a:r>
            <a:r>
              <a:rPr lang="es-ES_tradnl" baseline="0" dirty="0" err="1" smtClean="0"/>
              <a:t>predicted</a:t>
            </a:r>
            <a:r>
              <a:rPr lang="es-ES_tradnl" baseline="0" dirty="0" smtClean="0"/>
              <a:t> </a:t>
            </a:r>
            <a:r>
              <a:rPr lang="es-ES_tradnl" baseline="0" dirty="0" err="1" smtClean="0"/>
              <a:t>but</a:t>
            </a:r>
            <a:r>
              <a:rPr lang="es-ES_tradnl" baseline="0" dirty="0" smtClean="0"/>
              <a:t>, </a:t>
            </a:r>
            <a:r>
              <a:rPr lang="es-ES_tradnl" baseline="0" dirty="0" err="1" smtClean="0"/>
              <a:t>since</a:t>
            </a:r>
            <a:r>
              <a:rPr lang="es-ES_tradnl" baseline="0" dirty="0" smtClean="0"/>
              <a:t> </a:t>
            </a:r>
            <a:r>
              <a:rPr lang="es-ES_tradnl" baseline="0" dirty="0" err="1" smtClean="0"/>
              <a:t>it</a:t>
            </a:r>
            <a:r>
              <a:rPr lang="es-ES_tradnl" baseline="0" dirty="0" smtClean="0"/>
              <a:t> </a:t>
            </a:r>
            <a:r>
              <a:rPr lang="es-ES_tradnl" baseline="0" dirty="0" err="1" smtClean="0"/>
              <a:t>is</a:t>
            </a:r>
            <a:r>
              <a:rPr lang="es-ES_tradnl" baseline="0" dirty="0" smtClean="0"/>
              <a:t> a </a:t>
            </a:r>
            <a:r>
              <a:rPr lang="es-ES_tradnl" baseline="0" dirty="0" err="1" smtClean="0"/>
              <a:t>deterministic</a:t>
            </a:r>
            <a:r>
              <a:rPr lang="es-ES_tradnl" baseline="0" dirty="0" smtClean="0"/>
              <a:t> </a:t>
            </a:r>
            <a:r>
              <a:rPr lang="es-ES_tradnl" baseline="0" dirty="0" err="1" smtClean="0"/>
              <a:t>value</a:t>
            </a:r>
            <a:r>
              <a:rPr lang="es-ES_tradnl" baseline="0" dirty="0" smtClean="0"/>
              <a:t> </a:t>
            </a:r>
            <a:r>
              <a:rPr lang="es-ES_tradnl" baseline="0" dirty="0" err="1" smtClean="0"/>
              <a:t>one</a:t>
            </a:r>
            <a:r>
              <a:rPr lang="es-ES_tradnl" baseline="0" dirty="0" smtClean="0"/>
              <a:t> of </a:t>
            </a:r>
            <a:r>
              <a:rPr lang="es-ES_tradnl" baseline="0" dirty="0" err="1" smtClean="0"/>
              <a:t>the</a:t>
            </a:r>
            <a:r>
              <a:rPr lang="es-ES_tradnl" baseline="0" dirty="0" smtClean="0"/>
              <a:t> </a:t>
            </a:r>
            <a:r>
              <a:rPr lang="es-ES_tradnl" baseline="0" dirty="0" err="1" smtClean="0"/>
              <a:t>objectives</a:t>
            </a:r>
            <a:r>
              <a:rPr lang="es-ES_tradnl" baseline="0" dirty="0" smtClean="0"/>
              <a:t> </a:t>
            </a:r>
            <a:r>
              <a:rPr lang="es-ES_tradnl" baseline="0" dirty="0" err="1" smtClean="0"/>
              <a:t>was</a:t>
            </a:r>
            <a:r>
              <a:rPr lang="es-ES_tradnl" baseline="0" dirty="0" smtClean="0"/>
              <a:t> </a:t>
            </a:r>
            <a:r>
              <a:rPr lang="es-ES_tradnl" baseline="0" dirty="0" err="1" smtClean="0"/>
              <a:t>that</a:t>
            </a:r>
            <a:r>
              <a:rPr lang="es-ES_tradnl" baseline="0" dirty="0" smtClean="0"/>
              <a:t> </a:t>
            </a:r>
            <a:r>
              <a:rPr lang="es-ES_tradnl" baseline="0" dirty="0" err="1" smtClean="0"/>
              <a:t>users</a:t>
            </a:r>
            <a:r>
              <a:rPr lang="es-ES_tradnl" baseline="0" dirty="0" smtClean="0"/>
              <a:t> </a:t>
            </a:r>
            <a:r>
              <a:rPr lang="es-ES_tradnl" baseline="0" dirty="0" err="1" smtClean="0"/>
              <a:t>couldn’t</a:t>
            </a:r>
            <a:r>
              <a:rPr lang="es-ES_tradnl" baseline="0" dirty="0" smtClean="0"/>
              <a:t> </a:t>
            </a:r>
            <a:r>
              <a:rPr lang="es-ES_tradnl" baseline="0" dirty="0" err="1" smtClean="0"/>
              <a:t>focus</a:t>
            </a:r>
            <a:r>
              <a:rPr lang="es-ES_tradnl" baseline="0" dirty="0" smtClean="0"/>
              <a:t> </a:t>
            </a:r>
            <a:r>
              <a:rPr lang="es-ES_tradnl" baseline="0" dirty="0" err="1" smtClean="0"/>
              <a:t>too</a:t>
            </a:r>
            <a:r>
              <a:rPr lang="es-ES_tradnl" baseline="0" dirty="0" smtClean="0"/>
              <a:t> </a:t>
            </a:r>
            <a:r>
              <a:rPr lang="es-ES_tradnl" baseline="0" dirty="0" err="1" smtClean="0"/>
              <a:t>much</a:t>
            </a:r>
            <a:r>
              <a:rPr lang="es-ES_tradnl" baseline="0" dirty="0" smtClean="0"/>
              <a:t> </a:t>
            </a:r>
            <a:r>
              <a:rPr lang="es-ES_tradnl" baseline="0" dirty="0" err="1" smtClean="0"/>
              <a:t>on</a:t>
            </a:r>
            <a:r>
              <a:rPr lang="es-ES_tradnl" baseline="0" dirty="0" smtClean="0"/>
              <a:t> </a:t>
            </a:r>
            <a:r>
              <a:rPr lang="es-ES_tradnl" baseline="0" dirty="0" err="1" smtClean="0"/>
              <a:t>it</a:t>
            </a:r>
            <a:r>
              <a:rPr lang="es-ES_tradnl" baseline="0" smtClean="0"/>
              <a:t>.</a:t>
            </a:r>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14</a:t>
            </a:fld>
            <a:endParaRPr lang="en-US"/>
          </a:p>
        </p:txBody>
      </p:sp>
    </p:spTree>
    <p:extLst>
      <p:ext uri="{BB962C8B-B14F-4D97-AF65-F5344CB8AC3E}">
        <p14:creationId xmlns:p14="http://schemas.microsoft.com/office/powerpoint/2010/main" val="1246907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The</a:t>
            </a:r>
            <a:r>
              <a:rPr lang="es-ES_tradnl" dirty="0" smtClean="0"/>
              <a:t> actual </a:t>
            </a:r>
            <a:r>
              <a:rPr lang="es-ES_tradnl" dirty="0" err="1" smtClean="0"/>
              <a:t>value</a:t>
            </a:r>
            <a:r>
              <a:rPr lang="es-ES_tradnl" dirty="0" smtClean="0"/>
              <a:t> </a:t>
            </a:r>
            <a:r>
              <a:rPr lang="es-ES_tradnl" dirty="0" err="1" smtClean="0"/>
              <a:t>is</a:t>
            </a:r>
            <a:r>
              <a:rPr lang="es-ES_tradnl" dirty="0" smtClean="0"/>
              <a:t> </a:t>
            </a:r>
            <a:r>
              <a:rPr lang="es-ES_tradnl" dirty="0" err="1" smtClean="0"/>
              <a:t>not</a:t>
            </a:r>
            <a:r>
              <a:rPr lang="es-ES_tradnl" dirty="0" smtClean="0"/>
              <a:t> </a:t>
            </a:r>
            <a:r>
              <a:rPr lang="es-ES_tradnl" dirty="0" err="1" smtClean="0"/>
              <a:t>provided</a:t>
            </a:r>
            <a:r>
              <a:rPr lang="es-ES_tradnl" dirty="0" smtClean="0"/>
              <a:t> and </a:t>
            </a:r>
            <a:r>
              <a:rPr lang="es-ES_tradnl" dirty="0" err="1" smtClean="0"/>
              <a:t>not</a:t>
            </a:r>
            <a:r>
              <a:rPr lang="es-ES_tradnl" dirty="0" smtClean="0"/>
              <a:t> </a:t>
            </a:r>
            <a:r>
              <a:rPr lang="es-ES_tradnl" dirty="0" err="1" smtClean="0"/>
              <a:t>easy</a:t>
            </a:r>
            <a:r>
              <a:rPr lang="es-ES_tradnl" dirty="0" smtClean="0"/>
              <a:t> to </a:t>
            </a:r>
            <a:r>
              <a:rPr lang="es-ES_tradnl" dirty="0" err="1" smtClean="0"/>
              <a:t>get</a:t>
            </a:r>
            <a:r>
              <a:rPr lang="es-ES_tradnl" dirty="0" smtClean="0"/>
              <a:t>.</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general </a:t>
            </a:r>
            <a:r>
              <a:rPr lang="es-ES_tradnl" baseline="0" dirty="0" err="1" smtClean="0"/>
              <a:t>indicator</a:t>
            </a:r>
            <a:r>
              <a:rPr lang="es-ES_tradnl" baseline="0" dirty="0" smtClean="0"/>
              <a:t> of </a:t>
            </a:r>
            <a:r>
              <a:rPr lang="es-ES_tradnl" baseline="0" dirty="0" err="1" smtClean="0"/>
              <a:t>how</a:t>
            </a:r>
            <a:r>
              <a:rPr lang="es-ES_tradnl" baseline="0" dirty="0" smtClean="0"/>
              <a:t> </a:t>
            </a:r>
            <a:r>
              <a:rPr lang="es-ES_tradnl" baseline="0" dirty="0" err="1" smtClean="0"/>
              <a:t>much</a:t>
            </a:r>
            <a:r>
              <a:rPr lang="es-ES_tradnl" baseline="0" dirty="0" smtClean="0"/>
              <a:t> </a:t>
            </a:r>
            <a:r>
              <a:rPr lang="es-ES_tradnl" baseline="0" dirty="0" err="1" smtClean="0"/>
              <a:t>wind</a:t>
            </a:r>
            <a:r>
              <a:rPr lang="es-ES_tradnl" baseline="0" dirty="0" smtClean="0"/>
              <a:t> </a:t>
            </a:r>
            <a:r>
              <a:rPr lang="es-ES_tradnl" baseline="0" dirty="0" err="1" smtClean="0"/>
              <a:t>is</a:t>
            </a:r>
            <a:r>
              <a:rPr lang="es-ES_tradnl" baseline="0" dirty="0" smtClean="0"/>
              <a:t> </a:t>
            </a:r>
            <a:r>
              <a:rPr lang="es-ES_tradnl" baseline="0" dirty="0" err="1" smtClean="0"/>
              <a:t>predicted</a:t>
            </a:r>
            <a:r>
              <a:rPr lang="es-ES_tradnl" baseline="0" dirty="0" smtClean="0"/>
              <a:t> </a:t>
            </a:r>
            <a:r>
              <a:rPr lang="es-ES_tradnl" baseline="0" dirty="0" err="1" smtClean="0"/>
              <a:t>but</a:t>
            </a:r>
            <a:r>
              <a:rPr lang="es-ES_tradnl" baseline="0" dirty="0" smtClean="0"/>
              <a:t>, </a:t>
            </a:r>
            <a:r>
              <a:rPr lang="es-ES_tradnl" baseline="0" dirty="0" err="1" smtClean="0"/>
              <a:t>since</a:t>
            </a:r>
            <a:r>
              <a:rPr lang="es-ES_tradnl" baseline="0" dirty="0" smtClean="0"/>
              <a:t> </a:t>
            </a:r>
            <a:r>
              <a:rPr lang="es-ES_tradnl" baseline="0" dirty="0" err="1" smtClean="0"/>
              <a:t>it</a:t>
            </a:r>
            <a:r>
              <a:rPr lang="es-ES_tradnl" baseline="0" dirty="0" smtClean="0"/>
              <a:t> </a:t>
            </a:r>
            <a:r>
              <a:rPr lang="es-ES_tradnl" baseline="0" dirty="0" err="1" smtClean="0"/>
              <a:t>is</a:t>
            </a:r>
            <a:r>
              <a:rPr lang="es-ES_tradnl" baseline="0" dirty="0" smtClean="0"/>
              <a:t> a </a:t>
            </a:r>
            <a:r>
              <a:rPr lang="es-ES_tradnl" baseline="0" dirty="0" err="1" smtClean="0"/>
              <a:t>deterministic</a:t>
            </a:r>
            <a:r>
              <a:rPr lang="es-ES_tradnl" baseline="0" dirty="0" smtClean="0"/>
              <a:t> </a:t>
            </a:r>
            <a:r>
              <a:rPr lang="es-ES_tradnl" baseline="0" dirty="0" err="1" smtClean="0"/>
              <a:t>value</a:t>
            </a:r>
            <a:r>
              <a:rPr lang="es-ES_tradnl" baseline="0" dirty="0" smtClean="0"/>
              <a:t> </a:t>
            </a:r>
            <a:r>
              <a:rPr lang="es-ES_tradnl" baseline="0" dirty="0" err="1" smtClean="0"/>
              <a:t>one</a:t>
            </a:r>
            <a:r>
              <a:rPr lang="es-ES_tradnl" baseline="0" dirty="0" smtClean="0"/>
              <a:t> of </a:t>
            </a:r>
            <a:r>
              <a:rPr lang="es-ES_tradnl" baseline="0" dirty="0" err="1" smtClean="0"/>
              <a:t>the</a:t>
            </a:r>
            <a:r>
              <a:rPr lang="es-ES_tradnl" baseline="0" dirty="0" smtClean="0"/>
              <a:t> </a:t>
            </a:r>
            <a:r>
              <a:rPr lang="es-ES_tradnl" baseline="0" dirty="0" err="1" smtClean="0"/>
              <a:t>objectives</a:t>
            </a:r>
            <a:r>
              <a:rPr lang="es-ES_tradnl" baseline="0" dirty="0" smtClean="0"/>
              <a:t> </a:t>
            </a:r>
            <a:r>
              <a:rPr lang="es-ES_tradnl" baseline="0" dirty="0" err="1" smtClean="0"/>
              <a:t>was</a:t>
            </a:r>
            <a:r>
              <a:rPr lang="es-ES_tradnl" baseline="0" dirty="0" smtClean="0"/>
              <a:t> </a:t>
            </a:r>
            <a:r>
              <a:rPr lang="es-ES_tradnl" baseline="0" dirty="0" err="1" smtClean="0"/>
              <a:t>that</a:t>
            </a:r>
            <a:r>
              <a:rPr lang="es-ES_tradnl" baseline="0" dirty="0" smtClean="0"/>
              <a:t> </a:t>
            </a:r>
            <a:r>
              <a:rPr lang="es-ES_tradnl" baseline="0" dirty="0" err="1" smtClean="0"/>
              <a:t>users</a:t>
            </a:r>
            <a:r>
              <a:rPr lang="es-ES_tradnl" baseline="0" dirty="0" smtClean="0"/>
              <a:t> </a:t>
            </a:r>
            <a:r>
              <a:rPr lang="es-ES_tradnl" baseline="0" dirty="0" err="1" smtClean="0"/>
              <a:t>couldn’t</a:t>
            </a:r>
            <a:r>
              <a:rPr lang="es-ES_tradnl" baseline="0" dirty="0" smtClean="0"/>
              <a:t> </a:t>
            </a:r>
            <a:r>
              <a:rPr lang="es-ES_tradnl" baseline="0" dirty="0" err="1" smtClean="0"/>
              <a:t>focus</a:t>
            </a:r>
            <a:r>
              <a:rPr lang="es-ES_tradnl" baseline="0" dirty="0" smtClean="0"/>
              <a:t> </a:t>
            </a:r>
            <a:r>
              <a:rPr lang="es-ES_tradnl" baseline="0" dirty="0" err="1" smtClean="0"/>
              <a:t>too</a:t>
            </a:r>
            <a:r>
              <a:rPr lang="es-ES_tradnl" baseline="0" dirty="0" smtClean="0"/>
              <a:t> </a:t>
            </a:r>
            <a:r>
              <a:rPr lang="es-ES_tradnl" baseline="0" dirty="0" err="1" smtClean="0"/>
              <a:t>much</a:t>
            </a:r>
            <a:r>
              <a:rPr lang="es-ES_tradnl" baseline="0" dirty="0" smtClean="0"/>
              <a:t> </a:t>
            </a:r>
            <a:r>
              <a:rPr lang="es-ES_tradnl" baseline="0" dirty="0" err="1" smtClean="0"/>
              <a:t>on</a:t>
            </a:r>
            <a:r>
              <a:rPr lang="es-ES_tradnl" baseline="0" dirty="0" smtClean="0"/>
              <a:t> </a:t>
            </a:r>
            <a:r>
              <a:rPr lang="es-ES_tradnl" baseline="0" dirty="0" err="1" smtClean="0"/>
              <a:t>it</a:t>
            </a:r>
            <a:r>
              <a:rPr lang="es-ES_tradnl" baseline="0" smtClean="0"/>
              <a:t>.</a:t>
            </a:r>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15</a:t>
            </a:fld>
            <a:endParaRPr lang="en-US"/>
          </a:p>
        </p:txBody>
      </p:sp>
    </p:spTree>
    <p:extLst>
      <p:ext uri="{BB962C8B-B14F-4D97-AF65-F5344CB8AC3E}">
        <p14:creationId xmlns:p14="http://schemas.microsoft.com/office/powerpoint/2010/main" val="1246907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16</a:t>
            </a:fld>
            <a:endParaRPr lang="en-US"/>
          </a:p>
        </p:txBody>
      </p:sp>
    </p:spTree>
    <p:extLst>
      <p:ext uri="{BB962C8B-B14F-4D97-AF65-F5344CB8AC3E}">
        <p14:creationId xmlns:p14="http://schemas.microsoft.com/office/powerpoint/2010/main" val="2669678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17</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18</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19</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The</a:t>
            </a:r>
            <a:r>
              <a:rPr lang="es-ES_tradnl" dirty="0" smtClean="0"/>
              <a:t> role of </a:t>
            </a:r>
            <a:r>
              <a:rPr lang="es-ES_tradnl" dirty="0" err="1" smtClean="0"/>
              <a:t>services</a:t>
            </a:r>
            <a:r>
              <a:rPr lang="es-ES_tradnl" dirty="0" smtClean="0"/>
              <a:t> </a:t>
            </a:r>
            <a:r>
              <a:rPr lang="es-ES_tradnl" dirty="0" err="1" smtClean="0"/>
              <a:t>is</a:t>
            </a:r>
            <a:r>
              <a:rPr lang="es-ES_tradnl" baseline="0" dirty="0" smtClean="0"/>
              <a:t> to </a:t>
            </a:r>
            <a:r>
              <a:rPr lang="es-ES_tradnl" baseline="0" dirty="0" err="1" smtClean="0"/>
              <a:t>engage</a:t>
            </a:r>
            <a:r>
              <a:rPr lang="es-ES_tradnl" baseline="0" dirty="0" smtClean="0"/>
              <a:t> </a:t>
            </a:r>
            <a:r>
              <a:rPr lang="es-ES_tradnl" baseline="0" dirty="0" err="1" smtClean="0"/>
              <a:t>with</a:t>
            </a:r>
            <a:r>
              <a:rPr lang="es-ES_tradnl" baseline="0" dirty="0" smtClean="0"/>
              <a:t> </a:t>
            </a:r>
            <a:r>
              <a:rPr lang="es-ES_tradnl" baseline="0" dirty="0" err="1" smtClean="0"/>
              <a:t>users</a:t>
            </a:r>
            <a:r>
              <a:rPr lang="es-ES_tradnl" baseline="0" dirty="0" smtClean="0"/>
              <a:t>, </a:t>
            </a:r>
            <a:r>
              <a:rPr lang="es-ES_tradnl" baseline="0" dirty="0" err="1" smtClean="0"/>
              <a:t>hear</a:t>
            </a:r>
            <a:r>
              <a:rPr lang="es-ES_tradnl" baseline="0" dirty="0" smtClean="0"/>
              <a:t> </a:t>
            </a:r>
            <a:r>
              <a:rPr lang="es-ES_tradnl" baseline="0" dirty="0" err="1" smtClean="0"/>
              <a:t>their</a:t>
            </a:r>
            <a:r>
              <a:rPr lang="es-ES_tradnl" baseline="0" dirty="0" smtClean="0"/>
              <a:t> </a:t>
            </a:r>
            <a:r>
              <a:rPr lang="es-ES_tradnl" baseline="0" dirty="0" err="1" smtClean="0"/>
              <a:t>needs</a:t>
            </a:r>
            <a:r>
              <a:rPr lang="es-ES_tradnl" baseline="0" dirty="0" smtClean="0"/>
              <a:t> and </a:t>
            </a:r>
            <a:r>
              <a:rPr lang="es-ES_tradnl" baseline="0" dirty="0" err="1" smtClean="0"/>
              <a:t>find</a:t>
            </a:r>
            <a:r>
              <a:rPr lang="es-ES_tradnl" baseline="0" dirty="0" smtClean="0"/>
              <a:t> </a:t>
            </a:r>
            <a:r>
              <a:rPr lang="es-ES_tradnl" baseline="0" dirty="0" err="1" smtClean="0"/>
              <a:t>the</a:t>
            </a:r>
            <a:r>
              <a:rPr lang="es-ES_tradnl" baseline="0" dirty="0" smtClean="0"/>
              <a:t> </a:t>
            </a:r>
            <a:r>
              <a:rPr lang="es-ES_tradnl" baseline="0" dirty="0" err="1" smtClean="0"/>
              <a:t>common</a:t>
            </a:r>
            <a:r>
              <a:rPr lang="es-ES_tradnl" baseline="0" dirty="0" smtClean="0"/>
              <a:t> place </a:t>
            </a:r>
            <a:r>
              <a:rPr lang="es-ES_tradnl" baseline="0" dirty="0" err="1" smtClean="0"/>
              <a:t>between</a:t>
            </a:r>
            <a:r>
              <a:rPr lang="es-ES_tradnl" baseline="0" dirty="0" smtClean="0"/>
              <a:t> </a:t>
            </a:r>
            <a:r>
              <a:rPr lang="es-ES_tradnl" baseline="0" dirty="0" err="1" smtClean="0"/>
              <a:t>the</a:t>
            </a:r>
            <a:r>
              <a:rPr lang="es-ES_tradnl" baseline="0" dirty="0" smtClean="0"/>
              <a:t> actual </a:t>
            </a:r>
            <a:r>
              <a:rPr lang="es-ES_tradnl" baseline="0" dirty="0" err="1" smtClean="0"/>
              <a:t>state</a:t>
            </a:r>
            <a:r>
              <a:rPr lang="es-ES_tradnl" baseline="0" dirty="0" smtClean="0"/>
              <a:t>-of-</a:t>
            </a:r>
            <a:r>
              <a:rPr lang="es-ES_tradnl" baseline="0" dirty="0" err="1" smtClean="0"/>
              <a:t>the</a:t>
            </a:r>
            <a:r>
              <a:rPr lang="es-ES_tradnl" baseline="0" dirty="0" smtClean="0"/>
              <a:t>-art in </a:t>
            </a:r>
            <a:r>
              <a:rPr lang="es-ES_tradnl" baseline="0" dirty="0" err="1" smtClean="0"/>
              <a:t>climate</a:t>
            </a:r>
            <a:r>
              <a:rPr lang="es-ES_tradnl" baseline="0" dirty="0" smtClean="0"/>
              <a:t> </a:t>
            </a:r>
            <a:r>
              <a:rPr lang="es-ES_tradnl" baseline="0" dirty="0" err="1" smtClean="0"/>
              <a:t>predictions</a:t>
            </a:r>
            <a:r>
              <a:rPr lang="es-ES_tradnl" baseline="0" dirty="0" smtClean="0"/>
              <a:t> and </a:t>
            </a:r>
            <a:r>
              <a:rPr lang="es-ES_tradnl" baseline="0" dirty="0" err="1" smtClean="0"/>
              <a:t>their</a:t>
            </a:r>
            <a:r>
              <a:rPr lang="es-ES_tradnl" baseline="0" dirty="0" smtClean="0"/>
              <a:t> real </a:t>
            </a:r>
            <a:r>
              <a:rPr lang="es-ES_tradnl" baseline="0" dirty="0" err="1" smtClean="0"/>
              <a:t>needs</a:t>
            </a:r>
            <a:r>
              <a:rPr lang="es-ES_tradnl" baseline="0" dirty="0" smtClean="0"/>
              <a:t>.</a:t>
            </a:r>
          </a:p>
          <a:p>
            <a:endParaRPr lang="es-ES_tradnl" baseline="0" dirty="0" smtClean="0"/>
          </a:p>
          <a:p>
            <a:endParaRPr lang="es-ES" dirty="0"/>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a:t>
            </a:fld>
            <a:endParaRPr lang="en-US"/>
          </a:p>
        </p:txBody>
      </p:sp>
    </p:spTree>
    <p:extLst>
      <p:ext uri="{BB962C8B-B14F-4D97-AF65-F5344CB8AC3E}">
        <p14:creationId xmlns:p14="http://schemas.microsoft.com/office/powerpoint/2010/main" val="3973862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20</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21</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22</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23</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24</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25</a:t>
            </a:fld>
            <a:endParaRPr lang="en-US"/>
          </a:p>
        </p:txBody>
      </p:sp>
    </p:spTree>
    <p:extLst>
      <p:ext uri="{BB962C8B-B14F-4D97-AF65-F5344CB8AC3E}">
        <p14:creationId xmlns:p14="http://schemas.microsoft.com/office/powerpoint/2010/main" val="328314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26</a:t>
            </a:fld>
            <a:endParaRPr lang="en-US"/>
          </a:p>
        </p:txBody>
      </p:sp>
    </p:spTree>
    <p:extLst>
      <p:ext uri="{BB962C8B-B14F-4D97-AF65-F5344CB8AC3E}">
        <p14:creationId xmlns:p14="http://schemas.microsoft.com/office/powerpoint/2010/main" val="2669678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27</a:t>
            </a:fld>
            <a:endParaRPr lang="en-US"/>
          </a:p>
        </p:txBody>
      </p:sp>
    </p:spTree>
    <p:extLst>
      <p:ext uri="{BB962C8B-B14F-4D97-AF65-F5344CB8AC3E}">
        <p14:creationId xmlns:p14="http://schemas.microsoft.com/office/powerpoint/2010/main" val="28825387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28</a:t>
            </a:fld>
            <a:endParaRPr lang="en-US"/>
          </a:p>
        </p:txBody>
      </p:sp>
    </p:spTree>
    <p:extLst>
      <p:ext uri="{BB962C8B-B14F-4D97-AF65-F5344CB8AC3E}">
        <p14:creationId xmlns:p14="http://schemas.microsoft.com/office/powerpoint/2010/main" val="28825387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29</a:t>
            </a:fld>
            <a:endParaRPr lang="en-US"/>
          </a:p>
        </p:txBody>
      </p:sp>
    </p:spTree>
    <p:extLst>
      <p:ext uri="{BB962C8B-B14F-4D97-AF65-F5344CB8AC3E}">
        <p14:creationId xmlns:p14="http://schemas.microsoft.com/office/powerpoint/2010/main" val="31389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3</a:t>
            </a:fld>
            <a:endParaRPr lang="en-US"/>
          </a:p>
        </p:txBody>
      </p:sp>
    </p:spTree>
    <p:extLst>
      <p:ext uri="{BB962C8B-B14F-4D97-AF65-F5344CB8AC3E}">
        <p14:creationId xmlns:p14="http://schemas.microsoft.com/office/powerpoint/2010/main" val="11201561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_tradnl" altLang="es-ES" dirty="0" smtClean="0">
                <a:ea typeface="ＭＳ Ｐゴシック" pitchFamily="34" charset="-128"/>
              </a:rPr>
              <a:t>And </a:t>
            </a:r>
            <a:r>
              <a:rPr lang="es-ES_tradnl" altLang="es-ES" dirty="0" err="1" smtClean="0">
                <a:ea typeface="ＭＳ Ｐゴシック" pitchFamily="34" charset="-128"/>
              </a:rPr>
              <a:t>that’s</a:t>
            </a:r>
            <a:r>
              <a:rPr lang="es-ES_tradnl" altLang="es-ES" dirty="0" smtClean="0">
                <a:ea typeface="ＭＳ Ｐゴシック" pitchFamily="34" charset="-128"/>
              </a:rPr>
              <a:t> </a:t>
            </a:r>
            <a:r>
              <a:rPr lang="es-ES_tradnl" altLang="es-ES" dirty="0" err="1" smtClean="0">
                <a:ea typeface="ＭＳ Ｐゴシック" pitchFamily="34" charset="-128"/>
              </a:rPr>
              <a:t>what</a:t>
            </a:r>
            <a:r>
              <a:rPr lang="es-ES_tradnl" altLang="es-ES" dirty="0" smtClean="0">
                <a:ea typeface="ＭＳ Ｐゴシック" pitchFamily="34" charset="-128"/>
              </a:rPr>
              <a:t> </a:t>
            </a:r>
            <a:r>
              <a:rPr lang="es-ES_tradnl" altLang="es-ES" dirty="0" err="1" smtClean="0">
                <a:ea typeface="ＭＳ Ｐゴシック" pitchFamily="34" charset="-128"/>
              </a:rPr>
              <a:t>we</a:t>
            </a:r>
            <a:r>
              <a:rPr lang="es-ES_tradnl" altLang="es-ES" dirty="0" smtClean="0">
                <a:ea typeface="ＭＳ Ｐゴシック" pitchFamily="34" charset="-128"/>
              </a:rPr>
              <a:t> do in </a:t>
            </a:r>
            <a:r>
              <a:rPr lang="es-ES_tradnl" altLang="es-ES" dirty="0" err="1" smtClean="0">
                <a:ea typeface="ＭＳ Ｐゴシック" pitchFamily="34" charset="-128"/>
              </a:rPr>
              <a:t>most</a:t>
            </a:r>
            <a:r>
              <a:rPr lang="es-ES_tradnl" altLang="es-ES" baseline="0" dirty="0" smtClean="0">
                <a:ea typeface="ＭＳ Ｐゴシック" pitchFamily="34" charset="-128"/>
              </a:rPr>
              <a:t> of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EU </a:t>
            </a:r>
            <a:r>
              <a:rPr lang="es-ES_tradnl" altLang="es-ES" baseline="0" dirty="0" err="1" smtClean="0">
                <a:ea typeface="ＭＳ Ｐゴシック" pitchFamily="34" charset="-128"/>
              </a:rPr>
              <a:t>projects</a:t>
            </a:r>
            <a:r>
              <a:rPr lang="es-ES_tradnl" altLang="es-ES" baseline="0" dirty="0" smtClean="0">
                <a:ea typeface="ＭＳ Ｐゴシック" pitchFamily="34" charset="-128"/>
              </a:rPr>
              <a:t> con </a:t>
            </a:r>
            <a:r>
              <a:rPr lang="es-ES_tradnl" altLang="es-ES" baseline="0" dirty="0" err="1" smtClean="0">
                <a:ea typeface="ＭＳ Ｐゴシック" pitchFamily="34" charset="-128"/>
              </a:rPr>
              <a:t>climate</a:t>
            </a:r>
            <a:r>
              <a:rPr lang="es-ES_tradnl" altLang="es-ES" baseline="0" dirty="0" smtClean="0">
                <a:ea typeface="ＭＳ Ｐゴシック" pitchFamily="34" charset="-128"/>
              </a:rPr>
              <a:t> </a:t>
            </a:r>
            <a:r>
              <a:rPr lang="es-ES_tradnl" altLang="es-ES" baseline="0" dirty="0" err="1" smtClean="0">
                <a:ea typeface="ＭＳ Ｐゴシック" pitchFamily="34" charset="-128"/>
              </a:rPr>
              <a:t>services</a:t>
            </a:r>
            <a:r>
              <a:rPr lang="es-ES_tradnl" altLang="es-ES" baseline="0" dirty="0" smtClean="0">
                <a:ea typeface="ＭＳ Ｐゴシック" pitchFamily="34" charset="-128"/>
              </a:rPr>
              <a:t> </a:t>
            </a:r>
            <a:r>
              <a:rPr lang="es-ES_tradnl" altLang="es-ES" baseline="0" dirty="0" err="1" smtClean="0">
                <a:ea typeface="ＭＳ Ｐゴシック" pitchFamily="34" charset="-128"/>
              </a:rPr>
              <a:t>where</a:t>
            </a:r>
            <a:r>
              <a:rPr lang="es-ES_tradnl" altLang="es-ES" baseline="0" dirty="0" smtClean="0">
                <a:ea typeface="ＭＳ Ｐゴシック" pitchFamily="34" charset="-128"/>
              </a:rPr>
              <a:t> </a:t>
            </a:r>
            <a:r>
              <a:rPr lang="es-ES_tradnl" altLang="es-ES" baseline="0" dirty="0" err="1" smtClean="0">
                <a:ea typeface="ＭＳ Ｐゴシック" pitchFamily="34" charset="-128"/>
              </a:rPr>
              <a:t>we</a:t>
            </a:r>
            <a:r>
              <a:rPr lang="es-ES_tradnl" altLang="es-ES" baseline="0" dirty="0" smtClean="0">
                <a:ea typeface="ＭＳ Ｐゴシック" pitchFamily="34" charset="-128"/>
              </a:rPr>
              <a:t> </a:t>
            </a:r>
            <a:r>
              <a:rPr lang="es-ES_tradnl" altLang="es-ES" baseline="0" dirty="0" err="1" smtClean="0">
                <a:ea typeface="ＭＳ Ｐゴシック" pitchFamily="34" charset="-128"/>
              </a:rPr>
              <a:t>participate</a:t>
            </a:r>
            <a:r>
              <a:rPr lang="es-ES_tradnl" altLang="es-ES" baseline="0" dirty="0" smtClean="0">
                <a:ea typeface="ＭＳ Ｐゴシック" pitchFamily="34" charset="-128"/>
              </a:rPr>
              <a:t>.</a:t>
            </a:r>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72445" indent="-297094" eaLnBrk="0" hangingPunct="0">
              <a:defRPr>
                <a:solidFill>
                  <a:schemeClr val="tx1"/>
                </a:solidFill>
                <a:latin typeface="Arial" pitchFamily="34" charset="0"/>
                <a:ea typeface="ＭＳ Ｐゴシック" pitchFamily="34" charset="-128"/>
              </a:defRPr>
            </a:lvl2pPr>
            <a:lvl3pPr marL="1188377" indent="-237675" eaLnBrk="0" hangingPunct="0">
              <a:defRPr>
                <a:solidFill>
                  <a:schemeClr val="tx1"/>
                </a:solidFill>
                <a:latin typeface="Arial" pitchFamily="34" charset="0"/>
                <a:ea typeface="ＭＳ Ｐゴシック" pitchFamily="34" charset="-128"/>
              </a:defRPr>
            </a:lvl3pPr>
            <a:lvl4pPr marL="1663728" indent="-237675" eaLnBrk="0" hangingPunct="0">
              <a:defRPr>
                <a:solidFill>
                  <a:schemeClr val="tx1"/>
                </a:solidFill>
                <a:latin typeface="Arial" pitchFamily="34" charset="0"/>
                <a:ea typeface="ＭＳ Ｐゴシック" pitchFamily="34" charset="-128"/>
              </a:defRPr>
            </a:lvl4pPr>
            <a:lvl5pPr marL="2139079" indent="-237675" eaLnBrk="0" hangingPunct="0">
              <a:defRPr>
                <a:solidFill>
                  <a:schemeClr val="tx1"/>
                </a:solidFill>
                <a:latin typeface="Arial" pitchFamily="34" charset="0"/>
                <a:ea typeface="ＭＳ Ｐゴシック" pitchFamily="34" charset="-128"/>
              </a:defRPr>
            </a:lvl5pPr>
            <a:lvl6pPr marL="2614430" indent="-237675"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9780" indent="-237675" eaLnBrk="0" fontAlgn="base" hangingPunct="0">
              <a:spcBef>
                <a:spcPct val="0"/>
              </a:spcBef>
              <a:spcAft>
                <a:spcPct val="0"/>
              </a:spcAft>
              <a:defRPr>
                <a:solidFill>
                  <a:schemeClr val="tx1"/>
                </a:solidFill>
                <a:latin typeface="Arial" pitchFamily="34" charset="0"/>
                <a:ea typeface="ＭＳ Ｐゴシック" pitchFamily="34" charset="-128"/>
              </a:defRPr>
            </a:lvl7pPr>
            <a:lvl8pPr marL="3565131" indent="-237675" eaLnBrk="0" fontAlgn="base" hangingPunct="0">
              <a:spcBef>
                <a:spcPct val="0"/>
              </a:spcBef>
              <a:spcAft>
                <a:spcPct val="0"/>
              </a:spcAft>
              <a:defRPr>
                <a:solidFill>
                  <a:schemeClr val="tx1"/>
                </a:solidFill>
                <a:latin typeface="Arial" pitchFamily="34" charset="0"/>
                <a:ea typeface="ＭＳ Ｐゴシック" pitchFamily="34" charset="-128"/>
              </a:defRPr>
            </a:lvl8pPr>
            <a:lvl9pPr marL="4040482" indent="-23767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30</a:t>
            </a:fld>
            <a:endParaRPr lang="en-US" altLang="es-E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_tradnl" altLang="es-ES" dirty="0" err="1" smtClean="0">
                <a:ea typeface="ＭＳ Ｐゴシック" pitchFamily="34" charset="-128"/>
              </a:rPr>
              <a:t>Wind</a:t>
            </a:r>
            <a:r>
              <a:rPr lang="es-ES_tradnl" altLang="es-ES" dirty="0" smtClean="0">
                <a:ea typeface="ＭＳ Ｐゴシック" pitchFamily="34" charset="-128"/>
              </a:rPr>
              <a:t> </a:t>
            </a:r>
            <a:r>
              <a:rPr lang="es-ES_tradnl" altLang="es-ES" dirty="0" err="1" smtClean="0">
                <a:ea typeface="ＭＳ Ｐゴシック" pitchFamily="34" charset="-128"/>
              </a:rPr>
              <a:t>energy</a:t>
            </a:r>
            <a:r>
              <a:rPr lang="es-ES_tradnl" altLang="es-ES" dirty="0" smtClean="0">
                <a:ea typeface="ＭＳ Ｐゴシック" pitchFamily="34" charset="-128"/>
              </a:rPr>
              <a:t> sector </a:t>
            </a:r>
            <a:r>
              <a:rPr lang="es-ES_tradnl" altLang="es-ES" dirty="0" err="1" smtClean="0">
                <a:ea typeface="ＭＳ Ｐゴシック" pitchFamily="34" charset="-128"/>
              </a:rPr>
              <a:t>is</a:t>
            </a:r>
            <a:r>
              <a:rPr lang="es-ES_tradnl" altLang="es-ES" baseline="0" dirty="0" smtClean="0">
                <a:ea typeface="ＭＳ Ｐゴシック" pitchFamily="34" charset="-128"/>
              </a:rPr>
              <a:t> a </a:t>
            </a:r>
            <a:r>
              <a:rPr lang="es-ES_tradnl" altLang="es-ES" baseline="0" dirty="0" err="1" smtClean="0">
                <a:ea typeface="ＭＳ Ｐゴシック" pitchFamily="34" charset="-128"/>
              </a:rPr>
              <a:t>consumer</a:t>
            </a:r>
            <a:r>
              <a:rPr lang="es-ES_tradnl" altLang="es-ES" baseline="0" dirty="0" smtClean="0">
                <a:ea typeface="ＭＳ Ｐゴシック" pitchFamily="34" charset="-128"/>
              </a:rPr>
              <a:t> of </a:t>
            </a:r>
            <a:r>
              <a:rPr lang="es-ES_tradnl" altLang="es-ES" baseline="0" dirty="0" err="1" smtClean="0">
                <a:ea typeface="ＭＳ Ｐゴシック" pitchFamily="34" charset="-128"/>
              </a:rPr>
              <a:t>weather</a:t>
            </a:r>
            <a:r>
              <a:rPr lang="es-ES_tradnl" altLang="es-ES" baseline="0" dirty="0" smtClean="0">
                <a:ea typeface="ＭＳ Ｐゴシック" pitchFamily="34" charset="-128"/>
              </a:rPr>
              <a:t> and </a:t>
            </a:r>
            <a:r>
              <a:rPr lang="es-ES_tradnl" altLang="es-ES" baseline="0" dirty="0" err="1" smtClean="0">
                <a:ea typeface="ＭＳ Ｐゴシック" pitchFamily="34" charset="-128"/>
              </a:rPr>
              <a:t>climate</a:t>
            </a:r>
            <a:r>
              <a:rPr lang="es-ES_tradnl" altLang="es-ES" baseline="0" dirty="0" smtClean="0">
                <a:ea typeface="ＭＳ Ｐゴシック" pitchFamily="34" charset="-128"/>
              </a:rPr>
              <a:t> data </a:t>
            </a:r>
            <a:r>
              <a:rPr lang="es-ES_tradnl" altLang="es-ES" baseline="0" dirty="0" err="1" smtClean="0">
                <a:ea typeface="ＭＳ Ｐゴシック" pitchFamily="34" charset="-128"/>
              </a:rPr>
              <a:t>but</a:t>
            </a:r>
            <a:r>
              <a:rPr lang="es-ES_tradnl" altLang="es-ES" baseline="0" dirty="0" smtClean="0">
                <a:ea typeface="ＭＳ Ｐゴシック" pitchFamily="34" charset="-128"/>
              </a:rPr>
              <a:t> </a:t>
            </a:r>
            <a:r>
              <a:rPr lang="es-ES_tradnl" altLang="es-ES" baseline="0" dirty="0" err="1" smtClean="0">
                <a:ea typeface="ＭＳ Ｐゴシック" pitchFamily="34" charset="-128"/>
              </a:rPr>
              <a:t>most</a:t>
            </a:r>
            <a:r>
              <a:rPr lang="es-ES_tradnl" altLang="es-ES" baseline="0" dirty="0" smtClean="0">
                <a:ea typeface="ＭＳ Ｐゴシック" pitchFamily="34" charset="-128"/>
              </a:rPr>
              <a:t> of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a:t>
            </a:r>
            <a:r>
              <a:rPr lang="es-ES_tradnl" altLang="es-ES" baseline="0" dirty="0" err="1" smtClean="0">
                <a:ea typeface="ＭＳ Ｐゴシック" pitchFamily="34" charset="-128"/>
              </a:rPr>
              <a:t>developments</a:t>
            </a:r>
            <a:r>
              <a:rPr lang="es-ES_tradnl" altLang="es-ES" baseline="0" dirty="0" smtClean="0">
                <a:ea typeface="ＭＳ Ｐゴシック" pitchFamily="34" charset="-128"/>
              </a:rPr>
              <a:t> </a:t>
            </a:r>
            <a:r>
              <a:rPr lang="es-ES_tradnl" altLang="es-ES" baseline="0" dirty="0" err="1" smtClean="0">
                <a:ea typeface="ＭＳ Ｐゴシック" pitchFamily="34" charset="-128"/>
              </a:rPr>
              <a:t>have</a:t>
            </a:r>
            <a:r>
              <a:rPr lang="es-ES_tradnl" altLang="es-ES" baseline="0" dirty="0" smtClean="0">
                <a:ea typeface="ＭＳ Ｐゴシック" pitchFamily="34" charset="-128"/>
              </a:rPr>
              <a:t> </a:t>
            </a:r>
            <a:r>
              <a:rPr lang="es-ES_tradnl" altLang="es-ES" baseline="0" dirty="0" err="1" smtClean="0">
                <a:ea typeface="ＭＳ Ｐゴシック" pitchFamily="34" charset="-128"/>
              </a:rPr>
              <a:t>been</a:t>
            </a:r>
            <a:r>
              <a:rPr lang="es-ES_tradnl" altLang="es-ES" baseline="0" dirty="0" smtClean="0">
                <a:ea typeface="ＭＳ Ｐゴシック" pitchFamily="34" charset="-128"/>
              </a:rPr>
              <a:t> </a:t>
            </a:r>
            <a:r>
              <a:rPr lang="es-ES_tradnl" altLang="es-ES" baseline="0" dirty="0" err="1" smtClean="0">
                <a:ea typeface="ＭＳ Ｐゴシック" pitchFamily="34" charset="-128"/>
              </a:rPr>
              <a:t>focused</a:t>
            </a:r>
            <a:r>
              <a:rPr lang="es-ES_tradnl" altLang="es-ES" baseline="0" dirty="0" smtClean="0">
                <a:ea typeface="ＭＳ Ｐゴシック" pitchFamily="34" charset="-128"/>
              </a:rPr>
              <a:t> in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short-</a:t>
            </a:r>
            <a:r>
              <a:rPr lang="es-ES_tradnl" altLang="es-ES" baseline="0" dirty="0" err="1" smtClean="0">
                <a:ea typeface="ＭＳ Ｐゴシック" pitchFamily="34" charset="-128"/>
              </a:rPr>
              <a:t>term</a:t>
            </a:r>
            <a:r>
              <a:rPr lang="es-ES_tradnl" altLang="es-ES" baseline="0" dirty="0" smtClean="0">
                <a:ea typeface="ＭＳ Ｐゴシック" pitchFamily="34" charset="-128"/>
              </a:rPr>
              <a:t> </a:t>
            </a:r>
            <a:r>
              <a:rPr lang="es-ES_tradnl" altLang="es-ES" baseline="0" dirty="0" err="1" smtClean="0">
                <a:ea typeface="ＭＳ Ｐゴシック" pitchFamily="34" charset="-128"/>
              </a:rPr>
              <a:t>forecast</a:t>
            </a:r>
            <a:r>
              <a:rPr lang="es-ES_tradnl" altLang="es-ES" baseline="0" dirty="0" smtClean="0">
                <a:ea typeface="ＭＳ Ｐゴシック" pitchFamily="34" charset="-128"/>
              </a:rPr>
              <a:t>, </a:t>
            </a:r>
            <a:r>
              <a:rPr lang="es-ES_tradnl" altLang="es-ES" baseline="0" dirty="0" err="1" smtClean="0">
                <a:ea typeface="ＭＳ Ｐゴシック" pitchFamily="34" charset="-128"/>
              </a:rPr>
              <a:t>from</a:t>
            </a:r>
            <a:r>
              <a:rPr lang="es-ES_tradnl" altLang="es-ES" baseline="0" dirty="0" smtClean="0">
                <a:ea typeface="ＭＳ Ｐゴシック" pitchFamily="34" charset="-128"/>
              </a:rPr>
              <a:t> </a:t>
            </a:r>
            <a:r>
              <a:rPr lang="es-ES_tradnl" altLang="es-ES" baseline="0" dirty="0" err="1" smtClean="0">
                <a:ea typeface="ＭＳ Ｐゴシック" pitchFamily="34" charset="-128"/>
              </a:rPr>
              <a:t>hours</a:t>
            </a:r>
            <a:r>
              <a:rPr lang="es-ES_tradnl" altLang="es-ES" baseline="0" dirty="0" smtClean="0">
                <a:ea typeface="ＭＳ Ｐゴシック" pitchFamily="34" charset="-128"/>
              </a:rPr>
              <a:t> to </a:t>
            </a:r>
            <a:r>
              <a:rPr lang="es-ES_tradnl" altLang="es-ES" baseline="0" dirty="0" err="1" smtClean="0">
                <a:ea typeface="ＭＳ Ｐゴシック" pitchFamily="34" charset="-128"/>
              </a:rPr>
              <a:t>days</a:t>
            </a:r>
            <a:r>
              <a:rPr lang="es-ES_tradnl" altLang="es-ES" baseline="0" dirty="0" smtClean="0">
                <a:ea typeface="ＭＳ Ｐゴシック" pitchFamily="34" charset="-128"/>
              </a:rPr>
              <a:t> </a:t>
            </a:r>
            <a:r>
              <a:rPr lang="es-ES_tradnl" altLang="es-ES" baseline="0" dirty="0" err="1" smtClean="0">
                <a:ea typeface="ＭＳ Ｐゴシック" pitchFamily="34" charset="-128"/>
              </a:rPr>
              <a:t>ahead</a:t>
            </a:r>
            <a:r>
              <a:rPr lang="es-ES_tradnl" altLang="es-ES" baseline="0" dirty="0" smtClean="0">
                <a:ea typeface="ＭＳ Ｐゴシック" pitchFamily="34" charset="-128"/>
              </a:rPr>
              <a:t> </a:t>
            </a:r>
            <a:r>
              <a:rPr lang="es-ES_tradnl" altLang="es-ES" baseline="0" dirty="0" err="1" smtClean="0">
                <a:ea typeface="ＭＳ Ｐゴシック" pitchFamily="34" charset="-128"/>
              </a:rPr>
              <a:t>which</a:t>
            </a:r>
            <a:r>
              <a:rPr lang="es-ES_tradnl" altLang="es-ES" baseline="0" dirty="0" smtClean="0">
                <a:ea typeface="ＭＳ Ｐゴシック" pitchFamily="34" charset="-128"/>
              </a:rPr>
              <a:t> </a:t>
            </a:r>
            <a:r>
              <a:rPr lang="es-ES_tradnl" altLang="es-ES" baseline="0" dirty="0" err="1" smtClean="0">
                <a:ea typeface="ＭＳ Ｐゴシック" pitchFamily="34" charset="-128"/>
              </a:rPr>
              <a:t>is</a:t>
            </a:r>
            <a:r>
              <a:rPr lang="es-ES_tradnl" altLang="es-ES" baseline="0" dirty="0" smtClean="0">
                <a:ea typeface="ＭＳ Ｐゴシック" pitchFamily="34" charset="-128"/>
              </a:rPr>
              <a:t> </a:t>
            </a:r>
            <a:r>
              <a:rPr lang="es-ES_tradnl" altLang="es-ES" baseline="0" dirty="0" err="1" smtClean="0">
                <a:ea typeface="ＭＳ Ｐゴシック" pitchFamily="34" charset="-128"/>
              </a:rPr>
              <a:t>key</a:t>
            </a:r>
            <a:r>
              <a:rPr lang="es-ES_tradnl" altLang="es-ES" baseline="0" dirty="0" smtClean="0">
                <a:ea typeface="ＭＳ Ｐゴシック" pitchFamily="34" charset="-128"/>
              </a:rPr>
              <a:t> </a:t>
            </a:r>
            <a:r>
              <a:rPr lang="es-ES_tradnl" altLang="es-ES" baseline="0" dirty="0" err="1" smtClean="0">
                <a:ea typeface="ＭＳ Ｐゴシック" pitchFamily="34" charset="-128"/>
              </a:rPr>
              <a:t>for</a:t>
            </a:r>
            <a:r>
              <a:rPr lang="es-ES_tradnl" altLang="es-ES" baseline="0" dirty="0" smtClean="0">
                <a:ea typeface="ＭＳ Ｐゴシック" pitchFamily="34" charset="-128"/>
              </a:rPr>
              <a:t>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a:t>
            </a:r>
            <a:r>
              <a:rPr lang="es-ES_tradnl" altLang="es-ES" baseline="0" dirty="0" err="1" smtClean="0">
                <a:ea typeface="ＭＳ Ｐゴシック" pitchFamily="34" charset="-128"/>
              </a:rPr>
              <a:t>energy</a:t>
            </a:r>
            <a:r>
              <a:rPr lang="es-ES_tradnl" altLang="es-ES" baseline="0" dirty="0" smtClean="0">
                <a:ea typeface="ＭＳ Ｐゴシック" pitchFamily="34" charset="-128"/>
              </a:rPr>
              <a:t> balance </a:t>
            </a:r>
            <a:r>
              <a:rPr lang="es-ES_tradnl" altLang="es-ES" baseline="0" dirty="0" err="1" smtClean="0">
                <a:ea typeface="ＭＳ Ｐゴシック" pitchFamily="34" charset="-128"/>
              </a:rPr>
              <a:t>between</a:t>
            </a:r>
            <a:r>
              <a:rPr lang="es-ES_tradnl" altLang="es-ES" baseline="0" dirty="0" smtClean="0">
                <a:ea typeface="ＭＳ Ｐゴシック" pitchFamily="34" charset="-128"/>
              </a:rPr>
              <a:t> </a:t>
            </a:r>
            <a:r>
              <a:rPr lang="es-ES_tradnl" altLang="es-ES" baseline="0" dirty="0" err="1" smtClean="0">
                <a:ea typeface="ＭＳ Ｐゴシック" pitchFamily="34" charset="-128"/>
              </a:rPr>
              <a:t>power</a:t>
            </a:r>
            <a:r>
              <a:rPr lang="es-ES_tradnl" altLang="es-ES" baseline="0" dirty="0" smtClean="0">
                <a:ea typeface="ＭＳ Ｐゴシック" pitchFamily="34" charset="-128"/>
              </a:rPr>
              <a:t> </a:t>
            </a:r>
            <a:r>
              <a:rPr lang="es-ES_tradnl" altLang="es-ES" baseline="0" dirty="0" err="1" smtClean="0">
                <a:ea typeface="ＭＳ Ｐゴシック" pitchFamily="34" charset="-128"/>
              </a:rPr>
              <a:t>generatiion</a:t>
            </a:r>
            <a:r>
              <a:rPr lang="es-ES_tradnl" altLang="es-ES" baseline="0" dirty="0" smtClean="0">
                <a:ea typeface="ＭＳ Ｐゴシック" pitchFamily="34" charset="-128"/>
              </a:rPr>
              <a:t> and </a:t>
            </a:r>
            <a:r>
              <a:rPr lang="es-ES_tradnl" altLang="es-ES" baseline="0" dirty="0" err="1" smtClean="0">
                <a:ea typeface="ＭＳ Ｐゴシック" pitchFamily="34" charset="-128"/>
              </a:rPr>
              <a:t>demand</a:t>
            </a:r>
            <a:r>
              <a:rPr lang="es-ES_tradnl" altLang="es-ES" baseline="0" dirty="0" smtClean="0">
                <a:ea typeface="ＭＳ Ｐゴシック" pitchFamily="34" charset="-128"/>
              </a:rPr>
              <a:t>. </a:t>
            </a:r>
          </a:p>
          <a:p>
            <a:endParaRPr lang="es-ES_tradnl" altLang="es-ES" baseline="0" dirty="0" smtClean="0">
              <a:ea typeface="ＭＳ Ｐゴシック" pitchFamily="34" charset="-128"/>
            </a:endParaRPr>
          </a:p>
          <a:p>
            <a:r>
              <a:rPr lang="es-ES_tradnl" altLang="es-ES" baseline="0" dirty="0" err="1" smtClean="0">
                <a:ea typeface="ＭＳ Ｐゴシック" pitchFamily="34" charset="-128"/>
              </a:rPr>
              <a:t>From</a:t>
            </a:r>
            <a:r>
              <a:rPr lang="es-ES_tradnl" altLang="es-ES" baseline="0" dirty="0" smtClean="0">
                <a:ea typeface="ＭＳ Ｐゴシック" pitchFamily="34" charset="-128"/>
              </a:rPr>
              <a:t> </a:t>
            </a:r>
            <a:r>
              <a:rPr lang="es-ES_tradnl" altLang="es-ES" baseline="0" dirty="0" err="1" smtClean="0">
                <a:ea typeface="ＭＳ Ｐゴシック" pitchFamily="34" charset="-128"/>
              </a:rPr>
              <a:t>weeks</a:t>
            </a:r>
            <a:r>
              <a:rPr lang="es-ES_tradnl" altLang="es-ES" baseline="0" dirty="0" smtClean="0">
                <a:ea typeface="ＭＳ Ｐゴシック" pitchFamily="34" charset="-128"/>
              </a:rPr>
              <a:t> to </a:t>
            </a:r>
            <a:r>
              <a:rPr lang="es-ES_tradnl" altLang="es-ES" baseline="0" dirty="0" err="1" smtClean="0">
                <a:ea typeface="ＭＳ Ｐゴシック" pitchFamily="34" charset="-128"/>
              </a:rPr>
              <a:t>Decades</a:t>
            </a:r>
            <a:r>
              <a:rPr lang="es-ES_tradnl" altLang="es-ES" baseline="0" dirty="0" smtClean="0">
                <a:ea typeface="ＭＳ Ｐゴシック" pitchFamily="34" charset="-128"/>
              </a:rPr>
              <a:t>, </a:t>
            </a:r>
            <a:r>
              <a:rPr lang="es-ES_tradnl" altLang="es-ES" baseline="0" dirty="0" err="1" smtClean="0">
                <a:ea typeface="ＭＳ Ｐゴシック" pitchFamily="34" charset="-128"/>
              </a:rPr>
              <a:t>however</a:t>
            </a:r>
            <a:r>
              <a:rPr lang="es-ES_tradnl" altLang="es-ES" baseline="0" dirty="0" smtClean="0">
                <a:ea typeface="ＭＳ Ｐゴシック" pitchFamily="34" charset="-128"/>
              </a:rPr>
              <a:t> </a:t>
            </a:r>
            <a:r>
              <a:rPr lang="es-ES_tradnl" altLang="es-ES" baseline="0" dirty="0" err="1" smtClean="0">
                <a:ea typeface="ＭＳ Ｐゴシック" pitchFamily="34" charset="-128"/>
              </a:rPr>
              <a:t>they</a:t>
            </a:r>
            <a:r>
              <a:rPr lang="es-ES_tradnl" altLang="es-ES" baseline="0" dirty="0" smtClean="0">
                <a:ea typeface="ＭＳ Ｐゴシック" pitchFamily="34" charset="-128"/>
              </a:rPr>
              <a:t> use </a:t>
            </a:r>
            <a:r>
              <a:rPr lang="es-ES_tradnl" altLang="es-ES" baseline="0" dirty="0" err="1" smtClean="0">
                <a:ea typeface="ＭＳ Ｐゴシック" pitchFamily="34" charset="-128"/>
              </a:rPr>
              <a:t>retrospective</a:t>
            </a:r>
            <a:r>
              <a:rPr lang="es-ES_tradnl" altLang="es-ES" baseline="0" dirty="0" smtClean="0">
                <a:ea typeface="ＭＳ Ｐゴシック" pitchFamily="34" charset="-128"/>
              </a:rPr>
              <a:t> </a:t>
            </a:r>
            <a:r>
              <a:rPr lang="es-ES_tradnl" altLang="es-ES" baseline="0" dirty="0" err="1" smtClean="0">
                <a:ea typeface="ＭＳ Ｐゴシック" pitchFamily="34" charset="-128"/>
              </a:rPr>
              <a:t>climatology</a:t>
            </a:r>
            <a:r>
              <a:rPr lang="es-ES_tradnl" altLang="es-ES" baseline="0" dirty="0" smtClean="0">
                <a:ea typeface="ＭＳ Ｐゴシック" pitchFamily="34" charset="-128"/>
              </a:rPr>
              <a:t>. </a:t>
            </a:r>
            <a:r>
              <a:rPr lang="es-ES_tradnl" altLang="es-ES" baseline="0" dirty="0" err="1" smtClean="0">
                <a:ea typeface="ＭＳ Ｐゴシック" pitchFamily="34" charset="-128"/>
              </a:rPr>
              <a:t>Assume</a:t>
            </a:r>
            <a:r>
              <a:rPr lang="es-ES_tradnl" altLang="es-ES" baseline="0" dirty="0" smtClean="0">
                <a:ea typeface="ＭＳ Ｐゴシック" pitchFamily="34" charset="-128"/>
              </a:rPr>
              <a:t> </a:t>
            </a:r>
            <a:r>
              <a:rPr lang="es-ES_tradnl" altLang="es-ES" baseline="0" dirty="0" err="1" smtClean="0">
                <a:ea typeface="ＭＳ Ｐゴシック" pitchFamily="34" charset="-128"/>
              </a:rPr>
              <a:t>that</a:t>
            </a:r>
            <a:r>
              <a:rPr lang="es-ES_tradnl" altLang="es-ES" baseline="0" dirty="0" smtClean="0">
                <a:ea typeface="ＭＳ Ｐゴシック" pitchFamily="34" charset="-128"/>
              </a:rPr>
              <a:t> </a:t>
            </a:r>
            <a:r>
              <a:rPr lang="es-ES_tradnl" altLang="es-ES" baseline="0" dirty="0" err="1" smtClean="0">
                <a:ea typeface="ＭＳ Ｐゴシック" pitchFamily="34" charset="-128"/>
              </a:rPr>
              <a:t>what</a:t>
            </a:r>
            <a:r>
              <a:rPr lang="es-ES_tradnl" altLang="es-ES" baseline="0" dirty="0" smtClean="0">
                <a:ea typeface="ＭＳ Ｐゴシック" pitchFamily="34" charset="-128"/>
              </a:rPr>
              <a:t> has </a:t>
            </a:r>
            <a:r>
              <a:rPr lang="es-ES_tradnl" altLang="es-ES" baseline="0" dirty="0" err="1" smtClean="0">
                <a:ea typeface="ＭＳ Ｐゴシック" pitchFamily="34" charset="-128"/>
              </a:rPr>
              <a:t>happened</a:t>
            </a:r>
            <a:r>
              <a:rPr lang="es-ES_tradnl" altLang="es-ES" baseline="0" dirty="0" smtClean="0">
                <a:ea typeface="ＭＳ Ｐゴシック" pitchFamily="34" charset="-128"/>
              </a:rPr>
              <a:t> in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a:t>
            </a:r>
            <a:r>
              <a:rPr lang="es-ES_tradnl" altLang="es-ES" baseline="0" dirty="0" err="1" smtClean="0">
                <a:ea typeface="ＭＳ Ｐゴシック" pitchFamily="34" charset="-128"/>
              </a:rPr>
              <a:t>last</a:t>
            </a:r>
            <a:r>
              <a:rPr lang="es-ES_tradnl" altLang="es-ES" baseline="0" dirty="0" smtClean="0">
                <a:ea typeface="ＭＳ Ｐゴシック" pitchFamily="34" charset="-128"/>
              </a:rPr>
              <a:t> 20 </a:t>
            </a:r>
            <a:r>
              <a:rPr lang="es-ES_tradnl" altLang="es-ES" baseline="0" dirty="0" err="1" smtClean="0">
                <a:ea typeface="ＭＳ Ｐゴシック" pitchFamily="34" charset="-128"/>
              </a:rPr>
              <a:t>or</a:t>
            </a:r>
            <a:r>
              <a:rPr lang="es-ES_tradnl" altLang="es-ES" baseline="0" dirty="0" smtClean="0">
                <a:ea typeface="ＭＳ Ｐゴシック" pitchFamily="34" charset="-128"/>
              </a:rPr>
              <a:t> 30 </a:t>
            </a:r>
            <a:r>
              <a:rPr lang="es-ES_tradnl" altLang="es-ES" baseline="0" dirty="0" err="1" smtClean="0">
                <a:ea typeface="ＭＳ Ｐゴシック" pitchFamily="34" charset="-128"/>
              </a:rPr>
              <a:t>years</a:t>
            </a:r>
            <a:r>
              <a:rPr lang="es-ES_tradnl" altLang="es-ES" baseline="0" dirty="0" smtClean="0">
                <a:ea typeface="ＭＳ Ｐゴシック" pitchFamily="34" charset="-128"/>
              </a:rPr>
              <a:t> </a:t>
            </a:r>
            <a:r>
              <a:rPr lang="es-ES_tradnl" altLang="es-ES" baseline="0" dirty="0" err="1" smtClean="0">
                <a:ea typeface="ＭＳ Ｐゴシック" pitchFamily="34" charset="-128"/>
              </a:rPr>
              <a:t>is</a:t>
            </a:r>
            <a:r>
              <a:rPr lang="es-ES_tradnl" altLang="es-ES" baseline="0" dirty="0" smtClean="0">
                <a:ea typeface="ＭＳ Ｐゴシック" pitchFamily="34" charset="-128"/>
              </a:rPr>
              <a:t> </a:t>
            </a:r>
            <a:r>
              <a:rPr lang="es-ES_tradnl" altLang="es-ES" baseline="0" dirty="0" err="1" smtClean="0">
                <a:ea typeface="ＭＳ Ｐゴシック" pitchFamily="34" charset="-128"/>
              </a:rPr>
              <a:t>going</a:t>
            </a:r>
            <a:r>
              <a:rPr lang="es-ES_tradnl" altLang="es-ES" baseline="0" dirty="0" smtClean="0">
                <a:ea typeface="ＭＳ Ｐゴシック" pitchFamily="34" charset="-128"/>
              </a:rPr>
              <a:t> to be a </a:t>
            </a:r>
            <a:r>
              <a:rPr lang="es-ES_tradnl" altLang="es-ES" baseline="0" dirty="0" err="1" smtClean="0">
                <a:ea typeface="ＭＳ Ｐゴシック" pitchFamily="34" charset="-128"/>
              </a:rPr>
              <a:t>constant</a:t>
            </a:r>
            <a:r>
              <a:rPr lang="es-ES_tradnl" altLang="es-ES" baseline="0" dirty="0" smtClean="0">
                <a:ea typeface="ＭＳ Ｐゴシック" pitchFamily="34" charset="-128"/>
              </a:rPr>
              <a:t> </a:t>
            </a:r>
            <a:r>
              <a:rPr lang="es-ES_tradnl" altLang="es-ES" baseline="0" dirty="0" err="1" smtClean="0">
                <a:ea typeface="ＭＳ Ｐゴシック" pitchFamily="34" charset="-128"/>
              </a:rPr>
              <a:t>for</a:t>
            </a:r>
            <a:r>
              <a:rPr lang="es-ES_tradnl" altLang="es-ES" baseline="0" dirty="0" smtClean="0">
                <a:ea typeface="ＭＳ Ｐゴシック" pitchFamily="34" charset="-128"/>
              </a:rPr>
              <a:t>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a:t>
            </a:r>
            <a:r>
              <a:rPr lang="es-ES_tradnl" altLang="es-ES" baseline="0" dirty="0" err="1" smtClean="0">
                <a:ea typeface="ＭＳ Ｐゴシック" pitchFamily="34" charset="-128"/>
              </a:rPr>
              <a:t>next</a:t>
            </a:r>
            <a:r>
              <a:rPr lang="es-ES_tradnl" altLang="es-ES" baseline="0" dirty="0" smtClean="0">
                <a:ea typeface="ＭＳ Ｐゴシック" pitchFamily="34" charset="-128"/>
              </a:rPr>
              <a:t> 10 </a:t>
            </a:r>
            <a:r>
              <a:rPr lang="es-ES_tradnl" altLang="es-ES" baseline="0" dirty="0" err="1" smtClean="0">
                <a:ea typeface="ＭＳ Ｐゴシック" pitchFamily="34" charset="-128"/>
              </a:rPr>
              <a:t>or</a:t>
            </a:r>
            <a:r>
              <a:rPr lang="es-ES_tradnl" altLang="es-ES" baseline="0" dirty="0" smtClean="0">
                <a:ea typeface="ＭＳ Ｐゴシック" pitchFamily="34" charset="-128"/>
              </a:rPr>
              <a:t> 15 </a:t>
            </a:r>
            <a:r>
              <a:rPr lang="es-ES_tradnl" altLang="es-ES" baseline="0" dirty="0" err="1" smtClean="0">
                <a:ea typeface="ＭＳ Ｐゴシック" pitchFamily="34" charset="-128"/>
              </a:rPr>
              <a:t>years</a:t>
            </a:r>
            <a:r>
              <a:rPr lang="es-ES_tradnl" altLang="es-ES" baseline="0" dirty="0" smtClean="0">
                <a:ea typeface="ＭＳ Ｐゴシック" pitchFamily="34" charset="-128"/>
              </a:rPr>
              <a:t> </a:t>
            </a:r>
            <a:r>
              <a:rPr lang="es-ES_tradnl" altLang="es-ES" baseline="0" dirty="0" err="1" smtClean="0">
                <a:ea typeface="ＭＳ Ｐゴシック" pitchFamily="34" charset="-128"/>
              </a:rPr>
              <a:t>is</a:t>
            </a:r>
            <a:r>
              <a:rPr lang="es-ES_tradnl" altLang="es-ES" baseline="0" dirty="0" smtClean="0">
                <a:ea typeface="ＭＳ Ｐゴシック" pitchFamily="34" charset="-128"/>
              </a:rPr>
              <a:t> quite a </a:t>
            </a:r>
            <a:r>
              <a:rPr lang="es-ES_tradnl" altLang="es-ES" baseline="0" dirty="0" err="1" smtClean="0">
                <a:ea typeface="ＭＳ Ｐゴシック" pitchFamily="34" charset="-128"/>
              </a:rPr>
              <a:t>bold</a:t>
            </a:r>
            <a:r>
              <a:rPr lang="es-ES_tradnl" altLang="es-ES" baseline="0" dirty="0" smtClean="0">
                <a:ea typeface="ＭＳ Ｐゴシック" pitchFamily="34" charset="-128"/>
              </a:rPr>
              <a:t> </a:t>
            </a:r>
            <a:r>
              <a:rPr lang="es-ES_tradnl" altLang="es-ES" baseline="0" dirty="0" err="1" smtClean="0">
                <a:ea typeface="ＭＳ Ｐゴシック" pitchFamily="34" charset="-128"/>
              </a:rPr>
              <a:t>assumption</a:t>
            </a:r>
            <a:r>
              <a:rPr lang="es-ES_tradnl" altLang="es-ES" baseline="0" dirty="0" smtClean="0">
                <a:ea typeface="ＭＳ Ｐゴシック" pitchFamily="34" charset="-128"/>
              </a:rPr>
              <a:t>.</a:t>
            </a:r>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72445" indent="-297094" eaLnBrk="0" hangingPunct="0">
              <a:defRPr>
                <a:solidFill>
                  <a:schemeClr val="tx1"/>
                </a:solidFill>
                <a:latin typeface="Arial" pitchFamily="34" charset="0"/>
                <a:ea typeface="ＭＳ Ｐゴシック" pitchFamily="34" charset="-128"/>
              </a:defRPr>
            </a:lvl2pPr>
            <a:lvl3pPr marL="1188377" indent="-237675" eaLnBrk="0" hangingPunct="0">
              <a:defRPr>
                <a:solidFill>
                  <a:schemeClr val="tx1"/>
                </a:solidFill>
                <a:latin typeface="Arial" pitchFamily="34" charset="0"/>
                <a:ea typeface="ＭＳ Ｐゴシック" pitchFamily="34" charset="-128"/>
              </a:defRPr>
            </a:lvl3pPr>
            <a:lvl4pPr marL="1663728" indent="-237675" eaLnBrk="0" hangingPunct="0">
              <a:defRPr>
                <a:solidFill>
                  <a:schemeClr val="tx1"/>
                </a:solidFill>
                <a:latin typeface="Arial" pitchFamily="34" charset="0"/>
                <a:ea typeface="ＭＳ Ｐゴシック" pitchFamily="34" charset="-128"/>
              </a:defRPr>
            </a:lvl4pPr>
            <a:lvl5pPr marL="2139079" indent="-237675" eaLnBrk="0" hangingPunct="0">
              <a:defRPr>
                <a:solidFill>
                  <a:schemeClr val="tx1"/>
                </a:solidFill>
                <a:latin typeface="Arial" pitchFamily="34" charset="0"/>
                <a:ea typeface="ＭＳ Ｐゴシック" pitchFamily="34" charset="-128"/>
              </a:defRPr>
            </a:lvl5pPr>
            <a:lvl6pPr marL="2614430" indent="-237675"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9780" indent="-237675" eaLnBrk="0" fontAlgn="base" hangingPunct="0">
              <a:spcBef>
                <a:spcPct val="0"/>
              </a:spcBef>
              <a:spcAft>
                <a:spcPct val="0"/>
              </a:spcAft>
              <a:defRPr>
                <a:solidFill>
                  <a:schemeClr val="tx1"/>
                </a:solidFill>
                <a:latin typeface="Arial" pitchFamily="34" charset="0"/>
                <a:ea typeface="ＭＳ Ｐゴシック" pitchFamily="34" charset="-128"/>
              </a:defRPr>
            </a:lvl7pPr>
            <a:lvl8pPr marL="3565131" indent="-237675" eaLnBrk="0" fontAlgn="base" hangingPunct="0">
              <a:spcBef>
                <a:spcPct val="0"/>
              </a:spcBef>
              <a:spcAft>
                <a:spcPct val="0"/>
              </a:spcAft>
              <a:defRPr>
                <a:solidFill>
                  <a:schemeClr val="tx1"/>
                </a:solidFill>
                <a:latin typeface="Arial" pitchFamily="34" charset="0"/>
                <a:ea typeface="ＭＳ Ｐゴシック" pitchFamily="34" charset="-128"/>
              </a:defRPr>
            </a:lvl8pPr>
            <a:lvl9pPr marL="4040482" indent="-23767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4</a:t>
            </a:fld>
            <a:endParaRPr lang="en-US" alt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_tradnl" altLang="es-ES" dirty="0" smtClean="0">
                <a:ea typeface="ＭＳ Ｐゴシック" pitchFamily="34" charset="-128"/>
              </a:rPr>
              <a:t>In </a:t>
            </a:r>
            <a:r>
              <a:rPr lang="es-ES_tradnl" altLang="es-ES" dirty="0" err="1" smtClean="0">
                <a:ea typeface="ＭＳ Ｐゴシック" pitchFamily="34" charset="-128"/>
              </a:rPr>
              <a:t>fact</a:t>
            </a:r>
            <a:r>
              <a:rPr lang="es-ES_tradnl" altLang="es-ES" dirty="0" smtClean="0">
                <a:ea typeface="ＭＳ Ｐゴシック" pitchFamily="34" charset="-128"/>
              </a:rPr>
              <a:t> </a:t>
            </a:r>
            <a:r>
              <a:rPr lang="es-ES_tradnl" altLang="es-ES" dirty="0" err="1" smtClean="0">
                <a:ea typeface="ＭＳ Ｐゴシック" pitchFamily="34" charset="-128"/>
              </a:rPr>
              <a:t>the</a:t>
            </a:r>
            <a:r>
              <a:rPr lang="es-ES_tradnl" altLang="es-ES" dirty="0" smtClean="0">
                <a:ea typeface="ＭＳ Ｐゴシック" pitchFamily="34" charset="-128"/>
              </a:rPr>
              <a:t> sector </a:t>
            </a:r>
            <a:r>
              <a:rPr lang="es-ES_tradnl" altLang="es-ES" dirty="0" err="1" smtClean="0">
                <a:ea typeface="ＭＳ Ｐゴシック" pitchFamily="34" charset="-128"/>
              </a:rPr>
              <a:t>is</a:t>
            </a:r>
            <a:r>
              <a:rPr lang="es-ES_tradnl" altLang="es-ES" dirty="0" smtClean="0">
                <a:ea typeface="ＭＳ Ｐゴシック" pitchFamily="34" charset="-128"/>
              </a:rPr>
              <a:t> </a:t>
            </a:r>
            <a:r>
              <a:rPr lang="es-ES_tradnl" altLang="es-ES" dirty="0" err="1" smtClean="0">
                <a:ea typeface="ＭＳ Ｐゴシック" pitchFamily="34" charset="-128"/>
              </a:rPr>
              <a:t>used</a:t>
            </a:r>
            <a:r>
              <a:rPr lang="es-ES_tradnl" altLang="es-ES" dirty="0" smtClean="0">
                <a:ea typeface="ＭＳ Ｐゴシック" pitchFamily="34" charset="-128"/>
              </a:rPr>
              <a:t> to </a:t>
            </a:r>
            <a:r>
              <a:rPr lang="es-ES_tradnl" altLang="es-ES" dirty="0" err="1" smtClean="0">
                <a:ea typeface="ＭＳ Ｐゴシック" pitchFamily="34" charset="-128"/>
              </a:rPr>
              <a:t>take</a:t>
            </a:r>
            <a:r>
              <a:rPr lang="es-ES_tradnl" altLang="es-ES" baseline="0" dirty="0" smtClean="0">
                <a:ea typeface="ＭＳ Ｐゴシック" pitchFamily="34" charset="-128"/>
              </a:rPr>
              <a:t> </a:t>
            </a:r>
            <a:r>
              <a:rPr lang="es-ES_tradnl" altLang="es-ES" baseline="0" dirty="0" err="1" smtClean="0">
                <a:ea typeface="ＭＳ Ｐゴシック" pitchFamily="34" charset="-128"/>
              </a:rPr>
              <a:t>that</a:t>
            </a:r>
            <a:r>
              <a:rPr lang="es-ES_tradnl" altLang="es-ES" baseline="0" dirty="0" smtClean="0">
                <a:ea typeface="ＭＳ Ｐゴシック" pitchFamily="34" charset="-128"/>
              </a:rPr>
              <a:t> </a:t>
            </a:r>
            <a:r>
              <a:rPr lang="es-ES_tradnl" altLang="es-ES" baseline="0" dirty="0" err="1" smtClean="0">
                <a:ea typeface="ＭＳ Ｐゴシック" pitchFamily="34" charset="-128"/>
              </a:rPr>
              <a:t>assumption</a:t>
            </a:r>
            <a:r>
              <a:rPr lang="es-ES_tradnl" altLang="es-ES" baseline="0" dirty="0" smtClean="0">
                <a:ea typeface="ＭＳ Ｐゴシック" pitchFamily="34" charset="-128"/>
              </a:rPr>
              <a:t> and </a:t>
            </a:r>
            <a:r>
              <a:rPr lang="es-ES_tradnl" altLang="es-ES" baseline="0" dirty="0" err="1" smtClean="0">
                <a:ea typeface="ＭＳ Ｐゴシック" pitchFamily="34" charset="-128"/>
              </a:rPr>
              <a:t>make</a:t>
            </a:r>
            <a:r>
              <a:rPr lang="es-ES_tradnl" altLang="es-ES" baseline="0" dirty="0" smtClean="0">
                <a:ea typeface="ＭＳ Ｐゴシック" pitchFamily="34" charset="-128"/>
              </a:rPr>
              <a:t> </a:t>
            </a:r>
            <a:r>
              <a:rPr lang="es-ES_tradnl" altLang="es-ES" baseline="0" dirty="0" err="1" smtClean="0">
                <a:ea typeface="ＭＳ Ｐゴシック" pitchFamily="34" charset="-128"/>
              </a:rPr>
              <a:t>decisions</a:t>
            </a:r>
            <a:r>
              <a:rPr lang="es-ES_tradnl" altLang="es-ES" baseline="0" dirty="0" smtClean="0">
                <a:ea typeface="ＭＳ Ｐゴシック" pitchFamily="34" charset="-128"/>
              </a:rPr>
              <a:t> in </a:t>
            </a:r>
            <a:r>
              <a:rPr lang="es-ES_tradnl" altLang="es-ES" baseline="0" dirty="0" err="1" smtClean="0">
                <a:ea typeface="ＭＳ Ｐゴシック" pitchFamily="34" charset="-128"/>
              </a:rPr>
              <a:t>many</a:t>
            </a:r>
            <a:r>
              <a:rPr lang="es-ES_tradnl" altLang="es-ES" baseline="0" dirty="0" smtClean="0">
                <a:ea typeface="ＭＳ Ｐゴシック" pitchFamily="34" charset="-128"/>
              </a:rPr>
              <a:t> </a:t>
            </a:r>
            <a:r>
              <a:rPr lang="es-ES_tradnl" altLang="es-ES" baseline="0" dirty="0" err="1" smtClean="0">
                <a:ea typeface="ＭＳ Ｐゴシック" pitchFamily="34" charset="-128"/>
              </a:rPr>
              <a:t>aspects</a:t>
            </a:r>
            <a:r>
              <a:rPr lang="es-ES_tradnl" altLang="es-ES" baseline="0" dirty="0" smtClean="0">
                <a:ea typeface="ＭＳ Ｐゴシック" pitchFamily="34" charset="-128"/>
              </a:rPr>
              <a:t> of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a:t>
            </a:r>
            <a:r>
              <a:rPr lang="es-ES_tradnl" altLang="es-ES" baseline="0" dirty="0" err="1" smtClean="0">
                <a:ea typeface="ＭＳ Ｐゴシック" pitchFamily="34" charset="-128"/>
              </a:rPr>
              <a:t>energy</a:t>
            </a:r>
            <a:r>
              <a:rPr lang="es-ES_tradnl" altLang="es-ES" baseline="0" dirty="0" smtClean="0">
                <a:ea typeface="ＭＳ Ｐゴシック" pitchFamily="34" charset="-128"/>
              </a:rPr>
              <a:t> </a:t>
            </a:r>
            <a:r>
              <a:rPr lang="es-ES_tradnl" altLang="es-ES" baseline="0" dirty="0" err="1" smtClean="0">
                <a:ea typeface="ＭＳ Ｐゴシック" pitchFamily="34" charset="-128"/>
              </a:rPr>
              <a:t>business</a:t>
            </a:r>
            <a:r>
              <a:rPr lang="es-ES_tradnl" altLang="es-ES" baseline="0" dirty="0" smtClean="0">
                <a:ea typeface="ＭＳ Ｐゴシック" pitchFamily="34" charset="-128"/>
              </a:rPr>
              <a:t> </a:t>
            </a:r>
            <a:r>
              <a:rPr lang="es-ES_tradnl" altLang="es-ES" baseline="0" dirty="0" err="1" smtClean="0">
                <a:ea typeface="ＭＳ Ｐゴシック" pitchFamily="34" charset="-128"/>
              </a:rPr>
              <a:t>both</a:t>
            </a:r>
            <a:r>
              <a:rPr lang="es-ES_tradnl" altLang="es-ES" baseline="0" dirty="0" smtClean="0">
                <a:ea typeface="ＭＳ Ｐゴシック" pitchFamily="34" charset="-128"/>
              </a:rPr>
              <a:t> in pre-</a:t>
            </a:r>
            <a:r>
              <a:rPr lang="es-ES_tradnl" altLang="es-ES" baseline="0" dirty="0" err="1" smtClean="0">
                <a:ea typeface="ＭＳ Ｐゴシック" pitchFamily="34" charset="-128"/>
              </a:rPr>
              <a:t>construction</a:t>
            </a:r>
            <a:r>
              <a:rPr lang="es-ES_tradnl" altLang="es-ES" baseline="0" dirty="0" smtClean="0">
                <a:ea typeface="ＭＳ Ｐゴシック" pitchFamily="34" charset="-128"/>
              </a:rPr>
              <a:t> and post-</a:t>
            </a:r>
            <a:r>
              <a:rPr lang="es-ES_tradnl" altLang="es-ES" baseline="0" dirty="0" err="1" smtClean="0">
                <a:ea typeface="ＭＳ Ｐゴシック" pitchFamily="34" charset="-128"/>
              </a:rPr>
              <a:t>construction</a:t>
            </a:r>
            <a:r>
              <a:rPr lang="es-ES_tradnl" altLang="es-ES" baseline="0" dirty="0" smtClean="0">
                <a:ea typeface="ＭＳ Ｐゴシック" pitchFamily="34" charset="-128"/>
              </a:rPr>
              <a:t> of </a:t>
            </a:r>
            <a:r>
              <a:rPr lang="es-ES_tradnl" altLang="es-ES" baseline="0" dirty="0" err="1" smtClean="0">
                <a:ea typeface="ＭＳ Ｐゴシック" pitchFamily="34" charset="-128"/>
              </a:rPr>
              <a:t>wind</a:t>
            </a:r>
            <a:r>
              <a:rPr lang="es-ES_tradnl" altLang="es-ES" baseline="0" dirty="0" smtClean="0">
                <a:ea typeface="ＭＳ Ｐゴシック" pitchFamily="34" charset="-128"/>
              </a:rPr>
              <a:t> </a:t>
            </a:r>
            <a:r>
              <a:rPr lang="es-ES_tradnl" altLang="es-ES" baseline="0" dirty="0" err="1" smtClean="0">
                <a:ea typeface="ＭＳ Ｐゴシック" pitchFamily="34" charset="-128"/>
              </a:rPr>
              <a:t>farms</a:t>
            </a:r>
            <a:r>
              <a:rPr lang="es-ES_tradnl" altLang="es-ES" baseline="0" dirty="0" smtClean="0">
                <a:ea typeface="ＭＳ Ｐゴシック" pitchFamily="34" charset="-128"/>
              </a:rPr>
              <a:t>.</a:t>
            </a:r>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72445" indent="-297094" eaLnBrk="0" hangingPunct="0">
              <a:defRPr>
                <a:solidFill>
                  <a:schemeClr val="tx1"/>
                </a:solidFill>
                <a:latin typeface="Arial" pitchFamily="34" charset="0"/>
                <a:ea typeface="ＭＳ Ｐゴシック" pitchFamily="34" charset="-128"/>
              </a:defRPr>
            </a:lvl2pPr>
            <a:lvl3pPr marL="1188377" indent="-237675" eaLnBrk="0" hangingPunct="0">
              <a:defRPr>
                <a:solidFill>
                  <a:schemeClr val="tx1"/>
                </a:solidFill>
                <a:latin typeface="Arial" pitchFamily="34" charset="0"/>
                <a:ea typeface="ＭＳ Ｐゴシック" pitchFamily="34" charset="-128"/>
              </a:defRPr>
            </a:lvl3pPr>
            <a:lvl4pPr marL="1663728" indent="-237675" eaLnBrk="0" hangingPunct="0">
              <a:defRPr>
                <a:solidFill>
                  <a:schemeClr val="tx1"/>
                </a:solidFill>
                <a:latin typeface="Arial" pitchFamily="34" charset="0"/>
                <a:ea typeface="ＭＳ Ｐゴシック" pitchFamily="34" charset="-128"/>
              </a:defRPr>
            </a:lvl4pPr>
            <a:lvl5pPr marL="2139079" indent="-237675" eaLnBrk="0" hangingPunct="0">
              <a:defRPr>
                <a:solidFill>
                  <a:schemeClr val="tx1"/>
                </a:solidFill>
                <a:latin typeface="Arial" pitchFamily="34" charset="0"/>
                <a:ea typeface="ＭＳ Ｐゴシック" pitchFamily="34" charset="-128"/>
              </a:defRPr>
            </a:lvl5pPr>
            <a:lvl6pPr marL="2614430" indent="-237675"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9780" indent="-237675" eaLnBrk="0" fontAlgn="base" hangingPunct="0">
              <a:spcBef>
                <a:spcPct val="0"/>
              </a:spcBef>
              <a:spcAft>
                <a:spcPct val="0"/>
              </a:spcAft>
              <a:defRPr>
                <a:solidFill>
                  <a:schemeClr val="tx1"/>
                </a:solidFill>
                <a:latin typeface="Arial" pitchFamily="34" charset="0"/>
                <a:ea typeface="ＭＳ Ｐゴシック" pitchFamily="34" charset="-128"/>
              </a:defRPr>
            </a:lvl7pPr>
            <a:lvl8pPr marL="3565131" indent="-237675" eaLnBrk="0" fontAlgn="base" hangingPunct="0">
              <a:spcBef>
                <a:spcPct val="0"/>
              </a:spcBef>
              <a:spcAft>
                <a:spcPct val="0"/>
              </a:spcAft>
              <a:defRPr>
                <a:solidFill>
                  <a:schemeClr val="tx1"/>
                </a:solidFill>
                <a:latin typeface="Arial" pitchFamily="34" charset="0"/>
                <a:ea typeface="ＭＳ Ｐゴシック" pitchFamily="34" charset="-128"/>
              </a:defRPr>
            </a:lvl8pPr>
            <a:lvl9pPr marL="4040482" indent="-23767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5</a:t>
            </a:fld>
            <a:endParaRPr lang="en-US" alt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a-ES" altLang="es-ES" smtClean="0">
                <a:ea typeface="ＭＳ Ｐゴシック" pitchFamily="34" charset="-128"/>
              </a:rPr>
              <a:t>Aquest és un exemple concret però aquesta informació la podem donar en forma espaial en mapa amb informació detallada per diferents zones. Per tant a un inversor energètic li interessarà muntar un parc en les zones que tinguin una probabilitat major que les altres d’incrementar el vent en el futur. El que aportem és una eina per valorar el risc.</a:t>
            </a:r>
            <a:endParaRPr lang="es-ES" altLang="es-ES" smtClean="0">
              <a:ea typeface="ＭＳ Ｐゴシック" pitchFamily="34" charset="-128"/>
            </a:endParaRPr>
          </a:p>
          <a:p>
            <a:endParaRPr lang="es-ES" altLang="es-ES" smtClean="0">
              <a:ea typeface="ＭＳ Ｐゴシック" pitchFamily="34" charset="-128"/>
            </a:endParaRPr>
          </a:p>
          <a:p>
            <a:r>
              <a:rPr lang="es-ES" altLang="es-ES" smtClean="0">
                <a:ea typeface="ＭＳ Ｐゴシック" pitchFamily="34" charset="-128"/>
              </a:rPr>
              <a:t>____</a:t>
            </a:r>
          </a:p>
          <a:p>
            <a:r>
              <a:rPr lang="es-ES" altLang="es-ES" smtClean="0">
                <a:ea typeface="ＭＳ Ｐゴシック" pitchFamily="34" charset="-128"/>
              </a:rPr>
              <a:t>NOTES en cas de pregunta per les zones grises:</a:t>
            </a:r>
          </a:p>
          <a:p>
            <a:r>
              <a:rPr lang="ca-ES" altLang="es-ES" smtClean="0">
                <a:ea typeface="ＭＳ Ｐゴシック" pitchFamily="34" charset="-128"/>
              </a:rPr>
              <a:t>Ensenyem els valors per aquelles zones en les que les dades del Centre Europeu son prou bones per aportar valor afegit a un model que només tingui climatologia. En les zones on no podem donar aquest tipus d’anàlisi fen un anàlisi detallat des del punt de vista meteorològic analitzant patrons meteorologics ben descrits. P.e. si s’espera una fase anticiclònica de la NAO aleshores si que podem donar una resposta de com evolucionarà el vent. No és un valor sino una descripció per als propers mesos.</a:t>
            </a:r>
            <a:endParaRPr lang="es-ES" altLang="es-ES" smtClean="0">
              <a:ea typeface="ＭＳ Ｐゴシック" pitchFamily="34" charset="-128"/>
            </a:endParaRPr>
          </a:p>
          <a:p>
            <a:endParaRPr lang="es-ES" altLang="es-ES" smtClean="0">
              <a:ea typeface="ＭＳ Ｐゴシック" pitchFamily="34" charset="-128"/>
            </a:endParaRPr>
          </a:p>
        </p:txBody>
      </p:sp>
      <p:sp>
        <p:nvSpPr>
          <p:cNvPr id="389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72445" indent="-297094" eaLnBrk="0" hangingPunct="0">
              <a:defRPr>
                <a:solidFill>
                  <a:schemeClr val="tx1"/>
                </a:solidFill>
                <a:latin typeface="Arial" pitchFamily="34" charset="0"/>
                <a:ea typeface="ＭＳ Ｐゴシック" pitchFamily="34" charset="-128"/>
              </a:defRPr>
            </a:lvl2pPr>
            <a:lvl3pPr marL="1188377" indent="-237675" eaLnBrk="0" hangingPunct="0">
              <a:defRPr>
                <a:solidFill>
                  <a:schemeClr val="tx1"/>
                </a:solidFill>
                <a:latin typeface="Arial" pitchFamily="34" charset="0"/>
                <a:ea typeface="ＭＳ Ｐゴシック" pitchFamily="34" charset="-128"/>
              </a:defRPr>
            </a:lvl3pPr>
            <a:lvl4pPr marL="1663728" indent="-237675" eaLnBrk="0" hangingPunct="0">
              <a:defRPr>
                <a:solidFill>
                  <a:schemeClr val="tx1"/>
                </a:solidFill>
                <a:latin typeface="Arial" pitchFamily="34" charset="0"/>
                <a:ea typeface="ＭＳ Ｐゴシック" pitchFamily="34" charset="-128"/>
              </a:defRPr>
            </a:lvl4pPr>
            <a:lvl5pPr marL="2139079" indent="-237675" eaLnBrk="0" hangingPunct="0">
              <a:defRPr>
                <a:solidFill>
                  <a:schemeClr val="tx1"/>
                </a:solidFill>
                <a:latin typeface="Arial" pitchFamily="34" charset="0"/>
                <a:ea typeface="ＭＳ Ｐゴシック" pitchFamily="34" charset="-128"/>
              </a:defRPr>
            </a:lvl5pPr>
            <a:lvl6pPr marL="2614430" indent="-237675"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9780" indent="-237675" eaLnBrk="0" fontAlgn="base" hangingPunct="0">
              <a:spcBef>
                <a:spcPct val="0"/>
              </a:spcBef>
              <a:spcAft>
                <a:spcPct val="0"/>
              </a:spcAft>
              <a:defRPr>
                <a:solidFill>
                  <a:schemeClr val="tx1"/>
                </a:solidFill>
                <a:latin typeface="Arial" pitchFamily="34" charset="0"/>
                <a:ea typeface="ＭＳ Ｐゴシック" pitchFamily="34" charset="-128"/>
              </a:defRPr>
            </a:lvl7pPr>
            <a:lvl8pPr marL="3565131" indent="-237675" eaLnBrk="0" fontAlgn="base" hangingPunct="0">
              <a:spcBef>
                <a:spcPct val="0"/>
              </a:spcBef>
              <a:spcAft>
                <a:spcPct val="0"/>
              </a:spcAft>
              <a:defRPr>
                <a:solidFill>
                  <a:schemeClr val="tx1"/>
                </a:solidFill>
                <a:latin typeface="Arial" pitchFamily="34" charset="0"/>
                <a:ea typeface="ＭＳ Ｐゴシック" pitchFamily="34" charset="-128"/>
              </a:defRPr>
            </a:lvl8pPr>
            <a:lvl9pPr marL="4040482" indent="-23767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B1C4A48-C0C9-4449-87CF-A1E2EC94C7B7}" type="slidenum">
              <a:rPr lang="en-US" altLang="es-ES" smtClean="0"/>
              <a:pPr eaLnBrk="1" hangingPunct="1"/>
              <a:t>6</a:t>
            </a:fld>
            <a:endParaRPr lang="en-US" altLang="es-E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a-ES" altLang="es-ES" smtClean="0">
                <a:ea typeface="ＭＳ Ｐゴシック" pitchFamily="34" charset="-128"/>
              </a:rPr>
              <a:t>Aquest és un exemple concret però aquesta informació la podem donar en forma espaial en mapa amb informació detallada per diferents zones. Per tant a un inversor energètic li interessarà muntar un parc en les zones que tinguin una probabilitat major que les altres d’incrementar el vent en el futur. El que aportem és una eina per valorar el risc.</a:t>
            </a:r>
            <a:endParaRPr lang="es-ES" altLang="es-ES" smtClean="0">
              <a:ea typeface="ＭＳ Ｐゴシック" pitchFamily="34" charset="-128"/>
            </a:endParaRPr>
          </a:p>
          <a:p>
            <a:endParaRPr lang="es-ES" altLang="es-ES" smtClean="0">
              <a:ea typeface="ＭＳ Ｐゴシック" pitchFamily="34" charset="-128"/>
            </a:endParaRPr>
          </a:p>
          <a:p>
            <a:r>
              <a:rPr lang="es-ES" altLang="es-ES" smtClean="0">
                <a:ea typeface="ＭＳ Ｐゴシック" pitchFamily="34" charset="-128"/>
              </a:rPr>
              <a:t>____</a:t>
            </a:r>
          </a:p>
          <a:p>
            <a:r>
              <a:rPr lang="es-ES" altLang="es-ES" smtClean="0">
                <a:ea typeface="ＭＳ Ｐゴシック" pitchFamily="34" charset="-128"/>
              </a:rPr>
              <a:t>NOTES en cas de pregunta per les zones grises:</a:t>
            </a:r>
          </a:p>
          <a:p>
            <a:r>
              <a:rPr lang="ca-ES" altLang="es-ES" smtClean="0">
                <a:ea typeface="ＭＳ Ｐゴシック" pitchFamily="34" charset="-128"/>
              </a:rPr>
              <a:t>Ensenyem els valors per aquelles zones en les que les dades del Centre Europeu son prou bones per aportar valor afegit a un model que només tingui climatologia. En les zones on no podem donar aquest tipus d’anàlisi fen un anàlisi detallat des del punt de vista meteorològic analitzant patrons meteorologics ben descrits. P.e. si s’espera una fase anticiclònica de la NAO aleshores si que podem donar una resposta de com evolucionarà el vent. No és un valor sino una descripció per als propers mesos.</a:t>
            </a:r>
            <a:endParaRPr lang="es-ES" altLang="es-ES" smtClean="0">
              <a:ea typeface="ＭＳ Ｐゴシック" pitchFamily="34" charset="-128"/>
            </a:endParaRPr>
          </a:p>
          <a:p>
            <a:endParaRPr lang="es-ES" altLang="es-ES" smtClean="0">
              <a:ea typeface="ＭＳ Ｐゴシック" pitchFamily="34" charset="-128"/>
            </a:endParaRPr>
          </a:p>
        </p:txBody>
      </p:sp>
      <p:sp>
        <p:nvSpPr>
          <p:cNvPr id="389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72445" indent="-297094" eaLnBrk="0" hangingPunct="0">
              <a:defRPr>
                <a:solidFill>
                  <a:schemeClr val="tx1"/>
                </a:solidFill>
                <a:latin typeface="Arial" pitchFamily="34" charset="0"/>
                <a:ea typeface="ＭＳ Ｐゴシック" pitchFamily="34" charset="-128"/>
              </a:defRPr>
            </a:lvl2pPr>
            <a:lvl3pPr marL="1188377" indent="-237675" eaLnBrk="0" hangingPunct="0">
              <a:defRPr>
                <a:solidFill>
                  <a:schemeClr val="tx1"/>
                </a:solidFill>
                <a:latin typeface="Arial" pitchFamily="34" charset="0"/>
                <a:ea typeface="ＭＳ Ｐゴシック" pitchFamily="34" charset="-128"/>
              </a:defRPr>
            </a:lvl3pPr>
            <a:lvl4pPr marL="1663728" indent="-237675" eaLnBrk="0" hangingPunct="0">
              <a:defRPr>
                <a:solidFill>
                  <a:schemeClr val="tx1"/>
                </a:solidFill>
                <a:latin typeface="Arial" pitchFamily="34" charset="0"/>
                <a:ea typeface="ＭＳ Ｐゴシック" pitchFamily="34" charset="-128"/>
              </a:defRPr>
            </a:lvl4pPr>
            <a:lvl5pPr marL="2139079" indent="-237675" eaLnBrk="0" hangingPunct="0">
              <a:defRPr>
                <a:solidFill>
                  <a:schemeClr val="tx1"/>
                </a:solidFill>
                <a:latin typeface="Arial" pitchFamily="34" charset="0"/>
                <a:ea typeface="ＭＳ Ｐゴシック" pitchFamily="34" charset="-128"/>
              </a:defRPr>
            </a:lvl5pPr>
            <a:lvl6pPr marL="2614430" indent="-237675"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9780" indent="-237675" eaLnBrk="0" fontAlgn="base" hangingPunct="0">
              <a:spcBef>
                <a:spcPct val="0"/>
              </a:spcBef>
              <a:spcAft>
                <a:spcPct val="0"/>
              </a:spcAft>
              <a:defRPr>
                <a:solidFill>
                  <a:schemeClr val="tx1"/>
                </a:solidFill>
                <a:latin typeface="Arial" pitchFamily="34" charset="0"/>
                <a:ea typeface="ＭＳ Ｐゴシック" pitchFamily="34" charset="-128"/>
              </a:defRPr>
            </a:lvl7pPr>
            <a:lvl8pPr marL="3565131" indent="-237675" eaLnBrk="0" fontAlgn="base" hangingPunct="0">
              <a:spcBef>
                <a:spcPct val="0"/>
              </a:spcBef>
              <a:spcAft>
                <a:spcPct val="0"/>
              </a:spcAft>
              <a:defRPr>
                <a:solidFill>
                  <a:schemeClr val="tx1"/>
                </a:solidFill>
                <a:latin typeface="Arial" pitchFamily="34" charset="0"/>
                <a:ea typeface="ＭＳ Ｐゴシック" pitchFamily="34" charset="-128"/>
              </a:defRPr>
            </a:lvl8pPr>
            <a:lvl9pPr marL="4040482" indent="-23767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B1C4A48-C0C9-4449-87CF-A1E2EC94C7B7}" type="slidenum">
              <a:rPr lang="en-US" altLang="es-ES" smtClean="0"/>
              <a:pPr eaLnBrk="1" hangingPunct="1"/>
              <a:t>7</a:t>
            </a:fld>
            <a:endParaRPr lang="en-US" alt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_tradnl" altLang="es-ES" dirty="0" smtClean="0">
                <a:ea typeface="ＭＳ Ｐゴシック" pitchFamily="34" charset="-128"/>
              </a:rPr>
              <a:t>Project </a:t>
            </a:r>
            <a:r>
              <a:rPr lang="es-ES_tradnl" altLang="es-ES" dirty="0" err="1" smtClean="0">
                <a:ea typeface="ＭＳ Ｐゴシック" pitchFamily="34" charset="-128"/>
              </a:rPr>
              <a:t>Ukko</a:t>
            </a:r>
            <a:r>
              <a:rPr lang="es-ES_tradnl" altLang="es-ES" dirty="0" smtClean="0">
                <a:ea typeface="ＭＳ Ｐゴシック" pitchFamily="34" charset="-128"/>
              </a:rPr>
              <a:t> </a:t>
            </a:r>
            <a:r>
              <a:rPr lang="es-ES_tradnl" altLang="es-ES" dirty="0" err="1" smtClean="0">
                <a:ea typeface="ＭＳ Ｐゴシック" pitchFamily="34" charset="-128"/>
              </a:rPr>
              <a:t>is</a:t>
            </a:r>
            <a:r>
              <a:rPr lang="es-ES_tradnl" altLang="es-ES" dirty="0" smtClean="0">
                <a:ea typeface="ＭＳ Ｐゴシック" pitchFamily="34" charset="-128"/>
              </a:rPr>
              <a:t> </a:t>
            </a:r>
            <a:r>
              <a:rPr lang="es-ES_tradnl" altLang="es-ES" dirty="0" err="1" smtClean="0">
                <a:ea typeface="ＭＳ Ｐゴシック" pitchFamily="34" charset="-128"/>
              </a:rPr>
              <a:t>the</a:t>
            </a:r>
            <a:r>
              <a:rPr lang="es-ES_tradnl" altLang="es-ES" dirty="0" smtClean="0">
                <a:ea typeface="ＭＳ Ｐゴシック" pitchFamily="34" charset="-128"/>
              </a:rPr>
              <a:t> online </a:t>
            </a:r>
            <a:r>
              <a:rPr lang="es-ES_tradnl" altLang="es-ES" dirty="0" err="1" smtClean="0">
                <a:ea typeface="ＭＳ Ｐゴシック" pitchFamily="34" charset="-128"/>
              </a:rPr>
              <a:t>visualisation</a:t>
            </a:r>
            <a:r>
              <a:rPr lang="es-ES_tradnl" altLang="es-ES" dirty="0" smtClean="0">
                <a:ea typeface="ＭＳ Ｐゴシック" pitchFamily="34" charset="-128"/>
              </a:rPr>
              <a:t> </a:t>
            </a:r>
            <a:r>
              <a:rPr lang="es-ES_tradnl" altLang="es-ES" dirty="0" err="1" smtClean="0">
                <a:ea typeface="ＭＳ Ｐゴシック" pitchFamily="34" charset="-128"/>
              </a:rPr>
              <a:t>tool</a:t>
            </a:r>
            <a:r>
              <a:rPr lang="es-ES_tradnl" altLang="es-ES" dirty="0" smtClean="0">
                <a:ea typeface="ＭＳ Ｐゴシック" pitchFamily="34" charset="-128"/>
              </a:rPr>
              <a:t> of RESILIENCE. </a:t>
            </a:r>
            <a:r>
              <a:rPr lang="es-ES_tradnl" altLang="es-ES" dirty="0" err="1" smtClean="0">
                <a:ea typeface="ＭＳ Ｐゴシック" pitchFamily="34" charset="-128"/>
              </a:rPr>
              <a:t>Is</a:t>
            </a:r>
            <a:r>
              <a:rPr lang="es-ES_tradnl" altLang="es-ES" dirty="0" smtClean="0">
                <a:ea typeface="ＭＳ Ｐゴシック" pitchFamily="34" charset="-128"/>
              </a:rPr>
              <a:t> </a:t>
            </a:r>
            <a:r>
              <a:rPr lang="es-ES_tradnl" altLang="es-ES" dirty="0" err="1" smtClean="0">
                <a:ea typeface="ＭＳ Ｐゴシック" pitchFamily="34" charset="-128"/>
              </a:rPr>
              <a:t>the</a:t>
            </a:r>
            <a:r>
              <a:rPr lang="es-ES_tradnl" altLang="es-ES" dirty="0" smtClean="0">
                <a:ea typeface="ＭＳ Ｐゴシック" pitchFamily="34" charset="-128"/>
              </a:rPr>
              <a:t> </a:t>
            </a:r>
            <a:r>
              <a:rPr lang="es-ES_tradnl" altLang="es-ES" dirty="0" err="1" smtClean="0">
                <a:ea typeface="ＭＳ Ｐゴシック" pitchFamily="34" charset="-128"/>
              </a:rPr>
              <a:t>joint</a:t>
            </a:r>
            <a:r>
              <a:rPr lang="es-ES_tradnl" altLang="es-ES" dirty="0" smtClean="0">
                <a:ea typeface="ＭＳ Ｐゴシック" pitchFamily="34" charset="-128"/>
              </a:rPr>
              <a:t> </a:t>
            </a:r>
            <a:r>
              <a:rPr lang="es-ES_tradnl" altLang="es-ES" dirty="0" err="1" smtClean="0">
                <a:ea typeface="ＭＳ Ｐゴシック" pitchFamily="34" charset="-128"/>
              </a:rPr>
              <a:t>effort</a:t>
            </a:r>
            <a:r>
              <a:rPr lang="es-ES_tradnl" altLang="es-ES" dirty="0" smtClean="0">
                <a:ea typeface="ＭＳ Ｐゴシック" pitchFamily="34" charset="-128"/>
              </a:rPr>
              <a:t> </a:t>
            </a:r>
            <a:r>
              <a:rPr lang="es-ES_tradnl" altLang="es-ES" dirty="0" err="1" smtClean="0">
                <a:ea typeface="ＭＳ Ｐゴシック" pitchFamily="34" charset="-128"/>
              </a:rPr>
              <a:t>between</a:t>
            </a:r>
            <a:r>
              <a:rPr lang="es-ES_tradnl" altLang="es-ES" baseline="0" dirty="0" smtClean="0">
                <a:ea typeface="ＭＳ Ｐゴシック" pitchFamily="34" charset="-128"/>
              </a:rPr>
              <a:t> </a:t>
            </a:r>
            <a:r>
              <a:rPr lang="es-ES_tradnl" altLang="es-ES" baseline="0" dirty="0" err="1" smtClean="0">
                <a:ea typeface="ＭＳ Ｐゴシック" pitchFamily="34" charset="-128"/>
              </a:rPr>
              <a:t>scientists</a:t>
            </a:r>
            <a:r>
              <a:rPr lang="es-ES_tradnl" altLang="es-ES" baseline="0" dirty="0" smtClean="0">
                <a:ea typeface="ＭＳ Ｐゴシック" pitchFamily="34" charset="-128"/>
              </a:rPr>
              <a:t> and a </a:t>
            </a:r>
            <a:r>
              <a:rPr lang="es-ES_tradnl" altLang="es-ES" baseline="0" dirty="0" err="1" smtClean="0">
                <a:ea typeface="ＭＳ Ｐゴシック" pitchFamily="34" charset="-128"/>
              </a:rPr>
              <a:t>designer</a:t>
            </a:r>
            <a:r>
              <a:rPr lang="es-ES_tradnl" altLang="es-ES" baseline="0" dirty="0" smtClean="0">
                <a:ea typeface="ＭＳ Ｐゴシック" pitchFamily="34" charset="-128"/>
              </a:rPr>
              <a:t> </a:t>
            </a:r>
            <a:r>
              <a:rPr lang="es-ES_tradnl" altLang="es-ES" baseline="0" dirty="0" err="1" smtClean="0">
                <a:ea typeface="ＭＳ Ｐゴシック" pitchFamily="34" charset="-128"/>
              </a:rPr>
              <a:t>specialised</a:t>
            </a:r>
            <a:r>
              <a:rPr lang="es-ES_tradnl" altLang="es-ES" baseline="0" dirty="0" smtClean="0">
                <a:ea typeface="ＭＳ Ｐゴシック" pitchFamily="34" charset="-128"/>
              </a:rPr>
              <a:t> in data </a:t>
            </a:r>
            <a:r>
              <a:rPr lang="es-ES_tradnl" altLang="es-ES" baseline="0" dirty="0" err="1" smtClean="0">
                <a:ea typeface="ＭＳ Ｐゴシック" pitchFamily="34" charset="-128"/>
              </a:rPr>
              <a:t>visualisation</a:t>
            </a:r>
            <a:r>
              <a:rPr lang="es-ES_tradnl" altLang="es-ES" baseline="0" dirty="0" smtClean="0">
                <a:ea typeface="ＭＳ Ｐゴシック" pitchFamily="34" charset="-128"/>
              </a:rPr>
              <a:t> to </a:t>
            </a:r>
            <a:r>
              <a:rPr lang="es-ES_tradnl" altLang="es-ES" baseline="0" dirty="0" err="1" smtClean="0">
                <a:ea typeface="ＭＳ Ｐゴシック" pitchFamily="34" charset="-128"/>
              </a:rPr>
              <a:t>have</a:t>
            </a:r>
            <a:r>
              <a:rPr lang="es-ES_tradnl" altLang="es-ES" baseline="0" dirty="0" smtClean="0">
                <a:ea typeface="ＭＳ Ｐゴシック" pitchFamily="34" charset="-128"/>
              </a:rPr>
              <a:t> a </a:t>
            </a:r>
            <a:r>
              <a:rPr lang="es-ES_tradnl" altLang="es-ES" baseline="0" dirty="0" err="1" smtClean="0">
                <a:ea typeface="ＭＳ Ｐゴシック" pitchFamily="34" charset="-128"/>
              </a:rPr>
              <a:t>user-friendly</a:t>
            </a:r>
            <a:r>
              <a:rPr lang="es-ES_tradnl" altLang="es-ES" baseline="0" dirty="0" smtClean="0">
                <a:ea typeface="ＭＳ Ｐゴシック" pitchFamily="34" charset="-128"/>
              </a:rPr>
              <a:t> </a:t>
            </a:r>
            <a:r>
              <a:rPr lang="es-ES_tradnl" altLang="es-ES" baseline="0" dirty="0" err="1" smtClean="0">
                <a:ea typeface="ＭＳ Ｐゴシック" pitchFamily="34" charset="-128"/>
              </a:rPr>
              <a:t>tool</a:t>
            </a:r>
            <a:r>
              <a:rPr lang="es-ES_tradnl" altLang="es-ES" baseline="0" dirty="0" smtClean="0">
                <a:ea typeface="ＭＳ Ｐゴシック" pitchFamily="34" charset="-128"/>
              </a:rPr>
              <a:t> </a:t>
            </a:r>
            <a:r>
              <a:rPr lang="es-ES_tradnl" altLang="es-ES" baseline="0" dirty="0" err="1" smtClean="0">
                <a:ea typeface="ＭＳ Ｐゴシック" pitchFamily="34" charset="-128"/>
              </a:rPr>
              <a:t>that</a:t>
            </a:r>
            <a:r>
              <a:rPr lang="es-ES_tradnl" altLang="es-ES" baseline="0" dirty="0" smtClean="0">
                <a:ea typeface="ＭＳ Ｐゴシック" pitchFamily="34" charset="-128"/>
              </a:rPr>
              <a:t> bridges </a:t>
            </a:r>
            <a:r>
              <a:rPr lang="es-ES_tradnl" altLang="es-ES" baseline="0" dirty="0" err="1" smtClean="0">
                <a:ea typeface="ＭＳ Ｐゴシック" pitchFamily="34" charset="-128"/>
              </a:rPr>
              <a:t>the</a:t>
            </a:r>
            <a:r>
              <a:rPr lang="es-ES_tradnl" altLang="es-ES" baseline="0" dirty="0" smtClean="0">
                <a:ea typeface="ＭＳ Ｐゴシック" pitchFamily="34" charset="-128"/>
              </a:rPr>
              <a:t> </a:t>
            </a:r>
            <a:r>
              <a:rPr lang="es-ES_tradnl" altLang="es-ES" baseline="0" dirty="0" err="1" smtClean="0">
                <a:ea typeface="ＭＳ Ｐゴシック" pitchFamily="34" charset="-128"/>
              </a:rPr>
              <a:t>psicological</a:t>
            </a:r>
            <a:r>
              <a:rPr lang="es-ES_tradnl" altLang="es-ES" baseline="0" dirty="0" smtClean="0">
                <a:ea typeface="ＭＳ Ｐゴシック" pitchFamily="34" charset="-128"/>
              </a:rPr>
              <a:t> gap </a:t>
            </a:r>
            <a:r>
              <a:rPr lang="es-ES_tradnl" altLang="es-ES" baseline="0" dirty="0" err="1" smtClean="0">
                <a:ea typeface="ＭＳ Ｐゴシック" pitchFamily="34" charset="-128"/>
              </a:rPr>
              <a:t>between</a:t>
            </a:r>
            <a:r>
              <a:rPr lang="es-ES_tradnl" altLang="es-ES" baseline="0" dirty="0" smtClean="0">
                <a:ea typeface="ＭＳ Ｐゴシック" pitchFamily="34" charset="-128"/>
              </a:rPr>
              <a:t> </a:t>
            </a:r>
            <a:r>
              <a:rPr lang="es-ES_tradnl" altLang="es-ES" baseline="0" dirty="0" err="1" smtClean="0">
                <a:ea typeface="ＭＳ Ｐゴシック" pitchFamily="34" charset="-128"/>
              </a:rPr>
              <a:t>numerical</a:t>
            </a:r>
            <a:r>
              <a:rPr lang="es-ES_tradnl" altLang="es-ES" baseline="0" dirty="0" smtClean="0">
                <a:ea typeface="ＭＳ Ｐゴシック" pitchFamily="34" charset="-128"/>
              </a:rPr>
              <a:t> outputs and </a:t>
            </a:r>
            <a:r>
              <a:rPr lang="es-ES_tradnl" altLang="es-ES" baseline="0" dirty="0" err="1" smtClean="0">
                <a:ea typeface="ＭＳ Ｐゴシック" pitchFamily="34" charset="-128"/>
              </a:rPr>
              <a:t>decision-making</a:t>
            </a:r>
            <a:endParaRPr lang="es-ES" altLang="es-ES" dirty="0" smtClean="0">
              <a:ea typeface="ＭＳ Ｐゴシック" pitchFamily="34" charset="-128"/>
            </a:endParaRPr>
          </a:p>
        </p:txBody>
      </p:sp>
      <p:sp>
        <p:nvSpPr>
          <p:cNvPr id="389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72445" indent="-297094" eaLnBrk="0" hangingPunct="0">
              <a:defRPr>
                <a:solidFill>
                  <a:schemeClr val="tx1"/>
                </a:solidFill>
                <a:latin typeface="Arial" pitchFamily="34" charset="0"/>
                <a:ea typeface="ＭＳ Ｐゴシック" pitchFamily="34" charset="-128"/>
              </a:defRPr>
            </a:lvl2pPr>
            <a:lvl3pPr marL="1188377" indent="-237675" eaLnBrk="0" hangingPunct="0">
              <a:defRPr>
                <a:solidFill>
                  <a:schemeClr val="tx1"/>
                </a:solidFill>
                <a:latin typeface="Arial" pitchFamily="34" charset="0"/>
                <a:ea typeface="ＭＳ Ｐゴシック" pitchFamily="34" charset="-128"/>
              </a:defRPr>
            </a:lvl3pPr>
            <a:lvl4pPr marL="1663728" indent="-237675" eaLnBrk="0" hangingPunct="0">
              <a:defRPr>
                <a:solidFill>
                  <a:schemeClr val="tx1"/>
                </a:solidFill>
                <a:latin typeface="Arial" pitchFamily="34" charset="0"/>
                <a:ea typeface="ＭＳ Ｐゴシック" pitchFamily="34" charset="-128"/>
              </a:defRPr>
            </a:lvl4pPr>
            <a:lvl5pPr marL="2139079" indent="-237675" eaLnBrk="0" hangingPunct="0">
              <a:defRPr>
                <a:solidFill>
                  <a:schemeClr val="tx1"/>
                </a:solidFill>
                <a:latin typeface="Arial" pitchFamily="34" charset="0"/>
                <a:ea typeface="ＭＳ Ｐゴシック" pitchFamily="34" charset="-128"/>
              </a:defRPr>
            </a:lvl5pPr>
            <a:lvl6pPr marL="2614430" indent="-237675" eaLnBrk="0" fontAlgn="base" hangingPunct="0">
              <a:spcBef>
                <a:spcPct val="0"/>
              </a:spcBef>
              <a:spcAft>
                <a:spcPct val="0"/>
              </a:spcAft>
              <a:defRPr>
                <a:solidFill>
                  <a:schemeClr val="tx1"/>
                </a:solidFill>
                <a:latin typeface="Arial" pitchFamily="34" charset="0"/>
                <a:ea typeface="ＭＳ Ｐゴシック" pitchFamily="34" charset="-128"/>
              </a:defRPr>
            </a:lvl6pPr>
            <a:lvl7pPr marL="3089780" indent="-237675" eaLnBrk="0" fontAlgn="base" hangingPunct="0">
              <a:spcBef>
                <a:spcPct val="0"/>
              </a:spcBef>
              <a:spcAft>
                <a:spcPct val="0"/>
              </a:spcAft>
              <a:defRPr>
                <a:solidFill>
                  <a:schemeClr val="tx1"/>
                </a:solidFill>
                <a:latin typeface="Arial" pitchFamily="34" charset="0"/>
                <a:ea typeface="ＭＳ Ｐゴシック" pitchFamily="34" charset="-128"/>
              </a:defRPr>
            </a:lvl7pPr>
            <a:lvl8pPr marL="3565131" indent="-237675" eaLnBrk="0" fontAlgn="base" hangingPunct="0">
              <a:spcBef>
                <a:spcPct val="0"/>
              </a:spcBef>
              <a:spcAft>
                <a:spcPct val="0"/>
              </a:spcAft>
              <a:defRPr>
                <a:solidFill>
                  <a:schemeClr val="tx1"/>
                </a:solidFill>
                <a:latin typeface="Arial" pitchFamily="34" charset="0"/>
                <a:ea typeface="ＭＳ Ｐゴシック" pitchFamily="34" charset="-128"/>
              </a:defRPr>
            </a:lvl8pPr>
            <a:lvl9pPr marL="4040482" indent="-23767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B1C4A48-C0C9-4449-87CF-A1E2EC94C7B7}" type="slidenum">
              <a:rPr lang="en-US" altLang="es-ES" smtClean="0"/>
              <a:pPr eaLnBrk="1" hangingPunct="1"/>
              <a:t>8</a:t>
            </a:fld>
            <a:endParaRPr lang="en-US" altLang="es-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18362591-CCD2-47AE-8FC1-4CDF21D53FB7}" type="slidenum">
              <a:rPr lang="en-US" smtClean="0"/>
              <a:pPr>
                <a:defRPr/>
              </a:pPr>
              <a:t>9</a:t>
            </a:fld>
            <a:endParaRPr lang="en-US"/>
          </a:p>
        </p:txBody>
      </p:sp>
    </p:spTree>
    <p:extLst>
      <p:ext uri="{BB962C8B-B14F-4D97-AF65-F5344CB8AC3E}">
        <p14:creationId xmlns:p14="http://schemas.microsoft.com/office/powerpoint/2010/main" val="32831445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twitter.com/bsc_cn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1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defRPr/>
            </a:pPr>
            <a:fld id="{973318F9-024A-43ED-9338-6C2CF7267CB8}" type="slidenum">
              <a:rPr lang="en-US" sz="1000" smtClean="0">
                <a:solidFill>
                  <a:srgbClr val="23589C"/>
                </a:solidFill>
              </a:rPr>
              <a:pPr algn="r" eaLnBrk="1" hangingPunct="1">
                <a:defRPr/>
              </a:pPr>
              <a:t>‹Nº›</a:t>
            </a:fld>
            <a:endParaRPr lang="en-US" sz="1800" smtClean="0">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74090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defRPr/>
            </a:pPr>
            <a:fld id="{D132A793-6304-4462-A78B-E0F62CFD734B}" type="slidenum">
              <a:rPr lang="en-US" sz="1000" smtClean="0">
                <a:solidFill>
                  <a:srgbClr val="23589C"/>
                </a:solidFill>
              </a:rPr>
              <a:pPr algn="r" eaLnBrk="1" hangingPunct="1">
                <a:defRPr/>
              </a:pPr>
              <a:t>‹Nº›</a:t>
            </a:fld>
            <a:endParaRPr lang="en-US" sz="1800" smtClean="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3447631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defRPr/>
            </a:pPr>
            <a:fld id="{D4571D46-E6DC-46FE-8660-32E68679A89F}" type="slidenum">
              <a:rPr lang="en-US" sz="1000" smtClean="0">
                <a:solidFill>
                  <a:srgbClr val="23589C"/>
                </a:solidFill>
              </a:rPr>
              <a:pPr algn="r" eaLnBrk="1" hangingPunct="1">
                <a:defRPr/>
              </a:pPr>
              <a:t>‹Nº›</a:t>
            </a:fld>
            <a:endParaRPr lang="en-US" sz="1800" smtClean="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8150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3953092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519620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25879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830295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3031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981" r:id="rId1"/>
    <p:sldLayoutId id="2147484982" r:id="rId2"/>
    <p:sldLayoutId id="2147484983" r:id="rId3"/>
    <p:sldLayoutId id="2147484984" r:id="rId4"/>
    <p:sldLayoutId id="2147484985" r:id="rId5"/>
    <p:sldLayoutId id="2147484986" r:id="rId6"/>
    <p:sldLayoutId id="2147484987" r:id="rId7"/>
    <p:sldLayoutId id="2147484988" r:id="rId8"/>
    <p:sldLayoutId id="2147484989"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1.jpeg"/><Relationship Id="rId7"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Shape 1"/>
          <p:cNvSpPr txBox="1">
            <a:spLocks noChangeArrowheads="1"/>
          </p:cNvSpPr>
          <p:nvPr/>
        </p:nvSpPr>
        <p:spPr bwMode="auto">
          <a:xfrm>
            <a:off x="3923928" y="196850"/>
            <a:ext cx="507243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r>
              <a:rPr lang="en-US" altLang="es-ES" sz="1400" dirty="0" smtClean="0">
                <a:solidFill>
                  <a:srgbClr val="FFFFFF"/>
                </a:solidFill>
                <a:latin typeface="Calibri" pitchFamily="34" charset="0"/>
              </a:rPr>
              <a:t>EWEA, Paris, 19  </a:t>
            </a:r>
            <a:r>
              <a:rPr lang="en-US" altLang="es-ES" sz="1400" dirty="0" smtClean="0">
                <a:solidFill>
                  <a:srgbClr val="FFFFFF"/>
                </a:solidFill>
                <a:latin typeface="Calibri" pitchFamily="34" charset="0"/>
              </a:rPr>
              <a:t>November  </a:t>
            </a:r>
            <a:r>
              <a:rPr lang="en-US" altLang="es-ES" sz="1400" dirty="0" smtClean="0">
                <a:solidFill>
                  <a:srgbClr val="FFFFFF"/>
                </a:solidFill>
                <a:latin typeface="Calibri" pitchFamily="34" charset="0"/>
              </a:rPr>
              <a:t>2015</a:t>
            </a:r>
          </a:p>
        </p:txBody>
      </p:sp>
      <p:sp>
        <p:nvSpPr>
          <p:cNvPr id="10243" name="TextShape 2"/>
          <p:cNvSpPr txBox="1">
            <a:spLocks noChangeArrowheads="1"/>
          </p:cNvSpPr>
          <p:nvPr/>
        </p:nvSpPr>
        <p:spPr bwMode="auto">
          <a:xfrm>
            <a:off x="-7312" y="2465388"/>
            <a:ext cx="91440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s-ES" sz="3200" b="1" dirty="0" smtClean="0">
                <a:solidFill>
                  <a:srgbClr val="FFFFFF"/>
                </a:solidFill>
              </a:rPr>
              <a:t>EUPORIAS and the Energy prototype RESILIENCE</a:t>
            </a:r>
            <a:endParaRPr lang="en-US" altLang="es-ES" sz="2800" b="1" dirty="0">
              <a:solidFill>
                <a:srgbClr val="FFFFFF"/>
              </a:solidFill>
            </a:endParaRPr>
          </a:p>
        </p:txBody>
      </p:sp>
      <p:sp>
        <p:nvSpPr>
          <p:cNvPr id="10245" name="TextShape 4"/>
          <p:cNvSpPr txBox="1">
            <a:spLocks noChangeArrowheads="1"/>
          </p:cNvSpPr>
          <p:nvPr/>
        </p:nvSpPr>
        <p:spPr bwMode="auto">
          <a:xfrm>
            <a:off x="1350963" y="5170488"/>
            <a:ext cx="64801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s-ES_tradnl" altLang="es-ES" dirty="0" err="1" smtClean="0">
                <a:solidFill>
                  <a:srgbClr val="FFFFFF"/>
                </a:solidFill>
              </a:rPr>
              <a:t>Isadora</a:t>
            </a:r>
            <a:r>
              <a:rPr lang="es-ES_tradnl" altLang="es-ES" dirty="0" smtClean="0">
                <a:solidFill>
                  <a:srgbClr val="FFFFFF"/>
                </a:solidFill>
              </a:rPr>
              <a:t> Jiménez</a:t>
            </a:r>
            <a:endParaRPr lang="es-ES" altLang="es-ES" dirty="0">
              <a:solidFill>
                <a:srgbClr val="FFFFFF"/>
              </a:solidFill>
            </a:endParaRPr>
          </a:p>
          <a:p>
            <a:pPr algn="ctr" eaLnBrk="1" hangingPunct="1"/>
            <a:r>
              <a:rPr lang="es-ES" altLang="es-ES" i="1" dirty="0" err="1" smtClean="0">
                <a:solidFill>
                  <a:srgbClr val="FFFFFF"/>
                </a:solidFill>
                <a:latin typeface="Calibri" pitchFamily="34" charset="0"/>
              </a:rPr>
              <a:t>Earth</a:t>
            </a:r>
            <a:r>
              <a:rPr lang="es-ES" altLang="es-ES" i="1" dirty="0" smtClean="0">
                <a:solidFill>
                  <a:srgbClr val="FFFFFF"/>
                </a:solidFill>
                <a:latin typeface="Calibri" pitchFamily="34" charset="0"/>
              </a:rPr>
              <a:t> </a:t>
            </a:r>
            <a:r>
              <a:rPr lang="es-ES" altLang="es-ES" i="1" dirty="0" err="1" smtClean="0">
                <a:solidFill>
                  <a:srgbClr val="FFFFFF"/>
                </a:solidFill>
                <a:latin typeface="Calibri" pitchFamily="34" charset="0"/>
              </a:rPr>
              <a:t>System</a:t>
            </a:r>
            <a:r>
              <a:rPr lang="es-ES" altLang="es-ES" i="1" dirty="0" smtClean="0">
                <a:solidFill>
                  <a:srgbClr val="FFFFFF"/>
                </a:solidFill>
                <a:latin typeface="Calibri" pitchFamily="34" charset="0"/>
              </a:rPr>
              <a:t> </a:t>
            </a:r>
            <a:r>
              <a:rPr lang="es-ES" altLang="es-ES" i="1" dirty="0" err="1" smtClean="0">
                <a:solidFill>
                  <a:srgbClr val="FFFFFF"/>
                </a:solidFill>
                <a:latin typeface="Calibri" pitchFamily="34" charset="0"/>
              </a:rPr>
              <a:t>Services</a:t>
            </a:r>
            <a:r>
              <a:rPr lang="es-ES" altLang="es-ES" i="1" dirty="0" smtClean="0">
                <a:solidFill>
                  <a:srgbClr val="FFFFFF"/>
                </a:solidFill>
                <a:latin typeface="Calibri" pitchFamily="34" charset="0"/>
              </a:rPr>
              <a:t> – </a:t>
            </a:r>
            <a:r>
              <a:rPr lang="es-ES" altLang="es-ES" i="1" dirty="0" err="1" smtClean="0">
                <a:solidFill>
                  <a:srgbClr val="FFFFFF"/>
                </a:solidFill>
                <a:latin typeface="Calibri" pitchFamily="34" charset="0"/>
              </a:rPr>
              <a:t>Earth</a:t>
            </a:r>
            <a:r>
              <a:rPr lang="es-ES" altLang="es-ES" i="1" dirty="0" smtClean="0">
                <a:solidFill>
                  <a:srgbClr val="FFFFFF"/>
                </a:solidFill>
                <a:latin typeface="Calibri" pitchFamily="34" charset="0"/>
              </a:rPr>
              <a:t> </a:t>
            </a:r>
            <a:r>
              <a:rPr lang="es-ES" altLang="es-ES" i="1" dirty="0" err="1" smtClean="0">
                <a:solidFill>
                  <a:srgbClr val="FFFFFF"/>
                </a:solidFill>
                <a:latin typeface="Calibri" pitchFamily="34" charset="0"/>
              </a:rPr>
              <a:t>Sciences</a:t>
            </a:r>
            <a:r>
              <a:rPr lang="es-ES" altLang="es-ES" i="1" dirty="0" smtClean="0">
                <a:solidFill>
                  <a:srgbClr val="FFFFFF"/>
                </a:solidFill>
                <a:latin typeface="Calibri" pitchFamily="34" charset="0"/>
              </a:rPr>
              <a:t> </a:t>
            </a:r>
            <a:r>
              <a:rPr lang="es-ES" altLang="es-ES" i="1" dirty="0" err="1" smtClean="0">
                <a:solidFill>
                  <a:srgbClr val="FFFFFF"/>
                </a:solidFill>
                <a:latin typeface="Calibri" pitchFamily="34" charset="0"/>
              </a:rPr>
              <a:t>Department</a:t>
            </a:r>
            <a:endParaRPr lang="en-US" altLang="es-ES" i="1" dirty="0">
              <a:latin typeface="Calibri" pitchFamily="34" charset="0"/>
            </a:endParaRPr>
          </a:p>
        </p:txBody>
      </p:sp>
      <p:sp>
        <p:nvSpPr>
          <p:cNvPr id="2" name="1 Rectángulo"/>
          <p:cNvSpPr/>
          <p:nvPr/>
        </p:nvSpPr>
        <p:spPr>
          <a:xfrm>
            <a:off x="1393869" y="4482197"/>
            <a:ext cx="6356263" cy="369332"/>
          </a:xfrm>
          <a:prstGeom prst="rect">
            <a:avLst/>
          </a:prstGeom>
        </p:spPr>
        <p:txBody>
          <a:bodyPr wrap="square">
            <a:spAutoFit/>
          </a:bodyPr>
          <a:lstStyle/>
          <a:p>
            <a:pPr algn="ctr" eaLnBrk="1" hangingPunct="1"/>
            <a:r>
              <a:rPr lang="en-US" altLang="es-ES" dirty="0">
                <a:solidFill>
                  <a:srgbClr val="FFFFFF"/>
                </a:solidFill>
                <a:latin typeface="Calibri" pitchFamily="34" charset="0"/>
              </a:rPr>
              <a:t>Working group on seasonal predictions for wind SP4Wind</a:t>
            </a:r>
            <a:endParaRPr lang="en-US" altLang="es-ES" dirty="0">
              <a:latin typeface="Calibri" pitchFamily="34" charset="0"/>
            </a:endParaRPr>
          </a:p>
        </p:txBody>
      </p:sp>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559" r="23752"/>
          <a:stretch/>
        </p:blipFill>
        <p:spPr bwMode="auto">
          <a:xfrm>
            <a:off x="1" y="-1"/>
            <a:ext cx="9144000"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0357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559" r="23752"/>
          <a:stretch/>
        </p:blipFill>
        <p:spPr bwMode="auto">
          <a:xfrm>
            <a:off x="1" y="-1"/>
            <a:ext cx="9144000"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Pentágono"/>
          <p:cNvSpPr/>
          <p:nvPr/>
        </p:nvSpPr>
        <p:spPr>
          <a:xfrm>
            <a:off x="4067944" y="413618"/>
            <a:ext cx="3888432" cy="151216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en-US" b="1" dirty="0">
                <a:solidFill>
                  <a:srgbClr val="004384"/>
                </a:solidFill>
                <a:latin typeface="Arial Black" pitchFamily="34" charset="0"/>
              </a:rPr>
              <a:t>Transparency:  </a:t>
            </a:r>
          </a:p>
          <a:p>
            <a:pPr algn="ctr" eaLnBrk="1" hangingPunct="1"/>
            <a:r>
              <a:rPr lang="en-US" altLang="en-US" dirty="0">
                <a:solidFill>
                  <a:srgbClr val="004384"/>
                </a:solidFill>
              </a:rPr>
              <a:t>PREDICTION SKILL</a:t>
            </a:r>
          </a:p>
          <a:p>
            <a:pPr algn="ctr"/>
            <a:r>
              <a:rPr lang="en-US" altLang="en-US" dirty="0">
                <a:solidFill>
                  <a:schemeClr val="accent4"/>
                </a:solidFill>
              </a:rPr>
              <a:t>Only areas with a positive skill </a:t>
            </a:r>
            <a:r>
              <a:rPr lang="en-US" altLang="en-US" dirty="0" smtClean="0">
                <a:solidFill>
                  <a:schemeClr val="accent4"/>
                </a:solidFill>
              </a:rPr>
              <a:t>(RPSS) have </a:t>
            </a:r>
            <a:r>
              <a:rPr lang="en-US" altLang="en-US" dirty="0">
                <a:solidFill>
                  <a:schemeClr val="accent4"/>
                </a:solidFill>
              </a:rPr>
              <a:t>a visible line</a:t>
            </a:r>
            <a:endParaRPr lang="es-ES" dirty="0">
              <a:solidFill>
                <a:schemeClr val="accent4"/>
              </a:solidFill>
            </a:endParaRPr>
          </a:p>
        </p:txBody>
      </p:sp>
      <p:sp>
        <p:nvSpPr>
          <p:cNvPr id="7" name="6 Elipse"/>
          <p:cNvSpPr/>
          <p:nvPr/>
        </p:nvSpPr>
        <p:spPr>
          <a:xfrm>
            <a:off x="251520" y="5238154"/>
            <a:ext cx="1440160" cy="864096"/>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Elipse"/>
          <p:cNvSpPr/>
          <p:nvPr/>
        </p:nvSpPr>
        <p:spPr>
          <a:xfrm>
            <a:off x="847922" y="3653978"/>
            <a:ext cx="2931990" cy="864096"/>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0651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8810" r="5281" b="26471"/>
          <a:stretch/>
        </p:blipFill>
        <p:spPr bwMode="auto">
          <a:xfrm>
            <a:off x="0" y="0"/>
            <a:ext cx="9144001"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Pentágono"/>
          <p:cNvSpPr/>
          <p:nvPr/>
        </p:nvSpPr>
        <p:spPr>
          <a:xfrm>
            <a:off x="4283968" y="1997794"/>
            <a:ext cx="3672408" cy="151216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en-US" b="1" dirty="0">
                <a:solidFill>
                  <a:srgbClr val="004384"/>
                </a:solidFill>
                <a:latin typeface="Arial Black" pitchFamily="34" charset="0"/>
              </a:rPr>
              <a:t>Line width: </a:t>
            </a:r>
          </a:p>
          <a:p>
            <a:pPr algn="ctr" eaLnBrk="1" hangingPunct="1"/>
            <a:r>
              <a:rPr lang="en-US" altLang="en-US" dirty="0">
                <a:solidFill>
                  <a:srgbClr val="004384"/>
                </a:solidFill>
              </a:rPr>
              <a:t>PREDICTED WIND SPEED</a:t>
            </a:r>
          </a:p>
          <a:p>
            <a:pPr algn="ctr"/>
            <a:r>
              <a:rPr lang="en-US" altLang="en-US" dirty="0" smtClean="0">
                <a:solidFill>
                  <a:schemeClr val="accent4"/>
                </a:solidFill>
              </a:rPr>
              <a:t>mean </a:t>
            </a:r>
            <a:r>
              <a:rPr lang="en-US" altLang="en-US" dirty="0">
                <a:solidFill>
                  <a:schemeClr val="accent4"/>
                </a:solidFill>
              </a:rPr>
              <a:t>wind speed predicted for the coming season.</a:t>
            </a:r>
            <a:endParaRPr lang="es-ES" dirty="0">
              <a:solidFill>
                <a:schemeClr val="accent4"/>
              </a:solidFill>
            </a:endParaRPr>
          </a:p>
        </p:txBody>
      </p:sp>
      <p:sp>
        <p:nvSpPr>
          <p:cNvPr id="7" name="6 Elipse"/>
          <p:cNvSpPr/>
          <p:nvPr/>
        </p:nvSpPr>
        <p:spPr>
          <a:xfrm>
            <a:off x="1429483" y="3797994"/>
            <a:ext cx="1054285" cy="1512168"/>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Elipse"/>
          <p:cNvSpPr/>
          <p:nvPr/>
        </p:nvSpPr>
        <p:spPr>
          <a:xfrm>
            <a:off x="683568" y="1997794"/>
            <a:ext cx="2931990" cy="864096"/>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869553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559" r="23752"/>
          <a:stretch/>
        </p:blipFill>
        <p:spPr bwMode="auto">
          <a:xfrm>
            <a:off x="1" y="-1"/>
            <a:ext cx="9144000"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Pentágono"/>
          <p:cNvSpPr/>
          <p:nvPr/>
        </p:nvSpPr>
        <p:spPr>
          <a:xfrm>
            <a:off x="4283968" y="3581970"/>
            <a:ext cx="3672408" cy="151216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en-US" b="1" dirty="0">
                <a:solidFill>
                  <a:srgbClr val="004384"/>
                </a:solidFill>
                <a:latin typeface="Arial Black" pitchFamily="34" charset="0"/>
              </a:rPr>
              <a:t>Color and slope:</a:t>
            </a:r>
            <a:r>
              <a:rPr lang="en-US" altLang="en-US" b="1" dirty="0">
                <a:solidFill>
                  <a:srgbClr val="004384"/>
                </a:solidFill>
              </a:rPr>
              <a:t> </a:t>
            </a:r>
          </a:p>
          <a:p>
            <a:pPr algn="ctr" eaLnBrk="1" hangingPunct="1"/>
            <a:r>
              <a:rPr lang="en-US" altLang="es-ES" dirty="0">
                <a:solidFill>
                  <a:srgbClr val="004384"/>
                </a:solidFill>
              </a:rPr>
              <a:t>PREDICTED SEASONAL VARIABILITY</a:t>
            </a:r>
            <a:endParaRPr lang="es-ES" altLang="es-ES" dirty="0">
              <a:solidFill>
                <a:srgbClr val="004384"/>
              </a:solidFill>
            </a:endParaRPr>
          </a:p>
          <a:p>
            <a:pPr algn="ctr"/>
            <a:r>
              <a:rPr lang="en-US" altLang="en-US" dirty="0">
                <a:solidFill>
                  <a:schemeClr val="accent4"/>
                </a:solidFill>
              </a:rPr>
              <a:t>the most probable category and its probability.</a:t>
            </a:r>
            <a:endParaRPr lang="es-ES" dirty="0">
              <a:solidFill>
                <a:schemeClr val="accent4"/>
              </a:solidFill>
            </a:endParaRPr>
          </a:p>
        </p:txBody>
      </p:sp>
      <p:sp>
        <p:nvSpPr>
          <p:cNvPr id="7" name="6 Elipse"/>
          <p:cNvSpPr/>
          <p:nvPr/>
        </p:nvSpPr>
        <p:spPr>
          <a:xfrm>
            <a:off x="2483769" y="3737003"/>
            <a:ext cx="432047" cy="400802"/>
          </a:xfrm>
          <a:prstGeom prst="ellipse">
            <a:avLst/>
          </a:prstGeom>
          <a:noFill/>
          <a:ln w="38100">
            <a:solidFill>
              <a:srgbClr val="00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Elipse"/>
          <p:cNvSpPr/>
          <p:nvPr/>
        </p:nvSpPr>
        <p:spPr>
          <a:xfrm>
            <a:off x="21744" y="3585711"/>
            <a:ext cx="1741943" cy="648072"/>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Elipse"/>
          <p:cNvSpPr/>
          <p:nvPr/>
        </p:nvSpPr>
        <p:spPr>
          <a:xfrm>
            <a:off x="3851920" y="2717873"/>
            <a:ext cx="576063" cy="534403"/>
          </a:xfrm>
          <a:prstGeom prst="ellipse">
            <a:avLst/>
          </a:prstGeom>
          <a:noFill/>
          <a:ln w="38100">
            <a:solidFill>
              <a:srgbClr val="00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Elipse"/>
          <p:cNvSpPr/>
          <p:nvPr/>
        </p:nvSpPr>
        <p:spPr>
          <a:xfrm>
            <a:off x="4716016" y="2305119"/>
            <a:ext cx="576063" cy="534403"/>
          </a:xfrm>
          <a:prstGeom prst="ellipse">
            <a:avLst/>
          </a:prstGeom>
          <a:noFill/>
          <a:ln w="38100">
            <a:solidFill>
              <a:schemeClr val="accen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90272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69" t="5055" b="296"/>
          <a:stretch/>
        </p:blipFill>
        <p:spPr bwMode="auto">
          <a:xfrm>
            <a:off x="0" y="0"/>
            <a:ext cx="9144001"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Elipse"/>
          <p:cNvSpPr/>
          <p:nvPr/>
        </p:nvSpPr>
        <p:spPr>
          <a:xfrm>
            <a:off x="892716" y="3321504"/>
            <a:ext cx="3556026" cy="2852753"/>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Elipse"/>
          <p:cNvSpPr/>
          <p:nvPr/>
        </p:nvSpPr>
        <p:spPr>
          <a:xfrm>
            <a:off x="2123728" y="1421730"/>
            <a:ext cx="2880320" cy="1800200"/>
          </a:xfrm>
          <a:prstGeom prst="ellipse">
            <a:avLst/>
          </a:prstGeom>
          <a:noFill/>
          <a:ln w="38100">
            <a:solidFill>
              <a:srgbClr val="00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Elipse"/>
          <p:cNvSpPr/>
          <p:nvPr/>
        </p:nvSpPr>
        <p:spPr>
          <a:xfrm>
            <a:off x="4741614" y="150612"/>
            <a:ext cx="3070746" cy="953989"/>
          </a:xfrm>
          <a:prstGeom prst="ellipse">
            <a:avLst/>
          </a:prstGeom>
          <a:noFill/>
          <a:ln w="38100">
            <a:solidFill>
              <a:schemeClr val="accent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2 Pentágono"/>
          <p:cNvSpPr/>
          <p:nvPr/>
        </p:nvSpPr>
        <p:spPr>
          <a:xfrm>
            <a:off x="4283968" y="3581970"/>
            <a:ext cx="3672408" cy="1512168"/>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en-US" b="1" dirty="0">
                <a:solidFill>
                  <a:srgbClr val="004384"/>
                </a:solidFill>
                <a:latin typeface="Arial Black" pitchFamily="34" charset="0"/>
              </a:rPr>
              <a:t>Color and slope:</a:t>
            </a:r>
            <a:r>
              <a:rPr lang="en-US" altLang="en-US" b="1" dirty="0">
                <a:solidFill>
                  <a:srgbClr val="004384"/>
                </a:solidFill>
              </a:rPr>
              <a:t> </a:t>
            </a:r>
          </a:p>
          <a:p>
            <a:pPr algn="ctr" eaLnBrk="1" hangingPunct="1"/>
            <a:r>
              <a:rPr lang="en-US" altLang="es-ES" dirty="0">
                <a:solidFill>
                  <a:srgbClr val="004384"/>
                </a:solidFill>
              </a:rPr>
              <a:t>PREDICTED SEASONAL VARIABILITY</a:t>
            </a:r>
            <a:endParaRPr lang="es-ES" altLang="es-ES" dirty="0">
              <a:solidFill>
                <a:srgbClr val="004384"/>
              </a:solidFill>
            </a:endParaRPr>
          </a:p>
          <a:p>
            <a:pPr algn="ctr"/>
            <a:r>
              <a:rPr lang="en-US" altLang="en-US" dirty="0">
                <a:solidFill>
                  <a:schemeClr val="accent4"/>
                </a:solidFill>
              </a:rPr>
              <a:t>the most probable category and its probability.</a:t>
            </a:r>
            <a:endParaRPr lang="es-ES" dirty="0">
              <a:solidFill>
                <a:schemeClr val="accent4"/>
              </a:solidFill>
            </a:endParaRPr>
          </a:p>
        </p:txBody>
      </p:sp>
    </p:spTree>
    <p:extLst>
      <p:ext uri="{BB962C8B-B14F-4D97-AF65-F5344CB8AC3E}">
        <p14:creationId xmlns:p14="http://schemas.microsoft.com/office/powerpoint/2010/main" val="17944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69" t="5055" b="296"/>
          <a:stretch/>
        </p:blipFill>
        <p:spPr bwMode="auto">
          <a:xfrm>
            <a:off x="0" y="0"/>
            <a:ext cx="9144001"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8172400" y="150611"/>
            <a:ext cx="787799" cy="4799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065629"/>
            <a:ext cx="9144000" cy="195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Elipse"/>
          <p:cNvSpPr/>
          <p:nvPr/>
        </p:nvSpPr>
        <p:spPr>
          <a:xfrm>
            <a:off x="2987824" y="4469216"/>
            <a:ext cx="288032" cy="288032"/>
          </a:xfrm>
          <a:prstGeom prst="ellipse">
            <a:avLst/>
          </a:prstGeom>
          <a:solidFill>
            <a:srgbClr val="FF0000">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236258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469" t="5055" b="296"/>
          <a:stretch/>
        </p:blipFill>
        <p:spPr bwMode="auto">
          <a:xfrm>
            <a:off x="0" y="0"/>
            <a:ext cx="9144001"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8172400" y="150611"/>
            <a:ext cx="787799" cy="4799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Llamada de flecha a la derecha"/>
          <p:cNvSpPr/>
          <p:nvPr/>
        </p:nvSpPr>
        <p:spPr>
          <a:xfrm rot="5400000">
            <a:off x="4396964" y="2388856"/>
            <a:ext cx="1587008" cy="3397175"/>
          </a:xfrm>
          <a:prstGeom prst="rightArrowCallou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eaLnBrk="1" hangingPunct="1"/>
            <a:r>
              <a:rPr lang="es-ES_tradnl" altLang="en-US" b="1" dirty="0" smtClean="0">
                <a:solidFill>
                  <a:srgbClr val="004384"/>
                </a:solidFill>
                <a:latin typeface="Arial Black" pitchFamily="34" charset="0"/>
              </a:rPr>
              <a:t>PREDICTIONS</a:t>
            </a:r>
            <a:endParaRPr lang="es-ES" altLang="es-ES" dirty="0">
              <a:solidFill>
                <a:srgbClr val="004384"/>
              </a:solidFill>
            </a:endParaRPr>
          </a:p>
          <a:p>
            <a:pPr algn="ctr"/>
            <a:r>
              <a:rPr lang="en-US" altLang="en-US" dirty="0">
                <a:solidFill>
                  <a:schemeClr val="accent4"/>
                </a:solidFill>
              </a:rPr>
              <a:t>the most probable category and its probability.</a:t>
            </a:r>
            <a:endParaRPr lang="es-ES" dirty="0">
              <a:solidFill>
                <a:schemeClr val="accent4"/>
              </a:solidFill>
            </a:endParaRPr>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065629"/>
            <a:ext cx="9144000" cy="195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Llamada de flecha a la derecha"/>
          <p:cNvSpPr/>
          <p:nvPr/>
        </p:nvSpPr>
        <p:spPr>
          <a:xfrm rot="5400000">
            <a:off x="994839" y="2478612"/>
            <a:ext cx="1587008" cy="3217664"/>
          </a:xfrm>
          <a:prstGeom prst="rightArrowCallou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eaLnBrk="1" hangingPunct="1"/>
            <a:r>
              <a:rPr lang="es-ES_tradnl" altLang="es-ES" b="1" dirty="0" smtClean="0">
                <a:solidFill>
                  <a:srgbClr val="004384"/>
                </a:solidFill>
                <a:latin typeface="Arial Black" pitchFamily="34" charset="0"/>
              </a:rPr>
              <a:t>OBSERVATIONS</a:t>
            </a:r>
            <a:endParaRPr lang="es-ES" altLang="es-ES" dirty="0">
              <a:solidFill>
                <a:srgbClr val="004384"/>
              </a:solidFill>
            </a:endParaRPr>
          </a:p>
          <a:p>
            <a:pPr algn="ctr"/>
            <a:r>
              <a:rPr lang="en-US" dirty="0" smtClean="0">
                <a:solidFill>
                  <a:schemeClr val="accent4"/>
                </a:solidFill>
              </a:rPr>
              <a:t>ERA-Interim 10-m wind speed reanalysis</a:t>
            </a:r>
            <a:endParaRPr lang="es-ES" dirty="0">
              <a:solidFill>
                <a:schemeClr val="accent4"/>
              </a:solidFill>
            </a:endParaRPr>
          </a:p>
        </p:txBody>
      </p:sp>
      <p:sp>
        <p:nvSpPr>
          <p:cNvPr id="13" name="12 Llamada de flecha a la derecha"/>
          <p:cNvSpPr/>
          <p:nvPr/>
        </p:nvSpPr>
        <p:spPr>
          <a:xfrm rot="5400000">
            <a:off x="7208021" y="3052475"/>
            <a:ext cx="1587010" cy="2069939"/>
          </a:xfrm>
          <a:prstGeom prst="rightArrowCallou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eaLnBrk="1" hangingPunct="1"/>
            <a:r>
              <a:rPr lang="es-ES_tradnl" altLang="en-US" b="1" dirty="0" smtClean="0">
                <a:solidFill>
                  <a:srgbClr val="004384"/>
                </a:solidFill>
                <a:latin typeface="Arial Black" pitchFamily="34" charset="0"/>
              </a:rPr>
              <a:t>SKILL</a:t>
            </a:r>
            <a:endParaRPr lang="es-ES" altLang="es-ES" dirty="0">
              <a:solidFill>
                <a:srgbClr val="004384"/>
              </a:solidFill>
            </a:endParaRPr>
          </a:p>
          <a:p>
            <a:pPr algn="ctr"/>
            <a:r>
              <a:rPr lang="en-US" altLang="en-US" dirty="0" smtClean="0">
                <a:solidFill>
                  <a:schemeClr val="accent4"/>
                </a:solidFill>
              </a:rPr>
              <a:t>RPSS skill score</a:t>
            </a:r>
            <a:endParaRPr lang="es-ES" dirty="0">
              <a:solidFill>
                <a:schemeClr val="accent4"/>
              </a:solidFill>
            </a:endParaRPr>
          </a:p>
        </p:txBody>
      </p:sp>
      <p:sp>
        <p:nvSpPr>
          <p:cNvPr id="2" name="1 Elipse"/>
          <p:cNvSpPr/>
          <p:nvPr/>
        </p:nvSpPr>
        <p:spPr>
          <a:xfrm>
            <a:off x="2987824" y="4469216"/>
            <a:ext cx="288032" cy="288032"/>
          </a:xfrm>
          <a:prstGeom prst="ellipse">
            <a:avLst/>
          </a:prstGeom>
          <a:solidFill>
            <a:srgbClr val="FF0000">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6032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Shape 4"/>
          <p:cNvSpPr txBox="1">
            <a:spLocks noChangeArrowheads="1"/>
          </p:cNvSpPr>
          <p:nvPr/>
        </p:nvSpPr>
        <p:spPr bwMode="auto">
          <a:xfrm>
            <a:off x="2915816" y="4316544"/>
            <a:ext cx="5851426" cy="1416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s-ES_tradnl" sz="3200" b="1" u="sng" dirty="0" smtClean="0">
                <a:solidFill>
                  <a:schemeClr val="accent1"/>
                </a:solidFill>
                <a:latin typeface="+mn-lt"/>
              </a:rPr>
              <a:t>www.project-ukko.net</a:t>
            </a:r>
          </a:p>
          <a:p>
            <a:pPr eaLnBrk="1" hangingPunct="1">
              <a:defRPr/>
            </a:pPr>
            <a:r>
              <a:rPr lang="es-ES_tradnl" sz="3200" b="1" dirty="0" err="1" smtClean="0">
                <a:solidFill>
                  <a:schemeClr val="accent4"/>
                </a:solidFill>
                <a:latin typeface="+mn-lt"/>
              </a:rPr>
              <a:t>User</a:t>
            </a:r>
            <a:r>
              <a:rPr lang="es-ES_tradnl" sz="3200" b="1" dirty="0" smtClean="0">
                <a:solidFill>
                  <a:schemeClr val="accent4"/>
                </a:solidFill>
                <a:latin typeface="+mn-lt"/>
              </a:rPr>
              <a:t>: </a:t>
            </a:r>
            <a:r>
              <a:rPr lang="es-ES_tradnl" sz="3200" b="1" dirty="0" err="1" smtClean="0">
                <a:solidFill>
                  <a:srgbClr val="FFFFFF"/>
                </a:solidFill>
                <a:latin typeface="+mn-lt"/>
              </a:rPr>
              <a:t>ukko</a:t>
            </a:r>
            <a:endParaRPr lang="es-ES_tradnl" sz="3200" b="1" dirty="0" smtClean="0">
              <a:solidFill>
                <a:srgbClr val="FFFFFF"/>
              </a:solidFill>
              <a:latin typeface="+mn-lt"/>
            </a:endParaRPr>
          </a:p>
          <a:p>
            <a:pPr eaLnBrk="1" hangingPunct="1">
              <a:defRPr/>
            </a:pPr>
            <a:r>
              <a:rPr lang="es-ES_tradnl" sz="3200" b="1" dirty="0" err="1" smtClean="0">
                <a:solidFill>
                  <a:schemeClr val="accent4"/>
                </a:solidFill>
                <a:latin typeface="+mn-lt"/>
              </a:rPr>
              <a:t>Password</a:t>
            </a:r>
            <a:r>
              <a:rPr lang="es-ES_tradnl" sz="3200" b="1" dirty="0" smtClean="0">
                <a:solidFill>
                  <a:schemeClr val="accent4"/>
                </a:solidFill>
                <a:latin typeface="+mn-lt"/>
              </a:rPr>
              <a:t>:</a:t>
            </a:r>
            <a:r>
              <a:rPr lang="es-ES_tradnl" sz="3200" b="1" dirty="0" smtClean="0">
                <a:solidFill>
                  <a:srgbClr val="FFFFFF"/>
                </a:solidFill>
                <a:latin typeface="+mn-lt"/>
              </a:rPr>
              <a:t> feic3met</a:t>
            </a:r>
            <a:endParaRPr lang="es-ES" sz="3200" b="1" dirty="0" smtClean="0">
              <a:solidFill>
                <a:srgbClr val="FFFFFF"/>
              </a:solidFill>
              <a:latin typeface="+mn-lt"/>
            </a:endParaRPr>
          </a:p>
        </p:txBody>
      </p:sp>
      <p:sp>
        <p:nvSpPr>
          <p:cNvPr id="2" name="1 Título"/>
          <p:cNvSpPr>
            <a:spLocks noGrp="1"/>
          </p:cNvSpPr>
          <p:nvPr>
            <p:ph type="title"/>
          </p:nvPr>
        </p:nvSpPr>
        <p:spPr/>
        <p:txBody>
          <a:bodyPr/>
          <a:lstStyle/>
          <a:p>
            <a:r>
              <a:rPr lang="es-ES_tradnl" dirty="0" smtClean="0"/>
              <a:t>Winter 2015/2016 </a:t>
            </a:r>
            <a:r>
              <a:rPr lang="es-ES_tradnl" dirty="0" err="1" smtClean="0"/>
              <a:t>prediction</a:t>
            </a:r>
            <a:endParaRPr lang="es-ES" dirty="0"/>
          </a:p>
        </p:txBody>
      </p:sp>
    </p:spTree>
    <p:extLst>
      <p:ext uri="{BB962C8B-B14F-4D97-AF65-F5344CB8AC3E}">
        <p14:creationId xmlns:p14="http://schemas.microsoft.com/office/powerpoint/2010/main" val="3394068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635"/>
          <a:stretch/>
        </p:blipFill>
        <p:spPr bwMode="auto">
          <a:xfrm>
            <a:off x="0" y="25846"/>
            <a:ext cx="9192692" cy="6994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06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635"/>
          <a:stretch/>
        </p:blipFill>
        <p:spPr bwMode="auto">
          <a:xfrm>
            <a:off x="0" y="25846"/>
            <a:ext cx="9192692" cy="6994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descr="C:\Users\ijimenez\Dropbox\ES SERVICES BSC\EUPORIAS_D42.2\figurasReport\Mapas viento-CF respecto NAO-ONI\3x\04._DJF__Wind_difference_(ONI)_1981-201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65989"/>
          <a:stretch/>
        </p:blipFill>
        <p:spPr bwMode="auto">
          <a:xfrm>
            <a:off x="199096" y="4230042"/>
            <a:ext cx="4541421" cy="24481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ijimenez\Dropbox\ES SERVICES BSC\EUPORIAS_D42.2\figurasReport\Mapas viento-CF respecto NAO-ONI\3x\04._DJF__Wind_difference_(ONI)_1981-201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703" t="10510" r="55604" b="74396"/>
          <a:stretch/>
        </p:blipFill>
        <p:spPr bwMode="auto">
          <a:xfrm>
            <a:off x="4690352" y="132255"/>
            <a:ext cx="4326470" cy="37377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692253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EUPORIAS VISION</a:t>
            </a:r>
            <a:endParaRPr lang="es-ES" dirty="0"/>
          </a:p>
        </p:txBody>
      </p:sp>
      <p:sp>
        <p:nvSpPr>
          <p:cNvPr id="3" name="2 Marcador de texto"/>
          <p:cNvSpPr>
            <a:spLocks noGrp="1"/>
          </p:cNvSpPr>
          <p:nvPr>
            <p:ph type="body" sz="quarter" idx="10"/>
          </p:nvPr>
        </p:nvSpPr>
        <p:spPr>
          <a:xfrm>
            <a:off x="407317" y="2825143"/>
            <a:ext cx="8329365" cy="1512168"/>
          </a:xfrm>
        </p:spPr>
        <p:txBody>
          <a:bodyPr/>
          <a:lstStyle/>
          <a:p>
            <a:pPr marL="0" indent="0" algn="just">
              <a:buNone/>
            </a:pPr>
            <a:r>
              <a:rPr lang="en-US" dirty="0"/>
              <a:t>Our vision is that by developing </a:t>
            </a:r>
            <a:r>
              <a:rPr lang="en-US" b="1" dirty="0"/>
              <a:t>end-to-end impact prediction services</a:t>
            </a:r>
            <a:r>
              <a:rPr lang="en-US" dirty="0"/>
              <a:t>, operating on </a:t>
            </a:r>
            <a:r>
              <a:rPr lang="en-US" b="1" dirty="0"/>
              <a:t>S2D timescales</a:t>
            </a:r>
            <a:r>
              <a:rPr lang="en-US" dirty="0"/>
              <a:t>, and clearly demonstrating their value in informing </a:t>
            </a:r>
            <a:r>
              <a:rPr lang="en-US" dirty="0" smtClean="0"/>
              <a:t>decision-making, </a:t>
            </a:r>
            <a:r>
              <a:rPr lang="en-US" dirty="0"/>
              <a:t>we will stimulate a market for these new tools. </a:t>
            </a:r>
            <a:endParaRPr lang="es-ES" dirty="0"/>
          </a:p>
        </p:txBody>
      </p:sp>
      <p:pic>
        <p:nvPicPr>
          <p:cNvPr id="4"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1565746"/>
            <a:ext cx="4873749" cy="93610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467008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518"/>
          <a:stretch/>
        </p:blipFill>
        <p:spPr bwMode="auto">
          <a:xfrm>
            <a:off x="1" y="25846"/>
            <a:ext cx="9166012" cy="6994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47302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803" r="30158"/>
          <a:stretch/>
        </p:blipFill>
        <p:spPr bwMode="auto">
          <a:xfrm>
            <a:off x="1" y="-2"/>
            <a:ext cx="9144000"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5951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156" r="23816"/>
          <a:stretch/>
        </p:blipFill>
        <p:spPr bwMode="auto">
          <a:xfrm>
            <a:off x="0" y="0"/>
            <a:ext cx="9144000" cy="711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95412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038" r="23021"/>
          <a:stretch/>
        </p:blipFill>
        <p:spPr bwMode="auto">
          <a:xfrm>
            <a:off x="-1" y="0"/>
            <a:ext cx="9144001" cy="711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8049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929" r="13462"/>
          <a:stretch/>
        </p:blipFill>
        <p:spPr bwMode="auto">
          <a:xfrm>
            <a:off x="0" y="0"/>
            <a:ext cx="9219304" cy="711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7031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929" r="14080"/>
          <a:stretch/>
        </p:blipFill>
        <p:spPr bwMode="auto">
          <a:xfrm>
            <a:off x="0" y="1254"/>
            <a:ext cx="9144000" cy="7107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23023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75" r="28707"/>
          <a:stretch/>
        </p:blipFill>
        <p:spPr bwMode="auto">
          <a:xfrm>
            <a:off x="-1" y="-4682"/>
            <a:ext cx="9144001" cy="702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91411" b="89362"/>
          <a:stretch/>
        </p:blipFill>
        <p:spPr bwMode="auto">
          <a:xfrm>
            <a:off x="21744" y="0"/>
            <a:ext cx="1741943" cy="1104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3650" t="567" r="245" b="26787"/>
          <a:stretch/>
        </p:blipFill>
        <p:spPr bwMode="auto">
          <a:xfrm>
            <a:off x="7884368" y="150612"/>
            <a:ext cx="1102817" cy="67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4073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Shape 3"/>
          <p:cNvSpPr txBox="1">
            <a:spLocks noChangeAspect="1" noChangeArrowheads="1"/>
          </p:cNvSpPr>
          <p:nvPr/>
        </p:nvSpPr>
        <p:spPr bwMode="auto">
          <a:xfrm>
            <a:off x="1371600" y="36544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s-ES" altLang="es-ES" sz="3200" dirty="0" err="1">
                <a:solidFill>
                  <a:srgbClr val="FFFFFF"/>
                </a:solidFill>
              </a:rPr>
              <a:t>Thank</a:t>
            </a:r>
            <a:r>
              <a:rPr lang="es-ES" altLang="es-ES" sz="3200" dirty="0">
                <a:solidFill>
                  <a:srgbClr val="FFFFFF"/>
                </a:solidFill>
              </a:rPr>
              <a:t> </a:t>
            </a:r>
            <a:r>
              <a:rPr lang="es-ES" altLang="es-ES" sz="3200" dirty="0" err="1">
                <a:solidFill>
                  <a:srgbClr val="FFFFFF"/>
                </a:solidFill>
              </a:rPr>
              <a:t>you</a:t>
            </a:r>
            <a:r>
              <a:rPr lang="es-ES" altLang="es-ES" sz="3200" dirty="0" smtClean="0">
                <a:solidFill>
                  <a:srgbClr val="FFFFFF"/>
                </a:solidFill>
              </a:rPr>
              <a:t>!</a:t>
            </a:r>
          </a:p>
          <a:p>
            <a:pPr algn="ctr" eaLnBrk="1" hangingPunct="1"/>
            <a:endParaRPr lang="es-ES_tradnl" altLang="es-ES" sz="3200" dirty="0">
              <a:solidFill>
                <a:srgbClr val="FFFFFF"/>
              </a:solidFill>
            </a:endParaRPr>
          </a:p>
          <a:p>
            <a:pPr algn="ctr" eaLnBrk="1" hangingPunct="1"/>
            <a:r>
              <a:rPr lang="es-ES_tradnl" altLang="es-ES" sz="3200" dirty="0" smtClean="0">
                <a:solidFill>
                  <a:srgbClr val="FFFFFF"/>
                </a:solidFill>
              </a:rPr>
              <a:t>Isadora.jimenez@bsc.es</a:t>
            </a:r>
            <a:endParaRPr lang="es-ES" altLang="es-ES" sz="3200" dirty="0">
              <a:solidFill>
                <a:srgbClr val="FFFFFF"/>
              </a:solidFill>
            </a:endParaRPr>
          </a:p>
        </p:txBody>
      </p:sp>
      <p:sp>
        <p:nvSpPr>
          <p:cNvPr id="4" name="TextShape 4"/>
          <p:cNvSpPr txBox="1">
            <a:spLocks noChangeArrowheads="1"/>
          </p:cNvSpPr>
          <p:nvPr/>
        </p:nvSpPr>
        <p:spPr bwMode="auto">
          <a:xfrm>
            <a:off x="1350963" y="4325938"/>
            <a:ext cx="64801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s-ES" b="1" dirty="0" smtClean="0">
              <a:solidFill>
                <a:srgbClr val="FFFFFF"/>
              </a:solidFill>
              <a:latin typeface="+mn-lt"/>
            </a:endParaRPr>
          </a:p>
        </p:txBody>
      </p:sp>
    </p:spTree>
    <p:extLst>
      <p:ext uri="{BB962C8B-B14F-4D97-AF65-F5344CB8AC3E}">
        <p14:creationId xmlns:p14="http://schemas.microsoft.com/office/powerpoint/2010/main" val="25656154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3191" y="144432"/>
            <a:ext cx="6885073" cy="696944"/>
          </a:xfrm>
        </p:spPr>
        <p:txBody>
          <a:bodyPr/>
          <a:lstStyle/>
          <a:p>
            <a:r>
              <a:rPr lang="es-ES_tradnl" dirty="0" smtClean="0"/>
              <a:t>El Niño </a:t>
            </a:r>
            <a:r>
              <a:rPr lang="es-ES_tradnl" dirty="0" err="1" smtClean="0"/>
              <a:t>effect</a:t>
            </a:r>
            <a:r>
              <a:rPr lang="es-ES_tradnl" dirty="0" smtClean="0"/>
              <a:t> </a:t>
            </a:r>
            <a:r>
              <a:rPr lang="es-ES_tradnl" dirty="0" err="1" smtClean="0"/>
              <a:t>on</a:t>
            </a:r>
            <a:r>
              <a:rPr lang="es-ES_tradnl" dirty="0" smtClean="0"/>
              <a:t> </a:t>
            </a:r>
            <a:r>
              <a:rPr lang="es-ES_tradnl" dirty="0" err="1" smtClean="0"/>
              <a:t>wind</a:t>
            </a:r>
            <a:r>
              <a:rPr lang="es-ES_tradnl" dirty="0" smtClean="0"/>
              <a:t> </a:t>
            </a:r>
            <a:r>
              <a:rPr lang="es-ES_tradnl" dirty="0" err="1" smtClean="0"/>
              <a:t>speed</a:t>
            </a:r>
            <a:endParaRPr lang="es-ES" dirty="0"/>
          </a:p>
        </p:txBody>
      </p:sp>
      <p:pic>
        <p:nvPicPr>
          <p:cNvPr id="3075" name="Picture 3" descr="C:\Users\ijimenez\Dropbox\ES SERVICES BSC\EUPORIAS_D42.2\figurasReport\Mapas viento-CF respecto NAO-ONI\3x\04._DJF__Wind_difference_(ONI)_1981-201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5989"/>
          <a:stretch/>
        </p:blipFill>
        <p:spPr bwMode="auto">
          <a:xfrm>
            <a:off x="-12195" y="917884"/>
            <a:ext cx="9082841" cy="48963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ijimenez\Dropbox\ES SERVICES BSC\EUPORIAS_D42.2\figurasReport\Mapas viento-CF respecto NAO-ONI\3x\04._DJF__Wind_difference_(ONI)_1981-201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795" t="91836" r="4209"/>
          <a:stretch/>
        </p:blipFill>
        <p:spPr bwMode="auto">
          <a:xfrm>
            <a:off x="182880" y="5817753"/>
            <a:ext cx="8810513" cy="86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275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3191" y="144432"/>
            <a:ext cx="6885073" cy="696944"/>
          </a:xfrm>
        </p:spPr>
        <p:txBody>
          <a:bodyPr/>
          <a:lstStyle/>
          <a:p>
            <a:r>
              <a:rPr lang="es-ES_tradnl" dirty="0" err="1" smtClean="0"/>
              <a:t>e.g</a:t>
            </a:r>
            <a:r>
              <a:rPr lang="es-ES_tradnl" dirty="0" smtClean="0"/>
              <a:t>. </a:t>
            </a:r>
            <a:r>
              <a:rPr lang="es-ES_tradnl" dirty="0" err="1" smtClean="0"/>
              <a:t>Climate</a:t>
            </a:r>
            <a:r>
              <a:rPr lang="es-ES_tradnl" dirty="0" smtClean="0"/>
              <a:t> drivers of </a:t>
            </a:r>
            <a:r>
              <a:rPr lang="es-ES_tradnl" dirty="0" err="1" smtClean="0"/>
              <a:t>seasonal</a:t>
            </a:r>
            <a:r>
              <a:rPr lang="es-ES_tradnl" dirty="0" smtClean="0"/>
              <a:t> </a:t>
            </a:r>
            <a:r>
              <a:rPr lang="es-ES_tradnl" dirty="0" err="1" smtClean="0"/>
              <a:t>variability</a:t>
            </a:r>
            <a:endParaRPr lang="es-ES" dirty="0"/>
          </a:p>
        </p:txBody>
      </p:sp>
      <p:pic>
        <p:nvPicPr>
          <p:cNvPr id="3075" name="Picture 3" descr="C:\Users\ijimenez\Dropbox\ES SERVICES BSC\EUPORIAS_D42.2\figurasReport\Mapas viento-CF respecto NAO-ONI\3x\04._DJF__Wind_difference_(ONI)_1981-201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7090"/>
          <a:stretch/>
        </p:blipFill>
        <p:spPr bwMode="auto">
          <a:xfrm>
            <a:off x="275837" y="917884"/>
            <a:ext cx="4224155" cy="421195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ijimenez\Dropbox\ES SERVICES BSC\EUPORIAS_D42.2\figurasReport\Mapas viento-CF respecto NAO-ONI\3x\04._DJF__Wind_difference_(NAO)_1981-201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7086"/>
          <a:stretch/>
        </p:blipFill>
        <p:spPr bwMode="auto">
          <a:xfrm>
            <a:off x="4811891" y="917884"/>
            <a:ext cx="4224605" cy="4212675"/>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rot="16200000">
            <a:off x="-172964" y="2089933"/>
            <a:ext cx="697627" cy="369332"/>
          </a:xfrm>
          <a:prstGeom prst="rect">
            <a:avLst/>
          </a:prstGeom>
        </p:spPr>
        <p:txBody>
          <a:bodyPr wrap="none">
            <a:spAutoFit/>
          </a:bodyPr>
          <a:lstStyle/>
          <a:p>
            <a:r>
              <a:rPr lang="en-US" b="1" dirty="0" smtClean="0">
                <a:solidFill>
                  <a:schemeClr val="tx2"/>
                </a:solidFill>
                <a:cs typeface="Arial" panose="020B0604020202020204" pitchFamily="34" charset="0"/>
              </a:rPr>
              <a:t>Niño</a:t>
            </a:r>
            <a:endParaRPr lang="es-ES" b="1" dirty="0"/>
          </a:p>
        </p:txBody>
      </p:sp>
      <p:sp>
        <p:nvSpPr>
          <p:cNvPr id="6" name="5 Rectángulo"/>
          <p:cNvSpPr/>
          <p:nvPr/>
        </p:nvSpPr>
        <p:spPr>
          <a:xfrm rot="16200000">
            <a:off x="-166552" y="3955729"/>
            <a:ext cx="684803" cy="369332"/>
          </a:xfrm>
          <a:prstGeom prst="rect">
            <a:avLst/>
          </a:prstGeom>
        </p:spPr>
        <p:txBody>
          <a:bodyPr wrap="none">
            <a:spAutoFit/>
          </a:bodyPr>
          <a:lstStyle/>
          <a:p>
            <a:r>
              <a:rPr lang="en-US" b="1" dirty="0" smtClean="0">
                <a:solidFill>
                  <a:schemeClr val="tx2"/>
                </a:solidFill>
                <a:cs typeface="Arial" panose="020B0604020202020204" pitchFamily="34" charset="0"/>
              </a:rPr>
              <a:t>Niña</a:t>
            </a:r>
            <a:endParaRPr lang="es-ES" b="1" dirty="0"/>
          </a:p>
        </p:txBody>
      </p:sp>
      <p:sp>
        <p:nvSpPr>
          <p:cNvPr id="12" name="11 Rectángulo"/>
          <p:cNvSpPr/>
          <p:nvPr/>
        </p:nvSpPr>
        <p:spPr>
          <a:xfrm rot="16200000">
            <a:off x="4299174" y="2054568"/>
            <a:ext cx="896399" cy="369332"/>
          </a:xfrm>
          <a:prstGeom prst="rect">
            <a:avLst/>
          </a:prstGeom>
        </p:spPr>
        <p:txBody>
          <a:bodyPr wrap="none">
            <a:spAutoFit/>
          </a:bodyPr>
          <a:lstStyle/>
          <a:p>
            <a:r>
              <a:rPr lang="en-US" b="1" dirty="0" smtClean="0">
                <a:solidFill>
                  <a:schemeClr val="tx2"/>
                </a:solidFill>
                <a:cs typeface="Arial" panose="020B0604020202020204" pitchFamily="34" charset="0"/>
              </a:rPr>
              <a:t>NAO +</a:t>
            </a:r>
            <a:endParaRPr lang="es-ES" b="1" dirty="0"/>
          </a:p>
        </p:txBody>
      </p:sp>
      <p:sp>
        <p:nvSpPr>
          <p:cNvPr id="13" name="12 Rectángulo"/>
          <p:cNvSpPr/>
          <p:nvPr/>
        </p:nvSpPr>
        <p:spPr>
          <a:xfrm rot="16200000">
            <a:off x="4328028" y="3920364"/>
            <a:ext cx="838691" cy="369332"/>
          </a:xfrm>
          <a:prstGeom prst="rect">
            <a:avLst/>
          </a:prstGeom>
        </p:spPr>
        <p:txBody>
          <a:bodyPr wrap="none">
            <a:spAutoFit/>
          </a:bodyPr>
          <a:lstStyle/>
          <a:p>
            <a:r>
              <a:rPr lang="en-US" b="1" dirty="0" smtClean="0">
                <a:solidFill>
                  <a:schemeClr val="tx2"/>
                </a:solidFill>
                <a:cs typeface="Arial" panose="020B0604020202020204" pitchFamily="34" charset="0"/>
              </a:rPr>
              <a:t>NAO -</a:t>
            </a:r>
            <a:endParaRPr lang="es-ES" b="1" dirty="0"/>
          </a:p>
        </p:txBody>
      </p:sp>
      <p:pic>
        <p:nvPicPr>
          <p:cNvPr id="10" name="Picture 3" descr="C:\Users\ijimenez\Dropbox\ES SERVICES BSC\EUPORIAS_D42.2\figurasReport\Mapas viento-CF respecto NAO-ONI\3x\04._DJF__Wind_difference_(ONI)_1981-2014.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95" t="91836" r="4209"/>
          <a:stretch/>
        </p:blipFill>
        <p:spPr bwMode="auto">
          <a:xfrm>
            <a:off x="257401" y="5385709"/>
            <a:ext cx="8810513" cy="86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5932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err="1" smtClean="0"/>
              <a:t>User</a:t>
            </a:r>
            <a:r>
              <a:rPr lang="es-ES_tradnl" dirty="0" smtClean="0"/>
              <a:t> </a:t>
            </a:r>
            <a:r>
              <a:rPr lang="es-ES_tradnl" dirty="0" err="1" smtClean="0"/>
              <a:t>engagement</a:t>
            </a:r>
            <a:r>
              <a:rPr lang="es-ES_tradnl" dirty="0" smtClean="0"/>
              <a:t> </a:t>
            </a:r>
            <a:r>
              <a:rPr lang="es-ES_tradnl" dirty="0" err="1" smtClean="0"/>
              <a:t>with</a:t>
            </a:r>
            <a:r>
              <a:rPr lang="es-ES_tradnl" dirty="0" smtClean="0"/>
              <a:t> </a:t>
            </a:r>
            <a:r>
              <a:rPr lang="es-ES_tradnl" dirty="0" err="1" smtClean="0"/>
              <a:t>stakeholders</a:t>
            </a:r>
            <a:endParaRPr lang="es-E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79896">
            <a:off x="788692" y="931761"/>
            <a:ext cx="4593363" cy="55730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5940152" y="1349722"/>
            <a:ext cx="3168352" cy="646331"/>
          </a:xfrm>
          <a:prstGeom prst="rect">
            <a:avLst/>
          </a:prstGeom>
        </p:spPr>
        <p:txBody>
          <a:bodyPr wrap="square">
            <a:spAutoFit/>
          </a:bodyPr>
          <a:lstStyle/>
          <a:p>
            <a:pPr fontAlgn="auto">
              <a:spcBef>
                <a:spcPts val="0"/>
              </a:spcBef>
              <a:spcAft>
                <a:spcPts val="0"/>
              </a:spcAft>
            </a:pPr>
            <a:r>
              <a:rPr lang="en-US" dirty="0" err="1" smtClean="0">
                <a:solidFill>
                  <a:schemeClr val="tx2"/>
                </a:solidFill>
                <a:cs typeface="Arial" panose="020B0604020202020204" pitchFamily="34" charset="0"/>
              </a:rPr>
              <a:t>Klenk</a:t>
            </a:r>
            <a:r>
              <a:rPr lang="en-US" dirty="0" smtClean="0">
                <a:solidFill>
                  <a:schemeClr val="tx2"/>
                </a:solidFill>
                <a:cs typeface="Arial" panose="020B0604020202020204" pitchFamily="34" charset="0"/>
              </a:rPr>
              <a:t> et al. </a:t>
            </a:r>
          </a:p>
          <a:p>
            <a:pPr fontAlgn="auto">
              <a:spcBef>
                <a:spcPts val="0"/>
              </a:spcBef>
              <a:spcAft>
                <a:spcPts val="0"/>
              </a:spcAft>
            </a:pPr>
            <a:r>
              <a:rPr lang="en-US" dirty="0" smtClean="0">
                <a:solidFill>
                  <a:schemeClr val="tx2"/>
                </a:solidFill>
                <a:cs typeface="Arial" panose="020B0604020202020204" pitchFamily="34" charset="0"/>
              </a:rPr>
              <a:t>13 Nov 2015 Science</a:t>
            </a:r>
            <a:endParaRPr lang="en-US" dirty="0">
              <a:solidFill>
                <a:schemeClr val="tx2"/>
              </a:solidFill>
              <a:cs typeface="Arial" panose="020B0604020202020204" pitchFamily="34" charset="0"/>
            </a:endParaRPr>
          </a:p>
        </p:txBody>
      </p:sp>
    </p:spTree>
    <p:extLst>
      <p:ext uri="{BB962C8B-B14F-4D97-AF65-F5344CB8AC3E}">
        <p14:creationId xmlns:p14="http://schemas.microsoft.com/office/powerpoint/2010/main" val="7249465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3191" y="144432"/>
            <a:ext cx="6885073" cy="696944"/>
          </a:xfrm>
        </p:spPr>
        <p:txBody>
          <a:bodyPr/>
          <a:lstStyle/>
          <a:p>
            <a:r>
              <a:rPr lang="es-ES_tradnl" dirty="0" err="1" smtClean="0"/>
              <a:t>Skill</a:t>
            </a:r>
            <a:r>
              <a:rPr lang="es-ES_tradnl" dirty="0" smtClean="0"/>
              <a:t> </a:t>
            </a:r>
            <a:r>
              <a:rPr lang="es-ES_tradnl" dirty="0" err="1" smtClean="0"/>
              <a:t>map</a:t>
            </a:r>
            <a:r>
              <a:rPr lang="es-ES_tradnl" dirty="0" smtClean="0"/>
              <a:t> </a:t>
            </a:r>
            <a:r>
              <a:rPr lang="es-ES_tradnl" dirty="0" err="1" smtClean="0"/>
              <a:t>for</a:t>
            </a:r>
            <a:r>
              <a:rPr lang="es-ES_tradnl" dirty="0" smtClean="0"/>
              <a:t> sub-</a:t>
            </a:r>
            <a:r>
              <a:rPr lang="es-ES_tradnl" dirty="0" err="1" smtClean="0"/>
              <a:t>seasonal</a:t>
            </a:r>
            <a:endParaRPr lang="es-ES" dirty="0"/>
          </a:p>
        </p:txBody>
      </p:sp>
      <p:pic>
        <p:nvPicPr>
          <p:cNvPr id="5122" name="Picture 2" descr="C:\Users\ijimenez\Desktop\Corr_Jan_Feb_Forecast_time_12-18_sfcWin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276" y="989682"/>
            <a:ext cx="8997724" cy="52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2114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7145" y="144463"/>
            <a:ext cx="6430980" cy="696912"/>
          </a:xfrm>
        </p:spPr>
        <p:txBody>
          <a:bodyPr/>
          <a:lstStyle/>
          <a:p>
            <a:pPr>
              <a:defRPr/>
            </a:pPr>
            <a:r>
              <a:rPr lang="es-ES_tradnl" dirty="0" err="1" smtClean="0"/>
              <a:t>Climate</a:t>
            </a:r>
            <a:r>
              <a:rPr lang="es-ES_tradnl" dirty="0" smtClean="0"/>
              <a:t> </a:t>
            </a:r>
            <a:r>
              <a:rPr lang="es-ES_tradnl" dirty="0" err="1" smtClean="0"/>
              <a:t>services</a:t>
            </a:r>
            <a:r>
              <a:rPr lang="es-ES_tradnl" dirty="0" smtClean="0"/>
              <a:t> </a:t>
            </a:r>
            <a:r>
              <a:rPr lang="es-ES_tradnl" dirty="0" err="1" smtClean="0"/>
              <a:t>for</a:t>
            </a:r>
            <a:r>
              <a:rPr lang="es-ES_tradnl" dirty="0" smtClean="0"/>
              <a:t> </a:t>
            </a:r>
            <a:r>
              <a:rPr lang="es-ES_tradnl" dirty="0" err="1" smtClean="0"/>
              <a:t>energy</a:t>
            </a:r>
            <a:endParaRPr lang="es-ES" dirty="0"/>
          </a:p>
        </p:txBody>
      </p:sp>
      <p:sp>
        <p:nvSpPr>
          <p:cNvPr id="58" name="Text Box 9"/>
          <p:cNvSpPr txBox="1">
            <a:spLocks noChangeArrowheads="1"/>
          </p:cNvSpPr>
          <p:nvPr/>
        </p:nvSpPr>
        <p:spPr bwMode="auto">
          <a:xfrm>
            <a:off x="3491880" y="2429842"/>
            <a:ext cx="5591224" cy="1051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marL="0" marR="0" lvl="0" indent="0" defTabSz="91440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pPr>
            <a:r>
              <a:rPr kumimoji="0" lang="en-GB" sz="1800" b="1" i="0" u="none" strike="noStrike" kern="0" cap="none" spc="0" normalizeH="0" baseline="0" noProof="0" dirty="0">
                <a:ln>
                  <a:noFill/>
                </a:ln>
                <a:solidFill>
                  <a:srgbClr val="000000"/>
                </a:solidFill>
                <a:effectLst/>
                <a:uLnTx/>
                <a:uFillTx/>
                <a:latin typeface="Arial" charset="0"/>
                <a:ea typeface="ＭＳ Ｐゴシック" charset="0"/>
              </a:rPr>
              <a:t>EUPORIAS:</a:t>
            </a:r>
            <a:r>
              <a:rPr kumimoji="0" lang="en-GB" sz="1800" b="0" i="0" u="none" strike="noStrike" kern="0" cap="none" spc="0" normalizeH="0" baseline="0" noProof="0" dirty="0">
                <a:ln>
                  <a:noFill/>
                </a:ln>
                <a:solidFill>
                  <a:srgbClr val="000000"/>
                </a:solidFill>
                <a:effectLst/>
                <a:uLnTx/>
                <a:uFillTx/>
                <a:latin typeface="Arial" charset="0"/>
                <a:ea typeface="ＭＳ Ｐゴシック" charset="0"/>
              </a:rPr>
              <a:t> </a:t>
            </a:r>
            <a:r>
              <a:rPr kumimoji="0" lang="en-GB" sz="1800" b="0" i="0" u="none" strike="noStrike" kern="0" cap="none" spc="0" normalizeH="0" baseline="0" noProof="0" dirty="0" err="1">
                <a:ln>
                  <a:noFill/>
                </a:ln>
                <a:solidFill>
                  <a:prstClr val="black">
                    <a:lumMod val="65000"/>
                    <a:lumOff val="35000"/>
                  </a:prstClr>
                </a:solidFill>
                <a:effectLst/>
                <a:uLnTx/>
                <a:uFillTx/>
                <a:latin typeface="Arial" charset="0"/>
                <a:ea typeface="ＭＳ Ｐゴシック" charset="0"/>
              </a:rPr>
              <a:t>EUropean</a:t>
            </a:r>
            <a:r>
              <a:rPr kumimoji="0" lang="en-GB" sz="1800" b="0" i="0" u="none" strike="noStrike" kern="0" cap="none" spc="0" normalizeH="0" baseline="0" noProof="0" dirty="0">
                <a:ln>
                  <a:noFill/>
                </a:ln>
                <a:solidFill>
                  <a:prstClr val="black">
                    <a:lumMod val="65000"/>
                    <a:lumOff val="35000"/>
                  </a:prstClr>
                </a:solidFill>
                <a:effectLst/>
                <a:uLnTx/>
                <a:uFillTx/>
                <a:latin typeface="Arial" charset="0"/>
                <a:ea typeface="ＭＳ Ｐゴシック" charset="0"/>
              </a:rPr>
              <a:t> Provision Of Regional Impact Assessment on a Seasonal-to-decadal timescale</a:t>
            </a:r>
          </a:p>
        </p:txBody>
      </p:sp>
      <p:pic>
        <p:nvPicPr>
          <p:cNvPr id="61"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1421" y="2717874"/>
            <a:ext cx="1125711" cy="21621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2" name="Text Box 9"/>
          <p:cNvSpPr txBox="1">
            <a:spLocks noChangeArrowheads="1"/>
          </p:cNvSpPr>
          <p:nvPr/>
        </p:nvSpPr>
        <p:spPr bwMode="auto">
          <a:xfrm>
            <a:off x="3491880" y="1522400"/>
            <a:ext cx="5591224" cy="1051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marL="0" marR="0" lvl="0" indent="0" defTabSz="91440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pPr>
            <a:r>
              <a:rPr kumimoji="0" lang="en-GB" sz="1800" b="1" i="0" u="none" strike="noStrike" kern="0" cap="none" spc="0" normalizeH="0" baseline="0" noProof="0" dirty="0" smtClean="0">
                <a:ln>
                  <a:noFill/>
                </a:ln>
                <a:solidFill>
                  <a:srgbClr val="000000"/>
                </a:solidFill>
                <a:effectLst/>
                <a:uLnTx/>
                <a:uFillTx/>
                <a:latin typeface="Arial" charset="0"/>
                <a:ea typeface="ＭＳ Ｐゴシック" charset="0"/>
              </a:rPr>
              <a:t>SPECS: </a:t>
            </a:r>
            <a:r>
              <a:rPr kumimoji="0" lang="en-GB" sz="1800" b="0" i="0" u="none" strike="noStrike" kern="0" cap="none" spc="0" normalizeH="0" baseline="0" noProof="0" dirty="0" smtClean="0">
                <a:ln>
                  <a:noFill/>
                </a:ln>
                <a:solidFill>
                  <a:prstClr val="black">
                    <a:lumMod val="65000"/>
                    <a:lumOff val="35000"/>
                  </a:prstClr>
                </a:solidFill>
                <a:effectLst/>
                <a:uLnTx/>
                <a:uFillTx/>
                <a:latin typeface="Arial" charset="0"/>
                <a:ea typeface="ＭＳ Ｐゴシック" charset="0"/>
              </a:rPr>
              <a:t>Seasonal-to-decadal climate Prediction </a:t>
            </a:r>
            <a:r>
              <a:rPr kumimoji="0" lang="en-GB" sz="1800" b="0" i="0" u="none" strike="noStrike" kern="0" cap="none" spc="0" normalizeH="0" baseline="0" noProof="0" dirty="0">
                <a:ln>
                  <a:noFill/>
                </a:ln>
                <a:solidFill>
                  <a:prstClr val="black">
                    <a:lumMod val="65000"/>
                    <a:lumOff val="35000"/>
                  </a:prstClr>
                </a:solidFill>
                <a:effectLst/>
                <a:uLnTx/>
                <a:uFillTx/>
                <a:latin typeface="Arial" charset="0"/>
                <a:ea typeface="ＭＳ Ｐゴシック" charset="0"/>
              </a:rPr>
              <a:t>for the improvement of European Climate Services</a:t>
            </a:r>
          </a:p>
        </p:txBody>
      </p:sp>
      <p:pic>
        <p:nvPicPr>
          <p:cNvPr id="63"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175" y="2367683"/>
            <a:ext cx="1084134" cy="88271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4"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7743" y="1775833"/>
            <a:ext cx="1009389" cy="3659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5" name="8 Imagen" descr="newa_logo_web_rgb.png"/>
          <p:cNvPicPr>
            <a:picLocks noChangeAspect="1"/>
          </p:cNvPicPr>
          <p:nvPr/>
        </p:nvPicPr>
        <p:blipFill>
          <a:blip r:embed="rId6" cstate="print"/>
          <a:srcRect l="27319" t="31970"/>
          <a:stretch>
            <a:fillRect/>
          </a:stretch>
        </p:blipFill>
        <p:spPr>
          <a:xfrm>
            <a:off x="2304795" y="3581970"/>
            <a:ext cx="972338" cy="350042"/>
          </a:xfrm>
          <a:prstGeom prst="rect">
            <a:avLst/>
          </a:prstGeom>
        </p:spPr>
      </p:pic>
      <p:sp>
        <p:nvSpPr>
          <p:cNvPr id="67" name="Rectángulo 15"/>
          <p:cNvSpPr/>
          <p:nvPr/>
        </p:nvSpPr>
        <p:spPr>
          <a:xfrm>
            <a:off x="3491880" y="3581970"/>
            <a:ext cx="5591224" cy="369332"/>
          </a:xfrm>
          <a:prstGeom prst="rect">
            <a:avLst/>
          </a:prstGeom>
        </p:spPr>
        <p:txBody>
          <a:bodyPr wrap="square">
            <a:spAutoFit/>
          </a:bodyPr>
          <a:lstStyle/>
          <a:p>
            <a:pPr fontAlgn="auto">
              <a:spcBef>
                <a:spcPts val="0"/>
              </a:spcBef>
              <a:spcAft>
                <a:spcPts val="0"/>
              </a:spcAft>
            </a:pPr>
            <a:r>
              <a:rPr lang="en-GB" b="1" dirty="0">
                <a:solidFill>
                  <a:srgbClr val="000000"/>
                </a:solidFill>
                <a:latin typeface="Arial" charset="0"/>
                <a:ea typeface="ＭＳ Ｐゴシック" charset="0"/>
              </a:rPr>
              <a:t>NEWA: </a:t>
            </a:r>
            <a:r>
              <a:rPr lang="en-GB" dirty="0">
                <a:solidFill>
                  <a:prstClr val="black">
                    <a:lumMod val="65000"/>
                    <a:lumOff val="35000"/>
                  </a:prstClr>
                </a:solidFill>
                <a:latin typeface="Arial" charset="0"/>
                <a:ea typeface="ＭＳ Ｐゴシック" charset="0"/>
              </a:rPr>
              <a:t>New European Wind Atlas</a:t>
            </a:r>
            <a:endParaRPr lang="es-ES" dirty="0">
              <a:solidFill>
                <a:prstClr val="black">
                  <a:lumMod val="65000"/>
                  <a:lumOff val="35000"/>
                </a:prstClr>
              </a:solidFill>
              <a:latin typeface="Arial" charset="0"/>
              <a:ea typeface="ＭＳ Ｐゴシック" charset="0"/>
            </a:endParaRPr>
          </a:p>
        </p:txBody>
      </p:sp>
      <p:pic>
        <p:nvPicPr>
          <p:cNvPr id="2050" name="Picture 2" descr="http://www.ucc.ie/en/media/research/researchatucc/h2020logo.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7145" y="5033831"/>
            <a:ext cx="1462528" cy="471783"/>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15"/>
          <p:cNvSpPr/>
          <p:nvPr/>
        </p:nvSpPr>
        <p:spPr>
          <a:xfrm>
            <a:off x="3491880" y="4268236"/>
            <a:ext cx="5591224" cy="923330"/>
          </a:xfrm>
          <a:prstGeom prst="rect">
            <a:avLst/>
          </a:prstGeom>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PRIMAVERA: </a:t>
            </a:r>
            <a:r>
              <a:rPr lang="en-US" dirty="0">
                <a:solidFill>
                  <a:prstClr val="black">
                    <a:lumMod val="65000"/>
                    <a:lumOff val="35000"/>
                  </a:prstClr>
                </a:solidFill>
                <a:latin typeface="Arial" charset="0"/>
                <a:ea typeface="ＭＳ Ｐゴシック" charset="0"/>
              </a:rPr>
              <a:t>Process-based climate simulation: advances in high-resolution modelling and </a:t>
            </a:r>
            <a:r>
              <a:rPr lang="en-US" dirty="0" err="1">
                <a:solidFill>
                  <a:prstClr val="black">
                    <a:lumMod val="65000"/>
                    <a:lumOff val="35000"/>
                  </a:prstClr>
                </a:solidFill>
                <a:latin typeface="Arial" charset="0"/>
                <a:ea typeface="ＭＳ Ｐゴシック" charset="0"/>
              </a:rPr>
              <a:t>european</a:t>
            </a:r>
            <a:r>
              <a:rPr lang="en-US" dirty="0">
                <a:solidFill>
                  <a:prstClr val="black">
                    <a:lumMod val="65000"/>
                    <a:lumOff val="35000"/>
                  </a:prstClr>
                </a:solidFill>
                <a:latin typeface="Arial" charset="0"/>
                <a:ea typeface="ＭＳ Ｐゴシック" charset="0"/>
              </a:rPr>
              <a:t> climate risk assessment</a:t>
            </a:r>
            <a:endParaRPr lang="es-ES" dirty="0">
              <a:solidFill>
                <a:prstClr val="black">
                  <a:lumMod val="65000"/>
                  <a:lumOff val="35000"/>
                </a:prstClr>
              </a:solidFill>
              <a:latin typeface="Arial" charset="0"/>
              <a:ea typeface="ＭＳ Ｐゴシック" charset="0"/>
            </a:endParaRPr>
          </a:p>
        </p:txBody>
      </p:sp>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53088" y="4374058"/>
            <a:ext cx="924045" cy="186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ángulo 15"/>
          <p:cNvSpPr/>
          <p:nvPr/>
        </p:nvSpPr>
        <p:spPr>
          <a:xfrm>
            <a:off x="3491880" y="5454178"/>
            <a:ext cx="5591224" cy="646331"/>
          </a:xfrm>
          <a:prstGeom prst="rect">
            <a:avLst/>
          </a:prstGeom>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IMPREX: </a:t>
            </a:r>
            <a:r>
              <a:rPr lang="en-US" dirty="0" smtClean="0">
                <a:solidFill>
                  <a:prstClr val="black">
                    <a:lumMod val="65000"/>
                    <a:lumOff val="35000"/>
                  </a:prstClr>
                </a:solidFill>
                <a:latin typeface="Arial" charset="0"/>
                <a:ea typeface="ＭＳ Ｐゴシック" charset="0"/>
              </a:rPr>
              <a:t>Improving predictions and management of hydrological Extremes</a:t>
            </a:r>
            <a:endParaRPr lang="es-ES" dirty="0">
              <a:solidFill>
                <a:prstClr val="black">
                  <a:lumMod val="65000"/>
                  <a:lumOff val="35000"/>
                </a:prstClr>
              </a:solidFill>
              <a:latin typeface="Arial" charset="0"/>
              <a:ea typeface="ＭＳ Ｐゴシック" charset="0"/>
            </a:endParaRPr>
          </a:p>
        </p:txBody>
      </p:sp>
      <p:sp>
        <p:nvSpPr>
          <p:cNvPr id="23" name="Rectángulo 15"/>
          <p:cNvSpPr/>
          <p:nvPr/>
        </p:nvSpPr>
        <p:spPr>
          <a:xfrm>
            <a:off x="3491880" y="6318274"/>
            <a:ext cx="5591224" cy="369332"/>
          </a:xfrm>
          <a:prstGeom prst="rect">
            <a:avLst/>
          </a:prstGeom>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CLIM4ENERGY: </a:t>
            </a:r>
            <a:r>
              <a:rPr lang="en-US" dirty="0" smtClean="0">
                <a:solidFill>
                  <a:prstClr val="black">
                    <a:lumMod val="65000"/>
                    <a:lumOff val="35000"/>
                  </a:prstClr>
                </a:solidFill>
                <a:latin typeface="Arial" charset="0"/>
                <a:ea typeface="ＭＳ Ｐゴシック" charset="0"/>
              </a:rPr>
              <a:t>Climate for Energy</a:t>
            </a:r>
            <a:endParaRPr lang="es-ES" dirty="0">
              <a:solidFill>
                <a:prstClr val="black">
                  <a:lumMod val="65000"/>
                  <a:lumOff val="35000"/>
                </a:prstClr>
              </a:solidFill>
              <a:latin typeface="Arial" charset="0"/>
              <a:ea typeface="ＭＳ Ｐゴシック" charset="0"/>
            </a:endParaRPr>
          </a:p>
        </p:txBody>
      </p:sp>
      <p:pic>
        <p:nvPicPr>
          <p:cNvPr id="1029" name="Picture 5" descr="Copernicus "/>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5912" y="6174258"/>
            <a:ext cx="1565405" cy="652252"/>
          </a:xfrm>
          <a:prstGeom prst="rect">
            <a:avLst/>
          </a:prstGeom>
          <a:noFill/>
          <a:extLst>
            <a:ext uri="{909E8E84-426E-40DD-AFC4-6F175D3DCCD1}">
              <a14:hiddenFill xmlns:a14="http://schemas.microsoft.com/office/drawing/2010/main">
                <a:solidFill>
                  <a:srgbClr val="FFFFFF"/>
                </a:solidFill>
              </a14:hiddenFill>
            </a:ext>
          </a:extLst>
        </p:spPr>
      </p:pic>
      <p:sp>
        <p:nvSpPr>
          <p:cNvPr id="5" name="4 Abrir llave"/>
          <p:cNvSpPr/>
          <p:nvPr/>
        </p:nvSpPr>
        <p:spPr>
          <a:xfrm>
            <a:off x="1834417" y="1775832"/>
            <a:ext cx="317003" cy="2382201"/>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6" name="25 Abrir llave"/>
          <p:cNvSpPr/>
          <p:nvPr/>
        </p:nvSpPr>
        <p:spPr>
          <a:xfrm>
            <a:off x="1834418" y="4310435"/>
            <a:ext cx="289310" cy="1790074"/>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7" name="26 Abrir llave"/>
          <p:cNvSpPr/>
          <p:nvPr/>
        </p:nvSpPr>
        <p:spPr>
          <a:xfrm>
            <a:off x="1832290" y="6246267"/>
            <a:ext cx="291437" cy="648071"/>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9" name="1 Título"/>
          <p:cNvSpPr txBox="1">
            <a:spLocks/>
          </p:cNvSpPr>
          <p:nvPr/>
        </p:nvSpPr>
        <p:spPr>
          <a:xfrm>
            <a:off x="180529" y="1012850"/>
            <a:ext cx="9143999" cy="696912"/>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s-ES_tradnl" sz="2000" kern="0" dirty="0" smtClean="0">
                <a:solidFill>
                  <a:schemeClr val="accent2"/>
                </a:solidFill>
              </a:rPr>
              <a:t>ESS </a:t>
            </a:r>
            <a:r>
              <a:rPr lang="es-ES_tradnl" sz="2000" kern="0" dirty="0" err="1" smtClean="0">
                <a:solidFill>
                  <a:schemeClr val="accent2"/>
                </a:solidFill>
              </a:rPr>
              <a:t>partnership</a:t>
            </a:r>
            <a:r>
              <a:rPr lang="es-ES_tradnl" sz="2000" kern="0" dirty="0" smtClean="0">
                <a:solidFill>
                  <a:schemeClr val="accent2"/>
                </a:solidFill>
              </a:rPr>
              <a:t> in EU </a:t>
            </a:r>
            <a:r>
              <a:rPr lang="es-ES_tradnl" sz="2000" kern="0" dirty="0" err="1" smtClean="0">
                <a:solidFill>
                  <a:schemeClr val="accent2"/>
                </a:solidFill>
              </a:rPr>
              <a:t>Projects</a:t>
            </a:r>
            <a:r>
              <a:rPr lang="es-ES_tradnl" sz="2000" kern="0" dirty="0" smtClean="0">
                <a:solidFill>
                  <a:schemeClr val="accent2"/>
                </a:solidFill>
              </a:rPr>
              <a:t> in </a:t>
            </a:r>
            <a:r>
              <a:rPr lang="es-ES_tradnl" sz="2000" kern="0" dirty="0" err="1" smtClean="0">
                <a:solidFill>
                  <a:schemeClr val="accent2"/>
                </a:solidFill>
              </a:rPr>
              <a:t>climate</a:t>
            </a:r>
            <a:r>
              <a:rPr lang="es-ES_tradnl" sz="2000" kern="0" dirty="0" smtClean="0">
                <a:solidFill>
                  <a:schemeClr val="accent2"/>
                </a:solidFill>
              </a:rPr>
              <a:t> </a:t>
            </a:r>
            <a:r>
              <a:rPr lang="es-ES_tradnl" sz="2000" kern="0" dirty="0" err="1" smtClean="0">
                <a:solidFill>
                  <a:schemeClr val="accent2"/>
                </a:solidFill>
              </a:rPr>
              <a:t>services</a:t>
            </a:r>
            <a:r>
              <a:rPr lang="es-ES_tradnl" sz="2000" kern="0" dirty="0" smtClean="0">
                <a:solidFill>
                  <a:schemeClr val="accent2"/>
                </a:solidFill>
              </a:rPr>
              <a:t> </a:t>
            </a:r>
            <a:r>
              <a:rPr lang="es-ES_tradnl" sz="2000" kern="0" dirty="0" err="1" smtClean="0">
                <a:solidFill>
                  <a:schemeClr val="accent2"/>
                </a:solidFill>
              </a:rPr>
              <a:t>for</a:t>
            </a:r>
            <a:r>
              <a:rPr lang="es-ES_tradnl" sz="2000" kern="0" dirty="0" smtClean="0">
                <a:solidFill>
                  <a:schemeClr val="accent2"/>
                </a:solidFill>
              </a:rPr>
              <a:t> </a:t>
            </a:r>
            <a:r>
              <a:rPr lang="es-ES_tradnl" sz="2000" kern="0" dirty="0" err="1" smtClean="0">
                <a:solidFill>
                  <a:schemeClr val="accent2"/>
                </a:solidFill>
              </a:rPr>
              <a:t>the</a:t>
            </a:r>
            <a:r>
              <a:rPr lang="es-ES_tradnl" sz="2000" kern="0" dirty="0" smtClean="0">
                <a:solidFill>
                  <a:schemeClr val="accent2"/>
                </a:solidFill>
              </a:rPr>
              <a:t> </a:t>
            </a:r>
            <a:r>
              <a:rPr lang="es-ES_tradnl" sz="2000" kern="0" dirty="0" err="1" smtClean="0">
                <a:solidFill>
                  <a:schemeClr val="accent2"/>
                </a:solidFill>
              </a:rPr>
              <a:t>energy</a:t>
            </a:r>
            <a:r>
              <a:rPr lang="es-ES_tradnl" sz="2000" kern="0" dirty="0" smtClean="0">
                <a:solidFill>
                  <a:schemeClr val="accent2"/>
                </a:solidFill>
              </a:rPr>
              <a:t> sector</a:t>
            </a:r>
            <a:endParaRPr lang="es-ES" sz="2000" kern="0" dirty="0">
              <a:solidFill>
                <a:schemeClr val="accent2"/>
              </a:solidFill>
            </a:endParaRPr>
          </a:p>
        </p:txBody>
      </p:sp>
    </p:spTree>
    <p:extLst>
      <p:ext uri="{BB962C8B-B14F-4D97-AF65-F5344CB8AC3E}">
        <p14:creationId xmlns:p14="http://schemas.microsoft.com/office/powerpoint/2010/main" val="3623923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EUPORIAS – </a:t>
            </a:r>
            <a:r>
              <a:rPr lang="es-ES_tradnl" dirty="0" err="1" smtClean="0"/>
              <a:t>Energy</a:t>
            </a:r>
            <a:r>
              <a:rPr lang="es-ES_tradnl" dirty="0" smtClean="0"/>
              <a:t> </a:t>
            </a:r>
            <a:r>
              <a:rPr lang="es-ES_tradnl" dirty="0" err="1" smtClean="0"/>
              <a:t>prototype</a:t>
            </a:r>
            <a:endParaRPr lang="es-ES" dirty="0"/>
          </a:p>
        </p:txBody>
      </p:sp>
      <p:pic>
        <p:nvPicPr>
          <p:cNvPr id="3"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291675"/>
            <a:ext cx="3107242" cy="59681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 name="4 Rectángulo"/>
          <p:cNvSpPr/>
          <p:nvPr/>
        </p:nvSpPr>
        <p:spPr>
          <a:xfrm>
            <a:off x="467544" y="2213818"/>
            <a:ext cx="8424936" cy="2585323"/>
          </a:xfrm>
          <a:prstGeom prst="rect">
            <a:avLst/>
          </a:prstGeom>
        </p:spPr>
        <p:txBody>
          <a:bodyPr wrap="square">
            <a:spAutoFit/>
          </a:bodyPr>
          <a:lstStyle/>
          <a:p>
            <a:r>
              <a:rPr lang="en-US" dirty="0" smtClean="0">
                <a:solidFill>
                  <a:schemeClr val="accent5"/>
                </a:solidFill>
              </a:rPr>
              <a:t>One of the specific objectives of EUPORIAS is:</a:t>
            </a:r>
          </a:p>
          <a:p>
            <a:endParaRPr lang="en-US" dirty="0"/>
          </a:p>
          <a:p>
            <a:r>
              <a:rPr lang="en-US" dirty="0" smtClean="0">
                <a:solidFill>
                  <a:schemeClr val="accent5"/>
                </a:solidFill>
              </a:rPr>
              <a:t>To develop </a:t>
            </a:r>
            <a:r>
              <a:rPr lang="en-US" dirty="0">
                <a:solidFill>
                  <a:schemeClr val="accent5"/>
                </a:solidFill>
              </a:rPr>
              <a:t>a few </a:t>
            </a:r>
            <a:r>
              <a:rPr lang="en-US" b="1" dirty="0"/>
              <a:t>fully working prototypes </a:t>
            </a:r>
            <a:r>
              <a:rPr lang="en-US" dirty="0">
                <a:solidFill>
                  <a:schemeClr val="accent5"/>
                </a:solidFill>
              </a:rPr>
              <a:t>of climate services </a:t>
            </a:r>
            <a:endParaRPr lang="en-US" dirty="0" smtClean="0">
              <a:solidFill>
                <a:schemeClr val="accent5"/>
              </a:solidFill>
            </a:endParaRPr>
          </a:p>
          <a:p>
            <a:endParaRPr lang="en-US" dirty="0"/>
          </a:p>
          <a:p>
            <a:r>
              <a:rPr lang="en-US" dirty="0" smtClean="0">
                <a:solidFill>
                  <a:schemeClr val="accent5"/>
                </a:solidFill>
              </a:rPr>
              <a:t>addressing </a:t>
            </a:r>
            <a:r>
              <a:rPr lang="en-US" dirty="0">
                <a:solidFill>
                  <a:schemeClr val="accent5"/>
                </a:solidFill>
              </a:rPr>
              <a:t>the need of </a:t>
            </a:r>
            <a:r>
              <a:rPr lang="en-US" b="1" dirty="0"/>
              <a:t>specific users</a:t>
            </a:r>
            <a:r>
              <a:rPr lang="en-US" dirty="0"/>
              <a:t>, </a:t>
            </a:r>
            <a:endParaRPr lang="en-US" dirty="0" smtClean="0"/>
          </a:p>
          <a:p>
            <a:endParaRPr lang="en-US" dirty="0"/>
          </a:p>
          <a:p>
            <a:r>
              <a:rPr lang="en-US" dirty="0" smtClean="0">
                <a:solidFill>
                  <a:schemeClr val="accent5"/>
                </a:solidFill>
              </a:rPr>
              <a:t>show </a:t>
            </a:r>
            <a:r>
              <a:rPr lang="en-US" dirty="0">
                <a:solidFill>
                  <a:schemeClr val="accent5"/>
                </a:solidFill>
              </a:rPr>
              <a:t>how climate predictions </a:t>
            </a:r>
            <a:r>
              <a:rPr lang="en-US" dirty="0" smtClean="0">
                <a:solidFill>
                  <a:schemeClr val="accent5"/>
                </a:solidFill>
              </a:rPr>
              <a:t>could </a:t>
            </a:r>
            <a:r>
              <a:rPr lang="en-US" b="1" dirty="0" smtClean="0"/>
              <a:t>impact their decision-making processes </a:t>
            </a:r>
          </a:p>
          <a:p>
            <a:endParaRPr lang="en-US" dirty="0"/>
          </a:p>
          <a:p>
            <a:r>
              <a:rPr lang="en-US" dirty="0" smtClean="0">
                <a:solidFill>
                  <a:schemeClr val="accent5"/>
                </a:solidFill>
              </a:rPr>
              <a:t>and ultimately encourage them to </a:t>
            </a:r>
            <a:r>
              <a:rPr lang="en-US" b="1" dirty="0" smtClean="0"/>
              <a:t>use the prototypes</a:t>
            </a:r>
            <a:r>
              <a:rPr lang="en-US" dirty="0" smtClean="0"/>
              <a:t>.</a:t>
            </a:r>
            <a:endParaRPr lang="es-ES" dirty="0"/>
          </a:p>
        </p:txBody>
      </p:sp>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5004112"/>
            <a:ext cx="4125056" cy="1800200"/>
          </a:xfrm>
          <a:prstGeom prst="rect">
            <a:avLst/>
          </a:prstGeom>
        </p:spPr>
      </p:pic>
      <p:sp>
        <p:nvSpPr>
          <p:cNvPr id="7" name="6 Flecha doblada hacia arriba"/>
          <p:cNvSpPr/>
          <p:nvPr/>
        </p:nvSpPr>
        <p:spPr>
          <a:xfrm rot="5400000">
            <a:off x="2231740" y="4824092"/>
            <a:ext cx="1512168" cy="1872208"/>
          </a:xfrm>
          <a:prstGeom prst="bentUpArrow">
            <a:avLst>
              <a:gd name="adj1" fmla="val 41105"/>
              <a:gd name="adj2" fmla="val 41507"/>
              <a:gd name="adj3" fmla="val 46856"/>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7512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
          <p:cNvPicPr>
            <a:picLocks noChangeAspect="1" noChangeArrowheads="1"/>
          </p:cNvPicPr>
          <p:nvPr/>
        </p:nvPicPr>
        <p:blipFill rotWithShape="1">
          <a:blip r:embed="rId3"/>
          <a:srcRect l="-394" r="553"/>
          <a:stretch/>
        </p:blipFill>
        <p:spPr bwMode="auto">
          <a:xfrm>
            <a:off x="-66514" y="-119416"/>
            <a:ext cx="9210513" cy="7169151"/>
          </a:xfrm>
          <a:prstGeom prst="rect">
            <a:avLst/>
          </a:prstGeom>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Lst>
        </p:spPr>
      </p:pic>
      <p:sp>
        <p:nvSpPr>
          <p:cNvPr id="4" name="3 Rectángulo"/>
          <p:cNvSpPr/>
          <p:nvPr/>
        </p:nvSpPr>
        <p:spPr>
          <a:xfrm>
            <a:off x="-66513" y="4918500"/>
            <a:ext cx="9210513" cy="2131235"/>
          </a:xfrm>
          <a:prstGeom prst="rect">
            <a:avLst/>
          </a:prstGeom>
          <a:solidFill>
            <a:schemeClr val="accent4">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6" name="35 Conector recto"/>
          <p:cNvCxnSpPr/>
          <p:nvPr/>
        </p:nvCxnSpPr>
        <p:spPr>
          <a:xfrm>
            <a:off x="241300" y="5762509"/>
            <a:ext cx="8683625" cy="0"/>
          </a:xfrm>
          <a:prstGeom prst="line">
            <a:avLst/>
          </a:prstGeom>
          <a:noFill/>
          <a:ln w="76200" cap="flat" cmpd="sng" algn="ctr">
            <a:solidFill>
              <a:srgbClr val="0070C0"/>
            </a:solidFill>
            <a:prstDash val="solid"/>
            <a:headEnd type="none" w="med" len="med"/>
            <a:tailEnd type="triangle" w="med" len="med"/>
          </a:ln>
          <a:effectLst/>
        </p:spPr>
      </p:cxnSp>
      <p:sp>
        <p:nvSpPr>
          <p:cNvPr id="37" name="4 CuadroTexto"/>
          <p:cNvSpPr txBox="1">
            <a:spLocks noChangeArrowheads="1"/>
          </p:cNvSpPr>
          <p:nvPr/>
        </p:nvSpPr>
        <p:spPr bwMode="auto">
          <a:xfrm rot="19800000">
            <a:off x="1860550" y="5171959"/>
            <a:ext cx="936625" cy="369888"/>
          </a:xfrm>
          <a:prstGeom prst="rect">
            <a:avLst/>
          </a:prstGeom>
          <a:solidFill>
            <a:srgbClr val="0049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1" i="0" u="none" strike="noStrike" kern="0" cap="none" spc="0" normalizeH="0" baseline="0" noProof="0" smtClean="0">
                <a:ln>
                  <a:noFill/>
                </a:ln>
                <a:solidFill>
                  <a:srgbClr val="FFFFFF"/>
                </a:solidFill>
                <a:effectLst/>
                <a:uLnTx/>
                <a:uFillTx/>
                <a:latin typeface="Arial" charset="0"/>
                <a:ea typeface="ＭＳ Ｐゴシック" pitchFamily="34" charset="-128"/>
              </a:rPr>
              <a:t>Today</a:t>
            </a:r>
          </a:p>
        </p:txBody>
      </p:sp>
      <p:sp>
        <p:nvSpPr>
          <p:cNvPr id="38" name="5 CuadroTexto"/>
          <p:cNvSpPr txBox="1">
            <a:spLocks noChangeArrowheads="1"/>
          </p:cNvSpPr>
          <p:nvPr/>
        </p:nvSpPr>
        <p:spPr bwMode="auto">
          <a:xfrm rot="19800000">
            <a:off x="2511425" y="5171959"/>
            <a:ext cx="936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err="1" smtClean="0">
                <a:ln>
                  <a:noFill/>
                </a:ln>
                <a:solidFill>
                  <a:schemeClr val="accent1"/>
                </a:solidFill>
                <a:effectLst/>
                <a:uLnTx/>
                <a:uFillTx/>
                <a:latin typeface="Arial" charset="0"/>
                <a:ea typeface="ＭＳ Ｐゴシック" pitchFamily="34" charset="-128"/>
              </a:rPr>
              <a:t>Hours</a:t>
            </a:r>
            <a:endParaRPr kumimoji="0" lang="es-ES" altLang="es-ES" sz="1800" b="0" i="0" u="none" strike="noStrike" kern="0" cap="none" spc="0" normalizeH="0" baseline="0" noProof="0" dirty="0" smtClean="0">
              <a:ln>
                <a:noFill/>
              </a:ln>
              <a:solidFill>
                <a:schemeClr val="accent1"/>
              </a:solidFill>
              <a:effectLst/>
              <a:uLnTx/>
              <a:uFillTx/>
              <a:latin typeface="Arial" charset="0"/>
              <a:ea typeface="ＭＳ Ｐゴシック" pitchFamily="34" charset="-128"/>
            </a:endParaRPr>
          </a:p>
        </p:txBody>
      </p:sp>
      <p:sp>
        <p:nvSpPr>
          <p:cNvPr id="39" name="6 CuadroTexto"/>
          <p:cNvSpPr txBox="1">
            <a:spLocks noChangeArrowheads="1"/>
          </p:cNvSpPr>
          <p:nvPr/>
        </p:nvSpPr>
        <p:spPr bwMode="auto">
          <a:xfrm rot="19800000">
            <a:off x="3019425" y="5171959"/>
            <a:ext cx="936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smtClean="0">
                <a:ln>
                  <a:noFill/>
                </a:ln>
                <a:solidFill>
                  <a:schemeClr val="accent1"/>
                </a:solidFill>
                <a:effectLst/>
                <a:uLnTx/>
                <a:uFillTx/>
                <a:latin typeface="Arial" charset="0"/>
                <a:ea typeface="ＭＳ Ｐゴシック" pitchFamily="34" charset="-128"/>
              </a:rPr>
              <a:t>Days</a:t>
            </a:r>
          </a:p>
        </p:txBody>
      </p:sp>
      <p:sp>
        <p:nvSpPr>
          <p:cNvPr id="40" name="7 CuadroTexto"/>
          <p:cNvSpPr txBox="1">
            <a:spLocks noChangeArrowheads="1"/>
          </p:cNvSpPr>
          <p:nvPr/>
        </p:nvSpPr>
        <p:spPr bwMode="auto">
          <a:xfrm rot="19800000">
            <a:off x="3995738" y="5171959"/>
            <a:ext cx="936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err="1" smtClean="0">
                <a:ln>
                  <a:noFill/>
                </a:ln>
                <a:solidFill>
                  <a:schemeClr val="accent2"/>
                </a:solidFill>
                <a:effectLst/>
                <a:uLnTx/>
                <a:uFillTx/>
                <a:latin typeface="Arial" charset="0"/>
                <a:ea typeface="ＭＳ Ｐゴシック" pitchFamily="34" charset="-128"/>
              </a:rPr>
              <a:t>Weeks</a:t>
            </a:r>
            <a:endParaRPr kumimoji="0" lang="es-ES" altLang="es-ES" sz="1800" b="0" i="0" u="none" strike="noStrike" kern="0" cap="none" spc="0" normalizeH="0" baseline="0" noProof="0" dirty="0" smtClean="0">
              <a:ln>
                <a:noFill/>
              </a:ln>
              <a:solidFill>
                <a:schemeClr val="accent2"/>
              </a:solidFill>
              <a:effectLst/>
              <a:uLnTx/>
              <a:uFillTx/>
              <a:latin typeface="Arial" charset="0"/>
              <a:ea typeface="ＭＳ Ｐゴシック" pitchFamily="34" charset="-128"/>
            </a:endParaRPr>
          </a:p>
        </p:txBody>
      </p:sp>
      <p:sp>
        <p:nvSpPr>
          <p:cNvPr id="41" name="8 CuadroTexto"/>
          <p:cNvSpPr txBox="1">
            <a:spLocks noChangeArrowheads="1"/>
          </p:cNvSpPr>
          <p:nvPr/>
        </p:nvSpPr>
        <p:spPr bwMode="auto">
          <a:xfrm rot="19800000">
            <a:off x="4589463" y="5171959"/>
            <a:ext cx="9350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smtClean="0">
                <a:ln>
                  <a:noFill/>
                </a:ln>
                <a:solidFill>
                  <a:schemeClr val="accent2"/>
                </a:solidFill>
                <a:effectLst/>
                <a:uLnTx/>
                <a:uFillTx/>
                <a:latin typeface="Arial" charset="0"/>
                <a:ea typeface="ＭＳ Ｐゴシック" pitchFamily="34" charset="-128"/>
              </a:rPr>
              <a:t>Months</a:t>
            </a:r>
          </a:p>
        </p:txBody>
      </p:sp>
      <p:sp>
        <p:nvSpPr>
          <p:cNvPr id="42" name="9 CuadroTexto"/>
          <p:cNvSpPr txBox="1">
            <a:spLocks noChangeArrowheads="1"/>
          </p:cNvSpPr>
          <p:nvPr/>
        </p:nvSpPr>
        <p:spPr bwMode="auto">
          <a:xfrm rot="19800000">
            <a:off x="5106988" y="5114809"/>
            <a:ext cx="1168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smtClean="0">
                <a:ln>
                  <a:noFill/>
                </a:ln>
                <a:solidFill>
                  <a:schemeClr val="accent2"/>
                </a:solidFill>
                <a:effectLst/>
                <a:uLnTx/>
                <a:uFillTx/>
                <a:latin typeface="Arial" charset="0"/>
                <a:ea typeface="ＭＳ Ｐゴシック" pitchFamily="34" charset="-128"/>
              </a:rPr>
              <a:t>Seasons</a:t>
            </a:r>
          </a:p>
        </p:txBody>
      </p:sp>
      <p:sp>
        <p:nvSpPr>
          <p:cNvPr id="43" name="10 CuadroTexto"/>
          <p:cNvSpPr txBox="1">
            <a:spLocks noChangeArrowheads="1"/>
          </p:cNvSpPr>
          <p:nvPr/>
        </p:nvSpPr>
        <p:spPr bwMode="auto">
          <a:xfrm rot="19800000">
            <a:off x="5683250" y="5114809"/>
            <a:ext cx="1168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err="1" smtClean="0">
                <a:ln>
                  <a:noFill/>
                </a:ln>
                <a:solidFill>
                  <a:schemeClr val="accent2"/>
                </a:solidFill>
                <a:effectLst/>
                <a:uLnTx/>
                <a:uFillTx/>
                <a:latin typeface="Arial" charset="0"/>
                <a:ea typeface="ＭＳ Ｐゴシック" pitchFamily="34" charset="-128"/>
              </a:rPr>
              <a:t>Years</a:t>
            </a:r>
            <a:endParaRPr kumimoji="0" lang="es-ES" altLang="es-ES" sz="1800" b="0" i="0" u="none" strike="noStrike" kern="0" cap="none" spc="0" normalizeH="0" baseline="0" noProof="0" dirty="0" smtClean="0">
              <a:ln>
                <a:noFill/>
              </a:ln>
              <a:solidFill>
                <a:schemeClr val="accent2"/>
              </a:solidFill>
              <a:effectLst/>
              <a:uLnTx/>
              <a:uFillTx/>
              <a:latin typeface="Arial" charset="0"/>
              <a:ea typeface="ＭＳ Ｐゴシック" pitchFamily="34" charset="-128"/>
            </a:endParaRPr>
          </a:p>
        </p:txBody>
      </p:sp>
      <p:sp>
        <p:nvSpPr>
          <p:cNvPr id="44" name="11 CuadroTexto"/>
          <p:cNvSpPr txBox="1">
            <a:spLocks noChangeArrowheads="1"/>
          </p:cNvSpPr>
          <p:nvPr/>
        </p:nvSpPr>
        <p:spPr bwMode="auto">
          <a:xfrm rot="19800000">
            <a:off x="6245225" y="5114809"/>
            <a:ext cx="1168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smtClean="0">
                <a:ln>
                  <a:noFill/>
                </a:ln>
                <a:solidFill>
                  <a:schemeClr val="accent2"/>
                </a:solidFill>
                <a:effectLst/>
                <a:uLnTx/>
                <a:uFillTx/>
                <a:latin typeface="Arial" charset="0"/>
                <a:ea typeface="ＭＳ Ｐゴシック" pitchFamily="34" charset="-128"/>
              </a:rPr>
              <a:t>Decades</a:t>
            </a:r>
          </a:p>
        </p:txBody>
      </p:sp>
      <p:sp>
        <p:nvSpPr>
          <p:cNvPr id="45" name="12 CuadroTexto"/>
          <p:cNvSpPr txBox="1">
            <a:spLocks noChangeArrowheads="1"/>
          </p:cNvSpPr>
          <p:nvPr/>
        </p:nvSpPr>
        <p:spPr bwMode="auto">
          <a:xfrm rot="19800000">
            <a:off x="250825" y="5067184"/>
            <a:ext cx="1357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dirty="0" err="1" smtClean="0">
                <a:ln>
                  <a:noFill/>
                </a:ln>
                <a:solidFill>
                  <a:schemeClr val="accent1"/>
                </a:solidFill>
                <a:effectLst/>
                <a:uLnTx/>
                <a:uFillTx/>
                <a:latin typeface="Arial" charset="0"/>
                <a:ea typeface="ＭＳ Ｐゴシック" pitchFamily="34" charset="-128"/>
              </a:rPr>
              <a:t>Past</a:t>
            </a:r>
            <a:endParaRPr kumimoji="0" lang="es-ES" altLang="es-ES" sz="1800" b="0" i="0" u="none" strike="noStrike" kern="0" cap="none" spc="0" normalizeH="0" baseline="0" noProof="0" dirty="0" smtClean="0">
              <a:ln>
                <a:noFill/>
              </a:ln>
              <a:solidFill>
                <a:schemeClr val="accent1"/>
              </a:solidFill>
              <a:effectLst/>
              <a:uLnTx/>
              <a:uFillTx/>
              <a:latin typeface="Arial" charset="0"/>
              <a:ea typeface="ＭＳ Ｐゴシック" pitchFamily="34" charset="-128"/>
            </a:endParaRPr>
          </a:p>
        </p:txBody>
      </p:sp>
      <p:sp>
        <p:nvSpPr>
          <p:cNvPr id="46" name="13 CuadroTexto"/>
          <p:cNvSpPr txBox="1">
            <a:spLocks noChangeArrowheads="1"/>
          </p:cNvSpPr>
          <p:nvPr/>
        </p:nvSpPr>
        <p:spPr bwMode="auto">
          <a:xfrm rot="19800000">
            <a:off x="7743825" y="5114809"/>
            <a:ext cx="1168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ES" altLang="es-ES" sz="1800" b="0" i="0" u="none" strike="noStrike" kern="0" cap="none" spc="0" normalizeH="0" baseline="0" noProof="0" smtClean="0">
                <a:ln>
                  <a:noFill/>
                </a:ln>
                <a:solidFill>
                  <a:schemeClr val="accent1"/>
                </a:solidFill>
                <a:effectLst/>
                <a:uLnTx/>
                <a:uFillTx/>
                <a:latin typeface="Arial" charset="0"/>
                <a:ea typeface="ＭＳ Ｐゴシック" pitchFamily="34" charset="-128"/>
              </a:rPr>
              <a:t>Century</a:t>
            </a:r>
          </a:p>
        </p:txBody>
      </p:sp>
      <p:sp>
        <p:nvSpPr>
          <p:cNvPr id="47" name="46 Rectángulo"/>
          <p:cNvSpPr/>
          <p:nvPr/>
        </p:nvSpPr>
        <p:spPr>
          <a:xfrm>
            <a:off x="2184400" y="5978409"/>
            <a:ext cx="1584325" cy="719138"/>
          </a:xfrm>
          <a:prstGeom prst="rect">
            <a:avLst/>
          </a:prstGeom>
          <a:ln/>
        </p:spPr>
        <p:style>
          <a:lnRef idx="1">
            <a:schemeClr val="accent4"/>
          </a:lnRef>
          <a:fillRef idx="3">
            <a:schemeClr val="accent4"/>
          </a:fillRef>
          <a:effectRef idx="2">
            <a:schemeClr val="accent4"/>
          </a:effectRef>
          <a:fontRef idx="minor">
            <a:schemeClr val="lt1"/>
          </a:fontRef>
        </p:style>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ES" sz="1800" b="1" i="0" u="none" strike="noStrike" kern="0" cap="none" spc="0" normalizeH="0" baseline="0" noProof="0" dirty="0">
                <a:ln>
                  <a:noFill/>
                </a:ln>
                <a:solidFill>
                  <a:schemeClr val="accent1"/>
                </a:solidFill>
                <a:effectLst/>
                <a:uLnTx/>
                <a:uFillTx/>
                <a:latin typeface="Arial"/>
              </a:rPr>
              <a:t>FORECAST</a:t>
            </a:r>
          </a:p>
        </p:txBody>
      </p:sp>
      <p:sp>
        <p:nvSpPr>
          <p:cNvPr id="48" name="47 Rectángulo"/>
          <p:cNvSpPr/>
          <p:nvPr/>
        </p:nvSpPr>
        <p:spPr>
          <a:xfrm>
            <a:off x="3841750" y="5978409"/>
            <a:ext cx="3167063" cy="719138"/>
          </a:xfrm>
          <a:prstGeom prst="rect">
            <a:avLst/>
          </a:prstGeom>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ES" sz="1800" b="1" i="0" u="none" strike="noStrike" kern="0" cap="none" spc="0" normalizeH="0" baseline="0" noProof="0" dirty="0">
                <a:ln>
                  <a:noFill/>
                </a:ln>
                <a:solidFill>
                  <a:srgbClr val="0070C0"/>
                </a:solidFill>
                <a:effectLst/>
                <a:uLnTx/>
                <a:uFillTx/>
                <a:latin typeface="Arial"/>
              </a:rPr>
              <a:t>PREDICTION</a:t>
            </a:r>
          </a:p>
        </p:txBody>
      </p:sp>
      <p:sp>
        <p:nvSpPr>
          <p:cNvPr id="49" name="48 Rectángulo"/>
          <p:cNvSpPr/>
          <p:nvPr/>
        </p:nvSpPr>
        <p:spPr>
          <a:xfrm>
            <a:off x="7081838" y="5978409"/>
            <a:ext cx="1727200" cy="719138"/>
          </a:xfrm>
          <a:prstGeom prst="rect">
            <a:avLst/>
          </a:prstGeom>
          <a:ln/>
        </p:spPr>
        <p:style>
          <a:lnRef idx="1">
            <a:schemeClr val="accent4"/>
          </a:lnRef>
          <a:fillRef idx="3">
            <a:schemeClr val="accent4"/>
          </a:fillRef>
          <a:effectRef idx="2">
            <a:schemeClr val="accent4"/>
          </a:effectRef>
          <a:fontRef idx="minor">
            <a:schemeClr val="lt1"/>
          </a:fontRef>
        </p:style>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ES" sz="1800" b="1" i="0" u="none" strike="noStrike" kern="0" cap="none" spc="0" normalizeH="0" baseline="0" noProof="0" dirty="0">
                <a:ln>
                  <a:noFill/>
                </a:ln>
                <a:solidFill>
                  <a:schemeClr val="accent1"/>
                </a:solidFill>
                <a:effectLst/>
                <a:uLnTx/>
                <a:uFillTx/>
                <a:latin typeface="Arial"/>
              </a:rPr>
              <a:t>PROJECTION</a:t>
            </a:r>
          </a:p>
        </p:txBody>
      </p:sp>
      <p:sp>
        <p:nvSpPr>
          <p:cNvPr id="50" name="49 Rectángulo"/>
          <p:cNvSpPr/>
          <p:nvPr/>
        </p:nvSpPr>
        <p:spPr>
          <a:xfrm>
            <a:off x="241300" y="5978409"/>
            <a:ext cx="1871663" cy="719138"/>
          </a:xfrm>
          <a:prstGeom prst="rect">
            <a:avLst/>
          </a:prstGeom>
          <a:ln/>
        </p:spPr>
        <p:style>
          <a:lnRef idx="1">
            <a:schemeClr val="accent4"/>
          </a:lnRef>
          <a:fillRef idx="3">
            <a:schemeClr val="accent4"/>
          </a:fillRef>
          <a:effectRef idx="2">
            <a:schemeClr val="accent4"/>
          </a:effectRef>
          <a:fontRef idx="minor">
            <a:schemeClr val="lt1"/>
          </a:fontRef>
        </p:style>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ES" sz="1800" b="1" i="0" u="none" strike="noStrike" kern="0" cap="none" spc="0" normalizeH="0" baseline="0" noProof="0" dirty="0">
                <a:ln>
                  <a:noFill/>
                </a:ln>
                <a:solidFill>
                  <a:schemeClr val="accent1"/>
                </a:solidFill>
                <a:effectLst/>
                <a:uLnTx/>
                <a:uFillTx/>
                <a:latin typeface="Arial"/>
              </a:rPr>
              <a:t>DIAGNOSTIC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s-ES_tradnl" dirty="0" err="1" smtClean="0"/>
              <a:t>Climate</a:t>
            </a:r>
            <a:r>
              <a:rPr lang="es-ES_tradnl" dirty="0" smtClean="0"/>
              <a:t> </a:t>
            </a:r>
            <a:r>
              <a:rPr lang="es-ES_tradnl" dirty="0" err="1" smtClean="0"/>
              <a:t>predictions</a:t>
            </a:r>
            <a:r>
              <a:rPr lang="es-ES_tradnl" dirty="0" smtClean="0"/>
              <a:t> </a:t>
            </a:r>
            <a:r>
              <a:rPr lang="es-ES_tradnl" dirty="0" err="1" smtClean="0"/>
              <a:t>for</a:t>
            </a:r>
            <a:r>
              <a:rPr lang="es-ES_tradnl" dirty="0" smtClean="0"/>
              <a:t> </a:t>
            </a:r>
            <a:r>
              <a:rPr lang="es-ES_tradnl" dirty="0" err="1" smtClean="0"/>
              <a:t>wind</a:t>
            </a:r>
            <a:r>
              <a:rPr lang="es-ES_tradnl" dirty="0" smtClean="0"/>
              <a:t> </a:t>
            </a:r>
            <a:r>
              <a:rPr lang="es-ES_tradnl" dirty="0" err="1" smtClean="0"/>
              <a:t>power</a:t>
            </a:r>
            <a:endParaRPr lang="es-ES" dirty="0"/>
          </a:p>
        </p:txBody>
      </p:sp>
      <p:cxnSp>
        <p:nvCxnSpPr>
          <p:cNvPr id="33" name="32 Conector recto"/>
          <p:cNvCxnSpPr/>
          <p:nvPr/>
        </p:nvCxnSpPr>
        <p:spPr>
          <a:xfrm flipV="1">
            <a:off x="3384071" y="896466"/>
            <a:ext cx="0" cy="3517900"/>
          </a:xfrm>
          <a:prstGeom prst="line">
            <a:avLst/>
          </a:prstGeom>
          <a:noFill/>
          <a:ln w="57150" cap="flat" cmpd="sng" algn="ctr">
            <a:solidFill>
              <a:srgbClr val="FFFFFF">
                <a:shade val="95000"/>
                <a:satMod val="105000"/>
              </a:srgbClr>
            </a:solidFill>
            <a:prstDash val="sysDot"/>
          </a:ln>
          <a:effectLst/>
        </p:spPr>
      </p:cxnSp>
      <p:sp>
        <p:nvSpPr>
          <p:cNvPr id="24" name="23 Rectángulo redondeado"/>
          <p:cNvSpPr/>
          <p:nvPr/>
        </p:nvSpPr>
        <p:spPr>
          <a:xfrm>
            <a:off x="315912" y="3437954"/>
            <a:ext cx="8576568" cy="773297"/>
          </a:xfrm>
          <a:prstGeom prst="roundRect">
            <a:avLst/>
          </a:prstGeom>
          <a:solidFill>
            <a:srgbClr val="4F81BD"/>
          </a:solidFill>
          <a:ln>
            <a:solidFill>
              <a:srgbClr val="4F81BD"/>
            </a:solidFill>
          </a:ln>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noProof="0" dirty="0" smtClean="0">
              <a:ln>
                <a:noFill/>
              </a:ln>
              <a:solidFill>
                <a:srgbClr val="000000"/>
              </a:solidFill>
              <a:effectLst/>
              <a:uLnTx/>
              <a:uFillTx/>
              <a:latin typeface="Arial" charset="0"/>
              <a:ea typeface="ＭＳ Ｐゴシック" charset="0"/>
            </a:endParaRPr>
          </a:p>
        </p:txBody>
      </p:sp>
      <p:sp>
        <p:nvSpPr>
          <p:cNvPr id="25" name="24 Rectángulo redondeado"/>
          <p:cNvSpPr/>
          <p:nvPr/>
        </p:nvSpPr>
        <p:spPr>
          <a:xfrm>
            <a:off x="315912" y="1061690"/>
            <a:ext cx="8576568" cy="773297"/>
          </a:xfrm>
          <a:prstGeom prst="roundRect">
            <a:avLst/>
          </a:prstGeom>
          <a:solidFill>
            <a:srgbClr val="4F81BD"/>
          </a:solidFill>
          <a:ln>
            <a:solidFill>
              <a:srgbClr val="4F81BD"/>
            </a:solidFill>
          </a:ln>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noProof="0" dirty="0" smtClean="0">
              <a:ln>
                <a:noFill/>
              </a:ln>
              <a:solidFill>
                <a:srgbClr val="000000"/>
              </a:solidFill>
              <a:effectLst/>
              <a:uLnTx/>
              <a:uFillTx/>
              <a:latin typeface="Arial" charset="0"/>
              <a:ea typeface="ＭＳ Ｐゴシック" charset="0"/>
            </a:endParaRPr>
          </a:p>
        </p:txBody>
      </p:sp>
      <p:sp>
        <p:nvSpPr>
          <p:cNvPr id="26" name="Rectángulo 50"/>
          <p:cNvSpPr>
            <a:spLocks noChangeArrowheads="1"/>
          </p:cNvSpPr>
          <p:nvPr/>
        </p:nvSpPr>
        <p:spPr bwMode="auto">
          <a:xfrm>
            <a:off x="1077913" y="1970828"/>
            <a:ext cx="8305622" cy="1338828"/>
          </a:xfrm>
          <a:prstGeom prst="rect">
            <a:avLst/>
          </a:prstGeom>
          <a:noFill/>
          <a:ln>
            <a:noFill/>
          </a:ln>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eaLnBrk="1" fontAlgn="auto" hangingPunct="1">
              <a:lnSpc>
                <a:spcPct val="150000"/>
              </a:lnSpc>
              <a:spcBef>
                <a:spcPts val="0"/>
              </a:spcBef>
              <a:spcAft>
                <a:spcPts val="0"/>
              </a:spcAft>
              <a:buFont typeface="Arial" panose="020B0604020202020204" pitchFamily="34" charset="0"/>
              <a:buChar char="•"/>
            </a:pPr>
            <a:r>
              <a:rPr lang="en-GB" altLang="es-ES" b="1" dirty="0">
                <a:solidFill>
                  <a:prstClr val="black"/>
                </a:solidFill>
                <a:cs typeface="Arial" panose="020B0604020202020204" pitchFamily="34" charset="0"/>
              </a:rPr>
              <a:t>Wind farm planners: </a:t>
            </a:r>
            <a:r>
              <a:rPr lang="en-GB" altLang="es-ES" b="1" dirty="0" smtClean="0">
                <a:solidFill>
                  <a:prstClr val="black"/>
                </a:solidFill>
                <a:cs typeface="Arial" panose="020B0604020202020204" pitchFamily="34" charset="0"/>
              </a:rPr>
              <a:t>	</a:t>
            </a:r>
            <a:r>
              <a:rPr lang="en-GB" altLang="es-ES" dirty="0" smtClean="0">
                <a:solidFill>
                  <a:prstClr val="black">
                    <a:lumMod val="65000"/>
                    <a:lumOff val="35000"/>
                  </a:prstClr>
                </a:solidFill>
                <a:cs typeface="Arial" panose="020B0604020202020204" pitchFamily="34" charset="0"/>
              </a:rPr>
              <a:t>Site </a:t>
            </a:r>
            <a:r>
              <a:rPr lang="en-GB" altLang="es-ES" dirty="0">
                <a:solidFill>
                  <a:prstClr val="black">
                    <a:lumMod val="65000"/>
                    <a:lumOff val="35000"/>
                  </a:prstClr>
                </a:solidFill>
                <a:cs typeface="Arial" panose="020B0604020202020204" pitchFamily="34" charset="0"/>
              </a:rPr>
              <a:t>selection</a:t>
            </a:r>
          </a:p>
          <a:p>
            <a:pPr marL="342900" indent="-342900" eaLnBrk="1" fontAlgn="auto" hangingPunct="1">
              <a:lnSpc>
                <a:spcPct val="150000"/>
              </a:lnSpc>
              <a:spcBef>
                <a:spcPts val="0"/>
              </a:spcBef>
              <a:spcAft>
                <a:spcPts val="0"/>
              </a:spcAft>
              <a:buFont typeface="Arial" panose="020B0604020202020204" pitchFamily="34" charset="0"/>
              <a:buChar char="•"/>
            </a:pPr>
            <a:r>
              <a:rPr lang="en-GB" altLang="es-ES" b="1" dirty="0">
                <a:solidFill>
                  <a:prstClr val="black"/>
                </a:solidFill>
                <a:cs typeface="Arial" panose="020B0604020202020204" pitchFamily="34" charset="0"/>
              </a:rPr>
              <a:t>Wind farm investors: </a:t>
            </a:r>
            <a:r>
              <a:rPr lang="en-GB" altLang="es-ES" b="1" dirty="0" smtClean="0">
                <a:solidFill>
                  <a:prstClr val="black"/>
                </a:solidFill>
                <a:cs typeface="Arial" panose="020B0604020202020204" pitchFamily="34" charset="0"/>
              </a:rPr>
              <a:t>	</a:t>
            </a:r>
            <a:r>
              <a:rPr lang="en-GB" altLang="es-ES" dirty="0" smtClean="0">
                <a:solidFill>
                  <a:prstClr val="black">
                    <a:lumMod val="65000"/>
                    <a:lumOff val="35000"/>
                  </a:prstClr>
                </a:solidFill>
                <a:cs typeface="Arial" panose="020B0604020202020204" pitchFamily="34" charset="0"/>
              </a:rPr>
              <a:t>Evaluate </a:t>
            </a:r>
            <a:r>
              <a:rPr lang="en-GB" altLang="es-ES" dirty="0">
                <a:solidFill>
                  <a:prstClr val="black">
                    <a:lumMod val="65000"/>
                    <a:lumOff val="35000"/>
                  </a:prstClr>
                </a:solidFill>
                <a:cs typeface="Arial" panose="020B0604020202020204" pitchFamily="34" charset="0"/>
              </a:rPr>
              <a:t>return on investments</a:t>
            </a:r>
          </a:p>
          <a:p>
            <a:pPr marL="342900" indent="-342900" eaLnBrk="1" fontAlgn="auto" hangingPunct="1">
              <a:lnSpc>
                <a:spcPct val="150000"/>
              </a:lnSpc>
              <a:spcBef>
                <a:spcPts val="0"/>
              </a:spcBef>
              <a:spcAft>
                <a:spcPts val="0"/>
              </a:spcAft>
              <a:buFont typeface="Arial" panose="020B0604020202020204" pitchFamily="34" charset="0"/>
              <a:buChar char="•"/>
            </a:pPr>
            <a:r>
              <a:rPr lang="en-GB" altLang="es-ES" b="1" dirty="0">
                <a:solidFill>
                  <a:prstClr val="black"/>
                </a:solidFill>
                <a:cs typeface="Arial" panose="020B0604020202020204" pitchFamily="34" charset="0"/>
              </a:rPr>
              <a:t>Policy makers:</a:t>
            </a:r>
            <a:r>
              <a:rPr lang="en-GB" altLang="es-ES" dirty="0">
                <a:solidFill>
                  <a:prstClr val="black"/>
                </a:solidFill>
                <a:cs typeface="Arial" panose="020B0604020202020204" pitchFamily="34" charset="0"/>
              </a:rPr>
              <a:t> </a:t>
            </a:r>
            <a:r>
              <a:rPr lang="en-GB" altLang="es-ES" dirty="0" smtClean="0">
                <a:solidFill>
                  <a:prstClr val="black"/>
                </a:solidFill>
                <a:cs typeface="Arial" panose="020B0604020202020204" pitchFamily="34" charset="0"/>
              </a:rPr>
              <a:t>	</a:t>
            </a:r>
            <a:r>
              <a:rPr lang="en-GB" altLang="es-ES" dirty="0" smtClean="0">
                <a:solidFill>
                  <a:prstClr val="black">
                    <a:lumMod val="65000"/>
                    <a:lumOff val="35000"/>
                  </a:prstClr>
                </a:solidFill>
                <a:cs typeface="Arial" panose="020B0604020202020204" pitchFamily="34" charset="0"/>
              </a:rPr>
              <a:t>Understand </a:t>
            </a:r>
            <a:r>
              <a:rPr lang="en-GB" altLang="es-ES" dirty="0">
                <a:solidFill>
                  <a:prstClr val="black">
                    <a:lumMod val="65000"/>
                    <a:lumOff val="35000"/>
                  </a:prstClr>
                </a:solidFill>
                <a:cs typeface="Arial" panose="020B0604020202020204" pitchFamily="34" charset="0"/>
              </a:rPr>
              <a:t>changes to energy </a:t>
            </a:r>
            <a:r>
              <a:rPr lang="en-GB" altLang="es-ES" dirty="0" smtClean="0">
                <a:solidFill>
                  <a:prstClr val="black">
                    <a:lumMod val="65000"/>
                    <a:lumOff val="35000"/>
                  </a:prstClr>
                </a:solidFill>
                <a:cs typeface="Arial" panose="020B0604020202020204" pitchFamily="34" charset="0"/>
              </a:rPr>
              <a:t>mix</a:t>
            </a:r>
            <a:endParaRPr lang="en-GB" altLang="es-ES" dirty="0">
              <a:solidFill>
                <a:prstClr val="black">
                  <a:lumMod val="65000"/>
                  <a:lumOff val="35000"/>
                </a:prstClr>
              </a:solidFill>
              <a:cs typeface="Arial" panose="020B0604020202020204" pitchFamily="34" charset="0"/>
            </a:endParaRPr>
          </a:p>
        </p:txBody>
      </p:sp>
      <p:sp>
        <p:nvSpPr>
          <p:cNvPr id="27" name="Rectángulo 2"/>
          <p:cNvSpPr/>
          <p:nvPr/>
        </p:nvSpPr>
        <p:spPr>
          <a:xfrm>
            <a:off x="315911" y="1248283"/>
            <a:ext cx="8576568" cy="400110"/>
          </a:xfrm>
          <a:prstGeom prst="rect">
            <a:avLst/>
          </a:prstGeom>
        </p:spPr>
        <p:txBody>
          <a:bodyPr wrap="square">
            <a:spAutoFit/>
          </a:bodyPr>
          <a:lstStyle/>
          <a:p>
            <a:pPr algn="ctr" fontAlgn="auto">
              <a:spcBef>
                <a:spcPts val="0"/>
              </a:spcBef>
              <a:spcAft>
                <a:spcPts val="0"/>
              </a:spcAft>
              <a:defRPr/>
            </a:pPr>
            <a:r>
              <a:rPr lang="en-GB" sz="2000" b="1" dirty="0" smtClean="0">
                <a:solidFill>
                  <a:prstClr val="white"/>
                </a:solidFill>
                <a:cs typeface="Arial" panose="020B0604020202020204" pitchFamily="34" charset="0"/>
              </a:rPr>
              <a:t>Pre-Construction </a:t>
            </a:r>
            <a:r>
              <a:rPr lang="en-GB" sz="2000" b="1" dirty="0">
                <a:solidFill>
                  <a:prstClr val="white"/>
                </a:solidFill>
                <a:cs typeface="Arial" panose="020B0604020202020204" pitchFamily="34" charset="0"/>
              </a:rPr>
              <a:t>Decisions</a:t>
            </a:r>
            <a:r>
              <a:rPr lang="en-GB" sz="2000" b="1" dirty="0" smtClean="0">
                <a:solidFill>
                  <a:prstClr val="white"/>
                </a:solidFill>
                <a:cs typeface="Arial" panose="020B0604020202020204" pitchFamily="34" charset="0"/>
              </a:rPr>
              <a:t>: </a:t>
            </a:r>
            <a:r>
              <a:rPr lang="en-GB" sz="2000" b="1" dirty="0" smtClean="0">
                <a:solidFill>
                  <a:srgbClr val="000000"/>
                </a:solidFill>
                <a:effectLst>
                  <a:outerShdw blurRad="38100" dist="38100" dir="2700000" algn="tl">
                    <a:srgbClr val="000000">
                      <a:alpha val="43137"/>
                    </a:srgbClr>
                  </a:outerShdw>
                </a:effectLst>
                <a:cs typeface="Arial" panose="020B0604020202020204" pitchFamily="34" charset="0"/>
              </a:rPr>
              <a:t>Annual </a:t>
            </a:r>
            <a:r>
              <a:rPr lang="en-GB" sz="2000" b="1" dirty="0">
                <a:solidFill>
                  <a:srgbClr val="000000"/>
                </a:solidFill>
                <a:effectLst>
                  <a:outerShdw blurRad="38100" dist="38100" dir="2700000" algn="tl">
                    <a:srgbClr val="000000">
                      <a:alpha val="43137"/>
                    </a:srgbClr>
                  </a:outerShdw>
                </a:effectLst>
                <a:cs typeface="Arial" panose="020B0604020202020204" pitchFamily="34" charset="0"/>
              </a:rPr>
              <a:t>to Decadal </a:t>
            </a:r>
            <a:r>
              <a:rPr lang="en-GB" sz="2000" b="1" dirty="0">
                <a:solidFill>
                  <a:prstClr val="white"/>
                </a:solidFill>
                <a:cs typeface="Arial" panose="020B0604020202020204" pitchFamily="34" charset="0"/>
              </a:rPr>
              <a:t>Timescales</a:t>
            </a:r>
          </a:p>
        </p:txBody>
      </p:sp>
      <p:sp>
        <p:nvSpPr>
          <p:cNvPr id="28" name="Rectángulo 5"/>
          <p:cNvSpPr/>
          <p:nvPr/>
        </p:nvSpPr>
        <p:spPr>
          <a:xfrm>
            <a:off x="314790" y="3624547"/>
            <a:ext cx="8576569" cy="400110"/>
          </a:xfrm>
          <a:prstGeom prst="rect">
            <a:avLst/>
          </a:prstGeom>
        </p:spPr>
        <p:txBody>
          <a:bodyPr wrap="square">
            <a:spAutoFit/>
          </a:bodyPr>
          <a:lstStyle/>
          <a:p>
            <a:pPr algn="ctr" fontAlgn="auto">
              <a:spcBef>
                <a:spcPts val="0"/>
              </a:spcBef>
              <a:spcAft>
                <a:spcPts val="0"/>
              </a:spcAft>
              <a:defRPr/>
            </a:pPr>
            <a:r>
              <a:rPr lang="en-US" sz="2000" b="1" dirty="0" smtClean="0">
                <a:solidFill>
                  <a:prstClr val="white"/>
                </a:solidFill>
                <a:cs typeface="Arial" panose="020B0604020202020204" pitchFamily="34" charset="0"/>
              </a:rPr>
              <a:t>Post-Construction </a:t>
            </a:r>
            <a:r>
              <a:rPr lang="en-US" sz="2000" b="1" dirty="0">
                <a:solidFill>
                  <a:prstClr val="white"/>
                </a:solidFill>
                <a:cs typeface="Arial" panose="020B0604020202020204" pitchFamily="34" charset="0"/>
              </a:rPr>
              <a:t>Decisions</a:t>
            </a:r>
            <a:r>
              <a:rPr lang="en-US" sz="2000" b="1" dirty="0" smtClean="0">
                <a:solidFill>
                  <a:prstClr val="white"/>
                </a:solidFill>
                <a:cs typeface="Arial" panose="020B0604020202020204" pitchFamily="34" charset="0"/>
              </a:rPr>
              <a:t>: </a:t>
            </a:r>
            <a:r>
              <a:rPr lang="en-US" sz="2000" b="1" dirty="0" smtClean="0">
                <a:solidFill>
                  <a:srgbClr val="000000"/>
                </a:solidFill>
                <a:effectLst>
                  <a:outerShdw blurRad="38100" dist="38100" dir="2700000" algn="tl">
                    <a:srgbClr val="000000">
                      <a:alpha val="43137"/>
                    </a:srgbClr>
                  </a:outerShdw>
                </a:effectLst>
                <a:cs typeface="Arial" panose="020B0604020202020204" pitchFamily="34" charset="0"/>
              </a:rPr>
              <a:t>Monthly </a:t>
            </a:r>
            <a:r>
              <a:rPr lang="en-US" sz="2000" b="1" dirty="0">
                <a:solidFill>
                  <a:srgbClr val="000000"/>
                </a:solidFill>
                <a:effectLst>
                  <a:outerShdw blurRad="38100" dist="38100" dir="2700000" algn="tl">
                    <a:srgbClr val="000000">
                      <a:alpha val="43137"/>
                    </a:srgbClr>
                  </a:outerShdw>
                </a:effectLst>
                <a:cs typeface="Arial" panose="020B0604020202020204" pitchFamily="34" charset="0"/>
              </a:rPr>
              <a:t>to Seasonal </a:t>
            </a:r>
            <a:r>
              <a:rPr lang="en-US" sz="2000" b="1" dirty="0">
                <a:solidFill>
                  <a:prstClr val="white"/>
                </a:solidFill>
                <a:cs typeface="Arial" panose="020B0604020202020204" pitchFamily="34" charset="0"/>
              </a:rPr>
              <a:t>Timescales</a:t>
            </a:r>
          </a:p>
        </p:txBody>
      </p:sp>
      <p:sp>
        <p:nvSpPr>
          <p:cNvPr id="29" name="Rectángulo 50"/>
          <p:cNvSpPr>
            <a:spLocks noChangeArrowheads="1"/>
          </p:cNvSpPr>
          <p:nvPr/>
        </p:nvSpPr>
        <p:spPr bwMode="auto">
          <a:xfrm>
            <a:off x="1077912" y="4396467"/>
            <a:ext cx="7873571" cy="1754326"/>
          </a:xfrm>
          <a:prstGeom prst="rect">
            <a:avLst/>
          </a:prstGeom>
          <a:noFill/>
          <a:ln>
            <a:noFill/>
          </a:ln>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eaLnBrk="1" fontAlgn="auto" hangingPunct="1">
              <a:lnSpc>
                <a:spcPct val="150000"/>
              </a:lnSpc>
              <a:spcBef>
                <a:spcPts val="0"/>
              </a:spcBef>
              <a:spcAft>
                <a:spcPts val="0"/>
              </a:spcAft>
              <a:buFont typeface="Arial" panose="020B0604020202020204" pitchFamily="34" charset="0"/>
              <a:buChar char="•"/>
            </a:pPr>
            <a:r>
              <a:rPr lang="en-US" altLang="es-ES" b="1" dirty="0">
                <a:solidFill>
                  <a:prstClr val="black"/>
                </a:solidFill>
                <a:cs typeface="Arial" panose="020B0604020202020204" pitchFamily="34" charset="0"/>
              </a:rPr>
              <a:t>Energy producers: </a:t>
            </a:r>
            <a:r>
              <a:rPr lang="en-US" altLang="es-ES" b="1" dirty="0" smtClean="0">
                <a:solidFill>
                  <a:prstClr val="black"/>
                </a:solidFill>
                <a:cs typeface="Arial" panose="020B0604020202020204" pitchFamily="34" charset="0"/>
              </a:rPr>
              <a:t>	</a:t>
            </a:r>
            <a:r>
              <a:rPr lang="en-US" altLang="es-ES" dirty="0" smtClean="0">
                <a:solidFill>
                  <a:prstClr val="black">
                    <a:lumMod val="65000"/>
                    <a:lumOff val="35000"/>
                  </a:prstClr>
                </a:solidFill>
                <a:cs typeface="Arial" panose="020B0604020202020204" pitchFamily="34" charset="0"/>
              </a:rPr>
              <a:t>Resource </a:t>
            </a:r>
            <a:r>
              <a:rPr lang="en-US" altLang="es-ES" dirty="0">
                <a:solidFill>
                  <a:prstClr val="black">
                    <a:lumMod val="65000"/>
                    <a:lumOff val="35000"/>
                  </a:prstClr>
                </a:solidFill>
                <a:cs typeface="Arial" panose="020B0604020202020204" pitchFamily="34" charset="0"/>
              </a:rPr>
              <a:t>management strategies</a:t>
            </a:r>
          </a:p>
          <a:p>
            <a:pPr marL="342900" indent="-342900" eaLnBrk="1" fontAlgn="auto" hangingPunct="1">
              <a:lnSpc>
                <a:spcPct val="150000"/>
              </a:lnSpc>
              <a:spcBef>
                <a:spcPts val="0"/>
              </a:spcBef>
              <a:spcAft>
                <a:spcPts val="0"/>
              </a:spcAft>
              <a:buFont typeface="Arial" panose="020B0604020202020204" pitchFamily="34" charset="0"/>
              <a:buChar char="•"/>
            </a:pPr>
            <a:r>
              <a:rPr lang="en-US" altLang="es-ES" b="1" dirty="0">
                <a:solidFill>
                  <a:srgbClr val="000000"/>
                </a:solidFill>
                <a:cs typeface="Arial" panose="020B0604020202020204" pitchFamily="34" charset="0"/>
              </a:rPr>
              <a:t>Energy traders: </a:t>
            </a:r>
            <a:r>
              <a:rPr lang="en-US" altLang="es-ES" b="1" dirty="0" smtClean="0">
                <a:solidFill>
                  <a:srgbClr val="000000"/>
                </a:solidFill>
                <a:cs typeface="Arial" panose="020B0604020202020204" pitchFamily="34" charset="0"/>
              </a:rPr>
              <a:t>	</a:t>
            </a:r>
            <a:r>
              <a:rPr lang="en-US" altLang="es-ES" dirty="0">
                <a:solidFill>
                  <a:prstClr val="black">
                    <a:lumMod val="65000"/>
                    <a:lumOff val="35000"/>
                  </a:prstClr>
                </a:solidFill>
                <a:cs typeface="Arial" panose="020B0604020202020204" pitchFamily="34" charset="0"/>
              </a:rPr>
              <a:t>Resource effects on markets</a:t>
            </a:r>
          </a:p>
          <a:p>
            <a:pPr marL="342900" indent="-342900" eaLnBrk="1" fontAlgn="auto" hangingPunct="1">
              <a:lnSpc>
                <a:spcPct val="150000"/>
              </a:lnSpc>
              <a:spcBef>
                <a:spcPts val="0"/>
              </a:spcBef>
              <a:spcAft>
                <a:spcPts val="0"/>
              </a:spcAft>
              <a:buFont typeface="Arial" panose="020B0604020202020204" pitchFamily="34" charset="0"/>
              <a:buChar char="•"/>
            </a:pPr>
            <a:r>
              <a:rPr lang="en-US" altLang="es-ES" b="1" dirty="0">
                <a:solidFill>
                  <a:prstClr val="black"/>
                </a:solidFill>
                <a:cs typeface="Arial" panose="020B0604020202020204" pitchFamily="34" charset="0"/>
              </a:rPr>
              <a:t>Wind farm operators: </a:t>
            </a:r>
            <a:r>
              <a:rPr lang="en-US" altLang="es-ES" b="1" dirty="0" smtClean="0">
                <a:solidFill>
                  <a:prstClr val="black"/>
                </a:solidFill>
                <a:cs typeface="Arial" panose="020B0604020202020204" pitchFamily="34" charset="0"/>
              </a:rPr>
              <a:t>	</a:t>
            </a:r>
            <a:r>
              <a:rPr lang="en-US" altLang="es-ES" dirty="0" smtClean="0">
                <a:solidFill>
                  <a:prstClr val="black">
                    <a:lumMod val="65000"/>
                    <a:lumOff val="35000"/>
                  </a:prstClr>
                </a:solidFill>
                <a:cs typeface="Arial" panose="020B0604020202020204" pitchFamily="34" charset="0"/>
              </a:rPr>
              <a:t>Planning </a:t>
            </a:r>
            <a:r>
              <a:rPr lang="en-US" altLang="es-ES" dirty="0">
                <a:solidFill>
                  <a:prstClr val="black">
                    <a:lumMod val="65000"/>
                    <a:lumOff val="35000"/>
                  </a:prstClr>
                </a:solidFill>
                <a:cs typeface="Arial" panose="020B0604020202020204" pitchFamily="34" charset="0"/>
              </a:rPr>
              <a:t>for maintenance works</a:t>
            </a:r>
          </a:p>
          <a:p>
            <a:pPr marL="342900" indent="-342900" eaLnBrk="1" fontAlgn="auto" hangingPunct="1">
              <a:lnSpc>
                <a:spcPct val="150000"/>
              </a:lnSpc>
              <a:spcBef>
                <a:spcPts val="0"/>
              </a:spcBef>
              <a:spcAft>
                <a:spcPts val="0"/>
              </a:spcAft>
              <a:buFont typeface="Arial" panose="020B0604020202020204" pitchFamily="34" charset="0"/>
              <a:buChar char="•"/>
            </a:pPr>
            <a:r>
              <a:rPr lang="en-US" altLang="es-ES" b="1" dirty="0">
                <a:solidFill>
                  <a:prstClr val="black"/>
                </a:solidFill>
                <a:cs typeface="Arial" panose="020B0604020202020204" pitchFamily="34" charset="0"/>
              </a:rPr>
              <a:t>Wind farm investors: </a:t>
            </a:r>
            <a:r>
              <a:rPr lang="en-US" altLang="es-ES" b="1" dirty="0" smtClean="0">
                <a:solidFill>
                  <a:prstClr val="black"/>
                </a:solidFill>
                <a:cs typeface="Arial" panose="020B0604020202020204" pitchFamily="34" charset="0"/>
              </a:rPr>
              <a:t>	</a:t>
            </a:r>
            <a:r>
              <a:rPr lang="en-US" altLang="es-ES" dirty="0" smtClean="0">
                <a:solidFill>
                  <a:prstClr val="black">
                    <a:lumMod val="65000"/>
                    <a:lumOff val="35000"/>
                  </a:prstClr>
                </a:solidFill>
                <a:cs typeface="Arial" panose="020B0604020202020204" pitchFamily="34" charset="0"/>
              </a:rPr>
              <a:t>Optimize </a:t>
            </a:r>
            <a:r>
              <a:rPr lang="en-US" altLang="es-ES" dirty="0">
                <a:solidFill>
                  <a:prstClr val="black">
                    <a:lumMod val="65000"/>
                    <a:lumOff val="35000"/>
                  </a:prstClr>
                </a:solidFill>
                <a:cs typeface="Arial" panose="020B0604020202020204" pitchFamily="34" charset="0"/>
              </a:rPr>
              <a:t>return on investments</a:t>
            </a:r>
          </a:p>
        </p:txBody>
      </p:sp>
    </p:spTree>
    <p:extLst>
      <p:ext uri="{BB962C8B-B14F-4D97-AF65-F5344CB8AC3E}">
        <p14:creationId xmlns:p14="http://schemas.microsoft.com/office/powerpoint/2010/main" val="1405417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hape 145"/>
          <p:cNvPicPr preferRelativeResize="0"/>
          <p:nvPr/>
        </p:nvPicPr>
        <p:blipFill rotWithShape="1">
          <a:blip r:embed="rId3">
            <a:alphaModFix/>
          </a:blip>
          <a:srcRect b="2028"/>
          <a:stretch/>
        </p:blipFill>
        <p:spPr>
          <a:xfrm>
            <a:off x="398917" y="2123796"/>
            <a:ext cx="4311903" cy="3168352"/>
          </a:xfrm>
          <a:prstGeom prst="rect">
            <a:avLst/>
          </a:prstGeom>
          <a:noFill/>
          <a:ln>
            <a:noFill/>
          </a:ln>
        </p:spPr>
      </p:pic>
      <p:sp>
        <p:nvSpPr>
          <p:cNvPr id="25" name="24 Título"/>
          <p:cNvSpPr>
            <a:spLocks noGrp="1"/>
          </p:cNvSpPr>
          <p:nvPr>
            <p:ph type="title"/>
          </p:nvPr>
        </p:nvSpPr>
        <p:spPr>
          <a:xfrm>
            <a:off x="396875" y="144463"/>
            <a:ext cx="6191250" cy="696912"/>
          </a:xfrm>
        </p:spPr>
        <p:txBody>
          <a:bodyPr/>
          <a:lstStyle/>
          <a:p>
            <a:pPr>
              <a:defRPr/>
            </a:pPr>
            <a:r>
              <a:rPr lang="es-ES_tradnl" dirty="0" smtClean="0"/>
              <a:t>RESILIENCE</a:t>
            </a:r>
            <a:endParaRPr lang="es-ES" dirty="0"/>
          </a:p>
        </p:txBody>
      </p:sp>
      <p:sp>
        <p:nvSpPr>
          <p:cNvPr id="20" name="19 Rectángulo"/>
          <p:cNvSpPr/>
          <p:nvPr/>
        </p:nvSpPr>
        <p:spPr>
          <a:xfrm>
            <a:off x="4838997" y="2051788"/>
            <a:ext cx="4017479" cy="4482510"/>
          </a:xfrm>
          <a:prstGeom prst="rect">
            <a:avLst/>
          </a:prstGeom>
          <a:solidFill>
            <a:schemeClr val="accent1"/>
          </a:solidFill>
          <a:ln>
            <a:solidFill>
              <a:schemeClr val="accent1"/>
            </a:solidFill>
          </a:ln>
        </p:spPr>
        <p:txBody>
          <a:bodyPr wrap="square">
            <a:noAutofit/>
          </a:bodyPr>
          <a:lstStyle/>
          <a:p>
            <a:pPr marL="342900" indent="-342900" fontAlgn="auto">
              <a:spcBef>
                <a:spcPts val="0"/>
              </a:spcBef>
              <a:spcAft>
                <a:spcPts val="0"/>
              </a:spcAft>
              <a:buFont typeface="Wingdings" panose="05000000000000000000" pitchFamily="2" charset="2"/>
              <a:buChar char="§"/>
            </a:pPr>
            <a:r>
              <a:rPr lang="en-US" sz="2000" dirty="0" smtClean="0">
                <a:solidFill>
                  <a:schemeClr val="tx2"/>
                </a:solidFill>
                <a:ea typeface="+mn-ea"/>
                <a:cs typeface="Arial" panose="020B0604020202020204" pitchFamily="34" charset="0"/>
              </a:rPr>
              <a:t>Data </a:t>
            </a:r>
            <a:r>
              <a:rPr lang="en-US" sz="2000" dirty="0">
                <a:solidFill>
                  <a:schemeClr val="tx2"/>
                </a:solidFill>
                <a:ea typeface="+mn-ea"/>
                <a:cs typeface="Arial" panose="020B0604020202020204" pitchFamily="34" charset="0"/>
              </a:rPr>
              <a:t>from </a:t>
            </a:r>
            <a:r>
              <a:rPr lang="en-US" sz="2000" b="1" dirty="0" smtClean="0">
                <a:solidFill>
                  <a:schemeClr val="tx2"/>
                </a:solidFill>
                <a:ea typeface="+mn-ea"/>
                <a:cs typeface="Arial" panose="020B0604020202020204" pitchFamily="34" charset="0"/>
              </a:rPr>
              <a:t>ECMWF</a:t>
            </a:r>
            <a:r>
              <a:rPr lang="en-US" sz="2000" dirty="0" smtClean="0">
                <a:solidFill>
                  <a:schemeClr val="tx2"/>
                </a:solidFill>
                <a:ea typeface="+mn-ea"/>
                <a:cs typeface="Arial" panose="020B0604020202020204" pitchFamily="34" charset="0"/>
              </a:rPr>
              <a:t>, prediction system: System 4. Post-processed and calibrated to produce more accurate predictions</a:t>
            </a: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dirty="0" smtClean="0">
                <a:solidFill>
                  <a:schemeClr val="tx2"/>
                </a:solidFill>
                <a:ea typeface="+mn-ea"/>
                <a:cs typeface="Arial" panose="020B0604020202020204" pitchFamily="34" charset="0"/>
              </a:rPr>
              <a:t>Global domain</a:t>
            </a:r>
          </a:p>
          <a:p>
            <a:pPr marL="342900" indent="-342900" fontAlgn="auto">
              <a:spcBef>
                <a:spcPts val="0"/>
              </a:spcBef>
              <a:spcAft>
                <a:spcPts val="0"/>
              </a:spcAft>
              <a:buFont typeface="Wingdings" panose="05000000000000000000" pitchFamily="2" charset="2"/>
              <a:buChar char="§"/>
            </a:pPr>
            <a:endParaRPr lang="en-US" sz="2000" dirty="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dirty="0">
                <a:solidFill>
                  <a:schemeClr val="tx2"/>
                </a:solidFill>
                <a:ea typeface="+mn-ea"/>
                <a:cs typeface="Arial" panose="020B0604020202020204" pitchFamily="34" charset="0"/>
              </a:rPr>
              <a:t>Aggregated output in </a:t>
            </a:r>
            <a:r>
              <a:rPr lang="en-US" sz="2000" b="1" dirty="0" err="1">
                <a:solidFill>
                  <a:schemeClr val="tx2"/>
                </a:solidFill>
                <a:ea typeface="+mn-ea"/>
                <a:cs typeface="Arial" panose="020B0604020202020204" pitchFamily="34" charset="0"/>
              </a:rPr>
              <a:t>terciles</a:t>
            </a:r>
            <a:r>
              <a:rPr lang="en-US" sz="2000" dirty="0">
                <a:solidFill>
                  <a:schemeClr val="tx2"/>
                </a:solidFill>
                <a:ea typeface="+mn-ea"/>
                <a:cs typeface="Arial" panose="020B0604020202020204" pitchFamily="34" charset="0"/>
              </a:rPr>
              <a:t>:</a:t>
            </a:r>
          </a:p>
          <a:p>
            <a:pPr marL="1257300" lvl="2" indent="-342900" fontAlgn="auto">
              <a:spcBef>
                <a:spcPts val="0"/>
              </a:spcBef>
              <a:spcAft>
                <a:spcPts val="0"/>
              </a:spcAft>
              <a:buFont typeface="Wingdings" panose="05000000000000000000" pitchFamily="2" charset="2"/>
              <a:buChar char="§"/>
            </a:pPr>
            <a:r>
              <a:rPr lang="en-US" sz="2000" dirty="0">
                <a:solidFill>
                  <a:schemeClr val="tx2"/>
                </a:solidFill>
                <a:ea typeface="+mn-ea"/>
                <a:cs typeface="Arial" panose="020B0604020202020204" pitchFamily="34" charset="0"/>
              </a:rPr>
              <a:t>Above normal</a:t>
            </a:r>
          </a:p>
          <a:p>
            <a:pPr marL="1257300" lvl="2" indent="-342900" fontAlgn="auto">
              <a:spcBef>
                <a:spcPts val="0"/>
              </a:spcBef>
              <a:spcAft>
                <a:spcPts val="0"/>
              </a:spcAft>
              <a:buFont typeface="Wingdings" panose="05000000000000000000" pitchFamily="2" charset="2"/>
              <a:buChar char="§"/>
            </a:pPr>
            <a:r>
              <a:rPr lang="en-US" sz="2000" dirty="0">
                <a:solidFill>
                  <a:schemeClr val="tx2"/>
                </a:solidFill>
                <a:ea typeface="+mn-ea"/>
                <a:cs typeface="Arial" panose="020B0604020202020204" pitchFamily="34" charset="0"/>
              </a:rPr>
              <a:t>Normal</a:t>
            </a:r>
          </a:p>
          <a:p>
            <a:pPr marL="1257300" lvl="2" indent="-342900" fontAlgn="auto">
              <a:spcBef>
                <a:spcPts val="0"/>
              </a:spcBef>
              <a:spcAft>
                <a:spcPts val="0"/>
              </a:spcAft>
              <a:buFont typeface="Wingdings" panose="05000000000000000000" pitchFamily="2" charset="2"/>
              <a:buChar char="§"/>
            </a:pPr>
            <a:r>
              <a:rPr lang="en-US" sz="2000" dirty="0">
                <a:solidFill>
                  <a:schemeClr val="tx2"/>
                </a:solidFill>
                <a:ea typeface="+mn-ea"/>
                <a:cs typeface="Arial" panose="020B0604020202020204" pitchFamily="34" charset="0"/>
              </a:rPr>
              <a:t>Below </a:t>
            </a:r>
            <a:r>
              <a:rPr lang="en-US" sz="2000" dirty="0" smtClean="0">
                <a:solidFill>
                  <a:schemeClr val="tx2"/>
                </a:solidFill>
                <a:ea typeface="+mn-ea"/>
                <a:cs typeface="Arial" panose="020B0604020202020204" pitchFamily="34" charset="0"/>
              </a:rPr>
              <a:t>normal</a:t>
            </a: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dirty="0" smtClean="0">
                <a:solidFill>
                  <a:schemeClr val="tx2"/>
                </a:solidFill>
                <a:cs typeface="Arial" panose="020B0604020202020204" pitchFamily="34" charset="0"/>
              </a:rPr>
              <a:t>Operational </a:t>
            </a:r>
            <a:r>
              <a:rPr lang="en-US" sz="2000" dirty="0">
                <a:solidFill>
                  <a:schemeClr val="tx2"/>
                </a:solidFill>
                <a:cs typeface="Arial" panose="020B0604020202020204" pitchFamily="34" charset="0"/>
              </a:rPr>
              <a:t>prediction for </a:t>
            </a:r>
            <a:r>
              <a:rPr lang="en-US" sz="2000" b="1" dirty="0">
                <a:solidFill>
                  <a:schemeClr val="tx2"/>
                </a:solidFill>
                <a:cs typeface="Arial" panose="020B0604020202020204" pitchFamily="34" charset="0"/>
              </a:rPr>
              <a:t>Winter 2015/2016</a:t>
            </a:r>
          </a:p>
          <a:p>
            <a:pPr marL="1257300" lvl="2" indent="-342900" fontAlgn="auto">
              <a:spcBef>
                <a:spcPts val="0"/>
              </a:spcBef>
              <a:spcAft>
                <a:spcPts val="0"/>
              </a:spcAft>
              <a:buFont typeface="Wingdings" panose="05000000000000000000" pitchFamily="2" charset="2"/>
              <a:buChar char="§"/>
            </a:pPr>
            <a:endParaRPr lang="en-US" sz="2000" dirty="0">
              <a:solidFill>
                <a:schemeClr val="tx2"/>
              </a:solidFill>
              <a:ea typeface="+mn-ea"/>
              <a:cs typeface="Arial" panose="020B0604020202020204" pitchFamily="34" charset="0"/>
            </a:endParaRPr>
          </a:p>
        </p:txBody>
      </p:sp>
      <p:sp>
        <p:nvSpPr>
          <p:cNvPr id="3" name="2 Rectángulo"/>
          <p:cNvSpPr/>
          <p:nvPr/>
        </p:nvSpPr>
        <p:spPr>
          <a:xfrm>
            <a:off x="0" y="0"/>
            <a:ext cx="9144000" cy="98968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Rectángulo"/>
          <p:cNvSpPr/>
          <p:nvPr/>
        </p:nvSpPr>
        <p:spPr>
          <a:xfrm>
            <a:off x="395536" y="1133698"/>
            <a:ext cx="8352928" cy="646331"/>
          </a:xfrm>
          <a:prstGeom prst="rect">
            <a:avLst/>
          </a:prstGeom>
        </p:spPr>
        <p:txBody>
          <a:bodyPr wrap="square">
            <a:spAutoFit/>
          </a:bodyPr>
          <a:lstStyle/>
          <a:p>
            <a:r>
              <a:rPr lang="en-US" dirty="0" smtClean="0">
                <a:solidFill>
                  <a:schemeClr val="accent4"/>
                </a:solidFill>
              </a:rPr>
              <a:t>S</a:t>
            </a:r>
            <a:r>
              <a:rPr lang="en-US" altLang="en-US" dirty="0" smtClean="0">
                <a:solidFill>
                  <a:schemeClr val="accent4"/>
                </a:solidFill>
              </a:rPr>
              <a:t>emi-operational </a:t>
            </a:r>
            <a:r>
              <a:rPr lang="en-US" altLang="en-US" dirty="0">
                <a:solidFill>
                  <a:schemeClr val="accent5"/>
                </a:solidFill>
              </a:rPr>
              <a:t>prototype that </a:t>
            </a:r>
            <a:r>
              <a:rPr lang="en-US" altLang="en-US" dirty="0" smtClean="0">
                <a:solidFill>
                  <a:schemeClr val="accent5"/>
                </a:solidFill>
              </a:rPr>
              <a:t>aims </a:t>
            </a:r>
            <a:r>
              <a:rPr lang="en-US" altLang="en-US" dirty="0">
                <a:solidFill>
                  <a:schemeClr val="accent5"/>
                </a:solidFill>
              </a:rPr>
              <a:t>to provide </a:t>
            </a:r>
            <a:r>
              <a:rPr lang="en-US" altLang="en-US" dirty="0" smtClean="0">
                <a:solidFill>
                  <a:schemeClr val="accent5"/>
                </a:solidFill>
              </a:rPr>
              <a:t>information on </a:t>
            </a:r>
          </a:p>
          <a:p>
            <a:r>
              <a:rPr lang="en-US" altLang="en-US" b="1" dirty="0" smtClean="0">
                <a:solidFill>
                  <a:srgbClr val="004384"/>
                </a:solidFill>
              </a:rPr>
              <a:t>seasonal wind speed</a:t>
            </a:r>
            <a:r>
              <a:rPr lang="en-US" altLang="en-US" dirty="0" smtClean="0">
                <a:solidFill>
                  <a:srgbClr val="004384"/>
                </a:solidFill>
              </a:rPr>
              <a:t> </a:t>
            </a:r>
            <a:r>
              <a:rPr lang="en-US" altLang="en-US" dirty="0" smtClean="0">
                <a:solidFill>
                  <a:schemeClr val="accent5"/>
                </a:solidFill>
              </a:rPr>
              <a:t>variability based </a:t>
            </a:r>
            <a:r>
              <a:rPr lang="en-US" altLang="en-US" dirty="0">
                <a:solidFill>
                  <a:schemeClr val="accent5"/>
                </a:solidFill>
              </a:rPr>
              <a:t>on</a:t>
            </a:r>
            <a:r>
              <a:rPr lang="en-US" altLang="en-US" dirty="0">
                <a:solidFill>
                  <a:srgbClr val="004384"/>
                </a:solidFill>
              </a:rPr>
              <a:t> </a:t>
            </a:r>
            <a:r>
              <a:rPr lang="en-US" altLang="en-US" b="1" dirty="0">
                <a:solidFill>
                  <a:srgbClr val="004384"/>
                </a:solidFill>
              </a:rPr>
              <a:t>probabilistic climate predictions</a:t>
            </a:r>
            <a:r>
              <a:rPr lang="en-US" altLang="en-US" dirty="0">
                <a:solidFill>
                  <a:srgbClr val="004384"/>
                </a:solidFill>
              </a:rPr>
              <a:t>.</a:t>
            </a:r>
            <a:endParaRPr lang="es-ES" dirty="0"/>
          </a:p>
        </p:txBody>
      </p:sp>
      <p:sp>
        <p:nvSpPr>
          <p:cNvPr id="10" name="9 Rectángulo"/>
          <p:cNvSpPr/>
          <p:nvPr/>
        </p:nvSpPr>
        <p:spPr>
          <a:xfrm>
            <a:off x="395536" y="389860"/>
            <a:ext cx="8352928" cy="369332"/>
          </a:xfrm>
          <a:prstGeom prst="rect">
            <a:avLst/>
          </a:prstGeom>
        </p:spPr>
        <p:txBody>
          <a:bodyPr wrap="square">
            <a:spAutoFit/>
          </a:bodyPr>
          <a:lstStyle/>
          <a:p>
            <a:r>
              <a:rPr lang="en-US" altLang="en-US" b="1" dirty="0" smtClean="0">
                <a:solidFill>
                  <a:srgbClr val="004384"/>
                </a:solidFill>
              </a:rPr>
              <a:t>RESILIENCE: Seasonal wind speed predictions for the Energy sector</a:t>
            </a:r>
            <a:endParaRPr lang="es-ES" dirty="0"/>
          </a:p>
        </p:txBody>
      </p:sp>
    </p:spTree>
    <p:extLst>
      <p:ext uri="{BB962C8B-B14F-4D97-AF65-F5344CB8AC3E}">
        <p14:creationId xmlns:p14="http://schemas.microsoft.com/office/powerpoint/2010/main" val="1598923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0"/>
            <a:ext cx="9144000" cy="98968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Shape 145"/>
          <p:cNvPicPr preferRelativeResize="0"/>
          <p:nvPr/>
        </p:nvPicPr>
        <p:blipFill rotWithShape="1">
          <a:blip r:embed="rId3">
            <a:alphaModFix/>
          </a:blip>
          <a:srcRect b="2028"/>
          <a:stretch/>
        </p:blipFill>
        <p:spPr>
          <a:xfrm>
            <a:off x="737828" y="1205706"/>
            <a:ext cx="7668344" cy="5634638"/>
          </a:xfrm>
          <a:prstGeom prst="rect">
            <a:avLst/>
          </a:prstGeom>
          <a:noFill/>
          <a:ln>
            <a:noFill/>
          </a:ln>
        </p:spPr>
      </p:pic>
      <p:pic>
        <p:nvPicPr>
          <p:cNvPr id="7" name="image04.png"/>
          <p:cNvPicPr/>
          <p:nvPr/>
        </p:nvPicPr>
        <p:blipFill rotWithShape="1">
          <a:blip r:embed="rId4" cstate="print">
            <a:extLst>
              <a:ext uri="{28A0092B-C50C-407E-A947-70E740481C1C}">
                <a14:useLocalDpi xmlns:a14="http://schemas.microsoft.com/office/drawing/2010/main" val="0"/>
              </a:ext>
            </a:extLst>
          </a:blip>
          <a:srcRect t="42378" r="48403" b="31412"/>
          <a:stretch/>
        </p:blipFill>
        <p:spPr>
          <a:xfrm>
            <a:off x="107503" y="196199"/>
            <a:ext cx="5688631" cy="4078328"/>
          </a:xfrm>
          <a:prstGeom prst="rect">
            <a:avLst/>
          </a:prstGeom>
          <a:ln>
            <a:noFill/>
          </a:ln>
          <a:effectLst>
            <a:outerShdw blurRad="292100" dist="139700" dir="2700000" algn="tl" rotWithShape="0">
              <a:srgbClr val="333333">
                <a:alpha val="65000"/>
              </a:srgbClr>
            </a:outerShdw>
          </a:effectLst>
        </p:spPr>
      </p:pic>
      <p:pic>
        <p:nvPicPr>
          <p:cNvPr id="10" name="image04.png"/>
          <p:cNvPicPr/>
          <p:nvPr/>
        </p:nvPicPr>
        <p:blipFill rotWithShape="1">
          <a:blip r:embed="rId4" cstate="print">
            <a:extLst>
              <a:ext uri="{28A0092B-C50C-407E-A947-70E740481C1C}">
                <a14:useLocalDpi xmlns:a14="http://schemas.microsoft.com/office/drawing/2010/main" val="0"/>
              </a:ext>
            </a:extLst>
          </a:blip>
          <a:srcRect l="55005" t="42309" r="-87" b="31481"/>
          <a:stretch/>
        </p:blipFill>
        <p:spPr>
          <a:xfrm>
            <a:off x="5004048" y="3509962"/>
            <a:ext cx="3773566" cy="30963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028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Título"/>
          <p:cNvSpPr>
            <a:spLocks noGrp="1"/>
          </p:cNvSpPr>
          <p:nvPr>
            <p:ph type="title"/>
          </p:nvPr>
        </p:nvSpPr>
        <p:spPr>
          <a:xfrm>
            <a:off x="396875" y="144463"/>
            <a:ext cx="6191250" cy="696912"/>
          </a:xfrm>
        </p:spPr>
        <p:txBody>
          <a:bodyPr/>
          <a:lstStyle/>
          <a:p>
            <a:pPr>
              <a:defRPr/>
            </a:pPr>
            <a:r>
              <a:rPr lang="es-ES_tradnl" dirty="0" smtClean="0"/>
              <a:t>RESILIENCE</a:t>
            </a:r>
            <a:endParaRPr lang="es-ES" dirty="0"/>
          </a:p>
        </p:txBody>
      </p:sp>
      <p:sp>
        <p:nvSpPr>
          <p:cNvPr id="3" name="2 Rectángulo"/>
          <p:cNvSpPr/>
          <p:nvPr/>
        </p:nvSpPr>
        <p:spPr>
          <a:xfrm>
            <a:off x="0" y="0"/>
            <a:ext cx="9144000" cy="98968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292" r="17581"/>
          <a:stretch/>
        </p:blipFill>
        <p:spPr bwMode="auto">
          <a:xfrm>
            <a:off x="0" y="0"/>
            <a:ext cx="9144000" cy="701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Rectángulo"/>
          <p:cNvSpPr/>
          <p:nvPr/>
        </p:nvSpPr>
        <p:spPr>
          <a:xfrm>
            <a:off x="4838997" y="-90439"/>
            <a:ext cx="4305003" cy="7110363"/>
          </a:xfrm>
          <a:prstGeom prst="rect">
            <a:avLst/>
          </a:prstGeom>
          <a:solidFill>
            <a:schemeClr val="accent1"/>
          </a:solidFill>
          <a:ln>
            <a:solidFill>
              <a:schemeClr val="accent1"/>
            </a:solidFill>
          </a:ln>
        </p:spPr>
        <p:txBody>
          <a:bodyPr wrap="square">
            <a:noAutofit/>
          </a:bodyPr>
          <a:lstStyle/>
          <a:p>
            <a:pPr fontAlgn="auto">
              <a:spcBef>
                <a:spcPts val="0"/>
              </a:spcBef>
              <a:spcAft>
                <a:spcPts val="0"/>
              </a:spcAft>
            </a:pPr>
            <a:endParaRPr lang="en-US" sz="2000" dirty="0" smtClean="0">
              <a:solidFill>
                <a:schemeClr val="tx2"/>
              </a:solidFill>
              <a:ea typeface="+mn-ea"/>
              <a:cs typeface="Arial" panose="020B0604020202020204" pitchFamily="34" charset="0"/>
            </a:endParaRPr>
          </a:p>
          <a:p>
            <a:pPr fontAlgn="auto">
              <a:spcBef>
                <a:spcPts val="0"/>
              </a:spcBef>
              <a:spcAft>
                <a:spcPts val="0"/>
              </a:spcAft>
            </a:pPr>
            <a:endParaRPr lang="en-US" sz="2000" dirty="0">
              <a:solidFill>
                <a:schemeClr val="tx2"/>
              </a:solidFill>
              <a:ea typeface="+mn-ea"/>
              <a:cs typeface="Arial" panose="020B0604020202020204" pitchFamily="34" charset="0"/>
            </a:endParaRPr>
          </a:p>
          <a:p>
            <a:pPr fontAlgn="auto">
              <a:spcBef>
                <a:spcPts val="0"/>
              </a:spcBef>
              <a:spcAft>
                <a:spcPts val="0"/>
              </a:spcAft>
            </a:pPr>
            <a:r>
              <a:rPr lang="en-US" sz="2000" dirty="0" smtClean="0">
                <a:solidFill>
                  <a:schemeClr val="tx2"/>
                </a:solidFill>
                <a:ea typeface="+mn-ea"/>
                <a:cs typeface="Arial" panose="020B0604020202020204" pitchFamily="34" charset="0"/>
              </a:rPr>
              <a:t>From the 6 prototypes developed within EUPORIAS, our prototype was selected to make a </a:t>
            </a:r>
            <a:r>
              <a:rPr lang="en-US" sz="2000" dirty="0" err="1" smtClean="0">
                <a:solidFill>
                  <a:schemeClr val="tx2"/>
                </a:solidFill>
                <a:ea typeface="+mn-ea"/>
                <a:cs typeface="Arial" panose="020B0604020202020204" pitchFamily="34" charset="0"/>
              </a:rPr>
              <a:t>visualisation</a:t>
            </a:r>
            <a:r>
              <a:rPr lang="en-US" sz="2000" dirty="0" smtClean="0">
                <a:solidFill>
                  <a:schemeClr val="tx2"/>
                </a:solidFill>
                <a:ea typeface="+mn-ea"/>
                <a:cs typeface="Arial" panose="020B0604020202020204" pitchFamily="34" charset="0"/>
              </a:rPr>
              <a:t> exercise</a:t>
            </a:r>
            <a:endParaRPr lang="en-US" sz="2000" dirty="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dirty="0" smtClean="0">
                <a:solidFill>
                  <a:schemeClr val="tx2"/>
                </a:solidFill>
                <a:ea typeface="+mn-ea"/>
                <a:cs typeface="Arial" panose="020B0604020202020204" pitchFamily="34" charset="0"/>
              </a:rPr>
              <a:t>On-line </a:t>
            </a:r>
            <a:r>
              <a:rPr lang="en-US" sz="2000" b="1" dirty="0" err="1" smtClean="0">
                <a:solidFill>
                  <a:schemeClr val="tx2"/>
                </a:solidFill>
                <a:ea typeface="+mn-ea"/>
                <a:cs typeface="Arial" panose="020B0604020202020204" pitchFamily="34" charset="0"/>
              </a:rPr>
              <a:t>visualisation</a:t>
            </a:r>
            <a:r>
              <a:rPr lang="en-US" sz="2000" b="1" dirty="0" smtClean="0">
                <a:solidFill>
                  <a:schemeClr val="tx2"/>
                </a:solidFill>
                <a:ea typeface="+mn-ea"/>
                <a:cs typeface="Arial" panose="020B0604020202020204" pitchFamily="34" charset="0"/>
              </a:rPr>
              <a:t> tool </a:t>
            </a:r>
            <a:r>
              <a:rPr lang="en-US" sz="2000" dirty="0" smtClean="0">
                <a:solidFill>
                  <a:schemeClr val="tx2"/>
                </a:solidFill>
                <a:ea typeface="+mn-ea"/>
                <a:cs typeface="Arial" panose="020B0604020202020204" pitchFamily="34" charset="0"/>
              </a:rPr>
              <a:t>of RESILIENCE</a:t>
            </a:r>
            <a:endParaRPr lang="en-US" sz="2000" b="1"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b="1" dirty="0" smtClean="0">
                <a:solidFill>
                  <a:schemeClr val="tx2"/>
                </a:solidFill>
                <a:ea typeface="+mn-ea"/>
                <a:cs typeface="Arial" panose="020B0604020202020204" pitchFamily="34" charset="0"/>
              </a:rPr>
              <a:t>Joint development </a:t>
            </a:r>
            <a:r>
              <a:rPr lang="en-US" sz="2000" dirty="0" smtClean="0">
                <a:solidFill>
                  <a:schemeClr val="tx2"/>
                </a:solidFill>
                <a:ea typeface="+mn-ea"/>
                <a:cs typeface="Arial" panose="020B0604020202020204" pitchFamily="34" charset="0"/>
              </a:rPr>
              <a:t>between scientists and designers</a:t>
            </a:r>
          </a:p>
          <a:p>
            <a:pPr marL="342900" indent="-342900" fontAlgn="auto">
              <a:spcBef>
                <a:spcPts val="0"/>
              </a:spcBef>
              <a:spcAft>
                <a:spcPts val="0"/>
              </a:spcAft>
              <a:buFont typeface="Wingdings" panose="05000000000000000000" pitchFamily="2" charset="2"/>
              <a:buChar char="§"/>
            </a:pPr>
            <a:endParaRPr lang="en-US" sz="2000" dirty="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dirty="0" smtClean="0">
                <a:solidFill>
                  <a:schemeClr val="tx2"/>
                </a:solidFill>
                <a:ea typeface="+mn-ea"/>
                <a:cs typeface="Arial" panose="020B0604020202020204" pitchFamily="34" charset="0"/>
              </a:rPr>
              <a:t>Renowned data </a:t>
            </a:r>
            <a:r>
              <a:rPr lang="en-US" sz="2000" dirty="0" err="1" smtClean="0">
                <a:solidFill>
                  <a:schemeClr val="tx2"/>
                </a:solidFill>
                <a:ea typeface="+mn-ea"/>
                <a:cs typeface="Arial" panose="020B0604020202020204" pitchFamily="34" charset="0"/>
              </a:rPr>
              <a:t>visualiser</a:t>
            </a:r>
            <a:r>
              <a:rPr lang="en-US" sz="2000" dirty="0" smtClean="0">
                <a:solidFill>
                  <a:schemeClr val="tx2"/>
                </a:solidFill>
                <a:ea typeface="+mn-ea"/>
                <a:cs typeface="Arial" panose="020B0604020202020204" pitchFamily="34" charset="0"/>
              </a:rPr>
              <a:t>, </a:t>
            </a:r>
            <a:r>
              <a:rPr lang="en-US" sz="2000" b="1" dirty="0" err="1" smtClean="0">
                <a:solidFill>
                  <a:schemeClr val="tx2"/>
                </a:solidFill>
                <a:ea typeface="+mn-ea"/>
                <a:cs typeface="Arial" panose="020B0604020202020204" pitchFamily="34" charset="0"/>
              </a:rPr>
              <a:t>Mortiz</a:t>
            </a:r>
            <a:r>
              <a:rPr lang="en-US" sz="2000" b="1" dirty="0" smtClean="0">
                <a:solidFill>
                  <a:schemeClr val="tx2"/>
                </a:solidFill>
                <a:ea typeface="+mn-ea"/>
                <a:cs typeface="Arial" panose="020B0604020202020204" pitchFamily="34" charset="0"/>
              </a:rPr>
              <a:t> </a:t>
            </a:r>
            <a:r>
              <a:rPr lang="en-US" sz="2000" b="1" dirty="0" err="1" smtClean="0">
                <a:solidFill>
                  <a:schemeClr val="tx2"/>
                </a:solidFill>
                <a:ea typeface="+mn-ea"/>
                <a:cs typeface="Arial" panose="020B0604020202020204" pitchFamily="34" charset="0"/>
              </a:rPr>
              <a:t>Stefaner</a:t>
            </a:r>
            <a:endParaRPr lang="en-US" sz="2000" b="1"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r>
              <a:rPr lang="en-US" sz="2000" dirty="0" smtClean="0">
                <a:solidFill>
                  <a:schemeClr val="tx2"/>
                </a:solidFill>
                <a:ea typeface="+mn-ea"/>
                <a:cs typeface="Arial" panose="020B0604020202020204" pitchFamily="34" charset="0"/>
              </a:rPr>
              <a:t>User Interface Platform (</a:t>
            </a:r>
            <a:r>
              <a:rPr lang="en-US" sz="2000" b="1" dirty="0" smtClean="0">
                <a:solidFill>
                  <a:schemeClr val="tx2"/>
                </a:solidFill>
                <a:ea typeface="+mn-ea"/>
                <a:cs typeface="Arial" panose="020B0604020202020204" pitchFamily="34" charset="0"/>
              </a:rPr>
              <a:t>UIP</a:t>
            </a:r>
            <a:r>
              <a:rPr lang="en-US" sz="2000" dirty="0" smtClean="0">
                <a:solidFill>
                  <a:schemeClr val="tx2"/>
                </a:solidFill>
                <a:ea typeface="+mn-ea"/>
                <a:cs typeface="Arial" panose="020B0604020202020204" pitchFamily="34" charset="0"/>
              </a:rPr>
              <a:t>)</a:t>
            </a:r>
          </a:p>
          <a:p>
            <a:pPr marL="342900" indent="-342900" fontAlgn="auto">
              <a:spcBef>
                <a:spcPts val="0"/>
              </a:spcBef>
              <a:spcAft>
                <a:spcPts val="0"/>
              </a:spcAft>
              <a:buFont typeface="Wingdings" panose="05000000000000000000" pitchFamily="2" charset="2"/>
              <a:buChar char="§"/>
            </a:pPr>
            <a:endParaRPr lang="en-US" sz="2000" dirty="0">
              <a:solidFill>
                <a:schemeClr val="tx2"/>
              </a:solidFill>
              <a:ea typeface="+mn-ea"/>
              <a:cs typeface="Arial" panose="020B0604020202020204" pitchFamily="34" charset="0"/>
            </a:endParaRPr>
          </a:p>
          <a:p>
            <a:pPr marL="342900" indent="-342900" fontAlgn="auto">
              <a:spcBef>
                <a:spcPts val="0"/>
              </a:spcBef>
              <a:spcAft>
                <a:spcPts val="0"/>
              </a:spcAft>
              <a:buFont typeface="Wingdings" panose="05000000000000000000" pitchFamily="2" charset="2"/>
              <a:buChar char="§"/>
            </a:pPr>
            <a:endParaRPr lang="en-US" sz="2000" dirty="0" smtClean="0">
              <a:solidFill>
                <a:schemeClr val="tx2"/>
              </a:solidFill>
              <a:ea typeface="+mn-ea"/>
              <a:cs typeface="Arial" panose="020B0604020202020204" pitchFamily="34" charset="0"/>
            </a:endParaRPr>
          </a:p>
        </p:txBody>
      </p:sp>
    </p:spTree>
    <p:extLst>
      <p:ext uri="{BB962C8B-B14F-4D97-AF65-F5344CB8AC3E}">
        <p14:creationId xmlns:p14="http://schemas.microsoft.com/office/powerpoint/2010/main" val="165105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3584</TotalTime>
  <Words>1220</Words>
  <Application>Microsoft Office PowerPoint</Application>
  <PresentationFormat>Personalizado</PresentationFormat>
  <Paragraphs>163</Paragraphs>
  <Slides>31</Slides>
  <Notes>30</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Office Theme</vt:lpstr>
      <vt:lpstr>Presentación de PowerPoint</vt:lpstr>
      <vt:lpstr>EUPORIAS VISION</vt:lpstr>
      <vt:lpstr>User engagement with stakeholders</vt:lpstr>
      <vt:lpstr>EUPORIAS – Energy prototype</vt:lpstr>
      <vt:lpstr>Presentación de PowerPoint</vt:lpstr>
      <vt:lpstr>Climate predictions for wind power</vt:lpstr>
      <vt:lpstr>RESILIENCE</vt:lpstr>
      <vt:lpstr>Presentación de PowerPoint</vt:lpstr>
      <vt:lpstr>RESILIENCE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Winter 2015/2016 prediction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Niño effect on wind speed</vt:lpstr>
      <vt:lpstr>e.g. Climate drivers of seasonal variability</vt:lpstr>
      <vt:lpstr>Skill map for sub-seasonal</vt:lpstr>
      <vt:lpstr>Climate services for energy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Isadora Jimenez</cp:lastModifiedBy>
  <cp:revision>169</cp:revision>
  <cp:lastPrinted>2015-11-13T09:51:02Z</cp:lastPrinted>
  <dcterms:modified xsi:type="dcterms:W3CDTF">2016-04-06T13:14:35Z</dcterms:modified>
</cp:coreProperties>
</file>