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74" r:id="rId2"/>
    <p:sldMasterId id="2147483675" r:id="rId3"/>
    <p:sldMasterId id="2147483678" r:id="rId4"/>
  </p:sldMasterIdLst>
  <p:notesMasterIdLst>
    <p:notesMasterId r:id="rId34"/>
  </p:notesMasterIdLst>
  <p:sldIdLst>
    <p:sldId id="256" r:id="rId5"/>
    <p:sldId id="310" r:id="rId6"/>
    <p:sldId id="257" r:id="rId7"/>
    <p:sldId id="306" r:id="rId8"/>
    <p:sldId id="261" r:id="rId9"/>
    <p:sldId id="307" r:id="rId10"/>
    <p:sldId id="265" r:id="rId11"/>
    <p:sldId id="311" r:id="rId12"/>
    <p:sldId id="266" r:id="rId13"/>
    <p:sldId id="305" r:id="rId14"/>
    <p:sldId id="312" r:id="rId15"/>
    <p:sldId id="308" r:id="rId16"/>
    <p:sldId id="268" r:id="rId17"/>
    <p:sldId id="270" r:id="rId18"/>
    <p:sldId id="271" r:id="rId19"/>
    <p:sldId id="272" r:id="rId20"/>
    <p:sldId id="281" r:id="rId21"/>
    <p:sldId id="276" r:id="rId22"/>
    <p:sldId id="282" r:id="rId23"/>
    <p:sldId id="283" r:id="rId24"/>
    <p:sldId id="284" r:id="rId25"/>
    <p:sldId id="286" r:id="rId26"/>
    <p:sldId id="287" r:id="rId27"/>
    <p:sldId id="290" r:id="rId28"/>
    <p:sldId id="289" r:id="rId29"/>
    <p:sldId id="291" r:id="rId30"/>
    <p:sldId id="292" r:id="rId31"/>
    <p:sldId id="294" r:id="rId32"/>
    <p:sldId id="295" r:id="rId33"/>
  </p:sldIdLst>
  <p:sldSz cx="9144000" cy="701992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2160">
          <p15:clr>
            <a:srgbClr val="000000"/>
          </p15:clr>
        </p15:guide>
        <p15:guide id="2" pos="2880">
          <p15:clr>
            <a:srgbClr val="000000"/>
          </p15:clr>
        </p15:guide>
      </p15:sldGuideLst>
    </p:ext>
    <p:ext uri="{2D200454-40CA-4A62-9FC3-DE9A4176ACB9}">
      <p15:notes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7B5B3640-A6C2-4D8C-AE0E-46E28F730D06}">
  <a:tblStyle styleId="{7B5B3640-A6C2-4D8C-AE0E-46E28F730D0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C"/>
          </a:solidFill>
        </a:fill>
      </a:tcStyle>
    </a:wholeTbl>
    <a:band1H>
      <a:tcTxStyle/>
      <a:tcStyle>
        <a:tcBdr/>
        <a:fill>
          <a:solidFill>
            <a:srgbClr val="CACDD8"/>
          </a:solidFill>
        </a:fill>
      </a:tcStyle>
    </a:band1H>
    <a:band2H>
      <a:tcTxStyle/>
      <a:tcStyle>
        <a:tcBdr/>
      </a:tcStyle>
    </a:band2H>
    <a:band1V>
      <a:tcTxStyle/>
      <a:tcStyle>
        <a:tcBdr/>
        <a:fill>
          <a:solidFill>
            <a:srgbClr val="CACDD8"/>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7B79B7F-4D22-4250-8961-C954FFCCFF72}"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20"/>
    <p:restoredTop sz="74446" autoAdjust="0"/>
  </p:normalViewPr>
  <p:slideViewPr>
    <p:cSldViewPr snapToGrid="0">
      <p:cViewPr>
        <p:scale>
          <a:sx n="75" d="100"/>
          <a:sy n="75" d="100"/>
        </p:scale>
        <p:origin x="-2048" y="-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755650" y="5078413"/>
            <a:ext cx="6046788" cy="4810125"/>
          </a:xfrm>
          <a:prstGeom prst="rect">
            <a:avLst/>
          </a:prstGeom>
          <a:noFill/>
          <a:ln>
            <a:noFill/>
          </a:ln>
        </p:spPr>
        <p:txBody>
          <a:bodyPr spcFirstLastPara="1" wrap="square" lIns="0" tIns="0" rIns="0" bIns="0" anchor="t" anchorCtr="0"/>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 name="Shape 5"/>
          <p:cNvSpPr txBox="1">
            <a:spLocks noGrp="1"/>
          </p:cNvSpPr>
          <p:nvPr>
            <p:ph type="hdr" idx="3"/>
          </p:nvPr>
        </p:nvSpPr>
        <p:spPr>
          <a:xfrm>
            <a:off x="0" y="0"/>
            <a:ext cx="3279775" cy="533400"/>
          </a:xfrm>
          <a:prstGeom prst="rect">
            <a:avLst/>
          </a:prstGeom>
          <a:noFill/>
          <a:ln>
            <a:noFill/>
          </a:ln>
        </p:spPr>
        <p:txBody>
          <a:bodyPr spcFirstLastPara="1" wrap="square" lIns="0" tIns="0" rIns="0" bIns="0" anchor="t" anchorCtr="0"/>
          <a:lstStyle>
            <a:lvl1pPr marR="0" lvl="0" algn="l" rtl="0">
              <a:lnSpc>
                <a:spcPct val="93000"/>
              </a:lnSpc>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 name="Shape 6"/>
          <p:cNvSpPr txBox="1">
            <a:spLocks noGrp="1"/>
          </p:cNvSpPr>
          <p:nvPr>
            <p:ph type="dt" idx="10"/>
          </p:nvPr>
        </p:nvSpPr>
        <p:spPr>
          <a:xfrm>
            <a:off x="4278313" y="0"/>
            <a:ext cx="3279775" cy="533400"/>
          </a:xfrm>
          <a:prstGeom prst="rect">
            <a:avLst/>
          </a:prstGeom>
          <a:noFill/>
          <a:ln>
            <a:noFill/>
          </a:ln>
        </p:spPr>
        <p:txBody>
          <a:bodyPr spcFirstLastPara="1" wrap="square" lIns="0" tIns="0" rIns="0" bIns="0" anchor="t" anchorCtr="0"/>
          <a:lstStyle>
            <a:lvl1pPr marR="0" lvl="0" algn="r" rtl="0">
              <a:lnSpc>
                <a:spcPct val="93000"/>
              </a:lnSpc>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10156825"/>
            <a:ext cx="3279775" cy="533400"/>
          </a:xfrm>
          <a:prstGeom prst="rect">
            <a:avLst/>
          </a:prstGeom>
          <a:noFill/>
          <a:ln>
            <a:noFill/>
          </a:ln>
        </p:spPr>
        <p:txBody>
          <a:bodyPr spcFirstLastPara="1" wrap="square" lIns="0" tIns="0" rIns="0" bIns="0" anchor="b" anchorCtr="0"/>
          <a:lstStyle>
            <a:lvl1pPr marR="0" lvl="0" algn="l" rtl="0">
              <a:lnSpc>
                <a:spcPct val="93000"/>
              </a:lnSpc>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4278313"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b="0" i="0" u="none" strike="noStrike" cap="none">
                <a:solidFill>
                  <a:srgbClr val="000000"/>
                </a:solidFill>
                <a:latin typeface="Times New Roman"/>
                <a:ea typeface="Times New Roman"/>
                <a:cs typeface="Times New Roman"/>
                <a:sym typeface="Times New Roman"/>
              </a:rPr>
              <a:t>‹Nr.›</a:t>
            </a:fld>
            <a:endParaRPr sz="1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737702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6" name="Shape 126"/>
          <p:cNvSpPr txBox="1">
            <a:spLocks noGrp="1"/>
          </p:cNvSpPr>
          <p:nvPr>
            <p:ph type="body" idx="1"/>
          </p:nvPr>
        </p:nvSpPr>
        <p:spPr>
          <a:xfrm>
            <a:off x="755650" y="5078413"/>
            <a:ext cx="6046788" cy="4810125"/>
          </a:xfrm>
          <a:prstGeom prst="rect">
            <a:avLst/>
          </a:prstGeom>
          <a:noFill/>
          <a:ln>
            <a:noFill/>
          </a:ln>
        </p:spPr>
        <p:txBody>
          <a:bodyPr spcFirstLastPara="1" wrap="square" lIns="0" tIns="0" rIns="0" bIns="0" anchor="t" anchorCtr="0">
            <a:noAutofit/>
          </a:bodyPr>
          <a:lstStyle/>
          <a:p>
            <a:pPr marL="171450" marR="0" lvl="0" indent="-171450" algn="l" rtl="0">
              <a:spcBef>
                <a:spcPts val="0"/>
              </a:spcBef>
              <a:spcAft>
                <a:spcPts val="0"/>
              </a:spcAft>
              <a:buClr>
                <a:srgbClr val="000000"/>
              </a:buClr>
              <a:buSzPts val="1200"/>
              <a:buFont typeface="Arial"/>
              <a:buChar char="•"/>
            </a:pPr>
            <a:endParaRPr sz="1200" b="0" i="0" u="none" strike="noStrike" cap="none">
              <a:solidFill>
                <a:srgbClr val="000000"/>
              </a:solidFill>
              <a:latin typeface="Times New Roman"/>
              <a:ea typeface="Times New Roman"/>
              <a:cs typeface="Times New Roman"/>
              <a:sym typeface="Times New Roman"/>
            </a:endParaRPr>
          </a:p>
        </p:txBody>
      </p:sp>
      <p:sp>
        <p:nvSpPr>
          <p:cNvPr id="127" name="Shape 127"/>
          <p:cNvSpPr txBox="1">
            <a:spLocks noGrp="1"/>
          </p:cNvSpPr>
          <p:nvPr>
            <p:ph type="sldNum" idx="12"/>
          </p:nvPr>
        </p:nvSpPr>
        <p:spPr>
          <a:xfrm>
            <a:off x="4278313"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b="0" i="0" u="none" strike="noStrike" cap="none">
                <a:solidFill>
                  <a:srgbClr val="000000"/>
                </a:solidFill>
                <a:latin typeface="Calibri"/>
                <a:ea typeface="Calibri"/>
                <a:cs typeface="Calibri"/>
                <a:sym typeface="Calibri"/>
              </a:rPr>
              <a:t>1</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68400" y="812800"/>
            <a:ext cx="5219700" cy="4006850"/>
          </a:xfrm>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10</a:t>
            </a:fld>
            <a:endParaRPr lang="es-ES"/>
          </a:p>
        </p:txBody>
      </p:sp>
    </p:spTree>
    <p:extLst>
      <p:ext uri="{BB962C8B-B14F-4D97-AF65-F5344CB8AC3E}">
        <p14:creationId xmlns:p14="http://schemas.microsoft.com/office/powerpoint/2010/main" val="2210061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90799E72-CB38-4F12-87EF-E621BD195274}" type="slidenum">
              <a:rPr lang="es-ES" smtClean="0"/>
              <a:t>11</a:t>
            </a:fld>
            <a:endParaRPr lang="es-ES"/>
          </a:p>
        </p:txBody>
      </p:sp>
    </p:spTree>
    <p:extLst>
      <p:ext uri="{BB962C8B-B14F-4D97-AF65-F5344CB8AC3E}">
        <p14:creationId xmlns:p14="http://schemas.microsoft.com/office/powerpoint/2010/main" val="3733089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sldNum" idx="12"/>
          </p:nvPr>
        </p:nvSpPr>
        <p:spPr>
          <a:xfrm>
            <a:off x="4278313"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a:solidFill>
                  <a:srgbClr val="000000"/>
                </a:solidFill>
                <a:latin typeface="Times New Roman"/>
                <a:ea typeface="Times New Roman"/>
                <a:cs typeface="Times New Roman"/>
                <a:sym typeface="Times New Roman"/>
              </a:rPr>
              <a:t>13</a:t>
            </a:fld>
            <a:endParaRPr sz="1400">
              <a:solidFill>
                <a:srgbClr val="000000"/>
              </a:solidFill>
              <a:latin typeface="Times New Roman"/>
              <a:ea typeface="Times New Roman"/>
              <a:cs typeface="Times New Roman"/>
              <a:sym typeface="Times New Roman"/>
            </a:endParaRPr>
          </a:p>
        </p:txBody>
      </p:sp>
      <p:sp>
        <p:nvSpPr>
          <p:cNvPr id="267" name="Shape 267"/>
          <p:cNvSpPr>
            <a:spLocks noGrp="1" noRot="1" noChangeAspect="1"/>
          </p:cNvSpPr>
          <p:nvPr>
            <p:ph type="sldImg" idx="2"/>
          </p:nvPr>
        </p:nvSpPr>
        <p:spPr>
          <a:xfrm>
            <a:off x="1168400" y="812800"/>
            <a:ext cx="5221288" cy="40084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8" name="Shape 268"/>
          <p:cNvSpPr txBox="1">
            <a:spLocks noGrp="1"/>
          </p:cNvSpPr>
          <p:nvPr>
            <p:ph type="body" idx="1"/>
          </p:nvPr>
        </p:nvSpPr>
        <p:spPr>
          <a:xfrm>
            <a:off x="755650" y="5078413"/>
            <a:ext cx="6048300" cy="4811700"/>
          </a:xfrm>
          <a:prstGeom prst="rect">
            <a:avLst/>
          </a:prstGeom>
          <a:noFill/>
          <a:ln>
            <a:noFill/>
          </a:ln>
        </p:spPr>
        <p:txBody>
          <a:bodyPr spcFirstLastPara="1" wrap="square" lIns="0" tIns="0" rIns="0" bIns="0" anchor="ctr" anchorCtr="0">
            <a:noAutofit/>
          </a:bodyPr>
          <a:lstStyle/>
          <a:p>
            <a:pPr marL="171450" marR="0" lvl="0" indent="-171450" algn="l" rtl="0">
              <a:spcBef>
                <a:spcPts val="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Several studies focused on evaluating aerosol optical depth</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Not many evaluation of intensive properites: single scattering albedo (Qscat/(Qscat+Qabs)) and asymmetry parameter (forward scattering/all scattering)</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Here we present an evaluation of a global aerosol model of omega and g</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And will discuss the impact of using updated refractive indexes</a:t>
            </a: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755650" y="5078413"/>
            <a:ext cx="6046788" cy="4810125"/>
          </a:xfrm>
          <a:prstGeom prst="rect">
            <a:avLst/>
          </a:prstGeom>
        </p:spPr>
        <p:txBody>
          <a:bodyPr spcFirstLastPara="1" wrap="square" lIns="0" tIns="0" rIns="0" bIns="0" anchor="t" anchorCtr="0">
            <a:noAutofit/>
          </a:bodyPr>
          <a:lstStyle/>
          <a:p>
            <a:pPr marL="0" lvl="0" indent="0">
              <a:spcBef>
                <a:spcPts val="360"/>
              </a:spcBef>
              <a:spcAft>
                <a:spcPts val="0"/>
              </a:spcAft>
              <a:buNone/>
            </a:pPr>
            <a:endParaRPr/>
          </a:p>
        </p:txBody>
      </p:sp>
      <p:sp>
        <p:nvSpPr>
          <p:cNvPr id="279" name="Shape 279"/>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sldNum" idx="12"/>
          </p:nvPr>
        </p:nvSpPr>
        <p:spPr>
          <a:xfrm>
            <a:off x="4278313"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a:solidFill>
                  <a:srgbClr val="000000"/>
                </a:solidFill>
                <a:latin typeface="Times New Roman"/>
                <a:ea typeface="Times New Roman"/>
                <a:cs typeface="Times New Roman"/>
                <a:sym typeface="Times New Roman"/>
              </a:rPr>
              <a:t>15</a:t>
            </a:fld>
            <a:endParaRPr sz="1400">
              <a:solidFill>
                <a:srgbClr val="000000"/>
              </a:solidFill>
              <a:latin typeface="Times New Roman"/>
              <a:ea typeface="Times New Roman"/>
              <a:cs typeface="Times New Roman"/>
              <a:sym typeface="Times New Roman"/>
            </a:endParaRPr>
          </a:p>
        </p:txBody>
      </p:sp>
      <p:sp>
        <p:nvSpPr>
          <p:cNvPr id="284" name="Shape 284"/>
          <p:cNvSpPr>
            <a:spLocks noGrp="1" noRot="1" noChangeAspect="1"/>
          </p:cNvSpPr>
          <p:nvPr>
            <p:ph type="sldImg" idx="2"/>
          </p:nvPr>
        </p:nvSpPr>
        <p:spPr>
          <a:xfrm>
            <a:off x="1168400" y="812800"/>
            <a:ext cx="5221288" cy="40084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5" name="Shape 285"/>
          <p:cNvSpPr txBox="1">
            <a:spLocks noGrp="1"/>
          </p:cNvSpPr>
          <p:nvPr>
            <p:ph type="body" idx="1"/>
          </p:nvPr>
        </p:nvSpPr>
        <p:spPr>
          <a:xfrm>
            <a:off x="755650" y="5078413"/>
            <a:ext cx="6048300" cy="4811700"/>
          </a:xfrm>
          <a:prstGeom prst="rect">
            <a:avLst/>
          </a:prstGeom>
          <a:noFill/>
          <a:ln>
            <a:noFill/>
          </a:ln>
        </p:spPr>
        <p:txBody>
          <a:bodyPr spcFirstLastPara="1" wrap="square" lIns="0" tIns="0" rIns="0" bIns="0" anchor="ctr" anchorCtr="0">
            <a:noAutofit/>
          </a:bodyPr>
          <a:lstStyle/>
          <a:p>
            <a:pPr marL="171450" marR="0" lvl="0" indent="-171450" algn="l" rtl="0">
              <a:spcBef>
                <a:spcPts val="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Several studies focused on evaluating aerosol optical depth</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Not many evaluation of intensive properties: single scattering albedo (Qscat/(Qscat+Qabs)) and asymmetry parameter (forward scattering/all scattering)</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Here we present an evaluation of a global aerosol model of omega and g</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And will discuss the impact of using updated refractive indexes</a:t>
            </a: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sldNum" idx="12"/>
          </p:nvPr>
        </p:nvSpPr>
        <p:spPr>
          <a:xfrm>
            <a:off x="4278313"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a:solidFill>
                  <a:srgbClr val="000000"/>
                </a:solidFill>
                <a:latin typeface="Times New Roman"/>
                <a:ea typeface="Times New Roman"/>
                <a:cs typeface="Times New Roman"/>
                <a:sym typeface="Times New Roman"/>
              </a:rPr>
              <a:t>16</a:t>
            </a:fld>
            <a:endParaRPr sz="1400">
              <a:solidFill>
                <a:srgbClr val="000000"/>
              </a:solidFill>
              <a:latin typeface="Times New Roman"/>
              <a:ea typeface="Times New Roman"/>
              <a:cs typeface="Times New Roman"/>
              <a:sym typeface="Times New Roman"/>
            </a:endParaRPr>
          </a:p>
        </p:txBody>
      </p:sp>
      <p:sp>
        <p:nvSpPr>
          <p:cNvPr id="290" name="Shape 290"/>
          <p:cNvSpPr>
            <a:spLocks noGrp="1" noRot="1" noChangeAspect="1"/>
          </p:cNvSpPr>
          <p:nvPr>
            <p:ph type="sldImg" idx="2"/>
          </p:nvPr>
        </p:nvSpPr>
        <p:spPr>
          <a:xfrm>
            <a:off x="1168400" y="812800"/>
            <a:ext cx="5221288" cy="40084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91" name="Shape 291"/>
          <p:cNvSpPr txBox="1">
            <a:spLocks noGrp="1"/>
          </p:cNvSpPr>
          <p:nvPr>
            <p:ph type="body" idx="1"/>
          </p:nvPr>
        </p:nvSpPr>
        <p:spPr>
          <a:xfrm>
            <a:off x="755650" y="5078413"/>
            <a:ext cx="6048375" cy="4811712"/>
          </a:xfrm>
          <a:prstGeom prst="rect">
            <a:avLst/>
          </a:prstGeom>
          <a:noFill/>
          <a:ln>
            <a:noFill/>
          </a:ln>
        </p:spPr>
        <p:txBody>
          <a:bodyPr spcFirstLastPara="1" wrap="square" lIns="0" tIns="0" rIns="0" bIns="0" anchor="ctr" anchorCtr="0">
            <a:noAutofit/>
          </a:bodyPr>
          <a:lstStyle/>
          <a:p>
            <a:pPr marL="171450" marR="0" lvl="0" indent="-171450" algn="l" rtl="0">
              <a:spcBef>
                <a:spcPts val="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Several studies focused on evaluating aerosol optical depth</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Not many evaluation of intensive properites: single scattering albedo (Qscat/(Qscat+Qabs)) and asymmetry parameter (forward scattering/all scattering)</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Here we present an evaluation of a global aerosol model of omega and g</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And will discuss the impact of using updated refractive indexes</a:t>
            </a: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txBox="1">
            <a:spLocks noGrp="1"/>
          </p:cNvSpPr>
          <p:nvPr>
            <p:ph type="sldNum" idx="12"/>
          </p:nvPr>
        </p:nvSpPr>
        <p:spPr>
          <a:xfrm>
            <a:off x="4278313"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a:solidFill>
                  <a:srgbClr val="000000"/>
                </a:solidFill>
                <a:latin typeface="Times New Roman"/>
                <a:ea typeface="Times New Roman"/>
                <a:cs typeface="Times New Roman"/>
                <a:sym typeface="Times New Roman"/>
              </a:rPr>
              <a:t>17</a:t>
            </a:fld>
            <a:endParaRPr sz="1400">
              <a:solidFill>
                <a:srgbClr val="000000"/>
              </a:solidFill>
              <a:latin typeface="Times New Roman"/>
              <a:ea typeface="Times New Roman"/>
              <a:cs typeface="Times New Roman"/>
              <a:sym typeface="Times New Roman"/>
            </a:endParaRPr>
          </a:p>
        </p:txBody>
      </p:sp>
      <p:sp>
        <p:nvSpPr>
          <p:cNvPr id="417" name="Shape 417"/>
          <p:cNvSpPr>
            <a:spLocks noGrp="1" noRot="1" noChangeAspect="1"/>
          </p:cNvSpPr>
          <p:nvPr>
            <p:ph type="sldImg" idx="2"/>
          </p:nvPr>
        </p:nvSpPr>
        <p:spPr>
          <a:xfrm>
            <a:off x="1168400" y="812800"/>
            <a:ext cx="5221288" cy="40084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18" name="Shape 418"/>
          <p:cNvSpPr txBox="1">
            <a:spLocks noGrp="1"/>
          </p:cNvSpPr>
          <p:nvPr>
            <p:ph type="body" idx="1"/>
          </p:nvPr>
        </p:nvSpPr>
        <p:spPr>
          <a:xfrm>
            <a:off x="755650" y="5078413"/>
            <a:ext cx="6048375" cy="4811712"/>
          </a:xfrm>
          <a:prstGeom prst="rect">
            <a:avLst/>
          </a:prstGeom>
          <a:noFill/>
          <a:ln>
            <a:noFill/>
          </a:ln>
        </p:spPr>
        <p:txBody>
          <a:bodyPr spcFirstLastPara="1" wrap="square" lIns="0" tIns="0" rIns="0" bIns="0" anchor="ctr" anchorCtr="0">
            <a:noAutofit/>
          </a:bodyPr>
          <a:lstStyle/>
          <a:p>
            <a:pPr marL="171450" marR="0" lvl="0" indent="-171450" algn="l" rtl="0">
              <a:spcBef>
                <a:spcPts val="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We have implemented the new refractive indexes for dust, sea salt, white organic matter and sulfate.</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These changes seem to go on the good direction to correct some of the biases initially detected.</a:t>
            </a: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sldNum" idx="12"/>
          </p:nvPr>
        </p:nvSpPr>
        <p:spPr>
          <a:xfrm>
            <a:off x="4278313"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a:solidFill>
                  <a:srgbClr val="000000"/>
                </a:solidFill>
                <a:latin typeface="Times New Roman"/>
                <a:ea typeface="Times New Roman"/>
                <a:cs typeface="Times New Roman"/>
                <a:sym typeface="Times New Roman"/>
              </a:rPr>
              <a:t>18</a:t>
            </a:fld>
            <a:endParaRPr sz="1400">
              <a:solidFill>
                <a:srgbClr val="000000"/>
              </a:solidFill>
              <a:latin typeface="Times New Roman"/>
              <a:ea typeface="Times New Roman"/>
              <a:cs typeface="Times New Roman"/>
              <a:sym typeface="Times New Roman"/>
            </a:endParaRPr>
          </a:p>
        </p:txBody>
      </p:sp>
      <p:sp>
        <p:nvSpPr>
          <p:cNvPr id="359" name="Shape 359"/>
          <p:cNvSpPr>
            <a:spLocks noGrp="1" noRot="1" noChangeAspect="1"/>
          </p:cNvSpPr>
          <p:nvPr>
            <p:ph type="sldImg" idx="2"/>
          </p:nvPr>
        </p:nvSpPr>
        <p:spPr>
          <a:xfrm>
            <a:off x="1168400" y="812800"/>
            <a:ext cx="5221288" cy="40084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60" name="Shape 360"/>
          <p:cNvSpPr txBox="1">
            <a:spLocks noGrp="1"/>
          </p:cNvSpPr>
          <p:nvPr>
            <p:ph type="body" idx="1"/>
          </p:nvPr>
        </p:nvSpPr>
        <p:spPr>
          <a:xfrm>
            <a:off x="755650" y="5078413"/>
            <a:ext cx="6048375" cy="4811712"/>
          </a:xfrm>
          <a:prstGeom prst="rect">
            <a:avLst/>
          </a:prstGeom>
          <a:noFill/>
          <a:ln>
            <a:noFill/>
          </a:ln>
        </p:spPr>
        <p:txBody>
          <a:bodyPr spcFirstLastPara="1" wrap="square" lIns="0" tIns="0" rIns="0" bIns="0" anchor="ctr" anchorCtr="0">
            <a:noAutofit/>
          </a:bodyPr>
          <a:lstStyle/>
          <a:p>
            <a:pPr marL="171450" marR="0" lvl="0" indent="-171450" algn="l" rtl="0">
              <a:spcBef>
                <a:spcPts val="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From the 59 stations, we have selected some of them to analyze in detail the performance of the model</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In this talk, I will show results of Cairo and Kaust as stations dominated by the presence of mineral dust, La parguera as a station affected by sea salt, and Bejing, Fresno and GSFC as stations affected by anthropogenic aerosols (sulfate, black carbon and organic matter).</a:t>
            </a: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sldNum" idx="12"/>
          </p:nvPr>
        </p:nvSpPr>
        <p:spPr>
          <a:xfrm>
            <a:off x="4278313"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a:solidFill>
                  <a:srgbClr val="000000"/>
                </a:solidFill>
                <a:latin typeface="Times New Roman"/>
                <a:ea typeface="Times New Roman"/>
                <a:cs typeface="Times New Roman"/>
                <a:sym typeface="Times New Roman"/>
              </a:rPr>
              <a:t>19</a:t>
            </a:fld>
            <a:endParaRPr sz="1400">
              <a:solidFill>
                <a:srgbClr val="000000"/>
              </a:solidFill>
              <a:latin typeface="Times New Roman"/>
              <a:ea typeface="Times New Roman"/>
              <a:cs typeface="Times New Roman"/>
              <a:sym typeface="Times New Roman"/>
            </a:endParaRPr>
          </a:p>
        </p:txBody>
      </p:sp>
      <p:sp>
        <p:nvSpPr>
          <p:cNvPr id="439" name="Shape 439"/>
          <p:cNvSpPr>
            <a:spLocks noGrp="1" noRot="1" noChangeAspect="1"/>
          </p:cNvSpPr>
          <p:nvPr>
            <p:ph type="sldImg" idx="2"/>
          </p:nvPr>
        </p:nvSpPr>
        <p:spPr>
          <a:xfrm>
            <a:off x="1168400" y="812800"/>
            <a:ext cx="5221288" cy="40084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40" name="Shape 440"/>
          <p:cNvSpPr txBox="1">
            <a:spLocks noGrp="1"/>
          </p:cNvSpPr>
          <p:nvPr>
            <p:ph type="body" idx="1"/>
          </p:nvPr>
        </p:nvSpPr>
        <p:spPr>
          <a:xfrm>
            <a:off x="755650" y="5078413"/>
            <a:ext cx="6048375" cy="4811712"/>
          </a:xfrm>
          <a:prstGeom prst="rect">
            <a:avLst/>
          </a:prstGeom>
          <a:noFill/>
          <a:ln>
            <a:noFill/>
          </a:ln>
        </p:spPr>
        <p:txBody>
          <a:bodyPr spcFirstLastPara="1" wrap="square" lIns="0" tIns="0" rIns="0" bIns="0" anchor="ctr" anchorCtr="0">
            <a:noAutofit/>
          </a:bodyPr>
          <a:lstStyle/>
          <a:p>
            <a:pPr marL="171450" marR="0" lvl="0" indent="-171450" algn="l" rtl="0">
              <a:spcBef>
                <a:spcPts val="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Here we show the results for Cairo station. The blue dots and shaded region is the initial results and the red dots and brownish shade is the new simulation with updated refractive indexes.</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Results seems to be much more in agreement now concerning both omega and g.</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A much less absorbing mineral dust seems to be much more realistic than what we had initially.</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The new results still show an overestimation of g which make us think that we still lack of fine dust in the atmosphere. Being this a common problem of all mineral dust models, the life of fine particles are usually underestimated.</a:t>
            </a: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txBox="1">
            <a:spLocks noGrp="1"/>
          </p:cNvSpPr>
          <p:nvPr>
            <p:ph type="sldNum" idx="12"/>
          </p:nvPr>
        </p:nvSpPr>
        <p:spPr>
          <a:xfrm>
            <a:off x="4278313"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a:solidFill>
                  <a:srgbClr val="000000"/>
                </a:solidFill>
                <a:latin typeface="Times New Roman"/>
                <a:ea typeface="Times New Roman"/>
                <a:cs typeface="Times New Roman"/>
                <a:sym typeface="Times New Roman"/>
              </a:rPr>
              <a:t>20</a:t>
            </a:fld>
            <a:endParaRPr sz="1400">
              <a:solidFill>
                <a:srgbClr val="000000"/>
              </a:solidFill>
              <a:latin typeface="Times New Roman"/>
              <a:ea typeface="Times New Roman"/>
              <a:cs typeface="Times New Roman"/>
              <a:sym typeface="Times New Roman"/>
            </a:endParaRPr>
          </a:p>
        </p:txBody>
      </p:sp>
      <p:sp>
        <p:nvSpPr>
          <p:cNvPr id="472" name="Shape 472"/>
          <p:cNvSpPr>
            <a:spLocks noGrp="1" noRot="1" noChangeAspect="1"/>
          </p:cNvSpPr>
          <p:nvPr>
            <p:ph type="sldImg" idx="2"/>
          </p:nvPr>
        </p:nvSpPr>
        <p:spPr>
          <a:xfrm>
            <a:off x="1168400" y="812800"/>
            <a:ext cx="5221288" cy="40084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73" name="Shape 473"/>
          <p:cNvSpPr txBox="1">
            <a:spLocks noGrp="1"/>
          </p:cNvSpPr>
          <p:nvPr>
            <p:ph type="body" idx="1"/>
          </p:nvPr>
        </p:nvSpPr>
        <p:spPr>
          <a:xfrm>
            <a:off x="755650" y="5078413"/>
            <a:ext cx="6048375" cy="4811712"/>
          </a:xfrm>
          <a:prstGeom prst="rect">
            <a:avLst/>
          </a:prstGeom>
          <a:noFill/>
          <a:ln>
            <a:noFill/>
          </a:ln>
        </p:spPr>
        <p:txBody>
          <a:bodyPr spcFirstLastPara="1" wrap="square" lIns="0" tIns="0" rIns="0" bIns="0" anchor="ctr" anchorCtr="0">
            <a:noAutofit/>
          </a:bodyPr>
          <a:lstStyle/>
          <a:p>
            <a:pPr marL="171450" marR="0" lvl="0" indent="-171450" algn="l" rtl="0">
              <a:spcBef>
                <a:spcPts val="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The new results in la Parguera also shows an impressive improvement with the new less absorbing mineral dust, while g doesn’t show much changes.</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We think that to reduce g we need more fine species both from sea salt and dust.</a:t>
            </a: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96975" y="684213"/>
            <a:ext cx="4464050" cy="3429000"/>
          </a:xfrm>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solidFill>
                  <a:prstClr val="black"/>
                </a:solidFill>
                <a:latin typeface="Calibri"/>
              </a:rPr>
              <a:pPr/>
              <a:t>2</a:t>
            </a:fld>
            <a:endParaRPr lang="es-ES">
              <a:solidFill>
                <a:prstClr val="black"/>
              </a:solidFill>
              <a:latin typeface="Calibri"/>
            </a:endParaRPr>
          </a:p>
        </p:txBody>
      </p:sp>
    </p:spTree>
    <p:extLst>
      <p:ext uri="{BB962C8B-B14F-4D97-AF65-F5344CB8AC3E}">
        <p14:creationId xmlns:p14="http://schemas.microsoft.com/office/powerpoint/2010/main" val="2850368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sldNum" idx="12"/>
          </p:nvPr>
        </p:nvSpPr>
        <p:spPr>
          <a:xfrm>
            <a:off x="4278313"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a:solidFill>
                  <a:srgbClr val="000000"/>
                </a:solidFill>
                <a:latin typeface="Times New Roman"/>
                <a:ea typeface="Times New Roman"/>
                <a:cs typeface="Times New Roman"/>
                <a:sym typeface="Times New Roman"/>
              </a:rPr>
              <a:t>21</a:t>
            </a:fld>
            <a:endParaRPr sz="1400">
              <a:solidFill>
                <a:srgbClr val="000000"/>
              </a:solidFill>
              <a:latin typeface="Times New Roman"/>
              <a:ea typeface="Times New Roman"/>
              <a:cs typeface="Times New Roman"/>
              <a:sym typeface="Times New Roman"/>
            </a:endParaRPr>
          </a:p>
        </p:txBody>
      </p:sp>
      <p:sp>
        <p:nvSpPr>
          <p:cNvPr id="505" name="Shape 505"/>
          <p:cNvSpPr>
            <a:spLocks noGrp="1" noRot="1" noChangeAspect="1"/>
          </p:cNvSpPr>
          <p:nvPr>
            <p:ph type="sldImg" idx="2"/>
          </p:nvPr>
        </p:nvSpPr>
        <p:spPr>
          <a:xfrm>
            <a:off x="1168400" y="812800"/>
            <a:ext cx="5221288" cy="40084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06" name="Shape 506"/>
          <p:cNvSpPr txBox="1">
            <a:spLocks noGrp="1"/>
          </p:cNvSpPr>
          <p:nvPr>
            <p:ph type="body" idx="1"/>
          </p:nvPr>
        </p:nvSpPr>
        <p:spPr>
          <a:xfrm>
            <a:off x="755650" y="5078413"/>
            <a:ext cx="6048375" cy="4811712"/>
          </a:xfrm>
          <a:prstGeom prst="rect">
            <a:avLst/>
          </a:prstGeom>
          <a:noFill/>
          <a:ln>
            <a:noFill/>
          </a:ln>
        </p:spPr>
        <p:txBody>
          <a:bodyPr spcFirstLastPara="1" wrap="square" lIns="0" tIns="0" rIns="0" bIns="0" anchor="ctr" anchorCtr="0">
            <a:noAutofit/>
          </a:bodyPr>
          <a:lstStyle/>
          <a:p>
            <a:pPr marL="171450" marR="0" lvl="0" indent="-171450" algn="l" rtl="0">
              <a:spcBef>
                <a:spcPts val="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To finalize, the new refractive indexes in the station of Beijing doesn’t have a huge impact.</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We think that the problem is the fraction of Black Carbon, which will make revisit our implementation and emissions of BC used in our runs.</a:t>
            </a: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txBox="1">
            <a:spLocks noGrp="1"/>
          </p:cNvSpPr>
          <p:nvPr>
            <p:ph type="body" idx="1"/>
          </p:nvPr>
        </p:nvSpPr>
        <p:spPr>
          <a:xfrm>
            <a:off x="755650" y="5078413"/>
            <a:ext cx="6046788" cy="4810125"/>
          </a:xfrm>
          <a:prstGeom prst="rect">
            <a:avLst/>
          </a:prstGeom>
        </p:spPr>
        <p:txBody>
          <a:bodyPr spcFirstLastPara="1" wrap="square" lIns="0" tIns="0" rIns="0" bIns="0" anchor="t" anchorCtr="0">
            <a:noAutofit/>
          </a:bodyPr>
          <a:lstStyle/>
          <a:p>
            <a:pPr marL="0" lvl="0" indent="0">
              <a:spcBef>
                <a:spcPts val="360"/>
              </a:spcBef>
              <a:spcAft>
                <a:spcPts val="0"/>
              </a:spcAft>
              <a:buNone/>
            </a:pPr>
            <a:endParaRPr/>
          </a:p>
        </p:txBody>
      </p:sp>
      <p:sp>
        <p:nvSpPr>
          <p:cNvPr id="545" name="Shape 545"/>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txBox="1">
            <a:spLocks noGrp="1"/>
          </p:cNvSpPr>
          <p:nvPr>
            <p:ph type="sldNum" idx="12"/>
          </p:nvPr>
        </p:nvSpPr>
        <p:spPr>
          <a:xfrm>
            <a:off x="4278313"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a:solidFill>
                  <a:srgbClr val="000000"/>
                </a:solidFill>
                <a:latin typeface="Times New Roman"/>
                <a:ea typeface="Times New Roman"/>
                <a:cs typeface="Times New Roman"/>
                <a:sym typeface="Times New Roman"/>
              </a:rPr>
              <a:t>23</a:t>
            </a:fld>
            <a:endParaRPr sz="1400">
              <a:solidFill>
                <a:srgbClr val="000000"/>
              </a:solidFill>
              <a:latin typeface="Times New Roman"/>
              <a:ea typeface="Times New Roman"/>
              <a:cs typeface="Times New Roman"/>
              <a:sym typeface="Times New Roman"/>
            </a:endParaRPr>
          </a:p>
        </p:txBody>
      </p:sp>
      <p:sp>
        <p:nvSpPr>
          <p:cNvPr id="550" name="Shape 550"/>
          <p:cNvSpPr>
            <a:spLocks noGrp="1" noRot="1" noChangeAspect="1"/>
          </p:cNvSpPr>
          <p:nvPr>
            <p:ph type="sldImg" idx="2"/>
          </p:nvPr>
        </p:nvSpPr>
        <p:spPr>
          <a:xfrm>
            <a:off x="1168400" y="812800"/>
            <a:ext cx="5221288" cy="40084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51" name="Shape 551"/>
          <p:cNvSpPr txBox="1">
            <a:spLocks noGrp="1"/>
          </p:cNvSpPr>
          <p:nvPr>
            <p:ph type="body" idx="1"/>
          </p:nvPr>
        </p:nvSpPr>
        <p:spPr>
          <a:xfrm>
            <a:off x="755650" y="5078413"/>
            <a:ext cx="6048300" cy="4811700"/>
          </a:xfrm>
          <a:prstGeom prst="rect">
            <a:avLst/>
          </a:prstGeom>
          <a:noFill/>
          <a:ln>
            <a:noFill/>
          </a:ln>
        </p:spPr>
        <p:txBody>
          <a:bodyPr spcFirstLastPara="1" wrap="square" lIns="0" tIns="0" rIns="0" bIns="0" anchor="ctr" anchorCtr="0">
            <a:noAutofit/>
          </a:bodyPr>
          <a:lstStyle/>
          <a:p>
            <a:pPr marL="457200" marR="0" lvl="0" indent="-317500" algn="l" rtl="0">
              <a:spcBef>
                <a:spcPts val="360"/>
              </a:spcBef>
              <a:spcAft>
                <a:spcPts val="0"/>
              </a:spcAft>
              <a:buSzPts val="1400"/>
              <a:buChar char="●"/>
            </a:pPr>
            <a:r>
              <a:rPr lang="en-GB"/>
              <a:t>One of the main focii of the DA activities has been the preparation of the system for high resolution multi-year simulations to be run for DustClim</a:t>
            </a:r>
            <a:endParaRPr/>
          </a:p>
          <a:p>
            <a:pPr marL="457200" marR="0" lvl="0" indent="-317500" algn="l" rtl="0">
              <a:spcBef>
                <a:spcPts val="0"/>
              </a:spcBef>
              <a:spcAft>
                <a:spcPts val="0"/>
              </a:spcAft>
              <a:buSzPts val="1400"/>
              <a:buChar char="●"/>
            </a:pPr>
            <a:r>
              <a:rPr lang="en-GB"/>
              <a:t>DustClim is a 3 year project from the ERA4CS initiative with Sara Basart as PI. The aim is to produce a dust reanalysis at 0.1x0.1 deg resolution and develop dust-related services for the energy sector, aviation and AQ. </a:t>
            </a:r>
            <a:endParaRPr/>
          </a:p>
          <a:p>
            <a:pPr marL="457200" marR="0" lvl="0" indent="-317500" algn="l" rtl="0">
              <a:spcBef>
                <a:spcPts val="0"/>
              </a:spcBef>
              <a:spcAft>
                <a:spcPts val="0"/>
              </a:spcAft>
              <a:buSzPts val="1400"/>
              <a:buChar char="●"/>
            </a:pPr>
            <a:r>
              <a:rPr lang="en-GB"/>
              <a:t>Reanalysis domain: BDFC</a:t>
            </a:r>
            <a:endParaRPr/>
          </a:p>
          <a:p>
            <a:pPr marL="457200" marR="0" lvl="0" indent="-317500" algn="l" rtl="0">
              <a:spcBef>
                <a:spcPts val="0"/>
              </a:spcBef>
              <a:spcAft>
                <a:spcPts val="0"/>
              </a:spcAft>
              <a:buSzPts val="1400"/>
              <a:buChar char="●"/>
            </a:pPr>
            <a:r>
              <a:rPr lang="en-GB"/>
              <a:t>Reanalysis period: MODIS era</a:t>
            </a:r>
            <a:endParaRPr/>
          </a:p>
          <a:p>
            <a:pPr marL="457200" marR="0" lvl="0" indent="-317500" algn="l" rtl="0">
              <a:spcBef>
                <a:spcPts val="0"/>
              </a:spcBef>
              <a:spcAft>
                <a:spcPts val="0"/>
              </a:spcAft>
              <a:buSzPts val="1400"/>
              <a:buChar char="●"/>
            </a:pPr>
            <a:r>
              <a:rPr lang="en-GB"/>
              <a:t>Partners: Aemet, CNRS, CNR, FMI, BSC</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3" name="Shape 583"/>
          <p:cNvSpPr txBox="1">
            <a:spLocks noGrp="1"/>
          </p:cNvSpPr>
          <p:nvPr>
            <p:ph type="body" idx="1"/>
          </p:nvPr>
        </p:nvSpPr>
        <p:spPr>
          <a:xfrm>
            <a:off x="755650" y="5078413"/>
            <a:ext cx="6046800" cy="4810200"/>
          </a:xfrm>
          <a:prstGeom prst="rect">
            <a:avLst/>
          </a:prstGeom>
        </p:spPr>
        <p:txBody>
          <a:bodyPr spcFirstLastPara="1" wrap="square" lIns="0" tIns="0" rIns="0" bIns="0" anchor="t" anchorCtr="0">
            <a:noAutofit/>
          </a:bodyPr>
          <a:lstStyle/>
          <a:p>
            <a:pPr marL="457200" lvl="0" indent="-317500" rtl="0">
              <a:spcBef>
                <a:spcPts val="360"/>
              </a:spcBef>
              <a:spcAft>
                <a:spcPts val="0"/>
              </a:spcAft>
              <a:buSzPts val="1400"/>
              <a:buChar char="●"/>
            </a:pPr>
            <a:r>
              <a:rPr lang="en-GB"/>
              <a:t>The analysis of the previous slide is based on the assimilation of coarse Deep Blue observations produced by Paul Ginoux.</a:t>
            </a:r>
            <a:endParaRPr/>
          </a:p>
          <a:p>
            <a:pPr marL="457200" lvl="0" indent="-317500">
              <a:spcBef>
                <a:spcPts val="0"/>
              </a:spcBef>
              <a:spcAft>
                <a:spcPts val="0"/>
              </a:spcAft>
              <a:buSzPts val="1400"/>
              <a:buChar char="●"/>
            </a:pPr>
            <a:r>
              <a:rPr lang="en-GB"/>
              <a:t>The uncertainty for them has been characterized using Sayer method for Deep Blue</a:t>
            </a:r>
            <a:endParaRPr/>
          </a:p>
        </p:txBody>
      </p:sp>
      <p:sp>
        <p:nvSpPr>
          <p:cNvPr id="584" name="Shape 584"/>
          <p:cNvSpPr txBox="1">
            <a:spLocks noGrp="1"/>
          </p:cNvSpPr>
          <p:nvPr>
            <p:ph type="sldNum" idx="12"/>
          </p:nvPr>
        </p:nvSpPr>
        <p:spPr>
          <a:xfrm>
            <a:off x="4278313" y="10156825"/>
            <a:ext cx="3279900" cy="533400"/>
          </a:xfrm>
          <a:prstGeom prst="rect">
            <a:avLst/>
          </a:prstGeom>
        </p:spPr>
        <p:txBody>
          <a:bodyPr spcFirstLastPara="1" wrap="square" lIns="0" tIns="0" rIns="0" bIns="0" anchor="b" anchorCtr="0">
            <a:noAutofit/>
          </a:bodyPr>
          <a:lstStyle/>
          <a:p>
            <a:pPr marL="0" lvl="0" indent="0">
              <a:spcBef>
                <a:spcPts val="0"/>
              </a:spcBef>
              <a:spcAft>
                <a:spcPts val="0"/>
              </a:spcAft>
              <a:buClr>
                <a:srgbClr val="000000"/>
              </a:buClr>
              <a:buFont typeface="Arial"/>
              <a:buNone/>
            </a:pPr>
            <a:fld id="{00000000-1234-1234-1234-123412341234}" type="slidenum">
              <a:rPr lang="en-GB"/>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5" name="Shape 575"/>
          <p:cNvSpPr txBox="1">
            <a:spLocks noGrp="1"/>
          </p:cNvSpPr>
          <p:nvPr>
            <p:ph type="body" idx="1"/>
          </p:nvPr>
        </p:nvSpPr>
        <p:spPr>
          <a:xfrm>
            <a:off x="755650" y="5078413"/>
            <a:ext cx="6046800" cy="4810200"/>
          </a:xfrm>
          <a:prstGeom prst="rect">
            <a:avLst/>
          </a:prstGeom>
        </p:spPr>
        <p:txBody>
          <a:bodyPr spcFirstLastPara="1" wrap="square" lIns="0" tIns="0" rIns="0" bIns="0" anchor="t" anchorCtr="0">
            <a:noAutofit/>
          </a:bodyPr>
          <a:lstStyle/>
          <a:p>
            <a:pPr marL="457200" lvl="0" indent="-317500" rtl="0">
              <a:spcBef>
                <a:spcPts val="360"/>
              </a:spcBef>
              <a:spcAft>
                <a:spcPts val="0"/>
              </a:spcAft>
              <a:buSzPts val="1400"/>
              <a:buChar char="●"/>
            </a:pPr>
            <a:r>
              <a:rPr lang="en-GB" dirty="0"/>
              <a:t>Feasibility of 0.1x0.1 ENS-DA runs has been proved for 1 year of simulations </a:t>
            </a:r>
            <a:endParaRPr dirty="0"/>
          </a:p>
          <a:p>
            <a:pPr marL="457200" lvl="0" indent="-317500" rtl="0">
              <a:spcBef>
                <a:spcPts val="0"/>
              </a:spcBef>
              <a:spcAft>
                <a:spcPts val="0"/>
              </a:spcAft>
              <a:buSzPts val="1400"/>
              <a:buChar char="●"/>
            </a:pPr>
            <a:r>
              <a:rPr lang="en-GB" dirty="0"/>
              <a:t>Here monthly averages of dust AOD analyses at 0.1x0.1  are shown for the different months of 2012</a:t>
            </a:r>
            <a:endParaRPr dirty="0"/>
          </a:p>
          <a:p>
            <a:pPr marL="457200" lvl="0" indent="-317500" rtl="0">
              <a:spcBef>
                <a:spcPts val="0"/>
              </a:spcBef>
              <a:spcAft>
                <a:spcPts val="0"/>
              </a:spcAft>
              <a:buSzPts val="1400"/>
              <a:buChar char="●"/>
            </a:pPr>
            <a:r>
              <a:rPr lang="en-GB" dirty="0"/>
              <a:t>This is a preliminary test on which to build the next tasks of the project: close-to-optimal configuration for the ensemble, the tuning of DA parameters, and for the treatment of the observations.</a:t>
            </a:r>
            <a:endParaRPr dirty="0"/>
          </a:p>
        </p:txBody>
      </p:sp>
      <p:sp>
        <p:nvSpPr>
          <p:cNvPr id="576" name="Shape 576"/>
          <p:cNvSpPr txBox="1">
            <a:spLocks noGrp="1"/>
          </p:cNvSpPr>
          <p:nvPr>
            <p:ph type="sldNum" idx="12"/>
          </p:nvPr>
        </p:nvSpPr>
        <p:spPr>
          <a:xfrm>
            <a:off x="4278313" y="10156825"/>
            <a:ext cx="3279900" cy="533400"/>
          </a:xfrm>
          <a:prstGeom prst="rect">
            <a:avLst/>
          </a:prstGeom>
        </p:spPr>
        <p:txBody>
          <a:bodyPr spcFirstLastPara="1" wrap="square" lIns="0" tIns="0" rIns="0" bIns="0" anchor="b" anchorCtr="0">
            <a:noAutofit/>
          </a:bodyPr>
          <a:lstStyle/>
          <a:p>
            <a:pPr marL="0" lvl="0" indent="0">
              <a:spcBef>
                <a:spcPts val="0"/>
              </a:spcBef>
              <a:spcAft>
                <a:spcPts val="0"/>
              </a:spcAft>
              <a:buClr>
                <a:srgbClr val="000000"/>
              </a:buClr>
              <a:buFont typeface="Arial"/>
              <a:buNone/>
            </a:pPr>
            <a:fld id="{00000000-1234-1234-1234-123412341234}" type="slidenum">
              <a:rPr lang="en-GB"/>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755650" y="5078413"/>
            <a:ext cx="6046800" cy="4810200"/>
          </a:xfrm>
          <a:prstGeom prst="rect">
            <a:avLst/>
          </a:prstGeom>
        </p:spPr>
        <p:txBody>
          <a:bodyPr spcFirstLastPara="1" wrap="square" lIns="0" tIns="0" rIns="0" bIns="0" anchor="t" anchorCtr="0">
            <a:noAutofit/>
          </a:bodyPr>
          <a:lstStyle/>
          <a:p>
            <a:pPr marL="457200" lvl="0" indent="-317500" rtl="0">
              <a:spcBef>
                <a:spcPts val="360"/>
              </a:spcBef>
              <a:spcAft>
                <a:spcPts val="0"/>
              </a:spcAft>
              <a:buSzPts val="1400"/>
              <a:buChar char="●"/>
            </a:pPr>
            <a:r>
              <a:rPr lang="en-GB"/>
              <a:t>We have performed a user case study for the ESA climate change initiative on the assimilation of IASI dust AOD, which are retrievals done in the thermal infrared</a:t>
            </a:r>
            <a:endParaRPr/>
          </a:p>
          <a:p>
            <a:pPr marL="457200" lvl="0" indent="-317500" rtl="0">
              <a:spcBef>
                <a:spcPts val="0"/>
              </a:spcBef>
              <a:spcAft>
                <a:spcPts val="0"/>
              </a:spcAft>
              <a:buSzPts val="1400"/>
              <a:buChar char="●"/>
            </a:pPr>
            <a:r>
              <a:rPr lang="en-GB"/>
              <a:t>Aim of the study: showcase their potential to improve prediction and monitoring of mineral dust</a:t>
            </a:r>
            <a:endParaRPr/>
          </a:p>
          <a:p>
            <a:pPr marL="457200" lvl="0" indent="-317500" rtl="0">
              <a:spcBef>
                <a:spcPts val="0"/>
              </a:spcBef>
              <a:spcAft>
                <a:spcPts val="0"/>
              </a:spcAft>
              <a:buSzPts val="1400"/>
              <a:buChar char="●"/>
            </a:pPr>
            <a:r>
              <a:rPr lang="en-GB"/>
              <a:t>IASI provides valuable information on aerosol properties, in particular observations are available night and day time, over ocean and land, are sensitive to coarse absorbing particles</a:t>
            </a:r>
            <a:endParaRPr/>
          </a:p>
          <a:p>
            <a:pPr marL="457200" lvl="0" indent="-317500" rtl="0">
              <a:spcBef>
                <a:spcPts val="0"/>
              </a:spcBef>
              <a:spcAft>
                <a:spcPts val="0"/>
              </a:spcAft>
              <a:buSzPts val="1400"/>
              <a:buChar char="●"/>
            </a:pPr>
            <a:r>
              <a:rPr lang="en-GB"/>
              <a:t>A characterization of observation uncertainty is provided at pixel-level by the retrieval teams</a:t>
            </a:r>
            <a:endParaRPr/>
          </a:p>
          <a:p>
            <a:pPr marL="457200" lvl="0" indent="-317500" rtl="0">
              <a:spcBef>
                <a:spcPts val="0"/>
              </a:spcBef>
              <a:spcAft>
                <a:spcPts val="0"/>
              </a:spcAft>
              <a:buSzPts val="1400"/>
              <a:buChar char="●"/>
            </a:pPr>
            <a:r>
              <a:rPr lang="en-GB"/>
              <a:t>IASI is suited for long-term evolution (IASI-1, 2, 3 + IASI-NG-1, 2, 3 )</a:t>
            </a:r>
            <a:endParaRPr/>
          </a:p>
          <a:p>
            <a:pPr marL="457200" lvl="0" indent="-317500" rtl="0">
              <a:spcBef>
                <a:spcPts val="0"/>
              </a:spcBef>
              <a:spcAft>
                <a:spcPts val="0"/>
              </a:spcAft>
              <a:buSzPts val="1400"/>
              <a:buChar char="●"/>
            </a:pPr>
            <a:r>
              <a:rPr lang="en-GB"/>
              <a:t>Retrieval from 4 different algorithms have been used provided by Universite Libre de Bruxelles, BIRA-IASB, Laboratoire de Meteorologie  Dynamique, DLR</a:t>
            </a:r>
            <a:endParaRPr/>
          </a:p>
          <a:p>
            <a:pPr marL="0" lvl="0" indent="0">
              <a:spcBef>
                <a:spcPts val="360"/>
              </a:spcBef>
              <a:spcAft>
                <a:spcPts val="0"/>
              </a:spcAft>
              <a:buClr>
                <a:schemeClr val="dk1"/>
              </a:buClr>
              <a:buSzPts val="1100"/>
              <a:buFont typeface="Arial"/>
              <a:buNone/>
            </a:pPr>
            <a:endParaRPr/>
          </a:p>
          <a:p>
            <a:pPr marL="0" lvl="0" indent="0">
              <a:spcBef>
                <a:spcPts val="360"/>
              </a:spcBef>
              <a:spcAft>
                <a:spcPts val="0"/>
              </a:spcAft>
              <a:buNone/>
            </a:pPr>
            <a:endParaRPr/>
          </a:p>
        </p:txBody>
      </p:sp>
      <p:sp>
        <p:nvSpPr>
          <p:cNvPr id="593" name="Shape 593"/>
          <p:cNvSpPr txBox="1">
            <a:spLocks noGrp="1"/>
          </p:cNvSpPr>
          <p:nvPr>
            <p:ph type="sldNum" idx="12"/>
          </p:nvPr>
        </p:nvSpPr>
        <p:spPr>
          <a:xfrm>
            <a:off x="4278313" y="10156825"/>
            <a:ext cx="3279900" cy="533400"/>
          </a:xfrm>
          <a:prstGeom prst="rect">
            <a:avLst/>
          </a:prstGeom>
        </p:spPr>
        <p:txBody>
          <a:bodyPr spcFirstLastPara="1" wrap="square" lIns="0" tIns="0" rIns="0" bIns="0" anchor="b" anchorCtr="0">
            <a:noAutofit/>
          </a:bodyPr>
          <a:lstStyle/>
          <a:p>
            <a:pPr marL="0" lvl="0" indent="0">
              <a:spcBef>
                <a:spcPts val="0"/>
              </a:spcBef>
              <a:spcAft>
                <a:spcPts val="0"/>
              </a:spcAft>
              <a:buClr>
                <a:srgbClr val="000000"/>
              </a:buClr>
              <a:buFont typeface="Arial"/>
              <a:buNone/>
            </a:pPr>
            <a:fld id="{00000000-1234-1234-1234-123412341234}" type="slidenum">
              <a:rPr lang="en-GB"/>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6" name="Shape 606"/>
          <p:cNvSpPr txBox="1">
            <a:spLocks noGrp="1"/>
          </p:cNvSpPr>
          <p:nvPr>
            <p:ph type="body" idx="1"/>
          </p:nvPr>
        </p:nvSpPr>
        <p:spPr>
          <a:xfrm>
            <a:off x="755650" y="5078413"/>
            <a:ext cx="6046800" cy="4810200"/>
          </a:xfrm>
          <a:prstGeom prst="rect">
            <a:avLst/>
          </a:prstGeom>
        </p:spPr>
        <p:txBody>
          <a:bodyPr spcFirstLastPara="1" wrap="square" lIns="0" tIns="0" rIns="0" bIns="0" anchor="t" anchorCtr="0">
            <a:noAutofit/>
          </a:bodyPr>
          <a:lstStyle/>
          <a:p>
            <a:pPr marL="457200" lvl="0" indent="-317500" rtl="0">
              <a:spcBef>
                <a:spcPts val="360"/>
              </a:spcBef>
              <a:spcAft>
                <a:spcPts val="0"/>
              </a:spcAft>
              <a:buSzPts val="1400"/>
              <a:buChar char="●"/>
            </a:pPr>
            <a:r>
              <a:rPr lang="en-GB" dirty="0"/>
              <a:t>Updates on this study from what was presented at the last ICAP meeting are that:</a:t>
            </a:r>
            <a:endParaRPr dirty="0"/>
          </a:p>
          <a:p>
            <a:pPr marL="914400" lvl="1" indent="-317500" rtl="0">
              <a:spcBef>
                <a:spcPts val="0"/>
              </a:spcBef>
              <a:spcAft>
                <a:spcPts val="0"/>
              </a:spcAft>
              <a:buSzPts val="1400"/>
              <a:buChar char="○"/>
            </a:pPr>
            <a:r>
              <a:rPr lang="en-GB" dirty="0"/>
              <a:t>the study has been completed using the latest product version delivered by the retrieval teams at the end of the </a:t>
            </a:r>
            <a:r>
              <a:rPr lang="en-GB" dirty="0" err="1"/>
              <a:t>aerosol_cci</a:t>
            </a:r>
            <a:r>
              <a:rPr lang="en-GB" dirty="0"/>
              <a:t> project. Retrieval algorithm improvements were in fact still on-going</a:t>
            </a:r>
            <a:endParaRPr dirty="0"/>
          </a:p>
          <a:p>
            <a:pPr marL="914400" lvl="1" indent="-317500" rtl="0">
              <a:spcBef>
                <a:spcPts val="0"/>
              </a:spcBef>
              <a:spcAft>
                <a:spcPts val="0"/>
              </a:spcAft>
              <a:buSzPts val="1400"/>
              <a:buChar char="○"/>
            </a:pPr>
            <a:r>
              <a:rPr lang="en-GB" dirty="0"/>
              <a:t>The period of study has been extended to Mar-Jun 2015</a:t>
            </a:r>
            <a:endParaRPr dirty="0"/>
          </a:p>
          <a:p>
            <a:pPr marL="457200" lvl="0" indent="-317500">
              <a:spcBef>
                <a:spcPts val="0"/>
              </a:spcBef>
              <a:spcAft>
                <a:spcPts val="0"/>
              </a:spcAft>
              <a:buSzPts val="1400"/>
              <a:buChar char="●"/>
            </a:pPr>
            <a:r>
              <a:rPr lang="en-GB" dirty="0"/>
              <a:t>Here mean analyses are shown over the study period for the 4 different algorithm as produced at the end of the project</a:t>
            </a:r>
            <a:r>
              <a:rPr lang="en-GB" dirty="0" smtClean="0"/>
              <a:t>.</a:t>
            </a:r>
          </a:p>
          <a:p>
            <a:pPr marL="457200" lvl="0" indent="-317500" rtl="0">
              <a:spcBef>
                <a:spcPts val="360"/>
              </a:spcBef>
              <a:spcAft>
                <a:spcPts val="0"/>
              </a:spcAft>
              <a:buSzPts val="1400"/>
              <a:buChar char="●"/>
            </a:pPr>
            <a:r>
              <a:rPr lang="en-GB" dirty="0" smtClean="0"/>
              <a:t>The 4 algorithm showed different skills</a:t>
            </a:r>
          </a:p>
          <a:p>
            <a:pPr marL="457200" lvl="0" indent="-317500" rtl="0">
              <a:spcBef>
                <a:spcPts val="0"/>
              </a:spcBef>
              <a:spcAft>
                <a:spcPts val="0"/>
              </a:spcAft>
              <a:buSzPts val="1400"/>
              <a:buChar char="●"/>
            </a:pPr>
            <a:r>
              <a:rPr lang="en-GB" dirty="0" smtClean="0"/>
              <a:t>The university of </a:t>
            </a:r>
            <a:r>
              <a:rPr lang="en-GB" dirty="0" err="1" smtClean="0"/>
              <a:t>Bruxelles</a:t>
            </a:r>
            <a:r>
              <a:rPr lang="en-GB" dirty="0" smtClean="0"/>
              <a:t>’ one (ULB retrievals) shows the greatest potential</a:t>
            </a:r>
          </a:p>
          <a:p>
            <a:pPr marL="457200" lvl="0" indent="-317500" rtl="0">
              <a:spcBef>
                <a:spcPts val="0"/>
              </a:spcBef>
              <a:spcAft>
                <a:spcPts val="0"/>
              </a:spcAft>
              <a:buSzPts val="1400"/>
              <a:buChar char="●"/>
            </a:pPr>
            <a:r>
              <a:rPr lang="en-GB" dirty="0" smtClean="0"/>
              <a:t>Some are not mature yet (IMARS in particular)</a:t>
            </a:r>
          </a:p>
          <a:p>
            <a:pPr marL="457200" lvl="0" indent="-317500">
              <a:spcBef>
                <a:spcPts val="0"/>
              </a:spcBef>
              <a:spcAft>
                <a:spcPts val="0"/>
              </a:spcAft>
              <a:buSzPts val="1400"/>
              <a:buChar char="●"/>
            </a:pPr>
            <a:r>
              <a:rPr lang="en-GB" dirty="0" smtClean="0"/>
              <a:t>A bug has been discovered in one of them (MAPIR) that they plan to correct</a:t>
            </a:r>
          </a:p>
          <a:p>
            <a:pPr marL="457200" lvl="0" indent="-317500">
              <a:spcBef>
                <a:spcPts val="0"/>
              </a:spcBef>
              <a:spcAft>
                <a:spcPts val="0"/>
              </a:spcAft>
              <a:buSzPts val="1400"/>
              <a:buChar char="●"/>
            </a:pPr>
            <a:endParaRPr dirty="0"/>
          </a:p>
        </p:txBody>
      </p:sp>
      <p:sp>
        <p:nvSpPr>
          <p:cNvPr id="607" name="Shape 607"/>
          <p:cNvSpPr txBox="1">
            <a:spLocks noGrp="1"/>
          </p:cNvSpPr>
          <p:nvPr>
            <p:ph type="sldNum" idx="12"/>
          </p:nvPr>
        </p:nvSpPr>
        <p:spPr>
          <a:xfrm>
            <a:off x="4278313" y="10156825"/>
            <a:ext cx="3279900" cy="533400"/>
          </a:xfrm>
          <a:prstGeom prst="rect">
            <a:avLst/>
          </a:prstGeom>
        </p:spPr>
        <p:txBody>
          <a:bodyPr spcFirstLastPara="1" wrap="square" lIns="0" tIns="0" rIns="0" bIns="0" anchor="b" anchorCtr="0">
            <a:noAutofit/>
          </a:bodyPr>
          <a:lstStyle/>
          <a:p>
            <a:pPr marL="0" lvl="0" indent="0">
              <a:spcBef>
                <a:spcPts val="0"/>
              </a:spcBef>
              <a:spcAft>
                <a:spcPts val="0"/>
              </a:spcAft>
              <a:buClr>
                <a:srgbClr val="000000"/>
              </a:buClr>
              <a:buFont typeface="Arial"/>
              <a:buNone/>
            </a:pPr>
            <a:fld id="{00000000-1234-1234-1234-123412341234}" type="slidenum">
              <a:rPr lang="en-GB"/>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755650" y="5078413"/>
            <a:ext cx="6046800" cy="4810200"/>
          </a:xfrm>
          <a:prstGeom prst="rect">
            <a:avLst/>
          </a:prstGeom>
        </p:spPr>
        <p:txBody>
          <a:bodyPr spcFirstLastPara="1" wrap="square" lIns="0" tIns="0" rIns="0" bIns="0" anchor="t" anchorCtr="0">
            <a:noAutofit/>
          </a:bodyPr>
          <a:lstStyle/>
          <a:p>
            <a:pPr marL="457200" lvl="0" indent="-317500" rtl="0">
              <a:spcBef>
                <a:spcPts val="360"/>
              </a:spcBef>
              <a:spcAft>
                <a:spcPts val="0"/>
              </a:spcAft>
              <a:buSzPts val="1400"/>
              <a:buChar char="●"/>
            </a:pPr>
            <a:r>
              <a:rPr lang="en-GB"/>
              <a:t>We have performed an exercise on varying the observation uncertainty using three different estimations:</a:t>
            </a:r>
            <a:endParaRPr/>
          </a:p>
          <a:p>
            <a:pPr marL="914400" lvl="1" indent="-317500" rtl="0">
              <a:spcBef>
                <a:spcPts val="0"/>
              </a:spcBef>
              <a:spcAft>
                <a:spcPts val="0"/>
              </a:spcAft>
              <a:buSzPts val="1400"/>
              <a:buChar char="○"/>
            </a:pPr>
            <a:r>
              <a:rPr lang="en-GB"/>
              <a:t>Provided by the data provider</a:t>
            </a:r>
            <a:endParaRPr/>
          </a:p>
          <a:p>
            <a:pPr marL="914400" lvl="1" indent="-317500" rtl="0">
              <a:spcBef>
                <a:spcPts val="0"/>
              </a:spcBef>
              <a:spcAft>
                <a:spcPts val="0"/>
              </a:spcAft>
              <a:buSzPts val="1400"/>
              <a:buChar char="○"/>
            </a:pPr>
            <a:r>
              <a:rPr lang="en-GB"/>
              <a:t>Linear in AOD (similar to the one used for Deep Blue)</a:t>
            </a:r>
            <a:endParaRPr/>
          </a:p>
          <a:p>
            <a:pPr marL="914400" lvl="1" indent="-317500" rtl="0">
              <a:spcBef>
                <a:spcPts val="0"/>
              </a:spcBef>
              <a:spcAft>
                <a:spcPts val="0"/>
              </a:spcAft>
              <a:buSzPts val="1400"/>
              <a:buChar char="○"/>
            </a:pPr>
            <a:r>
              <a:rPr lang="en-GB"/>
              <a:t>A mere constant value</a:t>
            </a:r>
            <a:endParaRPr/>
          </a:p>
          <a:p>
            <a:pPr marL="457200" lvl="0" indent="-317500" rtl="0">
              <a:spcBef>
                <a:spcPts val="0"/>
              </a:spcBef>
              <a:spcAft>
                <a:spcPts val="0"/>
              </a:spcAft>
              <a:buSzPts val="1400"/>
              <a:buChar char="●"/>
            </a:pPr>
            <a:r>
              <a:rPr lang="en-GB"/>
              <a:t>A relevant impact on the analysis is observed, we wish to investigate this further. </a:t>
            </a:r>
            <a:endParaRPr/>
          </a:p>
        </p:txBody>
      </p:sp>
      <p:sp>
        <p:nvSpPr>
          <p:cNvPr id="631" name="Shape 631"/>
          <p:cNvSpPr txBox="1">
            <a:spLocks noGrp="1"/>
          </p:cNvSpPr>
          <p:nvPr>
            <p:ph type="sldNum" idx="12"/>
          </p:nvPr>
        </p:nvSpPr>
        <p:spPr>
          <a:xfrm>
            <a:off x="4278313" y="10156825"/>
            <a:ext cx="3279900" cy="533400"/>
          </a:xfrm>
          <a:prstGeom prst="rect">
            <a:avLst/>
          </a:prstGeom>
        </p:spPr>
        <p:txBody>
          <a:bodyPr spcFirstLastPara="1" wrap="square" lIns="0" tIns="0" rIns="0" bIns="0" anchor="b" anchorCtr="0">
            <a:noAutofit/>
          </a:bodyPr>
          <a:lstStyle/>
          <a:p>
            <a:pPr marL="0" lvl="0" indent="0">
              <a:spcBef>
                <a:spcPts val="0"/>
              </a:spcBef>
              <a:spcAft>
                <a:spcPts val="0"/>
              </a:spcAft>
              <a:buClr>
                <a:srgbClr val="000000"/>
              </a:buClr>
              <a:buFont typeface="Arial"/>
              <a:buNone/>
            </a:pPr>
            <a:fld id="{00000000-1234-1234-1234-123412341234}" type="slidenum">
              <a:rPr lang="en-GB"/>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5" name="Shape 645"/>
          <p:cNvSpPr txBox="1">
            <a:spLocks noGrp="1"/>
          </p:cNvSpPr>
          <p:nvPr>
            <p:ph type="body" idx="1"/>
          </p:nvPr>
        </p:nvSpPr>
        <p:spPr>
          <a:xfrm>
            <a:off x="755650" y="5078413"/>
            <a:ext cx="6046800" cy="4810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200" b="0" i="0" u="none" strike="noStrike" cap="none">
              <a:solidFill>
                <a:srgbClr val="000000"/>
              </a:solidFill>
              <a:latin typeface="Times New Roman"/>
              <a:ea typeface="Times New Roman"/>
              <a:cs typeface="Times New Roman"/>
              <a:sym typeface="Times New Roman"/>
            </a:endParaRPr>
          </a:p>
        </p:txBody>
      </p:sp>
      <p:sp>
        <p:nvSpPr>
          <p:cNvPr id="646" name="Shape 646"/>
          <p:cNvSpPr txBox="1">
            <a:spLocks noGrp="1"/>
          </p:cNvSpPr>
          <p:nvPr>
            <p:ph type="sldNum" idx="12"/>
          </p:nvPr>
        </p:nvSpPr>
        <p:spPr>
          <a:xfrm>
            <a:off x="4278313"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a:solidFill>
                  <a:srgbClr val="000000"/>
                </a:solidFill>
                <a:latin typeface="Times New Roman"/>
                <a:ea typeface="Times New Roman"/>
                <a:cs typeface="Times New Roman"/>
                <a:sym typeface="Times New Roman"/>
              </a:rPr>
              <a:t>29</a:t>
            </a:fld>
            <a:endParaRPr sz="14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755650" y="5078413"/>
            <a:ext cx="6046788" cy="4810125"/>
          </a:xfrm>
          <a:prstGeom prst="rect">
            <a:avLst/>
          </a:prstGeom>
        </p:spPr>
        <p:txBody>
          <a:bodyPr spcFirstLastPara="1" wrap="square" lIns="0" tIns="0" rIns="0" bIns="0" anchor="t" anchorCtr="0">
            <a:noAutofit/>
          </a:bodyPr>
          <a:lstStyle/>
          <a:p>
            <a:pPr marL="0" lvl="0" indent="0">
              <a:spcBef>
                <a:spcPts val="360"/>
              </a:spcBef>
              <a:spcAft>
                <a:spcPts val="0"/>
              </a:spcAft>
              <a:buNone/>
            </a:pPr>
            <a:endParaRPr/>
          </a:p>
        </p:txBody>
      </p:sp>
      <p:sp>
        <p:nvSpPr>
          <p:cNvPr id="136" name="Shape 136"/>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68400" y="812800"/>
            <a:ext cx="5219700" cy="4006850"/>
          </a:xfrm>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4</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9" name="Shape 179"/>
          <p:cNvSpPr txBox="1">
            <a:spLocks noGrp="1"/>
          </p:cNvSpPr>
          <p:nvPr>
            <p:ph type="body" idx="1"/>
          </p:nvPr>
        </p:nvSpPr>
        <p:spPr>
          <a:xfrm>
            <a:off x="755650" y="5078413"/>
            <a:ext cx="6046788" cy="481012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rgbClr val="000000"/>
              </a:buClr>
              <a:buSzPts val="1200"/>
              <a:buFont typeface="Arial"/>
              <a:buNone/>
            </a:pPr>
            <a:endParaRPr sz="1200" b="0" i="0" u="none" strike="noStrike" cap="none">
              <a:solidFill>
                <a:srgbClr val="000000"/>
              </a:solidFill>
              <a:latin typeface="Times New Roman"/>
              <a:ea typeface="Times New Roman"/>
              <a:cs typeface="Times New Roman"/>
              <a:sym typeface="Times New Roman"/>
            </a:endParaRPr>
          </a:p>
        </p:txBody>
      </p:sp>
      <p:sp>
        <p:nvSpPr>
          <p:cNvPr id="180" name="Shape 180"/>
          <p:cNvSpPr txBox="1">
            <a:spLocks noGrp="1"/>
          </p:cNvSpPr>
          <p:nvPr>
            <p:ph type="sldNum" idx="12"/>
          </p:nvPr>
        </p:nvSpPr>
        <p:spPr>
          <a:xfrm>
            <a:off x="3883852" y="8685331"/>
            <a:ext cx="2972547" cy="4572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a:solidFill>
                  <a:srgbClr val="000000"/>
                </a:solidFill>
                <a:latin typeface="Times New Roman"/>
                <a:ea typeface="Times New Roman"/>
                <a:cs typeface="Times New Roman"/>
                <a:sym typeface="Times New Roman"/>
              </a:rPr>
              <a:t>5</a:t>
            </a:fld>
            <a:endParaRPr sz="14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40259" y="684984"/>
            <a:ext cx="2378546" cy="3428999"/>
          </a:xfrm>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solidFill>
                  <a:prstClr val="black"/>
                </a:solidFill>
                <a:latin typeface="Calibri"/>
              </a:rPr>
              <a:pPr/>
              <a:t>6</a:t>
            </a:fld>
            <a:endParaRPr lang="es-ES">
              <a:solidFill>
                <a:prstClr val="black"/>
              </a:solidFill>
              <a:latin typeface="Calibri"/>
            </a:endParaRPr>
          </a:p>
        </p:txBody>
      </p:sp>
    </p:spTree>
    <p:extLst>
      <p:ext uri="{BB962C8B-B14F-4D97-AF65-F5344CB8AC3E}">
        <p14:creationId xmlns:p14="http://schemas.microsoft.com/office/powerpoint/2010/main" val="2850368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755650" y="5078413"/>
            <a:ext cx="6046788" cy="4810125"/>
          </a:xfrm>
          <a:prstGeom prst="rect">
            <a:avLst/>
          </a:prstGeom>
        </p:spPr>
        <p:txBody>
          <a:bodyPr spcFirstLastPara="1" wrap="square" lIns="0" tIns="0" rIns="0" bIns="0" anchor="t" anchorCtr="0">
            <a:noAutofit/>
          </a:bodyPr>
          <a:lstStyle/>
          <a:p>
            <a:pPr marL="0" lvl="0" indent="0">
              <a:spcBef>
                <a:spcPts val="360"/>
              </a:spcBef>
              <a:spcAft>
                <a:spcPts val="0"/>
              </a:spcAft>
              <a:buNone/>
            </a:pPr>
            <a:endParaRPr/>
          </a:p>
        </p:txBody>
      </p:sp>
      <p:sp>
        <p:nvSpPr>
          <p:cNvPr id="249" name="Shape 249"/>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96975" y="684213"/>
            <a:ext cx="4464050" cy="3429000"/>
          </a:xfrm>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solidFill>
                  <a:prstClr val="black"/>
                </a:solidFill>
                <a:latin typeface="Calibri"/>
              </a:rPr>
              <a:pPr/>
              <a:t>8</a:t>
            </a:fld>
            <a:endParaRPr lang="es-ES">
              <a:solidFill>
                <a:prstClr val="black"/>
              </a:solidFill>
              <a:latin typeface="Calibri"/>
            </a:endParaRPr>
          </a:p>
        </p:txBody>
      </p:sp>
    </p:spTree>
    <p:extLst>
      <p:ext uri="{BB962C8B-B14F-4D97-AF65-F5344CB8AC3E}">
        <p14:creationId xmlns:p14="http://schemas.microsoft.com/office/powerpoint/2010/main" val="285036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755650" y="5078413"/>
            <a:ext cx="6046800" cy="4810200"/>
          </a:xfrm>
          <a:prstGeom prst="rect">
            <a:avLst/>
          </a:prstGeom>
        </p:spPr>
        <p:txBody>
          <a:bodyPr spcFirstLastPara="1" wrap="square" lIns="0" tIns="0" rIns="0" bIns="0" anchor="t" anchorCtr="0">
            <a:noAutofit/>
          </a:bodyPr>
          <a:lstStyle/>
          <a:p>
            <a:pPr marL="0" lvl="0" indent="0" rtl="0">
              <a:spcBef>
                <a:spcPts val="360"/>
              </a:spcBef>
              <a:spcAft>
                <a:spcPts val="0"/>
              </a:spcAft>
              <a:buNone/>
            </a:pPr>
            <a:endParaRPr/>
          </a:p>
        </p:txBody>
      </p:sp>
      <p:sp>
        <p:nvSpPr>
          <p:cNvPr id="256" name="Shape 256"/>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SC2017-First">
  <p:cSld name="BSC2017-First">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Shape 11"/>
          <p:cNvSpPr/>
          <p:nvPr/>
        </p:nvSpPr>
        <p:spPr>
          <a:xfrm>
            <a:off x="3048000" y="6239614"/>
            <a:ext cx="6096000" cy="499044"/>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endParaRPr sz="1800" b="0" i="0" u="none" strike="noStrike" cap="none">
              <a:solidFill>
                <a:srgbClr val="FFFFFF"/>
              </a:solidFill>
              <a:latin typeface="Calibri"/>
              <a:ea typeface="Calibri"/>
              <a:cs typeface="Calibri"/>
              <a:sym typeface="Calibri"/>
            </a:endParaRPr>
          </a:p>
        </p:txBody>
      </p:sp>
      <p:sp>
        <p:nvSpPr>
          <p:cNvPr id="12" name="Shape 12"/>
          <p:cNvSpPr txBox="1">
            <a:spLocks noGrp="1"/>
          </p:cNvSpPr>
          <p:nvPr>
            <p:ph type="ctrTitle"/>
          </p:nvPr>
        </p:nvSpPr>
        <p:spPr>
          <a:xfrm>
            <a:off x="3722921" y="1670257"/>
            <a:ext cx="5026945" cy="306963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04890"/>
              </a:buClr>
              <a:buSzPts val="5200"/>
              <a:buFont typeface="Calibri"/>
              <a:buNone/>
              <a:defRPr sz="5200" b="1" i="0" u="none" strike="noStrike" cap="none">
                <a:solidFill>
                  <a:srgbClr val="0048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Shape 13"/>
          <p:cNvSpPr txBox="1">
            <a:spLocks noGrp="1"/>
          </p:cNvSpPr>
          <p:nvPr>
            <p:ph type="subTitle" idx="1"/>
          </p:nvPr>
        </p:nvSpPr>
        <p:spPr>
          <a:xfrm>
            <a:off x="3722921" y="5015839"/>
            <a:ext cx="5026945" cy="842168"/>
          </a:xfrm>
          <a:prstGeom prst="rect">
            <a:avLst/>
          </a:prstGeom>
          <a:noFill/>
          <a:ln>
            <a:noFill/>
          </a:ln>
        </p:spPr>
        <p:txBody>
          <a:bodyPr spcFirstLastPara="1" wrap="square" lIns="91425" tIns="45700" rIns="91425" bIns="45700" anchor="ctr"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Shape 14"/>
          <p:cNvSpPr/>
          <p:nvPr/>
        </p:nvSpPr>
        <p:spPr>
          <a:xfrm>
            <a:off x="1" y="6239614"/>
            <a:ext cx="3048000" cy="499044"/>
          </a:xfrm>
          <a:prstGeom prst="rect">
            <a:avLst/>
          </a:prstGeom>
          <a:solidFill>
            <a:srgbClr val="004890">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Times New Roman"/>
              <a:buNone/>
            </a:pPr>
            <a:endParaRPr sz="1600" b="0" i="0" u="none" strike="noStrike" cap="none">
              <a:solidFill>
                <a:srgbClr val="FFFFFF"/>
              </a:solidFill>
              <a:latin typeface="Calibri"/>
              <a:ea typeface="Calibri"/>
              <a:cs typeface="Calibri"/>
              <a:sym typeface="Calibri"/>
            </a:endParaRPr>
          </a:p>
        </p:txBody>
      </p:sp>
      <p:sp>
        <p:nvSpPr>
          <p:cNvPr id="15" name="Shape 15"/>
          <p:cNvSpPr txBox="1">
            <a:spLocks noGrp="1"/>
          </p:cNvSpPr>
          <p:nvPr>
            <p:ph type="body" idx="2"/>
          </p:nvPr>
        </p:nvSpPr>
        <p:spPr>
          <a:xfrm>
            <a:off x="244480" y="6239614"/>
            <a:ext cx="2441575" cy="499044"/>
          </a:xfrm>
          <a:prstGeom prst="rect">
            <a:avLst/>
          </a:prstGeom>
          <a:noFill/>
          <a:ln>
            <a:noFill/>
          </a:ln>
        </p:spPr>
        <p:txBody>
          <a:bodyPr spcFirstLastPara="1" wrap="square" lIns="91425" tIns="45700" rIns="91425" bIns="45700" anchor="ctr" anchorCtr="0"/>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body" idx="3"/>
          </p:nvPr>
        </p:nvSpPr>
        <p:spPr>
          <a:xfrm>
            <a:off x="3722916" y="6239610"/>
            <a:ext cx="5026946" cy="499044"/>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000"/>
              </a:spcBef>
              <a:spcAft>
                <a:spcPts val="0"/>
              </a:spcAft>
              <a:buClr>
                <a:srgbClr val="004890"/>
              </a:buClr>
              <a:buSzPts val="2400"/>
              <a:buFont typeface="Arial"/>
              <a:buNone/>
              <a:defRPr sz="2400" b="0" i="0" u="none" strike="noStrike" cap="none">
                <a:solidFill>
                  <a:srgbClr val="004890"/>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80988"/>
            <a:ext cx="8229600" cy="1169988"/>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1pPr>
            <a:lvl2pPr marR="0" lvl="1"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2pPr>
            <a:lvl3pPr marR="0" lvl="2"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3pPr>
            <a:lvl4pPr marR="0" lvl="3"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4pPr>
            <a:lvl5pPr marR="0" lvl="4"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5pPr>
            <a:lvl6pPr marR="0" lvl="5"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6pPr>
            <a:lvl7pPr marR="0" lvl="6"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7pPr>
            <a:lvl8pPr marR="0" lvl="7"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8pPr>
            <a:lvl9pPr marR="0" lvl="8"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9pPr>
          </a:lstStyle>
          <a:p>
            <a:endParaRPr/>
          </a:p>
        </p:txBody>
      </p:sp>
      <p:sp>
        <p:nvSpPr>
          <p:cNvPr id="52" name="Shape 52"/>
          <p:cNvSpPr txBox="1">
            <a:spLocks noGrp="1"/>
          </p:cNvSpPr>
          <p:nvPr>
            <p:ph type="body" idx="1"/>
          </p:nvPr>
        </p:nvSpPr>
        <p:spPr>
          <a:xfrm>
            <a:off x="457200" y="1571625"/>
            <a:ext cx="4040188" cy="654050"/>
          </a:xfrm>
          <a:prstGeom prst="rect">
            <a:avLst/>
          </a:prstGeom>
          <a:noFill/>
          <a:ln>
            <a:noFill/>
          </a:ln>
        </p:spPr>
        <p:txBody>
          <a:bodyPr spcFirstLastPara="1" wrap="square" lIns="90000" tIns="45000" rIns="90000" bIns="45000" anchor="b" anchorCtr="0"/>
          <a:lstStyle>
            <a:lvl1pPr marL="457200" marR="0" lvl="0" indent="-228600" algn="l" rtl="0">
              <a:lnSpc>
                <a:spcPct val="93000"/>
              </a:lnSpc>
              <a:spcBef>
                <a:spcPts val="1425"/>
              </a:spcBef>
              <a:spcAft>
                <a:spcPts val="0"/>
              </a:spcAft>
              <a:buClr>
                <a:srgbClr val="000000"/>
              </a:buClr>
              <a:buSzPts val="2400"/>
              <a:buFont typeface="Times New Roman"/>
              <a:buNone/>
              <a:defRPr sz="2400" b="1" i="0" u="none" strike="noStrike" cap="none">
                <a:solidFill>
                  <a:srgbClr val="004990"/>
                </a:solidFill>
                <a:latin typeface="Arial"/>
                <a:ea typeface="Arial"/>
                <a:cs typeface="Arial"/>
                <a:sym typeface="Arial"/>
              </a:defRPr>
            </a:lvl1pPr>
            <a:lvl2pPr marL="914400" marR="0" lvl="1" indent="-228600" algn="l" rtl="0">
              <a:lnSpc>
                <a:spcPct val="93000"/>
              </a:lnSpc>
              <a:spcBef>
                <a:spcPts val="1138"/>
              </a:spcBef>
              <a:spcAft>
                <a:spcPts val="0"/>
              </a:spcAft>
              <a:buClr>
                <a:srgbClr val="000000"/>
              </a:buClr>
              <a:buSzPts val="2000"/>
              <a:buFont typeface="Times New Roman"/>
              <a:buNone/>
              <a:defRPr sz="2000" b="1"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Clr>
                <a:srgbClr val="000000"/>
              </a:buClr>
              <a:buSzPts val="1800"/>
              <a:buFont typeface="Times New Roman"/>
              <a:buNone/>
              <a:defRPr sz="1800" b="1"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Clr>
                <a:srgbClr val="000000"/>
              </a:buClr>
              <a:buSzPts val="1600"/>
              <a:buFont typeface="Times New Roman"/>
              <a:buNone/>
              <a:defRPr sz="1600" b="1"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Clr>
                <a:srgbClr val="000000"/>
              </a:buClr>
              <a:buSzPts val="1600"/>
              <a:buFont typeface="Times New Roman"/>
              <a:buNone/>
              <a:defRPr sz="1600" b="1"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Clr>
                <a:srgbClr val="000000"/>
              </a:buClr>
              <a:buSzPts val="1600"/>
              <a:buFont typeface="Times New Roman"/>
              <a:buNone/>
              <a:defRPr sz="1600" b="1"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Clr>
                <a:srgbClr val="000000"/>
              </a:buClr>
              <a:buSzPts val="1600"/>
              <a:buFont typeface="Times New Roman"/>
              <a:buNone/>
              <a:defRPr sz="1600" b="1"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Clr>
                <a:srgbClr val="000000"/>
              </a:buClr>
              <a:buSzPts val="1600"/>
              <a:buFont typeface="Times New Roman"/>
              <a:buNone/>
              <a:defRPr sz="1600" b="1"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Clr>
                <a:srgbClr val="000000"/>
              </a:buClr>
              <a:buSzPts val="1600"/>
              <a:buFont typeface="Times New Roman"/>
              <a:buNone/>
              <a:defRPr sz="1600" b="1" i="0" u="none" strike="noStrike" cap="none">
                <a:solidFill>
                  <a:srgbClr val="004990"/>
                </a:solidFill>
                <a:latin typeface="Arial"/>
                <a:ea typeface="Arial"/>
                <a:cs typeface="Arial"/>
                <a:sym typeface="Arial"/>
              </a:defRPr>
            </a:lvl9pPr>
          </a:lstStyle>
          <a:p>
            <a:endParaRPr/>
          </a:p>
        </p:txBody>
      </p:sp>
      <p:sp>
        <p:nvSpPr>
          <p:cNvPr id="53" name="Shape 53"/>
          <p:cNvSpPr txBox="1">
            <a:spLocks noGrp="1"/>
          </p:cNvSpPr>
          <p:nvPr>
            <p:ph type="body" idx="2"/>
          </p:nvPr>
        </p:nvSpPr>
        <p:spPr>
          <a:xfrm>
            <a:off x="457200" y="2225677"/>
            <a:ext cx="4040188" cy="4044950"/>
          </a:xfrm>
          <a:prstGeom prst="rect">
            <a:avLst/>
          </a:prstGeom>
          <a:noFill/>
          <a:ln>
            <a:noFill/>
          </a:ln>
        </p:spPr>
        <p:txBody>
          <a:bodyPr spcFirstLastPara="1" wrap="square" lIns="90000" tIns="45000" rIns="90000" bIns="45000" anchor="t" anchorCtr="0"/>
          <a:lstStyle>
            <a:lvl1pPr marL="457200" marR="0" lvl="0" indent="-228600" algn="l" rtl="0">
              <a:lnSpc>
                <a:spcPct val="93000"/>
              </a:lnSpc>
              <a:spcBef>
                <a:spcPts val="1425"/>
              </a:spcBef>
              <a:spcAft>
                <a:spcPts val="0"/>
              </a:spcAft>
              <a:buSzPts val="1400"/>
              <a:buNone/>
              <a:defRPr sz="2400" b="0" i="0" u="none" strike="noStrike" cap="none">
                <a:solidFill>
                  <a:srgbClr val="004990"/>
                </a:solidFill>
                <a:latin typeface="Arial"/>
                <a:ea typeface="Arial"/>
                <a:cs typeface="Arial"/>
                <a:sym typeface="Arial"/>
              </a:defRPr>
            </a:lvl1pPr>
            <a:lvl2pPr marL="914400" marR="0" lvl="1" indent="-228600" algn="l" rtl="0">
              <a:lnSpc>
                <a:spcPct val="93000"/>
              </a:lnSpc>
              <a:spcBef>
                <a:spcPts val="1138"/>
              </a:spcBef>
              <a:spcAft>
                <a:spcPts val="0"/>
              </a:spcAft>
              <a:buSzPts val="1400"/>
              <a:buNone/>
              <a:defRPr sz="2000" b="0"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SzPts val="1400"/>
              <a:buNone/>
              <a:defRPr sz="1800" b="0"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SzPts val="1400"/>
              <a:buNone/>
              <a:defRPr sz="1600" b="0"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SzPts val="1400"/>
              <a:buNone/>
              <a:defRPr sz="1600" b="0"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SzPts val="1400"/>
              <a:buNone/>
              <a:defRPr sz="1600" b="0"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SzPts val="1400"/>
              <a:buNone/>
              <a:defRPr sz="1600" b="0"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SzPts val="1400"/>
              <a:buNone/>
              <a:defRPr sz="1600" b="0"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SzPts val="1400"/>
              <a:buNone/>
              <a:defRPr sz="1600" b="0" i="0" u="none" strike="noStrike" cap="none">
                <a:solidFill>
                  <a:srgbClr val="004990"/>
                </a:solidFill>
                <a:latin typeface="Arial"/>
                <a:ea typeface="Arial"/>
                <a:cs typeface="Arial"/>
                <a:sym typeface="Arial"/>
              </a:defRPr>
            </a:lvl9pPr>
          </a:lstStyle>
          <a:p>
            <a:endParaRPr/>
          </a:p>
        </p:txBody>
      </p:sp>
      <p:sp>
        <p:nvSpPr>
          <p:cNvPr id="54" name="Shape 54"/>
          <p:cNvSpPr txBox="1">
            <a:spLocks noGrp="1"/>
          </p:cNvSpPr>
          <p:nvPr>
            <p:ph type="body" idx="3"/>
          </p:nvPr>
        </p:nvSpPr>
        <p:spPr>
          <a:xfrm>
            <a:off x="4645029" y="1571625"/>
            <a:ext cx="4041775" cy="654050"/>
          </a:xfrm>
          <a:prstGeom prst="rect">
            <a:avLst/>
          </a:prstGeom>
          <a:noFill/>
          <a:ln>
            <a:noFill/>
          </a:ln>
        </p:spPr>
        <p:txBody>
          <a:bodyPr spcFirstLastPara="1" wrap="square" lIns="90000" tIns="45000" rIns="90000" bIns="45000" anchor="b" anchorCtr="0"/>
          <a:lstStyle>
            <a:lvl1pPr marL="457200" marR="0" lvl="0" indent="-228600" algn="l" rtl="0">
              <a:lnSpc>
                <a:spcPct val="93000"/>
              </a:lnSpc>
              <a:spcBef>
                <a:spcPts val="1425"/>
              </a:spcBef>
              <a:spcAft>
                <a:spcPts val="0"/>
              </a:spcAft>
              <a:buClr>
                <a:srgbClr val="000000"/>
              </a:buClr>
              <a:buSzPts val="2400"/>
              <a:buFont typeface="Times New Roman"/>
              <a:buNone/>
              <a:defRPr sz="2400" b="1" i="0" u="none" strike="noStrike" cap="none">
                <a:solidFill>
                  <a:srgbClr val="004990"/>
                </a:solidFill>
                <a:latin typeface="Arial"/>
                <a:ea typeface="Arial"/>
                <a:cs typeface="Arial"/>
                <a:sym typeface="Arial"/>
              </a:defRPr>
            </a:lvl1pPr>
            <a:lvl2pPr marL="914400" marR="0" lvl="1" indent="-228600" algn="l" rtl="0">
              <a:lnSpc>
                <a:spcPct val="93000"/>
              </a:lnSpc>
              <a:spcBef>
                <a:spcPts val="1138"/>
              </a:spcBef>
              <a:spcAft>
                <a:spcPts val="0"/>
              </a:spcAft>
              <a:buClr>
                <a:srgbClr val="000000"/>
              </a:buClr>
              <a:buSzPts val="2000"/>
              <a:buFont typeface="Times New Roman"/>
              <a:buNone/>
              <a:defRPr sz="2000" b="1"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Clr>
                <a:srgbClr val="000000"/>
              </a:buClr>
              <a:buSzPts val="1800"/>
              <a:buFont typeface="Times New Roman"/>
              <a:buNone/>
              <a:defRPr sz="1800" b="1"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Clr>
                <a:srgbClr val="000000"/>
              </a:buClr>
              <a:buSzPts val="1600"/>
              <a:buFont typeface="Times New Roman"/>
              <a:buNone/>
              <a:defRPr sz="1600" b="1"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Clr>
                <a:srgbClr val="000000"/>
              </a:buClr>
              <a:buSzPts val="1600"/>
              <a:buFont typeface="Times New Roman"/>
              <a:buNone/>
              <a:defRPr sz="1600" b="1"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Clr>
                <a:srgbClr val="000000"/>
              </a:buClr>
              <a:buSzPts val="1600"/>
              <a:buFont typeface="Times New Roman"/>
              <a:buNone/>
              <a:defRPr sz="1600" b="1"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Clr>
                <a:srgbClr val="000000"/>
              </a:buClr>
              <a:buSzPts val="1600"/>
              <a:buFont typeface="Times New Roman"/>
              <a:buNone/>
              <a:defRPr sz="1600" b="1"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Clr>
                <a:srgbClr val="000000"/>
              </a:buClr>
              <a:buSzPts val="1600"/>
              <a:buFont typeface="Times New Roman"/>
              <a:buNone/>
              <a:defRPr sz="1600" b="1"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Clr>
                <a:srgbClr val="000000"/>
              </a:buClr>
              <a:buSzPts val="1600"/>
              <a:buFont typeface="Times New Roman"/>
              <a:buNone/>
              <a:defRPr sz="1600" b="1" i="0" u="none" strike="noStrike" cap="none">
                <a:solidFill>
                  <a:srgbClr val="004990"/>
                </a:solidFill>
                <a:latin typeface="Arial"/>
                <a:ea typeface="Arial"/>
                <a:cs typeface="Arial"/>
                <a:sym typeface="Arial"/>
              </a:defRPr>
            </a:lvl9pPr>
          </a:lstStyle>
          <a:p>
            <a:endParaRPr/>
          </a:p>
        </p:txBody>
      </p:sp>
      <p:sp>
        <p:nvSpPr>
          <p:cNvPr id="55" name="Shape 55"/>
          <p:cNvSpPr txBox="1">
            <a:spLocks noGrp="1"/>
          </p:cNvSpPr>
          <p:nvPr>
            <p:ph type="body" idx="4"/>
          </p:nvPr>
        </p:nvSpPr>
        <p:spPr>
          <a:xfrm>
            <a:off x="4645029" y="2225677"/>
            <a:ext cx="4041775" cy="4044950"/>
          </a:xfrm>
          <a:prstGeom prst="rect">
            <a:avLst/>
          </a:prstGeom>
          <a:noFill/>
          <a:ln>
            <a:noFill/>
          </a:ln>
        </p:spPr>
        <p:txBody>
          <a:bodyPr spcFirstLastPara="1" wrap="square" lIns="90000" tIns="45000" rIns="90000" bIns="45000" anchor="t" anchorCtr="0"/>
          <a:lstStyle>
            <a:lvl1pPr marL="457200" marR="0" lvl="0" indent="-228600" algn="l" rtl="0">
              <a:lnSpc>
                <a:spcPct val="93000"/>
              </a:lnSpc>
              <a:spcBef>
                <a:spcPts val="1425"/>
              </a:spcBef>
              <a:spcAft>
                <a:spcPts val="0"/>
              </a:spcAft>
              <a:buSzPts val="1400"/>
              <a:buNone/>
              <a:defRPr sz="2400" b="0" i="0" u="none" strike="noStrike" cap="none">
                <a:solidFill>
                  <a:srgbClr val="004990"/>
                </a:solidFill>
                <a:latin typeface="Arial"/>
                <a:ea typeface="Arial"/>
                <a:cs typeface="Arial"/>
                <a:sym typeface="Arial"/>
              </a:defRPr>
            </a:lvl1pPr>
            <a:lvl2pPr marL="914400" marR="0" lvl="1" indent="-228600" algn="l" rtl="0">
              <a:lnSpc>
                <a:spcPct val="93000"/>
              </a:lnSpc>
              <a:spcBef>
                <a:spcPts val="1138"/>
              </a:spcBef>
              <a:spcAft>
                <a:spcPts val="0"/>
              </a:spcAft>
              <a:buSzPts val="1400"/>
              <a:buNone/>
              <a:defRPr sz="2000" b="0"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SzPts val="1400"/>
              <a:buNone/>
              <a:defRPr sz="1800" b="0"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SzPts val="1400"/>
              <a:buNone/>
              <a:defRPr sz="1600" b="0"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SzPts val="1400"/>
              <a:buNone/>
              <a:defRPr sz="1600" b="0"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SzPts val="1400"/>
              <a:buNone/>
              <a:defRPr sz="1600" b="0"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SzPts val="1400"/>
              <a:buNone/>
              <a:defRPr sz="1600" b="0"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SzPts val="1400"/>
              <a:buNone/>
              <a:defRPr sz="1600" b="0"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SzPts val="1400"/>
              <a:buNone/>
              <a:defRPr sz="1600" b="0" i="0" u="none" strike="noStrike" cap="none">
                <a:solidFill>
                  <a:srgbClr val="004990"/>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396879" y="144463"/>
            <a:ext cx="6189663" cy="69532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1pPr>
            <a:lvl2pPr marR="0" lvl="1"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2pPr>
            <a:lvl3pPr marR="0" lvl="2"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3pPr>
            <a:lvl4pPr marR="0" lvl="3"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4pPr>
            <a:lvl5pPr marR="0" lvl="4"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5pPr>
            <a:lvl6pPr marR="0" lvl="5"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6pPr>
            <a:lvl7pPr marR="0" lvl="6"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7pPr>
            <a:lvl8pPr marR="0" lvl="7"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8pPr>
            <a:lvl9pPr marR="0" lvl="8"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4" y="279400"/>
            <a:ext cx="3008313" cy="1189038"/>
          </a:xfrm>
          <a:prstGeom prst="rect">
            <a:avLst/>
          </a:prstGeom>
          <a:noFill/>
          <a:ln>
            <a:noFill/>
          </a:ln>
        </p:spPr>
        <p:txBody>
          <a:bodyPr spcFirstLastPara="1" wrap="square" lIns="90000" tIns="45000" rIns="90000" bIns="45000" anchor="b" anchorCtr="0"/>
          <a:lstStyle>
            <a:lvl1pPr marR="0" lvl="0" algn="l" rtl="0">
              <a:lnSpc>
                <a:spcPct val="93000"/>
              </a:lnSpc>
              <a:spcBef>
                <a:spcPts val="0"/>
              </a:spcBef>
              <a:spcAft>
                <a:spcPts val="0"/>
              </a:spcAft>
              <a:buSzPts val="1400"/>
              <a:buNone/>
              <a:defRPr sz="2000" b="1" i="0" u="none" strike="noStrike" cap="none">
                <a:solidFill>
                  <a:srgbClr val="004990"/>
                </a:solidFill>
                <a:latin typeface="Arial"/>
                <a:ea typeface="Arial"/>
                <a:cs typeface="Arial"/>
                <a:sym typeface="Arial"/>
              </a:defRPr>
            </a:lvl1pPr>
            <a:lvl2pPr marR="0" lvl="1"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2pPr>
            <a:lvl3pPr marR="0" lvl="2"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3pPr>
            <a:lvl4pPr marR="0" lvl="3"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4pPr>
            <a:lvl5pPr marR="0" lvl="4"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5pPr>
            <a:lvl6pPr marR="0" lvl="5"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6pPr>
            <a:lvl7pPr marR="0" lvl="6"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7pPr>
            <a:lvl8pPr marR="0" lvl="7"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8pPr>
            <a:lvl9pPr marR="0" lvl="8"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575050" y="279401"/>
            <a:ext cx="5111750" cy="5991224"/>
          </a:xfrm>
          <a:prstGeom prst="rect">
            <a:avLst/>
          </a:prstGeom>
          <a:noFill/>
          <a:ln>
            <a:noFill/>
          </a:ln>
        </p:spPr>
        <p:txBody>
          <a:bodyPr spcFirstLastPara="1" wrap="square" lIns="90000" tIns="45000" rIns="90000" bIns="45000" anchor="t" anchorCtr="0"/>
          <a:lstStyle>
            <a:lvl1pPr marL="457200" marR="0" lvl="0" indent="-228600" algn="l" rtl="0">
              <a:lnSpc>
                <a:spcPct val="93000"/>
              </a:lnSpc>
              <a:spcBef>
                <a:spcPts val="1425"/>
              </a:spcBef>
              <a:spcAft>
                <a:spcPts val="0"/>
              </a:spcAft>
              <a:buSzPts val="1400"/>
              <a:buNone/>
              <a:defRPr sz="3200" b="0" i="0" u="none" strike="noStrike" cap="none">
                <a:solidFill>
                  <a:srgbClr val="004990"/>
                </a:solidFill>
                <a:latin typeface="Arial"/>
                <a:ea typeface="Arial"/>
                <a:cs typeface="Arial"/>
                <a:sym typeface="Arial"/>
              </a:defRPr>
            </a:lvl1pPr>
            <a:lvl2pPr marL="914400" marR="0" lvl="1" indent="-228600" algn="l" rtl="0">
              <a:lnSpc>
                <a:spcPct val="93000"/>
              </a:lnSpc>
              <a:spcBef>
                <a:spcPts val="1138"/>
              </a:spcBef>
              <a:spcAft>
                <a:spcPts val="0"/>
              </a:spcAft>
              <a:buSzPts val="1400"/>
              <a:buNone/>
              <a:defRPr sz="2800" b="0"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SzPts val="1400"/>
              <a:buNone/>
              <a:defRPr sz="2400" b="0"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SzPts val="1400"/>
              <a:buNone/>
              <a:defRPr sz="2000" b="0"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9pPr>
          </a:lstStyle>
          <a:p>
            <a:endParaRPr/>
          </a:p>
        </p:txBody>
      </p:sp>
      <p:sp>
        <p:nvSpPr>
          <p:cNvPr id="61" name="Shape 61"/>
          <p:cNvSpPr txBox="1">
            <a:spLocks noGrp="1"/>
          </p:cNvSpPr>
          <p:nvPr>
            <p:ph type="body" idx="2"/>
          </p:nvPr>
        </p:nvSpPr>
        <p:spPr>
          <a:xfrm>
            <a:off x="457204" y="1468440"/>
            <a:ext cx="3008313" cy="4802187"/>
          </a:xfrm>
          <a:prstGeom prst="rect">
            <a:avLst/>
          </a:prstGeom>
          <a:noFill/>
          <a:ln>
            <a:noFill/>
          </a:ln>
        </p:spPr>
        <p:txBody>
          <a:bodyPr spcFirstLastPara="1" wrap="square" lIns="90000" tIns="45000" rIns="90000" bIns="45000" anchor="t" anchorCtr="0"/>
          <a:lstStyle>
            <a:lvl1pPr marL="457200" marR="0" lvl="0" indent="-228600" algn="l" rtl="0">
              <a:lnSpc>
                <a:spcPct val="93000"/>
              </a:lnSpc>
              <a:spcBef>
                <a:spcPts val="1425"/>
              </a:spcBef>
              <a:spcAft>
                <a:spcPts val="0"/>
              </a:spcAft>
              <a:buClr>
                <a:srgbClr val="000000"/>
              </a:buClr>
              <a:buSzPts val="1400"/>
              <a:buFont typeface="Times New Roman"/>
              <a:buNone/>
              <a:defRPr sz="1400" b="0" i="0" u="none" strike="noStrike" cap="none">
                <a:solidFill>
                  <a:srgbClr val="004990"/>
                </a:solidFill>
                <a:latin typeface="Arial"/>
                <a:ea typeface="Arial"/>
                <a:cs typeface="Arial"/>
                <a:sym typeface="Arial"/>
              </a:defRPr>
            </a:lvl1pPr>
            <a:lvl2pPr marL="914400" marR="0" lvl="1" indent="-228600" algn="l" rtl="0">
              <a:lnSpc>
                <a:spcPct val="93000"/>
              </a:lnSpc>
              <a:spcBef>
                <a:spcPts val="1138"/>
              </a:spcBef>
              <a:spcAft>
                <a:spcPts val="0"/>
              </a:spcAft>
              <a:buClr>
                <a:srgbClr val="000000"/>
              </a:buClr>
              <a:buSzPts val="1200"/>
              <a:buFont typeface="Times New Roman"/>
              <a:buNone/>
              <a:defRPr sz="1200" b="0"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Clr>
                <a:srgbClr val="000000"/>
              </a:buClr>
              <a:buSzPts val="1000"/>
              <a:buFont typeface="Times New Roman"/>
              <a:buNone/>
              <a:defRPr sz="1000" b="0"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Clr>
                <a:srgbClr val="000000"/>
              </a:buClr>
              <a:buSzPts val="900"/>
              <a:buFont typeface="Times New Roman"/>
              <a:buNone/>
              <a:defRPr sz="900" b="0"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Clr>
                <a:srgbClr val="000000"/>
              </a:buClr>
              <a:buSzPts val="900"/>
              <a:buFont typeface="Times New Roman"/>
              <a:buNone/>
              <a:defRPr sz="900" b="0"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Clr>
                <a:srgbClr val="000000"/>
              </a:buClr>
              <a:buSzPts val="900"/>
              <a:buFont typeface="Times New Roman"/>
              <a:buNone/>
              <a:defRPr sz="900" b="0"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Clr>
                <a:srgbClr val="000000"/>
              </a:buClr>
              <a:buSzPts val="900"/>
              <a:buFont typeface="Times New Roman"/>
              <a:buNone/>
              <a:defRPr sz="900" b="0"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Clr>
                <a:srgbClr val="000000"/>
              </a:buClr>
              <a:buSzPts val="900"/>
              <a:buFont typeface="Times New Roman"/>
              <a:buNone/>
              <a:defRPr sz="900" b="0"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Clr>
                <a:srgbClr val="000000"/>
              </a:buClr>
              <a:buSzPts val="900"/>
              <a:buFont typeface="Times New Roman"/>
              <a:buNone/>
              <a:defRPr sz="900" b="0" i="0" u="none" strike="noStrike" cap="none">
                <a:solidFill>
                  <a:srgbClr val="00499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792288" y="4913316"/>
            <a:ext cx="5486400" cy="581025"/>
          </a:xfrm>
          <a:prstGeom prst="rect">
            <a:avLst/>
          </a:prstGeom>
          <a:noFill/>
          <a:ln>
            <a:noFill/>
          </a:ln>
        </p:spPr>
        <p:txBody>
          <a:bodyPr spcFirstLastPara="1" wrap="square" lIns="90000" tIns="45000" rIns="90000" bIns="45000" anchor="b" anchorCtr="0"/>
          <a:lstStyle>
            <a:lvl1pPr marR="0" lvl="0" algn="l" rtl="0">
              <a:lnSpc>
                <a:spcPct val="93000"/>
              </a:lnSpc>
              <a:spcBef>
                <a:spcPts val="0"/>
              </a:spcBef>
              <a:spcAft>
                <a:spcPts val="0"/>
              </a:spcAft>
              <a:buSzPts val="1400"/>
              <a:buNone/>
              <a:defRPr sz="2000" b="1" i="0" u="none" strike="noStrike" cap="none">
                <a:solidFill>
                  <a:srgbClr val="004990"/>
                </a:solidFill>
                <a:latin typeface="Arial"/>
                <a:ea typeface="Arial"/>
                <a:cs typeface="Arial"/>
                <a:sym typeface="Arial"/>
              </a:defRPr>
            </a:lvl1pPr>
            <a:lvl2pPr marR="0" lvl="1"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2pPr>
            <a:lvl3pPr marR="0" lvl="2"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3pPr>
            <a:lvl4pPr marR="0" lvl="3"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4pPr>
            <a:lvl5pPr marR="0" lvl="4"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5pPr>
            <a:lvl6pPr marR="0" lvl="5"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6pPr>
            <a:lvl7pPr marR="0" lvl="6"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7pPr>
            <a:lvl8pPr marR="0" lvl="7"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8pPr>
            <a:lvl9pPr marR="0" lvl="8"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9pPr>
          </a:lstStyle>
          <a:p>
            <a:endParaRPr/>
          </a:p>
        </p:txBody>
      </p:sp>
      <p:sp>
        <p:nvSpPr>
          <p:cNvPr id="64" name="Shape 64"/>
          <p:cNvSpPr>
            <a:spLocks noGrp="1"/>
          </p:cNvSpPr>
          <p:nvPr>
            <p:ph type="pic" idx="2"/>
          </p:nvPr>
        </p:nvSpPr>
        <p:spPr>
          <a:xfrm>
            <a:off x="1792288" y="627066"/>
            <a:ext cx="5486400" cy="4211637"/>
          </a:xfrm>
          <a:prstGeom prst="rect">
            <a:avLst/>
          </a:prstGeom>
          <a:noFill/>
          <a:ln>
            <a:noFill/>
          </a:ln>
        </p:spPr>
        <p:txBody>
          <a:bodyPr spcFirstLastPara="1" wrap="square" lIns="90000" tIns="45000" rIns="90000" bIns="45000" anchor="t" anchorCtr="0"/>
          <a:lstStyle>
            <a:lvl1pPr marR="0" lvl="0" algn="l" rtl="0">
              <a:lnSpc>
                <a:spcPct val="93000"/>
              </a:lnSpc>
              <a:spcBef>
                <a:spcPts val="1425"/>
              </a:spcBef>
              <a:spcAft>
                <a:spcPts val="0"/>
              </a:spcAft>
              <a:buClr>
                <a:srgbClr val="000000"/>
              </a:buClr>
              <a:buSzPts val="3200"/>
              <a:buFont typeface="Times New Roman"/>
              <a:buNone/>
              <a:defRPr sz="3200" b="0" i="0" u="none" strike="noStrike" cap="none">
                <a:solidFill>
                  <a:srgbClr val="004990"/>
                </a:solidFill>
                <a:latin typeface="Arial"/>
                <a:ea typeface="Arial"/>
                <a:cs typeface="Arial"/>
                <a:sym typeface="Arial"/>
              </a:defRPr>
            </a:lvl1pPr>
            <a:lvl2pPr marR="0" lvl="1" algn="l" rtl="0">
              <a:lnSpc>
                <a:spcPct val="93000"/>
              </a:lnSpc>
              <a:spcBef>
                <a:spcPts val="1138"/>
              </a:spcBef>
              <a:spcAft>
                <a:spcPts val="0"/>
              </a:spcAft>
              <a:buClr>
                <a:srgbClr val="000000"/>
              </a:buClr>
              <a:buSzPts val="2800"/>
              <a:buFont typeface="Times New Roman"/>
              <a:buNone/>
              <a:defRPr sz="2800" b="0" i="0" u="none" strike="noStrike" cap="none">
                <a:solidFill>
                  <a:srgbClr val="004990"/>
                </a:solidFill>
                <a:latin typeface="Arial"/>
                <a:ea typeface="Arial"/>
                <a:cs typeface="Arial"/>
                <a:sym typeface="Arial"/>
              </a:defRPr>
            </a:lvl2pPr>
            <a:lvl3pPr marR="0" lvl="2" algn="l" rtl="0">
              <a:lnSpc>
                <a:spcPct val="93000"/>
              </a:lnSpc>
              <a:spcBef>
                <a:spcPts val="850"/>
              </a:spcBef>
              <a:spcAft>
                <a:spcPts val="0"/>
              </a:spcAft>
              <a:buClr>
                <a:srgbClr val="000000"/>
              </a:buClr>
              <a:buSzPts val="2400"/>
              <a:buFont typeface="Times New Roman"/>
              <a:buNone/>
              <a:defRPr sz="2400" b="0" i="0" u="none" strike="noStrike" cap="none">
                <a:solidFill>
                  <a:srgbClr val="004990"/>
                </a:solidFill>
                <a:latin typeface="Arial"/>
                <a:ea typeface="Arial"/>
                <a:cs typeface="Arial"/>
                <a:sym typeface="Arial"/>
              </a:defRPr>
            </a:lvl3pPr>
            <a:lvl4pPr marR="0" lvl="3" algn="l" rtl="0">
              <a:lnSpc>
                <a:spcPct val="93000"/>
              </a:lnSpc>
              <a:spcBef>
                <a:spcPts val="575"/>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4pPr>
            <a:lvl5pPr marR="0" lvl="4" algn="l" rtl="0">
              <a:lnSpc>
                <a:spcPct val="93000"/>
              </a:lnSpc>
              <a:spcBef>
                <a:spcPts val="288"/>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5pPr>
            <a:lvl6pPr marR="0" lvl="5" algn="l" rtl="0">
              <a:lnSpc>
                <a:spcPct val="93000"/>
              </a:lnSpc>
              <a:spcBef>
                <a:spcPts val="288"/>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6pPr>
            <a:lvl7pPr marR="0" lvl="6" algn="l" rtl="0">
              <a:lnSpc>
                <a:spcPct val="93000"/>
              </a:lnSpc>
              <a:spcBef>
                <a:spcPts val="288"/>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7pPr>
            <a:lvl8pPr marR="0" lvl="7" algn="l" rtl="0">
              <a:lnSpc>
                <a:spcPct val="93000"/>
              </a:lnSpc>
              <a:spcBef>
                <a:spcPts val="288"/>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8pPr>
            <a:lvl9pPr marR="0" lvl="8" algn="l" rtl="0">
              <a:lnSpc>
                <a:spcPct val="93000"/>
              </a:lnSpc>
              <a:spcBef>
                <a:spcPts val="288"/>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9pPr>
          </a:lstStyle>
          <a:p>
            <a:endParaRPr/>
          </a:p>
        </p:txBody>
      </p:sp>
      <p:sp>
        <p:nvSpPr>
          <p:cNvPr id="65" name="Shape 65"/>
          <p:cNvSpPr txBox="1">
            <a:spLocks noGrp="1"/>
          </p:cNvSpPr>
          <p:nvPr>
            <p:ph type="body" idx="1"/>
          </p:nvPr>
        </p:nvSpPr>
        <p:spPr>
          <a:xfrm>
            <a:off x="1792288" y="5494338"/>
            <a:ext cx="5486400" cy="823912"/>
          </a:xfrm>
          <a:prstGeom prst="rect">
            <a:avLst/>
          </a:prstGeom>
          <a:noFill/>
          <a:ln>
            <a:noFill/>
          </a:ln>
        </p:spPr>
        <p:txBody>
          <a:bodyPr spcFirstLastPara="1" wrap="square" lIns="90000" tIns="45000" rIns="90000" bIns="45000" anchor="t" anchorCtr="0"/>
          <a:lstStyle>
            <a:lvl1pPr marL="457200" marR="0" lvl="0" indent="-228600" algn="l" rtl="0">
              <a:lnSpc>
                <a:spcPct val="93000"/>
              </a:lnSpc>
              <a:spcBef>
                <a:spcPts val="1425"/>
              </a:spcBef>
              <a:spcAft>
                <a:spcPts val="0"/>
              </a:spcAft>
              <a:buClr>
                <a:srgbClr val="000000"/>
              </a:buClr>
              <a:buSzPts val="1400"/>
              <a:buFont typeface="Times New Roman"/>
              <a:buNone/>
              <a:defRPr sz="1400" b="0" i="0" u="none" strike="noStrike" cap="none">
                <a:solidFill>
                  <a:srgbClr val="004990"/>
                </a:solidFill>
                <a:latin typeface="Arial"/>
                <a:ea typeface="Arial"/>
                <a:cs typeface="Arial"/>
                <a:sym typeface="Arial"/>
              </a:defRPr>
            </a:lvl1pPr>
            <a:lvl2pPr marL="914400" marR="0" lvl="1" indent="-228600" algn="l" rtl="0">
              <a:lnSpc>
                <a:spcPct val="93000"/>
              </a:lnSpc>
              <a:spcBef>
                <a:spcPts val="1138"/>
              </a:spcBef>
              <a:spcAft>
                <a:spcPts val="0"/>
              </a:spcAft>
              <a:buClr>
                <a:srgbClr val="000000"/>
              </a:buClr>
              <a:buSzPts val="1200"/>
              <a:buFont typeface="Times New Roman"/>
              <a:buNone/>
              <a:defRPr sz="1200" b="0"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Clr>
                <a:srgbClr val="000000"/>
              </a:buClr>
              <a:buSzPts val="1000"/>
              <a:buFont typeface="Times New Roman"/>
              <a:buNone/>
              <a:defRPr sz="1000" b="0"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Clr>
                <a:srgbClr val="000000"/>
              </a:buClr>
              <a:buSzPts val="900"/>
              <a:buFont typeface="Times New Roman"/>
              <a:buNone/>
              <a:defRPr sz="900" b="0"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Clr>
                <a:srgbClr val="000000"/>
              </a:buClr>
              <a:buSzPts val="900"/>
              <a:buFont typeface="Times New Roman"/>
              <a:buNone/>
              <a:defRPr sz="900" b="0"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Clr>
                <a:srgbClr val="000000"/>
              </a:buClr>
              <a:buSzPts val="900"/>
              <a:buFont typeface="Times New Roman"/>
              <a:buNone/>
              <a:defRPr sz="900" b="0"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Clr>
                <a:srgbClr val="000000"/>
              </a:buClr>
              <a:buSzPts val="900"/>
              <a:buFont typeface="Times New Roman"/>
              <a:buNone/>
              <a:defRPr sz="900" b="0"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Clr>
                <a:srgbClr val="000000"/>
              </a:buClr>
              <a:buSzPts val="900"/>
              <a:buFont typeface="Times New Roman"/>
              <a:buNone/>
              <a:defRPr sz="900" b="0"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Clr>
                <a:srgbClr val="000000"/>
              </a:buClr>
              <a:buSzPts val="900"/>
              <a:buFont typeface="Times New Roman"/>
              <a:buNone/>
              <a:defRPr sz="900" b="0" i="0" u="none" strike="noStrike" cap="none">
                <a:solidFill>
                  <a:srgbClr val="004990"/>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396879" y="144463"/>
            <a:ext cx="6189663" cy="69532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1pPr>
            <a:lvl2pPr marR="0" lvl="1"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2pPr>
            <a:lvl3pPr marR="0" lvl="2"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3pPr>
            <a:lvl4pPr marR="0" lvl="3"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4pPr>
            <a:lvl5pPr marR="0" lvl="4"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5pPr>
            <a:lvl6pPr marR="0" lvl="5"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6pPr>
            <a:lvl7pPr marR="0" lvl="6"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7pPr>
            <a:lvl8pPr marR="0" lvl="7"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8pPr>
            <a:lvl9pPr marR="0" lvl="8"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9pPr>
          </a:lstStyle>
          <a:p>
            <a:endParaRPr/>
          </a:p>
        </p:txBody>
      </p:sp>
      <p:sp>
        <p:nvSpPr>
          <p:cNvPr id="68" name="Shape 68"/>
          <p:cNvSpPr txBox="1">
            <a:spLocks noGrp="1"/>
          </p:cNvSpPr>
          <p:nvPr>
            <p:ph type="body" idx="1"/>
          </p:nvPr>
        </p:nvSpPr>
        <p:spPr>
          <a:xfrm rot="5400000">
            <a:off x="1821079" y="-439947"/>
            <a:ext cx="5476451" cy="8328025"/>
          </a:xfrm>
          <a:prstGeom prst="rect">
            <a:avLst/>
          </a:prstGeom>
          <a:noFill/>
          <a:ln>
            <a:noFill/>
          </a:ln>
        </p:spPr>
        <p:txBody>
          <a:bodyPr spcFirstLastPara="1" wrap="square" lIns="90000" tIns="45000" rIns="90000" bIns="45000" anchor="t" anchorCtr="0"/>
          <a:lstStyle>
            <a:lvl1pPr marL="457200" marR="0" lvl="0" indent="-228600" algn="l" rtl="0">
              <a:lnSpc>
                <a:spcPct val="93000"/>
              </a:lnSpc>
              <a:spcBef>
                <a:spcPts val="1425"/>
              </a:spcBef>
              <a:spcAft>
                <a:spcPts val="0"/>
              </a:spcAft>
              <a:buSzPts val="1400"/>
              <a:buNone/>
              <a:defRPr sz="3200" b="0" i="0" u="none" strike="noStrike" cap="none">
                <a:solidFill>
                  <a:srgbClr val="004990"/>
                </a:solidFill>
                <a:latin typeface="Arial"/>
                <a:ea typeface="Arial"/>
                <a:cs typeface="Arial"/>
                <a:sym typeface="Arial"/>
              </a:defRPr>
            </a:lvl1pPr>
            <a:lvl2pPr marL="914400" marR="0" lvl="1" indent="-228600" algn="l" rtl="0">
              <a:lnSpc>
                <a:spcPct val="93000"/>
              </a:lnSpc>
              <a:spcBef>
                <a:spcPts val="1138"/>
              </a:spcBef>
              <a:spcAft>
                <a:spcPts val="0"/>
              </a:spcAft>
              <a:buSzPts val="1400"/>
              <a:buNone/>
              <a:defRPr sz="2400" b="0"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SzPts val="1400"/>
              <a:buNone/>
              <a:defRPr sz="2000" b="0"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SzPts val="1400"/>
              <a:buNone/>
              <a:defRPr sz="2000" b="0"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69"/>
        <p:cNvGrpSpPr/>
        <p:nvPr/>
      </p:nvGrpSpPr>
      <p:grpSpPr>
        <a:xfrm>
          <a:off x="0" y="0"/>
          <a:ext cx="0" cy="0"/>
          <a:chOff x="0" y="0"/>
          <a:chExt cx="0" cy="0"/>
        </a:xfrm>
      </p:grpSpPr>
      <p:sp>
        <p:nvSpPr>
          <p:cNvPr id="70" name="Shape 70"/>
          <p:cNvSpPr txBox="1">
            <a:spLocks noGrp="1"/>
          </p:cNvSpPr>
          <p:nvPr>
            <p:ph type="title"/>
          </p:nvPr>
        </p:nvSpPr>
        <p:spPr>
          <a:xfrm rot="5400000">
            <a:off x="4502948" y="2283621"/>
            <a:ext cx="6359525" cy="2081213"/>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1pPr>
            <a:lvl2pPr marR="0" lvl="1"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2pPr>
            <a:lvl3pPr marR="0" lvl="2"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3pPr>
            <a:lvl4pPr marR="0" lvl="3"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4pPr>
            <a:lvl5pPr marR="0" lvl="4"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5pPr>
            <a:lvl6pPr marR="0" lvl="5"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6pPr>
            <a:lvl7pPr marR="0" lvl="6"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7pPr>
            <a:lvl8pPr marR="0" lvl="7"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8pPr>
            <a:lvl9pPr marR="0" lvl="8"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9pPr>
          </a:lstStyle>
          <a:p>
            <a:endParaRPr/>
          </a:p>
        </p:txBody>
      </p:sp>
      <p:sp>
        <p:nvSpPr>
          <p:cNvPr id="71" name="Shape 71"/>
          <p:cNvSpPr txBox="1">
            <a:spLocks noGrp="1"/>
          </p:cNvSpPr>
          <p:nvPr>
            <p:ph type="body" idx="1"/>
          </p:nvPr>
        </p:nvSpPr>
        <p:spPr>
          <a:xfrm rot="5400000">
            <a:off x="262735" y="277019"/>
            <a:ext cx="6359525" cy="6094412"/>
          </a:xfrm>
          <a:prstGeom prst="rect">
            <a:avLst/>
          </a:prstGeom>
          <a:noFill/>
          <a:ln>
            <a:noFill/>
          </a:ln>
        </p:spPr>
        <p:txBody>
          <a:bodyPr spcFirstLastPara="1" wrap="square" lIns="90000" tIns="45000" rIns="90000" bIns="45000" anchor="t" anchorCtr="0"/>
          <a:lstStyle>
            <a:lvl1pPr marL="457200" marR="0" lvl="0" indent="-228600" algn="l" rtl="0">
              <a:lnSpc>
                <a:spcPct val="93000"/>
              </a:lnSpc>
              <a:spcBef>
                <a:spcPts val="1425"/>
              </a:spcBef>
              <a:spcAft>
                <a:spcPts val="0"/>
              </a:spcAft>
              <a:buSzPts val="1400"/>
              <a:buNone/>
              <a:defRPr sz="3200" b="0" i="0" u="none" strike="noStrike" cap="none">
                <a:solidFill>
                  <a:srgbClr val="004990"/>
                </a:solidFill>
                <a:latin typeface="Arial"/>
                <a:ea typeface="Arial"/>
                <a:cs typeface="Arial"/>
                <a:sym typeface="Arial"/>
              </a:defRPr>
            </a:lvl1pPr>
            <a:lvl2pPr marL="914400" marR="0" lvl="1" indent="-228600" algn="l" rtl="0">
              <a:lnSpc>
                <a:spcPct val="93000"/>
              </a:lnSpc>
              <a:spcBef>
                <a:spcPts val="1138"/>
              </a:spcBef>
              <a:spcAft>
                <a:spcPts val="0"/>
              </a:spcAft>
              <a:buSzPts val="1400"/>
              <a:buNone/>
              <a:defRPr sz="2400" b="0"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SzPts val="1400"/>
              <a:buNone/>
              <a:defRPr sz="2000" b="0"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SzPts val="1400"/>
              <a:buNone/>
              <a:defRPr sz="2000" b="0"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SC2017-First">
  <p:cSld name="BSC2017-First">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Shape 73"/>
          <p:cNvSpPr/>
          <p:nvPr/>
        </p:nvSpPr>
        <p:spPr>
          <a:xfrm>
            <a:off x="3048000" y="6239614"/>
            <a:ext cx="6096000" cy="499044"/>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None/>
            </a:pPr>
            <a:endParaRPr sz="1800">
              <a:solidFill>
                <a:schemeClr val="lt1"/>
              </a:solidFill>
              <a:latin typeface="Arial"/>
              <a:ea typeface="Arial"/>
              <a:cs typeface="Arial"/>
              <a:sym typeface="Arial"/>
            </a:endParaRPr>
          </a:p>
        </p:txBody>
      </p:sp>
      <p:sp>
        <p:nvSpPr>
          <p:cNvPr id="74" name="Shape 74"/>
          <p:cNvSpPr txBox="1">
            <a:spLocks noGrp="1"/>
          </p:cNvSpPr>
          <p:nvPr>
            <p:ph type="ctrTitle"/>
          </p:nvPr>
        </p:nvSpPr>
        <p:spPr>
          <a:xfrm>
            <a:off x="3722921" y="1670257"/>
            <a:ext cx="5026945" cy="3069632"/>
          </a:xfrm>
          <a:prstGeom prst="rect">
            <a:avLst/>
          </a:prstGeom>
          <a:noFill/>
          <a:ln>
            <a:noFill/>
          </a:ln>
        </p:spPr>
        <p:txBody>
          <a:bodyPr spcFirstLastPara="1" wrap="square" lIns="90000" tIns="45000" rIns="90000" bIns="45000" anchor="ctr" anchorCtr="0"/>
          <a:lstStyle>
            <a:lvl1pPr marR="0" lvl="0" algn="l" rtl="0">
              <a:lnSpc>
                <a:spcPct val="93000"/>
              </a:lnSpc>
              <a:spcBef>
                <a:spcPts val="0"/>
              </a:spcBef>
              <a:spcAft>
                <a:spcPts val="0"/>
              </a:spcAft>
              <a:buSzPts val="1400"/>
              <a:buNone/>
              <a:defRPr sz="5200" b="1" i="0" u="none" strike="noStrike" cap="none">
                <a:solidFill>
                  <a:srgbClr val="004890"/>
                </a:solidFill>
                <a:latin typeface="Arial"/>
                <a:ea typeface="Arial"/>
                <a:cs typeface="Arial"/>
                <a:sym typeface="Arial"/>
              </a:defRPr>
            </a:lvl1pPr>
            <a:lvl2pPr marR="0" lvl="1"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2pPr>
            <a:lvl3pPr marR="0" lvl="2"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3pPr>
            <a:lvl4pPr marR="0" lvl="3"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4pPr>
            <a:lvl5pPr marR="0" lvl="4"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5pPr>
            <a:lvl6pPr marR="0" lvl="5"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6pPr>
            <a:lvl7pPr marR="0" lvl="6"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7pPr>
            <a:lvl8pPr marR="0" lvl="7"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8pPr>
            <a:lvl9pPr marR="0" lvl="8"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9pPr>
          </a:lstStyle>
          <a:p>
            <a:endParaRPr/>
          </a:p>
        </p:txBody>
      </p:sp>
      <p:sp>
        <p:nvSpPr>
          <p:cNvPr id="75" name="Shape 75"/>
          <p:cNvSpPr txBox="1">
            <a:spLocks noGrp="1"/>
          </p:cNvSpPr>
          <p:nvPr>
            <p:ph type="subTitle" idx="1"/>
          </p:nvPr>
        </p:nvSpPr>
        <p:spPr>
          <a:xfrm>
            <a:off x="3722921" y="5015839"/>
            <a:ext cx="5026945" cy="842168"/>
          </a:xfrm>
          <a:prstGeom prst="rect">
            <a:avLst/>
          </a:prstGeom>
          <a:noFill/>
          <a:ln>
            <a:noFill/>
          </a:ln>
        </p:spPr>
        <p:txBody>
          <a:bodyPr spcFirstLastPara="1" wrap="square" lIns="90000" tIns="45000" rIns="90000" bIns="45000" anchor="ctr" anchorCtr="0"/>
          <a:lstStyle>
            <a:lvl1pPr marR="0" lvl="0" algn="l" rtl="0">
              <a:lnSpc>
                <a:spcPct val="93000"/>
              </a:lnSpc>
              <a:spcBef>
                <a:spcPts val="1425"/>
              </a:spcBef>
              <a:spcAft>
                <a:spcPts val="0"/>
              </a:spcAft>
              <a:buClr>
                <a:srgbClr val="000000"/>
              </a:buClr>
              <a:buSzPts val="3200"/>
              <a:buFont typeface="Times New Roman"/>
              <a:buNone/>
              <a:defRPr sz="3200" b="0" i="0" u="none" strike="noStrike" cap="none">
                <a:solidFill>
                  <a:schemeClr val="dk1"/>
                </a:solidFill>
                <a:latin typeface="Arial"/>
                <a:ea typeface="Arial"/>
                <a:cs typeface="Arial"/>
                <a:sym typeface="Arial"/>
              </a:defRPr>
            </a:lvl1pPr>
            <a:lvl2pPr marR="0" lvl="1" algn="ctr" rtl="0">
              <a:lnSpc>
                <a:spcPct val="93000"/>
              </a:lnSpc>
              <a:spcBef>
                <a:spcPts val="1138"/>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2pPr>
            <a:lvl3pPr marR="0" lvl="2" algn="ctr" rtl="0">
              <a:lnSpc>
                <a:spcPct val="93000"/>
              </a:lnSpc>
              <a:spcBef>
                <a:spcPts val="850"/>
              </a:spcBef>
              <a:spcAft>
                <a:spcPts val="0"/>
              </a:spcAft>
              <a:buClr>
                <a:srgbClr val="000000"/>
              </a:buClr>
              <a:buSzPts val="1800"/>
              <a:buFont typeface="Times New Roman"/>
              <a:buNone/>
              <a:defRPr sz="1800" b="0" i="0" u="none" strike="noStrike" cap="none">
                <a:solidFill>
                  <a:srgbClr val="004990"/>
                </a:solidFill>
                <a:latin typeface="Arial"/>
                <a:ea typeface="Arial"/>
                <a:cs typeface="Arial"/>
                <a:sym typeface="Arial"/>
              </a:defRPr>
            </a:lvl3pPr>
            <a:lvl4pPr marR="0" lvl="3" algn="ctr" rtl="0">
              <a:lnSpc>
                <a:spcPct val="93000"/>
              </a:lnSpc>
              <a:spcBef>
                <a:spcPts val="575"/>
              </a:spcBef>
              <a:spcAft>
                <a:spcPts val="0"/>
              </a:spcAft>
              <a:buClr>
                <a:srgbClr val="000000"/>
              </a:buClr>
              <a:buSzPts val="1600"/>
              <a:buFont typeface="Times New Roman"/>
              <a:buNone/>
              <a:defRPr sz="1600" b="0" i="0" u="none" strike="noStrike" cap="none">
                <a:solidFill>
                  <a:srgbClr val="004990"/>
                </a:solidFill>
                <a:latin typeface="Arial"/>
                <a:ea typeface="Arial"/>
                <a:cs typeface="Arial"/>
                <a:sym typeface="Arial"/>
              </a:defRPr>
            </a:lvl4pPr>
            <a:lvl5pPr marR="0" lvl="4" algn="ctr" rtl="0">
              <a:lnSpc>
                <a:spcPct val="93000"/>
              </a:lnSpc>
              <a:spcBef>
                <a:spcPts val="288"/>
              </a:spcBef>
              <a:spcAft>
                <a:spcPts val="0"/>
              </a:spcAft>
              <a:buClr>
                <a:srgbClr val="000000"/>
              </a:buClr>
              <a:buSzPts val="1600"/>
              <a:buFont typeface="Times New Roman"/>
              <a:buNone/>
              <a:defRPr sz="1600" b="0" i="0" u="none" strike="noStrike" cap="none">
                <a:solidFill>
                  <a:srgbClr val="004990"/>
                </a:solidFill>
                <a:latin typeface="Arial"/>
                <a:ea typeface="Arial"/>
                <a:cs typeface="Arial"/>
                <a:sym typeface="Arial"/>
              </a:defRPr>
            </a:lvl5pPr>
            <a:lvl6pPr marR="0" lvl="5" algn="ctr" rtl="0">
              <a:lnSpc>
                <a:spcPct val="93000"/>
              </a:lnSpc>
              <a:spcBef>
                <a:spcPts val="288"/>
              </a:spcBef>
              <a:spcAft>
                <a:spcPts val="0"/>
              </a:spcAft>
              <a:buClr>
                <a:srgbClr val="000000"/>
              </a:buClr>
              <a:buSzPts val="1600"/>
              <a:buFont typeface="Times New Roman"/>
              <a:buNone/>
              <a:defRPr sz="1600" b="0" i="0" u="none" strike="noStrike" cap="none">
                <a:solidFill>
                  <a:srgbClr val="004990"/>
                </a:solidFill>
                <a:latin typeface="Arial"/>
                <a:ea typeface="Arial"/>
                <a:cs typeface="Arial"/>
                <a:sym typeface="Arial"/>
              </a:defRPr>
            </a:lvl6pPr>
            <a:lvl7pPr marR="0" lvl="6" algn="ctr" rtl="0">
              <a:lnSpc>
                <a:spcPct val="93000"/>
              </a:lnSpc>
              <a:spcBef>
                <a:spcPts val="288"/>
              </a:spcBef>
              <a:spcAft>
                <a:spcPts val="0"/>
              </a:spcAft>
              <a:buClr>
                <a:srgbClr val="000000"/>
              </a:buClr>
              <a:buSzPts val="1600"/>
              <a:buFont typeface="Times New Roman"/>
              <a:buNone/>
              <a:defRPr sz="1600" b="0" i="0" u="none" strike="noStrike" cap="none">
                <a:solidFill>
                  <a:srgbClr val="004990"/>
                </a:solidFill>
                <a:latin typeface="Arial"/>
                <a:ea typeface="Arial"/>
                <a:cs typeface="Arial"/>
                <a:sym typeface="Arial"/>
              </a:defRPr>
            </a:lvl7pPr>
            <a:lvl8pPr marR="0" lvl="7" algn="ctr" rtl="0">
              <a:lnSpc>
                <a:spcPct val="93000"/>
              </a:lnSpc>
              <a:spcBef>
                <a:spcPts val="288"/>
              </a:spcBef>
              <a:spcAft>
                <a:spcPts val="0"/>
              </a:spcAft>
              <a:buClr>
                <a:srgbClr val="000000"/>
              </a:buClr>
              <a:buSzPts val="1600"/>
              <a:buFont typeface="Times New Roman"/>
              <a:buNone/>
              <a:defRPr sz="1600" b="0" i="0" u="none" strike="noStrike" cap="none">
                <a:solidFill>
                  <a:srgbClr val="004990"/>
                </a:solidFill>
                <a:latin typeface="Arial"/>
                <a:ea typeface="Arial"/>
                <a:cs typeface="Arial"/>
                <a:sym typeface="Arial"/>
              </a:defRPr>
            </a:lvl8pPr>
            <a:lvl9pPr marR="0" lvl="8" algn="ctr" rtl="0">
              <a:lnSpc>
                <a:spcPct val="93000"/>
              </a:lnSpc>
              <a:spcBef>
                <a:spcPts val="288"/>
              </a:spcBef>
              <a:spcAft>
                <a:spcPts val="0"/>
              </a:spcAft>
              <a:buClr>
                <a:srgbClr val="000000"/>
              </a:buClr>
              <a:buSzPts val="1600"/>
              <a:buFont typeface="Times New Roman"/>
              <a:buNone/>
              <a:defRPr sz="1600" b="0" i="0" u="none" strike="noStrike" cap="none">
                <a:solidFill>
                  <a:srgbClr val="004990"/>
                </a:solidFill>
                <a:latin typeface="Arial"/>
                <a:ea typeface="Arial"/>
                <a:cs typeface="Arial"/>
                <a:sym typeface="Arial"/>
              </a:defRPr>
            </a:lvl9pPr>
          </a:lstStyle>
          <a:p>
            <a:endParaRPr/>
          </a:p>
        </p:txBody>
      </p:sp>
      <p:sp>
        <p:nvSpPr>
          <p:cNvPr id="76" name="Shape 76"/>
          <p:cNvSpPr/>
          <p:nvPr/>
        </p:nvSpPr>
        <p:spPr>
          <a:xfrm>
            <a:off x="1" y="6239614"/>
            <a:ext cx="3048000" cy="499044"/>
          </a:xfrm>
          <a:prstGeom prst="rect">
            <a:avLst/>
          </a:prstGeom>
          <a:solidFill>
            <a:srgbClr val="004890">
              <a:alpha val="49803"/>
            </a:srgbClr>
          </a:solidFill>
          <a:ln>
            <a:noFill/>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None/>
            </a:pPr>
            <a:endParaRPr sz="1600">
              <a:solidFill>
                <a:schemeClr val="lt1"/>
              </a:solidFill>
              <a:latin typeface="Arial"/>
              <a:ea typeface="Arial"/>
              <a:cs typeface="Arial"/>
              <a:sym typeface="Arial"/>
            </a:endParaRPr>
          </a:p>
        </p:txBody>
      </p:sp>
      <p:sp>
        <p:nvSpPr>
          <p:cNvPr id="77" name="Shape 77"/>
          <p:cNvSpPr txBox="1">
            <a:spLocks noGrp="1"/>
          </p:cNvSpPr>
          <p:nvPr>
            <p:ph type="body" idx="2"/>
          </p:nvPr>
        </p:nvSpPr>
        <p:spPr>
          <a:xfrm>
            <a:off x="244480" y="6239614"/>
            <a:ext cx="2441575" cy="499044"/>
          </a:xfrm>
          <a:prstGeom prst="rect">
            <a:avLst/>
          </a:prstGeom>
          <a:noFill/>
          <a:ln>
            <a:noFill/>
          </a:ln>
        </p:spPr>
        <p:txBody>
          <a:bodyPr spcFirstLastPara="1" wrap="square" lIns="90000" tIns="45000" rIns="90000" bIns="45000" anchor="ctr" anchorCtr="0"/>
          <a:lstStyle>
            <a:lvl1pPr marL="457200" marR="0" lvl="0" indent="-228600" algn="ctr" rtl="0">
              <a:lnSpc>
                <a:spcPct val="93000"/>
              </a:lnSpc>
              <a:spcBef>
                <a:spcPts val="1425"/>
              </a:spcBef>
              <a:spcAft>
                <a:spcPts val="0"/>
              </a:spcAft>
              <a:buClr>
                <a:srgbClr val="000000"/>
              </a:buClr>
              <a:buSzPts val="3200"/>
              <a:buFont typeface="Times New Roman"/>
              <a:buNone/>
              <a:defRPr sz="3200" b="0" i="0" u="none" strike="noStrike" cap="none">
                <a:solidFill>
                  <a:schemeClr val="lt1"/>
                </a:solidFill>
                <a:latin typeface="Arial"/>
                <a:ea typeface="Arial"/>
                <a:cs typeface="Arial"/>
                <a:sym typeface="Arial"/>
              </a:defRPr>
            </a:lvl1pPr>
            <a:lvl2pPr marL="914400" marR="0" lvl="1" indent="-228600" algn="l" rtl="0">
              <a:lnSpc>
                <a:spcPct val="93000"/>
              </a:lnSpc>
              <a:spcBef>
                <a:spcPts val="1138"/>
              </a:spcBef>
              <a:spcAft>
                <a:spcPts val="0"/>
              </a:spcAft>
              <a:buSzPts val="1400"/>
              <a:buNone/>
              <a:defRPr sz="2400" b="0"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SzPts val="1400"/>
              <a:buNone/>
              <a:defRPr sz="2000" b="0"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SzPts val="1400"/>
              <a:buNone/>
              <a:defRPr sz="2000" b="0"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9pPr>
          </a:lstStyle>
          <a:p>
            <a:endParaRPr/>
          </a:p>
        </p:txBody>
      </p:sp>
      <p:sp>
        <p:nvSpPr>
          <p:cNvPr id="78" name="Shape 78"/>
          <p:cNvSpPr txBox="1">
            <a:spLocks noGrp="1"/>
          </p:cNvSpPr>
          <p:nvPr>
            <p:ph type="body" idx="3"/>
          </p:nvPr>
        </p:nvSpPr>
        <p:spPr>
          <a:xfrm>
            <a:off x="3722916" y="6239610"/>
            <a:ext cx="5026946" cy="499044"/>
          </a:xfrm>
          <a:prstGeom prst="rect">
            <a:avLst/>
          </a:prstGeom>
          <a:noFill/>
          <a:ln>
            <a:noFill/>
          </a:ln>
        </p:spPr>
        <p:txBody>
          <a:bodyPr spcFirstLastPara="1" wrap="square" lIns="90000" tIns="45000" rIns="90000" bIns="45000" anchor="ctr" anchorCtr="0"/>
          <a:lstStyle>
            <a:lvl1pPr marL="457200" marR="0" lvl="0" indent="-228600" algn="l" rtl="0">
              <a:lnSpc>
                <a:spcPct val="93000"/>
              </a:lnSpc>
              <a:spcBef>
                <a:spcPts val="1425"/>
              </a:spcBef>
              <a:spcAft>
                <a:spcPts val="0"/>
              </a:spcAft>
              <a:buClr>
                <a:srgbClr val="000000"/>
              </a:buClr>
              <a:buSzPts val="3200"/>
              <a:buFont typeface="Times New Roman"/>
              <a:buNone/>
              <a:defRPr sz="3200" b="0" i="0" u="none" strike="noStrike" cap="none">
                <a:solidFill>
                  <a:srgbClr val="004890"/>
                </a:solidFill>
                <a:latin typeface="Arial"/>
                <a:ea typeface="Arial"/>
                <a:cs typeface="Arial"/>
                <a:sym typeface="Arial"/>
              </a:defRPr>
            </a:lvl1pPr>
            <a:lvl2pPr marL="914400" marR="0" lvl="1" indent="-228600" algn="l" rtl="0">
              <a:lnSpc>
                <a:spcPct val="93000"/>
              </a:lnSpc>
              <a:spcBef>
                <a:spcPts val="1138"/>
              </a:spcBef>
              <a:spcAft>
                <a:spcPts val="0"/>
              </a:spcAft>
              <a:buSzPts val="1400"/>
              <a:buNone/>
              <a:defRPr sz="2400" b="0"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SzPts val="1400"/>
              <a:buNone/>
              <a:defRPr sz="2000" b="0"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SzPts val="1400"/>
              <a:buNone/>
              <a:defRPr sz="2000" b="0"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SC2017-First">
  <p:cSld name="BSC2017-First">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Shape 88"/>
          <p:cNvSpPr/>
          <p:nvPr/>
        </p:nvSpPr>
        <p:spPr>
          <a:xfrm>
            <a:off x="3048000" y="6239615"/>
            <a:ext cx="6096000" cy="499044"/>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endParaRPr sz="1800" b="0" i="0" u="none" strike="noStrike" cap="none">
              <a:solidFill>
                <a:srgbClr val="FFFFFF"/>
              </a:solidFill>
              <a:latin typeface="Calibri"/>
              <a:ea typeface="Calibri"/>
              <a:cs typeface="Calibri"/>
              <a:sym typeface="Calibri"/>
            </a:endParaRPr>
          </a:p>
        </p:txBody>
      </p:sp>
      <p:sp>
        <p:nvSpPr>
          <p:cNvPr id="89" name="Shape 89"/>
          <p:cNvSpPr txBox="1">
            <a:spLocks noGrp="1"/>
          </p:cNvSpPr>
          <p:nvPr>
            <p:ph type="ctrTitle"/>
          </p:nvPr>
        </p:nvSpPr>
        <p:spPr>
          <a:xfrm>
            <a:off x="3722923" y="1670257"/>
            <a:ext cx="5026945" cy="306963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04890"/>
              </a:buClr>
              <a:buSzPts val="5200"/>
              <a:buFont typeface="Calibri"/>
              <a:buNone/>
              <a:defRPr sz="5200" b="1" i="0" u="none" strike="noStrike" cap="none">
                <a:solidFill>
                  <a:srgbClr val="0048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Shape 90"/>
          <p:cNvSpPr txBox="1">
            <a:spLocks noGrp="1"/>
          </p:cNvSpPr>
          <p:nvPr>
            <p:ph type="subTitle" idx="1"/>
          </p:nvPr>
        </p:nvSpPr>
        <p:spPr>
          <a:xfrm>
            <a:off x="3722923" y="5015839"/>
            <a:ext cx="5026945" cy="842168"/>
          </a:xfrm>
          <a:prstGeom prst="rect">
            <a:avLst/>
          </a:prstGeom>
          <a:noFill/>
          <a:ln>
            <a:noFill/>
          </a:ln>
        </p:spPr>
        <p:txBody>
          <a:bodyPr spcFirstLastPara="1" wrap="square" lIns="91425" tIns="45700" rIns="91425" bIns="45700" anchor="ctr"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1" name="Shape 91"/>
          <p:cNvSpPr/>
          <p:nvPr/>
        </p:nvSpPr>
        <p:spPr>
          <a:xfrm>
            <a:off x="1" y="6239615"/>
            <a:ext cx="3048000" cy="499044"/>
          </a:xfrm>
          <a:prstGeom prst="rect">
            <a:avLst/>
          </a:prstGeom>
          <a:solidFill>
            <a:srgbClr val="004890">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Times New Roman"/>
              <a:buNone/>
            </a:pPr>
            <a:endParaRPr sz="1600" b="0" i="0" u="none" strike="noStrike" cap="none">
              <a:solidFill>
                <a:srgbClr val="FFFFFF"/>
              </a:solidFill>
              <a:latin typeface="Calibri"/>
              <a:ea typeface="Calibri"/>
              <a:cs typeface="Calibri"/>
              <a:sym typeface="Calibri"/>
            </a:endParaRPr>
          </a:p>
        </p:txBody>
      </p:sp>
      <p:sp>
        <p:nvSpPr>
          <p:cNvPr id="92" name="Shape 92"/>
          <p:cNvSpPr txBox="1">
            <a:spLocks noGrp="1"/>
          </p:cNvSpPr>
          <p:nvPr>
            <p:ph type="body" idx="2"/>
          </p:nvPr>
        </p:nvSpPr>
        <p:spPr>
          <a:xfrm>
            <a:off x="244481" y="6239615"/>
            <a:ext cx="2441575" cy="499044"/>
          </a:xfrm>
          <a:prstGeom prst="rect">
            <a:avLst/>
          </a:prstGeom>
          <a:noFill/>
          <a:ln>
            <a:noFill/>
          </a:ln>
        </p:spPr>
        <p:txBody>
          <a:bodyPr spcFirstLastPara="1" wrap="square" lIns="91425" tIns="45700" rIns="91425" bIns="45700" anchor="ctr" anchorCtr="0"/>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body" idx="3"/>
          </p:nvPr>
        </p:nvSpPr>
        <p:spPr>
          <a:xfrm>
            <a:off x="3722916" y="6239610"/>
            <a:ext cx="5026946" cy="499044"/>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000"/>
              </a:spcBef>
              <a:spcAft>
                <a:spcPts val="0"/>
              </a:spcAft>
              <a:buClr>
                <a:srgbClr val="004890"/>
              </a:buClr>
              <a:buSzPts val="2400"/>
              <a:buFont typeface="Arial"/>
              <a:buNone/>
              <a:defRPr sz="2400" b="0" i="0" u="none" strike="noStrike" cap="none">
                <a:solidFill>
                  <a:srgbClr val="004890"/>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152000" y="898219"/>
            <a:ext cx="6840000" cy="4053500"/>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6000"/>
              <a:buFont typeface="Calibri"/>
              <a:buNone/>
              <a:defRPr sz="60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Shape 105"/>
          <p:cNvSpPr txBox="1">
            <a:spLocks noGrp="1"/>
          </p:cNvSpPr>
          <p:nvPr>
            <p:ph type="dt" idx="10"/>
          </p:nvPr>
        </p:nvSpPr>
        <p:spPr>
          <a:xfrm>
            <a:off x="457207" y="6506431"/>
            <a:ext cx="2133599" cy="373746"/>
          </a:xfrm>
          <a:prstGeom prst="rect">
            <a:avLst/>
          </a:prstGeom>
          <a:noFill/>
          <a:ln>
            <a:noFill/>
          </a:ln>
        </p:spPr>
        <p:txBody>
          <a:bodyPr spcFirstLastPara="1" wrap="square" lIns="91425" tIns="91425" rIns="91425" bIns="91425" anchor="ctr" anchorCtr="0"/>
          <a:lstStyle>
            <a:lvl1pPr marR="0" lvl="0" algn="l" rtl="0">
              <a:lnSpc>
                <a:spcPct val="93000"/>
              </a:lnSpc>
              <a:spcBef>
                <a:spcPts val="0"/>
              </a:spcBef>
              <a:spcAft>
                <a:spcPts val="0"/>
              </a:spcAft>
              <a:buClr>
                <a:srgbClr val="000000"/>
              </a:buClr>
              <a:buSzPts val="1200"/>
              <a:buFont typeface="Times New Roman"/>
              <a:buNone/>
              <a:defRPr sz="1200" b="0" i="0" u="none" strike="noStrike" cap="none">
                <a:solidFill>
                  <a:srgbClr val="888888"/>
                </a:solidFill>
                <a:latin typeface="Calibri"/>
                <a:ea typeface="Calibri"/>
                <a:cs typeface="Calibri"/>
                <a:sym typeface="Calibri"/>
              </a:defRPr>
            </a:lvl1pPr>
            <a:lvl2pPr marR="0" lvl="1"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2pPr>
            <a:lvl3pPr marR="0" lvl="2"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3pPr>
            <a:lvl4pPr marR="0" lvl="3"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4pPr>
            <a:lvl5pPr marR="0" lvl="4"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3124200" y="6506431"/>
            <a:ext cx="2895600" cy="373746"/>
          </a:xfrm>
          <a:prstGeom prst="rect">
            <a:avLst/>
          </a:prstGeom>
          <a:noFill/>
          <a:ln>
            <a:noFill/>
          </a:ln>
        </p:spPr>
        <p:txBody>
          <a:bodyPr spcFirstLastPara="1" wrap="square" lIns="91425" tIns="91425" rIns="91425" bIns="91425" anchor="ctr" anchorCtr="0"/>
          <a:lstStyle>
            <a:lvl1pPr marR="0" lvl="0" algn="ctr" rtl="0">
              <a:lnSpc>
                <a:spcPct val="93000"/>
              </a:lnSpc>
              <a:spcBef>
                <a:spcPts val="0"/>
              </a:spcBef>
              <a:spcAft>
                <a:spcPts val="0"/>
              </a:spcAft>
              <a:buClr>
                <a:srgbClr val="000000"/>
              </a:buClr>
              <a:buSzPts val="1200"/>
              <a:buFont typeface="Times New Roman"/>
              <a:buNone/>
              <a:defRPr sz="1200" b="0" i="0" u="none" strike="noStrike" cap="none">
                <a:solidFill>
                  <a:srgbClr val="888888"/>
                </a:solidFill>
                <a:latin typeface="Calibri"/>
                <a:ea typeface="Calibri"/>
                <a:cs typeface="Calibri"/>
                <a:sym typeface="Calibri"/>
              </a:defRPr>
            </a:lvl1pPr>
            <a:lvl2pPr marR="0" lvl="1"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2pPr>
            <a:lvl3pPr marR="0" lvl="2"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3pPr>
            <a:lvl4pPr marR="0" lvl="3"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4pPr>
            <a:lvl5pPr marR="0" lvl="4"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sldNum" idx="12"/>
          </p:nvPr>
        </p:nvSpPr>
        <p:spPr>
          <a:xfrm>
            <a:off x="6553207" y="6506431"/>
            <a:ext cx="2133599" cy="373746"/>
          </a:xfrm>
          <a:prstGeom prst="rect">
            <a:avLst/>
          </a:prstGeom>
          <a:noFill/>
          <a:ln>
            <a:noFill/>
          </a:ln>
        </p:spPr>
        <p:txBody>
          <a:bodyPr spcFirstLastPara="1" wrap="square" lIns="91425" tIns="45700" rIns="91425" bIns="45700" anchor="ctr" anchorCtr="0">
            <a:noAutofit/>
          </a:bodyPr>
          <a:lstStyle>
            <a:lvl1pPr marL="0" marR="0" lvl="0"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1pPr>
            <a:lvl2pPr marL="0" marR="0" lvl="1"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2pPr>
            <a:lvl3pPr marL="0" marR="0" lvl="2"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3pPr>
            <a:lvl4pPr marL="0" marR="0" lvl="3"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4pPr>
            <a:lvl5pPr marL="0" marR="0" lvl="4"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5pPr>
            <a:lvl6pPr marL="0" marR="0" lvl="5"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6pPr>
            <a:lvl7pPr marL="0" marR="0" lvl="6"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7pPr>
            <a:lvl8pPr marL="0" marR="0" lvl="7"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8pPr>
            <a:lvl9pPr marL="0" marR="0" lvl="8"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64803" y="223038"/>
            <a:ext cx="8229598" cy="858192"/>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Shape 19"/>
          <p:cNvSpPr txBox="1">
            <a:spLocks noGrp="1"/>
          </p:cNvSpPr>
          <p:nvPr>
            <p:ph type="body" idx="1"/>
          </p:nvPr>
        </p:nvSpPr>
        <p:spPr>
          <a:xfrm>
            <a:off x="464803" y="1243761"/>
            <a:ext cx="8229598" cy="4947377"/>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070C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70C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70C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0" name="Shape 20"/>
          <p:cNvPicPr preferRelativeResize="0"/>
          <p:nvPr/>
        </p:nvPicPr>
        <p:blipFill rotWithShape="1">
          <a:blip r:embed="rId2">
            <a:alphaModFix/>
          </a:blip>
          <a:srcRect/>
          <a:stretch/>
        </p:blipFill>
        <p:spPr>
          <a:xfrm>
            <a:off x="432709" y="6379294"/>
            <a:ext cx="1876425" cy="46799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64803" y="223038"/>
            <a:ext cx="8229598" cy="858192"/>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0" name="Shape 110"/>
          <p:cNvSpPr txBox="1">
            <a:spLocks noGrp="1"/>
          </p:cNvSpPr>
          <p:nvPr>
            <p:ph type="body" idx="1"/>
          </p:nvPr>
        </p:nvSpPr>
        <p:spPr>
          <a:xfrm>
            <a:off x="464803" y="1243761"/>
            <a:ext cx="8229598" cy="4947377"/>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070C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70C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70C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1" name="Shape 111"/>
          <p:cNvPicPr preferRelativeResize="0"/>
          <p:nvPr/>
        </p:nvPicPr>
        <p:blipFill rotWithShape="1">
          <a:blip r:embed="rId2">
            <a:alphaModFix/>
          </a:blip>
          <a:srcRect/>
          <a:stretch/>
        </p:blipFill>
        <p:spPr>
          <a:xfrm>
            <a:off x="432709" y="6379295"/>
            <a:ext cx="1876425" cy="46799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SC2017-Last">
  <p:cSld name="BSC2017-Last">
    <p:spTree>
      <p:nvGrpSpPr>
        <p:cNvPr id="1" name="Shape 119"/>
        <p:cNvGrpSpPr/>
        <p:nvPr/>
      </p:nvGrpSpPr>
      <p:grpSpPr>
        <a:xfrm>
          <a:off x="0" y="0"/>
          <a:ext cx="0" cy="0"/>
          <a:chOff x="0" y="0"/>
          <a:chExt cx="0" cy="0"/>
        </a:xfrm>
      </p:grpSpPr>
      <p:pic>
        <p:nvPicPr>
          <p:cNvPr id="120" name="Shape 120"/>
          <p:cNvPicPr preferRelativeResize="0"/>
          <p:nvPr/>
        </p:nvPicPr>
        <p:blipFill rotWithShape="1">
          <a:blip r:embed="rId2">
            <a:alphaModFix/>
          </a:blip>
          <a:srcRect/>
          <a:stretch/>
        </p:blipFill>
        <p:spPr>
          <a:xfrm>
            <a:off x="0" y="0"/>
            <a:ext cx="9144000" cy="7019925"/>
          </a:xfrm>
          <a:prstGeom prst="rect">
            <a:avLst/>
          </a:prstGeom>
          <a:noFill/>
          <a:ln>
            <a:noFill/>
          </a:ln>
        </p:spPr>
      </p:pic>
      <p:sp>
        <p:nvSpPr>
          <p:cNvPr id="121" name="Shape 121"/>
          <p:cNvSpPr txBox="1"/>
          <p:nvPr/>
        </p:nvSpPr>
        <p:spPr>
          <a:xfrm>
            <a:off x="1991225" y="2545654"/>
            <a:ext cx="5161550" cy="1228670"/>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200"/>
              <a:buFont typeface="Times New Roman"/>
              <a:buNone/>
            </a:pPr>
            <a:r>
              <a:rPr lang="en-GB" sz="7200">
                <a:solidFill>
                  <a:srgbClr val="FFFFFF"/>
                </a:solidFill>
                <a:latin typeface="Calibri"/>
                <a:ea typeface="Calibri"/>
                <a:cs typeface="Calibri"/>
                <a:sym typeface="Calibri"/>
              </a:rPr>
              <a:t>THANK YOU!</a:t>
            </a:r>
            <a:endParaRPr/>
          </a:p>
        </p:txBody>
      </p:sp>
      <p:sp>
        <p:nvSpPr>
          <p:cNvPr id="122" name="Shape 122"/>
          <p:cNvSpPr txBox="1"/>
          <p:nvPr/>
        </p:nvSpPr>
        <p:spPr>
          <a:xfrm>
            <a:off x="3360106" y="6004501"/>
            <a:ext cx="2407901" cy="661592"/>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Times New Roman"/>
              <a:buNone/>
            </a:pPr>
            <a:r>
              <a:rPr lang="en-GB" sz="3600">
                <a:solidFill>
                  <a:srgbClr val="FFFFFF"/>
                </a:solidFill>
                <a:latin typeface="Calibri"/>
                <a:ea typeface="Calibri"/>
                <a:cs typeface="Calibri"/>
                <a:sym typeface="Calibri"/>
              </a:rPr>
              <a:t>www.bsc.es</a:t>
            </a:r>
            <a:endParaRPr/>
          </a:p>
        </p:txBody>
      </p:sp>
      <p:sp>
        <p:nvSpPr>
          <p:cNvPr id="123" name="Shape 123"/>
          <p:cNvSpPr txBox="1">
            <a:spLocks noGrp="1"/>
          </p:cNvSpPr>
          <p:nvPr>
            <p:ph type="title"/>
          </p:nvPr>
        </p:nvSpPr>
        <p:spPr>
          <a:xfrm>
            <a:off x="910318" y="4198560"/>
            <a:ext cx="7323364" cy="705203"/>
          </a:xfrm>
          <a:prstGeom prst="rect">
            <a:avLst/>
          </a:prstGeom>
          <a:noFill/>
          <a:ln>
            <a:noFill/>
          </a:ln>
        </p:spPr>
        <p:txBody>
          <a:bodyPr spcFirstLastPara="1" wrap="square" lIns="91425" tIns="45700" rIns="91425" bIns="45700" anchor="t" anchorCtr="0"/>
          <a:lstStyle>
            <a:lvl1pPr marR="0" lvl="0" algn="ctr"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96393" y="1530815"/>
            <a:ext cx="4818380" cy="3617996"/>
          </a:xfrm>
          <a:prstGeom prst="rect">
            <a:avLst/>
          </a:prstGeom>
        </p:spPr>
        <p:txBody>
          <a:bodyPr anchor="ctr">
            <a:normAutofit/>
          </a:bodyPr>
          <a:lstStyle>
            <a:lvl1pPr algn="l">
              <a:defRPr sz="57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p:nvPr>
        </p:nvSpPr>
        <p:spPr>
          <a:xfrm>
            <a:off x="3796393" y="5417863"/>
            <a:ext cx="4818380" cy="1176720"/>
          </a:xfrm>
          <a:prstGeom prst="rect">
            <a:avLst/>
          </a:prstGeom>
        </p:spPr>
        <p:txBody>
          <a:bodyPr>
            <a:no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clic para editar el estilo de subtítulo del patrón</a:t>
            </a:r>
            <a:endParaRPr lang="en-US" dirty="0"/>
          </a:p>
        </p:txBody>
      </p:sp>
    </p:spTree>
    <p:extLst>
      <p:ext uri="{BB962C8B-B14F-4D97-AF65-F5344CB8AC3E}">
        <p14:creationId xmlns:p14="http://schemas.microsoft.com/office/powerpoint/2010/main" val="3486955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49037" y="214969"/>
            <a:ext cx="8229598" cy="762810"/>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49037" y="1203415"/>
            <a:ext cx="8229598" cy="4947377"/>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322808"/>
            <a:ext cx="1876425" cy="467995"/>
          </a:xfrm>
          <a:prstGeom prst="rect">
            <a:avLst/>
          </a:prstGeom>
        </p:spPr>
      </p:pic>
    </p:spTree>
    <p:extLst>
      <p:ext uri="{BB962C8B-B14F-4D97-AF65-F5344CB8AC3E}">
        <p14:creationId xmlns:p14="http://schemas.microsoft.com/office/powerpoint/2010/main" val="4243858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239612"/>
            <a:ext cx="6096000" cy="4990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2" name="Title 1"/>
          <p:cNvSpPr>
            <a:spLocks noGrp="1"/>
          </p:cNvSpPr>
          <p:nvPr>
            <p:ph type="ctrTitle"/>
          </p:nvPr>
        </p:nvSpPr>
        <p:spPr>
          <a:xfrm>
            <a:off x="3722917" y="1555886"/>
            <a:ext cx="4916348" cy="3224349"/>
          </a:xfrm>
          <a:prstGeom prst="rect">
            <a:avLst/>
          </a:prstGeom>
        </p:spPr>
        <p:txBody>
          <a:bodyPr anchor="ctr">
            <a:normAutofit/>
          </a:bodyPr>
          <a:lstStyle>
            <a:lvl1pPr algn="l">
              <a:defRPr sz="56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7" y="5007770"/>
            <a:ext cx="4916348" cy="842168"/>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239612"/>
            <a:ext cx="3048000" cy="499044"/>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600" kern="1200">
              <a:solidFill>
                <a:prstClr val="white"/>
              </a:solidFill>
              <a:latin typeface="Calibri"/>
            </a:endParaRPr>
          </a:p>
        </p:txBody>
      </p:sp>
      <p:sp>
        <p:nvSpPr>
          <p:cNvPr id="15" name="Marcador de texto 14"/>
          <p:cNvSpPr>
            <a:spLocks noGrp="1"/>
          </p:cNvSpPr>
          <p:nvPr>
            <p:ph type="body" sz="quarter" idx="10" hasCustomPrompt="1"/>
          </p:nvPr>
        </p:nvSpPr>
        <p:spPr>
          <a:xfrm>
            <a:off x="244476" y="6239612"/>
            <a:ext cx="2441575" cy="499044"/>
          </a:xfrm>
          <a:prstGeom prst="rect">
            <a:avLst/>
          </a:prstGeom>
        </p:spPr>
        <p:txBody>
          <a:bodyPr anchor="ctr"/>
          <a:lstStyle>
            <a:lvl1pPr marL="0" indent="0" algn="ctr">
              <a:buNone/>
              <a:defRPr>
                <a:solidFill>
                  <a:schemeClr val="bg1"/>
                </a:solidFill>
              </a:defRPr>
            </a:lvl1pPr>
          </a:lstStyle>
          <a:p>
            <a:pPr lvl="0"/>
            <a:r>
              <a:rPr lang="es-ES" dirty="0" smtClean="0"/>
              <a:t>Fecha</a:t>
            </a:r>
            <a:endParaRPr lang="es-ES" dirty="0"/>
          </a:p>
        </p:txBody>
      </p:sp>
      <p:sp>
        <p:nvSpPr>
          <p:cNvPr id="17" name="Marcador de texto 16"/>
          <p:cNvSpPr>
            <a:spLocks noGrp="1"/>
          </p:cNvSpPr>
          <p:nvPr>
            <p:ph type="body" sz="quarter" idx="11" hasCustomPrompt="1"/>
          </p:nvPr>
        </p:nvSpPr>
        <p:spPr>
          <a:xfrm>
            <a:off x="3722917" y="6239610"/>
            <a:ext cx="4916349" cy="499044"/>
          </a:xfrm>
          <a:prstGeom prst="rect">
            <a:avLst/>
          </a:prstGeom>
        </p:spPr>
        <p:txBody>
          <a:bodyPr anchor="ctr"/>
          <a:lstStyle>
            <a:lvl1pPr marL="0" indent="0" algn="l">
              <a:buNone/>
              <a:defRPr>
                <a:solidFill>
                  <a:srgbClr val="004890"/>
                </a:solidFill>
              </a:defRPr>
            </a:lvl1pPr>
          </a:lstStyle>
          <a:p>
            <a:pPr lvl="0"/>
            <a:r>
              <a:rPr lang="es-ES" dirty="0" smtClean="0"/>
              <a:t>Lugar</a:t>
            </a:r>
            <a:endParaRPr lang="es-ES" dirty="0"/>
          </a:p>
        </p:txBody>
      </p:sp>
    </p:spTree>
    <p:extLst>
      <p:ext uri="{BB962C8B-B14F-4D97-AF65-F5344CB8AC3E}">
        <p14:creationId xmlns:p14="http://schemas.microsoft.com/office/powerpoint/2010/main" val="3073912929"/>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2195736" y="6506431"/>
            <a:ext cx="6336704" cy="42381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buClrTx/>
              <a:buFontTx/>
              <a:buNone/>
            </a:pPr>
            <a:endParaRPr lang="es-ES" kern="1200" dirty="0">
              <a:solidFill>
                <a:prstClr val="black">
                  <a:tint val="75000"/>
                </a:prstClr>
              </a:solidFill>
              <a:latin typeface="Calibri"/>
              <a:ea typeface="+mn-ea"/>
              <a:cs typeface="+mn-cs"/>
            </a:endParaRPr>
          </a:p>
        </p:txBody>
      </p:sp>
      <p:sp>
        <p:nvSpPr>
          <p:cNvPr id="7" name="Slide Number Placeholder 5"/>
          <p:cNvSpPr>
            <a:spLocks noGrp="1"/>
          </p:cNvSpPr>
          <p:nvPr>
            <p:ph type="sldNum" sz="quarter" idx="4"/>
          </p:nvPr>
        </p:nvSpPr>
        <p:spPr>
          <a:xfrm>
            <a:off x="8604448" y="6507662"/>
            <a:ext cx="442392" cy="422586"/>
          </a:xfrm>
          <a:prstGeom prst="rect">
            <a:avLst/>
          </a:prstGeom>
        </p:spPr>
        <p:txBody>
          <a:bodyPr anchor="b"/>
          <a:lstStyle>
            <a:lvl1pPr algn="r">
              <a:defRPr sz="1100">
                <a:solidFill>
                  <a:srgbClr val="004990"/>
                </a:solidFill>
              </a:defRPr>
            </a:lvl1pPr>
          </a:lstStyle>
          <a:p>
            <a:pPr defTabSz="457200">
              <a:buClrTx/>
              <a:buFontTx/>
              <a:buNone/>
            </a:pPr>
            <a:fld id="{4A490C5D-AEA8-4823-B9B3-806910A0ECF7}" type="slidenum">
              <a:rPr lang="es-ES" kern="1200" smtClean="0">
                <a:latin typeface="Calibri"/>
                <a:ea typeface="+mn-ea"/>
                <a:cs typeface="+mn-cs"/>
              </a:rPr>
              <a:pPr defTabSz="457200">
                <a:buClrTx/>
                <a:buFontTx/>
                <a:buNone/>
              </a:pPr>
              <a:t>‹Nr.›</a:t>
            </a:fld>
            <a:endParaRPr lang="es-ES" kern="1200" dirty="0">
              <a:latin typeface="Calibri"/>
              <a:ea typeface="+mn-ea"/>
              <a:cs typeface="+mn-cs"/>
            </a:endParaRPr>
          </a:p>
        </p:txBody>
      </p:sp>
    </p:spTree>
    <p:extLst>
      <p:ext uri="{BB962C8B-B14F-4D97-AF65-F5344CB8AC3E}">
        <p14:creationId xmlns:p14="http://schemas.microsoft.com/office/powerpoint/2010/main" val="285006799"/>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239612"/>
            <a:ext cx="6096000" cy="4990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2" name="Title 1"/>
          <p:cNvSpPr>
            <a:spLocks noGrp="1"/>
          </p:cNvSpPr>
          <p:nvPr>
            <p:ph type="ctrTitle"/>
          </p:nvPr>
        </p:nvSpPr>
        <p:spPr>
          <a:xfrm>
            <a:off x="3722917" y="1555886"/>
            <a:ext cx="4916348" cy="3224349"/>
          </a:xfrm>
          <a:prstGeom prst="rect">
            <a:avLst/>
          </a:prstGeom>
        </p:spPr>
        <p:txBody>
          <a:bodyPr anchor="ctr">
            <a:normAutofit/>
          </a:bodyPr>
          <a:lstStyle>
            <a:lvl1pPr algn="l">
              <a:defRPr sz="56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7" y="5007770"/>
            <a:ext cx="4916348" cy="842168"/>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239612"/>
            <a:ext cx="3048000" cy="499044"/>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600" kern="1200">
              <a:solidFill>
                <a:prstClr val="white"/>
              </a:solidFill>
              <a:latin typeface="Calibri"/>
            </a:endParaRPr>
          </a:p>
        </p:txBody>
      </p:sp>
      <p:sp>
        <p:nvSpPr>
          <p:cNvPr id="15" name="Marcador de texto 14"/>
          <p:cNvSpPr>
            <a:spLocks noGrp="1"/>
          </p:cNvSpPr>
          <p:nvPr>
            <p:ph type="body" sz="quarter" idx="10" hasCustomPrompt="1"/>
          </p:nvPr>
        </p:nvSpPr>
        <p:spPr>
          <a:xfrm>
            <a:off x="244476" y="6239612"/>
            <a:ext cx="2441575" cy="499044"/>
          </a:xfrm>
          <a:prstGeom prst="rect">
            <a:avLst/>
          </a:prstGeom>
        </p:spPr>
        <p:txBody>
          <a:bodyPr anchor="ctr"/>
          <a:lstStyle>
            <a:lvl1pPr marL="0" indent="0" algn="ctr">
              <a:buNone/>
              <a:defRPr>
                <a:solidFill>
                  <a:schemeClr val="bg1"/>
                </a:solidFill>
              </a:defRPr>
            </a:lvl1pPr>
          </a:lstStyle>
          <a:p>
            <a:pPr lvl="0"/>
            <a:r>
              <a:rPr lang="es-ES" dirty="0" smtClean="0"/>
              <a:t>Fecha</a:t>
            </a:r>
            <a:endParaRPr lang="es-ES" dirty="0"/>
          </a:p>
        </p:txBody>
      </p:sp>
      <p:sp>
        <p:nvSpPr>
          <p:cNvPr id="17" name="Marcador de texto 16"/>
          <p:cNvSpPr>
            <a:spLocks noGrp="1"/>
          </p:cNvSpPr>
          <p:nvPr>
            <p:ph type="body" sz="quarter" idx="11" hasCustomPrompt="1"/>
          </p:nvPr>
        </p:nvSpPr>
        <p:spPr>
          <a:xfrm>
            <a:off x="3722917" y="6239610"/>
            <a:ext cx="4916349" cy="499044"/>
          </a:xfrm>
          <a:prstGeom prst="rect">
            <a:avLst/>
          </a:prstGeom>
        </p:spPr>
        <p:txBody>
          <a:bodyPr anchor="ctr"/>
          <a:lstStyle>
            <a:lvl1pPr marL="0" indent="0" algn="l">
              <a:buNone/>
              <a:defRPr>
                <a:solidFill>
                  <a:srgbClr val="004890"/>
                </a:solidFill>
              </a:defRPr>
            </a:lvl1pPr>
          </a:lstStyle>
          <a:p>
            <a:pPr lvl="0"/>
            <a:r>
              <a:rPr lang="es-ES" dirty="0" smtClean="0"/>
              <a:t>Lugar</a:t>
            </a:r>
            <a:endParaRPr lang="es-ES" dirty="0"/>
          </a:p>
        </p:txBody>
      </p:sp>
    </p:spTree>
    <p:extLst>
      <p:ext uri="{BB962C8B-B14F-4D97-AF65-F5344CB8AC3E}">
        <p14:creationId xmlns:p14="http://schemas.microsoft.com/office/powerpoint/2010/main" val="337231050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152000" y="898219"/>
            <a:ext cx="6840000" cy="4053500"/>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6000"/>
              <a:buFont typeface="Calibri"/>
              <a:buNone/>
              <a:defRPr sz="60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SC2017-Last">
  <p:cSld name="BSC2017-Last">
    <p:spTree>
      <p:nvGrpSpPr>
        <p:cNvPr id="1" name="Shape 23"/>
        <p:cNvGrpSpPr/>
        <p:nvPr/>
      </p:nvGrpSpPr>
      <p:grpSpPr>
        <a:xfrm>
          <a:off x="0" y="0"/>
          <a:ext cx="0" cy="0"/>
          <a:chOff x="0" y="0"/>
          <a:chExt cx="0" cy="0"/>
        </a:xfrm>
      </p:grpSpPr>
      <p:pic>
        <p:nvPicPr>
          <p:cNvPr id="24" name="Shape 24"/>
          <p:cNvPicPr preferRelativeResize="0"/>
          <p:nvPr/>
        </p:nvPicPr>
        <p:blipFill rotWithShape="1">
          <a:blip r:embed="rId2">
            <a:alphaModFix/>
          </a:blip>
          <a:srcRect/>
          <a:stretch/>
        </p:blipFill>
        <p:spPr>
          <a:xfrm>
            <a:off x="0" y="0"/>
            <a:ext cx="9144000" cy="7019925"/>
          </a:xfrm>
          <a:prstGeom prst="rect">
            <a:avLst/>
          </a:prstGeom>
          <a:noFill/>
          <a:ln>
            <a:noFill/>
          </a:ln>
        </p:spPr>
      </p:pic>
      <p:sp>
        <p:nvSpPr>
          <p:cNvPr id="25" name="Shape 25"/>
          <p:cNvSpPr txBox="1"/>
          <p:nvPr/>
        </p:nvSpPr>
        <p:spPr>
          <a:xfrm>
            <a:off x="1991225" y="2559821"/>
            <a:ext cx="5161550" cy="1200329"/>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200"/>
              <a:buFont typeface="Times New Roman"/>
              <a:buNone/>
            </a:pPr>
            <a:r>
              <a:rPr lang="en-GB" sz="7200">
                <a:solidFill>
                  <a:srgbClr val="FFFFFF"/>
                </a:solidFill>
                <a:latin typeface="Calibri"/>
                <a:ea typeface="Calibri"/>
                <a:cs typeface="Calibri"/>
                <a:sym typeface="Calibri"/>
              </a:rPr>
              <a:t>THANK YOU!</a:t>
            </a:r>
            <a:endParaRPr/>
          </a:p>
        </p:txBody>
      </p:sp>
      <p:sp>
        <p:nvSpPr>
          <p:cNvPr id="26" name="Shape 26"/>
          <p:cNvSpPr txBox="1"/>
          <p:nvPr/>
        </p:nvSpPr>
        <p:spPr>
          <a:xfrm>
            <a:off x="3360104" y="6012132"/>
            <a:ext cx="2407901" cy="646331"/>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Times New Roman"/>
              <a:buNone/>
            </a:pPr>
            <a:r>
              <a:rPr lang="en-GB" sz="3600">
                <a:solidFill>
                  <a:srgbClr val="FFFFFF"/>
                </a:solidFill>
                <a:latin typeface="Calibri"/>
                <a:ea typeface="Calibri"/>
                <a:cs typeface="Calibri"/>
                <a:sym typeface="Calibri"/>
              </a:rPr>
              <a:t>www.bsc.es</a:t>
            </a:r>
            <a:endParaRPr/>
          </a:p>
        </p:txBody>
      </p:sp>
      <p:sp>
        <p:nvSpPr>
          <p:cNvPr id="27" name="Shape 27"/>
          <p:cNvSpPr txBox="1">
            <a:spLocks noGrp="1"/>
          </p:cNvSpPr>
          <p:nvPr>
            <p:ph type="title"/>
          </p:nvPr>
        </p:nvSpPr>
        <p:spPr>
          <a:xfrm>
            <a:off x="910318" y="4198559"/>
            <a:ext cx="7323364" cy="705203"/>
          </a:xfrm>
          <a:prstGeom prst="rect">
            <a:avLst/>
          </a:prstGeom>
          <a:noFill/>
          <a:ln>
            <a:noFill/>
          </a:ln>
        </p:spPr>
        <p:txBody>
          <a:bodyPr spcFirstLastPara="1" wrap="square" lIns="91425" tIns="45700" rIns="91425" bIns="45700" anchor="t" anchorCtr="0"/>
          <a:lstStyle>
            <a:lvl1pPr marR="0" lvl="0" algn="ctr"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64803" y="223038"/>
            <a:ext cx="8229598" cy="858194"/>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3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37"/>
        <p:cNvGrpSpPr/>
        <p:nvPr/>
      </p:nvGrpSpPr>
      <p:grpSpPr>
        <a:xfrm>
          <a:off x="0" y="0"/>
          <a:ext cx="0" cy="0"/>
          <a:chOff x="0" y="0"/>
          <a:chExt cx="0" cy="0"/>
        </a:xfrm>
      </p:grpSpPr>
      <p:sp>
        <p:nvSpPr>
          <p:cNvPr id="38" name="Shape 38"/>
          <p:cNvSpPr txBox="1">
            <a:spLocks noGrp="1"/>
          </p:cNvSpPr>
          <p:nvPr>
            <p:ph type="ctrTitle"/>
          </p:nvPr>
        </p:nvSpPr>
        <p:spPr>
          <a:xfrm>
            <a:off x="685800" y="2181225"/>
            <a:ext cx="7772400" cy="1504950"/>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1pPr>
            <a:lvl2pPr marR="0" lvl="1"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2pPr>
            <a:lvl3pPr marR="0" lvl="2"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3pPr>
            <a:lvl4pPr marR="0" lvl="3"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4pPr>
            <a:lvl5pPr marR="0" lvl="4"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5pPr>
            <a:lvl6pPr marR="0" lvl="5"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6pPr>
            <a:lvl7pPr marR="0" lvl="6"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7pPr>
            <a:lvl8pPr marR="0" lvl="7"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8pPr>
            <a:lvl9pPr marR="0" lvl="8"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9pPr>
          </a:lstStyle>
          <a:p>
            <a:endParaRPr/>
          </a:p>
        </p:txBody>
      </p:sp>
      <p:sp>
        <p:nvSpPr>
          <p:cNvPr id="39" name="Shape 39"/>
          <p:cNvSpPr txBox="1">
            <a:spLocks noGrp="1"/>
          </p:cNvSpPr>
          <p:nvPr>
            <p:ph type="subTitle" idx="1"/>
          </p:nvPr>
        </p:nvSpPr>
        <p:spPr>
          <a:xfrm>
            <a:off x="1371600" y="3978277"/>
            <a:ext cx="6400800" cy="1793875"/>
          </a:xfrm>
          <a:prstGeom prst="rect">
            <a:avLst/>
          </a:prstGeom>
          <a:noFill/>
          <a:ln>
            <a:noFill/>
          </a:ln>
        </p:spPr>
        <p:txBody>
          <a:bodyPr spcFirstLastPara="1" wrap="square" lIns="90000" tIns="45000" rIns="90000" bIns="45000" anchor="t" anchorCtr="0"/>
          <a:lstStyle>
            <a:lvl1pPr marR="0" lvl="0" algn="ctr" rtl="0">
              <a:lnSpc>
                <a:spcPct val="93000"/>
              </a:lnSpc>
              <a:spcBef>
                <a:spcPts val="1425"/>
              </a:spcBef>
              <a:spcAft>
                <a:spcPts val="0"/>
              </a:spcAft>
              <a:buClr>
                <a:srgbClr val="000000"/>
              </a:buClr>
              <a:buSzPts val="3200"/>
              <a:buFont typeface="Times New Roman"/>
              <a:buNone/>
              <a:defRPr sz="3200" b="0" i="0" u="none" strike="noStrike" cap="none">
                <a:solidFill>
                  <a:srgbClr val="004990"/>
                </a:solidFill>
                <a:latin typeface="Arial"/>
                <a:ea typeface="Arial"/>
                <a:cs typeface="Arial"/>
                <a:sym typeface="Arial"/>
              </a:defRPr>
            </a:lvl1pPr>
            <a:lvl2pPr marR="0" lvl="1" algn="ctr" rtl="0">
              <a:lnSpc>
                <a:spcPct val="93000"/>
              </a:lnSpc>
              <a:spcBef>
                <a:spcPts val="1138"/>
              </a:spcBef>
              <a:spcAft>
                <a:spcPts val="0"/>
              </a:spcAft>
              <a:buClr>
                <a:srgbClr val="000000"/>
              </a:buClr>
              <a:buSzPts val="2400"/>
              <a:buFont typeface="Times New Roman"/>
              <a:buNone/>
              <a:defRPr sz="2400" b="0" i="0" u="none" strike="noStrike" cap="none">
                <a:solidFill>
                  <a:srgbClr val="004990"/>
                </a:solidFill>
                <a:latin typeface="Arial"/>
                <a:ea typeface="Arial"/>
                <a:cs typeface="Arial"/>
                <a:sym typeface="Arial"/>
              </a:defRPr>
            </a:lvl2pPr>
            <a:lvl3pPr marR="0" lvl="2" algn="ctr" rtl="0">
              <a:lnSpc>
                <a:spcPct val="93000"/>
              </a:lnSpc>
              <a:spcBef>
                <a:spcPts val="850"/>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3pPr>
            <a:lvl4pPr marR="0" lvl="3" algn="ctr" rtl="0">
              <a:lnSpc>
                <a:spcPct val="93000"/>
              </a:lnSpc>
              <a:spcBef>
                <a:spcPts val="575"/>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4pPr>
            <a:lvl5pPr marR="0" lvl="4" algn="ctr" rtl="0">
              <a:lnSpc>
                <a:spcPct val="93000"/>
              </a:lnSpc>
              <a:spcBef>
                <a:spcPts val="288"/>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5pPr>
            <a:lvl6pPr marR="0" lvl="5" algn="ctr" rtl="0">
              <a:lnSpc>
                <a:spcPct val="93000"/>
              </a:lnSpc>
              <a:spcBef>
                <a:spcPts val="288"/>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6pPr>
            <a:lvl7pPr marR="0" lvl="6" algn="ctr" rtl="0">
              <a:lnSpc>
                <a:spcPct val="93000"/>
              </a:lnSpc>
              <a:spcBef>
                <a:spcPts val="288"/>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7pPr>
            <a:lvl8pPr marR="0" lvl="7" algn="ctr" rtl="0">
              <a:lnSpc>
                <a:spcPct val="93000"/>
              </a:lnSpc>
              <a:spcBef>
                <a:spcPts val="288"/>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8pPr>
            <a:lvl9pPr marR="0" lvl="8" algn="ctr" rtl="0">
              <a:lnSpc>
                <a:spcPct val="93000"/>
              </a:lnSpc>
              <a:spcBef>
                <a:spcPts val="288"/>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722313" y="4511675"/>
            <a:ext cx="7772400" cy="139382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4000" b="1" i="0" u="none" strike="noStrike" cap="none">
                <a:solidFill>
                  <a:srgbClr val="004990"/>
                </a:solidFill>
                <a:latin typeface="Arial"/>
                <a:ea typeface="Arial"/>
                <a:cs typeface="Arial"/>
                <a:sym typeface="Arial"/>
              </a:defRPr>
            </a:lvl1pPr>
            <a:lvl2pPr marR="0" lvl="1"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2pPr>
            <a:lvl3pPr marR="0" lvl="2"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3pPr>
            <a:lvl4pPr marR="0" lvl="3"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4pPr>
            <a:lvl5pPr marR="0" lvl="4"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5pPr>
            <a:lvl6pPr marR="0" lvl="5"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6pPr>
            <a:lvl7pPr marR="0" lvl="6"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7pPr>
            <a:lvl8pPr marR="0" lvl="7"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8pPr>
            <a:lvl9pPr marR="0" lvl="8"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9pPr>
          </a:lstStyle>
          <a:p>
            <a:endParaRPr/>
          </a:p>
        </p:txBody>
      </p:sp>
      <p:sp>
        <p:nvSpPr>
          <p:cNvPr id="45" name="Shape 45"/>
          <p:cNvSpPr txBox="1">
            <a:spLocks noGrp="1"/>
          </p:cNvSpPr>
          <p:nvPr>
            <p:ph type="body" idx="1"/>
          </p:nvPr>
        </p:nvSpPr>
        <p:spPr>
          <a:xfrm>
            <a:off x="722313" y="2974975"/>
            <a:ext cx="7772400" cy="1536700"/>
          </a:xfrm>
          <a:prstGeom prst="rect">
            <a:avLst/>
          </a:prstGeom>
          <a:noFill/>
          <a:ln>
            <a:noFill/>
          </a:ln>
        </p:spPr>
        <p:txBody>
          <a:bodyPr spcFirstLastPara="1" wrap="square" lIns="90000" tIns="45000" rIns="90000" bIns="45000" anchor="b" anchorCtr="0"/>
          <a:lstStyle>
            <a:lvl1pPr marL="457200" marR="0" lvl="0" indent="-228600" algn="l" rtl="0">
              <a:lnSpc>
                <a:spcPct val="93000"/>
              </a:lnSpc>
              <a:spcBef>
                <a:spcPts val="1425"/>
              </a:spcBef>
              <a:spcAft>
                <a:spcPts val="0"/>
              </a:spcAft>
              <a:buClr>
                <a:srgbClr val="000000"/>
              </a:buClr>
              <a:buSzPts val="2000"/>
              <a:buFont typeface="Times New Roman"/>
              <a:buNone/>
              <a:defRPr sz="2000" b="0" i="0" u="none" strike="noStrike" cap="none">
                <a:solidFill>
                  <a:srgbClr val="004990"/>
                </a:solidFill>
                <a:latin typeface="Arial"/>
                <a:ea typeface="Arial"/>
                <a:cs typeface="Arial"/>
                <a:sym typeface="Arial"/>
              </a:defRPr>
            </a:lvl1pPr>
            <a:lvl2pPr marL="914400" marR="0" lvl="1" indent="-228600" algn="l" rtl="0">
              <a:lnSpc>
                <a:spcPct val="93000"/>
              </a:lnSpc>
              <a:spcBef>
                <a:spcPts val="1138"/>
              </a:spcBef>
              <a:spcAft>
                <a:spcPts val="0"/>
              </a:spcAft>
              <a:buClr>
                <a:srgbClr val="000000"/>
              </a:buClr>
              <a:buSzPts val="1800"/>
              <a:buFont typeface="Times New Roman"/>
              <a:buNone/>
              <a:defRPr sz="1800" b="0"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Clr>
                <a:srgbClr val="000000"/>
              </a:buClr>
              <a:buSzPts val="1600"/>
              <a:buFont typeface="Times New Roman"/>
              <a:buNone/>
              <a:defRPr sz="1600" b="0"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Clr>
                <a:srgbClr val="000000"/>
              </a:buClr>
              <a:buSzPts val="1400"/>
              <a:buFont typeface="Times New Roman"/>
              <a:buNone/>
              <a:defRPr sz="1400" b="0"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Clr>
                <a:srgbClr val="000000"/>
              </a:buClr>
              <a:buSzPts val="1400"/>
              <a:buFont typeface="Times New Roman"/>
              <a:buNone/>
              <a:defRPr sz="1400" b="0"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Clr>
                <a:srgbClr val="000000"/>
              </a:buClr>
              <a:buSzPts val="1400"/>
              <a:buFont typeface="Times New Roman"/>
              <a:buNone/>
              <a:defRPr sz="1400" b="0"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Clr>
                <a:srgbClr val="000000"/>
              </a:buClr>
              <a:buSzPts val="1400"/>
              <a:buFont typeface="Times New Roman"/>
              <a:buNone/>
              <a:defRPr sz="1400" b="0"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Clr>
                <a:srgbClr val="000000"/>
              </a:buClr>
              <a:buSzPts val="1400"/>
              <a:buFont typeface="Times New Roman"/>
              <a:buNone/>
              <a:defRPr sz="1400" b="0"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Clr>
                <a:srgbClr val="000000"/>
              </a:buClr>
              <a:buSzPts val="1400"/>
              <a:buFont typeface="Times New Roman"/>
              <a:buNone/>
              <a:defRPr sz="1400" b="0" i="0" u="none" strike="noStrike" cap="none">
                <a:solidFill>
                  <a:srgbClr val="004990"/>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96879" y="144463"/>
            <a:ext cx="6189663" cy="69532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1pPr>
            <a:lvl2pPr marR="0" lvl="1"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2pPr>
            <a:lvl3pPr marR="0" lvl="2"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3pPr>
            <a:lvl4pPr marR="0" lvl="3"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4pPr>
            <a:lvl5pPr marR="0" lvl="4"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5pPr>
            <a:lvl6pPr marR="0" lvl="5"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6pPr>
            <a:lvl7pPr marR="0" lvl="6"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7pPr>
            <a:lvl8pPr marR="0" lvl="7"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8pPr>
            <a:lvl9pPr marR="0" lvl="8"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9pPr>
          </a:lstStyle>
          <a:p>
            <a:endParaRPr/>
          </a:p>
        </p:txBody>
      </p:sp>
      <p:sp>
        <p:nvSpPr>
          <p:cNvPr id="48" name="Shape 48"/>
          <p:cNvSpPr txBox="1">
            <a:spLocks noGrp="1"/>
          </p:cNvSpPr>
          <p:nvPr>
            <p:ph type="body" idx="1"/>
          </p:nvPr>
        </p:nvSpPr>
        <p:spPr>
          <a:xfrm>
            <a:off x="395288" y="985838"/>
            <a:ext cx="4087812" cy="5518150"/>
          </a:xfrm>
          <a:prstGeom prst="rect">
            <a:avLst/>
          </a:prstGeom>
          <a:noFill/>
          <a:ln>
            <a:noFill/>
          </a:ln>
        </p:spPr>
        <p:txBody>
          <a:bodyPr spcFirstLastPara="1" wrap="square" lIns="90000" tIns="45000" rIns="90000" bIns="45000" anchor="t" anchorCtr="0"/>
          <a:lstStyle>
            <a:lvl1pPr marL="457200" marR="0" lvl="0" indent="-228600" algn="l" rtl="0">
              <a:lnSpc>
                <a:spcPct val="93000"/>
              </a:lnSpc>
              <a:spcBef>
                <a:spcPts val="1425"/>
              </a:spcBef>
              <a:spcAft>
                <a:spcPts val="0"/>
              </a:spcAft>
              <a:buSzPts val="1400"/>
              <a:buNone/>
              <a:defRPr sz="2800" b="0" i="0" u="none" strike="noStrike" cap="none">
                <a:solidFill>
                  <a:srgbClr val="004990"/>
                </a:solidFill>
                <a:latin typeface="Arial"/>
                <a:ea typeface="Arial"/>
                <a:cs typeface="Arial"/>
                <a:sym typeface="Arial"/>
              </a:defRPr>
            </a:lvl1pPr>
            <a:lvl2pPr marL="914400" marR="0" lvl="1" indent="-228600" algn="l" rtl="0">
              <a:lnSpc>
                <a:spcPct val="93000"/>
              </a:lnSpc>
              <a:spcBef>
                <a:spcPts val="1138"/>
              </a:spcBef>
              <a:spcAft>
                <a:spcPts val="0"/>
              </a:spcAft>
              <a:buSzPts val="1400"/>
              <a:buNone/>
              <a:defRPr sz="2400" b="0"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SzPts val="1400"/>
              <a:buNone/>
              <a:defRPr sz="2000" b="0"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SzPts val="1400"/>
              <a:buNone/>
              <a:defRPr sz="1800" b="0"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SzPts val="1400"/>
              <a:buNone/>
              <a:defRPr sz="1800" b="0"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SzPts val="1400"/>
              <a:buNone/>
              <a:defRPr sz="1800" b="0"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SzPts val="1400"/>
              <a:buNone/>
              <a:defRPr sz="1800" b="0"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SzPts val="1400"/>
              <a:buNone/>
              <a:defRPr sz="1800" b="0"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SzPts val="1400"/>
              <a:buNone/>
              <a:defRPr sz="1800" b="0" i="0" u="none" strike="noStrike" cap="none">
                <a:solidFill>
                  <a:srgbClr val="004990"/>
                </a:solidFill>
                <a:latin typeface="Arial"/>
                <a:ea typeface="Arial"/>
                <a:cs typeface="Arial"/>
                <a:sym typeface="Arial"/>
              </a:defRPr>
            </a:lvl9pPr>
          </a:lstStyle>
          <a:p>
            <a:endParaRPr/>
          </a:p>
        </p:txBody>
      </p:sp>
      <p:sp>
        <p:nvSpPr>
          <p:cNvPr id="49" name="Shape 49"/>
          <p:cNvSpPr txBox="1">
            <a:spLocks noGrp="1"/>
          </p:cNvSpPr>
          <p:nvPr>
            <p:ph type="body" idx="2"/>
          </p:nvPr>
        </p:nvSpPr>
        <p:spPr>
          <a:xfrm>
            <a:off x="4635504" y="985838"/>
            <a:ext cx="4087813" cy="5518150"/>
          </a:xfrm>
          <a:prstGeom prst="rect">
            <a:avLst/>
          </a:prstGeom>
          <a:noFill/>
          <a:ln>
            <a:noFill/>
          </a:ln>
        </p:spPr>
        <p:txBody>
          <a:bodyPr spcFirstLastPara="1" wrap="square" lIns="90000" tIns="45000" rIns="90000" bIns="45000" anchor="t" anchorCtr="0"/>
          <a:lstStyle>
            <a:lvl1pPr marL="457200" marR="0" lvl="0" indent="-228600" algn="l" rtl="0">
              <a:lnSpc>
                <a:spcPct val="93000"/>
              </a:lnSpc>
              <a:spcBef>
                <a:spcPts val="1425"/>
              </a:spcBef>
              <a:spcAft>
                <a:spcPts val="0"/>
              </a:spcAft>
              <a:buSzPts val="1400"/>
              <a:buNone/>
              <a:defRPr sz="2800" b="0" i="0" u="none" strike="noStrike" cap="none">
                <a:solidFill>
                  <a:srgbClr val="004990"/>
                </a:solidFill>
                <a:latin typeface="Arial"/>
                <a:ea typeface="Arial"/>
                <a:cs typeface="Arial"/>
                <a:sym typeface="Arial"/>
              </a:defRPr>
            </a:lvl1pPr>
            <a:lvl2pPr marL="914400" marR="0" lvl="1" indent="-228600" algn="l" rtl="0">
              <a:lnSpc>
                <a:spcPct val="93000"/>
              </a:lnSpc>
              <a:spcBef>
                <a:spcPts val="1138"/>
              </a:spcBef>
              <a:spcAft>
                <a:spcPts val="0"/>
              </a:spcAft>
              <a:buSzPts val="1400"/>
              <a:buNone/>
              <a:defRPr sz="2400" b="0"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SzPts val="1400"/>
              <a:buNone/>
              <a:defRPr sz="2000" b="0"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SzPts val="1400"/>
              <a:buNone/>
              <a:defRPr sz="1800" b="0"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SzPts val="1400"/>
              <a:buNone/>
              <a:defRPr sz="1800" b="0"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SzPts val="1400"/>
              <a:buNone/>
              <a:defRPr sz="1800" b="0"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SzPts val="1400"/>
              <a:buNone/>
              <a:defRPr sz="1800" b="0"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SzPts val="1400"/>
              <a:buNone/>
              <a:defRPr sz="1800" b="0"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SzPts val="1400"/>
              <a:buNone/>
              <a:defRPr sz="1800" b="0" i="0" u="none" strike="noStrike" cap="none">
                <a:solidFill>
                  <a:srgbClr val="00499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theme" Target="../theme/theme2.xml"/><Relationship Id="rId13" Type="http://schemas.openxmlformats.org/officeDocument/2006/relationships/image" Target="../media/image5.jpg"/><Relationship Id="rId14" Type="http://schemas.openxmlformats.org/officeDocument/2006/relationships/image" Target="../media/image6.png"/><Relationship Id="rId1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theme" Target="../theme/theme3.xml"/><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4.xml"/><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
        <p:cNvGrpSpPr/>
        <p:nvPr/>
      </p:nvGrpSpPr>
      <p:grpSpPr>
        <a:xfrm>
          <a:off x="0" y="0"/>
          <a:ext cx="0" cy="0"/>
          <a:chOff x="0" y="0"/>
          <a:chExt cx="0" cy="0"/>
        </a:xfrm>
      </p:grpSpPr>
      <p:pic>
        <p:nvPicPr>
          <p:cNvPr id="31" name="Shape 31"/>
          <p:cNvPicPr preferRelativeResize="0"/>
          <p:nvPr/>
        </p:nvPicPr>
        <p:blipFill rotWithShape="1">
          <a:blip r:embed="rId13">
            <a:alphaModFix/>
          </a:blip>
          <a:srcRect/>
          <a:stretch/>
        </p:blipFill>
        <p:spPr>
          <a:xfrm>
            <a:off x="4767" y="2"/>
            <a:ext cx="9139237" cy="841375"/>
          </a:xfrm>
          <a:prstGeom prst="rect">
            <a:avLst/>
          </a:prstGeom>
          <a:noFill/>
          <a:ln>
            <a:noFill/>
          </a:ln>
        </p:spPr>
      </p:pic>
      <p:pic>
        <p:nvPicPr>
          <p:cNvPr id="32" name="Shape 32"/>
          <p:cNvPicPr preferRelativeResize="0"/>
          <p:nvPr/>
        </p:nvPicPr>
        <p:blipFill rotWithShape="1">
          <a:blip r:embed="rId14">
            <a:alphaModFix/>
          </a:blip>
          <a:srcRect/>
          <a:stretch/>
        </p:blipFill>
        <p:spPr>
          <a:xfrm>
            <a:off x="6732588" y="144465"/>
            <a:ext cx="1936750" cy="581025"/>
          </a:xfrm>
          <a:prstGeom prst="rect">
            <a:avLst/>
          </a:prstGeom>
          <a:noFill/>
          <a:ln>
            <a:noFill/>
          </a:ln>
        </p:spPr>
      </p:pic>
      <p:pic>
        <p:nvPicPr>
          <p:cNvPr id="33" name="Shape 33"/>
          <p:cNvPicPr preferRelativeResize="0"/>
          <p:nvPr/>
        </p:nvPicPr>
        <p:blipFill rotWithShape="1">
          <a:blip r:embed="rId15">
            <a:alphaModFix/>
          </a:blip>
          <a:srcRect/>
          <a:stretch/>
        </p:blipFill>
        <p:spPr>
          <a:xfrm>
            <a:off x="8245479" y="125415"/>
            <a:ext cx="574675" cy="300037"/>
          </a:xfrm>
          <a:prstGeom prst="rect">
            <a:avLst/>
          </a:prstGeom>
          <a:noFill/>
          <a:ln>
            <a:noFill/>
          </a:ln>
        </p:spPr>
      </p:pic>
      <p:sp>
        <p:nvSpPr>
          <p:cNvPr id="34" name="Shape 34"/>
          <p:cNvSpPr txBox="1">
            <a:spLocks noGrp="1"/>
          </p:cNvSpPr>
          <p:nvPr>
            <p:ph type="title"/>
          </p:nvPr>
        </p:nvSpPr>
        <p:spPr>
          <a:xfrm>
            <a:off x="396879" y="144463"/>
            <a:ext cx="6189663" cy="695325"/>
          </a:xfrm>
          <a:prstGeom prst="rect">
            <a:avLst/>
          </a:prstGeom>
          <a:noFill/>
          <a:ln>
            <a:noFill/>
          </a:ln>
        </p:spPr>
        <p:txBody>
          <a:bodyPr spcFirstLastPara="1" wrap="square" lIns="90000" tIns="45000" rIns="90000" bIns="45000" anchor="t" anchorCtr="0"/>
          <a:lstStyle>
            <a:lvl1pPr marR="0" lvl="0"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1pPr>
            <a:lvl2pPr marR="0" lvl="1"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2pPr>
            <a:lvl3pPr marR="0" lvl="2"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3pPr>
            <a:lvl4pPr marR="0" lvl="3"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4pPr>
            <a:lvl5pPr marR="0" lvl="4"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5pPr>
            <a:lvl6pPr marR="0" lvl="5"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6pPr>
            <a:lvl7pPr marR="0" lvl="6"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7pPr>
            <a:lvl8pPr marR="0" lvl="7"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8pPr>
            <a:lvl9pPr marR="0" lvl="8" algn="l" rtl="0">
              <a:lnSpc>
                <a:spcPct val="93000"/>
              </a:lnSpc>
              <a:spcBef>
                <a:spcPts val="0"/>
              </a:spcBef>
              <a:spcAft>
                <a:spcPts val="0"/>
              </a:spcAft>
              <a:buSzPts val="1400"/>
              <a:buNone/>
              <a:defRPr sz="4400" b="0" i="0" u="none" strike="noStrike" cap="none">
                <a:solidFill>
                  <a:srgbClr val="004990"/>
                </a:solidFill>
                <a:latin typeface="Arial"/>
                <a:ea typeface="Arial"/>
                <a:cs typeface="Arial"/>
                <a:sym typeface="Arial"/>
              </a:defRPr>
            </a:lvl9pPr>
          </a:lstStyle>
          <a:p>
            <a:endParaRPr/>
          </a:p>
        </p:txBody>
      </p:sp>
      <p:sp>
        <p:nvSpPr>
          <p:cNvPr id="35" name="Shape 35"/>
          <p:cNvSpPr txBox="1">
            <a:spLocks noGrp="1"/>
          </p:cNvSpPr>
          <p:nvPr>
            <p:ph type="body" idx="1"/>
          </p:nvPr>
        </p:nvSpPr>
        <p:spPr>
          <a:xfrm>
            <a:off x="395292" y="985840"/>
            <a:ext cx="8328025" cy="5476451"/>
          </a:xfrm>
          <a:prstGeom prst="rect">
            <a:avLst/>
          </a:prstGeom>
          <a:noFill/>
          <a:ln>
            <a:noFill/>
          </a:ln>
        </p:spPr>
        <p:txBody>
          <a:bodyPr spcFirstLastPara="1" wrap="square" lIns="90000" tIns="45000" rIns="90000" bIns="45000" anchor="t" anchorCtr="0"/>
          <a:lstStyle>
            <a:lvl1pPr marL="457200" marR="0" lvl="0" indent="-228600" algn="l" rtl="0">
              <a:lnSpc>
                <a:spcPct val="93000"/>
              </a:lnSpc>
              <a:spcBef>
                <a:spcPts val="1425"/>
              </a:spcBef>
              <a:spcAft>
                <a:spcPts val="0"/>
              </a:spcAft>
              <a:buSzPts val="1400"/>
              <a:buNone/>
              <a:defRPr sz="3200" b="0" i="0" u="none" strike="noStrike" cap="none">
                <a:solidFill>
                  <a:srgbClr val="004990"/>
                </a:solidFill>
                <a:latin typeface="Arial"/>
                <a:ea typeface="Arial"/>
                <a:cs typeface="Arial"/>
                <a:sym typeface="Arial"/>
              </a:defRPr>
            </a:lvl1pPr>
            <a:lvl2pPr marL="914400" marR="0" lvl="1" indent="-228600" algn="l" rtl="0">
              <a:lnSpc>
                <a:spcPct val="93000"/>
              </a:lnSpc>
              <a:spcBef>
                <a:spcPts val="1138"/>
              </a:spcBef>
              <a:spcAft>
                <a:spcPts val="0"/>
              </a:spcAft>
              <a:buSzPts val="1400"/>
              <a:buNone/>
              <a:defRPr sz="2400" b="0" i="0" u="none" strike="noStrike" cap="none">
                <a:solidFill>
                  <a:srgbClr val="004990"/>
                </a:solidFill>
                <a:latin typeface="Arial"/>
                <a:ea typeface="Arial"/>
                <a:cs typeface="Arial"/>
                <a:sym typeface="Arial"/>
              </a:defRPr>
            </a:lvl2pPr>
            <a:lvl3pPr marL="1371600" marR="0" lvl="2" indent="-228600" algn="l" rtl="0">
              <a:lnSpc>
                <a:spcPct val="93000"/>
              </a:lnSpc>
              <a:spcBef>
                <a:spcPts val="850"/>
              </a:spcBef>
              <a:spcAft>
                <a:spcPts val="0"/>
              </a:spcAft>
              <a:buSzPts val="1400"/>
              <a:buNone/>
              <a:defRPr sz="2000" b="0" i="0" u="none" strike="noStrike" cap="none">
                <a:solidFill>
                  <a:srgbClr val="004990"/>
                </a:solidFill>
                <a:latin typeface="Arial"/>
                <a:ea typeface="Arial"/>
                <a:cs typeface="Arial"/>
                <a:sym typeface="Arial"/>
              </a:defRPr>
            </a:lvl3pPr>
            <a:lvl4pPr marL="1828800" marR="0" lvl="3" indent="-228600" algn="l" rtl="0">
              <a:lnSpc>
                <a:spcPct val="93000"/>
              </a:lnSpc>
              <a:spcBef>
                <a:spcPts val="575"/>
              </a:spcBef>
              <a:spcAft>
                <a:spcPts val="0"/>
              </a:spcAft>
              <a:buSzPts val="1400"/>
              <a:buNone/>
              <a:defRPr sz="2000" b="0" i="0" u="none" strike="noStrike" cap="none">
                <a:solidFill>
                  <a:srgbClr val="004990"/>
                </a:solidFill>
                <a:latin typeface="Arial"/>
                <a:ea typeface="Arial"/>
                <a:cs typeface="Arial"/>
                <a:sym typeface="Arial"/>
              </a:defRPr>
            </a:lvl4pPr>
            <a:lvl5pPr marL="2286000" marR="0" lvl="4"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5pPr>
            <a:lvl6pPr marL="2743200" marR="0" lvl="5"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6pPr>
            <a:lvl7pPr marL="3200400" marR="0" lvl="6"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7pPr>
            <a:lvl8pPr marL="3657600" marR="0" lvl="7"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8pPr>
            <a:lvl9pPr marL="4114800" marR="0" lvl="8" indent="-228600" algn="l" rtl="0">
              <a:lnSpc>
                <a:spcPct val="93000"/>
              </a:lnSpc>
              <a:spcBef>
                <a:spcPts val="288"/>
              </a:spcBef>
              <a:spcAft>
                <a:spcPts val="0"/>
              </a:spcAft>
              <a:buSzPts val="1400"/>
              <a:buNone/>
              <a:defRPr sz="2000" b="0" i="0" u="none" strike="noStrike" cap="none">
                <a:solidFill>
                  <a:srgbClr val="00499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6" r:id="rId1"/>
    <p:sldLayoutId id="2147483667" r:id="rId2"/>
    <p:sldLayoutId id="2147483669" r:id="rId3"/>
    <p:sldLayoutId id="2147483670" r:id="rId4"/>
    <p:sldLayoutId id="214748367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81112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hyperlink" Target="http://icap.atmos.und.edu" TargetMode="External"/><Relationship Id="rId6" Type="http://schemas.openxmlformats.org/officeDocument/2006/relationships/hyperlink" Target="http://www.bsc.es/caliope" TargetMode="External"/><Relationship Id="rId7" Type="http://schemas.openxmlformats.org/officeDocument/2006/relationships/image" Target="../media/image19.jpeg"/><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4.png"/><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5" Type="http://schemas.openxmlformats.org/officeDocument/2006/relationships/image" Target="../media/image19.jpeg"/><Relationship Id="rId6"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7.gif"/><Relationship Id="rId4" Type="http://schemas.openxmlformats.org/officeDocument/2006/relationships/image" Target="../media/image38.gif"/><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jpg"/><Relationship Id="rId6" Type="http://schemas.openxmlformats.org/officeDocument/2006/relationships/image" Target="../media/image44.jpg"/><Relationship Id="rId7" Type="http://schemas.openxmlformats.org/officeDocument/2006/relationships/image" Target="../media/image45.jpg"/><Relationship Id="rId8" Type="http://schemas.openxmlformats.org/officeDocument/2006/relationships/image" Target="../media/image46.jp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gif"/><Relationship Id="rId5" Type="http://schemas.openxmlformats.org/officeDocument/2006/relationships/image" Target="../media/image16.gif"/><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ctrTitle"/>
          </p:nvPr>
        </p:nvSpPr>
        <p:spPr>
          <a:xfrm>
            <a:off x="3722923" y="1670257"/>
            <a:ext cx="5026945" cy="30696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4890"/>
              </a:buClr>
              <a:buSzPts val="3600"/>
              <a:buFont typeface="Calibri"/>
              <a:buNone/>
            </a:pPr>
            <a:r>
              <a:rPr lang="en-GB" sz="3600" b="1" i="0" u="none" strike="noStrike" cap="none">
                <a:solidFill>
                  <a:srgbClr val="004890"/>
                </a:solidFill>
                <a:latin typeface="Calibri"/>
                <a:ea typeface="Calibri"/>
                <a:cs typeface="Calibri"/>
                <a:sym typeface="Calibri"/>
              </a:rPr>
              <a:t>BSC Update:</a:t>
            </a:r>
            <a:br>
              <a:rPr lang="en-GB" sz="3600" b="1" i="0" u="none" strike="noStrike" cap="none">
                <a:solidFill>
                  <a:srgbClr val="004890"/>
                </a:solidFill>
                <a:latin typeface="Calibri"/>
                <a:ea typeface="Calibri"/>
                <a:cs typeface="Calibri"/>
                <a:sym typeface="Calibri"/>
              </a:rPr>
            </a:br>
            <a:r>
              <a:rPr lang="en-GB" sz="3600" b="1" i="0" u="none" strike="noStrike" cap="none">
                <a:solidFill>
                  <a:srgbClr val="004890"/>
                </a:solidFill>
                <a:latin typeface="Calibri"/>
                <a:ea typeface="Calibri"/>
                <a:cs typeface="Calibri"/>
                <a:sym typeface="Calibri"/>
              </a:rPr>
              <a:t>MONARCH model</a:t>
            </a:r>
            <a:endParaRPr sz="3600" b="1" i="0" u="none" strike="noStrike" cap="none">
              <a:solidFill>
                <a:srgbClr val="004890"/>
              </a:solidFill>
              <a:latin typeface="Calibri"/>
              <a:ea typeface="Calibri"/>
              <a:cs typeface="Calibri"/>
              <a:sym typeface="Calibri"/>
            </a:endParaRPr>
          </a:p>
        </p:txBody>
      </p:sp>
      <p:sp>
        <p:nvSpPr>
          <p:cNvPr id="130" name="Shape 130"/>
          <p:cNvSpPr txBox="1">
            <a:spLocks noGrp="1"/>
          </p:cNvSpPr>
          <p:nvPr>
            <p:ph type="subTitle" idx="1"/>
          </p:nvPr>
        </p:nvSpPr>
        <p:spPr>
          <a:xfrm>
            <a:off x="3419872" y="4158037"/>
            <a:ext cx="5544616" cy="96435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Arial"/>
              <a:buNone/>
            </a:pPr>
            <a:r>
              <a:rPr lang="en-GB" sz="2000" b="0" i="0" u="sng" strike="noStrike" cap="none" dirty="0" err="1">
                <a:solidFill>
                  <a:schemeClr val="dk1"/>
                </a:solidFill>
                <a:latin typeface="Calibri"/>
                <a:ea typeface="Calibri"/>
                <a:cs typeface="Calibri"/>
                <a:sym typeface="Calibri"/>
              </a:rPr>
              <a:t>Oriol</a:t>
            </a:r>
            <a:r>
              <a:rPr lang="en-GB" sz="2000" b="0" i="0" u="sng" strike="noStrike" cap="none" dirty="0">
                <a:solidFill>
                  <a:schemeClr val="dk1"/>
                </a:solidFill>
                <a:latin typeface="Calibri"/>
                <a:ea typeface="Calibri"/>
                <a:cs typeface="Calibri"/>
                <a:sym typeface="Calibri"/>
              </a:rPr>
              <a:t> Jorba</a:t>
            </a:r>
            <a:r>
              <a:rPr lang="en-GB" sz="2000" b="0" i="0" u="none" strike="noStrike" cap="none" dirty="0">
                <a:solidFill>
                  <a:schemeClr val="dk1"/>
                </a:solidFill>
                <a:latin typeface="Calibri"/>
                <a:ea typeface="Calibri"/>
                <a:cs typeface="Calibri"/>
                <a:sym typeface="Calibri"/>
              </a:rPr>
              <a:t>, Carlos Pérez-</a:t>
            </a:r>
            <a:r>
              <a:rPr lang="en-GB" sz="2000" b="0" i="0" u="none" strike="noStrike" cap="none" dirty="0" err="1">
                <a:solidFill>
                  <a:schemeClr val="dk1"/>
                </a:solidFill>
                <a:latin typeface="Calibri"/>
                <a:ea typeface="Calibri"/>
                <a:cs typeface="Calibri"/>
                <a:sym typeface="Calibri"/>
              </a:rPr>
              <a:t>García</a:t>
            </a:r>
            <a:r>
              <a:rPr lang="en-GB" sz="2000" b="0" i="0" u="none" strike="noStrike" cap="none" dirty="0">
                <a:solidFill>
                  <a:schemeClr val="dk1"/>
                </a:solidFill>
                <a:latin typeface="Calibri"/>
                <a:ea typeface="Calibri"/>
                <a:cs typeface="Calibri"/>
                <a:sym typeface="Calibri"/>
              </a:rPr>
              <a:t> Pando, Vincenzo </a:t>
            </a:r>
            <a:r>
              <a:rPr lang="en-GB" sz="2000" b="0" i="0" u="none" strike="noStrike" cap="none" dirty="0" err="1">
                <a:solidFill>
                  <a:schemeClr val="dk1"/>
                </a:solidFill>
                <a:latin typeface="Calibri"/>
                <a:ea typeface="Calibri"/>
                <a:cs typeface="Calibri"/>
                <a:sym typeface="Calibri"/>
              </a:rPr>
              <a:t>Obiso</a:t>
            </a:r>
            <a:r>
              <a:rPr lang="en-GB" sz="2000" b="0" i="0" u="none" strike="noStrike" cap="none" dirty="0">
                <a:solidFill>
                  <a:schemeClr val="dk1"/>
                </a:solidFill>
                <a:latin typeface="Calibri"/>
                <a:ea typeface="Calibri"/>
                <a:cs typeface="Calibri"/>
                <a:sym typeface="Calibri"/>
              </a:rPr>
              <a:t>, </a:t>
            </a:r>
            <a:r>
              <a:rPr lang="en-GB" sz="2000" b="0" i="0" u="none" strike="noStrike" cap="none" dirty="0" err="1">
                <a:solidFill>
                  <a:schemeClr val="dk1"/>
                </a:solidFill>
                <a:latin typeface="Calibri"/>
                <a:ea typeface="Calibri"/>
                <a:cs typeface="Calibri"/>
                <a:sym typeface="Calibri"/>
              </a:rPr>
              <a:t>Enza</a:t>
            </a:r>
            <a:r>
              <a:rPr lang="en-GB" sz="2000" b="0" i="0" u="none" strike="noStrike" cap="none" dirty="0">
                <a:solidFill>
                  <a:schemeClr val="dk1"/>
                </a:solidFill>
                <a:latin typeface="Calibri"/>
                <a:ea typeface="Calibri"/>
                <a:cs typeface="Calibri"/>
                <a:sym typeface="Calibri"/>
              </a:rPr>
              <a:t> </a:t>
            </a:r>
            <a:r>
              <a:rPr lang="en-GB" sz="2000" b="0" i="0" u="none" strike="noStrike" cap="none" dirty="0" err="1">
                <a:solidFill>
                  <a:schemeClr val="dk1"/>
                </a:solidFill>
                <a:latin typeface="Calibri"/>
                <a:ea typeface="Calibri"/>
                <a:cs typeface="Calibri"/>
                <a:sym typeface="Calibri"/>
              </a:rPr>
              <a:t>DiTomaso</a:t>
            </a:r>
            <a:r>
              <a:rPr lang="en-GB" sz="2000" b="0" i="0" u="none" strike="noStrike" cap="none" dirty="0">
                <a:solidFill>
                  <a:schemeClr val="dk1"/>
                </a:solidFill>
                <a:latin typeface="Calibri"/>
                <a:ea typeface="Calibri"/>
                <a:cs typeface="Calibri"/>
                <a:sym typeface="Calibri"/>
              </a:rPr>
              <a:t>, Sara </a:t>
            </a:r>
            <a:r>
              <a:rPr lang="en-GB" sz="2000" b="0" i="0" u="none" strike="noStrike" cap="none" dirty="0" err="1">
                <a:solidFill>
                  <a:schemeClr val="dk1"/>
                </a:solidFill>
                <a:latin typeface="Calibri"/>
                <a:ea typeface="Calibri"/>
                <a:cs typeface="Calibri"/>
                <a:sym typeface="Calibri"/>
              </a:rPr>
              <a:t>Basart</a:t>
            </a:r>
            <a:r>
              <a:rPr lang="en-GB" sz="2000" b="0" i="0" u="none" strike="noStrike" cap="none" dirty="0">
                <a:solidFill>
                  <a:schemeClr val="dk1"/>
                </a:solidFill>
                <a:latin typeface="Calibri"/>
                <a:ea typeface="Calibri"/>
                <a:cs typeface="Calibri"/>
                <a:sym typeface="Calibri"/>
              </a:rPr>
              <a:t>, </a:t>
            </a:r>
            <a:r>
              <a:rPr lang="en-GB" sz="2000" b="0" i="0" u="none" strike="noStrike" cap="none" dirty="0" smtClean="0">
                <a:solidFill>
                  <a:schemeClr val="dk1"/>
                </a:solidFill>
                <a:latin typeface="Calibri"/>
                <a:ea typeface="Calibri"/>
                <a:cs typeface="Calibri"/>
                <a:sym typeface="Calibri"/>
              </a:rPr>
              <a:t>Marc </a:t>
            </a:r>
            <a:r>
              <a:rPr lang="en-GB" sz="2000" b="0" i="0" u="none" strike="noStrike" cap="none" dirty="0">
                <a:solidFill>
                  <a:schemeClr val="dk1"/>
                </a:solidFill>
                <a:latin typeface="Calibri"/>
                <a:ea typeface="Calibri"/>
                <a:cs typeface="Calibri"/>
                <a:sym typeface="Calibri"/>
              </a:rPr>
              <a:t>Guevara, </a:t>
            </a:r>
            <a:r>
              <a:rPr lang="en-GB" sz="2000" b="0" i="0" u="none" strike="noStrike" cap="none" dirty="0" err="1">
                <a:solidFill>
                  <a:schemeClr val="dk1"/>
                </a:solidFill>
                <a:latin typeface="Calibri"/>
                <a:ea typeface="Calibri"/>
                <a:cs typeface="Calibri"/>
                <a:sym typeface="Calibri"/>
              </a:rPr>
              <a:t>María</a:t>
            </a:r>
            <a:r>
              <a:rPr lang="en-GB" sz="2000" b="0" i="0" u="none" strike="noStrike" cap="none" dirty="0">
                <a:solidFill>
                  <a:schemeClr val="dk1"/>
                </a:solidFill>
                <a:latin typeface="Calibri"/>
                <a:ea typeface="Calibri"/>
                <a:cs typeface="Calibri"/>
                <a:sym typeface="Calibri"/>
              </a:rPr>
              <a:t> </a:t>
            </a:r>
            <a:r>
              <a:rPr lang="en-GB" sz="2000" b="0" i="0" u="none" strike="noStrike" cap="none" dirty="0" err="1">
                <a:solidFill>
                  <a:schemeClr val="dk1"/>
                </a:solidFill>
                <a:latin typeface="Calibri"/>
                <a:ea typeface="Calibri"/>
                <a:cs typeface="Calibri"/>
                <a:sym typeface="Calibri"/>
              </a:rPr>
              <a:t>Gonçalves</a:t>
            </a:r>
            <a:r>
              <a:rPr lang="en-GB" sz="2000" b="0" i="0" u="none" strike="noStrike" cap="none" dirty="0">
                <a:solidFill>
                  <a:schemeClr val="dk1"/>
                </a:solidFill>
                <a:latin typeface="Calibri"/>
                <a:ea typeface="Calibri"/>
                <a:cs typeface="Calibri"/>
                <a:sym typeface="Calibri"/>
              </a:rPr>
              <a:t>, </a:t>
            </a:r>
            <a:r>
              <a:rPr lang="en-GB" sz="2000" b="0" i="0" u="none" strike="noStrike" cap="none" dirty="0" err="1">
                <a:solidFill>
                  <a:schemeClr val="dk1"/>
                </a:solidFill>
                <a:latin typeface="Calibri"/>
                <a:ea typeface="Calibri"/>
                <a:cs typeface="Calibri"/>
                <a:sym typeface="Calibri"/>
              </a:rPr>
              <a:t>María</a:t>
            </a:r>
            <a:r>
              <a:rPr lang="en-GB" sz="2000" b="0" i="0" u="none" strike="noStrike" cap="none" dirty="0">
                <a:solidFill>
                  <a:schemeClr val="dk1"/>
                </a:solidFill>
                <a:latin typeface="Calibri"/>
                <a:ea typeface="Calibri"/>
                <a:cs typeface="Calibri"/>
                <a:sym typeface="Calibri"/>
              </a:rPr>
              <a:t> Teresa Pay, </a:t>
            </a:r>
            <a:r>
              <a:rPr lang="en-GB" sz="2000" b="0" i="0" u="none" strike="noStrike" cap="none" dirty="0" err="1">
                <a:solidFill>
                  <a:schemeClr val="dk1"/>
                </a:solidFill>
                <a:latin typeface="Calibri"/>
                <a:ea typeface="Calibri"/>
                <a:cs typeface="Calibri"/>
                <a:sym typeface="Calibri"/>
              </a:rPr>
              <a:t>Carles</a:t>
            </a:r>
            <a:r>
              <a:rPr lang="en-GB" sz="2000" b="0" i="0" u="none" strike="noStrike" cap="none" dirty="0">
                <a:solidFill>
                  <a:schemeClr val="dk1"/>
                </a:solidFill>
                <a:latin typeface="Calibri"/>
                <a:ea typeface="Calibri"/>
                <a:cs typeface="Calibri"/>
                <a:sym typeface="Calibri"/>
              </a:rPr>
              <a:t> </a:t>
            </a:r>
            <a:r>
              <a:rPr lang="en-GB" sz="2000" b="0" i="0" u="none" strike="noStrike" cap="none" dirty="0" err="1">
                <a:solidFill>
                  <a:schemeClr val="dk1"/>
                </a:solidFill>
                <a:latin typeface="Calibri"/>
                <a:ea typeface="Calibri"/>
                <a:cs typeface="Calibri"/>
                <a:sym typeface="Calibri"/>
              </a:rPr>
              <a:t>Tena</a:t>
            </a:r>
            <a:r>
              <a:rPr lang="en-GB" sz="2000" b="0" i="0" u="none" strike="noStrike" cap="none" dirty="0">
                <a:solidFill>
                  <a:schemeClr val="dk1"/>
                </a:solidFill>
                <a:latin typeface="Calibri"/>
                <a:ea typeface="Calibri"/>
                <a:cs typeface="Calibri"/>
                <a:sym typeface="Calibri"/>
              </a:rPr>
              <a:t>, Francesca </a:t>
            </a:r>
            <a:r>
              <a:rPr lang="en-GB" sz="2000" b="0" i="0" u="none" strike="noStrike" cap="none" dirty="0" err="1" smtClean="0">
                <a:solidFill>
                  <a:schemeClr val="dk1"/>
                </a:solidFill>
                <a:latin typeface="Calibri"/>
                <a:ea typeface="Calibri"/>
                <a:cs typeface="Calibri"/>
                <a:sym typeface="Calibri"/>
              </a:rPr>
              <a:t>Macchia</a:t>
            </a:r>
            <a:r>
              <a:rPr lang="en-GB" sz="2000" b="0" i="0" u="none" strike="noStrike" cap="none" dirty="0" smtClean="0">
                <a:solidFill>
                  <a:schemeClr val="dk1"/>
                </a:solidFill>
                <a:latin typeface="Calibri"/>
                <a:ea typeface="Calibri"/>
                <a:cs typeface="Calibri"/>
                <a:sym typeface="Calibri"/>
              </a:rPr>
              <a:t>, Miriam </a:t>
            </a:r>
            <a:r>
              <a:rPr lang="en-GB" sz="2000" b="0" i="0" u="none" strike="noStrike" cap="none" dirty="0" err="1" smtClean="0">
                <a:solidFill>
                  <a:schemeClr val="dk1"/>
                </a:solidFill>
                <a:latin typeface="Calibri"/>
                <a:ea typeface="Calibri"/>
                <a:cs typeface="Calibri"/>
                <a:sym typeface="Calibri"/>
              </a:rPr>
              <a:t>Olid</a:t>
            </a:r>
            <a:r>
              <a:rPr lang="en-GB" sz="2000" b="0" i="0" u="none" strike="noStrike" cap="none" dirty="0" smtClean="0">
                <a:solidFill>
                  <a:schemeClr val="dk1"/>
                </a:solidFill>
                <a:latin typeface="Calibri"/>
                <a:ea typeface="Calibri"/>
                <a:cs typeface="Calibri"/>
                <a:sym typeface="Calibri"/>
              </a:rPr>
              <a:t>, Kim </a:t>
            </a:r>
            <a:r>
              <a:rPr lang="en-GB" sz="2000" b="0" i="0" u="none" strike="noStrike" cap="none" dirty="0" err="1" smtClean="0">
                <a:solidFill>
                  <a:schemeClr val="dk1"/>
                </a:solidFill>
                <a:latin typeface="Calibri"/>
                <a:ea typeface="Calibri"/>
                <a:cs typeface="Calibri"/>
                <a:sym typeface="Calibri"/>
              </a:rPr>
              <a:t>Serradell</a:t>
            </a:r>
            <a:endParaRPr sz="2000" b="0" i="0" u="none" strike="noStrike" cap="none" dirty="0">
              <a:solidFill>
                <a:schemeClr val="dk1"/>
              </a:solidFill>
              <a:latin typeface="Calibri"/>
              <a:ea typeface="Calibri"/>
              <a:cs typeface="Calibri"/>
              <a:sym typeface="Calibri"/>
            </a:endParaRPr>
          </a:p>
        </p:txBody>
      </p:sp>
      <p:sp>
        <p:nvSpPr>
          <p:cNvPr id="131" name="Shape 131"/>
          <p:cNvSpPr txBox="1">
            <a:spLocks noGrp="1"/>
          </p:cNvSpPr>
          <p:nvPr>
            <p:ph type="body" idx="2"/>
          </p:nvPr>
        </p:nvSpPr>
        <p:spPr>
          <a:xfrm>
            <a:off x="244481" y="6239615"/>
            <a:ext cx="2441575" cy="49904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GB" sz="2400" b="0" i="0" u="none" strike="noStrike" cap="none">
                <a:solidFill>
                  <a:schemeClr val="lt1"/>
                </a:solidFill>
                <a:latin typeface="Calibri"/>
                <a:ea typeface="Calibri"/>
                <a:cs typeface="Calibri"/>
                <a:sym typeface="Calibri"/>
              </a:rPr>
              <a:t>7/06/2018</a:t>
            </a:r>
            <a:endParaRPr sz="2400" b="0" i="0" u="none" strike="noStrike" cap="none">
              <a:solidFill>
                <a:schemeClr val="lt1"/>
              </a:solidFill>
              <a:latin typeface="Calibri"/>
              <a:ea typeface="Calibri"/>
              <a:cs typeface="Calibri"/>
              <a:sym typeface="Calibri"/>
            </a:endParaRPr>
          </a:p>
        </p:txBody>
      </p:sp>
      <p:sp>
        <p:nvSpPr>
          <p:cNvPr id="132" name="Shape 132"/>
          <p:cNvSpPr txBox="1">
            <a:spLocks noGrp="1"/>
          </p:cNvSpPr>
          <p:nvPr>
            <p:ph type="body" idx="3"/>
          </p:nvPr>
        </p:nvSpPr>
        <p:spPr>
          <a:xfrm>
            <a:off x="3722916" y="6239610"/>
            <a:ext cx="5026946" cy="49904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4890"/>
              </a:buClr>
              <a:buSzPts val="1800"/>
              <a:buFont typeface="Arial"/>
              <a:buNone/>
            </a:pPr>
            <a:r>
              <a:rPr lang="en-GB" sz="1800" b="0" i="0" u="none" strike="noStrike" cap="none">
                <a:solidFill>
                  <a:srgbClr val="004890"/>
                </a:solidFill>
                <a:latin typeface="Calibri"/>
                <a:ea typeface="Calibri"/>
                <a:cs typeface="Calibri"/>
                <a:sym typeface="Calibri"/>
              </a:rPr>
              <a:t>10</a:t>
            </a:r>
            <a:r>
              <a:rPr lang="en-GB" sz="1800" b="0" i="0" u="none" strike="noStrike" cap="none" baseline="30000">
                <a:solidFill>
                  <a:srgbClr val="004890"/>
                </a:solidFill>
                <a:latin typeface="Calibri"/>
                <a:ea typeface="Calibri"/>
                <a:cs typeface="Calibri"/>
                <a:sym typeface="Calibri"/>
              </a:rPr>
              <a:t>th</a:t>
            </a:r>
            <a:r>
              <a:rPr lang="en-GB" sz="1800" b="0" i="0" u="none" strike="noStrike" cap="none">
                <a:solidFill>
                  <a:srgbClr val="004890"/>
                </a:solidFill>
                <a:latin typeface="Calibri"/>
                <a:ea typeface="Calibri"/>
                <a:cs typeface="Calibri"/>
                <a:sym typeface="Calibri"/>
              </a:rPr>
              <a:t> ICAP WG meeting - Exeter (UK)</a:t>
            </a:r>
            <a:endParaRPr sz="1800" b="0" i="0" u="none" strike="noStrike" cap="none">
              <a:solidFill>
                <a:srgbClr val="004890"/>
              </a:solidFill>
              <a:latin typeface="Calibri"/>
              <a:ea typeface="Calibri"/>
              <a:cs typeface="Calibri"/>
              <a:sym typeface="Calibri"/>
            </a:endParaRPr>
          </a:p>
        </p:txBody>
      </p:sp>
      <p:sp>
        <p:nvSpPr>
          <p:cNvPr id="133" name="Shape 133"/>
          <p:cNvSpPr txBox="1"/>
          <p:nvPr/>
        </p:nvSpPr>
        <p:spPr>
          <a:xfrm>
            <a:off x="3720661" y="5448325"/>
            <a:ext cx="5029200" cy="5355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Times New Roman"/>
              <a:buNone/>
            </a:pPr>
            <a:r>
              <a:rPr lang="en-GB" sz="1400" b="0" i="0" u="none" strike="noStrike" cap="none">
                <a:solidFill>
                  <a:srgbClr val="000000"/>
                </a:solidFill>
                <a:latin typeface="Calibri"/>
                <a:ea typeface="Calibri"/>
                <a:cs typeface="Calibri"/>
                <a:sym typeface="Calibri"/>
              </a:rPr>
              <a:t>Atmospheric </a:t>
            </a:r>
            <a:r>
              <a:rPr lang="en-GB">
                <a:latin typeface="Calibri"/>
                <a:ea typeface="Calibri"/>
                <a:cs typeface="Calibri"/>
                <a:sym typeface="Calibri"/>
              </a:rPr>
              <a:t>Composition</a:t>
            </a:r>
            <a:r>
              <a:rPr lang="en-GB" sz="1400" b="0" i="0" u="none" strike="noStrike" cap="none">
                <a:solidFill>
                  <a:srgbClr val="000000"/>
                </a:solidFill>
                <a:latin typeface="Calibri"/>
                <a:ea typeface="Calibri"/>
                <a:cs typeface="Calibri"/>
                <a:sym typeface="Calibri"/>
              </a:rPr>
              <a:t> Group</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Times New Roman"/>
              <a:buNone/>
            </a:pPr>
            <a:r>
              <a:rPr lang="en-GB" sz="1400" b="0" i="0" u="none" strike="noStrike" cap="none">
                <a:solidFill>
                  <a:srgbClr val="000000"/>
                </a:solidFill>
                <a:latin typeface="Calibri"/>
                <a:ea typeface="Calibri"/>
                <a:cs typeface="Calibri"/>
                <a:sym typeface="Calibri"/>
              </a:rPr>
              <a:t>Barcelona Supercomputing Center</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23038"/>
            <a:ext cx="8229598" cy="85819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MONARCH - BSC forecasts </a:t>
            </a:r>
          </a:p>
        </p:txBody>
      </p:sp>
      <p:sp>
        <p:nvSpPr>
          <p:cNvPr id="2" name="Slide Number Placeholder 1"/>
          <p:cNvSpPr>
            <a:spLocks noGrp="1"/>
          </p:cNvSpPr>
          <p:nvPr>
            <p:ph type="sldNum" sz="quarter" idx="4294967295"/>
          </p:nvPr>
        </p:nvSpPr>
        <p:spPr>
          <a:xfrm>
            <a:off x="8604448" y="6507662"/>
            <a:ext cx="442392" cy="422586"/>
          </a:xfrm>
          <a:prstGeom prst="rect">
            <a:avLst/>
          </a:prstGeom>
        </p:spPr>
        <p:txBody>
          <a:bodyPr/>
          <a:lstStyle/>
          <a:p>
            <a:fld id="{4A490C5D-AEA8-4823-B9B3-806910A0ECF7}" type="slidenum">
              <a:rPr lang="es-ES" smtClean="0"/>
              <a:pPr/>
              <a:t>10</a:t>
            </a:fld>
            <a:endParaRPr lang="es-ES" dirty="0"/>
          </a:p>
        </p:txBody>
      </p:sp>
      <p:pic>
        <p:nvPicPr>
          <p:cNvPr id="1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 y="6296811"/>
            <a:ext cx="2398713" cy="723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rotWithShape="1">
          <a:blip r:embed="rId4"/>
          <a:srcRect l="51743"/>
          <a:stretch/>
        </p:blipFill>
        <p:spPr>
          <a:xfrm>
            <a:off x="437154" y="1712269"/>
            <a:ext cx="4092508" cy="3231105"/>
          </a:xfrm>
          <a:prstGeom prst="rect">
            <a:avLst/>
          </a:prstGeom>
        </p:spPr>
      </p:pic>
      <p:sp>
        <p:nvSpPr>
          <p:cNvPr id="6" name="Rectángulo 5"/>
          <p:cNvSpPr/>
          <p:nvPr/>
        </p:nvSpPr>
        <p:spPr>
          <a:xfrm>
            <a:off x="464803" y="4948108"/>
            <a:ext cx="3773539" cy="1354687"/>
          </a:xfrm>
          <a:prstGeom prst="rect">
            <a:avLst/>
          </a:prstGeom>
        </p:spPr>
        <p:txBody>
          <a:bodyPr wrap="square">
            <a:spAutoFit/>
          </a:bodyPr>
          <a:lstStyle/>
          <a:p>
            <a:pPr marL="285750" lvl="0" indent="-285750">
              <a:buFont typeface="Wingdings" charset="2"/>
              <a:buChar char="ü"/>
            </a:pPr>
            <a:r>
              <a:rPr lang="en-US" sz="2000" i="1" dirty="0" smtClean="0">
                <a:solidFill>
                  <a:srgbClr val="000000"/>
                </a:solidFill>
                <a:latin typeface="Calibri" panose="020F0502020204030204" pitchFamily="34" charset="0"/>
              </a:rPr>
              <a:t>MONARCH contributes </a:t>
            </a:r>
            <a:r>
              <a:rPr lang="en-US" sz="2000" i="1" dirty="0">
                <a:solidFill>
                  <a:srgbClr val="000000"/>
                </a:solidFill>
                <a:latin typeface="Calibri" panose="020F0502020204030204" pitchFamily="34" charset="0"/>
              </a:rPr>
              <a:t>to the </a:t>
            </a:r>
            <a:r>
              <a:rPr lang="en-US" sz="2000" b="1" i="1" dirty="0">
                <a:latin typeface="Calibri" panose="020F0502020204030204" pitchFamily="34" charset="0"/>
              </a:rPr>
              <a:t>ICAP</a:t>
            </a:r>
            <a:r>
              <a:rPr lang="en-US" sz="2000" b="1" i="1" dirty="0">
                <a:solidFill>
                  <a:srgbClr val="000000"/>
                </a:solidFill>
                <a:latin typeface="Calibri" panose="020F0502020204030204" pitchFamily="34" charset="0"/>
              </a:rPr>
              <a:t> </a:t>
            </a:r>
            <a:r>
              <a:rPr lang="en-US" sz="2000" b="1" i="1" dirty="0" smtClean="0">
                <a:solidFill>
                  <a:srgbClr val="000000"/>
                </a:solidFill>
                <a:latin typeface="Calibri" panose="020F0502020204030204" pitchFamily="34" charset="0"/>
              </a:rPr>
              <a:t>global forecast aerosol </a:t>
            </a:r>
            <a:r>
              <a:rPr lang="en-US" sz="2000" i="1" dirty="0" smtClean="0">
                <a:solidFill>
                  <a:srgbClr val="000000"/>
                </a:solidFill>
                <a:latin typeface="Calibri" panose="020F0502020204030204" pitchFamily="34" charset="0"/>
              </a:rPr>
              <a:t>multi-model ensemble </a:t>
            </a:r>
            <a:r>
              <a:rPr lang="en-US" sz="2000" i="1" dirty="0" smtClean="0">
                <a:solidFill>
                  <a:srgbClr val="000000"/>
                </a:solidFill>
                <a:latin typeface="Calibri" panose="020F0502020204030204" pitchFamily="34" charset="0"/>
                <a:hlinkClick r:id="rId5"/>
              </a:rPr>
              <a:t>http</a:t>
            </a:r>
            <a:r>
              <a:rPr lang="en-US" sz="2000" i="1" dirty="0">
                <a:solidFill>
                  <a:srgbClr val="000000"/>
                </a:solidFill>
                <a:latin typeface="Calibri" panose="020F0502020204030204" pitchFamily="34" charset="0"/>
                <a:hlinkClick r:id="rId5"/>
              </a:rPr>
              <a:t>://icap.atmos.und.edu</a:t>
            </a:r>
            <a:endParaRPr lang="en-US" sz="2000" i="1" dirty="0">
              <a:solidFill>
                <a:srgbClr val="000000"/>
              </a:solidFill>
              <a:latin typeface="Calibri" panose="020F0502020204030204" pitchFamily="34" charset="0"/>
            </a:endParaRPr>
          </a:p>
        </p:txBody>
      </p:sp>
      <p:sp>
        <p:nvSpPr>
          <p:cNvPr id="9" name="Rectángulo 8"/>
          <p:cNvSpPr/>
          <p:nvPr/>
        </p:nvSpPr>
        <p:spPr>
          <a:xfrm>
            <a:off x="318655" y="1081233"/>
            <a:ext cx="4114800" cy="5426432"/>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4689725" y="1081232"/>
            <a:ext cx="4114800" cy="5426432"/>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1767511" y="1137254"/>
            <a:ext cx="1621057" cy="661592"/>
          </a:xfrm>
          <a:prstGeom prst="rect">
            <a:avLst/>
          </a:prstGeom>
        </p:spPr>
        <p:txBody>
          <a:bodyPr wrap="none">
            <a:spAutoFit/>
          </a:bodyPr>
          <a:lstStyle/>
          <a:p>
            <a:r>
              <a:rPr lang="en-US" sz="3600" b="1" dirty="0" smtClean="0">
                <a:solidFill>
                  <a:schemeClr val="accent1"/>
                </a:solidFill>
              </a:rPr>
              <a:t>Global</a:t>
            </a:r>
            <a:endParaRPr lang="es-ES" sz="3600" dirty="0">
              <a:solidFill>
                <a:schemeClr val="accent1"/>
              </a:solidFill>
            </a:endParaRPr>
          </a:p>
        </p:txBody>
      </p:sp>
      <p:sp>
        <p:nvSpPr>
          <p:cNvPr id="13" name="Rectángulo 12"/>
          <p:cNvSpPr/>
          <p:nvPr/>
        </p:nvSpPr>
        <p:spPr>
          <a:xfrm>
            <a:off x="5818646" y="1135022"/>
            <a:ext cx="2134118" cy="661592"/>
          </a:xfrm>
          <a:prstGeom prst="rect">
            <a:avLst/>
          </a:prstGeom>
        </p:spPr>
        <p:txBody>
          <a:bodyPr wrap="none">
            <a:spAutoFit/>
          </a:bodyPr>
          <a:lstStyle/>
          <a:p>
            <a:r>
              <a:rPr lang="en-US" sz="3600" b="1" dirty="0" smtClean="0">
                <a:solidFill>
                  <a:schemeClr val="accent1"/>
                </a:solidFill>
              </a:rPr>
              <a:t>Regional</a:t>
            </a:r>
            <a:endParaRPr lang="es-ES" sz="3600" dirty="0">
              <a:solidFill>
                <a:schemeClr val="accent1"/>
              </a:solidFill>
            </a:endParaRPr>
          </a:p>
        </p:txBody>
      </p:sp>
      <p:sp>
        <p:nvSpPr>
          <p:cNvPr id="3" name="Rectángulo 2"/>
          <p:cNvSpPr/>
          <p:nvPr/>
        </p:nvSpPr>
        <p:spPr>
          <a:xfrm>
            <a:off x="4706394" y="5453170"/>
            <a:ext cx="4111947" cy="1039644"/>
          </a:xfrm>
          <a:prstGeom prst="rect">
            <a:avLst/>
          </a:prstGeom>
        </p:spPr>
        <p:txBody>
          <a:bodyPr wrap="square">
            <a:spAutoFit/>
          </a:bodyPr>
          <a:lstStyle/>
          <a:p>
            <a:pPr algn="ctr"/>
            <a:r>
              <a:rPr lang="en-US" altLang="ca-ES" sz="2000" b="1" i="1" dirty="0">
                <a:solidFill>
                  <a:srgbClr val="FF0000"/>
                </a:solidFill>
              </a:rPr>
              <a:t>CALIOPE </a:t>
            </a:r>
            <a:r>
              <a:rPr lang="en-US" altLang="ca-ES" sz="2000" b="1" i="1" dirty="0" smtClean="0">
                <a:solidFill>
                  <a:srgbClr val="FF0000"/>
                </a:solidFill>
              </a:rPr>
              <a:t> </a:t>
            </a:r>
            <a:r>
              <a:rPr lang="en-US" altLang="ca-ES" sz="2000" i="1" dirty="0" smtClean="0"/>
              <a:t>(</a:t>
            </a:r>
            <a:r>
              <a:rPr lang="en-US" altLang="ca-ES" sz="2000" i="1" dirty="0" smtClean="0">
                <a:hlinkClick r:id="rId6"/>
              </a:rPr>
              <a:t>www.bsc.es/caliope</a:t>
            </a:r>
            <a:r>
              <a:rPr lang="en-US" altLang="ca-ES" sz="2000" i="1" dirty="0" smtClean="0"/>
              <a:t>)</a:t>
            </a:r>
          </a:p>
          <a:p>
            <a:pPr algn="ctr"/>
            <a:r>
              <a:rPr lang="en-US" altLang="ca-ES" sz="2000" i="1" dirty="0" smtClean="0"/>
              <a:t>AQ </a:t>
            </a:r>
            <a:r>
              <a:rPr lang="en-US" altLang="ca-ES" sz="2000" i="1" dirty="0"/>
              <a:t>Forecast System for </a:t>
            </a:r>
            <a:r>
              <a:rPr lang="en-US" altLang="ca-ES" sz="2000" i="1" dirty="0" smtClean="0"/>
              <a:t>EU and </a:t>
            </a:r>
            <a:r>
              <a:rPr lang="en-US" altLang="ca-ES" sz="2000" b="1" i="1" dirty="0" smtClean="0"/>
              <a:t>Spain</a:t>
            </a:r>
          </a:p>
        </p:txBody>
      </p:sp>
      <p:sp>
        <p:nvSpPr>
          <p:cNvPr id="15" name="TextBox 12"/>
          <p:cNvSpPr txBox="1"/>
          <p:nvPr/>
        </p:nvSpPr>
        <p:spPr>
          <a:xfrm>
            <a:off x="4836208" y="4803277"/>
            <a:ext cx="3989436" cy="724600"/>
          </a:xfrm>
          <a:prstGeom prst="rect">
            <a:avLst/>
          </a:prstGeom>
          <a:noFill/>
        </p:spPr>
        <p:txBody>
          <a:bodyPr wrap="square" rtlCol="0">
            <a:spAutoFit/>
          </a:bodyPr>
          <a:lstStyle/>
          <a:p>
            <a:pPr marL="285750" indent="-285750">
              <a:buFont typeface="Wingdings" charset="2"/>
              <a:buChar char="ü"/>
            </a:pPr>
            <a:r>
              <a:rPr lang="en-US" sz="2000" i="1" dirty="0" smtClean="0">
                <a:latin typeface="Calibri" panose="020F0502020204030204" pitchFamily="34" charset="0"/>
              </a:rPr>
              <a:t>BDFC and SDS-WAS dust forecast</a:t>
            </a:r>
            <a:endParaRPr lang="en-US" sz="2000" i="1" dirty="0">
              <a:latin typeface="Calibri" panose="020F0502020204030204" pitchFamily="34" charset="0"/>
            </a:endParaRPr>
          </a:p>
          <a:p>
            <a:pPr marL="285750" indent="-285750">
              <a:buFont typeface="Wingdings" charset="2"/>
              <a:buChar char="ü"/>
            </a:pPr>
            <a:r>
              <a:rPr lang="en-US" sz="2000" i="1" dirty="0" smtClean="0">
                <a:latin typeface="Calibri" panose="020F0502020204030204" pitchFamily="34" charset="0"/>
              </a:rPr>
              <a:t>It will </a:t>
            </a:r>
            <a:r>
              <a:rPr lang="en-US" sz="2000" i="1" dirty="0">
                <a:latin typeface="Calibri" panose="020F0502020204030204" pitchFamily="34" charset="0"/>
              </a:rPr>
              <a:t>be operational at</a:t>
            </a:r>
          </a:p>
        </p:txBody>
      </p:sp>
      <p:pic>
        <p:nvPicPr>
          <p:cNvPr id="1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0657"/>
          <a:stretch/>
        </p:blipFill>
        <p:spPr bwMode="auto">
          <a:xfrm>
            <a:off x="4732410" y="2240705"/>
            <a:ext cx="3978797" cy="24608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 name="TextBox 6"/>
          <p:cNvSpPr txBox="1"/>
          <p:nvPr/>
        </p:nvSpPr>
        <p:spPr>
          <a:xfrm>
            <a:off x="5820438" y="1997887"/>
            <a:ext cx="1855062" cy="315044"/>
          </a:xfrm>
          <a:prstGeom prst="rect">
            <a:avLst/>
          </a:prstGeom>
          <a:noFill/>
        </p:spPr>
        <p:txBody>
          <a:bodyPr wrap="none" rtlCol="0">
            <a:spAutoFit/>
          </a:bodyPr>
          <a:lstStyle/>
          <a:p>
            <a:r>
              <a:rPr lang="en-US" b="1" i="1" dirty="0" smtClean="0"/>
              <a:t>20100715 at 12UTC</a:t>
            </a:r>
            <a:endParaRPr lang="en-US" b="1" i="1" dirty="0"/>
          </a:p>
        </p:txBody>
      </p:sp>
      <p:sp>
        <p:nvSpPr>
          <p:cNvPr id="5" name="Rectángulo 4"/>
          <p:cNvSpPr/>
          <p:nvPr/>
        </p:nvSpPr>
        <p:spPr>
          <a:xfrm>
            <a:off x="3849722" y="6574767"/>
            <a:ext cx="4085110" cy="315044"/>
          </a:xfrm>
          <a:prstGeom prst="rect">
            <a:avLst/>
          </a:prstGeom>
        </p:spPr>
        <p:txBody>
          <a:bodyPr wrap="none">
            <a:spAutoFit/>
          </a:bodyPr>
          <a:lstStyle/>
          <a:p>
            <a:r>
              <a:rPr lang="es-ES" b="1" dirty="0" smtClean="0"/>
              <a:t>And more </a:t>
            </a:r>
            <a:r>
              <a:rPr lang="es-ES" b="1" dirty="0" err="1" smtClean="0"/>
              <a:t>products</a:t>
            </a:r>
            <a:r>
              <a:rPr lang="es-ES" b="1" dirty="0" smtClean="0"/>
              <a:t> in: http</a:t>
            </a:r>
            <a:r>
              <a:rPr lang="es-ES" b="1" dirty="0"/>
              <a:t>://</a:t>
            </a:r>
            <a:r>
              <a:rPr lang="es-ES" b="1" dirty="0" smtClean="0"/>
              <a:t>www.bsc.es/ess/</a:t>
            </a:r>
            <a:endParaRPr lang="es-ES" b="1" dirty="0"/>
          </a:p>
        </p:txBody>
      </p:sp>
    </p:spTree>
    <p:extLst>
      <p:ext uri="{BB962C8B-B14F-4D97-AF65-F5344CB8AC3E}">
        <p14:creationId xmlns:p14="http://schemas.microsoft.com/office/powerpoint/2010/main" val="35861911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539505" y="6443297"/>
            <a:ext cx="8229598" cy="539276"/>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2400" b="1" dirty="0" smtClean="0"/>
              <a:t>14 </a:t>
            </a:r>
            <a:r>
              <a:rPr lang="en-US" altLang="ca-ES" sz="2400" b="1" dirty="0" smtClean="0"/>
              <a:t>July 2011 at </a:t>
            </a:r>
            <a:r>
              <a:rPr lang="en-US" altLang="ca-ES" sz="2400" b="1" dirty="0" smtClean="0"/>
              <a:t>18h </a:t>
            </a:r>
            <a:r>
              <a:rPr lang="mr-IN" altLang="ca-ES" sz="2400" b="1" dirty="0" smtClean="0"/>
              <a:t>–</a:t>
            </a:r>
            <a:r>
              <a:rPr lang="en-US" altLang="ca-ES" sz="2400" b="1" dirty="0" smtClean="0"/>
              <a:t> </a:t>
            </a:r>
            <a:r>
              <a:rPr lang="en-US" altLang="ca-ES" sz="2400" b="1" dirty="0" err="1" smtClean="0"/>
              <a:t>Haboob</a:t>
            </a:r>
            <a:r>
              <a:rPr lang="en-US" altLang="ca-ES" sz="2400" b="1" dirty="0" smtClean="0"/>
              <a:t> development</a:t>
            </a:r>
            <a:endParaRPr lang="en-US" altLang="ca-ES" sz="2400" b="1" dirty="0" smtClean="0"/>
          </a:p>
        </p:txBody>
      </p:sp>
      <p:sp>
        <p:nvSpPr>
          <p:cNvPr id="2" name="Slide Number Placeholder 1"/>
          <p:cNvSpPr>
            <a:spLocks noGrp="1"/>
          </p:cNvSpPr>
          <p:nvPr>
            <p:ph type="sldNum" sz="quarter" idx="4294967295"/>
          </p:nvPr>
        </p:nvSpPr>
        <p:spPr>
          <a:xfrm>
            <a:off x="12539205" y="6616500"/>
            <a:ext cx="442392" cy="211293"/>
          </a:xfrm>
          <a:prstGeom prst="rect">
            <a:avLst/>
          </a:prstGeom>
        </p:spPr>
        <p:txBody>
          <a:bodyPr/>
          <a:lstStyle/>
          <a:p>
            <a:fld id="{4A490C5D-AEA8-4823-B9B3-806910A0ECF7}" type="slidenum">
              <a:rPr lang="es-ES" smtClean="0"/>
              <a:pPr/>
              <a:t>11</a:t>
            </a:fld>
            <a:endParaRPr lang="es-ES" dirty="0"/>
          </a:p>
        </p:txBody>
      </p:sp>
      <p:pic>
        <p:nvPicPr>
          <p:cNvPr id="12" name="Imagen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1098" y="1081230"/>
            <a:ext cx="4235855" cy="2838023"/>
          </a:xfrm>
          <a:prstGeom prst="rect">
            <a:avLst/>
          </a:prstGeom>
        </p:spPr>
      </p:pic>
      <p:pic>
        <p:nvPicPr>
          <p:cNvPr id="22" name="Imagen 2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8644" t="85442" r="10420" b="5255"/>
          <a:stretch/>
        </p:blipFill>
        <p:spPr>
          <a:xfrm>
            <a:off x="3934757" y="5983616"/>
            <a:ext cx="5325716" cy="467929"/>
          </a:xfrm>
          <a:prstGeom prst="rect">
            <a:avLst/>
          </a:prstGeom>
        </p:spPr>
      </p:pic>
      <p:pic>
        <p:nvPicPr>
          <p:cNvPr id="24" name="Imagen 23"/>
          <p:cNvPicPr>
            <a:picLocks noChangeAspect="1"/>
          </p:cNvPicPr>
          <p:nvPr/>
        </p:nvPicPr>
        <p:blipFill rotWithShape="1">
          <a:blip r:embed="rId5">
            <a:extLst>
              <a:ext uri="{28A0092B-C50C-407E-A947-70E740481C1C}">
                <a14:useLocalDpi xmlns:a14="http://schemas.microsoft.com/office/drawing/2010/main" val="0"/>
              </a:ext>
            </a:extLst>
          </a:blip>
          <a:srcRect l="14380" r="15070"/>
          <a:stretch/>
        </p:blipFill>
        <p:spPr>
          <a:xfrm>
            <a:off x="308344" y="3524786"/>
            <a:ext cx="2987749" cy="2837450"/>
          </a:xfrm>
          <a:prstGeom prst="rect">
            <a:avLst/>
          </a:prstGeom>
        </p:spPr>
      </p:pic>
      <p:pic>
        <p:nvPicPr>
          <p:cNvPr id="25" name="Imagen 24"/>
          <p:cNvPicPr>
            <a:picLocks noChangeAspect="1"/>
          </p:cNvPicPr>
          <p:nvPr/>
        </p:nvPicPr>
        <p:blipFill>
          <a:blip r:embed="rId6"/>
          <a:stretch>
            <a:fillRect/>
          </a:stretch>
        </p:blipFill>
        <p:spPr>
          <a:xfrm>
            <a:off x="3402417" y="911254"/>
            <a:ext cx="5565862" cy="5072363"/>
          </a:xfrm>
          <a:prstGeom prst="rect">
            <a:avLst/>
          </a:prstGeom>
        </p:spPr>
      </p:pic>
      <p:sp>
        <p:nvSpPr>
          <p:cNvPr id="9" name="Título 1"/>
          <p:cNvSpPr txBox="1">
            <a:spLocks/>
          </p:cNvSpPr>
          <p:nvPr/>
        </p:nvSpPr>
        <p:spPr>
          <a:xfrm>
            <a:off x="119925" y="223038"/>
            <a:ext cx="8916575" cy="85819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2400" b="1" dirty="0" smtClean="0"/>
              <a:t>Mineral dust forecasting at wide range of spatial scales</a:t>
            </a:r>
            <a:endParaRPr lang="en-US" altLang="ca-ES" sz="2000" b="1" dirty="0"/>
          </a:p>
        </p:txBody>
      </p:sp>
      <p:sp>
        <p:nvSpPr>
          <p:cNvPr id="4" name="Elipse 3"/>
          <p:cNvSpPr/>
          <p:nvPr/>
        </p:nvSpPr>
        <p:spPr>
          <a:xfrm>
            <a:off x="7772400" y="2455333"/>
            <a:ext cx="338667" cy="4741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Elipse 12"/>
          <p:cNvSpPr/>
          <p:nvPr/>
        </p:nvSpPr>
        <p:spPr>
          <a:xfrm>
            <a:off x="8136466" y="2523066"/>
            <a:ext cx="338667" cy="4741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Elipse 14"/>
          <p:cNvSpPr/>
          <p:nvPr/>
        </p:nvSpPr>
        <p:spPr>
          <a:xfrm>
            <a:off x="7738533" y="4969933"/>
            <a:ext cx="338667" cy="4741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Elipse 15"/>
          <p:cNvSpPr/>
          <p:nvPr/>
        </p:nvSpPr>
        <p:spPr>
          <a:xfrm>
            <a:off x="8102599" y="5037666"/>
            <a:ext cx="338667" cy="4741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5456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119925" y="223038"/>
            <a:ext cx="8916575" cy="85819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2400" b="1" dirty="0" smtClean="0"/>
              <a:t>On </a:t>
            </a:r>
            <a:r>
              <a:rPr lang="en-US" altLang="ca-ES" sz="2400" b="1" dirty="0"/>
              <a:t>the evaluation of global sea-salt aerosol models at</a:t>
            </a:r>
          </a:p>
          <a:p>
            <a:pPr algn="ctr"/>
            <a:r>
              <a:rPr lang="en-US" altLang="ca-ES" sz="2400" b="1" dirty="0"/>
              <a:t>coastal/orographic </a:t>
            </a:r>
            <a:r>
              <a:rPr lang="en-US" altLang="ca-ES" sz="2400" b="1" dirty="0" smtClean="0"/>
              <a:t>sites </a:t>
            </a:r>
            <a:r>
              <a:rPr lang="en-US" altLang="ca-ES" sz="2000" b="1" dirty="0" smtClean="0"/>
              <a:t>(</a:t>
            </a:r>
            <a:r>
              <a:rPr lang="en-US" altLang="ca-ES" sz="2000" b="1" dirty="0" err="1" smtClean="0"/>
              <a:t>Spada</a:t>
            </a:r>
            <a:r>
              <a:rPr lang="en-US" altLang="ca-ES" sz="2000" b="1" dirty="0" smtClean="0"/>
              <a:t> et al., 2015)</a:t>
            </a:r>
            <a:endParaRPr lang="en-US" altLang="ca-ES" sz="2000" b="1" dirty="0"/>
          </a:p>
        </p:txBody>
      </p:sp>
      <p:pic>
        <p:nvPicPr>
          <p:cNvPr id="4" name="Imagen 3"/>
          <p:cNvPicPr>
            <a:picLocks noChangeAspect="1"/>
          </p:cNvPicPr>
          <p:nvPr/>
        </p:nvPicPr>
        <p:blipFill>
          <a:blip r:embed="rId2"/>
          <a:stretch>
            <a:fillRect/>
          </a:stretch>
        </p:blipFill>
        <p:spPr>
          <a:xfrm>
            <a:off x="599290" y="1198341"/>
            <a:ext cx="3463994" cy="2541453"/>
          </a:xfrm>
          <a:prstGeom prst="rect">
            <a:avLst/>
          </a:prstGeom>
        </p:spPr>
      </p:pic>
      <p:pic>
        <p:nvPicPr>
          <p:cNvPr id="5" name="Imagen 4"/>
          <p:cNvPicPr>
            <a:picLocks noChangeAspect="1"/>
          </p:cNvPicPr>
          <p:nvPr/>
        </p:nvPicPr>
        <p:blipFill rotWithShape="1">
          <a:blip r:embed="rId3"/>
          <a:srcRect b="33357"/>
          <a:stretch/>
        </p:blipFill>
        <p:spPr>
          <a:xfrm>
            <a:off x="5208917" y="1046803"/>
            <a:ext cx="3754444" cy="5266658"/>
          </a:xfrm>
          <a:prstGeom prst="rect">
            <a:avLst/>
          </a:prstGeom>
        </p:spPr>
      </p:pic>
      <p:sp>
        <p:nvSpPr>
          <p:cNvPr id="8" name="Rectangle 8"/>
          <p:cNvSpPr/>
          <p:nvPr/>
        </p:nvSpPr>
        <p:spPr>
          <a:xfrm>
            <a:off x="254871" y="4177901"/>
            <a:ext cx="5128688" cy="2123658"/>
          </a:xfrm>
          <a:prstGeom prst="rect">
            <a:avLst/>
          </a:prstGeom>
        </p:spPr>
        <p:txBody>
          <a:bodyPr wrap="square">
            <a:spAutoFit/>
          </a:bodyPr>
          <a:lstStyle/>
          <a:p>
            <a:pPr marL="342900" indent="-342900" algn="just" defTabSz="457200">
              <a:buClrTx/>
              <a:buFont typeface="Arial" charset="0"/>
              <a:buChar char="•"/>
            </a:pPr>
            <a:r>
              <a:rPr lang="en-US" sz="2400" kern="1200" dirty="0" smtClean="0">
                <a:solidFill>
                  <a:prstClr val="black"/>
                </a:solidFill>
                <a:latin typeface="Calibri"/>
                <a:ea typeface="+mn-ea"/>
                <a:cs typeface="+mn-cs"/>
              </a:rPr>
              <a:t>Global </a:t>
            </a:r>
            <a:r>
              <a:rPr lang="en-US" sz="2400" kern="1200" dirty="0">
                <a:solidFill>
                  <a:prstClr val="black"/>
                </a:solidFill>
                <a:latin typeface="Calibri"/>
                <a:ea typeface="+mn-ea"/>
                <a:cs typeface="+mn-cs"/>
              </a:rPr>
              <a:t>run (1º x 1.4º, 2002.2006)</a:t>
            </a:r>
          </a:p>
          <a:p>
            <a:pPr marL="342900" indent="-342900" algn="just" defTabSz="457200">
              <a:buClrTx/>
              <a:buFont typeface="Arial" charset="0"/>
              <a:buChar char="•"/>
            </a:pPr>
            <a:r>
              <a:rPr lang="en-US" sz="2400" kern="1200" dirty="0">
                <a:solidFill>
                  <a:prstClr val="black"/>
                </a:solidFill>
                <a:latin typeface="Calibri"/>
                <a:ea typeface="+mn-ea"/>
                <a:cs typeface="+mn-cs"/>
              </a:rPr>
              <a:t>Regional run (0.1º x 0.1º, 2002-2006)</a:t>
            </a:r>
          </a:p>
          <a:p>
            <a:pPr marL="342900" indent="-342900" algn="just" defTabSz="457200">
              <a:buClrTx/>
              <a:buFont typeface="Arial" charset="0"/>
              <a:buChar char="•"/>
            </a:pPr>
            <a:r>
              <a:rPr lang="en-US" sz="2400" kern="1200" dirty="0">
                <a:solidFill>
                  <a:prstClr val="black"/>
                </a:solidFill>
                <a:latin typeface="Calibri"/>
                <a:ea typeface="+mn-ea"/>
                <a:cs typeface="+mn-cs"/>
              </a:rPr>
              <a:t>Two sea salt emission schemes:</a:t>
            </a:r>
          </a:p>
          <a:p>
            <a:pPr marL="800100" lvl="1" indent="-342900" algn="just" defTabSz="457200">
              <a:buClrTx/>
              <a:buFont typeface="Wingdings" panose="05000000000000000000" pitchFamily="2" charset="2"/>
              <a:buChar char="ü"/>
            </a:pPr>
            <a:r>
              <a:rPr lang="en-US" sz="2000" i="1" kern="1200" dirty="0">
                <a:solidFill>
                  <a:prstClr val="black"/>
                </a:solidFill>
                <a:latin typeface="Calibri"/>
                <a:ea typeface="+mn-ea"/>
                <a:cs typeface="+mn-cs"/>
              </a:rPr>
              <a:t>Gong (2003</a:t>
            </a:r>
            <a:r>
              <a:rPr lang="en-US" sz="2000" i="1" kern="1200" dirty="0" smtClean="0">
                <a:solidFill>
                  <a:prstClr val="black"/>
                </a:solidFill>
                <a:latin typeface="Calibri"/>
                <a:ea typeface="+mn-ea"/>
                <a:cs typeface="+mn-cs"/>
              </a:rPr>
              <a:t>) function of wind speed</a:t>
            </a:r>
            <a:endParaRPr lang="en-US" sz="2000" i="1" kern="1200" dirty="0">
              <a:solidFill>
                <a:prstClr val="black"/>
              </a:solidFill>
              <a:latin typeface="Calibri"/>
              <a:ea typeface="+mn-ea"/>
              <a:cs typeface="+mn-cs"/>
            </a:endParaRPr>
          </a:p>
          <a:p>
            <a:pPr marL="800100" lvl="1" indent="-342900" algn="just" defTabSz="457200">
              <a:buClrTx/>
              <a:buFont typeface="Wingdings" panose="05000000000000000000" pitchFamily="2" charset="2"/>
              <a:buChar char="ü"/>
            </a:pPr>
            <a:r>
              <a:rPr lang="en-US" sz="2000" i="1" kern="1200" dirty="0" err="1">
                <a:solidFill>
                  <a:prstClr val="black"/>
                </a:solidFill>
                <a:latin typeface="Calibri"/>
                <a:ea typeface="+mn-ea"/>
                <a:cs typeface="+mn-cs"/>
              </a:rPr>
              <a:t>Jaeglé</a:t>
            </a:r>
            <a:r>
              <a:rPr lang="en-US" sz="2000" i="1" kern="1200" dirty="0">
                <a:solidFill>
                  <a:prstClr val="black"/>
                </a:solidFill>
                <a:latin typeface="Calibri"/>
                <a:ea typeface="+mn-ea"/>
                <a:cs typeface="+mn-cs"/>
              </a:rPr>
              <a:t> et al. (2011</a:t>
            </a:r>
            <a:r>
              <a:rPr lang="en-US" sz="2000" i="1" kern="1200" dirty="0" smtClean="0">
                <a:solidFill>
                  <a:prstClr val="black"/>
                </a:solidFill>
                <a:latin typeface="Calibri"/>
                <a:ea typeface="+mn-ea"/>
                <a:cs typeface="+mn-cs"/>
              </a:rPr>
              <a:t>) function of wind speed and </a:t>
            </a:r>
            <a:r>
              <a:rPr lang="en-US" sz="2000" i="1" kern="1200" dirty="0" err="1" smtClean="0">
                <a:solidFill>
                  <a:prstClr val="black"/>
                </a:solidFill>
                <a:latin typeface="Calibri"/>
                <a:ea typeface="+mn-ea"/>
                <a:cs typeface="+mn-cs"/>
              </a:rPr>
              <a:t>sst</a:t>
            </a:r>
            <a:endParaRPr lang="en-US" sz="2000" i="1" kern="1200" dirty="0">
              <a:solidFill>
                <a:prstClr val="black"/>
              </a:solidFill>
              <a:latin typeface="Calibri"/>
              <a:ea typeface="+mn-ea"/>
              <a:cs typeface="+mn-cs"/>
            </a:endParaRPr>
          </a:p>
        </p:txBody>
      </p:sp>
    </p:spTree>
    <p:extLst>
      <p:ext uri="{BB962C8B-B14F-4D97-AF65-F5344CB8AC3E}">
        <p14:creationId xmlns:p14="http://schemas.microsoft.com/office/powerpoint/2010/main" val="4755359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p:nvPr/>
        </p:nvSpPr>
        <p:spPr>
          <a:xfrm>
            <a:off x="150876" y="44647"/>
            <a:ext cx="6660300" cy="365100"/>
          </a:xfrm>
          <a:prstGeom prst="rect">
            <a:avLst/>
          </a:prstGeom>
          <a:noFill/>
          <a:ln>
            <a:noFill/>
          </a:ln>
        </p:spPr>
        <p:txBody>
          <a:bodyPr spcFirstLastPara="1" wrap="square" lIns="90000" tIns="61750" rIns="90000" bIns="45000" anchor="t" anchorCtr="0">
            <a:noAutofit/>
          </a:bodyPr>
          <a:lstStyle/>
          <a:p>
            <a:pPr marL="0" marR="0" lvl="0" indent="0" algn="l" rtl="0">
              <a:lnSpc>
                <a:spcPct val="93000"/>
              </a:lnSpc>
              <a:spcBef>
                <a:spcPts val="0"/>
              </a:spcBef>
              <a:spcAft>
                <a:spcPts val="0"/>
              </a:spcAft>
              <a:buNone/>
            </a:pPr>
            <a:r>
              <a:rPr lang="en-GB" sz="2400" dirty="0" smtClean="0">
                <a:solidFill>
                  <a:srgbClr val="FFFFFF"/>
                </a:solidFill>
              </a:rPr>
              <a:t>Impact of scales on surface ozone using full chemistry CB05</a:t>
            </a:r>
            <a:endParaRPr sz="2000" dirty="0">
              <a:solidFill>
                <a:srgbClr val="FFFFFF"/>
              </a:solidFill>
              <a:latin typeface="Arial"/>
              <a:ea typeface="Arial"/>
              <a:cs typeface="Arial"/>
              <a:sym typeface="Arial"/>
            </a:endParaRPr>
          </a:p>
        </p:txBody>
      </p:sp>
      <p:pic>
        <p:nvPicPr>
          <p:cNvPr id="2" name="Imagen 1"/>
          <p:cNvPicPr>
            <a:picLocks noChangeAspect="1"/>
          </p:cNvPicPr>
          <p:nvPr/>
        </p:nvPicPr>
        <p:blipFill>
          <a:blip r:embed="rId3"/>
          <a:stretch>
            <a:fillRect/>
          </a:stretch>
        </p:blipFill>
        <p:spPr>
          <a:xfrm>
            <a:off x="2808768" y="930541"/>
            <a:ext cx="6141559" cy="2897485"/>
          </a:xfrm>
          <a:prstGeom prst="rect">
            <a:avLst/>
          </a:prstGeom>
        </p:spPr>
      </p:pic>
      <p:pic>
        <p:nvPicPr>
          <p:cNvPr id="4" name="Imagen 3" descr="HOURLY-O3-NMMBv0.9EU-2010-AQMEII-EU-BOXPLOT-ANNU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745" y="3671867"/>
            <a:ext cx="5883661" cy="3011291"/>
          </a:xfrm>
          <a:prstGeom prst="rect">
            <a:avLst/>
          </a:prstGeom>
        </p:spPr>
      </p:pic>
      <p:sp>
        <p:nvSpPr>
          <p:cNvPr id="3" name="CuadroTexto 2"/>
          <p:cNvSpPr txBox="1"/>
          <p:nvPr/>
        </p:nvSpPr>
        <p:spPr>
          <a:xfrm>
            <a:off x="452642" y="2074855"/>
            <a:ext cx="2451812" cy="409557"/>
          </a:xfrm>
          <a:prstGeom prst="rect">
            <a:avLst/>
          </a:prstGeom>
          <a:noFill/>
        </p:spPr>
        <p:txBody>
          <a:bodyPr wrap="square" rtlCol="0">
            <a:spAutoFit/>
          </a:bodyPr>
          <a:lstStyle/>
          <a:p>
            <a:r>
              <a:rPr lang="en-US" sz="2000" dirty="0" smtClean="0"/>
              <a:t>Global domain</a:t>
            </a:r>
            <a:endParaRPr lang="en-US" sz="2000" dirty="0"/>
          </a:p>
        </p:txBody>
      </p:sp>
      <p:sp>
        <p:nvSpPr>
          <p:cNvPr id="6" name="CuadroTexto 5"/>
          <p:cNvSpPr txBox="1"/>
          <p:nvPr/>
        </p:nvSpPr>
        <p:spPr>
          <a:xfrm>
            <a:off x="429015" y="4918277"/>
            <a:ext cx="2451812" cy="409557"/>
          </a:xfrm>
          <a:prstGeom prst="rect">
            <a:avLst/>
          </a:prstGeom>
          <a:noFill/>
        </p:spPr>
        <p:txBody>
          <a:bodyPr wrap="square" rtlCol="0">
            <a:spAutoFit/>
          </a:bodyPr>
          <a:lstStyle/>
          <a:p>
            <a:r>
              <a:rPr lang="en-US" sz="2000" dirty="0" smtClean="0"/>
              <a:t>Regional domain</a:t>
            </a:r>
            <a:endParaRPr lang="en-US" sz="2000" dirty="0"/>
          </a:p>
        </p:txBody>
      </p:sp>
      <p:sp>
        <p:nvSpPr>
          <p:cNvPr id="5" name="Flecha arriba y abajo 4"/>
          <p:cNvSpPr/>
          <p:nvPr/>
        </p:nvSpPr>
        <p:spPr>
          <a:xfrm>
            <a:off x="1282486" y="2904797"/>
            <a:ext cx="339482" cy="1672458"/>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uadroTexto 7"/>
          <p:cNvSpPr txBox="1"/>
          <p:nvPr/>
        </p:nvSpPr>
        <p:spPr>
          <a:xfrm>
            <a:off x="227846" y="3610491"/>
            <a:ext cx="3028669" cy="346548"/>
          </a:xfrm>
          <a:prstGeom prst="rect">
            <a:avLst/>
          </a:prstGeom>
          <a:noFill/>
        </p:spPr>
        <p:txBody>
          <a:bodyPr wrap="square" rtlCol="0">
            <a:spAutoFit/>
          </a:bodyPr>
          <a:lstStyle/>
          <a:p>
            <a:r>
              <a:rPr lang="en-US" sz="1600" dirty="0" smtClean="0"/>
              <a:t>Same physics and chemistry</a:t>
            </a:r>
            <a:endParaRPr lang="en-US" sz="1600" dirty="0"/>
          </a:p>
        </p:txBody>
      </p:sp>
      <p:sp>
        <p:nvSpPr>
          <p:cNvPr id="7" name="CuadroTexto 6"/>
          <p:cNvSpPr txBox="1"/>
          <p:nvPr/>
        </p:nvSpPr>
        <p:spPr>
          <a:xfrm>
            <a:off x="6884461" y="1343702"/>
            <a:ext cx="1638281" cy="307777"/>
          </a:xfrm>
          <a:prstGeom prst="rect">
            <a:avLst/>
          </a:prstGeom>
          <a:noFill/>
        </p:spPr>
        <p:txBody>
          <a:bodyPr wrap="square" rtlCol="0">
            <a:spAutoFit/>
          </a:bodyPr>
          <a:lstStyle/>
          <a:p>
            <a:r>
              <a:rPr lang="en-US" dirty="0" err="1" smtClean="0"/>
              <a:t>Badia</a:t>
            </a:r>
            <a:r>
              <a:rPr lang="en-US" dirty="0" smtClean="0"/>
              <a:t> et al., 2017</a:t>
            </a:r>
            <a:endParaRPr lang="en-US" dirty="0"/>
          </a:p>
        </p:txBody>
      </p:sp>
      <p:sp>
        <p:nvSpPr>
          <p:cNvPr id="10" name="CuadroTexto 9"/>
          <p:cNvSpPr txBox="1"/>
          <p:nvPr/>
        </p:nvSpPr>
        <p:spPr>
          <a:xfrm>
            <a:off x="6589944" y="4330762"/>
            <a:ext cx="2232465" cy="307777"/>
          </a:xfrm>
          <a:prstGeom prst="rect">
            <a:avLst/>
          </a:prstGeom>
          <a:noFill/>
        </p:spPr>
        <p:txBody>
          <a:bodyPr wrap="square" rtlCol="0">
            <a:spAutoFit/>
          </a:bodyPr>
          <a:lstStyle/>
          <a:p>
            <a:r>
              <a:rPr lang="en-US" dirty="0" err="1" smtClean="0"/>
              <a:t>Badia</a:t>
            </a:r>
            <a:r>
              <a:rPr lang="en-US" dirty="0" smtClean="0"/>
              <a:t> and Jorba, 2014</a:t>
            </a:r>
            <a:endParaRPr lang="en-US" dirty="0"/>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339" y="5337819"/>
            <a:ext cx="2429810" cy="16821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Marcador de contenido 5"/>
          <p:cNvPicPr>
            <a:picLocks noChangeAspect="1"/>
          </p:cNvPicPr>
          <p:nvPr/>
        </p:nvPicPr>
        <p:blipFill rotWithShape="1">
          <a:blip r:embed="rId6" cstate="print">
            <a:extLst>
              <a:ext uri="{28A0092B-C50C-407E-A947-70E740481C1C}">
                <a14:useLocalDpi xmlns:a14="http://schemas.microsoft.com/office/drawing/2010/main" val="0"/>
              </a:ext>
            </a:extLst>
          </a:blip>
          <a:srcRect t="71890" r="63845"/>
          <a:stretch/>
        </p:blipFill>
        <p:spPr>
          <a:xfrm>
            <a:off x="239300" y="899068"/>
            <a:ext cx="2172102" cy="121319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1152000" y="898219"/>
            <a:ext cx="6840000" cy="4053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4400"/>
              <a:buFont typeface="Calibri"/>
              <a:buNone/>
            </a:pPr>
            <a:r>
              <a:rPr lang="en-GB" sz="4400" b="1" i="0" u="none" strike="noStrike" cap="none">
                <a:solidFill>
                  <a:schemeClr val="accent1"/>
                </a:solidFill>
                <a:latin typeface="Calibri"/>
                <a:ea typeface="Calibri"/>
                <a:cs typeface="Calibri"/>
                <a:sym typeface="Calibri"/>
              </a:rPr>
              <a:t>Intensive optical properties evaluation</a:t>
            </a:r>
            <a:endParaRPr sz="4400" b="1" i="0" u="none" strike="noStrike" cap="none">
              <a:solidFill>
                <a:schemeClr val="accen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p:nvPr/>
        </p:nvSpPr>
        <p:spPr>
          <a:xfrm>
            <a:off x="100584" y="217053"/>
            <a:ext cx="6660300" cy="365100"/>
          </a:xfrm>
          <a:prstGeom prst="rect">
            <a:avLst/>
          </a:prstGeom>
          <a:noFill/>
          <a:ln>
            <a:noFill/>
          </a:ln>
        </p:spPr>
        <p:txBody>
          <a:bodyPr spcFirstLastPara="1" wrap="square" lIns="90000" tIns="61750" rIns="90000" bIns="45000" anchor="t" anchorCtr="0">
            <a:noAutofit/>
          </a:bodyPr>
          <a:lstStyle/>
          <a:p>
            <a:pPr marL="0" marR="0" lvl="0" indent="0" algn="l" rtl="0">
              <a:lnSpc>
                <a:spcPct val="93000"/>
              </a:lnSpc>
              <a:spcBef>
                <a:spcPts val="0"/>
              </a:spcBef>
              <a:spcAft>
                <a:spcPts val="0"/>
              </a:spcAft>
              <a:buNone/>
            </a:pPr>
            <a:r>
              <a:rPr lang="en-GB" sz="2400" dirty="0">
                <a:solidFill>
                  <a:srgbClr val="FFFFFF"/>
                </a:solidFill>
              </a:rPr>
              <a:t>AOD evaluation: AERONET, MODIS</a:t>
            </a:r>
            <a:endParaRPr sz="2000" dirty="0">
              <a:solidFill>
                <a:srgbClr val="FFFFFF"/>
              </a:solidFill>
              <a:latin typeface="Arial"/>
              <a:ea typeface="Arial"/>
              <a:cs typeface="Arial"/>
              <a:sym typeface="Arial"/>
            </a:endParaRPr>
          </a:p>
        </p:txBody>
      </p:sp>
      <p:pic>
        <p:nvPicPr>
          <p:cNvPr id="2" name="Imagen 1"/>
          <p:cNvPicPr>
            <a:picLocks noChangeAspect="1"/>
          </p:cNvPicPr>
          <p:nvPr/>
        </p:nvPicPr>
        <p:blipFill rotWithShape="1">
          <a:blip r:embed="rId3"/>
          <a:srcRect b="47271"/>
          <a:stretch/>
        </p:blipFill>
        <p:spPr>
          <a:xfrm>
            <a:off x="0" y="4412474"/>
            <a:ext cx="9144000" cy="249113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798" t="2414" r="80000" b="54752"/>
          <a:stretch/>
        </p:blipFill>
        <p:spPr>
          <a:xfrm>
            <a:off x="583415" y="1094021"/>
            <a:ext cx="2213810" cy="2756268"/>
          </a:xfrm>
          <a:prstGeom prst="rect">
            <a:avLst/>
          </a:prstGeom>
        </p:spPr>
      </p:pic>
      <p:pic>
        <p:nvPicPr>
          <p:cNvPr id="5" name="Picture 8"/>
          <p:cNvPicPr>
            <a:picLocks noChangeAspect="1"/>
          </p:cNvPicPr>
          <p:nvPr/>
        </p:nvPicPr>
        <p:blipFill rotWithShape="1">
          <a:blip r:embed="rId4">
            <a:extLst>
              <a:ext uri="{28A0092B-C50C-407E-A947-70E740481C1C}">
                <a14:useLocalDpi xmlns:a14="http://schemas.microsoft.com/office/drawing/2010/main" val="0"/>
              </a:ext>
            </a:extLst>
          </a:blip>
          <a:srcRect l="77889" t="2208" r="5331" b="55030"/>
          <a:stretch/>
        </p:blipFill>
        <p:spPr>
          <a:xfrm>
            <a:off x="4619465" y="1054379"/>
            <a:ext cx="2201632" cy="2805336"/>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8962" t="52309" r="54779" b="5215"/>
          <a:stretch/>
        </p:blipFill>
        <p:spPr>
          <a:xfrm>
            <a:off x="2773655" y="1066233"/>
            <a:ext cx="2134779" cy="2788507"/>
          </a:xfrm>
          <a:prstGeom prst="rect">
            <a:avLst/>
          </a:prstGeom>
        </p:spPr>
      </p:pic>
      <p:pic>
        <p:nvPicPr>
          <p:cNvPr id="7" name="Picture 7"/>
          <p:cNvPicPr>
            <a:picLocks noChangeAspect="1"/>
          </p:cNvPicPr>
          <p:nvPr/>
        </p:nvPicPr>
        <p:blipFill rotWithShape="1">
          <a:blip r:embed="rId4">
            <a:extLst>
              <a:ext uri="{28A0092B-C50C-407E-A947-70E740481C1C}">
                <a14:useLocalDpi xmlns:a14="http://schemas.microsoft.com/office/drawing/2010/main" val="0"/>
              </a:ext>
            </a:extLst>
          </a:blip>
          <a:srcRect l="4298" t="52333" r="80124" b="5198"/>
          <a:stretch/>
        </p:blipFill>
        <p:spPr>
          <a:xfrm>
            <a:off x="6840917" y="1057583"/>
            <a:ext cx="2031402" cy="2733688"/>
          </a:xfrm>
          <a:prstGeom prst="rect">
            <a:avLst/>
          </a:prstGeom>
        </p:spPr>
      </p:pic>
      <p:sp>
        <p:nvSpPr>
          <p:cNvPr id="8" name="TextBox 13"/>
          <p:cNvSpPr txBox="1"/>
          <p:nvPr/>
        </p:nvSpPr>
        <p:spPr>
          <a:xfrm>
            <a:off x="4065596" y="3851210"/>
            <a:ext cx="1491476" cy="315044"/>
          </a:xfrm>
          <a:prstGeom prst="rect">
            <a:avLst/>
          </a:prstGeom>
          <a:noFill/>
        </p:spPr>
        <p:txBody>
          <a:bodyPr wrap="none" rtlCol="0">
            <a:spAutoFit/>
          </a:bodyPr>
          <a:lstStyle/>
          <a:p>
            <a:r>
              <a:rPr lang="en-US" dirty="0" smtClean="0"/>
              <a:t>AOD AERONET</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p:nvPr/>
        </p:nvSpPr>
        <p:spPr>
          <a:xfrm>
            <a:off x="274644" y="975872"/>
            <a:ext cx="8594725" cy="3200400"/>
          </a:xfrm>
          <a:prstGeom prst="rect">
            <a:avLst/>
          </a:prstGeom>
          <a:solidFill>
            <a:srgbClr val="AECF00"/>
          </a:solidFill>
          <a:ln w="9525" cap="flat" cmpd="sng">
            <a:solidFill>
              <a:srgbClr val="000000"/>
            </a:solidFill>
            <a:prstDash val="solid"/>
            <a:round/>
            <a:headEnd type="none" w="sm" len="sm"/>
            <a:tailEnd type="none" w="sm" len="sm"/>
          </a:ln>
        </p:spPr>
        <p:txBody>
          <a:bodyPr spcFirstLastPara="1" wrap="square" lIns="90000" tIns="60875" rIns="90000" bIns="45000" anchor="ctr" anchorCtr="0">
            <a:noAutofit/>
          </a:bodyPr>
          <a:lstStyle/>
          <a:p>
            <a:pPr marL="215900" marR="0" lvl="0" indent="-215900" algn="ctr" rtl="0">
              <a:lnSpc>
                <a:spcPct val="93000"/>
              </a:lnSpc>
              <a:spcBef>
                <a:spcPts val="0"/>
              </a:spcBef>
              <a:spcAft>
                <a:spcPts val="0"/>
              </a:spcAft>
              <a:buNone/>
            </a:pPr>
            <a:r>
              <a:rPr lang="en-GB" sz="1800" b="1">
                <a:solidFill>
                  <a:srgbClr val="000000"/>
                </a:solidFill>
                <a:latin typeface="Arial"/>
                <a:ea typeface="Arial"/>
                <a:cs typeface="Arial"/>
                <a:sym typeface="Arial"/>
              </a:rPr>
              <a:t>CONTEXT AND OBJECTIVES</a:t>
            </a:r>
            <a:endParaRPr/>
          </a:p>
          <a:p>
            <a:pPr marL="215900" marR="0" lvl="0" indent="-215900" algn="ctr" rtl="0">
              <a:lnSpc>
                <a:spcPct val="93000"/>
              </a:lnSpc>
              <a:spcBef>
                <a:spcPts val="0"/>
              </a:spcBef>
              <a:spcAft>
                <a:spcPts val="0"/>
              </a:spcAft>
              <a:buNone/>
            </a:pPr>
            <a:endParaRPr sz="1800">
              <a:solidFill>
                <a:srgbClr val="000000"/>
              </a:solidFill>
              <a:latin typeface="Arial"/>
              <a:ea typeface="Arial"/>
              <a:cs typeface="Arial"/>
              <a:sym typeface="Arial"/>
            </a:endParaRPr>
          </a:p>
          <a:p>
            <a:pPr marL="215900" marR="0" lvl="0" indent="-215900" algn="ctr" rtl="0">
              <a:lnSpc>
                <a:spcPct val="93000"/>
              </a:lnSpc>
              <a:spcBef>
                <a:spcPts val="0"/>
              </a:spcBef>
              <a:spcAft>
                <a:spcPts val="0"/>
              </a:spcAft>
              <a:buClr>
                <a:srgbClr val="000000"/>
              </a:buClr>
              <a:buSzPts val="810"/>
              <a:buFont typeface="Noto Sans Symbols"/>
              <a:buChar char="➢"/>
            </a:pPr>
            <a:r>
              <a:rPr lang="en-GB" sz="1800">
                <a:solidFill>
                  <a:srgbClr val="000000"/>
                </a:solidFill>
                <a:latin typeface="Arial"/>
                <a:ea typeface="Arial"/>
                <a:cs typeface="Arial"/>
                <a:sym typeface="Arial"/>
              </a:rPr>
              <a:t>Aerosol intensive optical properties: few and uncertain model evaluations [1,2,3,4]</a:t>
            </a:r>
            <a:endParaRPr/>
          </a:p>
          <a:p>
            <a:pPr marL="215900" marR="0" lvl="0" indent="-215900" algn="ctr" rtl="0">
              <a:lnSpc>
                <a:spcPct val="93000"/>
              </a:lnSpc>
              <a:spcBef>
                <a:spcPts val="0"/>
              </a:spcBef>
              <a:spcAft>
                <a:spcPts val="0"/>
              </a:spcAft>
              <a:buClr>
                <a:srgbClr val="000000"/>
              </a:buClr>
              <a:buSzPts val="810"/>
              <a:buFont typeface="Noto Sans Symbols"/>
              <a:buNone/>
            </a:pPr>
            <a:endParaRPr sz="1800">
              <a:solidFill>
                <a:srgbClr val="000000"/>
              </a:solidFill>
              <a:latin typeface="Arial"/>
              <a:ea typeface="Arial"/>
              <a:cs typeface="Arial"/>
              <a:sym typeface="Arial"/>
            </a:endParaRPr>
          </a:p>
          <a:p>
            <a:pPr marL="215900" marR="0" lvl="0" indent="-215900" algn="ctr" rtl="0">
              <a:lnSpc>
                <a:spcPct val="93000"/>
              </a:lnSpc>
              <a:spcBef>
                <a:spcPts val="0"/>
              </a:spcBef>
              <a:spcAft>
                <a:spcPts val="0"/>
              </a:spcAft>
              <a:buClr>
                <a:srgbClr val="000000"/>
              </a:buClr>
              <a:buSzPts val="810"/>
              <a:buFont typeface="Noto Sans Symbols"/>
              <a:buNone/>
            </a:pPr>
            <a:endParaRPr sz="1800">
              <a:solidFill>
                <a:srgbClr val="000000"/>
              </a:solidFill>
              <a:latin typeface="Arial"/>
              <a:ea typeface="Arial"/>
              <a:cs typeface="Arial"/>
              <a:sym typeface="Arial"/>
            </a:endParaRPr>
          </a:p>
          <a:p>
            <a:pPr marL="215900" marR="0" lvl="0" indent="-215900" algn="ctr" rtl="0">
              <a:lnSpc>
                <a:spcPct val="93000"/>
              </a:lnSpc>
              <a:spcBef>
                <a:spcPts val="0"/>
              </a:spcBef>
              <a:spcAft>
                <a:spcPts val="0"/>
              </a:spcAft>
              <a:buClr>
                <a:srgbClr val="000000"/>
              </a:buClr>
              <a:buSzPts val="810"/>
              <a:buFont typeface="Noto Sans Symbols"/>
              <a:buChar char="➢"/>
            </a:pPr>
            <a:r>
              <a:rPr lang="en-GB" sz="1800" b="1">
                <a:solidFill>
                  <a:srgbClr val="000000"/>
                </a:solidFill>
                <a:latin typeface="Arial"/>
                <a:ea typeface="Arial"/>
                <a:cs typeface="Arial"/>
                <a:sym typeface="Arial"/>
              </a:rPr>
              <a:t>Evaluation of full online aerosol-radiation coupling in NMMB-MONARCH</a:t>
            </a:r>
            <a:endParaRPr/>
          </a:p>
          <a:p>
            <a:pPr marL="215900" marR="0" lvl="0" indent="-215900" algn="ctr" rtl="0">
              <a:lnSpc>
                <a:spcPct val="93000"/>
              </a:lnSpc>
              <a:spcBef>
                <a:spcPts val="0"/>
              </a:spcBef>
              <a:spcAft>
                <a:spcPts val="0"/>
              </a:spcAft>
              <a:buClr>
                <a:srgbClr val="000000"/>
              </a:buClr>
              <a:buSzPts val="810"/>
              <a:buFont typeface="Noto Sans Symbols"/>
              <a:buNone/>
            </a:pPr>
            <a:endParaRPr sz="1800">
              <a:solidFill>
                <a:srgbClr val="000000"/>
              </a:solidFill>
              <a:latin typeface="Arial"/>
              <a:ea typeface="Arial"/>
              <a:cs typeface="Arial"/>
              <a:sym typeface="Arial"/>
            </a:endParaRPr>
          </a:p>
          <a:p>
            <a:pPr marL="215900" marR="0" lvl="0" indent="-215900" algn="ctr" rtl="0">
              <a:lnSpc>
                <a:spcPct val="93000"/>
              </a:lnSpc>
              <a:spcBef>
                <a:spcPts val="0"/>
              </a:spcBef>
              <a:spcAft>
                <a:spcPts val="0"/>
              </a:spcAft>
              <a:buClr>
                <a:srgbClr val="000000"/>
              </a:buClr>
              <a:buSzPts val="810"/>
              <a:buFont typeface="Noto Sans Symbols"/>
              <a:buChar char="➢"/>
            </a:pPr>
            <a:r>
              <a:rPr lang="en-GB" sz="1800" b="1">
                <a:solidFill>
                  <a:srgbClr val="000000"/>
                </a:solidFill>
                <a:latin typeface="Arial"/>
                <a:ea typeface="Arial"/>
                <a:cs typeface="Arial"/>
                <a:sym typeface="Arial"/>
              </a:rPr>
              <a:t>Single scattering albedo </a:t>
            </a:r>
            <a:r>
              <a:rPr lang="en-GB" sz="1800">
                <a:solidFill>
                  <a:srgbClr val="000000"/>
                </a:solidFill>
                <a:latin typeface="Arial"/>
                <a:ea typeface="Arial"/>
                <a:cs typeface="Arial"/>
                <a:sym typeface="Arial"/>
              </a:rPr>
              <a:t>(ω) and </a:t>
            </a:r>
            <a:r>
              <a:rPr lang="en-GB" sz="1800" b="1">
                <a:solidFill>
                  <a:srgbClr val="000000"/>
                </a:solidFill>
                <a:latin typeface="Arial"/>
                <a:ea typeface="Arial"/>
                <a:cs typeface="Arial"/>
                <a:sym typeface="Arial"/>
              </a:rPr>
              <a:t>asymmetry factor </a:t>
            </a:r>
            <a:r>
              <a:rPr lang="en-GB" sz="1800">
                <a:solidFill>
                  <a:srgbClr val="000000"/>
                </a:solidFill>
                <a:latin typeface="Arial"/>
                <a:ea typeface="Arial"/>
                <a:cs typeface="Arial"/>
                <a:sym typeface="Arial"/>
              </a:rPr>
              <a:t>(g) against observations</a:t>
            </a:r>
            <a:endParaRPr/>
          </a:p>
          <a:p>
            <a:pPr marL="215900" marR="0" lvl="0" indent="-215900" algn="ctr" rtl="0">
              <a:lnSpc>
                <a:spcPct val="93000"/>
              </a:lnSpc>
              <a:spcBef>
                <a:spcPts val="0"/>
              </a:spcBef>
              <a:spcAft>
                <a:spcPts val="0"/>
              </a:spcAft>
              <a:buClr>
                <a:srgbClr val="000000"/>
              </a:buClr>
              <a:buSzPts val="810"/>
              <a:buFont typeface="Noto Sans Symbols"/>
              <a:buNone/>
            </a:pPr>
            <a:endParaRPr sz="1800">
              <a:solidFill>
                <a:srgbClr val="000000"/>
              </a:solidFill>
              <a:latin typeface="Arial"/>
              <a:ea typeface="Arial"/>
              <a:cs typeface="Arial"/>
              <a:sym typeface="Arial"/>
            </a:endParaRPr>
          </a:p>
          <a:p>
            <a:pPr marL="215900" marR="0" lvl="0" indent="-215900" algn="ctr" rtl="0">
              <a:lnSpc>
                <a:spcPct val="93000"/>
              </a:lnSpc>
              <a:spcBef>
                <a:spcPts val="0"/>
              </a:spcBef>
              <a:spcAft>
                <a:spcPts val="0"/>
              </a:spcAft>
              <a:buClr>
                <a:srgbClr val="000000"/>
              </a:buClr>
              <a:buSzPts val="810"/>
              <a:buFont typeface="Noto Sans Symbols"/>
              <a:buChar char="➢"/>
            </a:pPr>
            <a:r>
              <a:rPr lang="en-GB" sz="1800">
                <a:solidFill>
                  <a:srgbClr val="000000"/>
                </a:solidFill>
                <a:latin typeface="Arial"/>
                <a:ea typeface="Arial"/>
                <a:cs typeface="Arial"/>
                <a:sym typeface="Arial"/>
              </a:rPr>
              <a:t>Impact of </a:t>
            </a:r>
            <a:r>
              <a:rPr lang="en-GB" sz="1800" b="1">
                <a:solidFill>
                  <a:srgbClr val="000000"/>
                </a:solidFill>
                <a:latin typeface="Arial"/>
                <a:ea typeface="Arial"/>
                <a:cs typeface="Arial"/>
                <a:sym typeface="Arial"/>
              </a:rPr>
              <a:t>new refractive indexes </a:t>
            </a:r>
            <a:r>
              <a:rPr lang="en-GB" sz="1800">
                <a:solidFill>
                  <a:srgbClr val="000000"/>
                </a:solidFill>
                <a:latin typeface="Arial"/>
                <a:ea typeface="Arial"/>
                <a:cs typeface="Arial"/>
                <a:sym typeface="Arial"/>
              </a:rPr>
              <a:t>on model performance</a:t>
            </a:r>
            <a:endParaRPr/>
          </a:p>
        </p:txBody>
      </p:sp>
      <p:sp>
        <p:nvSpPr>
          <p:cNvPr id="294" name="Shape 294"/>
          <p:cNvSpPr txBox="1"/>
          <p:nvPr/>
        </p:nvSpPr>
        <p:spPr>
          <a:xfrm>
            <a:off x="0" y="53580"/>
            <a:ext cx="6660232" cy="365125"/>
          </a:xfrm>
          <a:prstGeom prst="rect">
            <a:avLst/>
          </a:prstGeom>
          <a:noFill/>
          <a:ln>
            <a:noFill/>
          </a:ln>
        </p:spPr>
        <p:txBody>
          <a:bodyPr spcFirstLastPara="1" wrap="square" lIns="90000" tIns="61750" rIns="90000" bIns="45000" anchor="t" anchorCtr="0">
            <a:noAutofit/>
          </a:bodyPr>
          <a:lstStyle/>
          <a:p>
            <a:pPr marL="0" marR="0" lvl="0" indent="0" algn="l" rtl="0">
              <a:lnSpc>
                <a:spcPct val="93000"/>
              </a:lnSpc>
              <a:spcBef>
                <a:spcPts val="0"/>
              </a:spcBef>
              <a:spcAft>
                <a:spcPts val="0"/>
              </a:spcAft>
              <a:buNone/>
            </a:pPr>
            <a:r>
              <a:rPr lang="en-GB" sz="2400">
                <a:solidFill>
                  <a:srgbClr val="FFFFFF"/>
                </a:solidFill>
                <a:latin typeface="Arial"/>
                <a:ea typeface="Arial"/>
                <a:cs typeface="Arial"/>
                <a:sym typeface="Arial"/>
              </a:rPr>
              <a:t>Aerosol intensive optical properties evaluation </a:t>
            </a:r>
            <a:r>
              <a:rPr lang="en-GB" sz="2000">
                <a:solidFill>
                  <a:srgbClr val="FFFFFF"/>
                </a:solidFill>
                <a:latin typeface="Arial"/>
                <a:ea typeface="Arial"/>
                <a:cs typeface="Arial"/>
                <a:sym typeface="Arial"/>
              </a:rPr>
              <a:t>(Obiso, 2018)</a:t>
            </a:r>
            <a:endParaRPr sz="2000">
              <a:solidFill>
                <a:srgbClr val="FFFFFF"/>
              </a:solidFill>
              <a:latin typeface="Arial"/>
              <a:ea typeface="Arial"/>
              <a:cs typeface="Arial"/>
              <a:sym typeface="Arial"/>
            </a:endParaRPr>
          </a:p>
        </p:txBody>
      </p:sp>
      <p:sp>
        <p:nvSpPr>
          <p:cNvPr id="295" name="Shape 295"/>
          <p:cNvSpPr/>
          <p:nvPr/>
        </p:nvSpPr>
        <p:spPr>
          <a:xfrm>
            <a:off x="258763" y="6767516"/>
            <a:ext cx="8266112" cy="219075"/>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0000" tIns="55575" rIns="90000" bIns="45000" anchor="ctr" anchorCtr="0">
            <a:noAutofit/>
          </a:bodyPr>
          <a:lstStyle/>
          <a:p>
            <a:pPr marL="0" marR="0" lvl="0" indent="0" algn="l" rtl="0">
              <a:lnSpc>
                <a:spcPct val="93000"/>
              </a:lnSpc>
              <a:spcBef>
                <a:spcPts val="0"/>
              </a:spcBef>
              <a:spcAft>
                <a:spcPts val="0"/>
              </a:spcAft>
              <a:buNone/>
            </a:pPr>
            <a:r>
              <a:rPr lang="en-GB" sz="1200">
                <a:solidFill>
                  <a:srgbClr val="000000"/>
                </a:solidFill>
                <a:latin typeface="Arial"/>
                <a:ea typeface="Arial"/>
                <a:cs typeface="Arial"/>
                <a:sym typeface="Arial"/>
              </a:rPr>
              <a:t>1.Myhre et al. [2013a]; 2.Lacagnina et al. [2015]; 3.Takemura et al. [2002]; 4.Curci et al. [2015]</a:t>
            </a:r>
            <a:endParaRPr/>
          </a:p>
        </p:txBody>
      </p:sp>
      <p:sp>
        <p:nvSpPr>
          <p:cNvPr id="15" name="Shape 317"/>
          <p:cNvSpPr txBox="1"/>
          <p:nvPr/>
        </p:nvSpPr>
        <p:spPr>
          <a:xfrm>
            <a:off x="468313" y="4489233"/>
            <a:ext cx="8675687" cy="1442574"/>
          </a:xfrm>
          <a:prstGeom prst="rect">
            <a:avLst/>
          </a:prstGeom>
          <a:noFill/>
          <a:ln>
            <a:noFill/>
          </a:ln>
        </p:spPr>
        <p:txBody>
          <a:bodyPr spcFirstLastPara="1" wrap="square" lIns="90000" tIns="60875" rIns="90000" bIns="45000" anchor="t" anchorCtr="0">
            <a:noAutofit/>
          </a:bodyPr>
          <a:lstStyle/>
          <a:p>
            <a:pPr marL="285750" marR="0" lvl="0" indent="-285750" algn="l" rtl="0">
              <a:lnSpc>
                <a:spcPct val="93000"/>
              </a:lnSpc>
              <a:spcBef>
                <a:spcPts val="0"/>
              </a:spcBef>
              <a:spcAft>
                <a:spcPts val="0"/>
              </a:spcAft>
              <a:buFont typeface="Arial"/>
              <a:buChar char="•"/>
            </a:pPr>
            <a:r>
              <a:rPr lang="en-GB" sz="1800" dirty="0" smtClean="0">
                <a:solidFill>
                  <a:srgbClr val="000000"/>
                </a:solidFill>
                <a:latin typeface="Arial"/>
                <a:ea typeface="Arial"/>
                <a:cs typeface="Arial"/>
                <a:sym typeface="Arial"/>
              </a:rPr>
              <a:t>MONARCH Global </a:t>
            </a:r>
            <a:r>
              <a:rPr lang="en-GB" sz="1800" dirty="0">
                <a:solidFill>
                  <a:srgbClr val="000000"/>
                </a:solidFill>
                <a:latin typeface="Arial"/>
                <a:ea typeface="Arial"/>
                <a:cs typeface="Arial"/>
                <a:sym typeface="Arial"/>
              </a:rPr>
              <a:t>aerosol </a:t>
            </a:r>
            <a:r>
              <a:rPr lang="en-GB" sz="1800" dirty="0" smtClean="0">
                <a:solidFill>
                  <a:srgbClr val="000000"/>
                </a:solidFill>
                <a:latin typeface="Arial"/>
                <a:ea typeface="Arial"/>
                <a:cs typeface="Arial"/>
                <a:sym typeface="Arial"/>
              </a:rPr>
              <a:t>parameterization: 5 major aerosols</a:t>
            </a:r>
          </a:p>
          <a:p>
            <a:pPr marL="0" marR="0" lvl="0" indent="0" algn="l" rtl="0">
              <a:lnSpc>
                <a:spcPct val="93000"/>
              </a:lnSpc>
              <a:spcBef>
                <a:spcPts val="0"/>
              </a:spcBef>
              <a:spcAft>
                <a:spcPts val="0"/>
              </a:spcAft>
              <a:buNone/>
            </a:pPr>
            <a:endParaRPr lang="en-GB" sz="1800" dirty="0"/>
          </a:p>
          <a:p>
            <a:pPr marL="285750" marR="0" lvl="0" indent="-285750" algn="l" rtl="0">
              <a:lnSpc>
                <a:spcPct val="93000"/>
              </a:lnSpc>
              <a:spcBef>
                <a:spcPts val="0"/>
              </a:spcBef>
              <a:spcAft>
                <a:spcPts val="0"/>
              </a:spcAft>
              <a:buFont typeface="Arial"/>
              <a:buChar char="•"/>
            </a:pPr>
            <a:r>
              <a:rPr lang="en-GB" sz="1800" dirty="0" smtClean="0">
                <a:solidFill>
                  <a:srgbClr val="000000"/>
                </a:solidFill>
                <a:latin typeface="Arial"/>
                <a:ea typeface="Arial"/>
                <a:cs typeface="Arial"/>
                <a:sym typeface="Arial"/>
              </a:rPr>
              <a:t>Optical properties of aerosols in radiation from OPAC database</a:t>
            </a:r>
            <a:endParaRPr dirty="0"/>
          </a:p>
        </p:txBody>
      </p:sp>
      <p:sp>
        <p:nvSpPr>
          <p:cNvPr id="6" name="Shape 386"/>
          <p:cNvSpPr/>
          <p:nvPr/>
        </p:nvSpPr>
        <p:spPr>
          <a:xfrm>
            <a:off x="337230" y="5603718"/>
            <a:ext cx="8248650" cy="863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0000" tIns="59100" rIns="90000" bIns="45000" anchor="ctr" anchorCtr="0">
            <a:noAutofit/>
          </a:bodyPr>
          <a:lstStyle/>
          <a:p>
            <a:pPr marL="215900" marR="0" lvl="0" indent="-215900" algn="l" rtl="0">
              <a:lnSpc>
                <a:spcPct val="93000"/>
              </a:lnSpc>
              <a:spcBef>
                <a:spcPts val="0"/>
              </a:spcBef>
              <a:spcAft>
                <a:spcPts val="0"/>
              </a:spcAft>
              <a:buClr>
                <a:srgbClr val="000000"/>
              </a:buClr>
              <a:buSzPts val="720"/>
              <a:buFont typeface="Noto Sans Symbols"/>
              <a:buChar char="➢"/>
            </a:pPr>
            <a:r>
              <a:rPr lang="en-GB" sz="1600" b="1">
                <a:solidFill>
                  <a:srgbClr val="000000"/>
                </a:solidFill>
                <a:latin typeface="Arial"/>
                <a:ea typeface="Arial"/>
                <a:cs typeface="Arial"/>
                <a:sym typeface="Arial"/>
              </a:rPr>
              <a:t>Global domain simulations</a:t>
            </a:r>
            <a:r>
              <a:rPr lang="en-GB" sz="1600">
                <a:solidFill>
                  <a:srgbClr val="000000"/>
                </a:solidFill>
                <a:latin typeface="Arial"/>
                <a:ea typeface="Arial"/>
                <a:cs typeface="Arial"/>
                <a:sym typeface="Arial"/>
              </a:rPr>
              <a:t>: </a:t>
            </a:r>
            <a:r>
              <a:rPr lang="en-GB" sz="1600" i="1">
                <a:solidFill>
                  <a:srgbClr val="000000"/>
                </a:solidFill>
                <a:latin typeface="Arial"/>
                <a:ea typeface="Arial"/>
                <a:cs typeface="Arial"/>
                <a:sym typeface="Arial"/>
              </a:rPr>
              <a:t>lon </a:t>
            </a:r>
            <a:r>
              <a:rPr lang="en-GB" sz="1600">
                <a:solidFill>
                  <a:srgbClr val="000000"/>
                </a:solidFill>
                <a:latin typeface="Arial"/>
                <a:ea typeface="Arial"/>
                <a:cs typeface="Arial"/>
                <a:sym typeface="Arial"/>
              </a:rPr>
              <a:t>x </a:t>
            </a:r>
            <a:r>
              <a:rPr lang="en-GB" sz="1600" i="1">
                <a:solidFill>
                  <a:srgbClr val="000000"/>
                </a:solidFill>
                <a:latin typeface="Arial"/>
                <a:ea typeface="Arial"/>
                <a:cs typeface="Arial"/>
                <a:sym typeface="Arial"/>
              </a:rPr>
              <a:t>lat</a:t>
            </a:r>
            <a:r>
              <a:rPr lang="en-GB" sz="1600">
                <a:solidFill>
                  <a:srgbClr val="000000"/>
                </a:solidFill>
                <a:latin typeface="Arial"/>
                <a:ea typeface="Arial"/>
                <a:cs typeface="Arial"/>
                <a:sym typeface="Arial"/>
              </a:rPr>
              <a:t> = 1.4ºx1.0º and 48 vertical layers</a:t>
            </a:r>
            <a:endParaRPr/>
          </a:p>
          <a:p>
            <a:pPr marL="215900" marR="0" lvl="0" indent="-215900" algn="l" rtl="0">
              <a:lnSpc>
                <a:spcPct val="93000"/>
              </a:lnSpc>
              <a:spcBef>
                <a:spcPts val="0"/>
              </a:spcBef>
              <a:spcAft>
                <a:spcPts val="0"/>
              </a:spcAft>
              <a:buClr>
                <a:srgbClr val="000000"/>
              </a:buClr>
              <a:buSzPts val="720"/>
              <a:buFont typeface="Noto Sans Symbols"/>
              <a:buNone/>
            </a:pPr>
            <a:endParaRPr sz="1600">
              <a:solidFill>
                <a:srgbClr val="000000"/>
              </a:solidFill>
              <a:latin typeface="Arial"/>
              <a:ea typeface="Arial"/>
              <a:cs typeface="Arial"/>
              <a:sym typeface="Arial"/>
            </a:endParaRPr>
          </a:p>
          <a:p>
            <a:pPr marL="215900" marR="0" lvl="0" indent="-215900" algn="l" rtl="0">
              <a:lnSpc>
                <a:spcPct val="93000"/>
              </a:lnSpc>
              <a:spcBef>
                <a:spcPts val="0"/>
              </a:spcBef>
              <a:spcAft>
                <a:spcPts val="0"/>
              </a:spcAft>
              <a:buClr>
                <a:srgbClr val="000000"/>
              </a:buClr>
              <a:buSzPts val="720"/>
              <a:buFont typeface="Noto Sans Symbols"/>
              <a:buChar char="➢"/>
            </a:pPr>
            <a:r>
              <a:rPr lang="en-GB" sz="1600">
                <a:solidFill>
                  <a:srgbClr val="000000"/>
                </a:solidFill>
                <a:latin typeface="Arial"/>
                <a:ea typeface="Arial"/>
                <a:cs typeface="Arial"/>
                <a:sym typeface="Arial"/>
              </a:rPr>
              <a:t>5-years period (</a:t>
            </a:r>
            <a:r>
              <a:rPr lang="en-GB" sz="1600" b="1">
                <a:solidFill>
                  <a:srgbClr val="000000"/>
                </a:solidFill>
                <a:latin typeface="Arial"/>
                <a:ea typeface="Arial"/>
                <a:cs typeface="Arial"/>
                <a:sym typeface="Arial"/>
              </a:rPr>
              <a:t>2012-2016</a:t>
            </a:r>
            <a:r>
              <a:rPr lang="en-GB" sz="1600">
                <a:solidFill>
                  <a:srgbClr val="000000"/>
                </a:solidFill>
                <a:latin typeface="Arial"/>
                <a:ea typeface="Arial"/>
                <a:cs typeface="Arial"/>
                <a:sym typeface="Arial"/>
              </a:rPr>
              <a:t>): spinup (1 year) and meteo initialization (24h, FNL)</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p:nvPr/>
        </p:nvSpPr>
        <p:spPr>
          <a:xfrm>
            <a:off x="0" y="225428"/>
            <a:ext cx="9144000" cy="365125"/>
          </a:xfrm>
          <a:prstGeom prst="rect">
            <a:avLst/>
          </a:prstGeom>
          <a:noFill/>
          <a:ln>
            <a:noFill/>
          </a:ln>
        </p:spPr>
        <p:txBody>
          <a:bodyPr spcFirstLastPara="1" wrap="square" lIns="90000" tIns="61750" rIns="90000" bIns="45000" anchor="t" anchorCtr="0">
            <a:noAutofit/>
          </a:bodyPr>
          <a:lstStyle/>
          <a:p>
            <a:pPr marL="0" marR="0" lvl="0" indent="0" algn="l" rtl="0">
              <a:lnSpc>
                <a:spcPct val="93000"/>
              </a:lnSpc>
              <a:spcBef>
                <a:spcPts val="0"/>
              </a:spcBef>
              <a:spcAft>
                <a:spcPts val="0"/>
              </a:spcAft>
              <a:buNone/>
            </a:pPr>
            <a:r>
              <a:rPr lang="en-GB" sz="1900" dirty="0" smtClean="0">
                <a:solidFill>
                  <a:srgbClr val="FFFFFF"/>
                </a:solidFill>
                <a:latin typeface="Arial"/>
                <a:ea typeface="Arial"/>
                <a:cs typeface="Arial"/>
                <a:sym typeface="Arial"/>
              </a:rPr>
              <a:t>New </a:t>
            </a:r>
            <a:r>
              <a:rPr lang="en-GB" sz="1900" dirty="0">
                <a:solidFill>
                  <a:srgbClr val="FFFFFF"/>
                </a:solidFill>
                <a:latin typeface="Arial"/>
                <a:ea typeface="Arial"/>
                <a:cs typeface="Arial"/>
                <a:sym typeface="Arial"/>
              </a:rPr>
              <a:t>refractive indexes</a:t>
            </a:r>
            <a:endParaRPr dirty="0"/>
          </a:p>
          <a:p>
            <a:pPr marL="0" marR="0" lvl="0" indent="0" algn="l" rtl="0">
              <a:lnSpc>
                <a:spcPct val="93000"/>
              </a:lnSpc>
              <a:spcBef>
                <a:spcPts val="0"/>
              </a:spcBef>
              <a:spcAft>
                <a:spcPts val="0"/>
              </a:spcAft>
              <a:buNone/>
            </a:pPr>
            <a:endParaRPr sz="1900" dirty="0">
              <a:solidFill>
                <a:srgbClr val="FFFFFF"/>
              </a:solidFill>
              <a:latin typeface="Arial"/>
              <a:ea typeface="Arial"/>
              <a:cs typeface="Arial"/>
              <a:sym typeface="Arial"/>
            </a:endParaRPr>
          </a:p>
        </p:txBody>
      </p:sp>
      <p:sp>
        <p:nvSpPr>
          <p:cNvPr id="421" name="Shape 421"/>
          <p:cNvSpPr txBox="1"/>
          <p:nvPr/>
        </p:nvSpPr>
        <p:spPr>
          <a:xfrm>
            <a:off x="233369" y="1044578"/>
            <a:ext cx="8675687" cy="346075"/>
          </a:xfrm>
          <a:prstGeom prst="rect">
            <a:avLst/>
          </a:prstGeom>
          <a:noFill/>
          <a:ln>
            <a:noFill/>
          </a:ln>
        </p:spPr>
        <p:txBody>
          <a:bodyPr spcFirstLastPara="1" wrap="square" lIns="90000" tIns="60875" rIns="90000" bIns="45000" anchor="t" anchorCtr="0">
            <a:noAutofit/>
          </a:bodyPr>
          <a:lstStyle/>
          <a:p>
            <a:pPr marL="0" marR="0" lvl="0" indent="0" algn="l" rtl="0">
              <a:lnSpc>
                <a:spcPct val="93000"/>
              </a:lnSpc>
              <a:spcBef>
                <a:spcPts val="0"/>
              </a:spcBef>
              <a:spcAft>
                <a:spcPts val="0"/>
              </a:spcAft>
              <a:buNone/>
            </a:pPr>
            <a:r>
              <a:rPr lang="en-GB" sz="1800">
                <a:solidFill>
                  <a:srgbClr val="000000"/>
                </a:solidFill>
                <a:latin typeface="Arial"/>
                <a:ea typeface="Arial"/>
                <a:cs typeface="Arial"/>
                <a:sym typeface="Arial"/>
              </a:rPr>
              <a:t>Updating microphysics (PTB case) [1]:</a:t>
            </a:r>
            <a:endParaRPr/>
          </a:p>
        </p:txBody>
      </p:sp>
      <p:sp>
        <p:nvSpPr>
          <p:cNvPr id="422" name="Shape 422"/>
          <p:cNvSpPr/>
          <p:nvPr/>
        </p:nvSpPr>
        <p:spPr>
          <a:xfrm>
            <a:off x="622300" y="5037138"/>
            <a:ext cx="1169988" cy="712788"/>
          </a:xfrm>
          <a:prstGeom prst="rect">
            <a:avLst/>
          </a:prstGeom>
          <a:solidFill>
            <a:srgbClr val="FFD320"/>
          </a:solidFill>
          <a:ln w="9525" cap="flat" cmpd="sng">
            <a:solidFill>
              <a:srgbClr val="000000"/>
            </a:solidFill>
            <a:prstDash val="solid"/>
            <a:round/>
            <a:headEnd type="none" w="sm" len="sm"/>
            <a:tailEnd type="none" w="sm" len="sm"/>
          </a:ln>
        </p:spPr>
        <p:txBody>
          <a:bodyPr spcFirstLastPara="1" wrap="square" lIns="90000" tIns="59100" rIns="90000" bIns="45000" anchor="ctr" anchorCtr="0">
            <a:noAutofit/>
          </a:bodyPr>
          <a:lstStyle/>
          <a:p>
            <a:pPr marL="0" marR="0" lvl="0" indent="0" algn="ctr" rtl="0">
              <a:lnSpc>
                <a:spcPct val="93000"/>
              </a:lnSpc>
              <a:spcBef>
                <a:spcPts val="0"/>
              </a:spcBef>
              <a:spcAft>
                <a:spcPts val="0"/>
              </a:spcAft>
              <a:buNone/>
            </a:pPr>
            <a:endParaRPr sz="1600" b="1">
              <a:solidFill>
                <a:srgbClr val="000000"/>
              </a:solidFill>
              <a:latin typeface="Arial"/>
              <a:ea typeface="Arial"/>
              <a:cs typeface="Arial"/>
              <a:sym typeface="Arial"/>
            </a:endParaRPr>
          </a:p>
          <a:p>
            <a:pPr marL="0" marR="0" lvl="0" indent="0" algn="ctr" rtl="0">
              <a:lnSpc>
                <a:spcPct val="93000"/>
              </a:lnSpc>
              <a:spcBef>
                <a:spcPts val="0"/>
              </a:spcBef>
              <a:spcAft>
                <a:spcPts val="0"/>
              </a:spcAft>
              <a:buNone/>
            </a:pPr>
            <a:r>
              <a:rPr lang="en-GB" sz="1600" b="1">
                <a:solidFill>
                  <a:srgbClr val="000000"/>
                </a:solidFill>
                <a:latin typeface="Arial"/>
                <a:ea typeface="Arial"/>
                <a:cs typeface="Arial"/>
                <a:sym typeface="Arial"/>
              </a:rPr>
              <a:t>ω ▲</a:t>
            </a:r>
            <a:endParaRPr/>
          </a:p>
          <a:p>
            <a:pPr marL="0" marR="0" lvl="0" indent="0" algn="ctr" rtl="0">
              <a:lnSpc>
                <a:spcPct val="93000"/>
              </a:lnSpc>
              <a:spcBef>
                <a:spcPts val="0"/>
              </a:spcBef>
              <a:spcAft>
                <a:spcPts val="0"/>
              </a:spcAft>
              <a:buNone/>
            </a:pPr>
            <a:r>
              <a:rPr lang="en-GB" sz="1600" b="1">
                <a:solidFill>
                  <a:srgbClr val="000000"/>
                </a:solidFill>
                <a:latin typeface="Arial"/>
                <a:ea typeface="Arial"/>
                <a:cs typeface="Arial"/>
                <a:sym typeface="Arial"/>
              </a:rPr>
              <a:t>g ▼</a:t>
            </a:r>
            <a:r>
              <a:rPr lang="en-GB" sz="1200">
                <a:solidFill>
                  <a:srgbClr val="000000"/>
                </a:solidFill>
                <a:latin typeface="Arial"/>
                <a:ea typeface="Arial"/>
                <a:cs typeface="Arial"/>
                <a:sym typeface="Arial"/>
              </a:rPr>
              <a:t>(coarse)</a:t>
            </a:r>
            <a:endParaRPr/>
          </a:p>
        </p:txBody>
      </p:sp>
      <p:sp>
        <p:nvSpPr>
          <p:cNvPr id="423" name="Shape 423"/>
          <p:cNvSpPr/>
          <p:nvPr/>
        </p:nvSpPr>
        <p:spPr>
          <a:xfrm>
            <a:off x="1809750" y="5037138"/>
            <a:ext cx="1169988" cy="712788"/>
          </a:xfrm>
          <a:prstGeom prst="rect">
            <a:avLst/>
          </a:prstGeom>
          <a:solidFill>
            <a:srgbClr val="66FFFF"/>
          </a:solidFill>
          <a:ln w="9525" cap="flat" cmpd="sng">
            <a:solidFill>
              <a:srgbClr val="000000"/>
            </a:solidFill>
            <a:prstDash val="solid"/>
            <a:round/>
            <a:headEnd type="none" w="sm" len="sm"/>
            <a:tailEnd type="none" w="sm" len="sm"/>
          </a:ln>
        </p:spPr>
        <p:txBody>
          <a:bodyPr spcFirstLastPara="1" wrap="square" lIns="90000" tIns="59100" rIns="90000" bIns="45000" anchor="ctr" anchorCtr="0">
            <a:noAutofit/>
          </a:bodyPr>
          <a:lstStyle/>
          <a:p>
            <a:pPr marL="0" marR="0" lvl="0" indent="0" algn="ctr" rtl="0">
              <a:lnSpc>
                <a:spcPct val="93000"/>
              </a:lnSpc>
              <a:spcBef>
                <a:spcPts val="0"/>
              </a:spcBef>
              <a:spcAft>
                <a:spcPts val="0"/>
              </a:spcAft>
              <a:buNone/>
            </a:pPr>
            <a:r>
              <a:rPr lang="en-GB" sz="1600" b="1">
                <a:solidFill>
                  <a:srgbClr val="000000"/>
                </a:solidFill>
                <a:latin typeface="Arial"/>
                <a:ea typeface="Arial"/>
                <a:cs typeface="Arial"/>
                <a:sym typeface="Arial"/>
              </a:rPr>
              <a:t>τ ▲ </a:t>
            </a:r>
            <a:r>
              <a:rPr lang="en-GB" sz="1200">
                <a:solidFill>
                  <a:srgbClr val="000000"/>
                </a:solidFill>
                <a:latin typeface="Arial"/>
                <a:ea typeface="Arial"/>
                <a:cs typeface="Arial"/>
                <a:sym typeface="Arial"/>
              </a:rPr>
              <a:t>(fine)</a:t>
            </a:r>
            <a:endParaRPr/>
          </a:p>
          <a:p>
            <a:pPr marL="0" marR="0" lvl="0" indent="0" algn="ctr" rtl="0">
              <a:lnSpc>
                <a:spcPct val="93000"/>
              </a:lnSpc>
              <a:spcBef>
                <a:spcPts val="0"/>
              </a:spcBef>
              <a:spcAft>
                <a:spcPts val="0"/>
              </a:spcAft>
              <a:buNone/>
            </a:pPr>
            <a:endParaRPr sz="1600" b="1">
              <a:solidFill>
                <a:srgbClr val="000000"/>
              </a:solidFill>
              <a:latin typeface="Arial"/>
              <a:ea typeface="Arial"/>
              <a:cs typeface="Arial"/>
              <a:sym typeface="Arial"/>
            </a:endParaRPr>
          </a:p>
          <a:p>
            <a:pPr marL="0" marR="0" lvl="0" indent="0" algn="ctr" rtl="0">
              <a:lnSpc>
                <a:spcPct val="93000"/>
              </a:lnSpc>
              <a:spcBef>
                <a:spcPts val="0"/>
              </a:spcBef>
              <a:spcAft>
                <a:spcPts val="0"/>
              </a:spcAft>
              <a:buNone/>
            </a:pPr>
            <a:r>
              <a:rPr lang="en-GB" sz="1600" b="1">
                <a:solidFill>
                  <a:srgbClr val="000000"/>
                </a:solidFill>
                <a:latin typeface="Arial"/>
                <a:ea typeface="Arial"/>
                <a:cs typeface="Arial"/>
                <a:sym typeface="Arial"/>
              </a:rPr>
              <a:t>g ▼</a:t>
            </a:r>
            <a:endParaRPr/>
          </a:p>
        </p:txBody>
      </p:sp>
      <p:sp>
        <p:nvSpPr>
          <p:cNvPr id="424" name="Shape 424"/>
          <p:cNvSpPr/>
          <p:nvPr/>
        </p:nvSpPr>
        <p:spPr>
          <a:xfrm>
            <a:off x="4187825" y="5037138"/>
            <a:ext cx="1169988" cy="712788"/>
          </a:xfrm>
          <a:prstGeom prst="rect">
            <a:avLst/>
          </a:prstGeom>
          <a:solidFill>
            <a:srgbClr val="00CC00"/>
          </a:solidFill>
          <a:ln w="9525" cap="flat" cmpd="sng">
            <a:solidFill>
              <a:srgbClr val="000000"/>
            </a:solidFill>
            <a:prstDash val="solid"/>
            <a:round/>
            <a:headEnd type="none" w="sm" len="sm"/>
            <a:tailEnd type="none" w="sm" len="sm"/>
          </a:ln>
        </p:spPr>
        <p:txBody>
          <a:bodyPr spcFirstLastPara="1" wrap="square" lIns="90000" tIns="59100" rIns="90000" bIns="45000" anchor="ctr" anchorCtr="0">
            <a:noAutofit/>
          </a:bodyPr>
          <a:lstStyle/>
          <a:p>
            <a:pPr marL="0" marR="0" lvl="0" indent="0" algn="ctr" rtl="0">
              <a:lnSpc>
                <a:spcPct val="93000"/>
              </a:lnSpc>
              <a:spcBef>
                <a:spcPts val="0"/>
              </a:spcBef>
              <a:spcAft>
                <a:spcPts val="0"/>
              </a:spcAft>
              <a:buNone/>
            </a:pPr>
            <a:r>
              <a:rPr lang="en-GB" sz="1600" b="1">
                <a:solidFill>
                  <a:srgbClr val="000000"/>
                </a:solidFill>
                <a:latin typeface="Arial"/>
                <a:ea typeface="Arial"/>
                <a:cs typeface="Arial"/>
                <a:sym typeface="Arial"/>
              </a:rPr>
              <a:t>τ ▼</a:t>
            </a:r>
            <a:endParaRPr/>
          </a:p>
          <a:p>
            <a:pPr marL="0" marR="0" lvl="0" indent="0" algn="ctr" rtl="0">
              <a:lnSpc>
                <a:spcPct val="93000"/>
              </a:lnSpc>
              <a:spcBef>
                <a:spcPts val="0"/>
              </a:spcBef>
              <a:spcAft>
                <a:spcPts val="0"/>
              </a:spcAft>
              <a:buNone/>
            </a:pPr>
            <a:r>
              <a:rPr lang="en-GB" sz="1600" b="1">
                <a:solidFill>
                  <a:srgbClr val="000000"/>
                </a:solidFill>
                <a:latin typeface="Arial"/>
                <a:ea typeface="Arial"/>
                <a:cs typeface="Arial"/>
                <a:sym typeface="Arial"/>
              </a:rPr>
              <a:t>ω ▲</a:t>
            </a:r>
            <a:endParaRPr/>
          </a:p>
          <a:p>
            <a:pPr marL="0" marR="0" lvl="0" indent="0" algn="ctr" rtl="0">
              <a:lnSpc>
                <a:spcPct val="93000"/>
              </a:lnSpc>
              <a:spcBef>
                <a:spcPts val="0"/>
              </a:spcBef>
              <a:spcAft>
                <a:spcPts val="0"/>
              </a:spcAft>
              <a:buNone/>
            </a:pPr>
            <a:r>
              <a:rPr lang="en-GB" sz="1600" b="1">
                <a:solidFill>
                  <a:srgbClr val="000000"/>
                </a:solidFill>
                <a:latin typeface="Arial"/>
                <a:ea typeface="Arial"/>
                <a:cs typeface="Arial"/>
                <a:sym typeface="Arial"/>
              </a:rPr>
              <a:t>g ▲</a:t>
            </a:r>
            <a:endParaRPr/>
          </a:p>
        </p:txBody>
      </p:sp>
      <p:sp>
        <p:nvSpPr>
          <p:cNvPr id="425" name="Shape 425"/>
          <p:cNvSpPr/>
          <p:nvPr/>
        </p:nvSpPr>
        <p:spPr>
          <a:xfrm>
            <a:off x="7762875" y="5037138"/>
            <a:ext cx="1169988" cy="712788"/>
          </a:xfrm>
          <a:prstGeom prst="rect">
            <a:avLst/>
          </a:prstGeom>
          <a:solidFill>
            <a:srgbClr val="FF6600"/>
          </a:solidFill>
          <a:ln w="9525" cap="flat" cmpd="sng">
            <a:solidFill>
              <a:srgbClr val="000000"/>
            </a:solidFill>
            <a:prstDash val="solid"/>
            <a:round/>
            <a:headEnd type="none" w="sm" len="sm"/>
            <a:tailEnd type="none" w="sm" len="sm"/>
          </a:ln>
        </p:spPr>
        <p:txBody>
          <a:bodyPr spcFirstLastPara="1" wrap="square" lIns="90000" tIns="59100" rIns="90000" bIns="45000" anchor="ctr" anchorCtr="0">
            <a:noAutofit/>
          </a:bodyPr>
          <a:lstStyle/>
          <a:p>
            <a:pPr marL="0" marR="0" lvl="0" indent="0" algn="ctr" rtl="0">
              <a:lnSpc>
                <a:spcPct val="93000"/>
              </a:lnSpc>
              <a:spcBef>
                <a:spcPts val="0"/>
              </a:spcBef>
              <a:spcAft>
                <a:spcPts val="0"/>
              </a:spcAft>
              <a:buNone/>
            </a:pPr>
            <a:r>
              <a:rPr lang="en-GB" sz="1600" b="1">
                <a:solidFill>
                  <a:srgbClr val="000000"/>
                </a:solidFill>
                <a:latin typeface="Arial"/>
                <a:ea typeface="Arial"/>
                <a:cs typeface="Arial"/>
                <a:sym typeface="Arial"/>
              </a:rPr>
              <a:t>τ ▲</a:t>
            </a:r>
            <a:endParaRPr/>
          </a:p>
          <a:p>
            <a:pPr marL="0" marR="0" lvl="0" indent="0" algn="ctr" rtl="0">
              <a:lnSpc>
                <a:spcPct val="93000"/>
              </a:lnSpc>
              <a:spcBef>
                <a:spcPts val="0"/>
              </a:spcBef>
              <a:spcAft>
                <a:spcPts val="0"/>
              </a:spcAft>
              <a:buNone/>
            </a:pPr>
            <a:endParaRPr sz="1600" b="1">
              <a:solidFill>
                <a:srgbClr val="000000"/>
              </a:solidFill>
              <a:latin typeface="Arial"/>
              <a:ea typeface="Arial"/>
              <a:cs typeface="Arial"/>
              <a:sym typeface="Arial"/>
            </a:endParaRPr>
          </a:p>
          <a:p>
            <a:pPr marL="0" marR="0" lvl="0" indent="0" algn="ctr" rtl="0">
              <a:lnSpc>
                <a:spcPct val="93000"/>
              </a:lnSpc>
              <a:spcBef>
                <a:spcPts val="0"/>
              </a:spcBef>
              <a:spcAft>
                <a:spcPts val="0"/>
              </a:spcAft>
              <a:buNone/>
            </a:pPr>
            <a:r>
              <a:rPr lang="en-GB" sz="1600" b="1">
                <a:solidFill>
                  <a:srgbClr val="000000"/>
                </a:solidFill>
                <a:latin typeface="Arial"/>
                <a:ea typeface="Arial"/>
                <a:cs typeface="Arial"/>
                <a:sym typeface="Arial"/>
              </a:rPr>
              <a:t>g ▼</a:t>
            </a:r>
            <a:endParaRPr/>
          </a:p>
        </p:txBody>
      </p:sp>
      <p:graphicFrame>
        <p:nvGraphicFramePr>
          <p:cNvPr id="426" name="Shape 426"/>
          <p:cNvGraphicFramePr/>
          <p:nvPr/>
        </p:nvGraphicFramePr>
        <p:xfrm>
          <a:off x="198444" y="2205041"/>
          <a:ext cx="8745525" cy="2222525"/>
        </p:xfrm>
        <a:graphic>
          <a:graphicData uri="http://schemas.openxmlformats.org/drawingml/2006/table">
            <a:tbl>
              <a:tblPr>
                <a:noFill/>
                <a:tableStyleId>{47B79B7F-4D22-4250-8961-C954FFCCFF72}</a:tableStyleId>
              </a:tblPr>
              <a:tblGrid>
                <a:gridCol w="409575"/>
                <a:gridCol w="1190625"/>
                <a:gridCol w="1190625"/>
                <a:gridCol w="1190625"/>
                <a:gridCol w="1192200"/>
                <a:gridCol w="1190625"/>
                <a:gridCol w="1190625"/>
                <a:gridCol w="1190625"/>
              </a:tblGrid>
              <a:tr h="460375">
                <a:tc>
                  <a:txBody>
                    <a:bodyPr/>
                    <a:lstStyle/>
                    <a:p>
                      <a:pPr marL="0" marR="0" lvl="0" indent="0" algn="ctr" rtl="0">
                        <a:lnSpc>
                          <a:spcPct val="93000"/>
                        </a:lnSpc>
                        <a:spcBef>
                          <a:spcPts val="0"/>
                        </a:spcBef>
                        <a:spcAft>
                          <a:spcPts val="0"/>
                        </a:spcAft>
                        <a:buClr>
                          <a:srgbClr val="000000"/>
                        </a:buClr>
                        <a:buSzPts val="1600"/>
                        <a:buFont typeface="Times New Roman"/>
                        <a:buNone/>
                      </a:pPr>
                      <a:endParaRPr sz="1600" b="0" i="0" u="none" strike="noStrike" cap="none">
                        <a:solidFill>
                          <a:srgbClr val="000000"/>
                        </a:solidFill>
                        <a:latin typeface="Arial"/>
                        <a:ea typeface="Arial"/>
                        <a:cs typeface="Arial"/>
                        <a:sym typeface="Arial"/>
                      </a:endParaRPr>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600"/>
                        <a:buFont typeface="Times New Roman"/>
                        <a:buNone/>
                      </a:pPr>
                      <a:r>
                        <a:rPr lang="en-GB" sz="1600" b="0" i="0" u="none" strike="noStrike" cap="none">
                          <a:solidFill>
                            <a:srgbClr val="000000"/>
                          </a:solidFill>
                          <a:latin typeface="Arial"/>
                          <a:ea typeface="Arial"/>
                          <a:cs typeface="Arial"/>
                          <a:sym typeface="Arial"/>
                        </a:rPr>
                        <a:t>DU [2]</a:t>
                      </a:r>
                      <a:endParaRPr sz="1400"/>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600"/>
                        <a:buFont typeface="Times New Roman"/>
                        <a:buNone/>
                      </a:pPr>
                      <a:r>
                        <a:rPr lang="en-GB" sz="1600" b="0" i="0" u="none" strike="noStrike" cap="none">
                          <a:solidFill>
                            <a:srgbClr val="000000"/>
                          </a:solidFill>
                          <a:latin typeface="Arial"/>
                          <a:ea typeface="Arial"/>
                          <a:cs typeface="Arial"/>
                          <a:sym typeface="Arial"/>
                        </a:rPr>
                        <a:t>SS [3]</a:t>
                      </a:r>
                      <a:endParaRPr sz="1400"/>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600"/>
                        <a:buFont typeface="Times New Roman"/>
                        <a:buNone/>
                      </a:pPr>
                      <a:r>
                        <a:rPr lang="en-GB" sz="1600" b="0" i="0" u="none" strike="noStrike" cap="none">
                          <a:solidFill>
                            <a:srgbClr val="000000"/>
                          </a:solidFill>
                          <a:latin typeface="Arial"/>
                          <a:ea typeface="Arial"/>
                          <a:cs typeface="Arial"/>
                          <a:sym typeface="Arial"/>
                        </a:rPr>
                        <a:t>POM [4]</a:t>
                      </a:r>
                      <a:endParaRPr sz="1400"/>
                    </a:p>
                    <a:p>
                      <a:pPr marL="0" marR="0" lvl="0" indent="0" algn="ctr" rtl="0">
                        <a:lnSpc>
                          <a:spcPct val="93000"/>
                        </a:lnSpc>
                        <a:spcBef>
                          <a:spcPts val="0"/>
                        </a:spcBef>
                        <a:spcAft>
                          <a:spcPts val="0"/>
                        </a:spcAft>
                        <a:buClr>
                          <a:srgbClr val="000000"/>
                        </a:buClr>
                        <a:buSzPts val="1000"/>
                        <a:buFont typeface="Times New Roman"/>
                        <a:buNone/>
                      </a:pPr>
                      <a:r>
                        <a:rPr lang="en-GB" sz="1000" b="0" i="0" u="none" strike="noStrike" cap="none">
                          <a:solidFill>
                            <a:srgbClr val="000000"/>
                          </a:solidFill>
                          <a:latin typeface="Arial"/>
                          <a:ea typeface="Arial"/>
                          <a:cs typeface="Arial"/>
                          <a:sym typeface="Arial"/>
                        </a:rPr>
                        <a:t>(anthropogenic)</a:t>
                      </a:r>
                      <a:endParaRPr sz="1400"/>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600"/>
                        <a:buFont typeface="Times New Roman"/>
                        <a:buNone/>
                      </a:pPr>
                      <a:r>
                        <a:rPr lang="en-GB" sz="1600" b="0" i="0" u="none" strike="noStrike" cap="none">
                          <a:solidFill>
                            <a:srgbClr val="000000"/>
                          </a:solidFill>
                          <a:latin typeface="Arial"/>
                          <a:ea typeface="Arial"/>
                          <a:cs typeface="Arial"/>
                          <a:sym typeface="Arial"/>
                        </a:rPr>
                        <a:t>BrC [5,6]</a:t>
                      </a:r>
                      <a:endParaRPr sz="1400"/>
                    </a:p>
                    <a:p>
                      <a:pPr marL="0" marR="0" lvl="0" indent="0" algn="ctr" rtl="0">
                        <a:lnSpc>
                          <a:spcPct val="93000"/>
                        </a:lnSpc>
                        <a:spcBef>
                          <a:spcPts val="0"/>
                        </a:spcBef>
                        <a:spcAft>
                          <a:spcPts val="0"/>
                        </a:spcAft>
                        <a:buClr>
                          <a:srgbClr val="000000"/>
                        </a:buClr>
                        <a:buSzPts val="1000"/>
                        <a:buFont typeface="Times New Roman"/>
                        <a:buNone/>
                      </a:pPr>
                      <a:r>
                        <a:rPr lang="en-GB" sz="1000" b="0" i="0" u="none" strike="noStrike" cap="none">
                          <a:solidFill>
                            <a:srgbClr val="000000"/>
                          </a:solidFill>
                          <a:latin typeface="Arial"/>
                          <a:ea typeface="Arial"/>
                          <a:cs typeface="Arial"/>
                          <a:sym typeface="Arial"/>
                        </a:rPr>
                        <a:t>(biom. burn.)</a:t>
                      </a:r>
                      <a:endParaRPr sz="1400"/>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600"/>
                        <a:buFont typeface="Times New Roman"/>
                        <a:buNone/>
                      </a:pPr>
                      <a:r>
                        <a:rPr lang="en-GB" sz="1600" b="0" i="0" u="none" strike="noStrike" cap="none">
                          <a:solidFill>
                            <a:srgbClr val="000000"/>
                          </a:solidFill>
                          <a:latin typeface="Arial"/>
                          <a:ea typeface="Arial"/>
                          <a:cs typeface="Arial"/>
                          <a:sym typeface="Arial"/>
                        </a:rPr>
                        <a:t>SOA [7,8]</a:t>
                      </a:r>
                      <a:endParaRPr sz="1400"/>
                    </a:p>
                    <a:p>
                      <a:pPr marL="0" marR="0" lvl="0" indent="0" algn="ctr" rtl="0">
                        <a:lnSpc>
                          <a:spcPct val="93000"/>
                        </a:lnSpc>
                        <a:spcBef>
                          <a:spcPts val="0"/>
                        </a:spcBef>
                        <a:spcAft>
                          <a:spcPts val="0"/>
                        </a:spcAft>
                        <a:buClr>
                          <a:srgbClr val="000000"/>
                        </a:buClr>
                        <a:buSzPts val="1000"/>
                        <a:buFont typeface="Times New Roman"/>
                        <a:buNone/>
                      </a:pPr>
                      <a:r>
                        <a:rPr lang="en-GB" sz="1000" b="0" i="0" u="none" strike="noStrike" cap="none">
                          <a:solidFill>
                            <a:srgbClr val="000000"/>
                          </a:solidFill>
                          <a:latin typeface="Arial"/>
                          <a:ea typeface="Arial"/>
                          <a:cs typeface="Arial"/>
                          <a:sym typeface="Arial"/>
                        </a:rPr>
                        <a:t>(biog. prec.)</a:t>
                      </a:r>
                      <a:endParaRPr sz="1400"/>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600"/>
                        <a:buFont typeface="Times New Roman"/>
                        <a:buNone/>
                      </a:pPr>
                      <a:r>
                        <a:rPr lang="en-GB" sz="1600" b="0" i="0" u="none" strike="noStrike" cap="none">
                          <a:solidFill>
                            <a:srgbClr val="000000"/>
                          </a:solidFill>
                          <a:latin typeface="Arial"/>
                          <a:ea typeface="Arial"/>
                          <a:cs typeface="Arial"/>
                          <a:sym typeface="Arial"/>
                        </a:rPr>
                        <a:t>BC [9]</a:t>
                      </a:r>
                      <a:endParaRPr sz="1400"/>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600"/>
                        <a:buFont typeface="Times New Roman"/>
                        <a:buNone/>
                      </a:pPr>
                      <a:r>
                        <a:rPr lang="en-GB" sz="1600" b="0" i="0" u="none" strike="noStrike" cap="none">
                          <a:solidFill>
                            <a:srgbClr val="000000"/>
                          </a:solidFill>
                          <a:latin typeface="Arial"/>
                          <a:ea typeface="Arial"/>
                          <a:cs typeface="Arial"/>
                          <a:sym typeface="Arial"/>
                        </a:rPr>
                        <a:t>SU [10]</a:t>
                      </a:r>
                      <a:endParaRPr sz="1400"/>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r>
              <a:tr h="881075">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n</a:t>
                      </a:r>
                      <a:r>
                        <a:rPr lang="en-GB" sz="1000" b="0" i="0" u="none" strike="noStrike" cap="none">
                          <a:solidFill>
                            <a:srgbClr val="000000"/>
                          </a:solidFill>
                          <a:latin typeface="Arial"/>
                          <a:ea typeface="Arial"/>
                          <a:cs typeface="Arial"/>
                          <a:sym typeface="Arial"/>
                        </a:rPr>
                        <a:t>r</a:t>
                      </a:r>
                      <a:r>
                        <a:rPr lang="en-GB" sz="1400" b="0" i="0" u="none" strike="noStrike" cap="none">
                          <a:solidFill>
                            <a:srgbClr val="000000"/>
                          </a:solidFill>
                          <a:latin typeface="Arial"/>
                          <a:ea typeface="Arial"/>
                          <a:cs typeface="Arial"/>
                          <a:sym typeface="Arial"/>
                        </a:rPr>
                        <a:t>¹</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1.53</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1.531</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1.5</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1.557</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(+3.8%)</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1.53</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1.501</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(-1.9%)</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1.53</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1.535</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1.53</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1.486</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(-2.9%)</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1.75</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1.85</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(+5.7%)</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1.43</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1.546</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(+8.1%)</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r>
              <a:tr h="881075">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n</a:t>
                      </a:r>
                      <a:r>
                        <a:rPr lang="en-GB" sz="1000" b="0" i="0" u="none" strike="noStrike" cap="none">
                          <a:solidFill>
                            <a:srgbClr val="000000"/>
                          </a:solidFill>
                          <a:latin typeface="Arial"/>
                          <a:ea typeface="Arial"/>
                          <a:cs typeface="Arial"/>
                          <a:sym typeface="Arial"/>
                        </a:rPr>
                        <a:t>i</a:t>
                      </a:r>
                      <a:r>
                        <a:rPr lang="en-GB" sz="1400" b="0" i="0" u="none" strike="noStrike" cap="none">
                          <a:solidFill>
                            <a:srgbClr val="000000"/>
                          </a:solidFill>
                          <a:latin typeface="Arial"/>
                          <a:ea typeface="Arial"/>
                          <a:cs typeface="Arial"/>
                          <a:sym typeface="Arial"/>
                        </a:rPr>
                        <a:t>¹</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0.0055</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0.0025</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(-54.5%)</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0.00000001</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0.00000001</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0.006</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0.00000001</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 -100%)</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0.006</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0.03</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(+400%)</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0.006</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0.000025</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 -100%)</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0.44</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0.71</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(+61.4%)</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0.00000001</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0.00000001</a:t>
                      </a:r>
                      <a:endParaRPr sz="1400"/>
                    </a:p>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r>
            </a:tbl>
          </a:graphicData>
        </a:graphic>
      </p:graphicFrame>
      <p:sp>
        <p:nvSpPr>
          <p:cNvPr id="427" name="Shape 427"/>
          <p:cNvSpPr/>
          <p:nvPr/>
        </p:nvSpPr>
        <p:spPr>
          <a:xfrm>
            <a:off x="4187831" y="2206628"/>
            <a:ext cx="1179513" cy="2222500"/>
          </a:xfrm>
          <a:prstGeom prst="rect">
            <a:avLst/>
          </a:prstGeom>
          <a:solidFill>
            <a:srgbClr val="FFFFFF">
              <a:alpha val="66666"/>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a:solidFill>
                <a:schemeClr val="dk1"/>
              </a:solidFill>
              <a:latin typeface="Arial"/>
              <a:ea typeface="Arial"/>
              <a:cs typeface="Arial"/>
              <a:sym typeface="Arial"/>
            </a:endParaRPr>
          </a:p>
        </p:txBody>
      </p:sp>
      <p:sp>
        <p:nvSpPr>
          <p:cNvPr id="428" name="Shape 428"/>
          <p:cNvSpPr/>
          <p:nvPr/>
        </p:nvSpPr>
        <p:spPr>
          <a:xfrm>
            <a:off x="6575431" y="2205038"/>
            <a:ext cx="1179513" cy="2222500"/>
          </a:xfrm>
          <a:prstGeom prst="rect">
            <a:avLst/>
          </a:prstGeom>
          <a:solidFill>
            <a:srgbClr val="FFFFFF">
              <a:alpha val="66666"/>
            </a:srgbClr>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a:solidFill>
                <a:schemeClr val="dk1"/>
              </a:solidFill>
              <a:latin typeface="Arial"/>
              <a:ea typeface="Arial"/>
              <a:cs typeface="Arial"/>
              <a:sym typeface="Arial"/>
            </a:endParaRPr>
          </a:p>
        </p:txBody>
      </p:sp>
      <p:sp>
        <p:nvSpPr>
          <p:cNvPr id="429" name="Shape 429"/>
          <p:cNvSpPr/>
          <p:nvPr/>
        </p:nvSpPr>
        <p:spPr>
          <a:xfrm>
            <a:off x="258763" y="6551616"/>
            <a:ext cx="8266112" cy="219075"/>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0000" tIns="54700" rIns="90000" bIns="45000" anchor="ctr" anchorCtr="0">
            <a:noAutofit/>
          </a:bodyPr>
          <a:lstStyle/>
          <a:p>
            <a:pPr marL="0" marR="0" lvl="0" indent="0" algn="l" rtl="0">
              <a:lnSpc>
                <a:spcPct val="93000"/>
              </a:lnSpc>
              <a:spcBef>
                <a:spcPts val="0"/>
              </a:spcBef>
              <a:spcAft>
                <a:spcPts val="0"/>
              </a:spcAft>
              <a:buNone/>
            </a:pPr>
            <a:r>
              <a:rPr lang="en-GB" sz="1100">
                <a:solidFill>
                  <a:srgbClr val="000000"/>
                </a:solidFill>
                <a:latin typeface="Arial"/>
                <a:ea typeface="Arial"/>
                <a:cs typeface="Arial"/>
                <a:sym typeface="Arial"/>
              </a:rPr>
              <a:t>1.Hansen and Travis [1974]; 2.Denjean et al. [2016]; 3.Irshad et al. [2009]; 4.Shepherd et al. [2017]; 5.Tang et al. [2016]</a:t>
            </a:r>
            <a:endParaRPr/>
          </a:p>
        </p:txBody>
      </p:sp>
      <p:sp>
        <p:nvSpPr>
          <p:cNvPr id="430" name="Shape 430"/>
          <p:cNvSpPr/>
          <p:nvPr/>
        </p:nvSpPr>
        <p:spPr>
          <a:xfrm>
            <a:off x="258763" y="6767516"/>
            <a:ext cx="8266112" cy="219075"/>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0000" tIns="54700" rIns="90000" bIns="45000" anchor="ctr" anchorCtr="0">
            <a:noAutofit/>
          </a:bodyPr>
          <a:lstStyle/>
          <a:p>
            <a:pPr marL="0" marR="0" lvl="0" indent="0" algn="l" rtl="0">
              <a:lnSpc>
                <a:spcPct val="93000"/>
              </a:lnSpc>
              <a:spcBef>
                <a:spcPts val="0"/>
              </a:spcBef>
              <a:spcAft>
                <a:spcPts val="0"/>
              </a:spcAft>
              <a:buNone/>
            </a:pPr>
            <a:r>
              <a:rPr lang="en-GB" sz="1100">
                <a:solidFill>
                  <a:srgbClr val="000000"/>
                </a:solidFill>
                <a:latin typeface="Arial"/>
                <a:ea typeface="Arial"/>
                <a:cs typeface="Arial"/>
                <a:sym typeface="Arial"/>
              </a:rPr>
              <a:t>6.Kirchstetter et al. [2004]; 7.Nakayama et al. [2012]; 8.Liu et al. [2013]; 9.Bond and Bergstrom [2006]; 10.Freedman et al. [2009]</a:t>
            </a:r>
            <a:endParaRPr/>
          </a:p>
        </p:txBody>
      </p:sp>
      <p:cxnSp>
        <p:nvCxnSpPr>
          <p:cNvPr id="431" name="Shape 431"/>
          <p:cNvCxnSpPr>
            <a:endCxn id="422" idx="0"/>
          </p:cNvCxnSpPr>
          <p:nvPr/>
        </p:nvCxnSpPr>
        <p:spPr>
          <a:xfrm>
            <a:off x="1205794" y="4429040"/>
            <a:ext cx="1500" cy="608100"/>
          </a:xfrm>
          <a:prstGeom prst="straightConnector1">
            <a:avLst/>
          </a:prstGeom>
          <a:noFill/>
          <a:ln w="9525" cap="flat" cmpd="sng">
            <a:solidFill>
              <a:srgbClr val="000000"/>
            </a:solidFill>
            <a:prstDash val="solid"/>
            <a:round/>
            <a:headEnd type="none" w="med" len="med"/>
            <a:tailEnd type="triangle" w="med" len="med"/>
          </a:ln>
        </p:spPr>
      </p:cxnSp>
      <p:cxnSp>
        <p:nvCxnSpPr>
          <p:cNvPr id="432" name="Shape 432"/>
          <p:cNvCxnSpPr>
            <a:endCxn id="423" idx="0"/>
          </p:cNvCxnSpPr>
          <p:nvPr/>
        </p:nvCxnSpPr>
        <p:spPr>
          <a:xfrm>
            <a:off x="2393244" y="4429040"/>
            <a:ext cx="1500" cy="608100"/>
          </a:xfrm>
          <a:prstGeom prst="straightConnector1">
            <a:avLst/>
          </a:prstGeom>
          <a:noFill/>
          <a:ln w="9525" cap="flat" cmpd="sng">
            <a:solidFill>
              <a:srgbClr val="000000"/>
            </a:solidFill>
            <a:prstDash val="solid"/>
            <a:round/>
            <a:headEnd type="none" w="med" len="med"/>
            <a:tailEnd type="triangle" w="med" len="med"/>
          </a:ln>
        </p:spPr>
      </p:cxnSp>
      <p:cxnSp>
        <p:nvCxnSpPr>
          <p:cNvPr id="433" name="Shape 433"/>
          <p:cNvCxnSpPr>
            <a:endCxn id="424" idx="1"/>
          </p:cNvCxnSpPr>
          <p:nvPr/>
        </p:nvCxnSpPr>
        <p:spPr>
          <a:xfrm>
            <a:off x="3581525" y="4429932"/>
            <a:ext cx="606300" cy="963600"/>
          </a:xfrm>
          <a:prstGeom prst="straightConnector1">
            <a:avLst/>
          </a:prstGeom>
          <a:noFill/>
          <a:ln w="9525" cap="flat" cmpd="sng">
            <a:solidFill>
              <a:srgbClr val="000000"/>
            </a:solidFill>
            <a:prstDash val="solid"/>
            <a:round/>
            <a:headEnd type="none" w="med" len="med"/>
            <a:tailEnd type="triangle" w="med" len="med"/>
          </a:ln>
        </p:spPr>
      </p:cxnSp>
      <p:cxnSp>
        <p:nvCxnSpPr>
          <p:cNvPr id="434" name="Shape 434"/>
          <p:cNvCxnSpPr>
            <a:endCxn id="424" idx="3"/>
          </p:cNvCxnSpPr>
          <p:nvPr/>
        </p:nvCxnSpPr>
        <p:spPr>
          <a:xfrm flipH="1">
            <a:off x="5357813" y="4429932"/>
            <a:ext cx="608100" cy="963600"/>
          </a:xfrm>
          <a:prstGeom prst="straightConnector1">
            <a:avLst/>
          </a:prstGeom>
          <a:noFill/>
          <a:ln w="9525" cap="flat" cmpd="sng">
            <a:solidFill>
              <a:srgbClr val="000000"/>
            </a:solidFill>
            <a:prstDash val="solid"/>
            <a:round/>
            <a:headEnd type="none" w="med" len="med"/>
            <a:tailEnd type="triangle" w="med" len="med"/>
          </a:ln>
        </p:spPr>
      </p:cxnSp>
      <p:cxnSp>
        <p:nvCxnSpPr>
          <p:cNvPr id="435" name="Shape 435"/>
          <p:cNvCxnSpPr>
            <a:endCxn id="425" idx="0"/>
          </p:cNvCxnSpPr>
          <p:nvPr/>
        </p:nvCxnSpPr>
        <p:spPr>
          <a:xfrm>
            <a:off x="8338269" y="4426038"/>
            <a:ext cx="9600" cy="611100"/>
          </a:xfrm>
          <a:prstGeom prst="straightConnector1">
            <a:avLst/>
          </a:prstGeom>
          <a:noFill/>
          <a:ln w="9525" cap="flat" cmpd="sng">
            <a:solidFill>
              <a:srgbClr val="000000"/>
            </a:solidFill>
            <a:prstDash val="solid"/>
            <a:round/>
            <a:headEnd type="none" w="med" len="med"/>
            <a:tailEnd type="triangle" w="med" len="med"/>
          </a:ln>
        </p:spPr>
      </p:cxnSp>
      <p:sp>
        <p:nvSpPr>
          <p:cNvPr id="436" name="Shape 436"/>
          <p:cNvSpPr/>
          <p:nvPr/>
        </p:nvSpPr>
        <p:spPr>
          <a:xfrm>
            <a:off x="1152525" y="1909763"/>
            <a:ext cx="6840538" cy="215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0000" tIns="59100" rIns="90000" bIns="45000" anchor="ctr" anchorCtr="0">
            <a:noAutofit/>
          </a:bodyPr>
          <a:lstStyle/>
          <a:p>
            <a:pPr marL="0" marR="0" lvl="0" indent="0" algn="ctr" rtl="0">
              <a:lnSpc>
                <a:spcPct val="93000"/>
              </a:lnSpc>
              <a:spcBef>
                <a:spcPts val="0"/>
              </a:spcBef>
              <a:spcAft>
                <a:spcPts val="0"/>
              </a:spcAft>
              <a:buNone/>
            </a:pPr>
            <a:r>
              <a:rPr lang="en-GB" sz="1600" b="1">
                <a:solidFill>
                  <a:srgbClr val="000000"/>
                </a:solidFill>
                <a:latin typeface="Arial"/>
                <a:ea typeface="Arial"/>
                <a:cs typeface="Arial"/>
                <a:sym typeface="Arial"/>
              </a:rPr>
              <a:t>New refractive indexes at ~0.550 µm from recent literature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Shape 362"/>
          <p:cNvPicPr preferRelativeResize="0"/>
          <p:nvPr/>
        </p:nvPicPr>
        <p:blipFill rotWithShape="1">
          <a:blip r:embed="rId3">
            <a:alphaModFix/>
          </a:blip>
          <a:srcRect/>
          <a:stretch/>
        </p:blipFill>
        <p:spPr>
          <a:xfrm>
            <a:off x="576269" y="2944813"/>
            <a:ext cx="7991475" cy="4005262"/>
          </a:xfrm>
          <a:prstGeom prst="rect">
            <a:avLst/>
          </a:prstGeom>
          <a:noFill/>
          <a:ln>
            <a:noFill/>
          </a:ln>
        </p:spPr>
      </p:pic>
      <p:sp>
        <p:nvSpPr>
          <p:cNvPr id="363" name="Shape 363"/>
          <p:cNvSpPr txBox="1"/>
          <p:nvPr/>
        </p:nvSpPr>
        <p:spPr>
          <a:xfrm>
            <a:off x="0" y="222253"/>
            <a:ext cx="9144000" cy="365125"/>
          </a:xfrm>
          <a:prstGeom prst="rect">
            <a:avLst/>
          </a:prstGeom>
          <a:noFill/>
          <a:ln>
            <a:noFill/>
          </a:ln>
        </p:spPr>
        <p:txBody>
          <a:bodyPr spcFirstLastPara="1" wrap="square" lIns="90000" tIns="61750" rIns="90000" bIns="45000" anchor="t" anchorCtr="0">
            <a:noAutofit/>
          </a:bodyPr>
          <a:lstStyle/>
          <a:p>
            <a:pPr marL="0" marR="0" lvl="0" indent="0" algn="l" rtl="0">
              <a:lnSpc>
                <a:spcPct val="93000"/>
              </a:lnSpc>
              <a:spcBef>
                <a:spcPts val="0"/>
              </a:spcBef>
              <a:spcAft>
                <a:spcPts val="0"/>
              </a:spcAft>
              <a:buNone/>
            </a:pPr>
            <a:r>
              <a:rPr lang="en-GB" sz="1900" dirty="0" smtClean="0">
                <a:solidFill>
                  <a:srgbClr val="FFFFFF"/>
                </a:solidFill>
                <a:latin typeface="Arial"/>
                <a:ea typeface="Arial"/>
                <a:cs typeface="Arial"/>
                <a:sym typeface="Arial"/>
              </a:rPr>
              <a:t>Observations </a:t>
            </a:r>
            <a:r>
              <a:rPr lang="en-GB" sz="2000" dirty="0">
                <a:solidFill>
                  <a:srgbClr val="FFFFFF"/>
                </a:solidFill>
                <a:latin typeface="Arial"/>
                <a:ea typeface="Arial"/>
                <a:cs typeface="Arial"/>
                <a:sym typeface="Arial"/>
              </a:rPr>
              <a:t>of </a:t>
            </a:r>
            <a:r>
              <a:rPr lang="en-GB" sz="2000" dirty="0" err="1">
                <a:solidFill>
                  <a:schemeClr val="lt1"/>
                </a:solidFill>
                <a:latin typeface="Noto Sans Symbols"/>
                <a:ea typeface="Noto Sans Symbols"/>
                <a:cs typeface="Noto Sans Symbols"/>
                <a:sym typeface="Noto Sans Symbols"/>
              </a:rPr>
              <a:t>τ</a:t>
            </a:r>
            <a:r>
              <a:rPr lang="en-GB" sz="2000" dirty="0">
                <a:solidFill>
                  <a:schemeClr val="lt1"/>
                </a:solidFill>
                <a:latin typeface="Arial"/>
                <a:ea typeface="Arial"/>
                <a:cs typeface="Arial"/>
                <a:sym typeface="Arial"/>
              </a:rPr>
              <a:t>, </a:t>
            </a:r>
            <a:r>
              <a:rPr lang="en-GB" sz="2000" dirty="0" err="1">
                <a:solidFill>
                  <a:schemeClr val="lt1"/>
                </a:solidFill>
                <a:latin typeface="Arial"/>
                <a:ea typeface="Arial"/>
                <a:cs typeface="Arial"/>
                <a:sym typeface="Arial"/>
              </a:rPr>
              <a:t>ω</a:t>
            </a:r>
            <a:r>
              <a:rPr lang="en-GB" sz="2000" dirty="0">
                <a:solidFill>
                  <a:schemeClr val="lt1"/>
                </a:solidFill>
                <a:latin typeface="Arial"/>
                <a:ea typeface="Arial"/>
                <a:cs typeface="Arial"/>
                <a:sym typeface="Arial"/>
              </a:rPr>
              <a:t>, g</a:t>
            </a:r>
            <a:r>
              <a:rPr lang="en-GB" sz="2000" dirty="0">
                <a:solidFill>
                  <a:srgbClr val="FFFFFF"/>
                </a:solidFill>
                <a:latin typeface="Arial"/>
                <a:ea typeface="Arial"/>
                <a:cs typeface="Arial"/>
                <a:sym typeface="Arial"/>
              </a:rPr>
              <a:t> </a:t>
            </a:r>
            <a:endParaRPr sz="1900" dirty="0">
              <a:solidFill>
                <a:srgbClr val="FFFFFF"/>
              </a:solidFill>
              <a:latin typeface="Arial"/>
              <a:ea typeface="Arial"/>
              <a:cs typeface="Arial"/>
              <a:sym typeface="Arial"/>
            </a:endParaRPr>
          </a:p>
        </p:txBody>
      </p:sp>
      <p:sp>
        <p:nvSpPr>
          <p:cNvPr id="364" name="Shape 364"/>
          <p:cNvSpPr txBox="1"/>
          <p:nvPr/>
        </p:nvSpPr>
        <p:spPr>
          <a:xfrm>
            <a:off x="233369" y="1044578"/>
            <a:ext cx="8675687" cy="346075"/>
          </a:xfrm>
          <a:prstGeom prst="rect">
            <a:avLst/>
          </a:prstGeom>
          <a:noFill/>
          <a:ln>
            <a:noFill/>
          </a:ln>
        </p:spPr>
        <p:txBody>
          <a:bodyPr spcFirstLastPara="1" wrap="square" lIns="90000" tIns="60875" rIns="90000" bIns="45000" anchor="t" anchorCtr="0">
            <a:noAutofit/>
          </a:bodyPr>
          <a:lstStyle/>
          <a:p>
            <a:pPr marL="0" marR="0" lvl="0" indent="0" algn="l" rtl="0">
              <a:lnSpc>
                <a:spcPct val="93000"/>
              </a:lnSpc>
              <a:spcBef>
                <a:spcPts val="0"/>
              </a:spcBef>
              <a:spcAft>
                <a:spcPts val="0"/>
              </a:spcAft>
              <a:buNone/>
            </a:pPr>
            <a:r>
              <a:rPr lang="en-GB" sz="1800">
                <a:solidFill>
                  <a:srgbClr val="000000"/>
                </a:solidFill>
                <a:latin typeface="Arial"/>
                <a:ea typeface="Arial"/>
                <a:cs typeface="Arial"/>
                <a:sym typeface="Arial"/>
              </a:rPr>
              <a:t>Sun-photometers </a:t>
            </a:r>
            <a:r>
              <a:rPr lang="en-GB" sz="1800" b="1">
                <a:solidFill>
                  <a:srgbClr val="000000"/>
                </a:solidFill>
                <a:latin typeface="Arial"/>
                <a:ea typeface="Arial"/>
                <a:cs typeface="Arial"/>
                <a:sym typeface="Arial"/>
              </a:rPr>
              <a:t>AERONET</a:t>
            </a:r>
            <a:r>
              <a:rPr lang="en-GB" sz="1800">
                <a:solidFill>
                  <a:srgbClr val="000000"/>
                </a:solidFill>
                <a:latin typeface="Arial"/>
                <a:ea typeface="Arial"/>
                <a:cs typeface="Arial"/>
                <a:sym typeface="Arial"/>
              </a:rPr>
              <a:t> Version 2.0 [1,2]</a:t>
            </a:r>
            <a:endParaRPr/>
          </a:p>
        </p:txBody>
      </p:sp>
      <p:sp>
        <p:nvSpPr>
          <p:cNvPr id="365" name="Shape 365"/>
          <p:cNvSpPr/>
          <p:nvPr/>
        </p:nvSpPr>
        <p:spPr>
          <a:xfrm>
            <a:off x="3328993" y="4464050"/>
            <a:ext cx="365125" cy="347663"/>
          </a:xfrm>
          <a:prstGeom prst="ellipse">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a:solidFill>
                <a:schemeClr val="dk1"/>
              </a:solidFill>
              <a:latin typeface="Arial"/>
              <a:ea typeface="Arial"/>
              <a:cs typeface="Arial"/>
              <a:sym typeface="Arial"/>
            </a:endParaRPr>
          </a:p>
        </p:txBody>
      </p:sp>
      <p:sp>
        <p:nvSpPr>
          <p:cNvPr id="366" name="Shape 366"/>
          <p:cNvSpPr/>
          <p:nvPr/>
        </p:nvSpPr>
        <p:spPr>
          <a:xfrm>
            <a:off x="33338" y="5741988"/>
            <a:ext cx="1289050" cy="493712"/>
          </a:xfrm>
          <a:prstGeom prst="rect">
            <a:avLst/>
          </a:prstGeom>
          <a:solidFill>
            <a:srgbClr val="AECF00"/>
          </a:solidFill>
          <a:ln w="9525" cap="flat" cmpd="sng">
            <a:solidFill>
              <a:srgbClr val="000000"/>
            </a:solidFill>
            <a:prstDash val="solid"/>
            <a:round/>
            <a:headEnd type="none" w="sm" len="sm"/>
            <a:tailEnd type="none" w="sm" len="sm"/>
          </a:ln>
        </p:spPr>
        <p:txBody>
          <a:bodyPr spcFirstLastPara="1" wrap="square" lIns="90000" tIns="54700" rIns="90000" bIns="45000" anchor="ctr" anchorCtr="0">
            <a:noAutofit/>
          </a:bodyPr>
          <a:lstStyle/>
          <a:p>
            <a:pPr marL="0" marR="0" lvl="0" indent="0" algn="ctr" rtl="0">
              <a:lnSpc>
                <a:spcPct val="93000"/>
              </a:lnSpc>
              <a:spcBef>
                <a:spcPts val="0"/>
              </a:spcBef>
              <a:spcAft>
                <a:spcPts val="0"/>
              </a:spcAft>
              <a:buNone/>
            </a:pPr>
            <a:r>
              <a:rPr lang="en-GB" sz="1100" b="1">
                <a:solidFill>
                  <a:srgbClr val="FF0000"/>
                </a:solidFill>
                <a:latin typeface="Arial"/>
                <a:ea typeface="Arial"/>
                <a:cs typeface="Arial"/>
                <a:sym typeface="Arial"/>
              </a:rPr>
              <a:t>La_Parguera</a:t>
            </a:r>
            <a:endParaRPr sz="1100" b="1">
              <a:solidFill>
                <a:srgbClr val="FF0000"/>
              </a:solidFill>
              <a:latin typeface="Arial"/>
              <a:ea typeface="Arial"/>
              <a:cs typeface="Arial"/>
              <a:sym typeface="Arial"/>
            </a:endParaRPr>
          </a:p>
          <a:p>
            <a:pPr marL="0" marR="0" lvl="0" indent="0" algn="ctr" rtl="0">
              <a:lnSpc>
                <a:spcPct val="93000"/>
              </a:lnSpc>
              <a:spcBef>
                <a:spcPts val="0"/>
              </a:spcBef>
              <a:spcAft>
                <a:spcPts val="0"/>
              </a:spcAft>
              <a:buNone/>
            </a:pPr>
            <a:endParaRPr sz="1000">
              <a:solidFill>
                <a:srgbClr val="000000"/>
              </a:solidFill>
              <a:latin typeface="Arial"/>
              <a:ea typeface="Arial"/>
              <a:cs typeface="Arial"/>
              <a:sym typeface="Arial"/>
            </a:endParaRPr>
          </a:p>
          <a:p>
            <a:pPr marL="0" marR="0" lvl="0" indent="0" algn="ctr" rtl="0">
              <a:lnSpc>
                <a:spcPct val="93000"/>
              </a:lnSpc>
              <a:spcBef>
                <a:spcPts val="0"/>
              </a:spcBef>
              <a:spcAft>
                <a:spcPts val="0"/>
              </a:spcAft>
              <a:buNone/>
            </a:pPr>
            <a:r>
              <a:rPr lang="en-GB" sz="1000" b="1">
                <a:solidFill>
                  <a:srgbClr val="000000"/>
                </a:solidFill>
                <a:latin typeface="Arial"/>
                <a:ea typeface="Arial"/>
                <a:cs typeface="Arial"/>
                <a:sym typeface="Arial"/>
              </a:rPr>
              <a:t>coastal</a:t>
            </a:r>
            <a:endParaRPr/>
          </a:p>
        </p:txBody>
      </p:sp>
      <p:cxnSp>
        <p:nvCxnSpPr>
          <p:cNvPr id="367" name="Shape 367"/>
          <p:cNvCxnSpPr>
            <a:stCxn id="365" idx="2"/>
            <a:endCxn id="366" idx="3"/>
          </p:cNvCxnSpPr>
          <p:nvPr/>
        </p:nvCxnSpPr>
        <p:spPr>
          <a:xfrm flipH="1">
            <a:off x="1322290" y="4637883"/>
            <a:ext cx="2006700" cy="1350900"/>
          </a:xfrm>
          <a:prstGeom prst="straightConnector1">
            <a:avLst/>
          </a:prstGeom>
          <a:noFill/>
          <a:ln w="9525" cap="flat" cmpd="sng">
            <a:solidFill>
              <a:srgbClr val="000000"/>
            </a:solidFill>
            <a:prstDash val="solid"/>
            <a:round/>
            <a:headEnd type="none" w="med" len="med"/>
            <a:tailEnd type="triangle" w="med" len="med"/>
          </a:ln>
        </p:spPr>
      </p:cxnSp>
      <p:sp>
        <p:nvSpPr>
          <p:cNvPr id="368" name="Shape 368"/>
          <p:cNvSpPr/>
          <p:nvPr/>
        </p:nvSpPr>
        <p:spPr>
          <a:xfrm>
            <a:off x="258763" y="6767516"/>
            <a:ext cx="8266112" cy="219075"/>
          </a:xfrm>
          <a:prstGeom prst="rect">
            <a:avLst/>
          </a:prstGeom>
          <a:solidFill>
            <a:srgbClr val="CCCCCC"/>
          </a:solidFill>
          <a:ln w="9525" cap="flat" cmpd="sng">
            <a:solidFill>
              <a:srgbClr val="000000"/>
            </a:solidFill>
            <a:prstDash val="solid"/>
            <a:round/>
            <a:headEnd type="none" w="sm" len="sm"/>
            <a:tailEnd type="none" w="sm" len="sm"/>
          </a:ln>
        </p:spPr>
        <p:txBody>
          <a:bodyPr spcFirstLastPara="1" wrap="square" lIns="90000" tIns="55575" rIns="90000" bIns="45000" anchor="ctr" anchorCtr="0">
            <a:noAutofit/>
          </a:bodyPr>
          <a:lstStyle/>
          <a:p>
            <a:pPr marL="0" marR="0" lvl="0" indent="0" algn="l" rtl="0">
              <a:lnSpc>
                <a:spcPct val="93000"/>
              </a:lnSpc>
              <a:spcBef>
                <a:spcPts val="0"/>
              </a:spcBef>
              <a:spcAft>
                <a:spcPts val="0"/>
              </a:spcAft>
              <a:buNone/>
            </a:pPr>
            <a:r>
              <a:rPr lang="en-GB" sz="1200">
                <a:solidFill>
                  <a:srgbClr val="000000"/>
                </a:solidFill>
                <a:latin typeface="Arial"/>
                <a:ea typeface="Arial"/>
                <a:cs typeface="Arial"/>
                <a:sym typeface="Arial"/>
              </a:rPr>
              <a:t>1.Holben et al. [1998]; 2.Holben et al. [2006]; 3.Li et al. [2014]</a:t>
            </a:r>
            <a:endParaRPr/>
          </a:p>
        </p:txBody>
      </p:sp>
      <p:sp>
        <p:nvSpPr>
          <p:cNvPr id="369" name="Shape 369"/>
          <p:cNvSpPr/>
          <p:nvPr/>
        </p:nvSpPr>
        <p:spPr>
          <a:xfrm>
            <a:off x="2441575" y="4051303"/>
            <a:ext cx="1079500" cy="468313"/>
          </a:xfrm>
          <a:prstGeom prst="ellipse">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a:solidFill>
                <a:schemeClr val="dk1"/>
              </a:solidFill>
              <a:latin typeface="Arial"/>
              <a:ea typeface="Arial"/>
              <a:cs typeface="Arial"/>
              <a:sym typeface="Arial"/>
            </a:endParaRPr>
          </a:p>
        </p:txBody>
      </p:sp>
      <p:sp>
        <p:nvSpPr>
          <p:cNvPr id="370" name="Shape 370"/>
          <p:cNvSpPr/>
          <p:nvPr/>
        </p:nvSpPr>
        <p:spPr>
          <a:xfrm>
            <a:off x="33338" y="3654425"/>
            <a:ext cx="1289050" cy="749300"/>
          </a:xfrm>
          <a:prstGeom prst="rect">
            <a:avLst/>
          </a:prstGeom>
          <a:solidFill>
            <a:srgbClr val="AECF00"/>
          </a:solidFill>
          <a:ln w="9525" cap="flat" cmpd="sng">
            <a:solidFill>
              <a:srgbClr val="000000"/>
            </a:solidFill>
            <a:prstDash val="solid"/>
            <a:round/>
            <a:headEnd type="none" w="sm" len="sm"/>
            <a:tailEnd type="none" w="sm" len="sm"/>
          </a:ln>
        </p:spPr>
        <p:txBody>
          <a:bodyPr spcFirstLastPara="1" wrap="square" lIns="90000" tIns="54700" rIns="90000" bIns="45000" anchor="ctr" anchorCtr="0">
            <a:noAutofit/>
          </a:bodyPr>
          <a:lstStyle/>
          <a:p>
            <a:pPr marL="0" marR="0" lvl="0" indent="0" algn="ctr" rtl="0">
              <a:lnSpc>
                <a:spcPct val="93000"/>
              </a:lnSpc>
              <a:spcBef>
                <a:spcPts val="0"/>
              </a:spcBef>
              <a:spcAft>
                <a:spcPts val="0"/>
              </a:spcAft>
              <a:buNone/>
            </a:pPr>
            <a:r>
              <a:rPr lang="en-GB" sz="1100" b="1">
                <a:solidFill>
                  <a:srgbClr val="FF0000"/>
                </a:solidFill>
                <a:latin typeface="Arial"/>
                <a:ea typeface="Arial"/>
                <a:cs typeface="Arial"/>
                <a:sym typeface="Arial"/>
              </a:rPr>
              <a:t>Fresno_2</a:t>
            </a:r>
            <a:endParaRPr/>
          </a:p>
          <a:p>
            <a:pPr marL="0" marR="0" lvl="0" indent="0" algn="ctr" rtl="0">
              <a:lnSpc>
                <a:spcPct val="93000"/>
              </a:lnSpc>
              <a:spcBef>
                <a:spcPts val="0"/>
              </a:spcBef>
              <a:spcAft>
                <a:spcPts val="0"/>
              </a:spcAft>
              <a:buNone/>
            </a:pPr>
            <a:r>
              <a:rPr lang="en-GB" sz="1100" b="1">
                <a:solidFill>
                  <a:srgbClr val="FF0000"/>
                </a:solidFill>
                <a:latin typeface="Arial"/>
                <a:ea typeface="Arial"/>
                <a:cs typeface="Arial"/>
                <a:sym typeface="Arial"/>
              </a:rPr>
              <a:t>GSFC</a:t>
            </a:r>
            <a:endParaRPr/>
          </a:p>
          <a:p>
            <a:pPr marL="0" marR="0" lvl="0" indent="0" algn="ctr" rtl="0">
              <a:lnSpc>
                <a:spcPct val="93000"/>
              </a:lnSpc>
              <a:spcBef>
                <a:spcPts val="0"/>
              </a:spcBef>
              <a:spcAft>
                <a:spcPts val="0"/>
              </a:spcAft>
              <a:buNone/>
            </a:pPr>
            <a:endParaRPr sz="1000">
              <a:solidFill>
                <a:srgbClr val="000000"/>
              </a:solidFill>
              <a:latin typeface="Arial"/>
              <a:ea typeface="Arial"/>
              <a:cs typeface="Arial"/>
              <a:sym typeface="Arial"/>
            </a:endParaRPr>
          </a:p>
          <a:p>
            <a:pPr marL="0" marR="0" lvl="0" indent="0" algn="ctr" rtl="0">
              <a:lnSpc>
                <a:spcPct val="93000"/>
              </a:lnSpc>
              <a:spcBef>
                <a:spcPts val="0"/>
              </a:spcBef>
              <a:spcAft>
                <a:spcPts val="0"/>
              </a:spcAft>
              <a:buNone/>
            </a:pPr>
            <a:r>
              <a:rPr lang="en-GB" sz="1000" b="1">
                <a:solidFill>
                  <a:srgbClr val="000000"/>
                </a:solidFill>
                <a:latin typeface="Arial"/>
                <a:ea typeface="Arial"/>
                <a:cs typeface="Arial"/>
                <a:sym typeface="Arial"/>
              </a:rPr>
              <a:t>urban/</a:t>
            </a:r>
            <a:endParaRPr/>
          </a:p>
          <a:p>
            <a:pPr marL="0" marR="0" lvl="0" indent="0" algn="ctr" rtl="0">
              <a:lnSpc>
                <a:spcPct val="93000"/>
              </a:lnSpc>
              <a:spcBef>
                <a:spcPts val="0"/>
              </a:spcBef>
              <a:spcAft>
                <a:spcPts val="0"/>
              </a:spcAft>
              <a:buNone/>
            </a:pPr>
            <a:r>
              <a:rPr lang="en-GB" sz="1000" b="1">
                <a:solidFill>
                  <a:srgbClr val="000000"/>
                </a:solidFill>
                <a:latin typeface="Arial"/>
                <a:ea typeface="Arial"/>
                <a:cs typeface="Arial"/>
                <a:sym typeface="Arial"/>
              </a:rPr>
              <a:t>anthropogenic</a:t>
            </a:r>
            <a:endParaRPr/>
          </a:p>
        </p:txBody>
      </p:sp>
      <p:cxnSp>
        <p:nvCxnSpPr>
          <p:cNvPr id="371" name="Shape 371"/>
          <p:cNvCxnSpPr>
            <a:stCxn id="369" idx="2"/>
            <a:endCxn id="370" idx="3"/>
          </p:cNvCxnSpPr>
          <p:nvPr/>
        </p:nvCxnSpPr>
        <p:spPr>
          <a:xfrm rot="10800000">
            <a:off x="1322275" y="4028958"/>
            <a:ext cx="1119300" cy="256500"/>
          </a:xfrm>
          <a:prstGeom prst="straightConnector1">
            <a:avLst/>
          </a:prstGeom>
          <a:noFill/>
          <a:ln w="9525" cap="flat" cmpd="sng">
            <a:solidFill>
              <a:srgbClr val="000000"/>
            </a:solidFill>
            <a:prstDash val="solid"/>
            <a:round/>
            <a:headEnd type="none" w="med" len="med"/>
            <a:tailEnd type="triangle" w="med" len="med"/>
          </a:ln>
        </p:spPr>
      </p:cxnSp>
      <p:sp>
        <p:nvSpPr>
          <p:cNvPr id="372" name="Shape 372"/>
          <p:cNvSpPr/>
          <p:nvPr/>
        </p:nvSpPr>
        <p:spPr>
          <a:xfrm>
            <a:off x="5795963" y="4103688"/>
            <a:ext cx="1079500" cy="468312"/>
          </a:xfrm>
          <a:prstGeom prst="ellipse">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a:solidFill>
                <a:schemeClr val="dk1"/>
              </a:solidFill>
              <a:latin typeface="Arial"/>
              <a:ea typeface="Arial"/>
              <a:cs typeface="Arial"/>
              <a:sym typeface="Arial"/>
            </a:endParaRPr>
          </a:p>
        </p:txBody>
      </p:sp>
      <p:cxnSp>
        <p:nvCxnSpPr>
          <p:cNvPr id="373" name="Shape 373"/>
          <p:cNvCxnSpPr>
            <a:stCxn id="372" idx="6"/>
            <a:endCxn id="374" idx="1"/>
          </p:cNvCxnSpPr>
          <p:nvPr/>
        </p:nvCxnSpPr>
        <p:spPr>
          <a:xfrm rot="10800000" flipH="1">
            <a:off x="6875463" y="3964044"/>
            <a:ext cx="924000" cy="373800"/>
          </a:xfrm>
          <a:prstGeom prst="straightConnector1">
            <a:avLst/>
          </a:prstGeom>
          <a:noFill/>
          <a:ln w="9525" cap="flat" cmpd="sng">
            <a:solidFill>
              <a:srgbClr val="000000"/>
            </a:solidFill>
            <a:prstDash val="solid"/>
            <a:round/>
            <a:headEnd type="none" w="med" len="med"/>
            <a:tailEnd type="triangle" w="med" len="med"/>
          </a:ln>
        </p:spPr>
      </p:cxnSp>
      <p:sp>
        <p:nvSpPr>
          <p:cNvPr id="374" name="Shape 374"/>
          <p:cNvSpPr/>
          <p:nvPr/>
        </p:nvSpPr>
        <p:spPr>
          <a:xfrm>
            <a:off x="7799388" y="3657603"/>
            <a:ext cx="1308100" cy="612775"/>
          </a:xfrm>
          <a:prstGeom prst="rect">
            <a:avLst/>
          </a:prstGeom>
          <a:solidFill>
            <a:srgbClr val="AECF00"/>
          </a:solidFill>
          <a:ln w="9525" cap="flat" cmpd="sng">
            <a:solidFill>
              <a:srgbClr val="000000"/>
            </a:solidFill>
            <a:prstDash val="solid"/>
            <a:round/>
            <a:headEnd type="none" w="sm" len="sm"/>
            <a:tailEnd type="none" w="sm" len="sm"/>
          </a:ln>
        </p:spPr>
        <p:txBody>
          <a:bodyPr spcFirstLastPara="1" wrap="square" lIns="90000" tIns="54700" rIns="90000" bIns="45000" anchor="ctr" anchorCtr="0">
            <a:noAutofit/>
          </a:bodyPr>
          <a:lstStyle/>
          <a:p>
            <a:pPr marL="0" marR="0" lvl="0" indent="0" algn="ctr" rtl="0">
              <a:lnSpc>
                <a:spcPct val="93000"/>
              </a:lnSpc>
              <a:spcBef>
                <a:spcPts val="0"/>
              </a:spcBef>
              <a:spcAft>
                <a:spcPts val="0"/>
              </a:spcAft>
              <a:buNone/>
            </a:pPr>
            <a:r>
              <a:rPr lang="en-GB" sz="1100" b="1">
                <a:solidFill>
                  <a:srgbClr val="FF0000"/>
                </a:solidFill>
                <a:latin typeface="Arial"/>
                <a:ea typeface="Arial"/>
                <a:cs typeface="Arial"/>
                <a:sym typeface="Arial"/>
              </a:rPr>
              <a:t>Beijing</a:t>
            </a:r>
            <a:endParaRPr/>
          </a:p>
          <a:p>
            <a:pPr marL="0" marR="0" lvl="0" indent="0" algn="ctr" rtl="0">
              <a:lnSpc>
                <a:spcPct val="93000"/>
              </a:lnSpc>
              <a:spcBef>
                <a:spcPts val="0"/>
              </a:spcBef>
              <a:spcAft>
                <a:spcPts val="0"/>
              </a:spcAft>
              <a:buNone/>
            </a:pPr>
            <a:r>
              <a:rPr lang="en-GB" sz="1100">
                <a:solidFill>
                  <a:srgbClr val="000000"/>
                </a:solidFill>
                <a:latin typeface="Arial"/>
                <a:ea typeface="Arial"/>
                <a:cs typeface="Arial"/>
                <a:sym typeface="Arial"/>
              </a:rPr>
              <a:t>Lahore</a:t>
            </a:r>
            <a:endParaRPr/>
          </a:p>
          <a:p>
            <a:pPr marL="0" marR="0" lvl="0" indent="0" algn="ctr" rtl="0">
              <a:lnSpc>
                <a:spcPct val="93000"/>
              </a:lnSpc>
              <a:spcBef>
                <a:spcPts val="0"/>
              </a:spcBef>
              <a:spcAft>
                <a:spcPts val="0"/>
              </a:spcAft>
              <a:buNone/>
            </a:pPr>
            <a:endParaRPr sz="1000">
              <a:solidFill>
                <a:srgbClr val="000000"/>
              </a:solidFill>
              <a:latin typeface="Arial"/>
              <a:ea typeface="Arial"/>
              <a:cs typeface="Arial"/>
              <a:sym typeface="Arial"/>
            </a:endParaRPr>
          </a:p>
          <a:p>
            <a:pPr marL="0" marR="0" lvl="0" indent="0" algn="ctr" rtl="0">
              <a:lnSpc>
                <a:spcPct val="93000"/>
              </a:lnSpc>
              <a:spcBef>
                <a:spcPts val="0"/>
              </a:spcBef>
              <a:spcAft>
                <a:spcPts val="0"/>
              </a:spcAft>
              <a:buNone/>
            </a:pPr>
            <a:r>
              <a:rPr lang="en-GB" sz="1000" b="1">
                <a:solidFill>
                  <a:srgbClr val="000000"/>
                </a:solidFill>
                <a:latin typeface="Arial"/>
                <a:ea typeface="Arial"/>
                <a:cs typeface="Arial"/>
                <a:sym typeface="Arial"/>
              </a:rPr>
              <a:t>large urban</a:t>
            </a:r>
            <a:endParaRPr/>
          </a:p>
        </p:txBody>
      </p:sp>
      <p:sp>
        <p:nvSpPr>
          <p:cNvPr id="375" name="Shape 375"/>
          <p:cNvSpPr/>
          <p:nvPr/>
        </p:nvSpPr>
        <p:spPr>
          <a:xfrm>
            <a:off x="4645025" y="4319588"/>
            <a:ext cx="1079500" cy="468312"/>
          </a:xfrm>
          <a:prstGeom prst="ellipse">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None/>
            </a:pPr>
            <a:endParaRPr sz="1800">
              <a:solidFill>
                <a:schemeClr val="dk1"/>
              </a:solidFill>
              <a:latin typeface="Arial"/>
              <a:ea typeface="Arial"/>
              <a:cs typeface="Arial"/>
              <a:sym typeface="Arial"/>
            </a:endParaRPr>
          </a:p>
        </p:txBody>
      </p:sp>
      <p:cxnSp>
        <p:nvCxnSpPr>
          <p:cNvPr id="376" name="Shape 376"/>
          <p:cNvCxnSpPr>
            <a:stCxn id="375" idx="6"/>
            <a:endCxn id="377" idx="1"/>
          </p:cNvCxnSpPr>
          <p:nvPr/>
        </p:nvCxnSpPr>
        <p:spPr>
          <a:xfrm>
            <a:off x="5724525" y="4553746"/>
            <a:ext cx="2074800" cy="448500"/>
          </a:xfrm>
          <a:prstGeom prst="straightConnector1">
            <a:avLst/>
          </a:prstGeom>
          <a:noFill/>
          <a:ln w="9525" cap="flat" cmpd="sng">
            <a:solidFill>
              <a:srgbClr val="000000"/>
            </a:solidFill>
            <a:prstDash val="solid"/>
            <a:round/>
            <a:headEnd type="none" w="med" len="med"/>
            <a:tailEnd type="triangle" w="med" len="med"/>
          </a:ln>
        </p:spPr>
      </p:cxnSp>
      <p:sp>
        <p:nvSpPr>
          <p:cNvPr id="377" name="Shape 377"/>
          <p:cNvSpPr/>
          <p:nvPr/>
        </p:nvSpPr>
        <p:spPr>
          <a:xfrm>
            <a:off x="7799388" y="4554538"/>
            <a:ext cx="1308100" cy="895350"/>
          </a:xfrm>
          <a:prstGeom prst="rect">
            <a:avLst/>
          </a:prstGeom>
          <a:solidFill>
            <a:srgbClr val="AECF00"/>
          </a:solidFill>
          <a:ln w="9525" cap="flat" cmpd="sng">
            <a:solidFill>
              <a:srgbClr val="000000"/>
            </a:solidFill>
            <a:prstDash val="solid"/>
            <a:round/>
            <a:headEnd type="none" w="sm" len="sm"/>
            <a:tailEnd type="none" w="sm" len="sm"/>
          </a:ln>
        </p:spPr>
        <p:txBody>
          <a:bodyPr spcFirstLastPara="1" wrap="square" lIns="90000" tIns="54700" rIns="90000" bIns="45000" anchor="ctr" anchorCtr="0">
            <a:noAutofit/>
          </a:bodyPr>
          <a:lstStyle/>
          <a:p>
            <a:pPr marL="0" marR="0" lvl="0" indent="0" algn="ctr" rtl="0">
              <a:lnSpc>
                <a:spcPct val="93000"/>
              </a:lnSpc>
              <a:spcBef>
                <a:spcPts val="0"/>
              </a:spcBef>
              <a:spcAft>
                <a:spcPts val="0"/>
              </a:spcAft>
              <a:buNone/>
            </a:pPr>
            <a:r>
              <a:rPr lang="en-GB" sz="1100" b="1">
                <a:solidFill>
                  <a:srgbClr val="FF0000"/>
                </a:solidFill>
                <a:latin typeface="Arial"/>
                <a:ea typeface="Arial"/>
                <a:cs typeface="Arial"/>
                <a:sym typeface="Arial"/>
              </a:rPr>
              <a:t>Cairo_EMA_2</a:t>
            </a:r>
            <a:endParaRPr/>
          </a:p>
          <a:p>
            <a:pPr marL="0" marR="0" lvl="0" indent="0" algn="ctr" rtl="0">
              <a:lnSpc>
                <a:spcPct val="93000"/>
              </a:lnSpc>
              <a:spcBef>
                <a:spcPts val="0"/>
              </a:spcBef>
              <a:spcAft>
                <a:spcPts val="0"/>
              </a:spcAft>
              <a:buNone/>
            </a:pPr>
            <a:r>
              <a:rPr lang="en-GB" sz="1100" b="1">
                <a:solidFill>
                  <a:srgbClr val="FF0000"/>
                </a:solidFill>
                <a:latin typeface="Arial"/>
                <a:ea typeface="Arial"/>
                <a:cs typeface="Arial"/>
                <a:sym typeface="Arial"/>
              </a:rPr>
              <a:t>KAUST_Campus</a:t>
            </a:r>
            <a:endParaRPr sz="1100" b="1">
              <a:solidFill>
                <a:srgbClr val="FF0000"/>
              </a:solidFill>
              <a:latin typeface="Arial"/>
              <a:ea typeface="Arial"/>
              <a:cs typeface="Arial"/>
              <a:sym typeface="Arial"/>
            </a:endParaRPr>
          </a:p>
          <a:p>
            <a:pPr marL="0" marR="0" lvl="0" indent="0" algn="ctr" rtl="0">
              <a:lnSpc>
                <a:spcPct val="93000"/>
              </a:lnSpc>
              <a:spcBef>
                <a:spcPts val="0"/>
              </a:spcBef>
              <a:spcAft>
                <a:spcPts val="0"/>
              </a:spcAft>
              <a:buNone/>
            </a:pPr>
            <a:r>
              <a:rPr lang="en-GB" sz="1100">
                <a:solidFill>
                  <a:srgbClr val="000000"/>
                </a:solidFill>
                <a:latin typeface="Arial"/>
                <a:ea typeface="Arial"/>
                <a:cs typeface="Arial"/>
                <a:sym typeface="Arial"/>
              </a:rPr>
              <a:t>Masdar_Institute</a:t>
            </a:r>
            <a:endParaRPr sz="1100">
              <a:solidFill>
                <a:srgbClr val="000000"/>
              </a:solidFill>
              <a:latin typeface="Arial"/>
              <a:ea typeface="Arial"/>
              <a:cs typeface="Arial"/>
              <a:sym typeface="Arial"/>
            </a:endParaRPr>
          </a:p>
          <a:p>
            <a:pPr marL="0" marR="0" lvl="0" indent="0" algn="ctr" rtl="0">
              <a:lnSpc>
                <a:spcPct val="93000"/>
              </a:lnSpc>
              <a:spcBef>
                <a:spcPts val="0"/>
              </a:spcBef>
              <a:spcAft>
                <a:spcPts val="0"/>
              </a:spcAft>
              <a:buNone/>
            </a:pPr>
            <a:r>
              <a:rPr lang="en-GB" sz="1100">
                <a:solidFill>
                  <a:srgbClr val="000000"/>
                </a:solidFill>
                <a:latin typeface="Arial"/>
                <a:ea typeface="Arial"/>
                <a:cs typeface="Arial"/>
                <a:sym typeface="Arial"/>
              </a:rPr>
              <a:t>Tamanrasset_INM</a:t>
            </a:r>
            <a:endParaRPr sz="1100">
              <a:solidFill>
                <a:srgbClr val="000000"/>
              </a:solidFill>
              <a:latin typeface="Arial"/>
              <a:ea typeface="Arial"/>
              <a:cs typeface="Arial"/>
              <a:sym typeface="Arial"/>
            </a:endParaRPr>
          </a:p>
          <a:p>
            <a:pPr marL="0" marR="0" lvl="0" indent="0" algn="ctr" rtl="0">
              <a:lnSpc>
                <a:spcPct val="93000"/>
              </a:lnSpc>
              <a:spcBef>
                <a:spcPts val="0"/>
              </a:spcBef>
              <a:spcAft>
                <a:spcPts val="0"/>
              </a:spcAft>
              <a:buNone/>
            </a:pPr>
            <a:endParaRPr sz="1000">
              <a:solidFill>
                <a:srgbClr val="000000"/>
              </a:solidFill>
              <a:latin typeface="Arial"/>
              <a:ea typeface="Arial"/>
              <a:cs typeface="Arial"/>
              <a:sym typeface="Arial"/>
            </a:endParaRPr>
          </a:p>
          <a:p>
            <a:pPr marL="0" marR="0" lvl="0" indent="0" algn="ctr" rtl="0">
              <a:lnSpc>
                <a:spcPct val="93000"/>
              </a:lnSpc>
              <a:spcBef>
                <a:spcPts val="0"/>
              </a:spcBef>
              <a:spcAft>
                <a:spcPts val="0"/>
              </a:spcAft>
              <a:buNone/>
            </a:pPr>
            <a:r>
              <a:rPr lang="en-GB" sz="1000" b="1">
                <a:solidFill>
                  <a:srgbClr val="000000"/>
                </a:solidFill>
                <a:latin typeface="Arial"/>
                <a:ea typeface="Arial"/>
                <a:cs typeface="Arial"/>
                <a:sym typeface="Arial"/>
              </a:rPr>
              <a:t>deserts/urban</a:t>
            </a:r>
            <a:endParaRPr/>
          </a:p>
        </p:txBody>
      </p:sp>
      <p:sp>
        <p:nvSpPr>
          <p:cNvPr id="378" name="Shape 378"/>
          <p:cNvSpPr/>
          <p:nvPr/>
        </p:nvSpPr>
        <p:spPr>
          <a:xfrm>
            <a:off x="585788" y="1692278"/>
            <a:ext cx="7974012" cy="1439863"/>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0000" tIns="59100" rIns="90000" bIns="45000" anchor="ctr" anchorCtr="0">
            <a:noAutofit/>
          </a:bodyPr>
          <a:lstStyle/>
          <a:p>
            <a:pPr marL="215900" marR="0" lvl="0" indent="-215900" algn="l" rtl="0">
              <a:lnSpc>
                <a:spcPct val="93000"/>
              </a:lnSpc>
              <a:spcBef>
                <a:spcPts val="0"/>
              </a:spcBef>
              <a:spcAft>
                <a:spcPts val="0"/>
              </a:spcAft>
              <a:buClr>
                <a:srgbClr val="000000"/>
              </a:buClr>
              <a:buSzPts val="720"/>
              <a:buFont typeface="Noto Sans Symbols"/>
              <a:buChar char="➢"/>
            </a:pPr>
            <a:r>
              <a:rPr lang="en-GB" sz="1600">
                <a:solidFill>
                  <a:srgbClr val="000000"/>
                </a:solidFill>
                <a:latin typeface="Arial"/>
                <a:ea typeface="Arial"/>
                <a:cs typeface="Arial"/>
                <a:sym typeface="Arial"/>
              </a:rPr>
              <a:t>Screened Level 1.5: Level 2 quality without optical depth filter: </a:t>
            </a:r>
            <a:r>
              <a:rPr lang="en-GB" sz="1600">
                <a:solidFill>
                  <a:srgbClr val="000000"/>
                </a:solidFill>
                <a:latin typeface="Noto Sans Symbols"/>
                <a:ea typeface="Noto Sans Symbols"/>
                <a:cs typeface="Noto Sans Symbols"/>
                <a:sym typeface="Noto Sans Symbols"/>
              </a:rPr>
              <a:t>τ</a:t>
            </a:r>
            <a:r>
              <a:rPr lang="en-GB" sz="1000">
                <a:solidFill>
                  <a:srgbClr val="000000"/>
                </a:solidFill>
                <a:latin typeface="Arial"/>
                <a:ea typeface="Arial"/>
                <a:cs typeface="Arial"/>
                <a:sym typeface="Arial"/>
              </a:rPr>
              <a:t>440</a:t>
            </a:r>
            <a:r>
              <a:rPr lang="en-GB" sz="1600">
                <a:solidFill>
                  <a:srgbClr val="000000"/>
                </a:solidFill>
                <a:latin typeface="Arial"/>
                <a:ea typeface="Arial"/>
                <a:cs typeface="Arial"/>
                <a:sym typeface="Arial"/>
              </a:rPr>
              <a:t> &gt; 0.4 [3]</a:t>
            </a:r>
            <a:endParaRPr/>
          </a:p>
          <a:p>
            <a:pPr marL="215900" marR="0" lvl="0" indent="-215900" algn="l" rtl="0">
              <a:lnSpc>
                <a:spcPct val="93000"/>
              </a:lnSpc>
              <a:spcBef>
                <a:spcPts val="0"/>
              </a:spcBef>
              <a:spcAft>
                <a:spcPts val="0"/>
              </a:spcAft>
              <a:buClr>
                <a:srgbClr val="000000"/>
              </a:buClr>
              <a:buSzPts val="720"/>
              <a:buFont typeface="Noto Sans Symbols"/>
              <a:buNone/>
            </a:pPr>
            <a:endParaRPr sz="1600">
              <a:solidFill>
                <a:srgbClr val="000000"/>
              </a:solidFill>
              <a:latin typeface="Arial"/>
              <a:ea typeface="Arial"/>
              <a:cs typeface="Arial"/>
              <a:sym typeface="Arial"/>
            </a:endParaRPr>
          </a:p>
          <a:p>
            <a:pPr marL="215900" marR="0" lvl="0" indent="-215900" algn="l" rtl="0">
              <a:lnSpc>
                <a:spcPct val="93000"/>
              </a:lnSpc>
              <a:spcBef>
                <a:spcPts val="0"/>
              </a:spcBef>
              <a:spcAft>
                <a:spcPts val="0"/>
              </a:spcAft>
              <a:buClr>
                <a:srgbClr val="000000"/>
              </a:buClr>
              <a:buSzPts val="720"/>
              <a:buFont typeface="Noto Sans Symbols"/>
              <a:buChar char="➢"/>
            </a:pPr>
            <a:r>
              <a:rPr lang="en-GB" sz="1600">
                <a:solidFill>
                  <a:srgbClr val="000000"/>
                </a:solidFill>
                <a:latin typeface="Arial"/>
                <a:ea typeface="Arial"/>
                <a:cs typeface="Arial"/>
                <a:sym typeface="Arial"/>
              </a:rPr>
              <a:t>59 stations (full set): 20 data (daily </a:t>
            </a:r>
            <a:r>
              <a:rPr lang="en-GB" sz="1600">
                <a:solidFill>
                  <a:srgbClr val="000000"/>
                </a:solidFill>
                <a:latin typeface="Noto Sans Symbols"/>
                <a:ea typeface="Noto Sans Symbols"/>
                <a:cs typeface="Noto Sans Symbols"/>
                <a:sym typeface="Noto Sans Symbols"/>
              </a:rPr>
              <a:t>τ</a:t>
            </a:r>
            <a:r>
              <a:rPr lang="en-GB" sz="1600">
                <a:solidFill>
                  <a:srgbClr val="000000"/>
                </a:solidFill>
                <a:latin typeface="Arial"/>
                <a:ea typeface="Arial"/>
                <a:cs typeface="Arial"/>
                <a:sym typeface="Arial"/>
              </a:rPr>
              <a:t>, ω, g at 0.550 µm) per month (2012-2016)</a:t>
            </a:r>
            <a:endParaRPr/>
          </a:p>
          <a:p>
            <a:pPr marL="215900" marR="0" lvl="0" indent="-215900" algn="l" rtl="0">
              <a:lnSpc>
                <a:spcPct val="93000"/>
              </a:lnSpc>
              <a:spcBef>
                <a:spcPts val="0"/>
              </a:spcBef>
              <a:spcAft>
                <a:spcPts val="0"/>
              </a:spcAft>
              <a:buClr>
                <a:srgbClr val="000000"/>
              </a:buClr>
              <a:buSzPts val="720"/>
              <a:buFont typeface="Noto Sans Symbols"/>
              <a:buNone/>
            </a:pPr>
            <a:endParaRPr sz="1600">
              <a:solidFill>
                <a:srgbClr val="000000"/>
              </a:solidFill>
              <a:latin typeface="Arial"/>
              <a:ea typeface="Arial"/>
              <a:cs typeface="Arial"/>
              <a:sym typeface="Arial"/>
            </a:endParaRPr>
          </a:p>
          <a:p>
            <a:pPr marL="215900" marR="0" lvl="0" indent="-215900" algn="l" rtl="0">
              <a:lnSpc>
                <a:spcPct val="93000"/>
              </a:lnSpc>
              <a:spcBef>
                <a:spcPts val="0"/>
              </a:spcBef>
              <a:spcAft>
                <a:spcPts val="0"/>
              </a:spcAft>
              <a:buClr>
                <a:srgbClr val="000000"/>
              </a:buClr>
              <a:buSzPts val="720"/>
              <a:buFont typeface="Noto Sans Symbols"/>
              <a:buChar char="➢"/>
            </a:pPr>
            <a:r>
              <a:rPr lang="en-GB" sz="1600">
                <a:solidFill>
                  <a:srgbClr val="000000"/>
                </a:solidFill>
                <a:latin typeface="Arial"/>
                <a:ea typeface="Arial"/>
                <a:cs typeface="Arial"/>
                <a:sym typeface="Arial"/>
              </a:rPr>
              <a:t>12 stations (subset): i) observed </a:t>
            </a:r>
            <a:r>
              <a:rPr lang="en-GB" sz="1600">
                <a:solidFill>
                  <a:srgbClr val="000000"/>
                </a:solidFill>
                <a:latin typeface="Noto Sans Symbols"/>
                <a:ea typeface="Noto Sans Symbols"/>
                <a:cs typeface="Noto Sans Symbols"/>
                <a:sym typeface="Noto Sans Symbols"/>
              </a:rPr>
              <a:t>τ</a:t>
            </a:r>
            <a:r>
              <a:rPr lang="en-GB" sz="1600">
                <a:solidFill>
                  <a:srgbClr val="000000"/>
                </a:solidFill>
                <a:latin typeface="Arial"/>
                <a:ea typeface="Arial"/>
                <a:cs typeface="Arial"/>
                <a:sym typeface="Arial"/>
              </a:rPr>
              <a:t>, ii) dominant species, iii) geographical distribution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Shape 442"/>
          <p:cNvPicPr preferRelativeResize="0"/>
          <p:nvPr/>
        </p:nvPicPr>
        <p:blipFill rotWithShape="1">
          <a:blip r:embed="rId3">
            <a:alphaModFix/>
          </a:blip>
          <a:srcRect/>
          <a:stretch/>
        </p:blipFill>
        <p:spPr>
          <a:xfrm>
            <a:off x="776288" y="1061693"/>
            <a:ext cx="7593012" cy="5694362"/>
          </a:xfrm>
          <a:prstGeom prst="rect">
            <a:avLst/>
          </a:prstGeom>
          <a:noFill/>
          <a:ln>
            <a:noFill/>
          </a:ln>
        </p:spPr>
      </p:pic>
      <p:sp>
        <p:nvSpPr>
          <p:cNvPr id="443" name="Shape 443"/>
          <p:cNvSpPr txBox="1"/>
          <p:nvPr/>
        </p:nvSpPr>
        <p:spPr>
          <a:xfrm>
            <a:off x="0" y="225428"/>
            <a:ext cx="9144000" cy="365125"/>
          </a:xfrm>
          <a:prstGeom prst="rect">
            <a:avLst/>
          </a:prstGeom>
          <a:noFill/>
          <a:ln>
            <a:noFill/>
          </a:ln>
        </p:spPr>
        <p:txBody>
          <a:bodyPr spcFirstLastPara="1" wrap="square" lIns="90000" tIns="61750" rIns="90000" bIns="45000" anchor="t" anchorCtr="0">
            <a:noAutofit/>
          </a:bodyPr>
          <a:lstStyle/>
          <a:p>
            <a:pPr marL="0" marR="0" lvl="0" indent="0" algn="l" rtl="0">
              <a:lnSpc>
                <a:spcPct val="93000"/>
              </a:lnSpc>
              <a:spcBef>
                <a:spcPts val="0"/>
              </a:spcBef>
              <a:spcAft>
                <a:spcPts val="0"/>
              </a:spcAft>
              <a:buNone/>
            </a:pPr>
            <a:r>
              <a:rPr lang="en-GB" sz="1900">
                <a:solidFill>
                  <a:srgbClr val="FFFFFF"/>
                </a:solidFill>
                <a:latin typeface="Arial"/>
                <a:ea typeface="Arial"/>
                <a:cs typeface="Arial"/>
                <a:sym typeface="Arial"/>
              </a:rPr>
              <a:t>Results: Impact of new refractive indexes</a:t>
            </a:r>
            <a:endParaRPr/>
          </a:p>
        </p:txBody>
      </p:sp>
      <p:graphicFrame>
        <p:nvGraphicFramePr>
          <p:cNvPr id="444" name="Shape 444"/>
          <p:cNvGraphicFramePr/>
          <p:nvPr/>
        </p:nvGraphicFramePr>
        <p:xfrm>
          <a:off x="360369" y="3984901"/>
          <a:ext cx="4211625" cy="1039825"/>
        </p:xfrm>
        <a:graphic>
          <a:graphicData uri="http://schemas.openxmlformats.org/drawingml/2006/table">
            <a:tbl>
              <a:tblPr>
                <a:noFill/>
                <a:tableStyleId>{47B79B7F-4D22-4250-8961-C954FFCCFF72}</a:tableStyleId>
              </a:tblPr>
              <a:tblGrid>
                <a:gridCol w="1403350"/>
                <a:gridCol w="1404925"/>
                <a:gridCol w="1403350"/>
              </a:tblGrid>
              <a:tr h="346075">
                <a:tc>
                  <a:txBody>
                    <a:bodyPr/>
                    <a:lstStyle/>
                    <a:p>
                      <a:pPr marL="0" marR="0" lvl="0" indent="0" algn="ctr" rtl="0">
                        <a:lnSpc>
                          <a:spcPct val="93000"/>
                        </a:lnSpc>
                        <a:spcBef>
                          <a:spcPts val="0"/>
                        </a:spcBef>
                        <a:spcAft>
                          <a:spcPts val="0"/>
                        </a:spcAft>
                        <a:buClr>
                          <a:srgbClr val="000000"/>
                        </a:buClr>
                        <a:buSzPts val="1600"/>
                        <a:buFont typeface="Times New Roman"/>
                        <a:buNone/>
                      </a:pPr>
                      <a:endParaRPr sz="1600" b="0" i="0" u="none" strike="noStrike" cap="none">
                        <a:solidFill>
                          <a:srgbClr val="000000"/>
                        </a:solidFill>
                        <a:latin typeface="Arial"/>
                        <a:ea typeface="Arial"/>
                        <a:cs typeface="Arial"/>
                        <a:sym typeface="Arial"/>
                      </a:endParaRPr>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600"/>
                        <a:buFont typeface="Times New Roman"/>
                        <a:buNone/>
                      </a:pPr>
                      <a:r>
                        <a:rPr lang="en-GB" sz="1600" b="0" i="0" u="none" strike="noStrike" cap="none">
                          <a:solidFill>
                            <a:srgbClr val="000000"/>
                          </a:solidFill>
                          <a:latin typeface="Arial"/>
                          <a:ea typeface="Arial"/>
                          <a:cs typeface="Arial"/>
                          <a:sym typeface="Arial"/>
                        </a:rPr>
                        <a:t>ω</a:t>
                      </a:r>
                      <a:endParaRPr sz="1600" b="0" i="0" u="none" strike="noStrike" cap="none">
                        <a:solidFill>
                          <a:srgbClr val="000000"/>
                        </a:solidFill>
                        <a:latin typeface="Arial"/>
                        <a:ea typeface="Arial"/>
                        <a:cs typeface="Arial"/>
                        <a:sym typeface="Arial"/>
                      </a:endParaRPr>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600"/>
                        <a:buFont typeface="Times New Roman"/>
                        <a:buNone/>
                      </a:pPr>
                      <a:r>
                        <a:rPr lang="en-GB" sz="1600" b="0" i="0" u="none" strike="noStrike" cap="none">
                          <a:solidFill>
                            <a:srgbClr val="000000"/>
                          </a:solidFill>
                          <a:latin typeface="Arial"/>
                          <a:ea typeface="Arial"/>
                          <a:cs typeface="Arial"/>
                          <a:sym typeface="Arial"/>
                        </a:rPr>
                        <a:t>g</a:t>
                      </a:r>
                      <a:endParaRPr sz="1400"/>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r>
              <a:tr h="346075">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corr. variation</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+0.16</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-0.02</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r>
              <a:tr h="347675">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bias variation</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+0.03</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-0.01</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r>
            </a:tbl>
          </a:graphicData>
        </a:graphic>
      </p:graphicFrame>
      <p:sp>
        <p:nvSpPr>
          <p:cNvPr id="445" name="Shape 445"/>
          <p:cNvSpPr/>
          <p:nvPr/>
        </p:nvSpPr>
        <p:spPr>
          <a:xfrm>
            <a:off x="360369" y="5024711"/>
            <a:ext cx="4206875" cy="1408112"/>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0000" tIns="59100" rIns="90000" bIns="45000" anchor="ctr" anchorCtr="0">
            <a:noAutofit/>
          </a:bodyPr>
          <a:lstStyle/>
          <a:p>
            <a:pPr marL="215900" marR="0" lvl="0" indent="-215900" algn="l" rtl="0">
              <a:lnSpc>
                <a:spcPct val="93000"/>
              </a:lnSpc>
              <a:spcBef>
                <a:spcPts val="0"/>
              </a:spcBef>
              <a:spcAft>
                <a:spcPts val="0"/>
              </a:spcAft>
              <a:buClr>
                <a:srgbClr val="000000"/>
              </a:buClr>
              <a:buSzPts val="720"/>
              <a:buFont typeface="Noto Sans Symbols"/>
              <a:buNone/>
            </a:pPr>
            <a:r>
              <a:rPr lang="en-GB" sz="1600" b="1">
                <a:solidFill>
                  <a:srgbClr val="000000"/>
                </a:solidFill>
                <a:latin typeface="Arial"/>
                <a:ea typeface="Arial"/>
                <a:cs typeface="Arial"/>
                <a:sym typeface="Arial"/>
              </a:rPr>
              <a:t>New refractive index for DU and SS</a:t>
            </a:r>
            <a:endParaRPr/>
          </a:p>
          <a:p>
            <a:pPr marL="215900" marR="0" lvl="0" indent="-215900" algn="l" rtl="0">
              <a:lnSpc>
                <a:spcPct val="93000"/>
              </a:lnSpc>
              <a:spcBef>
                <a:spcPts val="0"/>
              </a:spcBef>
              <a:spcAft>
                <a:spcPts val="0"/>
              </a:spcAft>
              <a:buClr>
                <a:srgbClr val="000000"/>
              </a:buClr>
              <a:buSzPts val="720"/>
              <a:buFont typeface="Noto Sans Symbols"/>
              <a:buNone/>
            </a:pPr>
            <a:endParaRPr sz="1600">
              <a:solidFill>
                <a:srgbClr val="000000"/>
              </a:solidFill>
              <a:latin typeface="Arial"/>
              <a:ea typeface="Arial"/>
              <a:cs typeface="Arial"/>
              <a:sym typeface="Arial"/>
            </a:endParaRPr>
          </a:p>
          <a:p>
            <a:pPr marL="215900" marR="0" lvl="0" indent="-215900" algn="l" rtl="0">
              <a:lnSpc>
                <a:spcPct val="93000"/>
              </a:lnSpc>
              <a:spcBef>
                <a:spcPts val="0"/>
              </a:spcBef>
              <a:spcAft>
                <a:spcPts val="0"/>
              </a:spcAft>
              <a:buClr>
                <a:srgbClr val="000000"/>
              </a:buClr>
              <a:buSzPts val="720"/>
              <a:buFont typeface="Noto Sans Symbols"/>
              <a:buChar char="➢"/>
            </a:pPr>
            <a:r>
              <a:rPr lang="en-GB" sz="1600">
                <a:solidFill>
                  <a:srgbClr val="000000"/>
                </a:solidFill>
                <a:latin typeface="Arial"/>
                <a:ea typeface="Arial"/>
                <a:cs typeface="Arial"/>
                <a:sym typeface="Arial"/>
              </a:rPr>
              <a:t>Strong ω increases ↔ DU peaks</a:t>
            </a:r>
            <a:endParaRPr/>
          </a:p>
          <a:p>
            <a:pPr marL="215900" marR="0" lvl="0" indent="-215900" algn="l" rtl="0">
              <a:lnSpc>
                <a:spcPct val="93000"/>
              </a:lnSpc>
              <a:spcBef>
                <a:spcPts val="0"/>
              </a:spcBef>
              <a:spcAft>
                <a:spcPts val="0"/>
              </a:spcAft>
              <a:buClr>
                <a:srgbClr val="000000"/>
              </a:buClr>
              <a:buSzPts val="720"/>
              <a:buFont typeface="Noto Sans Symbols"/>
              <a:buChar char="➢"/>
            </a:pPr>
            <a:r>
              <a:rPr lang="en-GB" sz="1600">
                <a:solidFill>
                  <a:srgbClr val="000000"/>
                </a:solidFill>
                <a:latin typeface="Arial"/>
                <a:ea typeface="Arial"/>
                <a:cs typeface="Arial"/>
                <a:sym typeface="Arial"/>
              </a:rPr>
              <a:t>Slight g decreases ↔ DU peaks</a:t>
            </a:r>
            <a:endParaRPr/>
          </a:p>
          <a:p>
            <a:pPr marL="215900" marR="0" lvl="0" indent="-215900" algn="l" rtl="0">
              <a:lnSpc>
                <a:spcPct val="93000"/>
              </a:lnSpc>
              <a:spcBef>
                <a:spcPts val="0"/>
              </a:spcBef>
              <a:spcAft>
                <a:spcPts val="0"/>
              </a:spcAft>
              <a:buClr>
                <a:srgbClr val="000000"/>
              </a:buClr>
              <a:buSzPts val="720"/>
              <a:buFont typeface="Noto Sans Symbols"/>
              <a:buChar char="➢"/>
            </a:pPr>
            <a:r>
              <a:rPr lang="en-GB" sz="1600">
                <a:solidFill>
                  <a:srgbClr val="000000"/>
                </a:solidFill>
                <a:latin typeface="Arial"/>
                <a:ea typeface="Arial"/>
                <a:cs typeface="Arial"/>
                <a:sym typeface="Arial"/>
              </a:rPr>
              <a:t>Further g reduction → more fine DU?</a:t>
            </a:r>
            <a:endParaRPr/>
          </a:p>
        </p:txBody>
      </p:sp>
      <p:sp>
        <p:nvSpPr>
          <p:cNvPr id="446" name="Shape 446"/>
          <p:cNvSpPr/>
          <p:nvPr/>
        </p:nvSpPr>
        <p:spPr>
          <a:xfrm>
            <a:off x="1855788"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447" name="Shape 447"/>
          <p:cNvSpPr/>
          <p:nvPr/>
        </p:nvSpPr>
        <p:spPr>
          <a:xfrm>
            <a:off x="2066925"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F</a:t>
            </a:r>
            <a:endParaRPr/>
          </a:p>
        </p:txBody>
      </p:sp>
      <p:sp>
        <p:nvSpPr>
          <p:cNvPr id="448" name="Shape 448"/>
          <p:cNvSpPr/>
          <p:nvPr/>
        </p:nvSpPr>
        <p:spPr>
          <a:xfrm>
            <a:off x="2266950"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M</a:t>
            </a:r>
            <a:endParaRPr/>
          </a:p>
        </p:txBody>
      </p:sp>
      <p:sp>
        <p:nvSpPr>
          <p:cNvPr id="449" name="Shape 449"/>
          <p:cNvSpPr/>
          <p:nvPr/>
        </p:nvSpPr>
        <p:spPr>
          <a:xfrm>
            <a:off x="2478088"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A</a:t>
            </a:r>
            <a:endParaRPr/>
          </a:p>
        </p:txBody>
      </p:sp>
      <p:sp>
        <p:nvSpPr>
          <p:cNvPr id="450" name="Shape 450"/>
          <p:cNvSpPr/>
          <p:nvPr/>
        </p:nvSpPr>
        <p:spPr>
          <a:xfrm>
            <a:off x="2679700"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M</a:t>
            </a:r>
            <a:endParaRPr/>
          </a:p>
        </p:txBody>
      </p:sp>
      <p:sp>
        <p:nvSpPr>
          <p:cNvPr id="451" name="Shape 451"/>
          <p:cNvSpPr/>
          <p:nvPr/>
        </p:nvSpPr>
        <p:spPr>
          <a:xfrm>
            <a:off x="2889250"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452" name="Shape 452"/>
          <p:cNvSpPr/>
          <p:nvPr/>
        </p:nvSpPr>
        <p:spPr>
          <a:xfrm>
            <a:off x="3094038" y="3713436"/>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453" name="Shape 453"/>
          <p:cNvSpPr/>
          <p:nvPr/>
        </p:nvSpPr>
        <p:spPr>
          <a:xfrm>
            <a:off x="3300413"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A</a:t>
            </a:r>
            <a:endParaRPr/>
          </a:p>
        </p:txBody>
      </p:sp>
      <p:sp>
        <p:nvSpPr>
          <p:cNvPr id="454" name="Shape 454"/>
          <p:cNvSpPr/>
          <p:nvPr/>
        </p:nvSpPr>
        <p:spPr>
          <a:xfrm>
            <a:off x="3502025"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S</a:t>
            </a:r>
            <a:endParaRPr/>
          </a:p>
        </p:txBody>
      </p:sp>
      <p:sp>
        <p:nvSpPr>
          <p:cNvPr id="455" name="Shape 455"/>
          <p:cNvSpPr/>
          <p:nvPr/>
        </p:nvSpPr>
        <p:spPr>
          <a:xfrm>
            <a:off x="3711575"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O</a:t>
            </a:r>
            <a:endParaRPr/>
          </a:p>
        </p:txBody>
      </p:sp>
      <p:sp>
        <p:nvSpPr>
          <p:cNvPr id="456" name="Shape 456"/>
          <p:cNvSpPr/>
          <p:nvPr/>
        </p:nvSpPr>
        <p:spPr>
          <a:xfrm>
            <a:off x="3914775" y="3713436"/>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N</a:t>
            </a:r>
            <a:endParaRPr/>
          </a:p>
        </p:txBody>
      </p:sp>
      <p:sp>
        <p:nvSpPr>
          <p:cNvPr id="457" name="Shape 457"/>
          <p:cNvSpPr/>
          <p:nvPr/>
        </p:nvSpPr>
        <p:spPr>
          <a:xfrm>
            <a:off x="4124325"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D</a:t>
            </a:r>
            <a:endParaRPr/>
          </a:p>
        </p:txBody>
      </p:sp>
      <p:sp>
        <p:nvSpPr>
          <p:cNvPr id="458" name="Shape 458"/>
          <p:cNvSpPr/>
          <p:nvPr/>
        </p:nvSpPr>
        <p:spPr>
          <a:xfrm>
            <a:off x="5056188"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459" name="Shape 459"/>
          <p:cNvSpPr/>
          <p:nvPr/>
        </p:nvSpPr>
        <p:spPr>
          <a:xfrm>
            <a:off x="5267325"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F</a:t>
            </a:r>
            <a:endParaRPr/>
          </a:p>
        </p:txBody>
      </p:sp>
      <p:sp>
        <p:nvSpPr>
          <p:cNvPr id="460" name="Shape 460"/>
          <p:cNvSpPr/>
          <p:nvPr/>
        </p:nvSpPr>
        <p:spPr>
          <a:xfrm>
            <a:off x="5467350"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M</a:t>
            </a:r>
            <a:endParaRPr/>
          </a:p>
        </p:txBody>
      </p:sp>
      <p:sp>
        <p:nvSpPr>
          <p:cNvPr id="461" name="Shape 461"/>
          <p:cNvSpPr/>
          <p:nvPr/>
        </p:nvSpPr>
        <p:spPr>
          <a:xfrm>
            <a:off x="5678488"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A</a:t>
            </a:r>
            <a:endParaRPr/>
          </a:p>
        </p:txBody>
      </p:sp>
      <p:sp>
        <p:nvSpPr>
          <p:cNvPr id="462" name="Shape 462"/>
          <p:cNvSpPr/>
          <p:nvPr/>
        </p:nvSpPr>
        <p:spPr>
          <a:xfrm>
            <a:off x="5880100"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M</a:t>
            </a:r>
            <a:endParaRPr/>
          </a:p>
        </p:txBody>
      </p:sp>
      <p:sp>
        <p:nvSpPr>
          <p:cNvPr id="463" name="Shape 463"/>
          <p:cNvSpPr/>
          <p:nvPr/>
        </p:nvSpPr>
        <p:spPr>
          <a:xfrm>
            <a:off x="6089650"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464" name="Shape 464"/>
          <p:cNvSpPr/>
          <p:nvPr/>
        </p:nvSpPr>
        <p:spPr>
          <a:xfrm>
            <a:off x="6294438" y="3713436"/>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465" name="Shape 465"/>
          <p:cNvSpPr/>
          <p:nvPr/>
        </p:nvSpPr>
        <p:spPr>
          <a:xfrm>
            <a:off x="6500813"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A</a:t>
            </a:r>
            <a:endParaRPr/>
          </a:p>
        </p:txBody>
      </p:sp>
      <p:sp>
        <p:nvSpPr>
          <p:cNvPr id="466" name="Shape 466"/>
          <p:cNvSpPr/>
          <p:nvPr/>
        </p:nvSpPr>
        <p:spPr>
          <a:xfrm>
            <a:off x="6702425"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S</a:t>
            </a:r>
            <a:endParaRPr/>
          </a:p>
        </p:txBody>
      </p:sp>
      <p:sp>
        <p:nvSpPr>
          <p:cNvPr id="467" name="Shape 467"/>
          <p:cNvSpPr/>
          <p:nvPr/>
        </p:nvSpPr>
        <p:spPr>
          <a:xfrm>
            <a:off x="6911975"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O</a:t>
            </a:r>
            <a:endParaRPr/>
          </a:p>
        </p:txBody>
      </p:sp>
      <p:sp>
        <p:nvSpPr>
          <p:cNvPr id="468" name="Shape 468"/>
          <p:cNvSpPr/>
          <p:nvPr/>
        </p:nvSpPr>
        <p:spPr>
          <a:xfrm>
            <a:off x="7115175" y="3713436"/>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N</a:t>
            </a:r>
            <a:endParaRPr/>
          </a:p>
        </p:txBody>
      </p:sp>
      <p:sp>
        <p:nvSpPr>
          <p:cNvPr id="469" name="Shape 469"/>
          <p:cNvSpPr/>
          <p:nvPr/>
        </p:nvSpPr>
        <p:spPr>
          <a:xfrm>
            <a:off x="7324725" y="3716614"/>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67485" y="223038"/>
            <a:ext cx="8824116" cy="85819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buClrTx/>
              <a:buFontTx/>
              <a:buNone/>
            </a:pPr>
            <a:r>
              <a:rPr lang="en-US" altLang="ca-ES" sz="3500" b="1" dirty="0" smtClean="0">
                <a:solidFill>
                  <a:srgbClr val="124484"/>
                </a:solidFill>
                <a:latin typeface="Calibri"/>
              </a:rPr>
              <a:t>Contents</a:t>
            </a:r>
            <a:endParaRPr lang="en-US" altLang="ca-ES" sz="3500" b="1" dirty="0">
              <a:solidFill>
                <a:srgbClr val="124484"/>
              </a:solidFill>
              <a:latin typeface="Calibri"/>
            </a:endParaRPr>
          </a:p>
        </p:txBody>
      </p:sp>
      <p:sp>
        <p:nvSpPr>
          <p:cNvPr id="9" name="Rectangle 8"/>
          <p:cNvSpPr/>
          <p:nvPr/>
        </p:nvSpPr>
        <p:spPr>
          <a:xfrm>
            <a:off x="184885" y="1800243"/>
            <a:ext cx="8775739" cy="2529923"/>
          </a:xfrm>
          <a:prstGeom prst="rect">
            <a:avLst/>
          </a:prstGeom>
        </p:spPr>
        <p:txBody>
          <a:bodyPr wrap="square">
            <a:spAutoFit/>
          </a:bodyPr>
          <a:lstStyle/>
          <a:p>
            <a:pPr marL="342900" indent="-342900" algn="just" defTabSz="457200">
              <a:lnSpc>
                <a:spcPct val="120000"/>
              </a:lnSpc>
              <a:buClrTx/>
              <a:buFont typeface="Arial" charset="0"/>
              <a:buChar char="•"/>
            </a:pPr>
            <a:r>
              <a:rPr lang="en-US" sz="2800" kern="1200" dirty="0" smtClean="0">
                <a:solidFill>
                  <a:prstClr val="black"/>
                </a:solidFill>
                <a:latin typeface="Calibri"/>
                <a:ea typeface="+mn-ea"/>
                <a:cs typeface="+mn-cs"/>
              </a:rPr>
              <a:t>Overview MONARCH model and updates on BSC forecast</a:t>
            </a:r>
          </a:p>
          <a:p>
            <a:pPr marL="342900" indent="-342900" algn="just" defTabSz="457200">
              <a:lnSpc>
                <a:spcPct val="120000"/>
              </a:lnSpc>
              <a:buClrTx/>
              <a:buFont typeface="Arial" charset="0"/>
              <a:buChar char="•"/>
            </a:pPr>
            <a:r>
              <a:rPr lang="en-US" sz="2800" kern="1200" dirty="0" smtClean="0">
                <a:solidFill>
                  <a:prstClr val="black"/>
                </a:solidFill>
                <a:latin typeface="Calibri"/>
                <a:ea typeface="+mn-ea"/>
                <a:cs typeface="+mn-cs"/>
              </a:rPr>
              <a:t>Multiscale capability of MONARCH model</a:t>
            </a:r>
          </a:p>
          <a:p>
            <a:pPr marL="342900" indent="-342900" algn="just" defTabSz="457200">
              <a:lnSpc>
                <a:spcPct val="120000"/>
              </a:lnSpc>
              <a:buClrTx/>
              <a:buFont typeface="Arial" charset="0"/>
              <a:buChar char="•"/>
            </a:pPr>
            <a:r>
              <a:rPr lang="en-US" sz="2800" kern="1200" dirty="0" smtClean="0">
                <a:solidFill>
                  <a:prstClr val="black"/>
                </a:solidFill>
                <a:latin typeface="Calibri"/>
                <a:ea typeface="+mn-ea"/>
                <a:cs typeface="+mn-cs"/>
              </a:rPr>
              <a:t>Intensive optical properties evaluation</a:t>
            </a:r>
          </a:p>
          <a:p>
            <a:pPr marL="342900" indent="-342900" algn="just" defTabSz="457200">
              <a:lnSpc>
                <a:spcPct val="120000"/>
              </a:lnSpc>
              <a:buClrTx/>
              <a:buFont typeface="Arial" charset="0"/>
              <a:buChar char="•"/>
            </a:pPr>
            <a:r>
              <a:rPr lang="en-US" sz="2800" kern="1200" dirty="0" smtClean="0">
                <a:solidFill>
                  <a:prstClr val="black"/>
                </a:solidFill>
                <a:latin typeface="Calibri"/>
                <a:ea typeface="+mn-ea"/>
                <a:cs typeface="+mn-cs"/>
              </a:rPr>
              <a:t>Data Assimilation work</a:t>
            </a:r>
            <a:endParaRPr lang="en-US" sz="2800" kern="1200" dirty="0">
              <a:solidFill>
                <a:prstClr val="black"/>
              </a:solidFill>
              <a:latin typeface="Calibri"/>
              <a:ea typeface="+mn-ea"/>
              <a:cs typeface="+mn-cs"/>
            </a:endParaRPr>
          </a:p>
          <a:p>
            <a:pPr marL="457200" lvl="1" algn="just" defTabSz="457200">
              <a:buClrTx/>
              <a:buFontTx/>
              <a:buNone/>
            </a:pPr>
            <a:endParaRPr lang="en-US" sz="2400" kern="1200" dirty="0" smtClean="0">
              <a:solidFill>
                <a:prstClr val="black"/>
              </a:solidFill>
              <a:latin typeface="Calibri"/>
              <a:ea typeface="+mn-ea"/>
              <a:cs typeface="+mn-cs"/>
            </a:endParaRPr>
          </a:p>
        </p:txBody>
      </p:sp>
    </p:spTree>
    <p:extLst>
      <p:ext uri="{BB962C8B-B14F-4D97-AF65-F5344CB8AC3E}">
        <p14:creationId xmlns:p14="http://schemas.microsoft.com/office/powerpoint/2010/main" val="36255723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Shape 475"/>
          <p:cNvPicPr preferRelativeResize="0"/>
          <p:nvPr/>
        </p:nvPicPr>
        <p:blipFill rotWithShape="1">
          <a:blip r:embed="rId3">
            <a:alphaModFix/>
          </a:blip>
          <a:srcRect/>
          <a:stretch/>
        </p:blipFill>
        <p:spPr>
          <a:xfrm>
            <a:off x="777875" y="1061690"/>
            <a:ext cx="7589838" cy="5695950"/>
          </a:xfrm>
          <a:prstGeom prst="rect">
            <a:avLst/>
          </a:prstGeom>
          <a:noFill/>
          <a:ln>
            <a:noFill/>
          </a:ln>
        </p:spPr>
      </p:pic>
      <p:sp>
        <p:nvSpPr>
          <p:cNvPr id="476" name="Shape 476"/>
          <p:cNvSpPr txBox="1"/>
          <p:nvPr/>
        </p:nvSpPr>
        <p:spPr>
          <a:xfrm>
            <a:off x="0" y="225428"/>
            <a:ext cx="9144000" cy="365125"/>
          </a:xfrm>
          <a:prstGeom prst="rect">
            <a:avLst/>
          </a:prstGeom>
          <a:noFill/>
          <a:ln>
            <a:noFill/>
          </a:ln>
        </p:spPr>
        <p:txBody>
          <a:bodyPr spcFirstLastPara="1" wrap="square" lIns="90000" tIns="61750" rIns="90000" bIns="45000" anchor="t" anchorCtr="0">
            <a:noAutofit/>
          </a:bodyPr>
          <a:lstStyle/>
          <a:p>
            <a:pPr marL="0" marR="0" lvl="0" indent="0" algn="l" rtl="0">
              <a:lnSpc>
                <a:spcPct val="93000"/>
              </a:lnSpc>
              <a:spcBef>
                <a:spcPts val="0"/>
              </a:spcBef>
              <a:spcAft>
                <a:spcPts val="0"/>
              </a:spcAft>
              <a:buNone/>
            </a:pPr>
            <a:r>
              <a:rPr lang="en-GB" sz="1900">
                <a:solidFill>
                  <a:srgbClr val="FFFFFF"/>
                </a:solidFill>
                <a:latin typeface="Arial"/>
                <a:ea typeface="Arial"/>
                <a:cs typeface="Arial"/>
                <a:sym typeface="Arial"/>
              </a:rPr>
              <a:t>Results: Impact of new refractive indexes</a:t>
            </a:r>
            <a:endParaRPr/>
          </a:p>
        </p:txBody>
      </p:sp>
      <p:graphicFrame>
        <p:nvGraphicFramePr>
          <p:cNvPr id="477" name="Shape 477"/>
          <p:cNvGraphicFramePr/>
          <p:nvPr/>
        </p:nvGraphicFramePr>
        <p:xfrm>
          <a:off x="357194" y="3993803"/>
          <a:ext cx="4211625" cy="1039825"/>
        </p:xfrm>
        <a:graphic>
          <a:graphicData uri="http://schemas.openxmlformats.org/drawingml/2006/table">
            <a:tbl>
              <a:tblPr>
                <a:noFill/>
                <a:tableStyleId>{47B79B7F-4D22-4250-8961-C954FFCCFF72}</a:tableStyleId>
              </a:tblPr>
              <a:tblGrid>
                <a:gridCol w="1403350"/>
                <a:gridCol w="1404925"/>
                <a:gridCol w="1403350"/>
              </a:tblGrid>
              <a:tr h="346075">
                <a:tc>
                  <a:txBody>
                    <a:bodyPr/>
                    <a:lstStyle/>
                    <a:p>
                      <a:pPr marL="0" marR="0" lvl="0" indent="0" algn="ctr" rtl="0">
                        <a:lnSpc>
                          <a:spcPct val="93000"/>
                        </a:lnSpc>
                        <a:spcBef>
                          <a:spcPts val="0"/>
                        </a:spcBef>
                        <a:spcAft>
                          <a:spcPts val="0"/>
                        </a:spcAft>
                        <a:buClr>
                          <a:srgbClr val="000000"/>
                        </a:buClr>
                        <a:buSzPts val="1600"/>
                        <a:buFont typeface="Times New Roman"/>
                        <a:buNone/>
                      </a:pPr>
                      <a:endParaRPr sz="1600" b="0" i="0" u="none" strike="noStrike" cap="none">
                        <a:solidFill>
                          <a:srgbClr val="000000"/>
                        </a:solidFill>
                        <a:latin typeface="Arial"/>
                        <a:ea typeface="Arial"/>
                        <a:cs typeface="Arial"/>
                        <a:sym typeface="Arial"/>
                      </a:endParaRPr>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600"/>
                        <a:buFont typeface="Times New Roman"/>
                        <a:buNone/>
                      </a:pPr>
                      <a:r>
                        <a:rPr lang="en-GB" sz="1600" b="0" i="0" u="none" strike="noStrike" cap="none">
                          <a:solidFill>
                            <a:srgbClr val="000000"/>
                          </a:solidFill>
                          <a:latin typeface="Arial"/>
                          <a:ea typeface="Arial"/>
                          <a:cs typeface="Arial"/>
                          <a:sym typeface="Arial"/>
                        </a:rPr>
                        <a:t>ω</a:t>
                      </a:r>
                      <a:endParaRPr sz="1400"/>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600"/>
                        <a:buFont typeface="Times New Roman"/>
                        <a:buNone/>
                      </a:pPr>
                      <a:r>
                        <a:rPr lang="en-GB" sz="1600" b="0" i="0" u="none" strike="noStrike" cap="none">
                          <a:solidFill>
                            <a:srgbClr val="000000"/>
                          </a:solidFill>
                          <a:latin typeface="Arial"/>
                          <a:ea typeface="Arial"/>
                          <a:cs typeface="Arial"/>
                          <a:sym typeface="Arial"/>
                        </a:rPr>
                        <a:t>g</a:t>
                      </a:r>
                      <a:endParaRPr sz="1400"/>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r>
              <a:tr h="346075">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corr. variation</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+0.10</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-0.21</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r>
              <a:tr h="347675">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bias variation</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+0.01</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-0.01</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r>
            </a:tbl>
          </a:graphicData>
        </a:graphic>
      </p:graphicFrame>
      <p:sp>
        <p:nvSpPr>
          <p:cNvPr id="478" name="Shape 478"/>
          <p:cNvSpPr/>
          <p:nvPr/>
        </p:nvSpPr>
        <p:spPr>
          <a:xfrm>
            <a:off x="357194" y="5033615"/>
            <a:ext cx="4206875" cy="1408112"/>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0000" tIns="59100" rIns="90000" bIns="45000" anchor="ctr" anchorCtr="0">
            <a:noAutofit/>
          </a:bodyPr>
          <a:lstStyle/>
          <a:p>
            <a:pPr marL="215900" marR="0" lvl="0" indent="-215900" algn="l" rtl="0">
              <a:lnSpc>
                <a:spcPct val="93000"/>
              </a:lnSpc>
              <a:spcBef>
                <a:spcPts val="0"/>
              </a:spcBef>
              <a:spcAft>
                <a:spcPts val="0"/>
              </a:spcAft>
              <a:buClr>
                <a:srgbClr val="000000"/>
              </a:buClr>
              <a:buSzPts val="720"/>
              <a:buFont typeface="Noto Sans Symbols"/>
              <a:buNone/>
            </a:pPr>
            <a:r>
              <a:rPr lang="en-GB" sz="1600" b="1">
                <a:solidFill>
                  <a:srgbClr val="000000"/>
                </a:solidFill>
                <a:latin typeface="Arial"/>
                <a:ea typeface="Arial"/>
                <a:cs typeface="Arial"/>
                <a:sym typeface="Arial"/>
              </a:rPr>
              <a:t>New refractive index for DU and SS</a:t>
            </a:r>
            <a:endParaRPr/>
          </a:p>
          <a:p>
            <a:pPr marL="215900" marR="0" lvl="0" indent="-215900" algn="l" rtl="0">
              <a:lnSpc>
                <a:spcPct val="93000"/>
              </a:lnSpc>
              <a:spcBef>
                <a:spcPts val="0"/>
              </a:spcBef>
              <a:spcAft>
                <a:spcPts val="0"/>
              </a:spcAft>
              <a:buClr>
                <a:srgbClr val="000000"/>
              </a:buClr>
              <a:buSzPts val="720"/>
              <a:buFont typeface="Noto Sans Symbols"/>
              <a:buNone/>
            </a:pPr>
            <a:endParaRPr sz="1600">
              <a:solidFill>
                <a:srgbClr val="000000"/>
              </a:solidFill>
              <a:latin typeface="Arial"/>
              <a:ea typeface="Arial"/>
              <a:cs typeface="Arial"/>
              <a:sym typeface="Arial"/>
            </a:endParaRPr>
          </a:p>
          <a:p>
            <a:pPr marL="215900" marR="0" lvl="0" indent="-215900" algn="l" rtl="0">
              <a:lnSpc>
                <a:spcPct val="93000"/>
              </a:lnSpc>
              <a:spcBef>
                <a:spcPts val="0"/>
              </a:spcBef>
              <a:spcAft>
                <a:spcPts val="0"/>
              </a:spcAft>
              <a:buClr>
                <a:srgbClr val="000000"/>
              </a:buClr>
              <a:buSzPts val="720"/>
              <a:buFont typeface="Noto Sans Symbols"/>
              <a:buChar char="➢"/>
            </a:pPr>
            <a:r>
              <a:rPr lang="en-GB" sz="1600">
                <a:solidFill>
                  <a:srgbClr val="000000"/>
                </a:solidFill>
                <a:latin typeface="Arial"/>
                <a:ea typeface="Arial"/>
                <a:cs typeface="Arial"/>
                <a:sym typeface="Arial"/>
              </a:rPr>
              <a:t>Stronger ω/g variations ↔ summer DU</a:t>
            </a:r>
            <a:endParaRPr/>
          </a:p>
          <a:p>
            <a:pPr marL="215900" marR="0" lvl="0" indent="-215900" algn="l" rtl="0">
              <a:lnSpc>
                <a:spcPct val="93000"/>
              </a:lnSpc>
              <a:spcBef>
                <a:spcPts val="0"/>
              </a:spcBef>
              <a:spcAft>
                <a:spcPts val="0"/>
              </a:spcAft>
              <a:buClr>
                <a:srgbClr val="000000"/>
              </a:buClr>
              <a:buSzPts val="720"/>
              <a:buFont typeface="Noto Sans Symbols"/>
              <a:buChar char="➢"/>
            </a:pPr>
            <a:r>
              <a:rPr lang="en-GB" sz="1600">
                <a:solidFill>
                  <a:srgbClr val="000000"/>
                </a:solidFill>
                <a:latin typeface="Arial"/>
                <a:ea typeface="Arial"/>
                <a:cs typeface="Arial"/>
                <a:sym typeface="Arial"/>
              </a:rPr>
              <a:t>Negligible ω/g variations due to SS</a:t>
            </a:r>
            <a:endParaRPr/>
          </a:p>
          <a:p>
            <a:pPr marL="215900" marR="0" lvl="0" indent="-215900" algn="l" rtl="0">
              <a:lnSpc>
                <a:spcPct val="93000"/>
              </a:lnSpc>
              <a:spcBef>
                <a:spcPts val="0"/>
              </a:spcBef>
              <a:spcAft>
                <a:spcPts val="0"/>
              </a:spcAft>
              <a:buClr>
                <a:srgbClr val="000000"/>
              </a:buClr>
              <a:buSzPts val="720"/>
              <a:buFont typeface="Noto Sans Symbols"/>
              <a:buChar char="➢"/>
            </a:pPr>
            <a:r>
              <a:rPr lang="en-GB" sz="1600">
                <a:solidFill>
                  <a:srgbClr val="000000"/>
                </a:solidFill>
                <a:latin typeface="Arial"/>
                <a:ea typeface="Arial"/>
                <a:cs typeface="Arial"/>
                <a:sym typeface="Arial"/>
              </a:rPr>
              <a:t>Further g reduction → more fine species?</a:t>
            </a:r>
            <a:endParaRPr/>
          </a:p>
        </p:txBody>
      </p:sp>
      <p:sp>
        <p:nvSpPr>
          <p:cNvPr id="479" name="Shape 479"/>
          <p:cNvSpPr/>
          <p:nvPr/>
        </p:nvSpPr>
        <p:spPr>
          <a:xfrm>
            <a:off x="1855788"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480" name="Shape 480"/>
          <p:cNvSpPr/>
          <p:nvPr/>
        </p:nvSpPr>
        <p:spPr>
          <a:xfrm>
            <a:off x="206692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F</a:t>
            </a:r>
            <a:endParaRPr/>
          </a:p>
        </p:txBody>
      </p:sp>
      <p:sp>
        <p:nvSpPr>
          <p:cNvPr id="481" name="Shape 481"/>
          <p:cNvSpPr/>
          <p:nvPr/>
        </p:nvSpPr>
        <p:spPr>
          <a:xfrm>
            <a:off x="2266950"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M</a:t>
            </a:r>
            <a:endParaRPr/>
          </a:p>
        </p:txBody>
      </p:sp>
      <p:sp>
        <p:nvSpPr>
          <p:cNvPr id="482" name="Shape 482"/>
          <p:cNvSpPr/>
          <p:nvPr/>
        </p:nvSpPr>
        <p:spPr>
          <a:xfrm>
            <a:off x="2478088"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A</a:t>
            </a:r>
            <a:endParaRPr/>
          </a:p>
        </p:txBody>
      </p:sp>
      <p:sp>
        <p:nvSpPr>
          <p:cNvPr id="483" name="Shape 483"/>
          <p:cNvSpPr/>
          <p:nvPr/>
        </p:nvSpPr>
        <p:spPr>
          <a:xfrm>
            <a:off x="2679700"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M</a:t>
            </a:r>
            <a:endParaRPr/>
          </a:p>
        </p:txBody>
      </p:sp>
      <p:sp>
        <p:nvSpPr>
          <p:cNvPr id="484" name="Shape 484"/>
          <p:cNvSpPr/>
          <p:nvPr/>
        </p:nvSpPr>
        <p:spPr>
          <a:xfrm>
            <a:off x="2889250"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485" name="Shape 485"/>
          <p:cNvSpPr/>
          <p:nvPr/>
        </p:nvSpPr>
        <p:spPr>
          <a:xfrm>
            <a:off x="3094038" y="3722343"/>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486" name="Shape 486"/>
          <p:cNvSpPr/>
          <p:nvPr/>
        </p:nvSpPr>
        <p:spPr>
          <a:xfrm>
            <a:off x="3300413"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A</a:t>
            </a:r>
            <a:endParaRPr/>
          </a:p>
        </p:txBody>
      </p:sp>
      <p:sp>
        <p:nvSpPr>
          <p:cNvPr id="487" name="Shape 487"/>
          <p:cNvSpPr/>
          <p:nvPr/>
        </p:nvSpPr>
        <p:spPr>
          <a:xfrm>
            <a:off x="350202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S</a:t>
            </a:r>
            <a:endParaRPr/>
          </a:p>
        </p:txBody>
      </p:sp>
      <p:sp>
        <p:nvSpPr>
          <p:cNvPr id="488" name="Shape 488"/>
          <p:cNvSpPr/>
          <p:nvPr/>
        </p:nvSpPr>
        <p:spPr>
          <a:xfrm>
            <a:off x="371157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O</a:t>
            </a:r>
            <a:endParaRPr/>
          </a:p>
        </p:txBody>
      </p:sp>
      <p:sp>
        <p:nvSpPr>
          <p:cNvPr id="489" name="Shape 489"/>
          <p:cNvSpPr/>
          <p:nvPr/>
        </p:nvSpPr>
        <p:spPr>
          <a:xfrm>
            <a:off x="3914775" y="3722343"/>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N</a:t>
            </a:r>
            <a:endParaRPr/>
          </a:p>
        </p:txBody>
      </p:sp>
      <p:sp>
        <p:nvSpPr>
          <p:cNvPr id="490" name="Shape 490"/>
          <p:cNvSpPr/>
          <p:nvPr/>
        </p:nvSpPr>
        <p:spPr>
          <a:xfrm>
            <a:off x="412432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D</a:t>
            </a:r>
            <a:endParaRPr/>
          </a:p>
        </p:txBody>
      </p:sp>
      <p:sp>
        <p:nvSpPr>
          <p:cNvPr id="491" name="Shape 491"/>
          <p:cNvSpPr/>
          <p:nvPr/>
        </p:nvSpPr>
        <p:spPr>
          <a:xfrm>
            <a:off x="5056188"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492" name="Shape 492"/>
          <p:cNvSpPr/>
          <p:nvPr/>
        </p:nvSpPr>
        <p:spPr>
          <a:xfrm>
            <a:off x="526732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F</a:t>
            </a:r>
            <a:endParaRPr/>
          </a:p>
        </p:txBody>
      </p:sp>
      <p:sp>
        <p:nvSpPr>
          <p:cNvPr id="493" name="Shape 493"/>
          <p:cNvSpPr/>
          <p:nvPr/>
        </p:nvSpPr>
        <p:spPr>
          <a:xfrm>
            <a:off x="5467350"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M</a:t>
            </a:r>
            <a:endParaRPr/>
          </a:p>
        </p:txBody>
      </p:sp>
      <p:sp>
        <p:nvSpPr>
          <p:cNvPr id="494" name="Shape 494"/>
          <p:cNvSpPr/>
          <p:nvPr/>
        </p:nvSpPr>
        <p:spPr>
          <a:xfrm>
            <a:off x="5678488"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A</a:t>
            </a:r>
            <a:endParaRPr/>
          </a:p>
        </p:txBody>
      </p:sp>
      <p:sp>
        <p:nvSpPr>
          <p:cNvPr id="495" name="Shape 495"/>
          <p:cNvSpPr/>
          <p:nvPr/>
        </p:nvSpPr>
        <p:spPr>
          <a:xfrm>
            <a:off x="5880100"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M</a:t>
            </a:r>
            <a:endParaRPr/>
          </a:p>
        </p:txBody>
      </p:sp>
      <p:sp>
        <p:nvSpPr>
          <p:cNvPr id="496" name="Shape 496"/>
          <p:cNvSpPr/>
          <p:nvPr/>
        </p:nvSpPr>
        <p:spPr>
          <a:xfrm>
            <a:off x="6089650"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497" name="Shape 497"/>
          <p:cNvSpPr/>
          <p:nvPr/>
        </p:nvSpPr>
        <p:spPr>
          <a:xfrm>
            <a:off x="6294438" y="3722343"/>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498" name="Shape 498"/>
          <p:cNvSpPr/>
          <p:nvPr/>
        </p:nvSpPr>
        <p:spPr>
          <a:xfrm>
            <a:off x="6500813"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A</a:t>
            </a:r>
            <a:endParaRPr/>
          </a:p>
        </p:txBody>
      </p:sp>
      <p:sp>
        <p:nvSpPr>
          <p:cNvPr id="499" name="Shape 499"/>
          <p:cNvSpPr/>
          <p:nvPr/>
        </p:nvSpPr>
        <p:spPr>
          <a:xfrm>
            <a:off x="670242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S</a:t>
            </a:r>
            <a:endParaRPr/>
          </a:p>
        </p:txBody>
      </p:sp>
      <p:sp>
        <p:nvSpPr>
          <p:cNvPr id="500" name="Shape 500"/>
          <p:cNvSpPr/>
          <p:nvPr/>
        </p:nvSpPr>
        <p:spPr>
          <a:xfrm>
            <a:off x="691197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O</a:t>
            </a:r>
            <a:endParaRPr/>
          </a:p>
        </p:txBody>
      </p:sp>
      <p:sp>
        <p:nvSpPr>
          <p:cNvPr id="501" name="Shape 501"/>
          <p:cNvSpPr/>
          <p:nvPr/>
        </p:nvSpPr>
        <p:spPr>
          <a:xfrm>
            <a:off x="7115175" y="3722343"/>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N</a:t>
            </a:r>
            <a:endParaRPr/>
          </a:p>
        </p:txBody>
      </p:sp>
      <p:sp>
        <p:nvSpPr>
          <p:cNvPr id="502" name="Shape 502"/>
          <p:cNvSpPr/>
          <p:nvPr/>
        </p:nvSpPr>
        <p:spPr>
          <a:xfrm>
            <a:off x="732472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txBox="1"/>
          <p:nvPr/>
        </p:nvSpPr>
        <p:spPr>
          <a:xfrm>
            <a:off x="0" y="225428"/>
            <a:ext cx="9144000" cy="365125"/>
          </a:xfrm>
          <a:prstGeom prst="rect">
            <a:avLst/>
          </a:prstGeom>
          <a:noFill/>
          <a:ln>
            <a:noFill/>
          </a:ln>
        </p:spPr>
        <p:txBody>
          <a:bodyPr spcFirstLastPara="1" wrap="square" lIns="90000" tIns="61750" rIns="90000" bIns="45000" anchor="t" anchorCtr="0">
            <a:noAutofit/>
          </a:bodyPr>
          <a:lstStyle/>
          <a:p>
            <a:pPr marL="0" marR="0" lvl="0" indent="0" algn="l" rtl="0">
              <a:lnSpc>
                <a:spcPct val="93000"/>
              </a:lnSpc>
              <a:spcBef>
                <a:spcPts val="0"/>
              </a:spcBef>
              <a:spcAft>
                <a:spcPts val="0"/>
              </a:spcAft>
              <a:buNone/>
            </a:pPr>
            <a:r>
              <a:rPr lang="en-GB" sz="1900">
                <a:solidFill>
                  <a:srgbClr val="FFFFFF"/>
                </a:solidFill>
                <a:latin typeface="Arial"/>
                <a:ea typeface="Arial"/>
                <a:cs typeface="Arial"/>
                <a:sym typeface="Arial"/>
              </a:rPr>
              <a:t>Results: Impact of new refractive indexes</a:t>
            </a:r>
            <a:endParaRPr/>
          </a:p>
        </p:txBody>
      </p:sp>
      <p:pic>
        <p:nvPicPr>
          <p:cNvPr id="509" name="Shape 509"/>
          <p:cNvPicPr preferRelativeResize="0"/>
          <p:nvPr/>
        </p:nvPicPr>
        <p:blipFill rotWithShape="1">
          <a:blip r:embed="rId3">
            <a:alphaModFix/>
          </a:blip>
          <a:srcRect/>
          <a:stretch/>
        </p:blipFill>
        <p:spPr>
          <a:xfrm>
            <a:off x="777875" y="1061690"/>
            <a:ext cx="7589838" cy="5695950"/>
          </a:xfrm>
          <a:prstGeom prst="rect">
            <a:avLst/>
          </a:prstGeom>
          <a:noFill/>
          <a:ln>
            <a:noFill/>
          </a:ln>
        </p:spPr>
      </p:pic>
      <p:graphicFrame>
        <p:nvGraphicFramePr>
          <p:cNvPr id="510" name="Shape 510"/>
          <p:cNvGraphicFramePr/>
          <p:nvPr/>
        </p:nvGraphicFramePr>
        <p:xfrm>
          <a:off x="357194" y="3993803"/>
          <a:ext cx="4211625" cy="1039825"/>
        </p:xfrm>
        <a:graphic>
          <a:graphicData uri="http://schemas.openxmlformats.org/drawingml/2006/table">
            <a:tbl>
              <a:tblPr>
                <a:noFill/>
                <a:tableStyleId>{47B79B7F-4D22-4250-8961-C954FFCCFF72}</a:tableStyleId>
              </a:tblPr>
              <a:tblGrid>
                <a:gridCol w="1403350"/>
                <a:gridCol w="1404925"/>
                <a:gridCol w="1403350"/>
              </a:tblGrid>
              <a:tr h="346075">
                <a:tc>
                  <a:txBody>
                    <a:bodyPr/>
                    <a:lstStyle/>
                    <a:p>
                      <a:pPr marL="0" marR="0" lvl="0" indent="0" algn="ctr" rtl="0">
                        <a:lnSpc>
                          <a:spcPct val="93000"/>
                        </a:lnSpc>
                        <a:spcBef>
                          <a:spcPts val="0"/>
                        </a:spcBef>
                        <a:spcAft>
                          <a:spcPts val="0"/>
                        </a:spcAft>
                        <a:buClr>
                          <a:srgbClr val="000000"/>
                        </a:buClr>
                        <a:buSzPts val="1600"/>
                        <a:buFont typeface="Times New Roman"/>
                        <a:buNone/>
                      </a:pPr>
                      <a:endParaRPr sz="1600" b="0" i="0" u="none" strike="noStrike" cap="none">
                        <a:solidFill>
                          <a:srgbClr val="000000"/>
                        </a:solidFill>
                        <a:latin typeface="Arial"/>
                        <a:ea typeface="Arial"/>
                        <a:cs typeface="Arial"/>
                        <a:sym typeface="Arial"/>
                      </a:endParaRPr>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600"/>
                        <a:buFont typeface="Times New Roman"/>
                        <a:buNone/>
                      </a:pPr>
                      <a:r>
                        <a:rPr lang="en-GB" sz="1600" b="0" i="0" u="none" strike="noStrike" cap="none">
                          <a:solidFill>
                            <a:srgbClr val="000000"/>
                          </a:solidFill>
                          <a:latin typeface="Arial"/>
                          <a:ea typeface="Arial"/>
                          <a:cs typeface="Arial"/>
                          <a:sym typeface="Arial"/>
                        </a:rPr>
                        <a:t>ω</a:t>
                      </a:r>
                      <a:endParaRPr sz="1400"/>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600"/>
                        <a:buFont typeface="Times New Roman"/>
                        <a:buNone/>
                      </a:pPr>
                      <a:r>
                        <a:rPr lang="en-GB" sz="1600" b="0" i="0" u="none" strike="noStrike" cap="none">
                          <a:solidFill>
                            <a:srgbClr val="000000"/>
                          </a:solidFill>
                          <a:latin typeface="Arial"/>
                          <a:ea typeface="Arial"/>
                          <a:cs typeface="Arial"/>
                          <a:sym typeface="Arial"/>
                        </a:rPr>
                        <a:t>g</a:t>
                      </a:r>
                      <a:endParaRPr sz="1400"/>
                    </a:p>
                  </a:txBody>
                  <a:tcPr marL="0" marR="0" marT="1410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r>
              <a:tr h="346075">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corr. variation</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r>
              <a:tr h="347675">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bias variation</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+0.01</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c>
                  <a:txBody>
                    <a:bodyPr/>
                    <a:lstStyle/>
                    <a:p>
                      <a:pPr marL="0" marR="0" lvl="0" indent="0" algn="ctr" rtl="0">
                        <a:lnSpc>
                          <a:spcPct val="93000"/>
                        </a:lnSpc>
                        <a:spcBef>
                          <a:spcPts val="0"/>
                        </a:spcBef>
                        <a:spcAft>
                          <a:spcPts val="0"/>
                        </a:spcAft>
                        <a:buClr>
                          <a:srgbClr val="000000"/>
                        </a:buClr>
                        <a:buSzPts val="1400"/>
                        <a:buFont typeface="Times New Roman"/>
                        <a:buNone/>
                      </a:pPr>
                      <a:r>
                        <a:rPr lang="en-GB" sz="1400" b="0" i="0" u="none" strike="noStrike" cap="none">
                          <a:solidFill>
                            <a:srgbClr val="000000"/>
                          </a:solidFill>
                          <a:latin typeface="Arial"/>
                          <a:ea typeface="Arial"/>
                          <a:cs typeface="Arial"/>
                          <a:sym typeface="Arial"/>
                        </a:rPr>
                        <a:t>-0.01</a:t>
                      </a:r>
                      <a:endParaRPr sz="1400"/>
                    </a:p>
                  </a:txBody>
                  <a:tcPr marL="0" marR="0" marT="123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29FCF"/>
                    </a:solidFill>
                  </a:tcPr>
                </a:tc>
              </a:tr>
            </a:tbl>
          </a:graphicData>
        </a:graphic>
      </p:graphicFrame>
      <p:sp>
        <p:nvSpPr>
          <p:cNvPr id="511" name="Shape 511"/>
          <p:cNvSpPr/>
          <p:nvPr/>
        </p:nvSpPr>
        <p:spPr>
          <a:xfrm>
            <a:off x="357194" y="5033615"/>
            <a:ext cx="4206875" cy="1408112"/>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0000" tIns="59100" rIns="90000" bIns="45000" anchor="ctr" anchorCtr="0">
            <a:noAutofit/>
          </a:bodyPr>
          <a:lstStyle/>
          <a:p>
            <a:pPr marL="215900" marR="0" lvl="0" indent="-215900" algn="l" rtl="0">
              <a:lnSpc>
                <a:spcPct val="93000"/>
              </a:lnSpc>
              <a:spcBef>
                <a:spcPts val="0"/>
              </a:spcBef>
              <a:spcAft>
                <a:spcPts val="0"/>
              </a:spcAft>
              <a:buClr>
                <a:srgbClr val="000000"/>
              </a:buClr>
              <a:buSzPts val="720"/>
              <a:buFont typeface="Noto Sans Symbols"/>
              <a:buNone/>
            </a:pPr>
            <a:r>
              <a:rPr lang="en-GB" sz="1600" b="1">
                <a:solidFill>
                  <a:srgbClr val="000000"/>
                </a:solidFill>
                <a:latin typeface="Arial"/>
                <a:ea typeface="Arial"/>
                <a:cs typeface="Arial"/>
                <a:sym typeface="Arial"/>
              </a:rPr>
              <a:t>New refractive index for OM and SU</a:t>
            </a:r>
            <a:endParaRPr/>
          </a:p>
          <a:p>
            <a:pPr marL="215900" marR="0" lvl="0" indent="-215900" algn="l" rtl="0">
              <a:lnSpc>
                <a:spcPct val="93000"/>
              </a:lnSpc>
              <a:spcBef>
                <a:spcPts val="0"/>
              </a:spcBef>
              <a:spcAft>
                <a:spcPts val="0"/>
              </a:spcAft>
              <a:buClr>
                <a:srgbClr val="000000"/>
              </a:buClr>
              <a:buSzPts val="720"/>
              <a:buFont typeface="Noto Sans Symbols"/>
              <a:buNone/>
            </a:pPr>
            <a:endParaRPr sz="1600">
              <a:solidFill>
                <a:srgbClr val="000000"/>
              </a:solidFill>
              <a:latin typeface="Arial"/>
              <a:ea typeface="Arial"/>
              <a:cs typeface="Arial"/>
              <a:sym typeface="Arial"/>
            </a:endParaRPr>
          </a:p>
          <a:p>
            <a:pPr marL="215900" marR="0" lvl="0" indent="-215900" algn="l" rtl="0">
              <a:lnSpc>
                <a:spcPct val="93000"/>
              </a:lnSpc>
              <a:spcBef>
                <a:spcPts val="0"/>
              </a:spcBef>
              <a:spcAft>
                <a:spcPts val="0"/>
              </a:spcAft>
              <a:buClr>
                <a:srgbClr val="000000"/>
              </a:buClr>
              <a:buSzPts val="720"/>
              <a:buFont typeface="Noto Sans Symbols"/>
              <a:buChar char="➢"/>
            </a:pPr>
            <a:r>
              <a:rPr lang="en-GB" sz="1600">
                <a:solidFill>
                  <a:srgbClr val="000000"/>
                </a:solidFill>
                <a:latin typeface="Arial"/>
                <a:ea typeface="Arial"/>
                <a:cs typeface="Arial"/>
                <a:sym typeface="Arial"/>
              </a:rPr>
              <a:t>Slight ω increases ↔ OM+SU changes</a:t>
            </a:r>
            <a:endParaRPr/>
          </a:p>
          <a:p>
            <a:pPr marL="215900" marR="0" lvl="0" indent="-215900" algn="l" rtl="0">
              <a:lnSpc>
                <a:spcPct val="93000"/>
              </a:lnSpc>
              <a:spcBef>
                <a:spcPts val="0"/>
              </a:spcBef>
              <a:spcAft>
                <a:spcPts val="0"/>
              </a:spcAft>
              <a:buClr>
                <a:srgbClr val="000000"/>
              </a:buClr>
              <a:buSzPts val="720"/>
              <a:buFont typeface="Noto Sans Symbols"/>
              <a:buChar char="➢"/>
            </a:pPr>
            <a:r>
              <a:rPr lang="en-GB" sz="1600">
                <a:solidFill>
                  <a:srgbClr val="000000"/>
                </a:solidFill>
                <a:latin typeface="Arial"/>
                <a:ea typeface="Arial"/>
                <a:cs typeface="Arial"/>
                <a:sym typeface="Arial"/>
              </a:rPr>
              <a:t>Slight g decreases ↔ SU changes</a:t>
            </a:r>
            <a:endParaRPr/>
          </a:p>
          <a:p>
            <a:pPr marL="215900" marR="0" lvl="0" indent="-215900" algn="l" rtl="0">
              <a:lnSpc>
                <a:spcPct val="93000"/>
              </a:lnSpc>
              <a:spcBef>
                <a:spcPts val="0"/>
              </a:spcBef>
              <a:spcAft>
                <a:spcPts val="0"/>
              </a:spcAft>
              <a:buClr>
                <a:srgbClr val="000000"/>
              </a:buClr>
              <a:buSzPts val="720"/>
              <a:buFont typeface="Noto Sans Symbols"/>
              <a:buChar char="➢"/>
            </a:pPr>
            <a:r>
              <a:rPr lang="en-GB" sz="1600">
                <a:solidFill>
                  <a:srgbClr val="000000"/>
                </a:solidFill>
                <a:latin typeface="Arial"/>
                <a:ea typeface="Arial"/>
                <a:cs typeface="Arial"/>
                <a:sym typeface="Arial"/>
              </a:rPr>
              <a:t>Stronger ω increases → less BC?</a:t>
            </a:r>
            <a:endParaRPr/>
          </a:p>
        </p:txBody>
      </p:sp>
      <p:sp>
        <p:nvSpPr>
          <p:cNvPr id="512" name="Shape 512"/>
          <p:cNvSpPr/>
          <p:nvPr/>
        </p:nvSpPr>
        <p:spPr>
          <a:xfrm>
            <a:off x="1855788"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513" name="Shape 513"/>
          <p:cNvSpPr/>
          <p:nvPr/>
        </p:nvSpPr>
        <p:spPr>
          <a:xfrm>
            <a:off x="206692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F</a:t>
            </a:r>
            <a:endParaRPr/>
          </a:p>
        </p:txBody>
      </p:sp>
      <p:sp>
        <p:nvSpPr>
          <p:cNvPr id="514" name="Shape 514"/>
          <p:cNvSpPr/>
          <p:nvPr/>
        </p:nvSpPr>
        <p:spPr>
          <a:xfrm>
            <a:off x="2268538"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M</a:t>
            </a:r>
            <a:endParaRPr/>
          </a:p>
        </p:txBody>
      </p:sp>
      <p:sp>
        <p:nvSpPr>
          <p:cNvPr id="515" name="Shape 515"/>
          <p:cNvSpPr/>
          <p:nvPr/>
        </p:nvSpPr>
        <p:spPr>
          <a:xfrm>
            <a:off x="2478088"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A</a:t>
            </a:r>
            <a:endParaRPr/>
          </a:p>
        </p:txBody>
      </p:sp>
      <p:sp>
        <p:nvSpPr>
          <p:cNvPr id="516" name="Shape 516"/>
          <p:cNvSpPr/>
          <p:nvPr/>
        </p:nvSpPr>
        <p:spPr>
          <a:xfrm>
            <a:off x="2679700"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M</a:t>
            </a:r>
            <a:endParaRPr/>
          </a:p>
        </p:txBody>
      </p:sp>
      <p:sp>
        <p:nvSpPr>
          <p:cNvPr id="517" name="Shape 517"/>
          <p:cNvSpPr/>
          <p:nvPr/>
        </p:nvSpPr>
        <p:spPr>
          <a:xfrm>
            <a:off x="2889250"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518" name="Shape 518"/>
          <p:cNvSpPr/>
          <p:nvPr/>
        </p:nvSpPr>
        <p:spPr>
          <a:xfrm>
            <a:off x="3095625" y="3722343"/>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519" name="Shape 519"/>
          <p:cNvSpPr/>
          <p:nvPr/>
        </p:nvSpPr>
        <p:spPr>
          <a:xfrm>
            <a:off x="3300413"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A</a:t>
            </a:r>
            <a:endParaRPr/>
          </a:p>
        </p:txBody>
      </p:sp>
      <p:sp>
        <p:nvSpPr>
          <p:cNvPr id="520" name="Shape 520"/>
          <p:cNvSpPr/>
          <p:nvPr/>
        </p:nvSpPr>
        <p:spPr>
          <a:xfrm>
            <a:off x="350202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S</a:t>
            </a:r>
            <a:endParaRPr/>
          </a:p>
        </p:txBody>
      </p:sp>
      <p:sp>
        <p:nvSpPr>
          <p:cNvPr id="521" name="Shape 521"/>
          <p:cNvSpPr/>
          <p:nvPr/>
        </p:nvSpPr>
        <p:spPr>
          <a:xfrm>
            <a:off x="3713163"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O</a:t>
            </a:r>
            <a:endParaRPr/>
          </a:p>
        </p:txBody>
      </p:sp>
      <p:sp>
        <p:nvSpPr>
          <p:cNvPr id="522" name="Shape 522"/>
          <p:cNvSpPr/>
          <p:nvPr/>
        </p:nvSpPr>
        <p:spPr>
          <a:xfrm>
            <a:off x="3914775" y="3722343"/>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N</a:t>
            </a:r>
            <a:endParaRPr/>
          </a:p>
        </p:txBody>
      </p:sp>
      <p:sp>
        <p:nvSpPr>
          <p:cNvPr id="523" name="Shape 523"/>
          <p:cNvSpPr/>
          <p:nvPr/>
        </p:nvSpPr>
        <p:spPr>
          <a:xfrm>
            <a:off x="412432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D</a:t>
            </a:r>
            <a:endParaRPr/>
          </a:p>
        </p:txBody>
      </p:sp>
      <p:sp>
        <p:nvSpPr>
          <p:cNvPr id="524" name="Shape 524"/>
          <p:cNvSpPr/>
          <p:nvPr/>
        </p:nvSpPr>
        <p:spPr>
          <a:xfrm>
            <a:off x="5056188"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525" name="Shape 525"/>
          <p:cNvSpPr/>
          <p:nvPr/>
        </p:nvSpPr>
        <p:spPr>
          <a:xfrm>
            <a:off x="526732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F</a:t>
            </a:r>
            <a:endParaRPr/>
          </a:p>
        </p:txBody>
      </p:sp>
      <p:sp>
        <p:nvSpPr>
          <p:cNvPr id="526" name="Shape 526"/>
          <p:cNvSpPr/>
          <p:nvPr/>
        </p:nvSpPr>
        <p:spPr>
          <a:xfrm>
            <a:off x="5468938"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M</a:t>
            </a:r>
            <a:endParaRPr/>
          </a:p>
        </p:txBody>
      </p:sp>
      <p:sp>
        <p:nvSpPr>
          <p:cNvPr id="527" name="Shape 527"/>
          <p:cNvSpPr/>
          <p:nvPr/>
        </p:nvSpPr>
        <p:spPr>
          <a:xfrm>
            <a:off x="5678488"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A</a:t>
            </a:r>
            <a:endParaRPr/>
          </a:p>
        </p:txBody>
      </p:sp>
      <p:sp>
        <p:nvSpPr>
          <p:cNvPr id="528" name="Shape 528"/>
          <p:cNvSpPr/>
          <p:nvPr/>
        </p:nvSpPr>
        <p:spPr>
          <a:xfrm>
            <a:off x="5880100"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M</a:t>
            </a:r>
            <a:endParaRPr/>
          </a:p>
        </p:txBody>
      </p:sp>
      <p:sp>
        <p:nvSpPr>
          <p:cNvPr id="529" name="Shape 529"/>
          <p:cNvSpPr/>
          <p:nvPr/>
        </p:nvSpPr>
        <p:spPr>
          <a:xfrm>
            <a:off x="6089650"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530" name="Shape 530"/>
          <p:cNvSpPr/>
          <p:nvPr/>
        </p:nvSpPr>
        <p:spPr>
          <a:xfrm>
            <a:off x="6296025" y="3722343"/>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J</a:t>
            </a:r>
            <a:endParaRPr/>
          </a:p>
        </p:txBody>
      </p:sp>
      <p:sp>
        <p:nvSpPr>
          <p:cNvPr id="531" name="Shape 531"/>
          <p:cNvSpPr/>
          <p:nvPr/>
        </p:nvSpPr>
        <p:spPr>
          <a:xfrm>
            <a:off x="6500813"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A</a:t>
            </a:r>
            <a:endParaRPr/>
          </a:p>
        </p:txBody>
      </p:sp>
      <p:sp>
        <p:nvSpPr>
          <p:cNvPr id="532" name="Shape 532"/>
          <p:cNvSpPr/>
          <p:nvPr/>
        </p:nvSpPr>
        <p:spPr>
          <a:xfrm>
            <a:off x="670242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S</a:t>
            </a:r>
            <a:endParaRPr/>
          </a:p>
        </p:txBody>
      </p:sp>
      <p:sp>
        <p:nvSpPr>
          <p:cNvPr id="533" name="Shape 533"/>
          <p:cNvSpPr/>
          <p:nvPr/>
        </p:nvSpPr>
        <p:spPr>
          <a:xfrm>
            <a:off x="6913563"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O</a:t>
            </a:r>
            <a:endParaRPr/>
          </a:p>
        </p:txBody>
      </p:sp>
      <p:sp>
        <p:nvSpPr>
          <p:cNvPr id="534" name="Shape 534"/>
          <p:cNvSpPr/>
          <p:nvPr/>
        </p:nvSpPr>
        <p:spPr>
          <a:xfrm>
            <a:off x="7115175" y="3722343"/>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N</a:t>
            </a:r>
            <a:endParaRPr/>
          </a:p>
        </p:txBody>
      </p:sp>
      <p:sp>
        <p:nvSpPr>
          <p:cNvPr id="535" name="Shape 535"/>
          <p:cNvSpPr/>
          <p:nvPr/>
        </p:nvSpPr>
        <p:spPr>
          <a:xfrm>
            <a:off x="7324725" y="3725517"/>
            <a:ext cx="146050" cy="146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0000" tIns="52050" rIns="90000" bIns="45000" anchor="ctr" anchorCtr="0">
            <a:noAutofit/>
          </a:bodyPr>
          <a:lstStyle/>
          <a:p>
            <a:pPr marL="0" marR="0" lvl="0" indent="0" algn="ctr" rtl="0">
              <a:lnSpc>
                <a:spcPct val="93000"/>
              </a:lnSpc>
              <a:spcBef>
                <a:spcPts val="0"/>
              </a:spcBef>
              <a:spcAft>
                <a:spcPts val="0"/>
              </a:spcAft>
              <a:buNone/>
            </a:pPr>
            <a:r>
              <a:rPr lang="en-GB" sz="800">
                <a:solidFill>
                  <a:srgbClr val="000000"/>
                </a:solidFill>
                <a:latin typeface="Arial"/>
                <a:ea typeface="Arial"/>
                <a:cs typeface="Arial"/>
                <a:sym typeface="Arial"/>
              </a:rPr>
              <a:t>D</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1152000" y="898219"/>
            <a:ext cx="6840000" cy="4053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4400"/>
              <a:buFont typeface="Calibri"/>
              <a:buNone/>
            </a:pPr>
            <a:r>
              <a:rPr lang="en-GB" sz="4400" b="1" i="0" u="none" strike="noStrike" cap="none">
                <a:solidFill>
                  <a:schemeClr val="accent1"/>
                </a:solidFill>
                <a:latin typeface="Calibri"/>
                <a:ea typeface="Calibri"/>
                <a:cs typeface="Calibri"/>
                <a:sym typeface="Calibri"/>
              </a:rPr>
              <a:t>Data assimilation work</a:t>
            </a:r>
            <a:endParaRPr sz="4400" b="1" i="0" u="none" strike="noStrike" cap="none">
              <a:solidFill>
                <a:schemeClr val="accen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p:nvPr/>
        </p:nvSpPr>
        <p:spPr>
          <a:xfrm>
            <a:off x="0" y="53578"/>
            <a:ext cx="6732300" cy="365100"/>
          </a:xfrm>
          <a:prstGeom prst="rect">
            <a:avLst/>
          </a:prstGeom>
          <a:noFill/>
          <a:ln>
            <a:noFill/>
          </a:ln>
        </p:spPr>
        <p:txBody>
          <a:bodyPr spcFirstLastPara="1" wrap="square" lIns="90000" tIns="61750" rIns="90000" bIns="45000" anchor="t" anchorCtr="0">
            <a:noAutofit/>
          </a:bodyPr>
          <a:lstStyle/>
          <a:p>
            <a:pPr marL="0" marR="0" lvl="0" indent="0" algn="l" rtl="0">
              <a:lnSpc>
                <a:spcPct val="93000"/>
              </a:lnSpc>
              <a:spcBef>
                <a:spcPts val="0"/>
              </a:spcBef>
              <a:spcAft>
                <a:spcPts val="0"/>
              </a:spcAft>
              <a:buNone/>
            </a:pPr>
            <a:r>
              <a:rPr lang="en-GB" sz="2400">
                <a:solidFill>
                  <a:srgbClr val="FFFFFF"/>
                </a:solidFill>
              </a:rPr>
              <a:t>DustClim Project</a:t>
            </a:r>
            <a:endParaRPr/>
          </a:p>
        </p:txBody>
      </p:sp>
      <p:pic>
        <p:nvPicPr>
          <p:cNvPr id="554" name="Shape 554"/>
          <p:cNvPicPr preferRelativeResize="0"/>
          <p:nvPr/>
        </p:nvPicPr>
        <p:blipFill rotWithShape="1">
          <a:blip r:embed="rId3">
            <a:alphaModFix/>
          </a:blip>
          <a:srcRect/>
          <a:stretch/>
        </p:blipFill>
        <p:spPr>
          <a:xfrm>
            <a:off x="592818" y="1081232"/>
            <a:ext cx="8101587" cy="2222222"/>
          </a:xfrm>
          <a:prstGeom prst="rect">
            <a:avLst/>
          </a:prstGeom>
          <a:noFill/>
          <a:ln>
            <a:noFill/>
          </a:ln>
        </p:spPr>
      </p:pic>
      <p:sp>
        <p:nvSpPr>
          <p:cNvPr id="555" name="Shape 555"/>
          <p:cNvSpPr/>
          <p:nvPr/>
        </p:nvSpPr>
        <p:spPr>
          <a:xfrm>
            <a:off x="772108" y="3607381"/>
            <a:ext cx="8101500" cy="160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b="0" i="0" u="none" strike="noStrike" cap="none">
                <a:solidFill>
                  <a:schemeClr val="dk1"/>
                </a:solidFill>
                <a:latin typeface="Calibri"/>
                <a:ea typeface="Calibri"/>
                <a:cs typeface="Calibri"/>
                <a:sym typeface="Calibri"/>
              </a:rPr>
              <a:t>Produce  a </a:t>
            </a:r>
            <a:r>
              <a:rPr lang="en-GB" sz="2400" b="1" i="0" u="none" strike="noStrike" cap="none">
                <a:solidFill>
                  <a:schemeClr val="dk1"/>
                </a:solidFill>
                <a:latin typeface="Calibri"/>
                <a:ea typeface="Calibri"/>
                <a:cs typeface="Calibri"/>
                <a:sym typeface="Calibri"/>
              </a:rPr>
              <a:t>high resolution dust reanalysis</a:t>
            </a:r>
            <a:r>
              <a:rPr lang="en-GB" sz="2400" b="0" i="0" u="none" strike="noStrike" cap="none">
                <a:solidFill>
                  <a:schemeClr val="dk1"/>
                </a:solidFill>
                <a:latin typeface="Calibri"/>
                <a:ea typeface="Calibri"/>
                <a:cs typeface="Calibri"/>
                <a:sym typeface="Calibri"/>
              </a:rPr>
              <a:t> for Northern Africa, Middle East and Europe covering the satellite era of quantitative aerosol information, and  develop </a:t>
            </a:r>
            <a:r>
              <a:rPr lang="en-GB" sz="2400" b="1" i="0" u="none" strike="noStrike" cap="none">
                <a:solidFill>
                  <a:schemeClr val="dk1"/>
                </a:solidFill>
                <a:latin typeface="Calibri"/>
                <a:ea typeface="Calibri"/>
                <a:cs typeface="Calibri"/>
                <a:sym typeface="Calibri"/>
              </a:rPr>
              <a:t>dust-related services</a:t>
            </a:r>
            <a:r>
              <a:rPr lang="en-GB" sz="2400" b="0" i="0" u="none" strike="noStrike" cap="none">
                <a:solidFill>
                  <a:schemeClr val="dk1"/>
                </a:solidFill>
                <a:latin typeface="Calibri"/>
                <a:ea typeface="Calibri"/>
                <a:cs typeface="Calibri"/>
                <a:sym typeface="Calibri"/>
              </a:rPr>
              <a:t> tailored to specific socio-economic sectors.</a:t>
            </a:r>
            <a:endParaRPr/>
          </a:p>
        </p:txBody>
      </p:sp>
      <p:pic>
        <p:nvPicPr>
          <p:cNvPr id="556" name="Shape 556"/>
          <p:cNvPicPr preferRelativeResize="0"/>
          <p:nvPr/>
        </p:nvPicPr>
        <p:blipFill rotWithShape="1">
          <a:blip r:embed="rId4">
            <a:alphaModFix/>
          </a:blip>
          <a:srcRect/>
          <a:stretch/>
        </p:blipFill>
        <p:spPr>
          <a:xfrm>
            <a:off x="2747586" y="5473673"/>
            <a:ext cx="3792042" cy="652329"/>
          </a:xfrm>
          <a:prstGeom prst="rect">
            <a:avLst/>
          </a:prstGeom>
          <a:noFill/>
          <a:ln>
            <a:noFill/>
          </a:ln>
        </p:spPr>
      </p:pic>
      <p:sp>
        <p:nvSpPr>
          <p:cNvPr id="557" name="Shape 557"/>
          <p:cNvSpPr txBox="1"/>
          <p:nvPr/>
        </p:nvSpPr>
        <p:spPr>
          <a:xfrm>
            <a:off x="902850" y="6126000"/>
            <a:ext cx="7338300" cy="856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800" i="1"/>
              <a:t>PI: Sara Basart</a:t>
            </a:r>
            <a:endParaRPr sz="1800" i="1"/>
          </a:p>
          <a:p>
            <a:pPr marL="0" lvl="0" indent="0">
              <a:spcBef>
                <a:spcPts val="0"/>
              </a:spcBef>
              <a:spcAft>
                <a:spcPts val="0"/>
              </a:spcAft>
              <a:buNone/>
            </a:pPr>
            <a:r>
              <a:rPr lang="en-GB" sz="1800" i="1"/>
              <a:t>Period: 2017-2020 </a:t>
            </a:r>
            <a:endParaRPr sz="1800" i="1"/>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Shape 586"/>
          <p:cNvPicPr preferRelativeResize="0"/>
          <p:nvPr/>
        </p:nvPicPr>
        <p:blipFill rotWithShape="1">
          <a:blip r:embed="rId3">
            <a:alphaModFix/>
          </a:blip>
          <a:srcRect/>
          <a:stretch/>
        </p:blipFill>
        <p:spPr>
          <a:xfrm>
            <a:off x="2780125" y="846898"/>
            <a:ext cx="6084841" cy="3086888"/>
          </a:xfrm>
          <a:prstGeom prst="rect">
            <a:avLst/>
          </a:prstGeom>
          <a:noFill/>
          <a:ln>
            <a:noFill/>
          </a:ln>
        </p:spPr>
      </p:pic>
      <p:pic>
        <p:nvPicPr>
          <p:cNvPr id="587" name="Shape 587"/>
          <p:cNvPicPr preferRelativeResize="0"/>
          <p:nvPr/>
        </p:nvPicPr>
        <p:blipFill rotWithShape="1">
          <a:blip r:embed="rId4">
            <a:alphaModFix/>
          </a:blip>
          <a:srcRect/>
          <a:stretch/>
        </p:blipFill>
        <p:spPr>
          <a:xfrm>
            <a:off x="2770960" y="3921799"/>
            <a:ext cx="6220813" cy="3082649"/>
          </a:xfrm>
          <a:prstGeom prst="rect">
            <a:avLst/>
          </a:prstGeom>
          <a:noFill/>
          <a:ln>
            <a:noFill/>
          </a:ln>
        </p:spPr>
      </p:pic>
      <p:sp>
        <p:nvSpPr>
          <p:cNvPr id="588" name="Shape 588"/>
          <p:cNvSpPr/>
          <p:nvPr/>
        </p:nvSpPr>
        <p:spPr>
          <a:xfrm>
            <a:off x="34922" y="2655631"/>
            <a:ext cx="2852400" cy="2362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i="1">
                <a:solidFill>
                  <a:srgbClr val="00060C"/>
                </a:solidFill>
                <a:latin typeface="Calibri"/>
                <a:ea typeface="Calibri"/>
                <a:cs typeface="Calibri"/>
                <a:sym typeface="Calibri"/>
              </a:rPr>
              <a:t>MODIS Deep Blue, L2 C6</a:t>
            </a:r>
            <a:endParaRPr/>
          </a:p>
          <a:p>
            <a:pPr marL="285750" marR="0" lvl="0" indent="-285750" algn="l" rtl="0">
              <a:spcBef>
                <a:spcPts val="0"/>
              </a:spcBef>
              <a:spcAft>
                <a:spcPts val="0"/>
              </a:spcAft>
              <a:buClr>
                <a:srgbClr val="00060C"/>
              </a:buClr>
              <a:buSzPts val="1800"/>
              <a:buFont typeface="Calibri"/>
              <a:buChar char="-"/>
            </a:pPr>
            <a:r>
              <a:rPr lang="en-GB" sz="1800" i="1">
                <a:solidFill>
                  <a:srgbClr val="00060C"/>
                </a:solidFill>
                <a:latin typeface="Calibri"/>
                <a:ea typeface="Calibri"/>
                <a:cs typeface="Calibri"/>
                <a:sym typeface="Calibri"/>
              </a:rPr>
              <a:t>AE, ω filter, coarse AOD retrieval</a:t>
            </a:r>
            <a:endParaRPr sz="1800" i="1">
              <a:solidFill>
                <a:srgbClr val="00060C"/>
              </a:solidFill>
              <a:latin typeface="Calibri"/>
              <a:ea typeface="Calibri"/>
              <a:cs typeface="Calibri"/>
              <a:sym typeface="Calibri"/>
            </a:endParaRPr>
          </a:p>
          <a:p>
            <a:pPr marL="285750" marR="0" lvl="0" indent="-285750" algn="l" rtl="0">
              <a:spcBef>
                <a:spcPts val="0"/>
              </a:spcBef>
              <a:spcAft>
                <a:spcPts val="0"/>
              </a:spcAft>
              <a:buClr>
                <a:srgbClr val="00060C"/>
              </a:buClr>
              <a:buSzPts val="1800"/>
              <a:buFont typeface="Calibri"/>
              <a:buChar char="-"/>
            </a:pPr>
            <a:r>
              <a:rPr lang="en-GB" sz="1800" i="1">
                <a:solidFill>
                  <a:srgbClr val="00060C"/>
                </a:solidFill>
                <a:latin typeface="Calibri"/>
                <a:ea typeface="Calibri"/>
                <a:cs typeface="Calibri"/>
                <a:sym typeface="Calibri"/>
              </a:rPr>
              <a:t> highest quality flag </a:t>
            </a:r>
            <a:r>
              <a:rPr lang="en-GB" sz="1800">
                <a:solidFill>
                  <a:schemeClr val="dk1"/>
                </a:solidFill>
                <a:latin typeface="Calibri"/>
                <a:ea typeface="Calibri"/>
                <a:cs typeface="Calibri"/>
                <a:sym typeface="Calibri"/>
              </a:rPr>
              <a:t>(Ginoux et al.,  2012; Pu &amp; Ginoux 2017)</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000000"/>
              </a:buClr>
              <a:buSzPts val="1800"/>
              <a:buFont typeface="Calibri"/>
              <a:buChar char="-"/>
            </a:pPr>
            <a:r>
              <a:rPr lang="en-GB" sz="1800" i="1">
                <a:solidFill>
                  <a:srgbClr val="000000"/>
                </a:solidFill>
                <a:latin typeface="Calibri"/>
                <a:ea typeface="Calibri"/>
                <a:cs typeface="Calibri"/>
                <a:sym typeface="Calibri"/>
              </a:rPr>
              <a:t>uncertainty model based on Sayer et al., 2014</a:t>
            </a:r>
            <a:endParaRPr sz="1800" i="1">
              <a:solidFill>
                <a:srgbClr val="000000"/>
              </a:solidFill>
              <a:latin typeface="Calibri"/>
              <a:ea typeface="Calibri"/>
              <a:cs typeface="Calibri"/>
              <a:sym typeface="Calibri"/>
            </a:endParaRPr>
          </a:p>
        </p:txBody>
      </p:sp>
      <p:sp>
        <p:nvSpPr>
          <p:cNvPr id="589" name="Shape 589"/>
          <p:cNvSpPr txBox="1">
            <a:spLocks noGrp="1"/>
          </p:cNvSpPr>
          <p:nvPr>
            <p:ph type="title" idx="4294967295"/>
          </p:nvPr>
        </p:nvSpPr>
        <p:spPr>
          <a:xfrm>
            <a:off x="0" y="57867"/>
            <a:ext cx="9144000" cy="8583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chemeClr val="accent1"/>
              </a:buClr>
              <a:buSzPts val="3500"/>
              <a:buFont typeface="Calibri"/>
              <a:buNone/>
            </a:pPr>
            <a:r>
              <a:rPr lang="en-GB" sz="3000" i="0" u="none" strike="noStrike" cap="none">
                <a:solidFill>
                  <a:schemeClr val="lt1"/>
                </a:solidFill>
                <a:latin typeface="Calibri"/>
                <a:ea typeface="Calibri"/>
                <a:cs typeface="Calibri"/>
                <a:sym typeface="Calibri"/>
              </a:rPr>
              <a:t>First test simulations: assimilated obs</a:t>
            </a:r>
            <a:endParaRPr sz="3000" i="0" u="none" strike="noStrike" cap="none">
              <a:solidFill>
                <a:schemeClr val="lt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title" idx="4294967295"/>
          </p:nvPr>
        </p:nvSpPr>
        <p:spPr>
          <a:xfrm>
            <a:off x="0" y="57875"/>
            <a:ext cx="7540500" cy="8583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chemeClr val="accent1"/>
              </a:buClr>
              <a:buSzPts val="3500"/>
              <a:buFont typeface="Calibri"/>
              <a:buNone/>
            </a:pPr>
            <a:r>
              <a:rPr lang="en-GB" sz="3000" i="0" u="none" strike="noStrike" cap="none" dirty="0">
                <a:solidFill>
                  <a:schemeClr val="lt1"/>
                </a:solidFill>
                <a:latin typeface="Calibri"/>
                <a:ea typeface="Calibri"/>
                <a:cs typeface="Calibri"/>
                <a:sym typeface="Calibri"/>
              </a:rPr>
              <a:t>First test simulations: monthly </a:t>
            </a:r>
            <a:r>
              <a:rPr lang="en-GB" sz="3000" i="0" u="none" strike="noStrike" cap="none" dirty="0" smtClean="0">
                <a:solidFill>
                  <a:schemeClr val="lt1"/>
                </a:solidFill>
                <a:latin typeface="Calibri"/>
                <a:ea typeface="Calibri"/>
                <a:cs typeface="Calibri"/>
                <a:sym typeface="Calibri"/>
              </a:rPr>
              <a:t>analyses </a:t>
            </a:r>
            <a:endParaRPr sz="3000" i="0" u="none" strike="noStrike" cap="none" dirty="0">
              <a:solidFill>
                <a:schemeClr val="lt1"/>
              </a:solidFill>
              <a:latin typeface="Calibri"/>
              <a:ea typeface="Calibri"/>
              <a:cs typeface="Calibri"/>
              <a:sym typeface="Calibri"/>
            </a:endParaRPr>
          </a:p>
        </p:txBody>
      </p:sp>
      <p:pic>
        <p:nvPicPr>
          <p:cNvPr id="579" name="Shape 579"/>
          <p:cNvPicPr preferRelativeResize="0"/>
          <p:nvPr/>
        </p:nvPicPr>
        <p:blipFill rotWithShape="1">
          <a:blip r:embed="rId3">
            <a:alphaModFix/>
          </a:blip>
          <a:srcRect/>
          <a:stretch/>
        </p:blipFill>
        <p:spPr>
          <a:xfrm>
            <a:off x="1970009" y="951928"/>
            <a:ext cx="6887184" cy="3066055"/>
          </a:xfrm>
          <a:prstGeom prst="rect">
            <a:avLst/>
          </a:prstGeom>
          <a:noFill/>
          <a:ln>
            <a:noFill/>
          </a:ln>
        </p:spPr>
      </p:pic>
      <p:pic>
        <p:nvPicPr>
          <p:cNvPr id="580" name="Shape 580"/>
          <p:cNvPicPr preferRelativeResize="0"/>
          <p:nvPr/>
        </p:nvPicPr>
        <p:blipFill rotWithShape="1">
          <a:blip r:embed="rId4">
            <a:alphaModFix/>
          </a:blip>
          <a:srcRect/>
          <a:stretch/>
        </p:blipFill>
        <p:spPr>
          <a:xfrm>
            <a:off x="1970009" y="3881477"/>
            <a:ext cx="6887184" cy="3066055"/>
          </a:xfrm>
          <a:prstGeom prst="rect">
            <a:avLst/>
          </a:prstGeom>
          <a:noFill/>
          <a:ln>
            <a:noFill/>
          </a:ln>
        </p:spPr>
      </p:pic>
      <p:sp>
        <p:nvSpPr>
          <p:cNvPr id="2" name="CuadroTexto 1"/>
          <p:cNvSpPr txBox="1"/>
          <p:nvPr/>
        </p:nvSpPr>
        <p:spPr>
          <a:xfrm>
            <a:off x="203200" y="2099417"/>
            <a:ext cx="1710267" cy="4647426"/>
          </a:xfrm>
          <a:prstGeom prst="rect">
            <a:avLst/>
          </a:prstGeom>
          <a:noFill/>
        </p:spPr>
        <p:txBody>
          <a:bodyPr wrap="square" rtlCol="0">
            <a:spAutoFit/>
          </a:bodyPr>
          <a:lstStyle/>
          <a:p>
            <a:r>
              <a:rPr lang="en-US" sz="1800" dirty="0" smtClean="0"/>
              <a:t>Year 2012</a:t>
            </a:r>
          </a:p>
          <a:p>
            <a:endParaRPr lang="en-US" sz="1800" dirty="0"/>
          </a:p>
          <a:p>
            <a:r>
              <a:rPr lang="en-US" sz="1800" dirty="0" smtClean="0"/>
              <a:t>Resolution 0.1º</a:t>
            </a:r>
            <a:endParaRPr lang="en-US" dirty="0" smtClean="0"/>
          </a:p>
          <a:p>
            <a:endParaRPr lang="en-US" dirty="0"/>
          </a:p>
          <a:p>
            <a:endParaRPr lang="en-US" dirty="0" smtClean="0"/>
          </a:p>
          <a:p>
            <a:endParaRPr lang="en-US" dirty="0"/>
          </a:p>
          <a:p>
            <a:endParaRPr lang="en-US" dirty="0" smtClean="0"/>
          </a:p>
          <a:p>
            <a:r>
              <a:rPr lang="en-US" dirty="0" smtClean="0"/>
              <a:t>Next tasks: </a:t>
            </a:r>
          </a:p>
          <a:p>
            <a:endParaRPr lang="en-US" dirty="0" smtClean="0"/>
          </a:p>
          <a:p>
            <a:r>
              <a:rPr lang="en-US" dirty="0" smtClean="0"/>
              <a:t>- close</a:t>
            </a:r>
            <a:r>
              <a:rPr lang="en-US" dirty="0"/>
              <a:t>-to-optimal configuration for the </a:t>
            </a:r>
            <a:r>
              <a:rPr lang="en-US" dirty="0" smtClean="0"/>
              <a:t>ensemble</a:t>
            </a:r>
          </a:p>
          <a:p>
            <a:endParaRPr lang="en-US" dirty="0"/>
          </a:p>
          <a:p>
            <a:r>
              <a:rPr lang="en-US" dirty="0" smtClean="0"/>
              <a:t>- tuning </a:t>
            </a:r>
            <a:r>
              <a:rPr lang="en-US" dirty="0"/>
              <a:t>of DA </a:t>
            </a:r>
            <a:r>
              <a:rPr lang="en-US" dirty="0" smtClean="0"/>
              <a:t>parameters</a:t>
            </a:r>
          </a:p>
          <a:p>
            <a:endParaRPr lang="en-US" dirty="0" smtClean="0"/>
          </a:p>
          <a:p>
            <a:r>
              <a:rPr lang="en-US" dirty="0" smtClean="0"/>
              <a:t>- treatment </a:t>
            </a:r>
            <a:r>
              <a:rPr lang="en-US" dirty="0"/>
              <a:t>of the observations.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Shape 595"/>
          <p:cNvSpPr txBox="1">
            <a:spLocks noGrp="1"/>
          </p:cNvSpPr>
          <p:nvPr>
            <p:ph type="title" idx="4294967295"/>
          </p:nvPr>
        </p:nvSpPr>
        <p:spPr>
          <a:xfrm>
            <a:off x="464803" y="-5562"/>
            <a:ext cx="8229600" cy="8583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chemeClr val="accent1"/>
              </a:buClr>
              <a:buSzPts val="3500"/>
              <a:buFont typeface="Calibri"/>
              <a:buNone/>
            </a:pPr>
            <a:r>
              <a:rPr lang="en-GB" sz="3000" i="0" u="none" strike="noStrike" cap="none">
                <a:solidFill>
                  <a:schemeClr val="lt1"/>
                </a:solidFill>
                <a:latin typeface="Calibri"/>
                <a:ea typeface="Calibri"/>
                <a:cs typeface="Calibri"/>
                <a:sym typeface="Calibri"/>
              </a:rPr>
              <a:t>Aerosol_cci project</a:t>
            </a:r>
            <a:endParaRPr sz="3000" i="0" u="none" strike="noStrike" cap="none">
              <a:solidFill>
                <a:schemeClr val="lt1"/>
              </a:solidFill>
              <a:latin typeface="Calibri"/>
              <a:ea typeface="Calibri"/>
              <a:cs typeface="Calibri"/>
              <a:sym typeface="Calibri"/>
            </a:endParaRPr>
          </a:p>
        </p:txBody>
      </p:sp>
      <p:pic>
        <p:nvPicPr>
          <p:cNvPr id="596" name="Shape 596"/>
          <p:cNvPicPr preferRelativeResize="0"/>
          <p:nvPr/>
        </p:nvPicPr>
        <p:blipFill rotWithShape="1">
          <a:blip r:embed="rId3">
            <a:alphaModFix/>
          </a:blip>
          <a:srcRect/>
          <a:stretch/>
        </p:blipFill>
        <p:spPr>
          <a:xfrm>
            <a:off x="-20252" y="823271"/>
            <a:ext cx="9164252" cy="1697084"/>
          </a:xfrm>
          <a:prstGeom prst="rect">
            <a:avLst/>
          </a:prstGeom>
          <a:noFill/>
          <a:ln>
            <a:noFill/>
          </a:ln>
        </p:spPr>
      </p:pic>
      <p:pic>
        <p:nvPicPr>
          <p:cNvPr id="597" name="Shape 597"/>
          <p:cNvPicPr preferRelativeResize="0"/>
          <p:nvPr/>
        </p:nvPicPr>
        <p:blipFill rotWithShape="1">
          <a:blip r:embed="rId4">
            <a:alphaModFix/>
          </a:blip>
          <a:srcRect/>
          <a:stretch/>
        </p:blipFill>
        <p:spPr>
          <a:xfrm>
            <a:off x="1329815" y="4460008"/>
            <a:ext cx="1328425" cy="597821"/>
          </a:xfrm>
          <a:prstGeom prst="rect">
            <a:avLst/>
          </a:prstGeom>
          <a:noFill/>
          <a:ln>
            <a:noFill/>
          </a:ln>
        </p:spPr>
      </p:pic>
      <p:pic>
        <p:nvPicPr>
          <p:cNvPr id="598" name="Shape 598"/>
          <p:cNvPicPr preferRelativeResize="0"/>
          <p:nvPr/>
        </p:nvPicPr>
        <p:blipFill rotWithShape="1">
          <a:blip r:embed="rId5">
            <a:alphaModFix/>
          </a:blip>
          <a:srcRect/>
          <a:stretch/>
        </p:blipFill>
        <p:spPr>
          <a:xfrm>
            <a:off x="1329815" y="2792649"/>
            <a:ext cx="1153325" cy="728389"/>
          </a:xfrm>
          <a:prstGeom prst="rect">
            <a:avLst/>
          </a:prstGeom>
          <a:noFill/>
          <a:ln>
            <a:noFill/>
          </a:ln>
        </p:spPr>
      </p:pic>
      <p:pic>
        <p:nvPicPr>
          <p:cNvPr id="599" name="Shape 599"/>
          <p:cNvPicPr preferRelativeResize="0"/>
          <p:nvPr/>
        </p:nvPicPr>
        <p:blipFill rotWithShape="1">
          <a:blip r:embed="rId6">
            <a:alphaModFix/>
          </a:blip>
          <a:srcRect/>
          <a:stretch/>
        </p:blipFill>
        <p:spPr>
          <a:xfrm>
            <a:off x="1319781" y="3672520"/>
            <a:ext cx="738889" cy="719445"/>
          </a:xfrm>
          <a:prstGeom prst="rect">
            <a:avLst/>
          </a:prstGeom>
          <a:noFill/>
          <a:ln>
            <a:noFill/>
          </a:ln>
        </p:spPr>
      </p:pic>
      <p:pic>
        <p:nvPicPr>
          <p:cNvPr id="600" name="Shape 600"/>
          <p:cNvPicPr preferRelativeResize="0"/>
          <p:nvPr/>
        </p:nvPicPr>
        <p:blipFill rotWithShape="1">
          <a:blip r:embed="rId7">
            <a:alphaModFix/>
          </a:blip>
          <a:srcRect/>
          <a:stretch/>
        </p:blipFill>
        <p:spPr>
          <a:xfrm>
            <a:off x="1287849" y="5161598"/>
            <a:ext cx="1785896" cy="571937"/>
          </a:xfrm>
          <a:prstGeom prst="rect">
            <a:avLst/>
          </a:prstGeom>
          <a:noFill/>
          <a:ln>
            <a:noFill/>
          </a:ln>
        </p:spPr>
      </p:pic>
      <p:sp>
        <p:nvSpPr>
          <p:cNvPr id="601" name="Shape 601"/>
          <p:cNvSpPr/>
          <p:nvPr/>
        </p:nvSpPr>
        <p:spPr>
          <a:xfrm>
            <a:off x="341237" y="2858805"/>
            <a:ext cx="946500" cy="2929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IMARS</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1">
                <a:solidFill>
                  <a:schemeClr val="dk1"/>
                </a:solidFill>
                <a:latin typeface="Calibri"/>
                <a:ea typeface="Calibri"/>
                <a:cs typeface="Calibri"/>
                <a:sym typeface="Calibri"/>
              </a:rPr>
              <a:t>LMD</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1">
                <a:solidFill>
                  <a:schemeClr val="dk1"/>
                </a:solidFill>
                <a:latin typeface="Calibri"/>
                <a:ea typeface="Calibri"/>
                <a:cs typeface="Calibri"/>
                <a:sym typeface="Calibri"/>
              </a:rPr>
              <a:t>MAPIR</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en-GB" sz="1800" b="1">
                <a:solidFill>
                  <a:schemeClr val="dk1"/>
                </a:solidFill>
                <a:latin typeface="Calibri"/>
                <a:ea typeface="Calibri"/>
                <a:cs typeface="Calibri"/>
                <a:sym typeface="Calibri"/>
              </a:rPr>
              <a:t>ULB</a:t>
            </a:r>
            <a:endParaRPr sz="1800" b="1">
              <a:solidFill>
                <a:schemeClr val="dk1"/>
              </a:solidFill>
              <a:latin typeface="Calibri"/>
              <a:ea typeface="Calibri"/>
              <a:cs typeface="Calibri"/>
              <a:sym typeface="Calibri"/>
            </a:endParaRPr>
          </a:p>
        </p:txBody>
      </p:sp>
      <p:pic>
        <p:nvPicPr>
          <p:cNvPr id="602" name="Shape 602"/>
          <p:cNvPicPr preferRelativeResize="0"/>
          <p:nvPr/>
        </p:nvPicPr>
        <p:blipFill rotWithShape="1">
          <a:blip r:embed="rId8">
            <a:alphaModFix/>
          </a:blip>
          <a:srcRect/>
          <a:stretch/>
        </p:blipFill>
        <p:spPr>
          <a:xfrm>
            <a:off x="4" y="6000755"/>
            <a:ext cx="9143999" cy="979728"/>
          </a:xfrm>
          <a:prstGeom prst="rect">
            <a:avLst/>
          </a:prstGeom>
          <a:noFill/>
          <a:ln>
            <a:noFill/>
          </a:ln>
        </p:spPr>
      </p:pic>
      <p:sp>
        <p:nvSpPr>
          <p:cNvPr id="603" name="Shape 603"/>
          <p:cNvSpPr/>
          <p:nvPr/>
        </p:nvSpPr>
        <p:spPr>
          <a:xfrm>
            <a:off x="3115707" y="3063583"/>
            <a:ext cx="5769000" cy="252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200" b="1">
                <a:solidFill>
                  <a:schemeClr val="dk1"/>
                </a:solidFill>
                <a:latin typeface="Calibri"/>
                <a:ea typeface="Calibri"/>
                <a:cs typeface="Calibri"/>
                <a:sym typeface="Calibri"/>
              </a:rPr>
              <a:t>IASI dust AOD</a:t>
            </a:r>
            <a:endParaRPr sz="22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200"/>
              <a:buFont typeface="Calibri"/>
              <a:buChar char="-"/>
            </a:pPr>
            <a:r>
              <a:rPr lang="en-GB" sz="2200">
                <a:solidFill>
                  <a:schemeClr val="dk1"/>
                </a:solidFill>
                <a:latin typeface="Calibri"/>
                <a:ea typeface="Calibri"/>
                <a:cs typeface="Calibri"/>
                <a:sym typeface="Calibri"/>
              </a:rPr>
              <a:t>observations available day time and night time</a:t>
            </a:r>
            <a:endParaRPr/>
          </a:p>
          <a:p>
            <a:pPr marL="285750" marR="0" lvl="0" indent="-285750" algn="l" rtl="0">
              <a:spcBef>
                <a:spcPts val="0"/>
              </a:spcBef>
              <a:spcAft>
                <a:spcPts val="0"/>
              </a:spcAft>
              <a:buClr>
                <a:schemeClr val="dk1"/>
              </a:buClr>
              <a:buSzPts val="2200"/>
              <a:buFont typeface="Calibri"/>
              <a:buChar char="-"/>
            </a:pPr>
            <a:r>
              <a:rPr lang="en-GB" sz="2200">
                <a:solidFill>
                  <a:schemeClr val="dk1"/>
                </a:solidFill>
                <a:latin typeface="Calibri"/>
                <a:ea typeface="Calibri"/>
                <a:cs typeface="Calibri"/>
                <a:sym typeface="Calibri"/>
              </a:rPr>
              <a:t>over ocean and over land (desert)</a:t>
            </a:r>
            <a:endParaRPr/>
          </a:p>
          <a:p>
            <a:pPr marL="285750" marR="0" lvl="0" indent="-285750" algn="l" rtl="0">
              <a:spcBef>
                <a:spcPts val="0"/>
              </a:spcBef>
              <a:spcAft>
                <a:spcPts val="0"/>
              </a:spcAft>
              <a:buClr>
                <a:schemeClr val="dk1"/>
              </a:buClr>
              <a:buSzPts val="2200"/>
              <a:buFont typeface="Calibri"/>
              <a:buChar char="-"/>
            </a:pPr>
            <a:r>
              <a:rPr lang="en-GB" sz="2200">
                <a:solidFill>
                  <a:schemeClr val="dk1"/>
                </a:solidFill>
                <a:latin typeface="Calibri"/>
                <a:ea typeface="Calibri"/>
                <a:cs typeface="Calibri"/>
                <a:sym typeface="Calibri"/>
              </a:rPr>
              <a:t>10 μm: detection of dust aerosol coarse mode (infrared wavelengths and ‘‘V’’ shaped depression of the Brightness Temperature)</a:t>
            </a:r>
            <a:endParaRPr/>
          </a:p>
          <a:p>
            <a:pPr marL="285750" marR="0" lvl="0" indent="-285750" algn="l" rtl="0">
              <a:spcBef>
                <a:spcPts val="0"/>
              </a:spcBef>
              <a:spcAft>
                <a:spcPts val="0"/>
              </a:spcAft>
              <a:buClr>
                <a:schemeClr val="dk1"/>
              </a:buClr>
              <a:buSzPts val="2200"/>
              <a:buFont typeface="Calibri"/>
              <a:buChar char="-"/>
            </a:pPr>
            <a:r>
              <a:rPr lang="en-GB" sz="2200">
                <a:solidFill>
                  <a:schemeClr val="dk1"/>
                </a:solidFill>
                <a:latin typeface="Calibri"/>
                <a:ea typeface="Calibri"/>
                <a:cs typeface="Calibri"/>
                <a:sym typeface="Calibri"/>
              </a:rPr>
              <a:t>pixel level uncertainty</a:t>
            </a:r>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609" name="Shape 609"/>
          <p:cNvPicPr preferRelativeResize="0"/>
          <p:nvPr/>
        </p:nvPicPr>
        <p:blipFill rotWithShape="1">
          <a:blip r:embed="rId3">
            <a:alphaModFix/>
          </a:blip>
          <a:srcRect t="32549"/>
          <a:stretch/>
        </p:blipFill>
        <p:spPr>
          <a:xfrm>
            <a:off x="899592" y="1722361"/>
            <a:ext cx="7488832" cy="3699912"/>
          </a:xfrm>
          <a:prstGeom prst="rect">
            <a:avLst/>
          </a:prstGeom>
          <a:noFill/>
          <a:ln>
            <a:noFill/>
          </a:ln>
        </p:spPr>
      </p:pic>
      <p:sp>
        <p:nvSpPr>
          <p:cNvPr id="610" name="Shape 610"/>
          <p:cNvSpPr txBox="1"/>
          <p:nvPr/>
        </p:nvSpPr>
        <p:spPr>
          <a:xfrm>
            <a:off x="46105" y="2201799"/>
            <a:ext cx="981900" cy="37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IMARS</a:t>
            </a:r>
            <a:endParaRPr sz="1800">
              <a:solidFill>
                <a:schemeClr val="dk1"/>
              </a:solidFill>
              <a:latin typeface="Calibri"/>
              <a:ea typeface="Calibri"/>
              <a:cs typeface="Calibri"/>
              <a:sym typeface="Calibri"/>
            </a:endParaRPr>
          </a:p>
        </p:txBody>
      </p:sp>
      <p:sp>
        <p:nvSpPr>
          <p:cNvPr id="611" name="Shape 611"/>
          <p:cNvSpPr txBox="1"/>
          <p:nvPr/>
        </p:nvSpPr>
        <p:spPr>
          <a:xfrm>
            <a:off x="79198" y="4154633"/>
            <a:ext cx="915600" cy="37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MAPIR</a:t>
            </a:r>
            <a:endParaRPr sz="1800">
              <a:solidFill>
                <a:schemeClr val="dk1"/>
              </a:solidFill>
              <a:latin typeface="Calibri"/>
              <a:ea typeface="Calibri"/>
              <a:cs typeface="Calibri"/>
              <a:sym typeface="Calibri"/>
            </a:endParaRPr>
          </a:p>
        </p:txBody>
      </p:sp>
      <p:sp>
        <p:nvSpPr>
          <p:cNvPr id="612" name="Shape 612"/>
          <p:cNvSpPr txBox="1"/>
          <p:nvPr/>
        </p:nvSpPr>
        <p:spPr>
          <a:xfrm>
            <a:off x="8510493" y="4307033"/>
            <a:ext cx="633600" cy="37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ULB</a:t>
            </a:r>
            <a:endParaRPr sz="1800">
              <a:solidFill>
                <a:schemeClr val="dk1"/>
              </a:solidFill>
              <a:latin typeface="Calibri"/>
              <a:ea typeface="Calibri"/>
              <a:cs typeface="Calibri"/>
              <a:sym typeface="Calibri"/>
            </a:endParaRPr>
          </a:p>
        </p:txBody>
      </p:sp>
      <p:sp>
        <p:nvSpPr>
          <p:cNvPr id="615" name="Shape 615"/>
          <p:cNvSpPr txBox="1"/>
          <p:nvPr/>
        </p:nvSpPr>
        <p:spPr>
          <a:xfrm>
            <a:off x="8477400" y="2354199"/>
            <a:ext cx="981900" cy="37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LMD</a:t>
            </a:r>
            <a:endParaRPr sz="1800">
              <a:solidFill>
                <a:schemeClr val="dk1"/>
              </a:solidFill>
              <a:latin typeface="Calibri"/>
              <a:ea typeface="Calibri"/>
              <a:cs typeface="Calibri"/>
              <a:sym typeface="Calibri"/>
            </a:endParaRPr>
          </a:p>
        </p:txBody>
      </p:sp>
      <p:sp>
        <p:nvSpPr>
          <p:cNvPr id="616" name="Shape 616"/>
          <p:cNvSpPr/>
          <p:nvPr/>
        </p:nvSpPr>
        <p:spPr>
          <a:xfrm>
            <a:off x="0" y="926150"/>
            <a:ext cx="9144000" cy="1818000"/>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Shape 617"/>
          <p:cNvSpPr txBox="1">
            <a:spLocks noGrp="1"/>
          </p:cNvSpPr>
          <p:nvPr>
            <p:ph type="title" idx="4294967295"/>
          </p:nvPr>
        </p:nvSpPr>
        <p:spPr>
          <a:xfrm>
            <a:off x="335935" y="65819"/>
            <a:ext cx="8229600" cy="8583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chemeClr val="accent1"/>
              </a:buClr>
              <a:buSzPts val="3500"/>
              <a:buFont typeface="Calibri"/>
              <a:buNone/>
            </a:pPr>
            <a:r>
              <a:rPr lang="en-GB" sz="3000" i="0" u="none" strike="noStrike" cap="none">
                <a:solidFill>
                  <a:schemeClr val="lt1"/>
                </a:solidFill>
                <a:latin typeface="Calibri"/>
                <a:ea typeface="Calibri"/>
                <a:cs typeface="Calibri"/>
                <a:sym typeface="Calibri"/>
              </a:rPr>
              <a:t>Aerosol_cci: IASI analyses</a:t>
            </a:r>
            <a:endParaRPr sz="3000" i="0" u="none" strike="noStrike" cap="none">
              <a:solidFill>
                <a:schemeClr val="lt1"/>
              </a:solidFill>
              <a:latin typeface="Calibri"/>
              <a:ea typeface="Calibri"/>
              <a:cs typeface="Calibri"/>
              <a:sym typeface="Calibri"/>
            </a:endParaRPr>
          </a:p>
        </p:txBody>
      </p:sp>
      <p:sp>
        <p:nvSpPr>
          <p:cNvPr id="618" name="Shape 618"/>
          <p:cNvSpPr txBox="1"/>
          <p:nvPr/>
        </p:nvSpPr>
        <p:spPr>
          <a:xfrm>
            <a:off x="26323" y="854374"/>
            <a:ext cx="8848800" cy="787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200" b="1" dirty="0">
                <a:solidFill>
                  <a:schemeClr val="dk1"/>
                </a:solidFill>
                <a:latin typeface="Calibri"/>
                <a:ea typeface="Calibri"/>
                <a:cs typeface="Calibri"/>
                <a:sym typeface="Calibri"/>
              </a:rPr>
              <a:t>Updates</a:t>
            </a:r>
            <a:r>
              <a:rPr lang="en-GB" sz="2200" dirty="0">
                <a:solidFill>
                  <a:schemeClr val="dk1"/>
                </a:solidFill>
                <a:latin typeface="Calibri"/>
                <a:ea typeface="Calibri"/>
                <a:cs typeface="Calibri"/>
                <a:sym typeface="Calibri"/>
              </a:rPr>
              <a:t>: case study completed with the latest version of products provided by the  retrieval teams and over an extended </a:t>
            </a:r>
            <a:r>
              <a:rPr lang="en-GB" sz="2200" dirty="0" smtClean="0">
                <a:solidFill>
                  <a:schemeClr val="dk1"/>
                </a:solidFill>
                <a:latin typeface="Calibri"/>
                <a:ea typeface="Calibri"/>
                <a:cs typeface="Calibri"/>
                <a:sym typeface="Calibri"/>
              </a:rPr>
              <a:t>period (Mar-Jun 2015) </a:t>
            </a:r>
            <a:endParaRPr sz="2200" dirty="0">
              <a:solidFill>
                <a:schemeClr val="dk1"/>
              </a:solidFill>
              <a:latin typeface="Calibri"/>
              <a:ea typeface="Calibri"/>
              <a:cs typeface="Calibri"/>
              <a:sym typeface="Calibri"/>
            </a:endParaRPr>
          </a:p>
        </p:txBody>
      </p:sp>
      <p:sp>
        <p:nvSpPr>
          <p:cNvPr id="12" name="Shape 626"/>
          <p:cNvSpPr/>
          <p:nvPr/>
        </p:nvSpPr>
        <p:spPr>
          <a:xfrm>
            <a:off x="179512" y="5375180"/>
            <a:ext cx="8640900" cy="1670849"/>
          </a:xfrm>
          <a:prstGeom prst="rect">
            <a:avLst/>
          </a:prstGeom>
          <a:solidFill>
            <a:schemeClr val="lt1"/>
          </a:solidFill>
          <a:ln w="9525" cap="flat" cmpd="sng">
            <a:no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400"/>
              <a:buFont typeface="Arial"/>
              <a:buChar char="•"/>
            </a:pPr>
            <a:r>
              <a:rPr lang="en-GB" sz="1400" dirty="0">
                <a:solidFill>
                  <a:schemeClr val="dk1"/>
                </a:solidFill>
                <a:latin typeface="Calibri"/>
                <a:ea typeface="Calibri"/>
                <a:cs typeface="Calibri"/>
                <a:sym typeface="Calibri"/>
              </a:rPr>
              <a:t>Overall all the retrievals tend to produce an analysis that underestimates dust AOD (close to sources), with the exception of MAPIR;</a:t>
            </a:r>
            <a:endParaRPr dirty="0"/>
          </a:p>
          <a:p>
            <a:pPr marL="285750" marR="0" lvl="0" indent="-285750" algn="l" rtl="0">
              <a:spcBef>
                <a:spcPts val="0"/>
              </a:spcBef>
              <a:spcAft>
                <a:spcPts val="0"/>
              </a:spcAft>
              <a:buClr>
                <a:schemeClr val="dk1"/>
              </a:buClr>
              <a:buSzPts val="1400"/>
              <a:buFont typeface="Arial"/>
              <a:buChar char="•"/>
            </a:pPr>
            <a:r>
              <a:rPr lang="en-GB" sz="1400" dirty="0">
                <a:solidFill>
                  <a:schemeClr val="dk1"/>
                </a:solidFill>
                <a:latin typeface="Calibri"/>
                <a:ea typeface="Calibri"/>
                <a:cs typeface="Calibri"/>
                <a:sym typeface="Calibri"/>
              </a:rPr>
              <a:t>The assimilation of the IMARS product produces the least encouraging scores; </a:t>
            </a:r>
            <a:endParaRPr dirty="0"/>
          </a:p>
          <a:p>
            <a:pPr marL="285750" marR="0" lvl="0" indent="-285750" algn="l" rtl="0">
              <a:spcBef>
                <a:spcPts val="0"/>
              </a:spcBef>
              <a:spcAft>
                <a:spcPts val="0"/>
              </a:spcAft>
              <a:buClr>
                <a:schemeClr val="dk1"/>
              </a:buClr>
              <a:buSzPts val="1400"/>
              <a:buFont typeface="Arial"/>
              <a:buChar char="•"/>
            </a:pPr>
            <a:r>
              <a:rPr lang="en-GB" sz="1400" dirty="0">
                <a:solidFill>
                  <a:schemeClr val="dk1"/>
                </a:solidFill>
                <a:latin typeface="Calibri"/>
                <a:ea typeface="Calibri"/>
                <a:cs typeface="Calibri"/>
                <a:sym typeface="Calibri"/>
              </a:rPr>
              <a:t>The assimilation of LMD product is globally overall neutral (but with improvement in the correlation to AERONET in the Atlantic transport); </a:t>
            </a:r>
            <a:endParaRPr dirty="0"/>
          </a:p>
          <a:p>
            <a:pPr marL="285750" marR="0" lvl="0" indent="-285750" algn="l" rtl="0">
              <a:spcBef>
                <a:spcPts val="0"/>
              </a:spcBef>
              <a:spcAft>
                <a:spcPts val="0"/>
              </a:spcAft>
              <a:buClr>
                <a:schemeClr val="dk1"/>
              </a:buClr>
              <a:buSzPts val="1400"/>
              <a:buFont typeface="Arial"/>
              <a:buChar char="•"/>
            </a:pPr>
            <a:r>
              <a:rPr lang="en-GB" sz="1400" dirty="0">
                <a:solidFill>
                  <a:schemeClr val="dk1"/>
                </a:solidFill>
                <a:latin typeface="Calibri"/>
                <a:ea typeface="Calibri"/>
                <a:cs typeface="Calibri"/>
                <a:sym typeface="Calibri"/>
              </a:rPr>
              <a:t>Slightly reduced RMSE and higher correlation coefficients than the Control experiment are reported globally for the DA-MAPIR and DA-ULB </a:t>
            </a:r>
            <a:r>
              <a:rPr lang="en-GB" sz="1400" dirty="0" smtClean="0">
                <a:solidFill>
                  <a:schemeClr val="dk1"/>
                </a:solidFill>
                <a:latin typeface="Calibri"/>
                <a:ea typeface="Calibri"/>
                <a:cs typeface="Calibri"/>
                <a:sym typeface="Calibri"/>
              </a:rPr>
              <a:t>experiments.</a:t>
            </a:r>
            <a:endParaRPr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Shape 633"/>
          <p:cNvSpPr txBox="1">
            <a:spLocks noGrp="1"/>
          </p:cNvSpPr>
          <p:nvPr>
            <p:ph type="title" idx="4294967295"/>
          </p:nvPr>
        </p:nvSpPr>
        <p:spPr>
          <a:xfrm>
            <a:off x="191778" y="39155"/>
            <a:ext cx="8229600" cy="858300"/>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chemeClr val="accent1"/>
              </a:buClr>
              <a:buSzPts val="3500"/>
              <a:buFont typeface="Calibri"/>
              <a:buNone/>
            </a:pPr>
            <a:r>
              <a:rPr lang="en-GB" sz="3000" i="0" u="none" strike="noStrike" cap="none">
                <a:solidFill>
                  <a:schemeClr val="lt1"/>
                </a:solidFill>
                <a:latin typeface="Calibri"/>
                <a:ea typeface="Calibri"/>
                <a:cs typeface="Calibri"/>
                <a:sym typeface="Calibri"/>
              </a:rPr>
              <a:t>Exercise on observation uncertainty</a:t>
            </a:r>
            <a:endParaRPr sz="3000" i="0" u="none" strike="noStrike" cap="none">
              <a:solidFill>
                <a:schemeClr val="lt1"/>
              </a:solidFill>
              <a:latin typeface="Calibri"/>
              <a:ea typeface="Calibri"/>
              <a:cs typeface="Calibri"/>
              <a:sym typeface="Calibri"/>
            </a:endParaRPr>
          </a:p>
        </p:txBody>
      </p:sp>
      <p:pic>
        <p:nvPicPr>
          <p:cNvPr id="634" name="Shape 634"/>
          <p:cNvPicPr preferRelativeResize="0"/>
          <p:nvPr/>
        </p:nvPicPr>
        <p:blipFill rotWithShape="1">
          <a:blip r:embed="rId3">
            <a:alphaModFix/>
          </a:blip>
          <a:srcRect/>
          <a:stretch/>
        </p:blipFill>
        <p:spPr>
          <a:xfrm>
            <a:off x="-36512" y="1034634"/>
            <a:ext cx="4897664" cy="2431708"/>
          </a:xfrm>
          <a:prstGeom prst="rect">
            <a:avLst/>
          </a:prstGeom>
          <a:noFill/>
          <a:ln>
            <a:noFill/>
          </a:ln>
        </p:spPr>
      </p:pic>
      <p:pic>
        <p:nvPicPr>
          <p:cNvPr id="635" name="Shape 635"/>
          <p:cNvPicPr preferRelativeResize="0"/>
          <p:nvPr/>
        </p:nvPicPr>
        <p:blipFill rotWithShape="1">
          <a:blip r:embed="rId4">
            <a:alphaModFix/>
          </a:blip>
          <a:srcRect/>
          <a:stretch/>
        </p:blipFill>
        <p:spPr>
          <a:xfrm>
            <a:off x="4345400" y="1089269"/>
            <a:ext cx="4753699" cy="2360228"/>
          </a:xfrm>
          <a:prstGeom prst="rect">
            <a:avLst/>
          </a:prstGeom>
          <a:noFill/>
          <a:ln>
            <a:noFill/>
          </a:ln>
        </p:spPr>
      </p:pic>
      <p:pic>
        <p:nvPicPr>
          <p:cNvPr id="636" name="Shape 636"/>
          <p:cNvPicPr preferRelativeResize="0"/>
          <p:nvPr/>
        </p:nvPicPr>
        <p:blipFill rotWithShape="1">
          <a:blip r:embed="rId5">
            <a:alphaModFix/>
          </a:blip>
          <a:srcRect/>
          <a:stretch/>
        </p:blipFill>
        <p:spPr>
          <a:xfrm>
            <a:off x="-36513" y="3919999"/>
            <a:ext cx="4897664" cy="2431708"/>
          </a:xfrm>
          <a:prstGeom prst="rect">
            <a:avLst/>
          </a:prstGeom>
          <a:noFill/>
          <a:ln>
            <a:noFill/>
          </a:ln>
        </p:spPr>
      </p:pic>
      <p:pic>
        <p:nvPicPr>
          <p:cNvPr id="637" name="Shape 637"/>
          <p:cNvPicPr preferRelativeResize="0"/>
          <p:nvPr/>
        </p:nvPicPr>
        <p:blipFill rotWithShape="1">
          <a:blip r:embed="rId6">
            <a:alphaModFix/>
          </a:blip>
          <a:srcRect/>
          <a:stretch/>
        </p:blipFill>
        <p:spPr>
          <a:xfrm>
            <a:off x="4355980" y="3977229"/>
            <a:ext cx="4668541" cy="2317947"/>
          </a:xfrm>
          <a:prstGeom prst="rect">
            <a:avLst/>
          </a:prstGeom>
          <a:noFill/>
          <a:ln>
            <a:noFill/>
          </a:ln>
        </p:spPr>
      </p:pic>
      <p:sp>
        <p:nvSpPr>
          <p:cNvPr id="638" name="Shape 638"/>
          <p:cNvSpPr txBox="1"/>
          <p:nvPr/>
        </p:nvSpPr>
        <p:spPr>
          <a:xfrm>
            <a:off x="615128" y="3603517"/>
            <a:ext cx="3594300" cy="661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Linear: </a:t>
            </a:r>
            <a:r>
              <a:rPr lang="en-GB" sz="1800" b="1">
                <a:solidFill>
                  <a:srgbClr val="FF0000"/>
                </a:solidFill>
                <a:latin typeface="Calibri"/>
                <a:ea typeface="Calibri"/>
                <a:cs typeface="Calibri"/>
                <a:sym typeface="Calibri"/>
              </a:rPr>
              <a:t>AOD_unc = 0.1 + 0.54 * AOD</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639" name="Shape 639"/>
          <p:cNvSpPr txBox="1"/>
          <p:nvPr/>
        </p:nvSpPr>
        <p:spPr>
          <a:xfrm>
            <a:off x="5349398" y="3622999"/>
            <a:ext cx="2681700" cy="661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Constant: </a:t>
            </a:r>
            <a:r>
              <a:rPr lang="en-GB" sz="1800" b="1">
                <a:solidFill>
                  <a:srgbClr val="FF0000"/>
                </a:solidFill>
                <a:latin typeface="Calibri"/>
                <a:ea typeface="Calibri"/>
                <a:cs typeface="Calibri"/>
                <a:sym typeface="Calibri"/>
              </a:rPr>
              <a:t>AOD_unc = 0.35</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640" name="Shape 640"/>
          <p:cNvSpPr txBox="1"/>
          <p:nvPr/>
        </p:nvSpPr>
        <p:spPr>
          <a:xfrm>
            <a:off x="2008428" y="746906"/>
            <a:ext cx="1120800" cy="37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Free-run</a:t>
            </a:r>
            <a:endParaRPr sz="1800" b="1">
              <a:solidFill>
                <a:schemeClr val="dk1"/>
              </a:solidFill>
              <a:latin typeface="Calibri"/>
              <a:ea typeface="Calibri"/>
              <a:cs typeface="Calibri"/>
              <a:sym typeface="Calibri"/>
            </a:endParaRPr>
          </a:p>
        </p:txBody>
      </p:sp>
      <p:sp>
        <p:nvSpPr>
          <p:cNvPr id="641" name="Shape 641"/>
          <p:cNvSpPr txBox="1"/>
          <p:nvPr/>
        </p:nvSpPr>
        <p:spPr>
          <a:xfrm>
            <a:off x="5966236" y="738973"/>
            <a:ext cx="1512000" cy="37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chemeClr val="dk1"/>
                </a:solidFill>
                <a:latin typeface="Calibri"/>
                <a:ea typeface="Calibri"/>
                <a:cs typeface="Calibri"/>
                <a:sym typeface="Calibri"/>
              </a:rPr>
              <a:t>ULB </a:t>
            </a:r>
            <a:r>
              <a:rPr lang="en-GB" sz="1800" b="1">
                <a:solidFill>
                  <a:srgbClr val="FF0000"/>
                </a:solidFill>
                <a:latin typeface="Calibri"/>
                <a:ea typeface="Calibri"/>
                <a:cs typeface="Calibri"/>
                <a:sym typeface="Calibri"/>
              </a:rPr>
              <a:t>AOD_unc</a:t>
            </a:r>
            <a:endParaRPr sz="1800" b="1">
              <a:solidFill>
                <a:srgbClr val="FF0000"/>
              </a:solidFill>
              <a:latin typeface="Calibri"/>
              <a:ea typeface="Calibri"/>
              <a:cs typeface="Calibri"/>
              <a:sym typeface="Calibri"/>
            </a:endParaRPr>
          </a:p>
        </p:txBody>
      </p:sp>
      <p:sp>
        <p:nvSpPr>
          <p:cNvPr id="642" name="Shape 642"/>
          <p:cNvSpPr txBox="1"/>
          <p:nvPr/>
        </p:nvSpPr>
        <p:spPr>
          <a:xfrm>
            <a:off x="115887" y="6390028"/>
            <a:ext cx="8457900" cy="6615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Noto Sans Symbols"/>
              <a:buChar char="➢"/>
            </a:pPr>
            <a:r>
              <a:rPr lang="en-GB" sz="1800">
                <a:solidFill>
                  <a:schemeClr val="dk1"/>
                </a:solidFill>
                <a:latin typeface="Calibri"/>
                <a:ea typeface="Calibri"/>
                <a:cs typeface="Calibri"/>
                <a:sym typeface="Calibri"/>
              </a:rPr>
              <a:t>Relevant impact of the observation error characterization</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Noto Sans Symbols"/>
              <a:buChar char="➢"/>
            </a:pPr>
            <a:r>
              <a:rPr lang="en-GB" sz="1800">
                <a:solidFill>
                  <a:schemeClr val="dk1"/>
                </a:solidFill>
                <a:latin typeface="Calibri"/>
                <a:ea typeface="Calibri"/>
                <a:cs typeface="Calibri"/>
                <a:sym typeface="Calibri"/>
              </a:rPr>
              <a:t>Further studies on the characterization of observation uncertainty for DA are needed</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body" idx="3"/>
          </p:nvPr>
        </p:nvSpPr>
        <p:spPr>
          <a:xfrm>
            <a:off x="3722916" y="6239610"/>
            <a:ext cx="5026800" cy="498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4890"/>
              </a:buClr>
              <a:buSzPts val="2400"/>
              <a:buFont typeface="Arial"/>
              <a:buNone/>
            </a:pPr>
            <a:r>
              <a:rPr lang="en-GB" sz="2400" b="0" i="0" u="none" strike="noStrike" cap="none">
                <a:solidFill>
                  <a:srgbClr val="004890"/>
                </a:solidFill>
                <a:latin typeface="Calibri"/>
                <a:ea typeface="Calibri"/>
                <a:cs typeface="Calibri"/>
                <a:sym typeface="Calibri"/>
              </a:rPr>
              <a:t>10</a:t>
            </a:r>
            <a:r>
              <a:rPr lang="en-GB" sz="2400" b="0" i="0" u="none" strike="noStrike" cap="none" baseline="30000">
                <a:solidFill>
                  <a:srgbClr val="004890"/>
                </a:solidFill>
                <a:latin typeface="Calibri"/>
                <a:ea typeface="Calibri"/>
                <a:cs typeface="Calibri"/>
                <a:sym typeface="Calibri"/>
              </a:rPr>
              <a:t>th</a:t>
            </a:r>
            <a:r>
              <a:rPr lang="en-GB" sz="2400" b="0" i="0" u="none" strike="noStrike" cap="none">
                <a:solidFill>
                  <a:srgbClr val="004890"/>
                </a:solidFill>
                <a:latin typeface="Calibri"/>
                <a:ea typeface="Calibri"/>
                <a:cs typeface="Calibri"/>
                <a:sym typeface="Calibri"/>
              </a:rPr>
              <a:t> ICAP WG meeting - Exeter (UK)</a:t>
            </a:r>
            <a:endParaRPr sz="2400" b="0" i="0" u="none" strike="noStrike" cap="none">
              <a:solidFill>
                <a:srgbClr val="004890"/>
              </a:solidFill>
              <a:latin typeface="Calibri"/>
              <a:ea typeface="Calibri"/>
              <a:cs typeface="Calibri"/>
              <a:sym typeface="Calibri"/>
            </a:endParaRPr>
          </a:p>
          <a:p>
            <a:pPr marL="0" marR="0" lvl="0" indent="0" algn="ctr" rtl="0">
              <a:lnSpc>
                <a:spcPct val="90000"/>
              </a:lnSpc>
              <a:spcBef>
                <a:spcPts val="1000"/>
              </a:spcBef>
              <a:spcAft>
                <a:spcPts val="0"/>
              </a:spcAft>
              <a:buClr>
                <a:srgbClr val="004890"/>
              </a:buClr>
              <a:buSzPts val="2400"/>
              <a:buFont typeface="Arial"/>
              <a:buNone/>
            </a:pPr>
            <a:endParaRPr sz="2400" b="0" i="0" u="none" strike="noStrike" cap="none">
              <a:solidFill>
                <a:srgbClr val="004890"/>
              </a:solidFill>
              <a:latin typeface="Calibri"/>
              <a:ea typeface="Calibri"/>
              <a:cs typeface="Calibri"/>
              <a:sym typeface="Calibri"/>
            </a:endParaRPr>
          </a:p>
        </p:txBody>
      </p:sp>
      <p:sp>
        <p:nvSpPr>
          <p:cNvPr id="649" name="Shape 649"/>
          <p:cNvSpPr/>
          <p:nvPr/>
        </p:nvSpPr>
        <p:spPr>
          <a:xfrm>
            <a:off x="3851920" y="2717876"/>
            <a:ext cx="4536600" cy="1872300"/>
          </a:xfrm>
          <a:prstGeom prst="rect">
            <a:avLst/>
          </a:prstGeom>
          <a:noFill/>
          <a:ln>
            <a:noFill/>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None/>
            </a:pPr>
            <a:r>
              <a:rPr lang="en-GB" sz="4000" b="1">
                <a:solidFill>
                  <a:schemeClr val="lt1"/>
                </a:solidFill>
                <a:latin typeface="Arial"/>
                <a:ea typeface="Arial"/>
                <a:cs typeface="Arial"/>
                <a:sym typeface="Arial"/>
              </a:rPr>
              <a:t> </a:t>
            </a:r>
            <a:r>
              <a:rPr lang="en-GB" sz="4400" b="1">
                <a:solidFill>
                  <a:schemeClr val="accent1"/>
                </a:solidFill>
                <a:latin typeface="Arial"/>
                <a:ea typeface="Arial"/>
                <a:cs typeface="Arial"/>
                <a:sym typeface="Arial"/>
              </a:rPr>
              <a:t>Thank you! </a:t>
            </a:r>
            <a:endParaRPr sz="6000" b="1">
              <a:solidFill>
                <a:schemeClr val="accent1"/>
              </a:solidFill>
              <a:latin typeface="Arial"/>
              <a:ea typeface="Arial"/>
              <a:cs typeface="Arial"/>
              <a:sym typeface="Arial"/>
            </a:endParaRPr>
          </a:p>
        </p:txBody>
      </p:sp>
      <p:sp>
        <p:nvSpPr>
          <p:cNvPr id="650" name="Shape 650"/>
          <p:cNvSpPr txBox="1">
            <a:spLocks noGrp="1"/>
          </p:cNvSpPr>
          <p:nvPr>
            <p:ph type="body" idx="2"/>
          </p:nvPr>
        </p:nvSpPr>
        <p:spPr>
          <a:xfrm>
            <a:off x="244478" y="6239613"/>
            <a:ext cx="2441700" cy="498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GB" sz="2400" b="0" i="0" u="none" strike="noStrike" cap="none">
                <a:solidFill>
                  <a:schemeClr val="lt1"/>
                </a:solidFill>
                <a:latin typeface="Calibri"/>
                <a:ea typeface="Calibri"/>
                <a:cs typeface="Calibri"/>
                <a:sym typeface="Calibri"/>
              </a:rPr>
              <a:t>7/06/2018</a:t>
            </a: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1152000" y="898219"/>
            <a:ext cx="6840000" cy="4053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4400"/>
              <a:buFont typeface="Calibri"/>
              <a:buNone/>
            </a:pPr>
            <a:r>
              <a:rPr lang="en-GB" sz="4400" b="1" i="0" u="none" strike="noStrike" cap="none">
                <a:solidFill>
                  <a:schemeClr val="accent1"/>
                </a:solidFill>
                <a:latin typeface="Calibri"/>
                <a:ea typeface="Calibri"/>
                <a:cs typeface="Calibri"/>
                <a:sym typeface="Calibri"/>
              </a:rPr>
              <a:t>Overview MONARCH model and updates on BSC forecast</a:t>
            </a:r>
            <a:endParaRPr sz="4400" b="1" i="0" u="none" strike="noStrike" cap="none">
              <a:solidFill>
                <a:schemeClr val="accen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27088" y="2019793"/>
            <a:ext cx="9005078" cy="4819712"/>
          </a:xfrm>
          <a:prstGeom prst="rect">
            <a:avLst/>
          </a:prstGeom>
        </p:spPr>
      </p:pic>
      <p:sp>
        <p:nvSpPr>
          <p:cNvPr id="7" name="Título 1"/>
          <p:cNvSpPr txBox="1">
            <a:spLocks/>
          </p:cNvSpPr>
          <p:nvPr/>
        </p:nvSpPr>
        <p:spPr>
          <a:xfrm>
            <a:off x="464803" y="223038"/>
            <a:ext cx="8229598" cy="85819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The MONARCH model</a:t>
            </a:r>
          </a:p>
        </p:txBody>
      </p:sp>
      <p:sp>
        <p:nvSpPr>
          <p:cNvPr id="3" name="Text Box 3"/>
          <p:cNvSpPr txBox="1">
            <a:spLocks noChangeArrowheads="1"/>
          </p:cNvSpPr>
          <p:nvPr/>
        </p:nvSpPr>
        <p:spPr bwMode="auto">
          <a:xfrm>
            <a:off x="256164" y="1006946"/>
            <a:ext cx="8603027" cy="1990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9pPr>
          </a:lstStyle>
          <a:p>
            <a:pPr>
              <a:defRPr/>
            </a:pPr>
            <a:r>
              <a:rPr lang="en-GB" sz="2200" dirty="0" smtClean="0">
                <a:latin typeface="Calibri" panose="020F0502020204030204" pitchFamily="34" charset="0"/>
              </a:rPr>
              <a:t>· </a:t>
            </a:r>
            <a:r>
              <a:rPr lang="en-GB" sz="2200" b="1" i="1" dirty="0" smtClean="0">
                <a:latin typeface="Calibri" panose="020F0502020204030204" pitchFamily="34" charset="0"/>
              </a:rPr>
              <a:t>Multiscale</a:t>
            </a:r>
            <a:r>
              <a:rPr lang="en-GB" sz="2200" dirty="0" smtClean="0">
                <a:latin typeface="Calibri" panose="020F0502020204030204" pitchFamily="34" charset="0"/>
              </a:rPr>
              <a:t>: global to regional (up to 1km) scales allowed </a:t>
            </a:r>
          </a:p>
          <a:p>
            <a:pPr>
              <a:defRPr/>
            </a:pPr>
            <a:r>
              <a:rPr lang="es-ES" sz="2200" dirty="0" smtClean="0">
                <a:latin typeface="Calibri" panose="020F0502020204030204" pitchFamily="34" charset="0"/>
              </a:rPr>
              <a:t>· </a:t>
            </a:r>
            <a:r>
              <a:rPr lang="en-GB" sz="2200" dirty="0">
                <a:latin typeface="Calibri" panose="020F0502020204030204" pitchFamily="34" charset="0"/>
              </a:rPr>
              <a:t>Fully </a:t>
            </a:r>
            <a:r>
              <a:rPr lang="en-GB" sz="2200" b="1" i="1" dirty="0">
                <a:latin typeface="Calibri" panose="020F0502020204030204" pitchFamily="34" charset="0"/>
              </a:rPr>
              <a:t>on-line</a:t>
            </a:r>
            <a:r>
              <a:rPr lang="en-GB" sz="2200" dirty="0">
                <a:latin typeface="Calibri" panose="020F0502020204030204" pitchFamily="34" charset="0"/>
              </a:rPr>
              <a:t> coupling: </a:t>
            </a:r>
            <a:r>
              <a:rPr lang="en-GB" sz="2200" dirty="0" smtClean="0">
                <a:latin typeface="Calibri" panose="020F0502020204030204" pitchFamily="34" charset="0"/>
              </a:rPr>
              <a:t>weather-chemistry </a:t>
            </a:r>
            <a:r>
              <a:rPr lang="en-GB" sz="2200" dirty="0">
                <a:latin typeface="Calibri" panose="020F0502020204030204" pitchFamily="34" charset="0"/>
              </a:rPr>
              <a:t>feedback processes </a:t>
            </a:r>
            <a:r>
              <a:rPr lang="en-GB" sz="2200" dirty="0" smtClean="0">
                <a:latin typeface="Calibri" panose="020F0502020204030204" pitchFamily="34" charset="0"/>
              </a:rPr>
              <a:t>allowed</a:t>
            </a:r>
          </a:p>
          <a:p>
            <a:pPr>
              <a:defRPr/>
            </a:pPr>
            <a:r>
              <a:rPr lang="en-GB" sz="2200" dirty="0" smtClean="0">
                <a:latin typeface="Calibri" panose="020F0502020204030204" pitchFamily="34" charset="0"/>
              </a:rPr>
              <a:t>· Enhancement with a </a:t>
            </a:r>
            <a:r>
              <a:rPr lang="en-GB" sz="2200" b="1" i="1" dirty="0" smtClean="0">
                <a:latin typeface="Calibri" panose="020F0502020204030204" pitchFamily="34" charset="0"/>
              </a:rPr>
              <a:t>data assimilation</a:t>
            </a:r>
            <a:r>
              <a:rPr lang="en-GB" sz="2200" dirty="0" smtClean="0">
                <a:latin typeface="Calibri" panose="020F0502020204030204" pitchFamily="34" charset="0"/>
              </a:rPr>
              <a:t> system</a:t>
            </a:r>
          </a:p>
        </p:txBody>
      </p:sp>
      <p:pic>
        <p:nvPicPr>
          <p:cNvPr id="1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 y="6296811"/>
            <a:ext cx="2398713" cy="723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994485" y="6485926"/>
            <a:ext cx="4353776" cy="315044"/>
          </a:xfrm>
          <a:prstGeom prst="rect">
            <a:avLst/>
          </a:prstGeom>
          <a:noFill/>
        </p:spPr>
        <p:txBody>
          <a:bodyPr wrap="square" rtlCol="0">
            <a:spAutoFit/>
          </a:bodyPr>
          <a:lstStyle/>
          <a:p>
            <a:pPr algn="r"/>
            <a:r>
              <a:rPr lang="en-US" dirty="0" smtClean="0">
                <a:solidFill>
                  <a:srgbClr val="FF0000"/>
                </a:solidFill>
                <a:latin typeface="Calibri" panose="020F0502020204030204" pitchFamily="34" charset="0"/>
              </a:rPr>
              <a:t>Dust module is known as </a:t>
            </a:r>
            <a:r>
              <a:rPr lang="en-US" b="1" dirty="0" smtClean="0">
                <a:solidFill>
                  <a:srgbClr val="FF0000"/>
                </a:solidFill>
                <a:latin typeface="Calibri" panose="020F0502020204030204" pitchFamily="34" charset="0"/>
              </a:rPr>
              <a:t>NMMB/BSC-Dust</a:t>
            </a:r>
          </a:p>
        </p:txBody>
      </p:sp>
    </p:spTree>
    <p:extLst>
      <p:ext uri="{BB962C8B-B14F-4D97-AF65-F5344CB8AC3E}">
        <p14:creationId xmlns:p14="http://schemas.microsoft.com/office/powerpoint/2010/main" val="15798342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p:nvPr/>
        </p:nvSpPr>
        <p:spPr>
          <a:xfrm>
            <a:off x="109576" y="-247960"/>
            <a:ext cx="8926920" cy="809595"/>
          </a:xfrm>
          <a:prstGeom prst="rect">
            <a:avLst/>
          </a:prstGeom>
          <a:noFill/>
          <a:ln>
            <a:noFill/>
          </a:ln>
        </p:spPr>
        <p:txBody>
          <a:bodyPr spcFirstLastPara="1" wrap="square" lIns="90000" tIns="45000" rIns="90000" bIns="45000" anchor="b" anchorCtr="0">
            <a:noAutofit/>
          </a:bodyPr>
          <a:lstStyle/>
          <a:p>
            <a:pPr marL="0" marR="0" lvl="0" indent="0" algn="ctr" rtl="0">
              <a:lnSpc>
                <a:spcPct val="100000"/>
              </a:lnSpc>
              <a:spcBef>
                <a:spcPts val="0"/>
              </a:spcBef>
              <a:spcAft>
                <a:spcPts val="0"/>
              </a:spcAft>
              <a:buNone/>
            </a:pPr>
            <a:r>
              <a:rPr lang="en-GB" sz="2400">
                <a:solidFill>
                  <a:srgbClr val="FF0000"/>
                </a:solidFill>
                <a:latin typeface="Arial"/>
                <a:ea typeface="Arial"/>
                <a:cs typeface="Arial"/>
                <a:sym typeface="Arial"/>
              </a:rPr>
              <a:t>Aerosols</a:t>
            </a:r>
            <a:endParaRPr sz="1800">
              <a:solidFill>
                <a:srgbClr val="FF0000"/>
              </a:solidFill>
              <a:latin typeface="Arial"/>
              <a:ea typeface="Arial"/>
              <a:cs typeface="Arial"/>
              <a:sym typeface="Arial"/>
            </a:endParaRPr>
          </a:p>
        </p:txBody>
      </p:sp>
      <p:cxnSp>
        <p:nvCxnSpPr>
          <p:cNvPr id="183" name="Shape 183"/>
          <p:cNvCxnSpPr/>
          <p:nvPr/>
        </p:nvCxnSpPr>
        <p:spPr>
          <a:xfrm>
            <a:off x="0" y="3"/>
            <a:ext cx="360" cy="369"/>
          </a:xfrm>
          <a:prstGeom prst="straightConnector1">
            <a:avLst/>
          </a:prstGeom>
          <a:noFill/>
          <a:ln w="9525" cap="flat" cmpd="sng">
            <a:solidFill>
              <a:srgbClr val="3465A4"/>
            </a:solidFill>
            <a:prstDash val="solid"/>
            <a:round/>
            <a:headEnd type="none" w="sm" len="sm"/>
            <a:tailEnd type="none" w="sm" len="sm"/>
          </a:ln>
        </p:spPr>
      </p:cxnSp>
      <p:grpSp>
        <p:nvGrpSpPr>
          <p:cNvPr id="184" name="Shape 184"/>
          <p:cNvGrpSpPr/>
          <p:nvPr/>
        </p:nvGrpSpPr>
        <p:grpSpPr>
          <a:xfrm>
            <a:off x="107511" y="340511"/>
            <a:ext cx="8964487" cy="1257210"/>
            <a:chOff x="107504" y="544605"/>
            <a:chExt cx="8964487" cy="1228211"/>
          </a:xfrm>
        </p:grpSpPr>
        <p:sp>
          <p:nvSpPr>
            <p:cNvPr id="185" name="Shape 185"/>
            <p:cNvSpPr txBox="1"/>
            <p:nvPr/>
          </p:nvSpPr>
          <p:spPr>
            <a:xfrm>
              <a:off x="107504" y="544605"/>
              <a:ext cx="1656184" cy="1059983"/>
            </a:xfrm>
            <a:prstGeom prst="rect">
              <a:avLst/>
            </a:prstGeom>
            <a:noFill/>
            <a:ln>
              <a:noFill/>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None/>
              </a:pPr>
              <a:endParaRPr sz="160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600" b="1" u="sng">
                  <a:solidFill>
                    <a:srgbClr val="080808"/>
                  </a:solidFill>
                  <a:latin typeface="Arial"/>
                  <a:ea typeface="Arial"/>
                  <a:cs typeface="Arial"/>
                  <a:sym typeface="Arial"/>
                </a:rPr>
                <a:t>Sectional</a:t>
              </a:r>
              <a:r>
                <a:rPr lang="en-GB" sz="1600">
                  <a:solidFill>
                    <a:srgbClr val="080808"/>
                  </a:solidFill>
                  <a:latin typeface="Arial"/>
                  <a:ea typeface="Arial"/>
                  <a:cs typeface="Arial"/>
                  <a:sym typeface="Arial"/>
                </a:rPr>
                <a:t> </a:t>
              </a:r>
              <a:r>
                <a:rPr lang="en-GB" sz="1600">
                  <a:solidFill>
                    <a:srgbClr val="FF0000"/>
                  </a:solidFill>
                  <a:latin typeface="Arial"/>
                  <a:ea typeface="Arial"/>
                  <a:cs typeface="Arial"/>
                  <a:sym typeface="Arial"/>
                </a:rPr>
                <a:t>      </a:t>
              </a:r>
              <a:endParaRPr/>
            </a:p>
            <a:p>
              <a:pPr marL="0" marR="0" lvl="0" indent="0" algn="l" rtl="0">
                <a:lnSpc>
                  <a:spcPct val="100000"/>
                </a:lnSpc>
                <a:spcBef>
                  <a:spcPts val="0"/>
                </a:spcBef>
                <a:spcAft>
                  <a:spcPts val="0"/>
                </a:spcAft>
                <a:buNone/>
              </a:pPr>
              <a:r>
                <a:rPr lang="en-GB" sz="1600">
                  <a:solidFill>
                    <a:srgbClr val="FF0000"/>
                  </a:solidFill>
                  <a:latin typeface="Arial"/>
                  <a:ea typeface="Arial"/>
                  <a:cs typeface="Arial"/>
                  <a:sym typeface="Arial"/>
                </a:rPr>
                <a:t>  dust (DU)  </a:t>
              </a:r>
              <a:endParaRPr/>
            </a:p>
            <a:p>
              <a:pPr marL="0" marR="0" lvl="0" indent="0" algn="l" rtl="0">
                <a:lnSpc>
                  <a:spcPct val="100000"/>
                </a:lnSpc>
                <a:spcBef>
                  <a:spcPts val="0"/>
                </a:spcBef>
                <a:spcAft>
                  <a:spcPts val="0"/>
                </a:spcAft>
                <a:buNone/>
              </a:pPr>
              <a:r>
                <a:rPr lang="en-GB" sz="1600">
                  <a:solidFill>
                    <a:srgbClr val="FF0000"/>
                  </a:solidFill>
                  <a:latin typeface="Arial"/>
                  <a:ea typeface="Arial"/>
                  <a:cs typeface="Arial"/>
                  <a:sym typeface="Arial"/>
                </a:rPr>
                <a:t>  sea-salt (SS)</a:t>
              </a:r>
              <a:endParaRPr/>
            </a:p>
          </p:txBody>
        </p:sp>
        <p:pic>
          <p:nvPicPr>
            <p:cNvPr id="186" name="Shape 186"/>
            <p:cNvPicPr preferRelativeResize="0"/>
            <p:nvPr/>
          </p:nvPicPr>
          <p:blipFill rotWithShape="1">
            <a:blip r:embed="rId3">
              <a:alphaModFix/>
            </a:blip>
            <a:srcRect t="63823" r="49874" b="12725"/>
            <a:stretch/>
          </p:blipFill>
          <p:spPr>
            <a:xfrm>
              <a:off x="5796136" y="692696"/>
              <a:ext cx="3275855" cy="1038775"/>
            </a:xfrm>
            <a:prstGeom prst="rect">
              <a:avLst/>
            </a:prstGeom>
            <a:noFill/>
            <a:ln>
              <a:noFill/>
            </a:ln>
          </p:spPr>
        </p:pic>
        <p:pic>
          <p:nvPicPr>
            <p:cNvPr id="187" name="Shape 187"/>
            <p:cNvPicPr preferRelativeResize="0"/>
            <p:nvPr/>
          </p:nvPicPr>
          <p:blipFill rotWithShape="1">
            <a:blip r:embed="rId3">
              <a:alphaModFix/>
            </a:blip>
            <a:srcRect t="40804" r="49874" b="36656"/>
            <a:stretch/>
          </p:blipFill>
          <p:spPr>
            <a:xfrm>
              <a:off x="2267744" y="771670"/>
              <a:ext cx="3384376" cy="1001146"/>
            </a:xfrm>
            <a:prstGeom prst="rect">
              <a:avLst/>
            </a:prstGeom>
            <a:noFill/>
            <a:ln>
              <a:noFill/>
            </a:ln>
          </p:spPr>
        </p:pic>
      </p:grpSp>
      <p:grpSp>
        <p:nvGrpSpPr>
          <p:cNvPr id="188" name="Shape 188"/>
          <p:cNvGrpSpPr/>
          <p:nvPr/>
        </p:nvGrpSpPr>
        <p:grpSpPr>
          <a:xfrm>
            <a:off x="197768" y="2647751"/>
            <a:ext cx="8910736" cy="2362826"/>
            <a:chOff x="197768" y="2586677"/>
            <a:chExt cx="8910736" cy="2308324"/>
          </a:xfrm>
        </p:grpSpPr>
        <p:sp>
          <p:nvSpPr>
            <p:cNvPr id="189" name="Shape 189"/>
            <p:cNvSpPr/>
            <p:nvPr/>
          </p:nvSpPr>
          <p:spPr>
            <a:xfrm>
              <a:off x="197768" y="2586677"/>
              <a:ext cx="6822504" cy="23083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600">
                  <a:solidFill>
                    <a:srgbClr val="FF0000"/>
                  </a:solidFill>
                  <a:latin typeface="Arial"/>
                  <a:ea typeface="Arial"/>
                  <a:cs typeface="Arial"/>
                  <a:sym typeface="Arial"/>
                </a:rPr>
                <a:t>Organic Aerosols (OA)</a:t>
              </a:r>
              <a:endParaRPr/>
            </a:p>
            <a:p>
              <a:pPr marL="0" marR="0" lvl="0" indent="0" algn="l" rtl="0">
                <a:lnSpc>
                  <a:spcPct val="100000"/>
                </a:lnSpc>
                <a:spcBef>
                  <a:spcPts val="0"/>
                </a:spcBef>
                <a:spcAft>
                  <a:spcPts val="0"/>
                </a:spcAft>
                <a:buNone/>
              </a:pPr>
              <a:r>
                <a:rPr lang="en-GB" sz="1600">
                  <a:solidFill>
                    <a:srgbClr val="FF0000"/>
                  </a:solidFill>
                  <a:latin typeface="Arial"/>
                  <a:ea typeface="Arial"/>
                  <a:cs typeface="Arial"/>
                  <a:sym typeface="Arial"/>
                </a:rPr>
                <a:t>    </a:t>
              </a:r>
              <a:r>
                <a:rPr lang="en-GB" sz="1600">
                  <a:solidFill>
                    <a:srgbClr val="008000"/>
                  </a:solidFill>
                  <a:latin typeface="Arial"/>
                  <a:ea typeface="Arial"/>
                  <a:cs typeface="Arial"/>
                  <a:sym typeface="Arial"/>
                </a:rPr>
                <a:t>Primary Organic Aerosols (POA)</a:t>
              </a:r>
              <a:endParaRPr sz="160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600">
                  <a:solidFill>
                    <a:srgbClr val="008000"/>
                  </a:solidFill>
                  <a:latin typeface="Arial"/>
                  <a:ea typeface="Arial"/>
                  <a:cs typeface="Arial"/>
                  <a:sym typeface="Arial"/>
                </a:rPr>
                <a:t>    Secondary organic aerosols (SOA)</a:t>
              </a:r>
              <a:endParaRPr/>
            </a:p>
            <a:p>
              <a:pPr marL="0" marR="0" lvl="0" indent="0" algn="l" rtl="0">
                <a:lnSpc>
                  <a:spcPct val="100000"/>
                </a:lnSpc>
                <a:spcBef>
                  <a:spcPts val="0"/>
                </a:spcBef>
                <a:spcAft>
                  <a:spcPts val="0"/>
                </a:spcAft>
                <a:buNone/>
              </a:pPr>
              <a:r>
                <a:rPr lang="en-GB" sz="1600">
                  <a:solidFill>
                    <a:srgbClr val="008000"/>
                  </a:solidFill>
                  <a:latin typeface="Arial"/>
                  <a:ea typeface="Arial"/>
                  <a:cs typeface="Arial"/>
                  <a:sym typeface="Arial"/>
                </a:rPr>
                <a:t>    </a:t>
              </a:r>
              <a:r>
                <a:rPr lang="en-GB" sz="1600">
                  <a:solidFill>
                    <a:srgbClr val="0000FF"/>
                  </a:solidFill>
                  <a:latin typeface="Arial"/>
                  <a:ea typeface="Arial"/>
                  <a:cs typeface="Arial"/>
                  <a:sym typeface="Arial"/>
                </a:rPr>
                <a:t>4 gaseous tracers (OH, O3, TERP, ISOP). Online emission (MEGAN)</a:t>
              </a:r>
              <a:endParaRPr sz="1600">
                <a:solidFill>
                  <a:srgbClr val="0000FF"/>
                </a:solidFill>
                <a:latin typeface="Arial"/>
                <a:ea typeface="Arial"/>
                <a:cs typeface="Arial"/>
                <a:sym typeface="Arial"/>
              </a:endParaRPr>
            </a:p>
            <a:p>
              <a:pPr marL="0" marR="0" lvl="0" indent="0" algn="l" rtl="0">
                <a:lnSpc>
                  <a:spcPct val="100000"/>
                </a:lnSpc>
                <a:spcBef>
                  <a:spcPts val="0"/>
                </a:spcBef>
                <a:spcAft>
                  <a:spcPts val="0"/>
                </a:spcAft>
                <a:buNone/>
              </a:pPr>
              <a:r>
                <a:rPr lang="en-GB" sz="1600">
                  <a:solidFill>
                    <a:srgbClr val="0000FF"/>
                  </a:solidFill>
                  <a:latin typeface="Arial"/>
                  <a:ea typeface="Arial"/>
                  <a:cs typeface="Arial"/>
                  <a:sym typeface="Arial"/>
                </a:rPr>
                <a:t>    4 aerosol-phase hydrophilic tracers</a:t>
              </a:r>
              <a:endParaRPr/>
            </a:p>
            <a:p>
              <a:pPr marL="0" marR="0" lvl="0" indent="0" algn="l" rtl="0">
                <a:lnSpc>
                  <a:spcPct val="93000"/>
                </a:lnSpc>
                <a:spcBef>
                  <a:spcPts val="0"/>
                </a:spcBef>
                <a:spcAft>
                  <a:spcPts val="0"/>
                </a:spcAft>
                <a:buNone/>
              </a:pPr>
              <a:r>
                <a:rPr lang="en-GB" sz="1600">
                  <a:solidFill>
                    <a:srgbClr val="0000FF"/>
                  </a:solidFill>
                  <a:latin typeface="Arial"/>
                  <a:ea typeface="Arial"/>
                  <a:cs typeface="Arial"/>
                  <a:sym typeface="Arial"/>
                </a:rPr>
                <a:t>    2-product scheme of Tsigaridis and Kanakidou (2007)</a:t>
              </a:r>
              <a:endParaRPr sz="1600">
                <a:solidFill>
                  <a:srgbClr val="0000FF"/>
                </a:solidFill>
                <a:latin typeface="Arial"/>
                <a:ea typeface="Arial"/>
                <a:cs typeface="Arial"/>
                <a:sym typeface="Arial"/>
              </a:endParaRPr>
            </a:p>
            <a:p>
              <a:pPr marL="0" marR="0" lvl="0" indent="0" algn="l" rtl="0">
                <a:lnSpc>
                  <a:spcPct val="100000"/>
                </a:lnSpc>
                <a:spcBef>
                  <a:spcPts val="0"/>
                </a:spcBef>
                <a:spcAft>
                  <a:spcPts val="0"/>
                </a:spcAft>
                <a:buNone/>
              </a:pPr>
              <a:r>
                <a:rPr lang="en-GB" sz="1600">
                  <a:solidFill>
                    <a:srgbClr val="008000"/>
                  </a:solidFill>
                  <a:latin typeface="Arial"/>
                  <a:ea typeface="Arial"/>
                  <a:cs typeface="Arial"/>
                  <a:sym typeface="Arial"/>
                </a:rPr>
                <a:t>    </a:t>
              </a:r>
              <a:r>
                <a:rPr lang="en-GB" sz="1600">
                  <a:solidFill>
                    <a:srgbClr val="0000FF"/>
                  </a:solidFill>
                  <a:latin typeface="Arial"/>
                  <a:ea typeface="Arial"/>
                  <a:cs typeface="Arial"/>
                  <a:sym typeface="Arial"/>
                </a:rPr>
                <a:t>Oxidation by OH and O3 and gas-particle partitioning</a:t>
              </a:r>
              <a:endParaRPr/>
            </a:p>
            <a:p>
              <a:pPr marL="0" marR="0" lvl="0" indent="0" algn="l" rtl="0">
                <a:lnSpc>
                  <a:spcPct val="100000"/>
                </a:lnSpc>
                <a:spcBef>
                  <a:spcPts val="0"/>
                </a:spcBef>
                <a:spcAft>
                  <a:spcPts val="0"/>
                </a:spcAft>
                <a:buNone/>
              </a:pPr>
              <a:r>
                <a:rPr lang="en-GB" sz="1600">
                  <a:solidFill>
                    <a:srgbClr val="0000FF"/>
                  </a:solidFill>
                  <a:latin typeface="Arial"/>
                  <a:ea typeface="Arial"/>
                  <a:cs typeface="Arial"/>
                  <a:sym typeface="Arial"/>
                </a:rPr>
                <a:t>    Anthropogenic SOA from Toluene and Xylene under development</a:t>
              </a:r>
              <a:endParaRPr sz="1600">
                <a:solidFill>
                  <a:srgbClr val="0000FF"/>
                </a:solidFill>
                <a:latin typeface="Arial"/>
                <a:ea typeface="Arial"/>
                <a:cs typeface="Arial"/>
                <a:sym typeface="Arial"/>
              </a:endParaRPr>
            </a:p>
            <a:p>
              <a:pPr marL="0" marR="0" lvl="0" indent="0" algn="l" rtl="0">
                <a:lnSpc>
                  <a:spcPct val="100000"/>
                </a:lnSpc>
                <a:spcBef>
                  <a:spcPts val="0"/>
                </a:spcBef>
                <a:spcAft>
                  <a:spcPts val="0"/>
                </a:spcAft>
                <a:buNone/>
              </a:pPr>
              <a:endParaRPr sz="1600">
                <a:solidFill>
                  <a:schemeClr val="dk1"/>
                </a:solidFill>
                <a:latin typeface="Arial"/>
                <a:ea typeface="Arial"/>
                <a:cs typeface="Arial"/>
                <a:sym typeface="Arial"/>
              </a:endParaRPr>
            </a:p>
          </p:txBody>
        </p:sp>
        <p:pic>
          <p:nvPicPr>
            <p:cNvPr id="190" name="Shape 190"/>
            <p:cNvPicPr preferRelativeResize="0"/>
            <p:nvPr/>
          </p:nvPicPr>
          <p:blipFill rotWithShape="1">
            <a:blip r:embed="rId4">
              <a:alphaModFix/>
            </a:blip>
            <a:srcRect l="49493" t="15075" r="4968" b="68020"/>
            <a:stretch/>
          </p:blipFill>
          <p:spPr>
            <a:xfrm>
              <a:off x="4139952" y="2636912"/>
              <a:ext cx="2088232" cy="504056"/>
            </a:xfrm>
            <a:prstGeom prst="rect">
              <a:avLst/>
            </a:prstGeom>
            <a:noFill/>
            <a:ln>
              <a:noFill/>
            </a:ln>
          </p:spPr>
        </p:pic>
        <p:pic>
          <p:nvPicPr>
            <p:cNvPr id="191" name="Shape 191"/>
            <p:cNvPicPr preferRelativeResize="0"/>
            <p:nvPr/>
          </p:nvPicPr>
          <p:blipFill rotWithShape="1">
            <a:blip r:embed="rId3">
              <a:alphaModFix/>
            </a:blip>
            <a:srcRect l="49620" t="32740" b="36152"/>
            <a:stretch/>
          </p:blipFill>
          <p:spPr>
            <a:xfrm>
              <a:off x="6804249" y="3573016"/>
              <a:ext cx="2304255" cy="936104"/>
            </a:xfrm>
            <a:prstGeom prst="rect">
              <a:avLst/>
            </a:prstGeom>
            <a:noFill/>
            <a:ln>
              <a:noFill/>
            </a:ln>
          </p:spPr>
        </p:pic>
      </p:grpSp>
      <p:sp>
        <p:nvSpPr>
          <p:cNvPr id="192" name="Shape 192"/>
          <p:cNvSpPr txBox="1"/>
          <p:nvPr/>
        </p:nvSpPr>
        <p:spPr>
          <a:xfrm>
            <a:off x="2505364" y="248182"/>
            <a:ext cx="184666" cy="361513"/>
          </a:xfrm>
          <a:prstGeom prst="rect">
            <a:avLst/>
          </a:prstGeom>
          <a:noFill/>
          <a:ln>
            <a:noFill/>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None/>
            </a:pPr>
            <a:endParaRPr sz="1800">
              <a:solidFill>
                <a:schemeClr val="dk1"/>
              </a:solidFill>
              <a:latin typeface="Arial"/>
              <a:ea typeface="Arial"/>
              <a:cs typeface="Arial"/>
              <a:sym typeface="Arial"/>
            </a:endParaRPr>
          </a:p>
        </p:txBody>
      </p:sp>
      <p:grpSp>
        <p:nvGrpSpPr>
          <p:cNvPr id="193" name="Shape 193"/>
          <p:cNvGrpSpPr/>
          <p:nvPr/>
        </p:nvGrpSpPr>
        <p:grpSpPr>
          <a:xfrm>
            <a:off x="251520" y="4808774"/>
            <a:ext cx="8424936" cy="1354687"/>
            <a:chOff x="251520" y="4697849"/>
            <a:chExt cx="8424936" cy="1323439"/>
          </a:xfrm>
        </p:grpSpPr>
        <p:sp>
          <p:nvSpPr>
            <p:cNvPr id="194" name="Shape 194"/>
            <p:cNvSpPr/>
            <p:nvPr/>
          </p:nvSpPr>
          <p:spPr>
            <a:xfrm>
              <a:off x="251520" y="4697849"/>
              <a:ext cx="8424936"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600">
                  <a:solidFill>
                    <a:srgbClr val="FF0000"/>
                  </a:solidFill>
                  <a:latin typeface="Arial"/>
                  <a:ea typeface="Arial"/>
                  <a:cs typeface="Arial"/>
                  <a:sym typeface="Arial"/>
                </a:rPr>
                <a:t>Sulfate (SU): </a:t>
              </a:r>
              <a:endParaRPr sz="1600">
                <a:solidFill>
                  <a:srgbClr val="FF0000"/>
                </a:solidFill>
                <a:latin typeface="Arial"/>
                <a:ea typeface="Arial"/>
                <a:cs typeface="Arial"/>
                <a:sym typeface="Arial"/>
              </a:endParaRPr>
            </a:p>
            <a:p>
              <a:pPr marL="0" marR="0" lvl="0" indent="0" algn="l" rtl="0">
                <a:lnSpc>
                  <a:spcPct val="100000"/>
                </a:lnSpc>
                <a:spcBef>
                  <a:spcPts val="0"/>
                </a:spcBef>
                <a:spcAft>
                  <a:spcPts val="0"/>
                </a:spcAft>
                <a:buNone/>
              </a:pPr>
              <a:r>
                <a:rPr lang="en-GB" sz="1600">
                  <a:solidFill>
                    <a:srgbClr val="0000FF"/>
                  </a:solidFill>
                  <a:latin typeface="Arial"/>
                  <a:ea typeface="Arial"/>
                  <a:cs typeface="Arial"/>
                  <a:sym typeface="Arial"/>
                </a:rPr>
                <a:t>4 additional prognostic tracers </a:t>
              </a:r>
              <a:r>
                <a:rPr lang="en-GB" sz="1600">
                  <a:solidFill>
                    <a:srgbClr val="000000"/>
                  </a:solidFill>
                  <a:latin typeface="Arial"/>
                  <a:ea typeface="Arial"/>
                  <a:cs typeface="Arial"/>
                  <a:sym typeface="Arial"/>
                </a:rPr>
                <a:t>(SO2, DMS, H2O2, H2SO4)</a:t>
              </a:r>
              <a:endParaRPr/>
            </a:p>
            <a:p>
              <a:pPr marL="0" marR="0" lvl="0" indent="0" algn="l" rtl="0">
                <a:lnSpc>
                  <a:spcPct val="100000"/>
                </a:lnSpc>
                <a:spcBef>
                  <a:spcPts val="0"/>
                </a:spcBef>
                <a:spcAft>
                  <a:spcPts val="0"/>
                </a:spcAft>
                <a:buNone/>
              </a:pPr>
              <a:r>
                <a:rPr lang="en-GB" sz="1600">
                  <a:solidFill>
                    <a:srgbClr val="000000"/>
                  </a:solidFill>
                  <a:latin typeface="Arial"/>
                  <a:ea typeface="Arial"/>
                  <a:cs typeface="Arial"/>
                  <a:sym typeface="Arial"/>
                </a:rPr>
                <a:t>	         </a:t>
              </a:r>
              <a:r>
                <a:rPr lang="en-GB" sz="1600">
                  <a:solidFill>
                    <a:srgbClr val="0000FF"/>
                  </a:solidFill>
                  <a:latin typeface="Arial"/>
                  <a:ea typeface="Arial"/>
                  <a:cs typeface="Arial"/>
                  <a:sym typeface="Arial"/>
                </a:rPr>
                <a:t>3 online or climatological oxidants </a:t>
              </a:r>
              <a:r>
                <a:rPr lang="en-GB" sz="1600">
                  <a:solidFill>
                    <a:srgbClr val="000000"/>
                  </a:solidFill>
                  <a:latin typeface="Arial"/>
                  <a:ea typeface="Arial"/>
                  <a:cs typeface="Arial"/>
                  <a:sym typeface="Arial"/>
                </a:rPr>
                <a:t>(OH, O3, HO2) </a:t>
              </a:r>
              <a:endParaRPr/>
            </a:p>
            <a:p>
              <a:pPr marL="0" marR="0" lvl="0" indent="0" algn="l" rtl="0">
                <a:lnSpc>
                  <a:spcPct val="100000"/>
                </a:lnSpc>
                <a:spcBef>
                  <a:spcPts val="0"/>
                </a:spcBef>
                <a:spcAft>
                  <a:spcPts val="0"/>
                </a:spcAft>
                <a:buNone/>
              </a:pPr>
              <a:r>
                <a:rPr lang="en-GB" sz="1600">
                  <a:solidFill>
                    <a:srgbClr val="000000"/>
                  </a:solidFill>
                  <a:latin typeface="Arial"/>
                  <a:ea typeface="Arial"/>
                  <a:cs typeface="Arial"/>
                  <a:sym typeface="Arial"/>
                </a:rPr>
                <a:t>	         </a:t>
              </a:r>
              <a:r>
                <a:rPr lang="en-GB" sz="1600">
                  <a:solidFill>
                    <a:srgbClr val="0000FF"/>
                  </a:solidFill>
                  <a:latin typeface="Arial"/>
                  <a:ea typeface="Arial"/>
                  <a:cs typeface="Arial"/>
                  <a:sym typeface="Arial"/>
                </a:rPr>
                <a:t>gas-phase </a:t>
              </a:r>
              <a:r>
                <a:rPr lang="en-GB" sz="1600">
                  <a:solidFill>
                    <a:srgbClr val="000000"/>
                  </a:solidFill>
                  <a:latin typeface="Arial"/>
                  <a:ea typeface="Arial"/>
                  <a:cs typeface="Arial"/>
                  <a:sym typeface="Arial"/>
                </a:rPr>
                <a:t>oxidation of SO2, DMS and H202 by OH </a:t>
              </a:r>
              <a:endParaRPr/>
            </a:p>
            <a:p>
              <a:pPr marL="0" marR="0" lvl="0" indent="0" algn="l" rtl="0">
                <a:lnSpc>
                  <a:spcPct val="100000"/>
                </a:lnSpc>
                <a:spcBef>
                  <a:spcPts val="0"/>
                </a:spcBef>
                <a:spcAft>
                  <a:spcPts val="0"/>
                </a:spcAft>
                <a:buNone/>
              </a:pPr>
              <a:r>
                <a:rPr lang="en-GB" sz="1600">
                  <a:solidFill>
                    <a:srgbClr val="000000"/>
                  </a:solidFill>
                  <a:latin typeface="Arial"/>
                  <a:ea typeface="Arial"/>
                  <a:cs typeface="Arial"/>
                  <a:sym typeface="Arial"/>
                </a:rPr>
                <a:t>                         </a:t>
              </a:r>
              <a:r>
                <a:rPr lang="en-GB" sz="1600">
                  <a:solidFill>
                    <a:srgbClr val="0000FF"/>
                  </a:solidFill>
                  <a:latin typeface="Arial"/>
                  <a:ea typeface="Arial"/>
                  <a:cs typeface="Arial"/>
                  <a:sym typeface="Arial"/>
                </a:rPr>
                <a:t>aqueous-phase </a:t>
              </a:r>
              <a:r>
                <a:rPr lang="en-GB" sz="1600">
                  <a:solidFill>
                    <a:srgbClr val="000000"/>
                  </a:solidFill>
                  <a:latin typeface="Arial"/>
                  <a:ea typeface="Arial"/>
                  <a:cs typeface="Arial"/>
                  <a:sym typeface="Arial"/>
                </a:rPr>
                <a:t>oxidation by H202 and O3</a:t>
              </a:r>
              <a:endParaRPr sz="1600">
                <a:solidFill>
                  <a:srgbClr val="000000"/>
                </a:solidFill>
                <a:latin typeface="Arial"/>
                <a:ea typeface="Arial"/>
                <a:cs typeface="Arial"/>
                <a:sym typeface="Arial"/>
              </a:endParaRPr>
            </a:p>
          </p:txBody>
        </p:sp>
        <p:pic>
          <p:nvPicPr>
            <p:cNvPr id="195" name="Shape 195"/>
            <p:cNvPicPr preferRelativeResize="0"/>
            <p:nvPr/>
          </p:nvPicPr>
          <p:blipFill rotWithShape="1">
            <a:blip r:embed="rId3">
              <a:alphaModFix/>
            </a:blip>
            <a:srcRect l="70076" t="83870" r="6866"/>
            <a:stretch/>
          </p:blipFill>
          <p:spPr>
            <a:xfrm>
              <a:off x="7164288" y="5085184"/>
              <a:ext cx="1512168" cy="720080"/>
            </a:xfrm>
            <a:prstGeom prst="rect">
              <a:avLst/>
            </a:prstGeom>
            <a:noFill/>
            <a:ln>
              <a:noFill/>
            </a:ln>
          </p:spPr>
        </p:pic>
      </p:grpSp>
      <p:grpSp>
        <p:nvGrpSpPr>
          <p:cNvPr id="196" name="Shape 196"/>
          <p:cNvGrpSpPr/>
          <p:nvPr/>
        </p:nvGrpSpPr>
        <p:grpSpPr>
          <a:xfrm>
            <a:off x="107504" y="1888382"/>
            <a:ext cx="4896544" cy="598583"/>
            <a:chOff x="107504" y="1844824"/>
            <a:chExt cx="4896544" cy="584776"/>
          </a:xfrm>
        </p:grpSpPr>
        <p:pic>
          <p:nvPicPr>
            <p:cNvPr id="197" name="Shape 197"/>
            <p:cNvPicPr preferRelativeResize="0"/>
            <p:nvPr/>
          </p:nvPicPr>
          <p:blipFill rotWithShape="1">
            <a:blip r:embed="rId3">
              <a:alphaModFix/>
            </a:blip>
            <a:srcRect l="49747" t="64808" b="19829"/>
            <a:stretch/>
          </p:blipFill>
          <p:spPr>
            <a:xfrm>
              <a:off x="3347864" y="2060848"/>
              <a:ext cx="1656184" cy="360040"/>
            </a:xfrm>
            <a:prstGeom prst="rect">
              <a:avLst/>
            </a:prstGeom>
            <a:noFill/>
            <a:ln>
              <a:noFill/>
            </a:ln>
          </p:spPr>
        </p:pic>
        <p:sp>
          <p:nvSpPr>
            <p:cNvPr id="198" name="Shape 198"/>
            <p:cNvSpPr/>
            <p:nvPr/>
          </p:nvSpPr>
          <p:spPr>
            <a:xfrm>
              <a:off x="107504" y="1844824"/>
              <a:ext cx="2088232" cy="5847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600" b="1" u="sng">
                  <a:solidFill>
                    <a:srgbClr val="080808"/>
                  </a:solidFill>
                  <a:latin typeface="Arial"/>
                  <a:ea typeface="Arial"/>
                  <a:cs typeface="Arial"/>
                  <a:sym typeface="Arial"/>
                </a:rPr>
                <a:t>Bulk</a:t>
              </a:r>
              <a:endParaRPr/>
            </a:p>
            <a:p>
              <a:pPr marL="0" marR="0" lvl="0" indent="0" algn="l" rtl="0">
                <a:lnSpc>
                  <a:spcPct val="100000"/>
                </a:lnSpc>
                <a:spcBef>
                  <a:spcPts val="0"/>
                </a:spcBef>
                <a:spcAft>
                  <a:spcPts val="0"/>
                </a:spcAft>
                <a:buNone/>
              </a:pPr>
              <a:r>
                <a:rPr lang="en-GB" sz="1600">
                  <a:solidFill>
                    <a:srgbClr val="FF0000"/>
                  </a:solidFill>
                  <a:latin typeface="Arial"/>
                  <a:ea typeface="Arial"/>
                  <a:cs typeface="Arial"/>
                  <a:sym typeface="Arial"/>
                </a:rPr>
                <a:t>  Black Carbon (BC)</a:t>
              </a:r>
              <a:endParaRPr sz="1600">
                <a:solidFill>
                  <a:schemeClr val="dk1"/>
                </a:solidFill>
                <a:latin typeface="Arial"/>
                <a:ea typeface="Arial"/>
                <a:cs typeface="Arial"/>
                <a:sym typeface="Arial"/>
              </a:endParaRPr>
            </a:p>
          </p:txBody>
        </p:sp>
      </p:grpSp>
      <p:sp>
        <p:nvSpPr>
          <p:cNvPr id="199" name="Shape 199"/>
          <p:cNvSpPr/>
          <p:nvPr/>
        </p:nvSpPr>
        <p:spPr>
          <a:xfrm>
            <a:off x="251527" y="6237167"/>
            <a:ext cx="7334359" cy="566238"/>
          </a:xfrm>
          <a:prstGeom prst="rect">
            <a:avLst/>
          </a:prstGeom>
          <a:noFill/>
          <a:ln>
            <a:noFill/>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None/>
            </a:pPr>
            <a:r>
              <a:rPr lang="en-GB" sz="1600">
                <a:solidFill>
                  <a:srgbClr val="FF0000"/>
                </a:solidFill>
                <a:latin typeface="Arial"/>
                <a:ea typeface="Arial"/>
                <a:cs typeface="Arial"/>
                <a:sym typeface="Arial"/>
              </a:rPr>
              <a:t>Nitrate (NO3) and Ammonium (NH4): </a:t>
            </a:r>
            <a:r>
              <a:rPr lang="en-GB" sz="1600">
                <a:solidFill>
                  <a:srgbClr val="000000"/>
                </a:solidFill>
                <a:latin typeface="Arial"/>
                <a:ea typeface="Arial"/>
                <a:cs typeface="Arial"/>
                <a:sym typeface="Arial"/>
              </a:rPr>
              <a:t>as calculated by EQSAM thermodynamic </a:t>
            </a:r>
            <a:endParaRPr sz="1600">
              <a:solidFill>
                <a:srgbClr val="000000"/>
              </a:solidFill>
              <a:latin typeface="Arial"/>
              <a:ea typeface="Arial"/>
              <a:cs typeface="Arial"/>
              <a:sym typeface="Arial"/>
            </a:endParaRPr>
          </a:p>
          <a:p>
            <a:pPr marL="0" marR="0" lvl="0" indent="0" algn="l" rtl="0">
              <a:lnSpc>
                <a:spcPct val="93000"/>
              </a:lnSpc>
              <a:spcBef>
                <a:spcPts val="0"/>
              </a:spcBef>
              <a:spcAft>
                <a:spcPts val="0"/>
              </a:spcAft>
              <a:buNone/>
            </a:pPr>
            <a:r>
              <a:rPr lang="en-GB" sz="1600">
                <a:solidFill>
                  <a:srgbClr val="000000"/>
                </a:solidFill>
                <a:latin typeface="Arial"/>
                <a:ea typeface="Arial"/>
                <a:cs typeface="Arial"/>
                <a:sym typeface="Arial"/>
              </a:rPr>
              <a:t>equilibrium model but not evaluated yet</a:t>
            </a:r>
            <a:endParaRPr sz="1600">
              <a:solidFill>
                <a:srgbClr val="FF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67485" y="223038"/>
            <a:ext cx="8824116" cy="85819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buClrTx/>
              <a:buFontTx/>
              <a:buNone/>
            </a:pPr>
            <a:r>
              <a:rPr lang="en-US" altLang="ca-ES" sz="3500" b="1" dirty="0" smtClean="0">
                <a:solidFill>
                  <a:srgbClr val="124484"/>
                </a:solidFill>
                <a:latin typeface="Calibri"/>
              </a:rPr>
              <a:t>MONARCH - Emissions</a:t>
            </a:r>
          </a:p>
          <a:p>
            <a:pPr algn="ctr">
              <a:buClrTx/>
              <a:buFontTx/>
              <a:buNone/>
            </a:pPr>
            <a:r>
              <a:rPr lang="en-US" altLang="ca-ES" sz="3500" b="1" dirty="0" smtClean="0">
                <a:solidFill>
                  <a:srgbClr val="124484"/>
                </a:solidFill>
                <a:latin typeface="Calibri"/>
              </a:rPr>
              <a:t>HERMES 3.0</a:t>
            </a:r>
            <a:r>
              <a:rPr lang="en-US" altLang="ca-ES" sz="3500" b="1" dirty="0">
                <a:solidFill>
                  <a:srgbClr val="124484"/>
                </a:solidFill>
                <a:latin typeface="Calibri"/>
              </a:rPr>
              <a:t>: A multiscale emission </a:t>
            </a:r>
            <a:r>
              <a:rPr lang="en-US" altLang="ca-ES" sz="3500" b="1" dirty="0" smtClean="0">
                <a:solidFill>
                  <a:srgbClr val="124484"/>
                </a:solidFill>
                <a:latin typeface="Calibri"/>
              </a:rPr>
              <a:t>modelling</a:t>
            </a:r>
            <a:endParaRPr lang="en-US" altLang="ca-ES" sz="3500" b="1" dirty="0">
              <a:solidFill>
                <a:srgbClr val="124484"/>
              </a:solidFill>
              <a:latin typeface="Calibri"/>
            </a:endParaRPr>
          </a:p>
        </p:txBody>
      </p:sp>
      <p:sp>
        <p:nvSpPr>
          <p:cNvPr id="9" name="Rectangle 8"/>
          <p:cNvSpPr/>
          <p:nvPr/>
        </p:nvSpPr>
        <p:spPr>
          <a:xfrm>
            <a:off x="167488" y="1530739"/>
            <a:ext cx="8775739" cy="5387244"/>
          </a:xfrm>
          <a:prstGeom prst="rect">
            <a:avLst/>
          </a:prstGeom>
        </p:spPr>
        <p:txBody>
          <a:bodyPr wrap="square">
            <a:spAutoFit/>
          </a:bodyPr>
          <a:lstStyle/>
          <a:p>
            <a:pPr marL="342900" indent="-342900" algn="just" defTabSz="457200">
              <a:buClrTx/>
              <a:buFont typeface="Arial" charset="0"/>
              <a:buChar char="•"/>
            </a:pPr>
            <a:r>
              <a:rPr lang="en-US" sz="2400" kern="1200" dirty="0">
                <a:solidFill>
                  <a:prstClr val="black"/>
                </a:solidFill>
                <a:latin typeface="Calibri"/>
                <a:ea typeface="+mn-ea"/>
                <a:cs typeface="+mn-cs"/>
              </a:rPr>
              <a:t>A</a:t>
            </a:r>
            <a:r>
              <a:rPr lang="en-US" sz="2400" kern="1200" dirty="0" smtClean="0">
                <a:solidFill>
                  <a:prstClr val="black"/>
                </a:solidFill>
                <a:latin typeface="Calibri"/>
                <a:ea typeface="+mn-ea"/>
                <a:cs typeface="+mn-cs"/>
              </a:rPr>
              <a:t> </a:t>
            </a:r>
            <a:r>
              <a:rPr lang="en-US" sz="2400" b="1" kern="1200" dirty="0">
                <a:solidFill>
                  <a:srgbClr val="C00000"/>
                </a:solidFill>
                <a:latin typeface="Calibri"/>
                <a:ea typeface="+mn-ea"/>
                <a:cs typeface="+mn-cs"/>
              </a:rPr>
              <a:t>stand-alone </a:t>
            </a:r>
            <a:r>
              <a:rPr lang="en-US" sz="2400" b="1" kern="1200" dirty="0" smtClean="0">
                <a:solidFill>
                  <a:srgbClr val="C00000"/>
                </a:solidFill>
                <a:latin typeface="Calibri"/>
                <a:ea typeface="+mn-ea"/>
                <a:cs typeface="+mn-cs"/>
              </a:rPr>
              <a:t>tool </a:t>
            </a:r>
            <a:r>
              <a:rPr lang="en-US" sz="2400" kern="1200" dirty="0" smtClean="0">
                <a:solidFill>
                  <a:prstClr val="black"/>
                </a:solidFill>
                <a:latin typeface="Calibri"/>
                <a:ea typeface="+mn-ea"/>
                <a:cs typeface="+mn-cs"/>
              </a:rPr>
              <a:t>for simulating </a:t>
            </a:r>
            <a:r>
              <a:rPr lang="en-US" sz="2400" b="1" kern="1200" dirty="0" smtClean="0">
                <a:solidFill>
                  <a:srgbClr val="C00000"/>
                </a:solidFill>
                <a:latin typeface="Calibri"/>
                <a:ea typeface="+mn-ea"/>
                <a:cs typeface="+mn-cs"/>
              </a:rPr>
              <a:t>emissions</a:t>
            </a:r>
            <a:r>
              <a:rPr lang="en-US" sz="2400" kern="1200" dirty="0" smtClean="0">
                <a:solidFill>
                  <a:srgbClr val="C00000"/>
                </a:solidFill>
                <a:latin typeface="Calibri"/>
                <a:ea typeface="+mn-ea"/>
                <a:cs typeface="+mn-cs"/>
              </a:rPr>
              <a:t> </a:t>
            </a:r>
            <a:r>
              <a:rPr lang="en-US" sz="2400" kern="1200" dirty="0" smtClean="0">
                <a:solidFill>
                  <a:prstClr val="black"/>
                </a:solidFill>
                <a:latin typeface="Calibri"/>
                <a:ea typeface="+mn-ea"/>
                <a:cs typeface="+mn-cs"/>
              </a:rPr>
              <a:t>on a </a:t>
            </a:r>
            <a:r>
              <a:rPr lang="en-US" sz="2400" b="1" kern="1200" dirty="0" smtClean="0">
                <a:solidFill>
                  <a:srgbClr val="C00000"/>
                </a:solidFill>
                <a:latin typeface="Calibri"/>
                <a:ea typeface="+mn-ea"/>
                <a:cs typeface="+mn-cs"/>
              </a:rPr>
              <a:t>user-defined grid for global, regional and urban</a:t>
            </a:r>
            <a:r>
              <a:rPr lang="en-US" sz="2400" kern="1200" dirty="0" smtClean="0">
                <a:solidFill>
                  <a:prstClr val="black"/>
                </a:solidFill>
                <a:latin typeface="Calibri"/>
                <a:ea typeface="+mn-ea"/>
                <a:cs typeface="+mn-cs"/>
              </a:rPr>
              <a:t> air quality models.</a:t>
            </a:r>
          </a:p>
          <a:p>
            <a:pPr marL="342900" indent="-342900" algn="just" defTabSz="457200">
              <a:buClrTx/>
              <a:buFont typeface="Arial" charset="0"/>
              <a:buChar char="•"/>
            </a:pPr>
            <a:endParaRPr lang="en-US" sz="2400" kern="1200" dirty="0" smtClean="0">
              <a:solidFill>
                <a:prstClr val="black"/>
              </a:solidFill>
              <a:latin typeface="Calibri"/>
              <a:ea typeface="+mn-ea"/>
              <a:cs typeface="+mn-cs"/>
            </a:endParaRPr>
          </a:p>
          <a:p>
            <a:pPr marL="342900" indent="-342900" algn="just" defTabSz="457200">
              <a:buClrTx/>
              <a:buFont typeface="Arial" charset="0"/>
              <a:buChar char="•"/>
            </a:pPr>
            <a:r>
              <a:rPr lang="en-US" sz="2400" kern="1200" dirty="0">
                <a:solidFill>
                  <a:prstClr val="black"/>
                </a:solidFill>
                <a:latin typeface="Calibri"/>
                <a:ea typeface="+mn-ea"/>
                <a:cs typeface="+mn-cs"/>
              </a:rPr>
              <a:t>Users can </a:t>
            </a:r>
            <a:r>
              <a:rPr lang="en-US" sz="2400" b="1" kern="1200" dirty="0">
                <a:solidFill>
                  <a:srgbClr val="C00000"/>
                </a:solidFill>
                <a:latin typeface="Calibri"/>
                <a:ea typeface="+mn-ea"/>
                <a:cs typeface="+mn-cs"/>
              </a:rPr>
              <a:t>select, combine and scale multiple inventories </a:t>
            </a:r>
            <a:r>
              <a:rPr lang="en-US" sz="2400" kern="1200" dirty="0">
                <a:solidFill>
                  <a:prstClr val="black"/>
                </a:solidFill>
                <a:latin typeface="Calibri"/>
                <a:ea typeface="+mn-ea"/>
                <a:cs typeface="+mn-cs"/>
              </a:rPr>
              <a:t>through a flexible configuration file to obtain </a:t>
            </a:r>
            <a:r>
              <a:rPr lang="en-US" sz="2400" b="1" kern="1200" dirty="0">
                <a:solidFill>
                  <a:srgbClr val="C00000"/>
                </a:solidFill>
                <a:latin typeface="Calibri"/>
                <a:ea typeface="+mn-ea"/>
                <a:cs typeface="+mn-cs"/>
              </a:rPr>
              <a:t>hourly gridded emissions</a:t>
            </a:r>
            <a:r>
              <a:rPr lang="en-US" sz="2400" kern="1200" dirty="0">
                <a:solidFill>
                  <a:prstClr val="black"/>
                </a:solidFill>
                <a:latin typeface="Calibri"/>
                <a:ea typeface="+mn-ea"/>
                <a:cs typeface="+mn-cs"/>
              </a:rPr>
              <a:t>.</a:t>
            </a:r>
          </a:p>
          <a:p>
            <a:pPr marL="342900" indent="-342900" algn="just" defTabSz="457200">
              <a:buClrTx/>
              <a:buFont typeface="Arial" charset="0"/>
              <a:buChar char="•"/>
            </a:pPr>
            <a:endParaRPr lang="en-US" sz="2400" kern="1200" dirty="0">
              <a:solidFill>
                <a:prstClr val="black"/>
              </a:solidFill>
              <a:latin typeface="Calibri"/>
              <a:ea typeface="+mn-ea"/>
              <a:cs typeface="+mn-cs"/>
            </a:endParaRPr>
          </a:p>
          <a:p>
            <a:pPr marL="800100" lvl="1" indent="-342900" algn="just" defTabSz="457200">
              <a:buClrTx/>
              <a:buFont typeface="Wingdings" panose="05000000000000000000" pitchFamily="2" charset="2"/>
              <a:buChar char="ü"/>
            </a:pPr>
            <a:r>
              <a:rPr lang="en-US" sz="2400" i="1" kern="1200" dirty="0">
                <a:solidFill>
                  <a:prstClr val="black"/>
                </a:solidFill>
                <a:latin typeface="Calibri"/>
                <a:ea typeface="+mn-ea"/>
                <a:cs typeface="+mn-cs"/>
              </a:rPr>
              <a:t>Spanish </a:t>
            </a:r>
            <a:r>
              <a:rPr lang="en-US" sz="2400" i="1" kern="1200" dirty="0" smtClean="0">
                <a:solidFill>
                  <a:prstClr val="black"/>
                </a:solidFill>
                <a:latin typeface="Calibri"/>
                <a:ea typeface="+mn-ea"/>
                <a:cs typeface="+mn-cs"/>
              </a:rPr>
              <a:t>bottom-up </a:t>
            </a:r>
            <a:r>
              <a:rPr lang="en-US" sz="2400" i="1" kern="1200" dirty="0">
                <a:solidFill>
                  <a:prstClr val="black"/>
                </a:solidFill>
                <a:latin typeface="Calibri"/>
                <a:ea typeface="+mn-ea"/>
                <a:cs typeface="+mn-cs"/>
              </a:rPr>
              <a:t>emission inventory (street level emissions)</a:t>
            </a:r>
          </a:p>
          <a:p>
            <a:pPr marL="800100" lvl="1" indent="-342900" algn="just" defTabSz="457200">
              <a:buClrTx/>
              <a:buFont typeface="Arial" charset="0"/>
              <a:buChar char="•"/>
            </a:pPr>
            <a:endParaRPr lang="en-US" sz="2400" kern="1200" dirty="0" smtClean="0">
              <a:solidFill>
                <a:prstClr val="black"/>
              </a:solidFill>
              <a:latin typeface="Calibri"/>
              <a:ea typeface="+mn-ea"/>
              <a:cs typeface="+mn-cs"/>
            </a:endParaRPr>
          </a:p>
          <a:p>
            <a:pPr marL="800100" lvl="1" indent="-342900" algn="just" defTabSz="457200">
              <a:buClrTx/>
              <a:buFont typeface="Arial" charset="0"/>
              <a:buChar char="•"/>
            </a:pPr>
            <a:endParaRPr lang="en-US" sz="2400" kern="1200" dirty="0">
              <a:solidFill>
                <a:prstClr val="black"/>
              </a:solidFill>
              <a:latin typeface="Calibri"/>
              <a:ea typeface="+mn-ea"/>
              <a:cs typeface="+mn-cs"/>
            </a:endParaRPr>
          </a:p>
          <a:p>
            <a:pPr marL="800100" lvl="1" indent="-342900" algn="just" defTabSz="457200">
              <a:buClrTx/>
              <a:buFont typeface="Arial" charset="0"/>
              <a:buChar char="•"/>
            </a:pPr>
            <a:endParaRPr lang="en-US" sz="2400" kern="1200" dirty="0" smtClean="0">
              <a:solidFill>
                <a:prstClr val="black"/>
              </a:solidFill>
              <a:latin typeface="Calibri"/>
              <a:ea typeface="+mn-ea"/>
              <a:cs typeface="+mn-cs"/>
            </a:endParaRPr>
          </a:p>
          <a:p>
            <a:pPr marL="800100" lvl="1" indent="-342900" algn="just" defTabSz="457200">
              <a:buClrTx/>
              <a:buFont typeface="Arial" charset="0"/>
              <a:buChar char="•"/>
            </a:pPr>
            <a:endParaRPr lang="en-US" sz="2400" kern="1200" dirty="0">
              <a:solidFill>
                <a:prstClr val="black"/>
              </a:solidFill>
              <a:latin typeface="Calibri"/>
              <a:ea typeface="+mn-ea"/>
              <a:cs typeface="+mn-cs"/>
            </a:endParaRPr>
          </a:p>
          <a:p>
            <a:pPr marL="800100" lvl="1" indent="-342900" algn="just" defTabSz="457200">
              <a:buClrTx/>
              <a:buFont typeface="Arial" charset="0"/>
              <a:buChar char="•"/>
            </a:pPr>
            <a:endParaRPr lang="en-US" sz="2400" kern="1200" dirty="0" smtClean="0">
              <a:solidFill>
                <a:prstClr val="black"/>
              </a:solidFill>
              <a:latin typeface="Calibri"/>
              <a:ea typeface="+mn-ea"/>
              <a:cs typeface="+mn-cs"/>
            </a:endParaRPr>
          </a:p>
          <a:p>
            <a:pPr marL="800100" lvl="1" indent="-342900" algn="just" defTabSz="457200">
              <a:buClrTx/>
              <a:buFont typeface="Arial" charset="0"/>
              <a:buChar char="•"/>
            </a:pPr>
            <a:endParaRPr lang="en-US" sz="2400" kern="1200" dirty="0">
              <a:solidFill>
                <a:prstClr val="black"/>
              </a:solidFill>
              <a:latin typeface="Calibri"/>
              <a:ea typeface="+mn-ea"/>
              <a:cs typeface="+mn-cs"/>
            </a:endParaRPr>
          </a:p>
          <a:p>
            <a:pPr marL="457200" lvl="1" algn="just" defTabSz="457200">
              <a:buClrTx/>
              <a:buFontTx/>
              <a:buNone/>
            </a:pPr>
            <a:endParaRPr lang="en-US" sz="2400" kern="1200" dirty="0" smtClean="0">
              <a:solidFill>
                <a:prstClr val="black"/>
              </a:solidFill>
              <a:latin typeface="Calibri"/>
              <a:ea typeface="+mn-ea"/>
              <a:cs typeface="+mn-cs"/>
            </a:endParaRPr>
          </a:p>
        </p:txBody>
      </p:sp>
      <p:pic>
        <p:nvPicPr>
          <p:cNvPr id="3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8742" y="4392520"/>
            <a:ext cx="2743200" cy="210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4" name="Group 3"/>
          <p:cNvGrpSpPr/>
          <p:nvPr/>
        </p:nvGrpSpPr>
        <p:grpSpPr>
          <a:xfrm>
            <a:off x="842502" y="4488064"/>
            <a:ext cx="2580456" cy="1914890"/>
            <a:chOff x="6096000" y="838200"/>
            <a:chExt cx="2743200" cy="1981200"/>
          </a:xfrm>
        </p:grpSpPr>
        <p:pic>
          <p:nvPicPr>
            <p:cNvPr id="35" name="Picture 7" descr="http://www.bsc.es/int/AQFcv2/EMIS/eu/20150225/BSC-ES_EMISSIONS_NO2_2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838200"/>
              <a:ext cx="2743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2"/>
            <p:cNvSpPr/>
            <p:nvPr/>
          </p:nvSpPr>
          <p:spPr>
            <a:xfrm>
              <a:off x="7010400" y="1676400"/>
              <a:ext cx="457200" cy="36576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latin typeface="Calibri"/>
              </a:endParaRPr>
            </a:p>
          </p:txBody>
        </p:sp>
      </p:grpSp>
      <p:grpSp>
        <p:nvGrpSpPr>
          <p:cNvPr id="37" name="Group 4"/>
          <p:cNvGrpSpPr/>
          <p:nvPr/>
        </p:nvGrpSpPr>
        <p:grpSpPr>
          <a:xfrm>
            <a:off x="3284422" y="4488065"/>
            <a:ext cx="2592288" cy="1990121"/>
            <a:chOff x="6172200" y="2819400"/>
            <a:chExt cx="2743200" cy="1981200"/>
          </a:xfrm>
        </p:grpSpPr>
        <p:pic>
          <p:nvPicPr>
            <p:cNvPr id="38" name="Picture 5" descr="http://www.bsc.es/int/AQFcv2/EMIS/ip/20150225/BSC-ES_EMISSIONS_NO2_40.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2819400"/>
              <a:ext cx="2743200" cy="19812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8"/>
            <p:cNvSpPr/>
            <p:nvPr/>
          </p:nvSpPr>
          <p:spPr>
            <a:xfrm>
              <a:off x="7772400" y="3276600"/>
              <a:ext cx="457200" cy="457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latin typeface="Calibri"/>
              </a:endParaRPr>
            </a:p>
          </p:txBody>
        </p:sp>
      </p:grpSp>
      <p:sp>
        <p:nvSpPr>
          <p:cNvPr id="11" name="TextBox 12"/>
          <p:cNvSpPr txBox="1"/>
          <p:nvPr/>
        </p:nvSpPr>
        <p:spPr>
          <a:xfrm>
            <a:off x="4524786" y="6548199"/>
            <a:ext cx="4353776" cy="378052"/>
          </a:xfrm>
          <a:prstGeom prst="rect">
            <a:avLst/>
          </a:prstGeom>
          <a:noFill/>
        </p:spPr>
        <p:txBody>
          <a:bodyPr wrap="square" rtlCol="0">
            <a:spAutoFit/>
          </a:bodyPr>
          <a:lstStyle/>
          <a:p>
            <a:pPr algn="r" defTabSz="457200">
              <a:buClrTx/>
              <a:buFontTx/>
              <a:buNone/>
            </a:pPr>
            <a:r>
              <a:rPr lang="en-US" sz="1800" i="1" kern="1200" dirty="0" smtClean="0">
                <a:solidFill>
                  <a:prstClr val="black"/>
                </a:solidFill>
                <a:latin typeface="Calibri" panose="020F0502020204030204" pitchFamily="34" charset="0"/>
                <a:ea typeface="+mn-ea"/>
                <a:cs typeface="+mn-cs"/>
              </a:rPr>
              <a:t>Guevara et al., in preparation</a:t>
            </a:r>
          </a:p>
        </p:txBody>
      </p:sp>
    </p:spTree>
    <p:extLst>
      <p:ext uri="{BB962C8B-B14F-4D97-AF65-F5344CB8AC3E}">
        <p14:creationId xmlns:p14="http://schemas.microsoft.com/office/powerpoint/2010/main" val="36595830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464803" y="223038"/>
            <a:ext cx="8229598" cy="85819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3500"/>
              <a:buFont typeface="Calibri"/>
              <a:buNone/>
            </a:pPr>
            <a:r>
              <a:rPr lang="en-GB" sz="3500" b="1" i="0" u="none" strike="noStrike" cap="none">
                <a:solidFill>
                  <a:schemeClr val="accent1"/>
                </a:solidFill>
                <a:latin typeface="Calibri"/>
                <a:ea typeface="Calibri"/>
                <a:cs typeface="Calibri"/>
                <a:sym typeface="Calibri"/>
              </a:rPr>
              <a:t>Autosubmit workflow manager</a:t>
            </a:r>
            <a:endParaRPr sz="3500" b="1" i="0" u="none" strike="noStrike" cap="none">
              <a:solidFill>
                <a:schemeClr val="accent1"/>
              </a:solidFill>
              <a:latin typeface="Calibri"/>
              <a:ea typeface="Calibri"/>
              <a:cs typeface="Calibri"/>
              <a:sym typeface="Calibri"/>
            </a:endParaRPr>
          </a:p>
        </p:txBody>
      </p:sp>
      <p:pic>
        <p:nvPicPr>
          <p:cNvPr id="252" name="Shape 252"/>
          <p:cNvPicPr preferRelativeResize="0"/>
          <p:nvPr/>
        </p:nvPicPr>
        <p:blipFill rotWithShape="1">
          <a:blip r:embed="rId3">
            <a:alphaModFix/>
          </a:blip>
          <a:srcRect/>
          <a:stretch/>
        </p:blipFill>
        <p:spPr>
          <a:xfrm>
            <a:off x="179512" y="1205708"/>
            <a:ext cx="4848196" cy="5709931"/>
          </a:xfrm>
          <a:prstGeom prst="rect">
            <a:avLst/>
          </a:prstGeom>
          <a:noFill/>
          <a:ln>
            <a:noFill/>
          </a:ln>
        </p:spPr>
      </p:pic>
      <p:sp>
        <p:nvSpPr>
          <p:cNvPr id="253" name="Shape 253"/>
          <p:cNvSpPr txBox="1"/>
          <p:nvPr/>
        </p:nvSpPr>
        <p:spPr>
          <a:xfrm>
            <a:off x="5148064" y="1349724"/>
            <a:ext cx="3744416" cy="488338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20000"/>
              </a:lnSpc>
              <a:spcBef>
                <a:spcPts val="0"/>
              </a:spcBef>
              <a:spcAft>
                <a:spcPts val="0"/>
              </a:spcAft>
              <a:buClr>
                <a:srgbClr val="000000"/>
              </a:buClr>
              <a:buSzPts val="2000"/>
              <a:buFont typeface="Arial"/>
              <a:buChar char="•"/>
            </a:pPr>
            <a:r>
              <a:rPr lang="en-GB" sz="2000">
                <a:solidFill>
                  <a:schemeClr val="dk1"/>
                </a:solidFill>
                <a:latin typeface="Arial"/>
                <a:ea typeface="Arial"/>
                <a:cs typeface="Arial"/>
                <a:sym typeface="Arial"/>
              </a:rPr>
              <a:t>Workflow manager developed at BSC</a:t>
            </a:r>
            <a:endParaRPr/>
          </a:p>
          <a:p>
            <a:pPr marL="285750" marR="0" lvl="0" indent="-285750" algn="l" rtl="0">
              <a:lnSpc>
                <a:spcPct val="120000"/>
              </a:lnSpc>
              <a:spcBef>
                <a:spcPts val="0"/>
              </a:spcBef>
              <a:spcAft>
                <a:spcPts val="0"/>
              </a:spcAft>
              <a:buClr>
                <a:srgbClr val="000000"/>
              </a:buClr>
              <a:buSzPts val="2000"/>
              <a:buFont typeface="Arial"/>
              <a:buChar char="•"/>
            </a:pPr>
            <a:r>
              <a:rPr lang="en-GB" sz="2000">
                <a:solidFill>
                  <a:schemeClr val="dk1"/>
                </a:solidFill>
                <a:latin typeface="Arial"/>
                <a:ea typeface="Arial"/>
                <a:cs typeface="Arial"/>
                <a:sym typeface="Arial"/>
              </a:rPr>
              <a:t>Manages all the tasks associated to a model experiment</a:t>
            </a:r>
            <a:endParaRPr/>
          </a:p>
          <a:p>
            <a:pPr marL="285750" marR="0" lvl="0" indent="-285750" algn="l" rtl="0">
              <a:lnSpc>
                <a:spcPct val="120000"/>
              </a:lnSpc>
              <a:spcBef>
                <a:spcPts val="0"/>
              </a:spcBef>
              <a:spcAft>
                <a:spcPts val="0"/>
              </a:spcAft>
              <a:buClr>
                <a:srgbClr val="000000"/>
              </a:buClr>
              <a:buSzPts val="2000"/>
              <a:buFont typeface="Arial"/>
              <a:buChar char="•"/>
            </a:pPr>
            <a:r>
              <a:rPr lang="en-GB" sz="2000">
                <a:solidFill>
                  <a:schemeClr val="dk1"/>
                </a:solidFill>
                <a:latin typeface="Arial"/>
                <a:ea typeface="Arial"/>
                <a:cs typeface="Arial"/>
                <a:sym typeface="Arial"/>
              </a:rPr>
              <a:t>Submits jobs in HPC systems and post-process results in local machine</a:t>
            </a:r>
            <a:endParaRPr/>
          </a:p>
          <a:p>
            <a:pPr marL="285750" marR="0" lvl="0" indent="-285750" algn="l" rtl="0">
              <a:lnSpc>
                <a:spcPct val="120000"/>
              </a:lnSpc>
              <a:spcBef>
                <a:spcPts val="0"/>
              </a:spcBef>
              <a:spcAft>
                <a:spcPts val="0"/>
              </a:spcAft>
              <a:buClr>
                <a:srgbClr val="000000"/>
              </a:buClr>
              <a:buSzPts val="2000"/>
              <a:buFont typeface="Arial"/>
              <a:buChar char="•"/>
            </a:pPr>
            <a:r>
              <a:rPr lang="en-GB" sz="2000">
                <a:solidFill>
                  <a:schemeClr val="dk1"/>
                </a:solidFill>
                <a:latin typeface="Arial"/>
                <a:ea typeface="Arial"/>
                <a:cs typeface="Arial"/>
                <a:sym typeface="Arial"/>
              </a:rPr>
              <a:t>Flexible to configure and easy to modify dependencies</a:t>
            </a:r>
            <a:endParaRPr/>
          </a:p>
          <a:p>
            <a:pPr marL="285750" marR="0" lvl="0" indent="-285750" algn="l" rtl="0">
              <a:lnSpc>
                <a:spcPct val="120000"/>
              </a:lnSpc>
              <a:spcBef>
                <a:spcPts val="0"/>
              </a:spcBef>
              <a:spcAft>
                <a:spcPts val="0"/>
              </a:spcAft>
              <a:buClr>
                <a:srgbClr val="000000"/>
              </a:buClr>
              <a:buSzPts val="2000"/>
              <a:buFont typeface="Arial"/>
              <a:buChar char="•"/>
            </a:pPr>
            <a:r>
              <a:rPr lang="en-GB" sz="2000">
                <a:solidFill>
                  <a:schemeClr val="dk1"/>
                </a:solidFill>
                <a:latin typeface="Arial"/>
                <a:ea typeface="Arial"/>
                <a:cs typeface="Arial"/>
                <a:sym typeface="Arial"/>
              </a:rPr>
              <a:t>Forecast systems of BSC ported to Autosubmit</a:t>
            </a:r>
            <a:endParaRPr sz="2000">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67485" y="223038"/>
            <a:ext cx="8824116" cy="85819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buClrTx/>
            </a:pPr>
            <a:r>
              <a:rPr lang="en-US" altLang="ca-ES" sz="3500" b="1" dirty="0" smtClean="0">
                <a:solidFill>
                  <a:srgbClr val="124484"/>
                </a:solidFill>
                <a:latin typeface="Calibri"/>
              </a:rPr>
              <a:t>BSC </a:t>
            </a:r>
            <a:r>
              <a:rPr lang="en-US" altLang="ca-ES" sz="3500" b="1" dirty="0">
                <a:solidFill>
                  <a:srgbClr val="124484"/>
                </a:solidFill>
                <a:latin typeface="Calibri"/>
              </a:rPr>
              <a:t>Current forecasts and </a:t>
            </a:r>
            <a:r>
              <a:rPr lang="en-US" altLang="ca-ES" sz="3500" b="1" dirty="0" smtClean="0">
                <a:solidFill>
                  <a:srgbClr val="124484"/>
                </a:solidFill>
                <a:latin typeface="Calibri"/>
              </a:rPr>
              <a:t>plans</a:t>
            </a:r>
            <a:endParaRPr lang="en-US" altLang="ca-ES" sz="3500" b="1" dirty="0">
              <a:solidFill>
                <a:srgbClr val="124484"/>
              </a:solidFill>
              <a:latin typeface="Calibri"/>
            </a:endParaRPr>
          </a:p>
        </p:txBody>
      </p:sp>
      <p:graphicFrame>
        <p:nvGraphicFramePr>
          <p:cNvPr id="12" name="Shape 174"/>
          <p:cNvGraphicFramePr/>
          <p:nvPr>
            <p:extLst>
              <p:ext uri="{D42A27DB-BD31-4B8C-83A1-F6EECF244321}">
                <p14:modId xmlns:p14="http://schemas.microsoft.com/office/powerpoint/2010/main" val="2835642757"/>
              </p:ext>
            </p:extLst>
          </p:nvPr>
        </p:nvGraphicFramePr>
        <p:xfrm>
          <a:off x="422689" y="1126100"/>
          <a:ext cx="8258300" cy="5840300"/>
        </p:xfrm>
        <a:graphic>
          <a:graphicData uri="http://schemas.openxmlformats.org/drawingml/2006/table">
            <a:tbl>
              <a:tblPr firstRow="1" firstCol="1" bandRow="1">
                <a:noFill/>
                <a:tableStyleId>{7B5B3640-A6C2-4D8C-AE0E-46E28F730D06}</a:tableStyleId>
              </a:tblPr>
              <a:tblGrid>
                <a:gridCol w="1645025"/>
                <a:gridCol w="2351625"/>
                <a:gridCol w="1755450"/>
                <a:gridCol w="2506200"/>
              </a:tblGrid>
              <a:tr h="986025">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DOMAIN</a:t>
                      </a:r>
                      <a:endParaRPr sz="1200" b="0" u="none" strike="noStrike" cap="none">
                        <a:solidFill>
                          <a:schemeClr val="lt1"/>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b="0" u="none" strike="noStrike" cap="none" dirty="0">
                          <a:solidFill>
                            <a:schemeClr val="lt1"/>
                          </a:solidFill>
                          <a:latin typeface="Arial"/>
                          <a:ea typeface="Arial"/>
                          <a:cs typeface="Arial"/>
                          <a:sym typeface="Arial"/>
                        </a:rPr>
                        <a:t>GLOBAL</a:t>
                      </a:r>
                      <a:endParaRPr sz="1400" dirty="0"/>
                    </a:p>
                    <a:p>
                      <a:pPr marL="0" marR="0" lvl="0" indent="0" algn="ctr" rtl="0">
                        <a:spcBef>
                          <a:spcPts val="0"/>
                        </a:spcBef>
                        <a:spcAft>
                          <a:spcPts val="0"/>
                        </a:spcAft>
                        <a:buNone/>
                      </a:pPr>
                      <a:r>
                        <a:rPr lang="en-GB" sz="1200" b="0" u="none" strike="noStrike" cap="none" dirty="0">
                          <a:solidFill>
                            <a:schemeClr val="lt1"/>
                          </a:solidFill>
                          <a:latin typeface="Arial"/>
                          <a:ea typeface="Arial"/>
                          <a:cs typeface="Arial"/>
                          <a:sym typeface="Arial"/>
                        </a:rPr>
                        <a:t>(ICAP)</a:t>
                      </a:r>
                      <a:endParaRPr sz="1200" b="0" u="none" strike="noStrike" cap="none" dirty="0">
                        <a:solidFill>
                          <a:schemeClr val="lt1"/>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REGIONAL</a:t>
                      </a:r>
                      <a:endParaRPr sz="1400"/>
                    </a:p>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North Africa, Middle East and Europe</a:t>
                      </a:r>
                      <a:endParaRPr sz="1400"/>
                    </a:p>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(SDS-WAS)</a:t>
                      </a:r>
                      <a:endParaRPr sz="1200" b="0" u="none" strike="noStrike" cap="none">
                        <a:solidFill>
                          <a:schemeClr val="lt1"/>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REGIONAL</a:t>
                      </a:r>
                      <a:endParaRPr sz="1400"/>
                    </a:p>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Europe/Iberian Peninsula/Urban Areas</a:t>
                      </a:r>
                      <a:endParaRPr sz="1400"/>
                    </a:p>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(CALIOPE)</a:t>
                      </a:r>
                      <a:endParaRPr sz="1200" b="0" u="none" strike="noStrike" cap="none">
                        <a:solidFill>
                          <a:schemeClr val="lt1"/>
                        </a:solidFill>
                        <a:latin typeface="Arial"/>
                        <a:ea typeface="Arial"/>
                        <a:cs typeface="Arial"/>
                        <a:sym typeface="Arial"/>
                      </a:endParaRPr>
                    </a:p>
                  </a:txBody>
                  <a:tcPr marL="68575" marR="68575" marT="0" marB="0" anchor="ctr"/>
                </a:tc>
              </a:tr>
              <a:tr h="394425">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Model</a:t>
                      </a:r>
                      <a:endParaRPr sz="1400"/>
                    </a:p>
                  </a:txBody>
                  <a:tcPr marL="68575" marR="68575" marT="0" marB="0" anchor="ctr"/>
                </a:tc>
                <a:tc>
                  <a:txBody>
                    <a:bodyPr/>
                    <a:lstStyle/>
                    <a:p>
                      <a:pPr marL="0" marR="0" lvl="0" indent="0" algn="ctr" rtl="0">
                        <a:spcBef>
                          <a:spcPts val="0"/>
                        </a:spcBef>
                        <a:spcAft>
                          <a:spcPts val="0"/>
                        </a:spcAft>
                        <a:buNone/>
                      </a:pPr>
                      <a:r>
                        <a:rPr lang="en-GB" sz="1200" u="none" strike="noStrike" cap="none">
                          <a:latin typeface="Arial"/>
                          <a:ea typeface="Arial"/>
                          <a:cs typeface="Arial"/>
                          <a:sym typeface="Arial"/>
                        </a:rPr>
                        <a:t>MONARCH</a:t>
                      </a:r>
                      <a:endParaRPr sz="1200" u="none" strike="noStrike" cap="none">
                        <a:solidFill>
                          <a:schemeClr val="dk1"/>
                        </a:solidFill>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Clr>
                          <a:schemeClr val="dk1"/>
                        </a:buClr>
                        <a:buSzPts val="1200"/>
                        <a:buFont typeface="Arial"/>
                        <a:buNone/>
                      </a:pPr>
                      <a:r>
                        <a:rPr lang="en-GB" sz="1200" u="none" strike="noStrike" cap="none">
                          <a:latin typeface="Arial"/>
                          <a:ea typeface="Arial"/>
                          <a:cs typeface="Arial"/>
                          <a:sym typeface="Arial"/>
                        </a:rPr>
                        <a:t>MONARCH</a:t>
                      </a:r>
                      <a:endParaRPr sz="1200" u="none" strike="noStrike" cap="none">
                        <a:solidFill>
                          <a:schemeClr val="dk1"/>
                        </a:solidFill>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Clr>
                          <a:schemeClr val="dk1"/>
                        </a:buClr>
                        <a:buSzPts val="1200"/>
                        <a:buFont typeface="Arial"/>
                        <a:buNone/>
                      </a:pPr>
                      <a:r>
                        <a:rPr lang="en-GB" sz="1200" u="none" strike="noStrike" cap="none">
                          <a:solidFill>
                            <a:schemeClr val="dk1"/>
                          </a:solidFill>
                          <a:latin typeface="Arial"/>
                          <a:ea typeface="Arial"/>
                          <a:cs typeface="Arial"/>
                          <a:sym typeface="Arial"/>
                        </a:rPr>
                        <a:t>CMAQ (DREAM for dust)</a:t>
                      </a:r>
                      <a:endParaRPr sz="1400"/>
                    </a:p>
                    <a:p>
                      <a:pPr marL="0" marR="0" lvl="0" indent="0" algn="ctr" rtl="0">
                        <a:lnSpc>
                          <a:spcPct val="100000"/>
                        </a:lnSpc>
                        <a:spcBef>
                          <a:spcPts val="0"/>
                        </a:spcBef>
                        <a:spcAft>
                          <a:spcPts val="0"/>
                        </a:spcAft>
                        <a:buClr>
                          <a:srgbClr val="FF0000"/>
                        </a:buClr>
                        <a:buSzPts val="1200"/>
                        <a:buFont typeface="Arial"/>
                        <a:buNone/>
                      </a:pPr>
                      <a:r>
                        <a:rPr lang="en-GB" sz="1200" u="none" strike="noStrike" cap="none">
                          <a:solidFill>
                            <a:srgbClr val="FF0000"/>
                          </a:solidFill>
                          <a:latin typeface="Arial"/>
                          <a:ea typeface="Arial"/>
                          <a:cs typeface="Arial"/>
                          <a:sym typeface="Arial"/>
                        </a:rPr>
                        <a:t>MONARCH</a:t>
                      </a:r>
                      <a:endParaRPr sz="1400"/>
                    </a:p>
                  </a:txBody>
                  <a:tcPr marL="68575" marR="68575" marT="0" marB="0" anchor="ctr"/>
                </a:tc>
              </a:tr>
              <a:tr h="201450">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Status</a:t>
                      </a:r>
                      <a:endParaRPr sz="1400"/>
                    </a:p>
                  </a:txBody>
                  <a:tcPr marL="68575" marR="68575" marT="0" marB="0" anchor="ctr"/>
                </a:tc>
                <a:tc>
                  <a:txBody>
                    <a:bodyPr/>
                    <a:lstStyle/>
                    <a:p>
                      <a:pPr marL="0" marR="0" lvl="0" indent="0" algn="ctr" rtl="0">
                        <a:spcBef>
                          <a:spcPts val="0"/>
                        </a:spcBef>
                        <a:spcAft>
                          <a:spcPts val="0"/>
                        </a:spcAft>
                        <a:buNone/>
                      </a:pPr>
                      <a:r>
                        <a:rPr lang="en-GB" sz="1200" u="none" strike="noStrike" cap="none">
                          <a:latin typeface="Arial"/>
                          <a:ea typeface="Arial"/>
                          <a:cs typeface="Arial"/>
                          <a:sym typeface="Arial"/>
                        </a:rPr>
                        <a:t>QO</a:t>
                      </a:r>
                      <a:endParaRPr sz="1400"/>
                    </a:p>
                  </a:txBody>
                  <a:tcPr marL="68575" marR="68575" marT="0" marB="0" anchor="ctr"/>
                </a:tc>
                <a:tc>
                  <a:txBody>
                    <a:bodyPr/>
                    <a:lstStyle/>
                    <a:p>
                      <a:pPr marL="0" marR="0" lvl="0" indent="0" algn="ctr" rtl="0">
                        <a:spcBef>
                          <a:spcPts val="0"/>
                        </a:spcBef>
                        <a:spcAft>
                          <a:spcPts val="0"/>
                        </a:spcAft>
                        <a:buNone/>
                      </a:pPr>
                      <a:r>
                        <a:rPr lang="en-GB" sz="1200" u="none" strike="noStrike" cap="none">
                          <a:latin typeface="Arial"/>
                          <a:ea typeface="Arial"/>
                          <a:cs typeface="Arial"/>
                          <a:sym typeface="Arial"/>
                        </a:rPr>
                        <a:t>O</a:t>
                      </a:r>
                      <a:endParaRPr sz="1200" u="none" strike="noStrike" cap="none">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u="none" strike="noStrike" cap="none">
                          <a:latin typeface="Arial"/>
                          <a:ea typeface="Arial"/>
                          <a:cs typeface="Arial"/>
                          <a:sym typeface="Arial"/>
                        </a:rPr>
                        <a:t>O</a:t>
                      </a:r>
                      <a:endParaRPr sz="1200" u="none" strike="noStrike" cap="none">
                        <a:latin typeface="Arial"/>
                        <a:ea typeface="Arial"/>
                        <a:cs typeface="Arial"/>
                        <a:sym typeface="Arial"/>
                      </a:endParaRPr>
                    </a:p>
                  </a:txBody>
                  <a:tcPr marL="68575" marR="68575" marT="0" marB="0" anchor="ctr"/>
                </a:tc>
              </a:tr>
              <a:tr h="626825">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Meteorology</a:t>
                      </a:r>
                      <a:endParaRPr sz="1400"/>
                    </a:p>
                  </a:txBody>
                  <a:tcPr marL="68575" marR="68575" marT="0" marB="0" anchor="ctr"/>
                </a:tc>
                <a:tc>
                  <a:txBody>
                    <a:bodyPr/>
                    <a:lstStyle/>
                    <a:p>
                      <a:pPr marL="0" marR="0" lvl="0" indent="0" algn="ctr" rtl="0">
                        <a:spcBef>
                          <a:spcPts val="0"/>
                        </a:spcBef>
                        <a:spcAft>
                          <a:spcPts val="0"/>
                        </a:spcAft>
                        <a:buNone/>
                      </a:pPr>
                      <a:r>
                        <a:rPr lang="en-GB" sz="1200" u="none" strike="noStrike" cap="none">
                          <a:latin typeface="Arial"/>
                          <a:ea typeface="Arial"/>
                          <a:cs typeface="Arial"/>
                          <a:sym typeface="Arial"/>
                        </a:rPr>
                        <a:t>Inline: NMMB</a:t>
                      </a:r>
                      <a:endParaRPr sz="1200" u="none" strike="noStrike" cap="none">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u="none" strike="noStrike" cap="none">
                          <a:latin typeface="Arial"/>
                          <a:ea typeface="Arial"/>
                          <a:cs typeface="Arial"/>
                          <a:sym typeface="Arial"/>
                        </a:rPr>
                        <a:t>Inline: NMMB </a:t>
                      </a:r>
                      <a:endParaRPr sz="1400"/>
                    </a:p>
                  </a:txBody>
                  <a:tcPr marL="68575" marR="68575" marT="0" marB="0" anchor="ctr"/>
                </a:tc>
                <a:tc>
                  <a:txBody>
                    <a:bodyPr/>
                    <a:lstStyle/>
                    <a:p>
                      <a:pPr marL="0" marR="0" lvl="0" indent="0" algn="ctr" rtl="0">
                        <a:spcBef>
                          <a:spcPts val="0"/>
                        </a:spcBef>
                        <a:spcAft>
                          <a:spcPts val="0"/>
                        </a:spcAft>
                        <a:buNone/>
                      </a:pPr>
                      <a:r>
                        <a:rPr lang="en-GB" sz="1200" u="none" strike="noStrike" cap="none">
                          <a:latin typeface="Arial"/>
                          <a:ea typeface="Arial"/>
                          <a:cs typeface="Arial"/>
                          <a:sym typeface="Arial"/>
                        </a:rPr>
                        <a:t>Offline: WRF-ARW</a:t>
                      </a:r>
                      <a:endParaRPr sz="1400"/>
                    </a:p>
                    <a:p>
                      <a:pPr marL="0" marR="0" lvl="0" indent="0" algn="ctr" rtl="0">
                        <a:spcBef>
                          <a:spcPts val="300"/>
                        </a:spcBef>
                        <a:spcAft>
                          <a:spcPts val="0"/>
                        </a:spcAft>
                        <a:buNone/>
                      </a:pPr>
                      <a:r>
                        <a:rPr lang="en-GB" sz="1200" u="none" strike="noStrike" cap="none">
                          <a:solidFill>
                            <a:srgbClr val="FF0000"/>
                          </a:solidFill>
                          <a:latin typeface="Arial"/>
                          <a:ea typeface="Arial"/>
                          <a:cs typeface="Arial"/>
                          <a:sym typeface="Arial"/>
                        </a:rPr>
                        <a:t>Inline: NMMB </a:t>
                      </a:r>
                      <a:endParaRPr sz="1400"/>
                    </a:p>
                    <a:p>
                      <a:pPr marL="0" marR="0" lvl="0" indent="0" algn="ctr" rtl="0">
                        <a:spcBef>
                          <a:spcPts val="0"/>
                        </a:spcBef>
                        <a:spcAft>
                          <a:spcPts val="0"/>
                        </a:spcAft>
                        <a:buNone/>
                      </a:pPr>
                      <a:r>
                        <a:rPr lang="en-GB" sz="1200" u="none" strike="noStrike" cap="none">
                          <a:solidFill>
                            <a:srgbClr val="FF0000"/>
                          </a:solidFill>
                          <a:latin typeface="Arial"/>
                          <a:ea typeface="Arial"/>
                          <a:cs typeface="Arial"/>
                          <a:sym typeface="Arial"/>
                        </a:rPr>
                        <a:t>nesting</a:t>
                      </a:r>
                      <a:endParaRPr sz="1400"/>
                    </a:p>
                  </a:txBody>
                  <a:tcPr marL="68575" marR="68575" marT="0" marB="0" anchor="ctr"/>
                </a:tc>
              </a:tr>
              <a:tr h="394425">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Resolution</a:t>
                      </a:r>
                      <a:endParaRPr sz="1400"/>
                    </a:p>
                  </a:txBody>
                  <a:tcPr marL="68575" marR="68575" marT="0" marB="0" anchor="ctr"/>
                </a:tc>
                <a:tc>
                  <a:txBody>
                    <a:bodyPr/>
                    <a:lstStyle/>
                    <a:p>
                      <a:pPr marL="0" marR="0" lvl="0" indent="0" algn="ctr" rtl="0">
                        <a:spcBef>
                          <a:spcPts val="0"/>
                        </a:spcBef>
                        <a:spcAft>
                          <a:spcPts val="0"/>
                        </a:spcAft>
                        <a:buNone/>
                      </a:pPr>
                      <a:r>
                        <a:rPr lang="en-GB" sz="1200" u="none" strike="noStrike" cap="none" dirty="0">
                          <a:latin typeface="Arial"/>
                          <a:ea typeface="Arial"/>
                          <a:cs typeface="Arial"/>
                          <a:sym typeface="Arial"/>
                        </a:rPr>
                        <a:t>1.4x1 </a:t>
                      </a:r>
                      <a:r>
                        <a:rPr lang="en-GB" sz="1200" u="none" strike="noStrike" cap="none" dirty="0" err="1">
                          <a:latin typeface="Arial"/>
                          <a:ea typeface="Arial"/>
                          <a:cs typeface="Arial"/>
                          <a:sym typeface="Arial"/>
                        </a:rPr>
                        <a:t>deg</a:t>
                      </a:r>
                      <a:endParaRPr sz="1200" u="none" strike="noStrike" cap="none" dirty="0">
                        <a:latin typeface="Arial"/>
                        <a:ea typeface="Arial"/>
                        <a:cs typeface="Arial"/>
                        <a:sym typeface="Arial"/>
                      </a:endParaRPr>
                    </a:p>
                    <a:p>
                      <a:pPr marL="0" marR="0" lvl="0" indent="0" algn="ctr" rtl="0">
                        <a:spcBef>
                          <a:spcPts val="0"/>
                        </a:spcBef>
                        <a:spcAft>
                          <a:spcPts val="0"/>
                        </a:spcAft>
                        <a:buNone/>
                      </a:pPr>
                      <a:r>
                        <a:rPr lang="en-GB" sz="1200" b="1" i="1" u="none" strike="noStrike" cap="none" dirty="0">
                          <a:solidFill>
                            <a:srgbClr val="3366FF"/>
                          </a:solidFill>
                          <a:latin typeface="Arial"/>
                          <a:ea typeface="Arial"/>
                          <a:cs typeface="Arial"/>
                          <a:sym typeface="Arial"/>
                        </a:rPr>
                        <a:t>0.7x0.5 </a:t>
                      </a:r>
                      <a:r>
                        <a:rPr lang="en-GB" sz="1200" b="1" i="1" u="none" strike="noStrike" cap="none" dirty="0" err="1">
                          <a:solidFill>
                            <a:srgbClr val="3366FF"/>
                          </a:solidFill>
                          <a:latin typeface="Arial"/>
                          <a:ea typeface="Arial"/>
                          <a:cs typeface="Arial"/>
                          <a:sym typeface="Arial"/>
                        </a:rPr>
                        <a:t>deg</a:t>
                      </a:r>
                      <a:endParaRPr sz="1200" b="1" i="1" u="none" strike="noStrike" cap="none" dirty="0">
                        <a:solidFill>
                          <a:srgbClr val="3366FF"/>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u="none" strike="noStrike" cap="none">
                          <a:latin typeface="Arial"/>
                          <a:ea typeface="Arial"/>
                          <a:cs typeface="Arial"/>
                          <a:sym typeface="Arial"/>
                        </a:rPr>
                        <a:t>0.1x0.1 deg</a:t>
                      </a:r>
                      <a:endParaRPr sz="1200" u="none" strike="noStrike" cap="none">
                        <a:latin typeface="Arial"/>
                        <a:ea typeface="Arial"/>
                        <a:cs typeface="Arial"/>
                        <a:sym typeface="Arial"/>
                      </a:endParaRPr>
                    </a:p>
                    <a:p>
                      <a:pPr marL="0" marR="0" lvl="0" indent="0" algn="ctr" rtl="0">
                        <a:spcBef>
                          <a:spcPts val="0"/>
                        </a:spcBef>
                        <a:spcAft>
                          <a:spcPts val="0"/>
                        </a:spcAft>
                        <a:buNone/>
                      </a:pPr>
                      <a:r>
                        <a:rPr lang="en-GB" sz="1200" u="none" strike="noStrike" cap="none">
                          <a:solidFill>
                            <a:srgbClr val="FF0000"/>
                          </a:solidFill>
                          <a:latin typeface="Arial"/>
                          <a:ea typeface="Arial"/>
                          <a:cs typeface="Arial"/>
                          <a:sym typeface="Arial"/>
                        </a:rPr>
                        <a:t>0.03x0.03 deg</a:t>
                      </a:r>
                      <a:endParaRPr sz="1200" u="none" strike="noStrike" cap="none">
                        <a:solidFill>
                          <a:srgbClr val="FF0000"/>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u="none" strike="noStrike" cap="none">
                          <a:latin typeface="Arial"/>
                          <a:ea typeface="Arial"/>
                          <a:cs typeface="Arial"/>
                          <a:sym typeface="Arial"/>
                        </a:rPr>
                        <a:t>0.1x0.1 / 0.04x0.04 / 0.01 x0.01</a:t>
                      </a:r>
                      <a:endParaRPr sz="1200" u="none" strike="noStrike" cap="none">
                        <a:latin typeface="Arial"/>
                        <a:ea typeface="Arial"/>
                        <a:cs typeface="Arial"/>
                        <a:sym typeface="Arial"/>
                      </a:endParaRPr>
                    </a:p>
                  </a:txBody>
                  <a:tcPr marL="68575" marR="68575" marT="0" marB="0" anchor="ctr"/>
                </a:tc>
              </a:tr>
              <a:tr h="464850">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levels</a:t>
                      </a:r>
                      <a:endParaRPr sz="1200" b="0" u="none" strike="noStrike" cap="none">
                        <a:solidFill>
                          <a:schemeClr val="lt1"/>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u="none" strike="noStrike" cap="none">
                          <a:latin typeface="Arial"/>
                          <a:ea typeface="Arial"/>
                          <a:cs typeface="Arial"/>
                          <a:sym typeface="Arial"/>
                        </a:rPr>
                        <a:t>24</a:t>
                      </a:r>
                      <a:endParaRPr sz="1400"/>
                    </a:p>
                    <a:p>
                      <a:pPr marL="0" marR="0" lvl="0" indent="0" algn="ctr" rtl="0">
                        <a:spcBef>
                          <a:spcPts val="600"/>
                        </a:spcBef>
                        <a:spcAft>
                          <a:spcPts val="0"/>
                        </a:spcAft>
                        <a:buNone/>
                      </a:pPr>
                      <a:r>
                        <a:rPr lang="en-GB" sz="1200" u="none" strike="noStrike" cap="none">
                          <a:solidFill>
                            <a:srgbClr val="3366FF"/>
                          </a:solidFill>
                          <a:latin typeface="Arial"/>
                          <a:ea typeface="Arial"/>
                          <a:cs typeface="Arial"/>
                          <a:sym typeface="Arial"/>
                        </a:rPr>
                        <a:t>48</a:t>
                      </a:r>
                      <a:endParaRPr sz="1200" u="none" strike="noStrike" cap="none">
                        <a:solidFill>
                          <a:srgbClr val="3366FF"/>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u="none" strike="noStrike" cap="none">
                          <a:latin typeface="Arial"/>
                          <a:ea typeface="Arial"/>
                          <a:cs typeface="Arial"/>
                          <a:sym typeface="Arial"/>
                        </a:rPr>
                        <a:t>40</a:t>
                      </a:r>
                      <a:endParaRPr sz="1400"/>
                    </a:p>
                    <a:p>
                      <a:pPr marL="0" marR="0" lvl="0" indent="0" algn="ctr" rtl="0">
                        <a:spcBef>
                          <a:spcPts val="600"/>
                        </a:spcBef>
                        <a:spcAft>
                          <a:spcPts val="0"/>
                        </a:spcAft>
                        <a:buNone/>
                      </a:pPr>
                      <a:r>
                        <a:rPr lang="en-GB" sz="1200" u="none" strike="noStrike" cap="none">
                          <a:solidFill>
                            <a:srgbClr val="FF0000"/>
                          </a:solidFill>
                          <a:latin typeface="Arial"/>
                          <a:ea typeface="Arial"/>
                          <a:cs typeface="Arial"/>
                          <a:sym typeface="Arial"/>
                        </a:rPr>
                        <a:t>60-70</a:t>
                      </a:r>
                      <a:endParaRPr sz="1200" u="none" strike="noStrike" cap="none">
                        <a:solidFill>
                          <a:srgbClr val="FF0000"/>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u="none" strike="noStrike" cap="none">
                          <a:latin typeface="Arial"/>
                          <a:ea typeface="Arial"/>
                          <a:cs typeface="Arial"/>
                          <a:sym typeface="Arial"/>
                        </a:rPr>
                        <a:t>30</a:t>
                      </a:r>
                      <a:endParaRPr sz="1400"/>
                    </a:p>
                    <a:p>
                      <a:pPr marL="0" marR="0" lvl="0" indent="0" algn="ctr" rtl="0">
                        <a:spcBef>
                          <a:spcPts val="600"/>
                        </a:spcBef>
                        <a:spcAft>
                          <a:spcPts val="0"/>
                        </a:spcAft>
                        <a:buNone/>
                      </a:pPr>
                      <a:r>
                        <a:rPr lang="en-GB" sz="1200" u="none" strike="noStrike" cap="none">
                          <a:solidFill>
                            <a:srgbClr val="FF0000"/>
                          </a:solidFill>
                          <a:latin typeface="Arial"/>
                          <a:ea typeface="Arial"/>
                          <a:cs typeface="Arial"/>
                          <a:sym typeface="Arial"/>
                        </a:rPr>
                        <a:t>60-70</a:t>
                      </a:r>
                      <a:endParaRPr sz="1200" u="none" strike="noStrike" cap="none">
                        <a:solidFill>
                          <a:srgbClr val="FF0000"/>
                        </a:solidFill>
                        <a:latin typeface="Arial"/>
                        <a:ea typeface="Arial"/>
                        <a:cs typeface="Arial"/>
                        <a:sym typeface="Arial"/>
                      </a:endParaRPr>
                    </a:p>
                  </a:txBody>
                  <a:tcPr marL="68575" marR="68575" marT="0" marB="0" anchor="ctr"/>
                </a:tc>
              </a:tr>
              <a:tr h="394425">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DA</a:t>
                      </a:r>
                      <a:endParaRPr sz="1400"/>
                    </a:p>
                  </a:txBody>
                  <a:tcPr marL="68575" marR="68575" marT="0" marB="0" anchor="ctr"/>
                </a:tc>
                <a:tc>
                  <a:txBody>
                    <a:bodyPr/>
                    <a:lstStyle/>
                    <a:p>
                      <a:pPr marL="0" marR="0" lvl="0" indent="0" algn="ctr" rtl="0">
                        <a:spcBef>
                          <a:spcPts val="0"/>
                        </a:spcBef>
                        <a:spcAft>
                          <a:spcPts val="0"/>
                        </a:spcAft>
                        <a:buNone/>
                      </a:pPr>
                      <a:r>
                        <a:rPr lang="en-GB" sz="1200" u="none" strike="noStrike" cap="none">
                          <a:solidFill>
                            <a:srgbClr val="3366FF"/>
                          </a:solidFill>
                          <a:latin typeface="Arial"/>
                          <a:ea typeface="Arial"/>
                          <a:cs typeface="Arial"/>
                          <a:sym typeface="Arial"/>
                        </a:rPr>
                        <a:t>LETKF</a:t>
                      </a:r>
                      <a:endParaRPr sz="1200" u="none" strike="noStrike" cap="none">
                        <a:solidFill>
                          <a:srgbClr val="3366FF"/>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u="none" strike="noStrike" cap="none">
                          <a:solidFill>
                            <a:srgbClr val="3366FF"/>
                          </a:solidFill>
                          <a:latin typeface="Arial"/>
                          <a:ea typeface="Arial"/>
                          <a:cs typeface="Arial"/>
                          <a:sym typeface="Arial"/>
                        </a:rPr>
                        <a:t>LETKF</a:t>
                      </a:r>
                      <a:endParaRPr sz="1200" u="none" strike="noStrike" cap="none">
                        <a:solidFill>
                          <a:srgbClr val="3366FF"/>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b="0" u="none" strike="noStrike" cap="none">
                          <a:solidFill>
                            <a:schemeClr val="dk1"/>
                          </a:solidFill>
                          <a:latin typeface="Arial"/>
                          <a:ea typeface="Arial"/>
                          <a:cs typeface="Arial"/>
                          <a:sym typeface="Arial"/>
                        </a:rPr>
                        <a:t>NA</a:t>
                      </a:r>
                      <a:endParaRPr sz="1400"/>
                    </a:p>
                    <a:p>
                      <a:pPr marL="0" marR="0" lvl="0" indent="0" algn="ctr" rtl="0">
                        <a:lnSpc>
                          <a:spcPct val="100000"/>
                        </a:lnSpc>
                        <a:spcBef>
                          <a:spcPts val="0"/>
                        </a:spcBef>
                        <a:spcAft>
                          <a:spcPts val="0"/>
                        </a:spcAft>
                        <a:buClr>
                          <a:srgbClr val="008000"/>
                        </a:buClr>
                        <a:buSzPts val="1200"/>
                        <a:buFont typeface="Arial"/>
                        <a:buNone/>
                      </a:pPr>
                      <a:r>
                        <a:rPr lang="en-GB" sz="1200" u="none" strike="noStrike" cap="none">
                          <a:solidFill>
                            <a:srgbClr val="008000"/>
                          </a:solidFill>
                          <a:latin typeface="Arial"/>
                          <a:ea typeface="Arial"/>
                          <a:cs typeface="Arial"/>
                          <a:sym typeface="Arial"/>
                        </a:rPr>
                        <a:t>LETKF</a:t>
                      </a:r>
                      <a:endParaRPr sz="1400"/>
                    </a:p>
                  </a:txBody>
                  <a:tcPr marL="68575" marR="68575" marT="0" marB="0" anchor="ctr"/>
                </a:tc>
              </a:tr>
              <a:tr h="394425">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Assimilated Obs</a:t>
                      </a:r>
                      <a:endParaRPr sz="1200" b="0" u="none" strike="noStrike" cap="none">
                        <a:solidFill>
                          <a:schemeClr val="lt1"/>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u="none" strike="noStrike" cap="none">
                          <a:solidFill>
                            <a:srgbClr val="0070C0"/>
                          </a:solidFill>
                          <a:latin typeface="Arial"/>
                          <a:ea typeface="Arial"/>
                          <a:cs typeface="Arial"/>
                          <a:sym typeface="Arial"/>
                        </a:rPr>
                        <a:t>MODIS DT+DB (DU)</a:t>
                      </a:r>
                      <a:endParaRPr sz="1400"/>
                    </a:p>
                    <a:p>
                      <a:pPr marL="0" marR="0" lvl="0" indent="0" algn="ctr" rtl="0">
                        <a:lnSpc>
                          <a:spcPct val="100000"/>
                        </a:lnSpc>
                        <a:spcBef>
                          <a:spcPts val="0"/>
                        </a:spcBef>
                        <a:spcAft>
                          <a:spcPts val="0"/>
                        </a:spcAft>
                        <a:buClr>
                          <a:srgbClr val="008000"/>
                        </a:buClr>
                        <a:buSzPts val="1200"/>
                        <a:buFont typeface="Arial"/>
                        <a:buNone/>
                      </a:pPr>
                      <a:r>
                        <a:rPr lang="en-GB" sz="1200" u="none" strike="noStrike" cap="none">
                          <a:solidFill>
                            <a:srgbClr val="008000"/>
                          </a:solidFill>
                          <a:latin typeface="Arial"/>
                          <a:ea typeface="Arial"/>
                          <a:cs typeface="Arial"/>
                          <a:sym typeface="Arial"/>
                        </a:rPr>
                        <a:t>MODIS DT+DB (ALL)</a:t>
                      </a:r>
                      <a:endParaRPr sz="1400"/>
                    </a:p>
                  </a:txBody>
                  <a:tcPr marL="68575" marR="68575" marT="0" marB="0" anchor="ctr"/>
                </a:tc>
                <a:tc>
                  <a:txBody>
                    <a:bodyPr/>
                    <a:lstStyle/>
                    <a:p>
                      <a:pPr marL="0" marR="0" lvl="0" indent="0" algn="ctr" rtl="0">
                        <a:spcBef>
                          <a:spcPts val="0"/>
                        </a:spcBef>
                        <a:spcAft>
                          <a:spcPts val="0"/>
                        </a:spcAft>
                        <a:buNone/>
                      </a:pPr>
                      <a:r>
                        <a:rPr lang="en-GB" sz="1200" u="none" strike="noStrike" cap="none">
                          <a:solidFill>
                            <a:srgbClr val="FF0000"/>
                          </a:solidFill>
                          <a:latin typeface="Arial"/>
                          <a:ea typeface="Arial"/>
                          <a:cs typeface="Arial"/>
                          <a:sym typeface="Arial"/>
                        </a:rPr>
                        <a:t>MODIS DT+DB (DU)</a:t>
                      </a:r>
                      <a:endParaRPr sz="1200" u="none" strike="noStrike" cap="none">
                        <a:solidFill>
                          <a:srgbClr val="FF0000"/>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b="0" u="none" strike="noStrike" cap="none">
                          <a:solidFill>
                            <a:schemeClr val="dk1"/>
                          </a:solidFill>
                          <a:latin typeface="Arial"/>
                          <a:ea typeface="Arial"/>
                          <a:cs typeface="Arial"/>
                          <a:sym typeface="Arial"/>
                        </a:rPr>
                        <a:t>NA</a:t>
                      </a:r>
                      <a:endParaRPr sz="1400"/>
                    </a:p>
                    <a:p>
                      <a:pPr marL="0" marR="0" lvl="0" indent="0" algn="ctr" rtl="0">
                        <a:lnSpc>
                          <a:spcPct val="100000"/>
                        </a:lnSpc>
                        <a:spcBef>
                          <a:spcPts val="0"/>
                        </a:spcBef>
                        <a:spcAft>
                          <a:spcPts val="0"/>
                        </a:spcAft>
                        <a:buClr>
                          <a:srgbClr val="008000"/>
                        </a:buClr>
                        <a:buSzPts val="1200"/>
                        <a:buFont typeface="Arial"/>
                        <a:buNone/>
                      </a:pPr>
                      <a:r>
                        <a:rPr lang="en-GB" sz="1200" u="none" strike="noStrike" cap="none">
                          <a:solidFill>
                            <a:srgbClr val="008000"/>
                          </a:solidFill>
                          <a:latin typeface="Arial"/>
                          <a:ea typeface="Arial"/>
                          <a:cs typeface="Arial"/>
                          <a:sym typeface="Arial"/>
                        </a:rPr>
                        <a:t>MODIS DT+DB (ALL)</a:t>
                      </a:r>
                      <a:endParaRPr sz="1400"/>
                    </a:p>
                  </a:txBody>
                  <a:tcPr marL="68575" marR="68575" marT="0" marB="0" anchor="ctr"/>
                </a:tc>
              </a:tr>
              <a:tr h="633000">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Aerosol</a:t>
                      </a:r>
                      <a:endParaRPr sz="1400"/>
                    </a:p>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Species</a:t>
                      </a:r>
                      <a:endParaRPr sz="1200" b="0" u="none" strike="noStrike" cap="none">
                        <a:solidFill>
                          <a:schemeClr val="lt1"/>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b="1" i="1" u="none" strike="noStrike" cap="none" dirty="0">
                          <a:latin typeface="Arial"/>
                          <a:ea typeface="Arial"/>
                          <a:cs typeface="Arial"/>
                          <a:sym typeface="Arial"/>
                        </a:rPr>
                        <a:t>DU, SS, </a:t>
                      </a:r>
                      <a:r>
                        <a:rPr lang="en-GB" sz="1200" b="1" i="1" u="none" strike="noStrike" cap="none" dirty="0">
                          <a:solidFill>
                            <a:srgbClr val="3366FF"/>
                          </a:solidFill>
                          <a:latin typeface="Arial"/>
                          <a:ea typeface="Arial"/>
                          <a:cs typeface="Arial"/>
                          <a:sym typeface="Arial"/>
                        </a:rPr>
                        <a:t>BC, </a:t>
                      </a:r>
                      <a:endParaRPr sz="1400" b="1" i="1" dirty="0"/>
                    </a:p>
                    <a:p>
                      <a:pPr marL="0" marR="0" lvl="0" indent="0" algn="ctr" rtl="0">
                        <a:spcBef>
                          <a:spcPts val="0"/>
                        </a:spcBef>
                        <a:spcAft>
                          <a:spcPts val="0"/>
                        </a:spcAft>
                        <a:buNone/>
                      </a:pPr>
                      <a:r>
                        <a:rPr lang="en-GB" sz="1200" b="1" i="1" u="none" strike="noStrike" cap="none" dirty="0">
                          <a:solidFill>
                            <a:srgbClr val="3366FF"/>
                          </a:solidFill>
                          <a:latin typeface="Arial"/>
                          <a:ea typeface="Arial"/>
                          <a:cs typeface="Arial"/>
                          <a:sym typeface="Arial"/>
                        </a:rPr>
                        <a:t>POA, SOA bio</a:t>
                      </a:r>
                      <a:r>
                        <a:rPr lang="en-GB" sz="1200" b="1" u="none" strike="noStrike" cap="none" dirty="0">
                          <a:solidFill>
                            <a:srgbClr val="3366FF"/>
                          </a:solidFill>
                          <a:latin typeface="Arial"/>
                          <a:ea typeface="Arial"/>
                          <a:cs typeface="Arial"/>
                          <a:sym typeface="Arial"/>
                        </a:rPr>
                        <a:t>, </a:t>
                      </a:r>
                      <a:endParaRPr sz="1400" b="1" dirty="0"/>
                    </a:p>
                    <a:p>
                      <a:pPr marL="0" marR="0" lvl="0" indent="0" algn="ctr" rtl="0">
                        <a:spcBef>
                          <a:spcPts val="0"/>
                        </a:spcBef>
                        <a:spcAft>
                          <a:spcPts val="0"/>
                        </a:spcAft>
                        <a:buNone/>
                      </a:pPr>
                      <a:r>
                        <a:rPr lang="en-GB" sz="1200" u="none" strike="noStrike" cap="none" dirty="0">
                          <a:solidFill>
                            <a:srgbClr val="FF0000"/>
                          </a:solidFill>
                          <a:latin typeface="Arial"/>
                          <a:ea typeface="Arial"/>
                          <a:cs typeface="Arial"/>
                          <a:sym typeface="Arial"/>
                        </a:rPr>
                        <a:t>SOA </a:t>
                      </a:r>
                      <a:r>
                        <a:rPr lang="en-GB" sz="1200" u="none" strike="noStrike" cap="none" dirty="0" err="1">
                          <a:solidFill>
                            <a:srgbClr val="FF0000"/>
                          </a:solidFill>
                          <a:latin typeface="Arial"/>
                          <a:ea typeface="Arial"/>
                          <a:cs typeface="Arial"/>
                          <a:sym typeface="Arial"/>
                        </a:rPr>
                        <a:t>anthro</a:t>
                      </a:r>
                      <a:r>
                        <a:rPr lang="en-GB" sz="1200" u="none" strike="noStrike" cap="none" dirty="0">
                          <a:solidFill>
                            <a:srgbClr val="3366FF"/>
                          </a:solidFill>
                          <a:latin typeface="Arial"/>
                          <a:ea typeface="Arial"/>
                          <a:cs typeface="Arial"/>
                          <a:sym typeface="Arial"/>
                        </a:rPr>
                        <a:t>, </a:t>
                      </a:r>
                      <a:r>
                        <a:rPr lang="en-GB" sz="1200" b="1" i="1" u="none" strike="noStrike" cap="none" dirty="0">
                          <a:solidFill>
                            <a:srgbClr val="3366FF"/>
                          </a:solidFill>
                          <a:latin typeface="Arial"/>
                          <a:ea typeface="Arial"/>
                          <a:cs typeface="Arial"/>
                          <a:sym typeface="Arial"/>
                        </a:rPr>
                        <a:t>SU</a:t>
                      </a:r>
                      <a:r>
                        <a:rPr lang="en-GB" sz="1200" b="1" u="none" strike="noStrike" cap="none" dirty="0">
                          <a:solidFill>
                            <a:srgbClr val="3366FF"/>
                          </a:solidFill>
                          <a:latin typeface="Arial"/>
                          <a:ea typeface="Arial"/>
                          <a:cs typeface="Arial"/>
                          <a:sym typeface="Arial"/>
                        </a:rPr>
                        <a:t>,</a:t>
                      </a:r>
                      <a:r>
                        <a:rPr lang="en-GB" sz="1200" u="none" strike="noStrike" cap="none" dirty="0">
                          <a:solidFill>
                            <a:srgbClr val="3366FF"/>
                          </a:solidFill>
                          <a:latin typeface="Arial"/>
                          <a:ea typeface="Arial"/>
                          <a:cs typeface="Arial"/>
                          <a:sym typeface="Arial"/>
                        </a:rPr>
                        <a:t> </a:t>
                      </a:r>
                      <a:r>
                        <a:rPr lang="en-GB" sz="1200" u="none" strike="noStrike" cap="none" dirty="0">
                          <a:solidFill>
                            <a:srgbClr val="FF0000"/>
                          </a:solidFill>
                          <a:latin typeface="Arial"/>
                          <a:ea typeface="Arial"/>
                          <a:cs typeface="Arial"/>
                          <a:sym typeface="Arial"/>
                        </a:rPr>
                        <a:t>NI</a:t>
                      </a:r>
                      <a:endParaRPr sz="1400" dirty="0"/>
                    </a:p>
                  </a:txBody>
                  <a:tcPr marL="68575" marR="68575" marT="0" marB="0" anchor="ctr"/>
                </a:tc>
                <a:tc>
                  <a:txBody>
                    <a:bodyPr/>
                    <a:lstStyle/>
                    <a:p>
                      <a:pPr marL="0" marR="0" lvl="0" indent="0" algn="ctr" rtl="0">
                        <a:spcBef>
                          <a:spcPts val="0"/>
                        </a:spcBef>
                        <a:spcAft>
                          <a:spcPts val="0"/>
                        </a:spcAft>
                        <a:buNone/>
                      </a:pPr>
                      <a:endParaRPr sz="1200" u="none" strike="noStrike" cap="none">
                        <a:latin typeface="Arial"/>
                        <a:ea typeface="Arial"/>
                        <a:cs typeface="Arial"/>
                        <a:sym typeface="Arial"/>
                      </a:endParaRPr>
                    </a:p>
                    <a:p>
                      <a:pPr marL="0" marR="0" lvl="0" indent="0" algn="ctr" rtl="0">
                        <a:spcBef>
                          <a:spcPts val="300"/>
                        </a:spcBef>
                        <a:spcAft>
                          <a:spcPts val="0"/>
                        </a:spcAft>
                        <a:buNone/>
                      </a:pPr>
                      <a:r>
                        <a:rPr lang="en-GB" sz="1200" u="none" strike="noStrike" cap="none">
                          <a:latin typeface="Arial"/>
                          <a:ea typeface="Arial"/>
                          <a:cs typeface="Arial"/>
                          <a:sym typeface="Arial"/>
                        </a:rPr>
                        <a:t>DU</a:t>
                      </a:r>
                      <a:endParaRPr sz="1400"/>
                    </a:p>
                  </a:txBody>
                  <a:tcPr marL="68575" marR="68575" marT="0" marB="0" anchor="ctr"/>
                </a:tc>
                <a:tc>
                  <a:txBody>
                    <a:bodyPr/>
                    <a:lstStyle/>
                    <a:p>
                      <a:pPr marL="0" marR="0" lvl="0" indent="0" algn="ctr" rtl="0">
                        <a:spcBef>
                          <a:spcPts val="0"/>
                        </a:spcBef>
                        <a:spcAft>
                          <a:spcPts val="0"/>
                        </a:spcAft>
                        <a:buNone/>
                      </a:pPr>
                      <a:r>
                        <a:rPr lang="en-GB" sz="1200" u="none" strike="noStrike" cap="none">
                          <a:solidFill>
                            <a:srgbClr val="000000"/>
                          </a:solidFill>
                          <a:latin typeface="Arial"/>
                          <a:ea typeface="Arial"/>
                          <a:cs typeface="Arial"/>
                          <a:sym typeface="Arial"/>
                        </a:rPr>
                        <a:t>CMAQ (AERO5)</a:t>
                      </a:r>
                      <a:endParaRPr sz="1200" u="none" strike="noStrike" cap="none">
                        <a:solidFill>
                          <a:srgbClr val="FF0000"/>
                        </a:solidFill>
                        <a:latin typeface="Arial"/>
                        <a:ea typeface="Arial"/>
                        <a:cs typeface="Arial"/>
                        <a:sym typeface="Arial"/>
                      </a:endParaRPr>
                    </a:p>
                    <a:p>
                      <a:pPr marL="0" marR="0" lvl="0" indent="0" algn="ctr" rtl="0">
                        <a:spcBef>
                          <a:spcPts val="0"/>
                        </a:spcBef>
                        <a:spcAft>
                          <a:spcPts val="0"/>
                        </a:spcAft>
                        <a:buNone/>
                      </a:pPr>
                      <a:r>
                        <a:rPr lang="en-GB" sz="1200" u="none" strike="noStrike" cap="none">
                          <a:solidFill>
                            <a:srgbClr val="FF0000"/>
                          </a:solidFill>
                          <a:latin typeface="Arial"/>
                          <a:ea typeface="Arial"/>
                          <a:cs typeface="Arial"/>
                          <a:sym typeface="Arial"/>
                        </a:rPr>
                        <a:t>MONARCH aerosols</a:t>
                      </a:r>
                      <a:endParaRPr sz="1200" u="none" strike="noStrike" cap="none">
                        <a:solidFill>
                          <a:srgbClr val="FF0000"/>
                        </a:solidFill>
                        <a:latin typeface="Arial"/>
                        <a:ea typeface="Arial"/>
                        <a:cs typeface="Arial"/>
                        <a:sym typeface="Arial"/>
                      </a:endParaRPr>
                    </a:p>
                  </a:txBody>
                  <a:tcPr marL="68575" marR="68575" marT="0" marB="0" anchor="ctr"/>
                </a:tc>
              </a:tr>
              <a:tr h="561600">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Gas phase </a:t>
                      </a:r>
                      <a:endParaRPr sz="1400"/>
                    </a:p>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chemistry</a:t>
                      </a:r>
                      <a:endParaRPr sz="1200" b="0" u="none" strike="noStrike" cap="none">
                        <a:solidFill>
                          <a:schemeClr val="lt1"/>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u="none" strike="noStrike" cap="none" dirty="0">
                          <a:solidFill>
                            <a:srgbClr val="3366FF"/>
                          </a:solidFill>
                          <a:latin typeface="Arial"/>
                          <a:ea typeface="Arial"/>
                          <a:cs typeface="Arial"/>
                          <a:sym typeface="Arial"/>
                        </a:rPr>
                        <a:t>CBM-IV</a:t>
                      </a:r>
                      <a:endParaRPr sz="1400" dirty="0"/>
                    </a:p>
                    <a:p>
                      <a:pPr marL="0" marR="0" lvl="0" indent="0" algn="ctr" rtl="0">
                        <a:spcBef>
                          <a:spcPts val="0"/>
                        </a:spcBef>
                        <a:spcAft>
                          <a:spcPts val="0"/>
                        </a:spcAft>
                        <a:buNone/>
                      </a:pPr>
                      <a:r>
                        <a:rPr lang="en-GB" sz="1200" u="none" strike="noStrike" cap="none" dirty="0">
                          <a:solidFill>
                            <a:srgbClr val="3366FF"/>
                          </a:solidFill>
                          <a:latin typeface="Arial"/>
                          <a:ea typeface="Arial"/>
                          <a:cs typeface="Arial"/>
                          <a:sym typeface="Arial"/>
                        </a:rPr>
                        <a:t>CB05</a:t>
                      </a:r>
                      <a:endParaRPr sz="1400" dirty="0"/>
                    </a:p>
                    <a:p>
                      <a:pPr marL="0" marR="0" lvl="0" indent="0" algn="ctr" rtl="0">
                        <a:spcBef>
                          <a:spcPts val="0"/>
                        </a:spcBef>
                        <a:spcAft>
                          <a:spcPts val="0"/>
                        </a:spcAft>
                        <a:buNone/>
                      </a:pPr>
                      <a:r>
                        <a:rPr lang="en-GB" sz="1200" u="none" strike="noStrike" cap="none" dirty="0">
                          <a:solidFill>
                            <a:srgbClr val="3366FF"/>
                          </a:solidFill>
                          <a:latin typeface="Arial"/>
                          <a:ea typeface="Arial"/>
                          <a:cs typeface="Arial"/>
                          <a:sym typeface="Arial"/>
                        </a:rPr>
                        <a:t>ONLINE and </a:t>
                      </a:r>
                      <a:r>
                        <a:rPr lang="en-GB" sz="1200" b="1" i="1" u="none" strike="noStrike" cap="none" dirty="0">
                          <a:solidFill>
                            <a:srgbClr val="3366FF"/>
                          </a:solidFill>
                          <a:latin typeface="Arial"/>
                          <a:ea typeface="Arial"/>
                          <a:cs typeface="Arial"/>
                          <a:sym typeface="Arial"/>
                        </a:rPr>
                        <a:t>CLIMATOLOGY</a:t>
                      </a:r>
                      <a:endParaRPr sz="1200" b="1" i="1" u="none" strike="noStrike" cap="none" dirty="0">
                        <a:solidFill>
                          <a:srgbClr val="3366FF"/>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endParaRPr sz="1200" u="none" strike="noStrike" cap="none">
                        <a:solidFill>
                          <a:srgbClr val="3366FF"/>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b="0" u="none" strike="noStrike" cap="none">
                          <a:solidFill>
                            <a:schemeClr val="dk1"/>
                          </a:solidFill>
                          <a:latin typeface="Arial"/>
                          <a:ea typeface="Arial"/>
                          <a:cs typeface="Arial"/>
                          <a:sym typeface="Arial"/>
                        </a:rPr>
                        <a:t>CB05</a:t>
                      </a:r>
                      <a:endParaRPr sz="1400"/>
                    </a:p>
                    <a:p>
                      <a:pPr marL="0" marR="0" lvl="0" indent="0" algn="ctr" rtl="0">
                        <a:lnSpc>
                          <a:spcPct val="100000"/>
                        </a:lnSpc>
                        <a:spcBef>
                          <a:spcPts val="0"/>
                        </a:spcBef>
                        <a:spcAft>
                          <a:spcPts val="0"/>
                        </a:spcAft>
                        <a:buClr>
                          <a:srgbClr val="3366FF"/>
                        </a:buClr>
                        <a:buSzPts val="1200"/>
                        <a:buFont typeface="Arial"/>
                        <a:buNone/>
                      </a:pPr>
                      <a:r>
                        <a:rPr lang="en-GB" sz="1200" u="none" strike="noStrike" cap="none">
                          <a:solidFill>
                            <a:srgbClr val="3366FF"/>
                          </a:solidFill>
                          <a:latin typeface="Arial"/>
                          <a:ea typeface="Arial"/>
                          <a:cs typeface="Arial"/>
                          <a:sym typeface="Arial"/>
                        </a:rPr>
                        <a:t>CB05</a:t>
                      </a:r>
                      <a:endParaRPr sz="1400"/>
                    </a:p>
                  </a:txBody>
                  <a:tcPr marL="68575" marR="68575" marT="0" marB="0" anchor="ctr"/>
                </a:tc>
              </a:tr>
              <a:tr h="394425">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Emissions</a:t>
                      </a:r>
                      <a:endParaRPr sz="1200" b="0" u="none" strike="noStrike" cap="none">
                        <a:solidFill>
                          <a:schemeClr val="lt1"/>
                        </a:solidFill>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Clr>
                          <a:srgbClr val="3366FF"/>
                        </a:buClr>
                        <a:buSzPts val="1200"/>
                        <a:buFont typeface="Arial"/>
                        <a:buNone/>
                      </a:pPr>
                      <a:r>
                        <a:rPr lang="en-GB" sz="1200" b="1" i="1" u="none" strike="noStrike" cap="none" dirty="0">
                          <a:solidFill>
                            <a:srgbClr val="3366FF"/>
                          </a:solidFill>
                          <a:latin typeface="Arial"/>
                          <a:ea typeface="Arial"/>
                          <a:cs typeface="Arial"/>
                          <a:sym typeface="Arial"/>
                        </a:rPr>
                        <a:t>HERMES 3.0 (HTAP v2)</a:t>
                      </a:r>
                      <a:endParaRPr sz="1400" b="1" i="1" dirty="0"/>
                    </a:p>
                    <a:p>
                      <a:pPr marL="0" marR="0" lvl="0" indent="0" algn="ctr" rtl="0">
                        <a:lnSpc>
                          <a:spcPct val="100000"/>
                        </a:lnSpc>
                        <a:spcBef>
                          <a:spcPts val="0"/>
                        </a:spcBef>
                        <a:spcAft>
                          <a:spcPts val="0"/>
                        </a:spcAft>
                        <a:buClr>
                          <a:srgbClr val="3366FF"/>
                        </a:buClr>
                        <a:buSzPts val="1200"/>
                        <a:buFont typeface="Arial"/>
                        <a:buNone/>
                      </a:pPr>
                      <a:r>
                        <a:rPr lang="en-GB" sz="1200" b="1" i="1" u="none" strike="noStrike" cap="none" dirty="0">
                          <a:solidFill>
                            <a:srgbClr val="3366FF"/>
                          </a:solidFill>
                          <a:latin typeface="Arial"/>
                          <a:ea typeface="Arial"/>
                          <a:cs typeface="Arial"/>
                          <a:sym typeface="Arial"/>
                        </a:rPr>
                        <a:t>MEGAN ONLINE</a:t>
                      </a:r>
                      <a:endParaRPr sz="1200" b="1" i="1" u="none" strike="noStrike" cap="none" dirty="0">
                        <a:solidFill>
                          <a:srgbClr val="3366FF"/>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endParaRPr sz="1200" u="none" strike="noStrike" cap="none">
                        <a:solidFill>
                          <a:srgbClr val="3366FF"/>
                        </a:solidFill>
                        <a:latin typeface="Arial"/>
                        <a:ea typeface="Arial"/>
                        <a:cs typeface="Arial"/>
                        <a:sym typeface="Arial"/>
                      </a:endParaRPr>
                    </a:p>
                  </a:txBody>
                  <a:tcPr marL="68575" marR="68575" marT="0" marB="0" anchor="ctr"/>
                </a:tc>
                <a:tc>
                  <a:txBody>
                    <a:bodyPr/>
                    <a:lstStyle/>
                    <a:p>
                      <a:pPr marL="0" marR="0" lvl="0" indent="0" algn="ctr" rtl="0">
                        <a:spcBef>
                          <a:spcPts val="0"/>
                        </a:spcBef>
                        <a:spcAft>
                          <a:spcPts val="0"/>
                        </a:spcAft>
                        <a:buNone/>
                      </a:pPr>
                      <a:r>
                        <a:rPr lang="en-GB" sz="1200" b="0" u="none" strike="noStrike" cap="none">
                          <a:solidFill>
                            <a:schemeClr val="dk1"/>
                          </a:solidFill>
                          <a:latin typeface="Arial"/>
                          <a:ea typeface="Arial"/>
                          <a:cs typeface="Arial"/>
                          <a:sym typeface="Arial"/>
                        </a:rPr>
                        <a:t>EMEP, MEGAN / HERMES, MEGAN/ HERMES MEGAN</a:t>
                      </a:r>
                      <a:endParaRPr sz="1200" b="0" u="none" strike="noStrike" cap="none">
                        <a:solidFill>
                          <a:schemeClr val="dk1"/>
                        </a:solidFill>
                        <a:latin typeface="Arial"/>
                        <a:ea typeface="Arial"/>
                        <a:cs typeface="Arial"/>
                        <a:sym typeface="Arial"/>
                      </a:endParaRPr>
                    </a:p>
                  </a:txBody>
                  <a:tcPr marL="68575" marR="68575" marT="0" marB="0" anchor="ctr"/>
                </a:tc>
              </a:tr>
              <a:tr h="394425">
                <a:tc>
                  <a:txBody>
                    <a:bodyPr/>
                    <a:lstStyle/>
                    <a:p>
                      <a:pPr marL="0" marR="0" lvl="0" indent="0" algn="ctr" rtl="0">
                        <a:spcBef>
                          <a:spcPts val="0"/>
                        </a:spcBef>
                        <a:spcAft>
                          <a:spcPts val="0"/>
                        </a:spcAft>
                        <a:buNone/>
                      </a:pPr>
                      <a:r>
                        <a:rPr lang="en-GB" sz="1200" b="0" u="none" strike="noStrike" cap="none">
                          <a:solidFill>
                            <a:schemeClr val="lt1"/>
                          </a:solidFill>
                          <a:latin typeface="Arial"/>
                          <a:ea typeface="Arial"/>
                          <a:cs typeface="Arial"/>
                          <a:sym typeface="Arial"/>
                        </a:rPr>
                        <a:t>Bio.  Burn. Emissions</a:t>
                      </a:r>
                      <a:endParaRPr sz="1400"/>
                    </a:p>
                  </a:txBody>
                  <a:tcPr marL="68575" marR="68575" marT="0" marB="0" anchor="ctr"/>
                </a:tc>
                <a:tc>
                  <a:txBody>
                    <a:bodyPr/>
                    <a:lstStyle/>
                    <a:p>
                      <a:pPr marL="0" marR="0" lvl="0" indent="0" algn="ctr" rtl="0">
                        <a:spcBef>
                          <a:spcPts val="0"/>
                        </a:spcBef>
                        <a:spcAft>
                          <a:spcPts val="0"/>
                        </a:spcAft>
                        <a:buNone/>
                      </a:pPr>
                      <a:r>
                        <a:rPr lang="en-GB" sz="1200" b="1" i="1" u="none" strike="noStrike" cap="none" dirty="0">
                          <a:solidFill>
                            <a:srgbClr val="3366FF"/>
                          </a:solidFill>
                          <a:latin typeface="Arial"/>
                          <a:ea typeface="Arial"/>
                          <a:cs typeface="Arial"/>
                          <a:sym typeface="Arial"/>
                        </a:rPr>
                        <a:t>GFAS</a:t>
                      </a:r>
                      <a:endParaRPr sz="1400" b="1" i="1" dirty="0"/>
                    </a:p>
                    <a:p>
                      <a:pPr marL="0" marR="0" lvl="0" indent="0" algn="ctr" rtl="0">
                        <a:spcBef>
                          <a:spcPts val="0"/>
                        </a:spcBef>
                        <a:spcAft>
                          <a:spcPts val="0"/>
                        </a:spcAft>
                        <a:buNone/>
                      </a:pPr>
                      <a:r>
                        <a:rPr lang="en-GB" sz="1200" b="1" i="1" u="none" strike="noStrike" cap="none" dirty="0">
                          <a:solidFill>
                            <a:srgbClr val="0070C0"/>
                          </a:solidFill>
                          <a:latin typeface="Arial"/>
                          <a:ea typeface="Arial"/>
                          <a:cs typeface="Arial"/>
                          <a:sym typeface="Arial"/>
                        </a:rPr>
                        <a:t>NRT</a:t>
                      </a:r>
                      <a:endParaRPr sz="1400" b="1" i="1" dirty="0"/>
                    </a:p>
                  </a:txBody>
                  <a:tcPr marL="68575" marR="68575" marT="0" marB="0" anchor="ctr"/>
                </a:tc>
                <a:tc>
                  <a:txBody>
                    <a:bodyPr/>
                    <a:lstStyle/>
                    <a:p>
                      <a:pPr marL="0" marR="0" lvl="0" indent="0" algn="ctr" rtl="0">
                        <a:lnSpc>
                          <a:spcPct val="100000"/>
                        </a:lnSpc>
                        <a:spcBef>
                          <a:spcPts val="0"/>
                        </a:spcBef>
                        <a:spcAft>
                          <a:spcPts val="0"/>
                        </a:spcAft>
                        <a:buClr>
                          <a:schemeClr val="dk1"/>
                        </a:buClr>
                        <a:buSzPts val="1200"/>
                        <a:buFont typeface="Calibri"/>
                        <a:buNone/>
                      </a:pPr>
                      <a:endParaRPr sz="1200" u="none" strike="noStrike" cap="none">
                        <a:solidFill>
                          <a:srgbClr val="FF0000"/>
                        </a:solidFill>
                        <a:latin typeface="Arial"/>
                        <a:ea typeface="Arial"/>
                        <a:cs typeface="Arial"/>
                        <a:sym typeface="Arial"/>
                      </a:endParaRPr>
                    </a:p>
                  </a:txBody>
                  <a:tcPr marL="68575" marR="68575" marT="0" marB="0" anchor="ctr"/>
                </a:tc>
                <a:tc>
                  <a:txBody>
                    <a:bodyPr/>
                    <a:lstStyle/>
                    <a:p>
                      <a:pPr marL="0" marR="0" lvl="0" indent="0" algn="ctr" rtl="0">
                        <a:lnSpc>
                          <a:spcPct val="100000"/>
                        </a:lnSpc>
                        <a:spcBef>
                          <a:spcPts val="0"/>
                        </a:spcBef>
                        <a:spcAft>
                          <a:spcPts val="0"/>
                        </a:spcAft>
                        <a:buClr>
                          <a:schemeClr val="dk1"/>
                        </a:buClr>
                        <a:buSzPts val="1200"/>
                        <a:buFont typeface="Arial"/>
                        <a:buNone/>
                      </a:pPr>
                      <a:r>
                        <a:rPr lang="en-GB" sz="1200" u="none" strike="noStrike" cap="none" dirty="0">
                          <a:solidFill>
                            <a:schemeClr val="dk1"/>
                          </a:solidFill>
                          <a:latin typeface="Arial"/>
                          <a:ea typeface="Arial"/>
                          <a:cs typeface="Arial"/>
                          <a:sym typeface="Arial"/>
                        </a:rPr>
                        <a:t>NA</a:t>
                      </a:r>
                      <a:endParaRPr sz="1400" dirty="0"/>
                    </a:p>
                    <a:p>
                      <a:pPr marL="0" marR="0" lvl="0" indent="0" algn="ctr" rtl="0">
                        <a:lnSpc>
                          <a:spcPct val="100000"/>
                        </a:lnSpc>
                        <a:spcBef>
                          <a:spcPts val="0"/>
                        </a:spcBef>
                        <a:spcAft>
                          <a:spcPts val="0"/>
                        </a:spcAft>
                        <a:buClr>
                          <a:srgbClr val="008000"/>
                        </a:buClr>
                        <a:buSzPts val="1200"/>
                        <a:buFont typeface="Arial"/>
                        <a:buNone/>
                      </a:pPr>
                      <a:r>
                        <a:rPr lang="en-GB" sz="1200" u="none" strike="noStrike" cap="none" dirty="0">
                          <a:solidFill>
                            <a:srgbClr val="008000"/>
                          </a:solidFill>
                          <a:latin typeface="Arial"/>
                          <a:ea typeface="Arial"/>
                          <a:cs typeface="Arial"/>
                          <a:sym typeface="Arial"/>
                        </a:rPr>
                        <a:t>NRT</a:t>
                      </a:r>
                      <a:endParaRPr sz="1400" dirty="0"/>
                    </a:p>
                  </a:txBody>
                  <a:tcPr marL="68575" marR="68575" marT="0" marB="0" anchor="ctr"/>
                </a:tc>
              </a:tr>
            </a:tbl>
          </a:graphicData>
        </a:graphic>
      </p:graphicFrame>
      <p:sp>
        <p:nvSpPr>
          <p:cNvPr id="13" name="Shape 175"/>
          <p:cNvSpPr/>
          <p:nvPr/>
        </p:nvSpPr>
        <p:spPr>
          <a:xfrm>
            <a:off x="424542" y="838492"/>
            <a:ext cx="8719458" cy="302179"/>
          </a:xfrm>
          <a:prstGeom prst="rect">
            <a:avLst/>
          </a:prstGeom>
          <a:noFill/>
          <a:ln>
            <a:noFill/>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None/>
            </a:pPr>
            <a:r>
              <a:rPr lang="en-GB" sz="1400" dirty="0">
                <a:solidFill>
                  <a:srgbClr val="000000"/>
                </a:solidFill>
                <a:latin typeface="Arial"/>
                <a:ea typeface="Arial"/>
                <a:cs typeface="Arial"/>
                <a:sym typeface="Arial"/>
              </a:rPr>
              <a:t>CURRENT FORECASTING</a:t>
            </a:r>
            <a:r>
              <a:rPr lang="en-GB" sz="1400" dirty="0">
                <a:solidFill>
                  <a:srgbClr val="FF0000"/>
                </a:solidFill>
                <a:latin typeface="Arial"/>
                <a:ea typeface="Arial"/>
                <a:cs typeface="Arial"/>
                <a:sym typeface="Arial"/>
              </a:rPr>
              <a:t> </a:t>
            </a:r>
            <a:r>
              <a:rPr lang="en-GB" sz="1400" dirty="0">
                <a:solidFill>
                  <a:srgbClr val="0C0C0C"/>
                </a:solidFill>
                <a:latin typeface="Arial"/>
                <a:ea typeface="Arial"/>
                <a:cs typeface="Arial"/>
                <a:sym typeface="Arial"/>
              </a:rPr>
              <a:t>–</a:t>
            </a:r>
            <a:r>
              <a:rPr lang="en-GB" sz="1400" dirty="0">
                <a:solidFill>
                  <a:srgbClr val="FF0000"/>
                </a:solidFill>
                <a:latin typeface="Arial"/>
                <a:ea typeface="Arial"/>
                <a:cs typeface="Arial"/>
                <a:sym typeface="Arial"/>
              </a:rPr>
              <a:t> </a:t>
            </a:r>
            <a:r>
              <a:rPr lang="en-GB" sz="1400" dirty="0">
                <a:solidFill>
                  <a:srgbClr val="0000FF"/>
                </a:solidFill>
                <a:latin typeface="Arial"/>
                <a:ea typeface="Arial"/>
                <a:cs typeface="Arial"/>
                <a:sym typeface="Arial"/>
              </a:rPr>
              <a:t>DEVELOPED/AVAILABLE – </a:t>
            </a:r>
            <a:r>
              <a:rPr lang="en-GB" sz="1400" dirty="0">
                <a:solidFill>
                  <a:srgbClr val="FF0000"/>
                </a:solidFill>
                <a:latin typeface="Arial"/>
                <a:ea typeface="Arial"/>
                <a:cs typeface="Arial"/>
                <a:sym typeface="Arial"/>
              </a:rPr>
              <a:t>UNDER DEVELOPMENT - </a:t>
            </a:r>
            <a:r>
              <a:rPr lang="en-GB" sz="1400" dirty="0">
                <a:solidFill>
                  <a:srgbClr val="008000"/>
                </a:solidFill>
                <a:latin typeface="Arial"/>
                <a:ea typeface="Arial"/>
                <a:cs typeface="Arial"/>
                <a:sym typeface="Arial"/>
              </a:rPr>
              <a:t>PLANNED</a:t>
            </a:r>
            <a:endParaRPr dirty="0"/>
          </a:p>
        </p:txBody>
      </p:sp>
    </p:spTree>
    <p:extLst>
      <p:ext uri="{BB962C8B-B14F-4D97-AF65-F5344CB8AC3E}">
        <p14:creationId xmlns:p14="http://schemas.microsoft.com/office/powerpoint/2010/main" val="36255723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1152000" y="898219"/>
            <a:ext cx="6840000" cy="4053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4400"/>
              <a:buFont typeface="Calibri"/>
              <a:buNone/>
            </a:pPr>
            <a:r>
              <a:rPr lang="en-GB" sz="4400"/>
              <a:t>Multiscale capability of </a:t>
            </a:r>
            <a:r>
              <a:rPr lang="en-GB" sz="4400" b="1" i="0" u="none" strike="noStrike" cap="none">
                <a:solidFill>
                  <a:schemeClr val="accent1"/>
                </a:solidFill>
                <a:latin typeface="Calibri"/>
                <a:ea typeface="Calibri"/>
                <a:cs typeface="Calibri"/>
                <a:sym typeface="Calibri"/>
              </a:rPr>
              <a:t> MONARCH model</a:t>
            </a:r>
            <a:endParaRPr sz="4400" b="1" i="0" u="none" strike="noStrike" cap="none">
              <a:solidFill>
                <a:schemeClr val="accent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6_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311</TotalTime>
  <Words>2996</Words>
  <Application>Microsoft Macintosh PowerPoint</Application>
  <PresentationFormat>Personalizado</PresentationFormat>
  <Paragraphs>544</Paragraphs>
  <Slides>29</Slides>
  <Notes>28</Notes>
  <HiddenSlides>0</HiddenSlides>
  <MMClips>0</MMClips>
  <ScaleCrop>false</ScaleCrop>
  <HeadingPairs>
    <vt:vector size="4" baseType="variant">
      <vt:variant>
        <vt:lpstr>Tema</vt:lpstr>
      </vt:variant>
      <vt:variant>
        <vt:i4>4</vt:i4>
      </vt:variant>
      <vt:variant>
        <vt:lpstr>Títulos de diapositiva</vt:lpstr>
      </vt:variant>
      <vt:variant>
        <vt:i4>29</vt:i4>
      </vt:variant>
    </vt:vector>
  </HeadingPairs>
  <TitlesOfParts>
    <vt:vector size="33" baseType="lpstr">
      <vt:lpstr>6_Tema de Office</vt:lpstr>
      <vt:lpstr>2_Tema de Office</vt:lpstr>
      <vt:lpstr>6_Tema de Office</vt:lpstr>
      <vt:lpstr>Tema de Office</vt:lpstr>
      <vt:lpstr>BSC Update: MONARCH model</vt:lpstr>
      <vt:lpstr>Presentación de PowerPoint</vt:lpstr>
      <vt:lpstr>Overview MONARCH model and updates on BSC forecast</vt:lpstr>
      <vt:lpstr>Presentación de PowerPoint</vt:lpstr>
      <vt:lpstr>Presentación de PowerPoint</vt:lpstr>
      <vt:lpstr>Presentación de PowerPoint</vt:lpstr>
      <vt:lpstr>Autosubmit workflow manager</vt:lpstr>
      <vt:lpstr>Presentación de PowerPoint</vt:lpstr>
      <vt:lpstr>Multiscale capability of  MONARCH model</vt:lpstr>
      <vt:lpstr>Presentación de PowerPoint</vt:lpstr>
      <vt:lpstr>Presentación de PowerPoint</vt:lpstr>
      <vt:lpstr>Presentación de PowerPoint</vt:lpstr>
      <vt:lpstr>Presentación de PowerPoint</vt:lpstr>
      <vt:lpstr>Intensive optical properties evaluation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Data assimilation work</vt:lpstr>
      <vt:lpstr>Presentación de PowerPoint</vt:lpstr>
      <vt:lpstr>First test simulations: assimilated obs</vt:lpstr>
      <vt:lpstr>First test simulations: monthly analyses </vt:lpstr>
      <vt:lpstr>Aerosol_cci project</vt:lpstr>
      <vt:lpstr>Aerosol_cci: IASI analyses</vt:lpstr>
      <vt:lpstr>Exercise on observation uncertainty</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Update: MONARCH model</dc:title>
  <cp:lastModifiedBy>oriol jorba</cp:lastModifiedBy>
  <cp:revision>41</cp:revision>
  <dcterms:modified xsi:type="dcterms:W3CDTF">2018-06-07T11:11:19Z</dcterms:modified>
</cp:coreProperties>
</file>