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5" r:id="rId5"/>
    <p:sldMasterId id="214748366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F4E085A-74B9-413D-AA5F-0286AA7C5F5A}">
  <a:tblStyle styleId="{DF4E085A-74B9-413D-AA5F-0286AA7C5F5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511EF976-3EB6-431A-99A7-A63546D1628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1d998af39_1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Good morning and thank you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Introduce myself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/>
              <a:t>Introduce thesis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Introduce </a:t>
            </a:r>
            <a:r>
              <a:rPr lang="es"/>
              <a:t>department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s">
                <a:solidFill>
                  <a:schemeClr val="dk1"/>
                </a:solidFill>
              </a:rPr>
              <a:t>Introduce </a:t>
            </a:r>
            <a:r>
              <a:rPr lang="es"/>
              <a:t>supervisors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241d998af39_1_5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7570d1647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2b7570d1647_1_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7570d1647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5" name="Google Shape;175;g2b7570d1647_1_2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db93ee91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g2adb93ee912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7570d1647_1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g2b7570d1647_1_5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7570d1647_1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g2b7570d1647_1_5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7570d1647_1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2" name="Google Shape;222;g2b7570d1647_1_5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21daaf241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g321daaf241f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21daaf241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g321daaf241f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21daaf241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0" name="Google Shape;250;g321daaf241f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7570d1647_1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g2b7570d1647_1_4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7570d1647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7570d1647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b7570d1647_1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g2b7570d1647_1_4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af2967e9c2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0" name="Google Shape;280;g2af2967e9c2_1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b7570d1647_1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8" name="Google Shape;288;g2b7570d1647_1_4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f2967e9c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6" name="Google Shape;296;g2af2967e9c2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af2967e9c2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4" name="Google Shape;304;g2af2967e9c2_1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b7570d1647_1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2" name="Google Shape;312;g2b7570d1647_1_3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21daaf241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g321daaf241f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21daaf241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6" name="Google Shape;326;g321daaf241f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21daaf241f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3" name="Google Shape;333;g321daaf241f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ab9ab7e506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2ab9ab7e506_3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1daaf241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21daaf241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1daaf241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21daaf241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21daaf241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21daaf241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1daaf241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21daaf241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26ec71e2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g2a26ec71e20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b7570d1647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g2b7570d1647_1_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7570d1647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g2b7570d1647_1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3048000" y="4571765"/>
            <a:ext cx="6096000" cy="365700"/>
          </a:xfrm>
          <a:prstGeom prst="rect">
            <a:avLst/>
          </a:prstGeom>
          <a:solidFill>
            <a:schemeClr val="lt1">
              <a:alpha val="745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/>
          <p:nvPr/>
        </p:nvSpPr>
        <p:spPr>
          <a:xfrm>
            <a:off x="1" y="4571765"/>
            <a:ext cx="3048000" cy="365700"/>
          </a:xfrm>
          <a:prstGeom prst="rect">
            <a:avLst/>
          </a:prstGeom>
          <a:solidFill>
            <a:srgbClr val="004890">
              <a:alpha val="4941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722917" y="1223797"/>
            <a:ext cx="5027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3900"/>
              <a:buFont typeface="Calibri"/>
              <a:buNone/>
              <a:defRPr b="1" sz="39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722917" y="3571875"/>
            <a:ext cx="5027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244476" y="4571765"/>
            <a:ext cx="2441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  <a:defRPr>
                <a:solidFill>
                  <a:srgbClr val="004890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 b="1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452743" y="1135856"/>
            <a:ext cx="82386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raportada">
  <p:cSld name="Contra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3048000" y="4571765"/>
            <a:ext cx="6096000" cy="365700"/>
          </a:xfrm>
          <a:prstGeom prst="rect">
            <a:avLst/>
          </a:prstGeom>
          <a:solidFill>
            <a:schemeClr val="lt1">
              <a:alpha val="7451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6"/>
          <p:cNvSpPr txBox="1"/>
          <p:nvPr>
            <p:ph type="ctrTitle"/>
          </p:nvPr>
        </p:nvSpPr>
        <p:spPr>
          <a:xfrm>
            <a:off x="3722917" y="1223797"/>
            <a:ext cx="5027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6000"/>
              <a:buFont typeface="Calibri"/>
              <a:buNone/>
              <a:defRPr b="1" sz="6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3722917" y="3675106"/>
            <a:ext cx="50271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0" name="Google Shape;70;p16"/>
          <p:cNvSpPr/>
          <p:nvPr/>
        </p:nvSpPr>
        <p:spPr>
          <a:xfrm>
            <a:off x="1" y="4571765"/>
            <a:ext cx="3048000" cy="365700"/>
          </a:xfrm>
          <a:prstGeom prst="rect">
            <a:avLst/>
          </a:prstGeom>
          <a:solidFill>
            <a:srgbClr val="004890">
              <a:alpha val="4941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6"/>
          <p:cNvSpPr txBox="1"/>
          <p:nvPr>
            <p:ph idx="2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  <a:defRPr>
                <a:solidFill>
                  <a:srgbClr val="004890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>
                <a:solidFill>
                  <a:srgbClr val="004890"/>
                </a:solidFill>
              </a:defRPr>
            </a:lvl1pPr>
            <a:lvl2pPr lvl="1" rtl="0">
              <a:buNone/>
              <a:defRPr>
                <a:solidFill>
                  <a:srgbClr val="004890"/>
                </a:solidFill>
              </a:defRPr>
            </a:lvl2pPr>
            <a:lvl3pPr lvl="2" rtl="0">
              <a:buNone/>
              <a:defRPr>
                <a:solidFill>
                  <a:srgbClr val="004890"/>
                </a:solidFill>
              </a:defRPr>
            </a:lvl3pPr>
            <a:lvl4pPr lvl="3" rtl="0">
              <a:buNone/>
              <a:defRPr>
                <a:solidFill>
                  <a:srgbClr val="004890"/>
                </a:solidFill>
              </a:defRPr>
            </a:lvl4pPr>
            <a:lvl5pPr lvl="4" rtl="0">
              <a:buNone/>
              <a:defRPr>
                <a:solidFill>
                  <a:srgbClr val="004890"/>
                </a:solidFill>
              </a:defRPr>
            </a:lvl5pPr>
            <a:lvl6pPr lvl="5" rtl="0">
              <a:buNone/>
              <a:defRPr>
                <a:solidFill>
                  <a:srgbClr val="004890"/>
                </a:solidFill>
              </a:defRPr>
            </a:lvl6pPr>
            <a:lvl7pPr lvl="6" rtl="0">
              <a:buNone/>
              <a:defRPr>
                <a:solidFill>
                  <a:srgbClr val="004890"/>
                </a:solidFill>
              </a:defRPr>
            </a:lvl7pPr>
            <a:lvl8pPr lvl="7" rtl="0">
              <a:buNone/>
              <a:defRPr>
                <a:solidFill>
                  <a:srgbClr val="004890"/>
                </a:solidFill>
              </a:defRPr>
            </a:lvl8pPr>
            <a:lvl9pPr lvl="8" rtl="0">
              <a:buNone/>
              <a:defRPr>
                <a:solidFill>
                  <a:srgbClr val="00489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subtítulo y objetos">
  <p:cSld name="Título, sub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446714" y="1177058"/>
            <a:ext cx="8247600" cy="3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2" type="body"/>
          </p:nvPr>
        </p:nvSpPr>
        <p:spPr>
          <a:xfrm>
            <a:off x="0" y="792956"/>
            <a:ext cx="91440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dor">
  <p:cSld name="Separado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452743" y="2271396"/>
            <a:ext cx="82386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23850" lvl="1" marL="9144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indent="-317500" lvl="2" marL="1371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 b="1" i="0" sz="3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2743" y="1135856"/>
            <a:ext cx="82386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doi.org/10.1175/JCLI-D-21-0811.1" TargetMode="External"/><Relationship Id="rId4" Type="http://schemas.openxmlformats.org/officeDocument/2006/relationships/hyperlink" Target="https://doi.org/10.1088/1748-9326/acbbe1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ctrTitle"/>
          </p:nvPr>
        </p:nvSpPr>
        <p:spPr>
          <a:xfrm>
            <a:off x="3314700" y="1357675"/>
            <a:ext cx="55932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>
                <a:latin typeface="Times New Roman"/>
                <a:ea typeface="Times New Roman"/>
                <a:cs typeface="Times New Roman"/>
                <a:sym typeface="Times New Roman"/>
              </a:rPr>
              <a:t>Predicciones multianuales de temperatura y precipitación media y extrema: evaluación multimodelo e impacto de la inicialización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Carlos Delgado-Torres, Markus G. Donat, Albert Soret, Panos J. Athanasiadis, Pierre-Antoine Bretonnière, Louis-Philippe Caron, Nick J. Dunstone, Nube Gonzalez-Reviriego, An-Chi Ho, Dario Nicolì, Klaus Pankatz, Andreas Paxian, Núria Pérez-Zanón, Margarida Samsó-Cabré, Balakrishnan Solaraju-Murali y Francisco J. Doblas-Reyes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20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91" name="Google Shape;91;p20"/>
          <p:cNvSpPr txBox="1"/>
          <p:nvPr>
            <p:ph idx="2" type="body"/>
          </p:nvPr>
        </p:nvSpPr>
        <p:spPr>
          <a:xfrm>
            <a:off x="4465913" y="4404810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carlos.delgado@bsc.es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20"/>
          <p:cNvSpPr/>
          <p:nvPr/>
        </p:nvSpPr>
        <p:spPr>
          <a:xfrm>
            <a:off x="367625" y="952500"/>
            <a:ext cx="2346900" cy="27843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375" y="2907575"/>
            <a:ext cx="2031375" cy="6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025" y="1967400"/>
            <a:ext cx="1824100" cy="7980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/>
          <p:nvPr/>
        </p:nvSpPr>
        <p:spPr>
          <a:xfrm>
            <a:off x="-288925" y="4416552"/>
            <a:ext cx="3646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XIII Congreso Internacional AEC</a:t>
            </a:r>
            <a:br>
              <a:rPr b="1" lang="es" sz="1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es" sz="1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Madrid, enero de 2025</a:t>
            </a:r>
            <a:endParaRPr b="1" sz="15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937" y="1088742"/>
            <a:ext cx="2136273" cy="638175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title"/>
          </p:nvPr>
        </p:nvSpPr>
        <p:spPr>
          <a:xfrm>
            <a:off x="762000" y="144050"/>
            <a:ext cx="7866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vs individual forecast systems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67" name="Google Shape;167;p29"/>
          <p:cNvGrpSpPr/>
          <p:nvPr/>
        </p:nvGrpSpPr>
        <p:grpSpPr>
          <a:xfrm>
            <a:off x="613099" y="918074"/>
            <a:ext cx="7917788" cy="2947516"/>
            <a:chOff x="285750" y="735654"/>
            <a:chExt cx="5034199" cy="1624692"/>
          </a:xfrm>
        </p:grpSpPr>
        <p:pic>
          <p:nvPicPr>
            <p:cNvPr id="168" name="Google Shape;168;p29"/>
            <p:cNvPicPr preferRelativeResize="0"/>
            <p:nvPr/>
          </p:nvPicPr>
          <p:blipFill rotWithShape="1">
            <a:blip r:embed="rId3">
              <a:alphaModFix/>
            </a:blip>
            <a:srcRect b="61874" l="0" r="0" t="0"/>
            <a:stretch/>
          </p:blipFill>
          <p:spPr>
            <a:xfrm>
              <a:off x="285750" y="735654"/>
              <a:ext cx="5034199" cy="1279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9"/>
            <p:cNvPicPr preferRelativeResize="0"/>
            <p:nvPr/>
          </p:nvPicPr>
          <p:blipFill rotWithShape="1">
            <a:blip r:embed="rId3">
              <a:alphaModFix/>
            </a:blip>
            <a:srcRect b="0" l="0" r="0" t="89704"/>
            <a:stretch/>
          </p:blipFill>
          <p:spPr>
            <a:xfrm>
              <a:off x="285750" y="2014895"/>
              <a:ext cx="5034199" cy="345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29"/>
          <p:cNvSpPr txBox="1"/>
          <p:nvPr/>
        </p:nvSpPr>
        <p:spPr>
          <a:xfrm>
            <a:off x="613050" y="860175"/>
            <a:ext cx="7917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ACC                                                                        Highest RPSS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2188800" y="3953450"/>
            <a:ext cx="4751700" cy="64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system or multi-model with the </a:t>
            </a:r>
            <a:r>
              <a:rPr b="1"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skill</a:t>
            </a: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predicting temperature for the </a:t>
            </a:r>
            <a:r>
              <a:rPr b="1"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762000" y="144050"/>
            <a:ext cx="7866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vs individual forecast systems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8" name="Google Shape;178;p30"/>
          <p:cNvGrpSpPr/>
          <p:nvPr/>
        </p:nvGrpSpPr>
        <p:grpSpPr>
          <a:xfrm>
            <a:off x="143616" y="1431704"/>
            <a:ext cx="5407233" cy="1843538"/>
            <a:chOff x="285750" y="735654"/>
            <a:chExt cx="5034199" cy="1624692"/>
          </a:xfrm>
        </p:grpSpPr>
        <p:pic>
          <p:nvPicPr>
            <p:cNvPr id="179" name="Google Shape;179;p30"/>
            <p:cNvPicPr preferRelativeResize="0"/>
            <p:nvPr/>
          </p:nvPicPr>
          <p:blipFill rotWithShape="1">
            <a:blip r:embed="rId3">
              <a:alphaModFix/>
            </a:blip>
            <a:srcRect b="61874" l="0" r="0" t="0"/>
            <a:stretch/>
          </p:blipFill>
          <p:spPr>
            <a:xfrm>
              <a:off x="285750" y="735654"/>
              <a:ext cx="5034199" cy="1279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30"/>
            <p:cNvPicPr preferRelativeResize="0"/>
            <p:nvPr/>
          </p:nvPicPr>
          <p:blipFill rotWithShape="1">
            <a:blip r:embed="rId3">
              <a:alphaModFix/>
            </a:blip>
            <a:srcRect b="0" l="0" r="0" t="89704"/>
            <a:stretch/>
          </p:blipFill>
          <p:spPr>
            <a:xfrm>
              <a:off x="285750" y="2014895"/>
              <a:ext cx="5034199" cy="345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1" name="Google Shape;181;p30"/>
          <p:cNvPicPr preferRelativeResize="0"/>
          <p:nvPr/>
        </p:nvPicPr>
        <p:blipFill rotWithShape="1">
          <a:blip r:embed="rId3">
            <a:alphaModFix/>
          </a:blip>
          <a:srcRect b="0" l="49728" r="0" t="90216"/>
          <a:stretch/>
        </p:blipFill>
        <p:spPr>
          <a:xfrm>
            <a:off x="143625" y="3207975"/>
            <a:ext cx="2718249" cy="372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/>
          <p:cNvSpPr txBox="1"/>
          <p:nvPr/>
        </p:nvSpPr>
        <p:spPr>
          <a:xfrm>
            <a:off x="38117" y="1276337"/>
            <a:ext cx="29331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ACC - Temperature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7225" y="802425"/>
            <a:ext cx="6296776" cy="359726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2968850" y="4474150"/>
            <a:ext cx="43902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349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generally </a:t>
            </a:r>
            <a:r>
              <a:rPr b="1" i="0" lang="es" sz="11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worse 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 the best forecast system.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generally </a:t>
            </a:r>
            <a:r>
              <a:rPr b="1" i="0" lang="es" sz="1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</a:t>
            </a:r>
            <a:r>
              <a:rPr b="1" lang="es" sz="11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 t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 the 50% of the forecast systems.</a:t>
            </a:r>
            <a:endParaRPr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title"/>
          </p:nvPr>
        </p:nvSpPr>
        <p:spPr>
          <a:xfrm>
            <a:off x="762000" y="144050"/>
            <a:ext cx="7866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vs individual forecast systems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/>
          </a:blip>
          <a:srcRect b="0" l="0" r="0" t="7071"/>
          <a:stretch/>
        </p:blipFill>
        <p:spPr>
          <a:xfrm>
            <a:off x="811750" y="650766"/>
            <a:ext cx="7188676" cy="41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1"/>
          <p:cNvSpPr txBox="1"/>
          <p:nvPr/>
        </p:nvSpPr>
        <p:spPr>
          <a:xfrm>
            <a:off x="2202300" y="4586800"/>
            <a:ext cx="5657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</a:t>
            </a:r>
            <a:r>
              <a:rPr b="1" i="0" lang="es" sz="11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worse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</a:t>
            </a: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forecast system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←  | → Multi-model </a:t>
            </a:r>
            <a:r>
              <a:rPr b="1" i="0" lang="es" sz="1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</a:t>
            </a: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forecast system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31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/>
        </p:nvSpPr>
        <p:spPr>
          <a:xfrm>
            <a:off x="2161450" y="556850"/>
            <a:ext cx="4747800" cy="2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2920050" y="2806925"/>
            <a:ext cx="339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</a:t>
            </a:r>
            <a:r>
              <a:rPr b="1" i="0" lang="es" sz="11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worse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HIST ← |→ DCPP </a:t>
            </a:r>
            <a:r>
              <a:rPr b="1" i="0" lang="es" sz="1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HIST</a:t>
            </a:r>
            <a:endParaRPr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095" y="556850"/>
            <a:ext cx="7343124" cy="235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2032075" y="493933"/>
            <a:ext cx="51654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Temperature                                                                            Precipitation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32"/>
          <p:cNvSpPr txBox="1"/>
          <p:nvPr>
            <p:ph type="title"/>
          </p:nvPr>
        </p:nvSpPr>
        <p:spPr>
          <a:xfrm>
            <a:off x="856550" y="144050"/>
            <a:ext cx="7401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1729150" y="3408725"/>
            <a:ext cx="5612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Residual correlation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ensemble: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169 members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13 forecast systems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 multi-model ensemble: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 members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the same forecast systems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32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3"/>
          <p:cNvGrpSpPr/>
          <p:nvPr/>
        </p:nvGrpSpPr>
        <p:grpSpPr>
          <a:xfrm>
            <a:off x="1209725" y="2917828"/>
            <a:ext cx="5601375" cy="2222876"/>
            <a:chOff x="1285925" y="2917828"/>
            <a:chExt cx="5601375" cy="2222876"/>
          </a:xfrm>
        </p:grpSpPr>
        <p:pic>
          <p:nvPicPr>
            <p:cNvPr id="210" name="Google Shape;210;p33"/>
            <p:cNvPicPr preferRelativeResize="0"/>
            <p:nvPr/>
          </p:nvPicPr>
          <p:blipFill rotWithShape="1">
            <a:blip r:embed="rId3">
              <a:alphaModFix/>
            </a:blip>
            <a:srcRect b="50092" l="0" r="0" t="0"/>
            <a:stretch/>
          </p:blipFill>
          <p:spPr>
            <a:xfrm>
              <a:off x="1285925" y="2917828"/>
              <a:ext cx="3239175" cy="2222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33"/>
            <p:cNvSpPr txBox="1"/>
            <p:nvPr/>
          </p:nvSpPr>
          <p:spPr>
            <a:xfrm>
              <a:off x="2366600" y="2930775"/>
              <a:ext cx="4520700" cy="12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33"/>
          <p:cNvSpPr txBox="1"/>
          <p:nvPr/>
        </p:nvSpPr>
        <p:spPr>
          <a:xfrm>
            <a:off x="2161450" y="556850"/>
            <a:ext cx="4747800" cy="2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3" name="Google Shape;213;p33"/>
          <p:cNvGraphicFramePr/>
          <p:nvPr/>
        </p:nvGraphicFramePr>
        <p:xfrm>
          <a:off x="5163925" y="31950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{511EF976-3EB6-431A-99A7-A63546D1628C}</a:tableStyleId>
              </a:tblPr>
              <a:tblGrid>
                <a:gridCol w="1018100"/>
                <a:gridCol w="1018100"/>
                <a:gridCol w="1018100"/>
              </a:tblGrid>
              <a:tr h="29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Index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Residual ACC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RPSS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solidFill>
                      <a:schemeClr val="lt2"/>
                    </a:solidFill>
                  </a:tcPr>
                </a:tc>
              </a:tr>
              <a:tr h="29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AMV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0.75*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0.32*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</a:tr>
              <a:tr h="297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GSAT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0.45*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-0.06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/>
                </a:tc>
              </a:tr>
            </a:tbl>
          </a:graphicData>
        </a:graphic>
      </p:graphicFrame>
      <p:sp>
        <p:nvSpPr>
          <p:cNvPr id="214" name="Google Shape;214;p33"/>
          <p:cNvSpPr txBox="1"/>
          <p:nvPr/>
        </p:nvSpPr>
        <p:spPr>
          <a:xfrm>
            <a:off x="5004825" y="4238350"/>
            <a:ext cx="3428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413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b="1" i="0" lang="es" sz="1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</a:t>
            </a:r>
            <a:r>
              <a:rPr i="0" lang="e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multi-model ensemble: </a:t>
            </a:r>
            <a:r>
              <a:rPr b="1" i="0" lang="e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169 members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b="1" i="0" lang="es" sz="12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</a:t>
            </a:r>
            <a:r>
              <a:rPr i="0" lang="e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multi-model ensemble:  </a:t>
            </a:r>
            <a:r>
              <a:rPr b="1" i="0" lang="e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195 members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095" y="556850"/>
            <a:ext cx="7343124" cy="235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3"/>
          <p:cNvSpPr txBox="1"/>
          <p:nvPr/>
        </p:nvSpPr>
        <p:spPr>
          <a:xfrm>
            <a:off x="2032075" y="493933"/>
            <a:ext cx="51654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Temperature                                                                            Precipitation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1786331" y="2804729"/>
            <a:ext cx="5890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Atlantic Multidecadal Variability                 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33"/>
          <p:cNvSpPr txBox="1"/>
          <p:nvPr>
            <p:ph type="title"/>
          </p:nvPr>
        </p:nvSpPr>
        <p:spPr>
          <a:xfrm>
            <a:off x="856550" y="144050"/>
            <a:ext cx="7401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/>
        </p:nvSpPr>
        <p:spPr>
          <a:xfrm>
            <a:off x="1274050" y="4004775"/>
            <a:ext cx="682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</a:t>
            </a:r>
            <a:r>
              <a:rPr b="1" i="0" lang="es" sz="1100" u="none" cap="none" strike="noStrik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worse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C3S_34c multi-model ←  |  → </a:t>
            </a:r>
            <a:r>
              <a:rPr i="0" lang="es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</a:t>
            </a:r>
            <a:r>
              <a:rPr b="1" i="0" lang="es" sz="11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better</a:t>
            </a:r>
            <a:r>
              <a:rPr i="0" lang="es" sz="1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C3S_34c multi-model </a:t>
            </a:r>
            <a:endParaRPr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34"/>
          <p:cNvSpPr txBox="1"/>
          <p:nvPr>
            <p:ph type="title"/>
          </p:nvPr>
        </p:nvSpPr>
        <p:spPr>
          <a:xfrm>
            <a:off x="369550" y="144050"/>
            <a:ext cx="8469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DCPP vs C3S_34c multi-model (13 vs 4 systems)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34"/>
          <p:cNvSpPr txBox="1"/>
          <p:nvPr/>
        </p:nvSpPr>
        <p:spPr>
          <a:xfrm>
            <a:off x="1429375" y="4278600"/>
            <a:ext cx="7861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349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multi-model: </a:t>
            </a:r>
            <a:r>
              <a:rPr b="1"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169 members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</a:t>
            </a:r>
            <a:r>
              <a:rPr b="1"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 forecast systems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495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Char char="●"/>
            </a:pP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C3S_34c multi-model: </a:t>
            </a:r>
            <a:r>
              <a:rPr b="1"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 members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from </a:t>
            </a:r>
            <a:r>
              <a:rPr b="1"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forecast systems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i="0" lang="es" sz="9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CMCC-CM2-SR5, EC-Earth3-i1, HadGEM3-GC3.1-MM and MPI-ESM1.2-HR</a:t>
            </a:r>
            <a:r>
              <a:rPr i="0" lang="es" sz="1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                 </a:t>
            </a:r>
            <a:r>
              <a:rPr lang="es" sz="1400"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                   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Importance of having more real-time predictions!</a:t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7" name="Google Shape;2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963" y="644504"/>
            <a:ext cx="5623967" cy="337491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1143000" y="244763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Extreme indices - </a:t>
            </a: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Data and methods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34" name="Google Shape;234;p35"/>
          <p:cNvGraphicFramePr/>
          <p:nvPr/>
        </p:nvGraphicFramePr>
        <p:xfrm>
          <a:off x="4891209" y="7777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{DF4E085A-74B9-413D-AA5F-0286AA7C5F5A}</a:tableStyleId>
              </a:tblPr>
              <a:tblGrid>
                <a:gridCol w="1286050"/>
                <a:gridCol w="841650"/>
                <a:gridCol w="833050"/>
                <a:gridCol w="987225"/>
              </a:tblGrid>
              <a:tr h="4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Forecast system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DCPP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</a:t>
                      </a: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Initialisation month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BCC-CSM2-MR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CanESM5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CMCC-CM2-SR5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HadGEM3-GC3.1-MM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IPSL-CM6A-LR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MIROC6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MPI-ESM1.2-HR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MRI-ESM2-0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134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35" name="Google Shape;235;p35"/>
          <p:cNvSpPr txBox="1"/>
          <p:nvPr>
            <p:ph type="title"/>
          </p:nvPr>
        </p:nvSpPr>
        <p:spPr>
          <a:xfrm>
            <a:off x="398575" y="1465050"/>
            <a:ext cx="44343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period: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period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1961-2014 (start dates 1960-2009)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monthly temperature (TAS) and precipitation (PR)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(ETCCDI)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maximum temperature: TXx and TX90p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minimum temperature: TNn and TN10p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precipitation:           Rx5day and R95p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>
            <p:ph type="title"/>
          </p:nvPr>
        </p:nvSpPr>
        <p:spPr>
          <a:xfrm>
            <a:off x="1143000" y="244763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Extreme indices - </a:t>
            </a: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Data and methods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42" name="Google Shape;242;p36"/>
          <p:cNvGraphicFramePr/>
          <p:nvPr/>
        </p:nvGraphicFramePr>
        <p:xfrm>
          <a:off x="4891209" y="7777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{DF4E085A-74B9-413D-AA5F-0286AA7C5F5A}</a:tableStyleId>
              </a:tblPr>
              <a:tblGrid>
                <a:gridCol w="1286050"/>
                <a:gridCol w="841650"/>
                <a:gridCol w="833050"/>
                <a:gridCol w="987225"/>
              </a:tblGrid>
              <a:tr h="4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Forecast system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DCPP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</a:t>
                      </a: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Initialisation month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BCC-CSM2-MR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CanESM5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CMCC-CM2-SR5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HadGEM3-GC3.1-MM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IPSL-CM6A-LR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MIROC6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MPI-ESM1.2-HR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MRI-ESM2-0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134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43" name="Google Shape;243;p36"/>
          <p:cNvSpPr txBox="1"/>
          <p:nvPr>
            <p:ph type="title"/>
          </p:nvPr>
        </p:nvSpPr>
        <p:spPr>
          <a:xfrm>
            <a:off x="398575" y="1465050"/>
            <a:ext cx="44343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period: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period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1961-2014 (start dates 1960-2009)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monthly temperature (TAS) and precipitation (PR)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(ETCCDI)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maximum temperature: TXx and TX90p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minimum temperature: TNn and TN10p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precipitation:           Rx5day and R95p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36"/>
          <p:cNvSpPr/>
          <p:nvPr/>
        </p:nvSpPr>
        <p:spPr>
          <a:xfrm rot="1000980">
            <a:off x="2798900" y="2432623"/>
            <a:ext cx="608201" cy="119439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6"/>
          <p:cNvSpPr txBox="1"/>
          <p:nvPr/>
        </p:nvSpPr>
        <p:spPr>
          <a:xfrm>
            <a:off x="820625" y="3704625"/>
            <a:ext cx="153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to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intensity</a:t>
            </a:r>
            <a:endParaRPr b="1"/>
          </a:p>
        </p:txBody>
      </p:sp>
      <p:cxnSp>
        <p:nvCxnSpPr>
          <p:cNvPr id="246" name="Google Shape;246;p36"/>
          <p:cNvCxnSpPr>
            <a:endCxn id="244" idx="4"/>
          </p:cNvCxnSpPr>
          <p:nvPr/>
        </p:nvCxnSpPr>
        <p:spPr>
          <a:xfrm flipH="1" rot="10800000">
            <a:off x="2205401" y="3601918"/>
            <a:ext cx="726300" cy="2742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7" name="Google Shape;247;p36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title"/>
          </p:nvPr>
        </p:nvSpPr>
        <p:spPr>
          <a:xfrm>
            <a:off x="1143000" y="244763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Extreme indices - </a:t>
            </a: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Data and methods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53" name="Google Shape;253;p37"/>
          <p:cNvGraphicFramePr/>
          <p:nvPr/>
        </p:nvGraphicFramePr>
        <p:xfrm>
          <a:off x="4891209" y="7777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{DF4E085A-74B9-413D-AA5F-0286AA7C5F5A}</a:tableStyleId>
              </a:tblPr>
              <a:tblGrid>
                <a:gridCol w="1286050"/>
                <a:gridCol w="841650"/>
                <a:gridCol w="833050"/>
                <a:gridCol w="987225"/>
              </a:tblGrid>
              <a:tr h="4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Forecast system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DCPP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</a:t>
                      </a: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Initialisation month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BCC-CSM2-MR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CanESM5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CMCC-CM2-SR5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EC-Earth3-i4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HadGEM3-GC3.1-MM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IPSL-CM6A-LR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MIROC6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MPI-ESM1.2-HR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MRI-ESM2-0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133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134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54" name="Google Shape;254;p37"/>
          <p:cNvSpPr txBox="1"/>
          <p:nvPr>
            <p:ph type="title"/>
          </p:nvPr>
        </p:nvSpPr>
        <p:spPr>
          <a:xfrm>
            <a:off x="398575" y="1465050"/>
            <a:ext cx="44343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period: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period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1961-2014 (start dates 1960-2009)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monthly temperature (TAS) and precipitation (PR)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(ETCCDI)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maximum temperature: TXx and TX90p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minimum temperature: TNn and TN10p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0099" lvl="1" marL="71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Daily precipitation:           Rx5day and R95p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37"/>
          <p:cNvSpPr/>
          <p:nvPr/>
        </p:nvSpPr>
        <p:spPr>
          <a:xfrm rot="1000980">
            <a:off x="2798900" y="2432623"/>
            <a:ext cx="608201" cy="119439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7"/>
          <p:cNvSpPr/>
          <p:nvPr/>
        </p:nvSpPr>
        <p:spPr>
          <a:xfrm rot="176985">
            <a:off x="3437778" y="2358523"/>
            <a:ext cx="687911" cy="1194354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7"/>
          <p:cNvSpPr txBox="1"/>
          <p:nvPr/>
        </p:nvSpPr>
        <p:spPr>
          <a:xfrm>
            <a:off x="2823624" y="3953752"/>
            <a:ext cx="149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to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frequency</a:t>
            </a:r>
            <a:endParaRPr b="1"/>
          </a:p>
        </p:txBody>
      </p:sp>
      <p:cxnSp>
        <p:nvCxnSpPr>
          <p:cNvPr id="258" name="Google Shape;258;p37"/>
          <p:cNvCxnSpPr>
            <a:stCxn id="257" idx="0"/>
            <a:endCxn id="256" idx="4"/>
          </p:cNvCxnSpPr>
          <p:nvPr/>
        </p:nvCxnSpPr>
        <p:spPr>
          <a:xfrm flipH="1" rot="10800000">
            <a:off x="3573324" y="3552052"/>
            <a:ext cx="177900" cy="4017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9" name="Google Shape;259;p37"/>
          <p:cNvSpPr txBox="1"/>
          <p:nvPr/>
        </p:nvSpPr>
        <p:spPr>
          <a:xfrm>
            <a:off x="820625" y="3704625"/>
            <a:ext cx="153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Related to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intensity</a:t>
            </a:r>
            <a:endParaRPr b="1"/>
          </a:p>
        </p:txBody>
      </p:sp>
      <p:cxnSp>
        <p:nvCxnSpPr>
          <p:cNvPr id="260" name="Google Shape;260;p37"/>
          <p:cNvCxnSpPr/>
          <p:nvPr/>
        </p:nvCxnSpPr>
        <p:spPr>
          <a:xfrm flipH="1" rot="10800000">
            <a:off x="2205401" y="3601918"/>
            <a:ext cx="726300" cy="2742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1" name="Google Shape;261;p37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skill - Temperature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334" y="627076"/>
            <a:ext cx="6494940" cy="41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8"/>
          <p:cNvSpPr txBox="1"/>
          <p:nvPr>
            <p:ph type="title"/>
          </p:nvPr>
        </p:nvSpPr>
        <p:spPr>
          <a:xfrm>
            <a:off x="136075" y="724525"/>
            <a:ext cx="23982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DCPP multi-model ensemble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skillfully predicts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variations in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the mean quantities.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38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21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21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skill - Temperature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5" name="Google Shape;2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334" y="627076"/>
            <a:ext cx="6494940" cy="41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9"/>
          <p:cNvSpPr txBox="1"/>
          <p:nvPr>
            <p:ph type="title"/>
          </p:nvPr>
        </p:nvSpPr>
        <p:spPr>
          <a:xfrm>
            <a:off x="136075" y="724525"/>
            <a:ext cx="2398200" cy="3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DCPP multi-model ensemble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skillfully predicts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variations in 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extremes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over most land regions.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indices are predicted with lower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the mean quantities.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skill for indices based on minimum temperature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those based on maximum temperature.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higher prediction skill in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 in winter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39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 - Temperature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3" name="Google Shape;2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325" y="610875"/>
            <a:ext cx="6494950" cy="412277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0"/>
          <p:cNvSpPr txBox="1"/>
          <p:nvPr>
            <p:ph type="title"/>
          </p:nvPr>
        </p:nvSpPr>
        <p:spPr>
          <a:xfrm>
            <a:off x="136075" y="1181725"/>
            <a:ext cx="23982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impact of model initialisation depending on the season.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regions show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predictions of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 temperature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40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 - Temperature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325" y="610875"/>
            <a:ext cx="6494950" cy="412277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1"/>
          <p:cNvSpPr txBox="1"/>
          <p:nvPr>
            <p:ph type="title"/>
          </p:nvPr>
        </p:nvSpPr>
        <p:spPr>
          <a:xfrm>
            <a:off x="136075" y="1181725"/>
            <a:ext cx="23982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impact of model initialisation depending on the season.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regions show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predictions of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 temperature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 temperature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impact of initialisation is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low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highly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region-dependent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41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Multi-model skill - Precipitation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9" name="Google Shape;2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25" y="631600"/>
            <a:ext cx="4409349" cy="43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2"/>
          <p:cNvSpPr txBox="1"/>
          <p:nvPr>
            <p:ph type="title"/>
          </p:nvPr>
        </p:nvSpPr>
        <p:spPr>
          <a:xfrm>
            <a:off x="501325" y="1332700"/>
            <a:ext cx="3609000" cy="28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prediction skill for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precipitation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extremes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much more limited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than for temperature extremes.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Different regions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where the multi-model is skillful for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summer and winter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similar patterns for mean and extreme precipitation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/>
          <p:nvPr>
            <p:ph type="title"/>
          </p:nvPr>
        </p:nvSpPr>
        <p:spPr>
          <a:xfrm>
            <a:off x="107425" y="144050"/>
            <a:ext cx="8755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Impact of initialisation - Precipitation extremes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" name="Google Shape;30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25" y="631600"/>
            <a:ext cx="4409349" cy="435552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>
            <p:ph type="title"/>
          </p:nvPr>
        </p:nvSpPr>
        <p:spPr>
          <a:xfrm>
            <a:off x="322300" y="1267092"/>
            <a:ext cx="3931800" cy="24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added value from model initialisation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prediction of mean and extreme precipitation.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p43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p44"/>
          <p:cNvSpPr txBox="1"/>
          <p:nvPr>
            <p:ph type="title"/>
          </p:nvPr>
        </p:nvSpPr>
        <p:spPr>
          <a:xfrm>
            <a:off x="860400" y="1178400"/>
            <a:ext cx="7445400" cy="28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high for mean and extreme temperature, particularly over land regions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for mean and extreme precipitation (limited to regions over Central Africa, Europe, and Asia)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44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45"/>
          <p:cNvSpPr txBox="1"/>
          <p:nvPr>
            <p:ph type="title"/>
          </p:nvPr>
        </p:nvSpPr>
        <p:spPr>
          <a:xfrm>
            <a:off x="860400" y="1178400"/>
            <a:ext cx="7445400" cy="28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high for mean and extreme temperature, particularly over land regions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for mean and extreme precipitation (limited to regions over Central Africa, Europe, and Asia)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57175" lvl="0" marL="36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 vs extreme predictions: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1450" lvl="1" marL="63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Lower skill for extremes than for mean quantities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1450" lvl="1" marL="63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skill for extremes based on minimum temperature than for maximum temperature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1450" lvl="1" marL="63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skill for the frequency-related extremes (TX90p, TN10p, R95p) than for the intensity-related extremes (TXx, TNn, Rx5day)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1450" lvl="1" marL="63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prediction skill in summer than in winter.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45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46"/>
          <p:cNvSpPr txBox="1"/>
          <p:nvPr>
            <p:ph type="title"/>
          </p:nvPr>
        </p:nvSpPr>
        <p:spPr>
          <a:xfrm>
            <a:off x="860400" y="949800"/>
            <a:ext cx="7445400" cy="3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38125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vs forecast systems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best system generally provides the highest skill for a particular location, variable and forecast period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2" marL="10287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■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forecast quality for a particular climate service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provides higher skill than, at least, the 50% of the systems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2" marL="10287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■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straightforward operational forecast generation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real-time predictions would allow selecting the best forecast system or multi-model (sub)ensemble for each specific region, variable and forecast period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46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7"/>
          <p:cNvSpPr txBox="1"/>
          <p:nvPr>
            <p:ph type="title"/>
          </p:nvPr>
        </p:nvSpPr>
        <p:spPr>
          <a:xfrm>
            <a:off x="11430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Main findings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p47"/>
          <p:cNvSpPr txBox="1"/>
          <p:nvPr>
            <p:ph type="title"/>
          </p:nvPr>
        </p:nvSpPr>
        <p:spPr>
          <a:xfrm>
            <a:off x="860400" y="949800"/>
            <a:ext cx="7445400" cy="3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38125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Multi-model vs forecast systems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best system generally provides the highest skill for a particular location, variable and forecast period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2" marL="10287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■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Highest forecast quality for a particular climate service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multi-model provides higher skill than, at least, the 50% of the systems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2" marL="10287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■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straightforward operational forecast generation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real-time predictions would allow selecting the best forecast system or multi-model (sub)ensemble for each specific region, variable and forecast period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vs HIST multi-models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 of initialisation over some ocean and land regions for temperature and precipitation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value for AMV and GSAT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Generally low and highly region-dependent for predictions of extremes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8757150" y="4774200"/>
            <a:ext cx="38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8"/>
          <p:cNvSpPr txBox="1"/>
          <p:nvPr>
            <p:ph type="ctrTitle"/>
          </p:nvPr>
        </p:nvSpPr>
        <p:spPr>
          <a:xfrm>
            <a:off x="3380275" y="1433875"/>
            <a:ext cx="5536800" cy="32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Delgado-Torres, C., Donat, M. G., Gonzalez-Reviriego, N., Caron, L.,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thanasiadis, P. J., Bretonnière, P., Dunstone, N. J., Ho, A., Nicoli, D., Pankatz, K., Paxian, A.,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Pérez-Zanón, N., Cabré, M. S., Solaraju-Murali, B., Soret, A., and Doblas-Reyes, F. J. (2022). Multi-Model forecast quality assessment of CMIP6 decadal predictions. Journal of Climate, 35(13), 4363-4382. </a:t>
            </a:r>
            <a:r>
              <a:rPr lang="e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https://doi.org/10.1175/JCLI-D-21-0811.1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Delgado-Torres, C., Donat, M. G., Soret, A., Gonzalez-Reviriego, N., Bretonnière, P.-A., Ho, A.-C., Pérez-Zanón, N., Samsó Cabré, M., and Doblas-Reyes, F. J. (2023). Multi-annual predictions of the frequency and intensity of daily temperature and precipitation extremes. Environmental Research Letters, 18 034031. </a:t>
            </a:r>
            <a:r>
              <a:rPr lang="e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https://doi.org/10.1088/1748-9326/acbbe1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" sz="3600">
                <a:latin typeface="Times New Roman"/>
                <a:ea typeface="Times New Roman"/>
                <a:cs typeface="Times New Roman"/>
                <a:sym typeface="Times New Roman"/>
              </a:rPr>
              <a:t>¡Muchas gracias</a:t>
            </a:r>
            <a:r>
              <a:rPr lang="es" sz="3600"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Google Shape;343;p48"/>
          <p:cNvSpPr txBox="1"/>
          <p:nvPr>
            <p:ph idx="2" type="body"/>
          </p:nvPr>
        </p:nvSpPr>
        <p:spPr>
          <a:xfrm>
            <a:off x="244481" y="4409235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Madrid</a:t>
            </a:r>
            <a:b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es">
                <a:latin typeface="Times New Roman"/>
                <a:ea typeface="Times New Roman"/>
                <a:cs typeface="Times New Roman"/>
                <a:sym typeface="Times New Roman"/>
              </a:rPr>
              <a:t>Enero 2025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4" name="Google Shape;344;p48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345" name="Google Shape;345;p48"/>
          <p:cNvSpPr txBox="1"/>
          <p:nvPr>
            <p:ph idx="2" type="body"/>
          </p:nvPr>
        </p:nvSpPr>
        <p:spPr>
          <a:xfrm>
            <a:off x="4465913" y="4404810"/>
            <a:ext cx="24414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carlos.delgado@bsc.es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48"/>
          <p:cNvSpPr/>
          <p:nvPr/>
        </p:nvSpPr>
        <p:spPr>
          <a:xfrm>
            <a:off x="367625" y="549525"/>
            <a:ext cx="2346900" cy="2535000"/>
          </a:xfrm>
          <a:prstGeom prst="roundRect">
            <a:avLst>
              <a:gd fmla="val 16667" name="adj"/>
            </a:avLst>
          </a:prstGeom>
          <a:solidFill>
            <a:srgbClr val="D9D9D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363" y="697775"/>
            <a:ext cx="2031375" cy="63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38" y="1494336"/>
            <a:ext cx="2086074" cy="437300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sp>
        <p:nvSpPr>
          <p:cNvPr id="349" name="Google Shape;349;p48"/>
          <p:cNvSpPr txBox="1"/>
          <p:nvPr/>
        </p:nvSpPr>
        <p:spPr>
          <a:xfrm>
            <a:off x="525375" y="1981200"/>
            <a:ext cx="203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project has received funding from the European Union’s Horizon Europe – the Framework Programme for Research and Innovation (2021-2027) under grant agreement No. 101081460.</a:t>
            </a:r>
            <a:endParaRPr b="1"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ensemble against the individual forecast systems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assess the benefit and drawbacks of combining predictions from different forecast systems.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22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ensemble against the individual forecast systems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assess the benefit and drawbacks of combining predictions from different forecast systems.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impact of model initialisation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by comparing the skill of the decadal predictions and historical forcing simulations multi-model ensembles.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24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ensemble against the individual forecast systems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assess the benefit and drawbacks of combining predictions from different forecast systems.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impact of model initialisation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by comparing the skill of the decadal predictions and historical forcing simulations multi-model ensembles.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how much skill is lost for not having all the predictions available in real-time by comparing a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research multi-model ensemble (13 forecast systems)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against an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 operational multi-model ensemble (4 forecast systems)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736275" y="983450"/>
            <a:ext cx="7789200" cy="3516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Evaluate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forecast quality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of the decadal predictions contributing to CMIP6/DCPP in predicting near-surface air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temperature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AMV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index and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GSAT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anomalies.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Compare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multi-model ensemble against the individual forecast systems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to assess the benefit and drawbacks of combining predictions from different forecast systems.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the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impact of model initialisation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 by comparing the skill of the decadal predictions and historical forcing simulations multi-model ensembles.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Estimate how much skill is lost for not having all the predictions available in real-time by comparing a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research multi-model ensemble (13 forecast systems) 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against an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 operational multi-model ensemble (4 forecast systems)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Assess the multi-model forecast quality for </a:t>
            </a:r>
            <a:r>
              <a:rPr b="1" lang="es" sz="1200">
                <a:latin typeface="Times New Roman"/>
                <a:ea typeface="Times New Roman"/>
                <a:cs typeface="Times New Roman"/>
                <a:sym typeface="Times New Roman"/>
              </a:rPr>
              <a:t>extreme indices based on daily minimum and maximum temperature and precipitation</a:t>
            </a:r>
            <a:r>
              <a:rPr lang="es" sz="1200">
                <a:latin typeface="Times New Roman"/>
                <a:ea typeface="Times New Roman"/>
                <a:cs typeface="Times New Roman"/>
                <a:sym typeface="Times New Roman"/>
              </a:rPr>
              <a:t>, and comparing it to that for mean temperature and precipitation.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-533400" y="220238"/>
            <a:ext cx="68580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Data and methods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37" name="Google Shape;137;p26"/>
          <p:cNvGraphicFramePr/>
          <p:nvPr/>
        </p:nvGraphicFramePr>
        <p:xfrm>
          <a:off x="4967409" y="5491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{DF4E085A-74B9-413D-AA5F-0286AA7C5F5A}</a:tableStyleId>
              </a:tblPr>
              <a:tblGrid>
                <a:gridCol w="1286050"/>
                <a:gridCol w="841650"/>
                <a:gridCol w="833050"/>
                <a:gridCol w="987225"/>
              </a:tblGrid>
              <a:tr h="45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Arial"/>
                        <a:buNone/>
                      </a:pPr>
                      <a:r>
                        <a:rPr b="1" lang="es" sz="11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Forecast system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DCPP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HIST</a:t>
                      </a: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members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s" sz="11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Initialisation month</a:t>
                      </a:r>
                      <a:endParaRPr b="1" sz="1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BCC-CSM2-MR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CanESM5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CESM1-1-CAM5-CMIP5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CMCC-CM2-SR5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EC-Earth3-i2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HadGEM3-GC3.1-MM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IPSL-CM6A-LR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January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MIROC6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MPI-ESM1.2-HR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MPI-ESM1.2-LR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MRI-ESM2-0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s" sz="9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November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NorCPM1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s" sz="9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October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4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169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195 members</a:t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8575" marB="68575" marR="68575" marL="6857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38" name="Google Shape;138;p26"/>
          <p:cNvSpPr txBox="1"/>
          <p:nvPr>
            <p:ph type="title"/>
          </p:nvPr>
        </p:nvSpPr>
        <p:spPr>
          <a:xfrm>
            <a:off x="704850" y="1238600"/>
            <a:ext cx="3738300" cy="27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100" lIns="68575" spcFirstLastPara="1" rIns="68575" wrap="square" tIns="35100">
            <a:noAutofit/>
          </a:bodyPr>
          <a:lstStyle/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period: 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Evaluation period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1961-2014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Variables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temperature and precipitation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Indices</a:t>
            </a:r>
            <a:r>
              <a:rPr b="0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AMV index and GSAT anomalies</a:t>
            </a:r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●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 forecasts: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Climatological forecast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 forecast systems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Historical forcing simulations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413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○"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multi-model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600" y="540431"/>
            <a:ext cx="7230807" cy="232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2161450" y="556850"/>
            <a:ext cx="4747800" cy="2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2189326" y="505250"/>
            <a:ext cx="516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                                                              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Precipitation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27"/>
          <p:cNvSpPr txBox="1"/>
          <p:nvPr>
            <p:ph type="title"/>
          </p:nvPr>
        </p:nvSpPr>
        <p:spPr>
          <a:xfrm>
            <a:off x="856550" y="144050"/>
            <a:ext cx="7401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7"/>
          <p:cNvSpPr txBox="1"/>
          <p:nvPr/>
        </p:nvSpPr>
        <p:spPr>
          <a:xfrm>
            <a:off x="1729150" y="3408725"/>
            <a:ext cx="561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 for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forecast years 1-5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DCPP multi-model ensemble: 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169 members </a:t>
            </a: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</a:t>
            </a: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13 forecast systems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600" y="540425"/>
            <a:ext cx="7234601" cy="23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 txBox="1"/>
          <p:nvPr/>
        </p:nvSpPr>
        <p:spPr>
          <a:xfrm>
            <a:off x="2161450" y="556850"/>
            <a:ext cx="4747800" cy="21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2189326" y="505250"/>
            <a:ext cx="516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                                                                        Precipitation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28"/>
          <p:cNvSpPr txBox="1"/>
          <p:nvPr>
            <p:ph type="title"/>
          </p:nvPr>
        </p:nvSpPr>
        <p:spPr>
          <a:xfrm>
            <a:off x="856550" y="144050"/>
            <a:ext cx="74016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DCPP multi-model skill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1710147" y="2759000"/>
            <a:ext cx="730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Atlantic Multidecadal Variability                                    Global Surface Air Temperature</a:t>
            </a:r>
            <a:endParaRPr b="1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9" name="Google Shape;159;p28"/>
          <p:cNvPicPr preferRelativeResize="0"/>
          <p:nvPr/>
        </p:nvPicPr>
        <p:blipFill rotWithShape="1">
          <a:blip r:embed="rId4">
            <a:alphaModFix/>
          </a:blip>
          <a:srcRect b="0" l="0" r="0" t="52992"/>
          <a:stretch/>
        </p:blipFill>
        <p:spPr>
          <a:xfrm>
            <a:off x="4572000" y="3005699"/>
            <a:ext cx="3307461" cy="213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 rotWithShape="1">
          <a:blip r:embed="rId4">
            <a:alphaModFix/>
          </a:blip>
          <a:srcRect b="50655" l="0" r="0" t="3046"/>
          <a:stretch/>
        </p:blipFill>
        <p:spPr>
          <a:xfrm>
            <a:off x="1035000" y="3005700"/>
            <a:ext cx="3307449" cy="21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8821500" y="4774200"/>
            <a:ext cx="32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