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70" r:id="rId3"/>
  </p:sldMasterIdLst>
  <p:notesMasterIdLst>
    <p:notesMasterId r:id="rId20"/>
  </p:notesMasterIdLst>
  <p:sldIdLst>
    <p:sldId id="457" r:id="rId4"/>
    <p:sldId id="566" r:id="rId5"/>
    <p:sldId id="564" r:id="rId6"/>
    <p:sldId id="582" r:id="rId7"/>
    <p:sldId id="598" r:id="rId8"/>
    <p:sldId id="561" r:id="rId9"/>
    <p:sldId id="585" r:id="rId10"/>
    <p:sldId id="600" r:id="rId11"/>
    <p:sldId id="595" r:id="rId12"/>
    <p:sldId id="581" r:id="rId13"/>
    <p:sldId id="589" r:id="rId14"/>
    <p:sldId id="605" r:id="rId15"/>
    <p:sldId id="516" r:id="rId16"/>
    <p:sldId id="604" r:id="rId17"/>
    <p:sldId id="560" r:id="rId18"/>
    <p:sldId id="5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414484"/>
    <a:srgbClr val="04347D"/>
    <a:srgbClr val="C7A859"/>
    <a:srgbClr val="9C092F"/>
    <a:srgbClr val="1AA8FE"/>
    <a:srgbClr val="8FAADC"/>
    <a:srgbClr val="6082AD"/>
    <a:srgbClr val="004890"/>
    <a:srgbClr val="EA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2016" y="60"/>
      </p:cViewPr>
      <p:guideLst>
        <p:guide pos="2880"/>
        <p:guide orient="horz"/>
        <p:guide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512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0A0AE6-080A-4F9F-A673-9A11D0876B05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5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3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5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2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88A3B9-796E-420C-B9FB-E3F641ECED13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5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6ADE76-BE54-4DA1-B3AC-7DF9523F5318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7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0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6ADE76-BE54-4DA1-B3AC-7DF9523F5318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2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6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6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8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8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7" y="6095686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22760" y="1724040"/>
            <a:ext cx="5026680" cy="13716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4444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9580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44440" y="6350409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4440" y="6350409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9580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4444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6992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89540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9540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6992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4444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9"/>
          <p:cNvSpPr/>
          <p:nvPr userDrawn="1"/>
        </p:nvSpPr>
        <p:spPr>
          <a:xfrm>
            <a:off x="3048000" y="6094969"/>
            <a:ext cx="6096000" cy="4885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12"/>
          <p:cNvSpPr/>
          <p:nvPr userDrawn="1"/>
        </p:nvSpPr>
        <p:spPr>
          <a:xfrm>
            <a:off x="0" y="6094969"/>
            <a:ext cx="3048000" cy="488528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8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918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244478" y="6095691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23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9" y="6232145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2" y="6231446"/>
            <a:ext cx="1876425" cy="45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8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51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10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 userDrawn="1"/>
        </p:nvSpPr>
        <p:spPr>
          <a:xfrm>
            <a:off x="1990725" y="2487617"/>
            <a:ext cx="5162550" cy="1200383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7200" dirty="0">
                <a:solidFill>
                  <a:prstClr val="white"/>
                </a:solidFill>
                <a:ea typeface="ＭＳ Ｐゴシック" pitchFamily="34" charset="-128"/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738" y="5865436"/>
            <a:ext cx="2406650" cy="64671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prstClr val="white"/>
                </a:solidFill>
                <a:ea typeface="ＭＳ Ｐゴシック" pitchFamily="34" charset="-128"/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318" y="4101717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03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4"/>
          <p:cNvSpPr txBox="1"/>
          <p:nvPr userDrawn="1"/>
        </p:nvSpPr>
        <p:spPr>
          <a:xfrm>
            <a:off x="3360738" y="5865436"/>
            <a:ext cx="2406650" cy="64671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prstClr val="white"/>
                </a:solidFill>
                <a:ea typeface="ＭＳ Ｐゴシック" pitchFamily="34" charset="-128"/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318" y="4101717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171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"/>
            <a:ext cx="9290050" cy="8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355514"/>
            <a:ext cx="533400" cy="5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E0E8C09-F9C9-4CB9-962F-B81940FEB92B}" type="slidenum">
              <a:rPr lang="en-US" sz="1000" smtClean="0">
                <a:solidFill>
                  <a:srgbClr val="23589C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133"/>
            <a:ext cx="1936750" cy="5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80" y="122523"/>
            <a:ext cx="574675" cy="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1100"/>
            <a:ext cx="6191348" cy="680868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147612"/>
            <a:ext cx="4152900" cy="3306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8" y="962661"/>
            <a:ext cx="8329365" cy="539285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486932"/>
            <a:ext cx="5161550" cy="1200329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101" y="5865998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2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3360101" y="5865998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2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4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44440" y="5886720"/>
            <a:ext cx="2441160" cy="90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048000" y="6096521"/>
            <a:ext cx="6096000" cy="4869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3722691" y="1631528"/>
            <a:ext cx="5026025" cy="29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CustomShape 3"/>
          <p:cNvSpPr/>
          <p:nvPr/>
        </p:nvSpPr>
        <p:spPr>
          <a:xfrm>
            <a:off x="0" y="6096521"/>
            <a:ext cx="3048000" cy="486977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 bwMode="auto">
          <a:xfrm>
            <a:off x="244480" y="6096521"/>
            <a:ext cx="2441575" cy="4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day/month/year</a:t>
            </a:r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3722691" y="6094970"/>
            <a:ext cx="5026025" cy="4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Venue</a:t>
            </a:r>
          </a:p>
        </p:txBody>
      </p:sp>
    </p:spTree>
    <p:extLst>
      <p:ext uri="{BB962C8B-B14F-4D97-AF65-F5344CB8AC3E}">
        <p14:creationId xmlns:p14="http://schemas.microsoft.com/office/powerpoint/2010/main" val="326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3087059" y="1615728"/>
            <a:ext cx="6030451" cy="29978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r>
              <a:rPr lang="en-GB" altLang="es-ES" sz="5200" b="1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 pitchFamily="34" charset="-128"/>
              </a:rPr>
              <a:t>Recent improvements in decadal prediction</a:t>
            </a:r>
            <a:endParaRPr lang="en-GB" altLang="es-ES" sz="5200" b="1" spc="-1" dirty="0">
              <a:solidFill>
                <a:srgbClr val="00489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831" name="TextShape 2"/>
          <p:cNvSpPr txBox="1"/>
          <p:nvPr/>
        </p:nvSpPr>
        <p:spPr>
          <a:xfrm>
            <a:off x="3138739" y="4911657"/>
            <a:ext cx="5481638" cy="14610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 pitchFamily="34" charset="-128"/>
              </a:rPr>
              <a:t>Francisco J.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 pitchFamily="34" charset="-128"/>
              </a:rPr>
              <a:t>Doblas-Reyes</a:t>
            </a:r>
          </a:p>
        </p:txBody>
      </p:sp>
      <p:sp>
        <p:nvSpPr>
          <p:cNvPr id="832" name="TextShape 3"/>
          <p:cNvSpPr txBox="1"/>
          <p:nvPr/>
        </p:nvSpPr>
        <p:spPr>
          <a:xfrm>
            <a:off x="244481" y="6096522"/>
            <a:ext cx="2441575" cy="486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833" name="TextShape 4"/>
          <p:cNvSpPr txBox="1"/>
          <p:nvPr/>
        </p:nvSpPr>
        <p:spPr>
          <a:xfrm>
            <a:off x="3722693" y="6094971"/>
            <a:ext cx="5026025" cy="486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6402391" y="5"/>
            <a:ext cx="2714625" cy="4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s-ES" sz="1400" b="1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 November </a:t>
            </a:r>
            <a:r>
              <a:rPr lang="en-US" altLang="es-ES" sz="1400" b="1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4" y="6093082"/>
            <a:ext cx="1850609" cy="76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8053"/>
          <a:stretch/>
        </p:blipFill>
        <p:spPr>
          <a:xfrm>
            <a:off x="3103453" y="6184997"/>
            <a:ext cx="1307164" cy="6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6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Applications of </a:t>
            </a:r>
            <a:r>
              <a:rPr lang="en-GB" altLang="en-US" sz="3600" dirty="0" smtClean="0"/>
              <a:t>decadal climate predictions</a:t>
            </a:r>
          </a:p>
        </p:txBody>
      </p:sp>
      <p:pic>
        <p:nvPicPr>
          <p:cNvPr id="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806" y="4670075"/>
            <a:ext cx="3055203" cy="21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;p1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3740" t="4672" r="50924" b="65832"/>
          <a:stretch/>
        </p:blipFill>
        <p:spPr>
          <a:xfrm>
            <a:off x="273858" y="2268124"/>
            <a:ext cx="4073058" cy="203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;p1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9917" t="4672" r="1782" b="65832"/>
          <a:stretch/>
        </p:blipFill>
        <p:spPr>
          <a:xfrm>
            <a:off x="4816145" y="2298320"/>
            <a:ext cx="4215311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6;p14"/>
          <p:cNvSpPr txBox="1"/>
          <p:nvPr/>
        </p:nvSpPr>
        <p:spPr>
          <a:xfrm>
            <a:off x="4867414" y="4299424"/>
            <a:ext cx="2926077" cy="42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Wheat </a:t>
            </a: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harvesting month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Google Shape;79;p14"/>
          <p:cNvSpPr txBox="1"/>
          <p:nvPr/>
        </p:nvSpPr>
        <p:spPr>
          <a:xfrm>
            <a:off x="1884948" y="1928065"/>
            <a:ext cx="880965" cy="35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SPEI6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Google Shape;80;p14"/>
          <p:cNvSpPr txBox="1"/>
          <p:nvPr/>
        </p:nvSpPr>
        <p:spPr>
          <a:xfrm>
            <a:off x="6502863" y="1908602"/>
            <a:ext cx="950565" cy="4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HMDI3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Google Shape;81;p14"/>
          <p:cNvSpPr txBox="1"/>
          <p:nvPr/>
        </p:nvSpPr>
        <p:spPr>
          <a:xfrm>
            <a:off x="33437" y="4406400"/>
            <a:ext cx="4777709" cy="1684911"/>
          </a:xfrm>
          <a:prstGeom prst="rect">
            <a:avLst/>
          </a:prstGeom>
          <a:noFill/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Indicators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: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Drought</a:t>
            </a: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: Standardized Precipitation Evapotranspiration Index (SPEI6) 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Heat Stress: Heat Magnitude Day Index (HMDI3)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Some of the WMO recognised global producing centres of decadal predictions contribute with the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definition of standards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for decadal predictions data and products, the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evaluation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of the European multi-model and the illustration of the decadal prediction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use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in the agricultural sector (in collaboration with JRC-</a:t>
            </a:r>
            <a:r>
              <a:rPr lang="en-GB" sz="2000" dirty="0" err="1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Ispra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).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5921267"/>
            <a:ext cx="1355725" cy="9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How to go beyond in decadal prediction?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785722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From a user perspective (e.g. JRC)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credibility and usability of decadal predictions are seriously compromised by current model quality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(understood in the most general sense possible). Progress will not be possible without larger ensembles, higher resolution along with more realistic processes, better initialisation, etc.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16924" y="6520975"/>
            <a:ext cx="562707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Moreno-Chamorro et al., Grist et al., </a:t>
            </a: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Tsartsali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et al. 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A721795-1732-4983-9A9D-C622CF73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764"/>
            <a:ext cx="4895557" cy="3779431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60120D0-8E26-41D9-A815-59D318210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8" y="4906251"/>
            <a:ext cx="3456718" cy="1728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5" y="2534226"/>
            <a:ext cx="2648300" cy="4054188"/>
          </a:xfrm>
          <a:prstGeom prst="rect">
            <a:avLst/>
          </a:prstGeom>
        </p:spPr>
      </p:pic>
      <p:sp>
        <p:nvSpPr>
          <p:cNvPr id="9" name="Google Shape;79;p14"/>
          <p:cNvSpPr txBox="1"/>
          <p:nvPr/>
        </p:nvSpPr>
        <p:spPr>
          <a:xfrm>
            <a:off x="-6664" y="2046951"/>
            <a:ext cx="5732215" cy="47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</a:rPr>
              <a:t>Winter</a:t>
            </a:r>
            <a:r>
              <a:rPr lang="en" sz="1600" dirty="0" smtClean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chemeClr val="dk1"/>
                </a:solidFill>
              </a:rPr>
              <a:t>precipitation </a:t>
            </a:r>
            <a:r>
              <a:rPr lang="en" sz="1600" dirty="0" smtClean="0">
                <a:solidFill>
                  <a:schemeClr val="dk1"/>
                </a:solidFill>
              </a:rPr>
              <a:t>differences 2030-2050 </a:t>
            </a:r>
            <a:r>
              <a:rPr lang="en" sz="1600" dirty="0">
                <a:solidFill>
                  <a:schemeClr val="dk1"/>
                </a:solidFill>
              </a:rPr>
              <a:t>and </a:t>
            </a:r>
            <a:r>
              <a:rPr lang="en" sz="1600" dirty="0" smtClean="0">
                <a:solidFill>
                  <a:schemeClr val="dk1"/>
                </a:solidFill>
              </a:rPr>
              <a:t>1960-1980</a:t>
            </a:r>
            <a:endParaRPr lang="en" sz="160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" y="5586950"/>
            <a:ext cx="1817330" cy="527612"/>
          </a:xfrm>
          <a:prstGeom prst="rect">
            <a:avLst/>
          </a:prstGeom>
        </p:spPr>
      </p:pic>
      <p:sp>
        <p:nvSpPr>
          <p:cNvPr id="12" name="Google Shape;79;p14"/>
          <p:cNvSpPr txBox="1"/>
          <p:nvPr/>
        </p:nvSpPr>
        <p:spPr>
          <a:xfrm>
            <a:off x="6172144" y="1816746"/>
            <a:ext cx="2873141" cy="73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</a:rPr>
              <a:t>High-pass filtered wind stress divergence versus downwind SST gradients</a:t>
            </a:r>
            <a:endParaRPr lang="en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Carbon transfers are fast</a:t>
            </a:r>
            <a:endParaRPr lang="en-GB" altLang="en-US" dirty="0" smtClean="0"/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Skill of </a:t>
            </a:r>
            <a:r>
              <a:rPr lang="en-GB" sz="2100" dirty="0" err="1" smtClean="0">
                <a:solidFill>
                  <a:srgbClr val="414141"/>
                </a:solidFill>
                <a:latin typeface="Calibri" pitchFamily="34" charset="0"/>
              </a:rPr>
              <a:t>detrended</a:t>
            </a: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 CO2 flux in the ocean and land surface from several climate forecast systems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. Significant skill increase with respect to projections marked with dots inside the circles.</a:t>
            </a:r>
            <a:endParaRPr lang="en-US" sz="2100" dirty="0">
              <a:solidFill>
                <a:srgbClr val="41414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Ilyina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et al.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" y="2583951"/>
            <a:ext cx="4426744" cy="356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71" y="2632347"/>
            <a:ext cx="4420553" cy="35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12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Going beyond 10 years</a:t>
            </a:r>
            <a:endParaRPr lang="en-GB" altLang="en-US" dirty="0" smtClean="0"/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100" dirty="0" smtClean="0">
                <a:solidFill>
                  <a:srgbClr val="414141"/>
                </a:solidFill>
                <a:latin typeface="Calibri" pitchFamily="34" charset="0"/>
                <a:sym typeface="Calibri" pitchFamily="34" charset="0"/>
              </a:rPr>
              <a:t>Decadal predictions can be used to constrain near-term climate projections</a:t>
            </a:r>
            <a:r>
              <a:rPr lang="en-GB" altLang="en-US" sz="2100" dirty="0" smtClean="0">
                <a:solidFill>
                  <a:srgbClr val="414141"/>
                </a:solidFill>
                <a:latin typeface="Calibri" pitchFamily="34" charset="0"/>
                <a:sym typeface="Arial" pitchFamily="34" charset="0"/>
              </a:rPr>
              <a:t>. Constrained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ensembles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(35 members with the highest similarity to the decadal predictions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) are compared to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the unconstrained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projections. The correlation for the constrained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ensemble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is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higher at forecast times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&lt;10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years and similar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afterwards while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RMSE for the constrained ensemble is smaller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for forecast times up to 15 years.</a:t>
            </a: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Befort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et al. (2020,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GRL)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D93F1D-77C2-A344-958B-BE0FB6FA8AC0}"/>
              </a:ext>
            </a:extLst>
          </p:cNvPr>
          <p:cNvGrpSpPr/>
          <p:nvPr/>
        </p:nvGrpSpPr>
        <p:grpSpPr>
          <a:xfrm>
            <a:off x="148455" y="2771341"/>
            <a:ext cx="6632171" cy="3499887"/>
            <a:chOff x="578607" y="802106"/>
            <a:chExt cx="7171309" cy="357430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8465008-CA26-5C46-9337-F769686F3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40835" r="33276" b="7214"/>
            <a:stretch/>
          </p:blipFill>
          <p:spPr bwMode="auto">
            <a:xfrm>
              <a:off x="578608" y="802106"/>
              <a:ext cx="7171308" cy="317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1699051-B580-F743-A282-BEA52C884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2598" t="87833" r="20678" b="-684"/>
            <a:stretch/>
          </p:blipFill>
          <p:spPr bwMode="auto">
            <a:xfrm>
              <a:off x="578607" y="3592148"/>
              <a:ext cx="7171308" cy="7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Google Shape;79;p14"/>
          <p:cNvSpPr txBox="1"/>
          <p:nvPr/>
        </p:nvSpPr>
        <p:spPr>
          <a:xfrm>
            <a:off x="6810190" y="3317781"/>
            <a:ext cx="2363748" cy="105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600" dirty="0" smtClean="0"/>
              <a:t>SST </a:t>
            </a:r>
            <a:r>
              <a:rPr lang="en-US" sz="1600" dirty="0"/>
              <a:t>averaged over the North Atlantic subpolar gyre using CMIP5 simulations (predictions and projections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82557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Going beyond 10 years</a:t>
            </a:r>
            <a:endParaRPr lang="en-GB" altLang="en-US" dirty="0" smtClean="0"/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Annual </a:t>
            </a:r>
            <a:r>
              <a:rPr lang="en-GB" sz="2100" dirty="0">
                <a:solidFill>
                  <a:srgbClr val="414141"/>
                </a:solidFill>
                <a:latin typeface="Calibri" pitchFamily="34" charset="0"/>
              </a:rPr>
              <a:t>mean values of the NCAR SMILE (LENS40, blue shading for max-min range) and 10 best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(BEST10) members selected using the nine first years of the NCAR decadal predictions (DPLE, same climate model) for the 2015 start date using the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global SSTs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as selection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area. The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box-and-whiskers correspond to the 20-year average over 2016-2035 for LENS40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(blue) and BEST10 (red).</a:t>
            </a:r>
            <a:endParaRPr lang="en-US" sz="2100" dirty="0">
              <a:solidFill>
                <a:srgbClr val="41414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Mahmoud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et al.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26" y="2316251"/>
            <a:ext cx="4546063" cy="42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163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 bwMode="auto">
          <a:xfrm>
            <a:off x="341314" y="217123"/>
            <a:ext cx="8472487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Recommendations</a:t>
            </a:r>
            <a:endParaRPr lang="en-GB" altLang="en-US" dirty="0" smtClean="0"/>
          </a:p>
        </p:txBody>
      </p:sp>
      <p:sp>
        <p:nvSpPr>
          <p:cNvPr id="15" name="Espace réservé du texte 2">
            <a:extLst/>
          </p:cNvPr>
          <p:cNvSpPr txBox="1">
            <a:spLocks/>
          </p:cNvSpPr>
          <p:nvPr/>
        </p:nvSpPr>
        <p:spPr>
          <a:xfrm>
            <a:off x="72587" y="935623"/>
            <a:ext cx="8983663" cy="518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Decadal climate predictions are </a:t>
            </a:r>
            <a:r>
              <a:rPr lang="en-GB" altLang="es-ES" sz="2000" dirty="0" smtClean="0">
                <a:solidFill>
                  <a:srgbClr val="414141"/>
                </a:solidFill>
              </a:rPr>
              <a:t>regularly </a:t>
            </a:r>
            <a:r>
              <a:rPr lang="en-GB" altLang="es-ES" sz="2000" dirty="0">
                <a:solidFill>
                  <a:srgbClr val="414141"/>
                </a:solidFill>
              </a:rPr>
              <a:t>available, </a:t>
            </a:r>
            <a:r>
              <a:rPr lang="en-GB" altLang="es-ES" sz="2000" dirty="0" smtClean="0">
                <a:solidFill>
                  <a:srgbClr val="414141"/>
                </a:solidFill>
              </a:rPr>
              <a:t>skilful, </a:t>
            </a:r>
            <a:r>
              <a:rPr lang="en-GB" altLang="es-ES" sz="2000" dirty="0">
                <a:solidFill>
                  <a:srgbClr val="414141"/>
                </a:solidFill>
              </a:rPr>
              <a:t>standards for user uptake are being created, and offer a unique opportunity to address some of the Mission on </a:t>
            </a:r>
            <a:r>
              <a:rPr lang="en-GB" altLang="es-ES" sz="2000" dirty="0" smtClean="0">
                <a:solidFill>
                  <a:srgbClr val="414141"/>
                </a:solidFill>
              </a:rPr>
              <a:t>Climate and </a:t>
            </a:r>
            <a:r>
              <a:rPr lang="en-GB" altLang="es-ES" sz="2000" dirty="0">
                <a:solidFill>
                  <a:srgbClr val="414141"/>
                </a:solidFill>
              </a:rPr>
              <a:t>European Green </a:t>
            </a:r>
            <a:r>
              <a:rPr lang="en-GB" altLang="es-ES" sz="2000" dirty="0" smtClean="0">
                <a:solidFill>
                  <a:srgbClr val="414141"/>
                </a:solidFill>
              </a:rPr>
              <a:t>Deal objectives.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Transfer </a:t>
            </a:r>
            <a:r>
              <a:rPr lang="en-GB" altLang="es-ES" sz="2000" dirty="0">
                <a:solidFill>
                  <a:srgbClr val="414141"/>
                </a:solidFill>
              </a:rPr>
              <a:t>the research progress to the emerging operational </a:t>
            </a:r>
            <a:r>
              <a:rPr lang="en-GB" altLang="es-ES" sz="2000" dirty="0" smtClean="0">
                <a:solidFill>
                  <a:srgbClr val="414141"/>
                </a:solidFill>
              </a:rPr>
              <a:t>activities.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Consider all the sources of uncertainty (observational, model, user-based) and evaluate and communicate them </a:t>
            </a:r>
            <a:r>
              <a:rPr lang="en-GB" altLang="es-ES" sz="2000" dirty="0" smtClean="0">
                <a:solidFill>
                  <a:srgbClr val="414141"/>
                </a:solidFill>
              </a:rPr>
              <a:t>effectively.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Structural model error and forecast drift are two </a:t>
            </a:r>
            <a:r>
              <a:rPr lang="en-GB" altLang="es-ES" sz="2000" dirty="0" smtClean="0">
                <a:solidFill>
                  <a:srgbClr val="414141"/>
                </a:solidFill>
              </a:rPr>
              <a:t>key </a:t>
            </a:r>
            <a:r>
              <a:rPr lang="en-GB" altLang="es-ES" sz="2000" dirty="0">
                <a:solidFill>
                  <a:srgbClr val="414141"/>
                </a:solidFill>
              </a:rPr>
              <a:t>limiting </a:t>
            </a:r>
            <a:r>
              <a:rPr lang="en-GB" altLang="es-ES" sz="2000" dirty="0" smtClean="0">
                <a:solidFill>
                  <a:srgbClr val="414141"/>
                </a:solidFill>
              </a:rPr>
              <a:t>factors.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Preliminary results suggest that increased resolution and more realistic processes can increase the skill of future climate forecast systems</a:t>
            </a:r>
            <a:r>
              <a:rPr lang="en-GB" altLang="es-ES" sz="2000" dirty="0" smtClean="0">
                <a:solidFill>
                  <a:srgbClr val="414141"/>
                </a:solidFill>
              </a:rPr>
              <a:t>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Carbon fluxes are predictable at multiannual time </a:t>
            </a:r>
            <a:r>
              <a:rPr lang="en-GB" altLang="es-ES" sz="2000" dirty="0" smtClean="0">
                <a:solidFill>
                  <a:srgbClr val="414141"/>
                </a:solidFill>
              </a:rPr>
              <a:t>scales.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Merging predictions and projections offers promising ways to provide a new class of climate information for the near </a:t>
            </a:r>
            <a:r>
              <a:rPr lang="en-GB" altLang="es-ES" sz="2000" dirty="0" smtClean="0">
                <a:solidFill>
                  <a:srgbClr val="414141"/>
                </a:solidFill>
              </a:rPr>
              <a:t>term.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Progress </a:t>
            </a:r>
            <a:r>
              <a:rPr lang="en-GB" altLang="es-ES" sz="2000" dirty="0">
                <a:solidFill>
                  <a:srgbClr val="414141"/>
                </a:solidFill>
              </a:rPr>
              <a:t>has been made in the use of the decadal predictions in a number of applications, but the huge demand identified requires more use cases, addressing post-processing problems (downscaling, calibration, etc</a:t>
            </a:r>
            <a:r>
              <a:rPr lang="en-GB" altLang="es-ES" sz="2000" dirty="0" smtClean="0">
                <a:solidFill>
                  <a:srgbClr val="414141"/>
                </a:solidFill>
              </a:rPr>
              <a:t>.).</a:t>
            </a:r>
            <a:endParaRPr lang="en-GB" altLang="es-ES" sz="2000" dirty="0">
              <a:solidFill>
                <a:srgbClr val="414141"/>
              </a:solidFill>
            </a:endParaRP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Address the tension </a:t>
            </a:r>
            <a:r>
              <a:rPr lang="en-GB" altLang="es-ES" sz="2000" dirty="0" smtClean="0">
                <a:solidFill>
                  <a:srgbClr val="414141"/>
                </a:solidFill>
              </a:rPr>
              <a:t>between increasing user </a:t>
            </a:r>
            <a:r>
              <a:rPr lang="en-GB" altLang="es-ES" sz="2000" dirty="0" smtClean="0">
                <a:solidFill>
                  <a:srgbClr val="414141"/>
                </a:solidFill>
              </a:rPr>
              <a:t>demand for near-term climate information </a:t>
            </a:r>
            <a:r>
              <a:rPr lang="en-GB" altLang="es-ES" sz="2000" dirty="0" smtClean="0">
                <a:solidFill>
                  <a:srgbClr val="414141"/>
                </a:solidFill>
              </a:rPr>
              <a:t>and the need for domestication of knowledge</a:t>
            </a:r>
            <a:r>
              <a:rPr lang="en-GB" altLang="es-ES" sz="2000" dirty="0" smtClean="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884964" flipH="1">
            <a:off x="338601" y="2727567"/>
            <a:ext cx="8531225" cy="1860473"/>
          </a:xfrm>
          <a:prstGeom prst="rect">
            <a:avLst/>
          </a:prstGeom>
          <a:gradFill flip="none" rotWithShape="1">
            <a:gsLst>
              <a:gs pos="0">
                <a:srgbClr val="797B7E">
                  <a:tint val="66000"/>
                  <a:satMod val="160000"/>
                </a:srgbClr>
              </a:gs>
              <a:gs pos="50000">
                <a:srgbClr val="797B7E">
                  <a:tint val="44500"/>
                  <a:satMod val="160000"/>
                </a:srgbClr>
              </a:gs>
              <a:gs pos="100000">
                <a:srgbClr val="797B7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txBody>
          <a:bodyPr lIns="0" tIns="144000" bIns="144000" anchor="b">
            <a:sp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 sz="3400" b="1" kern="0">
                <a:solidFill>
                  <a:srgbClr val="FF000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SzPct val="150000"/>
              <a:buFont typeface="Wingdings" pitchFamily="2" charset="2"/>
              <a:buChar char="§"/>
              <a:defRPr sz="1600">
                <a:latin typeface="Verdana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s-ES" dirty="0" smtClean="0"/>
              <a:t>Users need climate information </a:t>
            </a:r>
            <a:r>
              <a:rPr lang="en-GB" altLang="es-ES" dirty="0" smtClean="0"/>
              <a:t>on a range of time scales and different tools are required for an adequate response</a:t>
            </a:r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5219734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2">
            <a:extLst>
              <a:ext uri="{FF2B5EF4-FFF2-40B4-BE49-F238E27FC236}">
                <a16:creationId xmlns:a16="http://schemas.microsoft.com/office/drawing/2014/main" id="{4777FB80-3CE5-564A-80CB-7C451C3E8524}"/>
              </a:ext>
            </a:extLst>
          </p:cNvPr>
          <p:cNvSpPr txBox="1"/>
          <p:nvPr/>
        </p:nvSpPr>
        <p:spPr>
          <a:xfrm>
            <a:off x="2909814" y="2756925"/>
            <a:ext cx="579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" sz="1600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This project has received funding from the European Union’s Horizon 2020 research and innovation programme under grant </a:t>
            </a:r>
            <a:r>
              <a:rPr lang="en" sz="1600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agreement nº 776613. </a:t>
            </a:r>
            <a:endParaRPr lang="en" sz="1600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Image 23">
            <a:extLst>
              <a:ext uri="{FF2B5EF4-FFF2-40B4-BE49-F238E27FC236}">
                <a16:creationId xmlns:a16="http://schemas.microsoft.com/office/drawing/2014/main" id="{C62DE646-03E9-FB42-9AAF-92176639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43" y="2809395"/>
            <a:ext cx="1045029" cy="696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8053"/>
          <a:stretch/>
        </p:blipFill>
        <p:spPr>
          <a:xfrm>
            <a:off x="455279" y="2828270"/>
            <a:ext cx="1307164" cy="6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 bwMode="auto">
          <a:xfrm>
            <a:off x="341314" y="217123"/>
            <a:ext cx="8472487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Climate information requirements</a:t>
            </a:r>
          </a:p>
        </p:txBody>
      </p:sp>
      <p:sp>
        <p:nvSpPr>
          <p:cNvPr id="15" name="Espace réservé du texte 2">
            <a:extLst/>
          </p:cNvPr>
          <p:cNvSpPr txBox="1">
            <a:spLocks/>
          </p:cNvSpPr>
          <p:nvPr/>
        </p:nvSpPr>
        <p:spPr>
          <a:xfrm>
            <a:off x="140678" y="992632"/>
            <a:ext cx="6358596" cy="518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Salience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the relevance of information for an actor’s decision choices</a:t>
            </a:r>
            <a:r>
              <a:rPr lang="en-GB" sz="2200" dirty="0" smtClean="0">
                <a:solidFill>
                  <a:srgbClr val="414141"/>
                </a:solidFill>
              </a:rPr>
              <a:t>. Often interesting scientific questions are far from a real-world situation.</a:t>
            </a:r>
          </a:p>
          <a:p>
            <a:pPr>
              <a:buClr>
                <a:srgbClr val="004990"/>
              </a:buClr>
              <a:buSzPct val="150000"/>
              <a:defRPr/>
            </a:pPr>
            <a:endParaRPr lang="en-GB" sz="2200" dirty="0">
              <a:solidFill>
                <a:srgbClr val="414141"/>
              </a:solidFill>
            </a:endParaRPr>
          </a:p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Credibility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whether an actor perceives information as meeting standards of scientific plausibility and technical adequacy</a:t>
            </a:r>
            <a:r>
              <a:rPr lang="en-GB" sz="2200" dirty="0" smtClean="0">
                <a:solidFill>
                  <a:srgbClr val="414141"/>
                </a:solidFill>
              </a:rPr>
              <a:t>. Sources must be trustworthy and/or believable.</a:t>
            </a:r>
          </a:p>
          <a:p>
            <a:pPr>
              <a:buClr>
                <a:srgbClr val="004990"/>
              </a:buClr>
              <a:buSzPct val="150000"/>
              <a:defRPr/>
            </a:pPr>
            <a:endParaRPr lang="en-GB" sz="2200" dirty="0" smtClean="0">
              <a:solidFill>
                <a:srgbClr val="414141"/>
              </a:solidFill>
            </a:endParaRPr>
          </a:p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Legitimacy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whether an actor perceives the climate information process as unbiased and meeting standards of political and procedural fairness</a:t>
            </a:r>
            <a:r>
              <a:rPr lang="en-GB" sz="2200" dirty="0" smtClean="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94300" y="6537502"/>
            <a:ext cx="394970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defPPr>
              <a:defRPr lang="en-US"/>
            </a:defPPr>
            <a:lvl1pPr algn="r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2100">
                <a:solidFill>
                  <a:schemeClr val="accent1"/>
                </a:solidFill>
              </a:defRPr>
            </a:lvl1pPr>
            <a:lvl2pPr marL="742950" indent="-28575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s-ES" sz="1600" dirty="0" smtClean="0">
                <a:solidFill>
                  <a:srgbClr val="414141"/>
                </a:solidFill>
              </a:rPr>
              <a:t>Cash et al. (2003, PNAS)</a:t>
            </a:r>
            <a:endParaRPr lang="en-US" altLang="es-ES" sz="1600" dirty="0">
              <a:solidFill>
                <a:srgbClr val="41414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88501" y="1563467"/>
            <a:ext cx="2156755" cy="4343976"/>
            <a:chOff x="6688501" y="1844821"/>
            <a:chExt cx="2156755" cy="4343976"/>
          </a:xfrm>
        </p:grpSpPr>
        <p:sp>
          <p:nvSpPr>
            <p:cNvPr id="2" name="TextBox 1"/>
            <p:cNvSpPr txBox="1"/>
            <p:nvPr/>
          </p:nvSpPr>
          <p:spPr>
            <a:xfrm>
              <a:off x="7112878" y="1844821"/>
              <a:ext cx="1681481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rgbClr val="414141"/>
                  </a:solidFill>
                </a:rPr>
                <a:t>Power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2492" y="2859502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Reputation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42538" y="3867877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Values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8501" y="4878415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Transparency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2877" y="5757910"/>
              <a:ext cx="1681481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Standards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63269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Typical climate change information</a:t>
            </a:r>
            <a:endParaRPr lang="en-GB" altLang="en-US" sz="3600" dirty="0" smtClean="0"/>
          </a:p>
        </p:txBody>
      </p:sp>
      <p:sp>
        <p:nvSpPr>
          <p:cNvPr id="23563" name="Marcador de contenido 2"/>
          <p:cNvSpPr txBox="1">
            <a:spLocks/>
          </p:cNvSpPr>
          <p:nvPr/>
        </p:nvSpPr>
        <p:spPr bwMode="auto">
          <a:xfrm>
            <a:off x="112281" y="818306"/>
            <a:ext cx="8940279" cy="13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n-GB" altLang="es-ES" sz="2400" dirty="0" smtClean="0">
                <a:solidFill>
                  <a:srgbClr val="414141"/>
                </a:solidFill>
                <a:latin typeface="Calibri" pitchFamily="34" charset="0"/>
              </a:rPr>
              <a:t>Global annual mean and Mediterranean land summer </a:t>
            </a:r>
            <a:r>
              <a:rPr lang="en-GB" altLang="es-ES" sz="2400" dirty="0" smtClean="0">
                <a:solidFill>
                  <a:srgbClr val="414141"/>
                </a:solidFill>
                <a:latin typeface="Calibri" pitchFamily="34" charset="0"/>
              </a:rPr>
              <a:t>near-surface temperature</a:t>
            </a:r>
            <a:r>
              <a:rPr lang="en-GB" altLang="es-ES" sz="2400" dirty="0" smtClean="0">
                <a:solidFill>
                  <a:srgbClr val="414141"/>
                </a:solidFill>
                <a:latin typeface="Calibri" pitchFamily="34" charset="0"/>
              </a:rPr>
              <a:t>.</a:t>
            </a:r>
            <a:endParaRPr lang="en-GB" altLang="es-ES" sz="2400" dirty="0">
              <a:solidFill>
                <a:srgbClr val="414141"/>
              </a:solidFill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94300" y="6537502"/>
            <a:ext cx="394970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defPPr>
              <a:defRPr lang="en-US"/>
            </a:defPPr>
            <a:lvl1pPr algn="r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2100">
                <a:solidFill>
                  <a:schemeClr val="accent1"/>
                </a:solidFill>
              </a:defRPr>
            </a:lvl1pPr>
            <a:lvl2pPr marL="742950" indent="-28575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s-ES" sz="1600" dirty="0" smtClean="0">
                <a:solidFill>
                  <a:srgbClr val="414141"/>
                </a:solidFill>
              </a:rPr>
              <a:t>M. Jury (BSC)</a:t>
            </a:r>
            <a:endParaRPr lang="en-US" altLang="es-ES" sz="1600" dirty="0">
              <a:solidFill>
                <a:srgbClr val="41414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" y="3046285"/>
            <a:ext cx="4345237" cy="2636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65" y="3068100"/>
            <a:ext cx="4345237" cy="26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An alternative: </a:t>
            </a:r>
            <a:r>
              <a:rPr lang="en-GB" altLang="en-US" sz="3600" dirty="0" smtClean="0"/>
              <a:t>decadal climate predictions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The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WMO recognised global producing centres of decadal predictions contribute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to multi-model predictions.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7" y="1529861"/>
            <a:ext cx="6893170" cy="459544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5921267"/>
            <a:ext cx="1355725" cy="9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Decadal </a:t>
            </a:r>
            <a:r>
              <a:rPr lang="en-GB" altLang="en-US" sz="3600" dirty="0" smtClean="0"/>
              <a:t>climate predictions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EUCP contributes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with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definition of standards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for decadal predictions data and products,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evaluation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forecast quality assessment) of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the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multi-model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and the illustration of the decadal prediction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use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in the agricultural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and wind sectors.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306"/>
          <a:stretch/>
        </p:blipFill>
        <p:spPr>
          <a:xfrm>
            <a:off x="73335" y="2025746"/>
            <a:ext cx="9024943" cy="3221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7" b="59"/>
          <a:stretch/>
        </p:blipFill>
        <p:spPr>
          <a:xfrm>
            <a:off x="-52753" y="5361009"/>
            <a:ext cx="9480354" cy="5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dirty="0" smtClean="0"/>
              <a:t>Standards </a:t>
            </a:r>
            <a:r>
              <a:rPr lang="en-GB" altLang="en-US" sz="3600" dirty="0" smtClean="0"/>
              <a:t>and quality control</a:t>
            </a:r>
          </a:p>
        </p:txBody>
      </p:sp>
      <p:sp>
        <p:nvSpPr>
          <p:cNvPr id="55299" name="Marcador de contenido 2"/>
          <p:cNvSpPr txBox="1">
            <a:spLocks/>
          </p:cNvSpPr>
          <p:nvPr/>
        </p:nvSpPr>
        <p:spPr bwMode="auto">
          <a:xfrm>
            <a:off x="385763" y="829771"/>
            <a:ext cx="8416925" cy="20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857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BSC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leads the contract </a:t>
            </a: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responsible of the development of the evaluation and quality control (EQC) function of the climate data store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(CDS) of </a:t>
            </a: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the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Copernicus</a:t>
            </a:r>
            <a:endParaRPr lang="en-GB" altLang="en-US" sz="2000" dirty="0">
              <a:solidFill>
                <a:srgbClr val="414141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5576" y="2890105"/>
            <a:ext cx="6696744" cy="38594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576" y="2890105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29881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Nov</a:t>
            </a:r>
            <a:endParaRPr lang="en-GB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87824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39952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2080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72200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91680" y="2693378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2549362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0" y="2405346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1680" y="2261330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91680" y="2117314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87824" y="1757274"/>
            <a:ext cx="4464496" cy="11033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65982" y="1480275"/>
            <a:ext cx="40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15-74 (years 2-5), lead time 1 year</a:t>
            </a:r>
            <a:endParaRPr lang="en-GB" sz="1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07704" y="2045306"/>
            <a:ext cx="1080120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1334" y="1768307"/>
            <a:ext cx="379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3-14 (year 1), lead time 0 years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3848" y="328548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Lagged mode</a:t>
            </a:r>
            <a:endParaRPr lang="en-GB" sz="2400" b="1" u="sng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691680" y="2095248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80312" y="2918694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4208" y="29286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Y+5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55576" y="5109803"/>
            <a:ext cx="6696744" cy="38594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5576" y="5109803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07704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9652" y="537371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Nov</a:t>
            </a:r>
            <a:endParaRPr lang="en-GB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987824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39952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92080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72200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71600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1720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3848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5976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36096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331640" y="4913076"/>
            <a:ext cx="6480720" cy="1366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03648" y="4769060"/>
            <a:ext cx="6408712" cy="2845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75656" y="4625044"/>
            <a:ext cx="6336704" cy="2845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47664" y="4481028"/>
            <a:ext cx="6264696" cy="36004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91680" y="4337012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87824" y="3976972"/>
            <a:ext cx="4464496" cy="11033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65982" y="3699973"/>
            <a:ext cx="40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15-74 (years 2-5), lead time 1 year</a:t>
            </a:r>
            <a:endParaRPr lang="en-GB" sz="12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907704" y="4265004"/>
            <a:ext cx="1080120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81334" y="3988005"/>
            <a:ext cx="379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3-14 (year 1), lead time 0 years</a:t>
            </a:r>
            <a:endParaRPr lang="en-GB" sz="12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691680" y="4314946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380312" y="513839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44208" y="51483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1640" y="55339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Oct</a:t>
            </a:r>
            <a:endParaRPr lang="en-GB" sz="14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583668" y="4467346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59632" y="569774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Sep</a:t>
            </a:r>
            <a:endParaRPr lang="en-GB" sz="14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475656" y="4653633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7624" y="58580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Aug</a:t>
            </a:r>
            <a:endParaRPr lang="en-GB" sz="1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403648" y="4761645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79612" y="602178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Jul</a:t>
            </a:r>
            <a:endParaRPr lang="en-GB" sz="1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295636" y="4907269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6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Why could we expect </a:t>
            </a:r>
            <a:r>
              <a:rPr lang="en-GB" altLang="en-US" sz="3600" dirty="0" smtClean="0"/>
              <a:t>skill?</a:t>
            </a:r>
            <a:endParaRPr lang="en-GB" altLang="en-US" sz="3600" dirty="0" smtClean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Skill of decadal predictions is highly sensitive to ensemble size due to the low signal-to-noise ratio (multi-model sea level pressure correlation with more than 100, left, and 10 members, right). Careful member selection (160 members) unveils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untapped skill for northern European precipitation predictions for the next nine years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(bottom).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Smith et al. (2020, Nature)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87" y="4371552"/>
            <a:ext cx="4495727" cy="2493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48" y="2057742"/>
            <a:ext cx="34290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8" y="2097255"/>
            <a:ext cx="3452813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dirty="0" smtClean="0"/>
              <a:t>Operationalisation</a:t>
            </a:r>
            <a:endParaRPr lang="en-GB" altLang="en-US" sz="3600" dirty="0" smtClean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" y="2663323"/>
            <a:ext cx="5199550" cy="153047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828675"/>
            <a:ext cx="3810845" cy="60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3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Climate </a:t>
            </a:r>
            <a:r>
              <a:rPr lang="en-GB" altLang="en-US" sz="3600" dirty="0" smtClean="0"/>
              <a:t>affects </a:t>
            </a:r>
            <a:r>
              <a:rPr lang="en-GB" altLang="en-US" sz="3600" dirty="0" smtClean="0"/>
              <a:t>food production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50"/>
              </a:spcAft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Events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such as the 2018 in Europe should serve as warning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call.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Concurrent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climate extremes may shock the global market with decadal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effects.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Tailored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co-designed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climate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services are needed as part of a dynamically evolving adaptation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strategy. Innovative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integrated Earth System modelling approaches with dynamic human effects as well as dynamic economic at different spatial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scales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A. </a:t>
            </a: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Toreti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(JRC)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15" y="2601570"/>
            <a:ext cx="3232640" cy="28285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3402141" y="2249881"/>
            <a:ext cx="5615252" cy="4439654"/>
            <a:chOff x="5174668" y="207456"/>
            <a:chExt cx="7017332" cy="6510209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521280" y="2103550"/>
              <a:ext cx="1271406" cy="71281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Climate</a:t>
              </a:r>
              <a:endParaRPr lang="en-US" sz="1100" dirty="0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5299360" y="2896677"/>
              <a:ext cx="1766457" cy="945573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Risk indicators</a:t>
              </a:r>
              <a:endParaRPr lang="en-US" sz="1100" dirty="0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5174668" y="3922567"/>
              <a:ext cx="2015839" cy="1322802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Biophysical-Economic models</a:t>
              </a:r>
              <a:endParaRPr lang="en-US" sz="1100" dirty="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5435924" y="5306363"/>
              <a:ext cx="1493326" cy="785946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Experts</a:t>
              </a:r>
              <a:endParaRPr lang="en-US" sz="1100" dirty="0"/>
            </a:p>
          </p:txBody>
        </p:sp>
        <p:sp>
          <p:nvSpPr>
            <p:cNvPr id="25" name="Cube 24"/>
            <p:cNvSpPr/>
            <p:nvPr/>
          </p:nvSpPr>
          <p:spPr>
            <a:xfrm>
              <a:off x="9552462" y="3362095"/>
              <a:ext cx="1965924" cy="935182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Actions </a:t>
              </a:r>
            </a:p>
            <a:p>
              <a:pPr algn="ctr"/>
              <a:r>
                <a:rPr lang="en-US" sz="1100" dirty="0" smtClean="0"/>
                <a:t> React &amp; Adapt</a:t>
              </a:r>
              <a:endParaRPr lang="en-US" sz="11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661319" y="3636531"/>
              <a:ext cx="1236518" cy="47278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279578" y="2327268"/>
              <a:ext cx="1065807" cy="4512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Farmers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Cloud 27"/>
            <p:cNvSpPr/>
            <p:nvPr/>
          </p:nvSpPr>
          <p:spPr>
            <a:xfrm>
              <a:off x="6973783" y="280263"/>
              <a:ext cx="1846615" cy="92075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Optimize practices &amp;</a:t>
              </a:r>
            </a:p>
            <a:p>
              <a:pPr algn="ctr"/>
              <a:r>
                <a:rPr lang="en-US" sz="1100" dirty="0" err="1" smtClean="0">
                  <a:solidFill>
                    <a:schemeClr val="tx2">
                      <a:lumMod val="50000"/>
                    </a:schemeClr>
                  </a:solidFill>
                </a:rPr>
                <a:t>Infrastructur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597972" y="2376788"/>
              <a:ext cx="1065807" cy="4512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Breeders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0832277" y="2405924"/>
              <a:ext cx="1269182" cy="4682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Food companies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31581" y="4634507"/>
              <a:ext cx="2054881" cy="5789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Regional to national policy makers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887340" y="4577263"/>
              <a:ext cx="1085821" cy="4046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EU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Cloud 32"/>
            <p:cNvSpPr/>
            <p:nvPr/>
          </p:nvSpPr>
          <p:spPr>
            <a:xfrm>
              <a:off x="8827067" y="207456"/>
              <a:ext cx="1846615" cy="92075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Optimize  selection &amp; development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10595267" y="279256"/>
              <a:ext cx="1596733" cy="61330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 investments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7" idx="0"/>
              <a:endCxn id="28" idx="1"/>
            </p:cNvCxnSpPr>
            <p:nvPr/>
          </p:nvCxnSpPr>
          <p:spPr>
            <a:xfrm flipH="1" flipV="1">
              <a:off x="7897091" y="1200039"/>
              <a:ext cx="915391" cy="112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9" idx="0"/>
              <a:endCxn id="33" idx="1"/>
            </p:cNvCxnSpPr>
            <p:nvPr/>
          </p:nvCxnSpPr>
          <p:spPr>
            <a:xfrm flipH="1" flipV="1">
              <a:off x="9750375" y="1127232"/>
              <a:ext cx="380501" cy="1249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0"/>
              <a:endCxn id="34" idx="1"/>
            </p:cNvCxnSpPr>
            <p:nvPr/>
          </p:nvCxnSpPr>
          <p:spPr>
            <a:xfrm flipH="1" flipV="1">
              <a:off x="11393634" y="891912"/>
              <a:ext cx="73234" cy="1514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loud 37"/>
            <p:cNvSpPr/>
            <p:nvPr/>
          </p:nvSpPr>
          <p:spPr>
            <a:xfrm>
              <a:off x="7601826" y="5946797"/>
              <a:ext cx="1933195" cy="77086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Support plans, Investments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Cloud 38"/>
            <p:cNvSpPr/>
            <p:nvPr/>
          </p:nvSpPr>
          <p:spPr>
            <a:xfrm>
              <a:off x="9866878" y="5614886"/>
              <a:ext cx="1930797" cy="77086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Market stabilization, trade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1" idx="2"/>
              <a:endCxn id="38" idx="3"/>
            </p:cNvCxnSpPr>
            <p:nvPr/>
          </p:nvCxnSpPr>
          <p:spPr>
            <a:xfrm flipH="1">
              <a:off x="8568424" y="5213502"/>
              <a:ext cx="690598" cy="777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9" idx="3"/>
            </p:cNvCxnSpPr>
            <p:nvPr/>
          </p:nvCxnSpPr>
          <p:spPr>
            <a:xfrm flipH="1">
              <a:off x="10832277" y="4981925"/>
              <a:ext cx="575957" cy="677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006905" y="-7754"/>
            <a:ext cx="313709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altLang="es-ES" sz="2100" dirty="0" smtClean="0">
                <a:solidFill>
                  <a:srgbClr val="0070C0"/>
                </a:solidFill>
                <a:latin typeface="+mn-lt"/>
                <a:ea typeface="+mn-ea"/>
              </a:rPr>
              <a:t>User-provider interaction</a:t>
            </a:r>
            <a:endParaRPr lang="en-US" altLang="es-ES" sz="2100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25594</TotalTime>
  <Words>1108</Words>
  <Application>Microsoft Office PowerPoint</Application>
  <PresentationFormat>On-screen Show (4:3)</PresentationFormat>
  <Paragraphs>121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Century Gothic</vt:lpstr>
      <vt:lpstr>DejaVu Sans</vt:lpstr>
      <vt:lpstr>Times New Roman</vt:lpstr>
      <vt:lpstr>Tema de Office</vt:lpstr>
      <vt:lpstr>1_Office Theme</vt:lpstr>
      <vt:lpstr>1_Tema de Office</vt:lpstr>
      <vt:lpstr>PowerPoint Presentation</vt:lpstr>
      <vt:lpstr>Climate information requirements</vt:lpstr>
      <vt:lpstr>Typical climate change information</vt:lpstr>
      <vt:lpstr>An alternative: decadal climate predictions</vt:lpstr>
      <vt:lpstr>Decadal climate predictions</vt:lpstr>
      <vt:lpstr>Standards and quality control</vt:lpstr>
      <vt:lpstr>Why could we expect skill?</vt:lpstr>
      <vt:lpstr>Operationalisation</vt:lpstr>
      <vt:lpstr>Climate affects food production</vt:lpstr>
      <vt:lpstr>Applications of decadal climate predictions</vt:lpstr>
      <vt:lpstr>How to go beyond in decadal prediction?</vt:lpstr>
      <vt:lpstr>Carbon transfers are fast</vt:lpstr>
      <vt:lpstr>Going beyond 10 years</vt:lpstr>
      <vt:lpstr>Going beyond 10 years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Francisco Doblas-Reyes</cp:lastModifiedBy>
  <cp:revision>790</cp:revision>
  <dcterms:created xsi:type="dcterms:W3CDTF">2016-07-07T10:13:32Z</dcterms:created>
  <dcterms:modified xsi:type="dcterms:W3CDTF">2020-11-14T12:24:19Z</dcterms:modified>
</cp:coreProperties>
</file>