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2" r:id="rId3"/>
    <p:sldId id="281" r:id="rId4"/>
    <p:sldId id="291" r:id="rId5"/>
    <p:sldId id="292" r:id="rId6"/>
    <p:sldId id="293" r:id="rId7"/>
    <p:sldId id="276" r:id="rId8"/>
    <p:sldId id="296" r:id="rId9"/>
    <p:sldId id="294" r:id="rId10"/>
    <p:sldId id="297" r:id="rId11"/>
    <p:sldId id="298" r:id="rId12"/>
    <p:sldId id="278" r:id="rId13"/>
    <p:sldId id="299" r:id="rId14"/>
    <p:sldId id="302" r:id="rId15"/>
    <p:sldId id="282" r:id="rId16"/>
    <p:sldId id="301" r:id="rId17"/>
    <p:sldId id="283" r:id="rId18"/>
    <p:sldId id="284" r:id="rId19"/>
    <p:sldId id="286" r:id="rId20"/>
    <p:sldId id="287" r:id="rId21"/>
    <p:sldId id="300" r:id="rId22"/>
    <p:sldId id="289" r:id="rId23"/>
    <p:sldId id="288" r:id="rId24"/>
    <p:sldId id="2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1136" autoAdjust="0"/>
  </p:normalViewPr>
  <p:slideViewPr>
    <p:cSldViewPr snapToGrid="0">
      <p:cViewPr varScale="1">
        <p:scale>
          <a:sx n="50" d="100"/>
          <a:sy n="50" d="100"/>
        </p:scale>
        <p:origin x="-13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200" b="1" dirty="0">
                <a:solidFill>
                  <a:schemeClr val="tx1"/>
                </a:solidFill>
              </a:rPr>
              <a:t>"What kind of data from global </a:t>
            </a:r>
            <a:r>
              <a:rPr lang="en-GB" sz="2200" b="1" dirty="0" smtClean="0">
                <a:solidFill>
                  <a:schemeClr val="tx1"/>
                </a:solidFill>
              </a:rPr>
              <a:t>SF </a:t>
            </a:r>
            <a:r>
              <a:rPr lang="en-GB" sz="2200" b="1" dirty="0">
                <a:solidFill>
                  <a:schemeClr val="tx1"/>
                </a:solidFill>
              </a:rPr>
              <a:t>do you use?"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'Global seasonal forecast models'!$F$6:$F$11</c:f>
              <c:strCache>
                <c:ptCount val="6"/>
                <c:pt idx="0">
                  <c:v>Not sure</c:v>
                </c:pt>
                <c:pt idx="1">
                  <c:v>Other processed products</c:v>
                </c:pt>
                <c:pt idx="2">
                  <c:v>Climate indices (e.g. based on threshold exceedance)</c:v>
                </c:pt>
                <c:pt idx="3">
                  <c:v>Raw model output</c:v>
                </c:pt>
                <c:pt idx="4">
                  <c:v>Anomalies</c:v>
                </c:pt>
                <c:pt idx="5">
                  <c:v>Probabilities (e.g. tercile based)</c:v>
                </c:pt>
              </c:strCache>
            </c:strRef>
          </c:cat>
          <c:val>
            <c:numRef>
              <c:f>'Global seasonal forecast models'!$G$6:$G$11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22</c:v>
                </c:pt>
                <c:pt idx="3">
                  <c:v>26</c:v>
                </c:pt>
                <c:pt idx="4">
                  <c:v>27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591232"/>
        <c:axId val="72592768"/>
      </c:barChart>
      <c:catAx>
        <c:axId val="7259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92768"/>
        <c:crosses val="autoZero"/>
        <c:auto val="1"/>
        <c:lblAlgn val="l"/>
        <c:lblOffset val="100"/>
        <c:noMultiLvlLbl val="0"/>
      </c:catAx>
      <c:valAx>
        <c:axId val="7259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9123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952633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200" b="1" i="0" u="none" strike="noStrike" baseline="0" dirty="0">
                <a:solidFill>
                  <a:schemeClr val="tx1"/>
                </a:solidFill>
                <a:effectLst/>
              </a:rPr>
              <a:t>"What type of adjustment post-processing do you perform on the </a:t>
            </a:r>
            <a:r>
              <a:rPr lang="en-GB" sz="2200" b="1" i="0" u="none" strike="noStrike" baseline="0" dirty="0" smtClean="0">
                <a:solidFill>
                  <a:schemeClr val="tx1"/>
                </a:solidFill>
                <a:effectLst/>
              </a:rPr>
              <a:t>SF data before using </a:t>
            </a:r>
            <a:r>
              <a:rPr lang="en-GB" sz="2200" b="1" i="0" u="none" strike="noStrike" baseline="0" dirty="0">
                <a:solidFill>
                  <a:schemeClr val="tx1"/>
                </a:solidFill>
                <a:effectLst/>
              </a:rPr>
              <a:t>it</a:t>
            </a:r>
            <a:r>
              <a:rPr lang="en-GB" sz="2200" b="1" i="0" u="none" strike="noStrike" baseline="0" dirty="0" smtClean="0">
                <a:solidFill>
                  <a:schemeClr val="tx1"/>
                </a:solidFill>
                <a:effectLst/>
              </a:rPr>
              <a:t>?"</a:t>
            </a:r>
            <a:endParaRPr lang="en-GB" sz="2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358453080308999"/>
          <c:y val="2.38526096539211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52633"/>
            </a:solidFill>
            <a:ln>
              <a:noFill/>
            </a:ln>
            <a:effectLst/>
          </c:spPr>
          <c:invertIfNegative val="0"/>
          <c:cat>
            <c:strRef>
              <c:f>Postprocessing!$E$4:$E$9</c:f>
              <c:strCache>
                <c:ptCount val="6"/>
                <c:pt idx="0">
                  <c:v>Does not perform post-processing</c:v>
                </c:pt>
                <c:pt idx="1">
                  <c:v>Performs another type of post-processing</c:v>
                </c:pt>
                <c:pt idx="2">
                  <c:v>Multi-model calibration</c:v>
                </c:pt>
                <c:pt idx="3">
                  <c:v>Calibration of probabilities</c:v>
                </c:pt>
                <c:pt idx="4">
                  <c:v>Statistical downscaling</c:v>
                </c:pt>
                <c:pt idx="5">
                  <c:v>Bias-adjustment</c:v>
                </c:pt>
              </c:strCache>
            </c:strRef>
          </c:cat>
          <c:val>
            <c:numRef>
              <c:f>Postprocessing!$F$4:$F$9</c:f>
              <c:numCache>
                <c:formatCode>General</c:formatCode>
                <c:ptCount val="6"/>
                <c:pt idx="0">
                  <c:v>14</c:v>
                </c:pt>
                <c:pt idx="1">
                  <c:v>1</c:v>
                </c:pt>
                <c:pt idx="2">
                  <c:v>4</c:v>
                </c:pt>
                <c:pt idx="3">
                  <c:v>11</c:v>
                </c:pt>
                <c:pt idx="4">
                  <c:v>17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801280"/>
        <c:axId val="74265344"/>
      </c:barChart>
      <c:catAx>
        <c:axId val="7280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65344"/>
        <c:crosses val="autoZero"/>
        <c:auto val="1"/>
        <c:lblAlgn val="ctr"/>
        <c:lblOffset val="100"/>
        <c:noMultiLvlLbl val="0"/>
      </c:catAx>
      <c:valAx>
        <c:axId val="7426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0128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952633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Relative importance of forecast quality attributes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Sheet1!$B$36</c:f>
              <c:strCache>
                <c:ptCount val="1"/>
                <c:pt idx="0">
                  <c:v>5 - Very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Sheet1!$B$37:$B$41</c:f>
              <c:numCache>
                <c:formatCode>General</c:formatCode>
                <c:ptCount val="5"/>
                <c:pt idx="0">
                  <c:v>14</c:v>
                </c:pt>
                <c:pt idx="1">
                  <c:v>16</c:v>
                </c:pt>
                <c:pt idx="2">
                  <c:v>22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Sheet1!$C$36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Sheet1!$C$37:$C$41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Sheet1!$D$36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Sheet1!$D$37:$D$41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Sheet1!$E$36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67217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Sheet1!$E$37:$E$41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Sheet1!$F$36</c:f>
              <c:strCache>
                <c:ptCount val="1"/>
                <c:pt idx="0">
                  <c:v>1 - Not important at all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Sheet1!$F$37:$F$41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Sheet1!$G$36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Sheet1!$A$37:$A$41</c:f>
              <c:strCache>
                <c:ptCount val="5"/>
                <c:pt idx="0">
                  <c:v>Resolution</c:v>
                </c:pt>
                <c:pt idx="1">
                  <c:v>Reliability</c:v>
                </c:pt>
                <c:pt idx="2">
                  <c:v>Skill</c:v>
                </c:pt>
                <c:pt idx="3">
                  <c:v>Accuracy</c:v>
                </c:pt>
                <c:pt idx="4">
                  <c:v>Sharpness</c:v>
                </c:pt>
              </c:strCache>
            </c:strRef>
          </c:cat>
          <c:val>
            <c:numRef>
              <c:f>Sheet1!$G$37:$G$41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56256"/>
        <c:axId val="22422656"/>
      </c:barChart>
      <c:catAx>
        <c:axId val="222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2656"/>
        <c:crosses val="autoZero"/>
        <c:auto val="1"/>
        <c:lblAlgn val="ctr"/>
        <c:lblOffset val="100"/>
        <c:noMultiLvlLbl val="0"/>
      </c:catAx>
      <c:valAx>
        <c:axId val="2242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5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Interest in sources of uncertainty in</a:t>
            </a:r>
            <a:r>
              <a:rPr lang="en-US" b="1" baseline="0"/>
              <a:t> seasonal forecasts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Sheet1!$B$60</c:f>
              <c:strCache>
                <c:ptCount val="1"/>
                <c:pt idx="0">
                  <c:v>5 - Very interested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Sheet1!$B$61:$B$65</c:f>
              <c:numCache>
                <c:formatCode>General</c:formatCode>
                <c:ptCount val="5"/>
                <c:pt idx="0">
                  <c:v>17</c:v>
                </c:pt>
                <c:pt idx="1">
                  <c:v>13</c:v>
                </c:pt>
                <c:pt idx="2">
                  <c:v>16</c:v>
                </c:pt>
                <c:pt idx="3">
                  <c:v>9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Sheet1!$C$60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Sheet1!$C$61:$C$65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9</c:v>
                </c:pt>
                <c:pt idx="3">
                  <c:v>17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Sheet1!$D$60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Sheet1!$D$61:$D$65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Sheet1!$E$60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67217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Sheet1!$E$61:$E$65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Sheet1!$F$60</c:f>
              <c:strCache>
                <c:ptCount val="1"/>
                <c:pt idx="0">
                  <c:v>1 - Not interested at all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Sheet1!$F$61:$F$65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Sheet1!$G$60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Sheet1!$A$61:$A$65</c:f>
              <c:strCache>
                <c:ptCount val="5"/>
                <c:pt idx="0">
                  <c:v>Initial state of the climate system</c:v>
                </c:pt>
                <c:pt idx="1">
                  <c:v>Numerical models' assumptions/formulations</c:v>
                </c:pt>
                <c:pt idx="2">
                  <c:v>Observations (including reanalysis)</c:v>
                </c:pt>
                <c:pt idx="3">
                  <c:v>Post-processing</c:v>
                </c:pt>
                <c:pt idx="4">
                  <c:v>The full chain of uncertainty</c:v>
                </c:pt>
              </c:strCache>
            </c:strRef>
          </c:cat>
          <c:val>
            <c:numRef>
              <c:f>Sheet1!$G$61:$G$65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402176"/>
        <c:axId val="22403712"/>
      </c:barChart>
      <c:catAx>
        <c:axId val="2240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03712"/>
        <c:crosses val="autoZero"/>
        <c:auto val="1"/>
        <c:lblAlgn val="ctr"/>
        <c:lblOffset val="100"/>
        <c:noMultiLvlLbl val="0"/>
      </c:catAx>
      <c:valAx>
        <c:axId val="2240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0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91F8-6095-DE47-9C8A-5FE69F2F8A4A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614F-F5E6-2144-BEDC-39F33FA2F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0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CA79F-E654-4649-AA37-FDFD526C696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F02B-3A90-4B46-B226-FA7E7B2D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7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login: qa4seas</a:t>
            </a:r>
          </a:p>
          <a:p>
            <a:r>
              <a:rPr lang="en-GB" dirty="0" err="1" smtClean="0"/>
              <a:t>pwd</a:t>
            </a:r>
            <a:r>
              <a:rPr lang="en-GB" dirty="0" smtClean="0"/>
              <a:t>: Climate2017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F02B-3A90-4B46-B226-FA7E7B2DDA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login: qa4seas</a:t>
            </a:r>
          </a:p>
          <a:p>
            <a:r>
              <a:rPr lang="en-GB" dirty="0" err="1" smtClean="0"/>
              <a:t>pwd</a:t>
            </a:r>
            <a:r>
              <a:rPr lang="en-GB" dirty="0" smtClean="0"/>
              <a:t>: Climate2017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8F02B-3A90-4B46-B226-FA7E7B2DDA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74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36715" y="1600939"/>
            <a:ext cx="4320480" cy="362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9721850" y="-15023"/>
            <a:ext cx="2470151" cy="688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29139" y="4715239"/>
            <a:ext cx="192021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b="0" noProof="0" dirty="0" smtClean="0">
                <a:solidFill>
                  <a:schemeClr val="bg1"/>
                </a:solidFill>
              </a:rPr>
              <a:t>Climate</a:t>
            </a:r>
            <a:r>
              <a:rPr lang="en-GB" sz="1467" b="0" baseline="0" noProof="0" dirty="0" smtClean="0">
                <a:solidFill>
                  <a:schemeClr val="bg1"/>
                </a:solidFill>
              </a:rPr>
              <a:t> </a:t>
            </a:r>
            <a:r>
              <a:rPr lang="en-GB" sz="1467" b="0" noProof="0" dirty="0" smtClean="0">
                <a:solidFill>
                  <a:schemeClr val="bg1"/>
                </a:solidFill>
              </a:rPr>
              <a:t>Change</a:t>
            </a:r>
            <a:endParaRPr lang="en-GB" sz="1467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4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829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13343"/>
            <a:ext cx="10864196" cy="370052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2400" b="0" spc="9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9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" y="-10925"/>
            <a:ext cx="3098105" cy="6926696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74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874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43339" y="27779"/>
            <a:ext cx="1171511" cy="6572823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07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Climate</a:t>
              </a:r>
            </a:p>
            <a:p>
              <a:r>
                <a:rPr lang="en-GB" sz="1467" b="0" noProof="0" dirty="0" smtClean="0">
                  <a:solidFill>
                    <a:srgbClr val="941333"/>
                  </a:solidFill>
                </a:rPr>
                <a:t>Change</a:t>
              </a:r>
              <a:endParaRPr lang="en-GB" sz="1467" b="0" noProof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1686"/>
            <a:ext cx="2844800" cy="365125"/>
          </a:xfrm>
        </p:spPr>
        <p:txBody>
          <a:bodyPr/>
          <a:lstStyle/>
          <a:p>
            <a:r>
              <a:rPr lang="en-GB" dirty="0" smtClean="0"/>
              <a:t>07/03/2017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r>
              <a:rPr lang="en-US" dirty="0" smtClean="0"/>
              <a:t>EQC 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2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DB8F6-FB09-684B-8559-170492533776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C3S_51_Lot4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c.es/projects/earthscience/shiny/qa4seas/wp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predictia.es/qa4seas/metadat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emo.predictia.es/qa4seas/metadat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h.snapsurveys.com/s.asp?k=148301796517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0127" y="2679691"/>
            <a:ext cx="7924800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smtClean="0"/>
              <a:t>EQC for Seasonal Forecasts</a:t>
            </a:r>
          </a:p>
          <a:p>
            <a:r>
              <a:rPr lang="en-US" sz="3733" dirty="0" smtClean="0"/>
              <a:t>C3S_51 Lot 3</a:t>
            </a:r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r>
              <a:rPr lang="fi-FI" sz="2000" dirty="0" smtClean="0"/>
              <a:t>Francisco Doblas-Reyes</a:t>
            </a:r>
            <a:r>
              <a:rPr lang="fi-FI" sz="2000" baseline="30000" dirty="0" smtClean="0"/>
              <a:t>1,2</a:t>
            </a:r>
          </a:p>
          <a:p>
            <a:endParaRPr lang="en-US" sz="1600" dirty="0" smtClean="0"/>
          </a:p>
          <a:p>
            <a:r>
              <a:rPr lang="en-US" sz="1600" dirty="0" smtClean="0"/>
              <a:t>1 Barcelona </a:t>
            </a:r>
            <a:r>
              <a:rPr lang="en-US" sz="1600" dirty="0"/>
              <a:t>Supercomputing Center (</a:t>
            </a:r>
            <a:r>
              <a:rPr lang="en-US" sz="1600" dirty="0" smtClean="0"/>
              <a:t>BSC)</a:t>
            </a:r>
          </a:p>
          <a:p>
            <a:pPr marL="268288" indent="-268288"/>
            <a:r>
              <a:rPr lang="en-US" sz="1600" dirty="0" smtClean="0"/>
              <a:t>2 </a:t>
            </a:r>
            <a:r>
              <a:rPr lang="en-US" sz="1600" dirty="0" err="1" smtClean="0"/>
              <a:t>Institució</a:t>
            </a:r>
            <a:r>
              <a:rPr lang="en-US" sz="1600" dirty="0" smtClean="0"/>
              <a:t> </a:t>
            </a:r>
            <a:r>
              <a:rPr lang="en-US" sz="1600" dirty="0" err="1" smtClean="0"/>
              <a:t>Catalana</a:t>
            </a:r>
            <a:r>
              <a:rPr lang="en-US" sz="1600" dirty="0" smtClean="0"/>
              <a:t> de </a:t>
            </a:r>
            <a:r>
              <a:rPr lang="en-US" sz="1600" dirty="0" err="1" smtClean="0"/>
              <a:t>Recerca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Estudis</a:t>
            </a:r>
            <a:r>
              <a:rPr lang="en-US" sz="1600" dirty="0" smtClean="0"/>
              <a:t> </a:t>
            </a:r>
            <a:r>
              <a:rPr lang="en-US" sz="1600" dirty="0" err="1" smtClean="0"/>
              <a:t>Avançats</a:t>
            </a:r>
            <a:r>
              <a:rPr lang="en-US" sz="1600" dirty="0" smtClean="0"/>
              <a:t> (ICREA)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792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Users’ requests</a:t>
            </a:r>
            <a:endParaRPr lang="en-GB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Soares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A. Taylor (Univ. Leeds)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000376"/>
              </p:ext>
            </p:extLst>
          </p:nvPr>
        </p:nvGraphicFramePr>
        <p:xfrm>
          <a:off x="1888205" y="591751"/>
          <a:ext cx="7284730" cy="289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460170"/>
              </p:ext>
            </p:extLst>
          </p:nvPr>
        </p:nvGraphicFramePr>
        <p:xfrm>
          <a:off x="1896436" y="3350251"/>
          <a:ext cx="7488832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742591" y="2545976"/>
            <a:ext cx="3166546" cy="1283134"/>
            <a:chOff x="8742591" y="2545976"/>
            <a:chExt cx="3166546" cy="1283134"/>
          </a:xfrm>
        </p:grpSpPr>
        <p:sp>
          <p:nvSpPr>
            <p:cNvPr id="13" name="TextBox 12"/>
            <p:cNvSpPr txBox="1"/>
            <p:nvPr/>
          </p:nvSpPr>
          <p:spPr>
            <a:xfrm>
              <a:off x="9237652" y="3429000"/>
              <a:ext cx="26714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C00000"/>
                  </a:solidFill>
                </a:rPr>
                <a:t>Note the grey bar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8742591" y="2545976"/>
              <a:ext cx="1830803" cy="8830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99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729754"/>
            <a:ext cx="9733004" cy="54558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A series of </a:t>
            </a:r>
            <a:r>
              <a:rPr lang="en-GB" sz="2800" b="1" dirty="0" smtClean="0"/>
              <a:t>interviews</a:t>
            </a:r>
            <a:r>
              <a:rPr lang="en-GB" sz="2800" dirty="0" smtClean="0"/>
              <a:t> is now being conducted:</a:t>
            </a:r>
          </a:p>
          <a:p>
            <a:r>
              <a:rPr lang="en-GB" sz="2800" dirty="0" smtClean="0">
                <a:latin typeface="Calibri" charset="0"/>
                <a:ea typeface="Calibri" charset="0"/>
              </a:rPr>
              <a:t>Aim </a:t>
            </a:r>
            <a:r>
              <a:rPr lang="en-GB" sz="2800" dirty="0">
                <a:latin typeface="Calibri" charset="0"/>
                <a:ea typeface="Calibri" charset="0"/>
              </a:rPr>
              <a:t>to </a:t>
            </a:r>
            <a:r>
              <a:rPr lang="en-GB" sz="2800" dirty="0"/>
              <a:t>provide </a:t>
            </a:r>
            <a:r>
              <a:rPr lang="en-GB" sz="2800" dirty="0" smtClean="0"/>
              <a:t>a </a:t>
            </a:r>
            <a:r>
              <a:rPr lang="en-GB" sz="2800" dirty="0"/>
              <a:t>better understanding of the requirements for evaluation and quality control regarding seasonal forecasts within and across large </a:t>
            </a:r>
            <a:r>
              <a:rPr lang="en-GB" sz="2800" dirty="0" smtClean="0"/>
              <a:t>organisations.</a:t>
            </a:r>
            <a:endParaRPr lang="en-GB" sz="2800" dirty="0">
              <a:latin typeface="Calibri" charset="0"/>
              <a:ea typeface="Calibri" charset="0"/>
            </a:endParaRPr>
          </a:p>
          <a:p>
            <a:r>
              <a:rPr lang="en-GB" sz="2800" dirty="0">
                <a:latin typeface="Calibri" charset="0"/>
                <a:ea typeface="Calibri" charset="0"/>
              </a:rPr>
              <a:t>Around 12 interviews with key </a:t>
            </a:r>
            <a:r>
              <a:rPr lang="en-GB" sz="2800" dirty="0" smtClean="0">
                <a:latin typeface="Calibri" charset="0"/>
                <a:ea typeface="Calibri" charset="0"/>
              </a:rPr>
              <a:t>individuals, advisory </a:t>
            </a:r>
            <a:r>
              <a:rPr lang="en-GB" sz="2800" dirty="0">
                <a:latin typeface="Calibri" charset="0"/>
                <a:ea typeface="Calibri" charset="0"/>
              </a:rPr>
              <a:t>board plus a few </a:t>
            </a:r>
            <a:r>
              <a:rPr lang="en-GB" sz="2800" dirty="0" smtClean="0">
                <a:latin typeface="Calibri" charset="0"/>
                <a:ea typeface="Calibri" charset="0"/>
              </a:rPr>
              <a:t>selected ones (e.g</a:t>
            </a:r>
            <a:r>
              <a:rPr lang="en-GB" sz="2800" dirty="0">
                <a:latin typeface="Calibri" charset="0"/>
                <a:ea typeface="Calibri" charset="0"/>
              </a:rPr>
              <a:t>. IRI, ECMWF</a:t>
            </a:r>
            <a:r>
              <a:rPr lang="en-GB" sz="2800" dirty="0" smtClean="0">
                <a:latin typeface="Calibri" charset="0"/>
                <a:ea typeface="Calibri" charset="0"/>
              </a:rPr>
              <a:t>).</a:t>
            </a:r>
            <a:endParaRPr lang="en-GB" sz="2800" dirty="0">
              <a:latin typeface="Calibri" charset="0"/>
              <a:ea typeface="Calibri" charset="0"/>
            </a:endParaRPr>
          </a:p>
          <a:p>
            <a:r>
              <a:rPr lang="en-GB" sz="2800" dirty="0">
                <a:latin typeface="Calibri" charset="0"/>
                <a:ea typeface="Calibri" charset="0"/>
              </a:rPr>
              <a:t>Interview protocol developed </a:t>
            </a:r>
            <a:r>
              <a:rPr lang="en-GB" sz="2800" dirty="0" smtClean="0">
                <a:latin typeface="Calibri" charset="0"/>
                <a:ea typeface="Calibri" charset="0"/>
              </a:rPr>
              <a:t>from the </a:t>
            </a:r>
            <a:r>
              <a:rPr lang="en-GB" sz="2800" dirty="0">
                <a:latin typeface="Calibri" charset="0"/>
                <a:ea typeface="Calibri" charset="0"/>
              </a:rPr>
              <a:t>survey </a:t>
            </a:r>
            <a:r>
              <a:rPr lang="en-GB" sz="2800" dirty="0" smtClean="0">
                <a:latin typeface="Calibri" charset="0"/>
                <a:ea typeface="Calibri" charset="0"/>
              </a:rPr>
              <a:t>experience </a:t>
            </a:r>
            <a:r>
              <a:rPr lang="en-GB" sz="2800" dirty="0">
                <a:latin typeface="Calibri" charset="0"/>
                <a:ea typeface="Calibri" charset="0"/>
              </a:rPr>
              <a:t>to ensure consistency across the methods </a:t>
            </a:r>
            <a:r>
              <a:rPr lang="en-GB" sz="2800" dirty="0" smtClean="0">
                <a:latin typeface="Calibri" charset="0"/>
                <a:ea typeface="Calibri" charset="0"/>
              </a:rPr>
              <a:t>applied.</a:t>
            </a:r>
            <a:endParaRPr lang="en-GB" sz="2800" dirty="0">
              <a:latin typeface="Calibri" charset="0"/>
              <a:ea typeface="Calibri" charset="0"/>
            </a:endParaRPr>
          </a:p>
          <a:p>
            <a:r>
              <a:rPr lang="en-GB" sz="2800" dirty="0">
                <a:latin typeface="Calibri" charset="0"/>
                <a:ea typeface="Calibri" charset="0"/>
              </a:rPr>
              <a:t>Opportunity to introduce the preliminary list of functional requirements for the EQC prototype </a:t>
            </a:r>
            <a:r>
              <a:rPr lang="en-GB" sz="2800" dirty="0" smtClean="0">
                <a:latin typeface="Calibri" charset="0"/>
                <a:ea typeface="Calibri" charset="0"/>
              </a:rPr>
              <a:t>with </a:t>
            </a:r>
            <a:r>
              <a:rPr lang="en-GB" sz="2800" dirty="0">
                <a:latin typeface="Calibri" charset="0"/>
                <a:ea typeface="Calibri" charset="0"/>
              </a:rPr>
              <a:t>the </a:t>
            </a:r>
            <a:r>
              <a:rPr lang="en-GB" sz="2800" dirty="0" smtClean="0">
                <a:latin typeface="Calibri" charset="0"/>
                <a:ea typeface="Calibri" charset="0"/>
              </a:rPr>
              <a:t>interviews: </a:t>
            </a:r>
            <a:r>
              <a:rPr lang="en-GB" sz="2800" dirty="0">
                <a:latin typeface="Calibri" charset="0"/>
                <a:ea typeface="Calibri" charset="0"/>
              </a:rPr>
              <a:t>follow up and feedback after the </a:t>
            </a:r>
            <a:r>
              <a:rPr lang="en-GB" sz="2800" dirty="0" smtClean="0">
                <a:latin typeface="Calibri" charset="0"/>
                <a:ea typeface="Calibri" charset="0"/>
              </a:rPr>
              <a:t>interviews.</a:t>
            </a:r>
            <a:endParaRPr lang="en-GB" sz="2800" dirty="0">
              <a:latin typeface="Calibri" charset="0"/>
              <a:ea typeface="Calibri" charset="0"/>
            </a:endParaRPr>
          </a:p>
          <a:p>
            <a:r>
              <a:rPr lang="en-GB" sz="2800" dirty="0" smtClean="0">
                <a:latin typeface="Calibri" charset="0"/>
                <a:ea typeface="Calibri" charset="0"/>
              </a:rPr>
              <a:t>Analysis </a:t>
            </a:r>
            <a:r>
              <a:rPr lang="en-GB" sz="2800" dirty="0">
                <a:latin typeface="Calibri" charset="0"/>
                <a:ea typeface="Calibri" charset="0"/>
              </a:rPr>
              <a:t>of </a:t>
            </a:r>
            <a:r>
              <a:rPr lang="en-GB" sz="2800" dirty="0" smtClean="0">
                <a:latin typeface="Calibri" charset="0"/>
                <a:ea typeface="Calibri" charset="0"/>
              </a:rPr>
              <a:t>both survey </a:t>
            </a:r>
            <a:r>
              <a:rPr lang="en-GB" sz="2800" dirty="0">
                <a:latin typeface="Calibri" charset="0"/>
                <a:ea typeface="Calibri" charset="0"/>
              </a:rPr>
              <a:t>and interviews expected at the end of the summer</a:t>
            </a:r>
            <a:r>
              <a:rPr lang="en-GB" sz="2800" dirty="0" smtClean="0">
                <a:latin typeface="Calibri" charset="0"/>
                <a:ea typeface="Calibri" charset="0"/>
              </a:rPr>
              <a:t>.</a:t>
            </a:r>
            <a:endParaRPr lang="en-GB" sz="2800" dirty="0">
              <a:latin typeface="Calibri" charset="0"/>
              <a:ea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Users’ requests</a:t>
            </a:r>
            <a:endParaRPr lang="en-GB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Soares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A. Taylor (Univ. Leeds)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Once the data are identified, a </a:t>
            </a:r>
            <a:r>
              <a:rPr lang="en-US" sz="2800" dirty="0"/>
              <a:t>critical question </a:t>
            </a:r>
            <a:r>
              <a:rPr lang="en-US" sz="2800" dirty="0" smtClean="0"/>
              <a:t>is </a:t>
            </a:r>
            <a:r>
              <a:rPr lang="en-US" sz="2800" dirty="0"/>
              <a:t>which of the available </a:t>
            </a:r>
            <a:r>
              <a:rPr lang="en-US" sz="2800" dirty="0" smtClean="0"/>
              <a:t>data will be used</a:t>
            </a:r>
            <a:r>
              <a:rPr lang="en-US" sz="2800" dirty="0"/>
              <a:t> </a:t>
            </a:r>
            <a:r>
              <a:rPr lang="en-US" sz="2800" dirty="0" smtClean="0"/>
              <a:t>as the data use will depend on, among other things, the quality information.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/>
              <a:t>Identify the </a:t>
            </a:r>
            <a:r>
              <a:rPr lang="en-US" sz="2800" b="1" dirty="0" smtClean="0"/>
              <a:t>data available</a:t>
            </a:r>
            <a:r>
              <a:rPr lang="en-US" sz="2800" dirty="0" smtClean="0"/>
              <a:t>, both observations and seasonal forecasts (tables available for ocean and atmosphere).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/>
              <a:t>Assess (and define whenever necessary) all necessary </a:t>
            </a:r>
            <a:r>
              <a:rPr lang="en-US" sz="2800" b="1" dirty="0" smtClean="0"/>
              <a:t>metadata</a:t>
            </a:r>
            <a:r>
              <a:rPr lang="en-US" sz="2800" dirty="0" smtClean="0"/>
              <a:t> (defined for seasonal forecasts).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/>
              <a:t>Inadequate </a:t>
            </a:r>
            <a:r>
              <a:rPr lang="en-US" sz="2800" dirty="0"/>
              <a:t>sources for the user’s application </a:t>
            </a:r>
            <a:r>
              <a:rPr lang="en-US" sz="2800" dirty="0" smtClean="0"/>
              <a:t>to be pointed at (e.g</a:t>
            </a:r>
            <a:r>
              <a:rPr lang="en-US" sz="2800" dirty="0"/>
              <a:t>. discard “bad” </a:t>
            </a:r>
            <a:r>
              <a:rPr lang="en-US" sz="2800" dirty="0" smtClean="0"/>
              <a:t>models or inadequate references).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/>
              <a:t>The sources retained should </a:t>
            </a:r>
            <a:r>
              <a:rPr lang="en-US" sz="2800" dirty="0"/>
              <a:t>be diverse enough to still adequately represent  </a:t>
            </a:r>
            <a:r>
              <a:rPr lang="en-US" sz="2800" dirty="0" smtClean="0"/>
              <a:t>all uncertainties (e.g. has the solution enough spread?)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Data and metadata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607885" y="4612314"/>
            <a:ext cx="3200341" cy="2218113"/>
            <a:chOff x="5773270" y="3446929"/>
            <a:chExt cx="3200341" cy="2218113"/>
          </a:xfrm>
        </p:grpSpPr>
        <p:sp>
          <p:nvSpPr>
            <p:cNvPr id="5" name="TextBox 4"/>
            <p:cNvSpPr txBox="1"/>
            <p:nvPr/>
          </p:nvSpPr>
          <p:spPr>
            <a:xfrm>
              <a:off x="6553176" y="4957156"/>
              <a:ext cx="242043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C00000"/>
                  </a:solidFill>
                </a:rPr>
                <a:t>What does “bad” mean?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773270" y="3446929"/>
              <a:ext cx="2008053" cy="1528156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2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thorough assessment of the existing C3S seasonal forecasts from C3S_433 has been done: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/>
              <a:t>More than 30,000 plots made available via a </a:t>
            </a:r>
            <a:r>
              <a:rPr lang="en-US" sz="2800" dirty="0" smtClean="0">
                <a:hlinkClick r:id="rId3"/>
              </a:rPr>
              <a:t>Shiny app</a:t>
            </a:r>
            <a:r>
              <a:rPr lang="en-US" sz="2800" dirty="0" smtClean="0"/>
              <a:t>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/>
              <a:t>An assessment of the results is being carried out, feeding the interviews at the same time. It will be made available as a paper.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Scientific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5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Existing R packages are used for both the preliminary assessment and the prototype. New elements (inference assessment, metadata propagation, etc.) are built in to address the C3S needs.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The building blocks</a:t>
            </a:r>
            <a:endParaRPr lang="en-GB" dirty="0"/>
          </a:p>
        </p:txBody>
      </p:sp>
      <p:sp>
        <p:nvSpPr>
          <p:cNvPr id="4" name="CustomShape 2"/>
          <p:cNvSpPr/>
          <p:nvPr/>
        </p:nvSpPr>
        <p:spPr>
          <a:xfrm>
            <a:off x="5553959" y="2316998"/>
            <a:ext cx="3332163" cy="10033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ctr"/>
          <a:lstStyle/>
          <a:p>
            <a:pPr algn="ctr">
              <a:defRPr/>
            </a:pPr>
            <a:r>
              <a:rPr lang="en-GB" dirty="0" err="1">
                <a:latin typeface="Calibri" panose="020F0502020204030204" pitchFamily="34" charset="0"/>
              </a:rPr>
              <a:t>SpecsVerification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Probabilistic and deterministic scores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Works on [time x members] arrays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5" name="CustomShape 3"/>
          <p:cNvSpPr/>
          <p:nvPr/>
        </p:nvSpPr>
        <p:spPr>
          <a:xfrm>
            <a:off x="3628322" y="4872873"/>
            <a:ext cx="3395662" cy="1270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ctr"/>
          <a:lstStyle/>
          <a:p>
            <a:pPr algn="ctr">
              <a:defRPr/>
            </a:pPr>
            <a:r>
              <a:rPr lang="en-GB" dirty="0" err="1">
                <a:latin typeface="Calibri" panose="020F0502020204030204" pitchFamily="34" charset="0"/>
              </a:rPr>
              <a:t>downscaleR</a:t>
            </a:r>
            <a:r>
              <a:rPr lang="en-GB" dirty="0">
                <a:latin typeface="Calibri" panose="020F0502020204030204" pitchFamily="34" charset="0"/>
              </a:rPr>
              <a:t> + </a:t>
            </a:r>
            <a:r>
              <a:rPr lang="en-GB" dirty="0" err="1">
                <a:latin typeface="Calibri" panose="020F0502020204030204" pitchFamily="34" charset="0"/>
              </a:rPr>
              <a:t>loadeR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Data retrieval and homogenization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Bias adjustment, modes, downscaling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Probabilistic and deterministic scores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Visualisation of data and results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6" name="CustomShape 4"/>
          <p:cNvSpPr/>
          <p:nvPr/>
        </p:nvSpPr>
        <p:spPr>
          <a:xfrm>
            <a:off x="5553959" y="3621923"/>
            <a:ext cx="3332163" cy="1135063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ctr"/>
          <a:lstStyle/>
          <a:p>
            <a:pPr algn="ctr">
              <a:defRPr/>
            </a:pPr>
            <a:r>
              <a:rPr lang="en-GB" dirty="0" err="1">
                <a:latin typeface="Calibri" panose="020F0502020204030204" pitchFamily="34" charset="0"/>
              </a:rPr>
              <a:t>easyVerification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Applies </a:t>
            </a:r>
            <a:r>
              <a:rPr lang="en-GB" sz="1500" dirty="0" err="1">
                <a:latin typeface="Calibri" panose="020F0502020204030204" pitchFamily="34" charset="0"/>
              </a:rPr>
              <a:t>SpecsVerification</a:t>
            </a:r>
            <a:r>
              <a:rPr lang="en-GB" sz="1500" dirty="0">
                <a:latin typeface="Calibri" panose="020F0502020204030204" pitchFamily="34" charset="0"/>
              </a:rPr>
              <a:t> scores to arrays of any dimensions, multi-core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Probabilistic and deterministic scores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7382759" y="4872873"/>
            <a:ext cx="3363913" cy="1270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ctr"/>
          <a:lstStyle/>
          <a:p>
            <a:pPr algn="ctr">
              <a:defRPr/>
            </a:pPr>
            <a:r>
              <a:rPr lang="en-GB" dirty="0">
                <a:latin typeface="Calibri" panose="020F0502020204030204" pitchFamily="34" charset="0"/>
              </a:rPr>
              <a:t>s2dverification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Data retrieval and homogenization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Bias adjustment, filtering, modes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Probabilistic and deterministic scores</a:t>
            </a:r>
            <a:endParaRPr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1500" dirty="0">
                <a:latin typeface="Calibri" panose="020F0502020204030204" pitchFamily="34" charset="0"/>
              </a:rPr>
              <a:t>- Visualisation of data and results</a:t>
            </a:r>
            <a:endParaRPr dirty="0">
              <a:latin typeface="Calibri" panose="020F0502020204030204" pitchFamily="34" charset="0"/>
            </a:endParaRPr>
          </a:p>
        </p:txBody>
      </p:sp>
      <p:pic>
        <p:nvPicPr>
          <p:cNvPr id="8" name="Imagen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51" y="2436994"/>
            <a:ext cx="20272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967" y="5072898"/>
            <a:ext cx="914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stomShape 6"/>
          <p:cNvSpPr/>
          <p:nvPr/>
        </p:nvSpPr>
        <p:spPr>
          <a:xfrm>
            <a:off x="3359192" y="4397285"/>
            <a:ext cx="130175" cy="2339975"/>
          </a:xfrm>
          <a:prstGeom prst="leftBrace">
            <a:avLst>
              <a:gd name="adj1" fmla="val 1800"/>
              <a:gd name="adj2" fmla="val 10800"/>
            </a:avLst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TextShape 7"/>
          <p:cNvSpPr txBox="1">
            <a:spLocks noChangeArrowheads="1"/>
          </p:cNvSpPr>
          <p:nvPr/>
        </p:nvSpPr>
        <p:spPr bwMode="auto">
          <a:xfrm>
            <a:off x="2933742" y="4465547"/>
            <a:ext cx="392112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67" tIns="41234" rIns="82467" bIns="4123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s-ES" sz="1500">
                <a:latin typeface="Calibri" pitchFamily="34" charset="0"/>
              </a:rPr>
              <a:t>F
R
A
M
E
W
O
R
K
S</a:t>
            </a:r>
            <a:endParaRPr lang="es-ES" altLang="es-ES">
              <a:latin typeface="Calibri" pitchFamily="34" charset="0"/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9179809" y="2383673"/>
            <a:ext cx="130175" cy="2339975"/>
          </a:xfrm>
          <a:prstGeom prst="rightBrace">
            <a:avLst>
              <a:gd name="adj1" fmla="val 1800"/>
              <a:gd name="adj2" fmla="val 10800"/>
            </a:avLst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Shape 9"/>
          <p:cNvSpPr txBox="1">
            <a:spLocks noChangeArrowheads="1"/>
          </p:cNvSpPr>
          <p:nvPr/>
        </p:nvSpPr>
        <p:spPr bwMode="auto">
          <a:xfrm>
            <a:off x="9397297" y="2469398"/>
            <a:ext cx="1952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67" tIns="41234" rIns="82467" bIns="4123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s-ES" sz="1500">
                <a:latin typeface="Calibri" pitchFamily="34" charset="0"/>
              </a:rPr>
              <a:t>SCORES</a:t>
            </a:r>
            <a:endParaRPr lang="es-ES" altLang="es-ES">
              <a:latin typeface="Calibri" pitchFamily="34" charset="0"/>
            </a:endParaRPr>
          </a:p>
        </p:txBody>
      </p:sp>
      <p:pic>
        <p:nvPicPr>
          <p:cNvPr id="14" name="Imagen 2" descr="LogoGrupo_smal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31"/>
          <a:stretch>
            <a:fillRect/>
          </a:stretch>
        </p:blipFill>
        <p:spPr bwMode="auto">
          <a:xfrm>
            <a:off x="1473897" y="5153958"/>
            <a:ext cx="14239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284" y="3913729"/>
            <a:ext cx="2409271" cy="59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00" y="2447825"/>
            <a:ext cx="3029159" cy="3202469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Computing performance is key</a:t>
            </a:r>
            <a:r>
              <a:rPr lang="en-GB" sz="2800" dirty="0" smtClean="0"/>
              <a:t>: example of multi-model seasonal verification, with performance analysis of a ROC area estimate using </a:t>
            </a:r>
            <a:r>
              <a:rPr lang="en-GB" sz="2800" dirty="0" err="1"/>
              <a:t>l</a:t>
            </a:r>
            <a:r>
              <a:rPr lang="en-GB" sz="2800" dirty="0" err="1" smtClean="0"/>
              <a:t>oadeR</a:t>
            </a:r>
            <a:r>
              <a:rPr lang="en-GB" sz="2800" dirty="0" smtClean="0"/>
              <a:t>, </a:t>
            </a:r>
            <a:r>
              <a:rPr lang="en-GB" sz="2800" dirty="0" err="1" smtClean="0"/>
              <a:t>SpecsVerification</a:t>
            </a:r>
            <a:r>
              <a:rPr lang="en-GB" sz="2800" dirty="0" smtClean="0"/>
              <a:t> and </a:t>
            </a:r>
            <a:r>
              <a:rPr lang="en-GB" sz="2800" dirty="0" err="1" smtClean="0"/>
              <a:t>easyVerification</a:t>
            </a:r>
            <a:r>
              <a:rPr lang="en-GB" sz="28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Gap analysis: links to the CDS</a:t>
            </a:r>
            <a:endParaRPr lang="en-GB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J.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Bedia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D. San Martín (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Predictia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98774" y="2343001"/>
            <a:ext cx="3271520" cy="2136140"/>
          </a:xfrm>
          <a:prstGeom prst="rect">
            <a:avLst/>
          </a:prstGeom>
          <a:ln/>
        </p:spPr>
      </p:pic>
      <p:pic>
        <p:nvPicPr>
          <p:cNvPr id="7" name="image1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771280" y="2289214"/>
            <a:ext cx="3378200" cy="4081145"/>
          </a:xfrm>
          <a:prstGeom prst="rect">
            <a:avLst/>
          </a:prstGeom>
          <a:ln/>
        </p:spPr>
      </p:pic>
      <p:pic>
        <p:nvPicPr>
          <p:cNvPr id="8" name="image08.png" descr="parallel_speedup_panel.pdf.png"/>
          <p:cNvPicPr>
            <a:picLocks noChangeAspect="1"/>
          </p:cNvPicPr>
          <p:nvPr/>
        </p:nvPicPr>
        <p:blipFill rotWithShape="1">
          <a:blip r:embed="rId5"/>
          <a:srcRect t="50663" b="-652"/>
          <a:stretch/>
        </p:blipFill>
        <p:spPr>
          <a:xfrm>
            <a:off x="5199549" y="3021879"/>
            <a:ext cx="6866965" cy="31610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5988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Computing performance is key</a:t>
            </a:r>
            <a:r>
              <a:rPr lang="en-GB" sz="2800" dirty="0" smtClean="0"/>
              <a:t>: performance and efficiency (parallel scalability), which are evaluated in controlled environments, are part of the contract KPIs.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Gap analysis: links to the CDS</a:t>
            </a:r>
            <a:endParaRPr lang="en-GB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J.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Bedia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D. San Martín (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Predictia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" name="Shape 91"/>
          <p:cNvPicPr preferRelativeResize="0"/>
          <p:nvPr/>
        </p:nvPicPr>
        <p:blipFill rotWithShape="1">
          <a:blip r:embed="rId2">
            <a:alphaModFix/>
          </a:blip>
          <a:srcRect t="10378"/>
          <a:stretch/>
        </p:blipFill>
        <p:spPr>
          <a:xfrm>
            <a:off x="3264167" y="2438400"/>
            <a:ext cx="5736385" cy="4134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9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6" b="6505"/>
          <a:stretch/>
        </p:blipFill>
        <p:spPr bwMode="auto">
          <a:xfrm>
            <a:off x="4087820" y="2847818"/>
            <a:ext cx="4679663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73185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Making the most of C3S</a:t>
            </a:r>
            <a:r>
              <a:rPr lang="en-GB" sz="2800" dirty="0" smtClean="0"/>
              <a:t>: bringing in observational and reference uncertainty in the EQC process.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Gap analysis: observational uncertainty</a:t>
            </a:r>
            <a:endParaRPr lang="en-GB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O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Bellprat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(BSC)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artalom helye 4"/>
          <p:cNvSpPr txBox="1">
            <a:spLocks/>
          </p:cNvSpPr>
          <p:nvPr/>
        </p:nvSpPr>
        <p:spPr>
          <a:xfrm>
            <a:off x="2370501" y="1939942"/>
            <a:ext cx="8315448" cy="117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2200" dirty="0" smtClean="0"/>
              <a:t>Niño </a:t>
            </a:r>
            <a:r>
              <a:rPr lang="en-GB" altLang="en-US" sz="2200" dirty="0"/>
              <a:t>3.4 SST correlation of the ensemble mean for </a:t>
            </a:r>
            <a:r>
              <a:rPr lang="en-GB" altLang="en-US" sz="2200" dirty="0" smtClean="0"/>
              <a:t>EC-Earth3.1 </a:t>
            </a:r>
            <a:r>
              <a:rPr lang="en-GB" altLang="en-US" sz="2200" dirty="0"/>
              <a:t>(T511/ORCA025) predictions with </a:t>
            </a:r>
            <a:r>
              <a:rPr lang="en-GB" altLang="en-US" sz="2200" dirty="0" err="1"/>
              <a:t>ERAInt</a:t>
            </a:r>
            <a:r>
              <a:rPr lang="en-GB" altLang="en-US" sz="2200" dirty="0"/>
              <a:t> and GLORYS2v1 </a:t>
            </a:r>
            <a:r>
              <a:rPr lang="en-GB" altLang="en-US" sz="2200" dirty="0" err="1"/>
              <a:t>ics</a:t>
            </a:r>
            <a:r>
              <a:rPr lang="en-GB" altLang="en-US" sz="2200" dirty="0"/>
              <a:t>, and BSC sea-ice reconstruction </a:t>
            </a:r>
            <a:r>
              <a:rPr lang="en-GB" altLang="en-US" sz="2200" dirty="0" smtClean="0"/>
              <a:t>started </a:t>
            </a:r>
            <a:r>
              <a:rPr lang="en-GB" altLang="en-US" sz="2200" dirty="0"/>
              <a:t>every May over </a:t>
            </a:r>
            <a:r>
              <a:rPr lang="en-GB" altLang="en-US" sz="2200" dirty="0" smtClean="0"/>
              <a:t>1993-2009</a:t>
            </a:r>
            <a:endParaRPr lang="en-GB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600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b="1" dirty="0"/>
              <a:t>Reproducibility</a:t>
            </a:r>
            <a:r>
              <a:rPr lang="en-GB" sz="2800" dirty="0"/>
              <a:t>: ability of an entire </a:t>
            </a:r>
            <a:r>
              <a:rPr lang="en-GB" sz="2800" dirty="0" smtClean="0"/>
              <a:t>process </a:t>
            </a:r>
            <a:r>
              <a:rPr lang="en-GB" sz="2800" dirty="0"/>
              <a:t>to be </a:t>
            </a:r>
            <a:r>
              <a:rPr lang="en-GB" sz="2800" dirty="0" smtClean="0"/>
              <a:t>duplicated.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b="1" dirty="0"/>
              <a:t>Traceability</a:t>
            </a:r>
            <a:r>
              <a:rPr lang="en-GB" sz="2800" dirty="0"/>
              <a:t>: ability to verify the history, </a:t>
            </a:r>
            <a:r>
              <a:rPr lang="en-GB" sz="2800" dirty="0" smtClean="0"/>
              <a:t>location </a:t>
            </a:r>
            <a:r>
              <a:rPr lang="en-GB" sz="2800" dirty="0"/>
              <a:t>or application of an item by means of documented recorded </a:t>
            </a:r>
            <a:r>
              <a:rPr lang="en-GB" sz="2800" dirty="0" smtClean="0"/>
              <a:t>identification.</a:t>
            </a:r>
          </a:p>
          <a:p>
            <a:pPr>
              <a:spcBef>
                <a:spcPts val="0"/>
              </a:spcBef>
            </a:pPr>
            <a:r>
              <a:rPr lang="en-GB" sz="2800" b="1" dirty="0" smtClean="0"/>
              <a:t>Context</a:t>
            </a:r>
            <a:r>
              <a:rPr lang="en-GB" sz="2800" dirty="0" smtClean="0"/>
              <a:t>: built-in documentation is required.</a:t>
            </a:r>
          </a:p>
          <a:p>
            <a:pPr lvl="0">
              <a:spcBef>
                <a:spcPts val="0"/>
              </a:spcBef>
              <a:buNone/>
            </a:pPr>
            <a:r>
              <a:rPr lang="en-GB" sz="2800" dirty="0" smtClean="0"/>
              <a:t>Metadata are essential to support these features:</a:t>
            </a:r>
            <a:endParaRPr lang="en-GB" sz="2800" dirty="0"/>
          </a:p>
          <a:p>
            <a:pPr lvl="0">
              <a:spcBef>
                <a:spcPts val="0"/>
              </a:spcBef>
            </a:pPr>
            <a:r>
              <a:rPr lang="en-GB" sz="2800" dirty="0"/>
              <a:t>What is the input </a:t>
            </a:r>
            <a:r>
              <a:rPr lang="en-GB" sz="2800" dirty="0" smtClean="0"/>
              <a:t>data and </a:t>
            </a:r>
            <a:r>
              <a:rPr lang="en-GB" sz="2800" dirty="0" smtClean="0"/>
              <a:t>their </a:t>
            </a:r>
            <a:r>
              <a:rPr lang="en-GB" sz="2800" dirty="0"/>
              <a:t>temporal/spatial resolution?</a:t>
            </a:r>
          </a:p>
          <a:p>
            <a:pPr lvl="0">
              <a:spcBef>
                <a:spcPts val="0"/>
              </a:spcBef>
            </a:pPr>
            <a:r>
              <a:rPr lang="en-GB" sz="2800" dirty="0"/>
              <a:t>What are the </a:t>
            </a:r>
            <a:r>
              <a:rPr lang="en-GB" sz="2800" dirty="0" smtClean="0"/>
              <a:t>transformation </a:t>
            </a:r>
            <a:r>
              <a:rPr lang="en-GB" sz="2800" dirty="0"/>
              <a:t>steps involved? In what order</a:t>
            </a:r>
            <a:r>
              <a:rPr lang="en-GB" sz="2800" dirty="0" smtClean="0"/>
              <a:t>?</a:t>
            </a:r>
            <a:endParaRPr lang="en-GB" sz="2800" dirty="0"/>
          </a:p>
          <a:p>
            <a:pPr marL="0" lvl="0" indent="0">
              <a:spcBef>
                <a:spcPts val="0"/>
              </a:spcBef>
              <a:buNone/>
            </a:pPr>
            <a:r>
              <a:rPr lang="en-GB" sz="2800" dirty="0" smtClean="0"/>
              <a:t>More information than traditional metadata is required to create context, </a:t>
            </a:r>
            <a:r>
              <a:rPr lang="en-GB" sz="2800" dirty="0"/>
              <a:t>involving a </a:t>
            </a:r>
            <a:r>
              <a:rPr lang="en-GB" sz="2800" b="1" dirty="0"/>
              <a:t>domain-specific conceptual description</a:t>
            </a:r>
            <a:r>
              <a:rPr lang="en-GB" sz="2800" dirty="0"/>
              <a:t>: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What measures AUC?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How was it computed?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4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Generalised </a:t>
            </a:r>
            <a:r>
              <a:rPr lang="en-GB" sz="2800" b="1" dirty="0" smtClean="0"/>
              <a:t>metadata and provenance</a:t>
            </a:r>
            <a:r>
              <a:rPr lang="en-GB" sz="2800" dirty="0" smtClean="0"/>
              <a:t> information are key elements of all the components of the service.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 smtClean="0"/>
              <a:t>Two </a:t>
            </a:r>
            <a:r>
              <a:rPr lang="en-GB" sz="2800" b="1" dirty="0" smtClean="0"/>
              <a:t>approaches</a:t>
            </a:r>
            <a:r>
              <a:rPr lang="en-GB" sz="2800" dirty="0" smtClean="0"/>
              <a:t> for product provenance (but there are more) are under discussion: S-PROV and Resource Description Framework (RDF). They are not mutually exclusive.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944902"/>
            <a:ext cx="9733004" cy="5097431"/>
          </a:xfrm>
        </p:spPr>
        <p:txBody>
          <a:bodyPr>
            <a:normAutofit lnSpcReduction="10000"/>
          </a:bodyPr>
          <a:lstStyle/>
          <a:p>
            <a:r>
              <a:rPr lang="en-GB" altLang="es-ES" sz="2800" b="1" dirty="0" smtClean="0"/>
              <a:t>Address </a:t>
            </a:r>
            <a:r>
              <a:rPr lang="en-GB" altLang="es-ES" sz="2800" b="1" dirty="0"/>
              <a:t>adaptation</a:t>
            </a:r>
            <a:r>
              <a:rPr lang="en-GB" altLang="es-ES" sz="2800" dirty="0"/>
              <a:t>: it must provide information for all kind of services including adaptation, taking advantage that many users are already familiar with the climate-change problem.</a:t>
            </a:r>
            <a:endParaRPr lang="es-ES" altLang="es-ES" sz="2800" dirty="0"/>
          </a:p>
          <a:p>
            <a:r>
              <a:rPr lang="en-GB" altLang="es-ES" sz="2800" b="1" dirty="0" smtClean="0"/>
              <a:t>Provide </a:t>
            </a:r>
            <a:r>
              <a:rPr lang="en-GB" altLang="es-ES" sz="2800" b="1" dirty="0"/>
              <a:t>consistency</a:t>
            </a:r>
            <a:r>
              <a:rPr lang="en-GB" altLang="es-ES" sz="2800" dirty="0"/>
              <a:t>: it must </a:t>
            </a:r>
            <a:r>
              <a:rPr lang="en-GB" altLang="es-ES" sz="2800" dirty="0" smtClean="0"/>
              <a:t>build trust, ensuring </a:t>
            </a:r>
            <a:r>
              <a:rPr lang="en-GB" altLang="es-ES" sz="2800" dirty="0"/>
              <a:t>a high degree of coherence across products, underlying data sets, processing methods, </a:t>
            </a:r>
            <a:r>
              <a:rPr lang="en-GB" altLang="es-ES" sz="2800" dirty="0" smtClean="0"/>
              <a:t>communication, context, etc</a:t>
            </a:r>
            <a:r>
              <a:rPr lang="en-GB" altLang="es-ES" sz="2800" dirty="0"/>
              <a:t>.</a:t>
            </a:r>
            <a:endParaRPr lang="es-ES" altLang="es-ES" sz="2800" dirty="0"/>
          </a:p>
          <a:p>
            <a:r>
              <a:rPr lang="en-GB" altLang="es-ES" sz="2800" b="1" dirty="0" smtClean="0"/>
              <a:t>Provide </a:t>
            </a:r>
            <a:r>
              <a:rPr lang="en-GB" altLang="es-ES" sz="2800" b="1" dirty="0"/>
              <a:t>innovation</a:t>
            </a:r>
            <a:r>
              <a:rPr lang="en-GB" altLang="es-ES" sz="2800" dirty="0"/>
              <a:t>: it should </a:t>
            </a:r>
            <a:r>
              <a:rPr lang="en-GB" altLang="es-ES" sz="2800" dirty="0" smtClean="0"/>
              <a:t>transfer recent </a:t>
            </a:r>
            <a:r>
              <a:rPr lang="en-GB" altLang="es-ES" sz="2800" dirty="0"/>
              <a:t>developments from </a:t>
            </a:r>
            <a:r>
              <a:rPr lang="en-GB" altLang="es-ES" sz="2800" dirty="0" smtClean="0"/>
              <a:t>research to operations to </a:t>
            </a:r>
            <a:r>
              <a:rPr lang="en-GB" altLang="es-ES" sz="2800" dirty="0"/>
              <a:t>answer real-world issues.</a:t>
            </a:r>
            <a:endParaRPr lang="es-ES" altLang="es-ES" sz="2800" dirty="0"/>
          </a:p>
          <a:p>
            <a:r>
              <a:rPr lang="en-GB" altLang="es-ES" sz="2800" b="1" dirty="0" smtClean="0"/>
              <a:t>Address </a:t>
            </a:r>
            <a:r>
              <a:rPr lang="en-GB" altLang="es-ES" sz="2800" b="1" dirty="0"/>
              <a:t>efficiency</a:t>
            </a:r>
            <a:r>
              <a:rPr lang="en-GB" altLang="es-ES" sz="2800" dirty="0"/>
              <a:t>: the EQC information should be </a:t>
            </a:r>
            <a:r>
              <a:rPr lang="en-GB" altLang="es-ES" sz="2800" dirty="0" smtClean="0"/>
              <a:t>timely, e.g</a:t>
            </a:r>
            <a:r>
              <a:rPr lang="en-GB" altLang="es-ES" sz="2800" dirty="0"/>
              <a:t>. </a:t>
            </a:r>
            <a:r>
              <a:rPr lang="en-GB" altLang="es-ES" sz="2800" dirty="0" smtClean="0"/>
              <a:t>respond </a:t>
            </a:r>
            <a:r>
              <a:rPr lang="en-GB" altLang="es-ES" sz="2800" dirty="0"/>
              <a:t>to users’ queries with a delay as short as </a:t>
            </a:r>
            <a:r>
              <a:rPr lang="en-GB" altLang="es-ES" sz="2800" dirty="0" smtClean="0"/>
              <a:t>possible, </a:t>
            </a:r>
            <a:r>
              <a:rPr lang="en-GB" altLang="es-ES" sz="2800" dirty="0"/>
              <a:t>which imposes </a:t>
            </a:r>
            <a:r>
              <a:rPr lang="en-GB" altLang="es-ES" sz="2800" dirty="0" smtClean="0"/>
              <a:t>conditions </a:t>
            </a:r>
            <a:r>
              <a:rPr lang="en-GB" altLang="es-ES" sz="2800" dirty="0"/>
              <a:t>on the </a:t>
            </a:r>
            <a:r>
              <a:rPr lang="en-GB" altLang="es-ES" sz="2800" dirty="0" smtClean="0"/>
              <a:t>algorithms considered.</a:t>
            </a:r>
          </a:p>
          <a:p>
            <a:r>
              <a:rPr lang="en-GB" altLang="es-ES" sz="2800" b="1" dirty="0" smtClean="0"/>
              <a:t>Define the target</a:t>
            </a:r>
            <a:r>
              <a:rPr lang="en-GB" altLang="es-ES" sz="2800" dirty="0" smtClean="0"/>
              <a:t>: data, products, communication, etc.</a:t>
            </a:r>
            <a:endParaRPr lang="es-ES" altLang="es-E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Challenges of the </a:t>
            </a:r>
            <a:r>
              <a:rPr lang="en-GB" dirty="0" smtClean="0"/>
              <a:t>EQC for seasonal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0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088923" y="3114911"/>
            <a:ext cx="4767172" cy="3474154"/>
          </a:xfrm>
          <a:prstGeom prst="rect">
            <a:avLst/>
          </a:prstGeom>
          <a:ln>
            <a:noFill/>
          </a:ln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10091588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The </a:t>
            </a:r>
            <a:r>
              <a:rPr lang="en-GB" sz="2800" dirty="0" smtClean="0">
                <a:hlinkClick r:id="rId3"/>
              </a:rPr>
              <a:t>RDF-based approach</a:t>
            </a:r>
            <a:r>
              <a:rPr lang="en-GB" sz="2800" dirty="0" smtClean="0"/>
              <a:t> aims at the reproducibility of objects (</a:t>
            </a:r>
            <a:r>
              <a:rPr lang="en-GB" sz="2800" dirty="0" err="1" smtClean="0"/>
              <a:t>NetCDF</a:t>
            </a:r>
            <a:r>
              <a:rPr lang="en-GB" sz="2800" dirty="0" smtClean="0"/>
              <a:t> file, image) with human and machine-readable solution.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It uses a semantic metadata model that builds the vocabularies on existing initiatives (e.g. VALUE for downscaling).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3527990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J.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Bedia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D. San Martín (PREDICTIA)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10091588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dirty="0"/>
              <a:t>The </a:t>
            </a:r>
            <a:r>
              <a:rPr lang="en-GB" sz="2800" dirty="0">
                <a:hlinkClick r:id="rId2"/>
              </a:rPr>
              <a:t>RDF-based approach</a:t>
            </a:r>
            <a:r>
              <a:rPr lang="en-GB" sz="2800" dirty="0"/>
              <a:t> uses </a:t>
            </a:r>
            <a:r>
              <a:rPr lang="en" sz="2800" dirty="0"/>
              <a:t>World Wide Web Consortium (W3C) standard (set on 10 February 2004) with a general method for conceptual description of information (origin in the semantic web) and with graph representations.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" sz="2800" dirty="0"/>
              <a:t>Based on triples: subject-predicate-object.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3527990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J.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Bedia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D. San Martín (PREDICTIA)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Shape 68"/>
          <p:cNvSpPr txBox="1"/>
          <p:nvPr/>
        </p:nvSpPr>
        <p:spPr>
          <a:xfrm>
            <a:off x="4838137" y="4055827"/>
            <a:ext cx="3000000" cy="6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The metadata is delivered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within the image</a:t>
            </a:r>
          </a:p>
        </p:txBody>
      </p:sp>
      <p:pic>
        <p:nvPicPr>
          <p:cNvPr id="7" name="Shape 69"/>
          <p:cNvPicPr preferRelativeResize="0"/>
          <p:nvPr/>
        </p:nvPicPr>
        <p:blipFill rotWithShape="1">
          <a:blip r:embed="rId3">
            <a:alphaModFix/>
          </a:blip>
          <a:srcRect l="8538" r="7420"/>
          <a:stretch/>
        </p:blipFill>
        <p:spPr>
          <a:xfrm>
            <a:off x="3266072" y="3953456"/>
            <a:ext cx="1637068" cy="2565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70"/>
          <p:cNvSpPr/>
          <p:nvPr/>
        </p:nvSpPr>
        <p:spPr>
          <a:xfrm>
            <a:off x="4838137" y="4925687"/>
            <a:ext cx="1365900" cy="671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8051" y="5729821"/>
            <a:ext cx="961374" cy="96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515" y="4636797"/>
            <a:ext cx="5248038" cy="1228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How to identify data/products to ensure a minimum quality?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S-PROV represents </a:t>
            </a:r>
            <a:r>
              <a:rPr lang="en-GB" sz="2800" dirty="0"/>
              <a:t>the </a:t>
            </a:r>
            <a:r>
              <a:rPr lang="en-GB" sz="2800" dirty="0">
                <a:ea typeface="Gill Sans SemiBold"/>
                <a:cs typeface="Gill Sans SemiBold"/>
                <a:sym typeface="Gill Sans SemiBold"/>
              </a:rPr>
              <a:t>relationships</a:t>
            </a:r>
            <a:r>
              <a:rPr lang="en-GB" sz="2800" dirty="0"/>
              <a:t> occurring between the players of a </a:t>
            </a:r>
            <a:r>
              <a:rPr lang="en-GB" sz="2800" dirty="0">
                <a:ea typeface="Gill Sans SemiBold"/>
                <a:cs typeface="Gill Sans SemiBold"/>
                <a:sym typeface="Gill Sans SemiBold"/>
              </a:rPr>
              <a:t>data-intensive</a:t>
            </a:r>
            <a:r>
              <a:rPr lang="en-GB" sz="2800" dirty="0"/>
              <a:t> computation in a </a:t>
            </a:r>
            <a:r>
              <a:rPr lang="en-GB" sz="2800" dirty="0">
                <a:ea typeface="Gill Sans SemiBold"/>
                <a:cs typeface="Gill Sans SemiBold"/>
                <a:sym typeface="Gill Sans SemiBold"/>
              </a:rPr>
              <a:t>scientific </a:t>
            </a:r>
            <a:r>
              <a:rPr lang="en-GB" sz="2800" dirty="0" smtClean="0">
                <a:ea typeface="Gill Sans SemiBold"/>
                <a:cs typeface="Gill Sans SemiBold"/>
                <a:sym typeface="Gill Sans SemiBold"/>
              </a:rPr>
              <a:t>domain</a:t>
            </a:r>
            <a:r>
              <a:rPr lang="en-GB" sz="2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Uses W3C PROV as data model and S-</a:t>
            </a:r>
            <a:r>
              <a:rPr lang="en-GB" sz="2800" dirty="0" err="1" smtClean="0"/>
              <a:t>PROVFlow</a:t>
            </a:r>
            <a:r>
              <a:rPr lang="en-GB" sz="2800" dirty="0" smtClean="0"/>
              <a:t>  for reproducibility as a service.</a:t>
            </a:r>
          </a:p>
          <a:p>
            <a:pPr>
              <a:spcBef>
                <a:spcPts val="0"/>
              </a:spcBef>
            </a:pPr>
            <a:endParaRPr lang="en-GB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  <p:pic>
        <p:nvPicPr>
          <p:cNvPr id="4" name="templa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6115" y="3070646"/>
            <a:ext cx="4355146" cy="36797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>
                <a:solidFill>
                  <a:schemeClr val="tx2"/>
                </a:solidFill>
                <a:latin typeface="Calibri" pitchFamily="34" charset="0"/>
              </a:rPr>
              <a:t>A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Spinuso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(KNMI)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19398"/>
            <a:ext cx="9733004" cy="564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List of issues to discuss with the CDS: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Define the </a:t>
            </a:r>
            <a:r>
              <a:rPr lang="en-GB" sz="2800" dirty="0" smtClean="0"/>
              <a:t>common data </a:t>
            </a:r>
            <a:r>
              <a:rPr lang="en-GB" sz="2800" dirty="0" smtClean="0"/>
              <a:t>model and the </a:t>
            </a:r>
            <a:r>
              <a:rPr lang="en-GB" sz="2800" dirty="0" smtClean="0"/>
              <a:t>best way to </a:t>
            </a:r>
            <a:r>
              <a:rPr lang="en-GB" sz="2800" dirty="0" smtClean="0"/>
              <a:t>access </a:t>
            </a:r>
            <a:r>
              <a:rPr lang="en-GB" sz="2800" dirty="0" smtClean="0"/>
              <a:t>the </a:t>
            </a:r>
            <a:r>
              <a:rPr lang="en-GB" sz="2800" dirty="0" smtClean="0"/>
              <a:t>datasets.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Define </a:t>
            </a:r>
            <a:r>
              <a:rPr lang="en-GB" sz="2800" dirty="0"/>
              <a:t>the curation of elements other than raw data</a:t>
            </a:r>
            <a:r>
              <a:rPr lang="en-GB" sz="28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Feedback on the roadmap for the design of the prototype, in particular the most efficient way to load the data.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Relevance of the computational and memory efficiency work.</a:t>
            </a:r>
            <a:endParaRPr lang="en-GB" sz="2800" dirty="0"/>
          </a:p>
          <a:p>
            <a:pPr>
              <a:spcBef>
                <a:spcPts val="600"/>
              </a:spcBef>
            </a:pPr>
            <a:r>
              <a:rPr lang="en-GB" sz="2800" dirty="0" smtClean="0"/>
              <a:t>Provenance challenges: define </a:t>
            </a:r>
            <a:r>
              <a:rPr lang="en-GB" sz="2800" dirty="0"/>
              <a:t>the level of granularity to describe the </a:t>
            </a:r>
            <a:r>
              <a:rPr lang="en-GB" sz="2800" dirty="0" smtClean="0"/>
              <a:t>objects, inform </a:t>
            </a:r>
            <a:r>
              <a:rPr lang="en-GB" sz="2800" dirty="0"/>
              <a:t>about and display different levels of </a:t>
            </a:r>
            <a:r>
              <a:rPr lang="en-GB" sz="2800" dirty="0" smtClean="0"/>
              <a:t>abstraction, governance.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CDS requirements and EQC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3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801469"/>
            <a:ext cx="9733004" cy="5169023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GB" sz="2800" dirty="0" smtClean="0"/>
              <a:t>EQC is user driven, but user requirements are a moving target that also depends on the amount of information they receive.</a:t>
            </a:r>
          </a:p>
          <a:p>
            <a:pPr>
              <a:spcBef>
                <a:spcPts val="600"/>
              </a:spcBef>
            </a:pPr>
            <a:r>
              <a:rPr lang="en-GB" sz="2800" dirty="0"/>
              <a:t>EQC information is not neutral, precise definitions are </a:t>
            </a:r>
            <a:r>
              <a:rPr lang="en-GB" sz="2800" dirty="0" smtClean="0"/>
              <a:t>necessary, documentation (context, provenance) is key.</a:t>
            </a:r>
            <a:endParaRPr lang="en-GB" sz="2800" dirty="0"/>
          </a:p>
          <a:p>
            <a:pPr>
              <a:spcBef>
                <a:spcPts val="600"/>
              </a:spcBef>
            </a:pPr>
            <a:r>
              <a:rPr lang="en-GB" sz="2800" dirty="0" smtClean="0"/>
              <a:t>Data inventories help </a:t>
            </a:r>
            <a:r>
              <a:rPr lang="en-GB" sz="2800" dirty="0" smtClean="0"/>
              <a:t>identify </a:t>
            </a:r>
            <a:r>
              <a:rPr lang="en-GB" sz="2800" dirty="0" smtClean="0"/>
              <a:t>gaps</a:t>
            </a:r>
            <a:r>
              <a:rPr lang="en-GB" sz="2800" dirty="0" smtClean="0"/>
              <a:t>: </a:t>
            </a:r>
            <a:r>
              <a:rPr lang="en-GB" sz="2800" dirty="0" smtClean="0"/>
              <a:t>relevance, metadata, etc.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Existing packages are an invaluable source of solutions, and are considered within a framework that addresses adequacy, efficiency and provenance.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Handling metadata and provenance information requires a generic, common approach (e.g. common data model) for all the EQC (and other components) work in C3S.</a:t>
            </a:r>
            <a:endParaRPr lang="en-GB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9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729753"/>
            <a:ext cx="9733004" cy="56460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Quality assurance is complex and definitions are important:</a:t>
            </a:r>
          </a:p>
          <a:p>
            <a:r>
              <a:rPr lang="en-US" sz="2800" b="1" dirty="0" smtClean="0"/>
              <a:t>Diagnostics</a:t>
            </a:r>
            <a:r>
              <a:rPr lang="en-US" sz="2800" dirty="0" smtClean="0"/>
              <a:t> </a:t>
            </a:r>
            <a:r>
              <a:rPr lang="en-US" sz="2800" dirty="0"/>
              <a:t>can be derived from any geophysical data set, independently of any </a:t>
            </a:r>
            <a:r>
              <a:rPr lang="en-US" sz="2800" dirty="0" smtClean="0"/>
              <a:t>reference (e.g. Arctic sea-ice area).</a:t>
            </a:r>
          </a:p>
          <a:p>
            <a:r>
              <a:rPr lang="en-US" sz="2800" b="1" dirty="0"/>
              <a:t>Metrics</a:t>
            </a:r>
            <a:r>
              <a:rPr lang="en-US" sz="2800" dirty="0"/>
              <a:t> reflect the agreement of a diagnostic from a system with respect to the same diagnostic computed from a </a:t>
            </a:r>
            <a:r>
              <a:rPr lang="en-US" sz="2800" dirty="0" smtClean="0"/>
              <a:t>reference.</a:t>
            </a:r>
          </a:p>
          <a:p>
            <a:pPr lvl="1"/>
            <a:r>
              <a:rPr lang="en-US" sz="2000" dirty="0" smtClean="0"/>
              <a:t>Performance: RMSE of Arctic sea-ice area in a historical run.</a:t>
            </a:r>
          </a:p>
          <a:p>
            <a:pPr lvl="1"/>
            <a:r>
              <a:rPr lang="en-US" sz="2000" dirty="0" smtClean="0"/>
              <a:t>Predictability: spread of Arctic sea-ice area in a multi-model.</a:t>
            </a:r>
          </a:p>
          <a:p>
            <a:pPr lvl="1"/>
            <a:r>
              <a:rPr lang="en-US" sz="2000" dirty="0" smtClean="0"/>
              <a:t>Forecast quality: explained variance of Arctic sea-ice area.</a:t>
            </a:r>
          </a:p>
          <a:p>
            <a:pPr lvl="1"/>
            <a:r>
              <a:rPr lang="en-US" sz="2000" dirty="0" smtClean="0"/>
              <a:t>Process-based: heat budget analysis of Arctic sea ice.</a:t>
            </a:r>
          </a:p>
          <a:p>
            <a:r>
              <a:rPr lang="en-US" sz="2800" dirty="0"/>
              <a:t>A </a:t>
            </a:r>
            <a:r>
              <a:rPr lang="en-US" sz="2800" b="1" dirty="0"/>
              <a:t>constraint </a:t>
            </a:r>
            <a:r>
              <a:rPr lang="en-US" sz="2800" dirty="0"/>
              <a:t>is </a:t>
            </a:r>
            <a:r>
              <a:rPr lang="en-US" sz="2800" dirty="0" smtClean="0"/>
              <a:t>a metric applied </a:t>
            </a:r>
            <a:r>
              <a:rPr lang="en-US" sz="2800" dirty="0"/>
              <a:t>to an ensemble of </a:t>
            </a:r>
            <a:r>
              <a:rPr lang="en-US" sz="2800" dirty="0" smtClean="0"/>
              <a:t>simulations </a:t>
            </a:r>
            <a:r>
              <a:rPr lang="en-US" sz="2800" dirty="0"/>
              <a:t>displaying relationships between two diagnostics, one of which can be </a:t>
            </a:r>
            <a:r>
              <a:rPr lang="en-US" sz="2800" dirty="0" smtClean="0"/>
              <a:t>observed.</a:t>
            </a:r>
          </a:p>
          <a:p>
            <a:r>
              <a:rPr lang="en-US" sz="2800" b="1" dirty="0" smtClean="0"/>
              <a:t>Diagnosis </a:t>
            </a:r>
            <a:r>
              <a:rPr lang="en-US" sz="2800" dirty="0"/>
              <a:t>is an integrated statement </a:t>
            </a:r>
            <a:r>
              <a:rPr lang="en-US" sz="2800" dirty="0" smtClean="0"/>
              <a:t>for an EQC </a:t>
            </a:r>
            <a:r>
              <a:rPr lang="en-US" sz="2800" dirty="0"/>
              <a:t>purpose. It involves the use of diagnostics and different metrics, together with prior knowledge about the system itself and its underlying </a:t>
            </a:r>
            <a:r>
              <a:rPr lang="en-US" sz="2800" dirty="0" smtClean="0"/>
              <a:t>physics.</a:t>
            </a:r>
          </a:p>
          <a:p>
            <a:r>
              <a:rPr lang="en-GB" altLang="es-ES" sz="2800" dirty="0" smtClean="0"/>
              <a:t>The </a:t>
            </a:r>
            <a:r>
              <a:rPr lang="en-GB" altLang="es-ES" sz="2800" b="1" dirty="0" smtClean="0"/>
              <a:t>CRISTO</a:t>
            </a:r>
            <a:r>
              <a:rPr lang="en-GB" altLang="es-ES" sz="2800" dirty="0" smtClean="0"/>
              <a:t> framework for evaluation might help: </a:t>
            </a:r>
            <a:r>
              <a:rPr lang="en-GB" altLang="es-ES" sz="2800" b="1" dirty="0" smtClean="0"/>
              <a:t>c</a:t>
            </a:r>
            <a:r>
              <a:rPr lang="en-GB" altLang="es-ES" sz="2800" dirty="0" smtClean="0"/>
              <a:t>ompleteness, </a:t>
            </a:r>
            <a:r>
              <a:rPr lang="en-GB" altLang="es-ES" sz="2800" b="1" dirty="0" smtClean="0"/>
              <a:t>r</a:t>
            </a:r>
            <a:r>
              <a:rPr lang="en-GB" altLang="es-ES" sz="2800" dirty="0" smtClean="0"/>
              <a:t>ationale, </a:t>
            </a:r>
            <a:r>
              <a:rPr lang="en-GB" altLang="es-ES" sz="2800" b="1" dirty="0" smtClean="0"/>
              <a:t>i</a:t>
            </a:r>
            <a:r>
              <a:rPr lang="en-GB" altLang="es-ES" sz="2800" dirty="0" smtClean="0"/>
              <a:t>nterpretability, </a:t>
            </a:r>
            <a:r>
              <a:rPr lang="en-GB" altLang="es-ES" sz="2800" b="1" dirty="0" smtClean="0"/>
              <a:t>s</a:t>
            </a:r>
            <a:r>
              <a:rPr lang="en-GB" altLang="es-ES" sz="2800" dirty="0" smtClean="0"/>
              <a:t>tability, </a:t>
            </a:r>
            <a:r>
              <a:rPr lang="en-GB" altLang="es-ES" sz="2800" b="1" dirty="0" smtClean="0"/>
              <a:t>t</a:t>
            </a:r>
            <a:r>
              <a:rPr lang="en-GB" altLang="es-ES" sz="2800" dirty="0" smtClean="0"/>
              <a:t>ransparency, </a:t>
            </a:r>
            <a:r>
              <a:rPr lang="en-GB" altLang="es-ES" sz="2800" b="1" dirty="0" smtClean="0"/>
              <a:t>o</a:t>
            </a:r>
            <a:r>
              <a:rPr lang="en-GB" altLang="es-ES" sz="2800" dirty="0" smtClean="0"/>
              <a:t>bservability.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Challenges of the </a:t>
            </a:r>
            <a:r>
              <a:rPr lang="en-GB" dirty="0" smtClean="0"/>
              <a:t>EQC for seasonal</a:t>
            </a:r>
            <a:endParaRPr lang="en-GB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F.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Massonnet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 (UCL)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368" y="2305612"/>
            <a:ext cx="1524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2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729753"/>
            <a:ext cx="9733004" cy="564608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Clr>
                <a:srgbClr val="004990"/>
              </a:buClr>
              <a:buSzPct val="100000"/>
              <a:buFontTx/>
              <a:buNone/>
              <a:defRPr/>
            </a:pPr>
            <a:r>
              <a:rPr lang="en-US" altLang="es-ES" sz="2800" dirty="0" smtClean="0"/>
              <a:t>QA4Seas </a:t>
            </a:r>
            <a:r>
              <a:rPr lang="en-GB" sz="2800" dirty="0"/>
              <a:t>aims at </a:t>
            </a:r>
            <a:r>
              <a:rPr lang="en-GB" sz="2800" b="1" dirty="0"/>
              <a:t>developing a strategy for the evaluation and quality control (EQC) of the multi-model seasonal forecasts provided by the Copernicus Climate Change Service (C3S) to respond to the needs identified among a wide range of stakeholders</a:t>
            </a:r>
            <a:r>
              <a:rPr lang="en-GB" sz="2800" dirty="0"/>
              <a:t>.</a:t>
            </a:r>
          </a:p>
          <a:p>
            <a:pPr marL="0" indent="0">
              <a:spcBef>
                <a:spcPts val="600"/>
              </a:spcBef>
              <a:buClr>
                <a:srgbClr val="004990"/>
              </a:buClr>
              <a:buSzPct val="100000"/>
              <a:buFontTx/>
              <a:buNone/>
              <a:defRPr/>
            </a:pPr>
            <a:r>
              <a:rPr lang="en-GB" sz="2800" dirty="0">
                <a:latin typeface="Calibri" panose="020F0502020204030204" pitchFamily="34" charset="0"/>
              </a:rPr>
              <a:t>To achieve the objective the consortium will:</a:t>
            </a:r>
            <a:endParaRPr lang="en-US" altLang="es-ES" sz="2800" dirty="0">
              <a:solidFill>
                <a:srgbClr val="004990"/>
              </a:solidFill>
              <a:latin typeface="Calibri" panose="020F0502020204030204" pitchFamily="34" charset="0"/>
              <a:ea typeface="Calibri"/>
              <a:cs typeface="Calibri"/>
            </a:endParaRPr>
          </a:p>
          <a:p>
            <a:pPr>
              <a:buSzPct val="100000"/>
              <a:defRPr/>
            </a:pPr>
            <a:r>
              <a:rPr lang="en-GB" sz="2800" dirty="0"/>
              <a:t>Consider the evaluation of multi-faceted quality aspects</a:t>
            </a:r>
          </a:p>
          <a:p>
            <a:pPr>
              <a:buSzPct val="100000"/>
              <a:defRPr/>
            </a:pPr>
            <a:r>
              <a:rPr lang="en-GB" altLang="es-ES" sz="2800" dirty="0"/>
              <a:t>Be user driven with a two-stage </a:t>
            </a:r>
            <a:r>
              <a:rPr lang="en-GB" altLang="es-ES" sz="2800" dirty="0" smtClean="0"/>
              <a:t>consultation process (coordinated </a:t>
            </a:r>
            <a:r>
              <a:rPr lang="en-GB" altLang="es-ES" sz="2800" dirty="0"/>
              <a:t>with other lots)</a:t>
            </a:r>
          </a:p>
          <a:p>
            <a:pPr>
              <a:buSzPct val="100000"/>
              <a:defRPr/>
            </a:pPr>
            <a:r>
              <a:rPr lang="en-GB" sz="2800" dirty="0"/>
              <a:t>Formulate requirements to the CDS to address user requirements</a:t>
            </a:r>
          </a:p>
          <a:p>
            <a:pPr>
              <a:buSzPct val="100000"/>
              <a:defRPr/>
            </a:pPr>
            <a:r>
              <a:rPr lang="en-GB" sz="2800" dirty="0"/>
              <a:t>Perform a gap analysis of the current information available to users</a:t>
            </a:r>
          </a:p>
          <a:p>
            <a:pPr>
              <a:buSzPct val="100000"/>
              <a:defRPr/>
            </a:pPr>
            <a:r>
              <a:rPr lang="en-GB" sz="2800" dirty="0"/>
              <a:t>Develop a framework and a prototype of the EQC </a:t>
            </a:r>
            <a:r>
              <a:rPr lang="en-GB" sz="2800" dirty="0" smtClean="0"/>
              <a:t>system</a:t>
            </a:r>
            <a:endParaRPr lang="en-GB" altLang="es-E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Lot 3: QA4Seas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9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729753"/>
            <a:ext cx="9733004" cy="564608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Clr>
                <a:srgbClr val="004990"/>
              </a:buClr>
              <a:buSzPct val="100000"/>
              <a:buFontTx/>
              <a:buNone/>
              <a:defRPr/>
            </a:pPr>
            <a:r>
              <a:rPr lang="en-GB" altLang="es-ES" sz="2800" dirty="0" smtClean="0"/>
              <a:t>Reference points for quality assurance (QA):</a:t>
            </a:r>
            <a:endParaRPr lang="en-GB" sz="2800" dirty="0" smtClean="0"/>
          </a:p>
          <a:p>
            <a:pPr>
              <a:spcBef>
                <a:spcPts val="600"/>
              </a:spcBef>
            </a:pPr>
            <a:r>
              <a:rPr lang="en-GB" altLang="es-ES" sz="2800" dirty="0" smtClean="0">
                <a:latin typeface="Calibri" pitchFamily="34" charset="0"/>
                <a:ea typeface="ＭＳ Ｐゴシック" pitchFamily="34" charset="-128"/>
              </a:rPr>
              <a:t>A </a:t>
            </a: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prediction has no real value without an estimate of its quality based on past performance.</a:t>
            </a:r>
          </a:p>
          <a:p>
            <a:pPr>
              <a:spcBef>
                <a:spcPts val="600"/>
              </a:spcBef>
            </a:pP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QA is multifaceted, no single metric </a:t>
            </a:r>
            <a:r>
              <a:rPr lang="en-GB" altLang="es-ES" sz="2800" dirty="0" smtClean="0">
                <a:latin typeface="Calibri" pitchFamily="34" charset="0"/>
                <a:ea typeface="ＭＳ Ｐゴシック" pitchFamily="34" charset="-128"/>
              </a:rPr>
              <a:t>fully characterises </a:t>
            </a: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the quality of a system or </a:t>
            </a:r>
            <a:r>
              <a:rPr lang="en-GB" altLang="es-ES" sz="2800" dirty="0" smtClean="0">
                <a:latin typeface="Calibri" pitchFamily="34" charset="0"/>
                <a:ea typeface="ＭＳ Ｐゴシック" pitchFamily="34" charset="-128"/>
              </a:rPr>
              <a:t>allows to </a:t>
            </a: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single-out the best forecast system.</a:t>
            </a:r>
          </a:p>
          <a:p>
            <a:pPr>
              <a:spcBef>
                <a:spcPts val="600"/>
              </a:spcBef>
            </a:pP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It addresses administrative (</a:t>
            </a:r>
            <a:r>
              <a:rPr lang="en-GB" altLang="es-ES" sz="2800" dirty="0" smtClean="0">
                <a:latin typeface="Calibri" pitchFamily="34" charset="0"/>
                <a:ea typeface="ＭＳ Ｐゴシック" pitchFamily="34" charset="-128"/>
              </a:rPr>
              <a:t>tracks </a:t>
            </a: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the </a:t>
            </a:r>
            <a:r>
              <a:rPr lang="en-GB" altLang="es-ES" sz="2800" dirty="0" smtClean="0">
                <a:latin typeface="Calibri" pitchFamily="34" charset="0"/>
                <a:ea typeface="ＭＳ Ｐゴシック" pitchFamily="34" charset="-128"/>
              </a:rPr>
              <a:t>system evolution), </a:t>
            </a: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scientific </a:t>
            </a:r>
            <a:r>
              <a:rPr lang="en-GB" altLang="es-ES" sz="2800" dirty="0" smtClean="0">
                <a:latin typeface="Calibri" pitchFamily="34" charset="0"/>
                <a:ea typeface="ＭＳ Ｐゴシック" pitchFamily="34" charset="-128"/>
              </a:rPr>
              <a:t>(skill and reliability), </a:t>
            </a: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or socio-economic (users’ requirements) questions.</a:t>
            </a:r>
          </a:p>
          <a:p>
            <a:pPr>
              <a:spcBef>
                <a:spcPts val="600"/>
              </a:spcBef>
            </a:pPr>
            <a:r>
              <a:rPr lang="en-GB" altLang="es-ES" sz="2800" dirty="0" smtClean="0">
                <a:latin typeface="Calibri" pitchFamily="34" charset="0"/>
                <a:ea typeface="ＭＳ Ｐゴシック" pitchFamily="34" charset="-128"/>
              </a:rPr>
              <a:t>QA </a:t>
            </a:r>
            <a:r>
              <a:rPr lang="en-GB" altLang="es-ES" sz="2800" dirty="0">
                <a:latin typeface="Calibri" pitchFamily="34" charset="0"/>
                <a:ea typeface="ＭＳ Ｐゴシック" pitchFamily="34" charset="-128"/>
              </a:rPr>
              <a:t>of the European multi-model is not readily available, contrary to the Asian and North American one</a:t>
            </a:r>
            <a:r>
              <a:rPr lang="en-GB" altLang="es-ES" sz="2800" dirty="0" smtClean="0">
                <a:latin typeface="Calibri" pitchFamily="34" charset="0"/>
                <a:ea typeface="ＭＳ Ｐゴシック" pitchFamily="34" charset="-128"/>
              </a:rPr>
              <a:t>.</a:t>
            </a:r>
          </a:p>
          <a:p>
            <a:pPr>
              <a:defRPr/>
            </a:pPr>
            <a:r>
              <a:rPr lang="en-GB" sz="2800" b="1" dirty="0">
                <a:latin typeface="Calibri" panose="020F0502020204030204" pitchFamily="34" charset="0"/>
              </a:rPr>
              <a:t>Climate service providers should consider the consequences of their actions for those who may </a:t>
            </a:r>
            <a:r>
              <a:rPr lang="en-GB" sz="2800" b="1" dirty="0" smtClean="0">
                <a:latin typeface="Calibri" panose="020F0502020204030204" pitchFamily="34" charset="0"/>
              </a:rPr>
              <a:t>be </a:t>
            </a:r>
            <a:r>
              <a:rPr lang="en-GB" sz="2800" b="1" dirty="0">
                <a:latin typeface="Calibri" panose="020F0502020204030204" pitchFamily="34" charset="0"/>
              </a:rPr>
              <a:t>affected by the </a:t>
            </a:r>
            <a:r>
              <a:rPr lang="en-GB" sz="2800" b="1" dirty="0" smtClean="0">
                <a:latin typeface="Calibri" panose="020F0502020204030204" pitchFamily="34" charset="0"/>
              </a:rPr>
              <a:t>products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s-E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800" b="1" dirty="0">
                <a:latin typeface="Calibri" panose="020F0502020204030204" pitchFamily="34" charset="0"/>
              </a:rPr>
              <a:t>Climate service products should be open to scrutiny and comparison</a:t>
            </a:r>
            <a:r>
              <a:rPr lang="en-GB" sz="2800" dirty="0" smtClean="0">
                <a:latin typeface="Calibri" panose="020F0502020204030204" pitchFamily="34" charset="0"/>
              </a:rPr>
              <a:t>.</a:t>
            </a:r>
            <a:endParaRPr lang="en-GB" altLang="es-ES" sz="28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QA for seasonal forecasts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9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QA for seasonal forecasts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90913"/>
              </p:ext>
            </p:extLst>
          </p:nvPr>
        </p:nvGraphicFramePr>
        <p:xfrm>
          <a:off x="2394556" y="1701341"/>
          <a:ext cx="8461375" cy="4247469"/>
        </p:xfrm>
        <a:graphic>
          <a:graphicData uri="http://schemas.openxmlformats.org/drawingml/2006/table">
            <a:tbl>
              <a:tblPr firstRow="1" bandRow="1"/>
              <a:tblGrid>
                <a:gridCol w="1710278"/>
                <a:gridCol w="2340380"/>
                <a:gridCol w="2880468"/>
                <a:gridCol w="1530249"/>
              </a:tblGrid>
              <a:tr h="39630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2000" noProof="0" dirty="0" smtClean="0">
                          <a:latin typeface="Calibri" panose="020F0502020204030204" pitchFamily="34" charset="0"/>
                        </a:rPr>
                        <a:t>Partner</a:t>
                      </a:r>
                      <a:endParaRPr lang="en-GB" sz="20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381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2000" noProof="0" dirty="0" smtClean="0">
                          <a:latin typeface="Calibri" panose="020F0502020204030204" pitchFamily="34" charset="0"/>
                        </a:rPr>
                        <a:t>Nature</a:t>
                      </a:r>
                      <a:endParaRPr lang="en-GB" sz="20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381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2000" noProof="0" dirty="0" smtClean="0">
                          <a:latin typeface="Calibri" panose="020F0502020204030204" pitchFamily="34" charset="0"/>
                        </a:rPr>
                        <a:t>Role</a:t>
                      </a:r>
                      <a:endParaRPr lang="en-GB" sz="20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381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2000" noProof="0" dirty="0" smtClean="0">
                          <a:latin typeface="Calibri" panose="020F0502020204030204" pitchFamily="34" charset="0"/>
                        </a:rPr>
                        <a:t>Effort</a:t>
                      </a:r>
                      <a:r>
                        <a:rPr lang="en-GB" sz="2000" baseline="0" noProof="0" dirty="0" smtClean="0">
                          <a:latin typeface="Calibri" panose="020F0502020204030204" pitchFamily="34" charset="0"/>
                        </a:rPr>
                        <a:t> (PM)</a:t>
                      </a:r>
                      <a:endParaRPr lang="en-GB" sz="20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381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/>
                    </a:solidFill>
                  </a:tcPr>
                </a:tc>
              </a:tr>
              <a:tr h="91454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BSC-CNS (ES)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381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Main contractor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381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Coordination, data inventory and EQC framework and prototype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381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88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381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</a:tr>
              <a:tr h="37089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Univ. Leeds (UK)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Subcontractor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Assess user requirements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13.92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</a:tr>
              <a:tr h="64018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err="1" smtClean="0">
                          <a:latin typeface="Calibri" panose="020F0502020204030204" pitchFamily="34" charset="0"/>
                        </a:rPr>
                        <a:t>Meteoswiss</a:t>
                      </a:r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 (CH)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Subcontractor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Scientific quality assessment and gap analysis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23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</a:tr>
              <a:tr h="91454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err="1" smtClean="0">
                          <a:latin typeface="Calibri" panose="020F0502020204030204" pitchFamily="34" charset="0"/>
                        </a:rPr>
                        <a:t>Predictia</a:t>
                      </a:r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 (ES)</a:t>
                      </a: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Subcontractor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CDS requirements and </a:t>
                      </a:r>
                      <a:r>
                        <a:rPr lang="en-GB" sz="1800" baseline="0" noProof="0" dirty="0" smtClean="0">
                          <a:latin typeface="Calibri" panose="020F0502020204030204" pitchFamily="34" charset="0"/>
                        </a:rPr>
                        <a:t> development of the prototype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28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</a:tr>
              <a:tr h="37089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Univ. Exeter (UK)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Subcontractor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Expert statistical advice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3.72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40000"/>
                      </a:srgbClr>
                    </a:solidFill>
                  </a:tcPr>
                </a:tc>
              </a:tr>
              <a:tr h="37089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IFCA-CSIC (ES)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Subcontractor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Downscaling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Arial"/>
                          <a:ea typeface="DejaVu Sans"/>
                          <a:cs typeface="DejaVu Sans"/>
                        </a:defRPr>
                      </a:lvl9pPr>
                    </a:lstStyle>
                    <a:p>
                      <a:pPr algn="ctr"/>
                      <a:r>
                        <a:rPr lang="en-GB" sz="1800" noProof="0" dirty="0" smtClean="0">
                          <a:latin typeface="Calibri" panose="020F0502020204030204" pitchFamily="34" charset="0"/>
                        </a:rPr>
                        <a:t>14</a:t>
                      </a:r>
                      <a:endParaRPr lang="en-GB" sz="1800" noProof="0" dirty="0">
                        <a:latin typeface="Calibri" panose="020F0502020204030204" pitchFamily="34" charset="0"/>
                      </a:endParaRPr>
                    </a:p>
                  </a:txBody>
                  <a:tcPr marL="91445" marR="91445" marT="45727" marB="45727" anchor="ctr">
                    <a:lnL w="12700" cmpd="sng">
                      <a:solidFill>
                        <a:srgbClr val="004990"/>
                      </a:solidFill>
                    </a:lnL>
                    <a:lnR w="12700" cmpd="sng">
                      <a:solidFill>
                        <a:srgbClr val="004990"/>
                      </a:solidFill>
                    </a:lnR>
                    <a:lnT w="12700" cmpd="sng">
                      <a:solidFill>
                        <a:srgbClr val="004990"/>
                      </a:solidFill>
                    </a:lnT>
                    <a:lnB w="12700" cmpd="sng">
                      <a:solidFill>
                        <a:srgbClr val="00499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3E2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6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88036" y="729754"/>
            <a:ext cx="9733004" cy="57895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 dirty="0" smtClean="0"/>
              <a:t>Results from a </a:t>
            </a:r>
            <a:r>
              <a:rPr lang="en-GB" sz="2800" dirty="0" smtClean="0">
                <a:hlinkClick r:id="rId2"/>
              </a:rPr>
              <a:t>survey </a:t>
            </a:r>
            <a:r>
              <a:rPr lang="en-GB" sz="2800" dirty="0" smtClean="0"/>
              <a:t>with 73 respondents that use seasonal forecast information, with a large majority of NMHSs.</a:t>
            </a:r>
          </a:p>
          <a:p>
            <a:r>
              <a:rPr lang="en-US" sz="2800" b="1" dirty="0"/>
              <a:t>57% responses from </a:t>
            </a:r>
            <a:r>
              <a:rPr lang="en-US" sz="2800" b="1" dirty="0" smtClean="0"/>
              <a:t>NMHS</a:t>
            </a:r>
            <a:r>
              <a:rPr lang="en-US" sz="2800" dirty="0" smtClean="0"/>
              <a:t>, 15</a:t>
            </a:r>
            <a:r>
              <a:rPr lang="en-US" sz="2800" dirty="0"/>
              <a:t>% research institutes and 11% private </a:t>
            </a:r>
            <a:r>
              <a:rPr lang="en-US" sz="2800" dirty="0" smtClean="0"/>
              <a:t>companies.</a:t>
            </a:r>
            <a:endParaRPr lang="en-US" sz="2800" dirty="0"/>
          </a:p>
          <a:p>
            <a:r>
              <a:rPr lang="en-US" sz="2800" dirty="0"/>
              <a:t>Majority of responses from </a:t>
            </a:r>
            <a:r>
              <a:rPr lang="en-US" sz="2800" b="1" dirty="0"/>
              <a:t>climate scientists </a:t>
            </a:r>
            <a:r>
              <a:rPr lang="en-US" sz="2800" dirty="0"/>
              <a:t>and </a:t>
            </a:r>
            <a:r>
              <a:rPr lang="en-US" sz="2800" b="1" dirty="0" smtClean="0"/>
              <a:t>researchers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The large majority use </a:t>
            </a:r>
            <a:r>
              <a:rPr lang="en-US" sz="2800" dirty="0" smtClean="0"/>
              <a:t>meteorological/climatological </a:t>
            </a:r>
            <a:r>
              <a:rPr lang="en-US" sz="2800" dirty="0"/>
              <a:t>data in their </a:t>
            </a:r>
            <a:r>
              <a:rPr lang="en-US" sz="2800" dirty="0" smtClean="0"/>
              <a:t>work.</a:t>
            </a:r>
            <a:endParaRPr lang="en-US" sz="2800" dirty="0"/>
          </a:p>
          <a:p>
            <a:r>
              <a:rPr lang="en-US" sz="2800" dirty="0"/>
              <a:t>Sources of seasonal forecasts (SF) are </a:t>
            </a:r>
            <a:r>
              <a:rPr lang="en-US" sz="2800" b="1" dirty="0"/>
              <a:t>ECMWF</a:t>
            </a:r>
            <a:r>
              <a:rPr lang="en-US" sz="2800" dirty="0"/>
              <a:t> (n=31) and </a:t>
            </a:r>
            <a:r>
              <a:rPr lang="en-US" sz="2800" b="1" dirty="0"/>
              <a:t>NMHS</a:t>
            </a:r>
            <a:r>
              <a:rPr lang="en-US" sz="2800" dirty="0"/>
              <a:t> (n=26</a:t>
            </a:r>
            <a:r>
              <a:rPr lang="en-US" sz="2800" dirty="0" smtClean="0"/>
              <a:t>).</a:t>
            </a:r>
            <a:endParaRPr lang="en-US" sz="2800" dirty="0"/>
          </a:p>
          <a:p>
            <a:r>
              <a:rPr lang="en-US" sz="2800" dirty="0"/>
              <a:t>Tend to use SF from </a:t>
            </a:r>
            <a:r>
              <a:rPr lang="en-US" sz="2800" b="1" dirty="0"/>
              <a:t>multiple providers </a:t>
            </a:r>
            <a:r>
              <a:rPr lang="en-US" sz="2800" dirty="0"/>
              <a:t>(n=30) or single provider (n=13</a:t>
            </a:r>
            <a:r>
              <a:rPr lang="en-US" sz="2800" dirty="0" smtClean="0"/>
              <a:t>).</a:t>
            </a:r>
            <a:endParaRPr lang="en-US" sz="2800" dirty="0"/>
          </a:p>
          <a:p>
            <a:r>
              <a:rPr lang="en-US" sz="2800" dirty="0"/>
              <a:t>Accessibility through manual download (n=25), visual inspection (n=22) and/or automated download of SF (n=18</a:t>
            </a:r>
            <a:r>
              <a:rPr lang="en-US" sz="2800" dirty="0" smtClean="0"/>
              <a:t>).</a:t>
            </a:r>
            <a:endParaRPr lang="en-US" sz="2800" dirty="0"/>
          </a:p>
          <a:p>
            <a:r>
              <a:rPr lang="en-US" sz="2800" dirty="0"/>
              <a:t>Formats </a:t>
            </a:r>
            <a:r>
              <a:rPr lang="en-US" sz="2800" dirty="0" smtClean="0"/>
              <a:t>used: </a:t>
            </a:r>
            <a:r>
              <a:rPr lang="en-US" sz="2800" dirty="0" err="1"/>
              <a:t>NetCDF</a:t>
            </a:r>
            <a:r>
              <a:rPr lang="en-US" sz="2800" dirty="0"/>
              <a:t> (n=21</a:t>
            </a:r>
            <a:r>
              <a:rPr lang="en-US" sz="2800" dirty="0" smtClean="0"/>
              <a:t>), </a:t>
            </a:r>
            <a:r>
              <a:rPr lang="en-US" sz="2800" dirty="0"/>
              <a:t>GRIB (n=17</a:t>
            </a:r>
            <a:r>
              <a:rPr lang="en-US" sz="2800" dirty="0" smtClean="0"/>
              <a:t>), </a:t>
            </a:r>
            <a:r>
              <a:rPr lang="en-US" sz="2800" dirty="0"/>
              <a:t>ASCII (n=13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Additional information available from SECTEUR.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Users’ requests</a:t>
            </a:r>
            <a:endParaRPr lang="en-GB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Soares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A. Taylor (Univ. Leeds)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Users’ requests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73" y="734163"/>
            <a:ext cx="10772775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149567"/>
            <a:ext cx="10425461" cy="513822"/>
          </a:xfrm>
        </p:spPr>
        <p:txBody>
          <a:bodyPr/>
          <a:lstStyle/>
          <a:p>
            <a:r>
              <a:rPr lang="en-GB" dirty="0" smtClean="0"/>
              <a:t>Users’ requests</a:t>
            </a:r>
            <a:endParaRPr lang="en-GB" dirty="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145798" y="6519275"/>
            <a:ext cx="2990108" cy="3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895" tIns="43448" rIns="86895" bIns="43448">
            <a:spAutoFit/>
          </a:bodyPr>
          <a:lstStyle>
            <a:lvl1pPr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683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>
              <a:lnSpc>
                <a:spcPct val="104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M. </a:t>
            </a:r>
            <a:r>
              <a:rPr lang="en-GB" altLang="es-ES" sz="1600" dirty="0" err="1" smtClean="0">
                <a:solidFill>
                  <a:schemeClr val="tx2"/>
                </a:solidFill>
                <a:latin typeface="Calibri" pitchFamily="34" charset="0"/>
              </a:rPr>
              <a:t>Soares</a:t>
            </a:r>
            <a:r>
              <a:rPr lang="en-GB" altLang="es-ES" sz="1600" dirty="0" smtClean="0">
                <a:solidFill>
                  <a:schemeClr val="tx2"/>
                </a:solidFill>
                <a:latin typeface="Calibri" pitchFamily="34" charset="0"/>
              </a:rPr>
              <a:t>, A. Taylor (Univ. Leeds)</a:t>
            </a:r>
            <a:endParaRPr lang="en-US" altLang="es-ES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395859945"/>
              </p:ext>
            </p:extLst>
          </p:nvPr>
        </p:nvGraphicFramePr>
        <p:xfrm>
          <a:off x="1689228" y="1793926"/>
          <a:ext cx="50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734283149"/>
              </p:ext>
            </p:extLst>
          </p:nvPr>
        </p:nvGraphicFramePr>
        <p:xfrm>
          <a:off x="6976906" y="1793926"/>
          <a:ext cx="4962895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640852" y="934194"/>
            <a:ext cx="2671485" cy="3243359"/>
            <a:chOff x="5640852" y="934194"/>
            <a:chExt cx="2671485" cy="3243359"/>
          </a:xfrm>
        </p:grpSpPr>
        <p:sp>
          <p:nvSpPr>
            <p:cNvPr id="8" name="TextBox 7"/>
            <p:cNvSpPr txBox="1"/>
            <p:nvPr/>
          </p:nvSpPr>
          <p:spPr>
            <a:xfrm>
              <a:off x="5640852" y="934194"/>
              <a:ext cx="2671485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C00000"/>
                  </a:solidFill>
                </a:rPr>
                <a:t>Note that these are far from solved issues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6976595" y="1642080"/>
              <a:ext cx="1335742" cy="253547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73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5140</TotalTime>
  <Words>2030</Words>
  <Application>Microsoft Office PowerPoint</Application>
  <PresentationFormat>Custom</PresentationFormat>
  <Paragraphs>198</Paragraphs>
  <Slides>24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Climate Change</vt:lpstr>
      <vt:lpstr>PowerPoint Presentation</vt:lpstr>
      <vt:lpstr>Challenges of the EQC for seasonal</vt:lpstr>
      <vt:lpstr>Challenges of the EQC for seasonal</vt:lpstr>
      <vt:lpstr>Lot 3: QA4Seas</vt:lpstr>
      <vt:lpstr>QA for seasonal forecasts</vt:lpstr>
      <vt:lpstr>QA for seasonal forecasts</vt:lpstr>
      <vt:lpstr>Users’ requests</vt:lpstr>
      <vt:lpstr>Users’ requests</vt:lpstr>
      <vt:lpstr>Users’ requests</vt:lpstr>
      <vt:lpstr>Users’ requests</vt:lpstr>
      <vt:lpstr>Users’ requests</vt:lpstr>
      <vt:lpstr>Data and metadata</vt:lpstr>
      <vt:lpstr>Scientific assessment</vt:lpstr>
      <vt:lpstr>The building blocks</vt:lpstr>
      <vt:lpstr>Gap analysis: links to the CDS</vt:lpstr>
      <vt:lpstr>Gap analysis: links to the CDS</vt:lpstr>
      <vt:lpstr>Gap analysis: observational uncertainty</vt:lpstr>
      <vt:lpstr>CDS requirements and EQC framework</vt:lpstr>
      <vt:lpstr>CDS requirements and EQC framework</vt:lpstr>
      <vt:lpstr>CDS requirements and EQC framework</vt:lpstr>
      <vt:lpstr>CDS requirements and EQC framework</vt:lpstr>
      <vt:lpstr>CDS requirements and EQC framework</vt:lpstr>
      <vt:lpstr>CDS requirements and EQC framework</vt:lpstr>
      <vt:lpstr>Summary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Paco Doblas-Reyes</cp:lastModifiedBy>
  <cp:revision>159</cp:revision>
  <dcterms:created xsi:type="dcterms:W3CDTF">2016-12-07T14:25:16Z</dcterms:created>
  <dcterms:modified xsi:type="dcterms:W3CDTF">2017-06-12T13:46:58Z</dcterms:modified>
</cp:coreProperties>
</file>