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ppt/notesSlides/notesSlide6.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1"/>
    <p:sldMasterId id="2147483651" r:id="rId2"/>
    <p:sldMasterId id="2147483652" r:id="rId3"/>
    <p:sldMasterId id="2147483721" r:id="rId4"/>
  </p:sldMasterIdLst>
  <p:notesMasterIdLst>
    <p:notesMasterId r:id="rId29"/>
  </p:notesMasterIdLst>
  <p:sldIdLst>
    <p:sldId id="307" r:id="rId5"/>
    <p:sldId id="270" r:id="rId6"/>
    <p:sldId id="257" r:id="rId7"/>
    <p:sldId id="262" r:id="rId8"/>
    <p:sldId id="265" r:id="rId9"/>
    <p:sldId id="268" r:id="rId10"/>
    <p:sldId id="271" r:id="rId11"/>
    <p:sldId id="276" r:id="rId12"/>
    <p:sldId id="279" r:id="rId13"/>
    <p:sldId id="309" r:id="rId14"/>
    <p:sldId id="310" r:id="rId15"/>
    <p:sldId id="311" r:id="rId16"/>
    <p:sldId id="312" r:id="rId17"/>
    <p:sldId id="285" r:id="rId18"/>
    <p:sldId id="286" r:id="rId19"/>
    <p:sldId id="290" r:id="rId20"/>
    <p:sldId id="291" r:id="rId21"/>
    <p:sldId id="292" r:id="rId22"/>
    <p:sldId id="293" r:id="rId23"/>
    <p:sldId id="294" r:id="rId24"/>
    <p:sldId id="295" r:id="rId25"/>
    <p:sldId id="296" r:id="rId26"/>
    <p:sldId id="308" r:id="rId27"/>
    <p:sldId id="280" r:id="rId28"/>
  </p:sldIdLst>
  <p:sldSz cx="9144000" cy="7019925"/>
  <p:notesSz cx="6858000" cy="9144000"/>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ＭＳ Ｐゴシック" charset="0"/>
        <a:cs typeface="ＭＳ Ｐゴシック" charset="0"/>
      </a:defRPr>
    </a:lvl1pPr>
    <a:lvl2pPr marL="742950" indent="-285750" algn="l" defTabSz="449263"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ＭＳ Ｐゴシック" charset="0"/>
        <a:cs typeface="ＭＳ Ｐゴシック" charset="0"/>
      </a:defRPr>
    </a:lvl2pPr>
    <a:lvl3pPr marL="1143000" indent="-228600" algn="l" defTabSz="449263"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ＭＳ Ｐゴシック" charset="0"/>
        <a:cs typeface="ＭＳ Ｐゴシック" charset="0"/>
      </a:defRPr>
    </a:lvl3pPr>
    <a:lvl4pPr marL="1600200" indent="-228600" algn="l" defTabSz="449263"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ＭＳ Ｐゴシック" charset="0"/>
        <a:cs typeface="ＭＳ Ｐゴシック" charset="0"/>
      </a:defRPr>
    </a:lvl4pPr>
    <a:lvl5pPr marL="2057400" indent="-228600" algn="l" defTabSz="449263"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671" autoAdjust="0"/>
  </p:normalViewPr>
  <p:slideViewPr>
    <p:cSldViewPr>
      <p:cViewPr varScale="1">
        <p:scale>
          <a:sx n="92" d="100"/>
          <a:sy n="92" d="100"/>
        </p:scale>
        <p:origin x="-1768" y="-11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 Id="rId2"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9" name="Rectangle 1"/>
          <p:cNvSpPr>
            <a:spLocks noGrp="1" noRot="1" noChangeAspect="1" noChangeArrowheads="1"/>
          </p:cNvSpPr>
          <p:nvPr>
            <p:ph type="sldImg"/>
          </p:nvPr>
        </p:nvSpPr>
        <p:spPr bwMode="auto">
          <a:xfrm>
            <a:off x="1106488" y="812800"/>
            <a:ext cx="5343525" cy="400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sp>
      <p:sp>
        <p:nvSpPr>
          <p:cNvPr id="7170" name="Rectangle 2"/>
          <p:cNvSpPr>
            <a:spLocks noGrp="1" noChangeArrowheads="1"/>
          </p:cNvSpPr>
          <p:nvPr>
            <p:ph type="body"/>
          </p:nvPr>
        </p:nvSpPr>
        <p:spPr bwMode="auto">
          <a:xfrm>
            <a:off x="755650" y="5078413"/>
            <a:ext cx="604678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endParaRPr lang="en-US" noProof="0" smtClean="0"/>
          </a:p>
        </p:txBody>
      </p:sp>
      <p:sp>
        <p:nvSpPr>
          <p:cNvPr id="7171" name="Rectangle 3"/>
          <p:cNvSpPr>
            <a:spLocks noGrp="1" noChangeArrowheads="1"/>
          </p:cNvSpPr>
          <p:nvPr>
            <p:ph type="hdr"/>
          </p:nvPr>
        </p:nvSpPr>
        <p:spPr bwMode="auto">
          <a:xfrm>
            <a:off x="0"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tabLst>
                <a:tab pos="723900" algn="l"/>
                <a:tab pos="1447800" algn="l"/>
                <a:tab pos="2171700" algn="l"/>
                <a:tab pos="2895600" algn="l"/>
              </a:tabLst>
              <a:defRPr sz="1400" smtClean="0">
                <a:solidFill>
                  <a:srgbClr val="000000"/>
                </a:solidFill>
                <a:latin typeface="Times New Roman" charset="0"/>
                <a:cs typeface="Arial Unicode MS" charset="0"/>
              </a:defRPr>
            </a:lvl1pPr>
          </a:lstStyle>
          <a:p>
            <a:pPr>
              <a:defRPr/>
            </a:pPr>
            <a:endParaRPr lang="en-GB"/>
          </a:p>
        </p:txBody>
      </p:sp>
      <p:sp>
        <p:nvSpPr>
          <p:cNvPr id="7172" name="Rectangle 4"/>
          <p:cNvSpPr>
            <a:spLocks noGrp="1" noChangeArrowheads="1"/>
          </p:cNvSpPr>
          <p:nvPr>
            <p:ph type="dt"/>
          </p:nvPr>
        </p:nvSpPr>
        <p:spPr bwMode="auto">
          <a:xfrm>
            <a:off x="4278313"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lgn="r">
              <a:tabLst>
                <a:tab pos="723900" algn="l"/>
                <a:tab pos="1447800" algn="l"/>
                <a:tab pos="2171700" algn="l"/>
                <a:tab pos="2895600" algn="l"/>
              </a:tabLst>
              <a:defRPr sz="1400" smtClean="0">
                <a:solidFill>
                  <a:srgbClr val="000000"/>
                </a:solidFill>
                <a:latin typeface="Times New Roman" charset="0"/>
                <a:cs typeface="Arial Unicode MS" charset="0"/>
              </a:defRPr>
            </a:lvl1pPr>
          </a:lstStyle>
          <a:p>
            <a:pPr>
              <a:defRPr/>
            </a:pPr>
            <a:endParaRPr lang="en-GB"/>
          </a:p>
        </p:txBody>
      </p:sp>
      <p:sp>
        <p:nvSpPr>
          <p:cNvPr id="7173" name="Rectangle 5"/>
          <p:cNvSpPr>
            <a:spLocks noGrp="1" noChangeArrowheads="1"/>
          </p:cNvSpPr>
          <p:nvPr>
            <p:ph type="ftr"/>
          </p:nvPr>
        </p:nvSpPr>
        <p:spPr bwMode="auto">
          <a:xfrm>
            <a:off x="0"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b" anchorCtr="0" compatLnSpc="1">
            <a:prstTxWarp prst="textNoShape">
              <a:avLst/>
            </a:prstTxWarp>
          </a:bodyPr>
          <a:lstStyle>
            <a:lvl1pPr>
              <a:tabLst>
                <a:tab pos="723900" algn="l"/>
                <a:tab pos="1447800" algn="l"/>
                <a:tab pos="2171700" algn="l"/>
                <a:tab pos="2895600" algn="l"/>
              </a:tabLst>
              <a:defRPr sz="1400" smtClean="0">
                <a:solidFill>
                  <a:srgbClr val="000000"/>
                </a:solidFill>
                <a:latin typeface="Times New Roman" charset="0"/>
                <a:cs typeface="Arial Unicode MS" charset="0"/>
              </a:defRPr>
            </a:lvl1pPr>
          </a:lstStyle>
          <a:p>
            <a:pPr>
              <a:defRPr/>
            </a:pPr>
            <a:endParaRPr lang="en-GB"/>
          </a:p>
        </p:txBody>
      </p:sp>
      <p:sp>
        <p:nvSpPr>
          <p:cNvPr id="7174" name="Rectangle 6"/>
          <p:cNvSpPr>
            <a:spLocks noGrp="1" noChangeArrowheads="1"/>
          </p:cNvSpPr>
          <p:nvPr>
            <p:ph type="sldNum"/>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b" anchorCtr="0" compatLnSpc="1">
            <a:prstTxWarp prst="textNoShape">
              <a:avLst/>
            </a:prstTxWarp>
          </a:bodyPr>
          <a:lstStyle>
            <a:lvl1pPr algn="r">
              <a:tabLst>
                <a:tab pos="723900" algn="l"/>
                <a:tab pos="1447800" algn="l"/>
                <a:tab pos="2171700" algn="l"/>
                <a:tab pos="2895600" algn="l"/>
              </a:tabLst>
              <a:defRPr sz="1400" smtClean="0">
                <a:solidFill>
                  <a:srgbClr val="000000"/>
                </a:solidFill>
                <a:latin typeface="Times New Roman" charset="0"/>
                <a:cs typeface="Arial Unicode MS" charset="0"/>
              </a:defRPr>
            </a:lvl1pPr>
          </a:lstStyle>
          <a:p>
            <a:pPr>
              <a:defRPr/>
            </a:pPr>
            <a:fld id="{B601ECCF-1F7B-994F-AC2E-0B921E2BC5C0}" type="slidenum">
              <a:rPr lang="en-GB"/>
              <a:pPr>
                <a:defRPr/>
              </a:pPr>
              <a:t>‹Nr.›</a:t>
            </a:fld>
            <a:endParaRPr lang="en-GB"/>
          </a:p>
        </p:txBody>
      </p:sp>
    </p:spTree>
    <p:extLst>
      <p:ext uri="{BB962C8B-B14F-4D97-AF65-F5344CB8AC3E}">
        <p14:creationId xmlns:p14="http://schemas.microsoft.com/office/powerpoint/2010/main" val="607295621"/>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2pPr>
    <a:lvl3pPr marL="11430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3pPr>
    <a:lvl4pPr marL="16002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4pPr>
    <a:lvl5pPr marL="20574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95388" y="685800"/>
            <a:ext cx="4467225" cy="3429000"/>
          </a:xfrm>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r>
              <a:rPr lang="en-US" dirty="0" smtClean="0"/>
              <a:t>Collaboration</a:t>
            </a:r>
            <a:r>
              <a:rPr lang="en-US" baseline="0" dirty="0" smtClean="0"/>
              <a:t> between BSC, Spanish Research Council</a:t>
            </a:r>
            <a:endParaRPr lang="en-US" dirty="0"/>
          </a:p>
        </p:txBody>
      </p:sp>
      <p:sp>
        <p:nvSpPr>
          <p:cNvPr id="4" name="Marcador de número de diapositiva 3"/>
          <p:cNvSpPr>
            <a:spLocks noGrp="1"/>
          </p:cNvSpPr>
          <p:nvPr>
            <p:ph type="sldNum" sz="quarter" idx="10"/>
          </p:nvPr>
        </p:nvSpPr>
        <p:spPr/>
        <p:txBody>
          <a:bodyPr/>
          <a:lstStyle/>
          <a:p>
            <a:fld id="{F710EC59-92A8-49D9-A266-1F666DA847F6}" type="slidenum">
              <a:rPr lang="es-ES" smtClean="0">
                <a:solidFill>
                  <a:prstClr val="black"/>
                </a:solidFill>
                <a:latin typeface="Calibri"/>
              </a:rPr>
              <a:pPr/>
              <a:t>1</a:t>
            </a:fld>
            <a:endParaRPr lang="es-ES">
              <a:solidFill>
                <a:prstClr val="black"/>
              </a:solidFill>
              <a:latin typeface="Calibri"/>
            </a:endParaRPr>
          </a:p>
        </p:txBody>
      </p:sp>
    </p:spTree>
    <p:extLst>
      <p:ext uri="{BB962C8B-B14F-4D97-AF65-F5344CB8AC3E}">
        <p14:creationId xmlns:p14="http://schemas.microsoft.com/office/powerpoint/2010/main" val="111823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68400" y="812800"/>
            <a:ext cx="5219700" cy="4006850"/>
          </a:xfrm>
        </p:spPr>
      </p:sp>
      <p:sp>
        <p:nvSpPr>
          <p:cNvPr id="3" name="Marcador de notas 2"/>
          <p:cNvSpPr>
            <a:spLocks noGrp="1"/>
          </p:cNvSpPr>
          <p:nvPr>
            <p:ph type="body" idx="1"/>
          </p:nvPr>
        </p:nvSpPr>
        <p:spPr/>
        <p:txBody>
          <a:bodyPr/>
          <a:lstStyle/>
          <a:p>
            <a:pPr marL="171450" indent="-171450">
              <a:buFont typeface="Arial"/>
              <a:buChar char="•"/>
            </a:pPr>
            <a:r>
              <a:rPr lang="en-US" dirty="0" smtClean="0"/>
              <a:t>Here we can see some example of specific stations.</a:t>
            </a:r>
          </a:p>
          <a:p>
            <a:pPr marL="171450" indent="-171450">
              <a:buFont typeface="Arial"/>
              <a:buChar char="•"/>
            </a:pPr>
            <a:r>
              <a:rPr lang="en-US" dirty="0" smtClean="0"/>
              <a:t>The upper panels shows</a:t>
            </a:r>
            <a:r>
              <a:rPr lang="en-US" baseline="0" dirty="0" smtClean="0"/>
              <a:t> the fraction of each aerosol in the monthly mean optical depth, the middle panels show the single scattering albedo monthly mean, and in the bottom we show the asymmetry parameter. The model is the blue points with the sigma in shaded blue and the observations from </a:t>
            </a:r>
            <a:r>
              <a:rPr lang="en-US" baseline="0" dirty="0" err="1" smtClean="0"/>
              <a:t>aeronet</a:t>
            </a:r>
            <a:r>
              <a:rPr lang="en-US" baseline="0" dirty="0" smtClean="0"/>
              <a:t> in black dots.</a:t>
            </a:r>
            <a:endParaRPr lang="en-US" dirty="0" smtClean="0"/>
          </a:p>
          <a:p>
            <a:pPr marL="171450" indent="-171450">
              <a:buFont typeface="Arial"/>
              <a:buChar char="•"/>
            </a:pPr>
            <a:r>
              <a:rPr lang="en-US" dirty="0" smtClean="0"/>
              <a:t>For Cairo and </a:t>
            </a:r>
            <a:r>
              <a:rPr lang="en-US" dirty="0" err="1" smtClean="0"/>
              <a:t>Kaust</a:t>
            </a:r>
            <a:r>
              <a:rPr lang="en-US" dirty="0" smtClean="0"/>
              <a:t>,</a:t>
            </a:r>
            <a:r>
              <a:rPr lang="en-US" baseline="0" dirty="0" smtClean="0"/>
              <a:t> stations clearly dominated by mineral dust, we can see that during the dust peaks in spring and summer the model absorption increases but the observations don’t tell the same remaining with an omega over 0.9. The asymmetry parameter of the model is overestimated across the whole annual cycle but with quite good correlation. This seems to indicate that we are missing some fine particles in the atmosphere and our mineral dust is too absorbing.</a:t>
            </a:r>
          </a:p>
          <a:p>
            <a:pPr marL="0" indent="0">
              <a:buFont typeface="Arial"/>
              <a:buNone/>
            </a:pPr>
            <a:r>
              <a:rPr lang="en-US" baseline="0" dirty="0" smtClean="0"/>
              <a:t> </a:t>
            </a:r>
            <a:endParaRPr lang="en-US" dirty="0"/>
          </a:p>
        </p:txBody>
      </p:sp>
      <p:sp>
        <p:nvSpPr>
          <p:cNvPr id="4" name="Marcador de número de diapositiva 3"/>
          <p:cNvSpPr>
            <a:spLocks noGrp="1"/>
          </p:cNvSpPr>
          <p:nvPr>
            <p:ph type="sldNum" idx="10"/>
          </p:nvPr>
        </p:nvSpPr>
        <p:spPr/>
        <p:txBody>
          <a:bodyPr/>
          <a:lstStyle/>
          <a:p>
            <a:pPr>
              <a:defRPr/>
            </a:pPr>
            <a:fld id="{B601ECCF-1F7B-994F-AC2E-0B921E2BC5C0}" type="slidenum">
              <a:rPr lang="en-GB" smtClean="0"/>
              <a:pPr>
                <a:defRPr/>
              </a:pPr>
              <a:t>10</a:t>
            </a:fld>
            <a:endParaRPr lang="en-GB"/>
          </a:p>
        </p:txBody>
      </p:sp>
    </p:spTree>
    <p:extLst>
      <p:ext uri="{BB962C8B-B14F-4D97-AF65-F5344CB8AC3E}">
        <p14:creationId xmlns:p14="http://schemas.microsoft.com/office/powerpoint/2010/main" val="2243958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68400" y="812800"/>
            <a:ext cx="5219700" cy="4006850"/>
          </a:xfrm>
        </p:spPr>
      </p:sp>
      <p:sp>
        <p:nvSpPr>
          <p:cNvPr id="3" name="Marcador de notas 2"/>
          <p:cNvSpPr>
            <a:spLocks noGrp="1"/>
          </p:cNvSpPr>
          <p:nvPr>
            <p:ph type="body" idx="1"/>
          </p:nvPr>
        </p:nvSpPr>
        <p:spPr/>
        <p:txBody>
          <a:bodyPr/>
          <a:lstStyle/>
          <a:p>
            <a:pPr marL="171450" indent="-171450">
              <a:buFont typeface="Arial"/>
              <a:buChar char="•"/>
            </a:pPr>
            <a:r>
              <a:rPr lang="en-US" dirty="0" smtClean="0"/>
              <a:t>La </a:t>
            </a:r>
            <a:r>
              <a:rPr lang="en-US" dirty="0" err="1" smtClean="0"/>
              <a:t>Parguera</a:t>
            </a:r>
            <a:r>
              <a:rPr lang="en-US" baseline="0" dirty="0" smtClean="0"/>
              <a:t> station is clearly dominated by the sea salt aerosols but during summer it is affected by mineral dust transport from the Atlantic.</a:t>
            </a:r>
          </a:p>
          <a:p>
            <a:pPr marL="171450" indent="-171450">
              <a:buFont typeface="Arial"/>
              <a:buChar char="•"/>
            </a:pPr>
            <a:r>
              <a:rPr lang="en-US" baseline="0" dirty="0" smtClean="0"/>
              <a:t>The effect of dust in the model is clear in the single scattering albedo, increasing the bias during summer, again this is clearly pointing in the direction that the OPCA characteristic of mineral dust is too </a:t>
            </a:r>
            <a:r>
              <a:rPr lang="en-US" baseline="0" dirty="0" err="1" smtClean="0"/>
              <a:t>abosrbing</a:t>
            </a:r>
            <a:r>
              <a:rPr lang="en-US" baseline="0" dirty="0" smtClean="0"/>
              <a:t>.</a:t>
            </a:r>
          </a:p>
          <a:p>
            <a:pPr marL="171450" indent="-171450">
              <a:buFont typeface="Arial"/>
              <a:buChar char="•"/>
            </a:pPr>
            <a:r>
              <a:rPr lang="en-US" baseline="0" dirty="0" smtClean="0"/>
              <a:t>On the other side, the months where sea salt dominates, the model agrees very well with observations with a very scattering mixture.</a:t>
            </a:r>
          </a:p>
          <a:p>
            <a:pPr marL="171450" indent="-171450">
              <a:buFont typeface="Arial"/>
              <a:buChar char="•"/>
            </a:pPr>
            <a:r>
              <a:rPr lang="en-US" baseline="0" dirty="0" smtClean="0"/>
              <a:t>G is again overestimated across the whole year, specially during the periods where we have more sea salt fractions. I</a:t>
            </a:r>
            <a:r>
              <a:rPr lang="en-US" dirty="0" smtClean="0"/>
              <a:t>t seems that a missing of fine particles (for example fine sea salt or white organics) is the main contribution to the positive g mean bias in winter months.</a:t>
            </a:r>
            <a:endParaRPr lang="en-US" dirty="0"/>
          </a:p>
        </p:txBody>
      </p:sp>
      <p:sp>
        <p:nvSpPr>
          <p:cNvPr id="4" name="Marcador de número de diapositiva 3"/>
          <p:cNvSpPr>
            <a:spLocks noGrp="1"/>
          </p:cNvSpPr>
          <p:nvPr>
            <p:ph type="sldNum" idx="10"/>
          </p:nvPr>
        </p:nvSpPr>
        <p:spPr/>
        <p:txBody>
          <a:bodyPr/>
          <a:lstStyle/>
          <a:p>
            <a:pPr>
              <a:defRPr/>
            </a:pPr>
            <a:fld id="{B601ECCF-1F7B-994F-AC2E-0B921E2BC5C0}" type="slidenum">
              <a:rPr lang="en-GB" smtClean="0"/>
              <a:pPr>
                <a:defRPr/>
              </a:pPr>
              <a:t>11</a:t>
            </a:fld>
            <a:endParaRPr lang="en-GB"/>
          </a:p>
        </p:txBody>
      </p:sp>
    </p:spTree>
    <p:extLst>
      <p:ext uri="{BB962C8B-B14F-4D97-AF65-F5344CB8AC3E}">
        <p14:creationId xmlns:p14="http://schemas.microsoft.com/office/powerpoint/2010/main" val="2723791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68400" y="812800"/>
            <a:ext cx="5219700" cy="4006850"/>
          </a:xfrm>
        </p:spPr>
      </p:sp>
      <p:sp>
        <p:nvSpPr>
          <p:cNvPr id="3" name="Marcador de notas 2"/>
          <p:cNvSpPr>
            <a:spLocks noGrp="1"/>
          </p:cNvSpPr>
          <p:nvPr>
            <p:ph type="body" idx="1"/>
          </p:nvPr>
        </p:nvSpPr>
        <p:spPr/>
        <p:txBody>
          <a:bodyPr/>
          <a:lstStyle/>
          <a:p>
            <a:pPr marL="171450" indent="-171450">
              <a:buFont typeface="Arial"/>
              <a:buChar char="•"/>
            </a:pPr>
            <a:r>
              <a:rPr lang="en-US" dirty="0" smtClean="0"/>
              <a:t>Finally, in the case of stations affected mostly by anthropogenic pollution we have a strong underestimation of omega</a:t>
            </a:r>
            <a:r>
              <a:rPr lang="en-US" baseline="0" dirty="0" smtClean="0"/>
              <a:t> while g is quite good. The good g is in agreement with the presence of small particles, but our aerosols seems to bee too much absorbing pointing again to the idea that our model is overestimating Black Carbon. For the case of Fresno, some problems with wildfires could also explain some of the problems.</a:t>
            </a:r>
            <a:endParaRPr lang="en-US" dirty="0"/>
          </a:p>
        </p:txBody>
      </p:sp>
      <p:sp>
        <p:nvSpPr>
          <p:cNvPr id="4" name="Marcador de número de diapositiva 3"/>
          <p:cNvSpPr>
            <a:spLocks noGrp="1"/>
          </p:cNvSpPr>
          <p:nvPr>
            <p:ph type="sldNum" idx="10"/>
          </p:nvPr>
        </p:nvSpPr>
        <p:spPr/>
        <p:txBody>
          <a:bodyPr/>
          <a:lstStyle/>
          <a:p>
            <a:pPr>
              <a:defRPr/>
            </a:pPr>
            <a:fld id="{B601ECCF-1F7B-994F-AC2E-0B921E2BC5C0}" type="slidenum">
              <a:rPr lang="en-GB" smtClean="0"/>
              <a:pPr>
                <a:defRPr/>
              </a:pPr>
              <a:t>12</a:t>
            </a:fld>
            <a:endParaRPr lang="en-GB"/>
          </a:p>
        </p:txBody>
      </p:sp>
    </p:spTree>
    <p:extLst>
      <p:ext uri="{BB962C8B-B14F-4D97-AF65-F5344CB8AC3E}">
        <p14:creationId xmlns:p14="http://schemas.microsoft.com/office/powerpoint/2010/main" val="3283927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68400" y="812800"/>
            <a:ext cx="5219700" cy="4006850"/>
          </a:xfrm>
        </p:spPr>
      </p:sp>
      <p:sp>
        <p:nvSpPr>
          <p:cNvPr id="3" name="Marcador de notas 2"/>
          <p:cNvSpPr>
            <a:spLocks noGrp="1"/>
          </p:cNvSpPr>
          <p:nvPr>
            <p:ph type="body" idx="1"/>
          </p:nvPr>
        </p:nvSpPr>
        <p:spPr/>
        <p:txBody>
          <a:bodyPr/>
          <a:lstStyle/>
          <a:p>
            <a:pPr marL="171450" indent="-171450">
              <a:buFont typeface="Arial"/>
              <a:buChar char="•"/>
            </a:pPr>
            <a:r>
              <a:rPr lang="en-US" dirty="0" smtClean="0"/>
              <a:t>Finally GSFC shows</a:t>
            </a:r>
            <a:r>
              <a:rPr lang="en-US" baseline="0" dirty="0" smtClean="0"/>
              <a:t> that the presence of more sulfate and less black carbon and organic reduces the bias in omega but negatively impacts on the asymmetry parameter.</a:t>
            </a:r>
          </a:p>
          <a:p>
            <a:pPr marL="171450" indent="-171450">
              <a:buFont typeface="Arial"/>
              <a:buChar char="•"/>
            </a:pPr>
            <a:r>
              <a:rPr lang="en-US" baseline="0" dirty="0" smtClean="0"/>
              <a:t>This makes us think that our model lacks of some fines species there.</a:t>
            </a:r>
            <a:endParaRPr lang="en-US" dirty="0"/>
          </a:p>
        </p:txBody>
      </p:sp>
      <p:sp>
        <p:nvSpPr>
          <p:cNvPr id="4" name="Marcador de número de diapositiva 3"/>
          <p:cNvSpPr>
            <a:spLocks noGrp="1"/>
          </p:cNvSpPr>
          <p:nvPr>
            <p:ph type="sldNum" idx="10"/>
          </p:nvPr>
        </p:nvSpPr>
        <p:spPr/>
        <p:txBody>
          <a:bodyPr/>
          <a:lstStyle/>
          <a:p>
            <a:pPr>
              <a:defRPr/>
            </a:pPr>
            <a:fld id="{B601ECCF-1F7B-994F-AC2E-0B921E2BC5C0}" type="slidenum">
              <a:rPr lang="en-GB" smtClean="0"/>
              <a:pPr>
                <a:defRPr/>
              </a:pPr>
              <a:t>13</a:t>
            </a:fld>
            <a:endParaRPr lang="en-GB"/>
          </a:p>
        </p:txBody>
      </p:sp>
    </p:spTree>
    <p:extLst>
      <p:ext uri="{BB962C8B-B14F-4D97-AF65-F5344CB8AC3E}">
        <p14:creationId xmlns:p14="http://schemas.microsoft.com/office/powerpoint/2010/main" val="1031166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sz="quarter"/>
          </p:nvPr>
        </p:nvSpPr>
        <p:spPr/>
        <p:txBody>
          <a:bodyPr/>
          <a:lstStyle/>
          <a:p>
            <a:pPr>
              <a:defRPr/>
            </a:pPr>
            <a:fld id="{B5828BDC-6B9F-394E-B6ED-9E7AAD0F985C}" type="slidenum">
              <a:rPr lang="en-GB"/>
              <a:pPr>
                <a:defRPr/>
              </a:pPr>
              <a:t>14</a:t>
            </a:fld>
            <a:endParaRPr lang="en-GB"/>
          </a:p>
        </p:txBody>
      </p:sp>
      <p:sp>
        <p:nvSpPr>
          <p:cNvPr id="90113" name="Text Box 1"/>
          <p:cNvSpPr txBox="1">
            <a:spLocks noGrp="1" noRot="1" noChangeAspect="1" noChangeArrowheads="1"/>
          </p:cNvSpPr>
          <p:nvPr>
            <p:ph type="sldImg"/>
          </p:nvPr>
        </p:nvSpPr>
        <p:spPr>
          <a:xfrm>
            <a:off x="1168400" y="812800"/>
            <a:ext cx="5221288"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90114" name="Text Box 2"/>
          <p:cNvSpPr txBox="1">
            <a:spLocks noGrp="1" noChangeArrowheads="1"/>
          </p:cNvSpPr>
          <p:nvPr>
            <p:ph type="body" idx="1"/>
          </p:nvPr>
        </p:nvSpPr>
        <p:spPr>
          <a:xfrm>
            <a:off x="755650" y="5078413"/>
            <a:ext cx="6048375" cy="4811712"/>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171450" indent="-171450">
              <a:buFont typeface="Arial"/>
              <a:buChar char="•"/>
              <a:defRPr/>
            </a:pPr>
            <a:r>
              <a:rPr lang="en-US" dirty="0" smtClean="0">
                <a:cs typeface="+mn-cs"/>
              </a:rPr>
              <a:t>From the results shown, its clear that the optical properties used</a:t>
            </a:r>
            <a:r>
              <a:rPr lang="en-US" baseline="0" dirty="0" smtClean="0">
                <a:cs typeface="+mn-cs"/>
              </a:rPr>
              <a:t> from OPAC requires an update.</a:t>
            </a:r>
          </a:p>
          <a:p>
            <a:pPr marL="171450" indent="-171450">
              <a:buFont typeface="Arial"/>
              <a:buChar char="•"/>
              <a:defRPr/>
            </a:pPr>
            <a:r>
              <a:rPr lang="en-US" baseline="0" dirty="0" smtClean="0">
                <a:cs typeface="+mn-cs"/>
              </a:rPr>
              <a:t>We have done a literature review on refractive indexes for different types of aerosols. Here we show what we have found and how the real and imaginary parts of the refractive index used in our model from OPAC change.</a:t>
            </a:r>
          </a:p>
          <a:p>
            <a:pPr marL="171450" indent="-171450">
              <a:buFont typeface="Arial"/>
              <a:buChar char="•"/>
              <a:defRPr/>
            </a:pPr>
            <a:r>
              <a:rPr lang="en-US" baseline="0" dirty="0" smtClean="0">
                <a:cs typeface="+mn-cs"/>
              </a:rPr>
              <a:t>As expected, recent literature suggest that dust is less absorbing, a decrease of the 50% of the imaginary part.</a:t>
            </a:r>
          </a:p>
          <a:p>
            <a:pPr marL="171450" indent="-171450">
              <a:buFont typeface="Arial"/>
              <a:buChar char="•"/>
              <a:defRPr/>
            </a:pPr>
            <a:r>
              <a:rPr lang="en-US" baseline="0" dirty="0" smtClean="0">
                <a:cs typeface="+mn-cs"/>
              </a:rPr>
              <a:t>Sea salt quite correct what OPAC proposes.</a:t>
            </a:r>
          </a:p>
          <a:p>
            <a:pPr marL="171450" indent="-171450">
              <a:buFont typeface="Arial"/>
              <a:buChar char="•"/>
              <a:defRPr/>
            </a:pPr>
            <a:r>
              <a:rPr lang="en-US" baseline="0" dirty="0" smtClean="0">
                <a:cs typeface="+mn-cs"/>
              </a:rPr>
              <a:t>Organic is a much complex problem having different types of them with quite different imaginary parts (POM, BrC and SOA biogenic).</a:t>
            </a:r>
          </a:p>
          <a:p>
            <a:pPr marL="171450" indent="-171450">
              <a:buFont typeface="Arial"/>
              <a:buChar char="•"/>
              <a:defRPr/>
            </a:pPr>
            <a:r>
              <a:rPr lang="en-US" baseline="0" dirty="0" smtClean="0">
                <a:cs typeface="+mn-cs"/>
              </a:rPr>
              <a:t>For BC, OPAC is still underestimating the imaginary part, that clearly indicates that our model has problem with too much BC in the atmosphere and not a problem on the refractive index assumed.</a:t>
            </a:r>
          </a:p>
          <a:p>
            <a:pPr marL="171450" indent="-171450">
              <a:buFont typeface="Arial"/>
              <a:buChar char="•"/>
              <a:defRPr/>
            </a:pPr>
            <a:r>
              <a:rPr lang="en-US" baseline="0" dirty="0" smtClean="0">
                <a:cs typeface="+mn-cs"/>
              </a:rPr>
              <a:t>And finally for sulfate recent studies agrees quite well with </a:t>
            </a:r>
            <a:r>
              <a:rPr lang="en-US" baseline="0" dirty="0" err="1" smtClean="0">
                <a:cs typeface="+mn-cs"/>
              </a:rPr>
              <a:t>opac</a:t>
            </a:r>
            <a:r>
              <a:rPr lang="en-US" baseline="0" dirty="0" smtClean="0">
                <a:cs typeface="+mn-cs"/>
              </a:rPr>
              <a:t>.</a:t>
            </a:r>
            <a:endParaRPr lang="en-US" dirty="0" smtClean="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sz="quarter"/>
          </p:nvPr>
        </p:nvSpPr>
        <p:spPr/>
        <p:txBody>
          <a:bodyPr/>
          <a:lstStyle/>
          <a:p>
            <a:pPr>
              <a:defRPr/>
            </a:pPr>
            <a:fld id="{6D034AE2-E3F9-2049-9216-D084CF488594}" type="slidenum">
              <a:rPr lang="en-GB"/>
              <a:pPr>
                <a:defRPr/>
              </a:pPr>
              <a:t>15</a:t>
            </a:fld>
            <a:endParaRPr lang="en-GB"/>
          </a:p>
        </p:txBody>
      </p:sp>
      <p:sp>
        <p:nvSpPr>
          <p:cNvPr id="91137" name="Text Box 1"/>
          <p:cNvSpPr txBox="1">
            <a:spLocks noGrp="1" noRot="1" noChangeAspect="1" noChangeArrowheads="1"/>
          </p:cNvSpPr>
          <p:nvPr>
            <p:ph type="sldImg"/>
          </p:nvPr>
        </p:nvSpPr>
        <p:spPr>
          <a:xfrm>
            <a:off x="1168400" y="812800"/>
            <a:ext cx="5221288"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91138" name="Text Box 2"/>
          <p:cNvSpPr txBox="1">
            <a:spLocks noGrp="1" noChangeArrowheads="1"/>
          </p:cNvSpPr>
          <p:nvPr>
            <p:ph type="body" idx="1"/>
          </p:nvPr>
        </p:nvSpPr>
        <p:spPr>
          <a:xfrm>
            <a:off x="755650" y="5078413"/>
            <a:ext cx="6048375" cy="4811712"/>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171450" indent="-171450">
              <a:buFont typeface="Arial"/>
              <a:buChar char="•"/>
              <a:defRPr/>
            </a:pPr>
            <a:r>
              <a:rPr lang="en-US" dirty="0" smtClean="0">
                <a:cs typeface="+mn-cs"/>
              </a:rPr>
              <a:t>Considering the limitation in our model to deal with BrC and the identified problem with BC, we have</a:t>
            </a:r>
            <a:r>
              <a:rPr lang="en-US" baseline="0" dirty="0" smtClean="0">
                <a:cs typeface="+mn-cs"/>
              </a:rPr>
              <a:t> not implemented any change in </a:t>
            </a:r>
            <a:r>
              <a:rPr lang="en-US" baseline="0" dirty="0" err="1" smtClean="0">
                <a:cs typeface="+mn-cs"/>
              </a:rPr>
              <a:t>absorging</a:t>
            </a:r>
            <a:r>
              <a:rPr lang="en-US" baseline="0" dirty="0" smtClean="0">
                <a:cs typeface="+mn-cs"/>
              </a:rPr>
              <a:t> organics and we have keep BC as it is, although recent literature suggest that it is even more </a:t>
            </a:r>
            <a:r>
              <a:rPr lang="en-US" baseline="0" dirty="0" err="1" smtClean="0">
                <a:cs typeface="+mn-cs"/>
              </a:rPr>
              <a:t>abosrbing</a:t>
            </a:r>
            <a:r>
              <a:rPr lang="en-US" baseline="0" dirty="0" smtClean="0">
                <a:cs typeface="+mn-cs"/>
              </a:rPr>
              <a:t> than what </a:t>
            </a:r>
            <a:r>
              <a:rPr lang="en-US" baseline="0" dirty="0" err="1" smtClean="0">
                <a:cs typeface="+mn-cs"/>
              </a:rPr>
              <a:t>opac</a:t>
            </a:r>
            <a:r>
              <a:rPr lang="en-US" baseline="0" dirty="0" smtClean="0">
                <a:cs typeface="+mn-cs"/>
              </a:rPr>
              <a:t> suggests.</a:t>
            </a:r>
            <a:endParaRPr lang="en-US" dirty="0" smtClean="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sz="quarter"/>
          </p:nvPr>
        </p:nvSpPr>
        <p:spPr/>
        <p:txBody>
          <a:bodyPr/>
          <a:lstStyle/>
          <a:p>
            <a:pPr>
              <a:defRPr/>
            </a:pPr>
            <a:fld id="{91A34BC9-2125-9143-9B36-F27238357D5E}" type="slidenum">
              <a:rPr lang="en-GB"/>
              <a:pPr>
                <a:defRPr/>
              </a:pPr>
              <a:t>16</a:t>
            </a:fld>
            <a:endParaRPr lang="en-GB"/>
          </a:p>
        </p:txBody>
      </p:sp>
      <p:sp>
        <p:nvSpPr>
          <p:cNvPr id="95233" name="Text Box 1"/>
          <p:cNvSpPr txBox="1">
            <a:spLocks noGrp="1" noRot="1" noChangeAspect="1" noChangeArrowheads="1"/>
          </p:cNvSpPr>
          <p:nvPr>
            <p:ph type="sldImg"/>
          </p:nvPr>
        </p:nvSpPr>
        <p:spPr>
          <a:xfrm>
            <a:off x="1168400" y="812800"/>
            <a:ext cx="5221288"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95234" name="Text Box 2"/>
          <p:cNvSpPr txBox="1">
            <a:spLocks noGrp="1" noChangeArrowheads="1"/>
          </p:cNvSpPr>
          <p:nvPr>
            <p:ph type="body" idx="1"/>
          </p:nvPr>
        </p:nvSpPr>
        <p:spPr>
          <a:xfrm>
            <a:off x="755650" y="5078413"/>
            <a:ext cx="6048375" cy="4811712"/>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171450" indent="-171450">
              <a:buFont typeface="Arial"/>
              <a:buChar char="•"/>
              <a:defRPr/>
            </a:pPr>
            <a:r>
              <a:rPr lang="en-US" dirty="0" smtClean="0">
                <a:cs typeface="+mn-cs"/>
              </a:rPr>
              <a:t>We</a:t>
            </a:r>
            <a:r>
              <a:rPr lang="en-US" baseline="0" dirty="0" smtClean="0">
                <a:cs typeface="+mn-cs"/>
              </a:rPr>
              <a:t> have implemented the new refractive indexes for dust, sea salt, white organic matter and sulfate.</a:t>
            </a:r>
          </a:p>
          <a:p>
            <a:pPr marL="171450" indent="-171450">
              <a:buFont typeface="Arial"/>
              <a:buChar char="•"/>
              <a:defRPr/>
            </a:pPr>
            <a:r>
              <a:rPr lang="en-US" baseline="0" dirty="0" smtClean="0">
                <a:cs typeface="+mn-cs"/>
              </a:rPr>
              <a:t>These changes seem to go on the good direction to correct some of the biases initially detected.</a:t>
            </a:r>
            <a:endParaRPr lang="en-US" dirty="0" smtClean="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sz="quarter"/>
          </p:nvPr>
        </p:nvSpPr>
        <p:spPr/>
        <p:txBody>
          <a:bodyPr/>
          <a:lstStyle/>
          <a:p>
            <a:pPr>
              <a:defRPr/>
            </a:pPr>
            <a:fld id="{E6235D1E-EA5A-1D4E-A16B-2F5E04210E99}" type="slidenum">
              <a:rPr lang="en-GB"/>
              <a:pPr>
                <a:defRPr/>
              </a:pPr>
              <a:t>17</a:t>
            </a:fld>
            <a:endParaRPr lang="en-GB"/>
          </a:p>
        </p:txBody>
      </p:sp>
      <p:sp>
        <p:nvSpPr>
          <p:cNvPr id="96257" name="Text Box 1"/>
          <p:cNvSpPr txBox="1">
            <a:spLocks noGrp="1" noRot="1" noChangeAspect="1" noChangeArrowheads="1"/>
          </p:cNvSpPr>
          <p:nvPr>
            <p:ph type="sldImg"/>
          </p:nvPr>
        </p:nvSpPr>
        <p:spPr>
          <a:xfrm>
            <a:off x="1168400" y="812800"/>
            <a:ext cx="5221288"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96258" name="Text Box 2"/>
          <p:cNvSpPr txBox="1">
            <a:spLocks noGrp="1" noChangeArrowheads="1"/>
          </p:cNvSpPr>
          <p:nvPr>
            <p:ph type="body" idx="1"/>
          </p:nvPr>
        </p:nvSpPr>
        <p:spPr>
          <a:xfrm>
            <a:off x="755650" y="5078413"/>
            <a:ext cx="6048375" cy="4811712"/>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171450" indent="-171450">
              <a:buFont typeface="Arial"/>
              <a:buChar char="•"/>
              <a:defRPr/>
            </a:pPr>
            <a:r>
              <a:rPr lang="en-US" dirty="0" smtClean="0">
                <a:cs typeface="+mn-cs"/>
              </a:rPr>
              <a:t>Here we show the results for Cairo station.</a:t>
            </a:r>
            <a:r>
              <a:rPr lang="en-US" baseline="0" dirty="0" smtClean="0">
                <a:cs typeface="+mn-cs"/>
              </a:rPr>
              <a:t> The blue dots and shaded region is the initial results and the red dots and brownish shade is the new simulation with updated refractive indexes.</a:t>
            </a:r>
          </a:p>
          <a:p>
            <a:pPr marL="171450" indent="-171450">
              <a:buFont typeface="Arial"/>
              <a:buChar char="•"/>
              <a:defRPr/>
            </a:pPr>
            <a:r>
              <a:rPr lang="en-US" baseline="0" dirty="0" smtClean="0">
                <a:cs typeface="+mn-cs"/>
              </a:rPr>
              <a:t>Results seems to be much more in agreement now concerning both omega and g.</a:t>
            </a:r>
          </a:p>
          <a:p>
            <a:pPr marL="171450" indent="-171450">
              <a:buFont typeface="Arial"/>
              <a:buChar char="•"/>
              <a:defRPr/>
            </a:pPr>
            <a:r>
              <a:rPr lang="en-US" baseline="0" dirty="0" smtClean="0">
                <a:cs typeface="+mn-cs"/>
              </a:rPr>
              <a:t>A much less absorbing mineral dust seems to be much more realistic than what we had initially.</a:t>
            </a:r>
          </a:p>
          <a:p>
            <a:pPr marL="171450" indent="-171450">
              <a:buFont typeface="Arial"/>
              <a:buChar char="•"/>
              <a:defRPr/>
            </a:pPr>
            <a:r>
              <a:rPr lang="en-US" baseline="0" dirty="0" smtClean="0">
                <a:cs typeface="+mn-cs"/>
              </a:rPr>
              <a:t>The new results still show an overestimation of g which make us think that we still lack of fine dust in the atmosphere. Being this a common problem of all mineral dust models, the life of fine particles are usually underestimated.</a:t>
            </a:r>
            <a:endParaRPr lang="en-US" dirty="0" smtClean="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sz="quarter"/>
          </p:nvPr>
        </p:nvSpPr>
        <p:spPr/>
        <p:txBody>
          <a:bodyPr/>
          <a:lstStyle/>
          <a:p>
            <a:pPr>
              <a:defRPr/>
            </a:pPr>
            <a:fld id="{92DDD4BE-2030-6F48-B28A-BE41491C4FDB}" type="slidenum">
              <a:rPr lang="en-GB"/>
              <a:pPr>
                <a:defRPr/>
              </a:pPr>
              <a:t>18</a:t>
            </a:fld>
            <a:endParaRPr lang="en-GB"/>
          </a:p>
        </p:txBody>
      </p:sp>
      <p:sp>
        <p:nvSpPr>
          <p:cNvPr id="97281" name="Text Box 1"/>
          <p:cNvSpPr txBox="1">
            <a:spLocks noGrp="1" noRot="1" noChangeAspect="1" noChangeArrowheads="1"/>
          </p:cNvSpPr>
          <p:nvPr>
            <p:ph type="sldImg"/>
          </p:nvPr>
        </p:nvSpPr>
        <p:spPr>
          <a:xfrm>
            <a:off x="1168400" y="812800"/>
            <a:ext cx="5221288"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97282" name="Text Box 2"/>
          <p:cNvSpPr txBox="1">
            <a:spLocks noGrp="1" noChangeArrowheads="1"/>
          </p:cNvSpPr>
          <p:nvPr>
            <p:ph type="body" idx="1"/>
          </p:nvPr>
        </p:nvSpPr>
        <p:spPr>
          <a:xfrm>
            <a:off x="755650" y="5078413"/>
            <a:ext cx="6048375" cy="4811712"/>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171450" indent="-171450">
              <a:buFont typeface="Arial"/>
              <a:buChar char="•"/>
              <a:defRPr/>
            </a:pPr>
            <a:r>
              <a:rPr lang="en-US" dirty="0" smtClean="0">
                <a:cs typeface="+mn-cs"/>
              </a:rPr>
              <a:t>The new results in la </a:t>
            </a:r>
            <a:r>
              <a:rPr lang="en-US" dirty="0" err="1" smtClean="0">
                <a:cs typeface="+mn-cs"/>
              </a:rPr>
              <a:t>Parguera</a:t>
            </a:r>
            <a:r>
              <a:rPr lang="en-US" dirty="0" smtClean="0">
                <a:cs typeface="+mn-cs"/>
              </a:rPr>
              <a:t> also</a:t>
            </a:r>
            <a:r>
              <a:rPr lang="en-US" baseline="0" dirty="0" smtClean="0">
                <a:cs typeface="+mn-cs"/>
              </a:rPr>
              <a:t> shows an impressive improvement with the new less absorbing mineral dust, while g doesn’t show much changes.</a:t>
            </a:r>
          </a:p>
          <a:p>
            <a:pPr marL="171450" indent="-171450">
              <a:buFont typeface="Arial"/>
              <a:buChar char="•"/>
              <a:defRPr/>
            </a:pPr>
            <a:r>
              <a:rPr lang="en-US" baseline="0" dirty="0" smtClean="0">
                <a:cs typeface="+mn-cs"/>
              </a:rPr>
              <a:t>We think that to reduce g we need more fine species both from sea salt and dust.</a:t>
            </a:r>
            <a:endParaRPr lang="en-US" dirty="0" smtClean="0">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sz="quarter"/>
          </p:nvPr>
        </p:nvSpPr>
        <p:spPr/>
        <p:txBody>
          <a:bodyPr/>
          <a:lstStyle/>
          <a:p>
            <a:pPr>
              <a:defRPr/>
            </a:pPr>
            <a:fld id="{02677D44-DEEA-274E-B4D0-B3175C3B6F32}" type="slidenum">
              <a:rPr lang="en-GB"/>
              <a:pPr>
                <a:defRPr/>
              </a:pPr>
              <a:t>19</a:t>
            </a:fld>
            <a:endParaRPr lang="en-GB"/>
          </a:p>
        </p:txBody>
      </p:sp>
      <p:sp>
        <p:nvSpPr>
          <p:cNvPr id="98305" name="Text Box 1"/>
          <p:cNvSpPr txBox="1">
            <a:spLocks noGrp="1" noRot="1" noChangeAspect="1" noChangeArrowheads="1"/>
          </p:cNvSpPr>
          <p:nvPr>
            <p:ph type="sldImg"/>
          </p:nvPr>
        </p:nvSpPr>
        <p:spPr>
          <a:xfrm>
            <a:off x="1168400" y="812800"/>
            <a:ext cx="5221288"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98306" name="Text Box 2"/>
          <p:cNvSpPr txBox="1">
            <a:spLocks noGrp="1" noChangeArrowheads="1"/>
          </p:cNvSpPr>
          <p:nvPr>
            <p:ph type="body" idx="1"/>
          </p:nvPr>
        </p:nvSpPr>
        <p:spPr>
          <a:xfrm>
            <a:off x="755650" y="5078413"/>
            <a:ext cx="6048375" cy="4811712"/>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171450" indent="-171450">
              <a:buFont typeface="Arial"/>
              <a:buChar char="•"/>
              <a:defRPr/>
            </a:pPr>
            <a:r>
              <a:rPr lang="en-US" dirty="0" smtClean="0">
                <a:cs typeface="+mn-cs"/>
              </a:rPr>
              <a:t>To finalize, the new refractive indexes in the station of Beijing</a:t>
            </a:r>
            <a:r>
              <a:rPr lang="en-US" baseline="0" dirty="0" smtClean="0">
                <a:cs typeface="+mn-cs"/>
              </a:rPr>
              <a:t> doesn’t have a huge impact.</a:t>
            </a:r>
          </a:p>
          <a:p>
            <a:pPr marL="171450" indent="-171450">
              <a:buFont typeface="Arial"/>
              <a:buChar char="•"/>
              <a:defRPr/>
            </a:pPr>
            <a:r>
              <a:rPr lang="en-US" baseline="0" dirty="0" smtClean="0">
                <a:cs typeface="+mn-cs"/>
              </a:rPr>
              <a:t>We think that the problem is the fraction of Black Carbon, which will make revisit our implementation and emissions of BC used in our runs.</a:t>
            </a:r>
            <a:endParaRPr lang="en-US" dirty="0"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sz="quarter"/>
          </p:nvPr>
        </p:nvSpPr>
        <p:spPr/>
        <p:txBody>
          <a:bodyPr/>
          <a:lstStyle/>
          <a:p>
            <a:pPr>
              <a:defRPr/>
            </a:pPr>
            <a:fld id="{51F4AAB3-4278-FF46-8980-B145AF17A524}" type="slidenum">
              <a:rPr lang="en-GB"/>
              <a:pPr>
                <a:defRPr/>
              </a:pPr>
              <a:t>2</a:t>
            </a:fld>
            <a:endParaRPr lang="en-GB"/>
          </a:p>
        </p:txBody>
      </p:sp>
      <p:sp>
        <p:nvSpPr>
          <p:cNvPr id="74753" name="Text Box 1"/>
          <p:cNvSpPr txBox="1">
            <a:spLocks noGrp="1" noRot="1" noChangeAspect="1" noChangeArrowheads="1"/>
          </p:cNvSpPr>
          <p:nvPr>
            <p:ph type="sldImg"/>
          </p:nvPr>
        </p:nvSpPr>
        <p:spPr>
          <a:xfrm>
            <a:off x="1168400" y="812800"/>
            <a:ext cx="5221288"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74754" name="Text Box 2"/>
          <p:cNvSpPr txBox="1">
            <a:spLocks noGrp="1" noChangeArrowheads="1"/>
          </p:cNvSpPr>
          <p:nvPr>
            <p:ph type="body" idx="1"/>
          </p:nvPr>
        </p:nvSpPr>
        <p:spPr>
          <a:xfrm>
            <a:off x="755650" y="5078413"/>
            <a:ext cx="6048375" cy="4811712"/>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171450" indent="-171450">
              <a:buFont typeface="Arial"/>
              <a:buChar char="•"/>
              <a:defRPr/>
            </a:pPr>
            <a:r>
              <a:rPr lang="en-US" dirty="0" smtClean="0">
                <a:cs typeface="+mn-cs"/>
              </a:rPr>
              <a:t>Several studies focused on evaluating aerosol optical depth</a:t>
            </a:r>
          </a:p>
          <a:p>
            <a:pPr marL="171450" indent="-171450">
              <a:buFont typeface="Arial"/>
              <a:buChar char="•"/>
              <a:defRPr/>
            </a:pPr>
            <a:r>
              <a:rPr lang="en-US" dirty="0" smtClean="0">
                <a:cs typeface="+mn-cs"/>
              </a:rPr>
              <a:t>Not many</a:t>
            </a:r>
            <a:r>
              <a:rPr lang="en-US" baseline="0" dirty="0" smtClean="0">
                <a:cs typeface="+mn-cs"/>
              </a:rPr>
              <a:t> evaluation of intensive </a:t>
            </a:r>
            <a:r>
              <a:rPr lang="en-US" baseline="0" dirty="0" err="1" smtClean="0">
                <a:cs typeface="+mn-cs"/>
              </a:rPr>
              <a:t>properites</a:t>
            </a:r>
            <a:r>
              <a:rPr lang="en-US" baseline="0" dirty="0" smtClean="0">
                <a:cs typeface="+mn-cs"/>
              </a:rPr>
              <a:t>: single scattering albedo (</a:t>
            </a:r>
            <a:r>
              <a:rPr lang="en-US" baseline="0" dirty="0" err="1" smtClean="0">
                <a:cs typeface="+mn-cs"/>
              </a:rPr>
              <a:t>Qscat</a:t>
            </a:r>
            <a:r>
              <a:rPr lang="en-US" baseline="0" dirty="0" smtClean="0">
                <a:cs typeface="+mn-cs"/>
              </a:rPr>
              <a:t>/(</a:t>
            </a:r>
            <a:r>
              <a:rPr lang="en-US" baseline="0" dirty="0" err="1" smtClean="0">
                <a:cs typeface="+mn-cs"/>
              </a:rPr>
              <a:t>Qscat+Qabs</a:t>
            </a:r>
            <a:r>
              <a:rPr lang="en-US" baseline="0" dirty="0" smtClean="0">
                <a:cs typeface="+mn-cs"/>
              </a:rPr>
              <a:t>)) and asymmetry parameter (forward scattering/all scattering)</a:t>
            </a:r>
          </a:p>
          <a:p>
            <a:pPr marL="171450" indent="-171450">
              <a:buFont typeface="Arial"/>
              <a:buChar char="•"/>
              <a:defRPr/>
            </a:pPr>
            <a:r>
              <a:rPr lang="en-US" baseline="0" dirty="0" smtClean="0">
                <a:cs typeface="+mn-cs"/>
              </a:rPr>
              <a:t>Here we present an evaluation of a global aerosol model of omega and g</a:t>
            </a:r>
          </a:p>
          <a:p>
            <a:pPr marL="171450" indent="-171450">
              <a:buFont typeface="Arial"/>
              <a:buChar char="•"/>
              <a:defRPr/>
            </a:pPr>
            <a:r>
              <a:rPr lang="en-US" baseline="0" dirty="0" smtClean="0">
                <a:cs typeface="+mn-cs"/>
              </a:rPr>
              <a:t>And will discuss the impact of using updated refractive indexes</a:t>
            </a:r>
            <a:endParaRPr lang="en-US" dirty="0" smtClean="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sz="quarter"/>
          </p:nvPr>
        </p:nvSpPr>
        <p:spPr/>
        <p:txBody>
          <a:bodyPr/>
          <a:lstStyle/>
          <a:p>
            <a:pPr>
              <a:defRPr/>
            </a:pPr>
            <a:fld id="{2DF53C49-2E21-D347-B2AA-0921A6C96BBB}" type="slidenum">
              <a:rPr lang="en-GB"/>
              <a:pPr>
                <a:defRPr/>
              </a:pPr>
              <a:t>20</a:t>
            </a:fld>
            <a:endParaRPr lang="en-GB"/>
          </a:p>
        </p:txBody>
      </p:sp>
      <p:sp>
        <p:nvSpPr>
          <p:cNvPr id="99329" name="Text Box 1"/>
          <p:cNvSpPr txBox="1">
            <a:spLocks noGrp="1" noRot="1" noChangeAspect="1" noChangeArrowheads="1"/>
          </p:cNvSpPr>
          <p:nvPr>
            <p:ph type="sldImg"/>
          </p:nvPr>
        </p:nvSpPr>
        <p:spPr>
          <a:xfrm>
            <a:off x="1168400" y="812800"/>
            <a:ext cx="5221288"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99330" name="Text Box 2"/>
          <p:cNvSpPr txBox="1">
            <a:spLocks noGrp="1" noChangeArrowheads="1"/>
          </p:cNvSpPr>
          <p:nvPr>
            <p:ph type="body" idx="1"/>
          </p:nvPr>
        </p:nvSpPr>
        <p:spPr>
          <a:xfrm>
            <a:off x="755650" y="5078413"/>
            <a:ext cx="6048375" cy="4811712"/>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171450" indent="-171450">
              <a:buFont typeface="Arial"/>
              <a:buChar char="•"/>
              <a:defRPr/>
            </a:pPr>
            <a:r>
              <a:rPr lang="en-US" dirty="0" smtClean="0">
                <a:cs typeface="+mn-cs"/>
              </a:rPr>
              <a:t>So, the</a:t>
            </a:r>
            <a:r>
              <a:rPr lang="en-US" baseline="0" dirty="0" smtClean="0">
                <a:cs typeface="+mn-cs"/>
              </a:rPr>
              <a:t> concluding remarks we found that our model tends to underestimate omega and </a:t>
            </a:r>
            <a:r>
              <a:rPr lang="en-US" baseline="0" dirty="0" err="1" smtClean="0">
                <a:cs typeface="+mn-cs"/>
              </a:rPr>
              <a:t>overstimate</a:t>
            </a:r>
            <a:r>
              <a:rPr lang="en-US" baseline="0" dirty="0" smtClean="0">
                <a:cs typeface="+mn-cs"/>
              </a:rPr>
              <a:t> g and it show the best annual cycles for anthropogenic species.</a:t>
            </a:r>
            <a:endParaRPr lang="en-US" dirty="0" smtClean="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sz="quarter"/>
          </p:nvPr>
        </p:nvSpPr>
        <p:spPr/>
        <p:txBody>
          <a:bodyPr/>
          <a:lstStyle/>
          <a:p>
            <a:pPr>
              <a:defRPr/>
            </a:pPr>
            <a:fld id="{F04D24BE-0559-3E4B-AC1F-4B4C453B7CF5}" type="slidenum">
              <a:rPr lang="en-GB"/>
              <a:pPr>
                <a:defRPr/>
              </a:pPr>
              <a:t>21</a:t>
            </a:fld>
            <a:endParaRPr lang="en-GB"/>
          </a:p>
        </p:txBody>
      </p:sp>
      <p:sp>
        <p:nvSpPr>
          <p:cNvPr id="100353" name="Text Box 1"/>
          <p:cNvSpPr txBox="1">
            <a:spLocks noGrp="1" noRot="1" noChangeAspect="1" noChangeArrowheads="1"/>
          </p:cNvSpPr>
          <p:nvPr>
            <p:ph type="sldImg"/>
          </p:nvPr>
        </p:nvSpPr>
        <p:spPr>
          <a:xfrm>
            <a:off x="1168400" y="812800"/>
            <a:ext cx="5221288"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00354" name="Text Box 2"/>
          <p:cNvSpPr txBox="1">
            <a:spLocks noGrp="1" noChangeArrowheads="1"/>
          </p:cNvSpPr>
          <p:nvPr>
            <p:ph type="body" idx="1"/>
          </p:nvPr>
        </p:nvSpPr>
        <p:spPr>
          <a:xfrm>
            <a:off x="755650" y="5078413"/>
            <a:ext cx="6048375" cy="4811712"/>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171450" indent="-171450">
              <a:buFont typeface="Arial"/>
              <a:buChar char="•"/>
              <a:defRPr/>
            </a:pPr>
            <a:r>
              <a:rPr lang="en-US" dirty="0" smtClean="0">
                <a:cs typeface="+mn-cs"/>
              </a:rPr>
              <a:t>The update on refractive</a:t>
            </a:r>
            <a:r>
              <a:rPr lang="en-US" baseline="0" dirty="0" smtClean="0">
                <a:cs typeface="+mn-cs"/>
              </a:rPr>
              <a:t> indexes has partially correct some of the systematic biases of our model.</a:t>
            </a:r>
            <a:endParaRPr lang="en-US" dirty="0" smtClean="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sz="quarter"/>
          </p:nvPr>
        </p:nvSpPr>
        <p:spPr/>
        <p:txBody>
          <a:bodyPr/>
          <a:lstStyle/>
          <a:p>
            <a:pPr>
              <a:defRPr/>
            </a:pPr>
            <a:fld id="{A8012E51-A77C-684E-9470-504A03C4618D}" type="slidenum">
              <a:rPr lang="en-GB"/>
              <a:pPr>
                <a:defRPr/>
              </a:pPr>
              <a:t>22</a:t>
            </a:fld>
            <a:endParaRPr lang="en-GB"/>
          </a:p>
        </p:txBody>
      </p:sp>
      <p:sp>
        <p:nvSpPr>
          <p:cNvPr id="101377" name="Text Box 1"/>
          <p:cNvSpPr txBox="1">
            <a:spLocks noGrp="1" noRot="1" noChangeAspect="1" noChangeArrowheads="1"/>
          </p:cNvSpPr>
          <p:nvPr>
            <p:ph type="sldImg"/>
          </p:nvPr>
        </p:nvSpPr>
        <p:spPr>
          <a:xfrm>
            <a:off x="1168400" y="812800"/>
            <a:ext cx="5221288"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01378" name="Text Box 2"/>
          <p:cNvSpPr txBox="1">
            <a:spLocks noGrp="1" noChangeArrowheads="1"/>
          </p:cNvSpPr>
          <p:nvPr>
            <p:ph type="body" idx="1"/>
          </p:nvPr>
        </p:nvSpPr>
        <p:spPr>
          <a:xfrm>
            <a:off x="755650" y="5078413"/>
            <a:ext cx="6048375" cy="4811712"/>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171450" indent="-171450">
              <a:buFont typeface="Arial"/>
              <a:buChar char="•"/>
              <a:defRPr/>
            </a:pPr>
            <a:r>
              <a:rPr lang="en-US" dirty="0" smtClean="0">
                <a:cs typeface="+mn-cs"/>
              </a:rPr>
              <a:t>The</a:t>
            </a:r>
            <a:r>
              <a:rPr lang="en-US" baseline="0" dirty="0" smtClean="0">
                <a:cs typeface="+mn-cs"/>
              </a:rPr>
              <a:t> analysis of intensive optical properties provides very valuable information to improve model representation of aerosols.</a:t>
            </a:r>
          </a:p>
          <a:p>
            <a:pPr marL="171450" indent="-171450">
              <a:buFont typeface="Arial"/>
              <a:buChar char="•"/>
              <a:defRPr/>
            </a:pPr>
            <a:r>
              <a:rPr lang="en-US" baseline="0" dirty="0" smtClean="0">
                <a:cs typeface="+mn-cs"/>
              </a:rPr>
              <a:t>With this analysis we have identified that our system has too high fine to coarse dust close to dust sources,</a:t>
            </a:r>
          </a:p>
          <a:p>
            <a:pPr marL="171450" indent="-171450">
              <a:buFont typeface="Arial"/>
              <a:buChar char="•"/>
              <a:defRPr/>
            </a:pPr>
            <a:r>
              <a:rPr lang="en-US" baseline="0" dirty="0" smtClean="0">
                <a:cs typeface="+mn-cs"/>
              </a:rPr>
              <a:t>We have too high BC fractions in urban </a:t>
            </a:r>
            <a:r>
              <a:rPr lang="en-US" baseline="0" dirty="0" err="1" smtClean="0">
                <a:cs typeface="+mn-cs"/>
              </a:rPr>
              <a:t>aeras</a:t>
            </a:r>
            <a:endParaRPr lang="en-US" baseline="0" dirty="0" smtClean="0">
              <a:cs typeface="+mn-cs"/>
            </a:endParaRPr>
          </a:p>
          <a:p>
            <a:pPr marL="171450" indent="-171450">
              <a:buFont typeface="Arial"/>
              <a:buChar char="•"/>
              <a:defRPr/>
            </a:pPr>
            <a:r>
              <a:rPr lang="en-US" baseline="0" dirty="0" smtClean="0">
                <a:cs typeface="+mn-cs"/>
              </a:rPr>
              <a:t>And we are lacking of fine scattering particles. The lack of nitrate in our current global system could improve that.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812800"/>
            <a:ext cx="5219700" cy="40068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710EC59-92A8-49D9-A266-1F666DA847F6}" type="slidenum">
              <a:rPr lang="es-ES" smtClean="0"/>
              <a:t>23</a:t>
            </a:fld>
            <a:endParaRPr lang="es-ES"/>
          </a:p>
        </p:txBody>
      </p:sp>
    </p:spTree>
    <p:extLst>
      <p:ext uri="{BB962C8B-B14F-4D97-AF65-F5344CB8AC3E}">
        <p14:creationId xmlns:p14="http://schemas.microsoft.com/office/powerpoint/2010/main" val="17946397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sz="quarter"/>
          </p:nvPr>
        </p:nvSpPr>
        <p:spPr/>
        <p:txBody>
          <a:bodyPr/>
          <a:lstStyle/>
          <a:p>
            <a:pPr>
              <a:defRPr/>
            </a:pPr>
            <a:fld id="{3F3527A2-C367-5A40-86A0-F7815F6B578C}" type="slidenum">
              <a:rPr lang="en-GB"/>
              <a:pPr>
                <a:defRPr/>
              </a:pPr>
              <a:t>24</a:t>
            </a:fld>
            <a:endParaRPr lang="en-GB"/>
          </a:p>
        </p:txBody>
      </p:sp>
      <p:sp>
        <p:nvSpPr>
          <p:cNvPr id="84993" name="Text Box 1"/>
          <p:cNvSpPr txBox="1">
            <a:spLocks noGrp="1" noRot="1" noChangeAspect="1" noChangeArrowheads="1"/>
          </p:cNvSpPr>
          <p:nvPr>
            <p:ph type="sldImg"/>
          </p:nvPr>
        </p:nvSpPr>
        <p:spPr>
          <a:xfrm>
            <a:off x="1168400" y="812800"/>
            <a:ext cx="5221288"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84994" name="Text Box 2"/>
          <p:cNvSpPr txBox="1">
            <a:spLocks noGrp="1" noChangeArrowheads="1"/>
          </p:cNvSpPr>
          <p:nvPr>
            <p:ph type="body" idx="1"/>
          </p:nvPr>
        </p:nvSpPr>
        <p:spPr>
          <a:xfrm>
            <a:off x="755650" y="5078413"/>
            <a:ext cx="6048375" cy="4811712"/>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171450" indent="-171450">
              <a:buFont typeface="Arial"/>
              <a:buChar char="•"/>
              <a:defRPr/>
            </a:pPr>
            <a:r>
              <a:rPr lang="en-US" dirty="0" smtClean="0">
                <a:cs typeface="+mn-cs"/>
              </a:rPr>
              <a:t>The</a:t>
            </a:r>
            <a:r>
              <a:rPr lang="en-US" baseline="0" dirty="0" smtClean="0">
                <a:cs typeface="+mn-cs"/>
              </a:rPr>
              <a:t> initial results from the 59 stations used are summarized here. We show the correlation and bias of omega and g monthly mean values of the model compared with </a:t>
            </a:r>
            <a:r>
              <a:rPr lang="en-US" baseline="0" dirty="0" err="1" smtClean="0">
                <a:cs typeface="+mn-cs"/>
              </a:rPr>
              <a:t>aeronet</a:t>
            </a:r>
            <a:r>
              <a:rPr lang="en-US" baseline="0" dirty="0" smtClean="0">
                <a:cs typeface="+mn-cs"/>
              </a:rPr>
              <a:t> observations.</a:t>
            </a:r>
          </a:p>
          <a:p>
            <a:pPr marL="171450" indent="-171450">
              <a:buFont typeface="Arial"/>
              <a:buChar char="•"/>
              <a:defRPr/>
            </a:pPr>
            <a:r>
              <a:rPr lang="en-US" baseline="0" dirty="0" smtClean="0">
                <a:cs typeface="+mn-cs"/>
              </a:rPr>
              <a:t>The stations dominated by DU show a systematic underestimation of the single scattering albedo and a positive bias in the </a:t>
            </a:r>
            <a:r>
              <a:rPr lang="en-US" baseline="0" dirty="0" err="1" smtClean="0">
                <a:cs typeface="+mn-cs"/>
              </a:rPr>
              <a:t>asymmtery</a:t>
            </a:r>
            <a:r>
              <a:rPr lang="en-US" baseline="0" dirty="0" smtClean="0">
                <a:cs typeface="+mn-cs"/>
              </a:rPr>
              <a:t> parameter. This suggest that our initial characterization of the dust aerosol is too absorbing and we may have a low fine to coarse ratio.</a:t>
            </a:r>
          </a:p>
          <a:p>
            <a:pPr marL="171450" indent="-171450">
              <a:buFont typeface="Arial"/>
              <a:buChar char="•"/>
              <a:defRPr/>
            </a:pPr>
            <a:r>
              <a:rPr lang="en-US" baseline="0" dirty="0" smtClean="0">
                <a:cs typeface="+mn-cs"/>
              </a:rPr>
              <a:t>For stations dominated by sea salt, we see an overestimation of both omega and g, suggesting that our sea salt aerosol in the atmosphere may bee too coarse.</a:t>
            </a:r>
          </a:p>
          <a:p>
            <a:pPr marL="171450" indent="-171450">
              <a:buFont typeface="Arial"/>
              <a:buChar char="•"/>
              <a:defRPr/>
            </a:pPr>
            <a:r>
              <a:rPr lang="en-US" baseline="0" dirty="0" smtClean="0">
                <a:cs typeface="+mn-cs"/>
              </a:rPr>
              <a:t>Moving to places dominated by OM, the model underestimates omega but with a good correlation, and overestimated g also with good correlation. Suggesting that our mixtures with presence of organic matter are too absorbing in the model. This could be produced by an overestimation of the mass of BC in our model.</a:t>
            </a:r>
          </a:p>
          <a:p>
            <a:pPr marL="171450" indent="-171450">
              <a:buFont typeface="Arial"/>
              <a:buChar char="•"/>
              <a:defRPr/>
            </a:pPr>
            <a:r>
              <a:rPr lang="en-US" baseline="0" dirty="0" smtClean="0">
                <a:cs typeface="+mn-cs"/>
              </a:rPr>
              <a:t>Finally, in stations with a high contribution of sulfate, the model underestimates omega but with very good correlation and overestimates g. Considering that sulfate is a scattering aerosol this could indicate that our model has a too low fractions of fine particles.</a:t>
            </a:r>
          </a:p>
          <a:p>
            <a:pPr marL="171450" indent="-171450">
              <a:buFont typeface="Arial"/>
              <a:buChar char="•"/>
              <a:defRPr/>
            </a:pPr>
            <a:endParaRPr lang="en-US" baseline="0" dirty="0" smtClean="0">
              <a:cs typeface="+mn-cs"/>
            </a:endParaRPr>
          </a:p>
          <a:p>
            <a:pPr marL="171450" indent="-171450">
              <a:buFont typeface="Arial"/>
              <a:buChar char="•"/>
              <a:defRPr/>
            </a:pPr>
            <a:endParaRPr lang="en-US" dirty="0"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sz="quarter"/>
          </p:nvPr>
        </p:nvSpPr>
        <p:spPr/>
        <p:txBody>
          <a:bodyPr/>
          <a:lstStyle/>
          <a:p>
            <a:pPr>
              <a:defRPr/>
            </a:pPr>
            <a:fld id="{4CE34CCF-9EDF-EF43-A81B-38E477229573}" type="slidenum">
              <a:rPr lang="en-GB"/>
              <a:pPr>
                <a:defRPr/>
              </a:pPr>
              <a:t>3</a:t>
            </a:fld>
            <a:endParaRPr lang="en-GB"/>
          </a:p>
        </p:txBody>
      </p:sp>
      <p:sp>
        <p:nvSpPr>
          <p:cNvPr id="61441" name="Text Box 1"/>
          <p:cNvSpPr txBox="1">
            <a:spLocks noGrp="1" noRot="1" noChangeAspect="1" noChangeArrowheads="1"/>
          </p:cNvSpPr>
          <p:nvPr>
            <p:ph type="sldImg"/>
          </p:nvPr>
        </p:nvSpPr>
        <p:spPr>
          <a:xfrm>
            <a:off x="1168400" y="812800"/>
            <a:ext cx="5221288"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42" name="Text Box 2"/>
          <p:cNvSpPr txBox="1">
            <a:spLocks noGrp="1" noChangeArrowheads="1"/>
          </p:cNvSpPr>
          <p:nvPr>
            <p:ph type="body" idx="1"/>
          </p:nvPr>
        </p:nvSpPr>
        <p:spPr>
          <a:xfrm>
            <a:off x="755650" y="5078413"/>
            <a:ext cx="6048375" cy="4811712"/>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171450" indent="-171450">
              <a:buFont typeface="Arial"/>
              <a:buChar char="•"/>
              <a:defRPr/>
            </a:pPr>
            <a:r>
              <a:rPr lang="en-US" dirty="0" smtClean="0">
                <a:cs typeface="+mn-cs"/>
              </a:rPr>
              <a:t>As we know, aerosols in the atmosphere can scatter or absorb radiation (direct effect) or act as cloud condensation nuclei</a:t>
            </a:r>
            <a:r>
              <a:rPr lang="en-US" baseline="0" dirty="0" smtClean="0">
                <a:cs typeface="+mn-cs"/>
              </a:rPr>
              <a:t> or ice </a:t>
            </a:r>
            <a:r>
              <a:rPr lang="en-US" baseline="0" dirty="0" err="1" smtClean="0">
                <a:cs typeface="+mn-cs"/>
              </a:rPr>
              <a:t>nucleai</a:t>
            </a:r>
            <a:r>
              <a:rPr lang="en-US" baseline="0" dirty="0" smtClean="0">
                <a:cs typeface="+mn-cs"/>
              </a:rPr>
              <a:t> (indirect effect)</a:t>
            </a:r>
          </a:p>
          <a:p>
            <a:pPr marL="171450" indent="-171450">
              <a:buFont typeface="Arial"/>
              <a:buChar char="•"/>
              <a:defRPr/>
            </a:pPr>
            <a:r>
              <a:rPr lang="en-US" baseline="0" dirty="0" smtClean="0">
                <a:cs typeface="+mn-cs"/>
              </a:rPr>
              <a:t>There are already observations of the </a:t>
            </a:r>
            <a:r>
              <a:rPr lang="en-US" baseline="0" dirty="0" err="1" smtClean="0">
                <a:cs typeface="+mn-cs"/>
              </a:rPr>
              <a:t>opticals</a:t>
            </a:r>
            <a:r>
              <a:rPr lang="en-US" baseline="0" dirty="0" smtClean="0">
                <a:cs typeface="+mn-cs"/>
              </a:rPr>
              <a:t> properties of aerosols (optical depth, single scattering albedo, and </a:t>
            </a:r>
            <a:r>
              <a:rPr lang="en-US" baseline="0" dirty="0" err="1" smtClean="0">
                <a:cs typeface="+mn-cs"/>
              </a:rPr>
              <a:t>asymetry</a:t>
            </a:r>
            <a:r>
              <a:rPr lang="en-US" baseline="0" dirty="0" smtClean="0">
                <a:cs typeface="+mn-cs"/>
              </a:rPr>
              <a:t> parameter)</a:t>
            </a:r>
          </a:p>
          <a:p>
            <a:pPr marL="171450" indent="-171450">
              <a:buFont typeface="Arial"/>
              <a:buChar char="•"/>
              <a:defRPr/>
            </a:pPr>
            <a:r>
              <a:rPr lang="en-US" baseline="0" dirty="0" err="1" smtClean="0">
                <a:cs typeface="+mn-cs"/>
              </a:rPr>
              <a:t>Depeding</a:t>
            </a:r>
            <a:r>
              <a:rPr lang="en-US" baseline="0" dirty="0" smtClean="0">
                <a:cs typeface="+mn-cs"/>
              </a:rPr>
              <a:t> how aerosols are represented the impact of aerosols on the radiative balance can be significantly different.</a:t>
            </a:r>
          </a:p>
          <a:p>
            <a:pPr marL="171450" indent="-171450">
              <a:buFont typeface="Arial"/>
              <a:buChar char="•"/>
              <a:defRPr/>
            </a:pPr>
            <a:r>
              <a:rPr lang="en-US" baseline="0" dirty="0" smtClean="0">
                <a:cs typeface="+mn-cs"/>
              </a:rPr>
              <a:t>For that, we propose an evaluation of a global aerosol model with </a:t>
            </a:r>
            <a:r>
              <a:rPr lang="en-US" baseline="0" dirty="0" err="1" smtClean="0">
                <a:cs typeface="+mn-cs"/>
              </a:rPr>
              <a:t>sunphotometer</a:t>
            </a:r>
            <a:r>
              <a:rPr lang="en-US" baseline="0" dirty="0" smtClean="0">
                <a:cs typeface="+mn-cs"/>
              </a:rPr>
              <a:t> observations</a:t>
            </a:r>
            <a:endParaRPr lang="en-US" dirty="0" smtClean="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sz="quarter"/>
          </p:nvPr>
        </p:nvSpPr>
        <p:spPr/>
        <p:txBody>
          <a:bodyPr/>
          <a:lstStyle/>
          <a:p>
            <a:pPr>
              <a:defRPr/>
            </a:pPr>
            <a:fld id="{EC6C9C3D-E7A3-ED4A-9304-1418E8784FFB}" type="slidenum">
              <a:rPr lang="en-GB"/>
              <a:pPr>
                <a:defRPr/>
              </a:pPr>
              <a:t>4</a:t>
            </a:fld>
            <a:endParaRPr lang="en-GB"/>
          </a:p>
        </p:txBody>
      </p:sp>
      <p:sp>
        <p:nvSpPr>
          <p:cNvPr id="66561" name="Text Box 1"/>
          <p:cNvSpPr txBox="1">
            <a:spLocks noGrp="1" noRot="1" noChangeAspect="1" noChangeArrowheads="1"/>
          </p:cNvSpPr>
          <p:nvPr>
            <p:ph type="sldImg"/>
          </p:nvPr>
        </p:nvSpPr>
        <p:spPr>
          <a:xfrm>
            <a:off x="1168400" y="812800"/>
            <a:ext cx="5221288"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6562" name="Text Box 2"/>
          <p:cNvSpPr txBox="1">
            <a:spLocks noGrp="1" noChangeArrowheads="1"/>
          </p:cNvSpPr>
          <p:nvPr>
            <p:ph type="body" idx="1"/>
          </p:nvPr>
        </p:nvSpPr>
        <p:spPr>
          <a:xfrm>
            <a:off x="755650" y="5078413"/>
            <a:ext cx="6048375" cy="4811712"/>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171450" indent="-171450">
              <a:buFont typeface="Arial"/>
              <a:buChar char="•"/>
              <a:defRPr/>
            </a:pPr>
            <a:r>
              <a:rPr lang="en-US" dirty="0" smtClean="0">
                <a:cs typeface="+mn-cs"/>
              </a:rPr>
              <a:t>The </a:t>
            </a:r>
            <a:r>
              <a:rPr lang="en-US" dirty="0" err="1" smtClean="0">
                <a:cs typeface="+mn-cs"/>
              </a:rPr>
              <a:t>modelling</a:t>
            </a:r>
            <a:r>
              <a:rPr lang="en-US" dirty="0" smtClean="0">
                <a:cs typeface="+mn-cs"/>
              </a:rPr>
              <a:t> tool that we will use is the model NMMB-MONARCH</a:t>
            </a:r>
          </a:p>
          <a:p>
            <a:pPr marL="171450" indent="-171450">
              <a:buFont typeface="Arial"/>
              <a:buChar char="•"/>
              <a:defRPr/>
            </a:pPr>
            <a:r>
              <a:rPr lang="en-US" dirty="0" smtClean="0">
                <a:cs typeface="+mn-cs"/>
              </a:rPr>
              <a:t>It is a multiscale online atmospheric</a:t>
            </a:r>
            <a:r>
              <a:rPr lang="en-US" baseline="0" dirty="0" smtClean="0">
                <a:cs typeface="+mn-cs"/>
              </a:rPr>
              <a:t> </a:t>
            </a:r>
            <a:r>
              <a:rPr lang="mr-IN" baseline="0" dirty="0" smtClean="0">
                <a:cs typeface="+mn-cs"/>
              </a:rPr>
              <a:t>–</a:t>
            </a:r>
            <a:r>
              <a:rPr lang="en-US" baseline="0" dirty="0" smtClean="0">
                <a:cs typeface="+mn-cs"/>
              </a:rPr>
              <a:t> chemistry model that considers the interaction of aerosols with the radiation</a:t>
            </a:r>
          </a:p>
          <a:p>
            <a:pPr marL="171450" indent="-171450">
              <a:buFont typeface="Arial"/>
              <a:buChar char="•"/>
              <a:defRPr/>
            </a:pPr>
            <a:r>
              <a:rPr lang="en-US" baseline="0" dirty="0" smtClean="0">
                <a:cs typeface="+mn-cs"/>
              </a:rPr>
              <a:t>The system uses the NMMB meteorological model and has a simplified mass-based aerosol scheme for global applications.</a:t>
            </a:r>
          </a:p>
          <a:p>
            <a:pPr marL="171450" indent="-171450">
              <a:buFont typeface="Arial"/>
              <a:buChar char="•"/>
              <a:defRPr/>
            </a:pPr>
            <a:r>
              <a:rPr lang="en-US" baseline="0" dirty="0" smtClean="0">
                <a:cs typeface="+mn-cs"/>
              </a:rPr>
              <a:t>The global aerosol configuration traces some gas-phase species for the formation of secondary aerosols.</a:t>
            </a:r>
            <a:endParaRPr lang="en-US" dirty="0" smtClean="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sz="quarter"/>
          </p:nvPr>
        </p:nvSpPr>
        <p:spPr/>
        <p:txBody>
          <a:bodyPr/>
          <a:lstStyle/>
          <a:p>
            <a:pPr>
              <a:defRPr/>
            </a:pPr>
            <a:fld id="{98ACC427-9712-1D43-BA27-06F3F004656A}" type="slidenum">
              <a:rPr lang="en-GB"/>
              <a:pPr>
                <a:defRPr/>
              </a:pPr>
              <a:t>5</a:t>
            </a:fld>
            <a:endParaRPr lang="en-GB"/>
          </a:p>
        </p:txBody>
      </p:sp>
      <p:sp>
        <p:nvSpPr>
          <p:cNvPr id="69633" name="Text Box 1"/>
          <p:cNvSpPr txBox="1">
            <a:spLocks noGrp="1" noRot="1" noChangeAspect="1" noChangeArrowheads="1"/>
          </p:cNvSpPr>
          <p:nvPr>
            <p:ph type="sldImg"/>
          </p:nvPr>
        </p:nvSpPr>
        <p:spPr>
          <a:xfrm>
            <a:off x="1168400" y="812800"/>
            <a:ext cx="5221288"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9634" name="Text Box 2"/>
          <p:cNvSpPr txBox="1">
            <a:spLocks noGrp="1" noChangeArrowheads="1"/>
          </p:cNvSpPr>
          <p:nvPr>
            <p:ph type="body" idx="1"/>
          </p:nvPr>
        </p:nvSpPr>
        <p:spPr>
          <a:xfrm>
            <a:off x="755650" y="5078413"/>
            <a:ext cx="6048375" cy="4811712"/>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171450" indent="-171450">
              <a:buFont typeface="Arial"/>
              <a:buChar char="•"/>
              <a:defRPr/>
            </a:pPr>
            <a:r>
              <a:rPr lang="en-US" dirty="0" smtClean="0">
                <a:cs typeface="+mn-cs"/>
              </a:rPr>
              <a:t>The model solves</a:t>
            </a:r>
            <a:r>
              <a:rPr lang="en-US" baseline="0" dirty="0" smtClean="0">
                <a:cs typeface="+mn-cs"/>
              </a:rPr>
              <a:t> the life cycle of mineral dust, sea salt, organic matter, black carbon and sulfate in bins or bulk approaches.</a:t>
            </a:r>
          </a:p>
          <a:p>
            <a:pPr marL="171450" indent="-171450">
              <a:buFont typeface="Arial"/>
              <a:buChar char="•"/>
              <a:defRPr/>
            </a:pPr>
            <a:r>
              <a:rPr lang="en-US" baseline="0" dirty="0" smtClean="0">
                <a:cs typeface="+mn-cs"/>
              </a:rPr>
              <a:t>Mineral dust is assumed hydrophobic, sea salt and sulfate </a:t>
            </a:r>
            <a:r>
              <a:rPr lang="en-US" baseline="0" dirty="0" err="1" smtClean="0">
                <a:cs typeface="+mn-cs"/>
              </a:rPr>
              <a:t>hydorphilic</a:t>
            </a:r>
            <a:r>
              <a:rPr lang="en-US" baseline="0" dirty="0" smtClean="0">
                <a:cs typeface="+mn-cs"/>
              </a:rPr>
              <a:t> and BC and OM have an hydrophobic bin and an hydrophilic bin.</a:t>
            </a:r>
          </a:p>
          <a:p>
            <a:pPr marL="171450" indent="-171450">
              <a:buFont typeface="Arial"/>
              <a:buChar char="•"/>
              <a:defRPr/>
            </a:pPr>
            <a:r>
              <a:rPr lang="en-US" baseline="0" dirty="0" smtClean="0">
                <a:cs typeface="+mn-cs"/>
              </a:rPr>
              <a:t>The optical properties of the aerosols are derived from the Chin et al. 2002 which is based on the OPAC database.</a:t>
            </a:r>
          </a:p>
          <a:p>
            <a:pPr marL="171450" indent="-171450">
              <a:buFont typeface="Arial"/>
              <a:buChar char="•"/>
              <a:defRPr/>
            </a:pPr>
            <a:r>
              <a:rPr lang="en-US" baseline="0" dirty="0" smtClean="0">
                <a:cs typeface="+mn-cs"/>
              </a:rPr>
              <a:t>The OPAC database has been used widely in most aerosol models.</a:t>
            </a:r>
            <a:endParaRPr lang="en-US" dirty="0" smtClean="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sz="quarter"/>
          </p:nvPr>
        </p:nvSpPr>
        <p:spPr/>
        <p:txBody>
          <a:bodyPr/>
          <a:lstStyle/>
          <a:p>
            <a:pPr>
              <a:defRPr/>
            </a:pPr>
            <a:fld id="{0DA7ACCA-5E2D-4E47-B9D2-832493A82A40}" type="slidenum">
              <a:rPr lang="en-GB"/>
              <a:pPr>
                <a:defRPr/>
              </a:pPr>
              <a:t>6</a:t>
            </a:fld>
            <a:endParaRPr lang="en-GB"/>
          </a:p>
        </p:txBody>
      </p:sp>
      <p:sp>
        <p:nvSpPr>
          <p:cNvPr id="72705" name="Text Box 1"/>
          <p:cNvSpPr txBox="1">
            <a:spLocks noGrp="1" noRot="1" noChangeAspect="1" noChangeArrowheads="1"/>
          </p:cNvSpPr>
          <p:nvPr>
            <p:ph type="sldImg"/>
          </p:nvPr>
        </p:nvSpPr>
        <p:spPr>
          <a:xfrm>
            <a:off x="1168400" y="812800"/>
            <a:ext cx="5221288"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72706" name="Text Box 2"/>
          <p:cNvSpPr txBox="1">
            <a:spLocks noGrp="1" noChangeArrowheads="1"/>
          </p:cNvSpPr>
          <p:nvPr>
            <p:ph type="body" idx="1"/>
          </p:nvPr>
        </p:nvSpPr>
        <p:spPr>
          <a:xfrm>
            <a:off x="755650" y="5078413"/>
            <a:ext cx="6048375" cy="4811712"/>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171450" indent="-171450">
              <a:buFont typeface="Arial"/>
              <a:buChar char="•"/>
              <a:defRPr/>
            </a:pPr>
            <a:r>
              <a:rPr lang="en-US" dirty="0" smtClean="0">
                <a:cs typeface="+mn-cs"/>
              </a:rPr>
              <a:t>The radiation parameterization of MONARCH is the RRTMG which</a:t>
            </a:r>
            <a:r>
              <a:rPr lang="en-US" baseline="0" dirty="0" smtClean="0">
                <a:cs typeface="+mn-cs"/>
              </a:rPr>
              <a:t> considers the effect of clouds, aerosols and some trace gases in the radiative balance</a:t>
            </a:r>
          </a:p>
          <a:p>
            <a:pPr marL="171450" indent="-171450">
              <a:buFont typeface="Arial"/>
              <a:buChar char="•"/>
              <a:defRPr/>
            </a:pPr>
            <a:r>
              <a:rPr lang="en-US" baseline="0" dirty="0" smtClean="0">
                <a:cs typeface="+mn-cs"/>
              </a:rPr>
              <a:t>We have used an optical tool to compute the </a:t>
            </a:r>
            <a:r>
              <a:rPr lang="en-US" baseline="0" dirty="0" err="1" smtClean="0">
                <a:cs typeface="+mn-cs"/>
              </a:rPr>
              <a:t>extiction</a:t>
            </a:r>
            <a:r>
              <a:rPr lang="en-US" baseline="0" dirty="0" smtClean="0">
                <a:cs typeface="+mn-cs"/>
              </a:rPr>
              <a:t> efficiency, single scattering albedo and </a:t>
            </a:r>
            <a:r>
              <a:rPr lang="en-US" baseline="0" dirty="0" err="1" smtClean="0">
                <a:cs typeface="+mn-cs"/>
              </a:rPr>
              <a:t>asymetry</a:t>
            </a:r>
            <a:r>
              <a:rPr lang="en-US" baseline="0" dirty="0" smtClean="0">
                <a:cs typeface="+mn-cs"/>
              </a:rPr>
              <a:t> parameter for the aerosols of MONARCH for 61 wavelengths and 7 relative </a:t>
            </a:r>
            <a:r>
              <a:rPr lang="en-US" baseline="0" dirty="0" err="1" smtClean="0">
                <a:cs typeface="+mn-cs"/>
              </a:rPr>
              <a:t>humidities</a:t>
            </a:r>
            <a:endParaRPr lang="en-US" baseline="0" dirty="0" smtClean="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sz="quarter"/>
          </p:nvPr>
        </p:nvSpPr>
        <p:spPr/>
        <p:txBody>
          <a:bodyPr/>
          <a:lstStyle/>
          <a:p>
            <a:pPr>
              <a:defRPr/>
            </a:pPr>
            <a:fld id="{642A6570-AE7C-0F40-9D89-D7B9C6F27F57}" type="slidenum">
              <a:rPr lang="en-GB"/>
              <a:pPr>
                <a:defRPr/>
              </a:pPr>
              <a:t>7</a:t>
            </a:fld>
            <a:endParaRPr lang="en-GB"/>
          </a:p>
        </p:txBody>
      </p:sp>
      <p:sp>
        <p:nvSpPr>
          <p:cNvPr id="75777" name="Text Box 1"/>
          <p:cNvSpPr txBox="1">
            <a:spLocks noGrp="1" noRot="1" noChangeAspect="1" noChangeArrowheads="1"/>
          </p:cNvSpPr>
          <p:nvPr>
            <p:ph type="sldImg"/>
          </p:nvPr>
        </p:nvSpPr>
        <p:spPr>
          <a:xfrm>
            <a:off x="1168400" y="812800"/>
            <a:ext cx="5221288"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75778" name="Text Box 2"/>
          <p:cNvSpPr txBox="1">
            <a:spLocks noGrp="1" noChangeArrowheads="1"/>
          </p:cNvSpPr>
          <p:nvPr>
            <p:ph type="body" idx="1"/>
          </p:nvPr>
        </p:nvSpPr>
        <p:spPr>
          <a:xfrm>
            <a:off x="755650" y="5078413"/>
            <a:ext cx="6048375" cy="4811712"/>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171450" indent="-171450">
              <a:buFont typeface="Arial"/>
              <a:buChar char="•"/>
              <a:defRPr/>
            </a:pPr>
            <a:r>
              <a:rPr lang="en-US" dirty="0" smtClean="0">
                <a:cs typeface="+mn-cs"/>
              </a:rPr>
              <a:t>The objective of the work is to evaluate the</a:t>
            </a:r>
            <a:r>
              <a:rPr lang="en-US" baseline="0" dirty="0" smtClean="0">
                <a:cs typeface="+mn-cs"/>
              </a:rPr>
              <a:t> optical properties of the integrated atmospheric column of MONARCH aerosols with AERONET observations</a:t>
            </a:r>
          </a:p>
          <a:p>
            <a:pPr marL="171450" indent="-171450">
              <a:buFont typeface="Arial"/>
              <a:buChar char="•"/>
              <a:defRPr/>
            </a:pPr>
            <a:r>
              <a:rPr lang="en-US" baseline="0" dirty="0" smtClean="0">
                <a:cs typeface="+mn-cs"/>
              </a:rPr>
              <a:t>For that, we have used the screened level 1.5 that  has the level 2 quality without the filter on optical depth over 0.4 to avoid loosing too many observations under situations where the aerosol concentration in the atmosphere are below that number and AERONET still provides valuable information to study.</a:t>
            </a:r>
          </a:p>
          <a:p>
            <a:pPr marL="171450" indent="-171450">
              <a:buFont typeface="Arial"/>
              <a:buChar char="•"/>
              <a:defRPr/>
            </a:pPr>
            <a:r>
              <a:rPr lang="en-US" baseline="0" dirty="0" smtClean="0">
                <a:cs typeface="+mn-cs"/>
              </a:rPr>
              <a:t>We have analyzed the period 2012-2015 of AERONET stations and we have selected 59 stations with 20 good data per month.</a:t>
            </a:r>
            <a:endParaRPr lang="en-US" dirty="0" smtClean="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sz="quarter"/>
          </p:nvPr>
        </p:nvSpPr>
        <p:spPr/>
        <p:txBody>
          <a:bodyPr/>
          <a:lstStyle/>
          <a:p>
            <a:pPr>
              <a:defRPr/>
            </a:pPr>
            <a:fld id="{8E4B1457-8E1A-624B-9D52-B2A0515EFDC8}" type="slidenum">
              <a:rPr lang="en-GB"/>
              <a:pPr>
                <a:defRPr/>
              </a:pPr>
              <a:t>8</a:t>
            </a:fld>
            <a:endParaRPr lang="en-GB"/>
          </a:p>
        </p:txBody>
      </p:sp>
      <p:sp>
        <p:nvSpPr>
          <p:cNvPr id="80897" name="Text Box 1"/>
          <p:cNvSpPr txBox="1">
            <a:spLocks noGrp="1" noRot="1" noChangeAspect="1" noChangeArrowheads="1"/>
          </p:cNvSpPr>
          <p:nvPr>
            <p:ph type="sldImg"/>
          </p:nvPr>
        </p:nvSpPr>
        <p:spPr>
          <a:xfrm>
            <a:off x="1168400" y="812800"/>
            <a:ext cx="5221288"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80898" name="Text Box 2"/>
          <p:cNvSpPr txBox="1">
            <a:spLocks noGrp="1" noChangeArrowheads="1"/>
          </p:cNvSpPr>
          <p:nvPr>
            <p:ph type="body" idx="1"/>
          </p:nvPr>
        </p:nvSpPr>
        <p:spPr>
          <a:xfrm>
            <a:off x="755650" y="5078413"/>
            <a:ext cx="6048375" cy="4811712"/>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171450" indent="-171450">
              <a:buFont typeface="Arial"/>
              <a:buChar char="•"/>
              <a:defRPr/>
            </a:pPr>
            <a:r>
              <a:rPr lang="en-US" dirty="0" smtClean="0">
                <a:cs typeface="+mn-cs"/>
              </a:rPr>
              <a:t>From the 59 stations, we have selected some of them to analyze</a:t>
            </a:r>
            <a:r>
              <a:rPr lang="en-US" baseline="0" dirty="0" smtClean="0">
                <a:cs typeface="+mn-cs"/>
              </a:rPr>
              <a:t> in detail the performance of the model</a:t>
            </a:r>
          </a:p>
          <a:p>
            <a:pPr marL="171450" indent="-171450">
              <a:buFont typeface="Arial"/>
              <a:buChar char="•"/>
              <a:defRPr/>
            </a:pPr>
            <a:r>
              <a:rPr lang="en-US" baseline="0" dirty="0" smtClean="0">
                <a:cs typeface="+mn-cs"/>
              </a:rPr>
              <a:t>In this talk, I will show results of Cairo and </a:t>
            </a:r>
            <a:r>
              <a:rPr lang="en-US" baseline="0" dirty="0" err="1" smtClean="0">
                <a:cs typeface="+mn-cs"/>
              </a:rPr>
              <a:t>Kaust</a:t>
            </a:r>
            <a:r>
              <a:rPr lang="en-US" baseline="0" dirty="0" smtClean="0">
                <a:cs typeface="+mn-cs"/>
              </a:rPr>
              <a:t> as stations dominated by the presence of mineral dust, La </a:t>
            </a:r>
            <a:r>
              <a:rPr lang="en-US" baseline="0" dirty="0" err="1" smtClean="0">
                <a:cs typeface="+mn-cs"/>
              </a:rPr>
              <a:t>parguera</a:t>
            </a:r>
            <a:r>
              <a:rPr lang="en-US" baseline="0" dirty="0" smtClean="0">
                <a:cs typeface="+mn-cs"/>
              </a:rPr>
              <a:t> as a station affected by sea salt, and </a:t>
            </a:r>
            <a:r>
              <a:rPr lang="en-US" baseline="0" dirty="0" err="1" smtClean="0">
                <a:cs typeface="+mn-cs"/>
              </a:rPr>
              <a:t>Bejing</a:t>
            </a:r>
            <a:r>
              <a:rPr lang="en-US" baseline="0" dirty="0" smtClean="0">
                <a:cs typeface="+mn-cs"/>
              </a:rPr>
              <a:t>, Fresno and GSFC as stations affected by anthropogenic aerosols (sulfate, black carbon and organic matter).</a:t>
            </a:r>
            <a:endParaRPr lang="en-US" dirty="0" smtClean="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sz="quarter"/>
          </p:nvPr>
        </p:nvSpPr>
        <p:spPr/>
        <p:txBody>
          <a:bodyPr/>
          <a:lstStyle/>
          <a:p>
            <a:pPr>
              <a:defRPr/>
            </a:pPr>
            <a:fld id="{AA5C71C9-24D0-2E46-9D08-2363BC35C38F}" type="slidenum">
              <a:rPr lang="en-GB"/>
              <a:pPr>
                <a:defRPr/>
              </a:pPr>
              <a:t>9</a:t>
            </a:fld>
            <a:endParaRPr lang="en-GB"/>
          </a:p>
        </p:txBody>
      </p:sp>
      <p:sp>
        <p:nvSpPr>
          <p:cNvPr id="83969" name="Text Box 1"/>
          <p:cNvSpPr txBox="1">
            <a:spLocks noGrp="1" noRot="1" noChangeAspect="1" noChangeArrowheads="1"/>
          </p:cNvSpPr>
          <p:nvPr>
            <p:ph type="sldImg"/>
          </p:nvPr>
        </p:nvSpPr>
        <p:spPr>
          <a:xfrm>
            <a:off x="1168400" y="812800"/>
            <a:ext cx="5221288"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83970" name="Text Box 2"/>
          <p:cNvSpPr txBox="1">
            <a:spLocks noGrp="1" noChangeArrowheads="1"/>
          </p:cNvSpPr>
          <p:nvPr>
            <p:ph type="body" idx="1"/>
          </p:nvPr>
        </p:nvSpPr>
        <p:spPr>
          <a:xfrm>
            <a:off x="755650" y="5078413"/>
            <a:ext cx="6048375" cy="4811712"/>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171450" indent="-171450">
              <a:buFont typeface="Arial"/>
              <a:buChar char="•"/>
              <a:defRPr/>
            </a:pPr>
            <a:r>
              <a:rPr lang="en-US" dirty="0" smtClean="0">
                <a:cs typeface="+mn-cs"/>
              </a:rPr>
              <a:t>The model experiment characteristics are detailed in this slide.</a:t>
            </a:r>
          </a:p>
          <a:p>
            <a:pPr marL="171450" indent="-171450">
              <a:buFont typeface="Arial"/>
              <a:buChar char="•"/>
              <a:defRPr/>
            </a:pPr>
            <a:r>
              <a:rPr lang="en-US" dirty="0" smtClean="0">
                <a:cs typeface="+mn-cs"/>
              </a:rPr>
              <a:t>We configured MONARCH in its global aerosol configuration with a resolution of 1º and 48 vertical layers.</a:t>
            </a:r>
          </a:p>
          <a:p>
            <a:pPr marL="171450" indent="-171450">
              <a:buFont typeface="Arial"/>
              <a:buChar char="•"/>
              <a:defRPr/>
            </a:pPr>
            <a:r>
              <a:rPr lang="en-US" dirty="0" smtClean="0">
                <a:cs typeface="+mn-cs"/>
              </a:rPr>
              <a:t>We simulated 2012-2016</a:t>
            </a:r>
            <a:r>
              <a:rPr lang="en-US" baseline="0" dirty="0" smtClean="0">
                <a:cs typeface="+mn-cs"/>
              </a:rPr>
              <a:t> years with the model and we extracted the simulated optical depth, single scattering albedo and the asymmetry parameter a 550 nm.</a:t>
            </a:r>
          </a:p>
          <a:p>
            <a:pPr marL="171450" indent="-171450">
              <a:buFont typeface="Arial"/>
              <a:buChar char="•"/>
              <a:defRPr/>
            </a:pPr>
            <a:r>
              <a:rPr lang="en-US" baseline="0" dirty="0" smtClean="0">
                <a:cs typeface="+mn-cs"/>
              </a:rPr>
              <a:t>We used the emissions from HTAP_v2.2 for OC, BC and SO2, emissions of biomass burning from GFASv1.2, domestic waste open burning emissions, DMS from oceans and biogenic SOA precursors from MEGAN.</a:t>
            </a:r>
            <a:endParaRPr lang="en-US" dirty="0"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jp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jp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81225"/>
            <a:ext cx="7772400" cy="1504950"/>
          </a:xfrm>
        </p:spPr>
        <p:txBody>
          <a:bodyPr/>
          <a:lstStyle/>
          <a:p>
            <a:r>
              <a:rPr lang="es-ES_tradnl" smtClean="0"/>
              <a:t>Clic para editar título</a:t>
            </a:r>
            <a:endParaRPr lang="en-US"/>
          </a:p>
        </p:txBody>
      </p:sp>
      <p:sp>
        <p:nvSpPr>
          <p:cNvPr id="3" name="Subtítulo 2"/>
          <p:cNvSpPr>
            <a:spLocks noGrp="1"/>
          </p:cNvSpPr>
          <p:nvPr>
            <p:ph type="subTitle" idx="1"/>
          </p:nvPr>
        </p:nvSpPr>
        <p:spPr>
          <a:xfrm>
            <a:off x="1371600" y="3978275"/>
            <a:ext cx="6400800" cy="17938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_tradnl" smtClean="0"/>
              <a:t>Haga clic para modificar el estilo de subtítulo del patrón</a:t>
            </a:r>
            <a:endParaRPr lang="en-US"/>
          </a:p>
        </p:txBody>
      </p:sp>
    </p:spTree>
    <p:extLst>
      <p:ext uri="{BB962C8B-B14F-4D97-AF65-F5344CB8AC3E}">
        <p14:creationId xmlns:p14="http://schemas.microsoft.com/office/powerpoint/2010/main" val="863546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n-U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Tree>
    <p:extLst>
      <p:ext uri="{BB962C8B-B14F-4D97-AF65-F5344CB8AC3E}">
        <p14:creationId xmlns:p14="http://schemas.microsoft.com/office/powerpoint/2010/main" val="4220203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42100" y="144463"/>
            <a:ext cx="2081213" cy="6359525"/>
          </a:xfrm>
        </p:spPr>
        <p:txBody>
          <a:bodyPr vert="eaVert"/>
          <a:lstStyle/>
          <a:p>
            <a:r>
              <a:rPr lang="es-ES_tradnl" smtClean="0"/>
              <a:t>Clic para editar título</a:t>
            </a:r>
            <a:endParaRPr lang="en-US"/>
          </a:p>
        </p:txBody>
      </p:sp>
      <p:sp>
        <p:nvSpPr>
          <p:cNvPr id="3" name="Marcador de texto vertical 2"/>
          <p:cNvSpPr>
            <a:spLocks noGrp="1"/>
          </p:cNvSpPr>
          <p:nvPr>
            <p:ph type="body" orient="vert" idx="1"/>
          </p:nvPr>
        </p:nvSpPr>
        <p:spPr>
          <a:xfrm>
            <a:off x="395288" y="144463"/>
            <a:ext cx="6094412" cy="6359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Tree>
    <p:extLst>
      <p:ext uri="{BB962C8B-B14F-4D97-AF65-F5344CB8AC3E}">
        <p14:creationId xmlns:p14="http://schemas.microsoft.com/office/powerpoint/2010/main" val="17960501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SC2017-Fir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ángulo 9"/>
          <p:cNvSpPr/>
          <p:nvPr userDrawn="1"/>
        </p:nvSpPr>
        <p:spPr>
          <a:xfrm>
            <a:off x="3048000" y="6239612"/>
            <a:ext cx="6096000" cy="499044"/>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le 1"/>
          <p:cNvSpPr>
            <a:spLocks noGrp="1"/>
          </p:cNvSpPr>
          <p:nvPr>
            <p:ph type="ctrTitle"/>
          </p:nvPr>
        </p:nvSpPr>
        <p:spPr>
          <a:xfrm>
            <a:off x="3722917" y="1670257"/>
            <a:ext cx="5026945" cy="3069632"/>
          </a:xfrm>
          <a:prstGeom prst="rect">
            <a:avLst/>
          </a:prstGeom>
        </p:spPr>
        <p:txBody>
          <a:bodyPr anchor="ctr">
            <a:normAutofit/>
          </a:bodyPr>
          <a:lstStyle>
            <a:lvl1pPr algn="l">
              <a:defRPr sz="5200" b="1">
                <a:solidFill>
                  <a:srgbClr val="004890"/>
                </a:solidFill>
                <a:latin typeface="+mn-lt"/>
              </a:defRPr>
            </a:lvl1pPr>
          </a:lstStyle>
          <a:p>
            <a:r>
              <a:rPr lang="es-ES" dirty="0" smtClean="0"/>
              <a:t>Haga clic para modificar el estilo de título del patrón</a:t>
            </a:r>
            <a:endParaRPr lang="en-US" dirty="0"/>
          </a:p>
        </p:txBody>
      </p:sp>
      <p:sp>
        <p:nvSpPr>
          <p:cNvPr id="3" name="Subtitle 2"/>
          <p:cNvSpPr>
            <a:spLocks noGrp="1"/>
          </p:cNvSpPr>
          <p:nvPr>
            <p:ph type="subTitle" idx="1" hasCustomPrompt="1"/>
          </p:nvPr>
        </p:nvSpPr>
        <p:spPr>
          <a:xfrm>
            <a:off x="3722917" y="5015839"/>
            <a:ext cx="5026945" cy="842168"/>
          </a:xfrm>
          <a:prstGeom prst="rect">
            <a:avLst/>
          </a:prstGeom>
          <a:noFill/>
          <a:effectLst/>
        </p:spPr>
        <p:txBody>
          <a:bodyPr anchor="ctr">
            <a:noAutofit/>
          </a:bodyPr>
          <a:lstStyle>
            <a:lvl1pPr marL="0" indent="0" algn="l">
              <a:buNone/>
              <a:defRPr sz="3200">
                <a:solidFill>
                  <a:schemeClr val="tx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smtClean="0"/>
              <a:t>Haga </a:t>
            </a:r>
            <a:r>
              <a:rPr lang="es-ES" dirty="0" err="1" smtClean="0"/>
              <a:t>click</a:t>
            </a:r>
            <a:r>
              <a:rPr lang="es-ES" dirty="0" smtClean="0"/>
              <a:t> aquí para modificar el subtítulo</a:t>
            </a:r>
          </a:p>
        </p:txBody>
      </p:sp>
      <p:sp>
        <p:nvSpPr>
          <p:cNvPr id="13" name="Rectángulo 12"/>
          <p:cNvSpPr/>
          <p:nvPr userDrawn="1"/>
        </p:nvSpPr>
        <p:spPr>
          <a:xfrm>
            <a:off x="1" y="6239612"/>
            <a:ext cx="3048000" cy="499044"/>
          </a:xfrm>
          <a:prstGeom prst="rect">
            <a:avLst/>
          </a:prstGeom>
          <a:solidFill>
            <a:srgbClr val="00489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solidFill>
                <a:schemeClr val="bg1"/>
              </a:solidFill>
            </a:endParaRPr>
          </a:p>
        </p:txBody>
      </p:sp>
      <p:sp>
        <p:nvSpPr>
          <p:cNvPr id="15" name="Marcador de texto 14"/>
          <p:cNvSpPr>
            <a:spLocks noGrp="1"/>
          </p:cNvSpPr>
          <p:nvPr>
            <p:ph type="body" sz="quarter" idx="10" hasCustomPrompt="1"/>
          </p:nvPr>
        </p:nvSpPr>
        <p:spPr>
          <a:xfrm>
            <a:off x="244476" y="6239612"/>
            <a:ext cx="2441575" cy="499044"/>
          </a:xfrm>
          <a:prstGeom prst="rect">
            <a:avLst/>
          </a:prstGeom>
        </p:spPr>
        <p:txBody>
          <a:bodyPr anchor="ctr"/>
          <a:lstStyle>
            <a:lvl1pPr marL="0" indent="0" algn="ctr">
              <a:buNone/>
              <a:defRPr>
                <a:solidFill>
                  <a:schemeClr val="bg1"/>
                </a:solidFill>
              </a:defRPr>
            </a:lvl1pPr>
          </a:lstStyle>
          <a:p>
            <a:pPr lvl="0"/>
            <a:r>
              <a:rPr lang="es-ES" dirty="0" err="1" smtClean="0"/>
              <a:t>day</a:t>
            </a:r>
            <a:r>
              <a:rPr lang="es-ES" dirty="0" smtClean="0"/>
              <a:t>/</a:t>
            </a:r>
            <a:r>
              <a:rPr lang="es-ES" dirty="0" err="1" smtClean="0"/>
              <a:t>month</a:t>
            </a:r>
            <a:r>
              <a:rPr lang="es-ES" dirty="0" smtClean="0"/>
              <a:t>/</a:t>
            </a:r>
            <a:r>
              <a:rPr lang="es-ES" dirty="0" err="1" smtClean="0"/>
              <a:t>year</a:t>
            </a:r>
            <a:endParaRPr lang="es-ES" dirty="0"/>
          </a:p>
        </p:txBody>
      </p:sp>
      <p:sp>
        <p:nvSpPr>
          <p:cNvPr id="17" name="Marcador de texto 16"/>
          <p:cNvSpPr>
            <a:spLocks noGrp="1"/>
          </p:cNvSpPr>
          <p:nvPr>
            <p:ph type="body" sz="quarter" idx="11" hasCustomPrompt="1"/>
          </p:nvPr>
        </p:nvSpPr>
        <p:spPr>
          <a:xfrm>
            <a:off x="3722916" y="6239610"/>
            <a:ext cx="5026946" cy="499044"/>
          </a:xfrm>
          <a:prstGeom prst="rect">
            <a:avLst/>
          </a:prstGeom>
        </p:spPr>
        <p:txBody>
          <a:bodyPr anchor="ctr"/>
          <a:lstStyle>
            <a:lvl1pPr marL="0" indent="0" algn="l">
              <a:buNone/>
              <a:defRPr>
                <a:solidFill>
                  <a:srgbClr val="004890"/>
                </a:solidFill>
              </a:defRPr>
            </a:lvl1pPr>
          </a:lstStyle>
          <a:p>
            <a:pPr lvl="0"/>
            <a:r>
              <a:rPr lang="es-ES" dirty="0" err="1" smtClean="0"/>
              <a:t>Venue</a:t>
            </a:r>
            <a:endParaRPr lang="es-ES" dirty="0"/>
          </a:p>
        </p:txBody>
      </p:sp>
    </p:spTree>
    <p:extLst>
      <p:ext uri="{BB962C8B-B14F-4D97-AF65-F5344CB8AC3E}">
        <p14:creationId xmlns:p14="http://schemas.microsoft.com/office/powerpoint/2010/main" val="3944357743"/>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81225"/>
            <a:ext cx="7772400" cy="1504950"/>
          </a:xfrm>
        </p:spPr>
        <p:txBody>
          <a:bodyPr/>
          <a:lstStyle/>
          <a:p>
            <a:r>
              <a:rPr lang="es-ES_tradnl" smtClean="0"/>
              <a:t>Clic para editar título</a:t>
            </a:r>
            <a:endParaRPr lang="en-US"/>
          </a:p>
        </p:txBody>
      </p:sp>
      <p:sp>
        <p:nvSpPr>
          <p:cNvPr id="3" name="Subtítulo 2"/>
          <p:cNvSpPr>
            <a:spLocks noGrp="1"/>
          </p:cNvSpPr>
          <p:nvPr>
            <p:ph type="subTitle" idx="1"/>
          </p:nvPr>
        </p:nvSpPr>
        <p:spPr>
          <a:xfrm>
            <a:off x="1371600" y="3978275"/>
            <a:ext cx="6400800" cy="17938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_tradnl" smtClean="0"/>
              <a:t>Haga clic para modificar el estilo de subtítulo del patrón</a:t>
            </a:r>
            <a:endParaRPr lang="en-US"/>
          </a:p>
        </p:txBody>
      </p:sp>
    </p:spTree>
    <p:extLst>
      <p:ext uri="{BB962C8B-B14F-4D97-AF65-F5344CB8AC3E}">
        <p14:creationId xmlns:p14="http://schemas.microsoft.com/office/powerpoint/2010/main" val="1984834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n-U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Tree>
    <p:extLst>
      <p:ext uri="{BB962C8B-B14F-4D97-AF65-F5344CB8AC3E}">
        <p14:creationId xmlns:p14="http://schemas.microsoft.com/office/powerpoint/2010/main" val="2605689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511675"/>
            <a:ext cx="7772400" cy="1393825"/>
          </a:xfrm>
        </p:spPr>
        <p:txBody>
          <a:bodyPr/>
          <a:lstStyle>
            <a:lvl1pPr algn="l">
              <a:defRPr sz="4000" b="1" cap="all"/>
            </a:lvl1pPr>
          </a:lstStyle>
          <a:p>
            <a:r>
              <a:rPr lang="es-ES_tradnl" smtClean="0"/>
              <a:t>Clic para editar título</a:t>
            </a:r>
            <a:endParaRPr lang="en-US"/>
          </a:p>
        </p:txBody>
      </p:sp>
      <p:sp>
        <p:nvSpPr>
          <p:cNvPr id="3" name="Marcador de texto 2"/>
          <p:cNvSpPr>
            <a:spLocks noGrp="1"/>
          </p:cNvSpPr>
          <p:nvPr>
            <p:ph type="body" idx="1"/>
          </p:nvPr>
        </p:nvSpPr>
        <p:spPr>
          <a:xfrm>
            <a:off x="722313" y="2974975"/>
            <a:ext cx="7772400" cy="15367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_tradnl" smtClean="0"/>
              <a:t>Haga clic para modificar el estilo de texto del patrón</a:t>
            </a:r>
          </a:p>
        </p:txBody>
      </p:sp>
    </p:spTree>
    <p:extLst>
      <p:ext uri="{BB962C8B-B14F-4D97-AF65-F5344CB8AC3E}">
        <p14:creationId xmlns:p14="http://schemas.microsoft.com/office/powerpoint/2010/main" val="17872370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n-US"/>
          </a:p>
        </p:txBody>
      </p:sp>
      <p:sp>
        <p:nvSpPr>
          <p:cNvPr id="3" name="Marcador de contenido 2"/>
          <p:cNvSpPr>
            <a:spLocks noGrp="1"/>
          </p:cNvSpPr>
          <p:nvPr>
            <p:ph sz="half" idx="1"/>
          </p:nvPr>
        </p:nvSpPr>
        <p:spPr>
          <a:xfrm>
            <a:off x="4572000" y="3222625"/>
            <a:ext cx="1998663" cy="3382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Marcador de contenido 3"/>
          <p:cNvSpPr>
            <a:spLocks noGrp="1"/>
          </p:cNvSpPr>
          <p:nvPr>
            <p:ph sz="half" idx="2"/>
          </p:nvPr>
        </p:nvSpPr>
        <p:spPr>
          <a:xfrm>
            <a:off x="6723063" y="3222625"/>
            <a:ext cx="2000250" cy="3382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Tree>
    <p:extLst>
      <p:ext uri="{BB962C8B-B14F-4D97-AF65-F5344CB8AC3E}">
        <p14:creationId xmlns:p14="http://schemas.microsoft.com/office/powerpoint/2010/main" val="6699380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80988"/>
            <a:ext cx="8229600" cy="1169987"/>
          </a:xfrm>
        </p:spPr>
        <p:txBody>
          <a:bodyPr/>
          <a:lstStyle>
            <a:lvl1pPr>
              <a:defRPr/>
            </a:lvl1pPr>
          </a:lstStyle>
          <a:p>
            <a:r>
              <a:rPr lang="es-ES_tradnl" smtClean="0"/>
              <a:t>Clic para editar título</a:t>
            </a:r>
            <a:endParaRPr lang="en-US"/>
          </a:p>
        </p:txBody>
      </p:sp>
      <p:sp>
        <p:nvSpPr>
          <p:cNvPr id="3" name="Marcador de texto 2"/>
          <p:cNvSpPr>
            <a:spLocks noGrp="1"/>
          </p:cNvSpPr>
          <p:nvPr>
            <p:ph type="body" idx="1"/>
          </p:nvPr>
        </p:nvSpPr>
        <p:spPr>
          <a:xfrm>
            <a:off x="457200" y="1571625"/>
            <a:ext cx="4040188" cy="654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225675"/>
            <a:ext cx="4040188" cy="40449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5" name="Marcador de texto 4"/>
          <p:cNvSpPr>
            <a:spLocks noGrp="1"/>
          </p:cNvSpPr>
          <p:nvPr>
            <p:ph type="body" sz="quarter" idx="3"/>
          </p:nvPr>
        </p:nvSpPr>
        <p:spPr>
          <a:xfrm>
            <a:off x="4645025" y="1571625"/>
            <a:ext cx="4041775" cy="654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225675"/>
            <a:ext cx="4041775" cy="40449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Tree>
    <p:extLst>
      <p:ext uri="{BB962C8B-B14F-4D97-AF65-F5344CB8AC3E}">
        <p14:creationId xmlns:p14="http://schemas.microsoft.com/office/powerpoint/2010/main" val="11431522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n-US"/>
          </a:p>
        </p:txBody>
      </p:sp>
    </p:spTree>
    <p:extLst>
      <p:ext uri="{BB962C8B-B14F-4D97-AF65-F5344CB8AC3E}">
        <p14:creationId xmlns:p14="http://schemas.microsoft.com/office/powerpoint/2010/main" val="5617590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6011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n-U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Tree>
    <p:extLst>
      <p:ext uri="{BB962C8B-B14F-4D97-AF65-F5344CB8AC3E}">
        <p14:creationId xmlns:p14="http://schemas.microsoft.com/office/powerpoint/2010/main" val="33891002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9400"/>
            <a:ext cx="3008313" cy="1189038"/>
          </a:xfrm>
        </p:spPr>
        <p:txBody>
          <a:bodyPr anchor="b"/>
          <a:lstStyle>
            <a:lvl1pPr algn="l">
              <a:defRPr sz="2000" b="1"/>
            </a:lvl1pPr>
          </a:lstStyle>
          <a:p>
            <a:r>
              <a:rPr lang="es-ES_tradnl" smtClean="0"/>
              <a:t>Clic para editar título</a:t>
            </a:r>
            <a:endParaRPr lang="en-US"/>
          </a:p>
        </p:txBody>
      </p:sp>
      <p:sp>
        <p:nvSpPr>
          <p:cNvPr id="3" name="Marcador de contenido 2"/>
          <p:cNvSpPr>
            <a:spLocks noGrp="1"/>
          </p:cNvSpPr>
          <p:nvPr>
            <p:ph idx="1"/>
          </p:nvPr>
        </p:nvSpPr>
        <p:spPr>
          <a:xfrm>
            <a:off x="3575050" y="279400"/>
            <a:ext cx="5111750" cy="59912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Marcador de texto 3"/>
          <p:cNvSpPr>
            <a:spLocks noGrp="1"/>
          </p:cNvSpPr>
          <p:nvPr>
            <p:ph type="body" sz="half" idx="2"/>
          </p:nvPr>
        </p:nvSpPr>
        <p:spPr>
          <a:xfrm>
            <a:off x="457200" y="1468438"/>
            <a:ext cx="3008313" cy="48021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Tree>
    <p:extLst>
      <p:ext uri="{BB962C8B-B14F-4D97-AF65-F5344CB8AC3E}">
        <p14:creationId xmlns:p14="http://schemas.microsoft.com/office/powerpoint/2010/main" val="15999021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913313"/>
            <a:ext cx="5486400" cy="581025"/>
          </a:xfrm>
        </p:spPr>
        <p:txBody>
          <a:bodyPr anchor="b"/>
          <a:lstStyle>
            <a:lvl1pPr algn="l">
              <a:defRPr sz="2000" b="1"/>
            </a:lvl1pPr>
          </a:lstStyle>
          <a:p>
            <a:r>
              <a:rPr lang="es-ES_tradnl" smtClean="0"/>
              <a:t>Clic para editar título</a:t>
            </a:r>
            <a:endParaRPr lang="en-US"/>
          </a:p>
        </p:txBody>
      </p:sp>
      <p:sp>
        <p:nvSpPr>
          <p:cNvPr id="3" name="Marcador de posición de imagen 2"/>
          <p:cNvSpPr>
            <a:spLocks noGrp="1"/>
          </p:cNvSpPr>
          <p:nvPr>
            <p:ph type="pic" idx="1"/>
          </p:nvPr>
        </p:nvSpPr>
        <p:spPr>
          <a:xfrm>
            <a:off x="1792288" y="627063"/>
            <a:ext cx="5486400" cy="42116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Marcador de texto 3"/>
          <p:cNvSpPr>
            <a:spLocks noGrp="1"/>
          </p:cNvSpPr>
          <p:nvPr>
            <p:ph type="body" sz="half" idx="2"/>
          </p:nvPr>
        </p:nvSpPr>
        <p:spPr>
          <a:xfrm>
            <a:off x="1792288" y="5494338"/>
            <a:ext cx="5486400" cy="8239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Tree>
    <p:extLst>
      <p:ext uri="{BB962C8B-B14F-4D97-AF65-F5344CB8AC3E}">
        <p14:creationId xmlns:p14="http://schemas.microsoft.com/office/powerpoint/2010/main" val="38678229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n-U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Tree>
    <p:extLst>
      <p:ext uri="{BB962C8B-B14F-4D97-AF65-F5344CB8AC3E}">
        <p14:creationId xmlns:p14="http://schemas.microsoft.com/office/powerpoint/2010/main" val="24579664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42100" y="144463"/>
            <a:ext cx="2081213" cy="6461125"/>
          </a:xfrm>
        </p:spPr>
        <p:txBody>
          <a:bodyPr vert="eaVert"/>
          <a:lstStyle/>
          <a:p>
            <a:r>
              <a:rPr lang="es-ES_tradnl" smtClean="0"/>
              <a:t>Clic para editar título</a:t>
            </a:r>
            <a:endParaRPr lang="en-US"/>
          </a:p>
        </p:txBody>
      </p:sp>
      <p:sp>
        <p:nvSpPr>
          <p:cNvPr id="3" name="Marcador de texto vertical 2"/>
          <p:cNvSpPr>
            <a:spLocks noGrp="1"/>
          </p:cNvSpPr>
          <p:nvPr>
            <p:ph type="body" orient="vert" idx="1"/>
          </p:nvPr>
        </p:nvSpPr>
        <p:spPr>
          <a:xfrm>
            <a:off x="396875" y="144463"/>
            <a:ext cx="6092825" cy="64611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Tree>
    <p:extLst>
      <p:ext uri="{BB962C8B-B14F-4D97-AF65-F5344CB8AC3E}">
        <p14:creationId xmlns:p14="http://schemas.microsoft.com/office/powerpoint/2010/main" val="33086883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81225"/>
            <a:ext cx="7772400" cy="1504950"/>
          </a:xfrm>
        </p:spPr>
        <p:txBody>
          <a:bodyPr/>
          <a:lstStyle/>
          <a:p>
            <a:r>
              <a:rPr lang="es-ES_tradnl" smtClean="0"/>
              <a:t>Clic para editar título</a:t>
            </a:r>
            <a:endParaRPr lang="en-US"/>
          </a:p>
        </p:txBody>
      </p:sp>
      <p:sp>
        <p:nvSpPr>
          <p:cNvPr id="3" name="Subtítulo 2"/>
          <p:cNvSpPr>
            <a:spLocks noGrp="1"/>
          </p:cNvSpPr>
          <p:nvPr>
            <p:ph type="subTitle" idx="1"/>
          </p:nvPr>
        </p:nvSpPr>
        <p:spPr>
          <a:xfrm>
            <a:off x="1371600" y="3978275"/>
            <a:ext cx="6400800" cy="17938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_tradnl" smtClean="0"/>
              <a:t>Haga clic para modificar el estilo de subtítulo del patrón</a:t>
            </a:r>
            <a:endParaRPr lang="en-US"/>
          </a:p>
        </p:txBody>
      </p:sp>
    </p:spTree>
    <p:extLst>
      <p:ext uri="{BB962C8B-B14F-4D97-AF65-F5344CB8AC3E}">
        <p14:creationId xmlns:p14="http://schemas.microsoft.com/office/powerpoint/2010/main" val="28210753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n-U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Tree>
    <p:extLst>
      <p:ext uri="{BB962C8B-B14F-4D97-AF65-F5344CB8AC3E}">
        <p14:creationId xmlns:p14="http://schemas.microsoft.com/office/powerpoint/2010/main" val="42232477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511675"/>
            <a:ext cx="7772400" cy="1393825"/>
          </a:xfrm>
        </p:spPr>
        <p:txBody>
          <a:bodyPr/>
          <a:lstStyle>
            <a:lvl1pPr algn="l">
              <a:defRPr sz="4000" b="1" cap="all"/>
            </a:lvl1pPr>
          </a:lstStyle>
          <a:p>
            <a:r>
              <a:rPr lang="es-ES_tradnl" smtClean="0"/>
              <a:t>Clic para editar título</a:t>
            </a:r>
            <a:endParaRPr lang="en-US"/>
          </a:p>
        </p:txBody>
      </p:sp>
      <p:sp>
        <p:nvSpPr>
          <p:cNvPr id="3" name="Marcador de texto 2"/>
          <p:cNvSpPr>
            <a:spLocks noGrp="1"/>
          </p:cNvSpPr>
          <p:nvPr>
            <p:ph type="body" idx="1"/>
          </p:nvPr>
        </p:nvSpPr>
        <p:spPr>
          <a:xfrm>
            <a:off x="722313" y="2974975"/>
            <a:ext cx="7772400" cy="15367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_tradnl" smtClean="0"/>
              <a:t>Haga clic para modificar el estilo de texto del patrón</a:t>
            </a:r>
          </a:p>
        </p:txBody>
      </p:sp>
    </p:spTree>
    <p:extLst>
      <p:ext uri="{BB962C8B-B14F-4D97-AF65-F5344CB8AC3E}">
        <p14:creationId xmlns:p14="http://schemas.microsoft.com/office/powerpoint/2010/main" val="23595473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n-US"/>
          </a:p>
        </p:txBody>
      </p:sp>
      <p:sp>
        <p:nvSpPr>
          <p:cNvPr id="3" name="Marcador de contenido 2"/>
          <p:cNvSpPr>
            <a:spLocks noGrp="1"/>
          </p:cNvSpPr>
          <p:nvPr>
            <p:ph sz="half" idx="1"/>
          </p:nvPr>
        </p:nvSpPr>
        <p:spPr>
          <a:xfrm>
            <a:off x="395288" y="985838"/>
            <a:ext cx="4087812" cy="5518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Marcador de contenido 3"/>
          <p:cNvSpPr>
            <a:spLocks noGrp="1"/>
          </p:cNvSpPr>
          <p:nvPr>
            <p:ph sz="half" idx="2"/>
          </p:nvPr>
        </p:nvSpPr>
        <p:spPr>
          <a:xfrm>
            <a:off x="4635500" y="985838"/>
            <a:ext cx="4087813" cy="5518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Tree>
    <p:extLst>
      <p:ext uri="{BB962C8B-B14F-4D97-AF65-F5344CB8AC3E}">
        <p14:creationId xmlns:p14="http://schemas.microsoft.com/office/powerpoint/2010/main" val="39813651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80988"/>
            <a:ext cx="8229600" cy="1169987"/>
          </a:xfrm>
        </p:spPr>
        <p:txBody>
          <a:bodyPr/>
          <a:lstStyle>
            <a:lvl1pPr>
              <a:defRPr/>
            </a:lvl1pPr>
          </a:lstStyle>
          <a:p>
            <a:r>
              <a:rPr lang="es-ES_tradnl" smtClean="0"/>
              <a:t>Clic para editar título</a:t>
            </a:r>
            <a:endParaRPr lang="en-US"/>
          </a:p>
        </p:txBody>
      </p:sp>
      <p:sp>
        <p:nvSpPr>
          <p:cNvPr id="3" name="Marcador de texto 2"/>
          <p:cNvSpPr>
            <a:spLocks noGrp="1"/>
          </p:cNvSpPr>
          <p:nvPr>
            <p:ph type="body" idx="1"/>
          </p:nvPr>
        </p:nvSpPr>
        <p:spPr>
          <a:xfrm>
            <a:off x="457200" y="1571625"/>
            <a:ext cx="4040188" cy="654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225675"/>
            <a:ext cx="4040188" cy="40449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5" name="Marcador de texto 4"/>
          <p:cNvSpPr>
            <a:spLocks noGrp="1"/>
          </p:cNvSpPr>
          <p:nvPr>
            <p:ph type="body" sz="quarter" idx="3"/>
          </p:nvPr>
        </p:nvSpPr>
        <p:spPr>
          <a:xfrm>
            <a:off x="4645025" y="1571625"/>
            <a:ext cx="4041775" cy="654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225675"/>
            <a:ext cx="4041775" cy="40449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Tree>
    <p:extLst>
      <p:ext uri="{BB962C8B-B14F-4D97-AF65-F5344CB8AC3E}">
        <p14:creationId xmlns:p14="http://schemas.microsoft.com/office/powerpoint/2010/main" val="28793613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n-US"/>
          </a:p>
        </p:txBody>
      </p:sp>
    </p:spTree>
    <p:extLst>
      <p:ext uri="{BB962C8B-B14F-4D97-AF65-F5344CB8AC3E}">
        <p14:creationId xmlns:p14="http://schemas.microsoft.com/office/powerpoint/2010/main" val="3233104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511675"/>
            <a:ext cx="7772400" cy="1393825"/>
          </a:xfrm>
        </p:spPr>
        <p:txBody>
          <a:bodyPr/>
          <a:lstStyle>
            <a:lvl1pPr algn="l">
              <a:defRPr sz="4000" b="1" cap="all"/>
            </a:lvl1pPr>
          </a:lstStyle>
          <a:p>
            <a:r>
              <a:rPr lang="es-ES_tradnl" smtClean="0"/>
              <a:t>Clic para editar título</a:t>
            </a:r>
            <a:endParaRPr lang="en-US"/>
          </a:p>
        </p:txBody>
      </p:sp>
      <p:sp>
        <p:nvSpPr>
          <p:cNvPr id="3" name="Marcador de texto 2"/>
          <p:cNvSpPr>
            <a:spLocks noGrp="1"/>
          </p:cNvSpPr>
          <p:nvPr>
            <p:ph type="body" idx="1"/>
          </p:nvPr>
        </p:nvSpPr>
        <p:spPr>
          <a:xfrm>
            <a:off x="722313" y="2974975"/>
            <a:ext cx="7772400" cy="15367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_tradnl" smtClean="0"/>
              <a:t>Haga clic para modificar el estilo de texto del patrón</a:t>
            </a:r>
          </a:p>
        </p:txBody>
      </p:sp>
    </p:spTree>
    <p:extLst>
      <p:ext uri="{BB962C8B-B14F-4D97-AF65-F5344CB8AC3E}">
        <p14:creationId xmlns:p14="http://schemas.microsoft.com/office/powerpoint/2010/main" val="25389942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0536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9400"/>
            <a:ext cx="3008313" cy="1189038"/>
          </a:xfrm>
        </p:spPr>
        <p:txBody>
          <a:bodyPr anchor="b"/>
          <a:lstStyle>
            <a:lvl1pPr algn="l">
              <a:defRPr sz="2000" b="1"/>
            </a:lvl1pPr>
          </a:lstStyle>
          <a:p>
            <a:r>
              <a:rPr lang="es-ES_tradnl" smtClean="0"/>
              <a:t>Clic para editar título</a:t>
            </a:r>
            <a:endParaRPr lang="en-US"/>
          </a:p>
        </p:txBody>
      </p:sp>
      <p:sp>
        <p:nvSpPr>
          <p:cNvPr id="3" name="Marcador de contenido 2"/>
          <p:cNvSpPr>
            <a:spLocks noGrp="1"/>
          </p:cNvSpPr>
          <p:nvPr>
            <p:ph idx="1"/>
          </p:nvPr>
        </p:nvSpPr>
        <p:spPr>
          <a:xfrm>
            <a:off x="3575050" y="279400"/>
            <a:ext cx="5111750" cy="59912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Marcador de texto 3"/>
          <p:cNvSpPr>
            <a:spLocks noGrp="1"/>
          </p:cNvSpPr>
          <p:nvPr>
            <p:ph type="body" sz="half" idx="2"/>
          </p:nvPr>
        </p:nvSpPr>
        <p:spPr>
          <a:xfrm>
            <a:off x="457200" y="1468438"/>
            <a:ext cx="3008313" cy="48021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Tree>
    <p:extLst>
      <p:ext uri="{BB962C8B-B14F-4D97-AF65-F5344CB8AC3E}">
        <p14:creationId xmlns:p14="http://schemas.microsoft.com/office/powerpoint/2010/main" val="3323253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913313"/>
            <a:ext cx="5486400" cy="581025"/>
          </a:xfrm>
        </p:spPr>
        <p:txBody>
          <a:bodyPr anchor="b"/>
          <a:lstStyle>
            <a:lvl1pPr algn="l">
              <a:defRPr sz="2000" b="1"/>
            </a:lvl1pPr>
          </a:lstStyle>
          <a:p>
            <a:r>
              <a:rPr lang="es-ES_tradnl" smtClean="0"/>
              <a:t>Clic para editar título</a:t>
            </a:r>
            <a:endParaRPr lang="en-US"/>
          </a:p>
        </p:txBody>
      </p:sp>
      <p:sp>
        <p:nvSpPr>
          <p:cNvPr id="3" name="Marcador de posición de imagen 2"/>
          <p:cNvSpPr>
            <a:spLocks noGrp="1"/>
          </p:cNvSpPr>
          <p:nvPr>
            <p:ph type="pic" idx="1"/>
          </p:nvPr>
        </p:nvSpPr>
        <p:spPr>
          <a:xfrm>
            <a:off x="1792288" y="627063"/>
            <a:ext cx="5486400" cy="42116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Marcador de texto 3"/>
          <p:cNvSpPr>
            <a:spLocks noGrp="1"/>
          </p:cNvSpPr>
          <p:nvPr>
            <p:ph type="body" sz="half" idx="2"/>
          </p:nvPr>
        </p:nvSpPr>
        <p:spPr>
          <a:xfrm>
            <a:off x="1792288" y="5494338"/>
            <a:ext cx="5486400" cy="8239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Tree>
    <p:extLst>
      <p:ext uri="{BB962C8B-B14F-4D97-AF65-F5344CB8AC3E}">
        <p14:creationId xmlns:p14="http://schemas.microsoft.com/office/powerpoint/2010/main" val="8252705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n-U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Tree>
    <p:extLst>
      <p:ext uri="{BB962C8B-B14F-4D97-AF65-F5344CB8AC3E}">
        <p14:creationId xmlns:p14="http://schemas.microsoft.com/office/powerpoint/2010/main" val="30906987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42100" y="144463"/>
            <a:ext cx="2081213" cy="6359525"/>
          </a:xfrm>
        </p:spPr>
        <p:txBody>
          <a:bodyPr vert="eaVert"/>
          <a:lstStyle/>
          <a:p>
            <a:r>
              <a:rPr lang="es-ES_tradnl" smtClean="0"/>
              <a:t>Clic para editar título</a:t>
            </a:r>
            <a:endParaRPr lang="en-US"/>
          </a:p>
        </p:txBody>
      </p:sp>
      <p:sp>
        <p:nvSpPr>
          <p:cNvPr id="3" name="Marcador de texto vertical 2"/>
          <p:cNvSpPr>
            <a:spLocks noGrp="1"/>
          </p:cNvSpPr>
          <p:nvPr>
            <p:ph type="body" orient="vert" idx="1"/>
          </p:nvPr>
        </p:nvSpPr>
        <p:spPr>
          <a:xfrm>
            <a:off x="395288" y="144463"/>
            <a:ext cx="6094412" cy="6359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Tree>
    <p:extLst>
      <p:ext uri="{BB962C8B-B14F-4D97-AF65-F5344CB8AC3E}">
        <p14:creationId xmlns:p14="http://schemas.microsoft.com/office/powerpoint/2010/main" val="6189704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SC2017-Fir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ángulo 9"/>
          <p:cNvSpPr/>
          <p:nvPr userDrawn="1"/>
        </p:nvSpPr>
        <p:spPr>
          <a:xfrm>
            <a:off x="3048000" y="6239612"/>
            <a:ext cx="6096000" cy="499044"/>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hangingPunct="1">
              <a:lnSpc>
                <a:spcPct val="100000"/>
              </a:lnSpc>
              <a:spcBef>
                <a:spcPts val="0"/>
              </a:spcBef>
              <a:spcAft>
                <a:spcPts val="0"/>
              </a:spcAft>
              <a:buClrTx/>
              <a:buSzTx/>
              <a:buFontTx/>
              <a:buNone/>
            </a:pPr>
            <a:endParaRPr lang="es-ES">
              <a:solidFill>
                <a:prstClr val="white"/>
              </a:solidFill>
              <a:latin typeface="Calibri"/>
            </a:endParaRPr>
          </a:p>
        </p:txBody>
      </p:sp>
      <p:sp>
        <p:nvSpPr>
          <p:cNvPr id="2" name="Title 1"/>
          <p:cNvSpPr>
            <a:spLocks noGrp="1"/>
          </p:cNvSpPr>
          <p:nvPr>
            <p:ph type="ctrTitle"/>
          </p:nvPr>
        </p:nvSpPr>
        <p:spPr>
          <a:xfrm>
            <a:off x="3722917" y="1670257"/>
            <a:ext cx="5026945" cy="3069632"/>
          </a:xfrm>
          <a:prstGeom prst="rect">
            <a:avLst/>
          </a:prstGeom>
        </p:spPr>
        <p:txBody>
          <a:bodyPr anchor="ctr">
            <a:normAutofit/>
          </a:bodyPr>
          <a:lstStyle>
            <a:lvl1pPr algn="l">
              <a:defRPr sz="5200" b="1">
                <a:solidFill>
                  <a:srgbClr val="004890"/>
                </a:solidFill>
                <a:latin typeface="+mn-lt"/>
              </a:defRPr>
            </a:lvl1pPr>
          </a:lstStyle>
          <a:p>
            <a:r>
              <a:rPr lang="es-ES" dirty="0" smtClean="0"/>
              <a:t>Haga clic para modificar el estilo de título del patrón</a:t>
            </a:r>
            <a:endParaRPr lang="en-US" dirty="0"/>
          </a:p>
        </p:txBody>
      </p:sp>
      <p:sp>
        <p:nvSpPr>
          <p:cNvPr id="3" name="Subtitle 2"/>
          <p:cNvSpPr>
            <a:spLocks noGrp="1"/>
          </p:cNvSpPr>
          <p:nvPr>
            <p:ph type="subTitle" idx="1" hasCustomPrompt="1"/>
          </p:nvPr>
        </p:nvSpPr>
        <p:spPr>
          <a:xfrm>
            <a:off x="3722917" y="5015839"/>
            <a:ext cx="5026945" cy="842168"/>
          </a:xfrm>
          <a:prstGeom prst="rect">
            <a:avLst/>
          </a:prstGeom>
          <a:noFill/>
          <a:effectLst/>
        </p:spPr>
        <p:txBody>
          <a:bodyPr anchor="ctr">
            <a:noAutofit/>
          </a:bodyPr>
          <a:lstStyle>
            <a:lvl1pPr marL="0" indent="0" algn="l">
              <a:buNone/>
              <a:defRPr sz="3200">
                <a:solidFill>
                  <a:schemeClr val="tx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smtClean="0"/>
              <a:t>Haga </a:t>
            </a:r>
            <a:r>
              <a:rPr lang="es-ES" dirty="0" err="1" smtClean="0"/>
              <a:t>click</a:t>
            </a:r>
            <a:r>
              <a:rPr lang="es-ES" dirty="0" smtClean="0"/>
              <a:t> aquí para modificar el subtítulo</a:t>
            </a:r>
          </a:p>
        </p:txBody>
      </p:sp>
      <p:sp>
        <p:nvSpPr>
          <p:cNvPr id="13" name="Rectángulo 12"/>
          <p:cNvSpPr/>
          <p:nvPr userDrawn="1"/>
        </p:nvSpPr>
        <p:spPr>
          <a:xfrm>
            <a:off x="1" y="6239612"/>
            <a:ext cx="3048000" cy="499044"/>
          </a:xfrm>
          <a:prstGeom prst="rect">
            <a:avLst/>
          </a:prstGeom>
          <a:solidFill>
            <a:srgbClr val="00489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hangingPunct="1">
              <a:lnSpc>
                <a:spcPct val="100000"/>
              </a:lnSpc>
              <a:spcBef>
                <a:spcPts val="0"/>
              </a:spcBef>
              <a:spcAft>
                <a:spcPts val="0"/>
              </a:spcAft>
              <a:buClrTx/>
              <a:buSzTx/>
              <a:buFontTx/>
              <a:buNone/>
            </a:pPr>
            <a:endParaRPr lang="es-ES" sz="1600">
              <a:solidFill>
                <a:prstClr val="white"/>
              </a:solidFill>
              <a:latin typeface="Calibri"/>
            </a:endParaRPr>
          </a:p>
        </p:txBody>
      </p:sp>
      <p:sp>
        <p:nvSpPr>
          <p:cNvPr id="15" name="Marcador de texto 14"/>
          <p:cNvSpPr>
            <a:spLocks noGrp="1"/>
          </p:cNvSpPr>
          <p:nvPr>
            <p:ph type="body" sz="quarter" idx="10" hasCustomPrompt="1"/>
          </p:nvPr>
        </p:nvSpPr>
        <p:spPr>
          <a:xfrm>
            <a:off x="244476" y="6239612"/>
            <a:ext cx="2441575" cy="499044"/>
          </a:xfrm>
          <a:prstGeom prst="rect">
            <a:avLst/>
          </a:prstGeom>
        </p:spPr>
        <p:txBody>
          <a:bodyPr anchor="ctr"/>
          <a:lstStyle>
            <a:lvl1pPr marL="0" indent="0" algn="ctr">
              <a:buNone/>
              <a:defRPr>
                <a:solidFill>
                  <a:schemeClr val="bg1"/>
                </a:solidFill>
              </a:defRPr>
            </a:lvl1pPr>
          </a:lstStyle>
          <a:p>
            <a:pPr lvl="0"/>
            <a:r>
              <a:rPr lang="es-ES" dirty="0" err="1" smtClean="0"/>
              <a:t>day</a:t>
            </a:r>
            <a:r>
              <a:rPr lang="es-ES" dirty="0" smtClean="0"/>
              <a:t>/</a:t>
            </a:r>
            <a:r>
              <a:rPr lang="es-ES" dirty="0" err="1" smtClean="0"/>
              <a:t>month</a:t>
            </a:r>
            <a:r>
              <a:rPr lang="es-ES" dirty="0" smtClean="0"/>
              <a:t>/</a:t>
            </a:r>
            <a:r>
              <a:rPr lang="es-ES" dirty="0" err="1" smtClean="0"/>
              <a:t>year</a:t>
            </a:r>
            <a:endParaRPr lang="es-ES" dirty="0"/>
          </a:p>
        </p:txBody>
      </p:sp>
      <p:sp>
        <p:nvSpPr>
          <p:cNvPr id="17" name="Marcador de texto 16"/>
          <p:cNvSpPr>
            <a:spLocks noGrp="1"/>
          </p:cNvSpPr>
          <p:nvPr>
            <p:ph type="body" sz="quarter" idx="11" hasCustomPrompt="1"/>
          </p:nvPr>
        </p:nvSpPr>
        <p:spPr>
          <a:xfrm>
            <a:off x="3722916" y="6239610"/>
            <a:ext cx="5026946" cy="499044"/>
          </a:xfrm>
          <a:prstGeom prst="rect">
            <a:avLst/>
          </a:prstGeom>
        </p:spPr>
        <p:txBody>
          <a:bodyPr anchor="ctr"/>
          <a:lstStyle>
            <a:lvl1pPr marL="0" indent="0" algn="l">
              <a:buNone/>
              <a:defRPr>
                <a:solidFill>
                  <a:srgbClr val="004890"/>
                </a:solidFill>
              </a:defRPr>
            </a:lvl1pPr>
          </a:lstStyle>
          <a:p>
            <a:pPr lvl="0"/>
            <a:r>
              <a:rPr lang="es-ES" dirty="0" err="1" smtClean="0"/>
              <a:t>Venue</a:t>
            </a:r>
            <a:endParaRPr lang="es-ES" dirty="0"/>
          </a:p>
        </p:txBody>
      </p:sp>
    </p:spTree>
    <p:extLst>
      <p:ext uri="{BB962C8B-B14F-4D97-AF65-F5344CB8AC3E}">
        <p14:creationId xmlns:p14="http://schemas.microsoft.com/office/powerpoint/2010/main" val="2609119925"/>
      </p:ext>
    </p:extLst>
  </p:cSld>
  <p:clrMapOvr>
    <a:masterClrMapping/>
  </p:clrMapOvr>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SC2017-Generic">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64803" y="223038"/>
            <a:ext cx="8229598" cy="858192"/>
          </a:xfrm>
          <a:prstGeom prst="rect">
            <a:avLst/>
          </a:prstGeom>
        </p:spPr>
        <p:txBody>
          <a:bodyPr vert="horz" lIns="91440" tIns="45720" rIns="91440" bIns="45720" rtlCol="0" anchor="ctr">
            <a:noAutofit/>
          </a:bodyPr>
          <a:lstStyle>
            <a:lvl1pPr algn="ctr">
              <a:defRPr sz="3500" b="1"/>
            </a:lvl1pPr>
          </a:lstStyle>
          <a:p>
            <a:r>
              <a:rPr lang="es-ES" dirty="0" smtClean="0"/>
              <a:t>Haga clic para modificar el estilo de título del patrón</a:t>
            </a:r>
            <a:endParaRPr lang="en-US" dirty="0"/>
          </a:p>
        </p:txBody>
      </p:sp>
      <p:sp>
        <p:nvSpPr>
          <p:cNvPr id="7" name="Text Placeholder 2"/>
          <p:cNvSpPr>
            <a:spLocks noGrp="1"/>
          </p:cNvSpPr>
          <p:nvPr>
            <p:ph idx="1"/>
          </p:nvPr>
        </p:nvSpPr>
        <p:spPr>
          <a:xfrm>
            <a:off x="464803" y="1243761"/>
            <a:ext cx="8229598" cy="4947377"/>
          </a:xfrm>
          <a:prstGeom prst="rect">
            <a:avLst/>
          </a:prstGeom>
        </p:spPr>
        <p:txBody>
          <a:bodyPr vert="horz" lIns="91440" tIns="45720" rIns="91440" bIns="45720" rtlCol="0">
            <a:normAutofit/>
          </a:bodyPr>
          <a:lstStyle>
            <a:lvl1pPr>
              <a:buClr>
                <a:srgbClr val="0070C0"/>
              </a:buClr>
              <a:defRPr/>
            </a:lvl1pPr>
            <a:lvl2pPr>
              <a:buClr>
                <a:srgbClr val="0070C0"/>
              </a:buClr>
              <a:defRPr/>
            </a:lvl2pPr>
            <a:lvl3pPr>
              <a:buClr>
                <a:srgbClr val="0070C0"/>
              </a:buClr>
              <a:defRPr/>
            </a:lvl3pPr>
            <a:lvl4pPr>
              <a:buClr>
                <a:srgbClr val="0070C0"/>
              </a:buClr>
              <a:defRPr/>
            </a:lvl4pPr>
            <a:lvl5pPr>
              <a:buClr>
                <a:srgbClr val="0070C0"/>
              </a:buClr>
              <a:defRPr/>
            </a:lvl5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709" y="6379292"/>
            <a:ext cx="1876425" cy="467995"/>
          </a:xfrm>
          <a:prstGeom prst="rect">
            <a:avLst/>
          </a:prstGeom>
        </p:spPr>
      </p:pic>
    </p:spTree>
    <p:extLst>
      <p:ext uri="{BB962C8B-B14F-4D97-AF65-F5344CB8AC3E}">
        <p14:creationId xmlns:p14="http://schemas.microsoft.com/office/powerpoint/2010/main" val="599765353"/>
      </p:ext>
    </p:extLst>
  </p:cSld>
  <p:clrMapOvr>
    <a:masterClrMapping/>
  </p:clrMapOvr>
  <p:timing>
    <p:tnLst>
      <p:par>
        <p:cTn xmlns:p14="http://schemas.microsoft.com/office/powerpoint/2010/mai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iseño personalizado">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152000" y="898219"/>
            <a:ext cx="6840000" cy="4053500"/>
          </a:xfrm>
          <a:prstGeom prst="rect">
            <a:avLst/>
          </a:prstGeom>
        </p:spPr>
        <p:txBody>
          <a:bodyPr anchor="ctr"/>
          <a:lstStyle>
            <a:lvl1pPr algn="ctr">
              <a:defRPr sz="6000" b="1">
                <a:latin typeface="+mn-lt"/>
              </a:defRPr>
            </a:lvl1pPr>
          </a:lstStyle>
          <a:p>
            <a:r>
              <a:rPr lang="es-ES" dirty="0" smtClean="0"/>
              <a:t>Haga clic para modificar el estilo de título del patrón</a:t>
            </a:r>
            <a:endParaRPr lang="es-ES" dirty="0"/>
          </a:p>
        </p:txBody>
      </p:sp>
    </p:spTree>
    <p:extLst>
      <p:ext uri="{BB962C8B-B14F-4D97-AF65-F5344CB8AC3E}">
        <p14:creationId xmlns:p14="http://schemas.microsoft.com/office/powerpoint/2010/main" val="2064287196"/>
      </p:ext>
    </p:extLst>
  </p:cSld>
  <p:clrMapOvr>
    <a:masterClrMapping/>
  </p:clrMapOvr>
  <p:timing>
    <p:tnLst>
      <p:par>
        <p:cTn xmlns:p14="http://schemas.microsoft.com/office/powerpoint/2010/mai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SC2017-Last">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7019925"/>
          </a:xfrm>
          <a:prstGeom prst="rect">
            <a:avLst/>
          </a:prstGeom>
        </p:spPr>
      </p:pic>
      <p:sp>
        <p:nvSpPr>
          <p:cNvPr id="4" name="CuadroTexto 3"/>
          <p:cNvSpPr txBox="1"/>
          <p:nvPr userDrawn="1"/>
        </p:nvSpPr>
        <p:spPr>
          <a:xfrm>
            <a:off x="1991225" y="2559821"/>
            <a:ext cx="5161550" cy="1200329"/>
          </a:xfrm>
          <a:prstGeom prst="rect">
            <a:avLst/>
          </a:prstGeom>
          <a:effectLst>
            <a:outerShdw blurRad="127000" algn="ctr" rotWithShape="0">
              <a:schemeClr val="accent1">
                <a:lumMod val="50000"/>
                <a:alpha val="85000"/>
              </a:schemeClr>
            </a:outerShdw>
          </a:effectLst>
        </p:spPr>
        <p:txBody>
          <a:bodyPr wrap="square" rtlCol="0" anchor="ctr">
            <a:spAutoFit/>
          </a:bodyPr>
          <a:lstStyle/>
          <a:p>
            <a:pPr algn="ctr" defTabSz="457200" fontAlgn="auto" hangingPunct="1">
              <a:lnSpc>
                <a:spcPct val="100000"/>
              </a:lnSpc>
              <a:spcBef>
                <a:spcPts val="0"/>
              </a:spcBef>
              <a:spcAft>
                <a:spcPts val="0"/>
              </a:spcAft>
              <a:buClrTx/>
              <a:buSzTx/>
              <a:buFontTx/>
              <a:buNone/>
            </a:pPr>
            <a:r>
              <a:rPr lang="es-ES" sz="7200" dirty="0">
                <a:solidFill>
                  <a:prstClr val="white"/>
                </a:solidFill>
                <a:latin typeface="Calibri"/>
                <a:ea typeface="+mn-ea"/>
                <a:cs typeface="+mn-cs"/>
              </a:rPr>
              <a:t>THANK YOU!</a:t>
            </a:r>
          </a:p>
        </p:txBody>
      </p:sp>
      <p:sp>
        <p:nvSpPr>
          <p:cNvPr id="5" name="CuadroTexto 4"/>
          <p:cNvSpPr txBox="1"/>
          <p:nvPr userDrawn="1"/>
        </p:nvSpPr>
        <p:spPr>
          <a:xfrm>
            <a:off x="3360100" y="6012130"/>
            <a:ext cx="2407901" cy="646331"/>
          </a:xfrm>
          <a:prstGeom prst="rect">
            <a:avLst/>
          </a:prstGeom>
          <a:noFill/>
          <a:effectLst>
            <a:outerShdw blurRad="127000" algn="ctr" rotWithShape="0">
              <a:schemeClr val="accent1">
                <a:lumMod val="50000"/>
                <a:alpha val="85000"/>
              </a:schemeClr>
            </a:outerShdw>
          </a:effectLst>
        </p:spPr>
        <p:txBody>
          <a:bodyPr wrap="square" rtlCol="0" anchor="ctr">
            <a:spAutoFit/>
          </a:bodyPr>
          <a:lstStyle/>
          <a:p>
            <a:pPr algn="ctr" defTabSz="457200" fontAlgn="auto" hangingPunct="1">
              <a:lnSpc>
                <a:spcPct val="100000"/>
              </a:lnSpc>
              <a:spcBef>
                <a:spcPts val="0"/>
              </a:spcBef>
              <a:spcAft>
                <a:spcPts val="0"/>
              </a:spcAft>
              <a:buClrTx/>
              <a:buSzTx/>
              <a:buFontTx/>
              <a:buNone/>
            </a:pPr>
            <a:r>
              <a:rPr lang="es-ES" sz="3600" dirty="0">
                <a:solidFill>
                  <a:prstClr val="white"/>
                </a:solidFill>
                <a:latin typeface="Calibri"/>
                <a:ea typeface="+mn-ea"/>
                <a:cs typeface="+mn-cs"/>
              </a:rPr>
              <a:t>www.bsc.es</a:t>
            </a:r>
          </a:p>
        </p:txBody>
      </p:sp>
      <p:sp>
        <p:nvSpPr>
          <p:cNvPr id="2" name="Título 1"/>
          <p:cNvSpPr>
            <a:spLocks noGrp="1"/>
          </p:cNvSpPr>
          <p:nvPr>
            <p:ph type="title" hasCustomPrompt="1"/>
          </p:nvPr>
        </p:nvSpPr>
        <p:spPr>
          <a:xfrm>
            <a:off x="910318" y="4198557"/>
            <a:ext cx="7323364" cy="705203"/>
          </a:xfrm>
          <a:prstGeom prst="rect">
            <a:avLst/>
          </a:prstGeom>
        </p:spPr>
        <p:txBody>
          <a:bodyPr/>
          <a:lstStyle>
            <a:lvl1pPr algn="ctr">
              <a:defRPr sz="3600">
                <a:solidFill>
                  <a:schemeClr val="bg1"/>
                </a:solidFill>
              </a:defRPr>
            </a:lvl1pPr>
          </a:lstStyle>
          <a:p>
            <a:r>
              <a:rPr lang="es-ES" dirty="0" smtClean="0"/>
              <a:t>YOUR-EMAIL@bsc.es</a:t>
            </a:r>
            <a:endParaRPr lang="es-ES" dirty="0"/>
          </a:p>
        </p:txBody>
      </p:sp>
    </p:spTree>
    <p:extLst>
      <p:ext uri="{BB962C8B-B14F-4D97-AF65-F5344CB8AC3E}">
        <p14:creationId xmlns:p14="http://schemas.microsoft.com/office/powerpoint/2010/main" val="3132173922"/>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n-US"/>
          </a:p>
        </p:txBody>
      </p:sp>
      <p:sp>
        <p:nvSpPr>
          <p:cNvPr id="3" name="Marcador de contenido 2"/>
          <p:cNvSpPr>
            <a:spLocks noGrp="1"/>
          </p:cNvSpPr>
          <p:nvPr>
            <p:ph sz="half" idx="1"/>
          </p:nvPr>
        </p:nvSpPr>
        <p:spPr>
          <a:xfrm>
            <a:off x="395288" y="985838"/>
            <a:ext cx="4087812" cy="5518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Marcador de contenido 3"/>
          <p:cNvSpPr>
            <a:spLocks noGrp="1"/>
          </p:cNvSpPr>
          <p:nvPr>
            <p:ph sz="half" idx="2"/>
          </p:nvPr>
        </p:nvSpPr>
        <p:spPr>
          <a:xfrm>
            <a:off x="4635500" y="985838"/>
            <a:ext cx="4087813" cy="5518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Tree>
    <p:extLst>
      <p:ext uri="{BB962C8B-B14F-4D97-AF65-F5344CB8AC3E}">
        <p14:creationId xmlns:p14="http://schemas.microsoft.com/office/powerpoint/2010/main" val="4108189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80988"/>
            <a:ext cx="8229600" cy="1169987"/>
          </a:xfrm>
        </p:spPr>
        <p:txBody>
          <a:bodyPr/>
          <a:lstStyle>
            <a:lvl1pPr>
              <a:defRPr/>
            </a:lvl1pPr>
          </a:lstStyle>
          <a:p>
            <a:r>
              <a:rPr lang="es-ES_tradnl" smtClean="0"/>
              <a:t>Clic para editar título</a:t>
            </a:r>
            <a:endParaRPr lang="en-US"/>
          </a:p>
        </p:txBody>
      </p:sp>
      <p:sp>
        <p:nvSpPr>
          <p:cNvPr id="3" name="Marcador de texto 2"/>
          <p:cNvSpPr>
            <a:spLocks noGrp="1"/>
          </p:cNvSpPr>
          <p:nvPr>
            <p:ph type="body" idx="1"/>
          </p:nvPr>
        </p:nvSpPr>
        <p:spPr>
          <a:xfrm>
            <a:off x="457200" y="1571625"/>
            <a:ext cx="4040188" cy="654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225675"/>
            <a:ext cx="4040188" cy="40449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5" name="Marcador de texto 4"/>
          <p:cNvSpPr>
            <a:spLocks noGrp="1"/>
          </p:cNvSpPr>
          <p:nvPr>
            <p:ph type="body" sz="quarter" idx="3"/>
          </p:nvPr>
        </p:nvSpPr>
        <p:spPr>
          <a:xfrm>
            <a:off x="4645025" y="1571625"/>
            <a:ext cx="4041775" cy="654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225675"/>
            <a:ext cx="4041775" cy="40449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Tree>
    <p:extLst>
      <p:ext uri="{BB962C8B-B14F-4D97-AF65-F5344CB8AC3E}">
        <p14:creationId xmlns:p14="http://schemas.microsoft.com/office/powerpoint/2010/main" val="925848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n-US"/>
          </a:p>
        </p:txBody>
      </p:sp>
    </p:spTree>
    <p:extLst>
      <p:ext uri="{BB962C8B-B14F-4D97-AF65-F5344CB8AC3E}">
        <p14:creationId xmlns:p14="http://schemas.microsoft.com/office/powerpoint/2010/main" val="861055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7820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9400"/>
            <a:ext cx="3008313" cy="1189038"/>
          </a:xfrm>
        </p:spPr>
        <p:txBody>
          <a:bodyPr anchor="b"/>
          <a:lstStyle>
            <a:lvl1pPr algn="l">
              <a:defRPr sz="2000" b="1"/>
            </a:lvl1pPr>
          </a:lstStyle>
          <a:p>
            <a:r>
              <a:rPr lang="es-ES_tradnl" smtClean="0"/>
              <a:t>Clic para editar título</a:t>
            </a:r>
            <a:endParaRPr lang="en-US"/>
          </a:p>
        </p:txBody>
      </p:sp>
      <p:sp>
        <p:nvSpPr>
          <p:cNvPr id="3" name="Marcador de contenido 2"/>
          <p:cNvSpPr>
            <a:spLocks noGrp="1"/>
          </p:cNvSpPr>
          <p:nvPr>
            <p:ph idx="1"/>
          </p:nvPr>
        </p:nvSpPr>
        <p:spPr>
          <a:xfrm>
            <a:off x="3575050" y="279400"/>
            <a:ext cx="5111750" cy="59912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Marcador de texto 3"/>
          <p:cNvSpPr>
            <a:spLocks noGrp="1"/>
          </p:cNvSpPr>
          <p:nvPr>
            <p:ph type="body" sz="half" idx="2"/>
          </p:nvPr>
        </p:nvSpPr>
        <p:spPr>
          <a:xfrm>
            <a:off x="457200" y="1468438"/>
            <a:ext cx="3008313" cy="48021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Tree>
    <p:extLst>
      <p:ext uri="{BB962C8B-B14F-4D97-AF65-F5344CB8AC3E}">
        <p14:creationId xmlns:p14="http://schemas.microsoft.com/office/powerpoint/2010/main" val="443865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913313"/>
            <a:ext cx="5486400" cy="581025"/>
          </a:xfrm>
        </p:spPr>
        <p:txBody>
          <a:bodyPr anchor="b"/>
          <a:lstStyle>
            <a:lvl1pPr algn="l">
              <a:defRPr sz="2000" b="1"/>
            </a:lvl1pPr>
          </a:lstStyle>
          <a:p>
            <a:r>
              <a:rPr lang="es-ES_tradnl" smtClean="0"/>
              <a:t>Clic para editar título</a:t>
            </a:r>
            <a:endParaRPr lang="en-US"/>
          </a:p>
        </p:txBody>
      </p:sp>
      <p:sp>
        <p:nvSpPr>
          <p:cNvPr id="3" name="Marcador de posición de imagen 2"/>
          <p:cNvSpPr>
            <a:spLocks noGrp="1"/>
          </p:cNvSpPr>
          <p:nvPr>
            <p:ph type="pic" idx="1"/>
          </p:nvPr>
        </p:nvSpPr>
        <p:spPr>
          <a:xfrm>
            <a:off x="1792288" y="627063"/>
            <a:ext cx="5486400" cy="42116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Marcador de texto 3"/>
          <p:cNvSpPr>
            <a:spLocks noGrp="1"/>
          </p:cNvSpPr>
          <p:nvPr>
            <p:ph type="body" sz="half" idx="2"/>
          </p:nvPr>
        </p:nvSpPr>
        <p:spPr>
          <a:xfrm>
            <a:off x="1792288" y="5494338"/>
            <a:ext cx="5486400" cy="8239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Tree>
    <p:extLst>
      <p:ext uri="{BB962C8B-B14F-4D97-AF65-F5344CB8AC3E}">
        <p14:creationId xmlns:p14="http://schemas.microsoft.com/office/powerpoint/2010/main" val="35742491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png"/><Relationship Id="rId1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3" Type="http://schemas.openxmlformats.org/officeDocument/2006/relationships/image" Target="../media/image1.jpeg"/><Relationship Id="rId14" Type="http://schemas.openxmlformats.org/officeDocument/2006/relationships/image" Target="../media/image2.png"/><Relationship Id="rId15" Type="http://schemas.openxmlformats.org/officeDocument/2006/relationships/image" Target="../media/image3.pn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3.xml"/><Relationship Id="rId13" Type="http://schemas.openxmlformats.org/officeDocument/2006/relationships/image" Target="../media/image1.jpeg"/><Relationship Id="rId14" Type="http://schemas.openxmlformats.org/officeDocument/2006/relationships/image" Target="../media/image2.png"/><Relationship Id="rId15" Type="http://schemas.openxmlformats.org/officeDocument/2006/relationships/image" Target="../media/image3.png"/><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theme" Target="../theme/theme4.xml"/><Relationship Id="rId1" Type="http://schemas.openxmlformats.org/officeDocument/2006/relationships/slideLayout" Target="../slideLayouts/slideLayout35.xml"/><Relationship Id="rId2"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63" y="0"/>
            <a:ext cx="9139237" cy="8413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075"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732588" y="144463"/>
            <a:ext cx="1936750" cy="581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076" name="Picture 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245475" y="125413"/>
            <a:ext cx="574675" cy="3000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7" name="Rectangle 5"/>
          <p:cNvSpPr>
            <a:spLocks noGrp="1" noChangeArrowheads="1"/>
          </p:cNvSpPr>
          <p:nvPr>
            <p:ph type="title"/>
          </p:nvPr>
        </p:nvSpPr>
        <p:spPr bwMode="auto">
          <a:xfrm>
            <a:off x="396875" y="144463"/>
            <a:ext cx="6189663"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5000" rIns="90000" bIns="45000" numCol="1" anchor="t" anchorCtr="0" compatLnSpc="1">
            <a:prstTxWarp prst="textNoShape">
              <a:avLst/>
            </a:prstTxWarp>
          </a:bodyPr>
          <a:lstStyle/>
          <a:p>
            <a:pPr lvl="0"/>
            <a:r>
              <a:rPr lang="en-GB"/>
              <a:t>Click to edit Master title style</a:t>
            </a:r>
          </a:p>
        </p:txBody>
      </p:sp>
      <p:sp>
        <p:nvSpPr>
          <p:cNvPr id="3078" name="Rectangle 6"/>
          <p:cNvSpPr>
            <a:spLocks noGrp="1" noChangeArrowheads="1"/>
          </p:cNvSpPr>
          <p:nvPr>
            <p:ph type="body" idx="1"/>
          </p:nvPr>
        </p:nvSpPr>
        <p:spPr bwMode="auto">
          <a:xfrm>
            <a:off x="395288" y="985838"/>
            <a:ext cx="8328025" cy="54764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5000" rIns="90000" bIns="450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LevelClick to edit Master text styles</a:t>
            </a:r>
          </a:p>
          <a:p>
            <a:pPr lvl="4"/>
            <a:r>
              <a:rPr lang="en-GB"/>
              <a:t>Second level</a:t>
            </a:r>
          </a:p>
          <a:p>
            <a:pPr lvl="4"/>
            <a:r>
              <a:rPr lang="en-GB"/>
              <a:t>Third level</a:t>
            </a:r>
          </a:p>
          <a:p>
            <a:pPr lvl="4"/>
            <a:r>
              <a:rPr lang="en-GB"/>
              <a:t>Fourth level</a:t>
            </a:r>
          </a:p>
          <a:p>
            <a:pPr lvl="4"/>
            <a:r>
              <a:rPr lang="en-GB"/>
              <a:t>Fifth level</a:t>
            </a: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726" r:id="rId12"/>
  </p:sldLayoutIdLst>
  <p:txStyles>
    <p:titleStyle>
      <a:lvl1pPr algn="l" defTabSz="449263" rtl="0" eaLnBrk="0" fontAlgn="base" hangingPunct="0">
        <a:lnSpc>
          <a:spcPct val="93000"/>
        </a:lnSpc>
        <a:spcBef>
          <a:spcPct val="0"/>
        </a:spcBef>
        <a:spcAft>
          <a:spcPct val="0"/>
        </a:spcAft>
        <a:buClr>
          <a:srgbClr val="000000"/>
        </a:buClr>
        <a:buSzPct val="100000"/>
        <a:buFont typeface="Times New Roman" charset="0"/>
        <a:defRPr sz="4400">
          <a:solidFill>
            <a:srgbClr val="004990"/>
          </a:solidFill>
          <a:latin typeface="+mj-lt"/>
          <a:ea typeface="+mj-ea"/>
          <a:cs typeface="+mj-cs"/>
        </a:defRPr>
      </a:lvl1pPr>
      <a:lvl2pPr algn="l" defTabSz="449263" rtl="0" eaLnBrk="0" fontAlgn="base" hangingPunct="0">
        <a:lnSpc>
          <a:spcPct val="93000"/>
        </a:lnSpc>
        <a:spcBef>
          <a:spcPct val="0"/>
        </a:spcBef>
        <a:spcAft>
          <a:spcPct val="0"/>
        </a:spcAft>
        <a:buClr>
          <a:srgbClr val="000000"/>
        </a:buClr>
        <a:buSzPct val="100000"/>
        <a:buFont typeface="Times New Roman" charset="0"/>
        <a:defRPr sz="4400">
          <a:solidFill>
            <a:srgbClr val="004990"/>
          </a:solidFill>
          <a:latin typeface="Arial" charset="0"/>
          <a:ea typeface="ＭＳ Ｐゴシック" charset="0"/>
          <a:cs typeface="MS PGothic" charset="0"/>
        </a:defRPr>
      </a:lvl2pPr>
      <a:lvl3pPr algn="l" defTabSz="449263" rtl="0" eaLnBrk="0" fontAlgn="base" hangingPunct="0">
        <a:lnSpc>
          <a:spcPct val="93000"/>
        </a:lnSpc>
        <a:spcBef>
          <a:spcPct val="0"/>
        </a:spcBef>
        <a:spcAft>
          <a:spcPct val="0"/>
        </a:spcAft>
        <a:buClr>
          <a:srgbClr val="000000"/>
        </a:buClr>
        <a:buSzPct val="100000"/>
        <a:buFont typeface="Times New Roman" charset="0"/>
        <a:defRPr sz="4400">
          <a:solidFill>
            <a:srgbClr val="004990"/>
          </a:solidFill>
          <a:latin typeface="Arial" charset="0"/>
          <a:ea typeface="ＭＳ Ｐゴシック" charset="0"/>
          <a:cs typeface="MS PGothic" charset="0"/>
        </a:defRPr>
      </a:lvl3pPr>
      <a:lvl4pPr algn="l" defTabSz="449263" rtl="0" eaLnBrk="0" fontAlgn="base" hangingPunct="0">
        <a:lnSpc>
          <a:spcPct val="93000"/>
        </a:lnSpc>
        <a:spcBef>
          <a:spcPct val="0"/>
        </a:spcBef>
        <a:spcAft>
          <a:spcPct val="0"/>
        </a:spcAft>
        <a:buClr>
          <a:srgbClr val="000000"/>
        </a:buClr>
        <a:buSzPct val="100000"/>
        <a:buFont typeface="Times New Roman" charset="0"/>
        <a:defRPr sz="4400">
          <a:solidFill>
            <a:srgbClr val="004990"/>
          </a:solidFill>
          <a:latin typeface="Arial" charset="0"/>
          <a:ea typeface="ＭＳ Ｐゴシック" charset="0"/>
          <a:cs typeface="MS PGothic" charset="0"/>
        </a:defRPr>
      </a:lvl4pPr>
      <a:lvl5pPr algn="l" defTabSz="449263" rtl="0" eaLnBrk="0" fontAlgn="base" hangingPunct="0">
        <a:lnSpc>
          <a:spcPct val="93000"/>
        </a:lnSpc>
        <a:spcBef>
          <a:spcPct val="0"/>
        </a:spcBef>
        <a:spcAft>
          <a:spcPct val="0"/>
        </a:spcAft>
        <a:buClr>
          <a:srgbClr val="000000"/>
        </a:buClr>
        <a:buSzPct val="100000"/>
        <a:buFont typeface="Times New Roman" charset="0"/>
        <a:defRPr sz="4400">
          <a:solidFill>
            <a:srgbClr val="004990"/>
          </a:solidFill>
          <a:latin typeface="Arial" charset="0"/>
          <a:ea typeface="ＭＳ Ｐゴシック" charset="0"/>
          <a:cs typeface="MS PGothic" charset="0"/>
        </a:defRPr>
      </a:lvl5pPr>
      <a:lvl6pPr marL="2514600" indent="-228600" algn="l" defTabSz="449263" rtl="0" fontAlgn="base" hangingPunct="0">
        <a:lnSpc>
          <a:spcPct val="93000"/>
        </a:lnSpc>
        <a:spcBef>
          <a:spcPct val="0"/>
        </a:spcBef>
        <a:spcAft>
          <a:spcPct val="0"/>
        </a:spcAft>
        <a:buClr>
          <a:srgbClr val="000000"/>
        </a:buClr>
        <a:buSzPct val="100000"/>
        <a:buFont typeface="Times New Roman" charset="0"/>
        <a:defRPr sz="4400">
          <a:solidFill>
            <a:srgbClr val="004990"/>
          </a:solidFill>
          <a:latin typeface="Arial" charset="0"/>
          <a:ea typeface="ＭＳ Ｐゴシック" charset="0"/>
          <a:cs typeface="MS PGothic" charset="0"/>
        </a:defRPr>
      </a:lvl6pPr>
      <a:lvl7pPr marL="2971800" indent="-228600" algn="l" defTabSz="449263" rtl="0" fontAlgn="base" hangingPunct="0">
        <a:lnSpc>
          <a:spcPct val="93000"/>
        </a:lnSpc>
        <a:spcBef>
          <a:spcPct val="0"/>
        </a:spcBef>
        <a:spcAft>
          <a:spcPct val="0"/>
        </a:spcAft>
        <a:buClr>
          <a:srgbClr val="000000"/>
        </a:buClr>
        <a:buSzPct val="100000"/>
        <a:buFont typeface="Times New Roman" charset="0"/>
        <a:defRPr sz="4400">
          <a:solidFill>
            <a:srgbClr val="004990"/>
          </a:solidFill>
          <a:latin typeface="Arial" charset="0"/>
          <a:ea typeface="ＭＳ Ｐゴシック" charset="0"/>
          <a:cs typeface="MS PGothic" charset="0"/>
        </a:defRPr>
      </a:lvl7pPr>
      <a:lvl8pPr marL="3429000" indent="-228600" algn="l" defTabSz="449263" rtl="0" fontAlgn="base" hangingPunct="0">
        <a:lnSpc>
          <a:spcPct val="93000"/>
        </a:lnSpc>
        <a:spcBef>
          <a:spcPct val="0"/>
        </a:spcBef>
        <a:spcAft>
          <a:spcPct val="0"/>
        </a:spcAft>
        <a:buClr>
          <a:srgbClr val="000000"/>
        </a:buClr>
        <a:buSzPct val="100000"/>
        <a:buFont typeface="Times New Roman" charset="0"/>
        <a:defRPr sz="4400">
          <a:solidFill>
            <a:srgbClr val="004990"/>
          </a:solidFill>
          <a:latin typeface="Arial" charset="0"/>
          <a:ea typeface="ＭＳ Ｐゴシック" charset="0"/>
          <a:cs typeface="MS PGothic" charset="0"/>
        </a:defRPr>
      </a:lvl8pPr>
      <a:lvl9pPr marL="3886200" indent="-228600" algn="l" defTabSz="449263" rtl="0" fontAlgn="base" hangingPunct="0">
        <a:lnSpc>
          <a:spcPct val="93000"/>
        </a:lnSpc>
        <a:spcBef>
          <a:spcPct val="0"/>
        </a:spcBef>
        <a:spcAft>
          <a:spcPct val="0"/>
        </a:spcAft>
        <a:buClr>
          <a:srgbClr val="000000"/>
        </a:buClr>
        <a:buSzPct val="100000"/>
        <a:buFont typeface="Times New Roman" charset="0"/>
        <a:defRPr sz="4400">
          <a:solidFill>
            <a:srgbClr val="004990"/>
          </a:solidFill>
          <a:latin typeface="Arial" charset="0"/>
          <a:ea typeface="ＭＳ Ｐゴシック" charset="0"/>
          <a:cs typeface="MS PGothic" charset="0"/>
        </a:defRPr>
      </a:lvl9pPr>
    </p:titleStyle>
    <p:bodyStyle>
      <a:lvl1pPr marL="342900" indent="-342900" algn="l" defTabSz="449263" rtl="0" eaLnBrk="0" fontAlgn="base" hangingPunct="0">
        <a:lnSpc>
          <a:spcPct val="93000"/>
        </a:lnSpc>
        <a:spcBef>
          <a:spcPts val="1425"/>
        </a:spcBef>
        <a:spcAft>
          <a:spcPct val="0"/>
        </a:spcAft>
        <a:buClr>
          <a:srgbClr val="000000"/>
        </a:buClr>
        <a:buSzPct val="100000"/>
        <a:buFont typeface="Times New Roman" charset="0"/>
        <a:defRPr sz="3200">
          <a:solidFill>
            <a:srgbClr val="004990"/>
          </a:solidFill>
          <a:latin typeface="+mn-lt"/>
          <a:ea typeface="+mn-ea"/>
          <a:cs typeface="+mn-cs"/>
        </a:defRPr>
      </a:lvl1pPr>
      <a:lvl2pPr marL="742950" indent="-285750" algn="l" defTabSz="449263" rtl="0" eaLnBrk="0" fontAlgn="base" hangingPunct="0">
        <a:lnSpc>
          <a:spcPct val="93000"/>
        </a:lnSpc>
        <a:spcBef>
          <a:spcPts val="1138"/>
        </a:spcBef>
        <a:spcAft>
          <a:spcPct val="0"/>
        </a:spcAft>
        <a:buClr>
          <a:srgbClr val="000000"/>
        </a:buClr>
        <a:buSzPct val="100000"/>
        <a:buFont typeface="Times New Roman" charset="0"/>
        <a:defRPr sz="2400">
          <a:solidFill>
            <a:srgbClr val="004990"/>
          </a:solidFill>
          <a:latin typeface="+mn-lt"/>
          <a:ea typeface="+mn-ea"/>
          <a:cs typeface="+mn-cs"/>
        </a:defRPr>
      </a:lvl2pPr>
      <a:lvl3pPr marL="1143000" indent="-228600" algn="l" defTabSz="449263" rtl="0" eaLnBrk="0" fontAlgn="base" hangingPunct="0">
        <a:lnSpc>
          <a:spcPct val="93000"/>
        </a:lnSpc>
        <a:spcBef>
          <a:spcPts val="850"/>
        </a:spcBef>
        <a:spcAft>
          <a:spcPct val="0"/>
        </a:spcAft>
        <a:buClr>
          <a:srgbClr val="000000"/>
        </a:buClr>
        <a:buSzPct val="100000"/>
        <a:buFont typeface="Times New Roman" charset="0"/>
        <a:defRPr sz="2000">
          <a:solidFill>
            <a:srgbClr val="004990"/>
          </a:solidFill>
          <a:latin typeface="+mn-lt"/>
          <a:ea typeface="+mn-ea"/>
          <a:cs typeface="+mn-cs"/>
        </a:defRPr>
      </a:lvl3pPr>
      <a:lvl4pPr marL="1600200" indent="-228600" algn="l" defTabSz="449263" rtl="0" eaLnBrk="0" fontAlgn="base" hangingPunct="0">
        <a:lnSpc>
          <a:spcPct val="93000"/>
        </a:lnSpc>
        <a:spcBef>
          <a:spcPts val="575"/>
        </a:spcBef>
        <a:spcAft>
          <a:spcPct val="0"/>
        </a:spcAft>
        <a:buClr>
          <a:srgbClr val="000000"/>
        </a:buClr>
        <a:buSzPct val="100000"/>
        <a:buFont typeface="Times New Roman" charset="0"/>
        <a:defRPr sz="2000">
          <a:solidFill>
            <a:srgbClr val="004990"/>
          </a:solidFill>
          <a:latin typeface="+mn-lt"/>
          <a:ea typeface="+mn-ea"/>
          <a:cs typeface="+mn-cs"/>
        </a:defRPr>
      </a:lvl4pPr>
      <a:lvl5pPr marL="2057400" indent="-228600" algn="l" defTabSz="449263" rtl="0" eaLnBrk="0" fontAlgn="base" hangingPunct="0">
        <a:lnSpc>
          <a:spcPct val="93000"/>
        </a:lnSpc>
        <a:spcBef>
          <a:spcPts val="288"/>
        </a:spcBef>
        <a:spcAft>
          <a:spcPct val="0"/>
        </a:spcAft>
        <a:buClr>
          <a:srgbClr val="000000"/>
        </a:buClr>
        <a:buSzPct val="100000"/>
        <a:buFont typeface="Times New Roman" charset="0"/>
        <a:defRPr sz="2000">
          <a:solidFill>
            <a:srgbClr val="004990"/>
          </a:solidFill>
          <a:latin typeface="+mn-lt"/>
          <a:ea typeface="+mn-ea"/>
          <a:cs typeface="+mn-cs"/>
        </a:defRPr>
      </a:lvl5pPr>
      <a:lvl6pPr marL="2514600" indent="-228600" algn="l" defTabSz="449263" rtl="0" fontAlgn="base" hangingPunct="0">
        <a:lnSpc>
          <a:spcPct val="93000"/>
        </a:lnSpc>
        <a:spcBef>
          <a:spcPts val="288"/>
        </a:spcBef>
        <a:spcAft>
          <a:spcPct val="0"/>
        </a:spcAft>
        <a:buClr>
          <a:srgbClr val="000000"/>
        </a:buClr>
        <a:buSzPct val="100000"/>
        <a:buFont typeface="Times New Roman" charset="0"/>
        <a:defRPr sz="2000">
          <a:solidFill>
            <a:srgbClr val="004990"/>
          </a:solidFill>
          <a:latin typeface="+mn-lt"/>
          <a:ea typeface="+mn-ea"/>
          <a:cs typeface="+mn-cs"/>
        </a:defRPr>
      </a:lvl6pPr>
      <a:lvl7pPr marL="2971800" indent="-228600" algn="l" defTabSz="449263" rtl="0" fontAlgn="base" hangingPunct="0">
        <a:lnSpc>
          <a:spcPct val="93000"/>
        </a:lnSpc>
        <a:spcBef>
          <a:spcPts val="288"/>
        </a:spcBef>
        <a:spcAft>
          <a:spcPct val="0"/>
        </a:spcAft>
        <a:buClr>
          <a:srgbClr val="000000"/>
        </a:buClr>
        <a:buSzPct val="100000"/>
        <a:buFont typeface="Times New Roman" charset="0"/>
        <a:defRPr sz="2000">
          <a:solidFill>
            <a:srgbClr val="004990"/>
          </a:solidFill>
          <a:latin typeface="+mn-lt"/>
          <a:ea typeface="+mn-ea"/>
          <a:cs typeface="+mn-cs"/>
        </a:defRPr>
      </a:lvl7pPr>
      <a:lvl8pPr marL="3429000" indent="-228600" algn="l" defTabSz="449263" rtl="0" fontAlgn="base" hangingPunct="0">
        <a:lnSpc>
          <a:spcPct val="93000"/>
        </a:lnSpc>
        <a:spcBef>
          <a:spcPts val="288"/>
        </a:spcBef>
        <a:spcAft>
          <a:spcPct val="0"/>
        </a:spcAft>
        <a:buClr>
          <a:srgbClr val="000000"/>
        </a:buClr>
        <a:buSzPct val="100000"/>
        <a:buFont typeface="Times New Roman" charset="0"/>
        <a:defRPr sz="2000">
          <a:solidFill>
            <a:srgbClr val="004990"/>
          </a:solidFill>
          <a:latin typeface="+mn-lt"/>
          <a:ea typeface="+mn-ea"/>
          <a:cs typeface="+mn-cs"/>
        </a:defRPr>
      </a:lvl8pPr>
      <a:lvl9pPr marL="3886200" indent="-228600" algn="l" defTabSz="449263" rtl="0" fontAlgn="base" hangingPunct="0">
        <a:lnSpc>
          <a:spcPct val="93000"/>
        </a:lnSpc>
        <a:spcBef>
          <a:spcPts val="288"/>
        </a:spcBef>
        <a:spcAft>
          <a:spcPct val="0"/>
        </a:spcAft>
        <a:buClr>
          <a:srgbClr val="000000"/>
        </a:buClr>
        <a:buSzPct val="100000"/>
        <a:buFont typeface="Times New Roman" charset="0"/>
        <a:defRPr sz="2000">
          <a:solidFill>
            <a:srgbClr val="004990"/>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1113"/>
            <a:ext cx="9144000" cy="84137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098" name="AutoShape 2"/>
          <p:cNvSpPr>
            <a:spLocks noChangeArrowheads="1"/>
          </p:cNvSpPr>
          <p:nvPr/>
        </p:nvSpPr>
        <p:spPr bwMode="auto">
          <a:xfrm>
            <a:off x="8458200" y="6505575"/>
            <a:ext cx="533400" cy="514350"/>
          </a:xfrm>
          <a:custGeom>
            <a:avLst/>
            <a:gdLst>
              <a:gd name="G0" fmla="*/ 1482 1 2"/>
              <a:gd name="G1" fmla="*/ 1429 1 2"/>
              <a:gd name="G2" fmla="+- 1429 0 0"/>
              <a:gd name="G3" fmla="+- 1482 0 0"/>
            </a:gdLst>
            <a:ahLst/>
            <a:cxnLst>
              <a:cxn ang="0">
                <a:pos x="r" y="vc"/>
              </a:cxn>
              <a:cxn ang="5400000">
                <a:pos x="hc" y="b"/>
              </a:cxn>
              <a:cxn ang="10800000">
                <a:pos x="l" y="vc"/>
              </a:cxn>
              <a:cxn ang="16200000">
                <a:pos x="hc" y="t"/>
              </a:cxn>
            </a:cxnLst>
            <a:rect l="0" t="0" r="0" b="0"/>
            <a:pathLst>
              <a:path>
                <a:moveTo>
                  <a:pt x="0" y="0"/>
                </a:moveTo>
                <a:lnTo>
                  <a:pt x="1482" y="0"/>
                </a:lnTo>
                <a:lnTo>
                  <a:pt x="1482" y="1429"/>
                </a:lnTo>
                <a:lnTo>
                  <a:pt x="0" y="142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lstStyle/>
          <a:p>
            <a:pPr algn="r" hangingPunct="1">
              <a:lnSpc>
                <a:spcPct val="100000"/>
              </a:lnSpc>
              <a:defRPr/>
            </a:pPr>
            <a:fld id="{1A39C724-16A3-5D4A-8C90-2AF492E502ED}" type="slidenum">
              <a:rPr lang="en-GB" sz="1000">
                <a:solidFill>
                  <a:srgbClr val="23589C"/>
                </a:solidFill>
                <a:cs typeface="MS PGothic" charset="0"/>
              </a:rPr>
              <a:pPr algn="r" hangingPunct="1">
                <a:lnSpc>
                  <a:spcPct val="100000"/>
                </a:lnSpc>
                <a:defRPr/>
              </a:pPr>
              <a:t>‹Nr.›</a:t>
            </a:fld>
            <a:endParaRPr lang="en-GB" sz="1000">
              <a:solidFill>
                <a:srgbClr val="23589C"/>
              </a:solidFill>
              <a:cs typeface="MS PGothic" charset="0"/>
            </a:endParaRPr>
          </a:p>
        </p:txBody>
      </p:sp>
      <p:pic>
        <p:nvPicPr>
          <p:cNvPr id="4099"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32588" y="144463"/>
            <a:ext cx="1936750" cy="581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100" name="Picture 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245475" y="125413"/>
            <a:ext cx="574675" cy="3000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101" name="Rectangle 5"/>
          <p:cNvSpPr>
            <a:spLocks noGrp="1" noChangeArrowheads="1"/>
          </p:cNvSpPr>
          <p:nvPr>
            <p:ph type="title"/>
          </p:nvPr>
        </p:nvSpPr>
        <p:spPr bwMode="auto">
          <a:xfrm>
            <a:off x="396875" y="144463"/>
            <a:ext cx="6189663"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5000" rIns="90000" bIns="45000" numCol="1" anchor="t" anchorCtr="0" compatLnSpc="1">
            <a:prstTxWarp prst="textNoShape">
              <a:avLst/>
            </a:prstTxWarp>
          </a:bodyPr>
          <a:lstStyle/>
          <a:p>
            <a:pPr lvl="0"/>
            <a:r>
              <a:rPr lang="en-GB"/>
              <a:t>Click to edit Master title style</a:t>
            </a:r>
          </a:p>
        </p:txBody>
      </p:sp>
      <p:sp>
        <p:nvSpPr>
          <p:cNvPr id="4102" name="Rectangle 6"/>
          <p:cNvSpPr>
            <a:spLocks noGrp="1" noChangeArrowheads="1"/>
          </p:cNvSpPr>
          <p:nvPr>
            <p:ph type="body" idx="1"/>
          </p:nvPr>
        </p:nvSpPr>
        <p:spPr bwMode="auto">
          <a:xfrm>
            <a:off x="4572000" y="3222625"/>
            <a:ext cx="4151313" cy="3382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5000" rIns="90000" bIns="450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LevelClick icon to add picture</a:t>
            </a:r>
          </a:p>
        </p:txBody>
      </p:sp>
      <p:sp>
        <p:nvSpPr>
          <p:cNvPr id="4103" name="Text Box 7"/>
          <p:cNvSpPr txBox="1">
            <a:spLocks noChangeArrowheads="1"/>
          </p:cNvSpPr>
          <p:nvPr/>
        </p:nvSpPr>
        <p:spPr bwMode="auto">
          <a:xfrm>
            <a:off x="395288" y="985838"/>
            <a:ext cx="8329612" cy="5519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marL="431800" indent="-32385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1pPr>
            <a:lvl2pPr marL="863600" indent="-32385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2pPr>
            <a:lvl3pPr marL="1295400" indent="-287338">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3pPr>
            <a:lvl4pPr marL="1727200" indent="-21590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4pPr>
            <a:lvl5pPr marL="2159000" indent="-21590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5pPr>
            <a:lvl6pPr marL="2616200" indent="-2159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6pPr>
            <a:lvl7pPr marL="3073400" indent="-2159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7pPr>
            <a:lvl8pPr marL="3530600" indent="-2159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8pPr>
            <a:lvl9pPr marL="3987800" indent="-2159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9pPr>
          </a:lstStyle>
          <a:p>
            <a:pPr>
              <a:lnSpc>
                <a:spcPct val="100000"/>
              </a:lnSpc>
              <a:spcBef>
                <a:spcPts val="1425"/>
              </a:spcBef>
              <a:buSzPct val="45000"/>
              <a:buFont typeface="Wingdings" charset="0"/>
              <a:buChar char=""/>
              <a:defRPr/>
            </a:pPr>
            <a:r>
              <a:rPr lang="en-US" sz="2400" smtClean="0">
                <a:solidFill>
                  <a:srgbClr val="004990"/>
                </a:solidFill>
                <a:cs typeface="MS PGothic" charset="0"/>
              </a:rPr>
              <a:t>Click to edit the outline text format</a:t>
            </a:r>
          </a:p>
          <a:p>
            <a:pPr lvl="1">
              <a:lnSpc>
                <a:spcPct val="100000"/>
              </a:lnSpc>
              <a:spcBef>
                <a:spcPts val="1138"/>
              </a:spcBef>
              <a:buSzPct val="75000"/>
              <a:buFont typeface="Symbol" charset="0"/>
              <a:buChar char=""/>
              <a:defRPr/>
            </a:pPr>
            <a:r>
              <a:rPr lang="en-US" sz="2400" smtClean="0">
                <a:solidFill>
                  <a:srgbClr val="004990"/>
                </a:solidFill>
                <a:cs typeface="MS PGothic" charset="0"/>
              </a:rPr>
              <a:t>Second Outline Level</a:t>
            </a:r>
          </a:p>
          <a:p>
            <a:pPr lvl="2">
              <a:lnSpc>
                <a:spcPct val="100000"/>
              </a:lnSpc>
              <a:spcBef>
                <a:spcPts val="850"/>
              </a:spcBef>
              <a:buSzPct val="45000"/>
              <a:buFont typeface="Wingdings" charset="0"/>
              <a:buChar char=""/>
              <a:defRPr/>
            </a:pPr>
            <a:r>
              <a:rPr lang="en-US" sz="2400" smtClean="0">
                <a:solidFill>
                  <a:srgbClr val="004990"/>
                </a:solidFill>
                <a:cs typeface="MS PGothic" charset="0"/>
              </a:rPr>
              <a:t>Third Outline Level</a:t>
            </a:r>
          </a:p>
          <a:p>
            <a:pPr lvl="3">
              <a:lnSpc>
                <a:spcPct val="100000"/>
              </a:lnSpc>
              <a:spcBef>
                <a:spcPts val="575"/>
              </a:spcBef>
              <a:buSzPct val="75000"/>
              <a:buFont typeface="Symbol" charset="0"/>
              <a:buChar char=""/>
              <a:defRPr/>
            </a:pPr>
            <a:r>
              <a:rPr lang="en-US" sz="2400" smtClean="0">
                <a:solidFill>
                  <a:srgbClr val="004990"/>
                </a:solidFill>
                <a:cs typeface="MS PGothic" charset="0"/>
              </a:rPr>
              <a:t>Fourth Outline Level</a:t>
            </a:r>
          </a:p>
          <a:p>
            <a:pPr lvl="4">
              <a:lnSpc>
                <a:spcPct val="100000"/>
              </a:lnSpc>
              <a:spcBef>
                <a:spcPts val="288"/>
              </a:spcBef>
              <a:buSzPct val="45000"/>
              <a:buFont typeface="Wingdings" charset="0"/>
              <a:buChar char=""/>
              <a:defRPr/>
            </a:pPr>
            <a:r>
              <a:rPr lang="en-US" sz="2400" smtClean="0">
                <a:solidFill>
                  <a:srgbClr val="004990"/>
                </a:solidFill>
                <a:cs typeface="MS PGothic" charset="0"/>
              </a:rPr>
              <a:t>Fifth Outline Level</a:t>
            </a:r>
          </a:p>
          <a:p>
            <a:pPr lvl="4">
              <a:lnSpc>
                <a:spcPct val="100000"/>
              </a:lnSpc>
              <a:spcBef>
                <a:spcPts val="288"/>
              </a:spcBef>
              <a:buSzPct val="45000"/>
              <a:buFont typeface="Wingdings" charset="0"/>
              <a:buChar char=""/>
              <a:defRPr/>
            </a:pPr>
            <a:r>
              <a:rPr lang="en-US" sz="2400" smtClean="0">
                <a:solidFill>
                  <a:srgbClr val="004990"/>
                </a:solidFill>
                <a:cs typeface="MS PGothic" charset="0"/>
              </a:rPr>
              <a:t>Sixth Outline Level</a:t>
            </a:r>
          </a:p>
          <a:p>
            <a:pPr>
              <a:lnSpc>
                <a:spcPct val="100000"/>
              </a:lnSpc>
              <a:spcBef>
                <a:spcPts val="488"/>
              </a:spcBef>
              <a:buClr>
                <a:srgbClr val="004990"/>
              </a:buClr>
              <a:buFont typeface="Wingdings 2" charset="0"/>
              <a:buChar char=""/>
              <a:defRPr/>
            </a:pPr>
            <a:r>
              <a:rPr lang="en-US" sz="2400" smtClean="0">
                <a:solidFill>
                  <a:srgbClr val="004990"/>
                </a:solidFill>
                <a:cs typeface="MS PGothic" charset="0"/>
              </a:rPr>
              <a:t>Seventh Outline LevelClick to edit Master text styles</a:t>
            </a:r>
          </a:p>
          <a:p>
            <a:pPr lvl="1">
              <a:lnSpc>
                <a:spcPct val="100000"/>
              </a:lnSpc>
              <a:spcBef>
                <a:spcPts val="400"/>
              </a:spcBef>
              <a:buClr>
                <a:srgbClr val="004990"/>
              </a:buClr>
              <a:buFont typeface="Symbol" charset="0"/>
              <a:buChar char=""/>
              <a:defRPr/>
            </a:pPr>
            <a:r>
              <a:rPr lang="en-US" sz="2000" smtClean="0">
                <a:solidFill>
                  <a:srgbClr val="004990"/>
                </a:solidFill>
                <a:cs typeface="MS PGothic" charset="0"/>
              </a:rPr>
              <a:t>Second level</a:t>
            </a:r>
          </a:p>
          <a:p>
            <a:pPr lvl="2">
              <a:lnSpc>
                <a:spcPct val="100000"/>
              </a:lnSpc>
              <a:spcBef>
                <a:spcPts val="363"/>
              </a:spcBef>
              <a:buClr>
                <a:srgbClr val="004990"/>
              </a:buClr>
              <a:buFont typeface="Wingdings 2" charset="0"/>
              <a:buChar char=""/>
              <a:defRPr/>
            </a:pPr>
            <a:r>
              <a:rPr lang="en-US" smtClean="0">
                <a:solidFill>
                  <a:srgbClr val="004990"/>
                </a:solidFill>
                <a:cs typeface="MS PGothic" charset="0"/>
              </a:rPr>
              <a:t>Third level</a:t>
            </a:r>
          </a:p>
          <a:p>
            <a:pPr lvl="3">
              <a:lnSpc>
                <a:spcPct val="100000"/>
              </a:lnSpc>
              <a:spcBef>
                <a:spcPts val="325"/>
              </a:spcBef>
              <a:buClr>
                <a:srgbClr val="004990"/>
              </a:buClr>
              <a:buFont typeface="Symbol" charset="0"/>
              <a:buChar char=""/>
              <a:defRPr/>
            </a:pPr>
            <a:r>
              <a:rPr lang="en-US" sz="1600" smtClean="0">
                <a:solidFill>
                  <a:srgbClr val="004990"/>
                </a:solidFill>
                <a:cs typeface="MS PGothic" charset="0"/>
              </a:rPr>
              <a:t>Fourth level</a:t>
            </a:r>
          </a:p>
          <a:p>
            <a:pPr lvl="4">
              <a:lnSpc>
                <a:spcPct val="100000"/>
              </a:lnSpc>
              <a:spcBef>
                <a:spcPts val="288"/>
              </a:spcBef>
              <a:buClr>
                <a:srgbClr val="004990"/>
              </a:buClr>
              <a:buFont typeface="StarSymbol" charset="0"/>
              <a:buChar char="»"/>
              <a:defRPr/>
            </a:pPr>
            <a:r>
              <a:rPr lang="en-US" sz="1400" smtClean="0">
                <a:solidFill>
                  <a:srgbClr val="004990"/>
                </a:solidFill>
                <a:cs typeface="MS PGothic" charset="0"/>
              </a:rPr>
              <a:t>Fifth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449263" rtl="0" eaLnBrk="0" fontAlgn="base" hangingPunct="0">
        <a:lnSpc>
          <a:spcPct val="93000"/>
        </a:lnSpc>
        <a:spcBef>
          <a:spcPct val="0"/>
        </a:spcBef>
        <a:spcAft>
          <a:spcPct val="0"/>
        </a:spcAft>
        <a:buClr>
          <a:srgbClr val="000000"/>
        </a:buClr>
        <a:buSzPct val="100000"/>
        <a:buFont typeface="Times New Roman" charset="0"/>
        <a:defRPr sz="4400">
          <a:solidFill>
            <a:srgbClr val="004990"/>
          </a:solidFill>
          <a:latin typeface="+mj-lt"/>
          <a:ea typeface="+mj-ea"/>
          <a:cs typeface="+mj-cs"/>
        </a:defRPr>
      </a:lvl1pPr>
      <a:lvl2pPr algn="l" defTabSz="449263" rtl="0" eaLnBrk="0" fontAlgn="base" hangingPunct="0">
        <a:lnSpc>
          <a:spcPct val="93000"/>
        </a:lnSpc>
        <a:spcBef>
          <a:spcPct val="0"/>
        </a:spcBef>
        <a:spcAft>
          <a:spcPct val="0"/>
        </a:spcAft>
        <a:buClr>
          <a:srgbClr val="000000"/>
        </a:buClr>
        <a:buSzPct val="100000"/>
        <a:buFont typeface="Times New Roman" charset="0"/>
        <a:defRPr sz="4400">
          <a:solidFill>
            <a:srgbClr val="004990"/>
          </a:solidFill>
          <a:latin typeface="Arial" charset="0"/>
          <a:ea typeface="ＭＳ Ｐゴシック" charset="0"/>
          <a:cs typeface="MS PGothic" charset="0"/>
        </a:defRPr>
      </a:lvl2pPr>
      <a:lvl3pPr algn="l" defTabSz="449263" rtl="0" eaLnBrk="0" fontAlgn="base" hangingPunct="0">
        <a:lnSpc>
          <a:spcPct val="93000"/>
        </a:lnSpc>
        <a:spcBef>
          <a:spcPct val="0"/>
        </a:spcBef>
        <a:spcAft>
          <a:spcPct val="0"/>
        </a:spcAft>
        <a:buClr>
          <a:srgbClr val="000000"/>
        </a:buClr>
        <a:buSzPct val="100000"/>
        <a:buFont typeface="Times New Roman" charset="0"/>
        <a:defRPr sz="4400">
          <a:solidFill>
            <a:srgbClr val="004990"/>
          </a:solidFill>
          <a:latin typeface="Arial" charset="0"/>
          <a:ea typeface="ＭＳ Ｐゴシック" charset="0"/>
          <a:cs typeface="MS PGothic" charset="0"/>
        </a:defRPr>
      </a:lvl3pPr>
      <a:lvl4pPr algn="l" defTabSz="449263" rtl="0" eaLnBrk="0" fontAlgn="base" hangingPunct="0">
        <a:lnSpc>
          <a:spcPct val="93000"/>
        </a:lnSpc>
        <a:spcBef>
          <a:spcPct val="0"/>
        </a:spcBef>
        <a:spcAft>
          <a:spcPct val="0"/>
        </a:spcAft>
        <a:buClr>
          <a:srgbClr val="000000"/>
        </a:buClr>
        <a:buSzPct val="100000"/>
        <a:buFont typeface="Times New Roman" charset="0"/>
        <a:defRPr sz="4400">
          <a:solidFill>
            <a:srgbClr val="004990"/>
          </a:solidFill>
          <a:latin typeface="Arial" charset="0"/>
          <a:ea typeface="ＭＳ Ｐゴシック" charset="0"/>
          <a:cs typeface="MS PGothic" charset="0"/>
        </a:defRPr>
      </a:lvl4pPr>
      <a:lvl5pPr algn="l" defTabSz="449263" rtl="0" eaLnBrk="0" fontAlgn="base" hangingPunct="0">
        <a:lnSpc>
          <a:spcPct val="93000"/>
        </a:lnSpc>
        <a:spcBef>
          <a:spcPct val="0"/>
        </a:spcBef>
        <a:spcAft>
          <a:spcPct val="0"/>
        </a:spcAft>
        <a:buClr>
          <a:srgbClr val="000000"/>
        </a:buClr>
        <a:buSzPct val="100000"/>
        <a:buFont typeface="Times New Roman" charset="0"/>
        <a:defRPr sz="4400">
          <a:solidFill>
            <a:srgbClr val="004990"/>
          </a:solidFill>
          <a:latin typeface="Arial" charset="0"/>
          <a:ea typeface="ＭＳ Ｐゴシック" charset="0"/>
          <a:cs typeface="MS PGothic" charset="0"/>
        </a:defRPr>
      </a:lvl5pPr>
      <a:lvl6pPr marL="2514600" indent="-228600" algn="l" defTabSz="449263" rtl="0" fontAlgn="base" hangingPunct="0">
        <a:lnSpc>
          <a:spcPct val="93000"/>
        </a:lnSpc>
        <a:spcBef>
          <a:spcPct val="0"/>
        </a:spcBef>
        <a:spcAft>
          <a:spcPct val="0"/>
        </a:spcAft>
        <a:buClr>
          <a:srgbClr val="000000"/>
        </a:buClr>
        <a:buSzPct val="100000"/>
        <a:buFont typeface="Times New Roman" charset="0"/>
        <a:defRPr sz="4400">
          <a:solidFill>
            <a:srgbClr val="004990"/>
          </a:solidFill>
          <a:latin typeface="Arial" charset="0"/>
          <a:ea typeface="ＭＳ Ｐゴシック" charset="0"/>
          <a:cs typeface="MS PGothic" charset="0"/>
        </a:defRPr>
      </a:lvl6pPr>
      <a:lvl7pPr marL="2971800" indent="-228600" algn="l" defTabSz="449263" rtl="0" fontAlgn="base" hangingPunct="0">
        <a:lnSpc>
          <a:spcPct val="93000"/>
        </a:lnSpc>
        <a:spcBef>
          <a:spcPct val="0"/>
        </a:spcBef>
        <a:spcAft>
          <a:spcPct val="0"/>
        </a:spcAft>
        <a:buClr>
          <a:srgbClr val="000000"/>
        </a:buClr>
        <a:buSzPct val="100000"/>
        <a:buFont typeface="Times New Roman" charset="0"/>
        <a:defRPr sz="4400">
          <a:solidFill>
            <a:srgbClr val="004990"/>
          </a:solidFill>
          <a:latin typeface="Arial" charset="0"/>
          <a:ea typeface="ＭＳ Ｐゴシック" charset="0"/>
          <a:cs typeface="MS PGothic" charset="0"/>
        </a:defRPr>
      </a:lvl7pPr>
      <a:lvl8pPr marL="3429000" indent="-228600" algn="l" defTabSz="449263" rtl="0" fontAlgn="base" hangingPunct="0">
        <a:lnSpc>
          <a:spcPct val="93000"/>
        </a:lnSpc>
        <a:spcBef>
          <a:spcPct val="0"/>
        </a:spcBef>
        <a:spcAft>
          <a:spcPct val="0"/>
        </a:spcAft>
        <a:buClr>
          <a:srgbClr val="000000"/>
        </a:buClr>
        <a:buSzPct val="100000"/>
        <a:buFont typeface="Times New Roman" charset="0"/>
        <a:defRPr sz="4400">
          <a:solidFill>
            <a:srgbClr val="004990"/>
          </a:solidFill>
          <a:latin typeface="Arial" charset="0"/>
          <a:ea typeface="ＭＳ Ｐゴシック" charset="0"/>
          <a:cs typeface="MS PGothic" charset="0"/>
        </a:defRPr>
      </a:lvl8pPr>
      <a:lvl9pPr marL="3886200" indent="-228600" algn="l" defTabSz="449263" rtl="0" fontAlgn="base" hangingPunct="0">
        <a:lnSpc>
          <a:spcPct val="93000"/>
        </a:lnSpc>
        <a:spcBef>
          <a:spcPct val="0"/>
        </a:spcBef>
        <a:spcAft>
          <a:spcPct val="0"/>
        </a:spcAft>
        <a:buClr>
          <a:srgbClr val="000000"/>
        </a:buClr>
        <a:buSzPct val="100000"/>
        <a:buFont typeface="Times New Roman" charset="0"/>
        <a:defRPr sz="4400">
          <a:solidFill>
            <a:srgbClr val="004990"/>
          </a:solidFill>
          <a:latin typeface="Arial" charset="0"/>
          <a:ea typeface="ＭＳ Ｐゴシック" charset="0"/>
          <a:cs typeface="MS PGothic" charset="0"/>
        </a:defRPr>
      </a:lvl9pPr>
    </p:titleStyle>
    <p:bodyStyle>
      <a:lvl1pPr marL="342900" indent="-342900" algn="l" defTabSz="449263" rtl="0" eaLnBrk="0" fontAlgn="base" hangingPunct="0">
        <a:lnSpc>
          <a:spcPct val="93000"/>
        </a:lnSpc>
        <a:spcBef>
          <a:spcPts val="1425"/>
        </a:spcBef>
        <a:spcAft>
          <a:spcPct val="0"/>
        </a:spcAft>
        <a:buClr>
          <a:srgbClr val="000000"/>
        </a:buClr>
        <a:buSzPct val="100000"/>
        <a:buFont typeface="Times New Roman" charset="0"/>
        <a:defRPr sz="3200">
          <a:solidFill>
            <a:srgbClr val="004990"/>
          </a:solidFill>
          <a:latin typeface="+mn-lt"/>
          <a:ea typeface="+mn-ea"/>
          <a:cs typeface="+mn-cs"/>
        </a:defRPr>
      </a:lvl1pPr>
      <a:lvl2pPr marL="742950" indent="-285750" algn="l" defTabSz="449263" rtl="0" eaLnBrk="0" fontAlgn="base" hangingPunct="0">
        <a:lnSpc>
          <a:spcPct val="93000"/>
        </a:lnSpc>
        <a:spcBef>
          <a:spcPts val="1138"/>
        </a:spcBef>
        <a:spcAft>
          <a:spcPct val="0"/>
        </a:spcAft>
        <a:buClr>
          <a:srgbClr val="000000"/>
        </a:buClr>
        <a:buSzPct val="100000"/>
        <a:buFont typeface="Times New Roman" charset="0"/>
        <a:defRPr sz="2400">
          <a:solidFill>
            <a:srgbClr val="004990"/>
          </a:solidFill>
          <a:latin typeface="+mn-lt"/>
          <a:ea typeface="+mn-ea"/>
          <a:cs typeface="+mn-cs"/>
        </a:defRPr>
      </a:lvl2pPr>
      <a:lvl3pPr marL="1143000" indent="-228600" algn="l" defTabSz="449263" rtl="0" eaLnBrk="0" fontAlgn="base" hangingPunct="0">
        <a:lnSpc>
          <a:spcPct val="93000"/>
        </a:lnSpc>
        <a:spcBef>
          <a:spcPts val="850"/>
        </a:spcBef>
        <a:spcAft>
          <a:spcPct val="0"/>
        </a:spcAft>
        <a:buClr>
          <a:srgbClr val="000000"/>
        </a:buClr>
        <a:buSzPct val="100000"/>
        <a:buFont typeface="Times New Roman" charset="0"/>
        <a:defRPr sz="2000">
          <a:solidFill>
            <a:srgbClr val="004990"/>
          </a:solidFill>
          <a:latin typeface="+mn-lt"/>
          <a:ea typeface="+mn-ea"/>
          <a:cs typeface="+mn-cs"/>
        </a:defRPr>
      </a:lvl3pPr>
      <a:lvl4pPr marL="1600200" indent="-228600" algn="l" defTabSz="449263" rtl="0" eaLnBrk="0" fontAlgn="base" hangingPunct="0">
        <a:lnSpc>
          <a:spcPct val="93000"/>
        </a:lnSpc>
        <a:spcBef>
          <a:spcPts val="575"/>
        </a:spcBef>
        <a:spcAft>
          <a:spcPct val="0"/>
        </a:spcAft>
        <a:buClr>
          <a:srgbClr val="000000"/>
        </a:buClr>
        <a:buSzPct val="100000"/>
        <a:buFont typeface="Times New Roman" charset="0"/>
        <a:defRPr sz="2000">
          <a:solidFill>
            <a:srgbClr val="004990"/>
          </a:solidFill>
          <a:latin typeface="+mn-lt"/>
          <a:ea typeface="+mn-ea"/>
          <a:cs typeface="+mn-cs"/>
        </a:defRPr>
      </a:lvl4pPr>
      <a:lvl5pPr marL="2057400" indent="-228600" algn="l" defTabSz="449263" rtl="0" eaLnBrk="0" fontAlgn="base" hangingPunct="0">
        <a:lnSpc>
          <a:spcPct val="93000"/>
        </a:lnSpc>
        <a:spcBef>
          <a:spcPts val="288"/>
        </a:spcBef>
        <a:spcAft>
          <a:spcPct val="0"/>
        </a:spcAft>
        <a:buClr>
          <a:srgbClr val="000000"/>
        </a:buClr>
        <a:buSzPct val="100000"/>
        <a:buFont typeface="Times New Roman" charset="0"/>
        <a:defRPr sz="2000">
          <a:solidFill>
            <a:srgbClr val="004990"/>
          </a:solidFill>
          <a:latin typeface="+mn-lt"/>
          <a:ea typeface="+mn-ea"/>
          <a:cs typeface="+mn-cs"/>
        </a:defRPr>
      </a:lvl5pPr>
      <a:lvl6pPr marL="2514600" indent="-228600" algn="l" defTabSz="449263" rtl="0" fontAlgn="base" hangingPunct="0">
        <a:lnSpc>
          <a:spcPct val="93000"/>
        </a:lnSpc>
        <a:spcBef>
          <a:spcPts val="288"/>
        </a:spcBef>
        <a:spcAft>
          <a:spcPct val="0"/>
        </a:spcAft>
        <a:buClr>
          <a:srgbClr val="000000"/>
        </a:buClr>
        <a:buSzPct val="100000"/>
        <a:buFont typeface="Times New Roman" charset="0"/>
        <a:defRPr sz="2000">
          <a:solidFill>
            <a:srgbClr val="004990"/>
          </a:solidFill>
          <a:latin typeface="+mn-lt"/>
          <a:ea typeface="+mn-ea"/>
          <a:cs typeface="+mn-cs"/>
        </a:defRPr>
      </a:lvl6pPr>
      <a:lvl7pPr marL="2971800" indent="-228600" algn="l" defTabSz="449263" rtl="0" fontAlgn="base" hangingPunct="0">
        <a:lnSpc>
          <a:spcPct val="93000"/>
        </a:lnSpc>
        <a:spcBef>
          <a:spcPts val="288"/>
        </a:spcBef>
        <a:spcAft>
          <a:spcPct val="0"/>
        </a:spcAft>
        <a:buClr>
          <a:srgbClr val="000000"/>
        </a:buClr>
        <a:buSzPct val="100000"/>
        <a:buFont typeface="Times New Roman" charset="0"/>
        <a:defRPr sz="2000">
          <a:solidFill>
            <a:srgbClr val="004990"/>
          </a:solidFill>
          <a:latin typeface="+mn-lt"/>
          <a:ea typeface="+mn-ea"/>
          <a:cs typeface="+mn-cs"/>
        </a:defRPr>
      </a:lvl7pPr>
      <a:lvl8pPr marL="3429000" indent="-228600" algn="l" defTabSz="449263" rtl="0" fontAlgn="base" hangingPunct="0">
        <a:lnSpc>
          <a:spcPct val="93000"/>
        </a:lnSpc>
        <a:spcBef>
          <a:spcPts val="288"/>
        </a:spcBef>
        <a:spcAft>
          <a:spcPct val="0"/>
        </a:spcAft>
        <a:buClr>
          <a:srgbClr val="000000"/>
        </a:buClr>
        <a:buSzPct val="100000"/>
        <a:buFont typeface="Times New Roman" charset="0"/>
        <a:defRPr sz="2000">
          <a:solidFill>
            <a:srgbClr val="004990"/>
          </a:solidFill>
          <a:latin typeface="+mn-lt"/>
          <a:ea typeface="+mn-ea"/>
          <a:cs typeface="+mn-cs"/>
        </a:defRPr>
      </a:lvl8pPr>
      <a:lvl9pPr marL="3886200" indent="-228600" algn="l" defTabSz="449263" rtl="0" fontAlgn="base" hangingPunct="0">
        <a:lnSpc>
          <a:spcPct val="93000"/>
        </a:lnSpc>
        <a:spcBef>
          <a:spcPts val="288"/>
        </a:spcBef>
        <a:spcAft>
          <a:spcPct val="0"/>
        </a:spcAft>
        <a:buClr>
          <a:srgbClr val="000000"/>
        </a:buClr>
        <a:buSzPct val="100000"/>
        <a:buFont typeface="Times New Roman" charset="0"/>
        <a:defRPr sz="2000">
          <a:solidFill>
            <a:srgbClr val="004990"/>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8413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122" name="AutoShape 2"/>
          <p:cNvSpPr>
            <a:spLocks noChangeArrowheads="1"/>
          </p:cNvSpPr>
          <p:nvPr/>
        </p:nvSpPr>
        <p:spPr bwMode="auto">
          <a:xfrm>
            <a:off x="8458200" y="6505575"/>
            <a:ext cx="533400" cy="514350"/>
          </a:xfrm>
          <a:custGeom>
            <a:avLst/>
            <a:gdLst>
              <a:gd name="G0" fmla="*/ 1482 1 2"/>
              <a:gd name="G1" fmla="*/ 1429 1 2"/>
              <a:gd name="G2" fmla="+- 1429 0 0"/>
              <a:gd name="G3" fmla="+- 1482 0 0"/>
            </a:gdLst>
            <a:ahLst/>
            <a:cxnLst>
              <a:cxn ang="0">
                <a:pos x="r" y="vc"/>
              </a:cxn>
              <a:cxn ang="5400000">
                <a:pos x="hc" y="b"/>
              </a:cxn>
              <a:cxn ang="10800000">
                <a:pos x="l" y="vc"/>
              </a:cxn>
              <a:cxn ang="16200000">
                <a:pos x="hc" y="t"/>
              </a:cxn>
            </a:cxnLst>
            <a:rect l="0" t="0" r="0" b="0"/>
            <a:pathLst>
              <a:path>
                <a:moveTo>
                  <a:pt x="0" y="0"/>
                </a:moveTo>
                <a:lnTo>
                  <a:pt x="1482" y="0"/>
                </a:lnTo>
                <a:lnTo>
                  <a:pt x="1482" y="1429"/>
                </a:lnTo>
                <a:lnTo>
                  <a:pt x="0" y="142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lstStyle/>
          <a:p>
            <a:pPr algn="r" hangingPunct="1">
              <a:lnSpc>
                <a:spcPct val="100000"/>
              </a:lnSpc>
              <a:defRPr/>
            </a:pPr>
            <a:fld id="{401DEEA4-FD56-8841-A2F1-57E9188B2C00}" type="slidenum">
              <a:rPr lang="en-GB" sz="1000">
                <a:solidFill>
                  <a:srgbClr val="23589C"/>
                </a:solidFill>
                <a:cs typeface="MS PGothic" charset="0"/>
              </a:rPr>
              <a:pPr algn="r" hangingPunct="1">
                <a:lnSpc>
                  <a:spcPct val="100000"/>
                </a:lnSpc>
                <a:defRPr/>
              </a:pPr>
              <a:t>‹Nr.›</a:t>
            </a:fld>
            <a:endParaRPr lang="en-GB" sz="1000">
              <a:solidFill>
                <a:srgbClr val="23589C"/>
              </a:solidFill>
              <a:cs typeface="MS PGothic" charset="0"/>
            </a:endParaRPr>
          </a:p>
        </p:txBody>
      </p:sp>
      <p:pic>
        <p:nvPicPr>
          <p:cNvPr id="5123"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32588" y="144463"/>
            <a:ext cx="1936750" cy="581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24" name="Picture 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245475" y="125413"/>
            <a:ext cx="574675" cy="3000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125" name="Rectangle 5"/>
          <p:cNvSpPr>
            <a:spLocks noGrp="1" noChangeArrowheads="1"/>
          </p:cNvSpPr>
          <p:nvPr>
            <p:ph type="title"/>
          </p:nvPr>
        </p:nvSpPr>
        <p:spPr bwMode="auto">
          <a:xfrm>
            <a:off x="396875" y="144463"/>
            <a:ext cx="6189663"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5000" rIns="90000" bIns="45000" numCol="1" anchor="t" anchorCtr="0" compatLnSpc="1">
            <a:prstTxWarp prst="textNoShape">
              <a:avLst/>
            </a:prstTxWarp>
          </a:bodyPr>
          <a:lstStyle/>
          <a:p>
            <a:pPr lvl="0"/>
            <a:r>
              <a:rPr lang="en-GB"/>
              <a:t>Click to edit Master title style</a:t>
            </a:r>
          </a:p>
        </p:txBody>
      </p:sp>
      <p:sp>
        <p:nvSpPr>
          <p:cNvPr id="5126" name="Rectangle 6"/>
          <p:cNvSpPr>
            <a:spLocks noGrp="1" noChangeArrowheads="1"/>
          </p:cNvSpPr>
          <p:nvPr>
            <p:ph type="body" idx="1"/>
          </p:nvPr>
        </p:nvSpPr>
        <p:spPr bwMode="auto">
          <a:xfrm>
            <a:off x="395288" y="985838"/>
            <a:ext cx="8328025" cy="551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5000" rIns="90000" bIns="450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LevelClick to edit Master text styles</a:t>
            </a:r>
          </a:p>
          <a:p>
            <a:pPr lvl="4"/>
            <a:r>
              <a:rPr lang="en-GB"/>
              <a:t>Second level</a:t>
            </a:r>
          </a:p>
          <a:p>
            <a:pPr lvl="4"/>
            <a:r>
              <a:rPr lang="en-GB"/>
              <a:t>Third level</a:t>
            </a:r>
          </a:p>
          <a:p>
            <a:pPr lvl="4"/>
            <a:r>
              <a:rPr lang="en-GB"/>
              <a:t>Fourth level</a:t>
            </a:r>
          </a:p>
          <a:p>
            <a:pPr lvl="4"/>
            <a:r>
              <a:rPr lang="en-GB"/>
              <a:t>Fifth level</a:t>
            </a:r>
          </a:p>
        </p:txBody>
      </p:sp>
      <p:sp>
        <p:nvSpPr>
          <p:cNvPr id="5127" name="Text Box 7"/>
          <p:cNvSpPr txBox="1">
            <a:spLocks noChangeArrowheads="1"/>
          </p:cNvSpPr>
          <p:nvPr/>
        </p:nvSpPr>
        <p:spPr bwMode="auto">
          <a:xfrm>
            <a:off x="4572000" y="1997075"/>
            <a:ext cx="4152900" cy="4608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marL="431800" indent="-323850">
              <a:tabLst>
                <a:tab pos="723900" algn="l"/>
                <a:tab pos="1447800" algn="l"/>
                <a:tab pos="2171700" algn="l"/>
                <a:tab pos="2895600" algn="l"/>
                <a:tab pos="3619500" algn="l"/>
              </a:tabLst>
              <a:defRPr>
                <a:solidFill>
                  <a:srgbClr val="000000"/>
                </a:solidFill>
                <a:latin typeface="Arial" charset="0"/>
                <a:ea typeface="ＭＳ Ｐゴシック" charset="0"/>
                <a:cs typeface="WenQuanYi Micro Hei" charset="0"/>
              </a:defRPr>
            </a:lvl1pPr>
            <a:lvl2pPr marL="863600" indent="-323850">
              <a:tabLst>
                <a:tab pos="723900" algn="l"/>
                <a:tab pos="1447800" algn="l"/>
                <a:tab pos="2171700" algn="l"/>
                <a:tab pos="2895600" algn="l"/>
                <a:tab pos="3619500" algn="l"/>
              </a:tabLst>
              <a:defRPr>
                <a:solidFill>
                  <a:srgbClr val="000000"/>
                </a:solidFill>
                <a:latin typeface="Arial" charset="0"/>
                <a:ea typeface="ＭＳ Ｐゴシック" charset="0"/>
                <a:cs typeface="WenQuanYi Micro Hei" charset="0"/>
              </a:defRPr>
            </a:lvl2pPr>
            <a:lvl3pPr marL="1295400" indent="-287338">
              <a:tabLst>
                <a:tab pos="723900" algn="l"/>
                <a:tab pos="1447800" algn="l"/>
                <a:tab pos="2171700" algn="l"/>
                <a:tab pos="2895600" algn="l"/>
                <a:tab pos="3619500" algn="l"/>
              </a:tabLst>
              <a:defRPr>
                <a:solidFill>
                  <a:srgbClr val="000000"/>
                </a:solidFill>
                <a:latin typeface="Arial" charset="0"/>
                <a:ea typeface="ＭＳ Ｐゴシック" charset="0"/>
                <a:cs typeface="WenQuanYi Micro Hei" charset="0"/>
              </a:defRPr>
            </a:lvl3pPr>
            <a:lvl4pPr marL="1727200" indent="-215900">
              <a:tabLst>
                <a:tab pos="723900" algn="l"/>
                <a:tab pos="1447800" algn="l"/>
                <a:tab pos="2171700" algn="l"/>
                <a:tab pos="2895600" algn="l"/>
                <a:tab pos="3619500" algn="l"/>
              </a:tabLst>
              <a:defRPr>
                <a:solidFill>
                  <a:srgbClr val="000000"/>
                </a:solidFill>
                <a:latin typeface="Arial" charset="0"/>
                <a:ea typeface="ＭＳ Ｐゴシック" charset="0"/>
                <a:cs typeface="WenQuanYi Micro Hei" charset="0"/>
              </a:defRPr>
            </a:lvl4pPr>
            <a:lvl5pPr marL="2159000" indent="-215900">
              <a:tabLst>
                <a:tab pos="723900" algn="l"/>
                <a:tab pos="1447800" algn="l"/>
                <a:tab pos="2171700" algn="l"/>
                <a:tab pos="2895600" algn="l"/>
                <a:tab pos="3619500" algn="l"/>
              </a:tabLst>
              <a:defRPr>
                <a:solidFill>
                  <a:srgbClr val="000000"/>
                </a:solidFill>
                <a:latin typeface="Arial" charset="0"/>
                <a:ea typeface="ＭＳ Ｐゴシック" charset="0"/>
                <a:cs typeface="WenQuanYi Micro Hei" charset="0"/>
              </a:defRPr>
            </a:lvl5pPr>
            <a:lvl6pPr marL="2616200" indent="-2159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Lst>
              <a:defRPr>
                <a:solidFill>
                  <a:srgbClr val="000000"/>
                </a:solidFill>
                <a:latin typeface="Arial" charset="0"/>
                <a:ea typeface="ＭＳ Ｐゴシック" charset="0"/>
                <a:cs typeface="WenQuanYi Micro Hei" charset="0"/>
              </a:defRPr>
            </a:lvl6pPr>
            <a:lvl7pPr marL="3073400" indent="-2159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Lst>
              <a:defRPr>
                <a:solidFill>
                  <a:srgbClr val="000000"/>
                </a:solidFill>
                <a:latin typeface="Arial" charset="0"/>
                <a:ea typeface="ＭＳ Ｐゴシック" charset="0"/>
                <a:cs typeface="WenQuanYi Micro Hei" charset="0"/>
              </a:defRPr>
            </a:lvl7pPr>
            <a:lvl8pPr marL="3530600" indent="-2159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Lst>
              <a:defRPr>
                <a:solidFill>
                  <a:srgbClr val="000000"/>
                </a:solidFill>
                <a:latin typeface="Arial" charset="0"/>
                <a:ea typeface="ＭＳ Ｐゴシック" charset="0"/>
                <a:cs typeface="WenQuanYi Micro Hei" charset="0"/>
              </a:defRPr>
            </a:lvl8pPr>
            <a:lvl9pPr marL="3987800" indent="-2159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Lst>
              <a:defRPr>
                <a:solidFill>
                  <a:srgbClr val="000000"/>
                </a:solidFill>
                <a:latin typeface="Arial" charset="0"/>
                <a:ea typeface="ＭＳ Ｐゴシック" charset="0"/>
                <a:cs typeface="WenQuanYi Micro Hei" charset="0"/>
              </a:defRPr>
            </a:lvl9pPr>
          </a:lstStyle>
          <a:p>
            <a:pPr>
              <a:lnSpc>
                <a:spcPct val="100000"/>
              </a:lnSpc>
              <a:spcBef>
                <a:spcPts val="1425"/>
              </a:spcBef>
              <a:buSzPct val="45000"/>
              <a:buFont typeface="Wingdings" charset="0"/>
              <a:buChar char=""/>
              <a:defRPr/>
            </a:pPr>
            <a:r>
              <a:rPr lang="en-US" sz="1200" smtClean="0">
                <a:solidFill>
                  <a:srgbClr val="004990"/>
                </a:solidFill>
                <a:cs typeface="MS PGothic" charset="0"/>
              </a:rPr>
              <a:t>Click to edit the outline text format</a:t>
            </a:r>
          </a:p>
          <a:p>
            <a:pPr lvl="1">
              <a:lnSpc>
                <a:spcPct val="100000"/>
              </a:lnSpc>
              <a:spcBef>
                <a:spcPts val="1138"/>
              </a:spcBef>
              <a:buSzPct val="75000"/>
              <a:buFont typeface="Symbol" charset="0"/>
              <a:buChar char=""/>
              <a:defRPr/>
            </a:pPr>
            <a:r>
              <a:rPr lang="en-US" sz="1200" smtClean="0">
                <a:solidFill>
                  <a:srgbClr val="004990"/>
                </a:solidFill>
                <a:cs typeface="MS PGothic" charset="0"/>
              </a:rPr>
              <a:t>Second Outline Level</a:t>
            </a:r>
          </a:p>
          <a:p>
            <a:pPr lvl="2">
              <a:lnSpc>
                <a:spcPct val="100000"/>
              </a:lnSpc>
              <a:spcBef>
                <a:spcPts val="850"/>
              </a:spcBef>
              <a:buSzPct val="45000"/>
              <a:buFont typeface="Wingdings" charset="0"/>
              <a:buChar char=""/>
              <a:defRPr/>
            </a:pPr>
            <a:r>
              <a:rPr lang="en-US" sz="1200" smtClean="0">
                <a:solidFill>
                  <a:srgbClr val="004990"/>
                </a:solidFill>
                <a:cs typeface="MS PGothic" charset="0"/>
              </a:rPr>
              <a:t>Third Outline Level</a:t>
            </a:r>
          </a:p>
          <a:p>
            <a:pPr lvl="3">
              <a:lnSpc>
                <a:spcPct val="100000"/>
              </a:lnSpc>
              <a:spcBef>
                <a:spcPts val="575"/>
              </a:spcBef>
              <a:buSzPct val="75000"/>
              <a:buFont typeface="Symbol" charset="0"/>
              <a:buChar char=""/>
              <a:defRPr/>
            </a:pPr>
            <a:r>
              <a:rPr lang="en-US" sz="1200" smtClean="0">
                <a:solidFill>
                  <a:srgbClr val="004990"/>
                </a:solidFill>
                <a:cs typeface="MS PGothic" charset="0"/>
              </a:rPr>
              <a:t>Fourth Outline Level</a:t>
            </a:r>
          </a:p>
          <a:p>
            <a:pPr lvl="4">
              <a:lnSpc>
                <a:spcPct val="100000"/>
              </a:lnSpc>
              <a:spcBef>
                <a:spcPts val="288"/>
              </a:spcBef>
              <a:buSzPct val="45000"/>
              <a:buFont typeface="Wingdings" charset="0"/>
              <a:buChar char=""/>
              <a:defRPr/>
            </a:pPr>
            <a:r>
              <a:rPr lang="en-US" sz="1200" smtClean="0">
                <a:solidFill>
                  <a:srgbClr val="004990"/>
                </a:solidFill>
                <a:cs typeface="MS PGothic" charset="0"/>
              </a:rPr>
              <a:t>Fifth Outline Level</a:t>
            </a:r>
          </a:p>
          <a:p>
            <a:pPr lvl="4">
              <a:lnSpc>
                <a:spcPct val="100000"/>
              </a:lnSpc>
              <a:spcBef>
                <a:spcPts val="288"/>
              </a:spcBef>
              <a:buSzPct val="45000"/>
              <a:buFont typeface="Wingdings" charset="0"/>
              <a:buChar char=""/>
              <a:defRPr/>
            </a:pPr>
            <a:r>
              <a:rPr lang="en-US" sz="1200" smtClean="0">
                <a:solidFill>
                  <a:srgbClr val="004990"/>
                </a:solidFill>
                <a:cs typeface="MS PGothic" charset="0"/>
              </a:rPr>
              <a:t>Sixth Outline Level</a:t>
            </a:r>
          </a:p>
          <a:p>
            <a:pPr>
              <a:lnSpc>
                <a:spcPct val="100000"/>
              </a:lnSpc>
              <a:buClrTx/>
              <a:buSzTx/>
              <a:buFontTx/>
              <a:buNone/>
              <a:defRPr/>
            </a:pPr>
            <a:r>
              <a:rPr lang="en-US" sz="1200" smtClean="0">
                <a:solidFill>
                  <a:srgbClr val="004990"/>
                </a:solidFill>
                <a:cs typeface="MS PGothic" charset="0"/>
              </a:rPr>
              <a:t>Seventh Outline LevelClick icon to add chart</a:t>
            </a: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449263" rtl="0" eaLnBrk="0" fontAlgn="base" hangingPunct="0">
        <a:lnSpc>
          <a:spcPct val="93000"/>
        </a:lnSpc>
        <a:spcBef>
          <a:spcPct val="0"/>
        </a:spcBef>
        <a:spcAft>
          <a:spcPct val="0"/>
        </a:spcAft>
        <a:buClr>
          <a:srgbClr val="000000"/>
        </a:buClr>
        <a:buSzPct val="100000"/>
        <a:buFont typeface="Times New Roman" charset="0"/>
        <a:defRPr sz="4400">
          <a:solidFill>
            <a:srgbClr val="004990"/>
          </a:solidFill>
          <a:latin typeface="+mj-lt"/>
          <a:ea typeface="+mj-ea"/>
          <a:cs typeface="+mj-cs"/>
        </a:defRPr>
      </a:lvl1pPr>
      <a:lvl2pPr algn="l" defTabSz="449263" rtl="0" eaLnBrk="0" fontAlgn="base" hangingPunct="0">
        <a:lnSpc>
          <a:spcPct val="93000"/>
        </a:lnSpc>
        <a:spcBef>
          <a:spcPct val="0"/>
        </a:spcBef>
        <a:spcAft>
          <a:spcPct val="0"/>
        </a:spcAft>
        <a:buClr>
          <a:srgbClr val="000000"/>
        </a:buClr>
        <a:buSzPct val="100000"/>
        <a:buFont typeface="Times New Roman" charset="0"/>
        <a:defRPr sz="4400">
          <a:solidFill>
            <a:srgbClr val="004990"/>
          </a:solidFill>
          <a:latin typeface="Arial" charset="0"/>
          <a:ea typeface="ＭＳ Ｐゴシック" charset="0"/>
          <a:cs typeface="MS PGothic" charset="0"/>
        </a:defRPr>
      </a:lvl2pPr>
      <a:lvl3pPr algn="l" defTabSz="449263" rtl="0" eaLnBrk="0" fontAlgn="base" hangingPunct="0">
        <a:lnSpc>
          <a:spcPct val="93000"/>
        </a:lnSpc>
        <a:spcBef>
          <a:spcPct val="0"/>
        </a:spcBef>
        <a:spcAft>
          <a:spcPct val="0"/>
        </a:spcAft>
        <a:buClr>
          <a:srgbClr val="000000"/>
        </a:buClr>
        <a:buSzPct val="100000"/>
        <a:buFont typeface="Times New Roman" charset="0"/>
        <a:defRPr sz="4400">
          <a:solidFill>
            <a:srgbClr val="004990"/>
          </a:solidFill>
          <a:latin typeface="Arial" charset="0"/>
          <a:ea typeface="ＭＳ Ｐゴシック" charset="0"/>
          <a:cs typeface="MS PGothic" charset="0"/>
        </a:defRPr>
      </a:lvl3pPr>
      <a:lvl4pPr algn="l" defTabSz="449263" rtl="0" eaLnBrk="0" fontAlgn="base" hangingPunct="0">
        <a:lnSpc>
          <a:spcPct val="93000"/>
        </a:lnSpc>
        <a:spcBef>
          <a:spcPct val="0"/>
        </a:spcBef>
        <a:spcAft>
          <a:spcPct val="0"/>
        </a:spcAft>
        <a:buClr>
          <a:srgbClr val="000000"/>
        </a:buClr>
        <a:buSzPct val="100000"/>
        <a:buFont typeface="Times New Roman" charset="0"/>
        <a:defRPr sz="4400">
          <a:solidFill>
            <a:srgbClr val="004990"/>
          </a:solidFill>
          <a:latin typeface="Arial" charset="0"/>
          <a:ea typeface="ＭＳ Ｐゴシック" charset="0"/>
          <a:cs typeface="MS PGothic" charset="0"/>
        </a:defRPr>
      </a:lvl4pPr>
      <a:lvl5pPr algn="l" defTabSz="449263" rtl="0" eaLnBrk="0" fontAlgn="base" hangingPunct="0">
        <a:lnSpc>
          <a:spcPct val="93000"/>
        </a:lnSpc>
        <a:spcBef>
          <a:spcPct val="0"/>
        </a:spcBef>
        <a:spcAft>
          <a:spcPct val="0"/>
        </a:spcAft>
        <a:buClr>
          <a:srgbClr val="000000"/>
        </a:buClr>
        <a:buSzPct val="100000"/>
        <a:buFont typeface="Times New Roman" charset="0"/>
        <a:defRPr sz="4400">
          <a:solidFill>
            <a:srgbClr val="004990"/>
          </a:solidFill>
          <a:latin typeface="Arial" charset="0"/>
          <a:ea typeface="ＭＳ Ｐゴシック" charset="0"/>
          <a:cs typeface="MS PGothic" charset="0"/>
        </a:defRPr>
      </a:lvl5pPr>
      <a:lvl6pPr marL="2514600" indent="-228600" algn="l" defTabSz="449263" rtl="0" fontAlgn="base" hangingPunct="0">
        <a:lnSpc>
          <a:spcPct val="93000"/>
        </a:lnSpc>
        <a:spcBef>
          <a:spcPct val="0"/>
        </a:spcBef>
        <a:spcAft>
          <a:spcPct val="0"/>
        </a:spcAft>
        <a:buClr>
          <a:srgbClr val="000000"/>
        </a:buClr>
        <a:buSzPct val="100000"/>
        <a:buFont typeface="Times New Roman" charset="0"/>
        <a:defRPr sz="4400">
          <a:solidFill>
            <a:srgbClr val="004990"/>
          </a:solidFill>
          <a:latin typeface="Arial" charset="0"/>
          <a:ea typeface="ＭＳ Ｐゴシック" charset="0"/>
          <a:cs typeface="MS PGothic" charset="0"/>
        </a:defRPr>
      </a:lvl6pPr>
      <a:lvl7pPr marL="2971800" indent="-228600" algn="l" defTabSz="449263" rtl="0" fontAlgn="base" hangingPunct="0">
        <a:lnSpc>
          <a:spcPct val="93000"/>
        </a:lnSpc>
        <a:spcBef>
          <a:spcPct val="0"/>
        </a:spcBef>
        <a:spcAft>
          <a:spcPct val="0"/>
        </a:spcAft>
        <a:buClr>
          <a:srgbClr val="000000"/>
        </a:buClr>
        <a:buSzPct val="100000"/>
        <a:buFont typeface="Times New Roman" charset="0"/>
        <a:defRPr sz="4400">
          <a:solidFill>
            <a:srgbClr val="004990"/>
          </a:solidFill>
          <a:latin typeface="Arial" charset="0"/>
          <a:ea typeface="ＭＳ Ｐゴシック" charset="0"/>
          <a:cs typeface="MS PGothic" charset="0"/>
        </a:defRPr>
      </a:lvl7pPr>
      <a:lvl8pPr marL="3429000" indent="-228600" algn="l" defTabSz="449263" rtl="0" fontAlgn="base" hangingPunct="0">
        <a:lnSpc>
          <a:spcPct val="93000"/>
        </a:lnSpc>
        <a:spcBef>
          <a:spcPct val="0"/>
        </a:spcBef>
        <a:spcAft>
          <a:spcPct val="0"/>
        </a:spcAft>
        <a:buClr>
          <a:srgbClr val="000000"/>
        </a:buClr>
        <a:buSzPct val="100000"/>
        <a:buFont typeface="Times New Roman" charset="0"/>
        <a:defRPr sz="4400">
          <a:solidFill>
            <a:srgbClr val="004990"/>
          </a:solidFill>
          <a:latin typeface="Arial" charset="0"/>
          <a:ea typeface="ＭＳ Ｐゴシック" charset="0"/>
          <a:cs typeface="MS PGothic" charset="0"/>
        </a:defRPr>
      </a:lvl8pPr>
      <a:lvl9pPr marL="3886200" indent="-228600" algn="l" defTabSz="449263" rtl="0" fontAlgn="base" hangingPunct="0">
        <a:lnSpc>
          <a:spcPct val="93000"/>
        </a:lnSpc>
        <a:spcBef>
          <a:spcPct val="0"/>
        </a:spcBef>
        <a:spcAft>
          <a:spcPct val="0"/>
        </a:spcAft>
        <a:buClr>
          <a:srgbClr val="000000"/>
        </a:buClr>
        <a:buSzPct val="100000"/>
        <a:buFont typeface="Times New Roman" charset="0"/>
        <a:defRPr sz="4400">
          <a:solidFill>
            <a:srgbClr val="004990"/>
          </a:solidFill>
          <a:latin typeface="Arial" charset="0"/>
          <a:ea typeface="ＭＳ Ｐゴシック" charset="0"/>
          <a:cs typeface="MS PGothic" charset="0"/>
        </a:defRPr>
      </a:lvl9pPr>
    </p:titleStyle>
    <p:bodyStyle>
      <a:lvl1pPr marL="342900" indent="-342900" algn="l" defTabSz="449263" rtl="0" eaLnBrk="0" fontAlgn="base" hangingPunct="0">
        <a:lnSpc>
          <a:spcPct val="93000"/>
        </a:lnSpc>
        <a:spcBef>
          <a:spcPts val="1425"/>
        </a:spcBef>
        <a:spcAft>
          <a:spcPct val="0"/>
        </a:spcAft>
        <a:buClr>
          <a:srgbClr val="000000"/>
        </a:buClr>
        <a:buSzPct val="100000"/>
        <a:buFont typeface="Times New Roman" charset="0"/>
        <a:defRPr sz="3200">
          <a:solidFill>
            <a:srgbClr val="004990"/>
          </a:solidFill>
          <a:latin typeface="+mn-lt"/>
          <a:ea typeface="+mn-ea"/>
          <a:cs typeface="+mn-cs"/>
        </a:defRPr>
      </a:lvl1pPr>
      <a:lvl2pPr marL="742950" indent="-285750" algn="l" defTabSz="449263" rtl="0" eaLnBrk="0" fontAlgn="base" hangingPunct="0">
        <a:lnSpc>
          <a:spcPct val="93000"/>
        </a:lnSpc>
        <a:spcBef>
          <a:spcPts val="1138"/>
        </a:spcBef>
        <a:spcAft>
          <a:spcPct val="0"/>
        </a:spcAft>
        <a:buClr>
          <a:srgbClr val="000000"/>
        </a:buClr>
        <a:buSzPct val="100000"/>
        <a:buFont typeface="Times New Roman" charset="0"/>
        <a:defRPr sz="2400">
          <a:solidFill>
            <a:srgbClr val="004990"/>
          </a:solidFill>
          <a:latin typeface="+mn-lt"/>
          <a:ea typeface="+mn-ea"/>
          <a:cs typeface="+mn-cs"/>
        </a:defRPr>
      </a:lvl2pPr>
      <a:lvl3pPr marL="1143000" indent="-228600" algn="l" defTabSz="449263" rtl="0" eaLnBrk="0" fontAlgn="base" hangingPunct="0">
        <a:lnSpc>
          <a:spcPct val="93000"/>
        </a:lnSpc>
        <a:spcBef>
          <a:spcPts val="850"/>
        </a:spcBef>
        <a:spcAft>
          <a:spcPct val="0"/>
        </a:spcAft>
        <a:buClr>
          <a:srgbClr val="000000"/>
        </a:buClr>
        <a:buSzPct val="100000"/>
        <a:buFont typeface="Times New Roman" charset="0"/>
        <a:defRPr sz="2000">
          <a:solidFill>
            <a:srgbClr val="004990"/>
          </a:solidFill>
          <a:latin typeface="+mn-lt"/>
          <a:ea typeface="+mn-ea"/>
          <a:cs typeface="+mn-cs"/>
        </a:defRPr>
      </a:lvl3pPr>
      <a:lvl4pPr marL="1600200" indent="-228600" algn="l" defTabSz="449263" rtl="0" eaLnBrk="0" fontAlgn="base" hangingPunct="0">
        <a:lnSpc>
          <a:spcPct val="93000"/>
        </a:lnSpc>
        <a:spcBef>
          <a:spcPts val="575"/>
        </a:spcBef>
        <a:spcAft>
          <a:spcPct val="0"/>
        </a:spcAft>
        <a:buClr>
          <a:srgbClr val="000000"/>
        </a:buClr>
        <a:buSzPct val="100000"/>
        <a:buFont typeface="Times New Roman" charset="0"/>
        <a:defRPr sz="2000">
          <a:solidFill>
            <a:srgbClr val="004990"/>
          </a:solidFill>
          <a:latin typeface="+mn-lt"/>
          <a:ea typeface="+mn-ea"/>
          <a:cs typeface="+mn-cs"/>
        </a:defRPr>
      </a:lvl4pPr>
      <a:lvl5pPr marL="2057400" indent="-228600" algn="l" defTabSz="449263" rtl="0" eaLnBrk="0" fontAlgn="base" hangingPunct="0">
        <a:lnSpc>
          <a:spcPct val="93000"/>
        </a:lnSpc>
        <a:spcBef>
          <a:spcPts val="288"/>
        </a:spcBef>
        <a:spcAft>
          <a:spcPct val="0"/>
        </a:spcAft>
        <a:buClr>
          <a:srgbClr val="000000"/>
        </a:buClr>
        <a:buSzPct val="100000"/>
        <a:buFont typeface="Times New Roman" charset="0"/>
        <a:defRPr sz="2000">
          <a:solidFill>
            <a:srgbClr val="004990"/>
          </a:solidFill>
          <a:latin typeface="+mn-lt"/>
          <a:ea typeface="+mn-ea"/>
          <a:cs typeface="+mn-cs"/>
        </a:defRPr>
      </a:lvl5pPr>
      <a:lvl6pPr marL="2514600" indent="-228600" algn="l" defTabSz="449263" rtl="0" fontAlgn="base" hangingPunct="0">
        <a:lnSpc>
          <a:spcPct val="93000"/>
        </a:lnSpc>
        <a:spcBef>
          <a:spcPts val="288"/>
        </a:spcBef>
        <a:spcAft>
          <a:spcPct val="0"/>
        </a:spcAft>
        <a:buClr>
          <a:srgbClr val="000000"/>
        </a:buClr>
        <a:buSzPct val="100000"/>
        <a:buFont typeface="Times New Roman" charset="0"/>
        <a:defRPr sz="2000">
          <a:solidFill>
            <a:srgbClr val="004990"/>
          </a:solidFill>
          <a:latin typeface="+mn-lt"/>
          <a:ea typeface="+mn-ea"/>
          <a:cs typeface="+mn-cs"/>
        </a:defRPr>
      </a:lvl6pPr>
      <a:lvl7pPr marL="2971800" indent="-228600" algn="l" defTabSz="449263" rtl="0" fontAlgn="base" hangingPunct="0">
        <a:lnSpc>
          <a:spcPct val="93000"/>
        </a:lnSpc>
        <a:spcBef>
          <a:spcPts val="288"/>
        </a:spcBef>
        <a:spcAft>
          <a:spcPct val="0"/>
        </a:spcAft>
        <a:buClr>
          <a:srgbClr val="000000"/>
        </a:buClr>
        <a:buSzPct val="100000"/>
        <a:buFont typeface="Times New Roman" charset="0"/>
        <a:defRPr sz="2000">
          <a:solidFill>
            <a:srgbClr val="004990"/>
          </a:solidFill>
          <a:latin typeface="+mn-lt"/>
          <a:ea typeface="+mn-ea"/>
          <a:cs typeface="+mn-cs"/>
        </a:defRPr>
      </a:lvl7pPr>
      <a:lvl8pPr marL="3429000" indent="-228600" algn="l" defTabSz="449263" rtl="0" fontAlgn="base" hangingPunct="0">
        <a:lnSpc>
          <a:spcPct val="93000"/>
        </a:lnSpc>
        <a:spcBef>
          <a:spcPts val="288"/>
        </a:spcBef>
        <a:spcAft>
          <a:spcPct val="0"/>
        </a:spcAft>
        <a:buClr>
          <a:srgbClr val="000000"/>
        </a:buClr>
        <a:buSzPct val="100000"/>
        <a:buFont typeface="Times New Roman" charset="0"/>
        <a:defRPr sz="2000">
          <a:solidFill>
            <a:srgbClr val="004990"/>
          </a:solidFill>
          <a:latin typeface="+mn-lt"/>
          <a:ea typeface="+mn-ea"/>
          <a:cs typeface="+mn-cs"/>
        </a:defRPr>
      </a:lvl8pPr>
      <a:lvl9pPr marL="3886200" indent="-228600" algn="l" defTabSz="449263" rtl="0" fontAlgn="base" hangingPunct="0">
        <a:lnSpc>
          <a:spcPct val="93000"/>
        </a:lnSpc>
        <a:spcBef>
          <a:spcPts val="288"/>
        </a:spcBef>
        <a:spcAft>
          <a:spcPct val="0"/>
        </a:spcAft>
        <a:buClr>
          <a:srgbClr val="000000"/>
        </a:buClr>
        <a:buSzPct val="100000"/>
        <a:buFont typeface="Times New Roman" charset="0"/>
        <a:defRPr sz="2000">
          <a:solidFill>
            <a:srgbClr val="004990"/>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9994446"/>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Lst>
  <p:timing>
    <p:tnLst>
      <p:par>
        <p:cTn xmlns:p14="http://schemas.microsoft.com/office/powerpoint/2010/main" id="1" dur="indefinite" restart="never" nodeType="tmRoot"/>
      </p:par>
    </p:tnLst>
  </p:timing>
  <p:hf sldNum="0" hdr="0" ftr="0"/>
  <p:txStyles>
    <p:titleStyle>
      <a:lvl1pPr algn="l" defTabSz="914400" rtl="0" eaLnBrk="1" latinLnBrk="0" hangingPunct="1">
        <a:lnSpc>
          <a:spcPct val="90000"/>
        </a:lnSpc>
        <a:spcBef>
          <a:spcPct val="0"/>
        </a:spcBef>
        <a:buNone/>
        <a:defRPr sz="4400"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1.bin"/><Relationship Id="rId5" Type="http://schemas.openxmlformats.org/officeDocument/2006/relationships/image" Target="../media/image10.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2.bin"/><Relationship Id="rId5" Type="http://schemas.openxmlformats.org/officeDocument/2006/relationships/image" Target="../media/image11.emf"/><Relationship Id="rId6" Type="http://schemas.openxmlformats.org/officeDocument/2006/relationships/oleObject" Target="../embeddings/oleObject3.bin"/><Relationship Id="rId7" Type="http://schemas.openxmlformats.org/officeDocument/2006/relationships/image" Target="../media/image12.emf"/><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normAutofit/>
          </a:bodyPr>
          <a:lstStyle/>
          <a:p>
            <a:r>
              <a:rPr lang="en-GB" sz="3600" dirty="0" smtClean="0"/>
              <a:t>Aerosol intensive optical properties in the NMMB-MONARCH model</a:t>
            </a:r>
            <a:endParaRPr lang="es-ES" sz="3600" dirty="0"/>
          </a:p>
        </p:txBody>
      </p:sp>
      <p:sp>
        <p:nvSpPr>
          <p:cNvPr id="5" name="Subtítulo 4"/>
          <p:cNvSpPr>
            <a:spLocks noGrp="1"/>
          </p:cNvSpPr>
          <p:nvPr>
            <p:ph type="subTitle" idx="1"/>
          </p:nvPr>
        </p:nvSpPr>
        <p:spPr>
          <a:xfrm>
            <a:off x="3720664" y="4448791"/>
            <a:ext cx="5026945" cy="964353"/>
          </a:xfrm>
        </p:spPr>
        <p:txBody>
          <a:bodyPr/>
          <a:lstStyle/>
          <a:p>
            <a:r>
              <a:rPr lang="en-GB" sz="2000" dirty="0" smtClean="0"/>
              <a:t>Vincenzo Obiso</a:t>
            </a:r>
            <a:r>
              <a:rPr lang="en-GB" sz="2000" baseline="30000" dirty="0" smtClean="0"/>
              <a:t>1</a:t>
            </a:r>
            <a:r>
              <a:rPr lang="en-GB" sz="2000" dirty="0" smtClean="0"/>
              <a:t> </a:t>
            </a:r>
            <a:r>
              <a:rPr lang="en-GB" sz="2000" dirty="0"/>
              <a:t>, </a:t>
            </a:r>
            <a:r>
              <a:rPr lang="en-GB" sz="2000" u="sng" dirty="0" err="1"/>
              <a:t>Oriol</a:t>
            </a:r>
            <a:r>
              <a:rPr lang="en-GB" sz="2000" u="sng" dirty="0"/>
              <a:t> Jorba</a:t>
            </a:r>
            <a:r>
              <a:rPr lang="en-GB" sz="2000" u="sng" baseline="30000" dirty="0"/>
              <a:t>1</a:t>
            </a:r>
            <a:r>
              <a:rPr lang="en-GB" sz="2000" dirty="0" smtClean="0"/>
              <a:t>, Carlos </a:t>
            </a:r>
            <a:r>
              <a:rPr lang="en-GB" sz="2000" dirty="0"/>
              <a:t>Pérez-</a:t>
            </a:r>
            <a:r>
              <a:rPr lang="en-GB" sz="2000" dirty="0" err="1"/>
              <a:t>García</a:t>
            </a:r>
            <a:r>
              <a:rPr lang="en-GB" sz="2000" dirty="0"/>
              <a:t> </a:t>
            </a:r>
            <a:r>
              <a:rPr lang="en-GB" sz="2000" dirty="0" smtClean="0"/>
              <a:t>Pando</a:t>
            </a:r>
            <a:r>
              <a:rPr lang="en-GB" sz="2000" baseline="30000" dirty="0" smtClean="0"/>
              <a:t>1</a:t>
            </a:r>
            <a:r>
              <a:rPr lang="en-GB" sz="2000" dirty="0"/>
              <a:t> </a:t>
            </a:r>
            <a:r>
              <a:rPr lang="en-GB" sz="2000" dirty="0" smtClean="0"/>
              <a:t>and Marco Pandolfi</a:t>
            </a:r>
            <a:r>
              <a:rPr lang="en-GB" sz="2000" baseline="30000" dirty="0" smtClean="0"/>
              <a:t>2</a:t>
            </a:r>
            <a:endParaRPr lang="es-ES" sz="2000" dirty="0"/>
          </a:p>
        </p:txBody>
      </p:sp>
      <p:sp>
        <p:nvSpPr>
          <p:cNvPr id="2" name="Marcador de texto 1"/>
          <p:cNvSpPr>
            <a:spLocks noGrp="1"/>
          </p:cNvSpPr>
          <p:nvPr>
            <p:ph type="body" sz="quarter" idx="10"/>
          </p:nvPr>
        </p:nvSpPr>
        <p:spPr/>
        <p:txBody>
          <a:bodyPr/>
          <a:lstStyle/>
          <a:p>
            <a:r>
              <a:rPr lang="es-ES" dirty="0" smtClean="0"/>
              <a:t>17/05/2018</a:t>
            </a:r>
            <a:endParaRPr lang="es-ES" dirty="0"/>
          </a:p>
        </p:txBody>
      </p:sp>
      <p:sp>
        <p:nvSpPr>
          <p:cNvPr id="3" name="Marcador de texto 2"/>
          <p:cNvSpPr>
            <a:spLocks noGrp="1"/>
          </p:cNvSpPr>
          <p:nvPr>
            <p:ph type="body" sz="quarter" idx="11"/>
          </p:nvPr>
        </p:nvSpPr>
        <p:spPr/>
        <p:txBody>
          <a:bodyPr/>
          <a:lstStyle/>
          <a:p>
            <a:pPr algn="ctr">
              <a:spcBef>
                <a:spcPts val="0"/>
              </a:spcBef>
            </a:pPr>
            <a:r>
              <a:rPr lang="es-ES" sz="1800" dirty="0" smtClean="0"/>
              <a:t>36</a:t>
            </a:r>
            <a:r>
              <a:rPr lang="es-ES" sz="1800" baseline="30000" dirty="0" smtClean="0"/>
              <a:t>th</a:t>
            </a:r>
            <a:r>
              <a:rPr lang="es-ES" sz="1800" dirty="0" smtClean="0"/>
              <a:t> ITM - Ottawa (</a:t>
            </a:r>
            <a:r>
              <a:rPr lang="es-ES" sz="1800" dirty="0" err="1" smtClean="0"/>
              <a:t>Canada</a:t>
            </a:r>
            <a:r>
              <a:rPr lang="es-ES" sz="1800" dirty="0" smtClean="0"/>
              <a:t>)</a:t>
            </a:r>
            <a:endParaRPr lang="es-ES" sz="1800" dirty="0"/>
          </a:p>
        </p:txBody>
      </p:sp>
      <p:sp>
        <p:nvSpPr>
          <p:cNvPr id="6" name="TextBox 5"/>
          <p:cNvSpPr txBox="1"/>
          <p:nvPr/>
        </p:nvSpPr>
        <p:spPr>
          <a:xfrm>
            <a:off x="3720661" y="5448325"/>
            <a:ext cx="5029200" cy="523220"/>
          </a:xfrm>
          <a:prstGeom prst="rect">
            <a:avLst/>
          </a:prstGeom>
          <a:noFill/>
        </p:spPr>
        <p:txBody>
          <a:bodyPr wrap="square" rtlCol="0">
            <a:spAutoFit/>
          </a:bodyPr>
          <a:lstStyle/>
          <a:p>
            <a:pPr defTabSz="457200" fontAlgn="auto" hangingPunct="1">
              <a:lnSpc>
                <a:spcPct val="100000"/>
              </a:lnSpc>
              <a:spcBef>
                <a:spcPts val="0"/>
              </a:spcBef>
              <a:spcAft>
                <a:spcPts val="0"/>
              </a:spcAft>
              <a:buClrTx/>
              <a:buSzTx/>
              <a:buFontTx/>
              <a:buNone/>
            </a:pPr>
            <a:r>
              <a:rPr lang="en-GB" sz="1400" baseline="30000" dirty="0">
                <a:solidFill>
                  <a:prstClr val="black"/>
                </a:solidFill>
                <a:latin typeface="Calibri"/>
                <a:ea typeface="+mn-ea"/>
                <a:cs typeface="+mn-cs"/>
              </a:rPr>
              <a:t>1</a:t>
            </a:r>
            <a:r>
              <a:rPr lang="en-GB" sz="1400" dirty="0">
                <a:solidFill>
                  <a:prstClr val="black"/>
                </a:solidFill>
                <a:latin typeface="Calibri"/>
                <a:ea typeface="+mn-ea"/>
                <a:cs typeface="+mn-cs"/>
              </a:rPr>
              <a:t>Barcelona Supercomputing </a:t>
            </a:r>
            <a:r>
              <a:rPr lang="en-GB" sz="1400" dirty="0" err="1">
                <a:solidFill>
                  <a:prstClr val="black"/>
                </a:solidFill>
                <a:latin typeface="Calibri"/>
                <a:ea typeface="+mn-ea"/>
                <a:cs typeface="+mn-cs"/>
              </a:rPr>
              <a:t>Center</a:t>
            </a:r>
            <a:endParaRPr lang="en-GB" sz="1400" dirty="0">
              <a:solidFill>
                <a:prstClr val="black"/>
              </a:solidFill>
              <a:latin typeface="Calibri"/>
              <a:ea typeface="+mn-ea"/>
              <a:cs typeface="+mn-cs"/>
            </a:endParaRPr>
          </a:p>
          <a:p>
            <a:pPr defTabSz="457200" fontAlgn="auto" hangingPunct="1">
              <a:lnSpc>
                <a:spcPct val="100000"/>
              </a:lnSpc>
              <a:spcBef>
                <a:spcPts val="0"/>
              </a:spcBef>
              <a:spcAft>
                <a:spcPts val="0"/>
              </a:spcAft>
              <a:buClrTx/>
              <a:buSzTx/>
              <a:buFontTx/>
              <a:buNone/>
            </a:pPr>
            <a:r>
              <a:rPr lang="en-GB" sz="1400" baseline="30000" dirty="0" smtClean="0">
                <a:solidFill>
                  <a:prstClr val="black"/>
                </a:solidFill>
                <a:latin typeface="Calibri"/>
                <a:ea typeface="+mn-ea"/>
                <a:cs typeface="+mn-cs"/>
              </a:rPr>
              <a:t>2</a:t>
            </a:r>
            <a:r>
              <a:rPr lang="en-GB" sz="1400" dirty="0" smtClean="0">
                <a:solidFill>
                  <a:prstClr val="black"/>
                </a:solidFill>
                <a:latin typeface="Calibri"/>
                <a:ea typeface="+mn-ea"/>
                <a:cs typeface="+mn-cs"/>
              </a:rPr>
              <a:t>Institute </a:t>
            </a:r>
            <a:r>
              <a:rPr lang="en-GB" sz="1400" dirty="0">
                <a:solidFill>
                  <a:prstClr val="black"/>
                </a:solidFill>
                <a:latin typeface="Calibri"/>
                <a:ea typeface="+mn-ea"/>
                <a:cs typeface="+mn-cs"/>
              </a:rPr>
              <a:t>of Environmental Assessment and Water </a:t>
            </a:r>
            <a:r>
              <a:rPr lang="en-GB" sz="1400" dirty="0" smtClean="0">
                <a:solidFill>
                  <a:prstClr val="black"/>
                </a:solidFill>
                <a:latin typeface="Calibri"/>
                <a:ea typeface="+mn-ea"/>
                <a:cs typeface="+mn-cs"/>
              </a:rPr>
              <a:t>Research </a:t>
            </a:r>
            <a:endParaRPr lang="en-GB" sz="1400" dirty="0">
              <a:solidFill>
                <a:prstClr val="black"/>
              </a:solidFill>
              <a:latin typeface="Calibri"/>
              <a:ea typeface="+mn-ea"/>
              <a:cs typeface="+mn-cs"/>
            </a:endParaRPr>
          </a:p>
        </p:txBody>
      </p:sp>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1421730"/>
            <a:ext cx="2925763" cy="7318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6673180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slide1_Page_1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429"/>
            <a:ext cx="9136562" cy="7019925"/>
          </a:xfrm>
          <a:prstGeom prst="rect">
            <a:avLst/>
          </a:prstGeom>
        </p:spPr>
      </p:pic>
      <p:sp>
        <p:nvSpPr>
          <p:cNvPr id="3" name="Rectángulo 2"/>
          <p:cNvSpPr/>
          <p:nvPr/>
        </p:nvSpPr>
        <p:spPr bwMode="auto">
          <a:xfrm>
            <a:off x="8604448" y="6606306"/>
            <a:ext cx="432048" cy="413619"/>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US" sz="1800" b="0" i="0" u="none" strike="noStrike" cap="none" normalizeH="0" baseline="0">
              <a:ln>
                <a:noFill/>
              </a:ln>
              <a:effectLst/>
              <a:latin typeface="Arial" charset="0"/>
              <a:ea typeface="ＭＳ Ｐゴシック" charset="0"/>
              <a:cs typeface="WenQuanYi Micro Hei" charset="0"/>
            </a:endParaRPr>
          </a:p>
        </p:txBody>
      </p:sp>
    </p:spTree>
    <p:extLst>
      <p:ext uri="{BB962C8B-B14F-4D97-AF65-F5344CB8AC3E}">
        <p14:creationId xmlns:p14="http://schemas.microsoft.com/office/powerpoint/2010/main" val="46439684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slide1_Page_1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6562" cy="7019925"/>
          </a:xfrm>
          <a:prstGeom prst="rect">
            <a:avLst/>
          </a:prstGeom>
        </p:spPr>
      </p:pic>
      <p:sp>
        <p:nvSpPr>
          <p:cNvPr id="3" name="Rectángulo 2"/>
          <p:cNvSpPr/>
          <p:nvPr/>
        </p:nvSpPr>
        <p:spPr bwMode="auto">
          <a:xfrm>
            <a:off x="8604448" y="6606306"/>
            <a:ext cx="432048" cy="413619"/>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US" sz="1800" b="0" i="0" u="none" strike="noStrike" cap="none" normalizeH="0" baseline="0">
              <a:ln>
                <a:noFill/>
              </a:ln>
              <a:effectLst/>
              <a:latin typeface="Arial" charset="0"/>
              <a:ea typeface="ＭＳ Ｐゴシック" charset="0"/>
              <a:cs typeface="WenQuanYi Micro Hei" charset="0"/>
            </a:endParaRPr>
          </a:p>
        </p:txBody>
      </p:sp>
    </p:spTree>
    <p:extLst>
      <p:ext uri="{BB962C8B-B14F-4D97-AF65-F5344CB8AC3E}">
        <p14:creationId xmlns:p14="http://schemas.microsoft.com/office/powerpoint/2010/main" val="49292414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slide1_Page_1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6562" cy="7019925"/>
          </a:xfrm>
          <a:prstGeom prst="rect">
            <a:avLst/>
          </a:prstGeom>
        </p:spPr>
      </p:pic>
      <p:sp>
        <p:nvSpPr>
          <p:cNvPr id="3" name="Rectángulo 2"/>
          <p:cNvSpPr/>
          <p:nvPr/>
        </p:nvSpPr>
        <p:spPr bwMode="auto">
          <a:xfrm>
            <a:off x="8604448" y="6606306"/>
            <a:ext cx="432048" cy="413619"/>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US" sz="1800" b="0" i="0" u="none" strike="noStrike" cap="none" normalizeH="0" baseline="0">
              <a:ln>
                <a:noFill/>
              </a:ln>
              <a:effectLst/>
              <a:latin typeface="Arial" charset="0"/>
              <a:ea typeface="ＭＳ Ｐゴシック" charset="0"/>
              <a:cs typeface="WenQuanYi Micro Hei" charset="0"/>
            </a:endParaRPr>
          </a:p>
        </p:txBody>
      </p:sp>
    </p:spTree>
    <p:extLst>
      <p:ext uri="{BB962C8B-B14F-4D97-AF65-F5344CB8AC3E}">
        <p14:creationId xmlns:p14="http://schemas.microsoft.com/office/powerpoint/2010/main" val="249285829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slide1_Page_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6562" cy="7019925"/>
          </a:xfrm>
          <a:prstGeom prst="rect">
            <a:avLst/>
          </a:prstGeom>
        </p:spPr>
      </p:pic>
      <p:sp>
        <p:nvSpPr>
          <p:cNvPr id="3" name="Rectángulo 2"/>
          <p:cNvSpPr/>
          <p:nvPr/>
        </p:nvSpPr>
        <p:spPr bwMode="auto">
          <a:xfrm>
            <a:off x="8604448" y="6606306"/>
            <a:ext cx="432048" cy="413619"/>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US" sz="1800" b="0" i="0" u="none" strike="noStrike" cap="none" normalizeH="0" baseline="0">
              <a:ln>
                <a:noFill/>
              </a:ln>
              <a:effectLst/>
              <a:latin typeface="Arial" charset="0"/>
              <a:ea typeface="ＭＳ Ｐゴシック" charset="0"/>
              <a:cs typeface="WenQuanYi Micro Hei" charset="0"/>
            </a:endParaRPr>
          </a:p>
        </p:txBody>
      </p:sp>
    </p:spTree>
    <p:extLst>
      <p:ext uri="{BB962C8B-B14F-4D97-AF65-F5344CB8AC3E}">
        <p14:creationId xmlns:p14="http://schemas.microsoft.com/office/powerpoint/2010/main" val="6604002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1"/>
          <p:cNvSpPr txBox="1">
            <a:spLocks noChangeArrowheads="1"/>
          </p:cNvSpPr>
          <p:nvPr/>
        </p:nvSpPr>
        <p:spPr bwMode="auto">
          <a:xfrm>
            <a:off x="0" y="225425"/>
            <a:ext cx="91440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1758"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9pPr>
          </a:lstStyle>
          <a:p>
            <a:pPr>
              <a:defRPr/>
            </a:pPr>
            <a:r>
              <a:rPr lang="en-GB" sz="1900" dirty="0" smtClean="0">
                <a:solidFill>
                  <a:srgbClr val="FFFFFF"/>
                </a:solidFill>
              </a:rPr>
              <a:t>Results: New refractive indexes</a:t>
            </a:r>
          </a:p>
        </p:txBody>
      </p:sp>
      <p:sp>
        <p:nvSpPr>
          <p:cNvPr id="37890" name="Text Box 2"/>
          <p:cNvSpPr txBox="1">
            <a:spLocks noChangeArrowheads="1"/>
          </p:cNvSpPr>
          <p:nvPr/>
        </p:nvSpPr>
        <p:spPr bwMode="auto">
          <a:xfrm>
            <a:off x="233363" y="1044575"/>
            <a:ext cx="8675687"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0876"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9pPr>
          </a:lstStyle>
          <a:p>
            <a:pPr>
              <a:defRPr/>
            </a:pPr>
            <a:r>
              <a:rPr lang="en-GB" dirty="0" smtClean="0"/>
              <a:t>Updating microphysics (PTB case) [1]:</a:t>
            </a:r>
          </a:p>
        </p:txBody>
      </p:sp>
      <p:graphicFrame>
        <p:nvGraphicFramePr>
          <p:cNvPr id="37891" name="Group 3"/>
          <p:cNvGraphicFramePr>
            <a:graphicFrameLocks noGrp="1"/>
          </p:cNvGraphicFramePr>
          <p:nvPr/>
        </p:nvGraphicFramePr>
        <p:xfrm>
          <a:off x="198438" y="2205038"/>
          <a:ext cx="8745537" cy="2222501"/>
        </p:xfrm>
        <a:graphic>
          <a:graphicData uri="http://schemas.openxmlformats.org/drawingml/2006/table">
            <a:tbl>
              <a:tblPr/>
              <a:tblGrid>
                <a:gridCol w="409575"/>
                <a:gridCol w="1190625"/>
                <a:gridCol w="1190625"/>
                <a:gridCol w="1190625"/>
                <a:gridCol w="1192212"/>
                <a:gridCol w="1190625"/>
                <a:gridCol w="1190625"/>
                <a:gridCol w="1190625"/>
              </a:tblGrid>
              <a:tr h="460375">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GB" sz="1600" b="0" i="0" u="none" strike="noStrike" cap="none" normalizeH="0" baseline="0">
                        <a:ln>
                          <a:noFill/>
                        </a:ln>
                        <a:solidFill>
                          <a:srgbClr val="000000"/>
                        </a:solidFill>
                        <a:effectLst/>
                        <a:latin typeface="Arial" charset="0"/>
                        <a:ea typeface="ＭＳ Ｐゴシック" charset="0"/>
                        <a:cs typeface="WenQuanYi Micro Hei" charset="0"/>
                      </a:endParaRPr>
                    </a:p>
                  </a:txBody>
                  <a:tcPr marL="0" marR="0" marT="14112"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600" b="0" i="0" u="none" strike="noStrike" cap="none" normalizeH="0" baseline="0">
                          <a:ln>
                            <a:noFill/>
                          </a:ln>
                          <a:solidFill>
                            <a:srgbClr val="000000"/>
                          </a:solidFill>
                          <a:effectLst/>
                          <a:latin typeface="Arial" charset="0"/>
                          <a:ea typeface="ＭＳ Ｐゴシック" charset="0"/>
                          <a:cs typeface="WenQuanYi Micro Hei" charset="0"/>
                        </a:rPr>
                        <a:t>DU [2]</a:t>
                      </a:r>
                    </a:p>
                  </a:txBody>
                  <a:tcPr marL="0" marR="0" marT="14112"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600" b="0" i="0" u="none" strike="noStrike" cap="none" normalizeH="0" baseline="0">
                          <a:ln>
                            <a:noFill/>
                          </a:ln>
                          <a:solidFill>
                            <a:srgbClr val="000000"/>
                          </a:solidFill>
                          <a:effectLst/>
                          <a:latin typeface="Arial" charset="0"/>
                          <a:ea typeface="ＭＳ Ｐゴシック" charset="0"/>
                          <a:cs typeface="WenQuanYi Micro Hei" charset="0"/>
                        </a:rPr>
                        <a:t>SS [3]</a:t>
                      </a:r>
                    </a:p>
                  </a:txBody>
                  <a:tcPr marL="0" marR="0" marT="14112"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600" b="0" i="0" u="none" strike="noStrike" cap="none" normalizeH="0" baseline="0">
                          <a:ln>
                            <a:noFill/>
                          </a:ln>
                          <a:solidFill>
                            <a:srgbClr val="000000"/>
                          </a:solidFill>
                          <a:effectLst/>
                          <a:latin typeface="Arial" charset="0"/>
                          <a:ea typeface="ＭＳ Ｐゴシック" charset="0"/>
                          <a:cs typeface="WenQuanYi Micro Hei" charset="0"/>
                        </a:rPr>
                        <a:t>POM [4]</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000" b="0" i="0" u="none" strike="noStrike" cap="none" normalizeH="0" baseline="0">
                          <a:ln>
                            <a:noFill/>
                          </a:ln>
                          <a:solidFill>
                            <a:srgbClr val="000000"/>
                          </a:solidFill>
                          <a:effectLst/>
                          <a:latin typeface="Arial" charset="0"/>
                          <a:ea typeface="ＭＳ Ｐゴシック" charset="0"/>
                          <a:cs typeface="WenQuanYi Micro Hei" charset="0"/>
                        </a:rPr>
                        <a:t>(anthropogenic)</a:t>
                      </a:r>
                    </a:p>
                  </a:txBody>
                  <a:tcPr marL="0" marR="0" marT="14112"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600" b="0" i="0" u="none" strike="noStrike" cap="none" normalizeH="0" baseline="0">
                          <a:ln>
                            <a:noFill/>
                          </a:ln>
                          <a:solidFill>
                            <a:srgbClr val="000000"/>
                          </a:solidFill>
                          <a:effectLst/>
                          <a:latin typeface="Arial" charset="0"/>
                          <a:ea typeface="ＭＳ Ｐゴシック" charset="0"/>
                          <a:cs typeface="WenQuanYi Micro Hei" charset="0"/>
                        </a:rPr>
                        <a:t>BrC [5,6]</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000" b="0" i="0" u="none" strike="noStrike" cap="none" normalizeH="0" baseline="0">
                          <a:ln>
                            <a:noFill/>
                          </a:ln>
                          <a:solidFill>
                            <a:srgbClr val="000000"/>
                          </a:solidFill>
                          <a:effectLst/>
                          <a:latin typeface="Arial" charset="0"/>
                          <a:ea typeface="ＭＳ Ｐゴシック" charset="0"/>
                          <a:cs typeface="WenQuanYi Micro Hei" charset="0"/>
                        </a:rPr>
                        <a:t>(biom. burn.)</a:t>
                      </a:r>
                    </a:p>
                  </a:txBody>
                  <a:tcPr marL="0" marR="0" marT="14112"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600" b="0" i="0" u="none" strike="noStrike" cap="none" normalizeH="0" baseline="0">
                          <a:ln>
                            <a:noFill/>
                          </a:ln>
                          <a:solidFill>
                            <a:srgbClr val="000000"/>
                          </a:solidFill>
                          <a:effectLst/>
                          <a:latin typeface="Arial" charset="0"/>
                          <a:ea typeface="ＭＳ Ｐゴシック" charset="0"/>
                          <a:cs typeface="WenQuanYi Micro Hei" charset="0"/>
                        </a:rPr>
                        <a:t>SOA [7,8]</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000" b="0" i="0" u="none" strike="noStrike" cap="none" normalizeH="0" baseline="0">
                          <a:ln>
                            <a:noFill/>
                          </a:ln>
                          <a:solidFill>
                            <a:srgbClr val="000000"/>
                          </a:solidFill>
                          <a:effectLst/>
                          <a:latin typeface="Arial" charset="0"/>
                          <a:ea typeface="ＭＳ Ｐゴシック" charset="0"/>
                          <a:cs typeface="WenQuanYi Micro Hei" charset="0"/>
                        </a:rPr>
                        <a:t>(biog. prec.)</a:t>
                      </a:r>
                    </a:p>
                  </a:txBody>
                  <a:tcPr marL="0" marR="0" marT="14112"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600" b="0" i="0" u="none" strike="noStrike" cap="none" normalizeH="0" baseline="0">
                          <a:ln>
                            <a:noFill/>
                          </a:ln>
                          <a:solidFill>
                            <a:srgbClr val="000000"/>
                          </a:solidFill>
                          <a:effectLst/>
                          <a:latin typeface="Arial" charset="0"/>
                          <a:ea typeface="ＭＳ Ｐゴシック" charset="0"/>
                          <a:cs typeface="WenQuanYi Micro Hei" charset="0"/>
                        </a:rPr>
                        <a:t>BC [9]</a:t>
                      </a:r>
                    </a:p>
                  </a:txBody>
                  <a:tcPr marL="0" marR="0" marT="14112"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600" b="0" i="0" u="none" strike="noStrike" cap="none" normalizeH="0" baseline="0">
                          <a:ln>
                            <a:noFill/>
                          </a:ln>
                          <a:solidFill>
                            <a:srgbClr val="000000"/>
                          </a:solidFill>
                          <a:effectLst/>
                          <a:latin typeface="Arial" charset="0"/>
                          <a:ea typeface="ＭＳ Ｐゴシック" charset="0"/>
                          <a:cs typeface="WenQuanYi Micro Hei" charset="0"/>
                        </a:rPr>
                        <a:t>SU [10]</a:t>
                      </a:r>
                    </a:p>
                  </a:txBody>
                  <a:tcPr marL="0" marR="0" marT="14112"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r>
              <a:tr h="881063">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n</a:t>
                      </a:r>
                      <a:r>
                        <a:rPr kumimoji="0" lang="en-GB" sz="1000" b="0" i="0" u="none" strike="noStrike" cap="none" normalizeH="0" baseline="0">
                          <a:ln>
                            <a:noFill/>
                          </a:ln>
                          <a:solidFill>
                            <a:srgbClr val="000000"/>
                          </a:solidFill>
                          <a:effectLst/>
                          <a:latin typeface="Arial" charset="0"/>
                          <a:ea typeface="ＭＳ Ｐゴシック" charset="0"/>
                          <a:cs typeface="WenQuanYi Micro Hei" charset="0"/>
                        </a:rPr>
                        <a:t>r</a:t>
                      </a: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¹</a:t>
                      </a:r>
                    </a:p>
                  </a:txBody>
                  <a:tcPr marL="0" marR="0" marT="12347"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1.53</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Arial" charset="0"/>
                        </a:rPr>
                        <a:t>↓</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1.531</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a:t>
                      </a:r>
                      <a:r>
                        <a:rPr kumimoji="0" lang="en-GB" sz="1400" b="0" i="0" u="none" strike="noStrike" cap="none" normalizeH="0" baseline="0">
                          <a:ln>
                            <a:noFill/>
                          </a:ln>
                          <a:solidFill>
                            <a:srgbClr val="000000"/>
                          </a:solidFill>
                          <a:effectLst/>
                          <a:latin typeface="Arial" charset="0"/>
                          <a:ea typeface="ＭＳ Ｐゴシック" charset="0"/>
                          <a:cs typeface="Arial" charset="0"/>
                        </a:rPr>
                        <a:t>~</a:t>
                      </a: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a:t>
                      </a:r>
                    </a:p>
                  </a:txBody>
                  <a:tcPr marL="0" marR="0" marT="12347"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1.5</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Arial" charset="0"/>
                        </a:rPr>
                        <a:t>↓</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1.557</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(+3.8%)</a:t>
                      </a:r>
                    </a:p>
                  </a:txBody>
                  <a:tcPr marL="0" marR="0" marT="12347"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1.53</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Arial" charset="0"/>
                        </a:rPr>
                        <a:t>↓</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1.501</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(-1.9%)</a:t>
                      </a:r>
                    </a:p>
                  </a:txBody>
                  <a:tcPr marL="0" marR="0" marT="12347"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1.53</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Arial" charset="0"/>
                        </a:rPr>
                        <a:t>↓</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Arial" charset="0"/>
                        </a:rPr>
                        <a:t>1.535</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Arial" charset="0"/>
                        </a:rPr>
                        <a:t>(~)</a:t>
                      </a:r>
                    </a:p>
                  </a:txBody>
                  <a:tcPr marL="0" marR="0" marT="12347"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1.53</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Arial" charset="0"/>
                        </a:rPr>
                        <a:t>↓</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Arial" charset="0"/>
                        </a:rPr>
                        <a:t>1.486</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Arial" charset="0"/>
                        </a:rPr>
                        <a:t>(-2.9%)</a:t>
                      </a:r>
                    </a:p>
                  </a:txBody>
                  <a:tcPr marL="0" marR="0" marT="12347"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1.75</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Arial" charset="0"/>
                        </a:rPr>
                        <a:t>↓</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Arial" charset="0"/>
                        </a:rPr>
                        <a:t>1.85</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Arial" charset="0"/>
                        </a:rPr>
                        <a:t>(+5.7%)</a:t>
                      </a:r>
                    </a:p>
                  </a:txBody>
                  <a:tcPr marL="0" marR="0" marT="12347"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1.43</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Arial" charset="0"/>
                        </a:rPr>
                        <a:t>↓</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Arial" charset="0"/>
                        </a:rPr>
                        <a:t>1.546</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Arial" charset="0"/>
                        </a:rPr>
                        <a:t>(+8.1%)</a:t>
                      </a:r>
                    </a:p>
                  </a:txBody>
                  <a:tcPr marL="0" marR="0" marT="12347"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r>
              <a:tr h="881063">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n</a:t>
                      </a:r>
                      <a:r>
                        <a:rPr kumimoji="0" lang="en-GB" sz="1000" b="0" i="0" u="none" strike="noStrike" cap="none" normalizeH="0" baseline="0">
                          <a:ln>
                            <a:noFill/>
                          </a:ln>
                          <a:solidFill>
                            <a:srgbClr val="000000"/>
                          </a:solidFill>
                          <a:effectLst/>
                          <a:latin typeface="Arial" charset="0"/>
                          <a:ea typeface="ＭＳ Ｐゴシック" charset="0"/>
                          <a:cs typeface="WenQuanYi Micro Hei" charset="0"/>
                        </a:rPr>
                        <a:t>i</a:t>
                      </a: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¹</a:t>
                      </a:r>
                    </a:p>
                  </a:txBody>
                  <a:tcPr marL="0" marR="0" marT="12347"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0.0055</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Arial" charset="0"/>
                        </a:rPr>
                        <a:t>↓</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0.0025</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(-54.5%)</a:t>
                      </a:r>
                    </a:p>
                  </a:txBody>
                  <a:tcPr marL="0" marR="0" marT="12347"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0.00000001</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Arial" charset="0"/>
                        </a:rPr>
                        <a:t>↓</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0.00000001</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a:t>
                      </a:r>
                      <a:r>
                        <a:rPr kumimoji="0" lang="en-GB" sz="1400" b="0" i="0" u="none" strike="noStrike" cap="none" normalizeH="0" baseline="0">
                          <a:ln>
                            <a:noFill/>
                          </a:ln>
                          <a:solidFill>
                            <a:srgbClr val="000000"/>
                          </a:solidFill>
                          <a:effectLst/>
                          <a:latin typeface="Arial" charset="0"/>
                          <a:ea typeface="ＭＳ Ｐゴシック" charset="0"/>
                          <a:cs typeface="Arial" charset="0"/>
                        </a:rPr>
                        <a:t>~</a:t>
                      </a: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a:t>
                      </a:r>
                    </a:p>
                  </a:txBody>
                  <a:tcPr marL="0" marR="0" marT="12347"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0.006</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Arial" charset="0"/>
                        </a:rPr>
                        <a:t>↓</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Arial" charset="0"/>
                        </a:rPr>
                        <a:t>0.00000001</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Arial" charset="0"/>
                        </a:rPr>
                        <a:t>(~ -100%)</a:t>
                      </a:r>
                    </a:p>
                  </a:txBody>
                  <a:tcPr marL="0" marR="0" marT="12347"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0.006</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Arial" charset="0"/>
                        </a:rPr>
                        <a:t>↓</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Arial" charset="0"/>
                        </a:rPr>
                        <a:t>0.03</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Arial" charset="0"/>
                        </a:rPr>
                        <a:t>(+400%)</a:t>
                      </a:r>
                    </a:p>
                  </a:txBody>
                  <a:tcPr marL="0" marR="0" marT="12347"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0.006</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Arial" charset="0"/>
                        </a:rPr>
                        <a:t>↓</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Arial" charset="0"/>
                        </a:rPr>
                        <a:t>0.000025</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Arial" charset="0"/>
                        </a:rPr>
                        <a:t>(~ -100%)</a:t>
                      </a:r>
                    </a:p>
                  </a:txBody>
                  <a:tcPr marL="0" marR="0" marT="12347"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0.44</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Arial" charset="0"/>
                        </a:rPr>
                        <a:t>↓</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Arial" charset="0"/>
                        </a:rPr>
                        <a:t>0.71</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Arial" charset="0"/>
                        </a:rPr>
                        <a:t>(+61.4%)</a:t>
                      </a:r>
                    </a:p>
                  </a:txBody>
                  <a:tcPr marL="0" marR="0" marT="12347"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dirty="0">
                          <a:ln>
                            <a:noFill/>
                          </a:ln>
                          <a:solidFill>
                            <a:srgbClr val="000000"/>
                          </a:solidFill>
                          <a:effectLst/>
                          <a:latin typeface="Arial" charset="0"/>
                          <a:ea typeface="ＭＳ Ｐゴシック" charset="0"/>
                          <a:cs typeface="WenQuanYi Micro Hei" charset="0"/>
                        </a:rPr>
                        <a:t>0.00000001</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dirty="0">
                          <a:ln>
                            <a:noFill/>
                          </a:ln>
                          <a:solidFill>
                            <a:srgbClr val="000000"/>
                          </a:solidFill>
                          <a:effectLst/>
                          <a:latin typeface="Arial" charset="0"/>
                          <a:ea typeface="ＭＳ Ｐゴシック" charset="0"/>
                          <a:cs typeface="Arial" charset="0"/>
                        </a:rPr>
                        <a:t>↓</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dirty="0">
                          <a:ln>
                            <a:noFill/>
                          </a:ln>
                          <a:solidFill>
                            <a:srgbClr val="000000"/>
                          </a:solidFill>
                          <a:effectLst/>
                          <a:latin typeface="Arial" charset="0"/>
                          <a:ea typeface="ＭＳ Ｐゴシック" charset="0"/>
                          <a:cs typeface="Arial" charset="0"/>
                        </a:rPr>
                        <a:t>0.00000001</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dirty="0">
                          <a:ln>
                            <a:noFill/>
                          </a:ln>
                          <a:solidFill>
                            <a:srgbClr val="000000"/>
                          </a:solidFill>
                          <a:effectLst/>
                          <a:latin typeface="Arial" charset="0"/>
                          <a:ea typeface="ＭＳ Ｐゴシック" charset="0"/>
                          <a:cs typeface="Arial" charset="0"/>
                        </a:rPr>
                        <a:t>(~)</a:t>
                      </a:r>
                    </a:p>
                  </a:txBody>
                  <a:tcPr marL="0" marR="0" marT="12347"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r>
            </a:tbl>
          </a:graphicData>
        </a:graphic>
      </p:graphicFrame>
      <p:sp>
        <p:nvSpPr>
          <p:cNvPr id="37975" name="Rectangle 87"/>
          <p:cNvSpPr>
            <a:spLocks noChangeArrowheads="1"/>
          </p:cNvSpPr>
          <p:nvPr/>
        </p:nvSpPr>
        <p:spPr bwMode="auto">
          <a:xfrm>
            <a:off x="258763" y="6551613"/>
            <a:ext cx="8266112" cy="219075"/>
          </a:xfrm>
          <a:prstGeom prst="rect">
            <a:avLst/>
          </a:prstGeom>
          <a:solidFill>
            <a:srgbClr val="CCCCCC"/>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4702" rIns="90000" bIns="45000" anchor="ctr"/>
          <a:lstStyle/>
          <a:p>
            <a:pP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1100">
                <a:solidFill>
                  <a:srgbClr val="000000"/>
                </a:solidFill>
                <a:cs typeface="WenQuanYi Micro Hei" charset="0"/>
              </a:rPr>
              <a:t>1.Hansen and Travis [1974]; 2.Denjean et al. [2016]; 3.Irshad et al. [2009]; 4.Shepherd et al. [2017]; 5.Tang et al. [2016]</a:t>
            </a:r>
          </a:p>
        </p:txBody>
      </p:sp>
      <p:sp>
        <p:nvSpPr>
          <p:cNvPr id="37976" name="Rectangle 88"/>
          <p:cNvSpPr>
            <a:spLocks noChangeArrowheads="1"/>
          </p:cNvSpPr>
          <p:nvPr/>
        </p:nvSpPr>
        <p:spPr bwMode="auto">
          <a:xfrm>
            <a:off x="258763" y="6767513"/>
            <a:ext cx="8266112" cy="219075"/>
          </a:xfrm>
          <a:prstGeom prst="rect">
            <a:avLst/>
          </a:prstGeom>
          <a:solidFill>
            <a:srgbClr val="CCCCCC"/>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4702" rIns="90000" bIns="45000" anchor="ctr"/>
          <a:lstStyle/>
          <a:p>
            <a:pP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1100">
                <a:solidFill>
                  <a:srgbClr val="000000"/>
                </a:solidFill>
                <a:cs typeface="WenQuanYi Micro Hei" charset="0"/>
              </a:rPr>
              <a:t>6.Kirchstetter et al. [2004]; 7.Nakayama et al. [2012]; 8.Liu et al. [2013]; 9.Bond and Bergstrom [2006]; 10.Freedman et al. [2009]</a:t>
            </a:r>
          </a:p>
        </p:txBody>
      </p:sp>
      <p:sp>
        <p:nvSpPr>
          <p:cNvPr id="37977" name="Rectangle 89"/>
          <p:cNvSpPr>
            <a:spLocks noChangeArrowheads="1"/>
          </p:cNvSpPr>
          <p:nvPr/>
        </p:nvSpPr>
        <p:spPr bwMode="auto">
          <a:xfrm>
            <a:off x="1152525" y="1909763"/>
            <a:ext cx="6840538" cy="215900"/>
          </a:xfrm>
          <a:prstGeom prst="rect">
            <a:avLst/>
          </a:prstGeom>
          <a:solidFill>
            <a:srgbClr val="FFFFFF"/>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9112" rIns="90000" bIns="45000" anchor="ctr"/>
          <a:lstStyle/>
          <a:p>
            <a:pPr algn="ctr">
              <a:tabLst>
                <a:tab pos="723900" algn="l"/>
                <a:tab pos="1447800" algn="l"/>
                <a:tab pos="2171700" algn="l"/>
                <a:tab pos="2895600" algn="l"/>
                <a:tab pos="3619500" algn="l"/>
                <a:tab pos="4343400" algn="l"/>
                <a:tab pos="5067300" algn="l"/>
                <a:tab pos="5791200" algn="l"/>
                <a:tab pos="6515100" algn="l"/>
              </a:tabLst>
              <a:defRPr/>
            </a:pPr>
            <a:r>
              <a:rPr lang="en-GB" sz="1600" b="1">
                <a:solidFill>
                  <a:srgbClr val="000000"/>
                </a:solidFill>
                <a:cs typeface="WenQuanYi Micro Hei" charset="0"/>
              </a:rPr>
              <a:t>New refractive indexes at ~0.550 µm from recent literature</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1"/>
          <p:cNvSpPr txBox="1">
            <a:spLocks noChangeArrowheads="1"/>
          </p:cNvSpPr>
          <p:nvPr/>
        </p:nvSpPr>
        <p:spPr bwMode="auto">
          <a:xfrm>
            <a:off x="0" y="225425"/>
            <a:ext cx="91440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1758"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9pPr>
          </a:lstStyle>
          <a:p>
            <a:pPr>
              <a:defRPr/>
            </a:pPr>
            <a:r>
              <a:rPr lang="en-GB" sz="1900" dirty="0">
                <a:solidFill>
                  <a:srgbClr val="FFFFFF"/>
                </a:solidFill>
              </a:rPr>
              <a:t>Results: New refractive indexes</a:t>
            </a:r>
          </a:p>
        </p:txBody>
      </p:sp>
      <p:sp>
        <p:nvSpPr>
          <p:cNvPr id="38914" name="Text Box 2"/>
          <p:cNvSpPr txBox="1">
            <a:spLocks noChangeArrowheads="1"/>
          </p:cNvSpPr>
          <p:nvPr/>
        </p:nvSpPr>
        <p:spPr bwMode="auto">
          <a:xfrm>
            <a:off x="233363" y="1044575"/>
            <a:ext cx="8675687"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0876"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9pPr>
          </a:lstStyle>
          <a:p>
            <a:pPr>
              <a:defRPr/>
            </a:pPr>
            <a:r>
              <a:rPr lang="en-GB" dirty="0" smtClean="0"/>
              <a:t>Updating microphysics (PTB case) [1]:</a:t>
            </a:r>
          </a:p>
        </p:txBody>
      </p:sp>
      <p:graphicFrame>
        <p:nvGraphicFramePr>
          <p:cNvPr id="38915" name="Group 3"/>
          <p:cNvGraphicFramePr>
            <a:graphicFrameLocks noGrp="1"/>
          </p:cNvGraphicFramePr>
          <p:nvPr/>
        </p:nvGraphicFramePr>
        <p:xfrm>
          <a:off x="198438" y="2205038"/>
          <a:ext cx="8745537" cy="2222501"/>
        </p:xfrm>
        <a:graphic>
          <a:graphicData uri="http://schemas.openxmlformats.org/drawingml/2006/table">
            <a:tbl>
              <a:tblPr/>
              <a:tblGrid>
                <a:gridCol w="409575"/>
                <a:gridCol w="1190625"/>
                <a:gridCol w="1190625"/>
                <a:gridCol w="1190625"/>
                <a:gridCol w="1192212"/>
                <a:gridCol w="1190625"/>
                <a:gridCol w="1190625"/>
                <a:gridCol w="1190625"/>
              </a:tblGrid>
              <a:tr h="460375">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GB" sz="1600" b="0" i="0" u="none" strike="noStrike" cap="none" normalizeH="0" baseline="0">
                        <a:ln>
                          <a:noFill/>
                        </a:ln>
                        <a:solidFill>
                          <a:srgbClr val="000000"/>
                        </a:solidFill>
                        <a:effectLst/>
                        <a:latin typeface="Arial" charset="0"/>
                        <a:ea typeface="ＭＳ Ｐゴシック" charset="0"/>
                        <a:cs typeface="WenQuanYi Micro Hei" charset="0"/>
                      </a:endParaRPr>
                    </a:p>
                  </a:txBody>
                  <a:tcPr marL="0" marR="0" marT="14112"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600" b="0" i="0" u="none" strike="noStrike" cap="none" normalizeH="0" baseline="0">
                          <a:ln>
                            <a:noFill/>
                          </a:ln>
                          <a:solidFill>
                            <a:srgbClr val="000000"/>
                          </a:solidFill>
                          <a:effectLst/>
                          <a:latin typeface="Arial" charset="0"/>
                          <a:ea typeface="ＭＳ Ｐゴシック" charset="0"/>
                          <a:cs typeface="WenQuanYi Micro Hei" charset="0"/>
                        </a:rPr>
                        <a:t>DU [2]</a:t>
                      </a:r>
                    </a:p>
                  </a:txBody>
                  <a:tcPr marL="0" marR="0" marT="14112"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600" b="0" i="0" u="none" strike="noStrike" cap="none" normalizeH="0" baseline="0">
                          <a:ln>
                            <a:noFill/>
                          </a:ln>
                          <a:solidFill>
                            <a:srgbClr val="000000"/>
                          </a:solidFill>
                          <a:effectLst/>
                          <a:latin typeface="Arial" charset="0"/>
                          <a:ea typeface="ＭＳ Ｐゴシック" charset="0"/>
                          <a:cs typeface="WenQuanYi Micro Hei" charset="0"/>
                        </a:rPr>
                        <a:t>SS [3]</a:t>
                      </a:r>
                    </a:p>
                  </a:txBody>
                  <a:tcPr marL="0" marR="0" marT="14112"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600" b="0" i="0" u="none" strike="noStrike" cap="none" normalizeH="0" baseline="0">
                          <a:ln>
                            <a:noFill/>
                          </a:ln>
                          <a:solidFill>
                            <a:srgbClr val="000000"/>
                          </a:solidFill>
                          <a:effectLst/>
                          <a:latin typeface="Arial" charset="0"/>
                          <a:ea typeface="ＭＳ Ｐゴシック" charset="0"/>
                          <a:cs typeface="WenQuanYi Micro Hei" charset="0"/>
                        </a:rPr>
                        <a:t>POM [4]</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000" b="0" i="0" u="none" strike="noStrike" cap="none" normalizeH="0" baseline="0">
                          <a:ln>
                            <a:noFill/>
                          </a:ln>
                          <a:solidFill>
                            <a:srgbClr val="000000"/>
                          </a:solidFill>
                          <a:effectLst/>
                          <a:latin typeface="Arial" charset="0"/>
                          <a:ea typeface="ＭＳ Ｐゴシック" charset="0"/>
                          <a:cs typeface="WenQuanYi Micro Hei" charset="0"/>
                        </a:rPr>
                        <a:t>(anthropogenic)</a:t>
                      </a:r>
                    </a:p>
                  </a:txBody>
                  <a:tcPr marL="0" marR="0" marT="14112"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600" b="0" i="0" u="none" strike="noStrike" cap="none" normalizeH="0" baseline="0">
                          <a:ln>
                            <a:noFill/>
                          </a:ln>
                          <a:solidFill>
                            <a:srgbClr val="000000"/>
                          </a:solidFill>
                          <a:effectLst/>
                          <a:latin typeface="Arial" charset="0"/>
                          <a:ea typeface="ＭＳ Ｐゴシック" charset="0"/>
                          <a:cs typeface="WenQuanYi Micro Hei" charset="0"/>
                        </a:rPr>
                        <a:t>BrC [5,6]</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000" b="0" i="0" u="none" strike="noStrike" cap="none" normalizeH="0" baseline="0">
                          <a:ln>
                            <a:noFill/>
                          </a:ln>
                          <a:solidFill>
                            <a:srgbClr val="000000"/>
                          </a:solidFill>
                          <a:effectLst/>
                          <a:latin typeface="Arial" charset="0"/>
                          <a:ea typeface="ＭＳ Ｐゴシック" charset="0"/>
                          <a:cs typeface="WenQuanYi Micro Hei" charset="0"/>
                        </a:rPr>
                        <a:t>(biom. burn.)</a:t>
                      </a:r>
                    </a:p>
                  </a:txBody>
                  <a:tcPr marL="0" marR="0" marT="14112"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600" b="0" i="0" u="none" strike="noStrike" cap="none" normalizeH="0" baseline="0">
                          <a:ln>
                            <a:noFill/>
                          </a:ln>
                          <a:solidFill>
                            <a:srgbClr val="000000"/>
                          </a:solidFill>
                          <a:effectLst/>
                          <a:latin typeface="Arial" charset="0"/>
                          <a:ea typeface="ＭＳ Ｐゴシック" charset="0"/>
                          <a:cs typeface="WenQuanYi Micro Hei" charset="0"/>
                        </a:rPr>
                        <a:t>SOA [7,8]</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000" b="0" i="0" u="none" strike="noStrike" cap="none" normalizeH="0" baseline="0">
                          <a:ln>
                            <a:noFill/>
                          </a:ln>
                          <a:solidFill>
                            <a:srgbClr val="000000"/>
                          </a:solidFill>
                          <a:effectLst/>
                          <a:latin typeface="Arial" charset="0"/>
                          <a:ea typeface="ＭＳ Ｐゴシック" charset="0"/>
                          <a:cs typeface="WenQuanYi Micro Hei" charset="0"/>
                        </a:rPr>
                        <a:t>(biog. prec.)</a:t>
                      </a:r>
                    </a:p>
                  </a:txBody>
                  <a:tcPr marL="0" marR="0" marT="14112"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600" b="0" i="0" u="none" strike="noStrike" cap="none" normalizeH="0" baseline="0">
                          <a:ln>
                            <a:noFill/>
                          </a:ln>
                          <a:solidFill>
                            <a:srgbClr val="000000"/>
                          </a:solidFill>
                          <a:effectLst/>
                          <a:latin typeface="Arial" charset="0"/>
                          <a:ea typeface="ＭＳ Ｐゴシック" charset="0"/>
                          <a:cs typeface="WenQuanYi Micro Hei" charset="0"/>
                        </a:rPr>
                        <a:t>BC [9]</a:t>
                      </a:r>
                    </a:p>
                  </a:txBody>
                  <a:tcPr marL="0" marR="0" marT="14112"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600" b="0" i="0" u="none" strike="noStrike" cap="none" normalizeH="0" baseline="0">
                          <a:ln>
                            <a:noFill/>
                          </a:ln>
                          <a:solidFill>
                            <a:srgbClr val="000000"/>
                          </a:solidFill>
                          <a:effectLst/>
                          <a:latin typeface="Arial" charset="0"/>
                          <a:ea typeface="ＭＳ Ｐゴシック" charset="0"/>
                          <a:cs typeface="WenQuanYi Micro Hei" charset="0"/>
                        </a:rPr>
                        <a:t>SU [10]</a:t>
                      </a:r>
                    </a:p>
                  </a:txBody>
                  <a:tcPr marL="0" marR="0" marT="14112"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r>
              <a:tr h="881063">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n</a:t>
                      </a:r>
                      <a:r>
                        <a:rPr kumimoji="0" lang="en-GB" sz="1000" b="0" i="0" u="none" strike="noStrike" cap="none" normalizeH="0" baseline="0">
                          <a:ln>
                            <a:noFill/>
                          </a:ln>
                          <a:solidFill>
                            <a:srgbClr val="000000"/>
                          </a:solidFill>
                          <a:effectLst/>
                          <a:latin typeface="Arial" charset="0"/>
                          <a:ea typeface="ＭＳ Ｐゴシック" charset="0"/>
                          <a:cs typeface="WenQuanYi Micro Hei" charset="0"/>
                        </a:rPr>
                        <a:t>r</a:t>
                      </a: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¹</a:t>
                      </a:r>
                    </a:p>
                  </a:txBody>
                  <a:tcPr marL="0" marR="0" marT="12347"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1.53</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Arial" charset="0"/>
                        </a:rPr>
                        <a:t>↓</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1.531</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a:t>
                      </a:r>
                      <a:r>
                        <a:rPr kumimoji="0" lang="en-GB" sz="1400" b="0" i="0" u="none" strike="noStrike" cap="none" normalizeH="0" baseline="0">
                          <a:ln>
                            <a:noFill/>
                          </a:ln>
                          <a:solidFill>
                            <a:srgbClr val="000000"/>
                          </a:solidFill>
                          <a:effectLst/>
                          <a:latin typeface="Arial" charset="0"/>
                          <a:ea typeface="ＭＳ Ｐゴシック" charset="0"/>
                          <a:cs typeface="Arial" charset="0"/>
                        </a:rPr>
                        <a:t>~</a:t>
                      </a: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a:t>
                      </a:r>
                    </a:p>
                  </a:txBody>
                  <a:tcPr marL="0" marR="0" marT="12347"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1.5</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Arial" charset="0"/>
                        </a:rPr>
                        <a:t>↓</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1.557</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(+3.8%)</a:t>
                      </a:r>
                    </a:p>
                  </a:txBody>
                  <a:tcPr marL="0" marR="0" marT="12347"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1.53</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Arial" charset="0"/>
                        </a:rPr>
                        <a:t>↓</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1.501</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(-1.9%)</a:t>
                      </a:r>
                    </a:p>
                  </a:txBody>
                  <a:tcPr marL="0" marR="0" marT="12347"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1.53</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Arial" charset="0"/>
                        </a:rPr>
                        <a:t>↓</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Arial" charset="0"/>
                        </a:rPr>
                        <a:t>1.535</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Arial" charset="0"/>
                        </a:rPr>
                        <a:t>(~)</a:t>
                      </a:r>
                    </a:p>
                  </a:txBody>
                  <a:tcPr marL="0" marR="0" marT="12347"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1.53</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Arial" charset="0"/>
                        </a:rPr>
                        <a:t>↓</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Arial" charset="0"/>
                        </a:rPr>
                        <a:t>1.486</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Arial" charset="0"/>
                        </a:rPr>
                        <a:t>(-2.9%)</a:t>
                      </a:r>
                    </a:p>
                  </a:txBody>
                  <a:tcPr marL="0" marR="0" marT="12347"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1.75</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Arial" charset="0"/>
                        </a:rPr>
                        <a:t>↓</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Arial" charset="0"/>
                        </a:rPr>
                        <a:t>1.85</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Arial" charset="0"/>
                        </a:rPr>
                        <a:t>(+5.7%)</a:t>
                      </a:r>
                    </a:p>
                  </a:txBody>
                  <a:tcPr marL="0" marR="0" marT="12347"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1.43</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Arial" charset="0"/>
                        </a:rPr>
                        <a:t>↓</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Arial" charset="0"/>
                        </a:rPr>
                        <a:t>1.546</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Arial" charset="0"/>
                        </a:rPr>
                        <a:t>(+8.1%)</a:t>
                      </a:r>
                    </a:p>
                  </a:txBody>
                  <a:tcPr marL="0" marR="0" marT="12347"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r>
              <a:tr h="881063">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n</a:t>
                      </a:r>
                      <a:r>
                        <a:rPr kumimoji="0" lang="en-GB" sz="1000" b="0" i="0" u="none" strike="noStrike" cap="none" normalizeH="0" baseline="0">
                          <a:ln>
                            <a:noFill/>
                          </a:ln>
                          <a:solidFill>
                            <a:srgbClr val="000000"/>
                          </a:solidFill>
                          <a:effectLst/>
                          <a:latin typeface="Arial" charset="0"/>
                          <a:ea typeface="ＭＳ Ｐゴシック" charset="0"/>
                          <a:cs typeface="WenQuanYi Micro Hei" charset="0"/>
                        </a:rPr>
                        <a:t>i</a:t>
                      </a: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¹</a:t>
                      </a:r>
                    </a:p>
                  </a:txBody>
                  <a:tcPr marL="0" marR="0" marT="12347"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0.0055</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Arial" charset="0"/>
                        </a:rPr>
                        <a:t>↓</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0.0025</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(-54.5%)</a:t>
                      </a:r>
                    </a:p>
                  </a:txBody>
                  <a:tcPr marL="0" marR="0" marT="12347"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0.00000001</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Arial" charset="0"/>
                        </a:rPr>
                        <a:t>↓</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0.00000001</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a:t>
                      </a:r>
                      <a:r>
                        <a:rPr kumimoji="0" lang="en-GB" sz="1400" b="0" i="0" u="none" strike="noStrike" cap="none" normalizeH="0" baseline="0">
                          <a:ln>
                            <a:noFill/>
                          </a:ln>
                          <a:solidFill>
                            <a:srgbClr val="000000"/>
                          </a:solidFill>
                          <a:effectLst/>
                          <a:latin typeface="Arial" charset="0"/>
                          <a:ea typeface="ＭＳ Ｐゴシック" charset="0"/>
                          <a:cs typeface="Arial" charset="0"/>
                        </a:rPr>
                        <a:t>~</a:t>
                      </a: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a:t>
                      </a:r>
                    </a:p>
                  </a:txBody>
                  <a:tcPr marL="0" marR="0" marT="12347"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0.006</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Arial" charset="0"/>
                        </a:rPr>
                        <a:t>↓</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Arial" charset="0"/>
                        </a:rPr>
                        <a:t>0.00000001</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Arial" charset="0"/>
                        </a:rPr>
                        <a:t>(~ -100%)</a:t>
                      </a:r>
                    </a:p>
                  </a:txBody>
                  <a:tcPr marL="0" marR="0" marT="12347"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0.006</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Arial" charset="0"/>
                        </a:rPr>
                        <a:t>↓</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Arial" charset="0"/>
                        </a:rPr>
                        <a:t>0.03</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Arial" charset="0"/>
                        </a:rPr>
                        <a:t>(+400%)</a:t>
                      </a:r>
                    </a:p>
                  </a:txBody>
                  <a:tcPr marL="0" marR="0" marT="12347"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0.006</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Arial" charset="0"/>
                        </a:rPr>
                        <a:t>↓</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Arial" charset="0"/>
                        </a:rPr>
                        <a:t>0.000025</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Arial" charset="0"/>
                        </a:rPr>
                        <a:t>(~ -100%)</a:t>
                      </a:r>
                    </a:p>
                  </a:txBody>
                  <a:tcPr marL="0" marR="0" marT="12347"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0.44</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Arial" charset="0"/>
                        </a:rPr>
                        <a:t>↓</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Arial" charset="0"/>
                        </a:rPr>
                        <a:t>0.71</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Arial" charset="0"/>
                        </a:rPr>
                        <a:t>(+61.4%)</a:t>
                      </a:r>
                    </a:p>
                  </a:txBody>
                  <a:tcPr marL="0" marR="0" marT="12347"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dirty="0">
                          <a:ln>
                            <a:noFill/>
                          </a:ln>
                          <a:solidFill>
                            <a:srgbClr val="000000"/>
                          </a:solidFill>
                          <a:effectLst/>
                          <a:latin typeface="Arial" charset="0"/>
                          <a:ea typeface="ＭＳ Ｐゴシック" charset="0"/>
                          <a:cs typeface="WenQuanYi Micro Hei" charset="0"/>
                        </a:rPr>
                        <a:t>0.00000001</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dirty="0">
                          <a:ln>
                            <a:noFill/>
                          </a:ln>
                          <a:solidFill>
                            <a:srgbClr val="000000"/>
                          </a:solidFill>
                          <a:effectLst/>
                          <a:latin typeface="Arial" charset="0"/>
                          <a:ea typeface="ＭＳ Ｐゴシック" charset="0"/>
                          <a:cs typeface="Arial" charset="0"/>
                        </a:rPr>
                        <a:t>↓</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dirty="0">
                          <a:ln>
                            <a:noFill/>
                          </a:ln>
                          <a:solidFill>
                            <a:srgbClr val="000000"/>
                          </a:solidFill>
                          <a:effectLst/>
                          <a:latin typeface="Arial" charset="0"/>
                          <a:ea typeface="ＭＳ Ｐゴシック" charset="0"/>
                          <a:cs typeface="Arial" charset="0"/>
                        </a:rPr>
                        <a:t>0.00000001</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dirty="0">
                          <a:ln>
                            <a:noFill/>
                          </a:ln>
                          <a:solidFill>
                            <a:srgbClr val="000000"/>
                          </a:solidFill>
                          <a:effectLst/>
                          <a:latin typeface="Arial" charset="0"/>
                          <a:ea typeface="ＭＳ Ｐゴシック" charset="0"/>
                          <a:cs typeface="Arial" charset="0"/>
                        </a:rPr>
                        <a:t>(~)</a:t>
                      </a:r>
                    </a:p>
                  </a:txBody>
                  <a:tcPr marL="0" marR="0" marT="12347"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r>
            </a:tbl>
          </a:graphicData>
        </a:graphic>
      </p:graphicFrame>
      <p:sp>
        <p:nvSpPr>
          <p:cNvPr id="38999" name="Rectangle 87"/>
          <p:cNvSpPr>
            <a:spLocks noChangeArrowheads="1"/>
          </p:cNvSpPr>
          <p:nvPr/>
        </p:nvSpPr>
        <p:spPr bwMode="auto">
          <a:xfrm>
            <a:off x="4187825" y="2206625"/>
            <a:ext cx="1179513" cy="2222500"/>
          </a:xfrm>
          <a:prstGeom prst="rect">
            <a:avLst/>
          </a:prstGeom>
          <a:solidFill>
            <a:srgbClr val="FFFFFF">
              <a:alpha val="67000"/>
            </a:srgbClr>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WenQuanYi Micro Hei" charset="0"/>
            </a:endParaRPr>
          </a:p>
        </p:txBody>
      </p:sp>
      <p:sp>
        <p:nvSpPr>
          <p:cNvPr id="39000" name="Rectangle 88"/>
          <p:cNvSpPr>
            <a:spLocks noChangeArrowheads="1"/>
          </p:cNvSpPr>
          <p:nvPr/>
        </p:nvSpPr>
        <p:spPr bwMode="auto">
          <a:xfrm>
            <a:off x="6575425" y="2205038"/>
            <a:ext cx="1179513" cy="2222500"/>
          </a:xfrm>
          <a:prstGeom prst="rect">
            <a:avLst/>
          </a:prstGeom>
          <a:solidFill>
            <a:srgbClr val="FFFFFF">
              <a:alpha val="67000"/>
            </a:srgbClr>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WenQuanYi Micro Hei" charset="0"/>
            </a:endParaRPr>
          </a:p>
        </p:txBody>
      </p:sp>
      <p:sp>
        <p:nvSpPr>
          <p:cNvPr id="39001" name="Rectangle 89"/>
          <p:cNvSpPr>
            <a:spLocks noChangeArrowheads="1"/>
          </p:cNvSpPr>
          <p:nvPr/>
        </p:nvSpPr>
        <p:spPr bwMode="auto">
          <a:xfrm>
            <a:off x="258763" y="6551613"/>
            <a:ext cx="8266112" cy="219075"/>
          </a:xfrm>
          <a:prstGeom prst="rect">
            <a:avLst/>
          </a:prstGeom>
          <a:solidFill>
            <a:srgbClr val="CCCCCC"/>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4702" rIns="90000" bIns="45000" anchor="ctr"/>
          <a:lstStyle/>
          <a:p>
            <a:pP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1100">
                <a:solidFill>
                  <a:srgbClr val="000000"/>
                </a:solidFill>
                <a:cs typeface="WenQuanYi Micro Hei" charset="0"/>
              </a:rPr>
              <a:t>1.Hansen and Travis [1974]; 2.Denjean et al. [2016]; 3.Irshad et al. [2009]; 4.Shepherd et al. [2017]; 5.Tang et al. [2016]</a:t>
            </a:r>
          </a:p>
        </p:txBody>
      </p:sp>
      <p:sp>
        <p:nvSpPr>
          <p:cNvPr id="39002" name="Rectangle 90"/>
          <p:cNvSpPr>
            <a:spLocks noChangeArrowheads="1"/>
          </p:cNvSpPr>
          <p:nvPr/>
        </p:nvSpPr>
        <p:spPr bwMode="auto">
          <a:xfrm>
            <a:off x="258763" y="6767513"/>
            <a:ext cx="8266112" cy="219075"/>
          </a:xfrm>
          <a:prstGeom prst="rect">
            <a:avLst/>
          </a:prstGeom>
          <a:solidFill>
            <a:srgbClr val="CCCCCC"/>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4702" rIns="90000" bIns="45000" anchor="ctr"/>
          <a:lstStyle/>
          <a:p>
            <a:pP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1100">
                <a:solidFill>
                  <a:srgbClr val="000000"/>
                </a:solidFill>
                <a:cs typeface="WenQuanYi Micro Hei" charset="0"/>
              </a:rPr>
              <a:t>6.Kirchstetter et al. [2004]; 7.Nakayama et al. [2012]; 8.Liu et al. [2013]; 9.Bond and Bergstrom [2006]; 10.Freedman et al. [2009]</a:t>
            </a:r>
          </a:p>
        </p:txBody>
      </p:sp>
      <p:sp>
        <p:nvSpPr>
          <p:cNvPr id="39003" name="Rectangle 91"/>
          <p:cNvSpPr>
            <a:spLocks noChangeArrowheads="1"/>
          </p:cNvSpPr>
          <p:nvPr/>
        </p:nvSpPr>
        <p:spPr bwMode="auto">
          <a:xfrm>
            <a:off x="1152525" y="1909763"/>
            <a:ext cx="6840538" cy="215900"/>
          </a:xfrm>
          <a:prstGeom prst="rect">
            <a:avLst/>
          </a:prstGeom>
          <a:solidFill>
            <a:srgbClr val="FFFFFF"/>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9112" rIns="90000" bIns="45000" anchor="ctr"/>
          <a:lstStyle/>
          <a:p>
            <a:pPr algn="ctr">
              <a:tabLst>
                <a:tab pos="723900" algn="l"/>
                <a:tab pos="1447800" algn="l"/>
                <a:tab pos="2171700" algn="l"/>
                <a:tab pos="2895600" algn="l"/>
                <a:tab pos="3619500" algn="l"/>
                <a:tab pos="4343400" algn="l"/>
                <a:tab pos="5067300" algn="l"/>
                <a:tab pos="5791200" algn="l"/>
                <a:tab pos="6515100" algn="l"/>
              </a:tabLst>
              <a:defRPr/>
            </a:pPr>
            <a:r>
              <a:rPr lang="en-GB" sz="1600" b="1">
                <a:solidFill>
                  <a:srgbClr val="000000"/>
                </a:solidFill>
                <a:cs typeface="WenQuanYi Micro Hei" charset="0"/>
              </a:rPr>
              <a:t>New refractive indexes at ~0.550 µm from recent literature</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1"/>
          <p:cNvSpPr txBox="1">
            <a:spLocks noChangeArrowheads="1"/>
          </p:cNvSpPr>
          <p:nvPr/>
        </p:nvSpPr>
        <p:spPr bwMode="auto">
          <a:xfrm>
            <a:off x="0" y="225425"/>
            <a:ext cx="91440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1758"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9pPr>
          </a:lstStyle>
          <a:p>
            <a:pPr>
              <a:defRPr/>
            </a:pPr>
            <a:r>
              <a:rPr lang="en-GB" sz="1900" dirty="0">
                <a:solidFill>
                  <a:srgbClr val="FFFFFF"/>
                </a:solidFill>
              </a:rPr>
              <a:t>Results: New refractive indexes</a:t>
            </a:r>
          </a:p>
          <a:p>
            <a:pPr>
              <a:defRPr/>
            </a:pPr>
            <a:endParaRPr lang="en-GB" sz="1900" dirty="0" smtClean="0">
              <a:solidFill>
                <a:srgbClr val="FFFFFF"/>
              </a:solidFill>
            </a:endParaRPr>
          </a:p>
        </p:txBody>
      </p:sp>
      <p:sp>
        <p:nvSpPr>
          <p:cNvPr id="43010" name="Text Box 2"/>
          <p:cNvSpPr txBox="1">
            <a:spLocks noChangeArrowheads="1"/>
          </p:cNvSpPr>
          <p:nvPr/>
        </p:nvSpPr>
        <p:spPr bwMode="auto">
          <a:xfrm>
            <a:off x="233363" y="1044575"/>
            <a:ext cx="8675687"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0876"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9pPr>
          </a:lstStyle>
          <a:p>
            <a:pPr>
              <a:defRPr/>
            </a:pPr>
            <a:r>
              <a:rPr lang="en-GB" dirty="0" smtClean="0"/>
              <a:t>Updating microphysics (PTB case) [1]:</a:t>
            </a:r>
          </a:p>
        </p:txBody>
      </p:sp>
      <p:sp>
        <p:nvSpPr>
          <p:cNvPr id="43011" name="Rectangle 3"/>
          <p:cNvSpPr>
            <a:spLocks noChangeArrowheads="1"/>
          </p:cNvSpPr>
          <p:nvPr/>
        </p:nvSpPr>
        <p:spPr bwMode="auto">
          <a:xfrm>
            <a:off x="622300" y="5037138"/>
            <a:ext cx="1169988" cy="712787"/>
          </a:xfrm>
          <a:prstGeom prst="rect">
            <a:avLst/>
          </a:prstGeom>
          <a:solidFill>
            <a:srgbClr val="FFD320"/>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9112" rIns="90000" bIns="45000" anchor="ctr"/>
          <a:lstStyle/>
          <a:p>
            <a:pPr algn="ctr">
              <a:tabLst>
                <a:tab pos="723900" algn="l"/>
              </a:tabLst>
              <a:defRPr/>
            </a:pPr>
            <a:endParaRPr lang="en-GB" sz="1600" b="1">
              <a:solidFill>
                <a:srgbClr val="000000"/>
              </a:solidFill>
              <a:cs typeface="Arial" charset="0"/>
            </a:endParaRPr>
          </a:p>
          <a:p>
            <a:pPr algn="ctr">
              <a:tabLst>
                <a:tab pos="723900" algn="l"/>
              </a:tabLst>
              <a:defRPr/>
            </a:pPr>
            <a:r>
              <a:rPr lang="en-GB" sz="1600" b="1">
                <a:solidFill>
                  <a:srgbClr val="000000"/>
                </a:solidFill>
                <a:cs typeface="Arial" charset="0"/>
              </a:rPr>
              <a:t>ω ▲</a:t>
            </a:r>
          </a:p>
          <a:p>
            <a:pPr algn="ctr">
              <a:tabLst>
                <a:tab pos="723900" algn="l"/>
              </a:tabLst>
              <a:defRPr/>
            </a:pPr>
            <a:r>
              <a:rPr lang="en-GB" sz="1600" b="1">
                <a:solidFill>
                  <a:srgbClr val="000000"/>
                </a:solidFill>
                <a:cs typeface="Arial" charset="0"/>
              </a:rPr>
              <a:t>g ▼</a:t>
            </a:r>
            <a:r>
              <a:rPr lang="en-GB" sz="1200">
                <a:solidFill>
                  <a:srgbClr val="000000"/>
                </a:solidFill>
                <a:cs typeface="Arial" charset="0"/>
              </a:rPr>
              <a:t>(coarse)</a:t>
            </a:r>
          </a:p>
        </p:txBody>
      </p:sp>
      <p:sp>
        <p:nvSpPr>
          <p:cNvPr id="43012" name="Rectangle 4"/>
          <p:cNvSpPr>
            <a:spLocks noChangeArrowheads="1"/>
          </p:cNvSpPr>
          <p:nvPr/>
        </p:nvSpPr>
        <p:spPr bwMode="auto">
          <a:xfrm>
            <a:off x="1809750" y="5037138"/>
            <a:ext cx="1169988" cy="712787"/>
          </a:xfrm>
          <a:prstGeom prst="rect">
            <a:avLst/>
          </a:prstGeom>
          <a:solidFill>
            <a:srgbClr val="66FFFF"/>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9112" rIns="90000" bIns="45000" anchor="ctr"/>
          <a:lstStyle/>
          <a:p>
            <a:pPr algn="ctr">
              <a:tabLst>
                <a:tab pos="723900" algn="l"/>
              </a:tabLst>
              <a:defRPr/>
            </a:pPr>
            <a:r>
              <a:rPr lang="en-GB" sz="1600" b="1">
                <a:solidFill>
                  <a:srgbClr val="000000"/>
                </a:solidFill>
                <a:cs typeface="Arial" charset="0"/>
              </a:rPr>
              <a:t>τ ▲ </a:t>
            </a:r>
            <a:r>
              <a:rPr lang="en-GB" sz="1200">
                <a:solidFill>
                  <a:srgbClr val="000000"/>
                </a:solidFill>
                <a:cs typeface="Arial" charset="0"/>
              </a:rPr>
              <a:t>(fine)</a:t>
            </a:r>
          </a:p>
          <a:p>
            <a:pPr algn="ctr">
              <a:tabLst>
                <a:tab pos="723900" algn="l"/>
              </a:tabLst>
              <a:defRPr/>
            </a:pPr>
            <a:endParaRPr lang="en-GB" sz="1600" b="1">
              <a:solidFill>
                <a:srgbClr val="000000"/>
              </a:solidFill>
              <a:cs typeface="Arial" charset="0"/>
            </a:endParaRPr>
          </a:p>
          <a:p>
            <a:pPr algn="ctr">
              <a:tabLst>
                <a:tab pos="723900" algn="l"/>
              </a:tabLst>
              <a:defRPr/>
            </a:pPr>
            <a:r>
              <a:rPr lang="en-GB" sz="1600" b="1">
                <a:solidFill>
                  <a:srgbClr val="000000"/>
                </a:solidFill>
                <a:cs typeface="Arial" charset="0"/>
              </a:rPr>
              <a:t>g ▼</a:t>
            </a:r>
          </a:p>
        </p:txBody>
      </p:sp>
      <p:sp>
        <p:nvSpPr>
          <p:cNvPr id="43013" name="Rectangle 5"/>
          <p:cNvSpPr>
            <a:spLocks noChangeArrowheads="1"/>
          </p:cNvSpPr>
          <p:nvPr/>
        </p:nvSpPr>
        <p:spPr bwMode="auto">
          <a:xfrm>
            <a:off x="4187825" y="5037138"/>
            <a:ext cx="1169988" cy="712787"/>
          </a:xfrm>
          <a:prstGeom prst="rect">
            <a:avLst/>
          </a:prstGeom>
          <a:solidFill>
            <a:srgbClr val="00CC00"/>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9112" rIns="90000" bIns="45000" anchor="ctr"/>
          <a:lstStyle/>
          <a:p>
            <a:pPr algn="ctr">
              <a:tabLst>
                <a:tab pos="723900" algn="l"/>
              </a:tabLst>
              <a:defRPr/>
            </a:pPr>
            <a:r>
              <a:rPr lang="en-GB" sz="1600" b="1">
                <a:solidFill>
                  <a:srgbClr val="000000"/>
                </a:solidFill>
                <a:cs typeface="Arial" charset="0"/>
              </a:rPr>
              <a:t>τ ▼</a:t>
            </a:r>
          </a:p>
          <a:p>
            <a:pPr algn="ctr">
              <a:tabLst>
                <a:tab pos="723900" algn="l"/>
              </a:tabLst>
              <a:defRPr/>
            </a:pPr>
            <a:r>
              <a:rPr lang="en-GB" sz="1600" b="1">
                <a:solidFill>
                  <a:srgbClr val="000000"/>
                </a:solidFill>
                <a:cs typeface="Arial" charset="0"/>
              </a:rPr>
              <a:t>ω ▲</a:t>
            </a:r>
          </a:p>
          <a:p>
            <a:pPr algn="ctr">
              <a:tabLst>
                <a:tab pos="723900" algn="l"/>
              </a:tabLst>
              <a:defRPr/>
            </a:pPr>
            <a:r>
              <a:rPr lang="en-GB" sz="1600" b="1">
                <a:solidFill>
                  <a:srgbClr val="000000"/>
                </a:solidFill>
                <a:cs typeface="Arial" charset="0"/>
              </a:rPr>
              <a:t>g ▲</a:t>
            </a:r>
          </a:p>
        </p:txBody>
      </p:sp>
      <p:sp>
        <p:nvSpPr>
          <p:cNvPr id="43014" name="Rectangle 6"/>
          <p:cNvSpPr>
            <a:spLocks noChangeArrowheads="1"/>
          </p:cNvSpPr>
          <p:nvPr/>
        </p:nvSpPr>
        <p:spPr bwMode="auto">
          <a:xfrm>
            <a:off x="7762875" y="5037138"/>
            <a:ext cx="1169988" cy="712787"/>
          </a:xfrm>
          <a:prstGeom prst="rect">
            <a:avLst/>
          </a:prstGeom>
          <a:solidFill>
            <a:srgbClr val="FF6600"/>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9112" rIns="90000" bIns="45000" anchor="ctr"/>
          <a:lstStyle/>
          <a:p>
            <a:pPr algn="ctr">
              <a:tabLst>
                <a:tab pos="723900" algn="l"/>
              </a:tabLst>
              <a:defRPr/>
            </a:pPr>
            <a:r>
              <a:rPr lang="en-GB" sz="1600" b="1">
                <a:solidFill>
                  <a:srgbClr val="000000"/>
                </a:solidFill>
                <a:cs typeface="Arial" charset="0"/>
              </a:rPr>
              <a:t>τ ▲</a:t>
            </a:r>
          </a:p>
          <a:p>
            <a:pPr algn="ctr">
              <a:tabLst>
                <a:tab pos="723900" algn="l"/>
              </a:tabLst>
              <a:defRPr/>
            </a:pPr>
            <a:endParaRPr lang="en-GB" sz="1600" b="1">
              <a:solidFill>
                <a:srgbClr val="000000"/>
              </a:solidFill>
              <a:cs typeface="Arial" charset="0"/>
            </a:endParaRPr>
          </a:p>
          <a:p>
            <a:pPr algn="ctr">
              <a:tabLst>
                <a:tab pos="723900" algn="l"/>
              </a:tabLst>
              <a:defRPr/>
            </a:pPr>
            <a:r>
              <a:rPr lang="en-GB" sz="1600" b="1">
                <a:solidFill>
                  <a:srgbClr val="000000"/>
                </a:solidFill>
                <a:cs typeface="Arial" charset="0"/>
              </a:rPr>
              <a:t>g ▼</a:t>
            </a:r>
          </a:p>
        </p:txBody>
      </p:sp>
      <p:graphicFrame>
        <p:nvGraphicFramePr>
          <p:cNvPr id="43015" name="Group 7"/>
          <p:cNvGraphicFramePr>
            <a:graphicFrameLocks noGrp="1"/>
          </p:cNvGraphicFramePr>
          <p:nvPr/>
        </p:nvGraphicFramePr>
        <p:xfrm>
          <a:off x="198438" y="2205038"/>
          <a:ext cx="8745537" cy="2222501"/>
        </p:xfrm>
        <a:graphic>
          <a:graphicData uri="http://schemas.openxmlformats.org/drawingml/2006/table">
            <a:tbl>
              <a:tblPr/>
              <a:tblGrid>
                <a:gridCol w="409575"/>
                <a:gridCol w="1190625"/>
                <a:gridCol w="1190625"/>
                <a:gridCol w="1190625"/>
                <a:gridCol w="1192212"/>
                <a:gridCol w="1190625"/>
                <a:gridCol w="1190625"/>
                <a:gridCol w="1190625"/>
              </a:tblGrid>
              <a:tr h="460375">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GB" sz="1600" b="0" i="0" u="none" strike="noStrike" cap="none" normalizeH="0" baseline="0">
                        <a:ln>
                          <a:noFill/>
                        </a:ln>
                        <a:solidFill>
                          <a:srgbClr val="000000"/>
                        </a:solidFill>
                        <a:effectLst/>
                        <a:latin typeface="Arial" charset="0"/>
                        <a:ea typeface="ＭＳ Ｐゴシック" charset="0"/>
                        <a:cs typeface="WenQuanYi Micro Hei" charset="0"/>
                      </a:endParaRPr>
                    </a:p>
                  </a:txBody>
                  <a:tcPr marL="0" marR="0" marT="14112"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600" b="0" i="0" u="none" strike="noStrike" cap="none" normalizeH="0" baseline="0">
                          <a:ln>
                            <a:noFill/>
                          </a:ln>
                          <a:solidFill>
                            <a:srgbClr val="000000"/>
                          </a:solidFill>
                          <a:effectLst/>
                          <a:latin typeface="Arial" charset="0"/>
                          <a:ea typeface="ＭＳ Ｐゴシック" charset="0"/>
                          <a:cs typeface="WenQuanYi Micro Hei" charset="0"/>
                        </a:rPr>
                        <a:t>DU [2]</a:t>
                      </a:r>
                    </a:p>
                  </a:txBody>
                  <a:tcPr marL="0" marR="0" marT="14112"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600" b="0" i="0" u="none" strike="noStrike" cap="none" normalizeH="0" baseline="0">
                          <a:ln>
                            <a:noFill/>
                          </a:ln>
                          <a:solidFill>
                            <a:srgbClr val="000000"/>
                          </a:solidFill>
                          <a:effectLst/>
                          <a:latin typeface="Arial" charset="0"/>
                          <a:ea typeface="ＭＳ Ｐゴシック" charset="0"/>
                          <a:cs typeface="WenQuanYi Micro Hei" charset="0"/>
                        </a:rPr>
                        <a:t>SS [3]</a:t>
                      </a:r>
                    </a:p>
                  </a:txBody>
                  <a:tcPr marL="0" marR="0" marT="14112"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600" b="0" i="0" u="none" strike="noStrike" cap="none" normalizeH="0" baseline="0">
                          <a:ln>
                            <a:noFill/>
                          </a:ln>
                          <a:solidFill>
                            <a:srgbClr val="000000"/>
                          </a:solidFill>
                          <a:effectLst/>
                          <a:latin typeface="Arial" charset="0"/>
                          <a:ea typeface="ＭＳ Ｐゴシック" charset="0"/>
                          <a:cs typeface="WenQuanYi Micro Hei" charset="0"/>
                        </a:rPr>
                        <a:t>POM [4]</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000" b="0" i="0" u="none" strike="noStrike" cap="none" normalizeH="0" baseline="0">
                          <a:ln>
                            <a:noFill/>
                          </a:ln>
                          <a:solidFill>
                            <a:srgbClr val="000000"/>
                          </a:solidFill>
                          <a:effectLst/>
                          <a:latin typeface="Arial" charset="0"/>
                          <a:ea typeface="ＭＳ Ｐゴシック" charset="0"/>
                          <a:cs typeface="WenQuanYi Micro Hei" charset="0"/>
                        </a:rPr>
                        <a:t>(anthropogenic)</a:t>
                      </a:r>
                    </a:p>
                  </a:txBody>
                  <a:tcPr marL="0" marR="0" marT="14112"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600" b="0" i="0" u="none" strike="noStrike" cap="none" normalizeH="0" baseline="0">
                          <a:ln>
                            <a:noFill/>
                          </a:ln>
                          <a:solidFill>
                            <a:srgbClr val="000000"/>
                          </a:solidFill>
                          <a:effectLst/>
                          <a:latin typeface="Arial" charset="0"/>
                          <a:ea typeface="ＭＳ Ｐゴシック" charset="0"/>
                          <a:cs typeface="WenQuanYi Micro Hei" charset="0"/>
                        </a:rPr>
                        <a:t>BrC [5,6]</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000" b="0" i="0" u="none" strike="noStrike" cap="none" normalizeH="0" baseline="0">
                          <a:ln>
                            <a:noFill/>
                          </a:ln>
                          <a:solidFill>
                            <a:srgbClr val="000000"/>
                          </a:solidFill>
                          <a:effectLst/>
                          <a:latin typeface="Arial" charset="0"/>
                          <a:ea typeface="ＭＳ Ｐゴシック" charset="0"/>
                          <a:cs typeface="WenQuanYi Micro Hei" charset="0"/>
                        </a:rPr>
                        <a:t>(biom. burn.)</a:t>
                      </a:r>
                    </a:p>
                  </a:txBody>
                  <a:tcPr marL="0" marR="0" marT="14112"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600" b="0" i="0" u="none" strike="noStrike" cap="none" normalizeH="0" baseline="0">
                          <a:ln>
                            <a:noFill/>
                          </a:ln>
                          <a:solidFill>
                            <a:srgbClr val="000000"/>
                          </a:solidFill>
                          <a:effectLst/>
                          <a:latin typeface="Arial" charset="0"/>
                          <a:ea typeface="ＭＳ Ｐゴシック" charset="0"/>
                          <a:cs typeface="WenQuanYi Micro Hei" charset="0"/>
                        </a:rPr>
                        <a:t>SOA [7,8]</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000" b="0" i="0" u="none" strike="noStrike" cap="none" normalizeH="0" baseline="0">
                          <a:ln>
                            <a:noFill/>
                          </a:ln>
                          <a:solidFill>
                            <a:srgbClr val="000000"/>
                          </a:solidFill>
                          <a:effectLst/>
                          <a:latin typeface="Arial" charset="0"/>
                          <a:ea typeface="ＭＳ Ｐゴシック" charset="0"/>
                          <a:cs typeface="WenQuanYi Micro Hei" charset="0"/>
                        </a:rPr>
                        <a:t>(biog. prec.)</a:t>
                      </a:r>
                    </a:p>
                  </a:txBody>
                  <a:tcPr marL="0" marR="0" marT="14112"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600" b="0" i="0" u="none" strike="noStrike" cap="none" normalizeH="0" baseline="0">
                          <a:ln>
                            <a:noFill/>
                          </a:ln>
                          <a:solidFill>
                            <a:srgbClr val="000000"/>
                          </a:solidFill>
                          <a:effectLst/>
                          <a:latin typeface="Arial" charset="0"/>
                          <a:ea typeface="ＭＳ Ｐゴシック" charset="0"/>
                          <a:cs typeface="WenQuanYi Micro Hei" charset="0"/>
                        </a:rPr>
                        <a:t>BC [9]</a:t>
                      </a:r>
                    </a:p>
                  </a:txBody>
                  <a:tcPr marL="0" marR="0" marT="14112"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600" b="0" i="0" u="none" strike="noStrike" cap="none" normalizeH="0" baseline="0">
                          <a:ln>
                            <a:noFill/>
                          </a:ln>
                          <a:solidFill>
                            <a:srgbClr val="000000"/>
                          </a:solidFill>
                          <a:effectLst/>
                          <a:latin typeface="Arial" charset="0"/>
                          <a:ea typeface="ＭＳ Ｐゴシック" charset="0"/>
                          <a:cs typeface="WenQuanYi Micro Hei" charset="0"/>
                        </a:rPr>
                        <a:t>SU [10]</a:t>
                      </a:r>
                    </a:p>
                  </a:txBody>
                  <a:tcPr marL="0" marR="0" marT="14112"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r>
              <a:tr h="881063">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n</a:t>
                      </a:r>
                      <a:r>
                        <a:rPr kumimoji="0" lang="en-GB" sz="1000" b="0" i="0" u="none" strike="noStrike" cap="none" normalizeH="0" baseline="0">
                          <a:ln>
                            <a:noFill/>
                          </a:ln>
                          <a:solidFill>
                            <a:srgbClr val="000000"/>
                          </a:solidFill>
                          <a:effectLst/>
                          <a:latin typeface="Arial" charset="0"/>
                          <a:ea typeface="ＭＳ Ｐゴシック" charset="0"/>
                          <a:cs typeface="WenQuanYi Micro Hei" charset="0"/>
                        </a:rPr>
                        <a:t>r</a:t>
                      </a: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¹</a:t>
                      </a:r>
                    </a:p>
                  </a:txBody>
                  <a:tcPr marL="0" marR="0" marT="12347"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1.53</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Arial" charset="0"/>
                        </a:rPr>
                        <a:t>↓</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1.531</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a:t>
                      </a:r>
                      <a:r>
                        <a:rPr kumimoji="0" lang="en-GB" sz="1400" b="0" i="0" u="none" strike="noStrike" cap="none" normalizeH="0" baseline="0">
                          <a:ln>
                            <a:noFill/>
                          </a:ln>
                          <a:solidFill>
                            <a:srgbClr val="000000"/>
                          </a:solidFill>
                          <a:effectLst/>
                          <a:latin typeface="Arial" charset="0"/>
                          <a:ea typeface="ＭＳ Ｐゴシック" charset="0"/>
                          <a:cs typeface="Arial" charset="0"/>
                        </a:rPr>
                        <a:t>~</a:t>
                      </a: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a:t>
                      </a:r>
                    </a:p>
                  </a:txBody>
                  <a:tcPr marL="0" marR="0" marT="12347"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1.5</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Arial" charset="0"/>
                        </a:rPr>
                        <a:t>↓</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1.557</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(+3.8%)</a:t>
                      </a:r>
                    </a:p>
                  </a:txBody>
                  <a:tcPr marL="0" marR="0" marT="12347"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1.53</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Arial" charset="0"/>
                        </a:rPr>
                        <a:t>↓</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1.501</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(-1.9%)</a:t>
                      </a:r>
                    </a:p>
                  </a:txBody>
                  <a:tcPr marL="0" marR="0" marT="12347"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1.53</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Arial" charset="0"/>
                        </a:rPr>
                        <a:t>↓</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Arial" charset="0"/>
                        </a:rPr>
                        <a:t>1.535</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Arial" charset="0"/>
                        </a:rPr>
                        <a:t>(~)</a:t>
                      </a:r>
                    </a:p>
                  </a:txBody>
                  <a:tcPr marL="0" marR="0" marT="12347"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1.53</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Arial" charset="0"/>
                        </a:rPr>
                        <a:t>↓</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Arial" charset="0"/>
                        </a:rPr>
                        <a:t>1.486</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Arial" charset="0"/>
                        </a:rPr>
                        <a:t>(-2.9%)</a:t>
                      </a:r>
                    </a:p>
                  </a:txBody>
                  <a:tcPr marL="0" marR="0" marT="12347"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1.75</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Arial" charset="0"/>
                        </a:rPr>
                        <a:t>↓</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Arial" charset="0"/>
                        </a:rPr>
                        <a:t>1.85</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Arial" charset="0"/>
                        </a:rPr>
                        <a:t>(+5.7%)</a:t>
                      </a:r>
                    </a:p>
                  </a:txBody>
                  <a:tcPr marL="0" marR="0" marT="12347"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1.43</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Arial" charset="0"/>
                        </a:rPr>
                        <a:t>↓</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Arial" charset="0"/>
                        </a:rPr>
                        <a:t>1.546</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Arial" charset="0"/>
                        </a:rPr>
                        <a:t>(+8.1%)</a:t>
                      </a:r>
                    </a:p>
                  </a:txBody>
                  <a:tcPr marL="0" marR="0" marT="12347"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r>
              <a:tr h="881063">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n</a:t>
                      </a:r>
                      <a:r>
                        <a:rPr kumimoji="0" lang="en-GB" sz="1000" b="0" i="0" u="none" strike="noStrike" cap="none" normalizeH="0" baseline="0">
                          <a:ln>
                            <a:noFill/>
                          </a:ln>
                          <a:solidFill>
                            <a:srgbClr val="000000"/>
                          </a:solidFill>
                          <a:effectLst/>
                          <a:latin typeface="Arial" charset="0"/>
                          <a:ea typeface="ＭＳ Ｐゴシック" charset="0"/>
                          <a:cs typeface="WenQuanYi Micro Hei" charset="0"/>
                        </a:rPr>
                        <a:t>i</a:t>
                      </a: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¹</a:t>
                      </a:r>
                    </a:p>
                  </a:txBody>
                  <a:tcPr marL="0" marR="0" marT="12347"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0.0055</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Arial" charset="0"/>
                        </a:rPr>
                        <a:t>↓</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0.0025</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(-54.5%)</a:t>
                      </a:r>
                    </a:p>
                  </a:txBody>
                  <a:tcPr marL="0" marR="0" marT="12347"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0.00000001</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Arial" charset="0"/>
                        </a:rPr>
                        <a:t>↓</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0.00000001</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a:t>
                      </a:r>
                      <a:r>
                        <a:rPr kumimoji="0" lang="en-GB" sz="1400" b="0" i="0" u="none" strike="noStrike" cap="none" normalizeH="0" baseline="0">
                          <a:ln>
                            <a:noFill/>
                          </a:ln>
                          <a:solidFill>
                            <a:srgbClr val="000000"/>
                          </a:solidFill>
                          <a:effectLst/>
                          <a:latin typeface="Arial" charset="0"/>
                          <a:ea typeface="ＭＳ Ｐゴシック" charset="0"/>
                          <a:cs typeface="Arial" charset="0"/>
                        </a:rPr>
                        <a:t>~</a:t>
                      </a: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a:t>
                      </a:r>
                    </a:p>
                  </a:txBody>
                  <a:tcPr marL="0" marR="0" marT="12347"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0.006</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Arial" charset="0"/>
                        </a:rPr>
                        <a:t>↓</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Arial" charset="0"/>
                        </a:rPr>
                        <a:t>0.00000001</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Arial" charset="0"/>
                        </a:rPr>
                        <a:t>(~ -100%)</a:t>
                      </a:r>
                    </a:p>
                  </a:txBody>
                  <a:tcPr marL="0" marR="0" marT="12347"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0.006</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Arial" charset="0"/>
                        </a:rPr>
                        <a:t>↓</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Arial" charset="0"/>
                        </a:rPr>
                        <a:t>0.03</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Arial" charset="0"/>
                        </a:rPr>
                        <a:t>(+400%)</a:t>
                      </a:r>
                    </a:p>
                  </a:txBody>
                  <a:tcPr marL="0" marR="0" marT="12347"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0.006</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Arial" charset="0"/>
                        </a:rPr>
                        <a:t>↓</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Arial" charset="0"/>
                        </a:rPr>
                        <a:t>0.000025</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Arial" charset="0"/>
                        </a:rPr>
                        <a:t>(~ -100%)</a:t>
                      </a:r>
                    </a:p>
                  </a:txBody>
                  <a:tcPr marL="0" marR="0" marT="12347"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0.44</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Arial" charset="0"/>
                        </a:rPr>
                        <a:t>↓</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Arial" charset="0"/>
                        </a:rPr>
                        <a:t>0.71</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a:ln>
                            <a:noFill/>
                          </a:ln>
                          <a:solidFill>
                            <a:srgbClr val="000000"/>
                          </a:solidFill>
                          <a:effectLst/>
                          <a:latin typeface="Arial" charset="0"/>
                          <a:ea typeface="ＭＳ Ｐゴシック" charset="0"/>
                          <a:cs typeface="Arial" charset="0"/>
                        </a:rPr>
                        <a:t>(+61.4%)</a:t>
                      </a:r>
                    </a:p>
                  </a:txBody>
                  <a:tcPr marL="0" marR="0" marT="12347"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dirty="0">
                          <a:ln>
                            <a:noFill/>
                          </a:ln>
                          <a:solidFill>
                            <a:srgbClr val="000000"/>
                          </a:solidFill>
                          <a:effectLst/>
                          <a:latin typeface="Arial" charset="0"/>
                          <a:ea typeface="ＭＳ Ｐゴシック" charset="0"/>
                          <a:cs typeface="WenQuanYi Micro Hei" charset="0"/>
                        </a:rPr>
                        <a:t>0.00000001</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dirty="0">
                          <a:ln>
                            <a:noFill/>
                          </a:ln>
                          <a:solidFill>
                            <a:srgbClr val="000000"/>
                          </a:solidFill>
                          <a:effectLst/>
                          <a:latin typeface="Arial" charset="0"/>
                          <a:ea typeface="ＭＳ Ｐゴシック" charset="0"/>
                          <a:cs typeface="Arial" charset="0"/>
                        </a:rPr>
                        <a:t>↓</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dirty="0">
                          <a:ln>
                            <a:noFill/>
                          </a:ln>
                          <a:solidFill>
                            <a:srgbClr val="000000"/>
                          </a:solidFill>
                          <a:effectLst/>
                          <a:latin typeface="Arial" charset="0"/>
                          <a:ea typeface="ＭＳ Ｐゴシック" charset="0"/>
                          <a:cs typeface="Arial" charset="0"/>
                        </a:rPr>
                        <a:t>0.00000001</a:t>
                      </a: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400" b="0" i="0" u="none" strike="noStrike" cap="none" normalizeH="0" baseline="0" dirty="0">
                          <a:ln>
                            <a:noFill/>
                          </a:ln>
                          <a:solidFill>
                            <a:srgbClr val="000000"/>
                          </a:solidFill>
                          <a:effectLst/>
                          <a:latin typeface="Arial" charset="0"/>
                          <a:ea typeface="ＭＳ Ｐゴシック" charset="0"/>
                          <a:cs typeface="Arial" charset="0"/>
                        </a:rPr>
                        <a:t>(~)</a:t>
                      </a:r>
                    </a:p>
                  </a:txBody>
                  <a:tcPr marL="0" marR="0" marT="12347"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r>
            </a:tbl>
          </a:graphicData>
        </a:graphic>
      </p:graphicFrame>
      <p:sp>
        <p:nvSpPr>
          <p:cNvPr id="43099" name="Rectangle 91"/>
          <p:cNvSpPr>
            <a:spLocks noChangeArrowheads="1"/>
          </p:cNvSpPr>
          <p:nvPr/>
        </p:nvSpPr>
        <p:spPr bwMode="auto">
          <a:xfrm>
            <a:off x="4187825" y="2206625"/>
            <a:ext cx="1179513" cy="2222500"/>
          </a:xfrm>
          <a:prstGeom prst="rect">
            <a:avLst/>
          </a:prstGeom>
          <a:solidFill>
            <a:srgbClr val="FFFFFF">
              <a:alpha val="67000"/>
            </a:srgbClr>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WenQuanYi Micro Hei" charset="0"/>
            </a:endParaRPr>
          </a:p>
        </p:txBody>
      </p:sp>
      <p:sp>
        <p:nvSpPr>
          <p:cNvPr id="43100" name="Rectangle 92"/>
          <p:cNvSpPr>
            <a:spLocks noChangeArrowheads="1"/>
          </p:cNvSpPr>
          <p:nvPr/>
        </p:nvSpPr>
        <p:spPr bwMode="auto">
          <a:xfrm>
            <a:off x="6575425" y="2205038"/>
            <a:ext cx="1179513" cy="2222500"/>
          </a:xfrm>
          <a:prstGeom prst="rect">
            <a:avLst/>
          </a:prstGeom>
          <a:solidFill>
            <a:srgbClr val="FFFFFF">
              <a:alpha val="67000"/>
            </a:srgbClr>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WenQuanYi Micro Hei" charset="0"/>
            </a:endParaRPr>
          </a:p>
        </p:txBody>
      </p:sp>
      <p:sp>
        <p:nvSpPr>
          <p:cNvPr id="43101" name="Rectangle 93"/>
          <p:cNvSpPr>
            <a:spLocks noChangeArrowheads="1"/>
          </p:cNvSpPr>
          <p:nvPr/>
        </p:nvSpPr>
        <p:spPr bwMode="auto">
          <a:xfrm>
            <a:off x="258763" y="6551613"/>
            <a:ext cx="8266112" cy="219075"/>
          </a:xfrm>
          <a:prstGeom prst="rect">
            <a:avLst/>
          </a:prstGeom>
          <a:solidFill>
            <a:srgbClr val="CCCCCC"/>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4702" rIns="90000" bIns="45000" anchor="ctr"/>
          <a:lstStyle/>
          <a:p>
            <a:pP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1100">
                <a:solidFill>
                  <a:srgbClr val="000000"/>
                </a:solidFill>
                <a:cs typeface="WenQuanYi Micro Hei" charset="0"/>
              </a:rPr>
              <a:t>1.Hansen and Travis [1974]; 2.Denjean et al. [2016]; 3.Irshad et al. [2009]; 4.Shepherd et al. [2017]; 5.Tang et al. [2016]</a:t>
            </a:r>
          </a:p>
        </p:txBody>
      </p:sp>
      <p:sp>
        <p:nvSpPr>
          <p:cNvPr id="43102" name="Rectangle 94"/>
          <p:cNvSpPr>
            <a:spLocks noChangeArrowheads="1"/>
          </p:cNvSpPr>
          <p:nvPr/>
        </p:nvSpPr>
        <p:spPr bwMode="auto">
          <a:xfrm>
            <a:off x="258763" y="6767513"/>
            <a:ext cx="8266112" cy="219075"/>
          </a:xfrm>
          <a:prstGeom prst="rect">
            <a:avLst/>
          </a:prstGeom>
          <a:solidFill>
            <a:srgbClr val="CCCCCC"/>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4702" rIns="90000" bIns="45000" anchor="ctr"/>
          <a:lstStyle/>
          <a:p>
            <a:pP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1100">
                <a:solidFill>
                  <a:srgbClr val="000000"/>
                </a:solidFill>
                <a:cs typeface="WenQuanYi Micro Hei" charset="0"/>
              </a:rPr>
              <a:t>6.Kirchstetter et al. [2004]; 7.Nakayama et al. [2012]; 8.Liu et al. [2013]; 9.Bond and Bergstrom [2006]; 10.Freedman et al. [2009]</a:t>
            </a:r>
          </a:p>
        </p:txBody>
      </p:sp>
      <p:cxnSp>
        <p:nvCxnSpPr>
          <p:cNvPr id="43103" name="AutoShape 95"/>
          <p:cNvCxnSpPr>
            <a:cxnSpLocks noChangeShapeType="1"/>
            <a:endCxn id="43011" idx="0"/>
          </p:cNvCxnSpPr>
          <p:nvPr/>
        </p:nvCxnSpPr>
        <p:spPr bwMode="auto">
          <a:xfrm>
            <a:off x="1206500" y="4429125"/>
            <a:ext cx="1588" cy="608013"/>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43104" name="AutoShape 96"/>
          <p:cNvCxnSpPr>
            <a:cxnSpLocks noChangeShapeType="1"/>
            <a:endCxn id="43012" idx="0"/>
          </p:cNvCxnSpPr>
          <p:nvPr/>
        </p:nvCxnSpPr>
        <p:spPr bwMode="auto">
          <a:xfrm>
            <a:off x="2393950" y="4429125"/>
            <a:ext cx="1588" cy="608013"/>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43105" name="AutoShape 97"/>
          <p:cNvCxnSpPr>
            <a:cxnSpLocks noChangeShapeType="1"/>
            <a:endCxn id="43013" idx="1"/>
          </p:cNvCxnSpPr>
          <p:nvPr/>
        </p:nvCxnSpPr>
        <p:spPr bwMode="auto">
          <a:xfrm>
            <a:off x="3582988" y="4429125"/>
            <a:ext cx="606425" cy="963613"/>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43106" name="AutoShape 98"/>
          <p:cNvCxnSpPr>
            <a:cxnSpLocks noChangeShapeType="1"/>
            <a:endCxn id="43013" idx="3"/>
          </p:cNvCxnSpPr>
          <p:nvPr/>
        </p:nvCxnSpPr>
        <p:spPr bwMode="auto">
          <a:xfrm flipH="1">
            <a:off x="5357813" y="4429125"/>
            <a:ext cx="608012" cy="963613"/>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43107" name="AutoShape 99"/>
          <p:cNvCxnSpPr>
            <a:cxnSpLocks noChangeShapeType="1"/>
            <a:endCxn id="43014" idx="0"/>
          </p:cNvCxnSpPr>
          <p:nvPr/>
        </p:nvCxnSpPr>
        <p:spPr bwMode="auto">
          <a:xfrm>
            <a:off x="8339138" y="4425950"/>
            <a:ext cx="9525" cy="611188"/>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43108" name="Rectangle 100"/>
          <p:cNvSpPr>
            <a:spLocks noChangeArrowheads="1"/>
          </p:cNvSpPr>
          <p:nvPr/>
        </p:nvSpPr>
        <p:spPr bwMode="auto">
          <a:xfrm>
            <a:off x="1152525" y="1909763"/>
            <a:ext cx="6840538" cy="215900"/>
          </a:xfrm>
          <a:prstGeom prst="rect">
            <a:avLst/>
          </a:prstGeom>
          <a:solidFill>
            <a:srgbClr val="FFFFFF"/>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9112" rIns="90000" bIns="45000" anchor="ctr"/>
          <a:lstStyle/>
          <a:p>
            <a:pPr algn="ctr">
              <a:tabLst>
                <a:tab pos="723900" algn="l"/>
                <a:tab pos="1447800" algn="l"/>
                <a:tab pos="2171700" algn="l"/>
                <a:tab pos="2895600" algn="l"/>
                <a:tab pos="3619500" algn="l"/>
                <a:tab pos="4343400" algn="l"/>
                <a:tab pos="5067300" algn="l"/>
                <a:tab pos="5791200" algn="l"/>
                <a:tab pos="6515100" algn="l"/>
              </a:tabLst>
              <a:defRPr/>
            </a:pPr>
            <a:r>
              <a:rPr lang="en-GB" sz="1600" b="1">
                <a:solidFill>
                  <a:srgbClr val="000000"/>
                </a:solidFill>
                <a:cs typeface="WenQuanYi Micro Hei" charset="0"/>
              </a:rPr>
              <a:t>New refractive indexes at ~0.550 µm from recent literature</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288" y="1061690"/>
            <a:ext cx="7593012" cy="56943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4034" name="Text Box 2"/>
          <p:cNvSpPr txBox="1">
            <a:spLocks noChangeArrowheads="1"/>
          </p:cNvSpPr>
          <p:nvPr/>
        </p:nvSpPr>
        <p:spPr bwMode="auto">
          <a:xfrm>
            <a:off x="0" y="225425"/>
            <a:ext cx="91440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1758"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9pPr>
          </a:lstStyle>
          <a:p>
            <a:pPr>
              <a:defRPr/>
            </a:pPr>
            <a:r>
              <a:rPr lang="en-GB" sz="1900" dirty="0" smtClean="0">
                <a:solidFill>
                  <a:srgbClr val="FFFFFF"/>
                </a:solidFill>
              </a:rPr>
              <a:t>Results: Impact of new refractive indexes</a:t>
            </a:r>
          </a:p>
        </p:txBody>
      </p:sp>
      <p:graphicFrame>
        <p:nvGraphicFramePr>
          <p:cNvPr id="44036" name="Group 4"/>
          <p:cNvGraphicFramePr>
            <a:graphicFrameLocks noGrp="1"/>
          </p:cNvGraphicFramePr>
          <p:nvPr>
            <p:extLst>
              <p:ext uri="{D42A27DB-BD31-4B8C-83A1-F6EECF244321}">
                <p14:modId xmlns:p14="http://schemas.microsoft.com/office/powerpoint/2010/main" val="336541490"/>
              </p:ext>
            </p:extLst>
          </p:nvPr>
        </p:nvGraphicFramePr>
        <p:xfrm>
          <a:off x="360363" y="3984898"/>
          <a:ext cx="4211637" cy="1039813"/>
        </p:xfrm>
        <a:graphic>
          <a:graphicData uri="http://schemas.openxmlformats.org/drawingml/2006/table">
            <a:tbl>
              <a:tblPr/>
              <a:tblGrid>
                <a:gridCol w="1403350"/>
                <a:gridCol w="1404937"/>
                <a:gridCol w="1403350"/>
              </a:tblGrid>
              <a:tr h="346075">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Lst>
                      </a:pPr>
                      <a:endParaRPr kumimoji="0" lang="en-GB" sz="1600" b="0" i="0" u="none" strike="noStrike" cap="none" normalizeH="0" baseline="0">
                        <a:ln>
                          <a:noFill/>
                        </a:ln>
                        <a:solidFill>
                          <a:srgbClr val="000000"/>
                        </a:solidFill>
                        <a:effectLst/>
                        <a:latin typeface="Arial" charset="0"/>
                        <a:ea typeface="ＭＳ Ｐゴシック" charset="0"/>
                        <a:cs typeface="WenQuanYi Micro Hei" charset="0"/>
                      </a:endParaRPr>
                    </a:p>
                  </a:txBody>
                  <a:tcPr marL="0" marR="0" marT="14112"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Lst>
                      </a:pPr>
                      <a:r>
                        <a:rPr kumimoji="0" lang="en-GB" sz="1600" b="0" i="0" u="none" strike="noStrike" cap="none" normalizeH="0" baseline="0" dirty="0" err="1">
                          <a:ln>
                            <a:noFill/>
                          </a:ln>
                          <a:solidFill>
                            <a:srgbClr val="000000"/>
                          </a:solidFill>
                          <a:effectLst/>
                          <a:latin typeface="Arial" charset="0"/>
                          <a:ea typeface="ＭＳ Ｐゴシック" charset="0"/>
                          <a:cs typeface="Arial" charset="0"/>
                        </a:rPr>
                        <a:t>ω</a:t>
                      </a:r>
                      <a:endParaRPr kumimoji="0" lang="en-GB" sz="1600" b="0" i="0" u="none" strike="noStrike" cap="none" normalizeH="0" baseline="0" dirty="0">
                        <a:ln>
                          <a:noFill/>
                        </a:ln>
                        <a:solidFill>
                          <a:srgbClr val="000000"/>
                        </a:solidFill>
                        <a:effectLst/>
                        <a:latin typeface="Arial" charset="0"/>
                        <a:ea typeface="ＭＳ Ｐゴシック" charset="0"/>
                        <a:cs typeface="Arial" charset="0"/>
                      </a:endParaRPr>
                    </a:p>
                  </a:txBody>
                  <a:tcPr marL="0" marR="0" marT="14112"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Lst>
                      </a:pPr>
                      <a:r>
                        <a:rPr kumimoji="0" lang="en-GB" sz="1600" b="0" i="0" u="none" strike="noStrike" cap="none" normalizeH="0" baseline="0">
                          <a:ln>
                            <a:noFill/>
                          </a:ln>
                          <a:solidFill>
                            <a:srgbClr val="000000"/>
                          </a:solidFill>
                          <a:effectLst/>
                          <a:latin typeface="Arial" charset="0"/>
                          <a:ea typeface="ＭＳ Ｐゴシック" charset="0"/>
                          <a:cs typeface="WenQuanYi Micro Hei" charset="0"/>
                        </a:rPr>
                        <a:t>g</a:t>
                      </a:r>
                    </a:p>
                  </a:txBody>
                  <a:tcPr marL="0" marR="0" marT="14112"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r>
              <a:tr h="346075">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Lst>
                      </a:pPr>
                      <a:r>
                        <a:rPr kumimoji="0" lang="en-GB" sz="1400" b="0" i="0" u="none" strike="noStrike" cap="none" normalizeH="0" baseline="0">
                          <a:ln>
                            <a:noFill/>
                          </a:ln>
                          <a:solidFill>
                            <a:srgbClr val="000000"/>
                          </a:solidFill>
                          <a:effectLst/>
                          <a:latin typeface="Arial" charset="0"/>
                          <a:ea typeface="ＭＳ Ｐゴシック" charset="0"/>
                          <a:cs typeface="Arial" charset="0"/>
                        </a:rPr>
                        <a:t>corr. variation</a:t>
                      </a:r>
                    </a:p>
                  </a:txBody>
                  <a:tcPr marL="0" marR="0" marT="12347"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Lst>
                      </a:pPr>
                      <a:r>
                        <a:rPr kumimoji="0" lang="en-GB" sz="1400" b="0" i="0" u="none" strike="noStrike" cap="none" normalizeH="0" baseline="0" dirty="0">
                          <a:ln>
                            <a:noFill/>
                          </a:ln>
                          <a:solidFill>
                            <a:srgbClr val="000000"/>
                          </a:solidFill>
                          <a:effectLst/>
                          <a:latin typeface="Arial" charset="0"/>
                          <a:ea typeface="ＭＳ Ｐゴシック" charset="0"/>
                          <a:cs typeface="WenQuanYi Micro Hei" charset="0"/>
                        </a:rPr>
                        <a:t>+0.16</a:t>
                      </a:r>
                    </a:p>
                  </a:txBody>
                  <a:tcPr marL="0" marR="0" marT="12347"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Lst>
                      </a:pPr>
                      <a:r>
                        <a:rPr kumimoji="0" lang="en-GB" sz="1400" b="0" i="0" u="none" strike="noStrike" cap="none" normalizeH="0" baseline="0" dirty="0">
                          <a:ln>
                            <a:noFill/>
                          </a:ln>
                          <a:solidFill>
                            <a:srgbClr val="000000"/>
                          </a:solidFill>
                          <a:effectLst/>
                          <a:latin typeface="Arial" charset="0"/>
                          <a:ea typeface="ＭＳ Ｐゴシック" charset="0"/>
                          <a:cs typeface="WenQuanYi Micro Hei" charset="0"/>
                        </a:rPr>
                        <a:t>-0.02</a:t>
                      </a:r>
                    </a:p>
                  </a:txBody>
                  <a:tcPr marL="0" marR="0" marT="12347"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r>
              <a:tr h="347663">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Lst>
                      </a:pPr>
                      <a:r>
                        <a:rPr kumimoji="0" lang="en-GB" sz="1400" b="0" i="0" u="none" strike="noStrike" cap="none" normalizeH="0" baseline="0">
                          <a:ln>
                            <a:noFill/>
                          </a:ln>
                          <a:solidFill>
                            <a:srgbClr val="000000"/>
                          </a:solidFill>
                          <a:effectLst/>
                          <a:latin typeface="Arial" charset="0"/>
                          <a:ea typeface="ＭＳ Ｐゴシック" charset="0"/>
                          <a:cs typeface="Arial" charset="0"/>
                        </a:rPr>
                        <a:t>bias variation</a:t>
                      </a:r>
                    </a:p>
                  </a:txBody>
                  <a:tcPr marL="0" marR="0" marT="12347"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Lst>
                      </a:pP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+0.03</a:t>
                      </a:r>
                    </a:p>
                  </a:txBody>
                  <a:tcPr marL="0" marR="0" marT="12347"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Lst>
                      </a:pPr>
                      <a:r>
                        <a:rPr kumimoji="0" lang="en-GB" sz="1400" b="0" i="0" u="none" strike="noStrike" cap="none" normalizeH="0" baseline="0" dirty="0">
                          <a:ln>
                            <a:noFill/>
                          </a:ln>
                          <a:solidFill>
                            <a:srgbClr val="000000"/>
                          </a:solidFill>
                          <a:effectLst/>
                          <a:latin typeface="Arial" charset="0"/>
                          <a:ea typeface="ＭＳ Ｐゴシック" charset="0"/>
                          <a:cs typeface="WenQuanYi Micro Hei" charset="0"/>
                        </a:rPr>
                        <a:t>-0.01</a:t>
                      </a:r>
                    </a:p>
                  </a:txBody>
                  <a:tcPr marL="0" marR="0" marT="12347"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r>
            </a:tbl>
          </a:graphicData>
        </a:graphic>
      </p:graphicFrame>
      <p:sp>
        <p:nvSpPr>
          <p:cNvPr id="44070" name="Rectangle 38"/>
          <p:cNvSpPr>
            <a:spLocks noChangeArrowheads="1"/>
          </p:cNvSpPr>
          <p:nvPr/>
        </p:nvSpPr>
        <p:spPr bwMode="auto">
          <a:xfrm>
            <a:off x="360363" y="5024711"/>
            <a:ext cx="4206875" cy="1408112"/>
          </a:xfrm>
          <a:prstGeom prst="rect">
            <a:avLst/>
          </a:prstGeom>
          <a:solidFill>
            <a:srgbClr val="FFFFFF"/>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9112" rIns="90000" bIns="45000" anchor="ctr"/>
          <a:lstStyle/>
          <a:p>
            <a:pPr marL="215900" indent="-215900">
              <a:buSzPct val="45000"/>
              <a:buFont typeface="Wingdings" charset="0"/>
              <a:buNone/>
              <a:tabLst>
                <a:tab pos="723900" algn="l"/>
                <a:tab pos="1447800" algn="l"/>
                <a:tab pos="2171700" algn="l"/>
                <a:tab pos="2895600" algn="l"/>
                <a:tab pos="3619500" algn="l"/>
              </a:tabLst>
              <a:defRPr/>
            </a:pPr>
            <a:r>
              <a:rPr lang="en-GB" sz="1600" b="1" dirty="0">
                <a:solidFill>
                  <a:srgbClr val="000000"/>
                </a:solidFill>
                <a:cs typeface="WenQuanYi Micro Hei" charset="0"/>
              </a:rPr>
              <a:t>New refractive index for DU and SS</a:t>
            </a:r>
          </a:p>
          <a:p>
            <a:pPr marL="215900" indent="-215900">
              <a:buSzPct val="45000"/>
              <a:buFont typeface="Wingdings" charset="0"/>
              <a:buNone/>
              <a:tabLst>
                <a:tab pos="723900" algn="l"/>
                <a:tab pos="1447800" algn="l"/>
                <a:tab pos="2171700" algn="l"/>
                <a:tab pos="2895600" algn="l"/>
                <a:tab pos="3619500" algn="l"/>
              </a:tabLst>
              <a:defRPr/>
            </a:pPr>
            <a:endParaRPr lang="en-GB" sz="1600" dirty="0">
              <a:solidFill>
                <a:srgbClr val="000000"/>
              </a:solidFill>
              <a:cs typeface="WenQuanYi Micro Hei" charset="0"/>
            </a:endParaRPr>
          </a:p>
          <a:p>
            <a:pPr marL="215900" indent="-215900">
              <a:buSzPct val="45000"/>
              <a:buFont typeface="Wingdings" charset="0"/>
              <a:buChar char=""/>
              <a:tabLst>
                <a:tab pos="723900" algn="l"/>
                <a:tab pos="1447800" algn="l"/>
                <a:tab pos="2171700" algn="l"/>
                <a:tab pos="2895600" algn="l"/>
                <a:tab pos="3619500" algn="l"/>
              </a:tabLst>
              <a:defRPr/>
            </a:pPr>
            <a:r>
              <a:rPr lang="en-GB" sz="1600" dirty="0">
                <a:solidFill>
                  <a:srgbClr val="000000"/>
                </a:solidFill>
                <a:cs typeface="Arial" charset="0"/>
              </a:rPr>
              <a:t>Strong </a:t>
            </a:r>
            <a:r>
              <a:rPr lang="en-GB" sz="1600" dirty="0" err="1">
                <a:solidFill>
                  <a:srgbClr val="000000"/>
                </a:solidFill>
                <a:cs typeface="Arial" charset="0"/>
              </a:rPr>
              <a:t>ω</a:t>
            </a:r>
            <a:r>
              <a:rPr lang="en-GB" sz="1600" dirty="0">
                <a:solidFill>
                  <a:srgbClr val="000000"/>
                </a:solidFill>
                <a:cs typeface="Arial" charset="0"/>
              </a:rPr>
              <a:t> increases ↔ DU peaks</a:t>
            </a:r>
          </a:p>
          <a:p>
            <a:pPr marL="215900" indent="-215900">
              <a:buSzPct val="45000"/>
              <a:buFont typeface="Wingdings" charset="0"/>
              <a:buChar char=""/>
              <a:tabLst>
                <a:tab pos="723900" algn="l"/>
                <a:tab pos="1447800" algn="l"/>
                <a:tab pos="2171700" algn="l"/>
                <a:tab pos="2895600" algn="l"/>
                <a:tab pos="3619500" algn="l"/>
              </a:tabLst>
              <a:defRPr/>
            </a:pPr>
            <a:r>
              <a:rPr lang="en-GB" sz="1600" dirty="0">
                <a:solidFill>
                  <a:srgbClr val="000000"/>
                </a:solidFill>
                <a:cs typeface="Arial" charset="0"/>
              </a:rPr>
              <a:t>Slight g decreases ↔ DU peaks</a:t>
            </a:r>
          </a:p>
          <a:p>
            <a:pPr marL="215900" indent="-215900">
              <a:buSzPct val="45000"/>
              <a:buFont typeface="Wingdings" charset="0"/>
              <a:buChar char=""/>
              <a:tabLst>
                <a:tab pos="723900" algn="l"/>
                <a:tab pos="1447800" algn="l"/>
                <a:tab pos="2171700" algn="l"/>
                <a:tab pos="2895600" algn="l"/>
                <a:tab pos="3619500" algn="l"/>
              </a:tabLst>
              <a:defRPr/>
            </a:pPr>
            <a:r>
              <a:rPr lang="en-GB" sz="1600" dirty="0">
                <a:solidFill>
                  <a:srgbClr val="000000"/>
                </a:solidFill>
                <a:cs typeface="Arial" charset="0"/>
              </a:rPr>
              <a:t>Further g reduction → more fine DU?</a:t>
            </a:r>
          </a:p>
        </p:txBody>
      </p:sp>
      <p:sp>
        <p:nvSpPr>
          <p:cNvPr id="44071" name="Rectangle 39"/>
          <p:cNvSpPr>
            <a:spLocks noChangeArrowheads="1"/>
          </p:cNvSpPr>
          <p:nvPr/>
        </p:nvSpPr>
        <p:spPr bwMode="auto">
          <a:xfrm>
            <a:off x="1855788" y="3716611"/>
            <a:ext cx="146050" cy="146050"/>
          </a:xfrm>
          <a:prstGeom prst="rect">
            <a:avLst/>
          </a:prstGeom>
          <a:solidFill>
            <a:srgbClr val="FFFFFF"/>
          </a:solidFill>
          <a:ln w="952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2056" rIns="90000" bIns="45000" anchor="ctr"/>
          <a:lstStyle/>
          <a:p>
            <a:pPr algn="ctr">
              <a:defRPr/>
            </a:pPr>
            <a:r>
              <a:rPr lang="en-GB" sz="800">
                <a:solidFill>
                  <a:srgbClr val="000000"/>
                </a:solidFill>
                <a:cs typeface="WenQuanYi Micro Hei" charset="0"/>
              </a:rPr>
              <a:t>J</a:t>
            </a:r>
          </a:p>
        </p:txBody>
      </p:sp>
      <p:sp>
        <p:nvSpPr>
          <p:cNvPr id="44072" name="Rectangle 40"/>
          <p:cNvSpPr>
            <a:spLocks noChangeArrowheads="1"/>
          </p:cNvSpPr>
          <p:nvPr/>
        </p:nvSpPr>
        <p:spPr bwMode="auto">
          <a:xfrm>
            <a:off x="2066925" y="3716611"/>
            <a:ext cx="146050" cy="146050"/>
          </a:xfrm>
          <a:prstGeom prst="rect">
            <a:avLst/>
          </a:prstGeom>
          <a:solidFill>
            <a:srgbClr val="FFFFFF"/>
          </a:solidFill>
          <a:ln w="952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2056" rIns="90000" bIns="45000" anchor="ctr"/>
          <a:lstStyle/>
          <a:p>
            <a:pPr algn="ctr">
              <a:defRPr/>
            </a:pPr>
            <a:r>
              <a:rPr lang="en-GB" sz="800">
                <a:solidFill>
                  <a:srgbClr val="000000"/>
                </a:solidFill>
                <a:cs typeface="WenQuanYi Micro Hei" charset="0"/>
              </a:rPr>
              <a:t>F</a:t>
            </a:r>
          </a:p>
        </p:txBody>
      </p:sp>
      <p:sp>
        <p:nvSpPr>
          <p:cNvPr id="44073" name="Rectangle 41"/>
          <p:cNvSpPr>
            <a:spLocks noChangeArrowheads="1"/>
          </p:cNvSpPr>
          <p:nvPr/>
        </p:nvSpPr>
        <p:spPr bwMode="auto">
          <a:xfrm>
            <a:off x="2266950" y="3716611"/>
            <a:ext cx="146050" cy="146050"/>
          </a:xfrm>
          <a:prstGeom prst="rect">
            <a:avLst/>
          </a:prstGeom>
          <a:solidFill>
            <a:srgbClr val="FFFFFF"/>
          </a:solidFill>
          <a:ln w="952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2056" rIns="90000" bIns="45000" anchor="ctr"/>
          <a:lstStyle/>
          <a:p>
            <a:pPr algn="ctr">
              <a:defRPr/>
            </a:pPr>
            <a:r>
              <a:rPr lang="en-GB" sz="800">
                <a:solidFill>
                  <a:srgbClr val="000000"/>
                </a:solidFill>
                <a:cs typeface="WenQuanYi Micro Hei" charset="0"/>
              </a:rPr>
              <a:t>M</a:t>
            </a:r>
          </a:p>
        </p:txBody>
      </p:sp>
      <p:sp>
        <p:nvSpPr>
          <p:cNvPr id="44074" name="Rectangle 42"/>
          <p:cNvSpPr>
            <a:spLocks noChangeArrowheads="1"/>
          </p:cNvSpPr>
          <p:nvPr/>
        </p:nvSpPr>
        <p:spPr bwMode="auto">
          <a:xfrm>
            <a:off x="2478088" y="3716611"/>
            <a:ext cx="146050" cy="146050"/>
          </a:xfrm>
          <a:prstGeom prst="rect">
            <a:avLst/>
          </a:prstGeom>
          <a:solidFill>
            <a:srgbClr val="FFFFFF"/>
          </a:solidFill>
          <a:ln w="952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2056" rIns="90000" bIns="45000" anchor="ctr"/>
          <a:lstStyle/>
          <a:p>
            <a:pPr algn="ctr">
              <a:defRPr/>
            </a:pPr>
            <a:r>
              <a:rPr lang="en-GB" sz="800">
                <a:solidFill>
                  <a:srgbClr val="000000"/>
                </a:solidFill>
                <a:cs typeface="WenQuanYi Micro Hei" charset="0"/>
              </a:rPr>
              <a:t>A</a:t>
            </a:r>
          </a:p>
        </p:txBody>
      </p:sp>
      <p:sp>
        <p:nvSpPr>
          <p:cNvPr id="44075" name="Rectangle 43"/>
          <p:cNvSpPr>
            <a:spLocks noChangeArrowheads="1"/>
          </p:cNvSpPr>
          <p:nvPr/>
        </p:nvSpPr>
        <p:spPr bwMode="auto">
          <a:xfrm>
            <a:off x="2679700" y="3716611"/>
            <a:ext cx="146050" cy="146050"/>
          </a:xfrm>
          <a:prstGeom prst="rect">
            <a:avLst/>
          </a:prstGeom>
          <a:solidFill>
            <a:srgbClr val="FFFFFF"/>
          </a:solidFill>
          <a:ln w="952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2056" rIns="90000" bIns="45000" anchor="ctr"/>
          <a:lstStyle/>
          <a:p>
            <a:pPr algn="ctr">
              <a:defRPr/>
            </a:pPr>
            <a:r>
              <a:rPr lang="en-GB" sz="800">
                <a:solidFill>
                  <a:srgbClr val="000000"/>
                </a:solidFill>
                <a:cs typeface="WenQuanYi Micro Hei" charset="0"/>
              </a:rPr>
              <a:t>M</a:t>
            </a:r>
          </a:p>
        </p:txBody>
      </p:sp>
      <p:sp>
        <p:nvSpPr>
          <p:cNvPr id="44076" name="Rectangle 44"/>
          <p:cNvSpPr>
            <a:spLocks noChangeArrowheads="1"/>
          </p:cNvSpPr>
          <p:nvPr/>
        </p:nvSpPr>
        <p:spPr bwMode="auto">
          <a:xfrm>
            <a:off x="2889250" y="3716611"/>
            <a:ext cx="146050" cy="146050"/>
          </a:xfrm>
          <a:prstGeom prst="rect">
            <a:avLst/>
          </a:prstGeom>
          <a:solidFill>
            <a:srgbClr val="FFFFFF"/>
          </a:solidFill>
          <a:ln w="952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2056" rIns="90000" bIns="45000" anchor="ctr"/>
          <a:lstStyle/>
          <a:p>
            <a:pPr algn="ctr">
              <a:defRPr/>
            </a:pPr>
            <a:r>
              <a:rPr lang="en-GB" sz="800">
                <a:solidFill>
                  <a:srgbClr val="000000"/>
                </a:solidFill>
                <a:cs typeface="WenQuanYi Micro Hei" charset="0"/>
              </a:rPr>
              <a:t>J</a:t>
            </a:r>
          </a:p>
        </p:txBody>
      </p:sp>
      <p:sp>
        <p:nvSpPr>
          <p:cNvPr id="44077" name="Rectangle 45"/>
          <p:cNvSpPr>
            <a:spLocks noChangeArrowheads="1"/>
          </p:cNvSpPr>
          <p:nvPr/>
        </p:nvSpPr>
        <p:spPr bwMode="auto">
          <a:xfrm>
            <a:off x="3094038" y="3713436"/>
            <a:ext cx="146050" cy="146050"/>
          </a:xfrm>
          <a:prstGeom prst="rect">
            <a:avLst/>
          </a:prstGeom>
          <a:solidFill>
            <a:srgbClr val="FFFFFF"/>
          </a:solidFill>
          <a:ln w="952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2056" rIns="90000" bIns="45000" anchor="ctr"/>
          <a:lstStyle/>
          <a:p>
            <a:pPr algn="ctr">
              <a:defRPr/>
            </a:pPr>
            <a:r>
              <a:rPr lang="en-GB" sz="800">
                <a:solidFill>
                  <a:srgbClr val="000000"/>
                </a:solidFill>
                <a:cs typeface="WenQuanYi Micro Hei" charset="0"/>
              </a:rPr>
              <a:t>J</a:t>
            </a:r>
          </a:p>
        </p:txBody>
      </p:sp>
      <p:sp>
        <p:nvSpPr>
          <p:cNvPr id="44078" name="Rectangle 46"/>
          <p:cNvSpPr>
            <a:spLocks noChangeArrowheads="1"/>
          </p:cNvSpPr>
          <p:nvPr/>
        </p:nvSpPr>
        <p:spPr bwMode="auto">
          <a:xfrm>
            <a:off x="3300413" y="3716611"/>
            <a:ext cx="146050" cy="146050"/>
          </a:xfrm>
          <a:prstGeom prst="rect">
            <a:avLst/>
          </a:prstGeom>
          <a:solidFill>
            <a:srgbClr val="FFFFFF"/>
          </a:solidFill>
          <a:ln w="952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2056" rIns="90000" bIns="45000" anchor="ctr"/>
          <a:lstStyle/>
          <a:p>
            <a:pPr algn="ctr">
              <a:defRPr/>
            </a:pPr>
            <a:r>
              <a:rPr lang="en-GB" sz="800">
                <a:solidFill>
                  <a:srgbClr val="000000"/>
                </a:solidFill>
                <a:cs typeface="WenQuanYi Micro Hei" charset="0"/>
              </a:rPr>
              <a:t>A</a:t>
            </a:r>
          </a:p>
        </p:txBody>
      </p:sp>
      <p:sp>
        <p:nvSpPr>
          <p:cNvPr id="44079" name="Rectangle 47"/>
          <p:cNvSpPr>
            <a:spLocks noChangeArrowheads="1"/>
          </p:cNvSpPr>
          <p:nvPr/>
        </p:nvSpPr>
        <p:spPr bwMode="auto">
          <a:xfrm>
            <a:off x="3502025" y="3716611"/>
            <a:ext cx="146050" cy="146050"/>
          </a:xfrm>
          <a:prstGeom prst="rect">
            <a:avLst/>
          </a:prstGeom>
          <a:solidFill>
            <a:srgbClr val="FFFFFF"/>
          </a:solidFill>
          <a:ln w="952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2056" rIns="90000" bIns="45000" anchor="ctr"/>
          <a:lstStyle/>
          <a:p>
            <a:pPr algn="ctr">
              <a:defRPr/>
            </a:pPr>
            <a:r>
              <a:rPr lang="en-GB" sz="800">
                <a:solidFill>
                  <a:srgbClr val="000000"/>
                </a:solidFill>
                <a:cs typeface="WenQuanYi Micro Hei" charset="0"/>
              </a:rPr>
              <a:t>S</a:t>
            </a:r>
          </a:p>
        </p:txBody>
      </p:sp>
      <p:sp>
        <p:nvSpPr>
          <p:cNvPr id="44080" name="Rectangle 48"/>
          <p:cNvSpPr>
            <a:spLocks noChangeArrowheads="1"/>
          </p:cNvSpPr>
          <p:nvPr/>
        </p:nvSpPr>
        <p:spPr bwMode="auto">
          <a:xfrm>
            <a:off x="3711575" y="3716611"/>
            <a:ext cx="146050" cy="146050"/>
          </a:xfrm>
          <a:prstGeom prst="rect">
            <a:avLst/>
          </a:prstGeom>
          <a:solidFill>
            <a:srgbClr val="FFFFFF"/>
          </a:solidFill>
          <a:ln w="952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2056" rIns="90000" bIns="45000" anchor="ctr"/>
          <a:lstStyle/>
          <a:p>
            <a:pPr algn="ctr">
              <a:defRPr/>
            </a:pPr>
            <a:r>
              <a:rPr lang="en-GB" sz="800">
                <a:solidFill>
                  <a:srgbClr val="000000"/>
                </a:solidFill>
                <a:cs typeface="WenQuanYi Micro Hei" charset="0"/>
              </a:rPr>
              <a:t>O</a:t>
            </a:r>
          </a:p>
        </p:txBody>
      </p:sp>
      <p:sp>
        <p:nvSpPr>
          <p:cNvPr id="44081" name="Rectangle 49"/>
          <p:cNvSpPr>
            <a:spLocks noChangeArrowheads="1"/>
          </p:cNvSpPr>
          <p:nvPr/>
        </p:nvSpPr>
        <p:spPr bwMode="auto">
          <a:xfrm>
            <a:off x="3914775" y="3713436"/>
            <a:ext cx="146050" cy="146050"/>
          </a:xfrm>
          <a:prstGeom prst="rect">
            <a:avLst/>
          </a:prstGeom>
          <a:solidFill>
            <a:srgbClr val="FFFFFF"/>
          </a:solidFill>
          <a:ln w="952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2056" rIns="90000" bIns="45000" anchor="ctr"/>
          <a:lstStyle/>
          <a:p>
            <a:pPr algn="ctr">
              <a:defRPr/>
            </a:pPr>
            <a:r>
              <a:rPr lang="en-GB" sz="800">
                <a:solidFill>
                  <a:srgbClr val="000000"/>
                </a:solidFill>
                <a:cs typeface="WenQuanYi Micro Hei" charset="0"/>
              </a:rPr>
              <a:t>N</a:t>
            </a:r>
          </a:p>
        </p:txBody>
      </p:sp>
      <p:sp>
        <p:nvSpPr>
          <p:cNvPr id="44082" name="Rectangle 50"/>
          <p:cNvSpPr>
            <a:spLocks noChangeArrowheads="1"/>
          </p:cNvSpPr>
          <p:nvPr/>
        </p:nvSpPr>
        <p:spPr bwMode="auto">
          <a:xfrm>
            <a:off x="4124325" y="3716611"/>
            <a:ext cx="146050" cy="146050"/>
          </a:xfrm>
          <a:prstGeom prst="rect">
            <a:avLst/>
          </a:prstGeom>
          <a:solidFill>
            <a:srgbClr val="FFFFFF"/>
          </a:solidFill>
          <a:ln w="952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2056" rIns="90000" bIns="45000" anchor="ctr"/>
          <a:lstStyle/>
          <a:p>
            <a:pPr algn="ctr">
              <a:defRPr/>
            </a:pPr>
            <a:r>
              <a:rPr lang="en-GB" sz="800">
                <a:solidFill>
                  <a:srgbClr val="000000"/>
                </a:solidFill>
                <a:cs typeface="WenQuanYi Micro Hei" charset="0"/>
              </a:rPr>
              <a:t>D</a:t>
            </a:r>
          </a:p>
        </p:txBody>
      </p:sp>
      <p:sp>
        <p:nvSpPr>
          <p:cNvPr id="44083" name="Rectangle 51"/>
          <p:cNvSpPr>
            <a:spLocks noChangeArrowheads="1"/>
          </p:cNvSpPr>
          <p:nvPr/>
        </p:nvSpPr>
        <p:spPr bwMode="auto">
          <a:xfrm>
            <a:off x="5056188" y="3716611"/>
            <a:ext cx="146050" cy="146050"/>
          </a:xfrm>
          <a:prstGeom prst="rect">
            <a:avLst/>
          </a:prstGeom>
          <a:solidFill>
            <a:srgbClr val="FFFFFF"/>
          </a:solidFill>
          <a:ln w="952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2056" rIns="90000" bIns="45000" anchor="ctr"/>
          <a:lstStyle/>
          <a:p>
            <a:pPr algn="ctr">
              <a:defRPr/>
            </a:pPr>
            <a:r>
              <a:rPr lang="en-GB" sz="800">
                <a:solidFill>
                  <a:srgbClr val="000000"/>
                </a:solidFill>
                <a:cs typeface="WenQuanYi Micro Hei" charset="0"/>
              </a:rPr>
              <a:t>J</a:t>
            </a:r>
          </a:p>
        </p:txBody>
      </p:sp>
      <p:sp>
        <p:nvSpPr>
          <p:cNvPr id="44084" name="Rectangle 52"/>
          <p:cNvSpPr>
            <a:spLocks noChangeArrowheads="1"/>
          </p:cNvSpPr>
          <p:nvPr/>
        </p:nvSpPr>
        <p:spPr bwMode="auto">
          <a:xfrm>
            <a:off x="5267325" y="3716611"/>
            <a:ext cx="146050" cy="146050"/>
          </a:xfrm>
          <a:prstGeom prst="rect">
            <a:avLst/>
          </a:prstGeom>
          <a:solidFill>
            <a:srgbClr val="FFFFFF"/>
          </a:solidFill>
          <a:ln w="952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2056" rIns="90000" bIns="45000" anchor="ctr"/>
          <a:lstStyle/>
          <a:p>
            <a:pPr algn="ctr">
              <a:defRPr/>
            </a:pPr>
            <a:r>
              <a:rPr lang="en-GB" sz="800">
                <a:solidFill>
                  <a:srgbClr val="000000"/>
                </a:solidFill>
                <a:cs typeface="WenQuanYi Micro Hei" charset="0"/>
              </a:rPr>
              <a:t>F</a:t>
            </a:r>
          </a:p>
        </p:txBody>
      </p:sp>
      <p:sp>
        <p:nvSpPr>
          <p:cNvPr id="44085" name="Rectangle 53"/>
          <p:cNvSpPr>
            <a:spLocks noChangeArrowheads="1"/>
          </p:cNvSpPr>
          <p:nvPr/>
        </p:nvSpPr>
        <p:spPr bwMode="auto">
          <a:xfrm>
            <a:off x="5467350" y="3716611"/>
            <a:ext cx="146050" cy="146050"/>
          </a:xfrm>
          <a:prstGeom prst="rect">
            <a:avLst/>
          </a:prstGeom>
          <a:solidFill>
            <a:srgbClr val="FFFFFF"/>
          </a:solidFill>
          <a:ln w="952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2056" rIns="90000" bIns="45000" anchor="ctr"/>
          <a:lstStyle/>
          <a:p>
            <a:pPr algn="ctr">
              <a:defRPr/>
            </a:pPr>
            <a:r>
              <a:rPr lang="en-GB" sz="800">
                <a:solidFill>
                  <a:srgbClr val="000000"/>
                </a:solidFill>
                <a:cs typeface="WenQuanYi Micro Hei" charset="0"/>
              </a:rPr>
              <a:t>M</a:t>
            </a:r>
          </a:p>
        </p:txBody>
      </p:sp>
      <p:sp>
        <p:nvSpPr>
          <p:cNvPr id="44086" name="Rectangle 54"/>
          <p:cNvSpPr>
            <a:spLocks noChangeArrowheads="1"/>
          </p:cNvSpPr>
          <p:nvPr/>
        </p:nvSpPr>
        <p:spPr bwMode="auto">
          <a:xfrm>
            <a:off x="5678488" y="3716611"/>
            <a:ext cx="146050" cy="146050"/>
          </a:xfrm>
          <a:prstGeom prst="rect">
            <a:avLst/>
          </a:prstGeom>
          <a:solidFill>
            <a:srgbClr val="FFFFFF"/>
          </a:solidFill>
          <a:ln w="952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2056" rIns="90000" bIns="45000" anchor="ctr"/>
          <a:lstStyle/>
          <a:p>
            <a:pPr algn="ctr">
              <a:defRPr/>
            </a:pPr>
            <a:r>
              <a:rPr lang="en-GB" sz="800">
                <a:solidFill>
                  <a:srgbClr val="000000"/>
                </a:solidFill>
                <a:cs typeface="WenQuanYi Micro Hei" charset="0"/>
              </a:rPr>
              <a:t>A</a:t>
            </a:r>
          </a:p>
        </p:txBody>
      </p:sp>
      <p:sp>
        <p:nvSpPr>
          <p:cNvPr id="44087" name="Rectangle 55"/>
          <p:cNvSpPr>
            <a:spLocks noChangeArrowheads="1"/>
          </p:cNvSpPr>
          <p:nvPr/>
        </p:nvSpPr>
        <p:spPr bwMode="auto">
          <a:xfrm>
            <a:off x="5880100" y="3716611"/>
            <a:ext cx="146050" cy="146050"/>
          </a:xfrm>
          <a:prstGeom prst="rect">
            <a:avLst/>
          </a:prstGeom>
          <a:solidFill>
            <a:srgbClr val="FFFFFF"/>
          </a:solidFill>
          <a:ln w="952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2056" rIns="90000" bIns="45000" anchor="ctr"/>
          <a:lstStyle/>
          <a:p>
            <a:pPr algn="ctr">
              <a:defRPr/>
            </a:pPr>
            <a:r>
              <a:rPr lang="en-GB" sz="800">
                <a:solidFill>
                  <a:srgbClr val="000000"/>
                </a:solidFill>
                <a:cs typeface="WenQuanYi Micro Hei" charset="0"/>
              </a:rPr>
              <a:t>M</a:t>
            </a:r>
          </a:p>
        </p:txBody>
      </p:sp>
      <p:sp>
        <p:nvSpPr>
          <p:cNvPr id="44088" name="Rectangle 56"/>
          <p:cNvSpPr>
            <a:spLocks noChangeArrowheads="1"/>
          </p:cNvSpPr>
          <p:nvPr/>
        </p:nvSpPr>
        <p:spPr bwMode="auto">
          <a:xfrm>
            <a:off x="6089650" y="3716611"/>
            <a:ext cx="146050" cy="146050"/>
          </a:xfrm>
          <a:prstGeom prst="rect">
            <a:avLst/>
          </a:prstGeom>
          <a:solidFill>
            <a:srgbClr val="FFFFFF"/>
          </a:solidFill>
          <a:ln w="952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2056" rIns="90000" bIns="45000" anchor="ctr"/>
          <a:lstStyle/>
          <a:p>
            <a:pPr algn="ctr">
              <a:defRPr/>
            </a:pPr>
            <a:r>
              <a:rPr lang="en-GB" sz="800">
                <a:solidFill>
                  <a:srgbClr val="000000"/>
                </a:solidFill>
                <a:cs typeface="WenQuanYi Micro Hei" charset="0"/>
              </a:rPr>
              <a:t>J</a:t>
            </a:r>
          </a:p>
        </p:txBody>
      </p:sp>
      <p:sp>
        <p:nvSpPr>
          <p:cNvPr id="44089" name="Rectangle 57"/>
          <p:cNvSpPr>
            <a:spLocks noChangeArrowheads="1"/>
          </p:cNvSpPr>
          <p:nvPr/>
        </p:nvSpPr>
        <p:spPr bwMode="auto">
          <a:xfrm>
            <a:off x="6294438" y="3713436"/>
            <a:ext cx="146050" cy="146050"/>
          </a:xfrm>
          <a:prstGeom prst="rect">
            <a:avLst/>
          </a:prstGeom>
          <a:solidFill>
            <a:srgbClr val="FFFFFF"/>
          </a:solidFill>
          <a:ln w="952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2056" rIns="90000" bIns="45000" anchor="ctr"/>
          <a:lstStyle/>
          <a:p>
            <a:pPr algn="ctr">
              <a:defRPr/>
            </a:pPr>
            <a:r>
              <a:rPr lang="en-GB" sz="800">
                <a:solidFill>
                  <a:srgbClr val="000000"/>
                </a:solidFill>
                <a:cs typeface="WenQuanYi Micro Hei" charset="0"/>
              </a:rPr>
              <a:t>J</a:t>
            </a:r>
          </a:p>
        </p:txBody>
      </p:sp>
      <p:sp>
        <p:nvSpPr>
          <p:cNvPr id="44090" name="Rectangle 58"/>
          <p:cNvSpPr>
            <a:spLocks noChangeArrowheads="1"/>
          </p:cNvSpPr>
          <p:nvPr/>
        </p:nvSpPr>
        <p:spPr bwMode="auto">
          <a:xfrm>
            <a:off x="6500813" y="3716611"/>
            <a:ext cx="146050" cy="146050"/>
          </a:xfrm>
          <a:prstGeom prst="rect">
            <a:avLst/>
          </a:prstGeom>
          <a:solidFill>
            <a:srgbClr val="FFFFFF"/>
          </a:solidFill>
          <a:ln w="952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2056" rIns="90000" bIns="45000" anchor="ctr"/>
          <a:lstStyle/>
          <a:p>
            <a:pPr algn="ctr">
              <a:defRPr/>
            </a:pPr>
            <a:r>
              <a:rPr lang="en-GB" sz="800">
                <a:solidFill>
                  <a:srgbClr val="000000"/>
                </a:solidFill>
                <a:cs typeface="WenQuanYi Micro Hei" charset="0"/>
              </a:rPr>
              <a:t>A</a:t>
            </a:r>
          </a:p>
        </p:txBody>
      </p:sp>
      <p:sp>
        <p:nvSpPr>
          <p:cNvPr id="44091" name="Rectangle 59"/>
          <p:cNvSpPr>
            <a:spLocks noChangeArrowheads="1"/>
          </p:cNvSpPr>
          <p:nvPr/>
        </p:nvSpPr>
        <p:spPr bwMode="auto">
          <a:xfrm>
            <a:off x="6702425" y="3716611"/>
            <a:ext cx="146050" cy="146050"/>
          </a:xfrm>
          <a:prstGeom prst="rect">
            <a:avLst/>
          </a:prstGeom>
          <a:solidFill>
            <a:srgbClr val="FFFFFF"/>
          </a:solidFill>
          <a:ln w="952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2056" rIns="90000" bIns="45000" anchor="ctr"/>
          <a:lstStyle/>
          <a:p>
            <a:pPr algn="ctr">
              <a:defRPr/>
            </a:pPr>
            <a:r>
              <a:rPr lang="en-GB" sz="800">
                <a:solidFill>
                  <a:srgbClr val="000000"/>
                </a:solidFill>
                <a:cs typeface="WenQuanYi Micro Hei" charset="0"/>
              </a:rPr>
              <a:t>S</a:t>
            </a:r>
          </a:p>
        </p:txBody>
      </p:sp>
      <p:sp>
        <p:nvSpPr>
          <p:cNvPr id="44092" name="Rectangle 60"/>
          <p:cNvSpPr>
            <a:spLocks noChangeArrowheads="1"/>
          </p:cNvSpPr>
          <p:nvPr/>
        </p:nvSpPr>
        <p:spPr bwMode="auto">
          <a:xfrm>
            <a:off x="6911975" y="3716611"/>
            <a:ext cx="146050" cy="146050"/>
          </a:xfrm>
          <a:prstGeom prst="rect">
            <a:avLst/>
          </a:prstGeom>
          <a:solidFill>
            <a:srgbClr val="FFFFFF"/>
          </a:solidFill>
          <a:ln w="952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2056" rIns="90000" bIns="45000" anchor="ctr"/>
          <a:lstStyle/>
          <a:p>
            <a:pPr algn="ctr">
              <a:defRPr/>
            </a:pPr>
            <a:r>
              <a:rPr lang="en-GB" sz="800">
                <a:solidFill>
                  <a:srgbClr val="000000"/>
                </a:solidFill>
                <a:cs typeface="WenQuanYi Micro Hei" charset="0"/>
              </a:rPr>
              <a:t>O</a:t>
            </a:r>
          </a:p>
        </p:txBody>
      </p:sp>
      <p:sp>
        <p:nvSpPr>
          <p:cNvPr id="44093" name="Rectangle 61"/>
          <p:cNvSpPr>
            <a:spLocks noChangeArrowheads="1"/>
          </p:cNvSpPr>
          <p:nvPr/>
        </p:nvSpPr>
        <p:spPr bwMode="auto">
          <a:xfrm>
            <a:off x="7115175" y="3713436"/>
            <a:ext cx="146050" cy="146050"/>
          </a:xfrm>
          <a:prstGeom prst="rect">
            <a:avLst/>
          </a:prstGeom>
          <a:solidFill>
            <a:srgbClr val="FFFFFF"/>
          </a:solidFill>
          <a:ln w="952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2056" rIns="90000" bIns="45000" anchor="ctr"/>
          <a:lstStyle/>
          <a:p>
            <a:pPr algn="ctr">
              <a:defRPr/>
            </a:pPr>
            <a:r>
              <a:rPr lang="en-GB" sz="800">
                <a:solidFill>
                  <a:srgbClr val="000000"/>
                </a:solidFill>
                <a:cs typeface="WenQuanYi Micro Hei" charset="0"/>
              </a:rPr>
              <a:t>N</a:t>
            </a:r>
          </a:p>
        </p:txBody>
      </p:sp>
      <p:sp>
        <p:nvSpPr>
          <p:cNvPr id="44094" name="Rectangle 62"/>
          <p:cNvSpPr>
            <a:spLocks noChangeArrowheads="1"/>
          </p:cNvSpPr>
          <p:nvPr/>
        </p:nvSpPr>
        <p:spPr bwMode="auto">
          <a:xfrm>
            <a:off x="7324725" y="3716611"/>
            <a:ext cx="146050" cy="146050"/>
          </a:xfrm>
          <a:prstGeom prst="rect">
            <a:avLst/>
          </a:prstGeom>
          <a:solidFill>
            <a:srgbClr val="FFFFFF"/>
          </a:solidFill>
          <a:ln w="952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2056" rIns="90000" bIns="45000" anchor="ctr"/>
          <a:lstStyle/>
          <a:p>
            <a:pPr algn="ctr">
              <a:defRPr/>
            </a:pPr>
            <a:r>
              <a:rPr lang="en-GB" sz="800">
                <a:solidFill>
                  <a:srgbClr val="000000"/>
                </a:solidFill>
                <a:cs typeface="WenQuanYi Micro Hei" charset="0"/>
              </a:rPr>
              <a:t>D</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875" y="1061690"/>
            <a:ext cx="7589838" cy="5695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5058" name="Text Box 2"/>
          <p:cNvSpPr txBox="1">
            <a:spLocks noChangeArrowheads="1"/>
          </p:cNvSpPr>
          <p:nvPr/>
        </p:nvSpPr>
        <p:spPr bwMode="auto">
          <a:xfrm>
            <a:off x="0" y="225425"/>
            <a:ext cx="91440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1758"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9pPr>
          </a:lstStyle>
          <a:p>
            <a:pPr>
              <a:defRPr/>
            </a:pPr>
            <a:r>
              <a:rPr lang="en-GB" sz="1900" dirty="0">
                <a:solidFill>
                  <a:srgbClr val="FFFFFF"/>
                </a:solidFill>
              </a:rPr>
              <a:t>Results: Impact of new refractive indexes</a:t>
            </a:r>
          </a:p>
        </p:txBody>
      </p:sp>
      <p:graphicFrame>
        <p:nvGraphicFramePr>
          <p:cNvPr id="45059" name="Group 3"/>
          <p:cNvGraphicFramePr>
            <a:graphicFrameLocks noGrp="1"/>
          </p:cNvGraphicFramePr>
          <p:nvPr>
            <p:extLst>
              <p:ext uri="{D42A27DB-BD31-4B8C-83A1-F6EECF244321}">
                <p14:modId xmlns:p14="http://schemas.microsoft.com/office/powerpoint/2010/main" val="1034964535"/>
              </p:ext>
            </p:extLst>
          </p:nvPr>
        </p:nvGraphicFramePr>
        <p:xfrm>
          <a:off x="357188" y="3993802"/>
          <a:ext cx="4211637" cy="1039813"/>
        </p:xfrm>
        <a:graphic>
          <a:graphicData uri="http://schemas.openxmlformats.org/drawingml/2006/table">
            <a:tbl>
              <a:tblPr/>
              <a:tblGrid>
                <a:gridCol w="1403350"/>
                <a:gridCol w="1404937"/>
                <a:gridCol w="1403350"/>
              </a:tblGrid>
              <a:tr h="346075">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Lst>
                      </a:pPr>
                      <a:endParaRPr kumimoji="0" lang="en-GB" sz="1600" b="0" i="0" u="none" strike="noStrike" cap="none" normalizeH="0" baseline="0" dirty="0">
                        <a:ln>
                          <a:noFill/>
                        </a:ln>
                        <a:solidFill>
                          <a:srgbClr val="000000"/>
                        </a:solidFill>
                        <a:effectLst/>
                        <a:latin typeface="Arial" charset="0"/>
                        <a:ea typeface="ＭＳ Ｐゴシック" charset="0"/>
                        <a:cs typeface="WenQuanYi Micro Hei" charset="0"/>
                      </a:endParaRPr>
                    </a:p>
                  </a:txBody>
                  <a:tcPr marL="0" marR="0" marT="14112"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Lst>
                      </a:pPr>
                      <a:r>
                        <a:rPr kumimoji="0" lang="en-GB" sz="1600" b="0" i="0" u="none" strike="noStrike" cap="none" normalizeH="0" baseline="0">
                          <a:ln>
                            <a:noFill/>
                          </a:ln>
                          <a:solidFill>
                            <a:srgbClr val="000000"/>
                          </a:solidFill>
                          <a:effectLst/>
                          <a:latin typeface="Arial" charset="0"/>
                          <a:ea typeface="ＭＳ Ｐゴシック" charset="0"/>
                          <a:cs typeface="Arial" charset="0"/>
                        </a:rPr>
                        <a:t>ω</a:t>
                      </a:r>
                    </a:p>
                  </a:txBody>
                  <a:tcPr marL="0" marR="0" marT="14112"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Lst>
                      </a:pPr>
                      <a:r>
                        <a:rPr kumimoji="0" lang="en-GB" sz="1600" b="0" i="0" u="none" strike="noStrike" cap="none" normalizeH="0" baseline="0">
                          <a:ln>
                            <a:noFill/>
                          </a:ln>
                          <a:solidFill>
                            <a:srgbClr val="000000"/>
                          </a:solidFill>
                          <a:effectLst/>
                          <a:latin typeface="Arial" charset="0"/>
                          <a:ea typeface="ＭＳ Ｐゴシック" charset="0"/>
                          <a:cs typeface="WenQuanYi Micro Hei" charset="0"/>
                        </a:rPr>
                        <a:t>g</a:t>
                      </a:r>
                    </a:p>
                  </a:txBody>
                  <a:tcPr marL="0" marR="0" marT="14112"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r>
              <a:tr h="346075">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Lst>
                      </a:pPr>
                      <a:r>
                        <a:rPr kumimoji="0" lang="en-GB" sz="1400" b="0" i="0" u="none" strike="noStrike" cap="none" normalizeH="0" baseline="0">
                          <a:ln>
                            <a:noFill/>
                          </a:ln>
                          <a:solidFill>
                            <a:srgbClr val="000000"/>
                          </a:solidFill>
                          <a:effectLst/>
                          <a:latin typeface="Arial" charset="0"/>
                          <a:ea typeface="ＭＳ Ｐゴシック" charset="0"/>
                          <a:cs typeface="Arial" charset="0"/>
                        </a:rPr>
                        <a:t>corr. variation</a:t>
                      </a:r>
                    </a:p>
                  </a:txBody>
                  <a:tcPr marL="0" marR="0" marT="12347"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Lst>
                      </a:pPr>
                      <a:r>
                        <a:rPr kumimoji="0" lang="en-GB" sz="1400" b="0" i="0" u="none" strike="noStrike" cap="none" normalizeH="0" baseline="0" dirty="0">
                          <a:ln>
                            <a:noFill/>
                          </a:ln>
                          <a:solidFill>
                            <a:srgbClr val="000000"/>
                          </a:solidFill>
                          <a:effectLst/>
                          <a:latin typeface="Arial" charset="0"/>
                          <a:ea typeface="ＭＳ Ｐゴシック" charset="0"/>
                          <a:cs typeface="WenQuanYi Micro Hei" charset="0"/>
                        </a:rPr>
                        <a:t>+0.10</a:t>
                      </a:r>
                    </a:p>
                  </a:txBody>
                  <a:tcPr marL="0" marR="0" marT="12347"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Lst>
                      </a:pP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-0.21</a:t>
                      </a:r>
                    </a:p>
                  </a:txBody>
                  <a:tcPr marL="0" marR="0" marT="12347"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r>
              <a:tr h="347663">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Lst>
                      </a:pP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bias variation</a:t>
                      </a:r>
                    </a:p>
                  </a:txBody>
                  <a:tcPr marL="0" marR="0" marT="12347"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Lst>
                      </a:pP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+0.01</a:t>
                      </a:r>
                    </a:p>
                  </a:txBody>
                  <a:tcPr marL="0" marR="0" marT="12347"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Lst>
                      </a:pPr>
                      <a:r>
                        <a:rPr kumimoji="0" lang="en-GB" sz="1400" b="0" i="0" u="none" strike="noStrike" cap="none" normalizeH="0" baseline="0" dirty="0">
                          <a:ln>
                            <a:noFill/>
                          </a:ln>
                          <a:solidFill>
                            <a:srgbClr val="000000"/>
                          </a:solidFill>
                          <a:effectLst/>
                          <a:latin typeface="Arial" charset="0"/>
                          <a:ea typeface="ＭＳ Ｐゴシック" charset="0"/>
                          <a:cs typeface="WenQuanYi Micro Hei" charset="0"/>
                        </a:rPr>
                        <a:t>-0.01</a:t>
                      </a:r>
                    </a:p>
                  </a:txBody>
                  <a:tcPr marL="0" marR="0" marT="12347"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r>
            </a:tbl>
          </a:graphicData>
        </a:graphic>
      </p:graphicFrame>
      <p:sp>
        <p:nvSpPr>
          <p:cNvPr id="45093" name="Rectangle 37"/>
          <p:cNvSpPr>
            <a:spLocks noChangeArrowheads="1"/>
          </p:cNvSpPr>
          <p:nvPr/>
        </p:nvSpPr>
        <p:spPr bwMode="auto">
          <a:xfrm>
            <a:off x="357188" y="5033615"/>
            <a:ext cx="4206875" cy="1408112"/>
          </a:xfrm>
          <a:prstGeom prst="rect">
            <a:avLst/>
          </a:prstGeom>
          <a:solidFill>
            <a:srgbClr val="FFFFFF"/>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9112" rIns="90000" bIns="45000" anchor="ctr"/>
          <a:lstStyle/>
          <a:p>
            <a:pPr marL="215900" indent="-215900">
              <a:buSzPct val="45000"/>
              <a:buFont typeface="Wingdings" charset="0"/>
              <a:buNone/>
              <a:tabLst>
                <a:tab pos="723900" algn="l"/>
                <a:tab pos="1447800" algn="l"/>
                <a:tab pos="2171700" algn="l"/>
                <a:tab pos="2895600" algn="l"/>
                <a:tab pos="3619500" algn="l"/>
              </a:tabLst>
              <a:defRPr/>
            </a:pPr>
            <a:r>
              <a:rPr lang="en-GB" sz="1600" b="1">
                <a:solidFill>
                  <a:srgbClr val="000000"/>
                </a:solidFill>
                <a:cs typeface="WenQuanYi Micro Hei" charset="0"/>
              </a:rPr>
              <a:t>New refractive index for DU and SS</a:t>
            </a:r>
          </a:p>
          <a:p>
            <a:pPr marL="215900" indent="-215900">
              <a:buSzPct val="45000"/>
              <a:buFont typeface="Wingdings" charset="0"/>
              <a:buNone/>
              <a:tabLst>
                <a:tab pos="723900" algn="l"/>
                <a:tab pos="1447800" algn="l"/>
                <a:tab pos="2171700" algn="l"/>
                <a:tab pos="2895600" algn="l"/>
                <a:tab pos="3619500" algn="l"/>
              </a:tabLst>
              <a:defRPr/>
            </a:pPr>
            <a:endParaRPr lang="en-GB" sz="1600">
              <a:solidFill>
                <a:srgbClr val="000000"/>
              </a:solidFill>
              <a:cs typeface="WenQuanYi Micro Hei" charset="0"/>
            </a:endParaRPr>
          </a:p>
          <a:p>
            <a:pPr marL="215900" indent="-215900">
              <a:buSzPct val="45000"/>
              <a:buFont typeface="Wingdings" charset="0"/>
              <a:buChar char=""/>
              <a:tabLst>
                <a:tab pos="723900" algn="l"/>
                <a:tab pos="1447800" algn="l"/>
                <a:tab pos="2171700" algn="l"/>
                <a:tab pos="2895600" algn="l"/>
                <a:tab pos="3619500" algn="l"/>
              </a:tabLst>
              <a:defRPr/>
            </a:pPr>
            <a:r>
              <a:rPr lang="en-GB" sz="1600">
                <a:solidFill>
                  <a:srgbClr val="000000"/>
                </a:solidFill>
                <a:cs typeface="Arial" charset="0"/>
              </a:rPr>
              <a:t>Stronger ω/g variations ↔ summer DU</a:t>
            </a:r>
          </a:p>
          <a:p>
            <a:pPr marL="215900" indent="-215900">
              <a:buSzPct val="45000"/>
              <a:buFont typeface="Wingdings" charset="0"/>
              <a:buChar char=""/>
              <a:tabLst>
                <a:tab pos="723900" algn="l"/>
                <a:tab pos="1447800" algn="l"/>
                <a:tab pos="2171700" algn="l"/>
                <a:tab pos="2895600" algn="l"/>
                <a:tab pos="3619500" algn="l"/>
              </a:tabLst>
              <a:defRPr/>
            </a:pPr>
            <a:r>
              <a:rPr lang="en-GB" sz="1600">
                <a:solidFill>
                  <a:srgbClr val="000000"/>
                </a:solidFill>
                <a:cs typeface="Arial" charset="0"/>
              </a:rPr>
              <a:t>Negligible ω/g variations due to SS</a:t>
            </a:r>
          </a:p>
          <a:p>
            <a:pPr marL="215900" indent="-215900">
              <a:buSzPct val="45000"/>
              <a:buFont typeface="Wingdings" charset="0"/>
              <a:buChar char=""/>
              <a:tabLst>
                <a:tab pos="723900" algn="l"/>
                <a:tab pos="1447800" algn="l"/>
                <a:tab pos="2171700" algn="l"/>
                <a:tab pos="2895600" algn="l"/>
                <a:tab pos="3619500" algn="l"/>
              </a:tabLst>
              <a:defRPr/>
            </a:pPr>
            <a:r>
              <a:rPr lang="en-GB" sz="1600">
                <a:solidFill>
                  <a:srgbClr val="000000"/>
                </a:solidFill>
                <a:cs typeface="Arial" charset="0"/>
              </a:rPr>
              <a:t>Further g reduction → more fine species?</a:t>
            </a:r>
          </a:p>
        </p:txBody>
      </p:sp>
      <p:sp>
        <p:nvSpPr>
          <p:cNvPr id="45095" name="Rectangle 39"/>
          <p:cNvSpPr>
            <a:spLocks noChangeArrowheads="1"/>
          </p:cNvSpPr>
          <p:nvPr/>
        </p:nvSpPr>
        <p:spPr bwMode="auto">
          <a:xfrm>
            <a:off x="1855788" y="3725515"/>
            <a:ext cx="146050" cy="146050"/>
          </a:xfrm>
          <a:prstGeom prst="rect">
            <a:avLst/>
          </a:prstGeom>
          <a:solidFill>
            <a:srgbClr val="FFFFFF"/>
          </a:solidFill>
          <a:ln w="952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2056" rIns="90000" bIns="45000" anchor="ctr"/>
          <a:lstStyle/>
          <a:p>
            <a:pPr algn="ctr">
              <a:defRPr/>
            </a:pPr>
            <a:r>
              <a:rPr lang="en-GB" sz="800">
                <a:solidFill>
                  <a:srgbClr val="000000"/>
                </a:solidFill>
                <a:cs typeface="WenQuanYi Micro Hei" charset="0"/>
              </a:rPr>
              <a:t>J</a:t>
            </a:r>
          </a:p>
        </p:txBody>
      </p:sp>
      <p:sp>
        <p:nvSpPr>
          <p:cNvPr id="45096" name="Rectangle 40"/>
          <p:cNvSpPr>
            <a:spLocks noChangeArrowheads="1"/>
          </p:cNvSpPr>
          <p:nvPr/>
        </p:nvSpPr>
        <p:spPr bwMode="auto">
          <a:xfrm>
            <a:off x="2066925" y="3725515"/>
            <a:ext cx="146050" cy="146050"/>
          </a:xfrm>
          <a:prstGeom prst="rect">
            <a:avLst/>
          </a:prstGeom>
          <a:solidFill>
            <a:srgbClr val="FFFFFF"/>
          </a:solidFill>
          <a:ln w="952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2056" rIns="90000" bIns="45000" anchor="ctr"/>
          <a:lstStyle/>
          <a:p>
            <a:pPr algn="ctr">
              <a:defRPr/>
            </a:pPr>
            <a:r>
              <a:rPr lang="en-GB" sz="800">
                <a:solidFill>
                  <a:srgbClr val="000000"/>
                </a:solidFill>
                <a:cs typeface="WenQuanYi Micro Hei" charset="0"/>
              </a:rPr>
              <a:t>F</a:t>
            </a:r>
          </a:p>
        </p:txBody>
      </p:sp>
      <p:sp>
        <p:nvSpPr>
          <p:cNvPr id="45097" name="Rectangle 41"/>
          <p:cNvSpPr>
            <a:spLocks noChangeArrowheads="1"/>
          </p:cNvSpPr>
          <p:nvPr/>
        </p:nvSpPr>
        <p:spPr bwMode="auto">
          <a:xfrm>
            <a:off x="2266950" y="3725515"/>
            <a:ext cx="146050" cy="146050"/>
          </a:xfrm>
          <a:prstGeom prst="rect">
            <a:avLst/>
          </a:prstGeom>
          <a:solidFill>
            <a:srgbClr val="FFFFFF"/>
          </a:solidFill>
          <a:ln w="952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2056" rIns="90000" bIns="45000" anchor="ctr"/>
          <a:lstStyle/>
          <a:p>
            <a:pPr algn="ctr">
              <a:defRPr/>
            </a:pPr>
            <a:r>
              <a:rPr lang="en-GB" sz="800">
                <a:solidFill>
                  <a:srgbClr val="000000"/>
                </a:solidFill>
                <a:cs typeface="WenQuanYi Micro Hei" charset="0"/>
              </a:rPr>
              <a:t>M</a:t>
            </a:r>
          </a:p>
        </p:txBody>
      </p:sp>
      <p:sp>
        <p:nvSpPr>
          <p:cNvPr id="45098" name="Rectangle 42"/>
          <p:cNvSpPr>
            <a:spLocks noChangeArrowheads="1"/>
          </p:cNvSpPr>
          <p:nvPr/>
        </p:nvSpPr>
        <p:spPr bwMode="auto">
          <a:xfrm>
            <a:off x="2478088" y="3725515"/>
            <a:ext cx="146050" cy="146050"/>
          </a:xfrm>
          <a:prstGeom prst="rect">
            <a:avLst/>
          </a:prstGeom>
          <a:solidFill>
            <a:srgbClr val="FFFFFF"/>
          </a:solidFill>
          <a:ln w="952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2056" rIns="90000" bIns="45000" anchor="ctr"/>
          <a:lstStyle/>
          <a:p>
            <a:pPr algn="ctr">
              <a:defRPr/>
            </a:pPr>
            <a:r>
              <a:rPr lang="en-GB" sz="800">
                <a:solidFill>
                  <a:srgbClr val="000000"/>
                </a:solidFill>
                <a:cs typeface="WenQuanYi Micro Hei" charset="0"/>
              </a:rPr>
              <a:t>A</a:t>
            </a:r>
          </a:p>
        </p:txBody>
      </p:sp>
      <p:sp>
        <p:nvSpPr>
          <p:cNvPr id="45099" name="Rectangle 43"/>
          <p:cNvSpPr>
            <a:spLocks noChangeArrowheads="1"/>
          </p:cNvSpPr>
          <p:nvPr/>
        </p:nvSpPr>
        <p:spPr bwMode="auto">
          <a:xfrm>
            <a:off x="2679700" y="3725515"/>
            <a:ext cx="146050" cy="146050"/>
          </a:xfrm>
          <a:prstGeom prst="rect">
            <a:avLst/>
          </a:prstGeom>
          <a:solidFill>
            <a:srgbClr val="FFFFFF"/>
          </a:solidFill>
          <a:ln w="952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2056" rIns="90000" bIns="45000" anchor="ctr"/>
          <a:lstStyle/>
          <a:p>
            <a:pPr algn="ctr">
              <a:defRPr/>
            </a:pPr>
            <a:r>
              <a:rPr lang="en-GB" sz="800">
                <a:solidFill>
                  <a:srgbClr val="000000"/>
                </a:solidFill>
                <a:cs typeface="WenQuanYi Micro Hei" charset="0"/>
              </a:rPr>
              <a:t>M</a:t>
            </a:r>
          </a:p>
        </p:txBody>
      </p:sp>
      <p:sp>
        <p:nvSpPr>
          <p:cNvPr id="45100" name="Rectangle 44"/>
          <p:cNvSpPr>
            <a:spLocks noChangeArrowheads="1"/>
          </p:cNvSpPr>
          <p:nvPr/>
        </p:nvSpPr>
        <p:spPr bwMode="auto">
          <a:xfrm>
            <a:off x="2889250" y="3725515"/>
            <a:ext cx="146050" cy="146050"/>
          </a:xfrm>
          <a:prstGeom prst="rect">
            <a:avLst/>
          </a:prstGeom>
          <a:solidFill>
            <a:srgbClr val="FFFFFF"/>
          </a:solidFill>
          <a:ln w="952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2056" rIns="90000" bIns="45000" anchor="ctr"/>
          <a:lstStyle/>
          <a:p>
            <a:pPr algn="ctr">
              <a:defRPr/>
            </a:pPr>
            <a:r>
              <a:rPr lang="en-GB" sz="800">
                <a:solidFill>
                  <a:srgbClr val="000000"/>
                </a:solidFill>
                <a:cs typeface="WenQuanYi Micro Hei" charset="0"/>
              </a:rPr>
              <a:t>J</a:t>
            </a:r>
          </a:p>
        </p:txBody>
      </p:sp>
      <p:sp>
        <p:nvSpPr>
          <p:cNvPr id="45101" name="Rectangle 45"/>
          <p:cNvSpPr>
            <a:spLocks noChangeArrowheads="1"/>
          </p:cNvSpPr>
          <p:nvPr/>
        </p:nvSpPr>
        <p:spPr bwMode="auto">
          <a:xfrm>
            <a:off x="3094038" y="3722340"/>
            <a:ext cx="146050" cy="146050"/>
          </a:xfrm>
          <a:prstGeom prst="rect">
            <a:avLst/>
          </a:prstGeom>
          <a:solidFill>
            <a:srgbClr val="FFFFFF"/>
          </a:solidFill>
          <a:ln w="952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2056" rIns="90000" bIns="45000" anchor="ctr"/>
          <a:lstStyle/>
          <a:p>
            <a:pPr algn="ctr">
              <a:defRPr/>
            </a:pPr>
            <a:r>
              <a:rPr lang="en-GB" sz="800">
                <a:solidFill>
                  <a:srgbClr val="000000"/>
                </a:solidFill>
                <a:cs typeface="WenQuanYi Micro Hei" charset="0"/>
              </a:rPr>
              <a:t>J</a:t>
            </a:r>
          </a:p>
        </p:txBody>
      </p:sp>
      <p:sp>
        <p:nvSpPr>
          <p:cNvPr id="45102" name="Rectangle 46"/>
          <p:cNvSpPr>
            <a:spLocks noChangeArrowheads="1"/>
          </p:cNvSpPr>
          <p:nvPr/>
        </p:nvSpPr>
        <p:spPr bwMode="auto">
          <a:xfrm>
            <a:off x="3300413" y="3725515"/>
            <a:ext cx="146050" cy="146050"/>
          </a:xfrm>
          <a:prstGeom prst="rect">
            <a:avLst/>
          </a:prstGeom>
          <a:solidFill>
            <a:srgbClr val="FFFFFF"/>
          </a:solidFill>
          <a:ln w="952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2056" rIns="90000" bIns="45000" anchor="ctr"/>
          <a:lstStyle/>
          <a:p>
            <a:pPr algn="ctr">
              <a:defRPr/>
            </a:pPr>
            <a:r>
              <a:rPr lang="en-GB" sz="800">
                <a:solidFill>
                  <a:srgbClr val="000000"/>
                </a:solidFill>
                <a:cs typeface="WenQuanYi Micro Hei" charset="0"/>
              </a:rPr>
              <a:t>A</a:t>
            </a:r>
          </a:p>
        </p:txBody>
      </p:sp>
      <p:sp>
        <p:nvSpPr>
          <p:cNvPr id="45103" name="Rectangle 47"/>
          <p:cNvSpPr>
            <a:spLocks noChangeArrowheads="1"/>
          </p:cNvSpPr>
          <p:nvPr/>
        </p:nvSpPr>
        <p:spPr bwMode="auto">
          <a:xfrm>
            <a:off x="3502025" y="3725515"/>
            <a:ext cx="146050" cy="146050"/>
          </a:xfrm>
          <a:prstGeom prst="rect">
            <a:avLst/>
          </a:prstGeom>
          <a:solidFill>
            <a:srgbClr val="FFFFFF"/>
          </a:solidFill>
          <a:ln w="952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2056" rIns="90000" bIns="45000" anchor="ctr"/>
          <a:lstStyle/>
          <a:p>
            <a:pPr algn="ctr">
              <a:defRPr/>
            </a:pPr>
            <a:r>
              <a:rPr lang="en-GB" sz="800">
                <a:solidFill>
                  <a:srgbClr val="000000"/>
                </a:solidFill>
                <a:cs typeface="WenQuanYi Micro Hei" charset="0"/>
              </a:rPr>
              <a:t>S</a:t>
            </a:r>
          </a:p>
        </p:txBody>
      </p:sp>
      <p:sp>
        <p:nvSpPr>
          <p:cNvPr id="45104" name="Rectangle 48"/>
          <p:cNvSpPr>
            <a:spLocks noChangeArrowheads="1"/>
          </p:cNvSpPr>
          <p:nvPr/>
        </p:nvSpPr>
        <p:spPr bwMode="auto">
          <a:xfrm>
            <a:off x="3711575" y="3725515"/>
            <a:ext cx="146050" cy="146050"/>
          </a:xfrm>
          <a:prstGeom prst="rect">
            <a:avLst/>
          </a:prstGeom>
          <a:solidFill>
            <a:srgbClr val="FFFFFF"/>
          </a:solidFill>
          <a:ln w="952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2056" rIns="90000" bIns="45000" anchor="ctr"/>
          <a:lstStyle/>
          <a:p>
            <a:pPr algn="ctr">
              <a:defRPr/>
            </a:pPr>
            <a:r>
              <a:rPr lang="en-GB" sz="800">
                <a:solidFill>
                  <a:srgbClr val="000000"/>
                </a:solidFill>
                <a:cs typeface="WenQuanYi Micro Hei" charset="0"/>
              </a:rPr>
              <a:t>O</a:t>
            </a:r>
          </a:p>
        </p:txBody>
      </p:sp>
      <p:sp>
        <p:nvSpPr>
          <p:cNvPr id="45105" name="Rectangle 49"/>
          <p:cNvSpPr>
            <a:spLocks noChangeArrowheads="1"/>
          </p:cNvSpPr>
          <p:nvPr/>
        </p:nvSpPr>
        <p:spPr bwMode="auto">
          <a:xfrm>
            <a:off x="3914775" y="3722340"/>
            <a:ext cx="146050" cy="146050"/>
          </a:xfrm>
          <a:prstGeom prst="rect">
            <a:avLst/>
          </a:prstGeom>
          <a:solidFill>
            <a:srgbClr val="FFFFFF"/>
          </a:solidFill>
          <a:ln w="952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2056" rIns="90000" bIns="45000" anchor="ctr"/>
          <a:lstStyle/>
          <a:p>
            <a:pPr algn="ctr">
              <a:defRPr/>
            </a:pPr>
            <a:r>
              <a:rPr lang="en-GB" sz="800">
                <a:solidFill>
                  <a:srgbClr val="000000"/>
                </a:solidFill>
                <a:cs typeface="WenQuanYi Micro Hei" charset="0"/>
              </a:rPr>
              <a:t>N</a:t>
            </a:r>
          </a:p>
        </p:txBody>
      </p:sp>
      <p:sp>
        <p:nvSpPr>
          <p:cNvPr id="45106" name="Rectangle 50"/>
          <p:cNvSpPr>
            <a:spLocks noChangeArrowheads="1"/>
          </p:cNvSpPr>
          <p:nvPr/>
        </p:nvSpPr>
        <p:spPr bwMode="auto">
          <a:xfrm>
            <a:off x="4124325" y="3725515"/>
            <a:ext cx="146050" cy="146050"/>
          </a:xfrm>
          <a:prstGeom prst="rect">
            <a:avLst/>
          </a:prstGeom>
          <a:solidFill>
            <a:srgbClr val="FFFFFF"/>
          </a:solidFill>
          <a:ln w="952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2056" rIns="90000" bIns="45000" anchor="ctr"/>
          <a:lstStyle/>
          <a:p>
            <a:pPr algn="ctr">
              <a:defRPr/>
            </a:pPr>
            <a:r>
              <a:rPr lang="en-GB" sz="800">
                <a:solidFill>
                  <a:srgbClr val="000000"/>
                </a:solidFill>
                <a:cs typeface="WenQuanYi Micro Hei" charset="0"/>
              </a:rPr>
              <a:t>D</a:t>
            </a:r>
          </a:p>
        </p:txBody>
      </p:sp>
      <p:sp>
        <p:nvSpPr>
          <p:cNvPr id="45107" name="Rectangle 51"/>
          <p:cNvSpPr>
            <a:spLocks noChangeArrowheads="1"/>
          </p:cNvSpPr>
          <p:nvPr/>
        </p:nvSpPr>
        <p:spPr bwMode="auto">
          <a:xfrm>
            <a:off x="5056188" y="3725515"/>
            <a:ext cx="146050" cy="146050"/>
          </a:xfrm>
          <a:prstGeom prst="rect">
            <a:avLst/>
          </a:prstGeom>
          <a:solidFill>
            <a:srgbClr val="FFFFFF"/>
          </a:solidFill>
          <a:ln w="952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2056" rIns="90000" bIns="45000" anchor="ctr"/>
          <a:lstStyle/>
          <a:p>
            <a:pPr algn="ctr">
              <a:defRPr/>
            </a:pPr>
            <a:r>
              <a:rPr lang="en-GB" sz="800">
                <a:solidFill>
                  <a:srgbClr val="000000"/>
                </a:solidFill>
                <a:cs typeface="WenQuanYi Micro Hei" charset="0"/>
              </a:rPr>
              <a:t>J</a:t>
            </a:r>
          </a:p>
        </p:txBody>
      </p:sp>
      <p:sp>
        <p:nvSpPr>
          <p:cNvPr id="45108" name="Rectangle 52"/>
          <p:cNvSpPr>
            <a:spLocks noChangeArrowheads="1"/>
          </p:cNvSpPr>
          <p:nvPr/>
        </p:nvSpPr>
        <p:spPr bwMode="auto">
          <a:xfrm>
            <a:off x="5267325" y="3725515"/>
            <a:ext cx="146050" cy="146050"/>
          </a:xfrm>
          <a:prstGeom prst="rect">
            <a:avLst/>
          </a:prstGeom>
          <a:solidFill>
            <a:srgbClr val="FFFFFF"/>
          </a:solidFill>
          <a:ln w="952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2056" rIns="90000" bIns="45000" anchor="ctr"/>
          <a:lstStyle/>
          <a:p>
            <a:pPr algn="ctr">
              <a:defRPr/>
            </a:pPr>
            <a:r>
              <a:rPr lang="en-GB" sz="800">
                <a:solidFill>
                  <a:srgbClr val="000000"/>
                </a:solidFill>
                <a:cs typeface="WenQuanYi Micro Hei" charset="0"/>
              </a:rPr>
              <a:t>F</a:t>
            </a:r>
          </a:p>
        </p:txBody>
      </p:sp>
      <p:sp>
        <p:nvSpPr>
          <p:cNvPr id="45109" name="Rectangle 53"/>
          <p:cNvSpPr>
            <a:spLocks noChangeArrowheads="1"/>
          </p:cNvSpPr>
          <p:nvPr/>
        </p:nvSpPr>
        <p:spPr bwMode="auto">
          <a:xfrm>
            <a:off x="5467350" y="3725515"/>
            <a:ext cx="146050" cy="146050"/>
          </a:xfrm>
          <a:prstGeom prst="rect">
            <a:avLst/>
          </a:prstGeom>
          <a:solidFill>
            <a:srgbClr val="FFFFFF"/>
          </a:solidFill>
          <a:ln w="952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2056" rIns="90000" bIns="45000" anchor="ctr"/>
          <a:lstStyle/>
          <a:p>
            <a:pPr algn="ctr">
              <a:defRPr/>
            </a:pPr>
            <a:r>
              <a:rPr lang="en-GB" sz="800">
                <a:solidFill>
                  <a:srgbClr val="000000"/>
                </a:solidFill>
                <a:cs typeface="WenQuanYi Micro Hei" charset="0"/>
              </a:rPr>
              <a:t>M</a:t>
            </a:r>
          </a:p>
        </p:txBody>
      </p:sp>
      <p:sp>
        <p:nvSpPr>
          <p:cNvPr id="45110" name="Rectangle 54"/>
          <p:cNvSpPr>
            <a:spLocks noChangeArrowheads="1"/>
          </p:cNvSpPr>
          <p:nvPr/>
        </p:nvSpPr>
        <p:spPr bwMode="auto">
          <a:xfrm>
            <a:off x="5678488" y="3725515"/>
            <a:ext cx="146050" cy="146050"/>
          </a:xfrm>
          <a:prstGeom prst="rect">
            <a:avLst/>
          </a:prstGeom>
          <a:solidFill>
            <a:srgbClr val="FFFFFF"/>
          </a:solidFill>
          <a:ln w="952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2056" rIns="90000" bIns="45000" anchor="ctr"/>
          <a:lstStyle/>
          <a:p>
            <a:pPr algn="ctr">
              <a:defRPr/>
            </a:pPr>
            <a:r>
              <a:rPr lang="en-GB" sz="800">
                <a:solidFill>
                  <a:srgbClr val="000000"/>
                </a:solidFill>
                <a:cs typeface="WenQuanYi Micro Hei" charset="0"/>
              </a:rPr>
              <a:t>A</a:t>
            </a:r>
          </a:p>
        </p:txBody>
      </p:sp>
      <p:sp>
        <p:nvSpPr>
          <p:cNvPr id="45111" name="Rectangle 55"/>
          <p:cNvSpPr>
            <a:spLocks noChangeArrowheads="1"/>
          </p:cNvSpPr>
          <p:nvPr/>
        </p:nvSpPr>
        <p:spPr bwMode="auto">
          <a:xfrm>
            <a:off x="5880100" y="3725515"/>
            <a:ext cx="146050" cy="146050"/>
          </a:xfrm>
          <a:prstGeom prst="rect">
            <a:avLst/>
          </a:prstGeom>
          <a:solidFill>
            <a:srgbClr val="FFFFFF"/>
          </a:solidFill>
          <a:ln w="952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2056" rIns="90000" bIns="45000" anchor="ctr"/>
          <a:lstStyle/>
          <a:p>
            <a:pPr algn="ctr">
              <a:defRPr/>
            </a:pPr>
            <a:r>
              <a:rPr lang="en-GB" sz="800">
                <a:solidFill>
                  <a:srgbClr val="000000"/>
                </a:solidFill>
                <a:cs typeface="WenQuanYi Micro Hei" charset="0"/>
              </a:rPr>
              <a:t>M</a:t>
            </a:r>
          </a:p>
        </p:txBody>
      </p:sp>
      <p:sp>
        <p:nvSpPr>
          <p:cNvPr id="45112" name="Rectangle 56"/>
          <p:cNvSpPr>
            <a:spLocks noChangeArrowheads="1"/>
          </p:cNvSpPr>
          <p:nvPr/>
        </p:nvSpPr>
        <p:spPr bwMode="auto">
          <a:xfrm>
            <a:off x="6089650" y="3725515"/>
            <a:ext cx="146050" cy="146050"/>
          </a:xfrm>
          <a:prstGeom prst="rect">
            <a:avLst/>
          </a:prstGeom>
          <a:solidFill>
            <a:srgbClr val="FFFFFF"/>
          </a:solidFill>
          <a:ln w="952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2056" rIns="90000" bIns="45000" anchor="ctr"/>
          <a:lstStyle/>
          <a:p>
            <a:pPr algn="ctr">
              <a:defRPr/>
            </a:pPr>
            <a:r>
              <a:rPr lang="en-GB" sz="800">
                <a:solidFill>
                  <a:srgbClr val="000000"/>
                </a:solidFill>
                <a:cs typeface="WenQuanYi Micro Hei" charset="0"/>
              </a:rPr>
              <a:t>J</a:t>
            </a:r>
          </a:p>
        </p:txBody>
      </p:sp>
      <p:sp>
        <p:nvSpPr>
          <p:cNvPr id="45113" name="Rectangle 57"/>
          <p:cNvSpPr>
            <a:spLocks noChangeArrowheads="1"/>
          </p:cNvSpPr>
          <p:nvPr/>
        </p:nvSpPr>
        <p:spPr bwMode="auto">
          <a:xfrm>
            <a:off x="6294438" y="3722340"/>
            <a:ext cx="146050" cy="146050"/>
          </a:xfrm>
          <a:prstGeom prst="rect">
            <a:avLst/>
          </a:prstGeom>
          <a:solidFill>
            <a:srgbClr val="FFFFFF"/>
          </a:solidFill>
          <a:ln w="952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2056" rIns="90000" bIns="45000" anchor="ctr"/>
          <a:lstStyle/>
          <a:p>
            <a:pPr algn="ctr">
              <a:defRPr/>
            </a:pPr>
            <a:r>
              <a:rPr lang="en-GB" sz="800">
                <a:solidFill>
                  <a:srgbClr val="000000"/>
                </a:solidFill>
                <a:cs typeface="WenQuanYi Micro Hei" charset="0"/>
              </a:rPr>
              <a:t>J</a:t>
            </a:r>
          </a:p>
        </p:txBody>
      </p:sp>
      <p:sp>
        <p:nvSpPr>
          <p:cNvPr id="45114" name="Rectangle 58"/>
          <p:cNvSpPr>
            <a:spLocks noChangeArrowheads="1"/>
          </p:cNvSpPr>
          <p:nvPr/>
        </p:nvSpPr>
        <p:spPr bwMode="auto">
          <a:xfrm>
            <a:off x="6500813" y="3725515"/>
            <a:ext cx="146050" cy="146050"/>
          </a:xfrm>
          <a:prstGeom prst="rect">
            <a:avLst/>
          </a:prstGeom>
          <a:solidFill>
            <a:srgbClr val="FFFFFF"/>
          </a:solidFill>
          <a:ln w="952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2056" rIns="90000" bIns="45000" anchor="ctr"/>
          <a:lstStyle/>
          <a:p>
            <a:pPr algn="ctr">
              <a:defRPr/>
            </a:pPr>
            <a:r>
              <a:rPr lang="en-GB" sz="800">
                <a:solidFill>
                  <a:srgbClr val="000000"/>
                </a:solidFill>
                <a:cs typeface="WenQuanYi Micro Hei" charset="0"/>
              </a:rPr>
              <a:t>A</a:t>
            </a:r>
          </a:p>
        </p:txBody>
      </p:sp>
      <p:sp>
        <p:nvSpPr>
          <p:cNvPr id="45115" name="Rectangle 59"/>
          <p:cNvSpPr>
            <a:spLocks noChangeArrowheads="1"/>
          </p:cNvSpPr>
          <p:nvPr/>
        </p:nvSpPr>
        <p:spPr bwMode="auto">
          <a:xfrm>
            <a:off x="6702425" y="3725515"/>
            <a:ext cx="146050" cy="146050"/>
          </a:xfrm>
          <a:prstGeom prst="rect">
            <a:avLst/>
          </a:prstGeom>
          <a:solidFill>
            <a:srgbClr val="FFFFFF"/>
          </a:solidFill>
          <a:ln w="952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2056" rIns="90000" bIns="45000" anchor="ctr"/>
          <a:lstStyle/>
          <a:p>
            <a:pPr algn="ctr">
              <a:defRPr/>
            </a:pPr>
            <a:r>
              <a:rPr lang="en-GB" sz="800">
                <a:solidFill>
                  <a:srgbClr val="000000"/>
                </a:solidFill>
                <a:cs typeface="WenQuanYi Micro Hei" charset="0"/>
              </a:rPr>
              <a:t>S</a:t>
            </a:r>
          </a:p>
        </p:txBody>
      </p:sp>
      <p:sp>
        <p:nvSpPr>
          <p:cNvPr id="45116" name="Rectangle 60"/>
          <p:cNvSpPr>
            <a:spLocks noChangeArrowheads="1"/>
          </p:cNvSpPr>
          <p:nvPr/>
        </p:nvSpPr>
        <p:spPr bwMode="auto">
          <a:xfrm>
            <a:off x="6911975" y="3725515"/>
            <a:ext cx="146050" cy="146050"/>
          </a:xfrm>
          <a:prstGeom prst="rect">
            <a:avLst/>
          </a:prstGeom>
          <a:solidFill>
            <a:srgbClr val="FFFFFF"/>
          </a:solidFill>
          <a:ln w="952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2056" rIns="90000" bIns="45000" anchor="ctr"/>
          <a:lstStyle/>
          <a:p>
            <a:pPr algn="ctr">
              <a:defRPr/>
            </a:pPr>
            <a:r>
              <a:rPr lang="en-GB" sz="800">
                <a:solidFill>
                  <a:srgbClr val="000000"/>
                </a:solidFill>
                <a:cs typeface="WenQuanYi Micro Hei" charset="0"/>
              </a:rPr>
              <a:t>O</a:t>
            </a:r>
          </a:p>
        </p:txBody>
      </p:sp>
      <p:sp>
        <p:nvSpPr>
          <p:cNvPr id="45117" name="Rectangle 61"/>
          <p:cNvSpPr>
            <a:spLocks noChangeArrowheads="1"/>
          </p:cNvSpPr>
          <p:nvPr/>
        </p:nvSpPr>
        <p:spPr bwMode="auto">
          <a:xfrm>
            <a:off x="7115175" y="3722340"/>
            <a:ext cx="146050" cy="146050"/>
          </a:xfrm>
          <a:prstGeom prst="rect">
            <a:avLst/>
          </a:prstGeom>
          <a:solidFill>
            <a:srgbClr val="FFFFFF"/>
          </a:solidFill>
          <a:ln w="952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2056" rIns="90000" bIns="45000" anchor="ctr"/>
          <a:lstStyle/>
          <a:p>
            <a:pPr algn="ctr">
              <a:defRPr/>
            </a:pPr>
            <a:r>
              <a:rPr lang="en-GB" sz="800" dirty="0">
                <a:solidFill>
                  <a:srgbClr val="000000"/>
                </a:solidFill>
                <a:cs typeface="WenQuanYi Micro Hei" charset="0"/>
              </a:rPr>
              <a:t>N</a:t>
            </a:r>
          </a:p>
        </p:txBody>
      </p:sp>
      <p:sp>
        <p:nvSpPr>
          <p:cNvPr id="45118" name="Rectangle 62"/>
          <p:cNvSpPr>
            <a:spLocks noChangeArrowheads="1"/>
          </p:cNvSpPr>
          <p:nvPr/>
        </p:nvSpPr>
        <p:spPr bwMode="auto">
          <a:xfrm>
            <a:off x="7324725" y="3725515"/>
            <a:ext cx="146050" cy="146050"/>
          </a:xfrm>
          <a:prstGeom prst="rect">
            <a:avLst/>
          </a:prstGeom>
          <a:solidFill>
            <a:srgbClr val="FFFFFF"/>
          </a:solidFill>
          <a:ln w="952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2056" rIns="90000" bIns="45000" anchor="ctr"/>
          <a:lstStyle/>
          <a:p>
            <a:pPr algn="ctr">
              <a:defRPr/>
            </a:pPr>
            <a:r>
              <a:rPr lang="en-GB" sz="800">
                <a:solidFill>
                  <a:srgbClr val="000000"/>
                </a:solidFill>
                <a:cs typeface="WenQuanYi Micro Hei" charset="0"/>
              </a:rPr>
              <a:t>D</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Box 1"/>
          <p:cNvSpPr txBox="1">
            <a:spLocks noChangeArrowheads="1"/>
          </p:cNvSpPr>
          <p:nvPr/>
        </p:nvSpPr>
        <p:spPr bwMode="auto">
          <a:xfrm>
            <a:off x="0" y="225425"/>
            <a:ext cx="91440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1758"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9pPr>
          </a:lstStyle>
          <a:p>
            <a:pPr>
              <a:defRPr/>
            </a:pPr>
            <a:r>
              <a:rPr lang="en-GB" sz="1900" dirty="0">
                <a:solidFill>
                  <a:srgbClr val="FFFFFF"/>
                </a:solidFill>
              </a:rPr>
              <a:t>Results: Impact of new refractive indexes</a:t>
            </a:r>
          </a:p>
        </p:txBody>
      </p:sp>
      <p:pic>
        <p:nvPicPr>
          <p:cNvPr id="460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875" y="1061690"/>
            <a:ext cx="7589838" cy="5695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aphicFrame>
        <p:nvGraphicFramePr>
          <p:cNvPr id="46083" name="Group 3"/>
          <p:cNvGraphicFramePr>
            <a:graphicFrameLocks noGrp="1"/>
          </p:cNvGraphicFramePr>
          <p:nvPr>
            <p:extLst>
              <p:ext uri="{D42A27DB-BD31-4B8C-83A1-F6EECF244321}">
                <p14:modId xmlns:p14="http://schemas.microsoft.com/office/powerpoint/2010/main" val="3737730952"/>
              </p:ext>
            </p:extLst>
          </p:nvPr>
        </p:nvGraphicFramePr>
        <p:xfrm>
          <a:off x="357188" y="3993802"/>
          <a:ext cx="4211637" cy="1039813"/>
        </p:xfrm>
        <a:graphic>
          <a:graphicData uri="http://schemas.openxmlformats.org/drawingml/2006/table">
            <a:tbl>
              <a:tblPr/>
              <a:tblGrid>
                <a:gridCol w="1403350"/>
                <a:gridCol w="1404937"/>
                <a:gridCol w="1403350"/>
              </a:tblGrid>
              <a:tr h="346075">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Lst>
                      </a:pPr>
                      <a:endParaRPr kumimoji="0" lang="en-GB" sz="1600" b="0" i="0" u="none" strike="noStrike" cap="none" normalizeH="0" baseline="0">
                        <a:ln>
                          <a:noFill/>
                        </a:ln>
                        <a:solidFill>
                          <a:srgbClr val="000000"/>
                        </a:solidFill>
                        <a:effectLst/>
                        <a:latin typeface="Arial" charset="0"/>
                        <a:ea typeface="ＭＳ Ｐゴシック" charset="0"/>
                        <a:cs typeface="WenQuanYi Micro Hei" charset="0"/>
                      </a:endParaRPr>
                    </a:p>
                  </a:txBody>
                  <a:tcPr marL="0" marR="0" marT="14112"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Lst>
                      </a:pPr>
                      <a:r>
                        <a:rPr kumimoji="0" lang="en-GB" sz="1600" b="0" i="0" u="none" strike="noStrike" cap="none" normalizeH="0" baseline="0">
                          <a:ln>
                            <a:noFill/>
                          </a:ln>
                          <a:solidFill>
                            <a:srgbClr val="000000"/>
                          </a:solidFill>
                          <a:effectLst/>
                          <a:latin typeface="Arial" charset="0"/>
                          <a:ea typeface="ＭＳ Ｐゴシック" charset="0"/>
                          <a:cs typeface="Arial" charset="0"/>
                        </a:rPr>
                        <a:t>ω</a:t>
                      </a:r>
                    </a:p>
                  </a:txBody>
                  <a:tcPr marL="0" marR="0" marT="14112"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Lst>
                      </a:pPr>
                      <a:r>
                        <a:rPr kumimoji="0" lang="en-GB" sz="1600" b="0" i="0" u="none" strike="noStrike" cap="none" normalizeH="0" baseline="0">
                          <a:ln>
                            <a:noFill/>
                          </a:ln>
                          <a:solidFill>
                            <a:srgbClr val="000000"/>
                          </a:solidFill>
                          <a:effectLst/>
                          <a:latin typeface="Arial" charset="0"/>
                          <a:ea typeface="ＭＳ Ｐゴシック" charset="0"/>
                          <a:cs typeface="WenQuanYi Micro Hei" charset="0"/>
                        </a:rPr>
                        <a:t>g</a:t>
                      </a:r>
                    </a:p>
                  </a:txBody>
                  <a:tcPr marL="0" marR="0" marT="14112"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r>
              <a:tr h="346075">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Lst>
                      </a:pPr>
                      <a:r>
                        <a:rPr kumimoji="0" lang="en-GB" sz="1400" b="0" i="0" u="none" strike="noStrike" cap="none" normalizeH="0" baseline="0">
                          <a:ln>
                            <a:noFill/>
                          </a:ln>
                          <a:solidFill>
                            <a:srgbClr val="000000"/>
                          </a:solidFill>
                          <a:effectLst/>
                          <a:latin typeface="Arial" charset="0"/>
                          <a:ea typeface="ＭＳ Ｐゴシック" charset="0"/>
                          <a:cs typeface="Arial" charset="0"/>
                        </a:rPr>
                        <a:t>corr. variation</a:t>
                      </a:r>
                    </a:p>
                  </a:txBody>
                  <a:tcPr marL="0" marR="0" marT="12347"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Lst>
                      </a:pP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0</a:t>
                      </a:r>
                    </a:p>
                  </a:txBody>
                  <a:tcPr marL="0" marR="0" marT="12347"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Lst>
                      </a:pP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0</a:t>
                      </a:r>
                    </a:p>
                  </a:txBody>
                  <a:tcPr marL="0" marR="0" marT="12347"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r>
              <a:tr h="347663">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Lst>
                      </a:pP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bias variation</a:t>
                      </a:r>
                    </a:p>
                  </a:txBody>
                  <a:tcPr marL="0" marR="0" marT="12347"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Lst>
                      </a:pP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+0.01</a:t>
                      </a:r>
                    </a:p>
                  </a:txBody>
                  <a:tcPr marL="0" marR="0" marT="12347"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Lst>
                      </a:pPr>
                      <a:r>
                        <a:rPr kumimoji="0" lang="en-GB" sz="1400" b="0" i="0" u="none" strike="noStrike" cap="none" normalizeH="0" baseline="0" dirty="0">
                          <a:ln>
                            <a:noFill/>
                          </a:ln>
                          <a:solidFill>
                            <a:srgbClr val="000000"/>
                          </a:solidFill>
                          <a:effectLst/>
                          <a:latin typeface="Arial" charset="0"/>
                          <a:ea typeface="ＭＳ Ｐゴシック" charset="0"/>
                          <a:cs typeface="WenQuanYi Micro Hei" charset="0"/>
                        </a:rPr>
                        <a:t>-0.01</a:t>
                      </a:r>
                    </a:p>
                  </a:txBody>
                  <a:tcPr marL="0" marR="0" marT="12347"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r>
            </a:tbl>
          </a:graphicData>
        </a:graphic>
      </p:graphicFrame>
      <p:sp>
        <p:nvSpPr>
          <p:cNvPr id="46117" name="Rectangle 37"/>
          <p:cNvSpPr>
            <a:spLocks noChangeArrowheads="1"/>
          </p:cNvSpPr>
          <p:nvPr/>
        </p:nvSpPr>
        <p:spPr bwMode="auto">
          <a:xfrm>
            <a:off x="357188" y="5033615"/>
            <a:ext cx="4206875" cy="1408112"/>
          </a:xfrm>
          <a:prstGeom prst="rect">
            <a:avLst/>
          </a:prstGeom>
          <a:solidFill>
            <a:srgbClr val="FFFFFF"/>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9112" rIns="90000" bIns="45000" anchor="ctr"/>
          <a:lstStyle/>
          <a:p>
            <a:pPr marL="215900" indent="-215900">
              <a:buSzPct val="45000"/>
              <a:buFont typeface="Wingdings" charset="0"/>
              <a:buNone/>
              <a:tabLst>
                <a:tab pos="723900" algn="l"/>
                <a:tab pos="1447800" algn="l"/>
                <a:tab pos="2171700" algn="l"/>
                <a:tab pos="2895600" algn="l"/>
                <a:tab pos="3619500" algn="l"/>
              </a:tabLst>
              <a:defRPr/>
            </a:pPr>
            <a:r>
              <a:rPr lang="en-GB" sz="1600" b="1">
                <a:solidFill>
                  <a:srgbClr val="000000"/>
                </a:solidFill>
                <a:cs typeface="WenQuanYi Micro Hei" charset="0"/>
              </a:rPr>
              <a:t>New refractive index for OM and SU</a:t>
            </a:r>
          </a:p>
          <a:p>
            <a:pPr marL="215900" indent="-215900">
              <a:buSzPct val="45000"/>
              <a:buFont typeface="Wingdings" charset="0"/>
              <a:buNone/>
              <a:tabLst>
                <a:tab pos="723900" algn="l"/>
                <a:tab pos="1447800" algn="l"/>
                <a:tab pos="2171700" algn="l"/>
                <a:tab pos="2895600" algn="l"/>
                <a:tab pos="3619500" algn="l"/>
              </a:tabLst>
              <a:defRPr/>
            </a:pPr>
            <a:endParaRPr lang="en-GB" sz="1600">
              <a:solidFill>
                <a:srgbClr val="000000"/>
              </a:solidFill>
              <a:cs typeface="WenQuanYi Micro Hei" charset="0"/>
            </a:endParaRPr>
          </a:p>
          <a:p>
            <a:pPr marL="215900" indent="-215900">
              <a:buSzPct val="45000"/>
              <a:buFont typeface="Wingdings" charset="0"/>
              <a:buChar char=""/>
              <a:tabLst>
                <a:tab pos="723900" algn="l"/>
                <a:tab pos="1447800" algn="l"/>
                <a:tab pos="2171700" algn="l"/>
                <a:tab pos="2895600" algn="l"/>
                <a:tab pos="3619500" algn="l"/>
              </a:tabLst>
              <a:defRPr/>
            </a:pPr>
            <a:r>
              <a:rPr lang="en-GB" sz="1600">
                <a:solidFill>
                  <a:srgbClr val="000000"/>
                </a:solidFill>
                <a:cs typeface="Arial" charset="0"/>
              </a:rPr>
              <a:t>Slight ω increases ↔ OM+SU changes</a:t>
            </a:r>
          </a:p>
          <a:p>
            <a:pPr marL="215900" indent="-215900">
              <a:buSzPct val="45000"/>
              <a:buFont typeface="Wingdings" charset="0"/>
              <a:buChar char=""/>
              <a:tabLst>
                <a:tab pos="723900" algn="l"/>
                <a:tab pos="1447800" algn="l"/>
                <a:tab pos="2171700" algn="l"/>
                <a:tab pos="2895600" algn="l"/>
                <a:tab pos="3619500" algn="l"/>
              </a:tabLst>
              <a:defRPr/>
            </a:pPr>
            <a:r>
              <a:rPr lang="en-GB" sz="1600">
                <a:solidFill>
                  <a:srgbClr val="000000"/>
                </a:solidFill>
                <a:cs typeface="Arial" charset="0"/>
              </a:rPr>
              <a:t>Slight g decreases ↔ SU changes</a:t>
            </a:r>
          </a:p>
          <a:p>
            <a:pPr marL="215900" indent="-215900">
              <a:buSzPct val="45000"/>
              <a:buFont typeface="Wingdings" charset="0"/>
              <a:buChar char=""/>
              <a:tabLst>
                <a:tab pos="723900" algn="l"/>
                <a:tab pos="1447800" algn="l"/>
                <a:tab pos="2171700" algn="l"/>
                <a:tab pos="2895600" algn="l"/>
                <a:tab pos="3619500" algn="l"/>
              </a:tabLst>
              <a:defRPr/>
            </a:pPr>
            <a:r>
              <a:rPr lang="en-GB" sz="1600">
                <a:solidFill>
                  <a:srgbClr val="000000"/>
                </a:solidFill>
                <a:cs typeface="Arial" charset="0"/>
              </a:rPr>
              <a:t>Stronger ω increases → less BC?</a:t>
            </a:r>
          </a:p>
        </p:txBody>
      </p:sp>
      <p:sp>
        <p:nvSpPr>
          <p:cNvPr id="46119" name="Rectangle 39"/>
          <p:cNvSpPr>
            <a:spLocks noChangeArrowheads="1"/>
          </p:cNvSpPr>
          <p:nvPr/>
        </p:nvSpPr>
        <p:spPr bwMode="auto">
          <a:xfrm>
            <a:off x="1855788" y="3725515"/>
            <a:ext cx="146050" cy="146050"/>
          </a:xfrm>
          <a:prstGeom prst="rect">
            <a:avLst/>
          </a:prstGeom>
          <a:solidFill>
            <a:srgbClr val="FFFFFF"/>
          </a:solidFill>
          <a:ln w="952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2056" rIns="90000" bIns="45000" anchor="ctr"/>
          <a:lstStyle/>
          <a:p>
            <a:pPr algn="ctr">
              <a:defRPr/>
            </a:pPr>
            <a:r>
              <a:rPr lang="en-GB" sz="800">
                <a:solidFill>
                  <a:srgbClr val="000000"/>
                </a:solidFill>
                <a:cs typeface="WenQuanYi Micro Hei" charset="0"/>
              </a:rPr>
              <a:t>J</a:t>
            </a:r>
          </a:p>
        </p:txBody>
      </p:sp>
      <p:sp>
        <p:nvSpPr>
          <p:cNvPr id="46120" name="Rectangle 40"/>
          <p:cNvSpPr>
            <a:spLocks noChangeArrowheads="1"/>
          </p:cNvSpPr>
          <p:nvPr/>
        </p:nvSpPr>
        <p:spPr bwMode="auto">
          <a:xfrm>
            <a:off x="2066925" y="3725515"/>
            <a:ext cx="146050" cy="146050"/>
          </a:xfrm>
          <a:prstGeom prst="rect">
            <a:avLst/>
          </a:prstGeom>
          <a:solidFill>
            <a:srgbClr val="FFFFFF"/>
          </a:solidFill>
          <a:ln w="952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2056" rIns="90000" bIns="45000" anchor="ctr"/>
          <a:lstStyle/>
          <a:p>
            <a:pPr algn="ctr">
              <a:defRPr/>
            </a:pPr>
            <a:r>
              <a:rPr lang="en-GB" sz="800">
                <a:solidFill>
                  <a:srgbClr val="000000"/>
                </a:solidFill>
                <a:cs typeface="WenQuanYi Micro Hei" charset="0"/>
              </a:rPr>
              <a:t>F</a:t>
            </a:r>
          </a:p>
        </p:txBody>
      </p:sp>
      <p:sp>
        <p:nvSpPr>
          <p:cNvPr id="46121" name="Rectangle 41"/>
          <p:cNvSpPr>
            <a:spLocks noChangeArrowheads="1"/>
          </p:cNvSpPr>
          <p:nvPr/>
        </p:nvSpPr>
        <p:spPr bwMode="auto">
          <a:xfrm>
            <a:off x="2268538" y="3725515"/>
            <a:ext cx="146050" cy="146050"/>
          </a:xfrm>
          <a:prstGeom prst="rect">
            <a:avLst/>
          </a:prstGeom>
          <a:solidFill>
            <a:srgbClr val="FFFFFF"/>
          </a:solidFill>
          <a:ln w="952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2056" rIns="90000" bIns="45000" anchor="ctr"/>
          <a:lstStyle/>
          <a:p>
            <a:pPr algn="ctr">
              <a:defRPr/>
            </a:pPr>
            <a:r>
              <a:rPr lang="en-GB" sz="800">
                <a:solidFill>
                  <a:srgbClr val="000000"/>
                </a:solidFill>
                <a:cs typeface="WenQuanYi Micro Hei" charset="0"/>
              </a:rPr>
              <a:t>M</a:t>
            </a:r>
          </a:p>
        </p:txBody>
      </p:sp>
      <p:sp>
        <p:nvSpPr>
          <p:cNvPr id="46122" name="Rectangle 42"/>
          <p:cNvSpPr>
            <a:spLocks noChangeArrowheads="1"/>
          </p:cNvSpPr>
          <p:nvPr/>
        </p:nvSpPr>
        <p:spPr bwMode="auto">
          <a:xfrm>
            <a:off x="2478088" y="3725515"/>
            <a:ext cx="146050" cy="146050"/>
          </a:xfrm>
          <a:prstGeom prst="rect">
            <a:avLst/>
          </a:prstGeom>
          <a:solidFill>
            <a:srgbClr val="FFFFFF"/>
          </a:solidFill>
          <a:ln w="952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2056" rIns="90000" bIns="45000" anchor="ctr"/>
          <a:lstStyle/>
          <a:p>
            <a:pPr algn="ctr">
              <a:defRPr/>
            </a:pPr>
            <a:r>
              <a:rPr lang="en-GB" sz="800">
                <a:solidFill>
                  <a:srgbClr val="000000"/>
                </a:solidFill>
                <a:cs typeface="WenQuanYi Micro Hei" charset="0"/>
              </a:rPr>
              <a:t>A</a:t>
            </a:r>
          </a:p>
        </p:txBody>
      </p:sp>
      <p:sp>
        <p:nvSpPr>
          <p:cNvPr id="46123" name="Rectangle 43"/>
          <p:cNvSpPr>
            <a:spLocks noChangeArrowheads="1"/>
          </p:cNvSpPr>
          <p:nvPr/>
        </p:nvSpPr>
        <p:spPr bwMode="auto">
          <a:xfrm>
            <a:off x="2679700" y="3725515"/>
            <a:ext cx="146050" cy="146050"/>
          </a:xfrm>
          <a:prstGeom prst="rect">
            <a:avLst/>
          </a:prstGeom>
          <a:solidFill>
            <a:srgbClr val="FFFFFF"/>
          </a:solidFill>
          <a:ln w="952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2056" rIns="90000" bIns="45000" anchor="ctr"/>
          <a:lstStyle/>
          <a:p>
            <a:pPr algn="ctr">
              <a:defRPr/>
            </a:pPr>
            <a:r>
              <a:rPr lang="en-GB" sz="800">
                <a:solidFill>
                  <a:srgbClr val="000000"/>
                </a:solidFill>
                <a:cs typeface="WenQuanYi Micro Hei" charset="0"/>
              </a:rPr>
              <a:t>M</a:t>
            </a:r>
          </a:p>
        </p:txBody>
      </p:sp>
      <p:sp>
        <p:nvSpPr>
          <p:cNvPr id="46124" name="Rectangle 44"/>
          <p:cNvSpPr>
            <a:spLocks noChangeArrowheads="1"/>
          </p:cNvSpPr>
          <p:nvPr/>
        </p:nvSpPr>
        <p:spPr bwMode="auto">
          <a:xfrm>
            <a:off x="2889250" y="3725515"/>
            <a:ext cx="146050" cy="146050"/>
          </a:xfrm>
          <a:prstGeom prst="rect">
            <a:avLst/>
          </a:prstGeom>
          <a:solidFill>
            <a:srgbClr val="FFFFFF"/>
          </a:solidFill>
          <a:ln w="952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2056" rIns="90000" bIns="45000" anchor="ctr"/>
          <a:lstStyle/>
          <a:p>
            <a:pPr algn="ctr">
              <a:defRPr/>
            </a:pPr>
            <a:r>
              <a:rPr lang="en-GB" sz="800">
                <a:solidFill>
                  <a:srgbClr val="000000"/>
                </a:solidFill>
                <a:cs typeface="WenQuanYi Micro Hei" charset="0"/>
              </a:rPr>
              <a:t>J</a:t>
            </a:r>
          </a:p>
        </p:txBody>
      </p:sp>
      <p:sp>
        <p:nvSpPr>
          <p:cNvPr id="46125" name="Rectangle 45"/>
          <p:cNvSpPr>
            <a:spLocks noChangeArrowheads="1"/>
          </p:cNvSpPr>
          <p:nvPr/>
        </p:nvSpPr>
        <p:spPr bwMode="auto">
          <a:xfrm>
            <a:off x="3095625" y="3722340"/>
            <a:ext cx="146050" cy="146050"/>
          </a:xfrm>
          <a:prstGeom prst="rect">
            <a:avLst/>
          </a:prstGeom>
          <a:solidFill>
            <a:srgbClr val="FFFFFF"/>
          </a:solidFill>
          <a:ln w="952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2056" rIns="90000" bIns="45000" anchor="ctr"/>
          <a:lstStyle/>
          <a:p>
            <a:pPr algn="ctr">
              <a:defRPr/>
            </a:pPr>
            <a:r>
              <a:rPr lang="en-GB" sz="800">
                <a:solidFill>
                  <a:srgbClr val="000000"/>
                </a:solidFill>
                <a:cs typeface="WenQuanYi Micro Hei" charset="0"/>
              </a:rPr>
              <a:t>J</a:t>
            </a:r>
          </a:p>
        </p:txBody>
      </p:sp>
      <p:sp>
        <p:nvSpPr>
          <p:cNvPr id="46126" name="Rectangle 46"/>
          <p:cNvSpPr>
            <a:spLocks noChangeArrowheads="1"/>
          </p:cNvSpPr>
          <p:nvPr/>
        </p:nvSpPr>
        <p:spPr bwMode="auto">
          <a:xfrm>
            <a:off x="3300413" y="3725515"/>
            <a:ext cx="146050" cy="146050"/>
          </a:xfrm>
          <a:prstGeom prst="rect">
            <a:avLst/>
          </a:prstGeom>
          <a:solidFill>
            <a:srgbClr val="FFFFFF"/>
          </a:solidFill>
          <a:ln w="952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2056" rIns="90000" bIns="45000" anchor="ctr"/>
          <a:lstStyle/>
          <a:p>
            <a:pPr algn="ctr">
              <a:defRPr/>
            </a:pPr>
            <a:r>
              <a:rPr lang="en-GB" sz="800">
                <a:solidFill>
                  <a:srgbClr val="000000"/>
                </a:solidFill>
                <a:cs typeface="WenQuanYi Micro Hei" charset="0"/>
              </a:rPr>
              <a:t>A</a:t>
            </a:r>
          </a:p>
        </p:txBody>
      </p:sp>
      <p:sp>
        <p:nvSpPr>
          <p:cNvPr id="46127" name="Rectangle 47"/>
          <p:cNvSpPr>
            <a:spLocks noChangeArrowheads="1"/>
          </p:cNvSpPr>
          <p:nvPr/>
        </p:nvSpPr>
        <p:spPr bwMode="auto">
          <a:xfrm>
            <a:off x="3502025" y="3725515"/>
            <a:ext cx="146050" cy="146050"/>
          </a:xfrm>
          <a:prstGeom prst="rect">
            <a:avLst/>
          </a:prstGeom>
          <a:solidFill>
            <a:srgbClr val="FFFFFF"/>
          </a:solidFill>
          <a:ln w="952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2056" rIns="90000" bIns="45000" anchor="ctr"/>
          <a:lstStyle/>
          <a:p>
            <a:pPr algn="ctr">
              <a:defRPr/>
            </a:pPr>
            <a:r>
              <a:rPr lang="en-GB" sz="800">
                <a:solidFill>
                  <a:srgbClr val="000000"/>
                </a:solidFill>
                <a:cs typeface="WenQuanYi Micro Hei" charset="0"/>
              </a:rPr>
              <a:t>S</a:t>
            </a:r>
          </a:p>
        </p:txBody>
      </p:sp>
      <p:sp>
        <p:nvSpPr>
          <p:cNvPr id="46128" name="Rectangle 48"/>
          <p:cNvSpPr>
            <a:spLocks noChangeArrowheads="1"/>
          </p:cNvSpPr>
          <p:nvPr/>
        </p:nvSpPr>
        <p:spPr bwMode="auto">
          <a:xfrm>
            <a:off x="3713163" y="3725515"/>
            <a:ext cx="146050" cy="146050"/>
          </a:xfrm>
          <a:prstGeom prst="rect">
            <a:avLst/>
          </a:prstGeom>
          <a:solidFill>
            <a:srgbClr val="FFFFFF"/>
          </a:solidFill>
          <a:ln w="952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2056" rIns="90000" bIns="45000" anchor="ctr"/>
          <a:lstStyle/>
          <a:p>
            <a:pPr algn="ctr">
              <a:defRPr/>
            </a:pPr>
            <a:r>
              <a:rPr lang="en-GB" sz="800">
                <a:solidFill>
                  <a:srgbClr val="000000"/>
                </a:solidFill>
                <a:cs typeface="WenQuanYi Micro Hei" charset="0"/>
              </a:rPr>
              <a:t>O</a:t>
            </a:r>
          </a:p>
        </p:txBody>
      </p:sp>
      <p:sp>
        <p:nvSpPr>
          <p:cNvPr id="46129" name="Rectangle 49"/>
          <p:cNvSpPr>
            <a:spLocks noChangeArrowheads="1"/>
          </p:cNvSpPr>
          <p:nvPr/>
        </p:nvSpPr>
        <p:spPr bwMode="auto">
          <a:xfrm>
            <a:off x="3914775" y="3722340"/>
            <a:ext cx="146050" cy="146050"/>
          </a:xfrm>
          <a:prstGeom prst="rect">
            <a:avLst/>
          </a:prstGeom>
          <a:solidFill>
            <a:srgbClr val="FFFFFF"/>
          </a:solidFill>
          <a:ln w="952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2056" rIns="90000" bIns="45000" anchor="ctr"/>
          <a:lstStyle/>
          <a:p>
            <a:pPr algn="ctr">
              <a:defRPr/>
            </a:pPr>
            <a:r>
              <a:rPr lang="en-GB" sz="800">
                <a:solidFill>
                  <a:srgbClr val="000000"/>
                </a:solidFill>
                <a:cs typeface="WenQuanYi Micro Hei" charset="0"/>
              </a:rPr>
              <a:t>N</a:t>
            </a:r>
          </a:p>
        </p:txBody>
      </p:sp>
      <p:sp>
        <p:nvSpPr>
          <p:cNvPr id="46130" name="Rectangle 50"/>
          <p:cNvSpPr>
            <a:spLocks noChangeArrowheads="1"/>
          </p:cNvSpPr>
          <p:nvPr/>
        </p:nvSpPr>
        <p:spPr bwMode="auto">
          <a:xfrm>
            <a:off x="4124325" y="3725515"/>
            <a:ext cx="146050" cy="146050"/>
          </a:xfrm>
          <a:prstGeom prst="rect">
            <a:avLst/>
          </a:prstGeom>
          <a:solidFill>
            <a:srgbClr val="FFFFFF"/>
          </a:solidFill>
          <a:ln w="952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2056" rIns="90000" bIns="45000" anchor="ctr"/>
          <a:lstStyle/>
          <a:p>
            <a:pPr algn="ctr">
              <a:defRPr/>
            </a:pPr>
            <a:r>
              <a:rPr lang="en-GB" sz="800">
                <a:solidFill>
                  <a:srgbClr val="000000"/>
                </a:solidFill>
                <a:cs typeface="WenQuanYi Micro Hei" charset="0"/>
              </a:rPr>
              <a:t>D</a:t>
            </a:r>
          </a:p>
        </p:txBody>
      </p:sp>
      <p:sp>
        <p:nvSpPr>
          <p:cNvPr id="46131" name="Rectangle 51"/>
          <p:cNvSpPr>
            <a:spLocks noChangeArrowheads="1"/>
          </p:cNvSpPr>
          <p:nvPr/>
        </p:nvSpPr>
        <p:spPr bwMode="auto">
          <a:xfrm>
            <a:off x="5056188" y="3725515"/>
            <a:ext cx="146050" cy="146050"/>
          </a:xfrm>
          <a:prstGeom prst="rect">
            <a:avLst/>
          </a:prstGeom>
          <a:solidFill>
            <a:srgbClr val="FFFFFF"/>
          </a:solidFill>
          <a:ln w="952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2056" rIns="90000" bIns="45000" anchor="ctr"/>
          <a:lstStyle/>
          <a:p>
            <a:pPr algn="ctr">
              <a:defRPr/>
            </a:pPr>
            <a:r>
              <a:rPr lang="en-GB" sz="800">
                <a:solidFill>
                  <a:srgbClr val="000000"/>
                </a:solidFill>
                <a:cs typeface="WenQuanYi Micro Hei" charset="0"/>
              </a:rPr>
              <a:t>J</a:t>
            </a:r>
          </a:p>
        </p:txBody>
      </p:sp>
      <p:sp>
        <p:nvSpPr>
          <p:cNvPr id="46132" name="Rectangle 52"/>
          <p:cNvSpPr>
            <a:spLocks noChangeArrowheads="1"/>
          </p:cNvSpPr>
          <p:nvPr/>
        </p:nvSpPr>
        <p:spPr bwMode="auto">
          <a:xfrm>
            <a:off x="5267325" y="3725515"/>
            <a:ext cx="146050" cy="146050"/>
          </a:xfrm>
          <a:prstGeom prst="rect">
            <a:avLst/>
          </a:prstGeom>
          <a:solidFill>
            <a:srgbClr val="FFFFFF"/>
          </a:solidFill>
          <a:ln w="952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2056" rIns="90000" bIns="45000" anchor="ctr"/>
          <a:lstStyle/>
          <a:p>
            <a:pPr algn="ctr">
              <a:defRPr/>
            </a:pPr>
            <a:r>
              <a:rPr lang="en-GB" sz="800">
                <a:solidFill>
                  <a:srgbClr val="000000"/>
                </a:solidFill>
                <a:cs typeface="WenQuanYi Micro Hei" charset="0"/>
              </a:rPr>
              <a:t>F</a:t>
            </a:r>
          </a:p>
        </p:txBody>
      </p:sp>
      <p:sp>
        <p:nvSpPr>
          <p:cNvPr id="46133" name="Rectangle 53"/>
          <p:cNvSpPr>
            <a:spLocks noChangeArrowheads="1"/>
          </p:cNvSpPr>
          <p:nvPr/>
        </p:nvSpPr>
        <p:spPr bwMode="auto">
          <a:xfrm>
            <a:off x="5468938" y="3725515"/>
            <a:ext cx="146050" cy="146050"/>
          </a:xfrm>
          <a:prstGeom prst="rect">
            <a:avLst/>
          </a:prstGeom>
          <a:solidFill>
            <a:srgbClr val="FFFFFF"/>
          </a:solidFill>
          <a:ln w="952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2056" rIns="90000" bIns="45000" anchor="ctr"/>
          <a:lstStyle/>
          <a:p>
            <a:pPr algn="ctr">
              <a:defRPr/>
            </a:pPr>
            <a:r>
              <a:rPr lang="en-GB" sz="800">
                <a:solidFill>
                  <a:srgbClr val="000000"/>
                </a:solidFill>
                <a:cs typeface="WenQuanYi Micro Hei" charset="0"/>
              </a:rPr>
              <a:t>M</a:t>
            </a:r>
          </a:p>
        </p:txBody>
      </p:sp>
      <p:sp>
        <p:nvSpPr>
          <p:cNvPr id="46134" name="Rectangle 54"/>
          <p:cNvSpPr>
            <a:spLocks noChangeArrowheads="1"/>
          </p:cNvSpPr>
          <p:nvPr/>
        </p:nvSpPr>
        <p:spPr bwMode="auto">
          <a:xfrm>
            <a:off x="5678488" y="3725515"/>
            <a:ext cx="146050" cy="146050"/>
          </a:xfrm>
          <a:prstGeom prst="rect">
            <a:avLst/>
          </a:prstGeom>
          <a:solidFill>
            <a:srgbClr val="FFFFFF"/>
          </a:solidFill>
          <a:ln w="952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2056" rIns="90000" bIns="45000" anchor="ctr"/>
          <a:lstStyle/>
          <a:p>
            <a:pPr algn="ctr">
              <a:defRPr/>
            </a:pPr>
            <a:r>
              <a:rPr lang="en-GB" sz="800">
                <a:solidFill>
                  <a:srgbClr val="000000"/>
                </a:solidFill>
                <a:cs typeface="WenQuanYi Micro Hei" charset="0"/>
              </a:rPr>
              <a:t>A</a:t>
            </a:r>
          </a:p>
        </p:txBody>
      </p:sp>
      <p:sp>
        <p:nvSpPr>
          <p:cNvPr id="46135" name="Rectangle 55"/>
          <p:cNvSpPr>
            <a:spLocks noChangeArrowheads="1"/>
          </p:cNvSpPr>
          <p:nvPr/>
        </p:nvSpPr>
        <p:spPr bwMode="auto">
          <a:xfrm>
            <a:off x="5880100" y="3725515"/>
            <a:ext cx="146050" cy="146050"/>
          </a:xfrm>
          <a:prstGeom prst="rect">
            <a:avLst/>
          </a:prstGeom>
          <a:solidFill>
            <a:srgbClr val="FFFFFF"/>
          </a:solidFill>
          <a:ln w="952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2056" rIns="90000" bIns="45000" anchor="ctr"/>
          <a:lstStyle/>
          <a:p>
            <a:pPr algn="ctr">
              <a:defRPr/>
            </a:pPr>
            <a:r>
              <a:rPr lang="en-GB" sz="800">
                <a:solidFill>
                  <a:srgbClr val="000000"/>
                </a:solidFill>
                <a:cs typeface="WenQuanYi Micro Hei" charset="0"/>
              </a:rPr>
              <a:t>M</a:t>
            </a:r>
          </a:p>
        </p:txBody>
      </p:sp>
      <p:sp>
        <p:nvSpPr>
          <p:cNvPr id="46136" name="Rectangle 56"/>
          <p:cNvSpPr>
            <a:spLocks noChangeArrowheads="1"/>
          </p:cNvSpPr>
          <p:nvPr/>
        </p:nvSpPr>
        <p:spPr bwMode="auto">
          <a:xfrm>
            <a:off x="6089650" y="3725515"/>
            <a:ext cx="146050" cy="146050"/>
          </a:xfrm>
          <a:prstGeom prst="rect">
            <a:avLst/>
          </a:prstGeom>
          <a:solidFill>
            <a:srgbClr val="FFFFFF"/>
          </a:solidFill>
          <a:ln w="952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2056" rIns="90000" bIns="45000" anchor="ctr"/>
          <a:lstStyle/>
          <a:p>
            <a:pPr algn="ctr">
              <a:defRPr/>
            </a:pPr>
            <a:r>
              <a:rPr lang="en-GB" sz="800">
                <a:solidFill>
                  <a:srgbClr val="000000"/>
                </a:solidFill>
                <a:cs typeface="WenQuanYi Micro Hei" charset="0"/>
              </a:rPr>
              <a:t>J</a:t>
            </a:r>
          </a:p>
        </p:txBody>
      </p:sp>
      <p:sp>
        <p:nvSpPr>
          <p:cNvPr id="46137" name="Rectangle 57"/>
          <p:cNvSpPr>
            <a:spLocks noChangeArrowheads="1"/>
          </p:cNvSpPr>
          <p:nvPr/>
        </p:nvSpPr>
        <p:spPr bwMode="auto">
          <a:xfrm>
            <a:off x="6296025" y="3722340"/>
            <a:ext cx="146050" cy="146050"/>
          </a:xfrm>
          <a:prstGeom prst="rect">
            <a:avLst/>
          </a:prstGeom>
          <a:solidFill>
            <a:srgbClr val="FFFFFF"/>
          </a:solidFill>
          <a:ln w="952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2056" rIns="90000" bIns="45000" anchor="ctr"/>
          <a:lstStyle/>
          <a:p>
            <a:pPr algn="ctr">
              <a:defRPr/>
            </a:pPr>
            <a:r>
              <a:rPr lang="en-GB" sz="800">
                <a:solidFill>
                  <a:srgbClr val="000000"/>
                </a:solidFill>
                <a:cs typeface="WenQuanYi Micro Hei" charset="0"/>
              </a:rPr>
              <a:t>J</a:t>
            </a:r>
          </a:p>
        </p:txBody>
      </p:sp>
      <p:sp>
        <p:nvSpPr>
          <p:cNvPr id="46138" name="Rectangle 58"/>
          <p:cNvSpPr>
            <a:spLocks noChangeArrowheads="1"/>
          </p:cNvSpPr>
          <p:nvPr/>
        </p:nvSpPr>
        <p:spPr bwMode="auto">
          <a:xfrm>
            <a:off x="6500813" y="3725515"/>
            <a:ext cx="146050" cy="146050"/>
          </a:xfrm>
          <a:prstGeom prst="rect">
            <a:avLst/>
          </a:prstGeom>
          <a:solidFill>
            <a:srgbClr val="FFFFFF"/>
          </a:solidFill>
          <a:ln w="952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2056" rIns="90000" bIns="45000" anchor="ctr"/>
          <a:lstStyle/>
          <a:p>
            <a:pPr algn="ctr">
              <a:defRPr/>
            </a:pPr>
            <a:r>
              <a:rPr lang="en-GB" sz="800">
                <a:solidFill>
                  <a:srgbClr val="000000"/>
                </a:solidFill>
                <a:cs typeface="WenQuanYi Micro Hei" charset="0"/>
              </a:rPr>
              <a:t>A</a:t>
            </a:r>
          </a:p>
        </p:txBody>
      </p:sp>
      <p:sp>
        <p:nvSpPr>
          <p:cNvPr id="46139" name="Rectangle 59"/>
          <p:cNvSpPr>
            <a:spLocks noChangeArrowheads="1"/>
          </p:cNvSpPr>
          <p:nvPr/>
        </p:nvSpPr>
        <p:spPr bwMode="auto">
          <a:xfrm>
            <a:off x="6702425" y="3725515"/>
            <a:ext cx="146050" cy="146050"/>
          </a:xfrm>
          <a:prstGeom prst="rect">
            <a:avLst/>
          </a:prstGeom>
          <a:solidFill>
            <a:srgbClr val="FFFFFF"/>
          </a:solidFill>
          <a:ln w="952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2056" rIns="90000" bIns="45000" anchor="ctr"/>
          <a:lstStyle/>
          <a:p>
            <a:pPr algn="ctr">
              <a:defRPr/>
            </a:pPr>
            <a:r>
              <a:rPr lang="en-GB" sz="800">
                <a:solidFill>
                  <a:srgbClr val="000000"/>
                </a:solidFill>
                <a:cs typeface="WenQuanYi Micro Hei" charset="0"/>
              </a:rPr>
              <a:t>S</a:t>
            </a:r>
          </a:p>
        </p:txBody>
      </p:sp>
      <p:sp>
        <p:nvSpPr>
          <p:cNvPr id="46140" name="Rectangle 60"/>
          <p:cNvSpPr>
            <a:spLocks noChangeArrowheads="1"/>
          </p:cNvSpPr>
          <p:nvPr/>
        </p:nvSpPr>
        <p:spPr bwMode="auto">
          <a:xfrm>
            <a:off x="6913563" y="3725515"/>
            <a:ext cx="146050" cy="146050"/>
          </a:xfrm>
          <a:prstGeom prst="rect">
            <a:avLst/>
          </a:prstGeom>
          <a:solidFill>
            <a:srgbClr val="FFFFFF"/>
          </a:solidFill>
          <a:ln w="952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2056" rIns="90000" bIns="45000" anchor="ctr"/>
          <a:lstStyle/>
          <a:p>
            <a:pPr algn="ctr">
              <a:defRPr/>
            </a:pPr>
            <a:r>
              <a:rPr lang="en-GB" sz="800">
                <a:solidFill>
                  <a:srgbClr val="000000"/>
                </a:solidFill>
                <a:cs typeface="WenQuanYi Micro Hei" charset="0"/>
              </a:rPr>
              <a:t>O</a:t>
            </a:r>
          </a:p>
        </p:txBody>
      </p:sp>
      <p:sp>
        <p:nvSpPr>
          <p:cNvPr id="46141" name="Rectangle 61"/>
          <p:cNvSpPr>
            <a:spLocks noChangeArrowheads="1"/>
          </p:cNvSpPr>
          <p:nvPr/>
        </p:nvSpPr>
        <p:spPr bwMode="auto">
          <a:xfrm>
            <a:off x="7115175" y="3722340"/>
            <a:ext cx="146050" cy="146050"/>
          </a:xfrm>
          <a:prstGeom prst="rect">
            <a:avLst/>
          </a:prstGeom>
          <a:solidFill>
            <a:srgbClr val="FFFFFF"/>
          </a:solidFill>
          <a:ln w="952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2056" rIns="90000" bIns="45000" anchor="ctr"/>
          <a:lstStyle/>
          <a:p>
            <a:pPr algn="ctr">
              <a:defRPr/>
            </a:pPr>
            <a:r>
              <a:rPr lang="en-GB" sz="800">
                <a:solidFill>
                  <a:srgbClr val="000000"/>
                </a:solidFill>
                <a:cs typeface="WenQuanYi Micro Hei" charset="0"/>
              </a:rPr>
              <a:t>N</a:t>
            </a:r>
          </a:p>
        </p:txBody>
      </p:sp>
      <p:sp>
        <p:nvSpPr>
          <p:cNvPr id="46142" name="Rectangle 62"/>
          <p:cNvSpPr>
            <a:spLocks noChangeArrowheads="1"/>
          </p:cNvSpPr>
          <p:nvPr/>
        </p:nvSpPr>
        <p:spPr bwMode="auto">
          <a:xfrm>
            <a:off x="7324725" y="3725515"/>
            <a:ext cx="146050" cy="146050"/>
          </a:xfrm>
          <a:prstGeom prst="rect">
            <a:avLst/>
          </a:prstGeom>
          <a:solidFill>
            <a:srgbClr val="FFFFFF"/>
          </a:solidFill>
          <a:ln w="952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2056" rIns="90000" bIns="45000" anchor="ctr"/>
          <a:lstStyle/>
          <a:p>
            <a:pPr algn="ctr">
              <a:defRPr/>
            </a:pPr>
            <a:r>
              <a:rPr lang="en-GB" sz="800">
                <a:solidFill>
                  <a:srgbClr val="000000"/>
                </a:solidFill>
                <a:cs typeface="WenQuanYi Micro Hei" charset="0"/>
              </a:rPr>
              <a:t>D</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274638" y="2141538"/>
            <a:ext cx="8594725" cy="3200400"/>
          </a:xfrm>
          <a:prstGeom prst="rect">
            <a:avLst/>
          </a:prstGeom>
          <a:solidFill>
            <a:srgbClr val="AECF00"/>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p>
            <a:pPr marL="215900" indent="-215900" algn="ct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b="1" dirty="0">
                <a:solidFill>
                  <a:srgbClr val="000000"/>
                </a:solidFill>
                <a:cs typeface="WenQuanYi Micro Hei" charset="0"/>
              </a:rPr>
              <a:t>CONTEXT AND OBJECTIVES</a:t>
            </a:r>
          </a:p>
          <a:p>
            <a:pPr marL="215900" indent="-215900" algn="ctr">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GB" dirty="0">
              <a:solidFill>
                <a:srgbClr val="000000"/>
              </a:solidFill>
              <a:cs typeface="WenQuanYi Micro Hei" charset="0"/>
            </a:endParaRPr>
          </a:p>
          <a:p>
            <a:pPr marL="215900" indent="-215900" algn="ctr">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dirty="0">
                <a:solidFill>
                  <a:srgbClr val="000000"/>
                </a:solidFill>
                <a:cs typeface="WenQuanYi Micro Hei" charset="0"/>
              </a:rPr>
              <a:t>Aerosol intensive optical properties: few and uncertain model evaluations [1,2,3,4]</a:t>
            </a:r>
          </a:p>
          <a:p>
            <a:pPr marL="215900" indent="-215900" algn="ctr">
              <a:buSzPct val="45000"/>
              <a:buFont typeface="Wingdings" charset="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GB" dirty="0">
              <a:solidFill>
                <a:srgbClr val="000000"/>
              </a:solidFill>
              <a:cs typeface="WenQuanYi Micro Hei" charset="0"/>
            </a:endParaRPr>
          </a:p>
          <a:p>
            <a:pPr marL="215900" indent="-215900" algn="ctr">
              <a:buSzPct val="45000"/>
              <a:buFont typeface="Wingdings" charset="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GB" dirty="0">
              <a:solidFill>
                <a:srgbClr val="000000"/>
              </a:solidFill>
              <a:cs typeface="WenQuanYi Micro Hei" charset="0"/>
            </a:endParaRPr>
          </a:p>
          <a:p>
            <a:pPr marL="215900" indent="-215900" algn="ctr">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b="1" dirty="0">
                <a:solidFill>
                  <a:srgbClr val="000000"/>
                </a:solidFill>
                <a:cs typeface="WenQuanYi Micro Hei" charset="0"/>
              </a:rPr>
              <a:t>Evaluation of full online aerosol-radiation coupling in NMMB-MONARCH</a:t>
            </a:r>
          </a:p>
          <a:p>
            <a:pPr marL="215900" indent="-215900" algn="ctr">
              <a:buSzPct val="45000"/>
              <a:buFont typeface="Wingdings" charset="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GB" dirty="0">
              <a:solidFill>
                <a:srgbClr val="000000"/>
              </a:solidFill>
              <a:cs typeface="Arial" charset="0"/>
            </a:endParaRPr>
          </a:p>
          <a:p>
            <a:pPr marL="215900" indent="-215900" algn="ctr">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b="1" dirty="0">
                <a:solidFill>
                  <a:srgbClr val="000000"/>
                </a:solidFill>
                <a:cs typeface="Arial" charset="0"/>
              </a:rPr>
              <a:t>Single scattering albedo </a:t>
            </a:r>
            <a:r>
              <a:rPr lang="en-GB" dirty="0">
                <a:solidFill>
                  <a:srgbClr val="000000"/>
                </a:solidFill>
                <a:cs typeface="Arial" charset="0"/>
              </a:rPr>
              <a:t>(</a:t>
            </a:r>
            <a:r>
              <a:rPr lang="en-GB" dirty="0" err="1">
                <a:solidFill>
                  <a:srgbClr val="000000"/>
                </a:solidFill>
                <a:cs typeface="Arial" charset="0"/>
              </a:rPr>
              <a:t>ω</a:t>
            </a:r>
            <a:r>
              <a:rPr lang="en-GB" dirty="0">
                <a:solidFill>
                  <a:srgbClr val="000000"/>
                </a:solidFill>
                <a:cs typeface="Arial" charset="0"/>
              </a:rPr>
              <a:t>) and </a:t>
            </a:r>
            <a:r>
              <a:rPr lang="en-GB" b="1" dirty="0">
                <a:solidFill>
                  <a:srgbClr val="000000"/>
                </a:solidFill>
                <a:cs typeface="Arial" charset="0"/>
              </a:rPr>
              <a:t>asymmetry factor </a:t>
            </a:r>
            <a:r>
              <a:rPr lang="en-GB" dirty="0">
                <a:solidFill>
                  <a:srgbClr val="000000"/>
                </a:solidFill>
                <a:cs typeface="Arial" charset="0"/>
              </a:rPr>
              <a:t>(g) against observations</a:t>
            </a:r>
          </a:p>
          <a:p>
            <a:pPr marL="215900" indent="-215900" algn="ctr">
              <a:buSzPct val="45000"/>
              <a:buFont typeface="Wingdings" charset="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GB" dirty="0">
              <a:solidFill>
                <a:srgbClr val="000000"/>
              </a:solidFill>
              <a:cs typeface="Arial" charset="0"/>
            </a:endParaRPr>
          </a:p>
          <a:p>
            <a:pPr marL="215900" indent="-215900" algn="ctr">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dirty="0">
                <a:solidFill>
                  <a:srgbClr val="000000"/>
                </a:solidFill>
                <a:cs typeface="Arial" charset="0"/>
              </a:rPr>
              <a:t>Impact of </a:t>
            </a:r>
            <a:r>
              <a:rPr lang="en-GB" b="1" dirty="0">
                <a:solidFill>
                  <a:srgbClr val="000000"/>
                </a:solidFill>
                <a:cs typeface="Arial" charset="0"/>
              </a:rPr>
              <a:t>new refractive indexes </a:t>
            </a:r>
            <a:r>
              <a:rPr lang="en-GB" dirty="0">
                <a:solidFill>
                  <a:srgbClr val="000000"/>
                </a:solidFill>
                <a:cs typeface="Arial" charset="0"/>
              </a:rPr>
              <a:t>on model performance</a:t>
            </a:r>
          </a:p>
        </p:txBody>
      </p:sp>
      <p:sp>
        <p:nvSpPr>
          <p:cNvPr id="22530" name="Text Box 2"/>
          <p:cNvSpPr txBox="1">
            <a:spLocks noChangeArrowheads="1"/>
          </p:cNvSpPr>
          <p:nvPr/>
        </p:nvSpPr>
        <p:spPr bwMode="auto">
          <a:xfrm>
            <a:off x="0" y="222250"/>
            <a:ext cx="91440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1758"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9pPr>
          </a:lstStyle>
          <a:p>
            <a:pPr>
              <a:defRPr/>
            </a:pPr>
            <a:r>
              <a:rPr lang="en-GB" sz="1900" smtClean="0">
                <a:solidFill>
                  <a:srgbClr val="FFFFFF"/>
                </a:solidFill>
              </a:rPr>
              <a:t>Aerosol intensive optical properties in the NMMB-MONARCH</a:t>
            </a:r>
          </a:p>
        </p:txBody>
      </p:sp>
      <p:sp>
        <p:nvSpPr>
          <p:cNvPr id="22531" name="Rectangle 3"/>
          <p:cNvSpPr>
            <a:spLocks noChangeArrowheads="1"/>
          </p:cNvSpPr>
          <p:nvPr/>
        </p:nvSpPr>
        <p:spPr bwMode="auto">
          <a:xfrm>
            <a:off x="258763" y="6767513"/>
            <a:ext cx="8266112" cy="219075"/>
          </a:xfrm>
          <a:prstGeom prst="rect">
            <a:avLst/>
          </a:prstGeom>
          <a:solidFill>
            <a:srgbClr val="CCCCCC"/>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5584" rIns="90000" bIns="45000" anchor="ctr"/>
          <a:lstStyle/>
          <a:p>
            <a:pP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1200">
                <a:solidFill>
                  <a:srgbClr val="000000"/>
                </a:solidFill>
                <a:cs typeface="WenQuanYi Micro Hei" charset="0"/>
              </a:rPr>
              <a:t>1.Myhre et al. [2013a]; 2.Lacagnina et al. [2015]; 3.Takemura et al. [2002]; 4.Curci et al. [2015]</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Box 1"/>
          <p:cNvSpPr txBox="1">
            <a:spLocks noChangeArrowheads="1"/>
          </p:cNvSpPr>
          <p:nvPr/>
        </p:nvSpPr>
        <p:spPr bwMode="auto">
          <a:xfrm>
            <a:off x="0" y="227013"/>
            <a:ext cx="91440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1758"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9pPr>
          </a:lstStyle>
          <a:p>
            <a:pPr>
              <a:defRPr/>
            </a:pPr>
            <a:r>
              <a:rPr lang="en-GB" sz="1900" smtClean="0">
                <a:solidFill>
                  <a:srgbClr val="FFFFFF"/>
                </a:solidFill>
              </a:rPr>
              <a:t>Aerosol intensive optical properties in the NMMB-MONARCH</a:t>
            </a:r>
          </a:p>
        </p:txBody>
      </p:sp>
      <p:sp>
        <p:nvSpPr>
          <p:cNvPr id="47106" name="Rectangle 2"/>
          <p:cNvSpPr>
            <a:spLocks noChangeArrowheads="1"/>
          </p:cNvSpPr>
          <p:nvPr/>
        </p:nvSpPr>
        <p:spPr bwMode="auto">
          <a:xfrm>
            <a:off x="457200" y="1096963"/>
            <a:ext cx="8229600" cy="5486400"/>
          </a:xfrm>
          <a:prstGeom prst="rect">
            <a:avLst/>
          </a:prstGeom>
          <a:solidFill>
            <a:srgbClr val="AECF00"/>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p>
            <a:pPr marL="215900" indent="-215900" algn="ct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b="1">
                <a:solidFill>
                  <a:srgbClr val="000000"/>
                </a:solidFill>
                <a:cs typeface="WenQuanYi Micro Hei" charset="0"/>
              </a:rPr>
              <a:t>CONCLUSIONS</a:t>
            </a:r>
          </a:p>
          <a:p>
            <a:pPr marL="215900" indent="-215900" algn="ctr">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GB" b="1">
              <a:solidFill>
                <a:srgbClr val="000000"/>
              </a:solidFill>
              <a:cs typeface="WenQuanYi Micro Hei" charset="0"/>
            </a:endParaRPr>
          </a:p>
          <a:p>
            <a:pPr marL="215900" indent="-215900" algn="ctr">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GB" b="1">
              <a:solidFill>
                <a:srgbClr val="000000"/>
              </a:solidFill>
              <a:cs typeface="WenQuanYi Micro Hei" charset="0"/>
            </a:endParaRPr>
          </a:p>
          <a:p>
            <a:pPr marL="215900" indent="-215900" algn="ctr">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b="1">
                <a:solidFill>
                  <a:srgbClr val="000000"/>
                </a:solidFill>
                <a:cs typeface="WenQuanYi Micro Hei" charset="0"/>
              </a:rPr>
              <a:t>Model underestimates observed </a:t>
            </a:r>
            <a:r>
              <a:rPr lang="en-GB" b="1">
                <a:solidFill>
                  <a:srgbClr val="000000"/>
                </a:solidFill>
                <a:cs typeface="Arial" charset="0"/>
              </a:rPr>
              <a:t>ω and overestimates observed g</a:t>
            </a:r>
          </a:p>
          <a:p>
            <a:pPr marL="215900" indent="-215900" algn="ctr">
              <a:buSzPct val="45000"/>
              <a:buFont typeface="Wingdings" charset="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GB" b="1">
              <a:solidFill>
                <a:srgbClr val="000000"/>
              </a:solidFill>
              <a:cs typeface="Arial" charset="0"/>
            </a:endParaRPr>
          </a:p>
          <a:p>
            <a:pPr marL="215900" indent="-215900" algn="ctr">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b="1">
                <a:solidFill>
                  <a:srgbClr val="000000"/>
                </a:solidFill>
                <a:cs typeface="Arial" charset="0"/>
              </a:rPr>
              <a:t>Annual cycles are better captured for anthropogenic species</a:t>
            </a:r>
          </a:p>
          <a:p>
            <a:pPr marL="215900" indent="-215900" algn="ctr">
              <a:buSzPct val="45000"/>
              <a:buFont typeface="Wingdings" charset="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GB" b="1">
              <a:solidFill>
                <a:srgbClr val="000000"/>
              </a:solidFill>
              <a:cs typeface="Arial" charset="0"/>
            </a:endParaRPr>
          </a:p>
          <a:p>
            <a:pPr marL="215900" indent="-215900" algn="ctr">
              <a:buSzPct val="45000"/>
              <a:buFont typeface="Wingdings" charset="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GB" b="1">
              <a:solidFill>
                <a:srgbClr val="000000"/>
              </a:solidFill>
              <a:cs typeface="Arial" charset="0"/>
            </a:endParaRPr>
          </a:p>
          <a:p>
            <a:pPr marL="215900" indent="-215900" algn="ctr">
              <a:buSzPct val="45000"/>
              <a:buFont typeface="Wingdings" charset="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GB" b="1">
              <a:solidFill>
                <a:srgbClr val="000000"/>
              </a:solidFill>
              <a:cs typeface="Arial" charset="0"/>
            </a:endParaRPr>
          </a:p>
          <a:p>
            <a:pPr marL="215900" indent="-215900" algn="ctr">
              <a:buSzPct val="45000"/>
              <a:buFont typeface="Wingdings" charset="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GB" b="1">
              <a:solidFill>
                <a:srgbClr val="000000"/>
              </a:solidFill>
              <a:cs typeface="Arial" charset="0"/>
            </a:endParaRPr>
          </a:p>
          <a:p>
            <a:pPr marL="215900" indent="-215900" algn="ctr">
              <a:buSzPct val="45000"/>
              <a:buFont typeface="Wingdings" charset="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GB" b="1">
              <a:solidFill>
                <a:srgbClr val="000000"/>
              </a:solidFill>
              <a:cs typeface="Arial" charset="0"/>
            </a:endParaRPr>
          </a:p>
          <a:p>
            <a:pPr marL="215900" indent="-215900" algn="ctr">
              <a:buSzPct val="45000"/>
              <a:buFont typeface="Wingdings" charset="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GB" b="1">
              <a:solidFill>
                <a:srgbClr val="000000"/>
              </a:solidFill>
              <a:cs typeface="Arial" charset="0"/>
            </a:endParaRPr>
          </a:p>
          <a:p>
            <a:pPr marL="215900" indent="-215900" algn="ctr">
              <a:buSzPct val="45000"/>
              <a:buFont typeface="Wingdings" charset="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GB" b="1">
              <a:solidFill>
                <a:srgbClr val="000000"/>
              </a:solidFill>
              <a:cs typeface="Arial" charset="0"/>
            </a:endParaRPr>
          </a:p>
          <a:p>
            <a:pPr marL="215900" indent="-215900" algn="ctr">
              <a:buSzPct val="45000"/>
              <a:buFont typeface="Wingdings" charset="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GB" b="1">
              <a:solidFill>
                <a:srgbClr val="000000"/>
              </a:solidFill>
              <a:cs typeface="Arial" charset="0"/>
            </a:endParaRPr>
          </a:p>
          <a:p>
            <a:pPr marL="215900" indent="-215900" algn="ctr">
              <a:buSzPct val="45000"/>
              <a:buFont typeface="Wingdings" charset="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GB" b="1">
              <a:solidFill>
                <a:srgbClr val="000000"/>
              </a:solidFill>
              <a:cs typeface="Arial" charset="0"/>
            </a:endParaRPr>
          </a:p>
          <a:p>
            <a:pPr marL="215900" indent="-215900" algn="ctr">
              <a:buSzPct val="45000"/>
              <a:buFont typeface="Wingdings" charset="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GB" b="1">
              <a:solidFill>
                <a:srgbClr val="000000"/>
              </a:solidFill>
              <a:cs typeface="Arial" charset="0"/>
            </a:endParaRPr>
          </a:p>
          <a:p>
            <a:pPr marL="215900" indent="-215900" algn="ctr">
              <a:buSzPct val="45000"/>
              <a:buFont typeface="Wingdings" charset="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GB" b="1">
              <a:solidFill>
                <a:srgbClr val="000000"/>
              </a:solidFill>
              <a:cs typeface="Arial" charset="0"/>
            </a:endParaRPr>
          </a:p>
          <a:p>
            <a:pPr marL="215900" indent="-215900" algn="ctr">
              <a:buSzPct val="45000"/>
              <a:buFont typeface="Wingdings" charset="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GB" b="1">
              <a:solidFill>
                <a:srgbClr val="000000"/>
              </a:solidFill>
              <a:cs typeface="Arial" charset="0"/>
            </a:endParaRPr>
          </a:p>
          <a:p>
            <a:pPr marL="215900" indent="-215900" algn="ctr">
              <a:buSzPct val="45000"/>
              <a:buFont typeface="Wingdings" charset="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GB" b="1">
              <a:solidFill>
                <a:srgbClr val="000000"/>
              </a:solidFill>
              <a:cs typeface="Arial"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 Box 1"/>
          <p:cNvSpPr txBox="1">
            <a:spLocks noChangeArrowheads="1"/>
          </p:cNvSpPr>
          <p:nvPr/>
        </p:nvSpPr>
        <p:spPr bwMode="auto">
          <a:xfrm>
            <a:off x="0" y="227013"/>
            <a:ext cx="91440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1758"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9pPr>
          </a:lstStyle>
          <a:p>
            <a:pPr>
              <a:defRPr/>
            </a:pPr>
            <a:r>
              <a:rPr lang="en-GB" sz="1900" smtClean="0">
                <a:solidFill>
                  <a:srgbClr val="FFFFFF"/>
                </a:solidFill>
              </a:rPr>
              <a:t>Aerosol intensive optical properties in the NMMB-MONARCH</a:t>
            </a:r>
          </a:p>
        </p:txBody>
      </p:sp>
      <p:sp>
        <p:nvSpPr>
          <p:cNvPr id="48130" name="Rectangle 2"/>
          <p:cNvSpPr>
            <a:spLocks noChangeArrowheads="1"/>
          </p:cNvSpPr>
          <p:nvPr/>
        </p:nvSpPr>
        <p:spPr bwMode="auto">
          <a:xfrm>
            <a:off x="457200" y="1096963"/>
            <a:ext cx="8229600" cy="5486400"/>
          </a:xfrm>
          <a:prstGeom prst="rect">
            <a:avLst/>
          </a:prstGeom>
          <a:solidFill>
            <a:srgbClr val="AECF00"/>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p>
            <a:pPr marL="215900" indent="-215900" algn="ct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b="1">
                <a:solidFill>
                  <a:srgbClr val="000000"/>
                </a:solidFill>
                <a:cs typeface="WenQuanYi Micro Hei" charset="0"/>
              </a:rPr>
              <a:t>CONCLUSIONS</a:t>
            </a:r>
          </a:p>
          <a:p>
            <a:pPr marL="215900" indent="-215900" algn="ctr">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GB" b="1">
              <a:solidFill>
                <a:srgbClr val="000000"/>
              </a:solidFill>
              <a:cs typeface="WenQuanYi Micro Hei" charset="0"/>
            </a:endParaRPr>
          </a:p>
          <a:p>
            <a:pPr marL="215900" indent="-215900" algn="ctr">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GB" b="1">
              <a:solidFill>
                <a:srgbClr val="000000"/>
              </a:solidFill>
              <a:cs typeface="WenQuanYi Micro Hei" charset="0"/>
            </a:endParaRPr>
          </a:p>
          <a:p>
            <a:pPr marL="215900" indent="-215900" algn="ctr">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b="1">
                <a:solidFill>
                  <a:srgbClr val="000000"/>
                </a:solidFill>
                <a:cs typeface="WenQuanYi Micro Hei" charset="0"/>
              </a:rPr>
              <a:t>Model underestimates observed </a:t>
            </a:r>
            <a:r>
              <a:rPr lang="en-GB" b="1">
                <a:solidFill>
                  <a:srgbClr val="000000"/>
                </a:solidFill>
                <a:cs typeface="Arial" charset="0"/>
              </a:rPr>
              <a:t>ω and overestimates observed g</a:t>
            </a:r>
          </a:p>
          <a:p>
            <a:pPr marL="215900" indent="-215900" algn="ctr">
              <a:buSzPct val="45000"/>
              <a:buFont typeface="Wingdings" charset="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GB" b="1">
              <a:solidFill>
                <a:srgbClr val="000000"/>
              </a:solidFill>
              <a:cs typeface="Arial" charset="0"/>
            </a:endParaRPr>
          </a:p>
          <a:p>
            <a:pPr marL="215900" indent="-215900" algn="ctr">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b="1">
                <a:solidFill>
                  <a:srgbClr val="000000"/>
                </a:solidFill>
                <a:cs typeface="Arial" charset="0"/>
              </a:rPr>
              <a:t>Annual cycles are better captured for anthropogenic species</a:t>
            </a:r>
          </a:p>
          <a:p>
            <a:pPr marL="215900" indent="-215900" algn="ctr">
              <a:buSzPct val="45000"/>
              <a:buFont typeface="Wingdings" charset="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GB" b="1">
              <a:solidFill>
                <a:srgbClr val="000000"/>
              </a:solidFill>
              <a:cs typeface="Arial" charset="0"/>
            </a:endParaRPr>
          </a:p>
          <a:p>
            <a:pPr marL="215900" indent="-215900" algn="ctr">
              <a:buSzPct val="45000"/>
              <a:buFont typeface="Wingdings" charset="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GB" b="1">
              <a:solidFill>
                <a:srgbClr val="000000"/>
              </a:solidFill>
              <a:cs typeface="Arial" charset="0"/>
            </a:endParaRPr>
          </a:p>
          <a:p>
            <a:pPr marL="215900" indent="-215900" algn="ctr">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b="1">
                <a:solidFill>
                  <a:srgbClr val="000000"/>
                </a:solidFill>
                <a:cs typeface="Arial" charset="0"/>
              </a:rPr>
              <a:t>New refractive indexes partially correct model systematic biases</a:t>
            </a:r>
          </a:p>
          <a:p>
            <a:pPr marL="215900" indent="-215900" algn="ctr">
              <a:buSzPct val="45000"/>
              <a:buFont typeface="Wingdings" charset="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GB" b="1">
              <a:solidFill>
                <a:srgbClr val="000000"/>
              </a:solidFill>
              <a:cs typeface="Arial" charset="0"/>
            </a:endParaRPr>
          </a:p>
          <a:p>
            <a:pPr marL="215900" indent="-215900" algn="ctr">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b="1">
                <a:solidFill>
                  <a:srgbClr val="000000"/>
                </a:solidFill>
                <a:cs typeface="Arial" charset="0"/>
              </a:rPr>
              <a:t>Lower imaginary part for DU and OM, higher real part for SU</a:t>
            </a:r>
          </a:p>
          <a:p>
            <a:pPr marL="215900" indent="-215900" algn="ctr">
              <a:buSzPct val="45000"/>
              <a:buFont typeface="Wingdings" charset="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GB" b="1">
              <a:solidFill>
                <a:srgbClr val="000000"/>
              </a:solidFill>
              <a:cs typeface="Arial" charset="0"/>
            </a:endParaRPr>
          </a:p>
          <a:p>
            <a:pPr marL="215900" indent="-215900" algn="ctr">
              <a:buSzPct val="45000"/>
              <a:buFont typeface="Wingdings" charset="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GB" b="1">
              <a:solidFill>
                <a:srgbClr val="000000"/>
              </a:solidFill>
              <a:cs typeface="Arial" charset="0"/>
            </a:endParaRPr>
          </a:p>
          <a:p>
            <a:pPr marL="215900" indent="-215900" algn="ctr">
              <a:buSzPct val="45000"/>
              <a:buFont typeface="Wingdings" charset="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GB" b="1">
              <a:solidFill>
                <a:srgbClr val="000000"/>
              </a:solidFill>
              <a:cs typeface="Arial" charset="0"/>
            </a:endParaRPr>
          </a:p>
          <a:p>
            <a:pPr marL="215900" indent="-215900" algn="ctr">
              <a:buSzPct val="45000"/>
              <a:buFont typeface="Wingdings" charset="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GB" b="1">
              <a:solidFill>
                <a:srgbClr val="000000"/>
              </a:solidFill>
              <a:cs typeface="Arial" charset="0"/>
            </a:endParaRPr>
          </a:p>
          <a:p>
            <a:pPr marL="215900" indent="-215900" algn="ctr">
              <a:buSzPct val="45000"/>
              <a:buFont typeface="Wingdings" charset="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GB" b="1">
              <a:solidFill>
                <a:srgbClr val="000000"/>
              </a:solidFill>
              <a:cs typeface="Arial" charset="0"/>
            </a:endParaRPr>
          </a:p>
          <a:p>
            <a:pPr marL="215900" indent="-215900" algn="ctr">
              <a:buSzPct val="45000"/>
              <a:buFont typeface="Wingdings" charset="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GB" b="1">
              <a:solidFill>
                <a:srgbClr val="000000"/>
              </a:solidFill>
              <a:cs typeface="Arial" charset="0"/>
            </a:endParaRPr>
          </a:p>
          <a:p>
            <a:pPr marL="215900" indent="-215900" algn="ctr">
              <a:buSzPct val="45000"/>
              <a:buFont typeface="Wingdings" charset="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GB" b="1">
              <a:solidFill>
                <a:srgbClr val="000000"/>
              </a:solidFill>
              <a:cs typeface="Arial" charset="0"/>
            </a:endParaRPr>
          </a:p>
          <a:p>
            <a:pPr marL="215900" indent="-215900" algn="ctr">
              <a:buSzPct val="45000"/>
              <a:buFont typeface="Wingdings" charset="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GB" b="1">
              <a:solidFill>
                <a:srgbClr val="000000"/>
              </a:solidFill>
              <a:cs typeface="Arial"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 Box 1"/>
          <p:cNvSpPr txBox="1">
            <a:spLocks noChangeArrowheads="1"/>
          </p:cNvSpPr>
          <p:nvPr/>
        </p:nvSpPr>
        <p:spPr bwMode="auto">
          <a:xfrm>
            <a:off x="0" y="227013"/>
            <a:ext cx="91440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1758"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9pPr>
          </a:lstStyle>
          <a:p>
            <a:pPr>
              <a:defRPr/>
            </a:pPr>
            <a:r>
              <a:rPr lang="en-GB" sz="1900" dirty="0" smtClean="0">
                <a:solidFill>
                  <a:srgbClr val="FFFFFF"/>
                </a:solidFill>
              </a:rPr>
              <a:t>Aerosol intensive optical properties in the NMMB-MONARCH</a:t>
            </a:r>
          </a:p>
        </p:txBody>
      </p:sp>
      <p:sp>
        <p:nvSpPr>
          <p:cNvPr id="49154" name="Rectangle 2"/>
          <p:cNvSpPr>
            <a:spLocks noChangeArrowheads="1"/>
          </p:cNvSpPr>
          <p:nvPr/>
        </p:nvSpPr>
        <p:spPr bwMode="auto">
          <a:xfrm>
            <a:off x="457200" y="1096963"/>
            <a:ext cx="8229600" cy="5486400"/>
          </a:xfrm>
          <a:prstGeom prst="rect">
            <a:avLst/>
          </a:prstGeom>
          <a:solidFill>
            <a:srgbClr val="AECF00"/>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p>
            <a:pPr marL="215900" indent="-215900" algn="ct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b="1">
                <a:solidFill>
                  <a:srgbClr val="000000"/>
                </a:solidFill>
                <a:cs typeface="WenQuanYi Micro Hei" charset="0"/>
              </a:rPr>
              <a:t>CONCLUSIONS</a:t>
            </a:r>
          </a:p>
          <a:p>
            <a:pPr marL="215900" indent="-215900" algn="ctr">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GB" b="1">
              <a:solidFill>
                <a:srgbClr val="000000"/>
              </a:solidFill>
              <a:cs typeface="WenQuanYi Micro Hei" charset="0"/>
            </a:endParaRPr>
          </a:p>
          <a:p>
            <a:pPr marL="215900" indent="-215900" algn="ctr">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GB" b="1">
              <a:solidFill>
                <a:srgbClr val="000000"/>
              </a:solidFill>
              <a:cs typeface="WenQuanYi Micro Hei" charset="0"/>
            </a:endParaRPr>
          </a:p>
          <a:p>
            <a:pPr marL="215900" indent="-215900" algn="ctr">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b="1">
                <a:solidFill>
                  <a:srgbClr val="000000"/>
                </a:solidFill>
                <a:cs typeface="WenQuanYi Micro Hei" charset="0"/>
              </a:rPr>
              <a:t>Model underestimates observed </a:t>
            </a:r>
            <a:r>
              <a:rPr lang="en-GB" b="1">
                <a:solidFill>
                  <a:srgbClr val="000000"/>
                </a:solidFill>
                <a:cs typeface="Arial" charset="0"/>
              </a:rPr>
              <a:t>ω and overestimates observed g</a:t>
            </a:r>
          </a:p>
          <a:p>
            <a:pPr marL="215900" indent="-215900" algn="ctr">
              <a:buSzPct val="45000"/>
              <a:buFont typeface="Wingdings" charset="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GB" b="1">
              <a:solidFill>
                <a:srgbClr val="000000"/>
              </a:solidFill>
              <a:cs typeface="Arial" charset="0"/>
            </a:endParaRPr>
          </a:p>
          <a:p>
            <a:pPr marL="215900" indent="-215900" algn="ctr">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b="1">
                <a:solidFill>
                  <a:srgbClr val="000000"/>
                </a:solidFill>
                <a:cs typeface="Arial" charset="0"/>
              </a:rPr>
              <a:t>Annual cycles are better captured for anthropogenic species</a:t>
            </a:r>
          </a:p>
          <a:p>
            <a:pPr marL="215900" indent="-215900" algn="ctr">
              <a:buSzPct val="45000"/>
              <a:buFont typeface="Wingdings" charset="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GB" b="1">
              <a:solidFill>
                <a:srgbClr val="000000"/>
              </a:solidFill>
              <a:cs typeface="Arial" charset="0"/>
            </a:endParaRPr>
          </a:p>
          <a:p>
            <a:pPr marL="215900" indent="-215900" algn="ctr">
              <a:buSzPct val="45000"/>
              <a:buFont typeface="Wingdings" charset="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GB" b="1">
              <a:solidFill>
                <a:srgbClr val="000000"/>
              </a:solidFill>
              <a:cs typeface="Arial" charset="0"/>
            </a:endParaRPr>
          </a:p>
          <a:p>
            <a:pPr marL="215900" indent="-215900" algn="ctr">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b="1">
                <a:solidFill>
                  <a:srgbClr val="000000"/>
                </a:solidFill>
                <a:cs typeface="Arial" charset="0"/>
              </a:rPr>
              <a:t>New refractive indexes partially correct model systematic biases</a:t>
            </a:r>
          </a:p>
          <a:p>
            <a:pPr marL="215900" indent="-215900" algn="ctr">
              <a:buSzPct val="45000"/>
              <a:buFont typeface="Wingdings" charset="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GB" b="1">
              <a:solidFill>
                <a:srgbClr val="000000"/>
              </a:solidFill>
              <a:cs typeface="Arial" charset="0"/>
            </a:endParaRPr>
          </a:p>
          <a:p>
            <a:pPr marL="215900" indent="-215900" algn="ctr">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b="1">
                <a:solidFill>
                  <a:srgbClr val="000000"/>
                </a:solidFill>
                <a:cs typeface="Arial" charset="0"/>
              </a:rPr>
              <a:t>Lower imaginary part for DU and OM, higher real part for SU</a:t>
            </a:r>
          </a:p>
          <a:p>
            <a:pPr marL="215900" indent="-215900" algn="ctr">
              <a:buSzPct val="45000"/>
              <a:buFont typeface="Wingdings" charset="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GB" b="1">
              <a:solidFill>
                <a:srgbClr val="000000"/>
              </a:solidFill>
              <a:cs typeface="Arial" charset="0"/>
            </a:endParaRPr>
          </a:p>
          <a:p>
            <a:pPr marL="215900" indent="-215900" algn="ctr">
              <a:buSzPct val="45000"/>
              <a:buFont typeface="Wingdings" charset="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GB" b="1">
              <a:solidFill>
                <a:srgbClr val="000000"/>
              </a:solidFill>
              <a:cs typeface="Arial" charset="0"/>
            </a:endParaRPr>
          </a:p>
          <a:p>
            <a:pPr marL="215900" indent="-215900" algn="ctr">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b="1">
                <a:solidFill>
                  <a:srgbClr val="000000"/>
                </a:solidFill>
                <a:cs typeface="Arial" charset="0"/>
              </a:rPr>
              <a:t>Too high fine/coarse DU close to dust sources</a:t>
            </a:r>
          </a:p>
          <a:p>
            <a:pPr marL="215900" indent="-215900" algn="ctr">
              <a:buSzPct val="45000"/>
              <a:buFont typeface="Wingdings" charset="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GB" b="1">
              <a:solidFill>
                <a:srgbClr val="000000"/>
              </a:solidFill>
              <a:cs typeface="Arial" charset="0"/>
            </a:endParaRPr>
          </a:p>
          <a:p>
            <a:pPr marL="215900" indent="-215900" algn="ctr">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b="1">
                <a:solidFill>
                  <a:srgbClr val="000000"/>
                </a:solidFill>
                <a:cs typeface="Arial" charset="0"/>
              </a:rPr>
              <a:t>Too high BC fractions in urban areas</a:t>
            </a:r>
          </a:p>
          <a:p>
            <a:pPr marL="215900" indent="-215900" algn="ctr">
              <a:buSzPct val="45000"/>
              <a:buFont typeface="Wingdings" charset="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GB" b="1">
              <a:solidFill>
                <a:srgbClr val="000000"/>
              </a:solidFill>
              <a:cs typeface="Arial" charset="0"/>
            </a:endParaRPr>
          </a:p>
          <a:p>
            <a:pPr marL="215900" indent="-215900" algn="ctr">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b="1">
                <a:solidFill>
                  <a:srgbClr val="000000"/>
                </a:solidFill>
                <a:cs typeface="Arial" charset="0"/>
              </a:rPr>
              <a:t>Lack of fine and scattering species (nitrate?)</a:t>
            </a:r>
          </a:p>
          <a:p>
            <a:pPr marL="215900" indent="-215900" algn="ctr">
              <a:buSzPct val="45000"/>
              <a:buFont typeface="Wingdings" charset="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GB" b="1">
              <a:solidFill>
                <a:srgbClr val="000000"/>
              </a:solidFill>
              <a:cs typeface="Arial"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335482" y="2797334"/>
            <a:ext cx="5372100" cy="2986151"/>
          </a:xfrm>
          <a:prstGeom prst="rect">
            <a:avLst/>
          </a:prstGeom>
          <a:solidFill>
            <a:srgbClr val="7F7F7F">
              <a:alpha val="23137"/>
            </a:srgbClr>
          </a:solidFill>
        </p:spPr>
        <p:txBody>
          <a:bodyPr wrap="square" rtlCol="0">
            <a:spAutoFit/>
          </a:bodyPr>
          <a:lstStyle/>
          <a:p>
            <a:r>
              <a:rPr lang="en-GB" sz="1600" b="1" dirty="0">
                <a:solidFill>
                  <a:schemeClr val="accent1"/>
                </a:solidFill>
              </a:rPr>
              <a:t>Acknowledgments </a:t>
            </a:r>
            <a:endParaRPr lang="en-GB" sz="1600" b="1" dirty="0" smtClean="0">
              <a:solidFill>
                <a:schemeClr val="accent1"/>
              </a:solidFill>
            </a:endParaRPr>
          </a:p>
          <a:p>
            <a:endParaRPr lang="en-GB" sz="1600" b="1" dirty="0" smtClean="0">
              <a:solidFill>
                <a:schemeClr val="accent1"/>
              </a:solidFill>
            </a:endParaRPr>
          </a:p>
          <a:p>
            <a:pPr marL="285750" indent="-285750">
              <a:buFont typeface="Arial" panose="020B0604020202020204" pitchFamily="34" charset="0"/>
              <a:buChar char="•"/>
            </a:pPr>
            <a:r>
              <a:rPr lang="en-GB" sz="1400" dirty="0" err="1" smtClean="0">
                <a:solidFill>
                  <a:schemeClr val="accent1"/>
                </a:solidFill>
              </a:rPr>
              <a:t>Severo</a:t>
            </a:r>
            <a:r>
              <a:rPr lang="en-GB" sz="1400" dirty="0" smtClean="0">
                <a:solidFill>
                  <a:schemeClr val="accent1"/>
                </a:solidFill>
              </a:rPr>
              <a:t> Ochoa Program, awarded by the Spanish Government [grant: SEV-2011-0067]</a:t>
            </a:r>
          </a:p>
          <a:p>
            <a:pPr marL="285750" indent="-285750">
              <a:buFont typeface="Arial" panose="020B0604020202020204" pitchFamily="34" charset="0"/>
              <a:buChar char="•"/>
            </a:pPr>
            <a:r>
              <a:rPr lang="en-GB" sz="1400" dirty="0" smtClean="0">
                <a:solidFill>
                  <a:schemeClr val="accent1"/>
                </a:solidFill>
              </a:rPr>
              <a:t>Spanish Ministry of Economy and Competitiveness [’FPI SO’ grant: SVP-2013-067953]</a:t>
            </a:r>
          </a:p>
          <a:p>
            <a:pPr marL="285750" indent="-285750">
              <a:buFont typeface="Arial" panose="020B0604020202020204" pitchFamily="34" charset="0"/>
              <a:buChar char="•"/>
            </a:pPr>
            <a:r>
              <a:rPr lang="en-GB" sz="1400" dirty="0" smtClean="0">
                <a:solidFill>
                  <a:schemeClr val="accent1"/>
                </a:solidFill>
              </a:rPr>
              <a:t>ACTRIS Research Infrastructure Project of the European Union’s Horizon 2020 research and innovation programme [grant agreement: No. 654169]</a:t>
            </a:r>
          </a:p>
          <a:p>
            <a:pPr marL="285750" indent="-285750">
              <a:buFont typeface="Arial" panose="020B0604020202020204" pitchFamily="34" charset="0"/>
              <a:buChar char="•"/>
            </a:pPr>
            <a:r>
              <a:rPr lang="en-GB" sz="1400" dirty="0" smtClean="0">
                <a:solidFill>
                  <a:schemeClr val="accent1"/>
                </a:solidFill>
              </a:rPr>
              <a:t>V. </a:t>
            </a:r>
            <a:r>
              <a:rPr lang="en-GB" sz="1400" dirty="0" err="1" smtClean="0">
                <a:solidFill>
                  <a:schemeClr val="accent1"/>
                </a:solidFill>
              </a:rPr>
              <a:t>Obiso</a:t>
            </a:r>
            <a:r>
              <a:rPr lang="en-GB" sz="1400" dirty="0" smtClean="0">
                <a:solidFill>
                  <a:schemeClr val="accent1"/>
                </a:solidFill>
              </a:rPr>
              <a:t> has been partially funded by the AXA Chair on Sand and Dust Storms</a:t>
            </a:r>
          </a:p>
          <a:p>
            <a:pPr marL="285750" indent="-285750">
              <a:buFont typeface="Arial" panose="020B0604020202020204" pitchFamily="34" charset="0"/>
              <a:buChar char="•"/>
            </a:pPr>
            <a:r>
              <a:rPr lang="en-GB" sz="1400" dirty="0" smtClean="0">
                <a:solidFill>
                  <a:schemeClr val="accent1"/>
                </a:solidFill>
              </a:rPr>
              <a:t>High Performance Computer resources of the “Red Española de </a:t>
            </a:r>
            <a:r>
              <a:rPr lang="en-GB" sz="1400" dirty="0" err="1" smtClean="0">
                <a:solidFill>
                  <a:schemeClr val="accent1"/>
                </a:solidFill>
              </a:rPr>
              <a:t>Supercomputación</a:t>
            </a:r>
            <a:r>
              <a:rPr lang="en-GB" sz="1400" dirty="0" smtClean="0">
                <a:solidFill>
                  <a:schemeClr val="accent1"/>
                </a:solidFill>
              </a:rPr>
              <a:t>” (AECT-2017-1-0008). </a:t>
            </a:r>
          </a:p>
          <a:p>
            <a:pPr marL="285750" indent="-285750">
              <a:buFont typeface="Arial" panose="020B0604020202020204" pitchFamily="34" charset="0"/>
              <a:buChar char="•"/>
            </a:pPr>
            <a:endParaRPr lang="en-GB" sz="1600" dirty="0" smtClean="0">
              <a:solidFill>
                <a:schemeClr val="accent1"/>
              </a:solidFill>
            </a:endParaRPr>
          </a:p>
        </p:txBody>
      </p:sp>
      <p:pic>
        <p:nvPicPr>
          <p:cNvPr id="9" name="Picture 8"/>
          <p:cNvPicPr>
            <a:picLocks noChangeAspect="1"/>
          </p:cNvPicPr>
          <p:nvPr/>
        </p:nvPicPr>
        <p:blipFill>
          <a:blip r:embed="rId3"/>
          <a:stretch>
            <a:fillRect/>
          </a:stretch>
        </p:blipFill>
        <p:spPr>
          <a:xfrm>
            <a:off x="4006193" y="1459257"/>
            <a:ext cx="1251607" cy="678015"/>
          </a:xfrm>
          <a:prstGeom prst="rect">
            <a:avLst/>
          </a:prstGeom>
        </p:spPr>
      </p:pic>
      <p:sp>
        <p:nvSpPr>
          <p:cNvPr id="6" name="Marcador de texto 5"/>
          <p:cNvSpPr>
            <a:spLocks noGrp="1"/>
          </p:cNvSpPr>
          <p:nvPr>
            <p:ph type="body" sz="quarter" idx="11"/>
          </p:nvPr>
        </p:nvSpPr>
        <p:spPr/>
        <p:txBody>
          <a:bodyPr/>
          <a:lstStyle/>
          <a:p>
            <a:pPr algn="ctr"/>
            <a:r>
              <a:rPr lang="es-ES" dirty="0"/>
              <a:t>36</a:t>
            </a:r>
            <a:r>
              <a:rPr lang="es-ES" baseline="30000" dirty="0"/>
              <a:t>th</a:t>
            </a:r>
            <a:r>
              <a:rPr lang="es-ES" dirty="0"/>
              <a:t> ITM - Ottawa (</a:t>
            </a:r>
            <a:r>
              <a:rPr lang="es-ES" dirty="0" err="1"/>
              <a:t>Canada</a:t>
            </a:r>
            <a:r>
              <a:rPr lang="es-ES" dirty="0"/>
              <a:t>)</a:t>
            </a:r>
          </a:p>
          <a:p>
            <a:pPr algn="ctr"/>
            <a:endParaRPr lang="en-US" dirty="0"/>
          </a:p>
        </p:txBody>
      </p:sp>
      <p:sp>
        <p:nvSpPr>
          <p:cNvPr id="13" name="Rectangle 12"/>
          <p:cNvSpPr/>
          <p:nvPr/>
        </p:nvSpPr>
        <p:spPr>
          <a:xfrm>
            <a:off x="176646" y="2898919"/>
            <a:ext cx="2660073" cy="16911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smtClean="0"/>
              <a:t> </a:t>
            </a:r>
            <a:r>
              <a:rPr lang="en-GB" sz="2800" b="1" dirty="0" smtClean="0"/>
              <a:t>Thank you! </a:t>
            </a:r>
            <a:endParaRPr lang="en-GB" sz="4000" b="1" dirty="0"/>
          </a:p>
        </p:txBody>
      </p:sp>
      <p:sp>
        <p:nvSpPr>
          <p:cNvPr id="11" name="Marcador de texto 1"/>
          <p:cNvSpPr>
            <a:spLocks noGrp="1"/>
          </p:cNvSpPr>
          <p:nvPr>
            <p:ph type="body" sz="quarter" idx="10"/>
          </p:nvPr>
        </p:nvSpPr>
        <p:spPr>
          <a:xfrm>
            <a:off x="244476" y="6239612"/>
            <a:ext cx="2441575" cy="499044"/>
          </a:xfrm>
        </p:spPr>
        <p:txBody>
          <a:bodyPr/>
          <a:lstStyle/>
          <a:p>
            <a:r>
              <a:rPr lang="es-ES" dirty="0" smtClean="0"/>
              <a:t>17/05/2018</a:t>
            </a:r>
            <a:endParaRPr lang="es-ES" dirty="0"/>
          </a:p>
        </p:txBody>
      </p:sp>
    </p:spTree>
    <p:extLst>
      <p:ext uri="{BB962C8B-B14F-4D97-AF65-F5344CB8AC3E}">
        <p14:creationId xmlns:p14="http://schemas.microsoft.com/office/powerpoint/2010/main" val="176720412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1"/>
          <p:cNvSpPr txBox="1">
            <a:spLocks noChangeArrowheads="1"/>
          </p:cNvSpPr>
          <p:nvPr/>
        </p:nvSpPr>
        <p:spPr bwMode="auto">
          <a:xfrm>
            <a:off x="0" y="223838"/>
            <a:ext cx="91440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1758"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9pPr>
          </a:lstStyle>
          <a:p>
            <a:pPr>
              <a:defRPr/>
            </a:pPr>
            <a:r>
              <a:rPr lang="en-GB" sz="1900" dirty="0" smtClean="0">
                <a:solidFill>
                  <a:srgbClr val="FFFFFF"/>
                </a:solidFill>
              </a:rPr>
              <a:t>Results: Global analysis 59 stations</a:t>
            </a:r>
          </a:p>
        </p:txBody>
      </p:sp>
      <p:sp>
        <p:nvSpPr>
          <p:cNvPr id="32770" name="Text Box 2"/>
          <p:cNvSpPr txBox="1">
            <a:spLocks noChangeArrowheads="1"/>
          </p:cNvSpPr>
          <p:nvPr/>
        </p:nvSpPr>
        <p:spPr bwMode="auto">
          <a:xfrm>
            <a:off x="233363" y="1044575"/>
            <a:ext cx="8675687"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0876"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9pPr>
          </a:lstStyle>
          <a:p>
            <a:pPr>
              <a:defRPr/>
            </a:pPr>
            <a:r>
              <a:rPr lang="en-GB" dirty="0" smtClean="0"/>
              <a:t>Full set of stations (REF case)</a:t>
            </a:r>
          </a:p>
        </p:txBody>
      </p:sp>
      <p:sp>
        <p:nvSpPr>
          <p:cNvPr id="32771" name="Rectangle 3"/>
          <p:cNvSpPr>
            <a:spLocks noChangeArrowheads="1"/>
          </p:cNvSpPr>
          <p:nvPr/>
        </p:nvSpPr>
        <p:spPr bwMode="auto">
          <a:xfrm>
            <a:off x="215900" y="1692275"/>
            <a:ext cx="4319588" cy="2376488"/>
          </a:xfrm>
          <a:prstGeom prst="rect">
            <a:avLst/>
          </a:prstGeom>
          <a:solidFill>
            <a:srgbClr val="FFD320"/>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9112" rIns="90000" bIns="45000" anchor="ctr"/>
          <a:lstStyle/>
          <a:p>
            <a:pPr marL="215900" indent="-215900" algn="ctr">
              <a:tabLst>
                <a:tab pos="723900" algn="l"/>
                <a:tab pos="1447800" algn="l"/>
                <a:tab pos="2171700" algn="l"/>
                <a:tab pos="2895600" algn="l"/>
                <a:tab pos="3619500" algn="l"/>
              </a:tabLst>
              <a:defRPr/>
            </a:pPr>
            <a:r>
              <a:rPr lang="en-GB" sz="1600" b="1">
                <a:solidFill>
                  <a:srgbClr val="000000"/>
                </a:solidFill>
                <a:cs typeface="WenQuanYi Micro Hei" charset="0"/>
              </a:rPr>
              <a:t>Stations dominated by DU (16)</a:t>
            </a:r>
          </a:p>
          <a:p>
            <a:pPr marL="215900" indent="-215900" algn="ctr">
              <a:tabLst>
                <a:tab pos="723900" algn="l"/>
                <a:tab pos="1447800" algn="l"/>
                <a:tab pos="2171700" algn="l"/>
                <a:tab pos="2895600" algn="l"/>
                <a:tab pos="3619500" algn="l"/>
              </a:tabLst>
              <a:defRPr/>
            </a:pPr>
            <a:endParaRPr lang="en-GB" sz="1400">
              <a:solidFill>
                <a:srgbClr val="000000"/>
              </a:solidFill>
              <a:cs typeface="Arial" charset="0"/>
            </a:endParaRPr>
          </a:p>
          <a:p>
            <a:pPr marL="215900" indent="-215900" algn="ctr">
              <a:buSzPct val="45000"/>
              <a:buFont typeface="Wingdings" charset="0"/>
              <a:buChar char=""/>
              <a:tabLst>
                <a:tab pos="723900" algn="l"/>
                <a:tab pos="1447800" algn="l"/>
                <a:tab pos="2171700" algn="l"/>
                <a:tab pos="2895600" algn="l"/>
                <a:tab pos="3619500" algn="l"/>
              </a:tabLst>
              <a:defRPr/>
            </a:pPr>
            <a:r>
              <a:rPr lang="en-GB" sz="1600">
                <a:solidFill>
                  <a:srgbClr val="000000"/>
                </a:solidFill>
                <a:cs typeface="Arial" charset="0"/>
              </a:rPr>
              <a:t>ω underestimated (cycle missed)</a:t>
            </a:r>
          </a:p>
          <a:p>
            <a:pPr marL="215900" indent="-215900" algn="ctr">
              <a:buSzPct val="45000"/>
              <a:buFont typeface="Wingdings" charset="0"/>
              <a:buChar char=""/>
              <a:tabLst>
                <a:tab pos="723900" algn="l"/>
                <a:tab pos="1447800" algn="l"/>
                <a:tab pos="2171700" algn="l"/>
                <a:tab pos="2895600" algn="l"/>
                <a:tab pos="3619500" algn="l"/>
              </a:tabLst>
              <a:defRPr/>
            </a:pPr>
            <a:r>
              <a:rPr lang="en-GB" sz="1600">
                <a:solidFill>
                  <a:srgbClr val="000000"/>
                </a:solidFill>
                <a:cs typeface="Arial" charset="0"/>
              </a:rPr>
              <a:t>g overestimated (cycle partially captured)</a:t>
            </a:r>
          </a:p>
          <a:p>
            <a:pPr marL="215900" indent="-215900" algn="ctr">
              <a:buSzPct val="45000"/>
              <a:buFont typeface="Wingdings" charset="0"/>
              <a:buChar char=""/>
              <a:tabLst>
                <a:tab pos="723900" algn="l"/>
                <a:tab pos="1447800" algn="l"/>
                <a:tab pos="2171700" algn="l"/>
                <a:tab pos="2895600" algn="l"/>
                <a:tab pos="3619500" algn="l"/>
              </a:tabLst>
              <a:defRPr/>
            </a:pPr>
            <a:r>
              <a:rPr lang="en-GB" sz="1600">
                <a:solidFill>
                  <a:srgbClr val="000000"/>
                </a:solidFill>
                <a:cs typeface="Arial" charset="0"/>
              </a:rPr>
              <a:t>too much absorbing, low fine/coarse</a:t>
            </a:r>
          </a:p>
          <a:p>
            <a:pPr marL="215900" indent="-215900" algn="ctr">
              <a:buSzPct val="45000"/>
              <a:buFont typeface="Wingdings" charset="0"/>
              <a:buNone/>
              <a:tabLst>
                <a:tab pos="723900" algn="l"/>
                <a:tab pos="1447800" algn="l"/>
                <a:tab pos="2171700" algn="l"/>
                <a:tab pos="2895600" algn="l"/>
                <a:tab pos="3619500" algn="l"/>
              </a:tabLst>
              <a:defRPr/>
            </a:pPr>
            <a:endParaRPr lang="en-GB" sz="1600">
              <a:solidFill>
                <a:srgbClr val="000000"/>
              </a:solidFill>
              <a:cs typeface="Arial" charset="0"/>
            </a:endParaRPr>
          </a:p>
          <a:p>
            <a:pPr marL="215900" indent="-215900" algn="ctr">
              <a:buSzPct val="45000"/>
              <a:buFont typeface="Wingdings" charset="0"/>
              <a:buNone/>
              <a:tabLst>
                <a:tab pos="723900" algn="l"/>
                <a:tab pos="1447800" algn="l"/>
                <a:tab pos="2171700" algn="l"/>
                <a:tab pos="2895600" algn="l"/>
                <a:tab pos="3619500" algn="l"/>
              </a:tabLst>
              <a:defRPr/>
            </a:pPr>
            <a:endParaRPr lang="en-GB" sz="1600">
              <a:solidFill>
                <a:srgbClr val="000000"/>
              </a:solidFill>
              <a:cs typeface="Arial" charset="0"/>
            </a:endParaRPr>
          </a:p>
          <a:p>
            <a:pPr marL="215900" indent="-215900" algn="ctr">
              <a:buSzPct val="45000"/>
              <a:buFont typeface="Wingdings" charset="0"/>
              <a:buNone/>
              <a:tabLst>
                <a:tab pos="723900" algn="l"/>
                <a:tab pos="1447800" algn="l"/>
                <a:tab pos="2171700" algn="l"/>
                <a:tab pos="2895600" algn="l"/>
                <a:tab pos="3619500" algn="l"/>
              </a:tabLst>
              <a:defRPr/>
            </a:pPr>
            <a:endParaRPr lang="en-GB" sz="1600">
              <a:solidFill>
                <a:srgbClr val="000000"/>
              </a:solidFill>
              <a:cs typeface="Arial" charset="0"/>
            </a:endParaRPr>
          </a:p>
          <a:p>
            <a:pPr marL="215900" indent="-215900" algn="ctr">
              <a:buSzPct val="45000"/>
              <a:buFont typeface="Wingdings" charset="0"/>
              <a:buNone/>
              <a:tabLst>
                <a:tab pos="723900" algn="l"/>
                <a:tab pos="1447800" algn="l"/>
                <a:tab pos="2171700" algn="l"/>
                <a:tab pos="2895600" algn="l"/>
                <a:tab pos="3619500" algn="l"/>
              </a:tabLst>
              <a:defRPr/>
            </a:pPr>
            <a:endParaRPr lang="en-GB" sz="1600">
              <a:solidFill>
                <a:srgbClr val="000000"/>
              </a:solidFill>
              <a:cs typeface="Arial" charset="0"/>
            </a:endParaRPr>
          </a:p>
          <a:p>
            <a:pPr marL="215900" indent="-215900" algn="ctr">
              <a:buSzPct val="45000"/>
              <a:buFont typeface="Wingdings" charset="0"/>
              <a:buNone/>
              <a:tabLst>
                <a:tab pos="723900" algn="l"/>
                <a:tab pos="1447800" algn="l"/>
                <a:tab pos="2171700" algn="l"/>
                <a:tab pos="2895600" algn="l"/>
                <a:tab pos="3619500" algn="l"/>
              </a:tabLst>
              <a:defRPr/>
            </a:pPr>
            <a:endParaRPr lang="en-GB" sz="1600">
              <a:solidFill>
                <a:srgbClr val="000000"/>
              </a:solidFill>
              <a:cs typeface="Arial" charset="0"/>
            </a:endParaRPr>
          </a:p>
        </p:txBody>
      </p:sp>
      <p:sp>
        <p:nvSpPr>
          <p:cNvPr id="32772" name="Rectangle 4"/>
          <p:cNvSpPr>
            <a:spLocks noChangeArrowheads="1"/>
          </p:cNvSpPr>
          <p:nvPr/>
        </p:nvSpPr>
        <p:spPr bwMode="auto">
          <a:xfrm>
            <a:off x="215900" y="4140200"/>
            <a:ext cx="4319588" cy="2376488"/>
          </a:xfrm>
          <a:prstGeom prst="rect">
            <a:avLst/>
          </a:prstGeom>
          <a:solidFill>
            <a:srgbClr val="66FFFF"/>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9112" rIns="90000" bIns="45000" anchor="ctr"/>
          <a:lstStyle/>
          <a:p>
            <a:pPr marL="215900" indent="-215900" algn="ctr">
              <a:tabLst>
                <a:tab pos="723900" algn="l"/>
                <a:tab pos="1447800" algn="l"/>
                <a:tab pos="2171700" algn="l"/>
                <a:tab pos="2895600" algn="l"/>
                <a:tab pos="3619500" algn="l"/>
              </a:tabLst>
              <a:defRPr/>
            </a:pPr>
            <a:r>
              <a:rPr lang="en-GB" sz="1600" b="1">
                <a:solidFill>
                  <a:srgbClr val="000000"/>
                </a:solidFill>
                <a:cs typeface="WenQuanYi Micro Hei" charset="0"/>
              </a:rPr>
              <a:t>Stations dominated by SS (4)</a:t>
            </a:r>
          </a:p>
          <a:p>
            <a:pPr marL="215900" indent="-215900" algn="ctr">
              <a:tabLst>
                <a:tab pos="723900" algn="l"/>
                <a:tab pos="1447800" algn="l"/>
                <a:tab pos="2171700" algn="l"/>
                <a:tab pos="2895600" algn="l"/>
                <a:tab pos="3619500" algn="l"/>
              </a:tabLst>
              <a:defRPr/>
            </a:pPr>
            <a:endParaRPr lang="en-GB" sz="1400">
              <a:solidFill>
                <a:srgbClr val="000000"/>
              </a:solidFill>
              <a:cs typeface="WenQuanYi Micro Hei" charset="0"/>
            </a:endParaRPr>
          </a:p>
          <a:p>
            <a:pPr marL="215900" indent="-215900" algn="ctr">
              <a:buSzPct val="45000"/>
              <a:buFont typeface="Wingdings" charset="0"/>
              <a:buChar char=""/>
              <a:tabLst>
                <a:tab pos="723900" algn="l"/>
                <a:tab pos="1447800" algn="l"/>
                <a:tab pos="2171700" algn="l"/>
                <a:tab pos="2895600" algn="l"/>
                <a:tab pos="3619500" algn="l"/>
              </a:tabLst>
              <a:defRPr/>
            </a:pPr>
            <a:r>
              <a:rPr lang="en-GB" sz="1600">
                <a:solidFill>
                  <a:srgbClr val="000000"/>
                </a:solidFill>
                <a:cs typeface="Arial" charset="0"/>
              </a:rPr>
              <a:t>ω overestimated (cycle not clear)</a:t>
            </a:r>
          </a:p>
          <a:p>
            <a:pPr marL="215900" indent="-215900" algn="ctr">
              <a:buSzPct val="45000"/>
              <a:buFont typeface="Wingdings" charset="0"/>
              <a:buChar char=""/>
              <a:tabLst>
                <a:tab pos="723900" algn="l"/>
                <a:tab pos="1447800" algn="l"/>
                <a:tab pos="2171700" algn="l"/>
                <a:tab pos="2895600" algn="l"/>
                <a:tab pos="3619500" algn="l"/>
              </a:tabLst>
              <a:defRPr/>
            </a:pPr>
            <a:r>
              <a:rPr lang="en-GB" sz="1600">
                <a:solidFill>
                  <a:srgbClr val="000000"/>
                </a:solidFill>
                <a:cs typeface="WenQuanYi Micro Hei" charset="0"/>
              </a:rPr>
              <a:t>g overestimated (cycle not clear)</a:t>
            </a:r>
          </a:p>
          <a:p>
            <a:pPr marL="215900" indent="-215900" algn="ctr">
              <a:buSzPct val="45000"/>
              <a:buFont typeface="Wingdings" charset="0"/>
              <a:buChar char=""/>
              <a:tabLst>
                <a:tab pos="723900" algn="l"/>
                <a:tab pos="1447800" algn="l"/>
                <a:tab pos="2171700" algn="l"/>
                <a:tab pos="2895600" algn="l"/>
                <a:tab pos="3619500" algn="l"/>
              </a:tabLst>
              <a:defRPr/>
            </a:pPr>
            <a:r>
              <a:rPr lang="en-GB" sz="1600">
                <a:solidFill>
                  <a:srgbClr val="000000"/>
                </a:solidFill>
                <a:cs typeface="WenQuanYi Micro Hei" charset="0"/>
              </a:rPr>
              <a:t>too high coarse fractions</a:t>
            </a:r>
          </a:p>
          <a:p>
            <a:pPr marL="215900" indent="-215900" algn="ctr">
              <a:buSzPct val="45000"/>
              <a:buFont typeface="Wingdings" charset="0"/>
              <a:buNone/>
              <a:tabLst>
                <a:tab pos="723900" algn="l"/>
                <a:tab pos="1447800" algn="l"/>
                <a:tab pos="2171700" algn="l"/>
                <a:tab pos="2895600" algn="l"/>
                <a:tab pos="3619500" algn="l"/>
              </a:tabLst>
              <a:defRPr/>
            </a:pPr>
            <a:endParaRPr lang="en-GB" sz="1600">
              <a:solidFill>
                <a:srgbClr val="000000"/>
              </a:solidFill>
              <a:cs typeface="WenQuanYi Micro Hei" charset="0"/>
            </a:endParaRPr>
          </a:p>
          <a:p>
            <a:pPr marL="215900" indent="-215900" algn="ctr">
              <a:buSzPct val="45000"/>
              <a:buFont typeface="Wingdings" charset="0"/>
              <a:buNone/>
              <a:tabLst>
                <a:tab pos="723900" algn="l"/>
                <a:tab pos="1447800" algn="l"/>
                <a:tab pos="2171700" algn="l"/>
                <a:tab pos="2895600" algn="l"/>
                <a:tab pos="3619500" algn="l"/>
              </a:tabLst>
              <a:defRPr/>
            </a:pPr>
            <a:endParaRPr lang="en-GB" sz="1600">
              <a:solidFill>
                <a:srgbClr val="000000"/>
              </a:solidFill>
              <a:cs typeface="WenQuanYi Micro Hei" charset="0"/>
            </a:endParaRPr>
          </a:p>
          <a:p>
            <a:pPr marL="215900" indent="-215900" algn="ctr">
              <a:buSzPct val="45000"/>
              <a:buFont typeface="Wingdings" charset="0"/>
              <a:buNone/>
              <a:tabLst>
                <a:tab pos="723900" algn="l"/>
                <a:tab pos="1447800" algn="l"/>
                <a:tab pos="2171700" algn="l"/>
                <a:tab pos="2895600" algn="l"/>
                <a:tab pos="3619500" algn="l"/>
              </a:tabLst>
              <a:defRPr/>
            </a:pPr>
            <a:endParaRPr lang="en-GB" sz="1600">
              <a:solidFill>
                <a:srgbClr val="000000"/>
              </a:solidFill>
              <a:cs typeface="WenQuanYi Micro Hei" charset="0"/>
            </a:endParaRPr>
          </a:p>
          <a:p>
            <a:pPr marL="215900" indent="-215900" algn="ctr">
              <a:buSzPct val="45000"/>
              <a:buFont typeface="Wingdings" charset="0"/>
              <a:buNone/>
              <a:tabLst>
                <a:tab pos="723900" algn="l"/>
                <a:tab pos="1447800" algn="l"/>
                <a:tab pos="2171700" algn="l"/>
                <a:tab pos="2895600" algn="l"/>
                <a:tab pos="3619500" algn="l"/>
              </a:tabLst>
              <a:defRPr/>
            </a:pPr>
            <a:endParaRPr lang="en-GB" sz="1600">
              <a:solidFill>
                <a:srgbClr val="000000"/>
              </a:solidFill>
              <a:cs typeface="WenQuanYi Micro Hei" charset="0"/>
            </a:endParaRPr>
          </a:p>
          <a:p>
            <a:pPr marL="215900" indent="-215900" algn="ctr">
              <a:buSzPct val="45000"/>
              <a:buFont typeface="Wingdings" charset="0"/>
              <a:buNone/>
              <a:tabLst>
                <a:tab pos="723900" algn="l"/>
                <a:tab pos="1447800" algn="l"/>
                <a:tab pos="2171700" algn="l"/>
                <a:tab pos="2895600" algn="l"/>
                <a:tab pos="3619500" algn="l"/>
              </a:tabLst>
              <a:defRPr/>
            </a:pPr>
            <a:endParaRPr lang="en-GB" sz="1600">
              <a:solidFill>
                <a:srgbClr val="000000"/>
              </a:solidFill>
              <a:cs typeface="WenQuanYi Micro Hei" charset="0"/>
            </a:endParaRPr>
          </a:p>
        </p:txBody>
      </p:sp>
      <p:sp>
        <p:nvSpPr>
          <p:cNvPr id="32773" name="Rectangle 5"/>
          <p:cNvSpPr>
            <a:spLocks noChangeArrowheads="1"/>
          </p:cNvSpPr>
          <p:nvPr/>
        </p:nvSpPr>
        <p:spPr bwMode="auto">
          <a:xfrm>
            <a:off x="4608513" y="1692275"/>
            <a:ext cx="4319587" cy="2376488"/>
          </a:xfrm>
          <a:prstGeom prst="rect">
            <a:avLst/>
          </a:prstGeom>
          <a:solidFill>
            <a:srgbClr val="00CC00"/>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9112" rIns="90000" bIns="45000" anchor="ctr"/>
          <a:lstStyle/>
          <a:p>
            <a:pPr marL="215900" indent="-215900" algn="ctr">
              <a:tabLst>
                <a:tab pos="723900" algn="l"/>
                <a:tab pos="1447800" algn="l"/>
                <a:tab pos="2171700" algn="l"/>
                <a:tab pos="2895600" algn="l"/>
                <a:tab pos="3619500" algn="l"/>
              </a:tabLst>
              <a:defRPr/>
            </a:pPr>
            <a:r>
              <a:rPr lang="en-GB" sz="1600" b="1">
                <a:solidFill>
                  <a:srgbClr val="000000"/>
                </a:solidFill>
                <a:cs typeface="WenQuanYi Micro Hei" charset="0"/>
              </a:rPr>
              <a:t>Stations dominated by OM (16)</a:t>
            </a:r>
          </a:p>
          <a:p>
            <a:pPr marL="215900" indent="-215900" algn="ctr">
              <a:tabLst>
                <a:tab pos="723900" algn="l"/>
                <a:tab pos="1447800" algn="l"/>
                <a:tab pos="2171700" algn="l"/>
                <a:tab pos="2895600" algn="l"/>
                <a:tab pos="3619500" algn="l"/>
              </a:tabLst>
              <a:defRPr/>
            </a:pPr>
            <a:endParaRPr lang="en-GB" sz="1400">
              <a:solidFill>
                <a:srgbClr val="000000"/>
              </a:solidFill>
              <a:cs typeface="WenQuanYi Micro Hei" charset="0"/>
            </a:endParaRPr>
          </a:p>
          <a:p>
            <a:pPr marL="215900" indent="-215900" algn="ctr">
              <a:buSzPct val="45000"/>
              <a:buFont typeface="Wingdings" charset="0"/>
              <a:buChar char=""/>
              <a:tabLst>
                <a:tab pos="723900" algn="l"/>
                <a:tab pos="1447800" algn="l"/>
                <a:tab pos="2171700" algn="l"/>
                <a:tab pos="2895600" algn="l"/>
                <a:tab pos="3619500" algn="l"/>
              </a:tabLst>
              <a:defRPr/>
            </a:pPr>
            <a:r>
              <a:rPr lang="en-GB" sz="1600">
                <a:solidFill>
                  <a:srgbClr val="000000"/>
                </a:solidFill>
                <a:cs typeface="Arial" charset="0"/>
              </a:rPr>
              <a:t>ω underestimated (cycle well captured)</a:t>
            </a:r>
          </a:p>
          <a:p>
            <a:pPr marL="215900" indent="-215900" algn="ctr">
              <a:buSzPct val="45000"/>
              <a:buFont typeface="Wingdings" charset="0"/>
              <a:buChar char=""/>
              <a:tabLst>
                <a:tab pos="723900" algn="l"/>
                <a:tab pos="1447800" algn="l"/>
                <a:tab pos="2171700" algn="l"/>
                <a:tab pos="2895600" algn="l"/>
                <a:tab pos="3619500" algn="l"/>
              </a:tabLst>
              <a:defRPr/>
            </a:pPr>
            <a:r>
              <a:rPr lang="en-GB" sz="1600">
                <a:solidFill>
                  <a:srgbClr val="000000"/>
                </a:solidFill>
                <a:cs typeface="Arial" charset="0"/>
              </a:rPr>
              <a:t>g overestimated (cycle very well captured)</a:t>
            </a:r>
          </a:p>
          <a:p>
            <a:pPr marL="215900" indent="-215900" algn="ctr">
              <a:buSzPct val="45000"/>
              <a:buFont typeface="Wingdings" charset="0"/>
              <a:buChar char=""/>
              <a:tabLst>
                <a:tab pos="723900" algn="l"/>
                <a:tab pos="1447800" algn="l"/>
                <a:tab pos="2171700" algn="l"/>
                <a:tab pos="2895600" algn="l"/>
                <a:tab pos="3619500" algn="l"/>
              </a:tabLst>
              <a:defRPr/>
            </a:pPr>
            <a:r>
              <a:rPr lang="en-GB" sz="1600">
                <a:solidFill>
                  <a:srgbClr val="000000"/>
                </a:solidFill>
                <a:cs typeface="WenQuanYi Micro Hei" charset="0"/>
              </a:rPr>
              <a:t>too much absorbing, high BC</a:t>
            </a:r>
          </a:p>
          <a:p>
            <a:pPr marL="215900" indent="-215900" algn="ctr">
              <a:buSzPct val="45000"/>
              <a:buFont typeface="Wingdings" charset="0"/>
              <a:buNone/>
              <a:tabLst>
                <a:tab pos="723900" algn="l"/>
                <a:tab pos="1447800" algn="l"/>
                <a:tab pos="2171700" algn="l"/>
                <a:tab pos="2895600" algn="l"/>
                <a:tab pos="3619500" algn="l"/>
              </a:tabLst>
              <a:defRPr/>
            </a:pPr>
            <a:endParaRPr lang="en-GB" sz="1600">
              <a:solidFill>
                <a:srgbClr val="000000"/>
              </a:solidFill>
              <a:cs typeface="WenQuanYi Micro Hei" charset="0"/>
            </a:endParaRPr>
          </a:p>
          <a:p>
            <a:pPr marL="215900" indent="-215900" algn="ctr">
              <a:buSzPct val="45000"/>
              <a:buFont typeface="Wingdings" charset="0"/>
              <a:buNone/>
              <a:tabLst>
                <a:tab pos="723900" algn="l"/>
                <a:tab pos="1447800" algn="l"/>
                <a:tab pos="2171700" algn="l"/>
                <a:tab pos="2895600" algn="l"/>
                <a:tab pos="3619500" algn="l"/>
              </a:tabLst>
              <a:defRPr/>
            </a:pPr>
            <a:endParaRPr lang="en-GB" sz="1600">
              <a:solidFill>
                <a:srgbClr val="000000"/>
              </a:solidFill>
              <a:cs typeface="WenQuanYi Micro Hei" charset="0"/>
            </a:endParaRPr>
          </a:p>
          <a:p>
            <a:pPr marL="215900" indent="-215900" algn="ctr">
              <a:buSzPct val="45000"/>
              <a:buFont typeface="Wingdings" charset="0"/>
              <a:buNone/>
              <a:tabLst>
                <a:tab pos="723900" algn="l"/>
                <a:tab pos="1447800" algn="l"/>
                <a:tab pos="2171700" algn="l"/>
                <a:tab pos="2895600" algn="l"/>
                <a:tab pos="3619500" algn="l"/>
              </a:tabLst>
              <a:defRPr/>
            </a:pPr>
            <a:endParaRPr lang="en-GB" sz="1600">
              <a:solidFill>
                <a:srgbClr val="000000"/>
              </a:solidFill>
              <a:cs typeface="WenQuanYi Micro Hei" charset="0"/>
            </a:endParaRPr>
          </a:p>
          <a:p>
            <a:pPr marL="215900" indent="-215900" algn="ctr">
              <a:buSzPct val="45000"/>
              <a:buFont typeface="Wingdings" charset="0"/>
              <a:buNone/>
              <a:tabLst>
                <a:tab pos="723900" algn="l"/>
                <a:tab pos="1447800" algn="l"/>
                <a:tab pos="2171700" algn="l"/>
                <a:tab pos="2895600" algn="l"/>
                <a:tab pos="3619500" algn="l"/>
              </a:tabLst>
              <a:defRPr/>
            </a:pPr>
            <a:endParaRPr lang="en-GB" sz="1600">
              <a:solidFill>
                <a:srgbClr val="000000"/>
              </a:solidFill>
              <a:cs typeface="WenQuanYi Micro Hei" charset="0"/>
            </a:endParaRPr>
          </a:p>
          <a:p>
            <a:pPr marL="215900" indent="-215900" algn="ctr">
              <a:buSzPct val="45000"/>
              <a:buFont typeface="Wingdings" charset="0"/>
              <a:buNone/>
              <a:tabLst>
                <a:tab pos="723900" algn="l"/>
                <a:tab pos="1447800" algn="l"/>
                <a:tab pos="2171700" algn="l"/>
                <a:tab pos="2895600" algn="l"/>
                <a:tab pos="3619500" algn="l"/>
              </a:tabLst>
              <a:defRPr/>
            </a:pPr>
            <a:endParaRPr lang="en-GB" sz="1600">
              <a:solidFill>
                <a:srgbClr val="000000"/>
              </a:solidFill>
              <a:cs typeface="WenQuanYi Micro Hei" charset="0"/>
            </a:endParaRPr>
          </a:p>
        </p:txBody>
      </p:sp>
      <p:sp>
        <p:nvSpPr>
          <p:cNvPr id="32774" name="Rectangle 6"/>
          <p:cNvSpPr>
            <a:spLocks noChangeArrowheads="1"/>
          </p:cNvSpPr>
          <p:nvPr/>
        </p:nvSpPr>
        <p:spPr bwMode="auto">
          <a:xfrm>
            <a:off x="4608513" y="4140200"/>
            <a:ext cx="4319587" cy="2376488"/>
          </a:xfrm>
          <a:prstGeom prst="rect">
            <a:avLst/>
          </a:prstGeom>
          <a:solidFill>
            <a:srgbClr val="FF6600"/>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9112" rIns="90000" bIns="45000" anchor="ctr"/>
          <a:lstStyle/>
          <a:p>
            <a:pPr marL="215900" indent="-215900" algn="ctr">
              <a:tabLst>
                <a:tab pos="723900" algn="l"/>
                <a:tab pos="1447800" algn="l"/>
                <a:tab pos="2171700" algn="l"/>
                <a:tab pos="2895600" algn="l"/>
                <a:tab pos="3619500" algn="l"/>
              </a:tabLst>
              <a:defRPr/>
            </a:pPr>
            <a:r>
              <a:rPr lang="en-GB" sz="1600" b="1">
                <a:solidFill>
                  <a:srgbClr val="000000"/>
                </a:solidFill>
                <a:cs typeface="WenQuanYi Micro Hei" charset="0"/>
              </a:rPr>
              <a:t>Stations dominated by SU (2)</a:t>
            </a:r>
          </a:p>
          <a:p>
            <a:pPr marL="215900" indent="-215900" algn="ctr">
              <a:tabLst>
                <a:tab pos="723900" algn="l"/>
                <a:tab pos="1447800" algn="l"/>
                <a:tab pos="2171700" algn="l"/>
                <a:tab pos="2895600" algn="l"/>
                <a:tab pos="3619500" algn="l"/>
              </a:tabLst>
              <a:defRPr/>
            </a:pPr>
            <a:endParaRPr lang="en-GB" sz="1400">
              <a:solidFill>
                <a:srgbClr val="000000"/>
              </a:solidFill>
              <a:cs typeface="WenQuanYi Micro Hei" charset="0"/>
            </a:endParaRPr>
          </a:p>
          <a:p>
            <a:pPr marL="215900" indent="-215900" algn="ctr">
              <a:buSzPct val="45000"/>
              <a:buFont typeface="Wingdings" charset="0"/>
              <a:buChar char=""/>
              <a:tabLst>
                <a:tab pos="723900" algn="l"/>
                <a:tab pos="1447800" algn="l"/>
                <a:tab pos="2171700" algn="l"/>
                <a:tab pos="2895600" algn="l"/>
                <a:tab pos="3619500" algn="l"/>
              </a:tabLst>
              <a:defRPr/>
            </a:pPr>
            <a:r>
              <a:rPr lang="en-GB" sz="1600">
                <a:solidFill>
                  <a:srgbClr val="000000"/>
                </a:solidFill>
                <a:cs typeface="Arial" charset="0"/>
              </a:rPr>
              <a:t>ω underestimated (cycle well captured)</a:t>
            </a:r>
          </a:p>
          <a:p>
            <a:pPr marL="215900" indent="-215900" algn="ctr">
              <a:buSzPct val="45000"/>
              <a:buFont typeface="Wingdings" charset="0"/>
              <a:buChar char=""/>
              <a:tabLst>
                <a:tab pos="723900" algn="l"/>
                <a:tab pos="1447800" algn="l"/>
                <a:tab pos="2171700" algn="l"/>
                <a:tab pos="2895600" algn="l"/>
                <a:tab pos="3619500" algn="l"/>
              </a:tabLst>
              <a:defRPr/>
            </a:pPr>
            <a:r>
              <a:rPr lang="en-GB" sz="1600">
                <a:solidFill>
                  <a:srgbClr val="000000"/>
                </a:solidFill>
                <a:cs typeface="WenQuanYi Micro Hei" charset="0"/>
              </a:rPr>
              <a:t>g overestimated (cycle not clear)</a:t>
            </a:r>
          </a:p>
          <a:p>
            <a:pPr marL="215900" indent="-215900" algn="ctr">
              <a:buSzPct val="45000"/>
              <a:buFont typeface="Wingdings" charset="0"/>
              <a:buChar char=""/>
              <a:tabLst>
                <a:tab pos="723900" algn="l"/>
                <a:tab pos="1447800" algn="l"/>
                <a:tab pos="2171700" algn="l"/>
                <a:tab pos="2895600" algn="l"/>
                <a:tab pos="3619500" algn="l"/>
              </a:tabLst>
              <a:defRPr/>
            </a:pPr>
            <a:r>
              <a:rPr lang="en-GB" sz="1600">
                <a:solidFill>
                  <a:srgbClr val="000000"/>
                </a:solidFill>
                <a:cs typeface="WenQuanYi Micro Hei" charset="0"/>
              </a:rPr>
              <a:t>too low fractions, too high g</a:t>
            </a:r>
          </a:p>
          <a:p>
            <a:pPr marL="215900" indent="-215900" algn="ctr">
              <a:buSzPct val="45000"/>
              <a:buFont typeface="Wingdings" charset="0"/>
              <a:buNone/>
              <a:tabLst>
                <a:tab pos="723900" algn="l"/>
                <a:tab pos="1447800" algn="l"/>
                <a:tab pos="2171700" algn="l"/>
                <a:tab pos="2895600" algn="l"/>
                <a:tab pos="3619500" algn="l"/>
              </a:tabLst>
              <a:defRPr/>
            </a:pPr>
            <a:endParaRPr lang="en-GB" sz="1600">
              <a:solidFill>
                <a:srgbClr val="000000"/>
              </a:solidFill>
              <a:cs typeface="WenQuanYi Micro Hei" charset="0"/>
            </a:endParaRPr>
          </a:p>
          <a:p>
            <a:pPr marL="215900" indent="-215900" algn="ctr">
              <a:buSzPct val="45000"/>
              <a:buFont typeface="Wingdings" charset="0"/>
              <a:buNone/>
              <a:tabLst>
                <a:tab pos="723900" algn="l"/>
                <a:tab pos="1447800" algn="l"/>
                <a:tab pos="2171700" algn="l"/>
                <a:tab pos="2895600" algn="l"/>
                <a:tab pos="3619500" algn="l"/>
              </a:tabLst>
              <a:defRPr/>
            </a:pPr>
            <a:endParaRPr lang="en-GB" sz="1600">
              <a:solidFill>
                <a:srgbClr val="000000"/>
              </a:solidFill>
              <a:cs typeface="WenQuanYi Micro Hei" charset="0"/>
            </a:endParaRPr>
          </a:p>
          <a:p>
            <a:pPr marL="215900" indent="-215900" algn="ctr">
              <a:buSzPct val="45000"/>
              <a:buFont typeface="Wingdings" charset="0"/>
              <a:buNone/>
              <a:tabLst>
                <a:tab pos="723900" algn="l"/>
                <a:tab pos="1447800" algn="l"/>
                <a:tab pos="2171700" algn="l"/>
                <a:tab pos="2895600" algn="l"/>
                <a:tab pos="3619500" algn="l"/>
              </a:tabLst>
              <a:defRPr/>
            </a:pPr>
            <a:endParaRPr lang="en-GB" sz="1600">
              <a:solidFill>
                <a:srgbClr val="000000"/>
              </a:solidFill>
              <a:cs typeface="WenQuanYi Micro Hei" charset="0"/>
            </a:endParaRPr>
          </a:p>
          <a:p>
            <a:pPr marL="215900" indent="-215900" algn="ctr">
              <a:buSzPct val="45000"/>
              <a:buFont typeface="Wingdings" charset="0"/>
              <a:buNone/>
              <a:tabLst>
                <a:tab pos="723900" algn="l"/>
                <a:tab pos="1447800" algn="l"/>
                <a:tab pos="2171700" algn="l"/>
                <a:tab pos="2895600" algn="l"/>
                <a:tab pos="3619500" algn="l"/>
              </a:tabLst>
              <a:defRPr/>
            </a:pPr>
            <a:endParaRPr lang="en-GB" sz="1600">
              <a:solidFill>
                <a:srgbClr val="000000"/>
              </a:solidFill>
              <a:cs typeface="WenQuanYi Micro Hei" charset="0"/>
            </a:endParaRPr>
          </a:p>
          <a:p>
            <a:pPr marL="215900" indent="-215900" algn="ctr">
              <a:buSzPct val="45000"/>
              <a:buFont typeface="Wingdings" charset="0"/>
              <a:buNone/>
              <a:tabLst>
                <a:tab pos="723900" algn="l"/>
                <a:tab pos="1447800" algn="l"/>
                <a:tab pos="2171700" algn="l"/>
                <a:tab pos="2895600" algn="l"/>
                <a:tab pos="3619500" algn="l"/>
              </a:tabLst>
              <a:defRPr/>
            </a:pPr>
            <a:endParaRPr lang="en-GB" sz="1600">
              <a:solidFill>
                <a:srgbClr val="000000"/>
              </a:solidFill>
              <a:cs typeface="WenQuanYi Micro Hei" charset="0"/>
            </a:endParaRPr>
          </a:p>
        </p:txBody>
      </p:sp>
      <p:graphicFrame>
        <p:nvGraphicFramePr>
          <p:cNvPr id="32775" name="Group 7"/>
          <p:cNvGraphicFramePr>
            <a:graphicFrameLocks noGrp="1"/>
          </p:cNvGraphicFramePr>
          <p:nvPr/>
        </p:nvGraphicFramePr>
        <p:xfrm>
          <a:off x="828675" y="2952750"/>
          <a:ext cx="3097213" cy="1041401"/>
        </p:xfrm>
        <a:graphic>
          <a:graphicData uri="http://schemas.openxmlformats.org/drawingml/2006/table">
            <a:tbl>
              <a:tblPr/>
              <a:tblGrid>
                <a:gridCol w="1031875"/>
                <a:gridCol w="1033463"/>
                <a:gridCol w="1031875"/>
              </a:tblGrid>
              <a:tr h="347663">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Lst>
                      </a:pPr>
                      <a:endParaRPr kumimoji="0" lang="en-GB" sz="1600" b="0" i="0" u="none" strike="noStrike" cap="none" normalizeH="0" baseline="0">
                        <a:ln>
                          <a:noFill/>
                        </a:ln>
                        <a:solidFill>
                          <a:srgbClr val="000000"/>
                        </a:solidFill>
                        <a:effectLst/>
                        <a:latin typeface="Arial" charset="0"/>
                        <a:ea typeface="ＭＳ Ｐゴシック" charset="0"/>
                        <a:cs typeface="WenQuanYi Micro Hei" charset="0"/>
                      </a:endParaRPr>
                    </a:p>
                  </a:txBody>
                  <a:tcPr marL="0" marR="0" marT="14112"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Lst>
                      </a:pPr>
                      <a:r>
                        <a:rPr kumimoji="0" lang="en-GB" sz="1600" b="0" i="0" u="none" strike="noStrike" cap="none" normalizeH="0" baseline="0">
                          <a:ln>
                            <a:noFill/>
                          </a:ln>
                          <a:solidFill>
                            <a:srgbClr val="000000"/>
                          </a:solidFill>
                          <a:effectLst/>
                          <a:latin typeface="Arial" charset="0"/>
                          <a:ea typeface="ＭＳ Ｐゴシック" charset="0"/>
                          <a:cs typeface="Arial" charset="0"/>
                        </a:rPr>
                        <a:t>ω</a:t>
                      </a:r>
                    </a:p>
                  </a:txBody>
                  <a:tcPr marL="0" marR="0" marT="14112"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Lst>
                      </a:pPr>
                      <a:r>
                        <a:rPr kumimoji="0" lang="en-GB" sz="1600" b="0" i="0" u="none" strike="noStrike" cap="none" normalizeH="0" baseline="0">
                          <a:ln>
                            <a:noFill/>
                          </a:ln>
                          <a:solidFill>
                            <a:srgbClr val="000000"/>
                          </a:solidFill>
                          <a:effectLst/>
                          <a:latin typeface="Arial" charset="0"/>
                          <a:ea typeface="ＭＳ Ｐゴシック" charset="0"/>
                          <a:cs typeface="WenQuanYi Micro Hei" charset="0"/>
                        </a:rPr>
                        <a:t>g</a:t>
                      </a:r>
                    </a:p>
                  </a:txBody>
                  <a:tcPr marL="0" marR="0" marT="14112"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r>
              <a:tr h="347663">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Lst>
                      </a:pP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corr. (r)</a:t>
                      </a:r>
                    </a:p>
                  </a:txBody>
                  <a:tcPr marL="0" marR="0" marT="12347"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Lst>
                      </a:pP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-0.32</a:t>
                      </a:r>
                    </a:p>
                  </a:txBody>
                  <a:tcPr marL="0" marR="0" marT="12347"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Lst>
                      </a:pP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0.24</a:t>
                      </a:r>
                    </a:p>
                  </a:txBody>
                  <a:tcPr marL="0" marR="0" marT="12347"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r>
              <a:tr h="346075">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Lst>
                      </a:pP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bias (b)</a:t>
                      </a:r>
                    </a:p>
                  </a:txBody>
                  <a:tcPr marL="0" marR="0" marT="12347"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Lst>
                      </a:pP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-0.035</a:t>
                      </a:r>
                    </a:p>
                  </a:txBody>
                  <a:tcPr marL="0" marR="0" marT="12347"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Lst>
                      </a:pPr>
                      <a:r>
                        <a:rPr kumimoji="0" lang="en-GB" sz="1400" b="0" i="0" u="none" strike="noStrike" cap="none" normalizeH="0" baseline="0" dirty="0">
                          <a:ln>
                            <a:noFill/>
                          </a:ln>
                          <a:solidFill>
                            <a:srgbClr val="000000"/>
                          </a:solidFill>
                          <a:effectLst/>
                          <a:latin typeface="Arial" charset="0"/>
                          <a:ea typeface="ＭＳ Ｐゴシック" charset="0"/>
                          <a:cs typeface="WenQuanYi Micro Hei" charset="0"/>
                        </a:rPr>
                        <a:t>0.05</a:t>
                      </a:r>
                    </a:p>
                  </a:txBody>
                  <a:tcPr marL="0" marR="0" marT="12347"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r>
            </a:tbl>
          </a:graphicData>
        </a:graphic>
      </p:graphicFrame>
      <p:graphicFrame>
        <p:nvGraphicFramePr>
          <p:cNvPr id="32809" name="Group 41"/>
          <p:cNvGraphicFramePr>
            <a:graphicFrameLocks noGrp="1"/>
          </p:cNvGraphicFramePr>
          <p:nvPr/>
        </p:nvGraphicFramePr>
        <p:xfrm>
          <a:off x="828675" y="5400675"/>
          <a:ext cx="3097213" cy="1041401"/>
        </p:xfrm>
        <a:graphic>
          <a:graphicData uri="http://schemas.openxmlformats.org/drawingml/2006/table">
            <a:tbl>
              <a:tblPr/>
              <a:tblGrid>
                <a:gridCol w="1031875"/>
                <a:gridCol w="1033463"/>
                <a:gridCol w="1031875"/>
              </a:tblGrid>
              <a:tr h="347663">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Lst>
                      </a:pPr>
                      <a:endParaRPr kumimoji="0" lang="en-GB" sz="1600" b="0" i="0" u="none" strike="noStrike" cap="none" normalizeH="0" baseline="0">
                        <a:ln>
                          <a:noFill/>
                        </a:ln>
                        <a:solidFill>
                          <a:srgbClr val="000000"/>
                        </a:solidFill>
                        <a:effectLst/>
                        <a:latin typeface="Arial" charset="0"/>
                        <a:ea typeface="ＭＳ Ｐゴシック" charset="0"/>
                        <a:cs typeface="WenQuanYi Micro Hei" charset="0"/>
                      </a:endParaRPr>
                    </a:p>
                  </a:txBody>
                  <a:tcPr marL="0" marR="0" marT="14112"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Lst>
                      </a:pPr>
                      <a:r>
                        <a:rPr kumimoji="0" lang="en-GB" sz="1600" b="0" i="0" u="none" strike="noStrike" cap="none" normalizeH="0" baseline="0">
                          <a:ln>
                            <a:noFill/>
                          </a:ln>
                          <a:solidFill>
                            <a:srgbClr val="000000"/>
                          </a:solidFill>
                          <a:effectLst/>
                          <a:latin typeface="Arial" charset="0"/>
                          <a:ea typeface="ＭＳ Ｐゴシック" charset="0"/>
                          <a:cs typeface="Arial" charset="0"/>
                        </a:rPr>
                        <a:t>ω</a:t>
                      </a:r>
                    </a:p>
                  </a:txBody>
                  <a:tcPr marL="0" marR="0" marT="14112"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Lst>
                      </a:pPr>
                      <a:r>
                        <a:rPr kumimoji="0" lang="en-GB" sz="1600" b="0" i="0" u="none" strike="noStrike" cap="none" normalizeH="0" baseline="0">
                          <a:ln>
                            <a:noFill/>
                          </a:ln>
                          <a:solidFill>
                            <a:srgbClr val="000000"/>
                          </a:solidFill>
                          <a:effectLst/>
                          <a:latin typeface="Arial" charset="0"/>
                          <a:ea typeface="ＭＳ Ｐゴシック" charset="0"/>
                          <a:cs typeface="WenQuanYi Micro Hei" charset="0"/>
                        </a:rPr>
                        <a:t>g</a:t>
                      </a:r>
                    </a:p>
                  </a:txBody>
                  <a:tcPr marL="0" marR="0" marT="14112"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r>
              <a:tr h="347663">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Lst>
                      </a:pP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r</a:t>
                      </a:r>
                    </a:p>
                  </a:txBody>
                  <a:tcPr marL="0" marR="0" marT="12347"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Lst>
                      </a:pP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-0.17</a:t>
                      </a:r>
                    </a:p>
                  </a:txBody>
                  <a:tcPr marL="0" marR="0" marT="12347"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Lst>
                      </a:pP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0.13</a:t>
                      </a:r>
                    </a:p>
                  </a:txBody>
                  <a:tcPr marL="0" marR="0" marT="12347"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r>
              <a:tr h="346075">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Lst>
                      </a:pP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b</a:t>
                      </a:r>
                    </a:p>
                  </a:txBody>
                  <a:tcPr marL="0" marR="0" marT="12347"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Lst>
                      </a:pP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0.065</a:t>
                      </a:r>
                    </a:p>
                  </a:txBody>
                  <a:tcPr marL="0" marR="0" marT="12347"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Lst>
                      </a:pPr>
                      <a:r>
                        <a:rPr kumimoji="0" lang="en-GB" sz="1400" b="0" i="0" u="none" strike="noStrike" cap="none" normalizeH="0" baseline="0" dirty="0">
                          <a:ln>
                            <a:noFill/>
                          </a:ln>
                          <a:solidFill>
                            <a:srgbClr val="000000"/>
                          </a:solidFill>
                          <a:effectLst/>
                          <a:latin typeface="Arial" charset="0"/>
                          <a:ea typeface="ＭＳ Ｐゴシック" charset="0"/>
                          <a:cs typeface="WenQuanYi Micro Hei" charset="0"/>
                        </a:rPr>
                        <a:t>0.045</a:t>
                      </a:r>
                    </a:p>
                  </a:txBody>
                  <a:tcPr marL="0" marR="0" marT="12347"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r>
            </a:tbl>
          </a:graphicData>
        </a:graphic>
      </p:graphicFrame>
      <p:graphicFrame>
        <p:nvGraphicFramePr>
          <p:cNvPr id="32843" name="Group 75"/>
          <p:cNvGraphicFramePr>
            <a:graphicFrameLocks noGrp="1"/>
          </p:cNvGraphicFramePr>
          <p:nvPr/>
        </p:nvGraphicFramePr>
        <p:xfrm>
          <a:off x="5221288" y="5400675"/>
          <a:ext cx="3097212" cy="1041401"/>
        </p:xfrm>
        <a:graphic>
          <a:graphicData uri="http://schemas.openxmlformats.org/drawingml/2006/table">
            <a:tbl>
              <a:tblPr/>
              <a:tblGrid>
                <a:gridCol w="1031875"/>
                <a:gridCol w="1033462"/>
                <a:gridCol w="1031875"/>
              </a:tblGrid>
              <a:tr h="347663">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Lst>
                      </a:pPr>
                      <a:endParaRPr kumimoji="0" lang="en-GB" sz="1600" b="0" i="0" u="none" strike="noStrike" cap="none" normalizeH="0" baseline="0">
                        <a:ln>
                          <a:noFill/>
                        </a:ln>
                        <a:solidFill>
                          <a:srgbClr val="000000"/>
                        </a:solidFill>
                        <a:effectLst/>
                        <a:latin typeface="Arial" charset="0"/>
                        <a:ea typeface="ＭＳ Ｐゴシック" charset="0"/>
                        <a:cs typeface="WenQuanYi Micro Hei" charset="0"/>
                      </a:endParaRPr>
                    </a:p>
                  </a:txBody>
                  <a:tcPr marL="0" marR="0" marT="14112"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Lst>
                      </a:pPr>
                      <a:r>
                        <a:rPr kumimoji="0" lang="en-GB" sz="1600" b="0" i="0" u="none" strike="noStrike" cap="none" normalizeH="0" baseline="0">
                          <a:ln>
                            <a:noFill/>
                          </a:ln>
                          <a:solidFill>
                            <a:srgbClr val="000000"/>
                          </a:solidFill>
                          <a:effectLst/>
                          <a:latin typeface="Arial" charset="0"/>
                          <a:ea typeface="ＭＳ Ｐゴシック" charset="0"/>
                          <a:cs typeface="Arial" charset="0"/>
                        </a:rPr>
                        <a:t>ω</a:t>
                      </a:r>
                    </a:p>
                  </a:txBody>
                  <a:tcPr marL="0" marR="0" marT="14112"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Lst>
                      </a:pPr>
                      <a:r>
                        <a:rPr kumimoji="0" lang="en-GB" sz="1600" b="0" i="0" u="none" strike="noStrike" cap="none" normalizeH="0" baseline="0">
                          <a:ln>
                            <a:noFill/>
                          </a:ln>
                          <a:solidFill>
                            <a:srgbClr val="000000"/>
                          </a:solidFill>
                          <a:effectLst/>
                          <a:latin typeface="Arial" charset="0"/>
                          <a:ea typeface="ＭＳ Ｐゴシック" charset="0"/>
                          <a:cs typeface="WenQuanYi Micro Hei" charset="0"/>
                        </a:rPr>
                        <a:t>g</a:t>
                      </a:r>
                    </a:p>
                  </a:txBody>
                  <a:tcPr marL="0" marR="0" marT="14112"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r>
              <a:tr h="347663">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Lst>
                      </a:pP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r</a:t>
                      </a:r>
                    </a:p>
                  </a:txBody>
                  <a:tcPr marL="0" marR="0" marT="12347"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Lst>
                      </a:pP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0.71</a:t>
                      </a:r>
                    </a:p>
                  </a:txBody>
                  <a:tcPr marL="0" marR="0" marT="12347"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Lst>
                      </a:pP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0.16</a:t>
                      </a:r>
                    </a:p>
                  </a:txBody>
                  <a:tcPr marL="0" marR="0" marT="12347"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r>
              <a:tr h="346075">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Lst>
                      </a:pP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b</a:t>
                      </a:r>
                    </a:p>
                  </a:txBody>
                  <a:tcPr marL="0" marR="0" marT="12347"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Lst>
                      </a:pP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-0.025</a:t>
                      </a:r>
                    </a:p>
                  </a:txBody>
                  <a:tcPr marL="0" marR="0" marT="12347"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Lst>
                      </a:pPr>
                      <a:r>
                        <a:rPr kumimoji="0" lang="en-GB" sz="1400" b="0" i="0" u="none" strike="noStrike" cap="none" normalizeH="0" baseline="0" dirty="0">
                          <a:ln>
                            <a:noFill/>
                          </a:ln>
                          <a:solidFill>
                            <a:srgbClr val="000000"/>
                          </a:solidFill>
                          <a:effectLst/>
                          <a:latin typeface="Arial" charset="0"/>
                          <a:ea typeface="ＭＳ Ｐゴシック" charset="0"/>
                          <a:cs typeface="WenQuanYi Micro Hei" charset="0"/>
                        </a:rPr>
                        <a:t>0.07</a:t>
                      </a:r>
                    </a:p>
                  </a:txBody>
                  <a:tcPr marL="0" marR="0" marT="12347"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r>
            </a:tbl>
          </a:graphicData>
        </a:graphic>
      </p:graphicFrame>
      <p:graphicFrame>
        <p:nvGraphicFramePr>
          <p:cNvPr id="32877" name="Group 109"/>
          <p:cNvGraphicFramePr>
            <a:graphicFrameLocks noGrp="1"/>
          </p:cNvGraphicFramePr>
          <p:nvPr/>
        </p:nvGraphicFramePr>
        <p:xfrm>
          <a:off x="5221288" y="2952750"/>
          <a:ext cx="3097212" cy="1041401"/>
        </p:xfrm>
        <a:graphic>
          <a:graphicData uri="http://schemas.openxmlformats.org/drawingml/2006/table">
            <a:tbl>
              <a:tblPr/>
              <a:tblGrid>
                <a:gridCol w="1031875"/>
                <a:gridCol w="1033462"/>
                <a:gridCol w="1031875"/>
              </a:tblGrid>
              <a:tr h="347663">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Lst>
                      </a:pPr>
                      <a:endParaRPr kumimoji="0" lang="en-GB" sz="1600" b="0" i="0" u="none" strike="noStrike" cap="none" normalizeH="0" baseline="0">
                        <a:ln>
                          <a:noFill/>
                        </a:ln>
                        <a:solidFill>
                          <a:srgbClr val="000000"/>
                        </a:solidFill>
                        <a:effectLst/>
                        <a:latin typeface="Arial" charset="0"/>
                        <a:ea typeface="ＭＳ Ｐゴシック" charset="0"/>
                        <a:cs typeface="WenQuanYi Micro Hei" charset="0"/>
                      </a:endParaRPr>
                    </a:p>
                  </a:txBody>
                  <a:tcPr marL="0" marR="0" marT="14112"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Lst>
                      </a:pPr>
                      <a:r>
                        <a:rPr kumimoji="0" lang="en-GB" sz="1600" b="0" i="0" u="none" strike="noStrike" cap="none" normalizeH="0" baseline="0">
                          <a:ln>
                            <a:noFill/>
                          </a:ln>
                          <a:solidFill>
                            <a:srgbClr val="000000"/>
                          </a:solidFill>
                          <a:effectLst/>
                          <a:latin typeface="Arial" charset="0"/>
                          <a:ea typeface="ＭＳ Ｐゴシック" charset="0"/>
                          <a:cs typeface="Arial" charset="0"/>
                        </a:rPr>
                        <a:t>ω</a:t>
                      </a:r>
                    </a:p>
                  </a:txBody>
                  <a:tcPr marL="0" marR="0" marT="14112"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Lst>
                      </a:pPr>
                      <a:r>
                        <a:rPr kumimoji="0" lang="en-GB" sz="1600" b="0" i="0" u="none" strike="noStrike" cap="none" normalizeH="0" baseline="0">
                          <a:ln>
                            <a:noFill/>
                          </a:ln>
                          <a:solidFill>
                            <a:srgbClr val="000000"/>
                          </a:solidFill>
                          <a:effectLst/>
                          <a:latin typeface="Arial" charset="0"/>
                          <a:ea typeface="ＭＳ Ｐゴシック" charset="0"/>
                          <a:cs typeface="WenQuanYi Micro Hei" charset="0"/>
                        </a:rPr>
                        <a:t>g</a:t>
                      </a:r>
                    </a:p>
                  </a:txBody>
                  <a:tcPr marL="0" marR="0" marT="14112"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r>
              <a:tr h="347663">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Lst>
                      </a:pP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r</a:t>
                      </a:r>
                    </a:p>
                  </a:txBody>
                  <a:tcPr marL="0" marR="0" marT="12347"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Lst>
                      </a:pP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0.535</a:t>
                      </a:r>
                    </a:p>
                  </a:txBody>
                  <a:tcPr marL="0" marR="0" marT="12347"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Lst>
                      </a:pP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0.755</a:t>
                      </a:r>
                    </a:p>
                  </a:txBody>
                  <a:tcPr marL="0" marR="0" marT="12347"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r>
              <a:tr h="346075">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Lst>
                      </a:pP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b</a:t>
                      </a:r>
                    </a:p>
                  </a:txBody>
                  <a:tcPr marL="0" marR="0" marT="12347"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Lst>
                      </a:pPr>
                      <a:r>
                        <a:rPr kumimoji="0" lang="en-GB" sz="1400" b="0" i="0" u="none" strike="noStrike" cap="none" normalizeH="0" baseline="0">
                          <a:ln>
                            <a:noFill/>
                          </a:ln>
                          <a:solidFill>
                            <a:srgbClr val="000000"/>
                          </a:solidFill>
                          <a:effectLst/>
                          <a:latin typeface="Arial" charset="0"/>
                          <a:ea typeface="ＭＳ Ｐゴシック" charset="0"/>
                          <a:cs typeface="WenQuanYi Micro Hei" charset="0"/>
                        </a:rPr>
                        <a:t>-0.045</a:t>
                      </a:r>
                    </a:p>
                  </a:txBody>
                  <a:tcPr marL="0" marR="0" marT="12347"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Lst>
                      </a:pPr>
                      <a:r>
                        <a:rPr kumimoji="0" lang="en-GB" sz="1400" b="0" i="0" u="none" strike="noStrike" cap="none" normalizeH="0" baseline="0" dirty="0">
                          <a:ln>
                            <a:noFill/>
                          </a:ln>
                          <a:solidFill>
                            <a:srgbClr val="000000"/>
                          </a:solidFill>
                          <a:effectLst/>
                          <a:latin typeface="Arial" charset="0"/>
                          <a:ea typeface="ＭＳ Ｐゴシック" charset="0"/>
                          <a:cs typeface="WenQuanYi Micro Hei" charset="0"/>
                        </a:rPr>
                        <a:t>0.015</a:t>
                      </a:r>
                    </a:p>
                  </a:txBody>
                  <a:tcPr marL="0" marR="0" marT="12347"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729FCF"/>
                    </a:solidFill>
                  </a:tcPr>
                </a:tc>
              </a:tr>
            </a:tbl>
          </a:graphicData>
        </a:graphic>
      </p:graphicFrame>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1675" y="1476375"/>
            <a:ext cx="5202238" cy="3095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9218" name="Text Box 2"/>
          <p:cNvSpPr txBox="1">
            <a:spLocks noChangeArrowheads="1"/>
          </p:cNvSpPr>
          <p:nvPr/>
        </p:nvSpPr>
        <p:spPr bwMode="auto">
          <a:xfrm>
            <a:off x="252413" y="1044575"/>
            <a:ext cx="8640762"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0876"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9pPr>
          </a:lstStyle>
          <a:p>
            <a:pPr>
              <a:defRPr/>
            </a:pPr>
            <a:r>
              <a:rPr lang="en-GB" smtClean="0"/>
              <a:t>Atmospheric aerosols: solid/liquid particles suspended in air [1]</a:t>
            </a:r>
          </a:p>
        </p:txBody>
      </p:sp>
      <p:sp>
        <p:nvSpPr>
          <p:cNvPr id="9219" name="Rectangle 3"/>
          <p:cNvSpPr>
            <a:spLocks noChangeArrowheads="1"/>
          </p:cNvSpPr>
          <p:nvPr/>
        </p:nvSpPr>
        <p:spPr bwMode="auto">
          <a:xfrm>
            <a:off x="2060575" y="5219700"/>
            <a:ext cx="5021263" cy="1368425"/>
          </a:xfrm>
          <a:prstGeom prst="rect">
            <a:avLst/>
          </a:prstGeom>
          <a:solidFill>
            <a:srgbClr val="FFFFFF"/>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9112" rIns="90000" bIns="45000" anchor="ctr"/>
          <a:lstStyle/>
          <a:p>
            <a:pPr marL="215900" indent="-215900">
              <a:buSzPct val="45000"/>
              <a:buFont typeface="Wingdings" charset="0"/>
              <a:buChar char=""/>
              <a:tabLst>
                <a:tab pos="723900" algn="l"/>
                <a:tab pos="1447800" algn="l"/>
                <a:tab pos="2171700" algn="l"/>
                <a:tab pos="2895600" algn="l"/>
                <a:tab pos="3619500" algn="l"/>
                <a:tab pos="4343400" algn="l"/>
              </a:tabLst>
              <a:defRPr/>
            </a:pPr>
            <a:r>
              <a:rPr lang="en-GB" sz="1600" b="1">
                <a:solidFill>
                  <a:srgbClr val="000000"/>
                </a:solidFill>
                <a:cs typeface="WenQuanYi Micro Hei" charset="0"/>
              </a:rPr>
              <a:t>Direct effect</a:t>
            </a:r>
            <a:r>
              <a:rPr lang="en-GB" sz="1600">
                <a:solidFill>
                  <a:srgbClr val="000000"/>
                </a:solidFill>
                <a:cs typeface="WenQuanYi Micro Hei" charset="0"/>
              </a:rPr>
              <a:t>: Aerosol-Radiation Interaction (ARI)</a:t>
            </a:r>
          </a:p>
          <a:p>
            <a:pPr marL="215900" indent="-215900">
              <a:buSzPct val="45000"/>
              <a:buFont typeface="Wingdings" charset="0"/>
              <a:buNone/>
              <a:tabLst>
                <a:tab pos="723900" algn="l"/>
                <a:tab pos="1447800" algn="l"/>
                <a:tab pos="2171700" algn="l"/>
                <a:tab pos="2895600" algn="l"/>
                <a:tab pos="3619500" algn="l"/>
                <a:tab pos="4343400" algn="l"/>
              </a:tabLst>
              <a:defRPr/>
            </a:pPr>
            <a:endParaRPr lang="en-GB" sz="1600" b="1">
              <a:solidFill>
                <a:srgbClr val="000000"/>
              </a:solidFill>
              <a:cs typeface="WenQuanYi Micro Hei" charset="0"/>
            </a:endParaRPr>
          </a:p>
          <a:p>
            <a:pPr marL="215900" indent="-215900">
              <a:buSzPct val="45000"/>
              <a:buFont typeface="Wingdings" charset="0"/>
              <a:buChar char=""/>
              <a:tabLst>
                <a:tab pos="723900" algn="l"/>
                <a:tab pos="1447800" algn="l"/>
                <a:tab pos="2171700" algn="l"/>
                <a:tab pos="2895600" algn="l"/>
                <a:tab pos="3619500" algn="l"/>
                <a:tab pos="4343400" algn="l"/>
              </a:tabLst>
              <a:defRPr/>
            </a:pPr>
            <a:r>
              <a:rPr lang="en-GB" sz="1600" b="1">
                <a:solidFill>
                  <a:srgbClr val="000000"/>
                </a:solidFill>
                <a:cs typeface="WenQuanYi Micro Hei" charset="0"/>
              </a:rPr>
              <a:t>Semi-direct effect</a:t>
            </a:r>
            <a:r>
              <a:rPr lang="en-GB" sz="1600">
                <a:solidFill>
                  <a:srgbClr val="000000"/>
                </a:solidFill>
                <a:cs typeface="WenQuanYi Micro Hei" charset="0"/>
              </a:rPr>
              <a:t>: atmosphere responses to ARI</a:t>
            </a:r>
          </a:p>
          <a:p>
            <a:pPr marL="215900" indent="-215900">
              <a:buSzPct val="45000"/>
              <a:buFont typeface="Wingdings" charset="0"/>
              <a:buNone/>
              <a:tabLst>
                <a:tab pos="723900" algn="l"/>
                <a:tab pos="1447800" algn="l"/>
                <a:tab pos="2171700" algn="l"/>
                <a:tab pos="2895600" algn="l"/>
                <a:tab pos="3619500" algn="l"/>
                <a:tab pos="4343400" algn="l"/>
              </a:tabLst>
              <a:defRPr/>
            </a:pPr>
            <a:endParaRPr lang="en-GB" sz="1600">
              <a:solidFill>
                <a:srgbClr val="000000"/>
              </a:solidFill>
              <a:cs typeface="WenQuanYi Micro Hei" charset="0"/>
            </a:endParaRPr>
          </a:p>
          <a:p>
            <a:pPr marL="215900" indent="-215900">
              <a:buSzPct val="45000"/>
              <a:buFont typeface="Wingdings" charset="0"/>
              <a:buChar char=""/>
              <a:tabLst>
                <a:tab pos="723900" algn="l"/>
                <a:tab pos="1447800" algn="l"/>
                <a:tab pos="2171700" algn="l"/>
                <a:tab pos="2895600" algn="l"/>
                <a:tab pos="3619500" algn="l"/>
                <a:tab pos="4343400" algn="l"/>
              </a:tabLst>
              <a:defRPr/>
            </a:pPr>
            <a:r>
              <a:rPr lang="en-GB" sz="1600" b="1">
                <a:solidFill>
                  <a:srgbClr val="000000"/>
                </a:solidFill>
                <a:cs typeface="WenQuanYi Micro Hei" charset="0"/>
              </a:rPr>
              <a:t>Indirect effect</a:t>
            </a:r>
            <a:r>
              <a:rPr lang="en-GB" sz="1600">
                <a:solidFill>
                  <a:srgbClr val="000000"/>
                </a:solidFill>
                <a:cs typeface="WenQuanYi Micro Hei" charset="0"/>
              </a:rPr>
              <a:t>: Aerosol-Cloud Interaction (ACI)</a:t>
            </a:r>
          </a:p>
        </p:txBody>
      </p:sp>
      <p:sp>
        <p:nvSpPr>
          <p:cNvPr id="9220" name="Text Box 4"/>
          <p:cNvSpPr txBox="1">
            <a:spLocks noChangeArrowheads="1"/>
          </p:cNvSpPr>
          <p:nvPr/>
        </p:nvSpPr>
        <p:spPr bwMode="auto">
          <a:xfrm>
            <a:off x="0" y="220663"/>
            <a:ext cx="91440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1758"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9pPr>
          </a:lstStyle>
          <a:p>
            <a:pPr>
              <a:defRPr/>
            </a:pPr>
            <a:r>
              <a:rPr lang="en-GB" sz="1900" smtClean="0">
                <a:solidFill>
                  <a:srgbClr val="FFFFFF"/>
                </a:solidFill>
              </a:rPr>
              <a:t>Introduction</a:t>
            </a:r>
          </a:p>
        </p:txBody>
      </p:sp>
      <p:sp>
        <p:nvSpPr>
          <p:cNvPr id="9221" name="Rectangle 5"/>
          <p:cNvSpPr>
            <a:spLocks noChangeArrowheads="1"/>
          </p:cNvSpPr>
          <p:nvPr/>
        </p:nvSpPr>
        <p:spPr bwMode="auto">
          <a:xfrm>
            <a:off x="258763" y="6767513"/>
            <a:ext cx="8266112" cy="219075"/>
          </a:xfrm>
          <a:prstGeom prst="rect">
            <a:avLst/>
          </a:prstGeom>
          <a:solidFill>
            <a:srgbClr val="CCCCCC"/>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5584" rIns="90000" bIns="45000" anchor="ctr"/>
          <a:lstStyle/>
          <a:p>
            <a:pP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1200">
                <a:solidFill>
                  <a:srgbClr val="000000"/>
                </a:solidFill>
                <a:cs typeface="WenQuanYi Micro Hei" charset="0"/>
              </a:rPr>
              <a:t>1.Jacobson [2005]; 2.Boucher et al. [2013]</a:t>
            </a:r>
          </a:p>
        </p:txBody>
      </p:sp>
      <p:sp>
        <p:nvSpPr>
          <p:cNvPr id="9222" name="Text Box 6"/>
          <p:cNvSpPr txBox="1">
            <a:spLocks noChangeArrowheads="1"/>
          </p:cNvSpPr>
          <p:nvPr/>
        </p:nvSpPr>
        <p:spPr bwMode="auto">
          <a:xfrm>
            <a:off x="252413" y="4751388"/>
            <a:ext cx="8640762"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0876"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9pPr>
          </a:lstStyle>
          <a:p>
            <a:pPr>
              <a:defRPr/>
            </a:pPr>
            <a:r>
              <a:rPr lang="en-GB" smtClean="0"/>
              <a:t>Aerosol impact on meteorology and climate [2]</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768350" y="2757488"/>
            <a:ext cx="7616825" cy="914400"/>
          </a:xfrm>
          <a:prstGeom prst="rect">
            <a:avLst/>
          </a:prstGeom>
          <a:solidFill>
            <a:srgbClr val="FF950E"/>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9112" rIns="90000" bIns="45000" anchor="ctr"/>
          <a:lstStyle/>
          <a:p>
            <a:pPr marL="215900" indent="-215900" algn="ctr">
              <a:tabLst>
                <a:tab pos="723900" algn="l"/>
                <a:tab pos="1447800" algn="l"/>
                <a:tab pos="2171700" algn="l"/>
                <a:tab pos="2895600" algn="l"/>
                <a:tab pos="3619500" algn="l"/>
                <a:tab pos="4343400" algn="l"/>
                <a:tab pos="5067300" algn="l"/>
                <a:tab pos="5791200" algn="l"/>
                <a:tab pos="6515100" algn="l"/>
                <a:tab pos="7239000" algn="l"/>
              </a:tabLst>
              <a:defRPr/>
            </a:pPr>
            <a:r>
              <a:rPr lang="en-GB" sz="1600" b="1" dirty="0" smtClean="0">
                <a:solidFill>
                  <a:srgbClr val="000000"/>
                </a:solidFill>
                <a:cs typeface="WenQuanYi Micro Hei" charset="0"/>
              </a:rPr>
              <a:t>Meteorological core: NMMB </a:t>
            </a:r>
            <a:r>
              <a:rPr lang="en-GB" sz="1600" b="1" dirty="0">
                <a:solidFill>
                  <a:srgbClr val="000000"/>
                </a:solidFill>
                <a:cs typeface="WenQuanYi Micro Hei" charset="0"/>
              </a:rPr>
              <a:t>[6</a:t>
            </a:r>
            <a:r>
              <a:rPr lang="en-GB" sz="1600" b="1" dirty="0" smtClean="0">
                <a:solidFill>
                  <a:srgbClr val="000000"/>
                </a:solidFill>
                <a:cs typeface="WenQuanYi Micro Hei" charset="0"/>
              </a:rPr>
              <a:t>]</a:t>
            </a:r>
            <a:endParaRPr lang="en-GB" sz="1600" b="1" dirty="0">
              <a:solidFill>
                <a:srgbClr val="000000"/>
              </a:solidFill>
              <a:cs typeface="WenQuanYi Micro Hei" charset="0"/>
            </a:endParaRPr>
          </a:p>
          <a:p>
            <a:pPr marL="215900" indent="-215900" algn="ctr">
              <a:tabLst>
                <a:tab pos="723900" algn="l"/>
                <a:tab pos="1447800" algn="l"/>
                <a:tab pos="2171700" algn="l"/>
                <a:tab pos="2895600" algn="l"/>
                <a:tab pos="3619500" algn="l"/>
                <a:tab pos="4343400" algn="l"/>
                <a:tab pos="5067300" algn="l"/>
                <a:tab pos="5791200" algn="l"/>
                <a:tab pos="6515100" algn="l"/>
                <a:tab pos="7239000" algn="l"/>
              </a:tabLst>
              <a:defRPr/>
            </a:pPr>
            <a:endParaRPr lang="en-GB" sz="1400" dirty="0">
              <a:solidFill>
                <a:srgbClr val="000000"/>
              </a:solidFill>
              <a:cs typeface="WenQuanYi Micro Hei" charset="0"/>
            </a:endParaRPr>
          </a:p>
          <a:p>
            <a:pPr marL="215900" indent="-215900" algn="ctr">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Lst>
              <a:defRPr/>
            </a:pPr>
            <a:r>
              <a:rPr lang="en-GB" sz="1600" dirty="0">
                <a:solidFill>
                  <a:srgbClr val="000000"/>
                </a:solidFill>
                <a:cs typeface="WenQuanYi Micro Hei" charset="0"/>
              </a:rPr>
              <a:t>Wide range of </a:t>
            </a:r>
            <a:r>
              <a:rPr lang="en-GB" sz="1600" dirty="0" err="1">
                <a:solidFill>
                  <a:srgbClr val="000000"/>
                </a:solidFill>
                <a:cs typeface="WenQuanYi Micro Hei" charset="0"/>
              </a:rPr>
              <a:t>spatio</a:t>
            </a:r>
            <a:r>
              <a:rPr lang="en-GB" sz="1600" dirty="0">
                <a:solidFill>
                  <a:srgbClr val="000000"/>
                </a:solidFill>
                <a:cs typeface="WenQuanYi Micro Hei" charset="0"/>
              </a:rPr>
              <a:t>-temporal scales</a:t>
            </a:r>
          </a:p>
        </p:txBody>
      </p:sp>
      <p:sp>
        <p:nvSpPr>
          <p:cNvPr id="14338" name="Rectangle 2"/>
          <p:cNvSpPr>
            <a:spLocks noChangeArrowheads="1"/>
          </p:cNvSpPr>
          <p:nvPr/>
        </p:nvSpPr>
        <p:spPr bwMode="auto">
          <a:xfrm>
            <a:off x="765175" y="4032250"/>
            <a:ext cx="7616825" cy="1006475"/>
          </a:xfrm>
          <a:prstGeom prst="rect">
            <a:avLst/>
          </a:prstGeom>
          <a:solidFill>
            <a:srgbClr val="83CAFF"/>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9112" rIns="90000" bIns="45000" anchor="ctr"/>
          <a:lstStyle/>
          <a:p>
            <a:pPr marL="215900" indent="-215900" algn="ctr">
              <a:tabLst>
                <a:tab pos="723900" algn="l"/>
                <a:tab pos="1447800" algn="l"/>
                <a:tab pos="2171700" algn="l"/>
                <a:tab pos="2895600" algn="l"/>
                <a:tab pos="3619500" algn="l"/>
                <a:tab pos="4343400" algn="l"/>
                <a:tab pos="5067300" algn="l"/>
                <a:tab pos="5791200" algn="l"/>
                <a:tab pos="6515100" algn="l"/>
                <a:tab pos="7239000" algn="l"/>
              </a:tabLst>
              <a:defRPr/>
            </a:pPr>
            <a:r>
              <a:rPr lang="en-GB" sz="1600" b="1" dirty="0">
                <a:solidFill>
                  <a:srgbClr val="000000"/>
                </a:solidFill>
                <a:cs typeface="WenQuanYi Micro Hei" charset="0"/>
              </a:rPr>
              <a:t>Aerosol module (global configuration):</a:t>
            </a:r>
          </a:p>
          <a:p>
            <a:pPr marL="215900" indent="-215900" algn="ctr">
              <a:tabLst>
                <a:tab pos="723900" algn="l"/>
                <a:tab pos="1447800" algn="l"/>
                <a:tab pos="2171700" algn="l"/>
                <a:tab pos="2895600" algn="l"/>
                <a:tab pos="3619500" algn="l"/>
                <a:tab pos="4343400" algn="l"/>
                <a:tab pos="5067300" algn="l"/>
                <a:tab pos="5791200" algn="l"/>
                <a:tab pos="6515100" algn="l"/>
                <a:tab pos="7239000" algn="l"/>
              </a:tabLst>
              <a:defRPr/>
            </a:pPr>
            <a:endParaRPr lang="en-GB" sz="1400" dirty="0">
              <a:solidFill>
                <a:srgbClr val="000000"/>
              </a:solidFill>
              <a:cs typeface="WenQuanYi Micro Hei" charset="0"/>
            </a:endParaRPr>
          </a:p>
          <a:p>
            <a:pPr marL="215900" indent="-215900" algn="ctr">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Lst>
              <a:defRPr/>
            </a:pPr>
            <a:r>
              <a:rPr lang="en-GB" sz="1600" dirty="0" smtClean="0">
                <a:solidFill>
                  <a:srgbClr val="000000"/>
                </a:solidFill>
                <a:cs typeface="WenQuanYi Micro Hei" charset="0"/>
              </a:rPr>
              <a:t>5 aerosol species (natural </a:t>
            </a:r>
            <a:r>
              <a:rPr lang="en-GB" sz="1600" dirty="0">
                <a:solidFill>
                  <a:srgbClr val="000000"/>
                </a:solidFill>
                <a:cs typeface="WenQuanYi Micro Hei" charset="0"/>
              </a:rPr>
              <a:t>and anthropogenic </a:t>
            </a:r>
            <a:r>
              <a:rPr lang="en-GB" sz="1600" dirty="0" smtClean="0">
                <a:solidFill>
                  <a:srgbClr val="000000"/>
                </a:solidFill>
                <a:cs typeface="WenQuanYi Micro Hei" charset="0"/>
              </a:rPr>
              <a:t>origin)</a:t>
            </a:r>
          </a:p>
        </p:txBody>
      </p:sp>
      <p:sp>
        <p:nvSpPr>
          <p:cNvPr id="14339" name="Rectangle 3"/>
          <p:cNvSpPr>
            <a:spLocks noChangeArrowheads="1"/>
          </p:cNvSpPr>
          <p:nvPr/>
        </p:nvSpPr>
        <p:spPr bwMode="auto">
          <a:xfrm>
            <a:off x="765175" y="5400675"/>
            <a:ext cx="7616825" cy="914400"/>
          </a:xfrm>
          <a:prstGeom prst="rect">
            <a:avLst/>
          </a:prstGeom>
          <a:solidFill>
            <a:srgbClr val="AECF00"/>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9112" rIns="90000" bIns="45000" anchor="ctr"/>
          <a:lstStyle/>
          <a:p>
            <a:pPr marL="215900" indent="-215900" algn="ctr">
              <a:tabLst>
                <a:tab pos="723900" algn="l"/>
                <a:tab pos="1447800" algn="l"/>
                <a:tab pos="2171700" algn="l"/>
                <a:tab pos="2895600" algn="l"/>
                <a:tab pos="3619500" algn="l"/>
                <a:tab pos="4343400" algn="l"/>
                <a:tab pos="5067300" algn="l"/>
                <a:tab pos="5791200" algn="l"/>
                <a:tab pos="6515100" algn="l"/>
                <a:tab pos="7239000" algn="l"/>
              </a:tabLst>
              <a:defRPr/>
            </a:pPr>
            <a:r>
              <a:rPr lang="en-GB" sz="1600" b="1">
                <a:solidFill>
                  <a:srgbClr val="000000"/>
                </a:solidFill>
                <a:cs typeface="WenQuanYi Micro Hei" charset="0"/>
              </a:rPr>
              <a:t>Gas-phase module (global configuration):</a:t>
            </a:r>
          </a:p>
          <a:p>
            <a:pPr marL="215900" indent="-215900" algn="ctr">
              <a:tabLst>
                <a:tab pos="723900" algn="l"/>
                <a:tab pos="1447800" algn="l"/>
                <a:tab pos="2171700" algn="l"/>
                <a:tab pos="2895600" algn="l"/>
                <a:tab pos="3619500" algn="l"/>
                <a:tab pos="4343400" algn="l"/>
                <a:tab pos="5067300" algn="l"/>
                <a:tab pos="5791200" algn="l"/>
                <a:tab pos="6515100" algn="l"/>
                <a:tab pos="7239000" algn="l"/>
              </a:tabLst>
              <a:defRPr/>
            </a:pPr>
            <a:endParaRPr lang="en-GB" sz="1400">
              <a:solidFill>
                <a:srgbClr val="000000"/>
              </a:solidFill>
              <a:cs typeface="WenQuanYi Micro Hei" charset="0"/>
            </a:endParaRPr>
          </a:p>
          <a:p>
            <a:pPr marL="215900" indent="-215900" algn="ctr">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Lst>
              <a:defRPr/>
            </a:pPr>
            <a:r>
              <a:rPr lang="en-GB" sz="1600">
                <a:solidFill>
                  <a:srgbClr val="000000"/>
                </a:solidFill>
                <a:cs typeface="WenQuanYi Micro Hei" charset="0"/>
              </a:rPr>
              <a:t>9 precursors for secondary aerosol formation</a:t>
            </a:r>
          </a:p>
        </p:txBody>
      </p:sp>
      <p:sp>
        <p:nvSpPr>
          <p:cNvPr id="14340" name="Rectangle 4"/>
          <p:cNvSpPr>
            <a:spLocks noChangeArrowheads="1"/>
          </p:cNvSpPr>
          <p:nvPr/>
        </p:nvSpPr>
        <p:spPr bwMode="auto">
          <a:xfrm>
            <a:off x="768350" y="1541463"/>
            <a:ext cx="7616825" cy="863600"/>
          </a:xfrm>
          <a:prstGeom prst="rect">
            <a:avLst/>
          </a:prstGeom>
          <a:solidFill>
            <a:srgbClr val="FFFFFF"/>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9112" rIns="90000" bIns="45000" anchor="ctr"/>
          <a:lstStyle/>
          <a:p>
            <a:pPr algn="ctr">
              <a:tabLst>
                <a:tab pos="723900" algn="l"/>
                <a:tab pos="1447800" algn="l"/>
                <a:tab pos="2171700" algn="l"/>
                <a:tab pos="2895600" algn="l"/>
                <a:tab pos="3619500" algn="l"/>
                <a:tab pos="4343400" algn="l"/>
                <a:tab pos="5067300" algn="l"/>
                <a:tab pos="5791200" algn="l"/>
                <a:tab pos="6515100" algn="l"/>
                <a:tab pos="7239000" algn="l"/>
              </a:tabLst>
              <a:defRPr/>
            </a:pPr>
            <a:r>
              <a:rPr lang="en-GB" sz="1600" b="1">
                <a:solidFill>
                  <a:srgbClr val="000000"/>
                </a:solidFill>
                <a:cs typeface="WenQuanYi Micro Hei" charset="0"/>
              </a:rPr>
              <a:t>¹Multiscale Online Nonhydrostatic AtmospheRe CHemistry:</a:t>
            </a:r>
          </a:p>
          <a:p>
            <a:pPr algn="ctr">
              <a:tabLst>
                <a:tab pos="723900" algn="l"/>
                <a:tab pos="1447800" algn="l"/>
                <a:tab pos="2171700" algn="l"/>
                <a:tab pos="2895600" algn="l"/>
                <a:tab pos="3619500" algn="l"/>
                <a:tab pos="4343400" algn="l"/>
                <a:tab pos="5067300" algn="l"/>
                <a:tab pos="5791200" algn="l"/>
                <a:tab pos="6515100" algn="l"/>
                <a:tab pos="7239000" algn="l"/>
              </a:tabLst>
              <a:defRPr/>
            </a:pPr>
            <a:endParaRPr lang="en-GB" sz="1600" b="1">
              <a:solidFill>
                <a:srgbClr val="000000"/>
              </a:solidFill>
              <a:cs typeface="WenQuanYi Micro Hei" charset="0"/>
            </a:endParaRPr>
          </a:p>
          <a:p>
            <a:pPr algn="ctr">
              <a:tabLst>
                <a:tab pos="723900" algn="l"/>
                <a:tab pos="1447800" algn="l"/>
                <a:tab pos="2171700" algn="l"/>
                <a:tab pos="2895600" algn="l"/>
                <a:tab pos="3619500" algn="l"/>
                <a:tab pos="4343400" algn="l"/>
                <a:tab pos="5067300" algn="l"/>
                <a:tab pos="5791200" algn="l"/>
                <a:tab pos="6515100" algn="l"/>
                <a:tab pos="7239000" algn="l"/>
              </a:tabLst>
              <a:defRPr/>
            </a:pPr>
            <a:r>
              <a:rPr lang="en-GB" sz="1600" b="1">
                <a:solidFill>
                  <a:srgbClr val="000000"/>
                </a:solidFill>
                <a:cs typeface="WenQuanYi Micro Hei" charset="0"/>
              </a:rPr>
              <a:t>online integrated meteorology-chemistry model for short- and mid-term CWF</a:t>
            </a:r>
          </a:p>
        </p:txBody>
      </p:sp>
      <p:sp>
        <p:nvSpPr>
          <p:cNvPr id="14341" name="Text Box 5"/>
          <p:cNvSpPr txBox="1">
            <a:spLocks noChangeArrowheads="1"/>
          </p:cNvSpPr>
          <p:nvPr/>
        </p:nvSpPr>
        <p:spPr bwMode="auto">
          <a:xfrm>
            <a:off x="0" y="220663"/>
            <a:ext cx="91440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1758"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9pPr>
          </a:lstStyle>
          <a:p>
            <a:pPr>
              <a:defRPr/>
            </a:pPr>
            <a:r>
              <a:rPr lang="en-GB" sz="1900" smtClean="0">
                <a:solidFill>
                  <a:srgbClr val="FFFFFF"/>
                </a:solidFill>
              </a:rPr>
              <a:t>Methodology: NMMB-MONARCH model</a:t>
            </a:r>
          </a:p>
        </p:txBody>
      </p:sp>
      <p:sp>
        <p:nvSpPr>
          <p:cNvPr id="14342" name="Rectangle 6"/>
          <p:cNvSpPr>
            <a:spLocks noChangeArrowheads="1"/>
          </p:cNvSpPr>
          <p:nvPr/>
        </p:nvSpPr>
        <p:spPr bwMode="auto">
          <a:xfrm>
            <a:off x="258763" y="6767513"/>
            <a:ext cx="8266112" cy="219075"/>
          </a:xfrm>
          <a:prstGeom prst="rect">
            <a:avLst/>
          </a:prstGeom>
          <a:solidFill>
            <a:srgbClr val="CCCCCC"/>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4702" rIns="90000" bIns="45000" anchor="ctr"/>
          <a:lstStyle/>
          <a:p>
            <a:pP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1100">
                <a:solidFill>
                  <a:srgbClr val="000000"/>
                </a:solidFill>
                <a:cs typeface="WenQuanYi Micro Hei" charset="0"/>
              </a:rPr>
              <a:t>1.Pérez et al. [2011]; 2.Jorba et al. [2012]; 3.Spada et al. [2013]; 4.Spada [2015]; 5.Badia et al. [2017]; 6.Janjic and Gall [2012]</a:t>
            </a:r>
          </a:p>
        </p:txBody>
      </p:sp>
      <p:sp>
        <p:nvSpPr>
          <p:cNvPr id="14343" name="Text Box 7"/>
          <p:cNvSpPr txBox="1">
            <a:spLocks noChangeArrowheads="1"/>
          </p:cNvSpPr>
          <p:nvPr/>
        </p:nvSpPr>
        <p:spPr bwMode="auto">
          <a:xfrm>
            <a:off x="252413" y="1044575"/>
            <a:ext cx="8640762"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0876"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9pPr>
          </a:lstStyle>
          <a:p>
            <a:pPr>
              <a:defRPr/>
            </a:pPr>
            <a:r>
              <a:rPr lang="en-GB" dirty="0" smtClean="0"/>
              <a:t>NMMB-MONARCH [1,2,3,4,5]</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Oval 1"/>
          <p:cNvSpPr>
            <a:spLocks noChangeArrowheads="1"/>
          </p:cNvSpPr>
          <p:nvPr/>
        </p:nvSpPr>
        <p:spPr bwMode="auto">
          <a:xfrm>
            <a:off x="5834063" y="1665288"/>
            <a:ext cx="1079500" cy="841375"/>
          </a:xfrm>
          <a:prstGeom prst="ellipse">
            <a:avLst/>
          </a:prstGeom>
          <a:solidFill>
            <a:srgbClr val="FFFFFF"/>
          </a:solidFill>
          <a:ln w="9525">
            <a:solidFill>
              <a:srgbClr val="FF420E"/>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WenQuanYi Micro Hei" charset="0"/>
            </a:endParaRPr>
          </a:p>
        </p:txBody>
      </p:sp>
      <p:sp>
        <p:nvSpPr>
          <p:cNvPr id="17410" name="Oval 2"/>
          <p:cNvSpPr>
            <a:spLocks noChangeArrowheads="1"/>
          </p:cNvSpPr>
          <p:nvPr/>
        </p:nvSpPr>
        <p:spPr bwMode="auto">
          <a:xfrm>
            <a:off x="5148263" y="1784350"/>
            <a:ext cx="647700" cy="601663"/>
          </a:xfrm>
          <a:prstGeom prst="ellipse">
            <a:avLst/>
          </a:prstGeom>
          <a:solidFill>
            <a:srgbClr val="FFFFFF"/>
          </a:solidFill>
          <a:ln w="9525">
            <a:solidFill>
              <a:srgbClr val="FF420E"/>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WenQuanYi Micro Hei" charset="0"/>
            </a:endParaRPr>
          </a:p>
        </p:txBody>
      </p:sp>
      <p:sp>
        <p:nvSpPr>
          <p:cNvPr id="17411" name="Oval 3"/>
          <p:cNvSpPr>
            <a:spLocks noChangeArrowheads="1"/>
          </p:cNvSpPr>
          <p:nvPr/>
        </p:nvSpPr>
        <p:spPr bwMode="auto">
          <a:xfrm>
            <a:off x="4562475" y="1812925"/>
            <a:ext cx="549275" cy="576263"/>
          </a:xfrm>
          <a:prstGeom prst="ellipse">
            <a:avLst/>
          </a:prstGeom>
          <a:solidFill>
            <a:srgbClr val="FFFFFF"/>
          </a:solidFill>
          <a:ln w="9525">
            <a:solidFill>
              <a:srgbClr val="FF420E"/>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WenQuanYi Micro Hei" charset="0"/>
            </a:endParaRPr>
          </a:p>
        </p:txBody>
      </p:sp>
      <p:sp>
        <p:nvSpPr>
          <p:cNvPr id="17412" name="Oval 4"/>
          <p:cNvSpPr>
            <a:spLocks noChangeArrowheads="1"/>
          </p:cNvSpPr>
          <p:nvPr/>
        </p:nvSpPr>
        <p:spPr bwMode="auto">
          <a:xfrm>
            <a:off x="2305050" y="1592263"/>
            <a:ext cx="2076450" cy="1006475"/>
          </a:xfrm>
          <a:prstGeom prst="ellipse">
            <a:avLst/>
          </a:prstGeom>
          <a:solidFill>
            <a:srgbClr val="FFFFFF"/>
          </a:solidFill>
          <a:ln w="9525">
            <a:solidFill>
              <a:srgbClr val="FF420E"/>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WenQuanYi Micro Hei" charset="0"/>
            </a:endParaRPr>
          </a:p>
        </p:txBody>
      </p:sp>
      <p:sp>
        <p:nvSpPr>
          <p:cNvPr id="17413" name="Text Box 5"/>
          <p:cNvSpPr txBox="1">
            <a:spLocks noChangeArrowheads="1"/>
          </p:cNvSpPr>
          <p:nvPr/>
        </p:nvSpPr>
        <p:spPr bwMode="auto">
          <a:xfrm>
            <a:off x="252413" y="1044575"/>
            <a:ext cx="8640762"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0876"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9pPr>
          </a:lstStyle>
          <a:p>
            <a:pPr>
              <a:defRPr/>
            </a:pPr>
            <a:r>
              <a:rPr lang="en-GB" smtClean="0"/>
              <a:t>Aerosol processes implemented in the model [1,2]</a:t>
            </a:r>
          </a:p>
        </p:txBody>
      </p:sp>
      <p:sp>
        <p:nvSpPr>
          <p:cNvPr id="17414" name="Rectangle 6"/>
          <p:cNvSpPr>
            <a:spLocks noChangeArrowheads="1"/>
          </p:cNvSpPr>
          <p:nvPr/>
        </p:nvSpPr>
        <p:spPr bwMode="auto">
          <a:xfrm>
            <a:off x="1908175" y="2916238"/>
            <a:ext cx="1225550" cy="603250"/>
          </a:xfrm>
          <a:prstGeom prst="rect">
            <a:avLst/>
          </a:prstGeom>
          <a:solidFill>
            <a:srgbClr val="FF420E"/>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9112" rIns="90000" bIns="45000" anchor="ctr"/>
          <a:lstStyle/>
          <a:p>
            <a:pPr algn="ctr">
              <a:tabLst>
                <a:tab pos="723900" algn="l"/>
              </a:tabLst>
              <a:defRPr/>
            </a:pPr>
            <a:r>
              <a:rPr lang="en-GB" sz="1600" b="1">
                <a:solidFill>
                  <a:srgbClr val="000000"/>
                </a:solidFill>
                <a:cs typeface="WenQuanYi Micro Hei" charset="0"/>
              </a:rPr>
              <a:t>horizontal</a:t>
            </a:r>
          </a:p>
          <a:p>
            <a:pPr algn="ctr">
              <a:tabLst>
                <a:tab pos="723900" algn="l"/>
              </a:tabLst>
              <a:defRPr/>
            </a:pPr>
            <a:r>
              <a:rPr lang="en-GB" sz="1600" b="1">
                <a:solidFill>
                  <a:srgbClr val="000000"/>
                </a:solidFill>
                <a:cs typeface="WenQuanYi Micro Hei" charset="0"/>
              </a:rPr>
              <a:t>advection</a:t>
            </a:r>
          </a:p>
        </p:txBody>
      </p:sp>
      <p:sp>
        <p:nvSpPr>
          <p:cNvPr id="17415" name="Rectangle 7"/>
          <p:cNvSpPr>
            <a:spLocks noChangeArrowheads="1"/>
          </p:cNvSpPr>
          <p:nvPr/>
        </p:nvSpPr>
        <p:spPr bwMode="auto">
          <a:xfrm>
            <a:off x="3419475" y="2916238"/>
            <a:ext cx="1225550" cy="603250"/>
          </a:xfrm>
          <a:prstGeom prst="rect">
            <a:avLst/>
          </a:prstGeom>
          <a:solidFill>
            <a:srgbClr val="FF420E"/>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9112" rIns="90000" bIns="45000" anchor="ctr"/>
          <a:lstStyle/>
          <a:p>
            <a:pPr algn="ctr">
              <a:tabLst>
                <a:tab pos="723900" algn="l"/>
              </a:tabLst>
              <a:defRPr/>
            </a:pPr>
            <a:r>
              <a:rPr lang="en-GB" sz="1600" b="1">
                <a:solidFill>
                  <a:srgbClr val="000000"/>
                </a:solidFill>
                <a:cs typeface="WenQuanYi Micro Hei" charset="0"/>
              </a:rPr>
              <a:t>turbulence</a:t>
            </a:r>
          </a:p>
        </p:txBody>
      </p:sp>
      <p:sp>
        <p:nvSpPr>
          <p:cNvPr id="17416" name="Rectangle 8"/>
          <p:cNvSpPr>
            <a:spLocks noChangeArrowheads="1"/>
          </p:cNvSpPr>
          <p:nvPr/>
        </p:nvSpPr>
        <p:spPr bwMode="auto">
          <a:xfrm>
            <a:off x="4932363" y="2916238"/>
            <a:ext cx="1408112" cy="603250"/>
          </a:xfrm>
          <a:prstGeom prst="rect">
            <a:avLst/>
          </a:prstGeom>
          <a:solidFill>
            <a:srgbClr val="FF420E"/>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9112" rIns="90000" bIns="45000" anchor="ctr"/>
          <a:lstStyle/>
          <a:p>
            <a:pPr algn="ctr">
              <a:tabLst>
                <a:tab pos="723900" algn="l"/>
              </a:tabLst>
              <a:defRPr/>
            </a:pPr>
            <a:r>
              <a:rPr lang="en-GB" sz="1600" b="1">
                <a:solidFill>
                  <a:srgbClr val="000000"/>
                </a:solidFill>
                <a:cs typeface="WenQuanYi Micro Hei" charset="0"/>
              </a:rPr>
              <a:t>production</a:t>
            </a:r>
          </a:p>
        </p:txBody>
      </p:sp>
      <p:sp>
        <p:nvSpPr>
          <p:cNvPr id="17417" name="Rectangle 9"/>
          <p:cNvSpPr>
            <a:spLocks noChangeArrowheads="1"/>
          </p:cNvSpPr>
          <p:nvPr/>
        </p:nvSpPr>
        <p:spPr bwMode="auto">
          <a:xfrm>
            <a:off x="6624638" y="2916238"/>
            <a:ext cx="1692275" cy="1152525"/>
          </a:xfrm>
          <a:prstGeom prst="rect">
            <a:avLst/>
          </a:prstGeom>
          <a:solidFill>
            <a:srgbClr val="FF420E"/>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9112" rIns="90000" bIns="45000" anchor="ctr"/>
          <a:lstStyle/>
          <a:p>
            <a:pPr algn="ctr">
              <a:tabLst>
                <a:tab pos="723900" algn="l"/>
                <a:tab pos="1447800" algn="l"/>
              </a:tabLst>
              <a:defRPr/>
            </a:pPr>
            <a:r>
              <a:rPr lang="en-GB" sz="1600" b="1">
                <a:solidFill>
                  <a:srgbClr val="000000"/>
                </a:solidFill>
                <a:cs typeface="WenQuanYi Micro Hei" charset="0"/>
              </a:rPr>
              <a:t>sinks:</a:t>
            </a:r>
          </a:p>
          <a:p>
            <a:pPr algn="ctr">
              <a:tabLst>
                <a:tab pos="723900" algn="l"/>
                <a:tab pos="1447800" algn="l"/>
              </a:tabLst>
              <a:defRPr/>
            </a:pPr>
            <a:r>
              <a:rPr lang="en-GB" sz="1400">
                <a:solidFill>
                  <a:srgbClr val="000000"/>
                </a:solidFill>
                <a:cs typeface="WenQuanYi Micro Hei" charset="0"/>
              </a:rPr>
              <a:t>sedimentation</a:t>
            </a:r>
          </a:p>
          <a:p>
            <a:pPr algn="ctr">
              <a:tabLst>
                <a:tab pos="723900" algn="l"/>
                <a:tab pos="1447800" algn="l"/>
              </a:tabLst>
              <a:defRPr/>
            </a:pPr>
            <a:r>
              <a:rPr lang="en-GB" sz="1400">
                <a:solidFill>
                  <a:srgbClr val="000000"/>
                </a:solidFill>
                <a:cs typeface="WenQuanYi Micro Hei" charset="0"/>
              </a:rPr>
              <a:t>dry deposition</a:t>
            </a:r>
          </a:p>
          <a:p>
            <a:pPr algn="ctr">
              <a:tabLst>
                <a:tab pos="723900" algn="l"/>
                <a:tab pos="1447800" algn="l"/>
              </a:tabLst>
              <a:defRPr/>
            </a:pPr>
            <a:r>
              <a:rPr lang="en-GB" sz="1400">
                <a:solidFill>
                  <a:srgbClr val="000000"/>
                </a:solidFill>
                <a:cs typeface="WenQuanYi Micro Hei" charset="0"/>
              </a:rPr>
              <a:t>wet deposition</a:t>
            </a:r>
          </a:p>
        </p:txBody>
      </p:sp>
      <p:cxnSp>
        <p:nvCxnSpPr>
          <p:cNvPr id="17418" name="AutoShape 10"/>
          <p:cNvCxnSpPr>
            <a:cxnSpLocks noChangeShapeType="1"/>
            <a:stCxn id="17412" idx="4"/>
            <a:endCxn id="17414" idx="0"/>
          </p:cNvCxnSpPr>
          <p:nvPr/>
        </p:nvCxnSpPr>
        <p:spPr bwMode="auto">
          <a:xfrm flipH="1">
            <a:off x="2520950" y="2598738"/>
            <a:ext cx="820738" cy="317500"/>
          </a:xfrm>
          <a:prstGeom prst="straightConnector1">
            <a:avLst/>
          </a:prstGeom>
          <a:noFill/>
          <a:ln w="9525">
            <a:solidFill>
              <a:srgbClr val="FF420E"/>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17419" name="AutoShape 11"/>
          <p:cNvCxnSpPr>
            <a:cxnSpLocks noChangeShapeType="1"/>
            <a:stCxn id="17411" idx="4"/>
            <a:endCxn id="17415" idx="0"/>
          </p:cNvCxnSpPr>
          <p:nvPr/>
        </p:nvCxnSpPr>
        <p:spPr bwMode="auto">
          <a:xfrm flipH="1">
            <a:off x="4032250" y="2387600"/>
            <a:ext cx="804863" cy="528638"/>
          </a:xfrm>
          <a:prstGeom prst="straightConnector1">
            <a:avLst/>
          </a:prstGeom>
          <a:noFill/>
          <a:ln w="9525">
            <a:solidFill>
              <a:srgbClr val="FF420E"/>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graphicFrame>
        <p:nvGraphicFramePr>
          <p:cNvPr id="26636" name="Object 12"/>
          <p:cNvGraphicFramePr>
            <a:graphicFrameLocks noChangeAspect="1"/>
          </p:cNvGraphicFramePr>
          <p:nvPr/>
        </p:nvGraphicFramePr>
        <p:xfrm>
          <a:off x="2286000" y="1846263"/>
          <a:ext cx="4572000" cy="639762"/>
        </p:xfrm>
        <a:graphic>
          <a:graphicData uri="http://schemas.openxmlformats.org/presentationml/2006/ole">
            <mc:AlternateContent xmlns:mc="http://schemas.openxmlformats.org/markup-compatibility/2006">
              <mc:Choice xmlns:v="urn:schemas-microsoft-com:vml" Requires="v">
                <p:oleObj spid="_x0000_s26714" r:id="rId4" imgW="2349500" imgH="330200" progId="">
                  <p:embed/>
                </p:oleObj>
              </mc:Choice>
              <mc:Fallback>
                <p:oleObj r:id="rId4" imgW="2349500" imgH="330200" progId="">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1846263"/>
                        <a:ext cx="4572000" cy="6397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cxnSp>
        <p:nvCxnSpPr>
          <p:cNvPr id="17421" name="AutoShape 13"/>
          <p:cNvCxnSpPr>
            <a:cxnSpLocks noChangeShapeType="1"/>
            <a:stCxn id="17410" idx="4"/>
            <a:endCxn id="17416" idx="0"/>
          </p:cNvCxnSpPr>
          <p:nvPr/>
        </p:nvCxnSpPr>
        <p:spPr bwMode="auto">
          <a:xfrm>
            <a:off x="5472113" y="2387600"/>
            <a:ext cx="165100" cy="528638"/>
          </a:xfrm>
          <a:prstGeom prst="straightConnector1">
            <a:avLst/>
          </a:prstGeom>
          <a:noFill/>
          <a:ln w="9525">
            <a:solidFill>
              <a:srgbClr val="FF420E"/>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17422" name="AutoShape 14"/>
          <p:cNvCxnSpPr>
            <a:cxnSpLocks noChangeShapeType="1"/>
            <a:stCxn id="17409" idx="4"/>
            <a:endCxn id="17417" idx="0"/>
          </p:cNvCxnSpPr>
          <p:nvPr/>
        </p:nvCxnSpPr>
        <p:spPr bwMode="auto">
          <a:xfrm>
            <a:off x="6373813" y="2506663"/>
            <a:ext cx="1096962" cy="409575"/>
          </a:xfrm>
          <a:prstGeom prst="straightConnector1">
            <a:avLst/>
          </a:prstGeom>
          <a:noFill/>
          <a:ln w="9525">
            <a:solidFill>
              <a:srgbClr val="FF420E"/>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17423" name="Rectangle 15"/>
          <p:cNvSpPr>
            <a:spLocks noChangeArrowheads="1"/>
          </p:cNvSpPr>
          <p:nvPr/>
        </p:nvSpPr>
        <p:spPr bwMode="auto">
          <a:xfrm>
            <a:off x="258763" y="6767513"/>
            <a:ext cx="8266112" cy="219075"/>
          </a:xfrm>
          <a:prstGeom prst="rect">
            <a:avLst/>
          </a:prstGeom>
          <a:solidFill>
            <a:srgbClr val="CCCCCC"/>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5584" rIns="90000" bIns="45000" anchor="ctr"/>
          <a:lstStyle/>
          <a:p>
            <a:pP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1200">
                <a:solidFill>
                  <a:srgbClr val="000000"/>
                </a:solidFill>
                <a:cs typeface="WenQuanYi Micro Hei" charset="0"/>
              </a:rPr>
              <a:t>1.Pérez et al. [2011]; 2.Spada [2015]; 3.Chin et al. [2002]; 4.Hess et al. [1998]</a:t>
            </a:r>
          </a:p>
        </p:txBody>
      </p:sp>
      <p:sp>
        <p:nvSpPr>
          <p:cNvPr id="17424" name="Text Box 16"/>
          <p:cNvSpPr txBox="1">
            <a:spLocks noChangeArrowheads="1"/>
          </p:cNvSpPr>
          <p:nvPr/>
        </p:nvSpPr>
        <p:spPr bwMode="auto">
          <a:xfrm>
            <a:off x="0" y="220663"/>
            <a:ext cx="91440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1758"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9pPr>
          </a:lstStyle>
          <a:p>
            <a:pPr>
              <a:defRPr/>
            </a:pPr>
            <a:r>
              <a:rPr lang="en-GB" sz="1900" smtClean="0">
                <a:solidFill>
                  <a:srgbClr val="FFFFFF"/>
                </a:solidFill>
              </a:rPr>
              <a:t>Methodology: NMMB-MONARCH model</a:t>
            </a:r>
          </a:p>
        </p:txBody>
      </p:sp>
      <p:sp>
        <p:nvSpPr>
          <p:cNvPr id="17425" name="Text Box 17"/>
          <p:cNvSpPr txBox="1">
            <a:spLocks noChangeArrowheads="1"/>
          </p:cNvSpPr>
          <p:nvPr/>
        </p:nvSpPr>
        <p:spPr bwMode="auto">
          <a:xfrm>
            <a:off x="233363" y="4211638"/>
            <a:ext cx="8675687"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0876"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9pPr>
          </a:lstStyle>
          <a:p>
            <a:pPr>
              <a:defRPr/>
            </a:pPr>
            <a:r>
              <a:rPr lang="en-GB" smtClean="0"/>
              <a:t>Global aerosol parameterization [1,2]: GOCART [3] → OPAC [4]</a:t>
            </a:r>
          </a:p>
        </p:txBody>
      </p:sp>
      <p:sp>
        <p:nvSpPr>
          <p:cNvPr id="17426" name="Rectangle 18"/>
          <p:cNvSpPr>
            <a:spLocks noChangeArrowheads="1"/>
          </p:cNvSpPr>
          <p:nvPr/>
        </p:nvSpPr>
        <p:spPr bwMode="auto">
          <a:xfrm>
            <a:off x="71438" y="4718050"/>
            <a:ext cx="1609725" cy="1425575"/>
          </a:xfrm>
          <a:prstGeom prst="rect">
            <a:avLst/>
          </a:prstGeom>
          <a:solidFill>
            <a:srgbClr val="FFD320"/>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9112" rIns="90000" bIns="45000" anchor="ctr"/>
          <a:lstStyle/>
          <a:p>
            <a:pPr marL="215900" indent="-215900" algn="ctr">
              <a:tabLst>
                <a:tab pos="723900" algn="l"/>
                <a:tab pos="1447800" algn="l"/>
              </a:tabLst>
              <a:defRPr/>
            </a:pPr>
            <a:r>
              <a:rPr lang="en-GB" sz="1600" b="1">
                <a:solidFill>
                  <a:srgbClr val="000000"/>
                </a:solidFill>
                <a:cs typeface="WenQuanYi Micro Hei" charset="0"/>
              </a:rPr>
              <a:t>Mineral dust</a:t>
            </a:r>
          </a:p>
          <a:p>
            <a:pPr marL="215900" indent="-215900" algn="ctr">
              <a:tabLst>
                <a:tab pos="723900" algn="l"/>
                <a:tab pos="1447800" algn="l"/>
              </a:tabLst>
              <a:defRPr/>
            </a:pPr>
            <a:endParaRPr lang="en-GB" sz="1400">
              <a:solidFill>
                <a:srgbClr val="000000"/>
              </a:solidFill>
              <a:cs typeface="WenQuanYi Micro Hei" charset="0"/>
            </a:endParaRPr>
          </a:p>
          <a:p>
            <a:pPr marL="215900" indent="-215900" algn="ctr">
              <a:buSzPct val="45000"/>
              <a:buFont typeface="Wingdings" charset="0"/>
              <a:buChar char=""/>
              <a:tabLst>
                <a:tab pos="723900" algn="l"/>
                <a:tab pos="1447800" algn="l"/>
              </a:tabLst>
              <a:defRPr/>
            </a:pPr>
            <a:r>
              <a:rPr lang="en-GB" sz="1400">
                <a:solidFill>
                  <a:srgbClr val="000000"/>
                </a:solidFill>
                <a:cs typeface="WenQuanYi Micro Hei" charset="0"/>
              </a:rPr>
              <a:t>8 size bins </a:t>
            </a:r>
            <a:r>
              <a:rPr lang="en-GB" sz="1100">
                <a:solidFill>
                  <a:srgbClr val="000000"/>
                </a:solidFill>
                <a:cs typeface="WenQuanYi Micro Hei" charset="0"/>
              </a:rPr>
              <a:t>(PB)</a:t>
            </a:r>
          </a:p>
          <a:p>
            <a:pPr marL="215900" indent="-215900" algn="ctr">
              <a:buSzPct val="45000"/>
              <a:buFont typeface="Wingdings" charset="0"/>
              <a:buNone/>
              <a:tabLst>
                <a:tab pos="723900" algn="l"/>
                <a:tab pos="1447800" algn="l"/>
              </a:tabLst>
              <a:defRPr/>
            </a:pPr>
            <a:endParaRPr lang="en-GB" sz="1400">
              <a:solidFill>
                <a:srgbClr val="000000"/>
              </a:solidFill>
              <a:cs typeface="WenQuanYi Micro Hei" charset="0"/>
            </a:endParaRPr>
          </a:p>
          <a:p>
            <a:pPr marL="215900" indent="-215900" algn="ctr">
              <a:buSzPct val="45000"/>
              <a:buFont typeface="Wingdings" charset="0"/>
              <a:buChar char=""/>
              <a:tabLst>
                <a:tab pos="723900" algn="l"/>
                <a:tab pos="1447800" algn="l"/>
              </a:tabLst>
              <a:defRPr/>
            </a:pPr>
            <a:r>
              <a:rPr lang="en-GB" sz="1400">
                <a:solidFill>
                  <a:srgbClr val="000000"/>
                </a:solidFill>
                <a:cs typeface="WenQuanYi Micro Hei" charset="0"/>
              </a:rPr>
              <a:t>Online emission</a:t>
            </a:r>
          </a:p>
        </p:txBody>
      </p:sp>
      <p:sp>
        <p:nvSpPr>
          <p:cNvPr id="17427" name="Rectangle 19"/>
          <p:cNvSpPr>
            <a:spLocks noChangeArrowheads="1"/>
          </p:cNvSpPr>
          <p:nvPr/>
        </p:nvSpPr>
        <p:spPr bwMode="auto">
          <a:xfrm>
            <a:off x="1754188" y="4718050"/>
            <a:ext cx="1609725" cy="1425575"/>
          </a:xfrm>
          <a:prstGeom prst="rect">
            <a:avLst/>
          </a:prstGeom>
          <a:solidFill>
            <a:srgbClr val="66FFFF"/>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9112" rIns="90000" bIns="45000" anchor="ctr"/>
          <a:lstStyle/>
          <a:p>
            <a:pPr marL="215900" indent="-215900" algn="ctr">
              <a:tabLst>
                <a:tab pos="723900" algn="l"/>
                <a:tab pos="1447800" algn="l"/>
              </a:tabLst>
              <a:defRPr/>
            </a:pPr>
            <a:r>
              <a:rPr lang="en-GB" sz="1600" b="1">
                <a:solidFill>
                  <a:srgbClr val="000000"/>
                </a:solidFill>
                <a:cs typeface="WenQuanYi Micro Hei" charset="0"/>
              </a:rPr>
              <a:t>Sea salt</a:t>
            </a:r>
          </a:p>
          <a:p>
            <a:pPr marL="215900" indent="-215900" algn="ctr">
              <a:tabLst>
                <a:tab pos="723900" algn="l"/>
                <a:tab pos="1447800" algn="l"/>
              </a:tabLst>
              <a:defRPr/>
            </a:pPr>
            <a:endParaRPr lang="en-GB" sz="1400">
              <a:solidFill>
                <a:srgbClr val="000000"/>
              </a:solidFill>
              <a:cs typeface="WenQuanYi Micro Hei" charset="0"/>
            </a:endParaRPr>
          </a:p>
          <a:p>
            <a:pPr marL="215900" indent="-215900" algn="ctr">
              <a:buSzPct val="45000"/>
              <a:buFont typeface="Wingdings" charset="0"/>
              <a:buChar char=""/>
              <a:tabLst>
                <a:tab pos="723900" algn="l"/>
                <a:tab pos="1447800" algn="l"/>
              </a:tabLst>
              <a:defRPr/>
            </a:pPr>
            <a:r>
              <a:rPr lang="en-GB" sz="1400">
                <a:solidFill>
                  <a:srgbClr val="000000"/>
                </a:solidFill>
                <a:cs typeface="WenQuanYi Micro Hei" charset="0"/>
              </a:rPr>
              <a:t>8 size bins </a:t>
            </a:r>
            <a:r>
              <a:rPr lang="en-GB" sz="1100">
                <a:solidFill>
                  <a:srgbClr val="000000"/>
                </a:solidFill>
                <a:cs typeface="WenQuanYi Micro Hei" charset="0"/>
              </a:rPr>
              <a:t>(PH)</a:t>
            </a:r>
          </a:p>
          <a:p>
            <a:pPr marL="215900" indent="-215900" algn="ctr">
              <a:buSzPct val="45000"/>
              <a:buFont typeface="Wingdings" charset="0"/>
              <a:buNone/>
              <a:tabLst>
                <a:tab pos="723900" algn="l"/>
                <a:tab pos="1447800" algn="l"/>
              </a:tabLst>
              <a:defRPr/>
            </a:pPr>
            <a:endParaRPr lang="en-GB" sz="1400">
              <a:solidFill>
                <a:srgbClr val="000000"/>
              </a:solidFill>
              <a:cs typeface="WenQuanYi Micro Hei" charset="0"/>
            </a:endParaRPr>
          </a:p>
          <a:p>
            <a:pPr marL="215900" indent="-215900" algn="ctr">
              <a:buSzPct val="45000"/>
              <a:buFont typeface="Wingdings" charset="0"/>
              <a:buChar char=""/>
              <a:tabLst>
                <a:tab pos="723900" algn="l"/>
                <a:tab pos="1447800" algn="l"/>
              </a:tabLst>
              <a:defRPr/>
            </a:pPr>
            <a:r>
              <a:rPr lang="en-GB" sz="1400">
                <a:solidFill>
                  <a:srgbClr val="000000"/>
                </a:solidFill>
                <a:cs typeface="WenQuanYi Micro Hei" charset="0"/>
              </a:rPr>
              <a:t>Online emission</a:t>
            </a:r>
          </a:p>
        </p:txBody>
      </p:sp>
      <p:sp>
        <p:nvSpPr>
          <p:cNvPr id="17428" name="Rectangle 20"/>
          <p:cNvSpPr>
            <a:spLocks noChangeArrowheads="1"/>
          </p:cNvSpPr>
          <p:nvPr/>
        </p:nvSpPr>
        <p:spPr bwMode="auto">
          <a:xfrm>
            <a:off x="3436938" y="4718050"/>
            <a:ext cx="2266950" cy="1425575"/>
          </a:xfrm>
          <a:prstGeom prst="rect">
            <a:avLst/>
          </a:prstGeom>
          <a:solidFill>
            <a:srgbClr val="00CC00"/>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9112" rIns="90000" bIns="45000" anchor="ctr"/>
          <a:lstStyle/>
          <a:p>
            <a:pPr marL="215900" indent="-215900" algn="ctr">
              <a:tabLst>
                <a:tab pos="723900" algn="l"/>
                <a:tab pos="1447800" algn="l"/>
                <a:tab pos="2171700" algn="l"/>
              </a:tabLst>
              <a:defRPr/>
            </a:pPr>
            <a:r>
              <a:rPr lang="en-GB" sz="1600" b="1">
                <a:solidFill>
                  <a:srgbClr val="000000"/>
                </a:solidFill>
                <a:cs typeface="WenQuanYi Micro Hei" charset="0"/>
              </a:rPr>
              <a:t>Organic matter</a:t>
            </a:r>
          </a:p>
          <a:p>
            <a:pPr marL="215900" indent="-215900" algn="ctr">
              <a:tabLst>
                <a:tab pos="723900" algn="l"/>
                <a:tab pos="1447800" algn="l"/>
                <a:tab pos="2171700" algn="l"/>
              </a:tabLst>
              <a:defRPr/>
            </a:pPr>
            <a:endParaRPr lang="en-GB" sz="1400">
              <a:solidFill>
                <a:srgbClr val="000000"/>
              </a:solidFill>
              <a:cs typeface="WenQuanYi Micro Hei" charset="0"/>
            </a:endParaRPr>
          </a:p>
          <a:p>
            <a:pPr marL="215900" indent="-215900" algn="ctr">
              <a:buSzPct val="45000"/>
              <a:buFont typeface="Wingdings" charset="0"/>
              <a:buChar char=""/>
              <a:tabLst>
                <a:tab pos="723900" algn="l"/>
                <a:tab pos="1447800" algn="l"/>
                <a:tab pos="2171700" algn="l"/>
              </a:tabLst>
              <a:defRPr/>
            </a:pPr>
            <a:r>
              <a:rPr lang="en-GB" sz="1400">
                <a:solidFill>
                  <a:srgbClr val="000000"/>
                </a:solidFill>
                <a:cs typeface="WenQuanYi Micro Hei" charset="0"/>
              </a:rPr>
              <a:t>6 modes </a:t>
            </a:r>
            <a:r>
              <a:rPr lang="en-GB" sz="1100">
                <a:solidFill>
                  <a:srgbClr val="000000"/>
                </a:solidFill>
                <a:cs typeface="WenQuanYi Micro Hei" charset="0"/>
              </a:rPr>
              <a:t>(POM+SOA: PB/PH)</a:t>
            </a:r>
          </a:p>
          <a:p>
            <a:pPr marL="215900" indent="-215900" algn="ctr">
              <a:buSzPct val="45000"/>
              <a:buFont typeface="Wingdings" charset="0"/>
              <a:buNone/>
              <a:tabLst>
                <a:tab pos="723900" algn="l"/>
                <a:tab pos="1447800" algn="l"/>
                <a:tab pos="2171700" algn="l"/>
              </a:tabLst>
              <a:defRPr/>
            </a:pPr>
            <a:endParaRPr lang="en-GB" sz="1400">
              <a:solidFill>
                <a:srgbClr val="000000"/>
              </a:solidFill>
              <a:cs typeface="WenQuanYi Micro Hei" charset="0"/>
            </a:endParaRPr>
          </a:p>
          <a:p>
            <a:pPr marL="215900" indent="-215900" algn="ctr">
              <a:buSzPct val="45000"/>
              <a:buFont typeface="Wingdings" charset="0"/>
              <a:buChar char=""/>
              <a:tabLst>
                <a:tab pos="723900" algn="l"/>
                <a:tab pos="1447800" algn="l"/>
                <a:tab pos="2171700" algn="l"/>
              </a:tabLst>
              <a:defRPr/>
            </a:pPr>
            <a:r>
              <a:rPr lang="en-GB" sz="1400">
                <a:solidFill>
                  <a:srgbClr val="000000"/>
                </a:solidFill>
                <a:cs typeface="WenQuanYi Micro Hei" charset="0"/>
              </a:rPr>
              <a:t>Offline emission </a:t>
            </a:r>
            <a:r>
              <a:rPr lang="en-GB" sz="1100">
                <a:solidFill>
                  <a:srgbClr val="000000"/>
                </a:solidFill>
                <a:cs typeface="WenQuanYi Micro Hei" charset="0"/>
              </a:rPr>
              <a:t>(POM)</a:t>
            </a:r>
          </a:p>
          <a:p>
            <a:pPr marL="215900" indent="-215900" algn="ctr">
              <a:buSzPct val="45000"/>
              <a:buFont typeface="Wingdings" charset="0"/>
              <a:buChar char=""/>
              <a:tabLst>
                <a:tab pos="723900" algn="l"/>
                <a:tab pos="1447800" algn="l"/>
                <a:tab pos="2171700" algn="l"/>
              </a:tabLst>
              <a:defRPr/>
            </a:pPr>
            <a:r>
              <a:rPr lang="en-GB" sz="1400">
                <a:solidFill>
                  <a:srgbClr val="000000"/>
                </a:solidFill>
                <a:cs typeface="WenQuanYi Micro Hei" charset="0"/>
              </a:rPr>
              <a:t>Online formation </a:t>
            </a:r>
            <a:r>
              <a:rPr lang="en-GB" sz="1100">
                <a:solidFill>
                  <a:srgbClr val="000000"/>
                </a:solidFill>
                <a:cs typeface="WenQuanYi Micro Hei" charset="0"/>
              </a:rPr>
              <a:t>(SOA)</a:t>
            </a:r>
          </a:p>
        </p:txBody>
      </p:sp>
      <p:sp>
        <p:nvSpPr>
          <p:cNvPr id="17429" name="Rectangle 21"/>
          <p:cNvSpPr>
            <a:spLocks noChangeArrowheads="1"/>
          </p:cNvSpPr>
          <p:nvPr/>
        </p:nvSpPr>
        <p:spPr bwMode="auto">
          <a:xfrm>
            <a:off x="5778500" y="4718050"/>
            <a:ext cx="1609725" cy="1425575"/>
          </a:xfrm>
          <a:prstGeom prst="rect">
            <a:avLst/>
          </a:prstGeom>
          <a:solidFill>
            <a:srgbClr val="666666"/>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9112" rIns="90000" bIns="45000" anchor="ctr"/>
          <a:lstStyle/>
          <a:p>
            <a:pPr marL="215900" indent="-215900" algn="ctr">
              <a:tabLst>
                <a:tab pos="723900" algn="l"/>
                <a:tab pos="1447800" algn="l"/>
              </a:tabLst>
              <a:defRPr/>
            </a:pPr>
            <a:r>
              <a:rPr lang="en-GB" sz="1600" b="1">
                <a:solidFill>
                  <a:srgbClr val="000000"/>
                </a:solidFill>
                <a:cs typeface="WenQuanYi Micro Hei" charset="0"/>
              </a:rPr>
              <a:t>Black carbon</a:t>
            </a:r>
          </a:p>
          <a:p>
            <a:pPr marL="215900" indent="-215900" algn="ctr">
              <a:tabLst>
                <a:tab pos="723900" algn="l"/>
                <a:tab pos="1447800" algn="l"/>
              </a:tabLst>
              <a:defRPr/>
            </a:pPr>
            <a:endParaRPr lang="en-GB" sz="1400">
              <a:solidFill>
                <a:srgbClr val="000000"/>
              </a:solidFill>
              <a:cs typeface="WenQuanYi Micro Hei" charset="0"/>
            </a:endParaRPr>
          </a:p>
          <a:p>
            <a:pPr marL="215900" indent="-215900" algn="ctr">
              <a:buSzPct val="45000"/>
              <a:buFont typeface="Wingdings" charset="0"/>
              <a:buChar char=""/>
              <a:tabLst>
                <a:tab pos="723900" algn="l"/>
                <a:tab pos="1447800" algn="l"/>
              </a:tabLst>
              <a:defRPr/>
            </a:pPr>
            <a:r>
              <a:rPr lang="en-GB" sz="1400">
                <a:solidFill>
                  <a:srgbClr val="000000"/>
                </a:solidFill>
                <a:cs typeface="WenQuanYi Micro Hei" charset="0"/>
              </a:rPr>
              <a:t>2 modes </a:t>
            </a:r>
            <a:r>
              <a:rPr lang="en-GB" sz="1100">
                <a:solidFill>
                  <a:srgbClr val="000000"/>
                </a:solidFill>
                <a:cs typeface="WenQuanYi Micro Hei" charset="0"/>
              </a:rPr>
              <a:t>(PB/PH)</a:t>
            </a:r>
          </a:p>
          <a:p>
            <a:pPr marL="215900" indent="-215900" algn="ctr">
              <a:buSzPct val="45000"/>
              <a:buFont typeface="Wingdings" charset="0"/>
              <a:buNone/>
              <a:tabLst>
                <a:tab pos="723900" algn="l"/>
                <a:tab pos="1447800" algn="l"/>
              </a:tabLst>
              <a:defRPr/>
            </a:pPr>
            <a:endParaRPr lang="en-GB" sz="1400">
              <a:solidFill>
                <a:srgbClr val="000000"/>
              </a:solidFill>
              <a:cs typeface="WenQuanYi Micro Hei" charset="0"/>
            </a:endParaRPr>
          </a:p>
          <a:p>
            <a:pPr marL="215900" indent="-215900" algn="ctr">
              <a:buSzPct val="45000"/>
              <a:buFont typeface="Wingdings" charset="0"/>
              <a:buChar char=""/>
              <a:tabLst>
                <a:tab pos="723900" algn="l"/>
                <a:tab pos="1447800" algn="l"/>
              </a:tabLst>
              <a:defRPr/>
            </a:pPr>
            <a:r>
              <a:rPr lang="en-GB" sz="1400">
                <a:solidFill>
                  <a:srgbClr val="000000"/>
                </a:solidFill>
                <a:cs typeface="WenQuanYi Micro Hei" charset="0"/>
              </a:rPr>
              <a:t>Offline emission</a:t>
            </a:r>
          </a:p>
        </p:txBody>
      </p:sp>
      <p:sp>
        <p:nvSpPr>
          <p:cNvPr id="17430" name="Rectangle 22"/>
          <p:cNvSpPr>
            <a:spLocks noChangeArrowheads="1"/>
          </p:cNvSpPr>
          <p:nvPr/>
        </p:nvSpPr>
        <p:spPr bwMode="auto">
          <a:xfrm>
            <a:off x="7461250" y="4718050"/>
            <a:ext cx="1609725" cy="1425575"/>
          </a:xfrm>
          <a:prstGeom prst="rect">
            <a:avLst/>
          </a:prstGeom>
          <a:solidFill>
            <a:srgbClr val="FF6600"/>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9112" rIns="90000" bIns="45000" anchor="ctr"/>
          <a:lstStyle/>
          <a:p>
            <a:pPr marL="215900" indent="-215900" algn="ctr">
              <a:tabLst>
                <a:tab pos="723900" algn="l"/>
                <a:tab pos="1447800" algn="l"/>
              </a:tabLst>
              <a:defRPr/>
            </a:pPr>
            <a:r>
              <a:rPr lang="en-GB" sz="1600" b="1">
                <a:solidFill>
                  <a:srgbClr val="000000"/>
                </a:solidFill>
                <a:cs typeface="WenQuanYi Micro Hei" charset="0"/>
              </a:rPr>
              <a:t>Sulfate</a:t>
            </a:r>
          </a:p>
          <a:p>
            <a:pPr marL="215900" indent="-215900" algn="ctr">
              <a:tabLst>
                <a:tab pos="723900" algn="l"/>
                <a:tab pos="1447800" algn="l"/>
              </a:tabLst>
              <a:defRPr/>
            </a:pPr>
            <a:endParaRPr lang="en-GB" sz="1400">
              <a:solidFill>
                <a:srgbClr val="000000"/>
              </a:solidFill>
              <a:cs typeface="WenQuanYi Micro Hei" charset="0"/>
            </a:endParaRPr>
          </a:p>
          <a:p>
            <a:pPr marL="215900" indent="-215900" algn="ctr">
              <a:buSzPct val="45000"/>
              <a:buFont typeface="Wingdings" charset="0"/>
              <a:buChar char=""/>
              <a:tabLst>
                <a:tab pos="723900" algn="l"/>
                <a:tab pos="1447800" algn="l"/>
              </a:tabLst>
              <a:defRPr/>
            </a:pPr>
            <a:r>
              <a:rPr lang="en-GB" sz="1400">
                <a:solidFill>
                  <a:srgbClr val="000000"/>
                </a:solidFill>
                <a:cs typeface="WenQuanYi Micro Hei" charset="0"/>
              </a:rPr>
              <a:t>1 mode </a:t>
            </a:r>
            <a:r>
              <a:rPr lang="en-GB" sz="1100">
                <a:solidFill>
                  <a:srgbClr val="000000"/>
                </a:solidFill>
                <a:cs typeface="WenQuanYi Micro Hei" charset="0"/>
              </a:rPr>
              <a:t>(PH)</a:t>
            </a:r>
          </a:p>
          <a:p>
            <a:pPr marL="215900" indent="-215900" algn="ctr">
              <a:buSzPct val="45000"/>
              <a:buFont typeface="Wingdings" charset="0"/>
              <a:buNone/>
              <a:tabLst>
                <a:tab pos="723900" algn="l"/>
                <a:tab pos="1447800" algn="l"/>
              </a:tabLst>
              <a:defRPr/>
            </a:pPr>
            <a:endParaRPr lang="en-GB" sz="1400">
              <a:solidFill>
                <a:srgbClr val="000000"/>
              </a:solidFill>
              <a:cs typeface="WenQuanYi Micro Hei" charset="0"/>
            </a:endParaRPr>
          </a:p>
          <a:p>
            <a:pPr marL="215900" indent="-215900" algn="ctr">
              <a:buSzPct val="45000"/>
              <a:buFont typeface="Wingdings" charset="0"/>
              <a:buChar char=""/>
              <a:tabLst>
                <a:tab pos="723900" algn="l"/>
                <a:tab pos="1447800" algn="l"/>
              </a:tabLst>
              <a:defRPr/>
            </a:pPr>
            <a:r>
              <a:rPr lang="en-GB" sz="1400">
                <a:solidFill>
                  <a:srgbClr val="000000"/>
                </a:solidFill>
                <a:cs typeface="WenQuanYi Micro Hei" charset="0"/>
              </a:rPr>
              <a:t>Online formation</a:t>
            </a:r>
          </a:p>
        </p:txBody>
      </p:sp>
      <p:sp>
        <p:nvSpPr>
          <p:cNvPr id="17431" name="Rectangle 23"/>
          <p:cNvSpPr>
            <a:spLocks noChangeArrowheads="1"/>
          </p:cNvSpPr>
          <p:nvPr/>
        </p:nvSpPr>
        <p:spPr bwMode="auto">
          <a:xfrm>
            <a:off x="73025" y="6199188"/>
            <a:ext cx="1609725" cy="357187"/>
          </a:xfrm>
          <a:prstGeom prst="rect">
            <a:avLst/>
          </a:prstGeom>
          <a:solidFill>
            <a:srgbClr val="FFD320"/>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p>
            <a:pPr algn="ctr">
              <a:tabLst>
                <a:tab pos="723900" algn="l"/>
                <a:tab pos="1447800" algn="l"/>
              </a:tabLst>
              <a:defRPr/>
            </a:pPr>
            <a:r>
              <a:rPr lang="en-GB">
                <a:solidFill>
                  <a:srgbClr val="000000"/>
                </a:solidFill>
                <a:cs typeface="WenQuanYi Micro Hei" charset="0"/>
              </a:rPr>
              <a:t>MIAM</a:t>
            </a:r>
          </a:p>
        </p:txBody>
      </p:sp>
      <p:sp>
        <p:nvSpPr>
          <p:cNvPr id="17432" name="Rectangle 24"/>
          <p:cNvSpPr>
            <a:spLocks noChangeArrowheads="1"/>
          </p:cNvSpPr>
          <p:nvPr/>
        </p:nvSpPr>
        <p:spPr bwMode="auto">
          <a:xfrm>
            <a:off x="1755775" y="6199188"/>
            <a:ext cx="1609725" cy="357187"/>
          </a:xfrm>
          <a:prstGeom prst="rect">
            <a:avLst/>
          </a:prstGeom>
          <a:solidFill>
            <a:srgbClr val="66FFFF"/>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p>
            <a:pPr algn="ctr">
              <a:tabLst>
                <a:tab pos="723900" algn="l"/>
                <a:tab pos="1447800" algn="l"/>
              </a:tabLst>
              <a:defRPr/>
            </a:pPr>
            <a:r>
              <a:rPr lang="en-GB">
                <a:solidFill>
                  <a:srgbClr val="000000"/>
                </a:solidFill>
                <a:cs typeface="WenQuanYi Micro Hei" charset="0"/>
              </a:rPr>
              <a:t>SSAM</a:t>
            </a:r>
          </a:p>
        </p:txBody>
      </p:sp>
      <p:sp>
        <p:nvSpPr>
          <p:cNvPr id="17433" name="Rectangle 25"/>
          <p:cNvSpPr>
            <a:spLocks noChangeArrowheads="1"/>
          </p:cNvSpPr>
          <p:nvPr/>
        </p:nvSpPr>
        <p:spPr bwMode="auto">
          <a:xfrm>
            <a:off x="3438525" y="6199188"/>
            <a:ext cx="2266950" cy="357187"/>
          </a:xfrm>
          <a:prstGeom prst="rect">
            <a:avLst/>
          </a:prstGeom>
          <a:solidFill>
            <a:srgbClr val="00CC00"/>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p>
            <a:pPr algn="ctr">
              <a:tabLst>
                <a:tab pos="723900" algn="l"/>
                <a:tab pos="1447800" algn="l"/>
                <a:tab pos="2171700" algn="l"/>
              </a:tabLst>
              <a:defRPr/>
            </a:pPr>
            <a:r>
              <a:rPr lang="en-GB">
                <a:solidFill>
                  <a:srgbClr val="000000"/>
                </a:solidFill>
                <a:cs typeface="WenQuanYi Micro Hei" charset="0"/>
              </a:rPr>
              <a:t>WASO</a:t>
            </a:r>
          </a:p>
        </p:txBody>
      </p:sp>
      <p:sp>
        <p:nvSpPr>
          <p:cNvPr id="17434" name="Rectangle 26"/>
          <p:cNvSpPr>
            <a:spLocks noChangeArrowheads="1"/>
          </p:cNvSpPr>
          <p:nvPr/>
        </p:nvSpPr>
        <p:spPr bwMode="auto">
          <a:xfrm>
            <a:off x="5778500" y="6199188"/>
            <a:ext cx="1609725" cy="357187"/>
          </a:xfrm>
          <a:prstGeom prst="rect">
            <a:avLst/>
          </a:prstGeom>
          <a:solidFill>
            <a:srgbClr val="666666"/>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p>
            <a:pPr algn="ctr">
              <a:tabLst>
                <a:tab pos="723900" algn="l"/>
                <a:tab pos="1447800" algn="l"/>
              </a:tabLst>
              <a:defRPr/>
            </a:pPr>
            <a:r>
              <a:rPr lang="en-GB">
                <a:solidFill>
                  <a:srgbClr val="000000"/>
                </a:solidFill>
                <a:cs typeface="WenQuanYi Micro Hei" charset="0"/>
              </a:rPr>
              <a:t>SOOT</a:t>
            </a:r>
          </a:p>
        </p:txBody>
      </p:sp>
      <p:sp>
        <p:nvSpPr>
          <p:cNvPr id="17435" name="Rectangle 27"/>
          <p:cNvSpPr>
            <a:spLocks noChangeArrowheads="1"/>
          </p:cNvSpPr>
          <p:nvPr/>
        </p:nvSpPr>
        <p:spPr bwMode="auto">
          <a:xfrm>
            <a:off x="7461250" y="6199188"/>
            <a:ext cx="1609725" cy="357187"/>
          </a:xfrm>
          <a:prstGeom prst="rect">
            <a:avLst/>
          </a:prstGeom>
          <a:solidFill>
            <a:srgbClr val="FF6600"/>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p>
            <a:pPr algn="ctr">
              <a:tabLst>
                <a:tab pos="723900" algn="l"/>
                <a:tab pos="1447800" algn="l"/>
              </a:tabLst>
              <a:defRPr/>
            </a:pPr>
            <a:r>
              <a:rPr lang="en-GB">
                <a:solidFill>
                  <a:srgbClr val="000000"/>
                </a:solidFill>
                <a:cs typeface="WenQuanYi Micro Hei" charset="0"/>
              </a:rPr>
              <a:t>SUSO</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698526" y="1349722"/>
            <a:ext cx="2506662" cy="792163"/>
          </a:xfrm>
          <a:prstGeom prst="rect">
            <a:avLst/>
          </a:prstGeom>
          <a:solidFill>
            <a:srgbClr val="EEEEEE"/>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9112" rIns="90000" bIns="45000" anchor="ctr"/>
          <a:lstStyle/>
          <a:p>
            <a:pPr algn="ctr">
              <a:tabLst>
                <a:tab pos="723900" algn="l"/>
                <a:tab pos="1447800" algn="l"/>
                <a:tab pos="2171700" algn="l"/>
              </a:tabLst>
              <a:defRPr/>
            </a:pPr>
            <a:r>
              <a:rPr lang="en-GB" sz="1600" b="1">
                <a:solidFill>
                  <a:srgbClr val="000000"/>
                </a:solidFill>
                <a:cs typeface="WenQuanYi Micro Hei" charset="0"/>
              </a:rPr>
              <a:t>Radiation scheme</a:t>
            </a:r>
          </a:p>
        </p:txBody>
      </p:sp>
      <p:sp>
        <p:nvSpPr>
          <p:cNvPr id="20483" name="Rectangle 3"/>
          <p:cNvSpPr>
            <a:spLocks noChangeArrowheads="1"/>
          </p:cNvSpPr>
          <p:nvPr/>
        </p:nvSpPr>
        <p:spPr bwMode="auto">
          <a:xfrm>
            <a:off x="4657626" y="1349722"/>
            <a:ext cx="2506662" cy="792163"/>
          </a:xfrm>
          <a:prstGeom prst="rect">
            <a:avLst/>
          </a:prstGeom>
          <a:solidFill>
            <a:srgbClr val="DDDDDD"/>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9112" rIns="90000" bIns="45000" anchor="ctr"/>
          <a:lstStyle/>
          <a:p>
            <a:pPr algn="ctr">
              <a:tabLst>
                <a:tab pos="723900" algn="l"/>
                <a:tab pos="1447800" algn="l"/>
                <a:tab pos="2171700" algn="l"/>
              </a:tabLst>
              <a:defRPr/>
            </a:pPr>
            <a:r>
              <a:rPr lang="en-GB" sz="1600" b="1">
                <a:solidFill>
                  <a:srgbClr val="000000"/>
                </a:solidFill>
                <a:cs typeface="WenQuanYi Micro Hei" charset="0"/>
              </a:rPr>
              <a:t>Optical tool</a:t>
            </a:r>
          </a:p>
        </p:txBody>
      </p:sp>
      <p:sp>
        <p:nvSpPr>
          <p:cNvPr id="20485" name="Rectangle 5"/>
          <p:cNvSpPr>
            <a:spLocks noChangeArrowheads="1"/>
          </p:cNvSpPr>
          <p:nvPr/>
        </p:nvSpPr>
        <p:spPr bwMode="auto">
          <a:xfrm>
            <a:off x="1695351" y="2181572"/>
            <a:ext cx="2505075" cy="1663700"/>
          </a:xfrm>
          <a:prstGeom prst="rect">
            <a:avLst/>
          </a:prstGeom>
          <a:solidFill>
            <a:srgbClr val="FFFFFF"/>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9112" rIns="90000" bIns="45000" anchor="ctr"/>
          <a:lstStyle/>
          <a:p>
            <a:pPr marL="215900" indent="-215900">
              <a:buSzPct val="45000"/>
              <a:buFont typeface="Wingdings" charset="0"/>
              <a:buChar char=""/>
              <a:tabLst>
                <a:tab pos="723900" algn="l"/>
                <a:tab pos="1447800" algn="l"/>
                <a:tab pos="2171700" algn="l"/>
              </a:tabLst>
              <a:defRPr/>
            </a:pPr>
            <a:r>
              <a:rPr lang="en-GB" sz="1600">
                <a:solidFill>
                  <a:srgbClr val="000000"/>
                </a:solidFill>
                <a:cs typeface="WenQuanYi Micro Hei" charset="0"/>
              </a:rPr>
              <a:t>RRTMG [1,2]</a:t>
            </a:r>
          </a:p>
          <a:p>
            <a:pPr marL="215900" indent="-215900">
              <a:buSzPct val="45000"/>
              <a:buFont typeface="Wingdings" charset="0"/>
              <a:buNone/>
              <a:tabLst>
                <a:tab pos="723900" algn="l"/>
                <a:tab pos="1447800" algn="l"/>
                <a:tab pos="2171700" algn="l"/>
              </a:tabLst>
              <a:defRPr/>
            </a:pPr>
            <a:endParaRPr lang="en-GB" sz="1600">
              <a:solidFill>
                <a:srgbClr val="000000"/>
              </a:solidFill>
              <a:cs typeface="WenQuanYi Micro Hei" charset="0"/>
            </a:endParaRPr>
          </a:p>
          <a:p>
            <a:pPr marL="215900" indent="-215900">
              <a:buSzPct val="45000"/>
              <a:buFont typeface="Wingdings" charset="0"/>
              <a:buChar char=""/>
              <a:tabLst>
                <a:tab pos="723900" algn="l"/>
                <a:tab pos="1447800" algn="l"/>
                <a:tab pos="2171700" algn="l"/>
              </a:tabLst>
              <a:defRPr/>
            </a:pPr>
            <a:r>
              <a:rPr lang="en-GB" sz="1600">
                <a:solidFill>
                  <a:srgbClr val="000000"/>
                </a:solidFill>
                <a:cs typeface="WenQuanYi Micro Hei" charset="0"/>
              </a:rPr>
              <a:t>Glob./reg. models [3]</a:t>
            </a:r>
          </a:p>
          <a:p>
            <a:pPr marL="215900" indent="-215900">
              <a:buSzPct val="45000"/>
              <a:buFont typeface="Wingdings" charset="0"/>
              <a:buNone/>
              <a:tabLst>
                <a:tab pos="723900" algn="l"/>
                <a:tab pos="1447800" algn="l"/>
                <a:tab pos="2171700" algn="l"/>
              </a:tabLst>
              <a:defRPr/>
            </a:pPr>
            <a:endParaRPr lang="en-GB" sz="1600">
              <a:solidFill>
                <a:srgbClr val="000000"/>
              </a:solidFill>
              <a:cs typeface="WenQuanYi Micro Hei" charset="0"/>
            </a:endParaRPr>
          </a:p>
          <a:p>
            <a:pPr marL="215900" indent="-215900">
              <a:buSzPct val="45000"/>
              <a:buFont typeface="Wingdings" charset="0"/>
              <a:buChar char=""/>
              <a:tabLst>
                <a:tab pos="723900" algn="l"/>
                <a:tab pos="1447800" algn="l"/>
                <a:tab pos="2171700" algn="l"/>
              </a:tabLst>
              <a:defRPr/>
            </a:pPr>
            <a:r>
              <a:rPr lang="en-GB" sz="1600">
                <a:solidFill>
                  <a:srgbClr val="000000"/>
                </a:solidFill>
                <a:cs typeface="WenQuanYi Micro Hei" charset="0"/>
              </a:rPr>
              <a:t>Layer optical properties</a:t>
            </a:r>
          </a:p>
        </p:txBody>
      </p:sp>
      <p:sp>
        <p:nvSpPr>
          <p:cNvPr id="20486" name="Text Box 6"/>
          <p:cNvSpPr txBox="1">
            <a:spLocks noChangeArrowheads="1"/>
          </p:cNvSpPr>
          <p:nvPr/>
        </p:nvSpPr>
        <p:spPr bwMode="auto">
          <a:xfrm>
            <a:off x="4290913" y="1578322"/>
            <a:ext cx="287338"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0876" rIns="90000" bIns="45000"/>
          <a:lstStyle/>
          <a:p>
            <a:pPr algn="ctr">
              <a:defRPr/>
            </a:pPr>
            <a:r>
              <a:rPr lang="en-GB">
                <a:solidFill>
                  <a:srgbClr val="000000"/>
                </a:solidFill>
                <a:cs typeface="WenQuanYi Micro Hei" charset="0"/>
              </a:rPr>
              <a:t>+</a:t>
            </a:r>
          </a:p>
        </p:txBody>
      </p:sp>
      <p:sp>
        <p:nvSpPr>
          <p:cNvPr id="20488" name="Rectangle 8"/>
          <p:cNvSpPr>
            <a:spLocks noChangeArrowheads="1"/>
          </p:cNvSpPr>
          <p:nvPr/>
        </p:nvSpPr>
        <p:spPr bwMode="auto">
          <a:xfrm>
            <a:off x="258763" y="6767513"/>
            <a:ext cx="8266112" cy="219075"/>
          </a:xfrm>
          <a:prstGeom prst="rect">
            <a:avLst/>
          </a:prstGeom>
          <a:solidFill>
            <a:srgbClr val="CCCCCC"/>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5584" rIns="90000" bIns="45000" anchor="ctr"/>
          <a:lstStyle/>
          <a:p>
            <a:pP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1200">
                <a:solidFill>
                  <a:srgbClr val="000000"/>
                </a:solidFill>
                <a:cs typeface="WenQuanYi Micro Hei" charset="0"/>
              </a:rPr>
              <a:t>1.Iacono et al. [2008]; 2.Mlawer et al. [1997]; 3.Iacono [2011]; 4.Mishchenko et al. [2002]; 5.Pérez et al. [2011]</a:t>
            </a:r>
          </a:p>
        </p:txBody>
      </p:sp>
      <p:sp>
        <p:nvSpPr>
          <p:cNvPr id="20489" name="Text Box 9"/>
          <p:cNvSpPr txBox="1">
            <a:spLocks noChangeArrowheads="1"/>
          </p:cNvSpPr>
          <p:nvPr/>
        </p:nvSpPr>
        <p:spPr bwMode="auto">
          <a:xfrm>
            <a:off x="0" y="220663"/>
            <a:ext cx="91440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1758"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9pPr>
          </a:lstStyle>
          <a:p>
            <a:pPr>
              <a:defRPr/>
            </a:pPr>
            <a:r>
              <a:rPr lang="en-GB" sz="1900" smtClean="0">
                <a:solidFill>
                  <a:srgbClr val="FFFFFF"/>
                </a:solidFill>
              </a:rPr>
              <a:t>Methodology: Aerosol-radiation coupling</a:t>
            </a:r>
          </a:p>
        </p:txBody>
      </p:sp>
      <p:sp>
        <p:nvSpPr>
          <p:cNvPr id="20490" name="Rectangle 10"/>
          <p:cNvSpPr>
            <a:spLocks noChangeArrowheads="1"/>
          </p:cNvSpPr>
          <p:nvPr/>
        </p:nvSpPr>
        <p:spPr bwMode="auto">
          <a:xfrm>
            <a:off x="4657626" y="2178397"/>
            <a:ext cx="2505075" cy="1663700"/>
          </a:xfrm>
          <a:prstGeom prst="rect">
            <a:avLst/>
          </a:prstGeom>
          <a:solidFill>
            <a:srgbClr val="FFFFFF"/>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5584" rIns="90000" bIns="45000" anchor="ctr"/>
          <a:lstStyle/>
          <a:p>
            <a:pPr algn="r">
              <a:tabLst>
                <a:tab pos="723900" algn="l"/>
                <a:tab pos="1447800" algn="l"/>
                <a:tab pos="2171700" algn="l"/>
              </a:tabLst>
              <a:defRPr/>
            </a:pPr>
            <a:endParaRPr lang="en-GB" sz="1200">
              <a:solidFill>
                <a:srgbClr val="000000"/>
              </a:solidFill>
              <a:cs typeface="WenQuanYi Micro Hei" charset="0"/>
            </a:endParaRPr>
          </a:p>
          <a:p>
            <a:pPr algn="r">
              <a:tabLst>
                <a:tab pos="723900" algn="l"/>
                <a:tab pos="1447800" algn="l"/>
                <a:tab pos="2171700" algn="l"/>
              </a:tabLst>
              <a:defRPr/>
            </a:pPr>
            <a:endParaRPr lang="en-GB" sz="1200">
              <a:solidFill>
                <a:srgbClr val="000000"/>
              </a:solidFill>
              <a:cs typeface="WenQuanYi Micro Hei" charset="0"/>
            </a:endParaRPr>
          </a:p>
          <a:p>
            <a:pPr algn="r">
              <a:tabLst>
                <a:tab pos="723900" algn="l"/>
                <a:tab pos="1447800" algn="l"/>
                <a:tab pos="2171700" algn="l"/>
              </a:tabLst>
              <a:defRPr/>
            </a:pPr>
            <a:endParaRPr lang="en-GB" sz="1200">
              <a:solidFill>
                <a:srgbClr val="000000"/>
              </a:solidFill>
              <a:cs typeface="WenQuanYi Micro Hei" charset="0"/>
            </a:endParaRPr>
          </a:p>
          <a:p>
            <a:pPr algn="r">
              <a:tabLst>
                <a:tab pos="723900" algn="l"/>
                <a:tab pos="1447800" algn="l"/>
                <a:tab pos="2171700" algn="l"/>
              </a:tabLst>
              <a:defRPr/>
            </a:pPr>
            <a:r>
              <a:rPr lang="en-GB" sz="1200">
                <a:solidFill>
                  <a:srgbClr val="000000"/>
                </a:solidFill>
                <a:cs typeface="WenQuanYi Micro Hei" charset="0"/>
              </a:rPr>
              <a:t>                         scattering/extinction</a:t>
            </a:r>
          </a:p>
          <a:p>
            <a:pPr algn="r">
              <a:tabLst>
                <a:tab pos="723900" algn="l"/>
                <a:tab pos="1447800" algn="l"/>
                <a:tab pos="2171700" algn="l"/>
              </a:tabLst>
              <a:defRPr/>
            </a:pPr>
            <a:endParaRPr lang="en-GB" sz="1200">
              <a:solidFill>
                <a:srgbClr val="000000"/>
              </a:solidFill>
              <a:cs typeface="WenQuanYi Micro Hei" charset="0"/>
            </a:endParaRPr>
          </a:p>
          <a:p>
            <a:pPr algn="r">
              <a:tabLst>
                <a:tab pos="723900" algn="l"/>
                <a:tab pos="1447800" algn="l"/>
                <a:tab pos="2171700" algn="l"/>
              </a:tabLst>
              <a:defRPr/>
            </a:pPr>
            <a:endParaRPr lang="en-GB" sz="1200">
              <a:solidFill>
                <a:srgbClr val="000000"/>
              </a:solidFill>
              <a:cs typeface="WenQuanYi Micro Hei" charset="0"/>
            </a:endParaRPr>
          </a:p>
          <a:p>
            <a:pPr algn="r">
              <a:tabLst>
                <a:tab pos="723900" algn="l"/>
                <a:tab pos="1447800" algn="l"/>
                <a:tab pos="2171700" algn="l"/>
              </a:tabLst>
              <a:defRPr/>
            </a:pPr>
            <a:r>
              <a:rPr lang="en-GB" sz="1200">
                <a:solidFill>
                  <a:srgbClr val="000000"/>
                </a:solidFill>
                <a:cs typeface="WenQuanYi Micro Hei" charset="0"/>
              </a:rPr>
              <a:t>forward/backward</a:t>
            </a:r>
          </a:p>
        </p:txBody>
      </p:sp>
      <p:graphicFrame>
        <p:nvGraphicFramePr>
          <p:cNvPr id="32779" name="Object 11"/>
          <p:cNvGraphicFramePr>
            <a:graphicFrameLocks noChangeAspect="1"/>
          </p:cNvGraphicFramePr>
          <p:nvPr>
            <p:extLst>
              <p:ext uri="{D42A27DB-BD31-4B8C-83A1-F6EECF244321}">
                <p14:modId xmlns:p14="http://schemas.microsoft.com/office/powerpoint/2010/main" val="1449686574"/>
              </p:ext>
            </p:extLst>
          </p:nvPr>
        </p:nvGraphicFramePr>
        <p:xfrm>
          <a:off x="4724301" y="2395885"/>
          <a:ext cx="365125" cy="1189037"/>
        </p:xfrm>
        <a:graphic>
          <a:graphicData uri="http://schemas.openxmlformats.org/presentationml/2006/ole">
            <mc:AlternateContent xmlns:mc="http://schemas.openxmlformats.org/markup-compatibility/2006">
              <mc:Choice xmlns:v="urn:schemas-microsoft-com:vml" Requires="v">
                <p:oleObj spid="_x0000_s32906" r:id="rId4" imgW="266700" imgH="850900" progId="">
                  <p:embed/>
                </p:oleObj>
              </mc:Choice>
              <mc:Fallback>
                <p:oleObj r:id="rId4" imgW="266700" imgH="850900" progId="">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301" y="2395885"/>
                        <a:ext cx="365125" cy="11890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2780" name="Object 12"/>
          <p:cNvGraphicFramePr>
            <a:graphicFrameLocks noChangeAspect="1"/>
          </p:cNvGraphicFramePr>
          <p:nvPr>
            <p:extLst>
              <p:ext uri="{D42A27DB-BD31-4B8C-83A1-F6EECF244321}">
                <p14:modId xmlns:p14="http://schemas.microsoft.com/office/powerpoint/2010/main" val="3467402122"/>
              </p:ext>
            </p:extLst>
          </p:nvPr>
        </p:nvGraphicFramePr>
        <p:xfrm>
          <a:off x="5764113" y="2368897"/>
          <a:ext cx="1216025" cy="246063"/>
        </p:xfrm>
        <a:graphic>
          <a:graphicData uri="http://schemas.openxmlformats.org/presentationml/2006/ole">
            <mc:AlternateContent xmlns:mc="http://schemas.openxmlformats.org/markup-compatibility/2006">
              <mc:Choice xmlns:v="urn:schemas-microsoft-com:vml" Requires="v">
                <p:oleObj spid="_x0000_s32907" r:id="rId6" imgW="927100" imgH="203200" progId="">
                  <p:embed/>
                </p:oleObj>
              </mc:Choice>
              <mc:Fallback>
                <p:oleObj r:id="rId6" imgW="927100" imgH="203200" progId="">
                  <p:embed/>
                  <p:pic>
                    <p:nvPicPr>
                      <p:cNvPr id="0"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64113" y="2368897"/>
                        <a:ext cx="1216025" cy="246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0493" name="Line 13"/>
          <p:cNvSpPr>
            <a:spLocks noChangeShapeType="1"/>
          </p:cNvSpPr>
          <p:nvPr/>
        </p:nvSpPr>
        <p:spPr bwMode="auto">
          <a:xfrm flipH="1">
            <a:off x="5113238" y="2514947"/>
            <a:ext cx="550863" cy="1588"/>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WenQuanYi Micro Hei" charset="0"/>
            </a:endParaRPr>
          </a:p>
        </p:txBody>
      </p:sp>
      <p:sp>
        <p:nvSpPr>
          <p:cNvPr id="20494" name="Line 14"/>
          <p:cNvSpPr>
            <a:spLocks noChangeShapeType="1"/>
          </p:cNvSpPr>
          <p:nvPr/>
        </p:nvSpPr>
        <p:spPr bwMode="auto">
          <a:xfrm flipH="1">
            <a:off x="5113238" y="3013422"/>
            <a:ext cx="550863" cy="1588"/>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WenQuanYi Micro Hei" charset="0"/>
            </a:endParaRPr>
          </a:p>
        </p:txBody>
      </p:sp>
      <p:sp>
        <p:nvSpPr>
          <p:cNvPr id="20495" name="Line 15"/>
          <p:cNvSpPr>
            <a:spLocks noChangeShapeType="1"/>
          </p:cNvSpPr>
          <p:nvPr/>
        </p:nvSpPr>
        <p:spPr bwMode="auto">
          <a:xfrm flipH="1">
            <a:off x="5113238" y="3516660"/>
            <a:ext cx="550863" cy="1587"/>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WenQuanYi Micro Hei" charset="0"/>
            </a:endParaRPr>
          </a:p>
        </p:txBody>
      </p:sp>
      <p:sp>
        <p:nvSpPr>
          <p:cNvPr id="20496" name="Rectangle 16"/>
          <p:cNvSpPr>
            <a:spLocks noChangeArrowheads="1"/>
          </p:cNvSpPr>
          <p:nvPr/>
        </p:nvSpPr>
        <p:spPr bwMode="auto">
          <a:xfrm>
            <a:off x="4657626" y="3884960"/>
            <a:ext cx="2505075" cy="1138237"/>
          </a:xfrm>
          <a:prstGeom prst="rect">
            <a:avLst/>
          </a:prstGeom>
          <a:solidFill>
            <a:srgbClr val="FFFFFF"/>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9112" rIns="90000" bIns="45000" anchor="ctr"/>
          <a:lstStyle/>
          <a:p>
            <a:pPr marL="215900" indent="-215900" algn="ctr">
              <a:buSzPct val="45000"/>
              <a:buFont typeface="Wingdings" charset="0"/>
              <a:buNone/>
              <a:tabLst>
                <a:tab pos="723900" algn="l"/>
                <a:tab pos="1447800" algn="l"/>
                <a:tab pos="2171700" algn="l"/>
              </a:tabLst>
              <a:defRPr/>
            </a:pPr>
            <a:r>
              <a:rPr lang="en-GB" sz="1600" b="1">
                <a:solidFill>
                  <a:srgbClr val="000000"/>
                </a:solidFill>
                <a:cs typeface="WenQuanYi Micro Hei" charset="0"/>
              </a:rPr>
              <a:t>Codes [4]</a:t>
            </a:r>
          </a:p>
          <a:p>
            <a:pPr marL="215900" indent="-215900" algn="ctr">
              <a:buSzPct val="45000"/>
              <a:buFont typeface="Wingdings" charset="0"/>
              <a:buNone/>
              <a:tabLst>
                <a:tab pos="723900" algn="l"/>
                <a:tab pos="1447800" algn="l"/>
                <a:tab pos="2171700" algn="l"/>
              </a:tabLst>
              <a:defRPr/>
            </a:pPr>
            <a:endParaRPr lang="en-GB" sz="1400">
              <a:solidFill>
                <a:srgbClr val="000000"/>
              </a:solidFill>
              <a:cs typeface="WenQuanYi Micro Hei" charset="0"/>
            </a:endParaRPr>
          </a:p>
          <a:p>
            <a:pPr marL="215900" indent="-215900" algn="ctr">
              <a:buSzPct val="45000"/>
              <a:buFont typeface="Wingdings" charset="0"/>
              <a:buChar char=""/>
              <a:tabLst>
                <a:tab pos="723900" algn="l"/>
                <a:tab pos="1447800" algn="l"/>
                <a:tab pos="2171700" algn="l"/>
              </a:tabLst>
              <a:defRPr/>
            </a:pPr>
            <a:r>
              <a:rPr lang="en-GB" sz="1600" b="1">
                <a:solidFill>
                  <a:srgbClr val="000000"/>
                </a:solidFill>
                <a:cs typeface="WenQuanYi Micro Hei" charset="0"/>
              </a:rPr>
              <a:t>T-Matrix</a:t>
            </a:r>
            <a:r>
              <a:rPr lang="en-GB" sz="1600">
                <a:solidFill>
                  <a:srgbClr val="000000"/>
                </a:solidFill>
                <a:cs typeface="WenQuanYi Micro Hei" charset="0"/>
              </a:rPr>
              <a:t>: non-spherical</a:t>
            </a:r>
          </a:p>
          <a:p>
            <a:pPr marL="215900" indent="-215900" algn="ctr">
              <a:buSzPct val="45000"/>
              <a:buFont typeface="Wingdings" charset="0"/>
              <a:buChar char=""/>
              <a:tabLst>
                <a:tab pos="723900" algn="l"/>
                <a:tab pos="1447800" algn="l"/>
                <a:tab pos="2171700" algn="l"/>
              </a:tabLst>
              <a:defRPr/>
            </a:pPr>
            <a:r>
              <a:rPr lang="en-GB" sz="1600" b="1">
                <a:solidFill>
                  <a:srgbClr val="000000"/>
                </a:solidFill>
                <a:cs typeface="WenQuanYi Micro Hei" charset="0"/>
              </a:rPr>
              <a:t>Mie</a:t>
            </a:r>
            <a:r>
              <a:rPr lang="en-GB" sz="1600">
                <a:solidFill>
                  <a:srgbClr val="000000"/>
                </a:solidFill>
                <a:cs typeface="WenQuanYi Micro Hei" charset="0"/>
              </a:rPr>
              <a:t>: spherical</a:t>
            </a:r>
          </a:p>
        </p:txBody>
      </p:sp>
      <p:sp>
        <p:nvSpPr>
          <p:cNvPr id="20497" name="Rectangle 17"/>
          <p:cNvSpPr>
            <a:spLocks noChangeArrowheads="1"/>
          </p:cNvSpPr>
          <p:nvPr/>
        </p:nvSpPr>
        <p:spPr bwMode="auto">
          <a:xfrm>
            <a:off x="4657626" y="5072410"/>
            <a:ext cx="2505075" cy="1138237"/>
          </a:xfrm>
          <a:prstGeom prst="rect">
            <a:avLst/>
          </a:prstGeom>
          <a:solidFill>
            <a:srgbClr val="FFFFFF"/>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9112" rIns="90000" bIns="45000" anchor="ctr"/>
          <a:lstStyle/>
          <a:p>
            <a:pPr marL="215900" indent="-215900" algn="ctr">
              <a:buSzPct val="45000"/>
              <a:buFont typeface="Wingdings" charset="0"/>
              <a:buNone/>
              <a:tabLst>
                <a:tab pos="723900" algn="l"/>
                <a:tab pos="1447800" algn="l"/>
                <a:tab pos="2171700" algn="l"/>
              </a:tabLst>
              <a:defRPr/>
            </a:pPr>
            <a:r>
              <a:rPr lang="en-GB" sz="1600" b="1">
                <a:solidFill>
                  <a:srgbClr val="000000"/>
                </a:solidFill>
                <a:cs typeface="WenQuanYi Micro Hei" charset="0"/>
              </a:rPr>
              <a:t>Optical tables</a:t>
            </a:r>
          </a:p>
          <a:p>
            <a:pPr marL="215900" indent="-215900" algn="ctr">
              <a:buSzPct val="45000"/>
              <a:buFont typeface="Wingdings" charset="0"/>
              <a:buNone/>
              <a:tabLst>
                <a:tab pos="723900" algn="l"/>
                <a:tab pos="1447800" algn="l"/>
                <a:tab pos="2171700" algn="l"/>
              </a:tabLst>
              <a:defRPr/>
            </a:pPr>
            <a:endParaRPr lang="en-GB" sz="1400">
              <a:solidFill>
                <a:srgbClr val="000000"/>
              </a:solidFill>
              <a:cs typeface="WenQuanYi Micro Hei" charset="0"/>
            </a:endParaRPr>
          </a:p>
          <a:p>
            <a:pPr marL="215900" indent="-215900" algn="ctr">
              <a:buSzPct val="45000"/>
              <a:buFont typeface="Wingdings" charset="0"/>
              <a:buChar char=""/>
              <a:tabLst>
                <a:tab pos="723900" algn="l"/>
                <a:tab pos="1447800" algn="l"/>
                <a:tab pos="2171700" algn="l"/>
              </a:tabLst>
              <a:defRPr/>
            </a:pPr>
            <a:r>
              <a:rPr lang="en-GB" sz="1600">
                <a:solidFill>
                  <a:srgbClr val="000000"/>
                </a:solidFill>
                <a:cs typeface="WenQuanYi Micro Hei" charset="0"/>
              </a:rPr>
              <a:t>61 wavelengths (OPAC)</a:t>
            </a:r>
          </a:p>
          <a:p>
            <a:pPr marL="215900" indent="-215900" algn="ctr">
              <a:buSzPct val="45000"/>
              <a:buFont typeface="Wingdings" charset="0"/>
              <a:buChar char=""/>
              <a:tabLst>
                <a:tab pos="723900" algn="l"/>
                <a:tab pos="1447800" algn="l"/>
                <a:tab pos="2171700" algn="l"/>
              </a:tabLst>
              <a:defRPr/>
            </a:pPr>
            <a:r>
              <a:rPr lang="en-GB" sz="1600">
                <a:solidFill>
                  <a:srgbClr val="000000"/>
                </a:solidFill>
                <a:cs typeface="WenQuanYi Micro Hei" charset="0"/>
              </a:rPr>
              <a:t>7 RH levels, 8 bins</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263" y="2944813"/>
            <a:ext cx="7991475" cy="40052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3554" name="Text Box 2"/>
          <p:cNvSpPr txBox="1">
            <a:spLocks noChangeArrowheads="1"/>
          </p:cNvSpPr>
          <p:nvPr/>
        </p:nvSpPr>
        <p:spPr bwMode="auto">
          <a:xfrm>
            <a:off x="0" y="222250"/>
            <a:ext cx="91440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1758"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9pPr>
          </a:lstStyle>
          <a:p>
            <a:pPr>
              <a:defRPr/>
            </a:pPr>
            <a:r>
              <a:rPr lang="en-GB" sz="1900" dirty="0" smtClean="0">
                <a:solidFill>
                  <a:srgbClr val="FFFFFF"/>
                </a:solidFill>
              </a:rPr>
              <a:t>Methodology: Observations of </a:t>
            </a:r>
            <a:r>
              <a:rPr lang="en-GB" sz="2000" dirty="0" err="1">
                <a:solidFill>
                  <a:schemeClr val="bg1"/>
                </a:solidFill>
                <a:latin typeface="Symbol" charset="2"/>
                <a:cs typeface="Symbol" charset="2"/>
              </a:rPr>
              <a:t>τ</a:t>
            </a:r>
            <a:r>
              <a:rPr lang="en-GB" sz="2000" dirty="0">
                <a:solidFill>
                  <a:schemeClr val="bg1"/>
                </a:solidFill>
                <a:cs typeface="Arial" charset="0"/>
              </a:rPr>
              <a:t>, </a:t>
            </a:r>
            <a:r>
              <a:rPr lang="en-GB" sz="2000" dirty="0" err="1">
                <a:solidFill>
                  <a:schemeClr val="bg1"/>
                </a:solidFill>
                <a:cs typeface="Arial" charset="0"/>
              </a:rPr>
              <a:t>ω</a:t>
            </a:r>
            <a:r>
              <a:rPr lang="en-GB" sz="2000" dirty="0">
                <a:solidFill>
                  <a:schemeClr val="bg1"/>
                </a:solidFill>
                <a:cs typeface="Arial" charset="0"/>
              </a:rPr>
              <a:t>, </a:t>
            </a:r>
            <a:r>
              <a:rPr lang="en-GB" sz="2000" dirty="0" smtClean="0">
                <a:solidFill>
                  <a:schemeClr val="bg1"/>
                </a:solidFill>
                <a:cs typeface="Arial" charset="0"/>
              </a:rPr>
              <a:t>g</a:t>
            </a:r>
            <a:r>
              <a:rPr lang="en-GB" sz="1900" dirty="0" smtClean="0">
                <a:solidFill>
                  <a:srgbClr val="FFFFFF"/>
                </a:solidFill>
              </a:rPr>
              <a:t> </a:t>
            </a:r>
          </a:p>
        </p:txBody>
      </p:sp>
      <p:sp>
        <p:nvSpPr>
          <p:cNvPr id="23555" name="Text Box 3"/>
          <p:cNvSpPr txBox="1">
            <a:spLocks noChangeArrowheads="1"/>
          </p:cNvSpPr>
          <p:nvPr/>
        </p:nvSpPr>
        <p:spPr bwMode="auto">
          <a:xfrm>
            <a:off x="233363" y="1044575"/>
            <a:ext cx="8675687"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0876"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9pPr>
          </a:lstStyle>
          <a:p>
            <a:pPr>
              <a:defRPr/>
            </a:pPr>
            <a:r>
              <a:rPr lang="en-GB" dirty="0" smtClean="0"/>
              <a:t>Sun-photometers </a:t>
            </a:r>
            <a:r>
              <a:rPr lang="en-GB" b="1" dirty="0" smtClean="0"/>
              <a:t>AERONET</a:t>
            </a:r>
            <a:r>
              <a:rPr lang="en-GB" dirty="0" smtClean="0"/>
              <a:t> Version 2.0 [1,2]</a:t>
            </a:r>
          </a:p>
        </p:txBody>
      </p:sp>
      <p:sp>
        <p:nvSpPr>
          <p:cNvPr id="23556" name="Rectangle 4"/>
          <p:cNvSpPr>
            <a:spLocks noChangeArrowheads="1"/>
          </p:cNvSpPr>
          <p:nvPr/>
        </p:nvSpPr>
        <p:spPr bwMode="auto">
          <a:xfrm>
            <a:off x="258763" y="6767513"/>
            <a:ext cx="8266112" cy="219075"/>
          </a:xfrm>
          <a:prstGeom prst="rect">
            <a:avLst/>
          </a:prstGeom>
          <a:solidFill>
            <a:srgbClr val="CCCCCC"/>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5584" rIns="90000" bIns="45000" anchor="ctr"/>
          <a:lstStyle/>
          <a:p>
            <a:pP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1200">
                <a:solidFill>
                  <a:srgbClr val="000000"/>
                </a:solidFill>
                <a:cs typeface="WenQuanYi Micro Hei" charset="0"/>
              </a:rPr>
              <a:t>1.Holben et al. [1998]; 2.Holben et al. [2006]; 3.Li et al. [2014]</a:t>
            </a:r>
          </a:p>
        </p:txBody>
      </p:sp>
      <p:sp>
        <p:nvSpPr>
          <p:cNvPr id="23557" name="Rectangle 5"/>
          <p:cNvSpPr>
            <a:spLocks noChangeArrowheads="1"/>
          </p:cNvSpPr>
          <p:nvPr/>
        </p:nvSpPr>
        <p:spPr bwMode="auto">
          <a:xfrm>
            <a:off x="585788" y="1692275"/>
            <a:ext cx="7974012" cy="1439863"/>
          </a:xfrm>
          <a:prstGeom prst="rect">
            <a:avLst/>
          </a:prstGeom>
          <a:solidFill>
            <a:srgbClr val="FFFFFF"/>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9112" rIns="90000" bIns="45000" anchor="ctr"/>
          <a:lstStyle/>
          <a:p>
            <a:pPr marL="215900" indent="-215900">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1600" dirty="0">
                <a:solidFill>
                  <a:srgbClr val="000000"/>
                </a:solidFill>
                <a:cs typeface="WenQuanYi Micro Hei" charset="0"/>
              </a:rPr>
              <a:t>Scr</a:t>
            </a:r>
            <a:r>
              <a:rPr lang="en-GB" sz="1600" dirty="0">
                <a:solidFill>
                  <a:srgbClr val="000000"/>
                </a:solidFill>
                <a:cs typeface="Arial" charset="0"/>
              </a:rPr>
              <a:t>eened Level 1.5: </a:t>
            </a:r>
            <a:r>
              <a:rPr lang="en-GB" sz="1600" dirty="0">
                <a:solidFill>
                  <a:srgbClr val="000000"/>
                </a:solidFill>
                <a:cs typeface="WenQuanYi Micro Hei" charset="0"/>
              </a:rPr>
              <a:t>Level 2 quality without optical depth filter: </a:t>
            </a:r>
            <a:r>
              <a:rPr lang="en-GB" sz="1600" dirty="0">
                <a:solidFill>
                  <a:srgbClr val="000000"/>
                </a:solidFill>
                <a:latin typeface="Symbol" charset="2"/>
                <a:cs typeface="Symbol" charset="2"/>
              </a:rPr>
              <a:t>τ</a:t>
            </a:r>
            <a:r>
              <a:rPr lang="en-GB" sz="1000" dirty="0">
                <a:solidFill>
                  <a:srgbClr val="000000"/>
                </a:solidFill>
                <a:cs typeface="Arial" charset="0"/>
              </a:rPr>
              <a:t>440</a:t>
            </a:r>
            <a:r>
              <a:rPr lang="en-GB" sz="1600" dirty="0">
                <a:solidFill>
                  <a:srgbClr val="000000"/>
                </a:solidFill>
                <a:cs typeface="Arial" charset="0"/>
              </a:rPr>
              <a:t> &gt; 0.4 [3]</a:t>
            </a:r>
          </a:p>
          <a:p>
            <a:pPr marL="215900" indent="-215900">
              <a:buSzPct val="45000"/>
              <a:buFont typeface="Wingdings" charset="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GB" sz="1600" dirty="0">
              <a:solidFill>
                <a:srgbClr val="000000"/>
              </a:solidFill>
              <a:cs typeface="Arial" charset="0"/>
            </a:endParaRPr>
          </a:p>
          <a:p>
            <a:pPr marL="215900" indent="-215900">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1600" dirty="0">
                <a:solidFill>
                  <a:srgbClr val="000000"/>
                </a:solidFill>
                <a:cs typeface="Arial" charset="0"/>
              </a:rPr>
              <a:t>59 stations (full set): 20 data (daily </a:t>
            </a:r>
            <a:r>
              <a:rPr lang="en-GB" sz="1600" b="1" dirty="0" err="1">
                <a:solidFill>
                  <a:srgbClr val="000000"/>
                </a:solidFill>
                <a:latin typeface="Symbol" charset="2"/>
                <a:cs typeface="Symbol" charset="2"/>
              </a:rPr>
              <a:t>τ</a:t>
            </a:r>
            <a:r>
              <a:rPr lang="en-GB" sz="1600" b="1" dirty="0">
                <a:solidFill>
                  <a:srgbClr val="000000"/>
                </a:solidFill>
                <a:cs typeface="Arial" charset="0"/>
              </a:rPr>
              <a:t>, </a:t>
            </a:r>
            <a:r>
              <a:rPr lang="en-GB" sz="1600" b="1" dirty="0" err="1">
                <a:solidFill>
                  <a:srgbClr val="000000"/>
                </a:solidFill>
                <a:cs typeface="Arial" charset="0"/>
              </a:rPr>
              <a:t>ω</a:t>
            </a:r>
            <a:r>
              <a:rPr lang="en-GB" sz="1600" b="1" dirty="0">
                <a:solidFill>
                  <a:srgbClr val="000000"/>
                </a:solidFill>
                <a:cs typeface="Arial" charset="0"/>
              </a:rPr>
              <a:t>, g </a:t>
            </a:r>
            <a:r>
              <a:rPr lang="en-GB" sz="1600" dirty="0">
                <a:solidFill>
                  <a:srgbClr val="000000"/>
                </a:solidFill>
                <a:cs typeface="Arial" charset="0"/>
              </a:rPr>
              <a:t>at 0.550 µm) per month (2012-2016)</a:t>
            </a:r>
          </a:p>
          <a:p>
            <a:pPr marL="215900" indent="-215900">
              <a:buSzPct val="45000"/>
              <a:buFont typeface="Wingdings" charset="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GB" sz="1600" dirty="0">
              <a:solidFill>
                <a:srgbClr val="000000"/>
              </a:solidFill>
              <a:cs typeface="Arial" charset="0"/>
            </a:endParaRPr>
          </a:p>
          <a:p>
            <a:pPr marL="215900" indent="-215900">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1600" dirty="0">
                <a:solidFill>
                  <a:srgbClr val="000000"/>
                </a:solidFill>
                <a:cs typeface="Arial" charset="0"/>
              </a:rPr>
              <a:t>12 stations (subset): </a:t>
            </a:r>
            <a:r>
              <a:rPr lang="en-GB" sz="1600" dirty="0" err="1">
                <a:solidFill>
                  <a:srgbClr val="000000"/>
                </a:solidFill>
                <a:cs typeface="Arial" charset="0"/>
              </a:rPr>
              <a:t>i</a:t>
            </a:r>
            <a:r>
              <a:rPr lang="en-GB" sz="1600" dirty="0">
                <a:solidFill>
                  <a:srgbClr val="000000"/>
                </a:solidFill>
                <a:cs typeface="Arial" charset="0"/>
              </a:rPr>
              <a:t>) observed </a:t>
            </a:r>
            <a:r>
              <a:rPr lang="en-GB" sz="1600" dirty="0" err="1">
                <a:solidFill>
                  <a:srgbClr val="000000"/>
                </a:solidFill>
                <a:latin typeface="Symbol" charset="2"/>
                <a:cs typeface="Symbol" charset="2"/>
              </a:rPr>
              <a:t>τ</a:t>
            </a:r>
            <a:r>
              <a:rPr lang="en-GB" sz="1600" dirty="0">
                <a:solidFill>
                  <a:srgbClr val="000000"/>
                </a:solidFill>
                <a:cs typeface="Arial" charset="0"/>
              </a:rPr>
              <a:t>, ii) dominant species, iii) geographical distribution</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263" y="2944813"/>
            <a:ext cx="7991475" cy="40052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8674" name="Text Box 2"/>
          <p:cNvSpPr txBox="1">
            <a:spLocks noChangeArrowheads="1"/>
          </p:cNvSpPr>
          <p:nvPr/>
        </p:nvSpPr>
        <p:spPr bwMode="auto">
          <a:xfrm>
            <a:off x="0" y="222250"/>
            <a:ext cx="91440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1758"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9pPr>
          </a:lstStyle>
          <a:p>
            <a:pPr>
              <a:defRPr/>
            </a:pPr>
            <a:r>
              <a:rPr lang="en-GB" sz="1900" dirty="0" smtClean="0">
                <a:solidFill>
                  <a:srgbClr val="FFFFFF"/>
                </a:solidFill>
              </a:rPr>
              <a:t>Methodology: Observations</a:t>
            </a:r>
          </a:p>
        </p:txBody>
      </p:sp>
      <p:sp>
        <p:nvSpPr>
          <p:cNvPr id="28675" name="Text Box 3"/>
          <p:cNvSpPr txBox="1">
            <a:spLocks noChangeArrowheads="1"/>
          </p:cNvSpPr>
          <p:nvPr/>
        </p:nvSpPr>
        <p:spPr bwMode="auto">
          <a:xfrm>
            <a:off x="233363" y="1044575"/>
            <a:ext cx="8675687"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0876"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9pPr>
          </a:lstStyle>
          <a:p>
            <a:pPr>
              <a:defRPr/>
            </a:pPr>
            <a:r>
              <a:rPr lang="en-GB" dirty="0" smtClean="0"/>
              <a:t>Sun-photometers </a:t>
            </a:r>
            <a:r>
              <a:rPr lang="en-GB" b="1" dirty="0" smtClean="0"/>
              <a:t>AERONET</a:t>
            </a:r>
            <a:r>
              <a:rPr lang="en-GB" dirty="0" smtClean="0"/>
              <a:t> Version 2.0 [1,2]</a:t>
            </a:r>
          </a:p>
        </p:txBody>
      </p:sp>
      <p:sp>
        <p:nvSpPr>
          <p:cNvPr id="28677" name="Oval 5"/>
          <p:cNvSpPr>
            <a:spLocks noChangeArrowheads="1"/>
          </p:cNvSpPr>
          <p:nvPr/>
        </p:nvSpPr>
        <p:spPr bwMode="auto">
          <a:xfrm>
            <a:off x="3328988" y="4464050"/>
            <a:ext cx="365125" cy="347663"/>
          </a:xfrm>
          <a:prstGeom prst="ellipse">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WenQuanYi Micro Hei" charset="0"/>
            </a:endParaRPr>
          </a:p>
        </p:txBody>
      </p:sp>
      <p:sp>
        <p:nvSpPr>
          <p:cNvPr id="28680" name="Rectangle 8"/>
          <p:cNvSpPr>
            <a:spLocks noChangeArrowheads="1"/>
          </p:cNvSpPr>
          <p:nvPr/>
        </p:nvSpPr>
        <p:spPr bwMode="auto">
          <a:xfrm>
            <a:off x="33338" y="5741988"/>
            <a:ext cx="1289050" cy="493712"/>
          </a:xfrm>
          <a:prstGeom prst="rect">
            <a:avLst/>
          </a:prstGeom>
          <a:solidFill>
            <a:srgbClr val="AECF00"/>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4702" rIns="90000" bIns="45000" anchor="ctr"/>
          <a:lstStyle/>
          <a:p>
            <a:pPr algn="ctr">
              <a:tabLst>
                <a:tab pos="723900" algn="l"/>
              </a:tabLst>
              <a:defRPr/>
            </a:pPr>
            <a:r>
              <a:rPr lang="en-GB" sz="1100" b="1" dirty="0" err="1">
                <a:solidFill>
                  <a:srgbClr val="FF0000"/>
                </a:solidFill>
                <a:cs typeface="WenQuanYi Micro Hei" charset="0"/>
              </a:rPr>
              <a:t>La_Parguera</a:t>
            </a:r>
            <a:endParaRPr lang="en-GB" sz="1100" b="1" dirty="0">
              <a:solidFill>
                <a:srgbClr val="FF0000"/>
              </a:solidFill>
              <a:cs typeface="WenQuanYi Micro Hei" charset="0"/>
            </a:endParaRPr>
          </a:p>
          <a:p>
            <a:pPr algn="ctr">
              <a:tabLst>
                <a:tab pos="723900" algn="l"/>
              </a:tabLst>
              <a:defRPr/>
            </a:pPr>
            <a:endParaRPr lang="en-GB" sz="1000" dirty="0">
              <a:solidFill>
                <a:srgbClr val="000000"/>
              </a:solidFill>
              <a:cs typeface="WenQuanYi Micro Hei" charset="0"/>
            </a:endParaRPr>
          </a:p>
          <a:p>
            <a:pPr algn="ctr">
              <a:tabLst>
                <a:tab pos="723900" algn="l"/>
              </a:tabLst>
              <a:defRPr/>
            </a:pPr>
            <a:r>
              <a:rPr lang="en-GB" sz="1000" b="1" dirty="0">
                <a:solidFill>
                  <a:srgbClr val="000000"/>
                </a:solidFill>
                <a:cs typeface="WenQuanYi Micro Hei" charset="0"/>
              </a:rPr>
              <a:t>coastal</a:t>
            </a:r>
          </a:p>
        </p:txBody>
      </p:sp>
      <p:cxnSp>
        <p:nvCxnSpPr>
          <p:cNvPr id="28681" name="AutoShape 9"/>
          <p:cNvCxnSpPr>
            <a:cxnSpLocks noChangeShapeType="1"/>
            <a:stCxn id="28677" idx="2"/>
            <a:endCxn id="28680" idx="3"/>
          </p:cNvCxnSpPr>
          <p:nvPr/>
        </p:nvCxnSpPr>
        <p:spPr bwMode="auto">
          <a:xfrm flipH="1">
            <a:off x="1322388" y="4637088"/>
            <a:ext cx="2006600" cy="1352550"/>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28682" name="Rectangle 10"/>
          <p:cNvSpPr>
            <a:spLocks noChangeArrowheads="1"/>
          </p:cNvSpPr>
          <p:nvPr/>
        </p:nvSpPr>
        <p:spPr bwMode="auto">
          <a:xfrm>
            <a:off x="258763" y="6767513"/>
            <a:ext cx="8266112" cy="219075"/>
          </a:xfrm>
          <a:prstGeom prst="rect">
            <a:avLst/>
          </a:prstGeom>
          <a:solidFill>
            <a:srgbClr val="CCCCCC"/>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5584" rIns="90000" bIns="45000" anchor="ctr"/>
          <a:lstStyle/>
          <a:p>
            <a:pP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1200">
                <a:solidFill>
                  <a:srgbClr val="000000"/>
                </a:solidFill>
                <a:cs typeface="WenQuanYi Micro Hei" charset="0"/>
              </a:rPr>
              <a:t>1.Holben et al. [1998]; 2.Holben et al. [2006]; 3.Li et al. [2014]</a:t>
            </a:r>
          </a:p>
        </p:txBody>
      </p:sp>
      <p:sp>
        <p:nvSpPr>
          <p:cNvPr id="28683" name="Oval 11"/>
          <p:cNvSpPr>
            <a:spLocks noChangeArrowheads="1"/>
          </p:cNvSpPr>
          <p:nvPr/>
        </p:nvSpPr>
        <p:spPr bwMode="auto">
          <a:xfrm>
            <a:off x="2441575" y="4051300"/>
            <a:ext cx="1079500" cy="468313"/>
          </a:xfrm>
          <a:prstGeom prst="ellipse">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WenQuanYi Micro Hei" charset="0"/>
            </a:endParaRPr>
          </a:p>
        </p:txBody>
      </p:sp>
      <p:sp>
        <p:nvSpPr>
          <p:cNvPr id="28684" name="Rectangle 12"/>
          <p:cNvSpPr>
            <a:spLocks noChangeArrowheads="1"/>
          </p:cNvSpPr>
          <p:nvPr/>
        </p:nvSpPr>
        <p:spPr bwMode="auto">
          <a:xfrm>
            <a:off x="33338" y="3654425"/>
            <a:ext cx="1289050" cy="749300"/>
          </a:xfrm>
          <a:prstGeom prst="rect">
            <a:avLst/>
          </a:prstGeom>
          <a:solidFill>
            <a:srgbClr val="AECF00"/>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4702" rIns="90000" bIns="45000" anchor="ctr"/>
          <a:lstStyle/>
          <a:p>
            <a:pPr algn="ctr">
              <a:tabLst>
                <a:tab pos="723900" algn="l"/>
              </a:tabLst>
              <a:defRPr/>
            </a:pPr>
            <a:r>
              <a:rPr lang="en-GB" sz="1100" b="1" dirty="0">
                <a:solidFill>
                  <a:srgbClr val="FF0000"/>
                </a:solidFill>
                <a:cs typeface="WenQuanYi Micro Hei" charset="0"/>
              </a:rPr>
              <a:t>Fresno_2</a:t>
            </a:r>
          </a:p>
          <a:p>
            <a:pPr algn="ctr">
              <a:tabLst>
                <a:tab pos="723900" algn="l"/>
              </a:tabLst>
              <a:defRPr/>
            </a:pPr>
            <a:r>
              <a:rPr lang="en-GB" sz="1100" b="1" dirty="0">
                <a:solidFill>
                  <a:srgbClr val="FF0000"/>
                </a:solidFill>
                <a:cs typeface="WenQuanYi Micro Hei" charset="0"/>
              </a:rPr>
              <a:t>GSFC</a:t>
            </a:r>
          </a:p>
          <a:p>
            <a:pPr algn="ctr">
              <a:tabLst>
                <a:tab pos="723900" algn="l"/>
              </a:tabLst>
              <a:defRPr/>
            </a:pPr>
            <a:endParaRPr lang="en-GB" sz="1000" dirty="0">
              <a:solidFill>
                <a:srgbClr val="000000"/>
              </a:solidFill>
              <a:cs typeface="WenQuanYi Micro Hei" charset="0"/>
            </a:endParaRPr>
          </a:p>
          <a:p>
            <a:pPr algn="ctr">
              <a:tabLst>
                <a:tab pos="723900" algn="l"/>
              </a:tabLst>
              <a:defRPr/>
            </a:pPr>
            <a:r>
              <a:rPr lang="en-GB" sz="1000" b="1" dirty="0">
                <a:solidFill>
                  <a:srgbClr val="000000"/>
                </a:solidFill>
                <a:cs typeface="WenQuanYi Micro Hei" charset="0"/>
              </a:rPr>
              <a:t>urban/</a:t>
            </a:r>
          </a:p>
          <a:p>
            <a:pPr algn="ctr">
              <a:tabLst>
                <a:tab pos="723900" algn="l"/>
              </a:tabLst>
              <a:defRPr/>
            </a:pPr>
            <a:r>
              <a:rPr lang="en-GB" sz="1000" b="1" dirty="0">
                <a:solidFill>
                  <a:srgbClr val="000000"/>
                </a:solidFill>
                <a:cs typeface="WenQuanYi Micro Hei" charset="0"/>
              </a:rPr>
              <a:t>anthropogenic</a:t>
            </a:r>
          </a:p>
        </p:txBody>
      </p:sp>
      <p:cxnSp>
        <p:nvCxnSpPr>
          <p:cNvPr id="28685" name="AutoShape 13"/>
          <p:cNvCxnSpPr>
            <a:cxnSpLocks noChangeShapeType="1"/>
            <a:stCxn id="28683" idx="2"/>
            <a:endCxn id="28684" idx="3"/>
          </p:cNvCxnSpPr>
          <p:nvPr/>
        </p:nvCxnSpPr>
        <p:spPr bwMode="auto">
          <a:xfrm flipH="1" flipV="1">
            <a:off x="1322388" y="4029075"/>
            <a:ext cx="1119187" cy="255588"/>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28686" name="Oval 14"/>
          <p:cNvSpPr>
            <a:spLocks noChangeArrowheads="1"/>
          </p:cNvSpPr>
          <p:nvPr/>
        </p:nvSpPr>
        <p:spPr bwMode="auto">
          <a:xfrm>
            <a:off x="5795963" y="4103688"/>
            <a:ext cx="1079500" cy="468312"/>
          </a:xfrm>
          <a:prstGeom prst="ellipse">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WenQuanYi Micro Hei" charset="0"/>
            </a:endParaRPr>
          </a:p>
        </p:txBody>
      </p:sp>
      <p:cxnSp>
        <p:nvCxnSpPr>
          <p:cNvPr id="28687" name="AutoShape 15"/>
          <p:cNvCxnSpPr>
            <a:cxnSpLocks noChangeShapeType="1"/>
            <a:stCxn id="28686" idx="6"/>
            <a:endCxn id="28688" idx="1"/>
          </p:cNvCxnSpPr>
          <p:nvPr/>
        </p:nvCxnSpPr>
        <p:spPr bwMode="auto">
          <a:xfrm flipV="1">
            <a:off x="6875463" y="3963988"/>
            <a:ext cx="923925" cy="373062"/>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28688" name="Rectangle 16"/>
          <p:cNvSpPr>
            <a:spLocks noChangeArrowheads="1"/>
          </p:cNvSpPr>
          <p:nvPr/>
        </p:nvSpPr>
        <p:spPr bwMode="auto">
          <a:xfrm>
            <a:off x="7799388" y="3657600"/>
            <a:ext cx="1308100" cy="612775"/>
          </a:xfrm>
          <a:prstGeom prst="rect">
            <a:avLst/>
          </a:prstGeom>
          <a:solidFill>
            <a:srgbClr val="AECF00"/>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4702" rIns="90000" bIns="45000" anchor="ctr"/>
          <a:lstStyle/>
          <a:p>
            <a:pPr algn="ctr">
              <a:tabLst>
                <a:tab pos="723900" algn="l"/>
              </a:tabLst>
              <a:defRPr/>
            </a:pPr>
            <a:r>
              <a:rPr lang="en-GB" sz="1100" b="1" dirty="0">
                <a:solidFill>
                  <a:srgbClr val="FF0000"/>
                </a:solidFill>
                <a:cs typeface="WenQuanYi Micro Hei" charset="0"/>
              </a:rPr>
              <a:t>Beijing</a:t>
            </a:r>
          </a:p>
          <a:p>
            <a:pPr algn="ctr">
              <a:tabLst>
                <a:tab pos="723900" algn="l"/>
              </a:tabLst>
              <a:defRPr/>
            </a:pPr>
            <a:r>
              <a:rPr lang="en-GB" sz="1100" dirty="0">
                <a:solidFill>
                  <a:srgbClr val="000000"/>
                </a:solidFill>
                <a:cs typeface="WenQuanYi Micro Hei" charset="0"/>
              </a:rPr>
              <a:t>Lahore</a:t>
            </a:r>
          </a:p>
          <a:p>
            <a:pPr algn="ctr">
              <a:tabLst>
                <a:tab pos="723900" algn="l"/>
              </a:tabLst>
              <a:defRPr/>
            </a:pPr>
            <a:endParaRPr lang="en-GB" sz="1000" dirty="0">
              <a:solidFill>
                <a:srgbClr val="000000"/>
              </a:solidFill>
              <a:cs typeface="WenQuanYi Micro Hei" charset="0"/>
            </a:endParaRPr>
          </a:p>
          <a:p>
            <a:pPr algn="ctr">
              <a:tabLst>
                <a:tab pos="723900" algn="l"/>
              </a:tabLst>
              <a:defRPr/>
            </a:pPr>
            <a:r>
              <a:rPr lang="en-GB" sz="1000" b="1" dirty="0">
                <a:solidFill>
                  <a:srgbClr val="000000"/>
                </a:solidFill>
                <a:cs typeface="WenQuanYi Micro Hei" charset="0"/>
              </a:rPr>
              <a:t>large urban</a:t>
            </a:r>
          </a:p>
        </p:txBody>
      </p:sp>
      <p:sp>
        <p:nvSpPr>
          <p:cNvPr id="28692" name="Oval 20"/>
          <p:cNvSpPr>
            <a:spLocks noChangeArrowheads="1"/>
          </p:cNvSpPr>
          <p:nvPr/>
        </p:nvSpPr>
        <p:spPr bwMode="auto">
          <a:xfrm>
            <a:off x="4645025" y="4319588"/>
            <a:ext cx="1079500" cy="468312"/>
          </a:xfrm>
          <a:prstGeom prst="ellipse">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WenQuanYi Micro Hei" charset="0"/>
            </a:endParaRPr>
          </a:p>
        </p:txBody>
      </p:sp>
      <p:cxnSp>
        <p:nvCxnSpPr>
          <p:cNvPr id="28693" name="AutoShape 21"/>
          <p:cNvCxnSpPr>
            <a:cxnSpLocks noChangeShapeType="1"/>
            <a:stCxn id="28692" idx="6"/>
            <a:endCxn id="28694" idx="1"/>
          </p:cNvCxnSpPr>
          <p:nvPr/>
        </p:nvCxnSpPr>
        <p:spPr bwMode="auto">
          <a:xfrm>
            <a:off x="5724525" y="4552950"/>
            <a:ext cx="2076450" cy="449263"/>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28694" name="Rectangle 22"/>
          <p:cNvSpPr>
            <a:spLocks noChangeArrowheads="1"/>
          </p:cNvSpPr>
          <p:nvPr/>
        </p:nvSpPr>
        <p:spPr bwMode="auto">
          <a:xfrm>
            <a:off x="7799388" y="4554538"/>
            <a:ext cx="1308100" cy="895350"/>
          </a:xfrm>
          <a:prstGeom prst="rect">
            <a:avLst/>
          </a:prstGeom>
          <a:solidFill>
            <a:srgbClr val="AECF00"/>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4702" rIns="90000" bIns="45000" anchor="ctr"/>
          <a:lstStyle/>
          <a:p>
            <a:pPr algn="ctr">
              <a:tabLst>
                <a:tab pos="723900" algn="l"/>
              </a:tabLst>
              <a:defRPr/>
            </a:pPr>
            <a:r>
              <a:rPr lang="en-GB" sz="1100" b="1" dirty="0">
                <a:solidFill>
                  <a:srgbClr val="FF0000"/>
                </a:solidFill>
                <a:cs typeface="WenQuanYi Micro Hei" charset="0"/>
              </a:rPr>
              <a:t>Cairo_EMA_2</a:t>
            </a:r>
          </a:p>
          <a:p>
            <a:pPr algn="ctr">
              <a:tabLst>
                <a:tab pos="723900" algn="l"/>
              </a:tabLst>
              <a:defRPr/>
            </a:pPr>
            <a:r>
              <a:rPr lang="en-GB" sz="1100" b="1" dirty="0" err="1">
                <a:solidFill>
                  <a:srgbClr val="FF0000"/>
                </a:solidFill>
                <a:cs typeface="WenQuanYi Micro Hei" charset="0"/>
              </a:rPr>
              <a:t>KAUST_Campus</a:t>
            </a:r>
            <a:endParaRPr lang="en-GB" sz="1100" b="1" dirty="0">
              <a:solidFill>
                <a:srgbClr val="FF0000"/>
              </a:solidFill>
              <a:cs typeface="WenQuanYi Micro Hei" charset="0"/>
            </a:endParaRPr>
          </a:p>
          <a:p>
            <a:pPr algn="ctr">
              <a:tabLst>
                <a:tab pos="723900" algn="l"/>
              </a:tabLst>
              <a:defRPr/>
            </a:pPr>
            <a:r>
              <a:rPr lang="en-GB" sz="1100" dirty="0" err="1">
                <a:solidFill>
                  <a:srgbClr val="000000"/>
                </a:solidFill>
                <a:cs typeface="WenQuanYi Micro Hei" charset="0"/>
              </a:rPr>
              <a:t>Masdar_Institute</a:t>
            </a:r>
            <a:endParaRPr lang="en-GB" sz="1100" dirty="0">
              <a:solidFill>
                <a:srgbClr val="000000"/>
              </a:solidFill>
              <a:cs typeface="WenQuanYi Micro Hei" charset="0"/>
            </a:endParaRPr>
          </a:p>
          <a:p>
            <a:pPr algn="ctr">
              <a:tabLst>
                <a:tab pos="723900" algn="l"/>
              </a:tabLst>
              <a:defRPr/>
            </a:pPr>
            <a:r>
              <a:rPr lang="en-GB" sz="1100" dirty="0" err="1">
                <a:solidFill>
                  <a:srgbClr val="000000"/>
                </a:solidFill>
                <a:cs typeface="WenQuanYi Micro Hei" charset="0"/>
              </a:rPr>
              <a:t>Tamanrasset_INM</a:t>
            </a:r>
            <a:endParaRPr lang="en-GB" sz="1100" dirty="0">
              <a:solidFill>
                <a:srgbClr val="000000"/>
              </a:solidFill>
              <a:cs typeface="WenQuanYi Micro Hei" charset="0"/>
            </a:endParaRPr>
          </a:p>
          <a:p>
            <a:pPr algn="ctr">
              <a:tabLst>
                <a:tab pos="723900" algn="l"/>
              </a:tabLst>
              <a:defRPr/>
            </a:pPr>
            <a:endParaRPr lang="en-GB" sz="1000" dirty="0">
              <a:solidFill>
                <a:srgbClr val="000000"/>
              </a:solidFill>
              <a:cs typeface="WenQuanYi Micro Hei" charset="0"/>
            </a:endParaRPr>
          </a:p>
          <a:p>
            <a:pPr algn="ctr">
              <a:tabLst>
                <a:tab pos="723900" algn="l"/>
              </a:tabLst>
              <a:defRPr/>
            </a:pPr>
            <a:r>
              <a:rPr lang="en-GB" sz="1000" b="1" dirty="0">
                <a:solidFill>
                  <a:srgbClr val="000000"/>
                </a:solidFill>
                <a:cs typeface="WenQuanYi Micro Hei" charset="0"/>
              </a:rPr>
              <a:t>deserts/urban</a:t>
            </a:r>
          </a:p>
        </p:txBody>
      </p:sp>
      <p:sp>
        <p:nvSpPr>
          <p:cNvPr id="28695" name="Rectangle 23"/>
          <p:cNvSpPr>
            <a:spLocks noChangeArrowheads="1"/>
          </p:cNvSpPr>
          <p:nvPr/>
        </p:nvSpPr>
        <p:spPr bwMode="auto">
          <a:xfrm>
            <a:off x="585788" y="1692275"/>
            <a:ext cx="7974012" cy="1439863"/>
          </a:xfrm>
          <a:prstGeom prst="rect">
            <a:avLst/>
          </a:prstGeom>
          <a:solidFill>
            <a:srgbClr val="FFFFFF"/>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9112" rIns="90000" bIns="45000" anchor="ctr"/>
          <a:lstStyle/>
          <a:p>
            <a:pPr marL="215900" indent="-215900">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1600" dirty="0">
                <a:solidFill>
                  <a:srgbClr val="000000"/>
                </a:solidFill>
                <a:cs typeface="WenQuanYi Micro Hei" charset="0"/>
              </a:rPr>
              <a:t>Scr</a:t>
            </a:r>
            <a:r>
              <a:rPr lang="en-GB" sz="1600" dirty="0">
                <a:solidFill>
                  <a:srgbClr val="000000"/>
                </a:solidFill>
                <a:cs typeface="Arial" charset="0"/>
              </a:rPr>
              <a:t>eened Level 1.5: </a:t>
            </a:r>
            <a:r>
              <a:rPr lang="en-GB" sz="1600" dirty="0">
                <a:solidFill>
                  <a:srgbClr val="000000"/>
                </a:solidFill>
                <a:cs typeface="WenQuanYi Micro Hei" charset="0"/>
              </a:rPr>
              <a:t>Level 2 quality without optical depth filter: </a:t>
            </a:r>
            <a:r>
              <a:rPr lang="en-GB" sz="1600" dirty="0">
                <a:solidFill>
                  <a:srgbClr val="000000"/>
                </a:solidFill>
                <a:latin typeface="Symbol" charset="2"/>
                <a:cs typeface="Symbol" charset="2"/>
              </a:rPr>
              <a:t>τ</a:t>
            </a:r>
            <a:r>
              <a:rPr lang="en-GB" sz="1000" dirty="0">
                <a:solidFill>
                  <a:srgbClr val="000000"/>
                </a:solidFill>
                <a:cs typeface="Arial" charset="0"/>
              </a:rPr>
              <a:t>440</a:t>
            </a:r>
            <a:r>
              <a:rPr lang="en-GB" sz="1600" dirty="0">
                <a:solidFill>
                  <a:srgbClr val="000000"/>
                </a:solidFill>
                <a:cs typeface="Arial" charset="0"/>
              </a:rPr>
              <a:t> &gt; 0.4 [3]</a:t>
            </a:r>
          </a:p>
          <a:p>
            <a:pPr marL="215900" indent="-215900">
              <a:buSzPct val="45000"/>
              <a:buFont typeface="Wingdings" charset="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GB" sz="1600" dirty="0">
              <a:solidFill>
                <a:srgbClr val="000000"/>
              </a:solidFill>
              <a:cs typeface="Arial" charset="0"/>
            </a:endParaRPr>
          </a:p>
          <a:p>
            <a:pPr marL="215900" indent="-215900">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1600" dirty="0">
                <a:solidFill>
                  <a:srgbClr val="000000"/>
                </a:solidFill>
                <a:cs typeface="Arial" charset="0"/>
              </a:rPr>
              <a:t>59 stations (full set): 20 data (daily </a:t>
            </a:r>
            <a:r>
              <a:rPr lang="en-GB" sz="1600" dirty="0" err="1">
                <a:solidFill>
                  <a:srgbClr val="000000"/>
                </a:solidFill>
                <a:latin typeface="Symbol" charset="2"/>
                <a:cs typeface="Symbol" charset="2"/>
              </a:rPr>
              <a:t>τ</a:t>
            </a:r>
            <a:r>
              <a:rPr lang="en-GB" sz="1600" dirty="0">
                <a:solidFill>
                  <a:srgbClr val="000000"/>
                </a:solidFill>
                <a:cs typeface="Arial" charset="0"/>
              </a:rPr>
              <a:t>, </a:t>
            </a:r>
            <a:r>
              <a:rPr lang="en-GB" sz="1600" dirty="0" err="1">
                <a:solidFill>
                  <a:srgbClr val="000000"/>
                </a:solidFill>
                <a:cs typeface="Arial" charset="0"/>
              </a:rPr>
              <a:t>ω</a:t>
            </a:r>
            <a:r>
              <a:rPr lang="en-GB" sz="1600" dirty="0">
                <a:solidFill>
                  <a:srgbClr val="000000"/>
                </a:solidFill>
                <a:cs typeface="Arial" charset="0"/>
              </a:rPr>
              <a:t>, g at 0.550 µm) per month (2012-2016)</a:t>
            </a:r>
          </a:p>
          <a:p>
            <a:pPr marL="215900" indent="-215900">
              <a:buSzPct val="45000"/>
              <a:buFont typeface="Wingdings" charset="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GB" sz="1600" dirty="0">
              <a:solidFill>
                <a:srgbClr val="000000"/>
              </a:solidFill>
              <a:cs typeface="Arial" charset="0"/>
            </a:endParaRPr>
          </a:p>
          <a:p>
            <a:pPr marL="215900" indent="-215900">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1600" dirty="0">
                <a:solidFill>
                  <a:srgbClr val="000000"/>
                </a:solidFill>
                <a:cs typeface="Arial" charset="0"/>
              </a:rPr>
              <a:t>12 stations (subset): </a:t>
            </a:r>
            <a:r>
              <a:rPr lang="en-GB" sz="1600" dirty="0" err="1">
                <a:solidFill>
                  <a:srgbClr val="000000"/>
                </a:solidFill>
                <a:cs typeface="Arial" charset="0"/>
              </a:rPr>
              <a:t>i</a:t>
            </a:r>
            <a:r>
              <a:rPr lang="en-GB" sz="1600" dirty="0">
                <a:solidFill>
                  <a:srgbClr val="000000"/>
                </a:solidFill>
                <a:cs typeface="Arial" charset="0"/>
              </a:rPr>
              <a:t>) observed </a:t>
            </a:r>
            <a:r>
              <a:rPr lang="en-GB" sz="1600" dirty="0" err="1">
                <a:solidFill>
                  <a:srgbClr val="000000"/>
                </a:solidFill>
                <a:latin typeface="Symbol" charset="2"/>
                <a:cs typeface="Symbol" charset="2"/>
              </a:rPr>
              <a:t>τ</a:t>
            </a:r>
            <a:r>
              <a:rPr lang="en-GB" sz="1600" dirty="0">
                <a:solidFill>
                  <a:srgbClr val="000000"/>
                </a:solidFill>
                <a:cs typeface="Arial" charset="0"/>
              </a:rPr>
              <a:t>, ii) dominant species, iii) geographical distribution</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1"/>
          <p:cNvSpPr txBox="1">
            <a:spLocks noChangeArrowheads="1"/>
          </p:cNvSpPr>
          <p:nvPr/>
        </p:nvSpPr>
        <p:spPr bwMode="auto">
          <a:xfrm>
            <a:off x="0" y="222250"/>
            <a:ext cx="91440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1758"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WenQuanYi Micro Hei" charset="0"/>
              </a:defRPr>
            </a:lvl9pPr>
          </a:lstStyle>
          <a:p>
            <a:pPr>
              <a:defRPr/>
            </a:pPr>
            <a:r>
              <a:rPr lang="en-GB" sz="1900" dirty="0" smtClean="0">
                <a:solidFill>
                  <a:srgbClr val="FFFFFF"/>
                </a:solidFill>
              </a:rPr>
              <a:t>Model simulations</a:t>
            </a:r>
          </a:p>
        </p:txBody>
      </p:sp>
      <p:sp>
        <p:nvSpPr>
          <p:cNvPr id="31746" name="Text Box 2"/>
          <p:cNvSpPr txBox="1">
            <a:spLocks noChangeArrowheads="1"/>
          </p:cNvSpPr>
          <p:nvPr/>
        </p:nvSpPr>
        <p:spPr bwMode="auto">
          <a:xfrm>
            <a:off x="233363" y="1044575"/>
            <a:ext cx="8675687"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0876"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WenQuanYi Micro Hei" charset="0"/>
              </a:defRPr>
            </a:lvl9pPr>
          </a:lstStyle>
          <a:p>
            <a:pPr>
              <a:defRPr/>
            </a:pPr>
            <a:r>
              <a:rPr lang="en-GB" smtClean="0"/>
              <a:t>NMMB-MONARCH simulations</a:t>
            </a:r>
          </a:p>
        </p:txBody>
      </p:sp>
      <p:sp>
        <p:nvSpPr>
          <p:cNvPr id="31747" name="Rectangle 3"/>
          <p:cNvSpPr>
            <a:spLocks noChangeArrowheads="1"/>
          </p:cNvSpPr>
          <p:nvPr/>
        </p:nvSpPr>
        <p:spPr bwMode="auto">
          <a:xfrm>
            <a:off x="447675" y="1646238"/>
            <a:ext cx="8248650" cy="863600"/>
          </a:xfrm>
          <a:prstGeom prst="rect">
            <a:avLst/>
          </a:prstGeom>
          <a:solidFill>
            <a:srgbClr val="FFFFFF"/>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9112" rIns="90000" bIns="45000" anchor="ctr"/>
          <a:lstStyle/>
          <a:p>
            <a:pPr marL="215900" indent="-215900">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1600" b="1" dirty="0">
                <a:solidFill>
                  <a:srgbClr val="000000"/>
                </a:solidFill>
                <a:cs typeface="WenQuanYi Micro Hei" charset="0"/>
              </a:rPr>
              <a:t>Global domain simulations</a:t>
            </a:r>
            <a:r>
              <a:rPr lang="en-GB" sz="1600" dirty="0">
                <a:solidFill>
                  <a:srgbClr val="000000"/>
                </a:solidFill>
                <a:cs typeface="WenQuanYi Micro Hei" charset="0"/>
              </a:rPr>
              <a:t>: </a:t>
            </a:r>
            <a:r>
              <a:rPr lang="en-GB" sz="1600" i="1" dirty="0" err="1">
                <a:solidFill>
                  <a:srgbClr val="000000"/>
                </a:solidFill>
                <a:cs typeface="WenQuanYi Micro Hei" charset="0"/>
              </a:rPr>
              <a:t>lon</a:t>
            </a:r>
            <a:r>
              <a:rPr lang="en-GB" sz="1600" dirty="0" err="1">
                <a:solidFill>
                  <a:srgbClr val="000000"/>
                </a:solidFill>
                <a:cs typeface="WenQuanYi Micro Hei" charset="0"/>
              </a:rPr>
              <a:t>x</a:t>
            </a:r>
            <a:r>
              <a:rPr lang="en-GB" sz="1600" i="1" dirty="0" err="1">
                <a:solidFill>
                  <a:srgbClr val="000000"/>
                </a:solidFill>
                <a:cs typeface="WenQuanYi Micro Hei" charset="0"/>
              </a:rPr>
              <a:t>lat</a:t>
            </a:r>
            <a:r>
              <a:rPr lang="en-GB" sz="1600" dirty="0">
                <a:solidFill>
                  <a:srgbClr val="000000"/>
                </a:solidFill>
                <a:cs typeface="WenQuanYi Micro Hei" charset="0"/>
              </a:rPr>
              <a:t> = 1.4ºx1.0º and 48 vertical layers</a:t>
            </a:r>
          </a:p>
          <a:p>
            <a:pPr marL="215900" indent="-215900">
              <a:buSzPct val="45000"/>
              <a:buFont typeface="Wingdings" charset="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GB" sz="1600" dirty="0">
              <a:solidFill>
                <a:srgbClr val="000000"/>
              </a:solidFill>
              <a:cs typeface="WenQuanYi Micro Hei" charset="0"/>
            </a:endParaRPr>
          </a:p>
          <a:p>
            <a:pPr marL="215900" indent="-215900">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1600" dirty="0">
                <a:solidFill>
                  <a:srgbClr val="000000"/>
                </a:solidFill>
                <a:cs typeface="Arial" charset="0"/>
              </a:rPr>
              <a:t>5-years period (</a:t>
            </a:r>
            <a:r>
              <a:rPr lang="en-GB" sz="1600" b="1" dirty="0">
                <a:solidFill>
                  <a:srgbClr val="000000"/>
                </a:solidFill>
                <a:cs typeface="Arial" charset="0"/>
              </a:rPr>
              <a:t>2012-2016</a:t>
            </a:r>
            <a:r>
              <a:rPr lang="en-GB" sz="1600" dirty="0">
                <a:solidFill>
                  <a:srgbClr val="000000"/>
                </a:solidFill>
                <a:cs typeface="Arial" charset="0"/>
              </a:rPr>
              <a:t>): </a:t>
            </a:r>
            <a:r>
              <a:rPr lang="en-GB" sz="1600" dirty="0" err="1">
                <a:solidFill>
                  <a:srgbClr val="000000"/>
                </a:solidFill>
                <a:cs typeface="Arial" charset="0"/>
              </a:rPr>
              <a:t>spinup</a:t>
            </a:r>
            <a:r>
              <a:rPr lang="en-GB" sz="1600" dirty="0">
                <a:solidFill>
                  <a:srgbClr val="000000"/>
                </a:solidFill>
                <a:cs typeface="Arial" charset="0"/>
              </a:rPr>
              <a:t> (1 year) and meteo initialization (24h, FNL)</a:t>
            </a:r>
          </a:p>
        </p:txBody>
      </p:sp>
      <p:sp>
        <p:nvSpPr>
          <p:cNvPr id="31748" name="Rectangle 4"/>
          <p:cNvSpPr>
            <a:spLocks noChangeArrowheads="1"/>
          </p:cNvSpPr>
          <p:nvPr/>
        </p:nvSpPr>
        <p:spPr bwMode="auto">
          <a:xfrm>
            <a:off x="258763" y="6767513"/>
            <a:ext cx="8266112" cy="219075"/>
          </a:xfrm>
          <a:prstGeom prst="rect">
            <a:avLst/>
          </a:prstGeom>
          <a:solidFill>
            <a:srgbClr val="CCCCCC"/>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4702" rIns="90000" bIns="45000" anchor="ctr"/>
          <a:lstStyle/>
          <a:p>
            <a:pP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1100" dirty="0">
                <a:solidFill>
                  <a:srgbClr val="000000"/>
                </a:solidFill>
                <a:cs typeface="WenQuanYi Micro Hei" charset="0"/>
              </a:rPr>
              <a:t>1.Janssens-Maenhout et al. [2015]; 2.Kaiser et al. [2012]; 3.Wiedinmyer et al. [2014]; 4</a:t>
            </a:r>
            <a:r>
              <a:rPr lang="en-GB" sz="1100" dirty="0" smtClean="0">
                <a:solidFill>
                  <a:srgbClr val="000000"/>
                </a:solidFill>
                <a:cs typeface="WenQuanYi Micro Hei" charset="0"/>
              </a:rPr>
              <a:t>.</a:t>
            </a:r>
            <a:r>
              <a:rPr lang="en-GB" sz="1100" dirty="0" smtClean="0">
                <a:cs typeface="WenQuanYi Micro Hei" charset="0"/>
              </a:rPr>
              <a:t> </a:t>
            </a:r>
            <a:r>
              <a:rPr lang="en-GB" sz="1100" dirty="0">
                <a:cs typeface="WenQuanYi Micro Hei" charset="0"/>
              </a:rPr>
              <a:t>h</a:t>
            </a:r>
            <a:r>
              <a:rPr lang="en-GB" sz="1100" dirty="0" smtClean="0">
                <a:cs typeface="WenQuanYi Micro Hei" charset="0"/>
              </a:rPr>
              <a:t>ttp</a:t>
            </a:r>
            <a:r>
              <a:rPr lang="en-GB" sz="1100" dirty="0">
                <a:cs typeface="WenQuanYi Micro Hei" charset="0"/>
              </a:rPr>
              <a:t>://cdp.ucar.edu; </a:t>
            </a:r>
            <a:r>
              <a:rPr lang="en-GB" sz="1100" dirty="0">
                <a:solidFill>
                  <a:srgbClr val="000000"/>
                </a:solidFill>
                <a:cs typeface="WenQuanYi Micro Hei" charset="0"/>
              </a:rPr>
              <a:t>5.Guenther et al. [2006]</a:t>
            </a:r>
          </a:p>
        </p:txBody>
      </p:sp>
      <p:sp>
        <p:nvSpPr>
          <p:cNvPr id="31749" name="Rectangle 5"/>
          <p:cNvSpPr>
            <a:spLocks noChangeArrowheads="1"/>
          </p:cNvSpPr>
          <p:nvPr/>
        </p:nvSpPr>
        <p:spPr bwMode="auto">
          <a:xfrm>
            <a:off x="447675" y="4064000"/>
            <a:ext cx="8248650" cy="2214563"/>
          </a:xfrm>
          <a:prstGeom prst="rect">
            <a:avLst/>
          </a:prstGeom>
          <a:solidFill>
            <a:srgbClr val="FFFFFF"/>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9112" rIns="90000" bIns="45000" anchor="ctr"/>
          <a:lstStyle/>
          <a:p>
            <a:pPr marL="215900" indent="-215900">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1600" b="1" dirty="0">
                <a:solidFill>
                  <a:srgbClr val="000000"/>
                </a:solidFill>
                <a:cs typeface="Arial" charset="0"/>
              </a:rPr>
              <a:t>Emissions</a:t>
            </a:r>
            <a:r>
              <a:rPr lang="en-GB" sz="1600" dirty="0">
                <a:solidFill>
                  <a:srgbClr val="000000"/>
                </a:solidFill>
                <a:cs typeface="Arial" charset="0"/>
              </a:rPr>
              <a:t>:</a:t>
            </a:r>
          </a:p>
          <a:p>
            <a:pPr marL="215900" indent="-215900">
              <a:buSzPct val="45000"/>
              <a:buFont typeface="Wingdings" charset="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GB" sz="1000" dirty="0">
              <a:solidFill>
                <a:srgbClr val="000000"/>
              </a:solidFill>
              <a:cs typeface="Arial" charset="0"/>
            </a:endParaRPr>
          </a:p>
          <a:p>
            <a:pPr marL="215900" indent="-215900">
              <a:buSzPct val="45000"/>
              <a:buFont typeface="Wingdings" charset="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1600" dirty="0">
                <a:solidFill>
                  <a:srgbClr val="000000"/>
                </a:solidFill>
                <a:cs typeface="Arial" charset="0"/>
              </a:rPr>
              <a:t>- anthropogenic (OC, BC, SO</a:t>
            </a:r>
            <a:r>
              <a:rPr lang="en-GB" sz="1000" dirty="0">
                <a:solidFill>
                  <a:srgbClr val="000000"/>
                </a:solidFill>
                <a:cs typeface="Arial" charset="0"/>
              </a:rPr>
              <a:t>2</a:t>
            </a:r>
            <a:r>
              <a:rPr lang="en-GB" sz="1600" dirty="0">
                <a:solidFill>
                  <a:srgbClr val="000000"/>
                </a:solidFill>
                <a:cs typeface="Arial" charset="0"/>
              </a:rPr>
              <a:t>) → HTAP_v2.2 [1]</a:t>
            </a:r>
          </a:p>
          <a:p>
            <a:pPr marL="215900" indent="-215900">
              <a:buSzPct val="45000"/>
              <a:buFont typeface="Wingdings" charset="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GB" sz="1000" dirty="0">
              <a:solidFill>
                <a:srgbClr val="000000"/>
              </a:solidFill>
              <a:cs typeface="Arial" charset="0"/>
            </a:endParaRPr>
          </a:p>
          <a:p>
            <a:pPr marL="215900" indent="-215900">
              <a:buSzPct val="45000"/>
              <a:buFont typeface="Wingdings" charset="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1600" dirty="0">
                <a:solidFill>
                  <a:srgbClr val="000000"/>
                </a:solidFill>
                <a:cs typeface="Arial" charset="0"/>
              </a:rPr>
              <a:t>- biomass burning (OC, BC, SO</a:t>
            </a:r>
            <a:r>
              <a:rPr lang="en-GB" sz="1000" dirty="0">
                <a:solidFill>
                  <a:srgbClr val="000000"/>
                </a:solidFill>
                <a:cs typeface="Arial" charset="0"/>
              </a:rPr>
              <a:t>2</a:t>
            </a:r>
            <a:r>
              <a:rPr lang="en-GB" sz="1600" dirty="0">
                <a:solidFill>
                  <a:srgbClr val="000000"/>
                </a:solidFill>
                <a:cs typeface="Arial" charset="0"/>
              </a:rPr>
              <a:t>, </a:t>
            </a:r>
            <a:r>
              <a:rPr lang="en-GB" sz="1600" dirty="0" err="1">
                <a:solidFill>
                  <a:srgbClr val="000000"/>
                </a:solidFill>
                <a:cs typeface="Arial" charset="0"/>
              </a:rPr>
              <a:t>dimethylsulfide</a:t>
            </a:r>
            <a:r>
              <a:rPr lang="en-GB" sz="1600" dirty="0">
                <a:solidFill>
                  <a:srgbClr val="000000"/>
                </a:solidFill>
                <a:cs typeface="Arial" charset="0"/>
              </a:rPr>
              <a:t>) → GFASv1.2 [2]</a:t>
            </a:r>
          </a:p>
          <a:p>
            <a:pPr marL="215900" indent="-215900">
              <a:buSzPct val="45000"/>
              <a:buFont typeface="Wingdings" charset="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GB" sz="1000" dirty="0">
              <a:solidFill>
                <a:srgbClr val="000000"/>
              </a:solidFill>
              <a:cs typeface="Arial" charset="0"/>
            </a:endParaRPr>
          </a:p>
          <a:p>
            <a:pPr marL="215900" indent="-215900">
              <a:buSzPct val="45000"/>
              <a:buFont typeface="Wingdings" charset="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1600" dirty="0">
                <a:solidFill>
                  <a:srgbClr val="000000"/>
                </a:solidFill>
                <a:cs typeface="Arial" charset="0"/>
              </a:rPr>
              <a:t>- domestic waste open burning (OC, BC, SO</a:t>
            </a:r>
            <a:r>
              <a:rPr lang="en-GB" sz="1000" dirty="0">
                <a:solidFill>
                  <a:srgbClr val="000000"/>
                </a:solidFill>
                <a:cs typeface="Arial" charset="0"/>
              </a:rPr>
              <a:t>2</a:t>
            </a:r>
            <a:r>
              <a:rPr lang="en-GB" sz="1600" dirty="0">
                <a:solidFill>
                  <a:srgbClr val="000000"/>
                </a:solidFill>
                <a:cs typeface="Arial" charset="0"/>
              </a:rPr>
              <a:t>) → [3]</a:t>
            </a:r>
          </a:p>
          <a:p>
            <a:pPr marL="215900" indent="-215900">
              <a:buSzPct val="45000"/>
              <a:buFont typeface="Wingdings" charset="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GB" sz="1000" dirty="0">
              <a:solidFill>
                <a:srgbClr val="000000"/>
              </a:solidFill>
              <a:cs typeface="Arial" charset="0"/>
            </a:endParaRPr>
          </a:p>
          <a:p>
            <a:pPr marL="215900" indent="-215900">
              <a:buSzPct val="45000"/>
              <a:buFont typeface="Wingdings" charset="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1600" dirty="0">
                <a:solidFill>
                  <a:srgbClr val="000000"/>
                </a:solidFill>
                <a:cs typeface="Arial" charset="0"/>
              </a:rPr>
              <a:t>- </a:t>
            </a:r>
            <a:r>
              <a:rPr lang="en-GB" sz="1600" dirty="0" err="1">
                <a:solidFill>
                  <a:srgbClr val="000000"/>
                </a:solidFill>
                <a:cs typeface="Arial" charset="0"/>
              </a:rPr>
              <a:t>dimethylsulfide</a:t>
            </a:r>
            <a:r>
              <a:rPr lang="en-GB" sz="1600" dirty="0">
                <a:solidFill>
                  <a:srgbClr val="000000"/>
                </a:solidFill>
                <a:cs typeface="Arial" charset="0"/>
              </a:rPr>
              <a:t> from oceans → MOZART-4 [4]</a:t>
            </a:r>
          </a:p>
          <a:p>
            <a:pPr marL="215900" indent="-215900">
              <a:buSzPct val="45000"/>
              <a:buFont typeface="Wingdings" charset="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GB" sz="1000" dirty="0">
              <a:solidFill>
                <a:srgbClr val="000000"/>
              </a:solidFill>
              <a:cs typeface="Arial" charset="0"/>
            </a:endParaRPr>
          </a:p>
          <a:p>
            <a:pPr marL="215900" indent="-215900">
              <a:buSzPct val="45000"/>
              <a:buFont typeface="Wingdings" charset="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1600" dirty="0">
                <a:solidFill>
                  <a:srgbClr val="000000"/>
                </a:solidFill>
                <a:cs typeface="Arial" charset="0"/>
              </a:rPr>
              <a:t>- biogenic SOA precursors → MEGAN v2.04 [5]</a:t>
            </a:r>
          </a:p>
        </p:txBody>
      </p:sp>
      <p:sp>
        <p:nvSpPr>
          <p:cNvPr id="31750" name="Rectangle 6"/>
          <p:cNvSpPr>
            <a:spLocks noChangeArrowheads="1"/>
          </p:cNvSpPr>
          <p:nvPr/>
        </p:nvSpPr>
        <p:spPr bwMode="auto">
          <a:xfrm>
            <a:off x="447675" y="2693988"/>
            <a:ext cx="8248650" cy="1187450"/>
          </a:xfrm>
          <a:prstGeom prst="rect">
            <a:avLst/>
          </a:prstGeom>
          <a:solidFill>
            <a:srgbClr val="FFFFFF"/>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9112" rIns="90000" bIns="45000" anchor="ctr"/>
          <a:lstStyle/>
          <a:p>
            <a:pPr marL="215900" indent="-215900">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1600" dirty="0">
                <a:solidFill>
                  <a:srgbClr val="000000"/>
                </a:solidFill>
                <a:cs typeface="Arial" charset="0"/>
              </a:rPr>
              <a:t>Full online coupling: </a:t>
            </a:r>
            <a:r>
              <a:rPr lang="en-GB" sz="1600" b="1" dirty="0">
                <a:solidFill>
                  <a:srgbClr val="000000"/>
                </a:solidFill>
                <a:cs typeface="Arial" charset="0"/>
              </a:rPr>
              <a:t>simulated </a:t>
            </a:r>
            <a:r>
              <a:rPr lang="en-GB" sz="1600" b="1" dirty="0" err="1">
                <a:solidFill>
                  <a:srgbClr val="000000"/>
                </a:solidFill>
                <a:latin typeface="Symbol" charset="2"/>
                <a:cs typeface="Symbol" charset="2"/>
              </a:rPr>
              <a:t>τ</a:t>
            </a:r>
            <a:r>
              <a:rPr lang="en-GB" sz="1600" b="1" dirty="0">
                <a:solidFill>
                  <a:srgbClr val="000000"/>
                </a:solidFill>
                <a:cs typeface="Arial" charset="0"/>
              </a:rPr>
              <a:t>, </a:t>
            </a:r>
            <a:r>
              <a:rPr lang="en-GB" sz="1600" b="1" dirty="0" err="1">
                <a:solidFill>
                  <a:srgbClr val="000000"/>
                </a:solidFill>
                <a:cs typeface="Arial" charset="0"/>
              </a:rPr>
              <a:t>ω</a:t>
            </a:r>
            <a:r>
              <a:rPr lang="en-GB" sz="1600" b="1" dirty="0">
                <a:solidFill>
                  <a:srgbClr val="000000"/>
                </a:solidFill>
                <a:cs typeface="Arial" charset="0"/>
              </a:rPr>
              <a:t>, g at 0.550 µm</a:t>
            </a:r>
            <a:r>
              <a:rPr lang="en-GB" sz="1600" dirty="0">
                <a:solidFill>
                  <a:srgbClr val="000000"/>
                </a:solidFill>
                <a:cs typeface="Arial" charset="0"/>
              </a:rPr>
              <a:t> from RRTMG</a:t>
            </a:r>
          </a:p>
          <a:p>
            <a:pPr marL="215900" indent="-215900">
              <a:buSzPct val="45000"/>
              <a:buFont typeface="Wingdings" charset="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GB" sz="1000" dirty="0">
              <a:solidFill>
                <a:srgbClr val="000000"/>
              </a:solidFill>
              <a:cs typeface="Arial" charset="0"/>
            </a:endParaRPr>
          </a:p>
          <a:p>
            <a:pPr marL="215900" indent="-215900">
              <a:buSzPct val="45000"/>
              <a:buFont typeface="Wingdings" charset="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1600" dirty="0">
                <a:solidFill>
                  <a:srgbClr val="000000"/>
                </a:solidFill>
                <a:cs typeface="Arial" charset="0"/>
              </a:rPr>
              <a:t>- mineral dust (DU), sea salt (SS), organic matter (OM), black carbon (BC), </a:t>
            </a:r>
            <a:r>
              <a:rPr lang="en-GB" sz="1600" dirty="0" err="1">
                <a:solidFill>
                  <a:srgbClr val="000000"/>
                </a:solidFill>
                <a:cs typeface="Arial" charset="0"/>
              </a:rPr>
              <a:t>sulfate</a:t>
            </a:r>
            <a:r>
              <a:rPr lang="en-GB" sz="1600" dirty="0">
                <a:solidFill>
                  <a:srgbClr val="000000"/>
                </a:solidFill>
                <a:cs typeface="Arial" charset="0"/>
              </a:rPr>
              <a:t> (SU)</a:t>
            </a:r>
          </a:p>
          <a:p>
            <a:pPr marL="215900" indent="-215900">
              <a:buSzPct val="45000"/>
              <a:buFont typeface="Wingdings" charset="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GB" sz="1000" dirty="0">
              <a:solidFill>
                <a:srgbClr val="000000"/>
              </a:solidFill>
              <a:cs typeface="Arial" charset="0"/>
            </a:endParaRPr>
          </a:p>
          <a:p>
            <a:pPr marL="215900" indent="-215900">
              <a:buSzPct val="45000"/>
              <a:buFont typeface="Wingdings" charset="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1600" dirty="0">
                <a:solidFill>
                  <a:srgbClr val="000000"/>
                </a:solidFill>
                <a:cs typeface="Arial" charset="0"/>
              </a:rPr>
              <a:t>- dynamic mass concentrations  + optical tables (REF case)</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Arial"/>
        <a:ea typeface="ＭＳ Ｐゴシック"/>
        <a:cs typeface="MS PGothic"/>
      </a:majorFont>
      <a:minorFont>
        <a:latin typeface="Arial"/>
        <a:ea typeface="ＭＳ Ｐゴシック"/>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effectLst/>
            <a:latin typeface="Arial" charset="0"/>
            <a:ea typeface="ＭＳ Ｐゴシック" charset="0"/>
            <a:cs typeface="WenQuanYi Micro 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effectLst/>
            <a:latin typeface="Arial" charset="0"/>
            <a:ea typeface="ＭＳ Ｐゴシック" charset="0"/>
            <a:cs typeface="WenQuanYi Micro Hei" charset="0"/>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Arial"/>
        <a:ea typeface="ＭＳ Ｐゴシック"/>
        <a:cs typeface="MS PGothic"/>
      </a:majorFont>
      <a:minorFont>
        <a:latin typeface="Arial"/>
        <a:ea typeface="ＭＳ Ｐゴシック"/>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effectLst/>
            <a:latin typeface="Arial" charset="0"/>
            <a:ea typeface="ＭＳ Ｐゴシック" charset="0"/>
            <a:cs typeface="WenQuanYi Micro 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effectLst/>
            <a:latin typeface="Arial" charset="0"/>
            <a:ea typeface="ＭＳ Ｐゴシック" charset="0"/>
            <a:cs typeface="WenQuanYi Micro Hei" charset="0"/>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Arial"/>
        <a:ea typeface="ＭＳ Ｐゴシック"/>
        <a:cs typeface="MS PGothic"/>
      </a:majorFont>
      <a:minorFont>
        <a:latin typeface="Arial"/>
        <a:ea typeface="ＭＳ Ｐゴシック"/>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effectLst/>
            <a:latin typeface="Arial" charset="0"/>
            <a:ea typeface="ＭＳ Ｐゴシック" charset="0"/>
            <a:cs typeface="WenQuanYi Micro 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effectLst/>
            <a:latin typeface="Arial" charset="0"/>
            <a:ea typeface="ＭＳ Ｐゴシック" charset="0"/>
            <a:cs typeface="WenQuanYi Micro Hei" charset="0"/>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Tema de Office">
  <a:themeElements>
    <a:clrScheme name="Personalizado 1">
      <a:dk1>
        <a:sysClr val="windowText" lastClr="000000"/>
      </a:dk1>
      <a:lt1>
        <a:sysClr val="window" lastClr="FFFFFF"/>
      </a:lt1>
      <a:dk2>
        <a:srgbClr val="44546A"/>
      </a:dk2>
      <a:lt2>
        <a:srgbClr val="E7E6E6"/>
      </a:lt2>
      <a:accent1>
        <a:srgbClr val="124484"/>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5051</TotalTime>
  <Words>4385</Words>
  <Application>Microsoft Macintosh PowerPoint</Application>
  <PresentationFormat>Personalizado</PresentationFormat>
  <Paragraphs>734</Paragraphs>
  <Slides>24</Slides>
  <Notes>24</Notes>
  <HiddenSlides>0</HiddenSlides>
  <MMClips>0</MMClips>
  <ScaleCrop>false</ScaleCrop>
  <HeadingPairs>
    <vt:vector size="6" baseType="variant">
      <vt:variant>
        <vt:lpstr>Tema</vt:lpstr>
      </vt:variant>
      <vt:variant>
        <vt:i4>4</vt:i4>
      </vt:variant>
      <vt:variant>
        <vt:lpstr>Servidores OLE incrustados</vt:lpstr>
      </vt:variant>
      <vt:variant>
        <vt:i4>0</vt:i4>
      </vt:variant>
      <vt:variant>
        <vt:lpstr>Títulos de diapositiva</vt:lpstr>
      </vt:variant>
      <vt:variant>
        <vt:i4>24</vt:i4>
      </vt:variant>
    </vt:vector>
  </HeadingPairs>
  <TitlesOfParts>
    <vt:vector size="28" baseType="lpstr">
      <vt:lpstr>2_Tema de Office</vt:lpstr>
      <vt:lpstr>3_Tema de Office</vt:lpstr>
      <vt:lpstr>4_Tema de Office</vt:lpstr>
      <vt:lpstr>6_Tema de Office</vt:lpstr>
      <vt:lpstr>Aerosol intensive optical properties in the NMMB-MONARCH model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oriol jorba</cp:lastModifiedBy>
  <cp:revision>1190</cp:revision>
  <cp:lastPrinted>1601-01-01T00:00:00Z</cp:lastPrinted>
  <dcterms:created xsi:type="dcterms:W3CDTF">2018-01-15T13:07:57Z</dcterms:created>
  <dcterms:modified xsi:type="dcterms:W3CDTF">2018-05-23T14:28:57Z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r8>0</vt:r8>
  </property>
  <property fmtid="{D5CDD505-2E9C-101B-9397-08002B2CF9AE}" pid="4" name="HyperlinksChanged">
    <vt:bool>false</vt:bool>
  </property>
  <property fmtid="{D5CDD505-2E9C-101B-9397-08002B2CF9AE}" pid="5" name="LinksUpToDate">
    <vt:bool>false</vt:bool>
  </property>
  <property fmtid="{D5CDD505-2E9C-101B-9397-08002B2CF9AE}" pid="6" name="MMClips">
    <vt:r8>0</vt:r8>
  </property>
  <property fmtid="{D5CDD505-2E9C-101B-9397-08002B2CF9AE}" pid="7" name="Notes">
    <vt:r8>5</vt:r8>
  </property>
  <property fmtid="{D5CDD505-2E9C-101B-9397-08002B2CF9AE}" pid="8" name="PresentationFormat">
    <vt:lpwstr>Personalizado</vt:lpwstr>
  </property>
  <property fmtid="{D5CDD505-2E9C-101B-9397-08002B2CF9AE}" pid="9" name="ScaleCrop">
    <vt:bool>false</vt:bool>
  </property>
  <property fmtid="{D5CDD505-2E9C-101B-9397-08002B2CF9AE}" pid="10" name="ShareDoc">
    <vt:bool>false</vt:bool>
  </property>
  <property fmtid="{D5CDD505-2E9C-101B-9397-08002B2CF9AE}" pid="11" name="Slides">
    <vt:r8>22</vt:r8>
  </property>
</Properties>
</file>