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26"/>
  </p:notesMasterIdLst>
  <p:handoutMasterIdLst>
    <p:handoutMasterId r:id="rId27"/>
  </p:handoutMasterIdLst>
  <p:sldIdLst>
    <p:sldId id="290" r:id="rId5"/>
    <p:sldId id="279" r:id="rId6"/>
    <p:sldId id="271" r:id="rId7"/>
    <p:sldId id="291" r:id="rId8"/>
    <p:sldId id="303" r:id="rId9"/>
    <p:sldId id="282" r:id="rId10"/>
    <p:sldId id="292" r:id="rId11"/>
    <p:sldId id="293" r:id="rId12"/>
    <p:sldId id="295" r:id="rId13"/>
    <p:sldId id="296" r:id="rId14"/>
    <p:sldId id="298" r:id="rId15"/>
    <p:sldId id="301" r:id="rId16"/>
    <p:sldId id="302" r:id="rId17"/>
    <p:sldId id="304" r:id="rId18"/>
    <p:sldId id="266" r:id="rId19"/>
    <p:sldId id="268" r:id="rId20"/>
    <p:sldId id="269" r:id="rId21"/>
    <p:sldId id="294" r:id="rId22"/>
    <p:sldId id="297" r:id="rId23"/>
    <p:sldId id="299" r:id="rId24"/>
    <p:sldId id="300" r:id="rId25"/>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9900"/>
    <a:srgbClr val="99CCFF"/>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9" autoAdjust="0"/>
    <p:restoredTop sz="78266" autoAdjust="0"/>
  </p:normalViewPr>
  <p:slideViewPr>
    <p:cSldViewPr>
      <p:cViewPr varScale="1">
        <p:scale>
          <a:sx n="70" d="100"/>
          <a:sy n="70" d="100"/>
        </p:scale>
        <p:origin x="2724" y="72"/>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GB" sz="1400" b="0" i="0" u="none" strike="noStrike" baseline="0" dirty="0">
              <a:ln>
                <a:noFill/>
              </a:ln>
              <a:solidFill>
                <a:srgbClr val="000000"/>
              </a:solidFill>
              <a:latin typeface="Arial" pitchFamily="18"/>
              <a:ea typeface="DejaVu Sans" pitchFamily="2"/>
              <a:cs typeface="DejaVu Sans"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1"/>
          <a:lstStyle/>
          <a:p>
            <a:pPr marL="0" marR="0" lvl="0" indent="0" algn="r"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GB" sz="1400" b="0" i="0" u="none" strike="noStrike" baseline="0" dirty="0">
              <a:ln>
                <a:noFill/>
              </a:ln>
              <a:solidFill>
                <a:srgbClr val="000000"/>
              </a:solidFill>
              <a:latin typeface="Arial" pitchFamily="18"/>
              <a:ea typeface="DejaVu Sans" pitchFamily="2"/>
              <a:cs typeface="DejaVu Sans"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GB" sz="1400" b="0" i="0" u="none" strike="noStrike" baseline="0" dirty="0">
              <a:ln>
                <a:noFill/>
              </a:ln>
              <a:solidFill>
                <a:srgbClr val="000000"/>
              </a:solidFill>
              <a:latin typeface="Arial" pitchFamily="18"/>
              <a:ea typeface="DejaVu Sans" pitchFamily="2"/>
              <a:cs typeface="DejaVu Sans"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1"/>
          <a:lstStyle/>
          <a:p>
            <a:pPr marL="0" marR="0" lvl="0" indent="0" algn="r"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A17FB72B-C035-4E01-A05F-AA368EFE56E4}" type="slidenum">
              <a:t>‹Nº›</a:t>
            </a:fld>
            <a:endParaRPr lang="en-GB" sz="1400" b="0" i="0" u="none" strike="noStrike" baseline="0" dirty="0">
              <a:ln>
                <a:noFill/>
              </a:ln>
              <a:solidFill>
                <a:srgbClr val="000000"/>
              </a:solidFill>
              <a:latin typeface="Arial" pitchFamily="18"/>
              <a:ea typeface="DejaVu Sans" pitchFamily="2"/>
              <a:cs typeface="DejaVu Sans" pitchFamily="2"/>
            </a:endParaRPr>
          </a:p>
        </p:txBody>
      </p:sp>
    </p:spTree>
    <p:extLst>
      <p:ext uri="{BB962C8B-B14F-4D97-AF65-F5344CB8AC3E}">
        <p14:creationId xmlns:p14="http://schemas.microsoft.com/office/powerpoint/2010/main" val="3713673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7772400" cy="10058400"/>
          </a:xfrm>
          <a:prstGeom prst="rect">
            <a:avLst/>
          </a:prstGeom>
          <a:solidFill>
            <a:srgbClr val="FFFFFF"/>
          </a:solidFill>
          <a:ln>
            <a:noFill/>
            <a:prstDash val="solid"/>
          </a:ln>
        </p:spPr>
        <p:txBody>
          <a:bodyPr vert="horz" wrap="none" lIns="90000" tIns="45000" rIns="90000" bIns="45000" anchor="ctr" anchorCtr="1"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3" name="Freeform 2"/>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4" name="Freeform 3"/>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5" name="Freeform 4"/>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6" name="Freeform 5"/>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7" name="Freeform 6"/>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8" name="Freeform 7"/>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9" name="Freeform 8"/>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0" name="Freeform 9"/>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1" name="Freeform 10"/>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2" name="Freeform 11"/>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3" name="Freeform 12"/>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4" name="Freeform 13"/>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5" name="Freeform 14"/>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6" name="Freeform 15"/>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7" name="Freeform 16"/>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8" name="Freeform 17"/>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9" name="Freeform 18"/>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20" name="Freeform 19"/>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21" name="Freeform 20"/>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22" name="Freeform 21"/>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23" name="Freeform 22"/>
          <p:cNvSpPr/>
          <p:nvPr/>
        </p:nvSpPr>
        <p:spPr>
          <a:xfrm>
            <a:off x="0" y="0"/>
            <a:ext cx="7772400" cy="100584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24" name="Slide Image Placeholder 23"/>
          <p:cNvSpPr>
            <a:spLocks noGrp="1" noRot="1" noChangeAspect="1"/>
          </p:cNvSpPr>
          <p:nvPr>
            <p:ph type="sldImg" idx="2"/>
          </p:nvPr>
        </p:nvSpPr>
        <p:spPr>
          <a:xfrm>
            <a:off x="1371240" y="763200"/>
            <a:ext cx="4994280" cy="3737520"/>
          </a:xfrm>
          <a:prstGeom prst="rect">
            <a:avLst/>
          </a:prstGeom>
          <a:noFill/>
          <a:ln>
            <a:noFill/>
            <a:prstDash val="solid"/>
          </a:ln>
        </p:spPr>
      </p:sp>
      <p:sp>
        <p:nvSpPr>
          <p:cNvPr id="25" name="Notes Placeholder 24"/>
          <p:cNvSpPr txBox="1">
            <a:spLocks noGrp="1"/>
          </p:cNvSpPr>
          <p:nvPr>
            <p:ph type="body" sz="quarter" idx="3"/>
          </p:nvPr>
        </p:nvSpPr>
        <p:spPr>
          <a:xfrm>
            <a:off x="777960" y="4776480"/>
            <a:ext cx="6183360" cy="449136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a:p>
        </p:txBody>
      </p:sp>
      <p:sp>
        <p:nvSpPr>
          <p:cNvPr id="26" name="Header Placeholder 25"/>
          <p:cNvSpPr txBox="1">
            <a:spLocks noGrp="1"/>
          </p:cNvSpPr>
          <p:nvPr>
            <p:ph type="hdr" sz="quarter"/>
          </p:nvPr>
        </p:nvSpPr>
        <p:spPr>
          <a:xfrm>
            <a:off x="0" y="-360"/>
            <a:ext cx="3338639" cy="468720"/>
          </a:xfrm>
          <a:prstGeom prst="rect">
            <a:avLst/>
          </a:prstGeom>
          <a:noFill/>
          <a:ln>
            <a:noFill/>
          </a:ln>
        </p:spPr>
        <p:txBody>
          <a:bodyPr vert="horz" wrap="square" lIns="0" tIns="0" rIns="0" bIns="0" anchor="t" anchorCtr="0" compatLnSpc="1"/>
          <a:lstStyle>
            <a:lvl1pPr marL="0" marR="0" lvl="0" indent="0" algn="l" rtl="0" hangingPunct="0">
              <a:lnSpc>
                <a:spcPct val="10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400" b="0" i="0" u="none" strike="noStrike" baseline="0">
                <a:ln>
                  <a:noFill/>
                </a:ln>
                <a:solidFill>
                  <a:srgbClr val="000000"/>
                </a:solidFill>
                <a:latin typeface="Times New Roman" pitchFamily="18"/>
                <a:ea typeface="DejaVu Sans" pitchFamily="2"/>
                <a:cs typeface="DejaVu Sans" pitchFamily="2"/>
              </a:defRPr>
            </a:lvl1pPr>
          </a:lstStyle>
          <a:p>
            <a:pPr lvl="0"/>
            <a:endParaRPr lang="en-US" dirty="0"/>
          </a:p>
        </p:txBody>
      </p:sp>
      <p:sp>
        <p:nvSpPr>
          <p:cNvPr id="27" name="Date Placeholder 26"/>
          <p:cNvSpPr txBox="1">
            <a:spLocks noGrp="1"/>
          </p:cNvSpPr>
          <p:nvPr>
            <p:ph type="dt" idx="1"/>
          </p:nvPr>
        </p:nvSpPr>
        <p:spPr>
          <a:xfrm>
            <a:off x="4398840" y="-360"/>
            <a:ext cx="3338639" cy="468720"/>
          </a:xfrm>
          <a:prstGeom prst="rect">
            <a:avLst/>
          </a:prstGeom>
          <a:noFill/>
          <a:ln>
            <a:noFill/>
          </a:ln>
        </p:spPr>
        <p:txBody>
          <a:bodyPr vert="horz" wrap="square" lIns="0" tIns="0" rIns="0" bIns="0" anchor="t" anchorCtr="0" compatLnSpc="1"/>
          <a:lstStyle>
            <a:lvl1pPr marL="0" marR="0" lvl="0" indent="0" algn="r" rtl="0" hangingPunct="0">
              <a:lnSpc>
                <a:spcPct val="10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400" b="0" i="0" u="none" strike="noStrike" baseline="0">
                <a:ln>
                  <a:noFill/>
                </a:ln>
                <a:solidFill>
                  <a:srgbClr val="000000"/>
                </a:solidFill>
                <a:latin typeface="Times New Roman" pitchFamily="18"/>
                <a:ea typeface="DejaVu Sans" pitchFamily="2"/>
                <a:cs typeface="DejaVu Sans" pitchFamily="2"/>
              </a:defRPr>
            </a:lvl1pPr>
          </a:lstStyle>
          <a:p>
            <a:pPr lvl="0"/>
            <a:endParaRPr lang="en-US" dirty="0"/>
          </a:p>
        </p:txBody>
      </p:sp>
      <p:sp>
        <p:nvSpPr>
          <p:cNvPr id="28" name="Footer Placeholder 27"/>
          <p:cNvSpPr txBox="1">
            <a:spLocks noGrp="1"/>
          </p:cNvSpPr>
          <p:nvPr>
            <p:ph type="ftr" sz="quarter" idx="4"/>
          </p:nvPr>
        </p:nvSpPr>
        <p:spPr>
          <a:xfrm>
            <a:off x="0" y="9554400"/>
            <a:ext cx="3338639" cy="468720"/>
          </a:xfrm>
          <a:prstGeom prst="rect">
            <a:avLst/>
          </a:prstGeom>
          <a:noFill/>
          <a:ln>
            <a:noFill/>
          </a:ln>
        </p:spPr>
        <p:txBody>
          <a:bodyPr vert="horz" wrap="square" lIns="0" tIns="0" rIns="0" bIns="0" anchor="b" anchorCtr="0" compatLnSpc="1"/>
          <a:lstStyle>
            <a:lvl1pPr marL="0" marR="0" lvl="0" indent="0" algn="l" rtl="0" hangingPunct="0">
              <a:lnSpc>
                <a:spcPct val="10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400" b="0" i="0" u="none" strike="noStrike" baseline="0">
                <a:ln>
                  <a:noFill/>
                </a:ln>
                <a:solidFill>
                  <a:srgbClr val="000000"/>
                </a:solidFill>
                <a:latin typeface="Times New Roman" pitchFamily="18"/>
                <a:ea typeface="DejaVu Sans" pitchFamily="2"/>
                <a:cs typeface="DejaVu Sans" pitchFamily="2"/>
              </a:defRPr>
            </a:lvl1pPr>
          </a:lstStyle>
          <a:p>
            <a:pPr lvl="0"/>
            <a:endParaRPr lang="en-US" dirty="0"/>
          </a:p>
        </p:txBody>
      </p:sp>
      <p:sp>
        <p:nvSpPr>
          <p:cNvPr id="29" name="Slide Number Placeholder 28"/>
          <p:cNvSpPr txBox="1">
            <a:spLocks noGrp="1"/>
          </p:cNvSpPr>
          <p:nvPr>
            <p:ph type="sldNum" sz="quarter" idx="5"/>
          </p:nvPr>
        </p:nvSpPr>
        <p:spPr>
          <a:xfrm>
            <a:off x="4398840" y="9554400"/>
            <a:ext cx="3338639" cy="468720"/>
          </a:xfrm>
          <a:prstGeom prst="rect">
            <a:avLst/>
          </a:prstGeom>
          <a:noFill/>
          <a:ln>
            <a:noFill/>
          </a:ln>
        </p:spPr>
        <p:txBody>
          <a:bodyPr vert="horz" wrap="square" lIns="0" tIns="0" rIns="0" bIns="0" anchor="b" anchorCtr="0" compatLnSpc="1"/>
          <a:lstStyle>
            <a:lvl1pPr marL="0" marR="0" lvl="0" indent="0" algn="r" rtl="0" hangingPunct="0">
              <a:lnSpc>
                <a:spcPct val="10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400" b="0" i="0" u="none" strike="noStrike" baseline="0">
                <a:ln>
                  <a:noFill/>
                </a:ln>
                <a:solidFill>
                  <a:srgbClr val="000000"/>
                </a:solidFill>
                <a:latin typeface="Times New Roman" pitchFamily="18"/>
                <a:ea typeface="DejaVu Sans" pitchFamily="2"/>
                <a:cs typeface="DejaVu Sans" pitchFamily="2"/>
              </a:defRPr>
            </a:lvl1pPr>
          </a:lstStyle>
          <a:p>
            <a:pPr lvl="0"/>
            <a:fld id="{8879F000-597C-49FF-BE4A-AFD830AE5835}" type="slidenum">
              <a:t>‹Nº›</a:t>
            </a:fld>
            <a:endParaRPr lang="en-US" dirty="0"/>
          </a:p>
        </p:txBody>
      </p:sp>
    </p:spTree>
    <p:extLst>
      <p:ext uri="{BB962C8B-B14F-4D97-AF65-F5344CB8AC3E}">
        <p14:creationId xmlns:p14="http://schemas.microsoft.com/office/powerpoint/2010/main" val="411609208"/>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3"/>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eaLnBrk="1"/>
            <a:fld id="{BE41F04C-F932-4DA3-935A-C45CAD135245}" type="slidenum">
              <a:rPr lang="en-US" altLang="es-ES" sz="1400">
                <a:solidFill>
                  <a:srgbClr val="000000"/>
                </a:solidFill>
                <a:latin typeface="Times New Roman" panose="02020603050405020304" pitchFamily="18" charset="0"/>
              </a:rPr>
              <a:pPr eaLnBrk="1"/>
              <a:t>1</a:t>
            </a:fld>
            <a:endParaRPr lang="en-US" altLang="es-ES" sz="1400">
              <a:solidFill>
                <a:srgbClr val="000000"/>
              </a:solidFill>
              <a:latin typeface="Times New Roman" panose="02020603050405020304" pitchFamily="18" charset="0"/>
            </a:endParaRPr>
          </a:p>
        </p:txBody>
      </p:sp>
      <p:sp>
        <p:nvSpPr>
          <p:cNvPr id="37891" name="Text Box 1"/>
          <p:cNvSpPr txBox="1">
            <a:spLocks noChangeArrowheads="1"/>
          </p:cNvSpPr>
          <p:nvPr/>
        </p:nvSpPr>
        <p:spPr bwMode="auto">
          <a:xfrm>
            <a:off x="1371600" y="763588"/>
            <a:ext cx="5029200" cy="3771900"/>
          </a:xfrm>
          <a:prstGeom prst="rect">
            <a:avLst/>
          </a:prstGeom>
          <a:solidFill>
            <a:srgbClr val="FFFF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cs typeface="DejaVu Sans" charset="0"/>
            </a:endParaRPr>
          </a:p>
        </p:txBody>
      </p:sp>
      <p:sp>
        <p:nvSpPr>
          <p:cNvPr id="37892" name="Text Box 2"/>
          <p:cNvSpPr txBox="1">
            <a:spLocks noChangeArrowheads="1"/>
          </p:cNvSpPr>
          <p:nvPr/>
        </p:nvSpPr>
        <p:spPr bwMode="auto">
          <a:xfrm>
            <a:off x="777875" y="4776788"/>
            <a:ext cx="6216650" cy="45259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a:lnSpc>
                <a:spcPct val="100000"/>
              </a:lnSpc>
              <a:spcBef>
                <a:spcPts val="450"/>
              </a:spcBef>
              <a:buClrTx/>
              <a:buFontTx/>
              <a:buNone/>
            </a:pPr>
            <a:r>
              <a:rPr lang="en-US" altLang="es-ES" sz="1600">
                <a:solidFill>
                  <a:srgbClr val="FFFFFF"/>
                </a:solidFill>
                <a:latin typeface="Times New Roman" panose="02020603050405020304" pitchFamily="18" charset="0"/>
              </a:rPr>
              <a:t>Melanie, Coordinator of Climate &amp; Energy Research Projects</a:t>
            </a:r>
          </a:p>
          <a:p>
            <a:pPr>
              <a:lnSpc>
                <a:spcPct val="100000"/>
              </a:lnSpc>
              <a:spcBef>
                <a:spcPts val="450"/>
              </a:spcBef>
              <a:buClrTx/>
              <a:buFontTx/>
              <a:buNone/>
            </a:pPr>
            <a:r>
              <a:rPr lang="en-US" altLang="es-ES" sz="1600">
                <a:solidFill>
                  <a:srgbClr val="FFFFFF"/>
                </a:solidFill>
                <a:latin typeface="Times New Roman" panose="02020603050405020304" pitchFamily="18" charset="0"/>
              </a:rPr>
              <a:t>IC3 </a:t>
            </a:r>
          </a:p>
          <a:p>
            <a:pPr>
              <a:lnSpc>
                <a:spcPct val="100000"/>
              </a:lnSpc>
              <a:spcBef>
                <a:spcPts val="450"/>
              </a:spcBef>
              <a:buClrTx/>
              <a:buFontTx/>
              <a:buNone/>
            </a:pPr>
            <a:r>
              <a:rPr lang="en-US" altLang="es-ES" sz="1600">
                <a:solidFill>
                  <a:srgbClr val="FFFFFF"/>
                </a:solidFill>
                <a:latin typeface="Times New Roman" panose="02020603050405020304" pitchFamily="18" charset="0"/>
              </a:rPr>
              <a:t>CFU</a:t>
            </a:r>
          </a:p>
          <a:p>
            <a:pPr>
              <a:lnSpc>
                <a:spcPct val="100000"/>
              </a:lnSpc>
              <a:spcBef>
                <a:spcPts val="450"/>
              </a:spcBef>
              <a:buClrTx/>
              <a:buFontTx/>
              <a:buNone/>
            </a:pPr>
            <a:r>
              <a:rPr lang="en-US" altLang="es-ES" sz="1600">
                <a:solidFill>
                  <a:srgbClr val="FFFFFF"/>
                </a:solidFill>
                <a:latin typeface="Times New Roman" panose="02020603050405020304" pitchFamily="18" charset="0"/>
              </a:rPr>
              <a:t>Forecasting future climate over monthly to decadal timescales</a:t>
            </a:r>
          </a:p>
          <a:p>
            <a:pPr>
              <a:lnSpc>
                <a:spcPct val="100000"/>
              </a:lnSpc>
              <a:spcBef>
                <a:spcPts val="450"/>
              </a:spcBef>
              <a:buClrTx/>
              <a:buFontTx/>
              <a:buNone/>
            </a:pPr>
            <a:r>
              <a:rPr lang="en-US" altLang="es-ES" sz="1600">
                <a:solidFill>
                  <a:srgbClr val="FFFFFF"/>
                </a:solidFill>
                <a:latin typeface="Times New Roman" panose="02020603050405020304" pitchFamily="18" charset="0"/>
              </a:rPr>
              <a:t>Future forecast of average conditions, not retrospective assessment to predict future</a:t>
            </a:r>
          </a:p>
          <a:p>
            <a:pPr>
              <a:lnSpc>
                <a:spcPct val="100000"/>
              </a:lnSpc>
              <a:spcBef>
                <a:spcPts val="450"/>
              </a:spcBef>
              <a:buClrTx/>
              <a:buFontTx/>
              <a:buNone/>
            </a:pPr>
            <a:r>
              <a:rPr lang="en-US" altLang="es-ES" sz="1600">
                <a:solidFill>
                  <a:srgbClr val="FFFFFF"/>
                </a:solidFill>
                <a:latin typeface="Times New Roman" panose="02020603050405020304" pitchFamily="18" charset="0"/>
              </a:rPr>
              <a:t>Relatively new area of research, supported by EU projects</a:t>
            </a:r>
          </a:p>
          <a:p>
            <a:pPr>
              <a:lnSpc>
                <a:spcPct val="100000"/>
              </a:lnSpc>
              <a:spcBef>
                <a:spcPts val="450"/>
              </a:spcBef>
              <a:buClrTx/>
              <a:buFontTx/>
              <a:buNone/>
            </a:pPr>
            <a:r>
              <a:rPr lang="en-US" altLang="es-ES" sz="1600">
                <a:solidFill>
                  <a:srgbClr val="FFFFFF"/>
                </a:solidFill>
                <a:latin typeface="Times New Roman" panose="02020603050405020304" pitchFamily="18" charset="0"/>
              </a:rPr>
              <a:t>SPECS – coordinates IC3</a:t>
            </a:r>
          </a:p>
          <a:p>
            <a:pPr>
              <a:lnSpc>
                <a:spcPct val="100000"/>
              </a:lnSpc>
              <a:spcBef>
                <a:spcPts val="450"/>
              </a:spcBef>
              <a:buClrTx/>
              <a:buFontTx/>
              <a:buNone/>
            </a:pPr>
            <a:endParaRPr lang="en-US" altLang="es-ES" sz="1200">
              <a:solidFill>
                <a:srgbClr val="FFFFFF"/>
              </a:solidFill>
              <a:latin typeface="Times New Roman" panose="02020603050405020304" pitchFamily="18" charset="0"/>
            </a:endParaRPr>
          </a:p>
          <a:p>
            <a:pPr>
              <a:lnSpc>
                <a:spcPct val="100000"/>
              </a:lnSpc>
              <a:spcBef>
                <a:spcPts val="450"/>
              </a:spcBef>
              <a:buClrTx/>
              <a:buFontTx/>
              <a:buNone/>
            </a:pPr>
            <a:endParaRPr lang="en-US" altLang="es-ES" sz="1200">
              <a:solidFill>
                <a:srgbClr val="FFFFFF"/>
              </a:solidFill>
              <a:latin typeface="Times New Roman" panose="02020603050405020304" pitchFamily="18" charset="0"/>
            </a:endParaRPr>
          </a:p>
        </p:txBody>
      </p:sp>
      <p:sp>
        <p:nvSpPr>
          <p:cNvPr id="147461" name="Rectangle 3"/>
          <p:cNvSpPr>
            <a:spLocks noGrp="1" noRot="1" noChangeAspect="1" noChangeArrowheads="1" noTextEdit="1"/>
          </p:cNvSpPr>
          <p:nvPr>
            <p:ph type="sldImg"/>
          </p:nvPr>
        </p:nvSpPr>
        <p:spPr>
          <a:xfrm>
            <a:off x="1381125" y="763588"/>
            <a:ext cx="4951413" cy="37131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62" name="Text Box 4"/>
          <p:cNvSpPr>
            <a:spLocks noGrp="1" noChangeArrowheads="1"/>
          </p:cNvSpPr>
          <p:nvPr>
            <p:ph type="body" idx="1"/>
          </p:nvPr>
        </p:nvSpPr>
        <p:spPr>
          <a:xfrm>
            <a:off x="777875" y="4776788"/>
            <a:ext cx="6159500" cy="446722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s-ES" dirty="0" smtClean="0">
                <a:latin typeface="Times New Roman" panose="02020603050405020304" pitchFamily="18" charset="0"/>
                <a:ea typeface="ＭＳ Ｐゴシック" panose="020B0600070205080204" pitchFamily="34" charset="-128"/>
              </a:rPr>
              <a:t>Current site selection practices use the retrospective wind speed climatology, with an assumption that the past will also represent the future. Recent advances in climate predictions can provide a more informative view by modeling future wind over months to decades: they use both an analysis of the past climate system, as well as its current state at the specific time when the prediction is created to provide a probability of different future outcomes, with an indication as to which will be the most likely.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s-ES" dirty="0" smtClean="0">
              <a:latin typeface="Times New Roman" panose="02020603050405020304" pitchFamily="18" charset="0"/>
              <a:ea typeface="ＭＳ Ｐゴシック" panose="020B0600070205080204" pitchFamily="34" charset="-128"/>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s-ES" dirty="0" smtClean="0">
                <a:latin typeface="Times New Roman" panose="02020603050405020304" pitchFamily="18" charset="0"/>
                <a:ea typeface="ＭＳ Ｐゴシック" panose="020B0600070205080204" pitchFamily="34" charset="-128"/>
              </a:rPr>
              <a:t>It has been demonstrated that climate predictions can improve upon using climatology at some spatial and temporal scales, so decision makers now have a new set of climate risk management tools that can strengthen their decision making, but are they ready to use </a:t>
            </a:r>
            <a:r>
              <a:rPr lang="en-US" altLang="es-ES" smtClean="0">
                <a:latin typeface="Times New Roman" panose="02020603050405020304" pitchFamily="18" charset="0"/>
                <a:ea typeface="ＭＳ Ｐゴシック" panose="020B0600070205080204" pitchFamily="34" charset="-128"/>
              </a:rPr>
              <a:t>them?</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s-ES" dirty="0" smtClean="0">
              <a:latin typeface="Times New Roman" panose="02020603050405020304" pitchFamily="18" charset="0"/>
              <a:ea typeface="ＭＳ Ｐゴシック" panose="020B0600070205080204" pitchFamily="34" charset="-128"/>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s-ES" dirty="0" smtClean="0">
                <a:latin typeface="Times New Roman" panose="02020603050405020304" pitchFamily="18" charset="0"/>
                <a:ea typeface="ＭＳ Ｐゴシック" panose="020B0600070205080204" pitchFamily="34" charset="-128"/>
              </a:rPr>
              <a:t>Climate predictions come with a new set of challenges for end users: information is often un-tailored and hard to understand or apply in a decision-making context. A new generation of European projects, including NEWA, SPECS and EUPORIAS aim to address these challenges and support the development of a new realm of climate services and tools using climate predictions. Here we will present the state-of-the-art in wind speed and power prediction methodologies, to include: </a:t>
            </a:r>
            <a:r>
              <a:rPr lang="en-US" altLang="es-ES" dirty="0" err="1" smtClean="0">
                <a:latin typeface="Times New Roman" panose="02020603050405020304" pitchFamily="18" charset="0"/>
                <a:ea typeface="ＭＳ Ｐゴシック" panose="020B0600070205080204" pitchFamily="34" charset="-128"/>
              </a:rPr>
              <a:t>initialisation</a:t>
            </a:r>
            <a:r>
              <a:rPr lang="en-US" altLang="es-ES" dirty="0" smtClean="0">
                <a:latin typeface="Times New Roman" panose="02020603050405020304" pitchFamily="18" charset="0"/>
                <a:ea typeface="ＭＳ Ｐゴシック" panose="020B0600070205080204" pitchFamily="34" charset="-128"/>
              </a:rPr>
              <a:t> of ensemble simulations; post-processing using bias correction or calibration and validation to assess the prediction skill, as well as new climate prediction </a:t>
            </a:r>
            <a:r>
              <a:rPr lang="en-US" altLang="es-ES" dirty="0" err="1" smtClean="0">
                <a:latin typeface="Times New Roman" panose="02020603050405020304" pitchFamily="18" charset="0"/>
                <a:ea typeface="ＭＳ Ｐゴシック" panose="020B0600070205080204" pitchFamily="34" charset="-128"/>
              </a:rPr>
              <a:t>visualisation</a:t>
            </a:r>
            <a:r>
              <a:rPr lang="en-US" altLang="es-ES" dirty="0" smtClean="0">
                <a:latin typeface="Times New Roman" panose="02020603050405020304" pitchFamily="18" charset="0"/>
                <a:ea typeface="ＭＳ Ｐゴシック" panose="020B0600070205080204" pitchFamily="34" charset="-128"/>
              </a:rPr>
              <a:t> tools and interfaces tailored to the energy sector.</a:t>
            </a:r>
            <a:endParaRPr lang="en-GB" altLang="es-E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7296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15</a:t>
            </a:fld>
            <a:endParaRPr lang="en-US" dirty="0"/>
          </a:p>
        </p:txBody>
      </p:sp>
    </p:spTree>
    <p:extLst>
      <p:ext uri="{BB962C8B-B14F-4D97-AF65-F5344CB8AC3E}">
        <p14:creationId xmlns:p14="http://schemas.microsoft.com/office/powerpoint/2010/main" val="414773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16</a:t>
            </a:fld>
            <a:endParaRPr lang="en-US" dirty="0"/>
          </a:p>
        </p:txBody>
      </p:sp>
    </p:spTree>
    <p:extLst>
      <p:ext uri="{BB962C8B-B14F-4D97-AF65-F5344CB8AC3E}">
        <p14:creationId xmlns:p14="http://schemas.microsoft.com/office/powerpoint/2010/main" val="414773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8879F000-597C-49FF-BE4A-AFD830AE5835}" type="slidenum">
              <a:rPr lang="en-US" smtClean="0"/>
              <a:t>18</a:t>
            </a:fld>
            <a:endParaRPr lang="en-US"/>
          </a:p>
        </p:txBody>
      </p:sp>
    </p:spTree>
    <p:extLst>
      <p:ext uri="{BB962C8B-B14F-4D97-AF65-F5344CB8AC3E}">
        <p14:creationId xmlns:p14="http://schemas.microsoft.com/office/powerpoint/2010/main" val="173515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8879F000-597C-49FF-BE4A-AFD830AE5835}" type="slidenum">
              <a:rPr lang="en-US" smtClean="0"/>
              <a:t>19</a:t>
            </a:fld>
            <a:endParaRPr lang="en-US"/>
          </a:p>
        </p:txBody>
      </p:sp>
    </p:spTree>
    <p:extLst>
      <p:ext uri="{BB962C8B-B14F-4D97-AF65-F5344CB8AC3E}">
        <p14:creationId xmlns:p14="http://schemas.microsoft.com/office/powerpoint/2010/main" val="157997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20</a:t>
            </a:fld>
            <a:endParaRPr lang="en-US" dirty="0"/>
          </a:p>
        </p:txBody>
      </p:sp>
    </p:spTree>
    <p:extLst>
      <p:ext uri="{BB962C8B-B14F-4D97-AF65-F5344CB8AC3E}">
        <p14:creationId xmlns:p14="http://schemas.microsoft.com/office/powerpoint/2010/main" val="127236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21</a:t>
            </a:fld>
            <a:endParaRPr lang="en-US" dirty="0"/>
          </a:p>
        </p:txBody>
      </p:sp>
    </p:spTree>
    <p:extLst>
      <p:ext uri="{BB962C8B-B14F-4D97-AF65-F5344CB8AC3E}">
        <p14:creationId xmlns:p14="http://schemas.microsoft.com/office/powerpoint/2010/main" val="50900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7169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US" baseline="0" dirty="0" smtClean="0"/>
              <a:t>Wind resource is one of the fastest growing and most volatile forms of electric power generation, improved forecast beyond the first tow weeks of renewable power generation can improve the strategic and operational management of renewable power during the pre- and post-construction phase.</a:t>
            </a:r>
          </a:p>
        </p:txBody>
      </p:sp>
    </p:spTree>
    <p:extLst>
      <p:ext uri="{BB962C8B-B14F-4D97-AF65-F5344CB8AC3E}">
        <p14:creationId xmlns:p14="http://schemas.microsoft.com/office/powerpoint/2010/main" val="27169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US" baseline="0" dirty="0" smtClean="0"/>
              <a:t>To assess these needs it is need to further tailor, validate, </a:t>
            </a:r>
            <a:r>
              <a:rPr lang="en-US" baseline="0" dirty="0" err="1" smtClean="0"/>
              <a:t>harmonise</a:t>
            </a:r>
            <a:r>
              <a:rPr lang="en-US" baseline="0" dirty="0" smtClean="0"/>
              <a:t> and improve the presentation and communication of climate information for all timescales in the past and in the future.</a:t>
            </a:r>
          </a:p>
          <a:p>
            <a:endParaRPr lang="en-US" baseline="0" dirty="0" smtClean="0"/>
          </a:p>
        </p:txBody>
      </p:sp>
    </p:spTree>
    <p:extLst>
      <p:ext uri="{BB962C8B-B14F-4D97-AF65-F5344CB8AC3E}">
        <p14:creationId xmlns:p14="http://schemas.microsoft.com/office/powerpoint/2010/main" val="2376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0341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baseline="0" dirty="0" smtClean="0"/>
              <a:t>Daily variability is not captured</a:t>
            </a:r>
          </a:p>
        </p:txBody>
      </p:sp>
    </p:spTree>
    <p:extLst>
      <p:ext uri="{BB962C8B-B14F-4D97-AF65-F5344CB8AC3E}">
        <p14:creationId xmlns:p14="http://schemas.microsoft.com/office/powerpoint/2010/main" val="27169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9</a:t>
            </a:fld>
            <a:endParaRPr lang="en-US"/>
          </a:p>
        </p:txBody>
      </p:sp>
    </p:spTree>
    <p:extLst>
      <p:ext uri="{BB962C8B-B14F-4D97-AF65-F5344CB8AC3E}">
        <p14:creationId xmlns:p14="http://schemas.microsoft.com/office/powerpoint/2010/main" val="323490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13</a:t>
            </a:fld>
            <a:endParaRPr lang="en-US" dirty="0"/>
          </a:p>
        </p:txBody>
      </p:sp>
    </p:spTree>
    <p:extLst>
      <p:ext uri="{BB962C8B-B14F-4D97-AF65-F5344CB8AC3E}">
        <p14:creationId xmlns:p14="http://schemas.microsoft.com/office/powerpoint/2010/main" val="262231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81575" cy="373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14</a:t>
            </a:fld>
            <a:endParaRPr lang="en-US" dirty="0"/>
          </a:p>
        </p:txBody>
      </p:sp>
    </p:spTree>
    <p:extLst>
      <p:ext uri="{BB962C8B-B14F-4D97-AF65-F5344CB8AC3E}">
        <p14:creationId xmlns:p14="http://schemas.microsoft.com/office/powerpoint/2010/main" val="262773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4271E848-9B8D-4E5E-90CB-894D37F47F22}" type="slidenum">
              <a:t>‹Nº›</a:t>
            </a:fld>
            <a:endParaRPr lang="en-US" dirty="0"/>
          </a:p>
        </p:txBody>
      </p:sp>
    </p:spTree>
    <p:extLst>
      <p:ext uri="{BB962C8B-B14F-4D97-AF65-F5344CB8AC3E}">
        <p14:creationId xmlns:p14="http://schemas.microsoft.com/office/powerpoint/2010/main" val="418624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424A98A5-D4F7-461B-9076-727F5A4B5CB2}" type="slidenum">
              <a:t>‹Nº›</a:t>
            </a:fld>
            <a:endParaRPr lang="en-US" dirty="0"/>
          </a:p>
        </p:txBody>
      </p:sp>
    </p:spTree>
    <p:extLst>
      <p:ext uri="{BB962C8B-B14F-4D97-AF65-F5344CB8AC3E}">
        <p14:creationId xmlns:p14="http://schemas.microsoft.com/office/powerpoint/2010/main" val="236201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1143000"/>
            <a:ext cx="2270125" cy="5010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659563" cy="5010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2F204A36-A4BC-4F02-882F-F71D787DF2A0}" type="slidenum">
              <a:t>‹Nº›</a:t>
            </a:fld>
            <a:endParaRPr lang="en-US" dirty="0"/>
          </a:p>
        </p:txBody>
      </p:sp>
    </p:spTree>
    <p:extLst>
      <p:ext uri="{BB962C8B-B14F-4D97-AF65-F5344CB8AC3E}">
        <p14:creationId xmlns:p14="http://schemas.microsoft.com/office/powerpoint/2010/main" val="187970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9010650" cy="1201738"/>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8AC93178-DD76-4D1F-815A-1C60E326FED1}" type="slidenum">
              <a:rPr lang="en-US" altLang="es-ES"/>
              <a:pPr/>
              <a:t>‹Nº›</a:t>
            </a:fld>
            <a:endParaRPr lang="en-US" altLang="es-ES"/>
          </a:p>
        </p:txBody>
      </p:sp>
    </p:spTree>
    <p:extLst>
      <p:ext uri="{BB962C8B-B14F-4D97-AF65-F5344CB8AC3E}">
        <p14:creationId xmlns:p14="http://schemas.microsoft.com/office/powerpoint/2010/main" val="334694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78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4FD89F8A-0109-43A9-B5F3-CE2FBD337BE3}" type="slidenum">
              <a:t>‹Nº›</a:t>
            </a:fld>
            <a:endParaRPr lang="en-US" dirty="0"/>
          </a:p>
        </p:txBody>
      </p:sp>
    </p:spTree>
    <p:extLst>
      <p:ext uri="{BB962C8B-B14F-4D97-AF65-F5344CB8AC3E}">
        <p14:creationId xmlns:p14="http://schemas.microsoft.com/office/powerpoint/2010/main" val="239173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542DD63D-BDAE-45E6-B5EF-3223B45237A5}" type="slidenum">
              <a:t>‹Nº›</a:t>
            </a:fld>
            <a:endParaRPr lang="en-US" dirty="0"/>
          </a:p>
        </p:txBody>
      </p:sp>
    </p:spTree>
    <p:extLst>
      <p:ext uri="{BB962C8B-B14F-4D97-AF65-F5344CB8AC3E}">
        <p14:creationId xmlns:p14="http://schemas.microsoft.com/office/powerpoint/2010/main" val="226121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C647D03D-295B-43D1-AF26-F3F30E6B5D15}" type="slidenum">
              <a:t>‹Nº›</a:t>
            </a:fld>
            <a:endParaRPr lang="en-US" dirty="0"/>
          </a:p>
        </p:txBody>
      </p:sp>
    </p:spTree>
    <p:extLst>
      <p:ext uri="{BB962C8B-B14F-4D97-AF65-F5344CB8AC3E}">
        <p14:creationId xmlns:p14="http://schemas.microsoft.com/office/powerpoint/2010/main" val="21895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023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768475"/>
            <a:ext cx="44402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6001B56A-F716-4905-87EE-8D5A9A38A351}" type="slidenum">
              <a:t>‹Nº›</a:t>
            </a:fld>
            <a:endParaRPr lang="en-US" dirty="0"/>
          </a:p>
        </p:txBody>
      </p:sp>
    </p:spTree>
    <p:extLst>
      <p:ext uri="{BB962C8B-B14F-4D97-AF65-F5344CB8AC3E}">
        <p14:creationId xmlns:p14="http://schemas.microsoft.com/office/powerpoint/2010/main" val="321455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6D020CB5-969A-4021-A572-630EC444CE52}" type="slidenum">
              <a:t>‹Nº›</a:t>
            </a:fld>
            <a:endParaRPr lang="en-US" dirty="0"/>
          </a:p>
        </p:txBody>
      </p:sp>
    </p:spTree>
    <p:extLst>
      <p:ext uri="{BB962C8B-B14F-4D97-AF65-F5344CB8AC3E}">
        <p14:creationId xmlns:p14="http://schemas.microsoft.com/office/powerpoint/2010/main" val="57250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E554580C-4509-4CB5-AF1B-9920C6689CF6}" type="slidenum">
              <a:t>‹Nº›</a:t>
            </a:fld>
            <a:endParaRPr lang="en-US" dirty="0"/>
          </a:p>
        </p:txBody>
      </p:sp>
    </p:spTree>
    <p:extLst>
      <p:ext uri="{BB962C8B-B14F-4D97-AF65-F5344CB8AC3E}">
        <p14:creationId xmlns:p14="http://schemas.microsoft.com/office/powerpoint/2010/main" val="72908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8890F0B-3673-4779-A058-BDB5052A08A8}" type="slidenum">
              <a:t>‹Nº›</a:t>
            </a:fld>
            <a:endParaRPr lang="en-US" dirty="0"/>
          </a:p>
        </p:txBody>
      </p:sp>
    </p:spTree>
    <p:extLst>
      <p:ext uri="{BB962C8B-B14F-4D97-AF65-F5344CB8AC3E}">
        <p14:creationId xmlns:p14="http://schemas.microsoft.com/office/powerpoint/2010/main" val="61125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936AFE66-068A-4065-854D-7189FAB36C42}" type="slidenum">
              <a:t>‹Nº›</a:t>
            </a:fld>
            <a:endParaRPr lang="en-US" dirty="0"/>
          </a:p>
        </p:txBody>
      </p:sp>
    </p:spTree>
    <p:extLst>
      <p:ext uri="{BB962C8B-B14F-4D97-AF65-F5344CB8AC3E}">
        <p14:creationId xmlns:p14="http://schemas.microsoft.com/office/powerpoint/2010/main" val="233561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26599F71-0FDA-4C9E-92EE-0286A65FEA69}" type="slidenum">
              <a:t>‹Nº›</a:t>
            </a:fld>
            <a:endParaRPr lang="en-US" dirty="0"/>
          </a:p>
        </p:txBody>
      </p:sp>
    </p:spTree>
    <p:extLst>
      <p:ext uri="{BB962C8B-B14F-4D97-AF65-F5344CB8AC3E}">
        <p14:creationId xmlns:p14="http://schemas.microsoft.com/office/powerpoint/2010/main" val="284315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47A7175A-7072-446E-A83B-14AB65F07853}" type="slidenum">
              <a:t>‹Nº›</a:t>
            </a:fld>
            <a:endParaRPr lang="en-US" dirty="0"/>
          </a:p>
        </p:txBody>
      </p:sp>
    </p:spTree>
    <p:extLst>
      <p:ext uri="{BB962C8B-B14F-4D97-AF65-F5344CB8AC3E}">
        <p14:creationId xmlns:p14="http://schemas.microsoft.com/office/powerpoint/2010/main" val="86635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CA421E1-9814-4F70-8D89-EE0EA8A0308B}" type="slidenum">
              <a:t>‹Nº›</a:t>
            </a:fld>
            <a:endParaRPr lang="en-US" dirty="0"/>
          </a:p>
        </p:txBody>
      </p:sp>
    </p:spTree>
    <p:extLst>
      <p:ext uri="{BB962C8B-B14F-4D97-AF65-F5344CB8AC3E}">
        <p14:creationId xmlns:p14="http://schemas.microsoft.com/office/powerpoint/2010/main" val="251039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1768475"/>
            <a:ext cx="2265362" cy="438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45275" cy="438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9182AADA-1DBB-4A0F-B63E-B467C6F5C906}" type="slidenum">
              <a:t>‹Nº›</a:t>
            </a:fld>
            <a:endParaRPr lang="en-US" dirty="0"/>
          </a:p>
        </p:txBody>
      </p:sp>
    </p:spTree>
    <p:extLst>
      <p:ext uri="{BB962C8B-B14F-4D97-AF65-F5344CB8AC3E}">
        <p14:creationId xmlns:p14="http://schemas.microsoft.com/office/powerpoint/2010/main" val="322662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30FAB7AA-64B6-4802-BDD8-2A6F7EE6409F}" type="slidenum">
              <a:t>‹Nº›</a:t>
            </a:fld>
            <a:endParaRPr lang="en-US" dirty="0"/>
          </a:p>
        </p:txBody>
      </p:sp>
    </p:spTree>
    <p:extLst>
      <p:ext uri="{BB962C8B-B14F-4D97-AF65-F5344CB8AC3E}">
        <p14:creationId xmlns:p14="http://schemas.microsoft.com/office/powerpoint/2010/main" val="289493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368ED2ED-44D4-4020-B0B7-DB1AB35FDB29}" type="slidenum">
              <a:t>‹Nº›</a:t>
            </a:fld>
            <a:endParaRPr lang="en-US" dirty="0"/>
          </a:p>
        </p:txBody>
      </p:sp>
    </p:spTree>
    <p:extLst>
      <p:ext uri="{BB962C8B-B14F-4D97-AF65-F5344CB8AC3E}">
        <p14:creationId xmlns:p14="http://schemas.microsoft.com/office/powerpoint/2010/main" val="256786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18B81DFA-2C5C-467E-A240-EE8A422B7D2B}" type="slidenum">
              <a:t>‹Nº›</a:t>
            </a:fld>
            <a:endParaRPr lang="en-US" dirty="0"/>
          </a:p>
        </p:txBody>
      </p:sp>
    </p:spTree>
    <p:extLst>
      <p:ext uri="{BB962C8B-B14F-4D97-AF65-F5344CB8AC3E}">
        <p14:creationId xmlns:p14="http://schemas.microsoft.com/office/powerpoint/2010/main" val="329957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023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768475"/>
            <a:ext cx="44402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16F6811D-A4EF-4067-BA28-271344F6740F}" type="slidenum">
              <a:t>‹Nº›</a:t>
            </a:fld>
            <a:endParaRPr lang="en-US" dirty="0"/>
          </a:p>
        </p:txBody>
      </p:sp>
    </p:spTree>
    <p:extLst>
      <p:ext uri="{BB962C8B-B14F-4D97-AF65-F5344CB8AC3E}">
        <p14:creationId xmlns:p14="http://schemas.microsoft.com/office/powerpoint/2010/main" val="380437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4EEB8FAC-2810-4640-BFC6-09518856AC88}" type="slidenum">
              <a:t>‹Nº›</a:t>
            </a:fld>
            <a:endParaRPr lang="en-US" dirty="0"/>
          </a:p>
        </p:txBody>
      </p:sp>
    </p:spTree>
    <p:extLst>
      <p:ext uri="{BB962C8B-B14F-4D97-AF65-F5344CB8AC3E}">
        <p14:creationId xmlns:p14="http://schemas.microsoft.com/office/powerpoint/2010/main" val="244757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B95F4982-2C91-4EDD-9474-56F395F76511}" type="slidenum">
              <a:t>‹Nº›</a:t>
            </a:fld>
            <a:endParaRPr lang="en-US" dirty="0"/>
          </a:p>
        </p:txBody>
      </p:sp>
    </p:spTree>
    <p:extLst>
      <p:ext uri="{BB962C8B-B14F-4D97-AF65-F5344CB8AC3E}">
        <p14:creationId xmlns:p14="http://schemas.microsoft.com/office/powerpoint/2010/main" val="21790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C796875F-E6EA-4217-B5E3-4F3E2C55C4FC}" type="slidenum">
              <a:t>‹Nº›</a:t>
            </a:fld>
            <a:endParaRPr lang="en-US" dirty="0"/>
          </a:p>
        </p:txBody>
      </p:sp>
    </p:spTree>
    <p:extLst>
      <p:ext uri="{BB962C8B-B14F-4D97-AF65-F5344CB8AC3E}">
        <p14:creationId xmlns:p14="http://schemas.microsoft.com/office/powerpoint/2010/main" val="298294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67E5E11A-299C-4420-A530-6A4BF42BB40A}" type="slidenum">
              <a:t>‹Nº›</a:t>
            </a:fld>
            <a:endParaRPr lang="en-US" dirty="0"/>
          </a:p>
        </p:txBody>
      </p:sp>
    </p:spTree>
    <p:extLst>
      <p:ext uri="{BB962C8B-B14F-4D97-AF65-F5344CB8AC3E}">
        <p14:creationId xmlns:p14="http://schemas.microsoft.com/office/powerpoint/2010/main" val="71574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383B7DC1-B087-4450-97EC-2745B23AFD25}" type="slidenum">
              <a:t>‹Nº›</a:t>
            </a:fld>
            <a:endParaRPr lang="en-US" dirty="0"/>
          </a:p>
        </p:txBody>
      </p:sp>
    </p:spTree>
    <p:extLst>
      <p:ext uri="{BB962C8B-B14F-4D97-AF65-F5344CB8AC3E}">
        <p14:creationId xmlns:p14="http://schemas.microsoft.com/office/powerpoint/2010/main" val="127933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1766365F-2A7C-4456-A850-713837AD9979}" type="slidenum">
              <a:t>‹Nº›</a:t>
            </a:fld>
            <a:endParaRPr lang="en-US" dirty="0"/>
          </a:p>
        </p:txBody>
      </p:sp>
    </p:spTree>
    <p:extLst>
      <p:ext uri="{BB962C8B-B14F-4D97-AF65-F5344CB8AC3E}">
        <p14:creationId xmlns:p14="http://schemas.microsoft.com/office/powerpoint/2010/main" val="10384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767A01EB-F343-4388-B98C-7298CD1111AB}" type="slidenum">
              <a:t>‹Nº›</a:t>
            </a:fld>
            <a:endParaRPr lang="en-US" dirty="0"/>
          </a:p>
        </p:txBody>
      </p:sp>
    </p:spTree>
    <p:extLst>
      <p:ext uri="{BB962C8B-B14F-4D97-AF65-F5344CB8AC3E}">
        <p14:creationId xmlns:p14="http://schemas.microsoft.com/office/powerpoint/2010/main" val="188154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1768475"/>
            <a:ext cx="2265362" cy="438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45275" cy="438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14980CBD-D4C4-4A60-A8B5-2B193C583076}" type="slidenum">
              <a:t>‹Nº›</a:t>
            </a:fld>
            <a:endParaRPr lang="en-US" dirty="0"/>
          </a:p>
        </p:txBody>
      </p:sp>
    </p:spTree>
    <p:extLst>
      <p:ext uri="{BB962C8B-B14F-4D97-AF65-F5344CB8AC3E}">
        <p14:creationId xmlns:p14="http://schemas.microsoft.com/office/powerpoint/2010/main" val="387713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B9BFCE7-7D1B-4BD0-A6E2-0CC43A51FF9B}" type="slidenum">
              <a:t>‹Nº›</a:t>
            </a:fld>
            <a:endParaRPr lang="en-US" dirty="0"/>
          </a:p>
        </p:txBody>
      </p:sp>
    </p:spTree>
    <p:extLst>
      <p:ext uri="{BB962C8B-B14F-4D97-AF65-F5344CB8AC3E}">
        <p14:creationId xmlns:p14="http://schemas.microsoft.com/office/powerpoint/2010/main" val="24509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81FCDB9-7462-4CB7-8218-510501850FE8}" type="slidenum">
              <a:t>‹Nº›</a:t>
            </a:fld>
            <a:endParaRPr lang="en-US" dirty="0"/>
          </a:p>
        </p:txBody>
      </p:sp>
    </p:spTree>
    <p:extLst>
      <p:ext uri="{BB962C8B-B14F-4D97-AF65-F5344CB8AC3E}">
        <p14:creationId xmlns:p14="http://schemas.microsoft.com/office/powerpoint/2010/main" val="214000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3EF80E79-1F22-4C3A-8CAD-A92B7914B34A}" type="slidenum">
              <a:t>‹Nº›</a:t>
            </a:fld>
            <a:endParaRPr lang="en-US" dirty="0"/>
          </a:p>
        </p:txBody>
      </p:sp>
    </p:spTree>
    <p:extLst>
      <p:ext uri="{BB962C8B-B14F-4D97-AF65-F5344CB8AC3E}">
        <p14:creationId xmlns:p14="http://schemas.microsoft.com/office/powerpoint/2010/main" val="18773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023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768475"/>
            <a:ext cx="44402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D555930E-C059-4185-BDA6-DCE4BB80091C}" type="slidenum">
              <a:t>‹Nº›</a:t>
            </a:fld>
            <a:endParaRPr lang="en-US" dirty="0"/>
          </a:p>
        </p:txBody>
      </p:sp>
    </p:spTree>
    <p:extLst>
      <p:ext uri="{BB962C8B-B14F-4D97-AF65-F5344CB8AC3E}">
        <p14:creationId xmlns:p14="http://schemas.microsoft.com/office/powerpoint/2010/main" val="426723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18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1768475"/>
            <a:ext cx="44418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7C09EA2B-F4D0-4B23-BCCC-2057F4F782C3}" type="slidenum">
              <a:t>‹Nº›</a:t>
            </a:fld>
            <a:endParaRPr lang="en-US" dirty="0"/>
          </a:p>
        </p:txBody>
      </p:sp>
    </p:spTree>
    <p:extLst>
      <p:ext uri="{BB962C8B-B14F-4D97-AF65-F5344CB8AC3E}">
        <p14:creationId xmlns:p14="http://schemas.microsoft.com/office/powerpoint/2010/main" val="165662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F0BE04FC-0240-4F31-AAB3-25FB5037C8E5}" type="slidenum">
              <a:t>‹Nº›</a:t>
            </a:fld>
            <a:endParaRPr lang="en-US" dirty="0"/>
          </a:p>
        </p:txBody>
      </p:sp>
    </p:spTree>
    <p:extLst>
      <p:ext uri="{BB962C8B-B14F-4D97-AF65-F5344CB8AC3E}">
        <p14:creationId xmlns:p14="http://schemas.microsoft.com/office/powerpoint/2010/main" val="155299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C85927F7-208C-46C5-AC86-DEFC7C82EC85}" type="slidenum">
              <a:t>‹Nº›</a:t>
            </a:fld>
            <a:endParaRPr lang="en-US" dirty="0"/>
          </a:p>
        </p:txBody>
      </p:sp>
    </p:spTree>
    <p:extLst>
      <p:ext uri="{BB962C8B-B14F-4D97-AF65-F5344CB8AC3E}">
        <p14:creationId xmlns:p14="http://schemas.microsoft.com/office/powerpoint/2010/main" val="207970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E668F9F8-6E44-4F64-A4EC-E1C87D32BD5E}" type="slidenum">
              <a:t>‹Nº›</a:t>
            </a:fld>
            <a:endParaRPr lang="en-US" dirty="0"/>
          </a:p>
        </p:txBody>
      </p:sp>
    </p:spTree>
    <p:extLst>
      <p:ext uri="{BB962C8B-B14F-4D97-AF65-F5344CB8AC3E}">
        <p14:creationId xmlns:p14="http://schemas.microsoft.com/office/powerpoint/2010/main" val="351036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68FB200E-7B3C-4CC5-8F15-23F227F6E01A}" type="slidenum">
              <a:t>‹Nº›</a:t>
            </a:fld>
            <a:endParaRPr lang="en-US" dirty="0"/>
          </a:p>
        </p:txBody>
      </p:sp>
    </p:spTree>
    <p:extLst>
      <p:ext uri="{BB962C8B-B14F-4D97-AF65-F5344CB8AC3E}">
        <p14:creationId xmlns:p14="http://schemas.microsoft.com/office/powerpoint/2010/main" val="2685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310E3BA2-848D-47C4-AD8E-6CF85B91E1A8}" type="slidenum">
              <a:t>‹Nº›</a:t>
            </a:fld>
            <a:endParaRPr lang="en-US" dirty="0"/>
          </a:p>
        </p:txBody>
      </p:sp>
    </p:spTree>
    <p:extLst>
      <p:ext uri="{BB962C8B-B14F-4D97-AF65-F5344CB8AC3E}">
        <p14:creationId xmlns:p14="http://schemas.microsoft.com/office/powerpoint/2010/main" val="98213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A2F4DC6-B4DB-4D3B-AC6E-6F22A981566D}" type="slidenum">
              <a:t>‹Nº›</a:t>
            </a:fld>
            <a:endParaRPr lang="en-US" dirty="0"/>
          </a:p>
        </p:txBody>
      </p:sp>
    </p:spTree>
    <p:extLst>
      <p:ext uri="{BB962C8B-B14F-4D97-AF65-F5344CB8AC3E}">
        <p14:creationId xmlns:p14="http://schemas.microsoft.com/office/powerpoint/2010/main" val="242737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1768475"/>
            <a:ext cx="2265362" cy="438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45275" cy="438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04A169A-5FB0-4365-9EAC-74A8AFE3D9CD}" type="slidenum">
              <a:t>‹Nº›</a:t>
            </a:fld>
            <a:endParaRPr lang="en-US" dirty="0"/>
          </a:p>
        </p:txBody>
      </p:sp>
    </p:spTree>
    <p:extLst>
      <p:ext uri="{BB962C8B-B14F-4D97-AF65-F5344CB8AC3E}">
        <p14:creationId xmlns:p14="http://schemas.microsoft.com/office/powerpoint/2010/main" val="273974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65135BA3-2C94-46DF-B95B-4CC775CEE649}" type="slidenum">
              <a:t>‹Nº›</a:t>
            </a:fld>
            <a:endParaRPr lang="en-US" dirty="0"/>
          </a:p>
        </p:txBody>
      </p:sp>
    </p:spTree>
    <p:extLst>
      <p:ext uri="{BB962C8B-B14F-4D97-AF65-F5344CB8AC3E}">
        <p14:creationId xmlns:p14="http://schemas.microsoft.com/office/powerpoint/2010/main" val="178418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F84EFB84-A513-42D6-9AF4-4C59DD159BB2}" type="slidenum">
              <a:t>‹Nº›</a:t>
            </a:fld>
            <a:endParaRPr lang="en-US" dirty="0"/>
          </a:p>
        </p:txBody>
      </p:sp>
    </p:spTree>
    <p:extLst>
      <p:ext uri="{BB962C8B-B14F-4D97-AF65-F5344CB8AC3E}">
        <p14:creationId xmlns:p14="http://schemas.microsoft.com/office/powerpoint/2010/main" val="68507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A741D304-66ED-40E6-9E9B-C444A0E6E819}" type="slidenum">
              <a:t>‹Nº›</a:t>
            </a:fld>
            <a:endParaRPr lang="en-US" dirty="0"/>
          </a:p>
        </p:txBody>
      </p:sp>
    </p:spTree>
    <p:extLst>
      <p:ext uri="{BB962C8B-B14F-4D97-AF65-F5344CB8AC3E}">
        <p14:creationId xmlns:p14="http://schemas.microsoft.com/office/powerpoint/2010/main" val="43198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B56A8F26-544D-47BC-92B2-5C59C302CD99}" type="slidenum">
              <a:t>‹Nº›</a:t>
            </a:fld>
            <a:endParaRPr lang="en-US" dirty="0"/>
          </a:p>
        </p:txBody>
      </p:sp>
    </p:spTree>
    <p:extLst>
      <p:ext uri="{BB962C8B-B14F-4D97-AF65-F5344CB8AC3E}">
        <p14:creationId xmlns:p14="http://schemas.microsoft.com/office/powerpoint/2010/main" val="267101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0B2CCCDF-92D4-499C-8457-EC5660CFD0AF}" type="slidenum">
              <a:t>‹Nº›</a:t>
            </a:fld>
            <a:endParaRPr lang="en-US" dirty="0"/>
          </a:p>
        </p:txBody>
      </p:sp>
    </p:spTree>
    <p:extLst>
      <p:ext uri="{BB962C8B-B14F-4D97-AF65-F5344CB8AC3E}">
        <p14:creationId xmlns:p14="http://schemas.microsoft.com/office/powerpoint/2010/main" val="148707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1142640"/>
            <a:ext cx="9036000" cy="122760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503280" y="1768320"/>
            <a:ext cx="903600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txBox="1">
            <a:spLocks noGrp="1"/>
          </p:cNvSpPr>
          <p:nvPr>
            <p:ph type="dt" sz="half" idx="2"/>
          </p:nvPr>
        </p:nvSpPr>
        <p:spPr>
          <a:xfrm>
            <a:off x="502920" y="6886440"/>
            <a:ext cx="2313000" cy="486360"/>
          </a:xfrm>
          <a:prstGeom prst="rect">
            <a:avLst/>
          </a:prstGeom>
          <a:noFill/>
          <a:ln>
            <a:noFill/>
          </a:ln>
        </p:spPr>
        <p:txBody>
          <a:bodyPr vert="horz" wrap="square" lIns="0" tIns="0" rIns="0" bIns="0" anchor="t" anchorCtr="0" compatLnSpc="1"/>
          <a:lstStyle>
            <a:lvl1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800" b="0" i="0" u="none" strike="noStrike" baseline="0">
                <a:solidFill>
                  <a:srgbClr val="000000"/>
                </a:solidFill>
                <a:latin typeface="Arial" pitchFamily="18"/>
                <a:ea typeface="DejaVu Sans" pitchFamily="2"/>
                <a:cs typeface="DejaVu Sans" pitchFamily="2"/>
              </a:defRPr>
            </a:lvl1pPr>
          </a:lstStyle>
          <a:p>
            <a:pPr lvl="0"/>
            <a:endParaRPr lang="en-US" dirty="0"/>
          </a:p>
        </p:txBody>
      </p:sp>
      <p:sp>
        <p:nvSpPr>
          <p:cNvPr id="5" name="Footer Placeholder 4"/>
          <p:cNvSpPr txBox="1">
            <a:spLocks noGrp="1"/>
          </p:cNvSpPr>
          <p:nvPr>
            <p:ph type="ftr" sz="quarter" idx="3"/>
          </p:nvPr>
        </p:nvSpPr>
        <p:spPr>
          <a:xfrm>
            <a:off x="3448080" y="6886440"/>
            <a:ext cx="3160800" cy="486360"/>
          </a:xfrm>
          <a:prstGeom prst="rect">
            <a:avLst/>
          </a:prstGeom>
          <a:noFill/>
          <a:ln>
            <a:noFill/>
          </a:ln>
        </p:spPr>
        <p:txBody>
          <a:bodyPr vert="horz" wrap="square" lIns="0" tIns="0" rIns="0" bIns="0" anchor="t" anchorCtr="0" compatLnSpc="1"/>
          <a:lstStyle>
            <a:lvl1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800" b="0" i="0" u="none" strike="noStrike" baseline="0">
                <a:solidFill>
                  <a:srgbClr val="000000"/>
                </a:solidFill>
                <a:latin typeface="Arial" pitchFamily="18"/>
                <a:ea typeface="DejaVu Sans" pitchFamily="2"/>
                <a:cs typeface="DejaVu Sans" pitchFamily="2"/>
              </a:defRPr>
            </a:lvl1pPr>
          </a:lstStyle>
          <a:p>
            <a:pPr lvl="0"/>
            <a:endParaRPr lang="en-US" dirty="0"/>
          </a:p>
        </p:txBody>
      </p:sp>
      <p:sp>
        <p:nvSpPr>
          <p:cNvPr id="6" name="Slide Number Placeholder 5"/>
          <p:cNvSpPr txBox="1">
            <a:spLocks noGrp="1"/>
          </p:cNvSpPr>
          <p:nvPr>
            <p:ph type="sldNum" sz="quarter" idx="4"/>
          </p:nvPr>
        </p:nvSpPr>
        <p:spPr>
          <a:xfrm>
            <a:off x="7225920" y="6886440"/>
            <a:ext cx="2313000" cy="486360"/>
          </a:xfrm>
          <a:prstGeom prst="rect">
            <a:avLst/>
          </a:prstGeom>
          <a:noFill/>
          <a:ln>
            <a:noFill/>
          </a:ln>
        </p:spPr>
        <p:txBody>
          <a:bodyPr vert="horz" wrap="square" lIns="0" tIns="0" rIns="0" bIns="0" anchor="t" anchorCtr="0" compatLnSpc="1"/>
          <a:lstStyle>
            <a:lvl1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800" b="0" i="0" u="none" strike="noStrike" baseline="0">
                <a:solidFill>
                  <a:srgbClr val="000000"/>
                </a:solidFill>
                <a:latin typeface="Arial" pitchFamily="18"/>
                <a:ea typeface="DejaVu Sans" pitchFamily="2"/>
                <a:cs typeface="DejaVu Sans" pitchFamily="2"/>
              </a:defRPr>
            </a:lvl1pPr>
          </a:lstStyle>
          <a:p>
            <a:pPr lvl="0"/>
            <a:fld id="{F5A98F90-3E5F-44E6-80AC-49B385D67D52}" type="slidenum">
              <a:t>‹Nº›</a:t>
            </a:fld>
            <a:endParaRPr lang="en-US" dirty="0"/>
          </a:p>
        </p:txBody>
      </p:sp>
      <p:sp>
        <p:nvSpPr>
          <p:cNvPr id="7" name="Freeform 6"/>
          <p:cNvSpPr/>
          <p:nvPr/>
        </p:nvSpPr>
        <p:spPr>
          <a:xfrm>
            <a:off x="0" y="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pic>
        <p:nvPicPr>
          <p:cNvPr id="8" name="Picture 7"/>
          <p:cNvPicPr>
            <a:picLocks noChangeAspect="1"/>
          </p:cNvPicPr>
          <p:nvPr/>
        </p:nvPicPr>
        <p:blipFill>
          <a:blip r:embed="rId15">
            <a:lum/>
            <a:alphaModFix/>
          </a:blip>
          <a:srcRect/>
          <a:stretch>
            <a:fillRect/>
          </a:stretch>
        </p:blipFill>
        <p:spPr>
          <a:xfrm>
            <a:off x="11160" y="0"/>
            <a:ext cx="1393919" cy="914400"/>
          </a:xfrm>
          <a:prstGeom prst="rect">
            <a:avLst/>
          </a:prstGeom>
          <a:noFill/>
          <a:ln>
            <a:noFill/>
          </a:ln>
        </p:spPr>
      </p:pic>
      <p:sp>
        <p:nvSpPr>
          <p:cNvPr id="9" name="Freeform 8"/>
          <p:cNvSpPr/>
          <p:nvPr/>
        </p:nvSpPr>
        <p:spPr>
          <a:xfrm>
            <a:off x="1160640" y="476280"/>
            <a:ext cx="4959000" cy="438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 id="2147483697"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Arial" pitchFamily="18"/>
          <a:ea typeface="DejaVu Sans" pitchFamily="2"/>
          <a:cs typeface="DejaVu Sans"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468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3" name="Title Placeholder 2"/>
          <p:cNvSpPr txBox="1">
            <a:spLocks noGrp="1"/>
          </p:cNvSpPr>
          <p:nvPr>
            <p:ph type="title"/>
          </p:nvPr>
        </p:nvSpPr>
        <p:spPr>
          <a:xfrm>
            <a:off x="533160" y="2627280"/>
            <a:ext cx="9032760" cy="122436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Text Placeholder 3"/>
          <p:cNvSpPr txBox="1">
            <a:spLocks noGrp="1"/>
          </p:cNvSpPr>
          <p:nvPr>
            <p:ph type="body" idx="1"/>
          </p:nvPr>
        </p:nvSpPr>
        <p:spPr>
          <a:xfrm>
            <a:off x="502920" y="1768320"/>
            <a:ext cx="903276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txBox="1">
            <a:spLocks noGrp="1"/>
          </p:cNvSpPr>
          <p:nvPr>
            <p:ph type="dt" sz="half" idx="2"/>
          </p:nvPr>
        </p:nvSpPr>
        <p:spPr>
          <a:xfrm>
            <a:off x="503280" y="6886080"/>
            <a:ext cx="2309760" cy="483120"/>
          </a:xfrm>
          <a:prstGeom prst="rect">
            <a:avLst/>
          </a:prstGeom>
          <a:noFill/>
          <a:ln>
            <a:noFill/>
          </a:ln>
        </p:spPr>
        <p:txBody>
          <a:bodyPr wrap="square" lIns="0" tIns="0" rIns="0" bIns="0" anchor="t" anchorCtr="0"/>
          <a:lstStyle>
            <a:lvl1pPr marL="0" marR="0" lvl="0" indent="0"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6" name="Footer Placeholder 5"/>
          <p:cNvSpPr txBox="1">
            <a:spLocks noGrp="1"/>
          </p:cNvSpPr>
          <p:nvPr>
            <p:ph type="ftr" sz="quarter" idx="3"/>
          </p:nvPr>
        </p:nvSpPr>
        <p:spPr>
          <a:xfrm>
            <a:off x="3447720" y="6886080"/>
            <a:ext cx="3157559" cy="483120"/>
          </a:xfrm>
          <a:prstGeom prst="rect">
            <a:avLst/>
          </a:prstGeom>
          <a:noFill/>
          <a:ln>
            <a:noFill/>
          </a:ln>
        </p:spPr>
        <p:txBody>
          <a:bodyPr wrap="square" lIns="0" tIns="0" rIns="0" bIns="0" anchor="t" anchorCtr="0"/>
          <a:lstStyle>
            <a:lvl1pPr marL="0" marR="0" lvl="0" indent="0" algn="ct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7" name="Slide Number Placeholder 6"/>
          <p:cNvSpPr txBox="1">
            <a:spLocks noGrp="1"/>
          </p:cNvSpPr>
          <p:nvPr>
            <p:ph type="sldNum" sz="quarter" idx="4"/>
          </p:nvPr>
        </p:nvSpPr>
        <p:spPr>
          <a:xfrm>
            <a:off x="7226280" y="6886080"/>
            <a:ext cx="2309760" cy="483120"/>
          </a:xfrm>
          <a:prstGeom prst="rect">
            <a:avLst/>
          </a:prstGeom>
          <a:noFill/>
          <a:ln>
            <a:noFill/>
          </a:ln>
        </p:spPr>
        <p:txBody>
          <a:bodyPr wrap="square" lIns="0" tIns="0" rIns="0" bIns="0" anchor="t" anchorCtr="0"/>
          <a:lstStyle>
            <a:lvl1pPr marL="0" marR="0" lvl="0" indent="0" algn="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fld id="{EFCA7022-4298-4F88-BD71-B7DA7E581FE0}" type="slidenum">
              <a:t>‹Nº›</a:t>
            </a:fld>
            <a:endParaRPr lang="en-US" dirty="0"/>
          </a:p>
        </p:txBody>
      </p:sp>
      <p:pic>
        <p:nvPicPr>
          <p:cNvPr id="8" name="Picture 7"/>
          <p:cNvPicPr>
            <a:picLocks noChangeAspect="1"/>
          </p:cNvPicPr>
          <p:nvPr/>
        </p:nvPicPr>
        <p:blipFill>
          <a:blip r:embed="rId13">
            <a:lum/>
            <a:alphaModFix/>
          </a:blip>
          <a:srcRect/>
          <a:stretch>
            <a:fillRect/>
          </a:stretch>
        </p:blipFill>
        <p:spPr>
          <a:xfrm>
            <a:off x="11160" y="0"/>
            <a:ext cx="1393919" cy="914400"/>
          </a:xfrm>
          <a:prstGeom prst="rect">
            <a:avLst/>
          </a:prstGeom>
          <a:noFill/>
          <a:ln>
            <a:noFill/>
          </a:ln>
        </p:spPr>
      </p:pic>
      <p:sp>
        <p:nvSpPr>
          <p:cNvPr id="9" name="Freeform 8"/>
          <p:cNvSpPr/>
          <p:nvPr/>
        </p:nvSpPr>
        <p:spPr>
          <a:xfrm>
            <a:off x="1166760" y="431640"/>
            <a:ext cx="36576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kern="1200"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468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3" name="Title Placeholder 2"/>
          <p:cNvSpPr txBox="1">
            <a:spLocks noGrp="1"/>
          </p:cNvSpPr>
          <p:nvPr>
            <p:ph type="title"/>
          </p:nvPr>
        </p:nvSpPr>
        <p:spPr>
          <a:xfrm>
            <a:off x="533160" y="2627280"/>
            <a:ext cx="9032760" cy="122436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Text Placeholder 3"/>
          <p:cNvSpPr txBox="1">
            <a:spLocks noGrp="1"/>
          </p:cNvSpPr>
          <p:nvPr>
            <p:ph type="body" idx="1"/>
          </p:nvPr>
        </p:nvSpPr>
        <p:spPr>
          <a:xfrm>
            <a:off x="502920" y="1768320"/>
            <a:ext cx="903276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txBox="1">
            <a:spLocks noGrp="1"/>
          </p:cNvSpPr>
          <p:nvPr>
            <p:ph type="dt" sz="half" idx="2"/>
          </p:nvPr>
        </p:nvSpPr>
        <p:spPr>
          <a:xfrm>
            <a:off x="503280" y="6886080"/>
            <a:ext cx="2309760" cy="483120"/>
          </a:xfrm>
          <a:prstGeom prst="rect">
            <a:avLst/>
          </a:prstGeom>
          <a:noFill/>
          <a:ln>
            <a:noFill/>
          </a:ln>
        </p:spPr>
        <p:txBody>
          <a:bodyPr wrap="square" lIns="0" tIns="0" rIns="0" bIns="0" anchor="t" anchorCtr="0"/>
          <a:lstStyle>
            <a:lvl1pPr marL="0" marR="0" lvl="0" indent="0"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6" name="Footer Placeholder 5"/>
          <p:cNvSpPr txBox="1">
            <a:spLocks noGrp="1"/>
          </p:cNvSpPr>
          <p:nvPr>
            <p:ph type="ftr" sz="quarter" idx="3"/>
          </p:nvPr>
        </p:nvSpPr>
        <p:spPr>
          <a:xfrm>
            <a:off x="3447720" y="6886080"/>
            <a:ext cx="3157559" cy="483120"/>
          </a:xfrm>
          <a:prstGeom prst="rect">
            <a:avLst/>
          </a:prstGeom>
          <a:noFill/>
          <a:ln>
            <a:noFill/>
          </a:ln>
        </p:spPr>
        <p:txBody>
          <a:bodyPr wrap="square" lIns="0" tIns="0" rIns="0" bIns="0" anchor="t" anchorCtr="0"/>
          <a:lstStyle>
            <a:lvl1pPr marL="0" marR="0" lvl="0" indent="0" algn="ct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7" name="Slide Number Placeholder 6"/>
          <p:cNvSpPr txBox="1">
            <a:spLocks noGrp="1"/>
          </p:cNvSpPr>
          <p:nvPr>
            <p:ph type="sldNum" sz="quarter" idx="4"/>
          </p:nvPr>
        </p:nvSpPr>
        <p:spPr>
          <a:xfrm>
            <a:off x="7226280" y="6886080"/>
            <a:ext cx="2309760" cy="483120"/>
          </a:xfrm>
          <a:prstGeom prst="rect">
            <a:avLst/>
          </a:prstGeom>
          <a:noFill/>
          <a:ln>
            <a:noFill/>
          </a:ln>
        </p:spPr>
        <p:txBody>
          <a:bodyPr wrap="square" lIns="0" tIns="0" rIns="0" bIns="0" anchor="t" anchorCtr="0"/>
          <a:lstStyle>
            <a:lvl1pPr marL="0" marR="0" lvl="0" indent="0" algn="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fld id="{AE945DB8-55EB-4B04-932C-D157BFBCEFC2}" type="slidenum">
              <a:t>‹Nº›</a:t>
            </a:fld>
            <a:endParaRPr lang="en-US" dirty="0"/>
          </a:p>
        </p:txBody>
      </p:sp>
      <p:pic>
        <p:nvPicPr>
          <p:cNvPr id="8" name="Picture 7"/>
          <p:cNvPicPr>
            <a:picLocks noChangeAspect="1"/>
          </p:cNvPicPr>
          <p:nvPr/>
        </p:nvPicPr>
        <p:blipFill>
          <a:blip r:embed="rId13">
            <a:lum/>
            <a:alphaModFix/>
          </a:blip>
          <a:srcRect/>
          <a:stretch>
            <a:fillRect/>
          </a:stretch>
        </p:blipFill>
        <p:spPr>
          <a:xfrm>
            <a:off x="11160" y="0"/>
            <a:ext cx="1393919" cy="914400"/>
          </a:xfrm>
          <a:prstGeom prst="rect">
            <a:avLst/>
          </a:prstGeom>
          <a:noFill/>
          <a:ln>
            <a:noFill/>
          </a:ln>
        </p:spPr>
      </p:pic>
      <p:sp>
        <p:nvSpPr>
          <p:cNvPr id="9" name="Freeform 8"/>
          <p:cNvSpPr/>
          <p:nvPr/>
        </p:nvSpPr>
        <p:spPr>
          <a:xfrm>
            <a:off x="1166760" y="431640"/>
            <a:ext cx="36576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kern="1200"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468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3" name="Title Placeholder 2"/>
          <p:cNvSpPr txBox="1">
            <a:spLocks noGrp="1"/>
          </p:cNvSpPr>
          <p:nvPr>
            <p:ph type="title"/>
          </p:nvPr>
        </p:nvSpPr>
        <p:spPr>
          <a:xfrm>
            <a:off x="533160" y="2627280"/>
            <a:ext cx="9032760" cy="122436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Text Placeholder 3"/>
          <p:cNvSpPr txBox="1">
            <a:spLocks noGrp="1"/>
          </p:cNvSpPr>
          <p:nvPr>
            <p:ph type="body" idx="1"/>
          </p:nvPr>
        </p:nvSpPr>
        <p:spPr>
          <a:xfrm>
            <a:off x="502920" y="1768320"/>
            <a:ext cx="903276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txBox="1">
            <a:spLocks noGrp="1"/>
          </p:cNvSpPr>
          <p:nvPr>
            <p:ph type="dt" sz="half" idx="2"/>
          </p:nvPr>
        </p:nvSpPr>
        <p:spPr>
          <a:xfrm>
            <a:off x="503280" y="6886080"/>
            <a:ext cx="2309760" cy="483120"/>
          </a:xfrm>
          <a:prstGeom prst="rect">
            <a:avLst/>
          </a:prstGeom>
          <a:noFill/>
          <a:ln>
            <a:noFill/>
          </a:ln>
        </p:spPr>
        <p:txBody>
          <a:bodyPr wrap="square" lIns="0" tIns="0" rIns="0" bIns="0" anchor="t" anchorCtr="0"/>
          <a:lstStyle>
            <a:lvl1pPr marL="0" marR="0" lvl="0" indent="0"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6" name="Footer Placeholder 5"/>
          <p:cNvSpPr txBox="1">
            <a:spLocks noGrp="1"/>
          </p:cNvSpPr>
          <p:nvPr>
            <p:ph type="ftr" sz="quarter" idx="3"/>
          </p:nvPr>
        </p:nvSpPr>
        <p:spPr>
          <a:xfrm>
            <a:off x="3447720" y="6886080"/>
            <a:ext cx="3157559" cy="483120"/>
          </a:xfrm>
          <a:prstGeom prst="rect">
            <a:avLst/>
          </a:prstGeom>
          <a:noFill/>
          <a:ln>
            <a:noFill/>
          </a:ln>
        </p:spPr>
        <p:txBody>
          <a:bodyPr wrap="square" lIns="0" tIns="0" rIns="0" bIns="0" anchor="t" anchorCtr="0"/>
          <a:lstStyle>
            <a:lvl1pPr marL="0" marR="0" lvl="0" indent="0" algn="ct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7" name="Slide Number Placeholder 6"/>
          <p:cNvSpPr txBox="1">
            <a:spLocks noGrp="1"/>
          </p:cNvSpPr>
          <p:nvPr>
            <p:ph type="sldNum" sz="quarter" idx="4"/>
          </p:nvPr>
        </p:nvSpPr>
        <p:spPr>
          <a:xfrm>
            <a:off x="7226280" y="6886080"/>
            <a:ext cx="2309760" cy="483120"/>
          </a:xfrm>
          <a:prstGeom prst="rect">
            <a:avLst/>
          </a:prstGeom>
          <a:noFill/>
          <a:ln>
            <a:noFill/>
          </a:ln>
        </p:spPr>
        <p:txBody>
          <a:bodyPr wrap="square" lIns="0" tIns="0" rIns="0" bIns="0" anchor="t" anchorCtr="0"/>
          <a:lstStyle>
            <a:lvl1pPr marL="0" marR="0" lvl="0" indent="0" algn="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fld id="{D2A40BFB-56FC-4C59-B1E7-790F97D44187}" type="slidenum">
              <a:t>‹Nº›</a:t>
            </a:fld>
            <a:endParaRPr lang="en-US" dirty="0"/>
          </a:p>
        </p:txBody>
      </p:sp>
      <p:pic>
        <p:nvPicPr>
          <p:cNvPr id="8" name="Picture 7"/>
          <p:cNvPicPr>
            <a:picLocks noChangeAspect="1"/>
          </p:cNvPicPr>
          <p:nvPr/>
        </p:nvPicPr>
        <p:blipFill>
          <a:blip r:embed="rId13">
            <a:lum/>
            <a:alphaModFix/>
          </a:blip>
          <a:srcRect/>
          <a:stretch>
            <a:fillRect/>
          </a:stretch>
        </p:blipFill>
        <p:spPr>
          <a:xfrm>
            <a:off x="11160" y="0"/>
            <a:ext cx="1393919" cy="914400"/>
          </a:xfrm>
          <a:prstGeom prst="rect">
            <a:avLst/>
          </a:prstGeom>
          <a:noFill/>
          <a:ln>
            <a:noFill/>
          </a:ln>
        </p:spPr>
      </p:pic>
      <p:sp>
        <p:nvSpPr>
          <p:cNvPr id="9" name="Freeform 8"/>
          <p:cNvSpPr/>
          <p:nvPr/>
        </p:nvSpPr>
        <p:spPr>
          <a:xfrm>
            <a:off x="1166760" y="431640"/>
            <a:ext cx="36576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kern="1200"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11" Type="http://schemas.openxmlformats.org/officeDocument/2006/relationships/image" Target="../media/image33.png"/><Relationship Id="rId10" Type="http://schemas.openxmlformats.org/officeDocument/2006/relationships/image" Target="../media/image32.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884238"/>
            <a:ext cx="10096500" cy="6675437"/>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46435" name="Text Box 3"/>
          <p:cNvSpPr txBox="1">
            <a:spLocks noChangeArrowheads="1"/>
          </p:cNvSpPr>
          <p:nvPr/>
        </p:nvSpPr>
        <p:spPr bwMode="auto">
          <a:xfrm>
            <a:off x="-14288" y="884238"/>
            <a:ext cx="10080626" cy="6675437"/>
          </a:xfrm>
          <a:prstGeom prst="rect">
            <a:avLst/>
          </a:prstGeom>
          <a:solidFill>
            <a:srgbClr val="FFFFFF">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lnSpc>
                <a:spcPct val="100000"/>
              </a:lnSpc>
              <a:buClrTx/>
              <a:buFontTx/>
              <a:buNone/>
            </a:pPr>
            <a:endParaRPr lang="en-GB" altLang="es-ES" sz="1800" b="1" dirty="0">
              <a:solidFill>
                <a:srgbClr val="000000"/>
              </a:solidFill>
            </a:endParaRPr>
          </a:p>
          <a:p>
            <a:pPr algn="ctr" eaLnBrk="1" hangingPunct="1">
              <a:lnSpc>
                <a:spcPct val="100000"/>
              </a:lnSpc>
              <a:buClrTx/>
              <a:buFontTx/>
              <a:buNone/>
            </a:pPr>
            <a:endParaRPr lang="en-GB" altLang="es-ES" sz="1800" b="1" dirty="0">
              <a:solidFill>
                <a:srgbClr val="000000"/>
              </a:solidFill>
            </a:endParaRPr>
          </a:p>
          <a:p>
            <a:pPr algn="ctr" eaLnBrk="1" hangingPunct="1">
              <a:lnSpc>
                <a:spcPct val="100000"/>
              </a:lnSpc>
              <a:buClrTx/>
              <a:buFontTx/>
              <a:buNone/>
            </a:pPr>
            <a:endParaRPr lang="en-GB" altLang="es-ES" sz="1200" b="1" dirty="0">
              <a:solidFill>
                <a:srgbClr val="000000"/>
              </a:solidFill>
              <a:cs typeface="Arial" panose="020B0604020202020204" pitchFamily="34" charset="0"/>
            </a:endParaRPr>
          </a:p>
          <a:p>
            <a:pPr algn="ctr" eaLnBrk="1"/>
            <a:r>
              <a:rPr lang="en-US" altLang="es-ES" sz="3200" b="1" dirty="0">
                <a:solidFill>
                  <a:srgbClr val="000000"/>
                </a:solidFill>
                <a:cs typeface="Arial" panose="020B0604020202020204" pitchFamily="34" charset="0"/>
              </a:rPr>
              <a:t>Climate predictions for site selection: a new generation of risk management tools</a:t>
            </a:r>
            <a:endParaRPr lang="en-GB" altLang="es-ES" sz="1800" b="1" dirty="0">
              <a:solidFill>
                <a:srgbClr val="000000"/>
              </a:solidFill>
              <a:cs typeface="Arial" panose="020B0604020202020204" pitchFamily="34" charset="0"/>
            </a:endParaRPr>
          </a:p>
          <a:p>
            <a:pPr algn="ctr" eaLnBrk="1"/>
            <a:endParaRPr lang="en-GB" altLang="es-ES" sz="1800" dirty="0" smtClean="0">
              <a:solidFill>
                <a:srgbClr val="000000"/>
              </a:solidFill>
              <a:cs typeface="Arial" panose="020B0604020202020204" pitchFamily="34" charset="0"/>
            </a:endParaRPr>
          </a:p>
          <a:p>
            <a:pPr algn="ctr" eaLnBrk="1"/>
            <a:endParaRPr lang="en-GB" altLang="es-ES" sz="1800" dirty="0">
              <a:solidFill>
                <a:srgbClr val="000000"/>
              </a:solidFill>
              <a:cs typeface="Arial" panose="020B0604020202020204" pitchFamily="34" charset="0"/>
            </a:endParaRPr>
          </a:p>
          <a:p>
            <a:pPr algn="ctr" eaLnBrk="1"/>
            <a:r>
              <a:rPr lang="en-GB" altLang="es-ES" sz="1800" dirty="0" smtClean="0">
                <a:solidFill>
                  <a:srgbClr val="000000"/>
                </a:solidFill>
                <a:cs typeface="Arial" panose="020B0604020202020204" pitchFamily="34" charset="0"/>
              </a:rPr>
              <a:t>Speaker: </a:t>
            </a:r>
            <a:r>
              <a:rPr lang="en-GB" altLang="es-ES" sz="1800" u="sng" dirty="0">
                <a:solidFill>
                  <a:srgbClr val="000000"/>
                </a:solidFill>
                <a:cs typeface="Arial" panose="020B0604020202020204" pitchFamily="34" charset="0"/>
              </a:rPr>
              <a:t>Albert Soret </a:t>
            </a:r>
            <a:r>
              <a:rPr lang="en-GB" altLang="es-ES" sz="1800" baseline="30000" dirty="0">
                <a:solidFill>
                  <a:srgbClr val="000000"/>
                </a:solidFill>
                <a:cs typeface="Arial" panose="020B0604020202020204" pitchFamily="34" charset="0"/>
              </a:rPr>
              <a:t>3</a:t>
            </a:r>
          </a:p>
          <a:p>
            <a:pPr algn="ctr" eaLnBrk="1"/>
            <a:r>
              <a:rPr lang="en-US" altLang="es-ES" sz="1800" dirty="0">
                <a:solidFill>
                  <a:srgbClr val="000000"/>
                </a:solidFill>
                <a:cs typeface="Arial" panose="020B0604020202020204" pitchFamily="34" charset="0"/>
              </a:rPr>
              <a:t>Senior Researcher, Co-leader of the services group</a:t>
            </a:r>
          </a:p>
          <a:p>
            <a:pPr algn="ctr" eaLnBrk="1"/>
            <a:endParaRPr lang="en-GB" altLang="es-ES" sz="1800" dirty="0" smtClean="0">
              <a:solidFill>
                <a:srgbClr val="000000"/>
              </a:solidFill>
              <a:cs typeface="Arial" panose="020B0604020202020204" pitchFamily="34" charset="0"/>
            </a:endParaRPr>
          </a:p>
          <a:p>
            <a:pPr algn="ctr" eaLnBrk="1"/>
            <a:r>
              <a:rPr lang="en-GB" altLang="es-ES" sz="1800" dirty="0" smtClean="0">
                <a:solidFill>
                  <a:srgbClr val="000000"/>
                </a:solidFill>
                <a:cs typeface="Arial" panose="020B0604020202020204" pitchFamily="34" charset="0"/>
              </a:rPr>
              <a:t>Author: </a:t>
            </a:r>
            <a:r>
              <a:rPr lang="en-GB" altLang="es-ES" sz="1800" dirty="0" err="1">
                <a:solidFill>
                  <a:srgbClr val="000000"/>
                </a:solidFill>
                <a:cs typeface="Arial" panose="020B0604020202020204" pitchFamily="34" charset="0"/>
              </a:rPr>
              <a:t>Verónica</a:t>
            </a:r>
            <a:r>
              <a:rPr lang="en-GB" altLang="es-ES" sz="1800" dirty="0">
                <a:solidFill>
                  <a:srgbClr val="000000"/>
                </a:solidFill>
                <a:cs typeface="Arial" panose="020B0604020202020204" pitchFamily="34" charset="0"/>
              </a:rPr>
              <a:t> </a:t>
            </a:r>
            <a:r>
              <a:rPr lang="en-GB" altLang="es-ES" sz="1800" dirty="0" err="1">
                <a:solidFill>
                  <a:srgbClr val="000000"/>
                </a:solidFill>
                <a:cs typeface="Arial" panose="020B0604020202020204" pitchFamily="34" charset="0"/>
              </a:rPr>
              <a:t>Torralba</a:t>
            </a:r>
            <a:r>
              <a:rPr lang="en-GB" altLang="es-ES" sz="1800" dirty="0">
                <a:solidFill>
                  <a:srgbClr val="000000"/>
                </a:solidFill>
                <a:cs typeface="Arial" panose="020B0604020202020204" pitchFamily="34" charset="0"/>
              </a:rPr>
              <a:t> Fernandez</a:t>
            </a:r>
            <a:r>
              <a:rPr lang="en-GB" altLang="es-ES" sz="1800" baseline="30000" dirty="0">
                <a:solidFill>
                  <a:srgbClr val="000000"/>
                </a:solidFill>
                <a:cs typeface="Arial" panose="020B0604020202020204" pitchFamily="34" charset="0"/>
              </a:rPr>
              <a:t>1</a:t>
            </a:r>
            <a:r>
              <a:rPr lang="en-GB" altLang="es-ES" sz="1800" dirty="0">
                <a:solidFill>
                  <a:srgbClr val="000000"/>
                </a:solidFill>
                <a:cs typeface="Arial" panose="020B0604020202020204" pitchFamily="34" charset="0"/>
              </a:rPr>
              <a:t>, Melanie Davis</a:t>
            </a:r>
            <a:r>
              <a:rPr lang="en-GB" altLang="es-ES" sz="1800" baseline="30000" dirty="0">
                <a:solidFill>
                  <a:srgbClr val="000000"/>
                </a:solidFill>
                <a:cs typeface="Arial" panose="020B0604020202020204" pitchFamily="34" charset="0"/>
              </a:rPr>
              <a:t>1</a:t>
            </a:r>
            <a:r>
              <a:rPr lang="en-GB" altLang="es-ES" sz="1800" dirty="0">
                <a:solidFill>
                  <a:srgbClr val="000000"/>
                </a:solidFill>
                <a:cs typeface="Arial" panose="020B0604020202020204" pitchFamily="34" charset="0"/>
              </a:rPr>
              <a:t>, Francisco </a:t>
            </a:r>
            <a:r>
              <a:rPr lang="en-GB" altLang="es-ES" sz="1800" dirty="0" smtClean="0">
                <a:solidFill>
                  <a:srgbClr val="000000"/>
                </a:solidFill>
                <a:cs typeface="Arial" panose="020B0604020202020204" pitchFamily="34" charset="0"/>
              </a:rPr>
              <a:t>Doblas-Reyes</a:t>
            </a:r>
            <a:r>
              <a:rPr lang="en-GB" altLang="es-ES" sz="1800" baseline="30000" dirty="0" smtClean="0">
                <a:solidFill>
                  <a:srgbClr val="000000"/>
                </a:solidFill>
                <a:cs typeface="Arial" panose="020B0604020202020204" pitchFamily="34" charset="0"/>
              </a:rPr>
              <a:t>1,2,3</a:t>
            </a:r>
            <a:r>
              <a:rPr lang="en-GB" altLang="es-ES" sz="1800" dirty="0" smtClean="0">
                <a:solidFill>
                  <a:srgbClr val="000000"/>
                </a:solidFill>
                <a:cs typeface="Arial" panose="020B0604020202020204" pitchFamily="34" charset="0"/>
              </a:rPr>
              <a:t>, </a:t>
            </a:r>
            <a:r>
              <a:rPr lang="en-GB" altLang="es-ES" sz="1800" dirty="0" err="1">
                <a:solidFill>
                  <a:srgbClr val="000000"/>
                </a:solidFill>
                <a:cs typeface="Arial" panose="020B0604020202020204" pitchFamily="34" charset="0"/>
              </a:rPr>
              <a:t>Nube</a:t>
            </a:r>
            <a:r>
              <a:rPr lang="en-GB" altLang="es-ES" sz="1800" dirty="0">
                <a:solidFill>
                  <a:srgbClr val="000000"/>
                </a:solidFill>
                <a:cs typeface="Arial" panose="020B0604020202020204" pitchFamily="34" charset="0"/>
              </a:rPr>
              <a:t> </a:t>
            </a:r>
            <a:r>
              <a:rPr lang="en-GB" altLang="es-ES" sz="1800" dirty="0" smtClean="0">
                <a:solidFill>
                  <a:srgbClr val="000000"/>
                </a:solidFill>
                <a:cs typeface="Arial" panose="020B0604020202020204" pitchFamily="34" charset="0"/>
              </a:rPr>
              <a:t>Gonzalez-Reviriego</a:t>
            </a:r>
            <a:r>
              <a:rPr lang="en-GB" altLang="es-ES" sz="1800" baseline="30000" dirty="0" smtClean="0">
                <a:solidFill>
                  <a:srgbClr val="000000"/>
                </a:solidFill>
                <a:cs typeface="Arial" panose="020B0604020202020204" pitchFamily="34" charset="0"/>
              </a:rPr>
              <a:t>1</a:t>
            </a:r>
            <a:r>
              <a:rPr lang="en-GB" altLang="es-ES" sz="1800" dirty="0" smtClean="0">
                <a:solidFill>
                  <a:srgbClr val="000000"/>
                </a:solidFill>
                <a:cs typeface="Arial" panose="020B0604020202020204" pitchFamily="34" charset="0"/>
              </a:rPr>
              <a:t> </a:t>
            </a:r>
            <a:endParaRPr lang="en-GB" altLang="es-ES" sz="1800" dirty="0">
              <a:solidFill>
                <a:srgbClr val="000000"/>
              </a:solidFill>
              <a:cs typeface="Arial" panose="020B0604020202020204" pitchFamily="34" charset="0"/>
            </a:endParaRPr>
          </a:p>
          <a:p>
            <a:pPr algn="ctr" eaLnBrk="1"/>
            <a:r>
              <a:rPr lang="en-GB" altLang="es-ES" sz="1800" dirty="0">
                <a:solidFill>
                  <a:srgbClr val="000000"/>
                </a:solidFill>
                <a:cs typeface="Arial" panose="020B0604020202020204" pitchFamily="34" charset="0"/>
              </a:rPr>
              <a:t>1 Climate Forecasting Unit, Catalan Institute of Climate Science</a:t>
            </a:r>
          </a:p>
          <a:p>
            <a:pPr algn="ctr" eaLnBrk="1"/>
            <a:r>
              <a:rPr lang="en-GB" altLang="es-ES" sz="1800" dirty="0">
                <a:solidFill>
                  <a:srgbClr val="000000"/>
                </a:solidFill>
                <a:cs typeface="Arial" panose="020B0604020202020204" pitchFamily="34" charset="0"/>
              </a:rPr>
              <a:t>2 </a:t>
            </a:r>
            <a:r>
              <a:rPr lang="en-GB" altLang="es-ES" sz="1800" dirty="0" err="1">
                <a:solidFill>
                  <a:srgbClr val="000000"/>
                </a:solidFill>
                <a:cs typeface="Arial" panose="020B0604020202020204" pitchFamily="34" charset="0"/>
              </a:rPr>
              <a:t>Institució</a:t>
            </a:r>
            <a:r>
              <a:rPr lang="en-GB" altLang="es-ES" sz="1800" dirty="0">
                <a:solidFill>
                  <a:srgbClr val="000000"/>
                </a:solidFill>
                <a:cs typeface="Arial" panose="020B0604020202020204" pitchFamily="34" charset="0"/>
              </a:rPr>
              <a:t> </a:t>
            </a:r>
            <a:r>
              <a:rPr lang="en-GB" altLang="es-ES" sz="1800" dirty="0" err="1">
                <a:solidFill>
                  <a:srgbClr val="000000"/>
                </a:solidFill>
                <a:cs typeface="Arial" panose="020B0604020202020204" pitchFamily="34" charset="0"/>
              </a:rPr>
              <a:t>Catalana</a:t>
            </a:r>
            <a:r>
              <a:rPr lang="en-GB" altLang="es-ES" sz="1800" dirty="0">
                <a:solidFill>
                  <a:srgbClr val="000000"/>
                </a:solidFill>
                <a:cs typeface="Arial" panose="020B0604020202020204" pitchFamily="34" charset="0"/>
              </a:rPr>
              <a:t> de </a:t>
            </a:r>
            <a:r>
              <a:rPr lang="en-GB" altLang="es-ES" sz="1800" dirty="0" err="1">
                <a:solidFill>
                  <a:srgbClr val="000000"/>
                </a:solidFill>
                <a:cs typeface="Arial" panose="020B0604020202020204" pitchFamily="34" charset="0"/>
              </a:rPr>
              <a:t>Recerca</a:t>
            </a:r>
            <a:r>
              <a:rPr lang="en-GB" altLang="es-ES" sz="1800" dirty="0">
                <a:solidFill>
                  <a:srgbClr val="000000"/>
                </a:solidFill>
                <a:cs typeface="Arial" panose="020B0604020202020204" pitchFamily="34" charset="0"/>
              </a:rPr>
              <a:t> </a:t>
            </a:r>
            <a:r>
              <a:rPr lang="en-GB" altLang="es-ES" sz="1800" dirty="0" err="1">
                <a:solidFill>
                  <a:srgbClr val="000000"/>
                </a:solidFill>
                <a:cs typeface="Arial" panose="020B0604020202020204" pitchFamily="34" charset="0"/>
              </a:rPr>
              <a:t>i</a:t>
            </a:r>
            <a:r>
              <a:rPr lang="en-GB" altLang="es-ES" sz="1800" dirty="0">
                <a:solidFill>
                  <a:srgbClr val="000000"/>
                </a:solidFill>
                <a:cs typeface="Arial" panose="020B0604020202020204" pitchFamily="34" charset="0"/>
              </a:rPr>
              <a:t> </a:t>
            </a:r>
            <a:r>
              <a:rPr lang="en-GB" altLang="es-ES" sz="1800" dirty="0" err="1">
                <a:solidFill>
                  <a:srgbClr val="000000"/>
                </a:solidFill>
                <a:cs typeface="Arial" panose="020B0604020202020204" pitchFamily="34" charset="0"/>
              </a:rPr>
              <a:t>Estudis</a:t>
            </a:r>
            <a:r>
              <a:rPr lang="en-GB" altLang="es-ES" sz="1800" dirty="0">
                <a:solidFill>
                  <a:srgbClr val="000000"/>
                </a:solidFill>
                <a:cs typeface="Arial" panose="020B0604020202020204" pitchFamily="34" charset="0"/>
              </a:rPr>
              <a:t> </a:t>
            </a:r>
            <a:r>
              <a:rPr lang="en-GB" altLang="es-ES" sz="1800" dirty="0" err="1">
                <a:solidFill>
                  <a:srgbClr val="000000"/>
                </a:solidFill>
                <a:cs typeface="Arial" panose="020B0604020202020204" pitchFamily="34" charset="0"/>
              </a:rPr>
              <a:t>Avançats</a:t>
            </a:r>
            <a:r>
              <a:rPr lang="en-GB" altLang="es-ES" sz="1800" dirty="0">
                <a:solidFill>
                  <a:srgbClr val="000000"/>
                </a:solidFill>
                <a:cs typeface="Arial" panose="020B0604020202020204" pitchFamily="34" charset="0"/>
              </a:rPr>
              <a:t> (ICREA</a:t>
            </a:r>
            <a:r>
              <a:rPr lang="en-GB" altLang="es-ES" sz="1800" dirty="0" smtClean="0">
                <a:solidFill>
                  <a:srgbClr val="000000"/>
                </a:solidFill>
                <a:cs typeface="Arial" panose="020B0604020202020204" pitchFamily="34" charset="0"/>
              </a:rPr>
              <a:t>)</a:t>
            </a:r>
          </a:p>
          <a:p>
            <a:pPr algn="ctr" eaLnBrk="1"/>
            <a:r>
              <a:rPr lang="en-GB" altLang="es-ES" sz="1800" dirty="0" smtClean="0">
                <a:solidFill>
                  <a:srgbClr val="000000"/>
                </a:solidFill>
                <a:cs typeface="Arial" panose="020B0604020202020204" pitchFamily="34" charset="0"/>
              </a:rPr>
              <a:t>3 Barcelona Supercomputing </a:t>
            </a:r>
            <a:r>
              <a:rPr lang="en-GB" altLang="es-ES" sz="1800" dirty="0" err="1" smtClean="0">
                <a:solidFill>
                  <a:srgbClr val="000000"/>
                </a:solidFill>
                <a:cs typeface="Arial" panose="020B0604020202020204" pitchFamily="34" charset="0"/>
              </a:rPr>
              <a:t>Center</a:t>
            </a:r>
            <a:r>
              <a:rPr lang="en-GB" altLang="es-ES" sz="1800" dirty="0" smtClean="0">
                <a:solidFill>
                  <a:srgbClr val="000000"/>
                </a:solidFill>
                <a:cs typeface="Arial" panose="020B0604020202020204" pitchFamily="34" charset="0"/>
              </a:rPr>
              <a:t> (BSC)</a:t>
            </a:r>
            <a:endParaRPr lang="en-GB" altLang="es-ES" sz="1800" dirty="0">
              <a:solidFill>
                <a:srgbClr val="000000"/>
              </a:solidFill>
              <a:cs typeface="Arial" panose="020B0604020202020204" pitchFamily="34" charset="0"/>
            </a:endParaRPr>
          </a:p>
          <a:p>
            <a:pPr algn="ctr" eaLnBrk="1">
              <a:lnSpc>
                <a:spcPct val="100000"/>
              </a:lnSpc>
              <a:buClrTx/>
              <a:buFontTx/>
              <a:buNone/>
            </a:pPr>
            <a:endParaRPr lang="en-GB" altLang="es-ES" sz="1800" dirty="0">
              <a:solidFill>
                <a:srgbClr val="000000"/>
              </a:solidFill>
            </a:endParaRPr>
          </a:p>
        </p:txBody>
      </p:sp>
      <p:grpSp>
        <p:nvGrpSpPr>
          <p:cNvPr id="146436" name="Agrupar 1"/>
          <p:cNvGrpSpPr>
            <a:grpSpLocks/>
          </p:cNvGrpSpPr>
          <p:nvPr/>
        </p:nvGrpSpPr>
        <p:grpSpPr bwMode="auto">
          <a:xfrm>
            <a:off x="91896" y="6701021"/>
            <a:ext cx="7664449" cy="604838"/>
            <a:chOff x="195263" y="6523038"/>
            <a:chExt cx="9645650" cy="757237"/>
          </a:xfrm>
        </p:grpSpPr>
        <p:pic>
          <p:nvPicPr>
            <p:cNvPr id="1229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050" y="6546850"/>
              <a:ext cx="871538" cy="709613"/>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46438" name="Agrupar 2"/>
            <p:cNvGrpSpPr>
              <a:grpSpLocks/>
            </p:cNvGrpSpPr>
            <p:nvPr/>
          </p:nvGrpSpPr>
          <p:grpSpPr bwMode="auto">
            <a:xfrm>
              <a:off x="2138363" y="6538119"/>
              <a:ext cx="1871662" cy="727075"/>
              <a:chOff x="2020888" y="7061200"/>
              <a:chExt cx="1871662" cy="727075"/>
            </a:xfrm>
          </p:grpSpPr>
          <p:sp>
            <p:nvSpPr>
              <p:cNvPr id="12295" name="Rectangle 6"/>
              <p:cNvSpPr>
                <a:spLocks noChangeArrowheads="1"/>
              </p:cNvSpPr>
              <p:nvPr/>
            </p:nvSpPr>
            <p:spPr bwMode="auto">
              <a:xfrm>
                <a:off x="2020888" y="7050881"/>
                <a:ext cx="1871662" cy="747713"/>
              </a:xfrm>
              <a:prstGeom prst="rect">
                <a:avLst/>
              </a:prstGeom>
              <a:solidFill>
                <a:srgbClr val="FFFFFF"/>
              </a:solidFill>
              <a:ln w="9360" cap="sq">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pic>
            <p:nvPicPr>
              <p:cNvPr id="1229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975" y="7150894"/>
                <a:ext cx="1628775" cy="592137"/>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146439" name="Agrupar 1"/>
            <p:cNvGrpSpPr>
              <a:grpSpLocks/>
            </p:cNvGrpSpPr>
            <p:nvPr/>
          </p:nvGrpSpPr>
          <p:grpSpPr bwMode="auto">
            <a:xfrm>
              <a:off x="195263" y="6538119"/>
              <a:ext cx="1871662" cy="727075"/>
              <a:chOff x="77788" y="7061200"/>
              <a:chExt cx="1871662" cy="727075"/>
            </a:xfrm>
          </p:grpSpPr>
          <p:sp>
            <p:nvSpPr>
              <p:cNvPr id="12297" name="Rectangle 8"/>
              <p:cNvSpPr>
                <a:spLocks noChangeArrowheads="1"/>
              </p:cNvSpPr>
              <p:nvPr/>
            </p:nvSpPr>
            <p:spPr bwMode="auto">
              <a:xfrm>
                <a:off x="77788" y="7050881"/>
                <a:ext cx="1871662" cy="747713"/>
              </a:xfrm>
              <a:prstGeom prst="rect">
                <a:avLst/>
              </a:prstGeom>
              <a:solidFill>
                <a:srgbClr val="FFFFFF"/>
              </a:solidFill>
              <a:ln w="9360" cap="sq">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pic>
            <p:nvPicPr>
              <p:cNvPr id="1229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3" y="7223919"/>
                <a:ext cx="1801812" cy="347662"/>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pic>
          <p:nvPicPr>
            <p:cNvPr id="14644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62788" y="6534150"/>
              <a:ext cx="27781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5113" y="6523038"/>
              <a:ext cx="16414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ángulo 2"/>
          <p:cNvSpPr/>
          <p:nvPr/>
        </p:nvSpPr>
        <p:spPr>
          <a:xfrm>
            <a:off x="7864724" y="6782639"/>
            <a:ext cx="2130135" cy="523220"/>
          </a:xfrm>
          <a:prstGeom prst="rect">
            <a:avLst/>
          </a:prstGeom>
        </p:spPr>
        <p:txBody>
          <a:bodyPr wrap="none">
            <a:spAutoFit/>
          </a:bodyPr>
          <a:lstStyle/>
          <a:p>
            <a:pPr algn="ctr"/>
            <a:r>
              <a:rPr lang="es-ES" sz="1400" b="1" dirty="0" smtClean="0"/>
              <a:t>NEWA</a:t>
            </a:r>
          </a:p>
          <a:p>
            <a:r>
              <a:rPr lang="es-ES" sz="1400" b="1" dirty="0" smtClean="0"/>
              <a:t>New </a:t>
            </a:r>
            <a:r>
              <a:rPr lang="es-ES" sz="1400" b="1" dirty="0" err="1"/>
              <a:t>European</a:t>
            </a:r>
            <a:r>
              <a:rPr lang="es-ES" sz="1400" b="1" dirty="0"/>
              <a:t> </a:t>
            </a:r>
            <a:r>
              <a:rPr lang="es-ES" sz="1400" b="1" dirty="0" err="1"/>
              <a:t>Wind</a:t>
            </a:r>
            <a:r>
              <a:rPr lang="es-ES" sz="1400" b="1" dirty="0"/>
              <a:t> </a:t>
            </a:r>
            <a:r>
              <a:rPr lang="es-ES" sz="1400" b="1" dirty="0" smtClean="0"/>
              <a:t>Atlas</a:t>
            </a:r>
          </a:p>
        </p:txBody>
      </p:sp>
      <p:sp>
        <p:nvSpPr>
          <p:cNvPr id="5" name="Rectángulo 4"/>
          <p:cNvSpPr/>
          <p:nvPr/>
        </p:nvSpPr>
        <p:spPr>
          <a:xfrm>
            <a:off x="2146701" y="5989637"/>
            <a:ext cx="5787226" cy="369332"/>
          </a:xfrm>
          <a:prstGeom prst="rect">
            <a:avLst/>
          </a:prstGeom>
        </p:spPr>
        <p:txBody>
          <a:bodyPr wrap="none">
            <a:spAutoFit/>
          </a:bodyPr>
          <a:lstStyle/>
          <a:p>
            <a:pPr algn="ctr"/>
            <a:r>
              <a:rPr lang="en-GB" altLang="es-ES" dirty="0">
                <a:solidFill>
                  <a:srgbClr val="000000"/>
                </a:solidFill>
              </a:rPr>
              <a:t>Resource Assessment </a:t>
            </a:r>
            <a:r>
              <a:rPr lang="en-GB" altLang="es-ES" dirty="0" smtClean="0">
                <a:solidFill>
                  <a:srgbClr val="000000"/>
                </a:solidFill>
              </a:rPr>
              <a:t>2015, </a:t>
            </a:r>
            <a:r>
              <a:rPr lang="sv-SE" altLang="es-ES" dirty="0">
                <a:solidFill>
                  <a:srgbClr val="000000"/>
                </a:solidFill>
              </a:rPr>
              <a:t>2-3 June 2015, Helsinki, </a:t>
            </a:r>
            <a:r>
              <a:rPr lang="sv-SE" altLang="es-ES" dirty="0" smtClean="0">
                <a:solidFill>
                  <a:srgbClr val="000000"/>
                </a:solidFill>
              </a:rPr>
              <a:t>Finland</a:t>
            </a:r>
            <a:endParaRPr lang="en-GB" altLang="es-ES" dirty="0">
              <a:solidFill>
                <a:srgbClr val="000000"/>
              </a:solidFill>
            </a:endParaRPr>
          </a:p>
        </p:txBody>
      </p:sp>
      <p:pic>
        <p:nvPicPr>
          <p:cNvPr id="1026" name="Picture 2" descr="http://www.bsc.es/media/28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624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ceso alternativo 14"/>
          <p:cNvSpPr/>
          <p:nvPr/>
        </p:nvSpPr>
        <p:spPr>
          <a:xfrm>
            <a:off x="2373311" y="1493837"/>
            <a:ext cx="5538147" cy="50265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t>PREDICTIONS OF CAPACITY </a:t>
            </a:r>
            <a:r>
              <a:rPr lang="es-ES" sz="2400" b="1" dirty="0"/>
              <a:t>FACTOR</a:t>
            </a:r>
            <a:endParaRPr lang="en-GB" sz="2400" b="1" dirty="0"/>
          </a:p>
        </p:txBody>
      </p:sp>
      <p:sp>
        <p:nvSpPr>
          <p:cNvPr id="16" name="Rectángulo 15"/>
          <p:cNvSpPr/>
          <p:nvPr/>
        </p:nvSpPr>
        <p:spPr>
          <a:xfrm>
            <a:off x="2750200" y="5989637"/>
            <a:ext cx="184731" cy="702948"/>
          </a:xfrm>
          <a:prstGeom prst="rect">
            <a:avLst/>
          </a:prstGeom>
        </p:spPr>
        <p:txBody>
          <a:bodyPr wrap="none">
            <a:spAutoFit/>
          </a:bodyPr>
          <a:lstStyle/>
          <a:p>
            <a:endParaRPr lang="en-GB" sz="3968" b="1" dirty="0">
              <a:solidFill>
                <a:schemeClr val="accent1"/>
              </a:solidFill>
            </a:endParaRPr>
          </a:p>
        </p:txBody>
      </p:sp>
      <p:sp>
        <p:nvSpPr>
          <p:cNvPr id="27" name="CuadroTexto 26"/>
          <p:cNvSpPr txBox="1"/>
          <p:nvPr/>
        </p:nvSpPr>
        <p:spPr>
          <a:xfrm>
            <a:off x="1535112" y="3215387"/>
            <a:ext cx="3756993" cy="461665"/>
          </a:xfrm>
          <a:prstGeom prst="rect">
            <a:avLst/>
          </a:prstGeom>
          <a:noFill/>
        </p:spPr>
        <p:txBody>
          <a:bodyPr wrap="square" rtlCol="0">
            <a:spAutoFit/>
          </a:bodyPr>
          <a:lstStyle/>
          <a:p>
            <a:pPr algn="ctr"/>
            <a:r>
              <a:rPr lang="es-ES" sz="2400" dirty="0" err="1">
                <a:ln>
                  <a:solidFill>
                    <a:schemeClr val="accent6">
                      <a:lumMod val="50000"/>
                    </a:schemeClr>
                  </a:solidFill>
                </a:ln>
                <a:solidFill>
                  <a:schemeClr val="accent6">
                    <a:lumMod val="40000"/>
                    <a:lumOff val="60000"/>
                  </a:schemeClr>
                </a:solidFill>
              </a:rPr>
              <a:t>Corrected</a:t>
            </a:r>
            <a:r>
              <a:rPr lang="es-ES" sz="2400" dirty="0">
                <a:ln>
                  <a:solidFill>
                    <a:schemeClr val="accent6">
                      <a:lumMod val="50000"/>
                    </a:schemeClr>
                  </a:solidFill>
                </a:ln>
                <a:solidFill>
                  <a:schemeClr val="accent6">
                    <a:lumMod val="40000"/>
                    <a:lumOff val="60000"/>
                  </a:schemeClr>
                </a:solidFill>
              </a:rPr>
              <a:t> </a:t>
            </a:r>
            <a:r>
              <a:rPr lang="es-ES" sz="2400" dirty="0" err="1" smtClean="0">
                <a:ln>
                  <a:solidFill>
                    <a:schemeClr val="accent6">
                      <a:lumMod val="50000"/>
                    </a:schemeClr>
                  </a:solidFill>
                </a:ln>
                <a:solidFill>
                  <a:schemeClr val="accent6">
                    <a:lumMod val="40000"/>
                    <a:lumOff val="60000"/>
                  </a:schemeClr>
                </a:solidFill>
              </a:rPr>
              <a:t>forecasts</a:t>
            </a:r>
            <a:endParaRPr lang="en-GB" sz="2400" dirty="0">
              <a:ln>
                <a:solidFill>
                  <a:schemeClr val="accent6">
                    <a:lumMod val="50000"/>
                  </a:schemeClr>
                </a:solidFill>
              </a:ln>
              <a:solidFill>
                <a:schemeClr val="accent6">
                  <a:lumMod val="40000"/>
                  <a:lumOff val="60000"/>
                </a:schemeClr>
              </a:solidFill>
            </a:endParaRPr>
          </a:p>
        </p:txBody>
      </p:sp>
      <p:sp>
        <p:nvSpPr>
          <p:cNvPr id="32" name="Flecha abajo 31"/>
          <p:cNvSpPr/>
          <p:nvPr/>
        </p:nvSpPr>
        <p:spPr>
          <a:xfrm flipV="1">
            <a:off x="6972450" y="5075237"/>
            <a:ext cx="191934" cy="860558"/>
          </a:xfrm>
          <a:prstGeom prst="downArrow">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solidFill>
                <a:schemeClr val="accent4">
                  <a:lumMod val="50000"/>
                </a:schemeClr>
              </a:solidFill>
            </a:endParaRPr>
          </a:p>
        </p:txBody>
      </p:sp>
      <p:sp>
        <p:nvSpPr>
          <p:cNvPr id="39" name="CuadroTexto 38"/>
          <p:cNvSpPr txBox="1"/>
          <p:nvPr/>
        </p:nvSpPr>
        <p:spPr>
          <a:xfrm>
            <a:off x="5573712" y="5329380"/>
            <a:ext cx="3581400" cy="431657"/>
          </a:xfrm>
          <a:prstGeom prst="rect">
            <a:avLst/>
          </a:prstGeom>
          <a:solidFill>
            <a:schemeClr val="bg1"/>
          </a:solidFill>
        </p:spPr>
        <p:txBody>
          <a:bodyPr wrap="square" rtlCol="0">
            <a:spAutoFit/>
          </a:bodyPr>
          <a:lstStyle/>
          <a:p>
            <a:r>
              <a:rPr lang="es-ES" sz="2205" b="1" dirty="0" err="1" smtClean="0">
                <a:solidFill>
                  <a:schemeClr val="accent4">
                    <a:lumMod val="60000"/>
                    <a:lumOff val="40000"/>
                  </a:schemeClr>
                </a:solidFill>
              </a:rPr>
              <a:t>MacLeod’s</a:t>
            </a:r>
            <a:r>
              <a:rPr lang="es-ES" sz="2205" b="1" dirty="0" smtClean="0">
                <a:solidFill>
                  <a:schemeClr val="accent4">
                    <a:lumMod val="60000"/>
                    <a:lumOff val="40000"/>
                  </a:schemeClr>
                </a:solidFill>
              </a:rPr>
              <a:t>  </a:t>
            </a:r>
            <a:r>
              <a:rPr lang="es-ES" sz="2205" b="1" dirty="0" err="1">
                <a:solidFill>
                  <a:schemeClr val="accent4">
                    <a:lumMod val="60000"/>
                    <a:lumOff val="40000"/>
                  </a:schemeClr>
                </a:solidFill>
              </a:rPr>
              <a:t>methodology</a:t>
            </a:r>
            <a:r>
              <a:rPr lang="es-ES" sz="2205" b="1" dirty="0">
                <a:solidFill>
                  <a:schemeClr val="accent4">
                    <a:lumMod val="60000"/>
                    <a:lumOff val="40000"/>
                  </a:schemeClr>
                </a:solidFill>
              </a:rPr>
              <a:t> </a:t>
            </a:r>
            <a:endParaRPr lang="en-GB" sz="2205" b="1" dirty="0">
              <a:solidFill>
                <a:schemeClr val="accent4">
                  <a:lumMod val="60000"/>
                  <a:lumOff val="40000"/>
                </a:schemeClr>
              </a:solidFill>
            </a:endParaRPr>
          </a:p>
        </p:txBody>
      </p:sp>
      <p:sp>
        <p:nvSpPr>
          <p:cNvPr id="57" name="CuadroTexto 56"/>
          <p:cNvSpPr txBox="1"/>
          <p:nvPr/>
        </p:nvSpPr>
        <p:spPr>
          <a:xfrm>
            <a:off x="5473553" y="5832772"/>
            <a:ext cx="3224359" cy="461665"/>
          </a:xfrm>
          <a:prstGeom prst="rect">
            <a:avLst/>
          </a:prstGeom>
          <a:noFill/>
        </p:spPr>
        <p:txBody>
          <a:bodyPr wrap="square" rtlCol="0">
            <a:spAutoFit/>
          </a:bodyPr>
          <a:lstStyle/>
          <a:p>
            <a:pPr algn="ctr"/>
            <a:r>
              <a:rPr lang="es-ES" sz="2400" dirty="0" err="1">
                <a:ln>
                  <a:solidFill>
                    <a:schemeClr val="accent4">
                      <a:lumMod val="75000"/>
                    </a:schemeClr>
                  </a:solidFill>
                </a:ln>
                <a:solidFill>
                  <a:schemeClr val="accent4">
                    <a:lumMod val="20000"/>
                    <a:lumOff val="80000"/>
                  </a:schemeClr>
                </a:solidFill>
              </a:rPr>
              <a:t>Past</a:t>
            </a:r>
            <a:r>
              <a:rPr lang="es-ES" sz="2400" dirty="0">
                <a:ln>
                  <a:solidFill>
                    <a:schemeClr val="accent4">
                      <a:lumMod val="75000"/>
                    </a:schemeClr>
                  </a:solidFill>
                </a:ln>
                <a:solidFill>
                  <a:schemeClr val="accent4">
                    <a:lumMod val="20000"/>
                    <a:lumOff val="80000"/>
                  </a:schemeClr>
                </a:solidFill>
              </a:rPr>
              <a:t> </a:t>
            </a:r>
            <a:r>
              <a:rPr lang="es-ES" sz="2400" dirty="0" err="1">
                <a:ln>
                  <a:solidFill>
                    <a:schemeClr val="accent4">
                      <a:lumMod val="75000"/>
                    </a:schemeClr>
                  </a:solidFill>
                </a:ln>
                <a:solidFill>
                  <a:schemeClr val="accent4">
                    <a:lumMod val="20000"/>
                    <a:lumOff val="80000"/>
                  </a:schemeClr>
                </a:solidFill>
              </a:rPr>
              <a:t>Observations</a:t>
            </a:r>
            <a:endParaRPr lang="en-GB" sz="2400" dirty="0">
              <a:ln>
                <a:solidFill>
                  <a:schemeClr val="accent4">
                    <a:lumMod val="75000"/>
                  </a:schemeClr>
                </a:solidFill>
              </a:ln>
              <a:solidFill>
                <a:schemeClr val="accent4">
                  <a:lumMod val="20000"/>
                  <a:lumOff val="80000"/>
                </a:schemeClr>
              </a:solidFill>
            </a:endParaRPr>
          </a:p>
        </p:txBody>
      </p:sp>
      <p:sp>
        <p:nvSpPr>
          <p:cNvPr id="41" name="CuadroTexto 40"/>
          <p:cNvSpPr txBox="1"/>
          <p:nvPr/>
        </p:nvSpPr>
        <p:spPr>
          <a:xfrm>
            <a:off x="5726113" y="3629158"/>
            <a:ext cx="2438400" cy="1369879"/>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r>
              <a:rPr lang="es-ES" sz="2646" b="1" dirty="0" err="1" smtClean="0">
                <a:effectLst>
                  <a:outerShdw blurRad="38100" dist="38100" dir="2700000" algn="tl">
                    <a:srgbClr val="000000">
                      <a:alpha val="43137"/>
                    </a:srgbClr>
                  </a:outerShdw>
                </a:effectLst>
              </a:rPr>
              <a:t>Capacity</a:t>
            </a:r>
            <a:r>
              <a:rPr lang="es-ES" sz="2646" b="1" dirty="0" smtClean="0">
                <a:effectLst>
                  <a:outerShdw blurRad="38100" dist="38100" dir="2700000" algn="tl">
                    <a:srgbClr val="000000">
                      <a:alpha val="43137"/>
                    </a:srgbClr>
                  </a:outerShdw>
                </a:effectLst>
              </a:rPr>
              <a:t> </a:t>
            </a:r>
            <a:r>
              <a:rPr lang="es-ES" sz="2646" b="1" dirty="0">
                <a:effectLst>
                  <a:outerShdw blurRad="38100" dist="38100" dir="2700000" algn="tl">
                    <a:srgbClr val="000000">
                      <a:alpha val="43137"/>
                    </a:srgbClr>
                  </a:outerShdw>
                </a:effectLst>
              </a:rPr>
              <a:t>factor</a:t>
            </a:r>
          </a:p>
        </p:txBody>
      </p:sp>
      <p:grpSp>
        <p:nvGrpSpPr>
          <p:cNvPr id="10" name="Grupo 9"/>
          <p:cNvGrpSpPr/>
          <p:nvPr/>
        </p:nvGrpSpPr>
        <p:grpSpPr>
          <a:xfrm>
            <a:off x="2220912" y="5075237"/>
            <a:ext cx="2328245" cy="860558"/>
            <a:chOff x="2309415" y="5170674"/>
            <a:chExt cx="2328245" cy="860558"/>
          </a:xfrm>
        </p:grpSpPr>
        <p:sp>
          <p:nvSpPr>
            <p:cNvPr id="30" name="Flecha abajo 29"/>
            <p:cNvSpPr/>
            <p:nvPr/>
          </p:nvSpPr>
          <p:spPr>
            <a:xfrm flipV="1">
              <a:off x="3281604" y="5170674"/>
              <a:ext cx="191934" cy="860558"/>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p>
          </p:txBody>
        </p:sp>
        <p:sp>
          <p:nvSpPr>
            <p:cNvPr id="31" name="CuadroTexto 30"/>
            <p:cNvSpPr txBox="1"/>
            <p:nvPr/>
          </p:nvSpPr>
          <p:spPr>
            <a:xfrm>
              <a:off x="2309415" y="5335473"/>
              <a:ext cx="2328245" cy="431657"/>
            </a:xfrm>
            <a:prstGeom prst="rect">
              <a:avLst/>
            </a:prstGeom>
            <a:solidFill>
              <a:schemeClr val="bg1"/>
            </a:solidFill>
          </p:spPr>
          <p:txBody>
            <a:bodyPr wrap="square" rtlCol="0">
              <a:spAutoFit/>
            </a:bodyPr>
            <a:lstStyle/>
            <a:p>
              <a:r>
                <a:rPr lang="es-ES" sz="2205" b="1" dirty="0">
                  <a:solidFill>
                    <a:schemeClr val="accent6">
                      <a:lumMod val="60000"/>
                      <a:lumOff val="40000"/>
                    </a:schemeClr>
                  </a:solidFill>
                </a:rPr>
                <a:t>Post-</a:t>
              </a:r>
              <a:r>
                <a:rPr lang="es-ES" sz="2205" b="1" dirty="0" err="1">
                  <a:solidFill>
                    <a:schemeClr val="accent6">
                      <a:lumMod val="60000"/>
                      <a:lumOff val="40000"/>
                    </a:schemeClr>
                  </a:solidFill>
                </a:rPr>
                <a:t>processing</a:t>
              </a:r>
              <a:endParaRPr lang="en-GB" sz="2205" b="1" dirty="0">
                <a:solidFill>
                  <a:schemeClr val="accent6">
                    <a:lumMod val="60000"/>
                    <a:lumOff val="40000"/>
                  </a:schemeClr>
                </a:solidFill>
              </a:endParaRPr>
            </a:p>
          </p:txBody>
        </p:sp>
      </p:grpSp>
      <p:sp>
        <p:nvSpPr>
          <p:cNvPr id="28" name="CuadroTexto 27"/>
          <p:cNvSpPr txBox="1"/>
          <p:nvPr/>
        </p:nvSpPr>
        <p:spPr>
          <a:xfrm>
            <a:off x="5835265" y="6185614"/>
            <a:ext cx="2481647" cy="1259919"/>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33" name="CuadroTexto 32"/>
          <p:cNvSpPr txBox="1"/>
          <p:nvPr/>
        </p:nvSpPr>
        <p:spPr>
          <a:xfrm>
            <a:off x="2068512" y="6222702"/>
            <a:ext cx="2481647" cy="125991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34" name="CuadroTexto 33"/>
          <p:cNvSpPr txBox="1"/>
          <p:nvPr/>
        </p:nvSpPr>
        <p:spPr>
          <a:xfrm>
            <a:off x="2144210" y="3695813"/>
            <a:ext cx="2544538" cy="125991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35" name="CuadroTexto 34"/>
          <p:cNvSpPr txBox="1"/>
          <p:nvPr/>
        </p:nvSpPr>
        <p:spPr>
          <a:xfrm>
            <a:off x="5345112" y="3206058"/>
            <a:ext cx="3224359" cy="461665"/>
          </a:xfrm>
          <a:prstGeom prst="rect">
            <a:avLst/>
          </a:prstGeom>
          <a:noFill/>
        </p:spPr>
        <p:txBody>
          <a:bodyPr wrap="square" rtlCol="0">
            <a:spAutoFit/>
          </a:bodyPr>
          <a:lstStyle/>
          <a:p>
            <a:pPr algn="ctr"/>
            <a:r>
              <a:rPr lang="es-ES" sz="2400" dirty="0" err="1">
                <a:ln>
                  <a:solidFill>
                    <a:schemeClr val="accent4">
                      <a:lumMod val="75000"/>
                    </a:schemeClr>
                  </a:solidFill>
                </a:ln>
                <a:solidFill>
                  <a:schemeClr val="accent4">
                    <a:lumMod val="20000"/>
                    <a:lumOff val="80000"/>
                  </a:schemeClr>
                </a:solidFill>
              </a:rPr>
              <a:t>Past</a:t>
            </a:r>
            <a:r>
              <a:rPr lang="es-ES" sz="2400" dirty="0">
                <a:ln>
                  <a:solidFill>
                    <a:schemeClr val="accent4">
                      <a:lumMod val="75000"/>
                    </a:schemeClr>
                  </a:solidFill>
                </a:ln>
                <a:solidFill>
                  <a:schemeClr val="accent4">
                    <a:lumMod val="20000"/>
                    <a:lumOff val="80000"/>
                  </a:schemeClr>
                </a:solidFill>
              </a:rPr>
              <a:t> </a:t>
            </a:r>
            <a:r>
              <a:rPr lang="es-ES" sz="2400" dirty="0" err="1">
                <a:ln>
                  <a:solidFill>
                    <a:schemeClr val="accent4">
                      <a:lumMod val="75000"/>
                    </a:schemeClr>
                  </a:solidFill>
                </a:ln>
                <a:solidFill>
                  <a:schemeClr val="accent4">
                    <a:lumMod val="20000"/>
                    <a:lumOff val="80000"/>
                  </a:schemeClr>
                </a:solidFill>
              </a:rPr>
              <a:t>Observations</a:t>
            </a:r>
            <a:endParaRPr lang="en-GB" sz="2400" dirty="0">
              <a:ln>
                <a:solidFill>
                  <a:schemeClr val="accent4">
                    <a:lumMod val="75000"/>
                  </a:schemeClr>
                </a:solidFill>
              </a:ln>
              <a:solidFill>
                <a:schemeClr val="accent4">
                  <a:lumMod val="20000"/>
                  <a:lumOff val="80000"/>
                </a:schemeClr>
              </a:solidFill>
            </a:endParaRPr>
          </a:p>
        </p:txBody>
      </p:sp>
      <p:sp>
        <p:nvSpPr>
          <p:cNvPr id="18"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Introduction          </a:t>
            </a:r>
            <a:r>
              <a:rPr lang="en-US" sz="2400" b="1" dirty="0" smtClean="0">
                <a:solidFill>
                  <a:schemeClr val="tx1"/>
                </a:solidFill>
              </a:rPr>
              <a:t> Methods           </a:t>
            </a:r>
            <a:r>
              <a:rPr lang="en-US" sz="2400" dirty="0"/>
              <a:t>Results    </a:t>
            </a:r>
            <a:r>
              <a:rPr lang="en-US" sz="2400" dirty="0" smtClean="0"/>
              <a:t>     Summary          Future work</a:t>
            </a:r>
          </a:p>
        </p:txBody>
      </p:sp>
      <p:sp>
        <p:nvSpPr>
          <p:cNvPr id="19" name="CuadroTexto 18"/>
          <p:cNvSpPr txBox="1"/>
          <p:nvPr/>
        </p:nvSpPr>
        <p:spPr>
          <a:xfrm>
            <a:off x="2039076" y="5837237"/>
            <a:ext cx="2620236" cy="461665"/>
          </a:xfrm>
          <a:prstGeom prst="rect">
            <a:avLst/>
          </a:prstGeom>
          <a:noFill/>
        </p:spPr>
        <p:txBody>
          <a:bodyPr wrap="square" rtlCol="0">
            <a:spAutoFit/>
          </a:bodyPr>
          <a:lstStyle/>
          <a:p>
            <a:pPr algn="ctr"/>
            <a:r>
              <a:rPr lang="es-ES" sz="2400" dirty="0" err="1">
                <a:ln>
                  <a:solidFill>
                    <a:schemeClr val="accent6">
                      <a:lumMod val="50000"/>
                    </a:schemeClr>
                  </a:solidFill>
                </a:ln>
                <a:solidFill>
                  <a:schemeClr val="accent6">
                    <a:lumMod val="40000"/>
                    <a:lumOff val="60000"/>
                  </a:schemeClr>
                </a:solidFill>
              </a:rPr>
              <a:t>F</a:t>
            </a:r>
            <a:r>
              <a:rPr lang="es-ES" sz="2400" dirty="0" err="1" smtClean="0">
                <a:ln>
                  <a:solidFill>
                    <a:schemeClr val="accent6">
                      <a:lumMod val="50000"/>
                    </a:schemeClr>
                  </a:solidFill>
                </a:ln>
                <a:solidFill>
                  <a:schemeClr val="accent6">
                    <a:lumMod val="40000"/>
                    <a:lumOff val="60000"/>
                  </a:schemeClr>
                </a:solidFill>
              </a:rPr>
              <a:t>orecasts</a:t>
            </a:r>
            <a:endParaRPr lang="en-GB" sz="2400" dirty="0">
              <a:ln>
                <a:solidFill>
                  <a:schemeClr val="accent6">
                    <a:lumMod val="50000"/>
                  </a:schemeClr>
                </a:solidFill>
              </a:ln>
              <a:solidFill>
                <a:schemeClr val="accent6">
                  <a:lumMod val="40000"/>
                  <a:lumOff val="60000"/>
                </a:schemeClr>
              </a:solidFill>
            </a:endParaRPr>
          </a:p>
        </p:txBody>
      </p:sp>
      <p:sp>
        <p:nvSpPr>
          <p:cNvPr id="20"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10</a:t>
            </a:r>
            <a:endParaRPr lang="en-US" dirty="0"/>
          </a:p>
        </p:txBody>
      </p:sp>
      <p:pic>
        <p:nvPicPr>
          <p:cNvPr id="21" name="Picture 2" descr="http://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7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306512" y="3289908"/>
            <a:ext cx="7696200" cy="17542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Proceso alternativo 14"/>
          <p:cNvSpPr/>
          <p:nvPr/>
        </p:nvSpPr>
        <p:spPr>
          <a:xfrm>
            <a:off x="2373311" y="1493837"/>
            <a:ext cx="5538147" cy="50265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t>PREDICTIONS OF CAPACITY </a:t>
            </a:r>
            <a:r>
              <a:rPr lang="es-ES" sz="2400" b="1" dirty="0"/>
              <a:t>FACTOR</a:t>
            </a:r>
            <a:endParaRPr lang="en-GB" sz="2400" b="1" dirty="0"/>
          </a:p>
        </p:txBody>
      </p:sp>
      <p:sp>
        <p:nvSpPr>
          <p:cNvPr id="16" name="Rectángulo 15"/>
          <p:cNvSpPr/>
          <p:nvPr/>
        </p:nvSpPr>
        <p:spPr>
          <a:xfrm>
            <a:off x="2750200" y="5989637"/>
            <a:ext cx="184731" cy="702948"/>
          </a:xfrm>
          <a:prstGeom prst="rect">
            <a:avLst/>
          </a:prstGeom>
        </p:spPr>
        <p:txBody>
          <a:bodyPr wrap="none">
            <a:spAutoFit/>
          </a:bodyPr>
          <a:lstStyle/>
          <a:p>
            <a:endParaRPr lang="en-GB" sz="3968" b="1" dirty="0">
              <a:solidFill>
                <a:schemeClr val="accent1"/>
              </a:solidFill>
            </a:endParaRPr>
          </a:p>
        </p:txBody>
      </p:sp>
      <p:sp>
        <p:nvSpPr>
          <p:cNvPr id="27" name="CuadroTexto 26"/>
          <p:cNvSpPr txBox="1"/>
          <p:nvPr/>
        </p:nvSpPr>
        <p:spPr>
          <a:xfrm>
            <a:off x="1535112" y="3215387"/>
            <a:ext cx="3756993" cy="461665"/>
          </a:xfrm>
          <a:prstGeom prst="rect">
            <a:avLst/>
          </a:prstGeom>
          <a:noFill/>
        </p:spPr>
        <p:txBody>
          <a:bodyPr wrap="square" rtlCol="0">
            <a:spAutoFit/>
          </a:bodyPr>
          <a:lstStyle/>
          <a:p>
            <a:pPr algn="ctr"/>
            <a:r>
              <a:rPr lang="es-ES" sz="2400" dirty="0" err="1" smtClean="0">
                <a:ln>
                  <a:solidFill>
                    <a:schemeClr val="accent6">
                      <a:lumMod val="50000"/>
                    </a:schemeClr>
                  </a:solidFill>
                </a:ln>
                <a:solidFill>
                  <a:schemeClr val="accent6">
                    <a:lumMod val="40000"/>
                    <a:lumOff val="60000"/>
                  </a:schemeClr>
                </a:solidFill>
              </a:rPr>
              <a:t>Corrected</a:t>
            </a:r>
            <a:r>
              <a:rPr lang="es-ES" sz="2400" dirty="0" smtClean="0">
                <a:ln>
                  <a:solidFill>
                    <a:schemeClr val="accent6">
                      <a:lumMod val="50000"/>
                    </a:schemeClr>
                  </a:solidFill>
                </a:ln>
                <a:solidFill>
                  <a:schemeClr val="accent6">
                    <a:lumMod val="40000"/>
                    <a:lumOff val="60000"/>
                  </a:schemeClr>
                </a:solidFill>
              </a:rPr>
              <a:t> </a:t>
            </a:r>
            <a:r>
              <a:rPr lang="es-ES" sz="2400" dirty="0" err="1" smtClean="0">
                <a:ln>
                  <a:solidFill>
                    <a:schemeClr val="accent6">
                      <a:lumMod val="50000"/>
                    </a:schemeClr>
                  </a:solidFill>
                </a:ln>
                <a:solidFill>
                  <a:schemeClr val="accent6">
                    <a:lumMod val="40000"/>
                    <a:lumOff val="60000"/>
                  </a:schemeClr>
                </a:solidFill>
              </a:rPr>
              <a:t>forecasts</a:t>
            </a:r>
            <a:endParaRPr lang="en-GB" sz="2400" dirty="0">
              <a:ln>
                <a:solidFill>
                  <a:schemeClr val="accent6">
                    <a:lumMod val="50000"/>
                  </a:schemeClr>
                </a:solidFill>
              </a:ln>
              <a:solidFill>
                <a:schemeClr val="accent6">
                  <a:lumMod val="40000"/>
                  <a:lumOff val="60000"/>
                </a:schemeClr>
              </a:solidFill>
            </a:endParaRPr>
          </a:p>
        </p:txBody>
      </p:sp>
      <p:sp>
        <p:nvSpPr>
          <p:cNvPr id="32" name="Flecha abajo 31"/>
          <p:cNvSpPr/>
          <p:nvPr/>
        </p:nvSpPr>
        <p:spPr>
          <a:xfrm flipV="1">
            <a:off x="6972450" y="5075237"/>
            <a:ext cx="191934" cy="860558"/>
          </a:xfrm>
          <a:prstGeom prst="downArrow">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solidFill>
                <a:schemeClr val="accent4">
                  <a:lumMod val="50000"/>
                </a:schemeClr>
              </a:solidFill>
            </a:endParaRPr>
          </a:p>
        </p:txBody>
      </p:sp>
      <p:sp>
        <p:nvSpPr>
          <p:cNvPr id="57" name="CuadroTexto 56"/>
          <p:cNvSpPr txBox="1"/>
          <p:nvPr/>
        </p:nvSpPr>
        <p:spPr>
          <a:xfrm>
            <a:off x="5473553" y="5832772"/>
            <a:ext cx="3224359" cy="461665"/>
          </a:xfrm>
          <a:prstGeom prst="rect">
            <a:avLst/>
          </a:prstGeom>
          <a:noFill/>
        </p:spPr>
        <p:txBody>
          <a:bodyPr wrap="square" rtlCol="0">
            <a:spAutoFit/>
          </a:bodyPr>
          <a:lstStyle/>
          <a:p>
            <a:pPr algn="ctr"/>
            <a:r>
              <a:rPr lang="es-ES" sz="2400" dirty="0" err="1">
                <a:ln>
                  <a:solidFill>
                    <a:schemeClr val="accent4">
                      <a:lumMod val="75000"/>
                    </a:schemeClr>
                  </a:solidFill>
                </a:ln>
                <a:solidFill>
                  <a:schemeClr val="accent4">
                    <a:lumMod val="20000"/>
                    <a:lumOff val="80000"/>
                  </a:schemeClr>
                </a:solidFill>
              </a:rPr>
              <a:t>Past</a:t>
            </a:r>
            <a:r>
              <a:rPr lang="es-ES" sz="2400" dirty="0">
                <a:ln>
                  <a:solidFill>
                    <a:schemeClr val="accent4">
                      <a:lumMod val="75000"/>
                    </a:schemeClr>
                  </a:solidFill>
                </a:ln>
                <a:solidFill>
                  <a:schemeClr val="accent4">
                    <a:lumMod val="20000"/>
                    <a:lumOff val="80000"/>
                  </a:schemeClr>
                </a:solidFill>
              </a:rPr>
              <a:t> </a:t>
            </a:r>
            <a:r>
              <a:rPr lang="es-ES" sz="2400" dirty="0" err="1">
                <a:ln>
                  <a:solidFill>
                    <a:schemeClr val="accent4">
                      <a:lumMod val="75000"/>
                    </a:schemeClr>
                  </a:solidFill>
                </a:ln>
                <a:solidFill>
                  <a:schemeClr val="accent4">
                    <a:lumMod val="20000"/>
                    <a:lumOff val="80000"/>
                  </a:schemeClr>
                </a:solidFill>
              </a:rPr>
              <a:t>Observations</a:t>
            </a:r>
            <a:endParaRPr lang="en-GB" sz="2400" dirty="0">
              <a:ln>
                <a:solidFill>
                  <a:schemeClr val="accent4">
                    <a:lumMod val="75000"/>
                  </a:schemeClr>
                </a:solidFill>
              </a:ln>
              <a:solidFill>
                <a:schemeClr val="accent4">
                  <a:lumMod val="20000"/>
                  <a:lumOff val="80000"/>
                </a:schemeClr>
              </a:solidFill>
            </a:endParaRPr>
          </a:p>
        </p:txBody>
      </p:sp>
      <p:sp>
        <p:nvSpPr>
          <p:cNvPr id="41" name="CuadroTexto 40"/>
          <p:cNvSpPr txBox="1"/>
          <p:nvPr/>
        </p:nvSpPr>
        <p:spPr>
          <a:xfrm>
            <a:off x="5835265" y="3606111"/>
            <a:ext cx="2481646" cy="1369879"/>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r>
              <a:rPr lang="es-ES" sz="2646" b="1" dirty="0" err="1" smtClean="0">
                <a:effectLst>
                  <a:outerShdw blurRad="38100" dist="38100" dir="2700000" algn="tl">
                    <a:srgbClr val="000000">
                      <a:alpha val="43137"/>
                    </a:srgbClr>
                  </a:outerShdw>
                </a:effectLst>
              </a:rPr>
              <a:t>Capacity</a:t>
            </a:r>
            <a:r>
              <a:rPr lang="es-ES" sz="2646" b="1" dirty="0" smtClean="0">
                <a:effectLst>
                  <a:outerShdw blurRad="38100" dist="38100" dir="2700000" algn="tl">
                    <a:srgbClr val="000000">
                      <a:alpha val="43137"/>
                    </a:srgbClr>
                  </a:outerShdw>
                </a:effectLst>
              </a:rPr>
              <a:t> </a:t>
            </a:r>
            <a:r>
              <a:rPr lang="es-ES" sz="2646" b="1" dirty="0">
                <a:effectLst>
                  <a:outerShdw blurRad="38100" dist="38100" dir="2700000" algn="tl">
                    <a:srgbClr val="000000">
                      <a:alpha val="43137"/>
                    </a:srgbClr>
                  </a:outerShdw>
                </a:effectLst>
              </a:rPr>
              <a:t>factor</a:t>
            </a:r>
          </a:p>
        </p:txBody>
      </p:sp>
      <p:grpSp>
        <p:nvGrpSpPr>
          <p:cNvPr id="10" name="Grupo 9"/>
          <p:cNvGrpSpPr/>
          <p:nvPr/>
        </p:nvGrpSpPr>
        <p:grpSpPr>
          <a:xfrm>
            <a:off x="2220912" y="5075237"/>
            <a:ext cx="2328245" cy="860558"/>
            <a:chOff x="2309415" y="5170674"/>
            <a:chExt cx="2328245" cy="860558"/>
          </a:xfrm>
        </p:grpSpPr>
        <p:sp>
          <p:nvSpPr>
            <p:cNvPr id="30" name="Flecha abajo 29"/>
            <p:cNvSpPr/>
            <p:nvPr/>
          </p:nvSpPr>
          <p:spPr>
            <a:xfrm flipV="1">
              <a:off x="3281604" y="5170674"/>
              <a:ext cx="191934" cy="860558"/>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p>
          </p:txBody>
        </p:sp>
        <p:sp>
          <p:nvSpPr>
            <p:cNvPr id="31" name="CuadroTexto 30"/>
            <p:cNvSpPr txBox="1"/>
            <p:nvPr/>
          </p:nvSpPr>
          <p:spPr>
            <a:xfrm>
              <a:off x="2309415" y="5335473"/>
              <a:ext cx="2328245" cy="431657"/>
            </a:xfrm>
            <a:prstGeom prst="rect">
              <a:avLst/>
            </a:prstGeom>
            <a:solidFill>
              <a:schemeClr val="bg1"/>
            </a:solidFill>
          </p:spPr>
          <p:txBody>
            <a:bodyPr wrap="square" rtlCol="0">
              <a:spAutoFit/>
            </a:bodyPr>
            <a:lstStyle/>
            <a:p>
              <a:r>
                <a:rPr lang="es-ES" sz="2205" b="1" dirty="0">
                  <a:solidFill>
                    <a:schemeClr val="accent6">
                      <a:lumMod val="60000"/>
                      <a:lumOff val="40000"/>
                    </a:schemeClr>
                  </a:solidFill>
                </a:rPr>
                <a:t>Post-</a:t>
              </a:r>
              <a:r>
                <a:rPr lang="es-ES" sz="2205" b="1" dirty="0" err="1">
                  <a:solidFill>
                    <a:schemeClr val="accent6">
                      <a:lumMod val="60000"/>
                      <a:lumOff val="40000"/>
                    </a:schemeClr>
                  </a:solidFill>
                </a:rPr>
                <a:t>processing</a:t>
              </a:r>
              <a:endParaRPr lang="en-GB" sz="2205" b="1" dirty="0">
                <a:solidFill>
                  <a:schemeClr val="accent6">
                    <a:lumMod val="60000"/>
                    <a:lumOff val="40000"/>
                  </a:schemeClr>
                </a:solidFill>
              </a:endParaRPr>
            </a:p>
          </p:txBody>
        </p:sp>
      </p:grpSp>
      <p:sp>
        <p:nvSpPr>
          <p:cNvPr id="28" name="CuadroTexto 27"/>
          <p:cNvSpPr txBox="1"/>
          <p:nvPr/>
        </p:nvSpPr>
        <p:spPr>
          <a:xfrm>
            <a:off x="5835265" y="6185614"/>
            <a:ext cx="2481647" cy="1259919"/>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33" name="CuadroTexto 32"/>
          <p:cNvSpPr txBox="1"/>
          <p:nvPr/>
        </p:nvSpPr>
        <p:spPr>
          <a:xfrm>
            <a:off x="2068512" y="6222702"/>
            <a:ext cx="2481647" cy="125991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34" name="CuadroTexto 33"/>
          <p:cNvSpPr txBox="1"/>
          <p:nvPr/>
        </p:nvSpPr>
        <p:spPr>
          <a:xfrm>
            <a:off x="2144210" y="3695813"/>
            <a:ext cx="2481647" cy="125991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35" name="CuadroTexto 34"/>
          <p:cNvSpPr txBox="1"/>
          <p:nvPr/>
        </p:nvSpPr>
        <p:spPr>
          <a:xfrm>
            <a:off x="5345112" y="3206058"/>
            <a:ext cx="3224359" cy="461665"/>
          </a:xfrm>
          <a:prstGeom prst="rect">
            <a:avLst/>
          </a:prstGeom>
          <a:noFill/>
        </p:spPr>
        <p:txBody>
          <a:bodyPr wrap="square" rtlCol="0">
            <a:spAutoFit/>
          </a:bodyPr>
          <a:lstStyle/>
          <a:p>
            <a:pPr algn="ctr"/>
            <a:r>
              <a:rPr lang="es-ES" sz="2400" dirty="0" smtClean="0">
                <a:ln>
                  <a:solidFill>
                    <a:schemeClr val="accent4">
                      <a:lumMod val="75000"/>
                    </a:schemeClr>
                  </a:solidFill>
                </a:ln>
                <a:solidFill>
                  <a:schemeClr val="accent4">
                    <a:lumMod val="20000"/>
                    <a:lumOff val="80000"/>
                  </a:schemeClr>
                </a:solidFill>
              </a:rPr>
              <a:t>   </a:t>
            </a:r>
            <a:r>
              <a:rPr lang="es-ES" sz="2400" dirty="0" err="1" smtClean="0">
                <a:ln>
                  <a:solidFill>
                    <a:schemeClr val="accent4">
                      <a:lumMod val="75000"/>
                    </a:schemeClr>
                  </a:solidFill>
                </a:ln>
                <a:solidFill>
                  <a:schemeClr val="accent4">
                    <a:lumMod val="20000"/>
                    <a:lumOff val="80000"/>
                  </a:schemeClr>
                </a:solidFill>
              </a:rPr>
              <a:t>Past</a:t>
            </a:r>
            <a:r>
              <a:rPr lang="es-ES" sz="2400" dirty="0" smtClean="0">
                <a:ln>
                  <a:solidFill>
                    <a:schemeClr val="accent4">
                      <a:lumMod val="75000"/>
                    </a:schemeClr>
                  </a:solidFill>
                </a:ln>
                <a:solidFill>
                  <a:schemeClr val="accent4">
                    <a:lumMod val="20000"/>
                    <a:lumOff val="80000"/>
                  </a:schemeClr>
                </a:solidFill>
              </a:rPr>
              <a:t> </a:t>
            </a:r>
            <a:r>
              <a:rPr lang="es-ES" sz="2400" dirty="0" err="1">
                <a:ln>
                  <a:solidFill>
                    <a:schemeClr val="accent4">
                      <a:lumMod val="75000"/>
                    </a:schemeClr>
                  </a:solidFill>
                </a:ln>
                <a:solidFill>
                  <a:schemeClr val="accent4">
                    <a:lumMod val="20000"/>
                    <a:lumOff val="80000"/>
                  </a:schemeClr>
                </a:solidFill>
              </a:rPr>
              <a:t>Observations</a:t>
            </a:r>
            <a:endParaRPr lang="en-GB" sz="2400" dirty="0">
              <a:ln>
                <a:solidFill>
                  <a:schemeClr val="accent4">
                    <a:lumMod val="75000"/>
                  </a:schemeClr>
                </a:solidFill>
              </a:ln>
              <a:solidFill>
                <a:schemeClr val="accent4">
                  <a:lumMod val="20000"/>
                  <a:lumOff val="80000"/>
                </a:schemeClr>
              </a:solidFill>
            </a:endParaRPr>
          </a:p>
        </p:txBody>
      </p:sp>
      <p:sp>
        <p:nvSpPr>
          <p:cNvPr id="19"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Introduction          </a:t>
            </a:r>
            <a:r>
              <a:rPr lang="en-US" sz="2400" b="1" dirty="0" smtClean="0">
                <a:solidFill>
                  <a:schemeClr val="tx1"/>
                </a:solidFill>
              </a:rPr>
              <a:t> Methods           </a:t>
            </a:r>
            <a:r>
              <a:rPr lang="en-US" sz="2400" dirty="0"/>
              <a:t>Results    </a:t>
            </a:r>
            <a:r>
              <a:rPr lang="en-US" sz="2400" dirty="0" smtClean="0"/>
              <a:t>     Summary          Future work</a:t>
            </a:r>
          </a:p>
        </p:txBody>
      </p:sp>
      <p:sp>
        <p:nvSpPr>
          <p:cNvPr id="20" name="CuadroTexto 19"/>
          <p:cNvSpPr txBox="1"/>
          <p:nvPr/>
        </p:nvSpPr>
        <p:spPr>
          <a:xfrm>
            <a:off x="5706916" y="2332037"/>
            <a:ext cx="3752996" cy="46166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err="1" smtClean="0">
                <a:solidFill>
                  <a:schemeClr val="accent1">
                    <a:lumMod val="75000"/>
                  </a:schemeClr>
                </a:solidFill>
              </a:rPr>
              <a:t>Multivariate</a:t>
            </a:r>
            <a:r>
              <a:rPr lang="es-ES" sz="2400" b="1" dirty="0" smtClean="0">
                <a:solidFill>
                  <a:schemeClr val="accent1">
                    <a:lumMod val="75000"/>
                  </a:schemeClr>
                </a:solidFill>
              </a:rPr>
              <a:t> </a:t>
            </a:r>
            <a:r>
              <a:rPr lang="es-ES" sz="2400" b="1" dirty="0" err="1">
                <a:solidFill>
                  <a:schemeClr val="accent1">
                    <a:lumMod val="75000"/>
                  </a:schemeClr>
                </a:solidFill>
              </a:rPr>
              <a:t>regression</a:t>
            </a:r>
            <a:endParaRPr lang="en-GB" sz="2400" b="1" dirty="0">
              <a:solidFill>
                <a:schemeClr val="accent1">
                  <a:lumMod val="75000"/>
                </a:schemeClr>
              </a:solidFill>
            </a:endParaRPr>
          </a:p>
        </p:txBody>
      </p:sp>
      <p:sp>
        <p:nvSpPr>
          <p:cNvPr id="22" name="Flecha abajo 21"/>
          <p:cNvSpPr/>
          <p:nvPr/>
        </p:nvSpPr>
        <p:spPr>
          <a:xfrm rot="10800000">
            <a:off x="4735513" y="2027237"/>
            <a:ext cx="785192" cy="1190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dirty="0"/>
          </a:p>
        </p:txBody>
      </p:sp>
      <p:sp>
        <p:nvSpPr>
          <p:cNvPr id="23" name="CuadroTexto 22"/>
          <p:cNvSpPr txBox="1"/>
          <p:nvPr/>
        </p:nvSpPr>
        <p:spPr>
          <a:xfrm>
            <a:off x="5573712" y="5329380"/>
            <a:ext cx="3581400" cy="431657"/>
          </a:xfrm>
          <a:prstGeom prst="rect">
            <a:avLst/>
          </a:prstGeom>
          <a:solidFill>
            <a:schemeClr val="bg1"/>
          </a:solidFill>
        </p:spPr>
        <p:txBody>
          <a:bodyPr wrap="square" rtlCol="0">
            <a:spAutoFit/>
          </a:bodyPr>
          <a:lstStyle/>
          <a:p>
            <a:r>
              <a:rPr lang="es-ES" sz="2205" b="1" dirty="0" err="1" smtClean="0">
                <a:solidFill>
                  <a:schemeClr val="accent4">
                    <a:lumMod val="60000"/>
                    <a:lumOff val="40000"/>
                  </a:schemeClr>
                </a:solidFill>
              </a:rPr>
              <a:t>MacLeod’s</a:t>
            </a:r>
            <a:r>
              <a:rPr lang="es-ES" sz="2205" b="1" dirty="0" smtClean="0">
                <a:solidFill>
                  <a:schemeClr val="accent4">
                    <a:lumMod val="60000"/>
                    <a:lumOff val="40000"/>
                  </a:schemeClr>
                </a:solidFill>
              </a:rPr>
              <a:t>  </a:t>
            </a:r>
            <a:r>
              <a:rPr lang="es-ES" sz="2205" b="1" dirty="0" err="1">
                <a:solidFill>
                  <a:schemeClr val="accent4">
                    <a:lumMod val="60000"/>
                    <a:lumOff val="40000"/>
                  </a:schemeClr>
                </a:solidFill>
              </a:rPr>
              <a:t>methodology</a:t>
            </a:r>
            <a:r>
              <a:rPr lang="es-ES" sz="2205" b="1" dirty="0">
                <a:solidFill>
                  <a:schemeClr val="accent4">
                    <a:lumMod val="60000"/>
                    <a:lumOff val="40000"/>
                  </a:schemeClr>
                </a:solidFill>
              </a:rPr>
              <a:t> </a:t>
            </a:r>
            <a:endParaRPr lang="en-GB" sz="2205" b="1" dirty="0">
              <a:solidFill>
                <a:schemeClr val="accent4">
                  <a:lumMod val="60000"/>
                  <a:lumOff val="40000"/>
                </a:schemeClr>
              </a:solidFill>
            </a:endParaRPr>
          </a:p>
        </p:txBody>
      </p:sp>
      <p:sp>
        <p:nvSpPr>
          <p:cNvPr id="25" name="CuadroTexto 24"/>
          <p:cNvSpPr txBox="1"/>
          <p:nvPr/>
        </p:nvSpPr>
        <p:spPr>
          <a:xfrm>
            <a:off x="2039076" y="5837237"/>
            <a:ext cx="2620236" cy="461665"/>
          </a:xfrm>
          <a:prstGeom prst="rect">
            <a:avLst/>
          </a:prstGeom>
          <a:noFill/>
        </p:spPr>
        <p:txBody>
          <a:bodyPr wrap="square" rtlCol="0">
            <a:spAutoFit/>
          </a:bodyPr>
          <a:lstStyle/>
          <a:p>
            <a:pPr algn="ctr"/>
            <a:r>
              <a:rPr lang="es-ES" sz="2400" dirty="0" err="1">
                <a:ln>
                  <a:solidFill>
                    <a:schemeClr val="accent6">
                      <a:lumMod val="50000"/>
                    </a:schemeClr>
                  </a:solidFill>
                </a:ln>
                <a:solidFill>
                  <a:schemeClr val="accent6">
                    <a:lumMod val="40000"/>
                    <a:lumOff val="60000"/>
                  </a:schemeClr>
                </a:solidFill>
              </a:rPr>
              <a:t>F</a:t>
            </a:r>
            <a:r>
              <a:rPr lang="es-ES" sz="2400" dirty="0" err="1" smtClean="0">
                <a:ln>
                  <a:solidFill>
                    <a:schemeClr val="accent6">
                      <a:lumMod val="50000"/>
                    </a:schemeClr>
                  </a:solidFill>
                </a:ln>
                <a:solidFill>
                  <a:schemeClr val="accent6">
                    <a:lumMod val="40000"/>
                    <a:lumOff val="60000"/>
                  </a:schemeClr>
                </a:solidFill>
              </a:rPr>
              <a:t>orecasts</a:t>
            </a:r>
            <a:endParaRPr lang="en-GB" sz="2400" dirty="0">
              <a:ln>
                <a:solidFill>
                  <a:schemeClr val="accent6">
                    <a:lumMod val="50000"/>
                  </a:schemeClr>
                </a:solidFill>
              </a:ln>
              <a:solidFill>
                <a:schemeClr val="accent6">
                  <a:lumMod val="40000"/>
                  <a:lumOff val="60000"/>
                </a:schemeClr>
              </a:solidFill>
            </a:endParaRPr>
          </a:p>
        </p:txBody>
      </p:sp>
      <p:sp>
        <p:nvSpPr>
          <p:cNvPr id="24"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11</a:t>
            </a:r>
          </a:p>
        </p:txBody>
      </p:sp>
      <p:pic>
        <p:nvPicPr>
          <p:cNvPr id="26" name="Picture 2" descr="http://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9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468312" y="1874837"/>
            <a:ext cx="8610600" cy="4862870"/>
          </a:xfrm>
          <a:prstGeom prst="rect">
            <a:avLst/>
          </a:prstGeom>
          <a:noFill/>
        </p:spPr>
        <p:txBody>
          <a:bodyPr wrap="square" rtlCol="0">
            <a:spAutoFit/>
          </a:bodyPr>
          <a:lstStyle/>
          <a:p>
            <a:endParaRPr lang="es-ES" sz="2200" b="1" dirty="0">
              <a:solidFill>
                <a:schemeClr val="tx2">
                  <a:lumMod val="60000"/>
                  <a:lumOff val="40000"/>
                </a:schemeClr>
              </a:solidFill>
            </a:endParaRPr>
          </a:p>
          <a:p>
            <a:pPr marL="285750" indent="-285750" algn="just">
              <a:buFont typeface="Arial" panose="020B0604020202020204" pitchFamily="34" charset="0"/>
              <a:buChar char="•"/>
            </a:pPr>
            <a:r>
              <a:rPr lang="en-US" sz="2200" b="1" dirty="0" smtClean="0">
                <a:solidFill>
                  <a:schemeClr val="accent1"/>
                </a:solidFill>
              </a:rPr>
              <a:t> How can we get a prediction of the capacity factor with a multivariate regression?</a:t>
            </a:r>
          </a:p>
          <a:p>
            <a:pPr algn="just"/>
            <a:endParaRPr lang="en-US" sz="2200" b="1" dirty="0" smtClean="0"/>
          </a:p>
          <a:p>
            <a:pPr marL="1266825" indent="-457200" algn="just">
              <a:buAutoNum type="arabicPeriod"/>
            </a:pPr>
            <a:r>
              <a:rPr lang="en-US" sz="2200" b="1" dirty="0" smtClean="0"/>
              <a:t>Past observations of CF , WS and T are fitted to a multivariate regression and the coefficients A, B and C are obtained. </a:t>
            </a:r>
          </a:p>
          <a:p>
            <a:pPr marL="809625" algn="just"/>
            <a:endParaRPr lang="en-US" sz="2200" b="1" dirty="0" smtClean="0"/>
          </a:p>
          <a:p>
            <a:pPr marL="809625" algn="just"/>
            <a:r>
              <a:rPr lang="en-US" sz="2200" b="1" dirty="0" smtClean="0"/>
              <a:t>			CF (WS,T) = A WS + B T + C</a:t>
            </a:r>
          </a:p>
          <a:p>
            <a:pPr marL="809625" algn="just"/>
            <a:endParaRPr lang="en-US" sz="2200" b="1" dirty="0" smtClean="0"/>
          </a:p>
          <a:p>
            <a:pPr marL="809625" algn="just"/>
            <a:endParaRPr lang="en-US" sz="800" b="1" dirty="0" smtClean="0"/>
          </a:p>
          <a:p>
            <a:pPr marL="809625" algn="just"/>
            <a:endParaRPr lang="en-US" sz="800" b="1" dirty="0" smtClean="0"/>
          </a:p>
          <a:p>
            <a:pPr marL="1266825" indent="-457200" algn="just">
              <a:buAutoNum type="arabicPeriod" startAt="2"/>
            </a:pPr>
            <a:r>
              <a:rPr lang="en-US" sz="2200" b="1" dirty="0" smtClean="0"/>
              <a:t>Predictions of  WS and T in the target period are introduced in the expression with the coefficients A, B, C and the output is the forecast of the capacity factor</a:t>
            </a:r>
            <a:r>
              <a:rPr lang="es-ES" sz="2200" b="1" dirty="0" smtClean="0"/>
              <a:t>.</a:t>
            </a:r>
            <a:endParaRPr lang="es-ES" sz="2200" b="1" dirty="0"/>
          </a:p>
          <a:p>
            <a:pPr marL="1266825" indent="-457200">
              <a:buAutoNum type="arabicPeriod" startAt="2"/>
            </a:pPr>
            <a:endParaRPr lang="es-ES" sz="800" b="1" dirty="0"/>
          </a:p>
          <a:p>
            <a:endParaRPr lang="en-GB" sz="2200" b="1" dirty="0"/>
          </a:p>
        </p:txBody>
      </p:sp>
      <p:sp>
        <p:nvSpPr>
          <p:cNvPr id="7"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Introduction          </a:t>
            </a:r>
            <a:r>
              <a:rPr lang="en-US" sz="2400" b="1" dirty="0" smtClean="0">
                <a:solidFill>
                  <a:schemeClr val="tx1"/>
                </a:solidFill>
              </a:rPr>
              <a:t> Methods           </a:t>
            </a:r>
            <a:r>
              <a:rPr lang="en-US" sz="2400" dirty="0"/>
              <a:t>Results    </a:t>
            </a:r>
            <a:r>
              <a:rPr lang="en-US" sz="2400" dirty="0" smtClean="0"/>
              <a:t>     Summary          Future work</a:t>
            </a:r>
          </a:p>
        </p:txBody>
      </p:sp>
      <p:sp>
        <p:nvSpPr>
          <p:cNvPr id="8" name="CuadroTexto 7"/>
          <p:cNvSpPr txBox="1"/>
          <p:nvPr/>
        </p:nvSpPr>
        <p:spPr>
          <a:xfrm>
            <a:off x="392112" y="1570037"/>
            <a:ext cx="6400802" cy="461665"/>
          </a:xfrm>
          <a:prstGeom prst="rect">
            <a:avLst/>
          </a:prstGeom>
          <a:noFill/>
        </p:spPr>
        <p:txBody>
          <a:bodyPr wrap="square" rtlCol="0">
            <a:spAutoFit/>
          </a:bodyPr>
          <a:lstStyle/>
          <a:p>
            <a:r>
              <a:rPr lang="en-US" sz="2400" b="1" u="sng" dirty="0" smtClean="0"/>
              <a:t>Multivariate regression</a:t>
            </a:r>
            <a:endParaRPr lang="en-US" sz="2400" b="1" u="sng" dirty="0"/>
          </a:p>
        </p:txBody>
      </p:sp>
      <p:sp>
        <p:nvSpPr>
          <p:cNvPr id="3" name="Rectángulo 2"/>
          <p:cNvSpPr/>
          <p:nvPr/>
        </p:nvSpPr>
        <p:spPr>
          <a:xfrm>
            <a:off x="3211510" y="4103408"/>
            <a:ext cx="3276602" cy="609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upo 1"/>
          <p:cNvGrpSpPr/>
          <p:nvPr/>
        </p:nvGrpSpPr>
        <p:grpSpPr>
          <a:xfrm>
            <a:off x="1230312" y="3322637"/>
            <a:ext cx="457200" cy="2380971"/>
            <a:chOff x="1535112" y="3684866"/>
            <a:chExt cx="457200" cy="2380971"/>
          </a:xfrm>
        </p:grpSpPr>
        <p:sp>
          <p:nvSpPr>
            <p:cNvPr id="9" name="Elipse 8"/>
            <p:cNvSpPr/>
            <p:nvPr/>
          </p:nvSpPr>
          <p:spPr>
            <a:xfrm>
              <a:off x="1542578" y="3684866"/>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n>
                    <a:solidFill>
                      <a:schemeClr val="bg1"/>
                    </a:solidFill>
                  </a:ln>
                  <a:solidFill>
                    <a:schemeClr val="bg1"/>
                  </a:solidFill>
                </a:rPr>
                <a:t>1</a:t>
              </a:r>
              <a:endParaRPr lang="en-GB" dirty="0">
                <a:ln>
                  <a:solidFill>
                    <a:schemeClr val="bg1"/>
                  </a:solidFill>
                </a:ln>
                <a:solidFill>
                  <a:schemeClr val="bg1"/>
                </a:solidFill>
              </a:endParaRPr>
            </a:p>
          </p:txBody>
        </p:sp>
        <p:sp>
          <p:nvSpPr>
            <p:cNvPr id="10" name="Elipse 9"/>
            <p:cNvSpPr/>
            <p:nvPr/>
          </p:nvSpPr>
          <p:spPr>
            <a:xfrm>
              <a:off x="1535112" y="5513666"/>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ln>
                    <a:solidFill>
                      <a:schemeClr val="bg1"/>
                    </a:solidFill>
                  </a:ln>
                  <a:solidFill>
                    <a:schemeClr val="bg1"/>
                  </a:solidFill>
                </a:rPr>
                <a:t>2</a:t>
              </a:r>
              <a:endParaRPr lang="en-GB" dirty="0">
                <a:ln>
                  <a:solidFill>
                    <a:schemeClr val="bg1"/>
                  </a:solidFill>
                </a:ln>
                <a:solidFill>
                  <a:schemeClr val="bg1"/>
                </a:solidFill>
              </a:endParaRPr>
            </a:p>
          </p:txBody>
        </p:sp>
      </p:grpSp>
      <p:sp>
        <p:nvSpPr>
          <p:cNvPr id="11"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13</a:t>
            </a:r>
            <a:endParaRPr lang="en-US" dirty="0"/>
          </a:p>
        </p:txBody>
      </p:sp>
      <p:pic>
        <p:nvPicPr>
          <p:cNvPr id="13" name="Picture 2" descr="http://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9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45685" b="2018"/>
          <a:stretch/>
        </p:blipFill>
        <p:spPr>
          <a:xfrm rot="5400000">
            <a:off x="3868615" y="3370140"/>
            <a:ext cx="2343394" cy="6095999"/>
          </a:xfrm>
          <a:prstGeom prst="rect">
            <a:avLst/>
          </a:prstGeom>
        </p:spPr>
      </p:pic>
      <p:grpSp>
        <p:nvGrpSpPr>
          <p:cNvPr id="15" name="Grupo 14"/>
          <p:cNvGrpSpPr/>
          <p:nvPr/>
        </p:nvGrpSpPr>
        <p:grpSpPr>
          <a:xfrm>
            <a:off x="2144712" y="1570037"/>
            <a:ext cx="3124200" cy="3505200"/>
            <a:chOff x="1458912" y="1722437"/>
            <a:chExt cx="2873527" cy="3352800"/>
          </a:xfrm>
        </p:grpSpPr>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t="6658"/>
            <a:stretch/>
          </p:blipFill>
          <p:spPr>
            <a:xfrm>
              <a:off x="1458912" y="1722437"/>
              <a:ext cx="2873527" cy="3352800"/>
            </a:xfrm>
            <a:prstGeom prst="rect">
              <a:avLst/>
            </a:prstGeom>
          </p:spPr>
        </p:pic>
        <p:sp>
          <p:nvSpPr>
            <p:cNvPr id="8" name="Rectángulo 7"/>
            <p:cNvSpPr/>
            <p:nvPr/>
          </p:nvSpPr>
          <p:spPr>
            <a:xfrm>
              <a:off x="3265639" y="1798637"/>
              <a:ext cx="106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1627202" y="4846637"/>
            <a:ext cx="6613510" cy="461665"/>
          </a:xfrm>
          <a:prstGeom prst="rect">
            <a:avLst/>
          </a:prstGeom>
          <a:noFill/>
        </p:spPr>
        <p:txBody>
          <a:bodyPr wrap="square" rtlCol="0">
            <a:spAutoFit/>
          </a:bodyPr>
          <a:lstStyle/>
          <a:p>
            <a:pPr algn="ctr"/>
            <a:r>
              <a:rPr lang="en-US" sz="2400" b="1" dirty="0" smtClean="0"/>
              <a:t>Forecast of capacity factor for December 2012</a:t>
            </a:r>
            <a:endParaRPr lang="en-US" sz="2400" b="1" dirty="0"/>
          </a:p>
        </p:txBody>
      </p:sp>
      <p:sp>
        <p:nvSpPr>
          <p:cNvPr id="10"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     </a:t>
            </a:r>
            <a:r>
              <a:rPr lang="en-US" sz="2400" dirty="0" smtClean="0">
                <a:solidFill>
                  <a:schemeClr val="bg1"/>
                </a:solidFill>
              </a:rPr>
              <a:t>Introduction</a:t>
            </a:r>
            <a:r>
              <a:rPr lang="en-US" sz="2400" b="1" dirty="0" smtClean="0">
                <a:solidFill>
                  <a:schemeClr val="accent6"/>
                </a:solidFill>
              </a:rPr>
              <a:t>           </a:t>
            </a:r>
            <a:r>
              <a:rPr lang="en-US" sz="2400" dirty="0" smtClean="0"/>
              <a:t>Methods           </a:t>
            </a:r>
            <a:r>
              <a:rPr lang="en-US" sz="2400" b="1" dirty="0">
                <a:solidFill>
                  <a:schemeClr val="tx1"/>
                </a:solidFill>
              </a:rPr>
              <a:t>Results   </a:t>
            </a:r>
            <a:r>
              <a:rPr lang="en-US" sz="2400" dirty="0"/>
              <a:t> </a:t>
            </a:r>
            <a:r>
              <a:rPr lang="en-US" sz="2400" dirty="0" smtClean="0"/>
              <a:t>     Summary          </a:t>
            </a:r>
            <a:r>
              <a:rPr lang="en-US" sz="2400" dirty="0" smtClean="0">
                <a:solidFill>
                  <a:schemeClr val="bg1"/>
                </a:solidFill>
              </a:rPr>
              <a:t>Future work</a:t>
            </a:r>
          </a:p>
        </p:txBody>
      </p:sp>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l="38372" t="97375" r="35464" b="-399"/>
          <a:stretch/>
        </p:blipFill>
        <p:spPr>
          <a:xfrm rot="5400000">
            <a:off x="1268411" y="6088950"/>
            <a:ext cx="1371601" cy="228600"/>
          </a:xfrm>
          <a:prstGeom prst="rect">
            <a:avLst/>
          </a:prstGeom>
        </p:spPr>
      </p:pic>
      <p:sp>
        <p:nvSpPr>
          <p:cNvPr id="14" name="TextBox 24"/>
          <p:cNvSpPr txBox="1"/>
          <p:nvPr/>
        </p:nvSpPr>
        <p:spPr>
          <a:xfrm>
            <a:off x="696912" y="2417602"/>
            <a:ext cx="1594973" cy="1477328"/>
          </a:xfrm>
          <a:prstGeom prst="rect">
            <a:avLst/>
          </a:prstGeom>
          <a:noFill/>
        </p:spPr>
        <p:txBody>
          <a:bodyPr wrap="square" rtlCol="0">
            <a:spAutoFit/>
          </a:bodyPr>
          <a:lstStyle/>
          <a:p>
            <a:pPr algn="r"/>
            <a:r>
              <a:rPr lang="en-US" b="1" dirty="0" smtClean="0"/>
              <a:t>Past observations of CF.</a:t>
            </a:r>
          </a:p>
          <a:p>
            <a:pPr algn="r"/>
            <a:r>
              <a:rPr lang="en-US" b="1" dirty="0" smtClean="0"/>
              <a:t>December (1981-2011)</a:t>
            </a:r>
            <a:endParaRPr lang="en-US" b="1" dirty="0"/>
          </a:p>
        </p:txBody>
      </p:sp>
      <p:sp>
        <p:nvSpPr>
          <p:cNvPr id="16" name="CuadroTexto 15"/>
          <p:cNvSpPr txBox="1"/>
          <p:nvPr/>
        </p:nvSpPr>
        <p:spPr>
          <a:xfrm>
            <a:off x="163512" y="1413172"/>
            <a:ext cx="6400802" cy="461665"/>
          </a:xfrm>
          <a:prstGeom prst="rect">
            <a:avLst/>
          </a:prstGeom>
          <a:noFill/>
        </p:spPr>
        <p:txBody>
          <a:bodyPr wrap="square" rtlCol="0">
            <a:spAutoFit/>
          </a:bodyPr>
          <a:lstStyle/>
          <a:p>
            <a:r>
              <a:rPr lang="en-US" sz="2400" b="1" dirty="0" smtClean="0"/>
              <a:t> </a:t>
            </a:r>
            <a:r>
              <a:rPr lang="en-US" sz="2400" b="1" u="sng" dirty="0" smtClean="0"/>
              <a:t>Multivariate regression</a:t>
            </a:r>
            <a:endParaRPr lang="en-US" sz="2400" b="1" u="sng" dirty="0"/>
          </a:p>
        </p:txBody>
      </p:sp>
      <p:grpSp>
        <p:nvGrpSpPr>
          <p:cNvPr id="24" name="Grupo 23"/>
          <p:cNvGrpSpPr/>
          <p:nvPr/>
        </p:nvGrpSpPr>
        <p:grpSpPr>
          <a:xfrm>
            <a:off x="5144636" y="1570037"/>
            <a:ext cx="3248476" cy="2819400"/>
            <a:chOff x="5065875" y="1757237"/>
            <a:chExt cx="2819842" cy="2556000"/>
          </a:xfrm>
        </p:grpSpPr>
        <p:pic>
          <p:nvPicPr>
            <p:cNvPr id="17" name="Imagen 16"/>
            <p:cNvPicPr>
              <a:picLocks noChangeAspect="1"/>
            </p:cNvPicPr>
            <p:nvPr/>
          </p:nvPicPr>
          <p:blipFill rotWithShape="1">
            <a:blip r:embed="rId6" cstate="print">
              <a:extLst>
                <a:ext uri="{28A0092B-C50C-407E-A947-70E740481C1C}">
                  <a14:useLocalDpi xmlns:a14="http://schemas.microsoft.com/office/drawing/2010/main" val="0"/>
                </a:ext>
              </a:extLst>
            </a:blip>
            <a:srcRect t="6657" b="20769"/>
            <a:stretch/>
          </p:blipFill>
          <p:spPr>
            <a:xfrm>
              <a:off x="5065875" y="1757237"/>
              <a:ext cx="2817517" cy="2556000"/>
            </a:xfrm>
            <a:prstGeom prst="rect">
              <a:avLst/>
            </a:prstGeom>
          </p:spPr>
        </p:pic>
        <p:sp>
          <p:nvSpPr>
            <p:cNvPr id="23" name="Rectángulo 22"/>
            <p:cNvSpPr/>
            <p:nvPr/>
          </p:nvSpPr>
          <p:spPr>
            <a:xfrm>
              <a:off x="6818917" y="1874837"/>
              <a:ext cx="106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8135945" y="2484437"/>
            <a:ext cx="1704967" cy="1477328"/>
          </a:xfrm>
          <a:prstGeom prst="rect">
            <a:avLst/>
          </a:prstGeom>
          <a:noFill/>
        </p:spPr>
        <p:txBody>
          <a:bodyPr wrap="square" rtlCol="0">
            <a:spAutoFit/>
          </a:bodyPr>
          <a:lstStyle/>
          <a:p>
            <a:r>
              <a:rPr lang="en-US" b="1" dirty="0" smtClean="0"/>
              <a:t>Forecasts of WS </a:t>
            </a:r>
          </a:p>
          <a:p>
            <a:r>
              <a:rPr lang="en-US" b="1" dirty="0" smtClean="0"/>
              <a:t>and T. Simple bias correction.  </a:t>
            </a:r>
          </a:p>
          <a:p>
            <a:r>
              <a:rPr lang="en-US" b="1" dirty="0" smtClean="0"/>
              <a:t>December (2012)</a:t>
            </a:r>
            <a:endParaRPr lang="en-US" b="1" dirty="0"/>
          </a:p>
        </p:txBody>
      </p:sp>
      <p:sp>
        <p:nvSpPr>
          <p:cNvPr id="18" name="Elipse 17"/>
          <p:cNvSpPr/>
          <p:nvPr/>
        </p:nvSpPr>
        <p:spPr>
          <a:xfrm>
            <a:off x="544512" y="1879302"/>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n>
                  <a:solidFill>
                    <a:schemeClr val="bg1"/>
                  </a:solidFill>
                </a:ln>
                <a:solidFill>
                  <a:schemeClr val="bg1"/>
                </a:solidFill>
              </a:rPr>
              <a:t>1</a:t>
            </a:r>
            <a:endParaRPr lang="en-GB" dirty="0">
              <a:ln>
                <a:solidFill>
                  <a:schemeClr val="bg1"/>
                </a:solidFill>
              </a:ln>
              <a:solidFill>
                <a:schemeClr val="bg1"/>
              </a:solidFill>
            </a:endParaRPr>
          </a:p>
        </p:txBody>
      </p:sp>
      <p:sp>
        <p:nvSpPr>
          <p:cNvPr id="25" name="Elipse 24"/>
          <p:cNvSpPr/>
          <p:nvPr/>
        </p:nvSpPr>
        <p:spPr>
          <a:xfrm>
            <a:off x="620712" y="4770437"/>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ln>
                  <a:solidFill>
                    <a:schemeClr val="bg1"/>
                  </a:solidFill>
                </a:ln>
                <a:solidFill>
                  <a:schemeClr val="bg1"/>
                </a:solidFill>
              </a:rPr>
              <a:t>2</a:t>
            </a:r>
            <a:endParaRPr lang="en-GB" dirty="0">
              <a:ln>
                <a:solidFill>
                  <a:schemeClr val="bg1"/>
                </a:solidFill>
              </a:ln>
              <a:solidFill>
                <a:schemeClr val="bg1"/>
              </a:solidFill>
            </a:endParaRPr>
          </a:p>
        </p:txBody>
      </p:sp>
      <p:sp>
        <p:nvSpPr>
          <p:cNvPr id="20" name="Rectángulo 19"/>
          <p:cNvSpPr/>
          <p:nvPr/>
        </p:nvSpPr>
        <p:spPr>
          <a:xfrm>
            <a:off x="8245203" y="1443950"/>
            <a:ext cx="1406924"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r>
              <a:rPr lang="en-US" sz="2200" b="1" dirty="0" smtClean="0"/>
              <a:t>Central US</a:t>
            </a:r>
          </a:p>
          <a:p>
            <a:pPr algn="ctr"/>
            <a:r>
              <a:rPr lang="en-US" sz="2200" b="1" dirty="0" smtClean="0"/>
              <a:t> region</a:t>
            </a:r>
          </a:p>
        </p:txBody>
      </p:sp>
      <p:sp>
        <p:nvSpPr>
          <p:cNvPr id="19"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13</a:t>
            </a:r>
            <a:endParaRPr lang="en-US" dirty="0"/>
          </a:p>
        </p:txBody>
      </p:sp>
      <p:pic>
        <p:nvPicPr>
          <p:cNvPr id="21" name="Picture 2" descr="http://www.bsc.es/media/2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82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     </a:t>
            </a:r>
            <a:r>
              <a:rPr lang="en-US" sz="2400" dirty="0" smtClean="0">
                <a:solidFill>
                  <a:schemeClr val="bg1"/>
                </a:solidFill>
              </a:rPr>
              <a:t>Introduction</a:t>
            </a:r>
            <a:r>
              <a:rPr lang="en-US" sz="2400" b="1" dirty="0" smtClean="0">
                <a:solidFill>
                  <a:schemeClr val="accent6"/>
                </a:solidFill>
              </a:rPr>
              <a:t>           </a:t>
            </a:r>
            <a:r>
              <a:rPr lang="en-US" sz="2400" dirty="0" smtClean="0"/>
              <a:t>Methods           </a:t>
            </a:r>
            <a:r>
              <a:rPr lang="en-US" sz="2400" b="1" dirty="0">
                <a:solidFill>
                  <a:schemeClr val="tx1"/>
                </a:solidFill>
              </a:rPr>
              <a:t>Results   </a:t>
            </a:r>
            <a:r>
              <a:rPr lang="en-US" sz="2400" dirty="0"/>
              <a:t> </a:t>
            </a:r>
            <a:r>
              <a:rPr lang="en-US" sz="2400" dirty="0" smtClean="0"/>
              <a:t>     Summary          </a:t>
            </a:r>
            <a:r>
              <a:rPr lang="en-US" sz="2400" dirty="0" smtClean="0">
                <a:solidFill>
                  <a:schemeClr val="bg1"/>
                </a:solidFill>
              </a:rPr>
              <a:t>Future work</a:t>
            </a:r>
          </a:p>
        </p:txBody>
      </p:sp>
      <p:sp>
        <p:nvSpPr>
          <p:cNvPr id="19"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14</a:t>
            </a:r>
            <a:endParaRPr lang="en-US" dirty="0"/>
          </a:p>
        </p:txBody>
      </p:sp>
      <p:pic>
        <p:nvPicPr>
          <p:cNvPr id="2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90603"/>
            <a:ext cx="10080625" cy="5654216"/>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Picture 2" descr="http://www.bsc.es/media/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1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80512" y="7132637"/>
            <a:ext cx="2313000" cy="228600"/>
          </a:xfrm>
        </p:spPr>
        <p:txBody>
          <a:bodyPr/>
          <a:lstStyle/>
          <a:p>
            <a:pPr lvl="0"/>
            <a:r>
              <a:rPr lang="en-US" dirty="0" smtClean="0"/>
              <a:t>15</a:t>
            </a:r>
            <a:endParaRPr lang="en-US" dirty="0"/>
          </a:p>
        </p:txBody>
      </p:sp>
      <p:sp>
        <p:nvSpPr>
          <p:cNvPr id="4" name="Rectangle 3"/>
          <p:cNvSpPr/>
          <p:nvPr/>
        </p:nvSpPr>
        <p:spPr>
          <a:xfrm>
            <a:off x="0" y="1950323"/>
            <a:ext cx="10080624" cy="46628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b="1" dirty="0"/>
              <a:t>Recent advances </a:t>
            </a:r>
            <a:r>
              <a:rPr lang="en-US" sz="2400" b="1" dirty="0" smtClean="0"/>
              <a:t>in </a:t>
            </a:r>
            <a:r>
              <a:rPr lang="en-US" sz="2400" b="1" dirty="0"/>
              <a:t>climate predictions can provide a more informative view by modelling future </a:t>
            </a:r>
            <a:r>
              <a:rPr lang="en-US" sz="2400" b="1" dirty="0" smtClean="0"/>
              <a:t>wind.</a:t>
            </a:r>
          </a:p>
          <a:p>
            <a:pPr indent="-342900" algn="just">
              <a:lnSpc>
                <a:spcPct val="150000"/>
              </a:lnSpc>
              <a:buFont typeface="Arial" panose="020B0604020202020204" pitchFamily="34" charset="0"/>
              <a:buChar char="•"/>
            </a:pPr>
            <a:endParaRPr lang="en-US" sz="1000" b="1" dirty="0"/>
          </a:p>
          <a:p>
            <a:pPr marL="342900" indent="-342900" algn="just">
              <a:lnSpc>
                <a:spcPct val="150000"/>
              </a:lnSpc>
              <a:buFont typeface="Arial" panose="020B0604020202020204" pitchFamily="34" charset="0"/>
              <a:buChar char="•"/>
            </a:pPr>
            <a:r>
              <a:rPr lang="en-US" sz="2400" b="1" dirty="0" smtClean="0"/>
              <a:t>Bias </a:t>
            </a:r>
            <a:r>
              <a:rPr lang="en-US" sz="2400" b="1" dirty="0"/>
              <a:t>correction is fundamental for climate services, but comes </a:t>
            </a:r>
            <a:r>
              <a:rPr lang="en-US" sz="2400" b="1" dirty="0" smtClean="0"/>
              <a:t>at the cost of a reduction in </a:t>
            </a:r>
            <a:r>
              <a:rPr lang="en-US" sz="2400" b="1" dirty="0"/>
              <a:t>forecast quality</a:t>
            </a:r>
            <a:r>
              <a:rPr lang="en-US" sz="2400" b="1" dirty="0" smtClean="0"/>
              <a:t>.</a:t>
            </a:r>
          </a:p>
          <a:p>
            <a:pPr algn="just">
              <a:lnSpc>
                <a:spcPct val="150000"/>
              </a:lnSpc>
            </a:pPr>
            <a:r>
              <a:rPr lang="en-US" sz="1000" b="1" dirty="0" smtClean="0"/>
              <a:t>  </a:t>
            </a:r>
          </a:p>
          <a:p>
            <a:pPr marL="342900" indent="-342900" algn="just">
              <a:lnSpc>
                <a:spcPct val="150000"/>
              </a:lnSpc>
              <a:buFont typeface="Arial" panose="020B0604020202020204" pitchFamily="34" charset="0"/>
              <a:buChar char="•"/>
            </a:pPr>
            <a:r>
              <a:rPr lang="en-US" sz="2400" b="1" dirty="0" smtClean="0"/>
              <a:t>For end-users in the wind power industry transforming climate variables (wind speed and temperature) into capacity factor is essential. </a:t>
            </a:r>
          </a:p>
          <a:p>
            <a:pPr algn="just">
              <a:lnSpc>
                <a:spcPct val="150000"/>
              </a:lnSpc>
            </a:pPr>
            <a:endParaRPr lang="en-US" sz="1000" b="1" dirty="0"/>
          </a:p>
          <a:p>
            <a:pPr marL="342900" indent="-342900" algn="just">
              <a:lnSpc>
                <a:spcPct val="150000"/>
              </a:lnSpc>
              <a:buFont typeface="Arial" panose="020B0604020202020204" pitchFamily="34" charset="0"/>
              <a:buChar char="•"/>
            </a:pPr>
            <a:r>
              <a:rPr lang="en-US" sz="2400" b="1" dirty="0" smtClean="0"/>
              <a:t>Wind speed influence over </a:t>
            </a:r>
            <a:r>
              <a:rPr lang="en-US" sz="2400" b="1" dirty="0"/>
              <a:t>the capacity factor is higher than </a:t>
            </a:r>
            <a:r>
              <a:rPr lang="en-US" sz="2400" b="1" dirty="0" smtClean="0"/>
              <a:t>temperature.</a:t>
            </a:r>
          </a:p>
        </p:txBody>
      </p:sp>
      <p:sp>
        <p:nvSpPr>
          <p:cNvPr id="6"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     </a:t>
            </a:r>
            <a:r>
              <a:rPr lang="en-US" sz="2400" dirty="0" smtClean="0">
                <a:solidFill>
                  <a:schemeClr val="bg1"/>
                </a:solidFill>
              </a:rPr>
              <a:t>Introduction </a:t>
            </a:r>
            <a:r>
              <a:rPr lang="en-US" sz="2400" b="1" dirty="0" smtClean="0">
                <a:solidFill>
                  <a:schemeClr val="accent6"/>
                </a:solidFill>
              </a:rPr>
              <a:t>     </a:t>
            </a:r>
            <a:r>
              <a:rPr lang="en-US" sz="2400" dirty="0" smtClean="0">
                <a:solidFill>
                  <a:schemeClr val="bg1"/>
                </a:solidFill>
              </a:rPr>
              <a:t>Data</a:t>
            </a:r>
            <a:r>
              <a:rPr lang="en-US" sz="2400" dirty="0" smtClean="0"/>
              <a:t>       </a:t>
            </a:r>
            <a:r>
              <a:rPr lang="en-US" sz="2400" dirty="0" smtClean="0">
                <a:solidFill>
                  <a:schemeClr val="bg1"/>
                </a:solidFill>
              </a:rPr>
              <a:t>Methods</a:t>
            </a:r>
            <a:r>
              <a:rPr lang="en-US" sz="2400" dirty="0" smtClean="0"/>
              <a:t>       </a:t>
            </a:r>
            <a:r>
              <a:rPr lang="en-US" sz="2400" dirty="0">
                <a:solidFill>
                  <a:schemeClr val="bg1"/>
                </a:solidFill>
              </a:rPr>
              <a:t>Results</a:t>
            </a:r>
            <a:r>
              <a:rPr lang="en-US" sz="2400" dirty="0"/>
              <a:t>       </a:t>
            </a:r>
            <a:r>
              <a:rPr lang="en-US" sz="2400" b="1" dirty="0" smtClean="0">
                <a:solidFill>
                  <a:schemeClr val="tx1"/>
                </a:solidFill>
              </a:rPr>
              <a:t>Summary</a:t>
            </a:r>
            <a:r>
              <a:rPr lang="en-US" sz="2400" dirty="0" smtClean="0"/>
              <a:t>      Future work</a:t>
            </a:r>
          </a:p>
        </p:txBody>
      </p:sp>
      <p:pic>
        <p:nvPicPr>
          <p:cNvPr id="5" name="Picture 2" descr="http://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4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83712" y="7132637"/>
            <a:ext cx="2313000" cy="228600"/>
          </a:xfrm>
        </p:spPr>
        <p:txBody>
          <a:bodyPr/>
          <a:lstStyle/>
          <a:p>
            <a:pPr lvl="0"/>
            <a:r>
              <a:rPr lang="en-US" dirty="0" smtClean="0"/>
              <a:t>16</a:t>
            </a:r>
            <a:endParaRPr lang="en-US" dirty="0"/>
          </a:p>
        </p:txBody>
      </p:sp>
      <p:sp>
        <p:nvSpPr>
          <p:cNvPr id="4" name="Rectangle 3"/>
          <p:cNvSpPr/>
          <p:nvPr/>
        </p:nvSpPr>
        <p:spPr>
          <a:xfrm>
            <a:off x="468312" y="1874629"/>
            <a:ext cx="8686800" cy="230832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b="1" dirty="0" smtClean="0"/>
              <a:t>Assess climate predictions impacts on the wind energy sector at different time scales, from weeks to decades.</a:t>
            </a:r>
          </a:p>
          <a:p>
            <a:pPr marL="342900" indent="-342900" algn="just">
              <a:lnSpc>
                <a:spcPct val="150000"/>
              </a:lnSpc>
              <a:buFont typeface="Arial" panose="020B0604020202020204" pitchFamily="34" charset="0"/>
              <a:buChar char="•"/>
            </a:pPr>
            <a:r>
              <a:rPr lang="en-US" sz="2400" b="1" dirty="0" smtClean="0"/>
              <a:t>Evaluate different </a:t>
            </a:r>
            <a:r>
              <a:rPr lang="en-US" sz="2400" b="1" dirty="0"/>
              <a:t>methods of </a:t>
            </a:r>
            <a:r>
              <a:rPr lang="en-US" sz="2400" b="1" dirty="0" smtClean="0"/>
              <a:t>post-processing forecasts to </a:t>
            </a:r>
            <a:r>
              <a:rPr lang="en-US" sz="2400" b="1" dirty="0"/>
              <a:t>reduce the uncertainty and </a:t>
            </a:r>
            <a:r>
              <a:rPr lang="en-US" sz="2400" b="1" dirty="0" smtClean="0"/>
              <a:t>provide </a:t>
            </a:r>
            <a:r>
              <a:rPr lang="en-US" sz="2400" b="1" dirty="0"/>
              <a:t>usable climate information</a:t>
            </a:r>
            <a:r>
              <a:rPr lang="en-US" sz="2400" b="1" dirty="0" smtClean="0"/>
              <a:t>.</a:t>
            </a:r>
            <a:endParaRPr lang="en-US" sz="2400" b="1" dirty="0"/>
          </a:p>
        </p:txBody>
      </p:sp>
      <p:sp>
        <p:nvSpPr>
          <p:cNvPr id="6" name="TextBox 5"/>
          <p:cNvSpPr txBox="1"/>
          <p:nvPr/>
        </p:nvSpPr>
        <p:spPr>
          <a:xfrm>
            <a:off x="-12065"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     </a:t>
            </a:r>
            <a:r>
              <a:rPr lang="en-US" sz="2400" dirty="0" smtClean="0">
                <a:solidFill>
                  <a:schemeClr val="bg1"/>
                </a:solidFill>
              </a:rPr>
              <a:t>Introduction </a:t>
            </a:r>
            <a:r>
              <a:rPr lang="en-US" sz="2400" b="1" dirty="0" smtClean="0">
                <a:solidFill>
                  <a:schemeClr val="accent6"/>
                </a:solidFill>
              </a:rPr>
              <a:t>     </a:t>
            </a:r>
            <a:r>
              <a:rPr lang="en-US" sz="2400" dirty="0" smtClean="0">
                <a:solidFill>
                  <a:schemeClr val="bg1"/>
                </a:solidFill>
              </a:rPr>
              <a:t>Data</a:t>
            </a:r>
            <a:r>
              <a:rPr lang="en-US" sz="2400" dirty="0" smtClean="0"/>
              <a:t>       </a:t>
            </a:r>
            <a:r>
              <a:rPr lang="en-US" sz="2400" dirty="0" smtClean="0">
                <a:solidFill>
                  <a:schemeClr val="bg1"/>
                </a:solidFill>
              </a:rPr>
              <a:t>Methods</a:t>
            </a:r>
            <a:r>
              <a:rPr lang="en-US" sz="2400" dirty="0" smtClean="0"/>
              <a:t>       </a:t>
            </a:r>
            <a:r>
              <a:rPr lang="en-US" sz="2400" dirty="0">
                <a:solidFill>
                  <a:schemeClr val="bg1"/>
                </a:solidFill>
              </a:rPr>
              <a:t>Results</a:t>
            </a:r>
            <a:r>
              <a:rPr lang="en-US" sz="2400" dirty="0"/>
              <a:t>       </a:t>
            </a:r>
            <a:r>
              <a:rPr lang="en-US" sz="2400" dirty="0" smtClean="0"/>
              <a:t>Summary      </a:t>
            </a:r>
            <a:r>
              <a:rPr lang="en-US" sz="2400" b="1" dirty="0" smtClean="0">
                <a:solidFill>
                  <a:schemeClr val="tx1"/>
                </a:solidFill>
              </a:rPr>
              <a:t>Future work</a:t>
            </a:r>
          </a:p>
        </p:txBody>
      </p:sp>
      <p:pic>
        <p:nvPicPr>
          <p:cNvPr id="5" name="Picture 2" descr="http://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18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8413" y="1011574"/>
            <a:ext cx="7543800" cy="1015663"/>
          </a:xfrm>
          <a:prstGeom prst="rect">
            <a:avLst/>
          </a:prstGeom>
          <a:noFill/>
        </p:spPr>
        <p:txBody>
          <a:bodyPr wrap="square" rtlCol="0">
            <a:spAutoFit/>
          </a:bodyPr>
          <a:lstStyle/>
          <a:p>
            <a:pPr algn="ctr"/>
            <a:r>
              <a:rPr lang="en-US" sz="6000" b="1" dirty="0" smtClean="0"/>
              <a:t>Thank you</a:t>
            </a:r>
            <a:r>
              <a:rPr lang="en-US" sz="6000" b="1" dirty="0" smtClean="0"/>
              <a:t>!</a:t>
            </a:r>
            <a:endParaRPr lang="en-US" sz="6000" b="1" dirty="0" smtClean="0"/>
          </a:p>
        </p:txBody>
      </p:sp>
      <p:pic>
        <p:nvPicPr>
          <p:cNvPr id="4" name="Picture 2" descr="http://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513" y="46037"/>
            <a:ext cx="2819400" cy="75624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573114" y="2210944"/>
            <a:ext cx="6934398" cy="5348731"/>
          </a:xfrm>
          <a:prstGeom prst="rect">
            <a:avLst/>
          </a:prstGeom>
        </p:spPr>
      </p:pic>
    </p:spTree>
    <p:extLst>
      <p:ext uri="{BB962C8B-B14F-4D97-AF65-F5344CB8AC3E}">
        <p14:creationId xmlns:p14="http://schemas.microsoft.com/office/powerpoint/2010/main" val="344165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68312" y="1966088"/>
            <a:ext cx="4267200" cy="4916101"/>
            <a:chOff x="468312" y="1759336"/>
            <a:chExt cx="4267200" cy="4916101"/>
          </a:xfrm>
        </p:grpSpPr>
        <p:sp>
          <p:nvSpPr>
            <p:cNvPr id="4" name="2 Marcador de contenido"/>
            <p:cNvSpPr txBox="1">
              <a:spLocks/>
            </p:cNvSpPr>
            <p:nvPr/>
          </p:nvSpPr>
          <p:spPr>
            <a:xfrm>
              <a:off x="468312" y="2573048"/>
              <a:ext cx="4267200" cy="4102389"/>
            </a:xfrm>
            <a:prstGeom prst="rect">
              <a:avLst/>
            </a:prstGeom>
          </p:spPr>
          <p:style>
            <a:lnRef idx="1">
              <a:schemeClr val="dk1"/>
            </a:lnRef>
            <a:fillRef idx="2">
              <a:schemeClr val="dk1"/>
            </a:fillRef>
            <a:effectRef idx="1">
              <a:schemeClr val="dk1"/>
            </a:effectRef>
            <a:fontRef idx="minor">
              <a:schemeClr val="dk1"/>
            </a:fontRef>
          </p:style>
          <p:txBody>
            <a:bodyPr>
              <a:normAutofit/>
            </a:bodyPr>
            <a:lst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indent="0" algn="ctr">
                <a:lnSpc>
                  <a:spcPct val="100000"/>
                </a:lnSpc>
              </a:pPr>
              <a:endParaRPr lang="es-ES" sz="2800" b="1" kern="0" dirty="0" smtClean="0">
                <a:solidFill>
                  <a:schemeClr val="tx1"/>
                </a:solidFill>
              </a:endParaRPr>
            </a:p>
          </p:txBody>
        </p:sp>
        <p:sp>
          <p:nvSpPr>
            <p:cNvPr id="5" name="4 CuadroTexto"/>
            <p:cNvSpPr txBox="1"/>
            <p:nvPr/>
          </p:nvSpPr>
          <p:spPr>
            <a:xfrm>
              <a:off x="1154112" y="1759336"/>
              <a:ext cx="2888298" cy="89255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2600" b="1" dirty="0" err="1" smtClean="0"/>
                <a:t>Bias</a:t>
              </a:r>
              <a:r>
                <a:rPr lang="es-ES" sz="2600" b="1" dirty="0" smtClean="0"/>
                <a:t> </a:t>
              </a:r>
              <a:r>
                <a:rPr lang="es-ES" sz="2600" b="1" dirty="0" err="1" smtClean="0"/>
                <a:t>correction</a:t>
              </a:r>
              <a:endParaRPr lang="es-ES" sz="2600" b="1" dirty="0" smtClean="0"/>
            </a:p>
            <a:p>
              <a:pPr algn="ctr"/>
              <a:r>
                <a:rPr lang="es-ES" sz="2600" b="1" dirty="0" smtClean="0"/>
                <a:t>Simple </a:t>
              </a:r>
              <a:r>
                <a:rPr lang="es-ES" sz="2600" b="1" dirty="0" err="1"/>
                <a:t>m</a:t>
              </a:r>
              <a:r>
                <a:rPr lang="es-ES" sz="2600" b="1" dirty="0" err="1" smtClean="0"/>
                <a:t>ethod</a:t>
              </a:r>
              <a:endParaRPr lang="es-ES" sz="2600" b="1" dirty="0" smtClean="0"/>
            </a:p>
          </p:txBody>
        </p:sp>
        <mc:AlternateContent xmlns:mc="http://schemas.openxmlformats.org/markup-compatibility/2006" xmlns:a14="http://schemas.microsoft.com/office/drawing/2010/main">
          <mc:Choice Requires="a14">
            <p:sp>
              <p:nvSpPr>
                <p:cNvPr id="8" name="TextBox 7"/>
                <p:cNvSpPr txBox="1"/>
                <p:nvPr/>
              </p:nvSpPr>
              <p:spPr>
                <a:xfrm>
                  <a:off x="674052" y="2826667"/>
                  <a:ext cx="3773534" cy="49597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a:rPr>
                            <m:t>𝐟</m:t>
                          </m:r>
                        </m:e>
                        <m:sub>
                          <m:r>
                            <a:rPr lang="en-US" b="1" i="0" smtClean="0">
                              <a:latin typeface="Cambria Math"/>
                            </a:rPr>
                            <m:t>𝐜𝐨𝐫𝐫𝐞𝐜𝐭𝐞𝐝</m:t>
                          </m:r>
                        </m:sub>
                      </m:sSub>
                      <m:r>
                        <a:rPr lang="en-US" b="1" i="0" smtClean="0">
                          <a:latin typeface="Cambria Math"/>
                        </a:rPr>
                        <m:t>=</m:t>
                      </m:r>
                      <m:d>
                        <m:dPr>
                          <m:ctrlPr>
                            <a:rPr lang="en-US" b="1" i="1" smtClean="0">
                              <a:latin typeface="Cambria Math" panose="02040503050406030204" pitchFamily="18" charset="0"/>
                            </a:rPr>
                          </m:ctrlPr>
                        </m:dPr>
                        <m:e>
                          <m:r>
                            <a:rPr lang="en-US" b="1" i="0" smtClean="0">
                              <a:latin typeface="Cambria Math"/>
                            </a:rPr>
                            <m:t>𝐟</m:t>
                          </m:r>
                          <m:r>
                            <a:rPr lang="en-US" b="1" i="0" smtClean="0">
                              <a:latin typeface="Cambria Math"/>
                            </a:rPr>
                            <m:t>−</m:t>
                          </m:r>
                          <m:sSub>
                            <m:sSubPr>
                              <m:ctrlPr>
                                <a:rPr lang="en-US" b="1" i="1" smtClean="0">
                                  <a:latin typeface="Cambria Math" panose="02040503050406030204" pitchFamily="18" charset="0"/>
                                </a:rPr>
                              </m:ctrlPr>
                            </m:sSubPr>
                            <m:e>
                              <m:r>
                                <a:rPr lang="en-US" b="1" i="0" smtClean="0">
                                  <a:latin typeface="Cambria Math"/>
                                </a:rPr>
                                <m:t>𝐟</m:t>
                              </m:r>
                            </m:e>
                            <m:sub>
                              <m:r>
                                <a:rPr lang="en-US" b="1" i="0" smtClean="0">
                                  <a:latin typeface="Cambria Math"/>
                                </a:rPr>
                                <m:t>𝐜𝐥𝐢𝐦</m:t>
                              </m:r>
                            </m:sub>
                          </m:sSub>
                        </m:e>
                      </m:d>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0" smtClean="0">
                                  <a:latin typeface="Cambria Math"/>
                                </a:rPr>
                                <m:t>𝐬</m:t>
                              </m:r>
                            </m:e>
                            <m:sub>
                              <m:r>
                                <a:rPr lang="en-US" b="1" i="0" smtClean="0">
                                  <a:latin typeface="Cambria Math"/>
                                </a:rPr>
                                <m:t>𝐫𝐞𝐟</m:t>
                              </m:r>
                            </m:sub>
                          </m:sSub>
                        </m:num>
                        <m:den>
                          <m:sSub>
                            <m:sSubPr>
                              <m:ctrlPr>
                                <a:rPr lang="en-US" b="1" i="1" smtClean="0">
                                  <a:latin typeface="Cambria Math" panose="02040503050406030204" pitchFamily="18" charset="0"/>
                                </a:rPr>
                              </m:ctrlPr>
                            </m:sSubPr>
                            <m:e>
                              <m:r>
                                <a:rPr lang="en-US" b="1" i="0" smtClean="0">
                                  <a:latin typeface="Cambria Math"/>
                                </a:rPr>
                                <m:t>𝐬</m:t>
                              </m:r>
                            </m:e>
                            <m:sub>
                              <m:r>
                                <a:rPr lang="en-US" b="1" i="0" smtClean="0">
                                  <a:latin typeface="Cambria Math"/>
                                </a:rPr>
                                <m:t>𝐜𝐥𝐢𝐦</m:t>
                              </m:r>
                            </m:sub>
                          </m:sSub>
                        </m:den>
                      </m:f>
                      <m:r>
                        <a:rPr lang="en-US" b="1" i="0" smtClean="0">
                          <a:latin typeface="Cambria Math"/>
                        </a:rPr>
                        <m:t>+</m:t>
                      </m:r>
                      <m:sSub>
                        <m:sSubPr>
                          <m:ctrlPr>
                            <a:rPr lang="en-US" b="1" i="1" smtClean="0">
                              <a:latin typeface="Cambria Math" panose="02040503050406030204" pitchFamily="18" charset="0"/>
                            </a:rPr>
                          </m:ctrlPr>
                        </m:sSubPr>
                        <m:e>
                          <m:r>
                            <a:rPr lang="en-US" b="1" i="0" smtClean="0">
                              <a:latin typeface="Cambria Math"/>
                            </a:rPr>
                            <m:t>𝐫𝐞𝐟</m:t>
                          </m:r>
                        </m:e>
                        <m:sub>
                          <m:r>
                            <a:rPr lang="en-US" b="1" i="0" smtClean="0">
                              <a:latin typeface="Cambria Math"/>
                            </a:rPr>
                            <m:t>𝐜𝐥𝐢𝐦</m:t>
                          </m:r>
                        </m:sub>
                      </m:sSub>
                    </m:oMath>
                  </a14:m>
                  <a:r>
                    <a:rPr lang="en-US" b="1" dirty="0" smtClean="0"/>
                    <a:t> </a:t>
                  </a:r>
                  <a:endParaRPr lang="en-US" b="1" dirty="0"/>
                </a:p>
              </p:txBody>
            </p:sp>
          </mc:Choice>
          <mc:Fallback xmlns="">
            <p:sp>
              <p:nvSpPr>
                <p:cNvPr id="8" name="TextBox 7"/>
                <p:cNvSpPr txBox="1">
                  <a:spLocks noRot="1" noChangeAspect="1" noMove="1" noResize="1" noEditPoints="1" noAdjustHandles="1" noChangeArrowheads="1" noChangeShapeType="1" noTextEdit="1"/>
                </p:cNvSpPr>
                <p:nvPr/>
              </p:nvSpPr>
              <p:spPr>
                <a:xfrm>
                  <a:off x="674052" y="2826667"/>
                  <a:ext cx="3773534" cy="49597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8312" y="3499858"/>
                  <a:ext cx="4267200" cy="1346779"/>
                </a:xfrm>
                <a:prstGeom prst="rect">
                  <a:avLst/>
                </a:prstGeom>
                <a:noFill/>
              </p:spPr>
              <p:txBody>
                <a:bodyPr wrap="square" rtlCol="0">
                  <a:spAutoFit/>
                </a:bodyPr>
                <a:lstStyle/>
                <a:p>
                  <a14:m>
                    <m:oMath xmlns:m="http://schemas.openxmlformats.org/officeDocument/2006/math">
                      <m:r>
                        <a:rPr lang="en-US" sz="1600" b="1" smtClean="0">
                          <a:latin typeface="Cambria Math"/>
                        </a:rPr>
                        <m:t>𝐟</m:t>
                      </m:r>
                      <m:r>
                        <a:rPr lang="en-US" sz="1600" b="1" i="1">
                          <a:latin typeface="Cambria Math"/>
                        </a:rPr>
                        <m:t> </m:t>
                      </m:r>
                    </m:oMath>
                  </a14:m>
                  <a:r>
                    <a:rPr lang="en-US" sz="1600" dirty="0" smtClean="0"/>
                    <a:t>: forecast</a:t>
                  </a:r>
                </a:p>
                <a:p>
                  <a14:m>
                    <m:oMath xmlns:m="http://schemas.openxmlformats.org/officeDocument/2006/math">
                      <m:sSub>
                        <m:sSubPr>
                          <m:ctrlPr>
                            <a:rPr lang="en-US" sz="1600" b="1" i="1">
                              <a:latin typeface="Cambria Math" panose="02040503050406030204" pitchFamily="18" charset="0"/>
                            </a:rPr>
                          </m:ctrlPr>
                        </m:sSubPr>
                        <m:e>
                          <m:r>
                            <a:rPr lang="en-US" sz="1600" b="1">
                              <a:latin typeface="Cambria Math"/>
                            </a:rPr>
                            <m:t>𝐟</m:t>
                          </m:r>
                        </m:e>
                        <m:sub>
                          <m:r>
                            <a:rPr lang="en-US" sz="1600" b="1">
                              <a:latin typeface="Cambria Math"/>
                            </a:rPr>
                            <m:t>𝐜𝐥𝐢𝐦</m:t>
                          </m:r>
                        </m:sub>
                      </m:sSub>
                    </m:oMath>
                  </a14:m>
                  <a:r>
                    <a:rPr lang="en-US" sz="1600" dirty="0" smtClean="0"/>
                    <a:t> : climatology of the ensemble mean</a:t>
                  </a:r>
                </a:p>
                <a:p>
                  <a14:m>
                    <m:oMath xmlns:m="http://schemas.openxmlformats.org/officeDocument/2006/math">
                      <m:sSub>
                        <m:sSubPr>
                          <m:ctrlPr>
                            <a:rPr lang="en-US" sz="1600" b="1" i="1">
                              <a:latin typeface="Cambria Math" panose="02040503050406030204" pitchFamily="18" charset="0"/>
                            </a:rPr>
                          </m:ctrlPr>
                        </m:sSubPr>
                        <m:e>
                          <m:r>
                            <a:rPr lang="en-US" sz="1600" b="1" i="1" smtClean="0">
                              <a:latin typeface="Cambria Math"/>
                            </a:rPr>
                            <m:t>𝒔</m:t>
                          </m:r>
                        </m:e>
                        <m:sub>
                          <m:r>
                            <a:rPr lang="en-US" sz="1600" b="1" i="1" smtClean="0">
                              <a:latin typeface="Cambria Math"/>
                            </a:rPr>
                            <m:t>𝒓𝒆𝒇</m:t>
                          </m:r>
                        </m:sub>
                      </m:sSub>
                    </m:oMath>
                  </a14:m>
                  <a:r>
                    <a:rPr lang="en-US" sz="1600" dirty="0" smtClean="0"/>
                    <a:t> : standard deviation of the reference</a:t>
                  </a:r>
                </a:p>
                <a:p>
                  <a14:m>
                    <m:oMath xmlns:m="http://schemas.openxmlformats.org/officeDocument/2006/math">
                      <m:sSub>
                        <m:sSubPr>
                          <m:ctrlPr>
                            <a:rPr lang="en-US" sz="1600" b="1" i="1">
                              <a:latin typeface="Cambria Math" panose="02040503050406030204" pitchFamily="18" charset="0"/>
                            </a:rPr>
                          </m:ctrlPr>
                        </m:sSubPr>
                        <m:e>
                          <m:r>
                            <a:rPr lang="en-US" sz="1600" b="1">
                              <a:latin typeface="Cambria Math"/>
                            </a:rPr>
                            <m:t>𝐬</m:t>
                          </m:r>
                        </m:e>
                        <m:sub>
                          <m:r>
                            <a:rPr lang="en-US" sz="1600" b="1">
                              <a:latin typeface="Cambria Math"/>
                            </a:rPr>
                            <m:t>𝐜𝐥𝐢𝐦</m:t>
                          </m:r>
                        </m:sub>
                      </m:sSub>
                    </m:oMath>
                  </a14:m>
                  <a:r>
                    <a:rPr lang="en-US" sz="1600" dirty="0" smtClean="0"/>
                    <a:t> : standard deviation of the ensemble mean </a:t>
                  </a:r>
                </a:p>
                <a:p>
                  <a14:m>
                    <m:oMath xmlns:m="http://schemas.openxmlformats.org/officeDocument/2006/math">
                      <m:sSub>
                        <m:sSubPr>
                          <m:ctrlPr>
                            <a:rPr lang="en-US" sz="1600" b="1" i="1">
                              <a:latin typeface="Cambria Math" panose="02040503050406030204" pitchFamily="18" charset="0"/>
                            </a:rPr>
                          </m:ctrlPr>
                        </m:sSubPr>
                        <m:e>
                          <m:r>
                            <a:rPr lang="en-US" sz="1600" b="1">
                              <a:latin typeface="Cambria Math"/>
                            </a:rPr>
                            <m:t>𝐫𝐞𝐟</m:t>
                          </m:r>
                        </m:e>
                        <m:sub>
                          <m:r>
                            <a:rPr lang="en-US" sz="1600" b="1">
                              <a:latin typeface="Cambria Math"/>
                            </a:rPr>
                            <m:t>𝐜𝐥𝐢𝐦</m:t>
                          </m:r>
                        </m:sub>
                      </m:sSub>
                    </m:oMath>
                  </a14:m>
                  <a:r>
                    <a:rPr lang="en-US" sz="1600" dirty="0" smtClean="0"/>
                    <a:t> : climatology  of the reference</a:t>
                  </a:r>
                </a:p>
              </p:txBody>
            </p:sp>
          </mc:Choice>
          <mc:Fallback xmlns="">
            <p:sp>
              <p:nvSpPr>
                <p:cNvPr id="14" name="TextBox 13"/>
                <p:cNvSpPr txBox="1">
                  <a:spLocks noRot="1" noChangeAspect="1" noMove="1" noResize="1" noEditPoints="1" noAdjustHandles="1" noChangeArrowheads="1" noChangeShapeType="1" noTextEdit="1"/>
                </p:cNvSpPr>
                <p:nvPr/>
              </p:nvSpPr>
              <p:spPr>
                <a:xfrm>
                  <a:off x="468312" y="3499858"/>
                  <a:ext cx="4267200" cy="1346779"/>
                </a:xfrm>
                <a:prstGeom prst="rect">
                  <a:avLst/>
                </a:prstGeom>
                <a:blipFill rotWithShape="1">
                  <a:blip r:embed="rId4"/>
                  <a:stretch>
                    <a:fillRect t="-1357" b="-4977"/>
                  </a:stretch>
                </a:blipFill>
              </p:spPr>
              <p:txBody>
                <a:bodyPr/>
                <a:lstStyle/>
                <a:p>
                  <a:r>
                    <a:rPr lang="en-US">
                      <a:noFill/>
                    </a:rPr>
                    <a:t> </a:t>
                  </a:r>
                </a:p>
              </p:txBody>
            </p:sp>
          </mc:Fallback>
        </mc:AlternateContent>
      </p:grpSp>
      <p:grpSp>
        <p:nvGrpSpPr>
          <p:cNvPr id="18" name="Group 17"/>
          <p:cNvGrpSpPr/>
          <p:nvPr/>
        </p:nvGrpSpPr>
        <p:grpSpPr>
          <a:xfrm>
            <a:off x="5421312" y="1951037"/>
            <a:ext cx="4267200" cy="4931152"/>
            <a:chOff x="5421312" y="1744285"/>
            <a:chExt cx="4267200" cy="4931152"/>
          </a:xfrm>
        </p:grpSpPr>
        <p:sp>
          <p:nvSpPr>
            <p:cNvPr id="9" name="2 Marcador de contenido"/>
            <p:cNvSpPr txBox="1">
              <a:spLocks/>
            </p:cNvSpPr>
            <p:nvPr/>
          </p:nvSpPr>
          <p:spPr>
            <a:xfrm>
              <a:off x="5421312" y="2573047"/>
              <a:ext cx="4267200" cy="4102389"/>
            </a:xfrm>
            <a:prstGeom prst="rect">
              <a:avLst/>
            </a:prstGeom>
          </p:spPr>
          <p:style>
            <a:lnRef idx="1">
              <a:schemeClr val="dk1"/>
            </a:lnRef>
            <a:fillRef idx="2">
              <a:schemeClr val="dk1"/>
            </a:fillRef>
            <a:effectRef idx="1">
              <a:schemeClr val="dk1"/>
            </a:effectRef>
            <a:fontRef idx="minor">
              <a:schemeClr val="dk1"/>
            </a:fontRef>
          </p:style>
          <p:txBody>
            <a:bodyPr>
              <a:normAutofit/>
            </a:bodyPr>
            <a:lst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indent="0" algn="ctr"/>
              <a:endParaRPr lang="es-ES" sz="2800" b="1" kern="0" dirty="0">
                <a:solidFill>
                  <a:schemeClr val="tx1"/>
                </a:solidFill>
              </a:endParaRPr>
            </a:p>
          </p:txBody>
        </p:sp>
        <p:sp>
          <p:nvSpPr>
            <p:cNvPr id="7" name="6 CuadroTexto"/>
            <p:cNvSpPr txBox="1"/>
            <p:nvPr/>
          </p:nvSpPr>
          <p:spPr>
            <a:xfrm>
              <a:off x="6183312" y="1744285"/>
              <a:ext cx="2895600" cy="89255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2600" b="1" dirty="0" err="1" smtClean="0"/>
                <a:t>Calibration</a:t>
              </a:r>
              <a:endParaRPr lang="es-ES" sz="2600" b="1" dirty="0" smtClean="0"/>
            </a:p>
            <a:p>
              <a:pPr algn="ctr"/>
              <a:r>
                <a:rPr lang="es-ES" sz="2600" b="1" dirty="0" err="1" smtClean="0"/>
                <a:t>Inflation</a:t>
              </a:r>
              <a:r>
                <a:rPr lang="es-ES" sz="2600" b="1" dirty="0" smtClean="0"/>
                <a:t> </a:t>
              </a:r>
              <a:r>
                <a:rPr lang="es-ES" sz="2600" b="1" dirty="0" err="1" smtClean="0"/>
                <a:t>method</a:t>
              </a:r>
              <a:endParaRPr lang="es-ES" sz="2600" b="1" dirty="0" smtClean="0"/>
            </a:p>
          </p:txBody>
        </p:sp>
        <mc:AlternateContent xmlns:mc="http://schemas.openxmlformats.org/markup-compatibility/2006" xmlns:a14="http://schemas.microsoft.com/office/drawing/2010/main">
          <mc:Choice Requires="a14">
            <p:sp>
              <p:nvSpPr>
                <p:cNvPr id="10" name="TextBox 9"/>
                <p:cNvSpPr txBox="1"/>
                <p:nvPr/>
              </p:nvSpPr>
              <p:spPr>
                <a:xfrm>
                  <a:off x="6190614" y="2800905"/>
                  <a:ext cx="296449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a:rPr>
                              <m:t>𝐟</m:t>
                            </m:r>
                          </m:e>
                          <m:sub>
                            <m:r>
                              <a:rPr lang="en-US" b="1" i="0">
                                <a:latin typeface="Cambria Math"/>
                              </a:rPr>
                              <m:t>𝐜𝐨𝐫𝐫𝐞𝐜𝐭𝐞𝐝</m:t>
                            </m:r>
                          </m:sub>
                        </m:sSub>
                        <m:r>
                          <a:rPr lang="en-US" b="1" i="0">
                            <a:latin typeface="Cambria Math"/>
                          </a:rPr>
                          <m:t>=</m:t>
                        </m:r>
                        <m:r>
                          <a:rPr lang="en-US" b="1" i="0">
                            <a:latin typeface="Cambria Math"/>
                            <a:ea typeface="Cambria Math"/>
                          </a:rPr>
                          <m:t>𝛂</m:t>
                        </m:r>
                        <m:sSub>
                          <m:sSubPr>
                            <m:ctrlPr>
                              <a:rPr lang="en-US" b="1" i="1">
                                <a:latin typeface="Cambria Math" panose="02040503050406030204" pitchFamily="18" charset="0"/>
                                <a:ea typeface="Cambria Math"/>
                              </a:rPr>
                            </m:ctrlPr>
                          </m:sSubPr>
                          <m:e>
                            <m:r>
                              <a:rPr lang="en-US" b="1" i="0">
                                <a:latin typeface="Cambria Math"/>
                                <a:ea typeface="Cambria Math"/>
                              </a:rPr>
                              <m:t>𝐟</m:t>
                            </m:r>
                          </m:e>
                          <m:sub>
                            <m:r>
                              <a:rPr lang="en-US" b="1" i="0">
                                <a:latin typeface="Cambria Math"/>
                                <a:ea typeface="Cambria Math"/>
                              </a:rPr>
                              <m:t>𝐞𝐦</m:t>
                            </m:r>
                          </m:sub>
                        </m:sSub>
                        <m:r>
                          <a:rPr lang="en-US" b="1" i="0">
                            <a:latin typeface="Cambria Math"/>
                            <a:ea typeface="Cambria Math"/>
                          </a:rPr>
                          <m:t>+</m:t>
                        </m:r>
                        <m:r>
                          <a:rPr lang="en-US" b="1" i="0">
                            <a:latin typeface="Cambria Math"/>
                            <a:ea typeface="Cambria Math"/>
                          </a:rPr>
                          <m:t>𝛃</m:t>
                        </m:r>
                        <m:sSub>
                          <m:sSubPr>
                            <m:ctrlPr>
                              <a:rPr lang="en-US" b="1" i="1" smtClean="0">
                                <a:latin typeface="Cambria Math" panose="02040503050406030204" pitchFamily="18" charset="0"/>
                                <a:ea typeface="Cambria Math"/>
                              </a:rPr>
                            </m:ctrlPr>
                          </m:sSubPr>
                          <m:e>
                            <m:r>
                              <a:rPr lang="en-US" b="1" i="0" smtClean="0">
                                <a:latin typeface="Cambria Math"/>
                                <a:ea typeface="Cambria Math"/>
                              </a:rPr>
                              <m:t>𝐟</m:t>
                            </m:r>
                          </m:e>
                          <m:sub>
                            <m:r>
                              <a:rPr lang="en-US" b="1" i="0" smtClean="0">
                                <a:latin typeface="Cambria Math"/>
                                <a:ea typeface="Cambria Math"/>
                              </a:rPr>
                              <m:t>𝐝𝐢𝐟𝐟</m:t>
                            </m:r>
                          </m:sub>
                        </m:sSub>
                      </m:oMath>
                    </m:oMathPara>
                  </a14:m>
                  <a:endParaRPr lang="en-US" b="1" dirty="0">
                    <a:ea typeface="Cambria Math"/>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190614" y="2800905"/>
                  <a:ext cx="2964498" cy="369332"/>
                </a:xfrm>
                <a:prstGeom prst="rect">
                  <a:avLst/>
                </a:prstGeom>
                <a:blipFill rotWithShape="1">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14944" y="3242536"/>
                  <a:ext cx="188756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i="0" smtClean="0">
                            <a:latin typeface="Cambria Math"/>
                            <a:ea typeface="Cambria Math"/>
                          </a:rPr>
                          <m:t>α</m:t>
                        </m:r>
                        <m:r>
                          <a:rPr lang="en-US" i="0" smtClean="0">
                            <a:latin typeface="Cambria Math"/>
                            <a:ea typeface="Cambria Math"/>
                          </a:rPr>
                          <m:t>=</m:t>
                        </m:r>
                        <m:r>
                          <m:rPr>
                            <m:sty m:val="p"/>
                          </m:rPr>
                          <a:rPr lang="en-US" i="0" smtClean="0">
                            <a:latin typeface="Cambria Math"/>
                            <a:ea typeface="Cambria Math"/>
                          </a:rPr>
                          <m:t>abs</m:t>
                        </m:r>
                        <m:r>
                          <a:rPr lang="en-US" i="0" smtClean="0">
                            <a:latin typeface="Cambria Math"/>
                            <a:ea typeface="Cambria Math"/>
                          </a:rPr>
                          <m:t>(</m:t>
                        </m:r>
                        <m:r>
                          <m:rPr>
                            <m:sty m:val="p"/>
                          </m:rPr>
                          <a:rPr lang="en-US" i="0" smtClean="0">
                            <a:latin typeface="Cambria Math"/>
                            <a:ea typeface="Cambria Math"/>
                          </a:rPr>
                          <m:t>ρ</m:t>
                        </m:r>
                        <m:r>
                          <a:rPr lang="en-US" i="0" smtClean="0">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m:rPr>
                                    <m:sty m:val="p"/>
                                  </m:rPr>
                                  <a:rPr lang="en-US" i="0">
                                    <a:latin typeface="Cambria Math"/>
                                    <a:ea typeface="Cambria Math"/>
                                  </a:rPr>
                                  <m:t>s</m:t>
                                </m:r>
                              </m:e>
                              <m:sub>
                                <m:r>
                                  <m:rPr>
                                    <m:sty m:val="p"/>
                                  </m:rPr>
                                  <a:rPr lang="en-US" b="0" i="0" smtClean="0">
                                    <a:latin typeface="Cambria Math"/>
                                    <a:ea typeface="Cambria Math"/>
                                  </a:rPr>
                                  <m:t>ref</m:t>
                                </m:r>
                              </m:sub>
                            </m:sSub>
                          </m:num>
                          <m:den>
                            <m:sSub>
                              <m:sSubPr>
                                <m:ctrlPr>
                                  <a:rPr lang="en-US" i="1">
                                    <a:latin typeface="Cambria Math" panose="02040503050406030204" pitchFamily="18" charset="0"/>
                                    <a:ea typeface="Cambria Math"/>
                                  </a:rPr>
                                </m:ctrlPr>
                              </m:sSubPr>
                              <m:e>
                                <m:r>
                                  <m:rPr>
                                    <m:sty m:val="p"/>
                                  </m:rPr>
                                  <a:rPr lang="en-US" i="0">
                                    <a:latin typeface="Cambria Math"/>
                                    <a:ea typeface="Cambria Math"/>
                                  </a:rPr>
                                  <m:t>s</m:t>
                                </m:r>
                              </m:e>
                              <m:sub>
                                <m:r>
                                  <m:rPr>
                                    <m:sty m:val="p"/>
                                  </m:rPr>
                                  <a:rPr lang="en-US" i="0">
                                    <a:latin typeface="Cambria Math"/>
                                    <a:ea typeface="Cambria Math"/>
                                  </a:rPr>
                                  <m:t>clim</m:t>
                                </m:r>
                              </m:sub>
                            </m:sSub>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514944" y="3242536"/>
                  <a:ext cx="1887568" cy="61350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82964" y="3246437"/>
                  <a:ext cx="2045560" cy="6135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0" smtClean="0">
                            <a:latin typeface="Cambria Math"/>
                            <a:ea typeface="Cambria Math"/>
                          </a:rPr>
                          <m:t>β</m:t>
                        </m:r>
                        <m:r>
                          <a:rPr lang="en-US" b="0" i="0" smtClean="0">
                            <a:latin typeface="Cambria Math"/>
                            <a:ea typeface="Cambria Math"/>
                          </a:rPr>
                          <m:t>=</m:t>
                        </m:r>
                        <m:rad>
                          <m:radPr>
                            <m:degHide m:val="on"/>
                            <m:ctrlPr>
                              <a:rPr lang="en-US" b="0" i="1" smtClean="0">
                                <a:latin typeface="Cambria Math" panose="02040503050406030204" pitchFamily="18" charset="0"/>
                                <a:ea typeface="Cambria Math"/>
                              </a:rPr>
                            </m:ctrlPr>
                          </m:radPr>
                          <m:deg/>
                          <m:e>
                            <m:r>
                              <a:rPr lang="en-US" b="0" i="0" smtClean="0">
                                <a:latin typeface="Cambria Math"/>
                                <a:ea typeface="Cambria Math"/>
                              </a:rPr>
                              <m:t>1−(</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ρ</m:t>
                                </m:r>
                              </m:e>
                              <m:sup>
                                <m:r>
                                  <a:rPr lang="en-US" b="0" i="0" smtClean="0">
                                    <a:latin typeface="Cambria Math"/>
                                    <a:ea typeface="Cambria Math"/>
                                  </a:rPr>
                                  <m:t>2</m:t>
                                </m:r>
                              </m:sup>
                            </m:sSup>
                            <m:r>
                              <a:rPr lang="en-US" b="0" i="0" smtClean="0">
                                <a:latin typeface="Cambria Math"/>
                                <a:ea typeface="Cambria Math"/>
                              </a:rPr>
                              <m:t>)</m:t>
                            </m:r>
                          </m:e>
                        </m:rad>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m:rPr>
                                    <m:sty m:val="p"/>
                                  </m:rPr>
                                  <a:rPr lang="en-US" i="0">
                                    <a:latin typeface="Cambria Math"/>
                                    <a:ea typeface="Cambria Math"/>
                                  </a:rPr>
                                  <m:t>s</m:t>
                                </m:r>
                              </m:e>
                              <m:sub>
                                <m:r>
                                  <m:rPr>
                                    <m:sty m:val="p"/>
                                  </m:rPr>
                                  <a:rPr lang="en-US" b="0" i="0" smtClean="0">
                                    <a:latin typeface="Cambria Math"/>
                                    <a:ea typeface="Cambria Math"/>
                                  </a:rPr>
                                  <m:t>ref</m:t>
                                </m:r>
                              </m:sub>
                            </m:sSub>
                          </m:num>
                          <m:den>
                            <m:sSub>
                              <m:sSubPr>
                                <m:ctrlPr>
                                  <a:rPr lang="en-US" i="1">
                                    <a:latin typeface="Cambria Math" panose="02040503050406030204" pitchFamily="18" charset="0"/>
                                    <a:ea typeface="Cambria Math"/>
                                  </a:rPr>
                                </m:ctrlPr>
                              </m:sSubPr>
                              <m:e>
                                <m:r>
                                  <m:rPr>
                                    <m:sty m:val="p"/>
                                  </m:rPr>
                                  <a:rPr lang="en-US" i="0">
                                    <a:latin typeface="Cambria Math"/>
                                    <a:ea typeface="Cambria Math"/>
                                  </a:rPr>
                                  <m:t>s</m:t>
                                </m:r>
                              </m:e>
                              <m:sub>
                                <m:r>
                                  <m:rPr>
                                    <m:sty m:val="p"/>
                                  </m:rPr>
                                  <a:rPr lang="en-US" b="0" i="0" smtClean="0">
                                    <a:latin typeface="Cambria Math"/>
                                    <a:ea typeface="Cambria Math"/>
                                  </a:rPr>
                                  <m:t>e</m:t>
                                </m:r>
                              </m:sub>
                            </m:sSub>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582964" y="3246437"/>
                  <a:ext cx="2045560" cy="61350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21312" y="3851331"/>
                  <a:ext cx="4267200" cy="2824106"/>
                </a:xfrm>
                <a:prstGeom prst="rect">
                  <a:avLst/>
                </a:prstGeom>
                <a:noFill/>
              </p:spPr>
              <p:txBody>
                <a:bodyPr wrap="square" rtlCol="0">
                  <a:spAutoFit/>
                </a:bodyPr>
                <a:lstStyle/>
                <a:p>
                  <a14:m>
                    <m:oMath xmlns:m="http://schemas.openxmlformats.org/officeDocument/2006/math">
                      <m:sSub>
                        <m:sSubPr>
                          <m:ctrlPr>
                            <a:rPr lang="en-US" sz="1600" b="1" i="1" smtClean="0">
                              <a:latin typeface="Cambria Math" panose="02040503050406030204" pitchFamily="18" charset="0"/>
                            </a:rPr>
                          </m:ctrlPr>
                        </m:sSubPr>
                        <m:e>
                          <m:r>
                            <a:rPr lang="en-US" sz="1600" b="1" i="0" smtClean="0">
                              <a:latin typeface="Cambria Math"/>
                            </a:rPr>
                            <m:t>𝐟</m:t>
                          </m:r>
                        </m:e>
                        <m:sub>
                          <m:r>
                            <a:rPr lang="en-US" sz="1600" b="1" i="0" smtClean="0">
                              <a:latin typeface="Cambria Math"/>
                            </a:rPr>
                            <m:t>𝐞𝐦</m:t>
                          </m:r>
                        </m:sub>
                      </m:sSub>
                      <m:r>
                        <a:rPr lang="en-US" sz="1600" b="1" i="1">
                          <a:latin typeface="Cambria Math"/>
                        </a:rPr>
                        <m:t> </m:t>
                      </m:r>
                    </m:oMath>
                  </a14:m>
                  <a:r>
                    <a:rPr lang="en-US" sz="1600" dirty="0" smtClean="0"/>
                    <a:t>: ensemble mean of the forecast</a:t>
                  </a:r>
                </a:p>
                <a:p>
                  <a14:m>
                    <m:oMath xmlns:m="http://schemas.openxmlformats.org/officeDocument/2006/math">
                      <m:sSub>
                        <m:sSubPr>
                          <m:ctrlPr>
                            <a:rPr lang="en-US" sz="1600" b="1" i="1">
                              <a:latin typeface="Cambria Math" panose="02040503050406030204" pitchFamily="18" charset="0"/>
                            </a:rPr>
                          </m:ctrlPr>
                        </m:sSubPr>
                        <m:e>
                          <m:r>
                            <a:rPr lang="en-US" sz="1600" b="1">
                              <a:latin typeface="Cambria Math"/>
                            </a:rPr>
                            <m:t>𝐟</m:t>
                          </m:r>
                        </m:e>
                        <m:sub>
                          <m:r>
                            <a:rPr lang="en-US" sz="1600" b="1" i="0" smtClean="0">
                              <a:latin typeface="Cambria Math"/>
                            </a:rPr>
                            <m:t>𝐝𝐢𝐟𝐟</m:t>
                          </m:r>
                        </m:sub>
                      </m:sSub>
                    </m:oMath>
                  </a14:m>
                  <a:r>
                    <a:rPr lang="en-US" sz="1600" dirty="0" smtClean="0"/>
                    <a:t> :difference of the ensemble member with the ensemble mean </a:t>
                  </a:r>
                </a:p>
                <a:p>
                  <a14:m>
                    <m:oMath xmlns:m="http://schemas.openxmlformats.org/officeDocument/2006/math">
                      <m:r>
                        <a:rPr lang="en-US" sz="1600" b="1" i="0" smtClean="0">
                          <a:latin typeface="Cambria Math"/>
                          <a:ea typeface="Cambria Math"/>
                        </a:rPr>
                        <m:t>𝛒</m:t>
                      </m:r>
                    </m:oMath>
                  </a14:m>
                  <a:r>
                    <a:rPr lang="en-US" sz="1600" dirty="0" smtClean="0"/>
                    <a:t> : correlation between the ensemble mean and the reference </a:t>
                  </a:r>
                </a:p>
                <a:p>
                  <a14:m>
                    <m:oMath xmlns:m="http://schemas.openxmlformats.org/officeDocument/2006/math">
                      <m:sSub>
                        <m:sSubPr>
                          <m:ctrlPr>
                            <a:rPr lang="en-US" sz="1600" b="1" i="1">
                              <a:latin typeface="Cambria Math" panose="02040503050406030204" pitchFamily="18" charset="0"/>
                            </a:rPr>
                          </m:ctrlPr>
                        </m:sSubPr>
                        <m:e>
                          <m:r>
                            <a:rPr lang="en-US" sz="1600" b="1" i="1" smtClean="0">
                              <a:latin typeface="Cambria Math"/>
                            </a:rPr>
                            <m:t>𝒔</m:t>
                          </m:r>
                        </m:e>
                        <m:sub>
                          <m:r>
                            <a:rPr lang="en-US" sz="1600" b="1" i="1" smtClean="0">
                              <a:latin typeface="Cambria Math"/>
                            </a:rPr>
                            <m:t>𝒓𝒆𝒇</m:t>
                          </m:r>
                        </m:sub>
                      </m:sSub>
                    </m:oMath>
                  </a14:m>
                  <a:r>
                    <a:rPr lang="en-US" sz="1600" dirty="0" smtClean="0"/>
                    <a:t> : standard deviation of the reference</a:t>
                  </a:r>
                </a:p>
                <a:p>
                  <a14:m>
                    <m:oMath xmlns:m="http://schemas.openxmlformats.org/officeDocument/2006/math">
                      <m:sSub>
                        <m:sSubPr>
                          <m:ctrlPr>
                            <a:rPr lang="en-US" sz="1600" b="1" i="1">
                              <a:latin typeface="Cambria Math" panose="02040503050406030204" pitchFamily="18" charset="0"/>
                            </a:rPr>
                          </m:ctrlPr>
                        </m:sSubPr>
                        <m:e>
                          <m:r>
                            <a:rPr lang="en-US" sz="1600" b="1">
                              <a:latin typeface="Cambria Math"/>
                            </a:rPr>
                            <m:t>𝐬</m:t>
                          </m:r>
                        </m:e>
                        <m:sub>
                          <m:r>
                            <a:rPr lang="en-US" sz="1600" b="1">
                              <a:latin typeface="Cambria Math"/>
                            </a:rPr>
                            <m:t>𝐜𝐥𝐢𝐦</m:t>
                          </m:r>
                        </m:sub>
                      </m:sSub>
                    </m:oMath>
                  </a14:m>
                  <a:r>
                    <a:rPr lang="en-US" sz="1600" dirty="0" smtClean="0"/>
                    <a:t> : standard deviation of the ensemble mean </a:t>
                  </a:r>
                  <a14:m>
                    <m:oMath xmlns:m="http://schemas.openxmlformats.org/officeDocument/2006/math">
                      <m:sSub>
                        <m:sSubPr>
                          <m:ctrlPr>
                            <a:rPr lang="en-US" sz="1600" b="1" i="1">
                              <a:latin typeface="Cambria Math" panose="02040503050406030204" pitchFamily="18" charset="0"/>
                            </a:rPr>
                          </m:ctrlPr>
                        </m:sSubPr>
                        <m:e>
                          <m:r>
                            <a:rPr lang="en-US" sz="1600" b="1">
                              <a:latin typeface="Cambria Math"/>
                            </a:rPr>
                            <m:t>𝐬</m:t>
                          </m:r>
                        </m:e>
                        <m:sub>
                          <m:r>
                            <a:rPr lang="en-US" sz="1600" b="1" i="1" smtClean="0">
                              <a:latin typeface="Cambria Math"/>
                            </a:rPr>
                            <m:t>𝒆</m:t>
                          </m:r>
                        </m:sub>
                      </m:sSub>
                      <m:r>
                        <a:rPr lang="en-US" sz="1600" b="1" i="1">
                          <a:latin typeface="Cambria Math"/>
                        </a:rPr>
                        <m:t> </m:t>
                      </m:r>
                    </m:oMath>
                  </a14:m>
                  <a:r>
                    <a:rPr lang="en-US" sz="1600" dirty="0" smtClean="0"/>
                    <a:t>: standard deviation of the anomalies of all ensemble members calculated with respect to corresponding (i.e., same start date and lead time) the ensemble mean.</a:t>
                  </a:r>
                </a:p>
              </p:txBody>
            </p:sp>
          </mc:Choice>
          <mc:Fallback xmlns="">
            <p:sp>
              <p:nvSpPr>
                <p:cNvPr id="15" name="TextBox 14"/>
                <p:cNvSpPr txBox="1">
                  <a:spLocks noRot="1" noChangeAspect="1" noMove="1" noResize="1" noEditPoints="1" noAdjustHandles="1" noChangeArrowheads="1" noChangeShapeType="1" noTextEdit="1"/>
                </p:cNvSpPr>
                <p:nvPr/>
              </p:nvSpPr>
              <p:spPr>
                <a:xfrm>
                  <a:off x="5421312" y="3851331"/>
                  <a:ext cx="4267200" cy="2824106"/>
                </a:xfrm>
                <a:prstGeom prst="rect">
                  <a:avLst/>
                </a:prstGeom>
                <a:blipFill rotWithShape="1">
                  <a:blip r:embed="rId8"/>
                  <a:stretch>
                    <a:fillRect l="-714" t="-648" b="-1944"/>
                  </a:stretch>
                </a:blipFill>
              </p:spPr>
              <p:txBody>
                <a:bodyPr/>
                <a:lstStyle/>
                <a:p>
                  <a:r>
                    <a:rPr lang="en-US">
                      <a:noFill/>
                    </a:rPr>
                    <a:t> </a:t>
                  </a:r>
                </a:p>
              </p:txBody>
            </p:sp>
          </mc:Fallback>
        </mc:AlternateContent>
      </p:grpSp>
      <p:sp>
        <p:nvSpPr>
          <p:cNvPr id="16" name="TextBox 15"/>
          <p:cNvSpPr txBox="1"/>
          <p:nvPr/>
        </p:nvSpPr>
        <p:spPr>
          <a:xfrm>
            <a:off x="696912" y="6975772"/>
            <a:ext cx="8518432" cy="461665"/>
          </a:xfrm>
          <a:prstGeom prst="rect">
            <a:avLst/>
          </a:prstGeom>
          <a:noFill/>
        </p:spPr>
        <p:txBody>
          <a:bodyPr wrap="square" rtlCol="0">
            <a:spAutoFit/>
          </a:bodyPr>
          <a:lstStyle/>
          <a:p>
            <a:pPr algn="ctr"/>
            <a:r>
              <a:rPr lang="en-US" sz="2400" dirty="0" smtClean="0"/>
              <a:t>Both methods are applied in ‘One-year out cross-validated’  mode</a:t>
            </a:r>
            <a:endParaRPr lang="en-US" sz="2400" dirty="0"/>
          </a:p>
        </p:txBody>
      </p:sp>
      <p:sp>
        <p:nvSpPr>
          <p:cNvPr id="20"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Introduction          </a:t>
            </a:r>
            <a:r>
              <a:rPr lang="en-US" sz="2400" b="1" dirty="0" smtClean="0">
                <a:solidFill>
                  <a:schemeClr val="tx1"/>
                </a:solidFill>
              </a:rPr>
              <a:t> Methods           </a:t>
            </a:r>
            <a:r>
              <a:rPr lang="en-US" sz="2400" dirty="0"/>
              <a:t>Results    </a:t>
            </a:r>
            <a:r>
              <a:rPr lang="en-US" sz="2400" dirty="0" smtClean="0"/>
              <a:t>     Summary          Future work</a:t>
            </a:r>
          </a:p>
        </p:txBody>
      </p:sp>
    </p:spTree>
    <p:extLst>
      <p:ext uri="{BB962C8B-B14F-4D97-AF65-F5344CB8AC3E}">
        <p14:creationId xmlns:p14="http://schemas.microsoft.com/office/powerpoint/2010/main" val="355783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7" y="4922837"/>
            <a:ext cx="9289023" cy="2594563"/>
          </a:xfrm>
          <a:prstGeom prst="rect">
            <a:avLst/>
          </a:prstGeom>
          <a:noFill/>
        </p:spPr>
      </p:pic>
      <p:grpSp>
        <p:nvGrpSpPr>
          <p:cNvPr id="33" name="Group 32"/>
          <p:cNvGrpSpPr/>
          <p:nvPr/>
        </p:nvGrpSpPr>
        <p:grpSpPr>
          <a:xfrm>
            <a:off x="1382712" y="3368259"/>
            <a:ext cx="7270242" cy="1000225"/>
            <a:chOff x="381736" y="3998812"/>
            <a:chExt cx="6244432" cy="1000225"/>
          </a:xfrm>
        </p:grpSpPr>
        <p:sp>
          <p:nvSpPr>
            <p:cNvPr id="16" name="CustomShape 1"/>
            <p:cNvSpPr/>
            <p:nvPr/>
          </p:nvSpPr>
          <p:spPr>
            <a:xfrm>
              <a:off x="2661155" y="4316974"/>
              <a:ext cx="3965013" cy="614850"/>
            </a:xfrm>
            <a:prstGeom prst="rect">
              <a:avLst/>
            </a:prstGeom>
          </p:spPr>
          <p:txBody>
            <a:bodyPr lIns="90000" tIns="45000" rIns="90000" bIns="45000"/>
            <a:lstStyle/>
            <a:p>
              <a:pPr algn="just">
                <a:lnSpc>
                  <a:spcPct val="100000"/>
                </a:lnSpc>
              </a:pPr>
              <a:r>
                <a:rPr lang="en-GB" b="1" dirty="0">
                  <a:latin typeface="Calibri"/>
                </a:rPr>
                <a:t>Power output curve from technical turbine specifications: </a:t>
              </a:r>
              <a:r>
                <a:rPr lang="en-GB" b="1" dirty="0" err="1" smtClean="0">
                  <a:latin typeface="Calibri"/>
                </a:rPr>
                <a:t>Vestas</a:t>
              </a:r>
              <a:r>
                <a:rPr lang="en-GB" b="1" dirty="0" smtClean="0">
                  <a:latin typeface="Calibri"/>
                </a:rPr>
                <a:t> </a:t>
              </a:r>
              <a:r>
                <a:rPr lang="en-GB" b="1" dirty="0">
                  <a:latin typeface="Calibri"/>
                </a:rPr>
                <a:t>2.0 </a:t>
              </a:r>
              <a:r>
                <a:rPr lang="en-GB" b="1" dirty="0" smtClean="0">
                  <a:latin typeface="Calibri"/>
                </a:rPr>
                <a:t>MW</a:t>
              </a:r>
              <a:endParaRPr b="1" dirty="0"/>
            </a:p>
          </p:txBody>
        </p:sp>
        <mc:AlternateContent xmlns:mc="http://schemas.openxmlformats.org/markup-compatibility/2006" xmlns:a14="http://schemas.microsoft.com/office/drawing/2010/main">
          <mc:Choice Requires="a14">
            <p:sp>
              <p:nvSpPr>
                <p:cNvPr id="28" name="TextBox 27"/>
                <p:cNvSpPr txBox="1"/>
                <p:nvPr/>
              </p:nvSpPr>
              <p:spPr>
                <a:xfrm>
                  <a:off x="392113" y="4429586"/>
                  <a:ext cx="1822178" cy="56945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smtClean="0">
                      <a:latin typeface="Times" pitchFamily="18" charset="0"/>
                      <a:ea typeface="Cambria Math"/>
                    </a:rPr>
                    <a:t>CF (%)</a:t>
                  </a:r>
                  <a14:m>
                    <m:oMath xmlns:m="http://schemas.openxmlformats.org/officeDocument/2006/math">
                      <m:r>
                        <a:rPr lang="en-US" sz="2000" b="1" i="1" smtClean="0">
                          <a:latin typeface="Cambria Math"/>
                          <a:ea typeface="Cambria Math"/>
                        </a:rPr>
                        <m:t>= </m:t>
                      </m:r>
                      <m:f>
                        <m:fPr>
                          <m:ctrlPr>
                            <a:rPr lang="en-US" sz="2000" b="1" i="1" smtClean="0">
                              <a:latin typeface="Cambria Math" panose="02040503050406030204" pitchFamily="18" charset="0"/>
                              <a:ea typeface="Cambria Math"/>
                            </a:rPr>
                          </m:ctrlPr>
                        </m:fPr>
                        <m:num>
                          <m:r>
                            <a:rPr lang="en-US" sz="2000" b="1" i="1" smtClean="0">
                              <a:latin typeface="Cambria Math"/>
                              <a:ea typeface="Cambria Math"/>
                            </a:rPr>
                            <m:t>𝑷</m:t>
                          </m:r>
                        </m:num>
                        <m:den>
                          <m:sSub>
                            <m:sSubPr>
                              <m:ctrlPr>
                                <a:rPr lang="en-US" sz="2000" b="1" i="1" smtClean="0">
                                  <a:latin typeface="Cambria Math" panose="02040503050406030204" pitchFamily="18" charset="0"/>
                                  <a:ea typeface="Cambria Math"/>
                                </a:rPr>
                              </m:ctrlPr>
                            </m:sSubPr>
                            <m:e>
                              <m:r>
                                <a:rPr lang="en-US" sz="2000" b="1" i="1" smtClean="0">
                                  <a:latin typeface="Cambria Math"/>
                                  <a:ea typeface="Cambria Math"/>
                                </a:rPr>
                                <m:t>𝑷</m:t>
                              </m:r>
                            </m:e>
                            <m:sub>
                              <m:r>
                                <a:rPr lang="en-US" sz="2000" b="1" i="1" smtClean="0">
                                  <a:latin typeface="Cambria Math"/>
                                  <a:ea typeface="Cambria Math"/>
                                </a:rPr>
                                <m:t>𝒕𝒖𝒓𝒃𝒊𝒏𝒆</m:t>
                              </m:r>
                            </m:sub>
                          </m:sSub>
                        </m:den>
                      </m:f>
                    </m:oMath>
                  </a14:m>
                  <a:endParaRPr lang="en-US" sz="2000" b="1" dirty="0">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2113" y="4429586"/>
                  <a:ext cx="1822178" cy="569451"/>
                </a:xfrm>
                <a:prstGeom prst="rect">
                  <a:avLst/>
                </a:prstGeom>
                <a:blipFill rotWithShape="1">
                  <a:blip r:embed="rId8"/>
                  <a:stretch>
                    <a:fillRect/>
                  </a:stretch>
                </a:blipFill>
              </p:spPr>
              <p:txBody>
                <a:bodyPr/>
                <a:lstStyle/>
                <a:p>
                  <a:r>
                    <a:rPr lang="en-US">
                      <a:noFill/>
                    </a:rPr>
                    <a:t> </a:t>
                  </a:r>
                </a:p>
              </p:txBody>
            </p:sp>
          </mc:Fallback>
        </mc:AlternateContent>
        <p:sp>
          <p:nvSpPr>
            <p:cNvPr id="29" name="TextBox 28"/>
            <p:cNvSpPr txBox="1"/>
            <p:nvPr/>
          </p:nvSpPr>
          <p:spPr>
            <a:xfrm>
              <a:off x="381736" y="3998812"/>
              <a:ext cx="2514600" cy="461665"/>
            </a:xfrm>
            <a:prstGeom prst="rect">
              <a:avLst/>
            </a:prstGeom>
            <a:noFill/>
          </p:spPr>
          <p:txBody>
            <a:bodyPr wrap="square" rtlCol="0">
              <a:spAutoFit/>
            </a:bodyPr>
            <a:lstStyle/>
            <a:p>
              <a:r>
                <a:rPr lang="en-US" sz="2400" b="1" dirty="0" smtClean="0"/>
                <a:t>Capacity  Factor </a:t>
              </a:r>
              <a:endParaRPr lang="en-US" sz="2400" b="1" dirty="0"/>
            </a:p>
          </p:txBody>
        </p:sp>
      </p:grpSp>
      <p:sp>
        <p:nvSpPr>
          <p:cNvPr id="37" name="Rectangle 36"/>
          <p:cNvSpPr/>
          <p:nvPr/>
        </p:nvSpPr>
        <p:spPr>
          <a:xfrm>
            <a:off x="7935912" y="2116355"/>
            <a:ext cx="2133600" cy="1815882"/>
          </a:xfrm>
          <a:prstGeom prst="rect">
            <a:avLst/>
          </a:prstGeom>
        </p:spPr>
        <p:txBody>
          <a:bodyPr wrap="square">
            <a:spAutoFit/>
          </a:bodyPr>
          <a:lstStyle/>
          <a:p>
            <a:pPr>
              <a:lnSpc>
                <a:spcPct val="100000"/>
              </a:lnSpc>
            </a:pPr>
            <a:r>
              <a:rPr lang="en-US" sz="1400" b="1" i="1" dirty="0" smtClean="0">
                <a:solidFill>
                  <a:schemeClr val="tx1">
                    <a:lumMod val="50000"/>
                    <a:lumOff val="50000"/>
                  </a:schemeClr>
                </a:solidFill>
              </a:rPr>
              <a:t>p : surface pressure      </a:t>
            </a:r>
          </a:p>
          <a:p>
            <a:pPr>
              <a:lnSpc>
                <a:spcPct val="100000"/>
              </a:lnSpc>
            </a:pPr>
            <a:r>
              <a:rPr lang="en-US" sz="1400" b="1" i="1" dirty="0" smtClean="0">
                <a:solidFill>
                  <a:schemeClr val="tx1">
                    <a:lumMod val="50000"/>
                    <a:lumOff val="50000"/>
                  </a:schemeClr>
                </a:solidFill>
              </a:rPr>
              <a:t>R : ideal gas constant</a:t>
            </a:r>
          </a:p>
          <a:p>
            <a:pPr>
              <a:lnSpc>
                <a:spcPct val="100000"/>
              </a:lnSpc>
            </a:pPr>
            <a:r>
              <a:rPr lang="en-US" sz="1400" b="1" i="1" dirty="0" smtClean="0">
                <a:solidFill>
                  <a:schemeClr val="tx1">
                    <a:lumMod val="50000"/>
                    <a:lumOff val="50000"/>
                  </a:schemeClr>
                </a:solidFill>
              </a:rPr>
              <a:t>T: temperature</a:t>
            </a:r>
          </a:p>
          <a:p>
            <a:pPr>
              <a:lnSpc>
                <a:spcPct val="100000"/>
              </a:lnSpc>
            </a:pPr>
            <a:r>
              <a:rPr lang="en-US" sz="1400" b="1" i="1" dirty="0" smtClean="0">
                <a:solidFill>
                  <a:schemeClr val="tx1">
                    <a:lumMod val="50000"/>
                    <a:lumOff val="50000"/>
                  </a:schemeClr>
                </a:solidFill>
              </a:rPr>
              <a:t>v : </a:t>
            </a:r>
            <a:r>
              <a:rPr lang="en-US" sz="1400" b="1" i="1" dirty="0">
                <a:solidFill>
                  <a:schemeClr val="tx1">
                    <a:lumMod val="50000"/>
                    <a:lumOff val="50000"/>
                  </a:schemeClr>
                </a:solidFill>
              </a:rPr>
              <a:t>wind speed</a:t>
            </a:r>
          </a:p>
          <a:p>
            <a:pPr>
              <a:lnSpc>
                <a:spcPct val="100000"/>
              </a:lnSpc>
            </a:pPr>
            <a:r>
              <a:rPr lang="en-US" sz="1400" b="1" i="1" dirty="0" smtClean="0">
                <a:solidFill>
                  <a:schemeClr val="tx1">
                    <a:lumMod val="50000"/>
                    <a:lumOff val="50000"/>
                  </a:schemeClr>
                </a:solidFill>
              </a:rPr>
              <a:t>A </a:t>
            </a:r>
            <a:r>
              <a:rPr lang="en-US" sz="1400" b="1" i="1" dirty="0">
                <a:solidFill>
                  <a:schemeClr val="tx1">
                    <a:lumMod val="50000"/>
                    <a:lumOff val="50000"/>
                  </a:schemeClr>
                </a:solidFill>
              </a:rPr>
              <a:t>:</a:t>
            </a:r>
            <a:r>
              <a:rPr lang="en-US" sz="1400" b="1" i="1" dirty="0" smtClean="0">
                <a:solidFill>
                  <a:schemeClr val="tx1">
                    <a:lumMod val="50000"/>
                    <a:lumOff val="50000"/>
                  </a:schemeClr>
                </a:solidFill>
              </a:rPr>
              <a:t> </a:t>
            </a:r>
            <a:r>
              <a:rPr lang="en-US" sz="1400" b="1" i="1" dirty="0">
                <a:solidFill>
                  <a:schemeClr val="tx1">
                    <a:lumMod val="50000"/>
                    <a:lumOff val="50000"/>
                  </a:schemeClr>
                </a:solidFill>
              </a:rPr>
              <a:t>area of turbine perpendicular to </a:t>
            </a:r>
            <a:r>
              <a:rPr lang="en-US" sz="1400" b="1" i="1" dirty="0" smtClean="0">
                <a:solidFill>
                  <a:schemeClr val="tx1">
                    <a:lumMod val="50000"/>
                    <a:lumOff val="50000"/>
                  </a:schemeClr>
                </a:solidFill>
              </a:rPr>
              <a:t>wind</a:t>
            </a:r>
            <a:r>
              <a:rPr lang="en-US" sz="1400" b="1" i="1" dirty="0">
                <a:solidFill>
                  <a:schemeClr val="tx1">
                    <a:lumMod val="50000"/>
                    <a:lumOff val="50000"/>
                  </a:schemeClr>
                </a:solidFill>
              </a:rPr>
              <a:t> </a:t>
            </a:r>
            <a:r>
              <a:rPr lang="en-US" sz="1400" b="1" i="1" dirty="0" smtClean="0">
                <a:solidFill>
                  <a:schemeClr val="tx1">
                    <a:lumMod val="50000"/>
                    <a:lumOff val="50000"/>
                  </a:schemeClr>
                </a:solidFill>
              </a:rPr>
              <a:t>direction</a:t>
            </a:r>
          </a:p>
          <a:p>
            <a:pPr>
              <a:lnSpc>
                <a:spcPct val="100000"/>
              </a:lnSpc>
            </a:pPr>
            <a:endParaRPr lang="en-US" sz="1400" b="1" i="1" dirty="0">
              <a:solidFill>
                <a:schemeClr val="tx1">
                  <a:lumMod val="50000"/>
                  <a:lumOff val="50000"/>
                </a:schemeClr>
              </a:solidFill>
            </a:endParaRPr>
          </a:p>
        </p:txBody>
      </p:sp>
      <p:sp>
        <p:nvSpPr>
          <p:cNvPr id="12" name="Oval 11"/>
          <p:cNvSpPr/>
          <p:nvPr/>
        </p:nvSpPr>
        <p:spPr>
          <a:xfrm>
            <a:off x="5613451" y="2941637"/>
            <a:ext cx="797332" cy="57392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mc:AlternateContent xmlns:mc="http://schemas.openxmlformats.org/markup-compatibility/2006" xmlns:a14="http://schemas.microsoft.com/office/drawing/2010/main">
        <mc:Choice Requires="a14">
          <p:sp>
            <p:nvSpPr>
              <p:cNvPr id="18" name="TextBox 17"/>
              <p:cNvSpPr txBox="1"/>
              <p:nvPr/>
            </p:nvSpPr>
            <p:spPr>
              <a:xfrm>
                <a:off x="2193147" y="5277897"/>
                <a:ext cx="7014059" cy="833562"/>
              </a:xfrm>
              <a:prstGeom prst="rect">
                <a:avLst/>
              </a:prstGeom>
              <a:noFill/>
            </p:spPr>
            <p:txBody>
              <a:bodyPr wrap="square" rtlCol="0">
                <a:spAutoFit/>
              </a:bodyPr>
              <a:lstStyle/>
              <a:p>
                <a14:m>
                  <m:oMath xmlns:m="http://schemas.openxmlformats.org/officeDocument/2006/math">
                    <m:r>
                      <a:rPr lang="en-US" sz="1400" b="1" i="1" smtClean="0">
                        <a:solidFill>
                          <a:schemeClr val="tx1">
                            <a:lumMod val="50000"/>
                            <a:lumOff val="50000"/>
                          </a:schemeClr>
                        </a:solidFill>
                        <a:latin typeface="Cambria Math"/>
                      </a:rPr>
                      <m:t>𝒖</m:t>
                    </m:r>
                  </m:oMath>
                </a14:m>
                <a:r>
                  <a:rPr lang="en-US" sz="1400" b="1" i="1" dirty="0" smtClean="0">
                    <a:solidFill>
                      <a:schemeClr val="tx1">
                        <a:lumMod val="50000"/>
                        <a:lumOff val="50000"/>
                      </a:schemeClr>
                    </a:solidFill>
                  </a:rPr>
                  <a:t>: wind speed at </a:t>
                </a:r>
                <a14:m>
                  <m:oMath xmlns:m="http://schemas.openxmlformats.org/officeDocument/2006/math">
                    <m:r>
                      <a:rPr lang="en-US" sz="1400" b="1" i="1" smtClean="0">
                        <a:solidFill>
                          <a:schemeClr val="tx1">
                            <a:lumMod val="50000"/>
                            <a:lumOff val="50000"/>
                          </a:schemeClr>
                        </a:solidFill>
                        <a:latin typeface="Cambria Math"/>
                      </a:rPr>
                      <m:t>𝒛</m:t>
                    </m:r>
                  </m:oMath>
                </a14:m>
                <a:r>
                  <a:rPr lang="en-US" sz="1400" b="1" i="1" dirty="0" smtClean="0">
                    <a:solidFill>
                      <a:schemeClr val="tx1">
                        <a:lumMod val="50000"/>
                        <a:lumOff val="50000"/>
                      </a:schemeClr>
                    </a:solidFill>
                  </a:rPr>
                  <a:t> vertical height</a:t>
                </a:r>
              </a:p>
              <a:p>
                <a14:m>
                  <m:oMath xmlns:m="http://schemas.openxmlformats.org/officeDocument/2006/math">
                    <m:sSub>
                      <m:sSubPr>
                        <m:ctrlPr>
                          <a:rPr lang="en-US" sz="1400" b="1" i="1" smtClean="0">
                            <a:solidFill>
                              <a:schemeClr val="tx1">
                                <a:lumMod val="50000"/>
                                <a:lumOff val="50000"/>
                              </a:schemeClr>
                            </a:solidFill>
                            <a:latin typeface="Cambria Math" panose="02040503050406030204" pitchFamily="18" charset="0"/>
                          </a:rPr>
                        </m:ctrlPr>
                      </m:sSubPr>
                      <m:e>
                        <m:r>
                          <a:rPr lang="en-US" sz="1400" b="1" i="1" smtClean="0">
                            <a:solidFill>
                              <a:schemeClr val="tx1">
                                <a:lumMod val="50000"/>
                                <a:lumOff val="50000"/>
                              </a:schemeClr>
                            </a:solidFill>
                            <a:latin typeface="Cambria Math"/>
                          </a:rPr>
                          <m:t>𝒖</m:t>
                        </m:r>
                      </m:e>
                      <m:sub>
                        <m:r>
                          <a:rPr lang="en-US" sz="1400" b="1" i="1" smtClean="0">
                            <a:solidFill>
                              <a:schemeClr val="tx1">
                                <a:lumMod val="50000"/>
                                <a:lumOff val="50000"/>
                              </a:schemeClr>
                            </a:solidFill>
                            <a:latin typeface="Cambria Math"/>
                          </a:rPr>
                          <m:t>𝒓</m:t>
                        </m:r>
                      </m:sub>
                    </m:sSub>
                  </m:oMath>
                </a14:m>
                <a:r>
                  <a:rPr lang="en-US" sz="1400" b="1" i="1" dirty="0" smtClean="0">
                    <a:solidFill>
                      <a:schemeClr val="tx1">
                        <a:lumMod val="50000"/>
                        <a:lumOff val="50000"/>
                      </a:schemeClr>
                    </a:solidFill>
                  </a:rPr>
                  <a:t>: wind speed at a reference height </a:t>
                </a:r>
                <a14:m>
                  <m:oMath xmlns:m="http://schemas.openxmlformats.org/officeDocument/2006/math">
                    <m:sSup>
                      <m:sSupPr>
                        <m:ctrlPr>
                          <a:rPr lang="en-US" sz="1400" b="1" i="1" smtClean="0">
                            <a:solidFill>
                              <a:schemeClr val="tx1">
                                <a:lumMod val="50000"/>
                                <a:lumOff val="50000"/>
                              </a:schemeClr>
                            </a:solidFill>
                            <a:latin typeface="Cambria Math" panose="02040503050406030204" pitchFamily="18" charset="0"/>
                          </a:rPr>
                        </m:ctrlPr>
                      </m:sSupPr>
                      <m:e>
                        <m:r>
                          <a:rPr lang="en-US" sz="1400" b="1" i="1" smtClean="0">
                            <a:solidFill>
                              <a:schemeClr val="tx1">
                                <a:lumMod val="50000"/>
                                <a:lumOff val="50000"/>
                              </a:schemeClr>
                            </a:solidFill>
                            <a:latin typeface="Cambria Math"/>
                          </a:rPr>
                          <m:t>𝒛</m:t>
                        </m:r>
                      </m:e>
                      <m:sup>
                        <m:r>
                          <a:rPr lang="en-US" sz="1400" b="1" i="1" smtClean="0">
                            <a:solidFill>
                              <a:schemeClr val="tx1">
                                <a:lumMod val="50000"/>
                                <a:lumOff val="50000"/>
                              </a:schemeClr>
                            </a:solidFill>
                            <a:latin typeface="Cambria Math"/>
                          </a:rPr>
                          <m:t>𝒓</m:t>
                        </m:r>
                      </m:sup>
                    </m:sSup>
                  </m:oMath>
                </a14:m>
                <a:endParaRPr lang="en-US" sz="1400" b="1" i="1" dirty="0" smtClean="0">
                  <a:solidFill>
                    <a:schemeClr val="tx1">
                      <a:lumMod val="50000"/>
                      <a:lumOff val="50000"/>
                    </a:schemeClr>
                  </a:solidFill>
                </a:endParaRPr>
              </a:p>
              <a:p>
                <a14:m>
                  <m:oMath xmlns:m="http://schemas.openxmlformats.org/officeDocument/2006/math">
                    <m:r>
                      <a:rPr lang="en-US" sz="1400" b="1" i="1" smtClean="0">
                        <a:solidFill>
                          <a:schemeClr val="tx1">
                            <a:lumMod val="50000"/>
                            <a:lumOff val="50000"/>
                          </a:schemeClr>
                        </a:solidFill>
                        <a:latin typeface="Cambria Math"/>
                        <a:ea typeface="Cambria Math"/>
                      </a:rPr>
                      <m:t>𝜶</m:t>
                    </m:r>
                  </m:oMath>
                </a14:m>
                <a:r>
                  <a:rPr lang="en-US" sz="1400" b="1" i="1" dirty="0" smtClean="0">
                    <a:solidFill>
                      <a:schemeClr val="tx1">
                        <a:lumMod val="50000"/>
                        <a:lumOff val="50000"/>
                      </a:schemeClr>
                    </a:solidFill>
                  </a:rPr>
                  <a:t> : empirically derived constant (</a:t>
                </a:r>
                <a14:m>
                  <m:oMath xmlns:m="http://schemas.openxmlformats.org/officeDocument/2006/math">
                    <m:r>
                      <a:rPr lang="en-US" sz="1400" b="1" i="1" smtClean="0">
                        <a:solidFill>
                          <a:schemeClr val="tx1">
                            <a:lumMod val="50000"/>
                            <a:lumOff val="50000"/>
                          </a:schemeClr>
                        </a:solidFill>
                        <a:latin typeface="Cambria Math"/>
                        <a:ea typeface="Cambria Math"/>
                      </a:rPr>
                      <m:t>𝜶</m:t>
                    </m:r>
                    <m:r>
                      <a:rPr lang="en-US" sz="1400" b="1" i="1" smtClean="0">
                        <a:solidFill>
                          <a:schemeClr val="tx1">
                            <a:lumMod val="50000"/>
                            <a:lumOff val="50000"/>
                          </a:schemeClr>
                        </a:solidFill>
                        <a:latin typeface="Cambria Math"/>
                        <a:ea typeface="Cambria Math"/>
                      </a:rPr>
                      <m:t>=</m:t>
                    </m:r>
                    <m:f>
                      <m:fPr>
                        <m:ctrlPr>
                          <a:rPr lang="en-US" sz="1400" b="1" i="1" smtClean="0">
                            <a:solidFill>
                              <a:schemeClr val="tx1">
                                <a:lumMod val="50000"/>
                                <a:lumOff val="50000"/>
                              </a:schemeClr>
                            </a:solidFill>
                            <a:latin typeface="Cambria Math" panose="02040503050406030204" pitchFamily="18" charset="0"/>
                            <a:ea typeface="Cambria Math"/>
                          </a:rPr>
                        </m:ctrlPr>
                      </m:fPr>
                      <m:num>
                        <m:r>
                          <a:rPr lang="en-US" sz="1400" b="1" i="1" smtClean="0">
                            <a:solidFill>
                              <a:schemeClr val="tx1">
                                <a:lumMod val="50000"/>
                                <a:lumOff val="50000"/>
                              </a:schemeClr>
                            </a:solidFill>
                            <a:latin typeface="Cambria Math"/>
                            <a:ea typeface="Cambria Math"/>
                          </a:rPr>
                          <m:t>𝟏</m:t>
                        </m:r>
                      </m:num>
                      <m:den>
                        <m:r>
                          <a:rPr lang="en-US" sz="1400" b="1" i="1" smtClean="0">
                            <a:solidFill>
                              <a:schemeClr val="tx1">
                                <a:lumMod val="50000"/>
                                <a:lumOff val="50000"/>
                              </a:schemeClr>
                            </a:solidFill>
                            <a:latin typeface="Cambria Math"/>
                            <a:ea typeface="Cambria Math"/>
                          </a:rPr>
                          <m:t>𝟕</m:t>
                        </m:r>
                      </m:den>
                    </m:f>
                  </m:oMath>
                </a14:m>
                <a:r>
                  <a:rPr lang="en-US" sz="1400" b="1" i="1" dirty="0" smtClean="0">
                    <a:solidFill>
                      <a:schemeClr val="tx1">
                        <a:lumMod val="50000"/>
                        <a:lumOff val="50000"/>
                      </a:schemeClr>
                    </a:solidFill>
                  </a:rPr>
                  <a:t>  for dry air over land  at neutral stability conditions)</a:t>
                </a:r>
                <a:endParaRPr lang="en-US" sz="1400" b="1" i="1" dirty="0">
                  <a:solidFill>
                    <a:schemeClr val="tx1">
                      <a:lumMod val="50000"/>
                      <a:lumOff val="50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193147" y="5277897"/>
                <a:ext cx="7014059" cy="833562"/>
              </a:xfrm>
              <a:prstGeom prst="rect">
                <a:avLst/>
              </a:prstGeom>
              <a:blipFill rotWithShape="0">
                <a:blip r:embed="rId9"/>
                <a:stretch>
                  <a:fillRect t="-1460" b="-1460"/>
                </a:stretch>
              </a:blipFill>
            </p:spPr>
            <p:txBody>
              <a:bodyPr/>
              <a:lstStyle/>
              <a:p>
                <a:r>
                  <a:rPr lang="en-GB">
                    <a:noFill/>
                  </a:rPr>
                  <a:t> </a:t>
                </a:r>
              </a:p>
            </p:txBody>
          </p:sp>
        </mc:Fallback>
      </mc:AlternateContent>
      <p:cxnSp>
        <p:nvCxnSpPr>
          <p:cNvPr id="25" name="Elbow Connector 24"/>
          <p:cNvCxnSpPr/>
          <p:nvPr/>
        </p:nvCxnSpPr>
        <p:spPr>
          <a:xfrm flipV="1">
            <a:off x="3363912" y="3879896"/>
            <a:ext cx="717631" cy="381000"/>
          </a:xfrm>
          <a:prstGeom prst="bentConnector3">
            <a:avLst/>
          </a:prstGeom>
          <a:ln w="19050">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4272776" y="3152398"/>
            <a:ext cx="1453336" cy="369332"/>
          </a:xfrm>
          <a:prstGeom prst="rect">
            <a:avLst/>
          </a:prstGeom>
          <a:noFill/>
          <a:ln>
            <a:noFill/>
          </a:ln>
        </p:spPr>
        <p:txBody>
          <a:bodyPr wrap="square" rtlCol="0">
            <a:spAutoFit/>
          </a:bodyPr>
          <a:lstStyle/>
          <a:p>
            <a:r>
              <a:rPr lang="en-US" b="1" dirty="0" smtClean="0">
                <a:solidFill>
                  <a:schemeClr val="bg1">
                    <a:lumMod val="50000"/>
                  </a:schemeClr>
                </a:solidFill>
              </a:rPr>
              <a:t>Ideal gas law</a:t>
            </a:r>
            <a:endParaRPr lang="en-US" b="1" dirty="0">
              <a:solidFill>
                <a:schemeClr val="bg1">
                  <a:lumMod val="50000"/>
                </a:schemeClr>
              </a:solidFill>
            </a:endParaRPr>
          </a:p>
        </p:txBody>
      </p:sp>
      <p:sp>
        <p:nvSpPr>
          <p:cNvPr id="45" name="TextBox 44"/>
          <p:cNvSpPr txBox="1"/>
          <p:nvPr/>
        </p:nvSpPr>
        <p:spPr>
          <a:xfrm>
            <a:off x="468313" y="4537372"/>
            <a:ext cx="2514600" cy="461665"/>
          </a:xfrm>
          <a:prstGeom prst="rect">
            <a:avLst/>
          </a:prstGeom>
          <a:noFill/>
        </p:spPr>
        <p:txBody>
          <a:bodyPr wrap="square" rtlCol="0">
            <a:spAutoFit/>
          </a:bodyPr>
          <a:lstStyle/>
          <a:p>
            <a:r>
              <a:rPr lang="en-US" sz="2400" b="1" i="1" dirty="0" smtClean="0"/>
              <a:t>Assumptions</a:t>
            </a:r>
            <a:r>
              <a:rPr lang="en-US" sz="2400" b="1" i="1" u="sng" dirty="0" smtClean="0"/>
              <a:t> </a:t>
            </a:r>
            <a:endParaRPr lang="en-US" sz="2400" b="1" i="1" u="sng" dirty="0"/>
          </a:p>
        </p:txBody>
      </p:sp>
      <p:pic>
        <p:nvPicPr>
          <p:cNvPr id="3" name="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645" y="2027237"/>
            <a:ext cx="2840501" cy="1188622"/>
          </a:xfrm>
          <a:prstGeom prst="rect">
            <a:avLst/>
          </a:prstGeom>
        </p:spPr>
      </p:pic>
      <p:pic>
        <p:nvPicPr>
          <p:cNvPr id="5" name="4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46973" y="2048691"/>
            <a:ext cx="3736539" cy="1426346"/>
          </a:xfrm>
          <a:prstGeom prst="rect">
            <a:avLst/>
          </a:prstGeom>
        </p:spPr>
      </p:pic>
      <p:sp>
        <p:nvSpPr>
          <p:cNvPr id="19" name="18 Rectángulo"/>
          <p:cNvSpPr/>
          <p:nvPr/>
        </p:nvSpPr>
        <p:spPr>
          <a:xfrm>
            <a:off x="5878512" y="1691859"/>
            <a:ext cx="4571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2377765" y="1691859"/>
            <a:ext cx="4571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315912" y="1413172"/>
            <a:ext cx="9252964" cy="461665"/>
          </a:xfrm>
          <a:prstGeom prst="rect">
            <a:avLst/>
          </a:prstGeom>
          <a:noFill/>
        </p:spPr>
        <p:txBody>
          <a:bodyPr wrap="square" rtlCol="0">
            <a:spAutoFit/>
          </a:bodyPr>
          <a:lstStyle/>
          <a:p>
            <a:r>
              <a:rPr lang="es-ES" sz="2400" b="1" u="sng" dirty="0" err="1" smtClean="0"/>
              <a:t>Estimation</a:t>
            </a:r>
            <a:r>
              <a:rPr lang="es-ES" sz="2400" b="1" u="sng" dirty="0" smtClean="0"/>
              <a:t> of </a:t>
            </a:r>
            <a:r>
              <a:rPr lang="es-ES" sz="2400" b="1" u="sng" dirty="0" err="1" smtClean="0"/>
              <a:t>observational</a:t>
            </a:r>
            <a:r>
              <a:rPr lang="es-ES" sz="2400" b="1" u="sng" dirty="0" smtClean="0"/>
              <a:t> </a:t>
            </a:r>
            <a:r>
              <a:rPr lang="es-ES" sz="2400" b="1" u="sng" dirty="0" err="1" smtClean="0"/>
              <a:t>Capacity</a:t>
            </a:r>
            <a:r>
              <a:rPr lang="es-ES" sz="2400" b="1" u="sng" dirty="0" smtClean="0"/>
              <a:t> Factor </a:t>
            </a:r>
            <a:endParaRPr lang="en-GB" sz="2400" b="1" u="sng" dirty="0"/>
          </a:p>
        </p:txBody>
      </p:sp>
      <p:sp>
        <p:nvSpPr>
          <p:cNvPr id="20"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Introduction          </a:t>
            </a:r>
            <a:r>
              <a:rPr lang="en-US" sz="2400" b="1" dirty="0" smtClean="0">
                <a:solidFill>
                  <a:schemeClr val="tx1"/>
                </a:solidFill>
              </a:rPr>
              <a:t> Methods           </a:t>
            </a:r>
            <a:r>
              <a:rPr lang="en-US" sz="2400" dirty="0"/>
              <a:t>Results    </a:t>
            </a:r>
            <a:r>
              <a:rPr lang="en-US" sz="2400" dirty="0" smtClean="0"/>
              <a:t>     Summary          Future work</a:t>
            </a:r>
          </a:p>
        </p:txBody>
      </p:sp>
    </p:spTree>
    <p:extLst>
      <p:ext uri="{BB962C8B-B14F-4D97-AF65-F5344CB8AC3E}">
        <p14:creationId xmlns:p14="http://schemas.microsoft.com/office/powerpoint/2010/main" val="266288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604112" y="7208837"/>
            <a:ext cx="2313000" cy="486360"/>
          </a:xfrm>
        </p:spPr>
        <p:txBody>
          <a:bodyPr/>
          <a:lstStyle/>
          <a:p>
            <a:pPr lvl="0" algn="r"/>
            <a:fld id="{A741D304-66ED-40E6-9E9B-C444A0E6E819}" type="slidenum">
              <a:rPr lang="en-US" smtClean="0"/>
              <a:pPr lvl="0" algn="r"/>
              <a:t>2</a:t>
            </a:fld>
            <a:endParaRPr lang="en-US" dirty="0"/>
          </a:p>
        </p:txBody>
      </p:sp>
      <p:sp>
        <p:nvSpPr>
          <p:cNvPr id="13" name="Text Box 1"/>
          <p:cNvSpPr txBox="1">
            <a:spLocks noChangeArrowheads="1"/>
          </p:cNvSpPr>
          <p:nvPr/>
        </p:nvSpPr>
        <p:spPr bwMode="auto">
          <a:xfrm>
            <a:off x="163513" y="1798637"/>
            <a:ext cx="9594850" cy="5157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342900" indent="-342900"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ＭＳ Ｐゴシック" charset="0"/>
                <a:cs typeface="DejaVu Sans" charset="0"/>
              </a:defRPr>
            </a:lvl1pPr>
            <a:lvl2pPr marL="728663" indent="-271463"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2pPr>
            <a:lvl3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3pPr>
            <a:lvl4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4pPr>
            <a:lvl5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9pPr>
          </a:lstStyle>
          <a:p>
            <a:pPr lvl="1" algn="just" eaLnBrk="1">
              <a:spcBef>
                <a:spcPts val="375"/>
              </a:spcBef>
              <a:spcAft>
                <a:spcPts val="1425"/>
              </a:spcAft>
              <a:buSzPct val="45000"/>
              <a:buFont typeface="Wingdings" charset="0"/>
              <a:buChar char=""/>
              <a:defRPr/>
            </a:pPr>
            <a:r>
              <a:rPr lang="en-GB" sz="2200" dirty="0" smtClean="0">
                <a:solidFill>
                  <a:srgbClr val="000000"/>
                </a:solidFill>
                <a:ea typeface="ＭＳ Ｐゴシック" charset="0"/>
              </a:rPr>
              <a:t>Initial-value problems (weather forecasting) to </a:t>
            </a:r>
            <a:br>
              <a:rPr lang="en-GB" sz="2200" dirty="0" smtClean="0">
                <a:solidFill>
                  <a:srgbClr val="000000"/>
                </a:solidFill>
                <a:ea typeface="ＭＳ Ｐゴシック" charset="0"/>
              </a:rPr>
            </a:br>
            <a:r>
              <a:rPr lang="en-GB" sz="2200" dirty="0" smtClean="0">
                <a:solidFill>
                  <a:srgbClr val="000000"/>
                </a:solidFill>
                <a:ea typeface="ＭＳ Ｐゴシック" charset="0"/>
              </a:rPr>
              <a:t>forced boundary condition problem (climate projections) </a:t>
            </a:r>
          </a:p>
          <a:p>
            <a:pPr lvl="1" algn="just" eaLnBrk="1">
              <a:spcBef>
                <a:spcPts val="375"/>
              </a:spcBef>
              <a:spcAft>
                <a:spcPts val="1425"/>
              </a:spcAft>
              <a:buSzPct val="45000"/>
              <a:buFont typeface="Wingdings" charset="0"/>
              <a:buChar char=""/>
              <a:defRPr/>
            </a:pPr>
            <a:r>
              <a:rPr lang="en-GB" sz="2200" dirty="0" smtClean="0">
                <a:solidFill>
                  <a:srgbClr val="FF0000"/>
                </a:solidFill>
                <a:ea typeface="ＭＳ Ｐゴシック" charset="0"/>
              </a:rPr>
              <a:t>Climate forecasts</a:t>
            </a:r>
            <a:r>
              <a:rPr lang="en-GB" sz="2200" dirty="0" smtClean="0">
                <a:solidFill>
                  <a:srgbClr val="000000"/>
                </a:solidFill>
                <a:ea typeface="ＭＳ Ｐゴシック" charset="0"/>
              </a:rPr>
              <a:t> (sub-seasonal, seasonal and decadal) in the middle</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l="5534" t="31631" r="8298" b="18451"/>
          <a:stretch>
            <a:fillRect/>
          </a:stretch>
        </p:blipFill>
        <p:spPr bwMode="auto">
          <a:xfrm>
            <a:off x="468313" y="4162425"/>
            <a:ext cx="9126537" cy="3008312"/>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l="5534" t="31631" r="8298" b="18451"/>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5" name="Text Box 3"/>
          <p:cNvSpPr txBox="1">
            <a:spLocks noChangeArrowheads="1"/>
          </p:cNvSpPr>
          <p:nvPr/>
        </p:nvSpPr>
        <p:spPr bwMode="auto">
          <a:xfrm>
            <a:off x="11113" y="7213600"/>
            <a:ext cx="2724150" cy="3762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00800" tIns="50400" rIns="100800" bIns="50400">
            <a:spAutoFit/>
          </a:bodyPr>
          <a:lstStyle>
            <a:lvl1pPr marL="315913" indent="-298450"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0"/>
                <a:cs typeface="DejaVu Sans" charset="0"/>
              </a:defRPr>
            </a:lvl1pPr>
            <a:lvl2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2pPr>
            <a:lvl3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3pPr>
            <a:lvl4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4pPr>
            <a:lvl5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9pPr>
          </a:lstStyle>
          <a:p>
            <a:pPr eaLnBrk="1" hangingPunct="1">
              <a:lnSpc>
                <a:spcPct val="90000"/>
              </a:lnSpc>
              <a:spcBef>
                <a:spcPts val="225"/>
              </a:spcBef>
              <a:spcAft>
                <a:spcPts val="225"/>
              </a:spcAft>
              <a:buClrTx/>
              <a:buFontTx/>
              <a:buNone/>
              <a:defRPr/>
            </a:pPr>
            <a:r>
              <a:rPr lang="fr-FR" sz="1800" smtClean="0">
                <a:solidFill>
                  <a:srgbClr val="000000"/>
                </a:solidFill>
              </a:rPr>
              <a:t>Meehl et al. (2009)</a:t>
            </a:r>
          </a:p>
        </p:txBody>
      </p:sp>
      <p:sp>
        <p:nvSpPr>
          <p:cNvPr id="16" name="Rectangle 4"/>
          <p:cNvSpPr>
            <a:spLocks noChangeArrowheads="1"/>
          </p:cNvSpPr>
          <p:nvPr/>
        </p:nvSpPr>
        <p:spPr bwMode="auto">
          <a:xfrm>
            <a:off x="2160588" y="4238625"/>
            <a:ext cx="4014787" cy="2927350"/>
          </a:xfrm>
          <a:prstGeom prst="rect">
            <a:avLst/>
          </a:prstGeom>
          <a:noFill/>
          <a:ln w="38160" cap="sq">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9"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a:t>
            </a:r>
            <a:r>
              <a:rPr lang="en-US" sz="2400" b="1" dirty="0" smtClean="0">
                <a:solidFill>
                  <a:schemeClr val="tx1"/>
                </a:solidFill>
              </a:rPr>
              <a:t> Introduction           </a:t>
            </a:r>
            <a:r>
              <a:rPr lang="en-US" sz="2400" dirty="0"/>
              <a:t>Methods  </a:t>
            </a:r>
            <a:r>
              <a:rPr lang="en-US" sz="2400" b="1" dirty="0" smtClean="0">
                <a:solidFill>
                  <a:schemeClr val="tx1"/>
                </a:solidFill>
              </a:rPr>
              <a:t>         </a:t>
            </a:r>
            <a:r>
              <a:rPr lang="en-US" sz="2400" dirty="0"/>
              <a:t>Results    </a:t>
            </a:r>
            <a:r>
              <a:rPr lang="en-US" sz="2400" dirty="0" smtClean="0"/>
              <a:t>     Summary          Future work</a:t>
            </a:r>
          </a:p>
        </p:txBody>
      </p:sp>
      <p:pic>
        <p:nvPicPr>
          <p:cNvPr id="9" name="Picture 2" descr="http://www.bsc.es/media/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5513" y="46037"/>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1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2112" y="1570037"/>
            <a:ext cx="6400802" cy="461665"/>
          </a:xfrm>
          <a:prstGeom prst="rect">
            <a:avLst/>
          </a:prstGeom>
          <a:noFill/>
        </p:spPr>
        <p:txBody>
          <a:bodyPr wrap="square" rtlCol="0">
            <a:spAutoFit/>
          </a:bodyPr>
          <a:lstStyle/>
          <a:p>
            <a:r>
              <a:rPr lang="en-GB" sz="2400" b="1" u="sng" dirty="0" smtClean="0"/>
              <a:t>Impact</a:t>
            </a:r>
            <a:r>
              <a:rPr lang="es-ES" sz="2400" b="1" u="sng" dirty="0" smtClean="0"/>
              <a:t> </a:t>
            </a:r>
            <a:r>
              <a:rPr lang="en-GB" sz="2400" b="1" u="sng" dirty="0" smtClean="0"/>
              <a:t>Surfaces</a:t>
            </a:r>
            <a:endParaRPr lang="en-GB" sz="2400" b="1" u="sng" dirty="0"/>
          </a:p>
        </p:txBody>
      </p:sp>
      <p:sp>
        <p:nvSpPr>
          <p:cNvPr id="6" name="CuadroTexto 5"/>
          <p:cNvSpPr txBox="1"/>
          <p:nvPr/>
        </p:nvSpPr>
        <p:spPr>
          <a:xfrm>
            <a:off x="696912" y="2317392"/>
            <a:ext cx="8458200" cy="4739759"/>
          </a:xfrm>
          <a:prstGeom prst="rect">
            <a:avLst/>
          </a:prstGeom>
          <a:noFill/>
        </p:spPr>
        <p:txBody>
          <a:bodyPr wrap="square" rtlCol="0">
            <a:spAutoFit/>
          </a:bodyPr>
          <a:lstStyle/>
          <a:p>
            <a:pPr marL="285750" indent="-285750" algn="just">
              <a:buFont typeface="Arial" panose="020B0604020202020204" pitchFamily="34" charset="0"/>
              <a:buChar char="•"/>
            </a:pPr>
            <a:r>
              <a:rPr lang="en-GB" sz="2200" b="1" dirty="0" smtClean="0">
                <a:solidFill>
                  <a:schemeClr val="accent1"/>
                </a:solidFill>
              </a:rPr>
              <a:t>What is an impact surface?</a:t>
            </a:r>
          </a:p>
          <a:p>
            <a:pPr algn="just"/>
            <a:endParaRPr lang="en-GB" sz="2200" b="1" dirty="0" smtClean="0"/>
          </a:p>
          <a:p>
            <a:pPr marL="261938" algn="just"/>
            <a:r>
              <a:rPr lang="en-GB" sz="2200" b="1" dirty="0" smtClean="0"/>
              <a:t>They are a tool to visualise an impact variable in a discretized ‘climate space’ (Dave MacLeod, Oxford University).</a:t>
            </a:r>
          </a:p>
          <a:p>
            <a:pPr marL="261938" algn="just"/>
            <a:endParaRPr lang="en-GB" sz="2200" b="1" dirty="0" smtClean="0"/>
          </a:p>
          <a:p>
            <a:pPr marL="285750" indent="-285750" algn="just">
              <a:buFont typeface="Arial" panose="020B0604020202020204" pitchFamily="34" charset="0"/>
              <a:buChar char="•"/>
            </a:pPr>
            <a:r>
              <a:rPr lang="en-GB" sz="2200" b="1" dirty="0" smtClean="0">
                <a:solidFill>
                  <a:schemeClr val="accent1"/>
                </a:solidFill>
              </a:rPr>
              <a:t>How can we get a prediction of the capacity factor from them?</a:t>
            </a:r>
          </a:p>
          <a:p>
            <a:pPr algn="just"/>
            <a:endParaRPr lang="en-GB" sz="2200" dirty="0" smtClean="0"/>
          </a:p>
          <a:p>
            <a:pPr marL="1266825" indent="-457200" algn="just">
              <a:buAutoNum type="arabicPeriod"/>
            </a:pPr>
            <a:r>
              <a:rPr lang="en-GB" sz="2200" b="1" dirty="0" smtClean="0"/>
              <a:t>Past observations of CF , WS and T are discretized and represented in an impact surface.</a:t>
            </a:r>
          </a:p>
          <a:p>
            <a:pPr marL="1266825" indent="-457200" algn="just">
              <a:buAutoNum type="arabicPeriod"/>
            </a:pPr>
            <a:endParaRPr lang="en-GB" sz="800" b="1" dirty="0" smtClean="0"/>
          </a:p>
          <a:p>
            <a:pPr marL="1266825" indent="-457200" algn="just">
              <a:buAutoNum type="arabicPeriod" startAt="2"/>
            </a:pPr>
            <a:r>
              <a:rPr lang="en-GB" sz="2200" b="1" dirty="0" smtClean="0"/>
              <a:t>Predictions in the target </a:t>
            </a:r>
            <a:r>
              <a:rPr lang="en-GB" sz="2200" b="1" dirty="0"/>
              <a:t>period of  WS and T </a:t>
            </a:r>
            <a:r>
              <a:rPr lang="en-GB" sz="2200" b="1" dirty="0" smtClean="0"/>
              <a:t>are discretized and represented in an impact surface.</a:t>
            </a:r>
          </a:p>
          <a:p>
            <a:pPr marL="1266825" indent="-457200" algn="just">
              <a:buAutoNum type="arabicPeriod" startAt="2"/>
            </a:pPr>
            <a:endParaRPr lang="en-GB" sz="800" b="1" dirty="0" smtClean="0"/>
          </a:p>
          <a:p>
            <a:pPr marL="1266825" indent="-457200" algn="just">
              <a:buAutoNum type="arabicPeriod" startAt="2"/>
            </a:pPr>
            <a:r>
              <a:rPr lang="en-GB" sz="2200" b="1" dirty="0" smtClean="0"/>
              <a:t>Each box of the two impact surfaces are combined to provide the capacity factor prediction.</a:t>
            </a:r>
            <a:endParaRPr lang="en-GB" sz="2200" b="1" dirty="0"/>
          </a:p>
        </p:txBody>
      </p:sp>
      <p:sp>
        <p:nvSpPr>
          <p:cNvPr id="8"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     </a:t>
            </a:r>
            <a:r>
              <a:rPr lang="en-US" sz="2400" dirty="0" smtClean="0">
                <a:solidFill>
                  <a:schemeClr val="bg1"/>
                </a:solidFill>
              </a:rPr>
              <a:t>Introduction</a:t>
            </a:r>
            <a:r>
              <a:rPr lang="en-US" sz="2400" b="1" dirty="0" smtClean="0">
                <a:solidFill>
                  <a:schemeClr val="accent6"/>
                </a:solidFill>
              </a:rPr>
              <a:t>           </a:t>
            </a:r>
            <a:r>
              <a:rPr lang="en-US" sz="2400" dirty="0" smtClean="0"/>
              <a:t>Methods           </a:t>
            </a:r>
            <a:r>
              <a:rPr lang="en-US" sz="2400" b="1" dirty="0">
                <a:solidFill>
                  <a:schemeClr val="tx1"/>
                </a:solidFill>
              </a:rPr>
              <a:t>Results   </a:t>
            </a:r>
            <a:r>
              <a:rPr lang="en-US" sz="2400" dirty="0"/>
              <a:t> </a:t>
            </a:r>
            <a:r>
              <a:rPr lang="en-US" sz="2400" dirty="0" smtClean="0"/>
              <a:t>     Summary          </a:t>
            </a:r>
            <a:r>
              <a:rPr lang="en-US" sz="2400" dirty="0" smtClean="0">
                <a:solidFill>
                  <a:schemeClr val="bg1"/>
                </a:solidFill>
              </a:rPr>
              <a:t>Future work</a:t>
            </a:r>
          </a:p>
        </p:txBody>
      </p:sp>
      <p:sp>
        <p:nvSpPr>
          <p:cNvPr id="5" name="Elipse 4"/>
          <p:cNvSpPr/>
          <p:nvPr/>
        </p:nvSpPr>
        <p:spPr>
          <a:xfrm>
            <a:off x="1382712" y="4751666"/>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n>
                  <a:solidFill>
                    <a:schemeClr val="bg1"/>
                  </a:solidFill>
                </a:ln>
                <a:solidFill>
                  <a:schemeClr val="bg1"/>
                </a:solidFill>
              </a:rPr>
              <a:t>1</a:t>
            </a:r>
            <a:endParaRPr lang="en-GB" dirty="0">
              <a:ln>
                <a:solidFill>
                  <a:schemeClr val="bg1"/>
                </a:solidFill>
              </a:ln>
              <a:solidFill>
                <a:schemeClr val="bg1"/>
              </a:solidFill>
            </a:endParaRPr>
          </a:p>
        </p:txBody>
      </p:sp>
      <p:sp>
        <p:nvSpPr>
          <p:cNvPr id="7" name="Elipse 6"/>
          <p:cNvSpPr/>
          <p:nvPr/>
        </p:nvSpPr>
        <p:spPr>
          <a:xfrm>
            <a:off x="1382712" y="5532437"/>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ln>
                  <a:solidFill>
                    <a:schemeClr val="bg1"/>
                  </a:solidFill>
                </a:ln>
                <a:solidFill>
                  <a:schemeClr val="bg1"/>
                </a:solidFill>
              </a:rPr>
              <a:t>2</a:t>
            </a:r>
            <a:endParaRPr lang="en-GB" dirty="0">
              <a:ln>
                <a:solidFill>
                  <a:schemeClr val="bg1"/>
                </a:solidFill>
              </a:ln>
              <a:solidFill>
                <a:schemeClr val="bg1"/>
              </a:solidFill>
            </a:endParaRPr>
          </a:p>
        </p:txBody>
      </p:sp>
      <p:sp>
        <p:nvSpPr>
          <p:cNvPr id="9" name="Elipse 8"/>
          <p:cNvSpPr/>
          <p:nvPr/>
        </p:nvSpPr>
        <p:spPr>
          <a:xfrm>
            <a:off x="1382712" y="6351866"/>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n>
                  <a:solidFill>
                    <a:schemeClr val="bg1"/>
                  </a:solidFill>
                </a:ln>
                <a:solidFill>
                  <a:schemeClr val="bg1"/>
                </a:solidFill>
              </a:rPr>
              <a:t>3</a:t>
            </a:r>
            <a:endParaRPr lang="en-GB" dirty="0">
              <a:ln>
                <a:solidFill>
                  <a:schemeClr val="bg1"/>
                </a:solidFill>
              </a:ln>
              <a:solidFill>
                <a:schemeClr val="bg1"/>
              </a:solidFill>
            </a:endParaRPr>
          </a:p>
        </p:txBody>
      </p:sp>
    </p:spTree>
    <p:extLst>
      <p:ext uri="{BB962C8B-B14F-4D97-AF65-F5344CB8AC3E}">
        <p14:creationId xmlns:p14="http://schemas.microsoft.com/office/powerpoint/2010/main" val="202183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l="38372" b="2625"/>
          <a:stretch/>
        </p:blipFill>
        <p:spPr>
          <a:xfrm rot="5400000">
            <a:off x="3890064" y="3586591"/>
            <a:ext cx="2375166" cy="5411729"/>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5649"/>
          <a:stretch/>
        </p:blipFill>
        <p:spPr>
          <a:xfrm>
            <a:off x="2258622" y="1438962"/>
            <a:ext cx="2893066" cy="3412051"/>
          </a:xfrm>
          <a:prstGeom prst="rect">
            <a:avLst/>
          </a:prstGeom>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t="5649"/>
          <a:stretch/>
        </p:blipFill>
        <p:spPr>
          <a:xfrm>
            <a:off x="5204702" y="1438962"/>
            <a:ext cx="2891689" cy="3410427"/>
          </a:xfrm>
          <a:prstGeom prst="rect">
            <a:avLst/>
          </a:prstGeom>
        </p:spPr>
      </p:pic>
      <p:sp>
        <p:nvSpPr>
          <p:cNvPr id="22" name="TextBox 21"/>
          <p:cNvSpPr txBox="1"/>
          <p:nvPr/>
        </p:nvSpPr>
        <p:spPr>
          <a:xfrm>
            <a:off x="7968341" y="2293818"/>
            <a:ext cx="1871403" cy="1754326"/>
          </a:xfrm>
          <a:prstGeom prst="rect">
            <a:avLst/>
          </a:prstGeom>
          <a:noFill/>
        </p:spPr>
        <p:txBody>
          <a:bodyPr wrap="square" rtlCol="0">
            <a:spAutoFit/>
          </a:bodyPr>
          <a:lstStyle/>
          <a:p>
            <a:r>
              <a:rPr lang="en-US" b="1" dirty="0" smtClean="0"/>
              <a:t>Simple bias correction.  </a:t>
            </a:r>
          </a:p>
          <a:p>
            <a:r>
              <a:rPr lang="en-US" b="1" dirty="0" smtClean="0"/>
              <a:t>WS and T bias corrected forecasts. </a:t>
            </a:r>
          </a:p>
          <a:p>
            <a:r>
              <a:rPr lang="en-US" b="1" dirty="0" smtClean="0"/>
              <a:t>December (2012)</a:t>
            </a:r>
            <a:endParaRPr lang="en-US" b="1" dirty="0"/>
          </a:p>
        </p:txBody>
      </p:sp>
      <p:sp>
        <p:nvSpPr>
          <p:cNvPr id="7" name="TextBox 6"/>
          <p:cNvSpPr txBox="1"/>
          <p:nvPr/>
        </p:nvSpPr>
        <p:spPr>
          <a:xfrm>
            <a:off x="1611312" y="4770437"/>
            <a:ext cx="6860277" cy="461665"/>
          </a:xfrm>
          <a:prstGeom prst="rect">
            <a:avLst/>
          </a:prstGeom>
          <a:solidFill>
            <a:schemeClr val="bg1"/>
          </a:solidFill>
        </p:spPr>
        <p:txBody>
          <a:bodyPr wrap="square" rtlCol="0">
            <a:spAutoFit/>
          </a:bodyPr>
          <a:lstStyle/>
          <a:p>
            <a:pPr algn="ctr"/>
            <a:r>
              <a:rPr lang="en-US" sz="2400" b="1" dirty="0" smtClean="0"/>
              <a:t>Forecast of capacity factor for December 2012</a:t>
            </a:r>
            <a:endParaRPr lang="en-US" sz="2400" b="1" dirty="0"/>
          </a:p>
        </p:txBody>
      </p:sp>
      <p:sp>
        <p:nvSpPr>
          <p:cNvPr id="33" name="Oval 32"/>
          <p:cNvSpPr/>
          <p:nvPr/>
        </p:nvSpPr>
        <p:spPr>
          <a:xfrm>
            <a:off x="6869112" y="6218237"/>
            <a:ext cx="553302" cy="1143000"/>
          </a:xfrm>
          <a:prstGeom prst="ellipse">
            <a:avLst/>
          </a:prstGeom>
          <a:no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37" name="TextBox 36"/>
          <p:cNvSpPr txBox="1"/>
          <p:nvPr/>
        </p:nvSpPr>
        <p:spPr>
          <a:xfrm>
            <a:off x="8469312" y="5837237"/>
            <a:ext cx="1711613" cy="400110"/>
          </a:xfrm>
          <a:prstGeom prst="rect">
            <a:avLst/>
          </a:prstGeom>
          <a:noFill/>
        </p:spPr>
        <p:txBody>
          <a:bodyPr wrap="square" rtlCol="0">
            <a:spAutoFit/>
          </a:bodyPr>
          <a:lstStyle/>
          <a:p>
            <a:r>
              <a:rPr lang="en-US" sz="2000" dirty="0" smtClean="0"/>
              <a:t>N/A values !!!</a:t>
            </a:r>
            <a:endParaRPr lang="en-US" sz="2000" dirty="0"/>
          </a:p>
        </p:txBody>
      </p:sp>
      <p:cxnSp>
        <p:nvCxnSpPr>
          <p:cNvPr id="30" name="Straight Arrow Connector 29"/>
          <p:cNvCxnSpPr/>
          <p:nvPr/>
        </p:nvCxnSpPr>
        <p:spPr>
          <a:xfrm flipH="1">
            <a:off x="7422414" y="6213376"/>
            <a:ext cx="1200654" cy="403061"/>
          </a:xfrm>
          <a:prstGeom prst="straightConnector1">
            <a:avLst/>
          </a:prstGeom>
          <a:ln w="952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5"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     </a:t>
            </a:r>
            <a:r>
              <a:rPr lang="en-US" sz="2400" dirty="0" smtClean="0">
                <a:solidFill>
                  <a:schemeClr val="bg1"/>
                </a:solidFill>
              </a:rPr>
              <a:t>Introduction</a:t>
            </a:r>
            <a:r>
              <a:rPr lang="en-US" sz="2400" b="1" dirty="0" smtClean="0">
                <a:solidFill>
                  <a:schemeClr val="accent6"/>
                </a:solidFill>
              </a:rPr>
              <a:t>           </a:t>
            </a:r>
            <a:r>
              <a:rPr lang="en-US" sz="2400" dirty="0" smtClean="0"/>
              <a:t>Methods           </a:t>
            </a:r>
            <a:r>
              <a:rPr lang="en-US" sz="2400" b="1" dirty="0">
                <a:solidFill>
                  <a:schemeClr val="tx1"/>
                </a:solidFill>
              </a:rPr>
              <a:t>Results   </a:t>
            </a:r>
            <a:r>
              <a:rPr lang="en-US" sz="2400" dirty="0"/>
              <a:t> </a:t>
            </a:r>
            <a:r>
              <a:rPr lang="en-US" sz="2400" dirty="0" smtClean="0"/>
              <a:t>     Summary          </a:t>
            </a:r>
            <a:r>
              <a:rPr lang="en-US" sz="2400" dirty="0" smtClean="0">
                <a:solidFill>
                  <a:schemeClr val="bg1"/>
                </a:solidFill>
              </a:rPr>
              <a:t>Future work</a:t>
            </a:r>
          </a:p>
        </p:txBody>
      </p:sp>
      <p:sp>
        <p:nvSpPr>
          <p:cNvPr id="19" name="CuadroTexto 18"/>
          <p:cNvSpPr txBox="1"/>
          <p:nvPr/>
        </p:nvSpPr>
        <p:spPr>
          <a:xfrm>
            <a:off x="239712" y="1417637"/>
            <a:ext cx="6400802" cy="461665"/>
          </a:xfrm>
          <a:prstGeom prst="rect">
            <a:avLst/>
          </a:prstGeom>
          <a:noFill/>
        </p:spPr>
        <p:txBody>
          <a:bodyPr wrap="square" rtlCol="0">
            <a:spAutoFit/>
          </a:bodyPr>
          <a:lstStyle/>
          <a:p>
            <a:r>
              <a:rPr lang="es-ES" sz="2400" b="1" u="sng" dirty="0" err="1" smtClean="0"/>
              <a:t>Impact</a:t>
            </a:r>
            <a:r>
              <a:rPr lang="es-ES" sz="2400" b="1" u="sng" dirty="0" smtClean="0"/>
              <a:t> </a:t>
            </a:r>
            <a:r>
              <a:rPr lang="es-ES" sz="2400" b="1" u="sng" dirty="0" err="1" smtClean="0"/>
              <a:t>Surfaces</a:t>
            </a:r>
            <a:endParaRPr lang="en-GB" sz="2400" b="1" u="sng" dirty="0"/>
          </a:p>
        </p:txBody>
      </p:sp>
      <p:sp>
        <p:nvSpPr>
          <p:cNvPr id="25" name="TextBox 24"/>
          <p:cNvSpPr txBox="1"/>
          <p:nvPr/>
        </p:nvSpPr>
        <p:spPr>
          <a:xfrm>
            <a:off x="696912" y="2242144"/>
            <a:ext cx="1594973" cy="1477328"/>
          </a:xfrm>
          <a:prstGeom prst="rect">
            <a:avLst/>
          </a:prstGeom>
          <a:noFill/>
        </p:spPr>
        <p:txBody>
          <a:bodyPr wrap="square" rtlCol="0">
            <a:spAutoFit/>
          </a:bodyPr>
          <a:lstStyle/>
          <a:p>
            <a:pPr algn="r"/>
            <a:r>
              <a:rPr lang="en-US" b="1" dirty="0" smtClean="0"/>
              <a:t>Past observations of CF.</a:t>
            </a:r>
          </a:p>
          <a:p>
            <a:pPr algn="r"/>
            <a:r>
              <a:rPr lang="en-US" b="1" dirty="0" smtClean="0"/>
              <a:t>December (1981-2011)</a:t>
            </a:r>
            <a:endParaRPr lang="en-US" b="1" dirty="0"/>
          </a:p>
        </p:txBody>
      </p:sp>
      <p:pic>
        <p:nvPicPr>
          <p:cNvPr id="23" name="Imagen 22"/>
          <p:cNvPicPr>
            <a:picLocks noChangeAspect="1"/>
          </p:cNvPicPr>
          <p:nvPr/>
        </p:nvPicPr>
        <p:blipFill rotWithShape="1">
          <a:blip r:embed="rId6" cstate="print">
            <a:extLst>
              <a:ext uri="{28A0092B-C50C-407E-A947-70E740481C1C}">
                <a14:useLocalDpi xmlns:a14="http://schemas.microsoft.com/office/drawing/2010/main" val="0"/>
              </a:ext>
            </a:extLst>
          </a:blip>
          <a:srcRect l="38372" t="97375" r="35464" b="-399"/>
          <a:stretch/>
        </p:blipFill>
        <p:spPr>
          <a:xfrm rot="5400000">
            <a:off x="1573211" y="6103938"/>
            <a:ext cx="1371601" cy="228600"/>
          </a:xfrm>
          <a:prstGeom prst="rect">
            <a:avLst/>
          </a:prstGeom>
        </p:spPr>
      </p:pic>
      <p:sp>
        <p:nvSpPr>
          <p:cNvPr id="14" name="Rectángulo 13"/>
          <p:cNvSpPr/>
          <p:nvPr/>
        </p:nvSpPr>
        <p:spPr>
          <a:xfrm>
            <a:off x="1382713" y="5075237"/>
            <a:ext cx="304799" cy="3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ipse 16"/>
          <p:cNvSpPr/>
          <p:nvPr/>
        </p:nvSpPr>
        <p:spPr>
          <a:xfrm>
            <a:off x="544512" y="1879302"/>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n>
                  <a:solidFill>
                    <a:schemeClr val="bg1"/>
                  </a:solidFill>
                </a:ln>
                <a:solidFill>
                  <a:schemeClr val="bg1"/>
                </a:solidFill>
              </a:rPr>
              <a:t>1</a:t>
            </a:r>
            <a:endParaRPr lang="en-GB" dirty="0">
              <a:ln>
                <a:solidFill>
                  <a:schemeClr val="bg1"/>
                </a:solidFill>
              </a:ln>
              <a:solidFill>
                <a:schemeClr val="bg1"/>
              </a:solidFill>
            </a:endParaRPr>
          </a:p>
        </p:txBody>
      </p:sp>
      <p:sp>
        <p:nvSpPr>
          <p:cNvPr id="29" name="Elipse 28"/>
          <p:cNvSpPr/>
          <p:nvPr/>
        </p:nvSpPr>
        <p:spPr>
          <a:xfrm>
            <a:off x="5119793" y="1803102"/>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ln>
                  <a:solidFill>
                    <a:schemeClr val="bg1"/>
                  </a:solidFill>
                </a:ln>
                <a:solidFill>
                  <a:schemeClr val="bg1"/>
                </a:solidFill>
              </a:rPr>
              <a:t>2</a:t>
            </a:r>
            <a:endParaRPr lang="en-GB" dirty="0">
              <a:ln>
                <a:solidFill>
                  <a:schemeClr val="bg1"/>
                </a:solidFill>
              </a:ln>
              <a:solidFill>
                <a:schemeClr val="bg1"/>
              </a:solidFill>
            </a:endParaRPr>
          </a:p>
        </p:txBody>
      </p:sp>
      <p:sp>
        <p:nvSpPr>
          <p:cNvPr id="31" name="Elipse 30"/>
          <p:cNvSpPr/>
          <p:nvPr/>
        </p:nvSpPr>
        <p:spPr>
          <a:xfrm>
            <a:off x="591877" y="4685627"/>
            <a:ext cx="449734" cy="552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n>
                  <a:solidFill>
                    <a:schemeClr val="bg1"/>
                  </a:solidFill>
                </a:ln>
                <a:solidFill>
                  <a:schemeClr val="bg1"/>
                </a:solidFill>
              </a:rPr>
              <a:t>3</a:t>
            </a:r>
            <a:endParaRPr lang="en-GB" dirty="0">
              <a:ln>
                <a:solidFill>
                  <a:schemeClr val="bg1"/>
                </a:solidFill>
              </a:ln>
              <a:solidFill>
                <a:schemeClr val="bg1"/>
              </a:solidFill>
            </a:endParaRPr>
          </a:p>
        </p:txBody>
      </p:sp>
      <p:sp>
        <p:nvSpPr>
          <p:cNvPr id="20" name="Rectángulo 19"/>
          <p:cNvSpPr/>
          <p:nvPr/>
        </p:nvSpPr>
        <p:spPr>
          <a:xfrm>
            <a:off x="8245203" y="1443950"/>
            <a:ext cx="1406924"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r>
              <a:rPr lang="en-US" sz="2200" b="1" dirty="0" smtClean="0"/>
              <a:t>Central US</a:t>
            </a:r>
          </a:p>
          <a:p>
            <a:pPr algn="ctr"/>
            <a:r>
              <a:rPr lang="en-US" sz="2200" b="1" dirty="0" smtClean="0"/>
              <a:t> region</a:t>
            </a:r>
          </a:p>
        </p:txBody>
      </p:sp>
    </p:spTree>
    <p:extLst>
      <p:ext uri="{BB962C8B-B14F-4D97-AF65-F5344CB8AC3E}">
        <p14:creationId xmlns:p14="http://schemas.microsoft.com/office/powerpoint/2010/main" val="137492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680312" y="7208837"/>
            <a:ext cx="2313000" cy="486360"/>
          </a:xfrm>
        </p:spPr>
        <p:txBody>
          <a:bodyPr/>
          <a:lstStyle/>
          <a:p>
            <a:pPr algn="r"/>
            <a:fld id="{A741D304-66ED-40E6-9E9B-C444A0E6E819}" type="slidenum">
              <a:rPr lang="en-US" smtClean="0"/>
              <a:pPr algn="r"/>
              <a:t>3</a:t>
            </a:fld>
            <a:endParaRPr lang="en-US" dirty="0"/>
          </a:p>
          <a:p>
            <a:pPr lvl="0" algn="r"/>
            <a:endParaRPr lang="en-US" dirty="0"/>
          </a:p>
        </p:txBody>
      </p:sp>
      <p:sp>
        <p:nvSpPr>
          <p:cNvPr id="14" name="Text Box 1"/>
          <p:cNvSpPr txBox="1">
            <a:spLocks noChangeArrowheads="1"/>
          </p:cNvSpPr>
          <p:nvPr/>
        </p:nvSpPr>
        <p:spPr bwMode="auto">
          <a:xfrm>
            <a:off x="201612" y="1960422"/>
            <a:ext cx="9448800" cy="5157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342900" indent="-342900"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ＭＳ Ｐゴシック" charset="0"/>
                <a:cs typeface="DejaVu Sans" charset="0"/>
              </a:defRPr>
            </a:lvl1pPr>
            <a:lvl2pPr marL="728663" indent="-271463"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2pPr>
            <a:lvl3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3pPr>
            <a:lvl4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4pPr>
            <a:lvl5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9pPr>
          </a:lstStyle>
          <a:p>
            <a:pPr marL="457200" lvl="1" indent="0" algn="just" eaLnBrk="1">
              <a:spcBef>
                <a:spcPts val="375"/>
              </a:spcBef>
              <a:spcAft>
                <a:spcPts val="1425"/>
              </a:spcAft>
              <a:buSzPct val="45000"/>
              <a:defRPr/>
            </a:pPr>
            <a:r>
              <a:rPr lang="en-GB" sz="2200" dirty="0" smtClean="0">
                <a:solidFill>
                  <a:srgbClr val="000000"/>
                </a:solidFill>
                <a:ea typeface="ＭＳ Ｐゴシック" charset="0"/>
              </a:rPr>
              <a:t>Wind power variability at monthly to decadal time scales has not been traditionally taken into account in wind power facilities planning and management</a:t>
            </a:r>
          </a:p>
          <a:p>
            <a:pPr marL="457200" lvl="1" indent="0" algn="just" eaLnBrk="1">
              <a:spcBef>
                <a:spcPts val="375"/>
              </a:spcBef>
              <a:spcAft>
                <a:spcPts val="1425"/>
              </a:spcAft>
              <a:buSzPct val="45000"/>
              <a:defRPr/>
            </a:pPr>
            <a:r>
              <a:rPr lang="en-GB" sz="2200" dirty="0" smtClean="0">
                <a:solidFill>
                  <a:srgbClr val="000000"/>
                </a:solidFill>
                <a:ea typeface="ＭＳ Ｐゴシック" charset="0"/>
              </a:rPr>
              <a:t>In other sectors as hydropower or electricity generation and demand balance, climate information on seasonal-to-</a:t>
            </a:r>
            <a:r>
              <a:rPr lang="en-GB" sz="2200" dirty="0" err="1" smtClean="0">
                <a:solidFill>
                  <a:srgbClr val="000000"/>
                </a:solidFill>
                <a:ea typeface="ＭＳ Ｐゴシック" charset="0"/>
              </a:rPr>
              <a:t>interannuel</a:t>
            </a:r>
            <a:r>
              <a:rPr lang="en-GB" sz="2200" dirty="0" smtClean="0">
                <a:solidFill>
                  <a:srgbClr val="000000"/>
                </a:solidFill>
                <a:ea typeface="ＭＳ Ｐゴシック" charset="0"/>
              </a:rPr>
              <a:t> time scales have already been illustrated for management decisions.</a:t>
            </a:r>
          </a:p>
        </p:txBody>
      </p:sp>
      <p:sp>
        <p:nvSpPr>
          <p:cNvPr id="18"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a:t>
            </a:r>
            <a:r>
              <a:rPr lang="en-US" sz="2400" b="1" dirty="0" smtClean="0">
                <a:solidFill>
                  <a:schemeClr val="tx1"/>
                </a:solidFill>
              </a:rPr>
              <a:t> Introduction           </a:t>
            </a:r>
            <a:r>
              <a:rPr lang="en-US" sz="2400" dirty="0"/>
              <a:t>Methods  </a:t>
            </a:r>
            <a:r>
              <a:rPr lang="en-US" sz="2400" b="1" dirty="0" smtClean="0">
                <a:solidFill>
                  <a:schemeClr val="tx1"/>
                </a:solidFill>
              </a:rPr>
              <a:t>         </a:t>
            </a:r>
            <a:r>
              <a:rPr lang="en-US" sz="2400" dirty="0"/>
              <a:t>Results    </a:t>
            </a:r>
            <a:r>
              <a:rPr lang="en-US" sz="2400" dirty="0" smtClean="0"/>
              <a:t>     Summary          Future work</a:t>
            </a:r>
          </a:p>
        </p:txBody>
      </p:sp>
      <p:grpSp>
        <p:nvGrpSpPr>
          <p:cNvPr id="19" name="Grupo 18"/>
          <p:cNvGrpSpPr/>
          <p:nvPr/>
        </p:nvGrpSpPr>
        <p:grpSpPr>
          <a:xfrm>
            <a:off x="164634" y="4696452"/>
            <a:ext cx="4726756" cy="2321443"/>
            <a:chOff x="564603" y="5189095"/>
            <a:chExt cx="4478065" cy="2092843"/>
          </a:xfrm>
        </p:grpSpPr>
        <p:pic>
          <p:nvPicPr>
            <p:cNvPr id="20" name="Imagen 19"/>
            <p:cNvPicPr>
              <a:picLocks noChangeAspect="1"/>
            </p:cNvPicPr>
            <p:nvPr/>
          </p:nvPicPr>
          <p:blipFill rotWithShape="1">
            <a:blip r:embed="rId3"/>
            <a:srcRect l="29502" t="12499" r="25403" b="55475"/>
            <a:stretch/>
          </p:blipFill>
          <p:spPr>
            <a:xfrm>
              <a:off x="564603" y="5493895"/>
              <a:ext cx="4478065" cy="1788043"/>
            </a:xfrm>
            <a:prstGeom prst="rect">
              <a:avLst/>
            </a:prstGeom>
            <a:ln>
              <a:noFill/>
            </a:ln>
            <a:effectLst>
              <a:outerShdw blurRad="292100" dist="139700" dir="2700000" algn="tl" rotWithShape="0">
                <a:srgbClr val="333333">
                  <a:alpha val="65000"/>
                </a:srgbClr>
              </a:outerShdw>
            </a:effectLst>
          </p:spPr>
        </p:pic>
        <p:sp>
          <p:nvSpPr>
            <p:cNvPr id="21" name="CuadroTexto 20"/>
            <p:cNvSpPr txBox="1"/>
            <p:nvPr/>
          </p:nvSpPr>
          <p:spPr>
            <a:xfrm>
              <a:off x="564603" y="5189095"/>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Hydroelectric</a:t>
              </a:r>
              <a:r>
                <a:rPr lang="es-ES" b="1" dirty="0" smtClean="0">
                  <a:solidFill>
                    <a:schemeClr val="tx1">
                      <a:lumMod val="65000"/>
                      <a:lumOff val="35000"/>
                    </a:schemeClr>
                  </a:solidFill>
                </a:rPr>
                <a:t> </a:t>
              </a:r>
              <a:r>
                <a:rPr lang="es-ES" b="1" dirty="0" err="1" smtClean="0">
                  <a:solidFill>
                    <a:schemeClr val="tx1">
                      <a:lumMod val="65000"/>
                      <a:lumOff val="35000"/>
                    </a:schemeClr>
                  </a:solidFill>
                </a:rPr>
                <a:t>power</a:t>
              </a:r>
              <a:r>
                <a:rPr lang="es-ES" b="1" dirty="0" smtClean="0">
                  <a:solidFill>
                    <a:schemeClr val="tx1">
                      <a:lumMod val="65000"/>
                      <a:lumOff val="35000"/>
                    </a:schemeClr>
                  </a:solidFill>
                </a:rPr>
                <a:t> </a:t>
              </a:r>
              <a:r>
                <a:rPr lang="es-ES" b="1" dirty="0" err="1" smtClean="0">
                  <a:solidFill>
                    <a:schemeClr val="tx1">
                      <a:lumMod val="65000"/>
                      <a:lumOff val="35000"/>
                    </a:schemeClr>
                  </a:solidFill>
                </a:rPr>
                <a:t>management</a:t>
              </a:r>
              <a:endParaRPr lang="en-GB" b="1" dirty="0">
                <a:solidFill>
                  <a:schemeClr val="tx1">
                    <a:lumMod val="65000"/>
                    <a:lumOff val="35000"/>
                  </a:schemeClr>
                </a:solidFill>
              </a:endParaRPr>
            </a:p>
          </p:txBody>
        </p:sp>
      </p:grpSp>
      <p:grpSp>
        <p:nvGrpSpPr>
          <p:cNvPr id="22" name="Grupo 21"/>
          <p:cNvGrpSpPr/>
          <p:nvPr/>
        </p:nvGrpSpPr>
        <p:grpSpPr>
          <a:xfrm>
            <a:off x="5144430" y="4594302"/>
            <a:ext cx="4867428" cy="2423593"/>
            <a:chOff x="5164657" y="5151437"/>
            <a:chExt cx="4478064" cy="2095058"/>
          </a:xfrm>
        </p:grpSpPr>
        <p:pic>
          <p:nvPicPr>
            <p:cNvPr id="23" name="Imagen 22"/>
            <p:cNvPicPr>
              <a:picLocks noChangeAspect="1"/>
            </p:cNvPicPr>
            <p:nvPr/>
          </p:nvPicPr>
          <p:blipFill rotWithShape="1">
            <a:blip r:embed="rId4"/>
            <a:srcRect l="18375" t="14584" r="17789" b="32567"/>
            <a:stretch/>
          </p:blipFill>
          <p:spPr>
            <a:xfrm>
              <a:off x="5192712" y="5493895"/>
              <a:ext cx="4343400" cy="1752600"/>
            </a:xfrm>
            <a:prstGeom prst="rect">
              <a:avLst/>
            </a:prstGeom>
            <a:ln>
              <a:noFill/>
            </a:ln>
            <a:effectLst>
              <a:outerShdw blurRad="292100" dist="139700" dir="2700000" algn="tl" rotWithShape="0">
                <a:srgbClr val="333333">
                  <a:alpha val="65000"/>
                </a:srgbClr>
              </a:outerShdw>
            </a:effectLst>
          </p:spPr>
        </p:pic>
        <p:sp>
          <p:nvSpPr>
            <p:cNvPr id="24" name="CuadroTexto 23"/>
            <p:cNvSpPr txBox="1"/>
            <p:nvPr/>
          </p:nvSpPr>
          <p:spPr>
            <a:xfrm>
              <a:off x="5164657" y="5151437"/>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Electricity</a:t>
              </a:r>
              <a:r>
                <a:rPr lang="es-ES" b="1" dirty="0" smtClean="0">
                  <a:solidFill>
                    <a:schemeClr val="tx1">
                      <a:lumMod val="65000"/>
                      <a:lumOff val="35000"/>
                    </a:schemeClr>
                  </a:solidFill>
                </a:rPr>
                <a:t> </a:t>
              </a:r>
              <a:r>
                <a:rPr lang="es-ES" b="1" dirty="0" err="1" smtClean="0">
                  <a:solidFill>
                    <a:schemeClr val="tx1">
                      <a:lumMod val="65000"/>
                      <a:lumOff val="35000"/>
                    </a:schemeClr>
                  </a:solidFill>
                </a:rPr>
                <a:t>demand</a:t>
              </a:r>
              <a:endParaRPr lang="en-GB" b="1" dirty="0">
                <a:solidFill>
                  <a:schemeClr val="tx1">
                    <a:lumMod val="65000"/>
                    <a:lumOff val="35000"/>
                  </a:schemeClr>
                </a:solidFill>
              </a:endParaRPr>
            </a:p>
          </p:txBody>
        </p:sp>
      </p:grpSp>
      <p:pic>
        <p:nvPicPr>
          <p:cNvPr id="12" name="Picture 2" descr="http://www.bsc.es/media/2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1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rotWithShape="1">
          <a:blip r:embed="rId3"/>
          <a:srcRect t="12341" r="874" b="1050"/>
          <a:stretch/>
        </p:blipFill>
        <p:spPr bwMode="auto">
          <a:xfrm>
            <a:off x="0" y="1338355"/>
            <a:ext cx="10080624" cy="62178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a:xfrm>
            <a:off x="7680312" y="7208837"/>
            <a:ext cx="2313000" cy="486360"/>
          </a:xfrm>
        </p:spPr>
        <p:txBody>
          <a:bodyPr/>
          <a:lstStyle/>
          <a:p>
            <a:pPr algn="r"/>
            <a:fld id="{A741D304-66ED-40E6-9E9B-C444A0E6E819}" type="slidenum">
              <a:rPr lang="en-US" smtClean="0"/>
              <a:pPr algn="r"/>
              <a:t>4</a:t>
            </a:fld>
            <a:endParaRPr lang="en-US" dirty="0"/>
          </a:p>
          <a:p>
            <a:pPr lvl="0" algn="r"/>
            <a:endParaRPr lang="en-US" dirty="0"/>
          </a:p>
        </p:txBody>
      </p:sp>
      <p:sp>
        <p:nvSpPr>
          <p:cNvPr id="9" name="Rectángulo 50"/>
          <p:cNvSpPr>
            <a:spLocks noChangeArrowheads="1"/>
          </p:cNvSpPr>
          <p:nvPr/>
        </p:nvSpPr>
        <p:spPr bwMode="auto">
          <a:xfrm>
            <a:off x="936625" y="4799497"/>
            <a:ext cx="8207375" cy="2123658"/>
          </a:xfrm>
          <a:prstGeom prst="rect">
            <a:avLst/>
          </a:prstGeom>
          <a:solidFill>
            <a:schemeClr val="accent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s-ES" sz="2400" b="1" dirty="0">
                <a:solidFill>
                  <a:schemeClr val="bg1"/>
                </a:solidFill>
                <a:latin typeface="HelveticaNeue" charset="0"/>
                <a:cs typeface="Arial" panose="020B0604020202020204" pitchFamily="34" charset="0"/>
              </a:rPr>
              <a:t>ANNUAL TO DECADAL TIMESCALES</a:t>
            </a:r>
          </a:p>
          <a:p>
            <a:pPr marL="342900" indent="-342900" eaLnBrk="1" hangingPunct="1">
              <a:lnSpc>
                <a:spcPct val="150000"/>
              </a:lnSpc>
              <a:buFont typeface="Arial" panose="020B0604020202020204" pitchFamily="34" charset="0"/>
              <a:buChar char="•"/>
            </a:pPr>
            <a:r>
              <a:rPr lang="en-GB" altLang="es-ES" sz="2400" b="1" dirty="0" smtClean="0">
                <a:solidFill>
                  <a:schemeClr val="bg1"/>
                </a:solidFill>
                <a:latin typeface="HelveticaNeue" charset="0"/>
                <a:cs typeface="Arial" panose="020B0604020202020204" pitchFamily="34" charset="0"/>
              </a:rPr>
              <a:t>Wind </a:t>
            </a:r>
            <a:r>
              <a:rPr lang="en-GB" altLang="es-ES" sz="2400" b="1" dirty="0">
                <a:solidFill>
                  <a:schemeClr val="bg1"/>
                </a:solidFill>
                <a:latin typeface="HelveticaNeue" charset="0"/>
                <a:cs typeface="Arial" panose="020B0604020202020204" pitchFamily="34" charset="0"/>
              </a:rPr>
              <a:t>farm planners: </a:t>
            </a:r>
            <a:r>
              <a:rPr lang="en-GB" altLang="es-ES" sz="2400" dirty="0">
                <a:solidFill>
                  <a:schemeClr val="bg1"/>
                </a:solidFill>
                <a:latin typeface="HelveticaNeue" charset="0"/>
                <a:cs typeface="Arial" panose="020B0604020202020204" pitchFamily="34" charset="0"/>
              </a:rPr>
              <a:t>Site selection</a:t>
            </a:r>
          </a:p>
          <a:p>
            <a:pPr marL="342900" indent="-342900" eaLnBrk="1" hangingPunct="1">
              <a:lnSpc>
                <a:spcPct val="150000"/>
              </a:lnSpc>
              <a:buFont typeface="Arial" panose="020B0604020202020204" pitchFamily="34" charset="0"/>
              <a:buChar char="•"/>
            </a:pPr>
            <a:r>
              <a:rPr lang="en-GB" altLang="es-ES" sz="2400" b="1" dirty="0" smtClean="0">
                <a:solidFill>
                  <a:schemeClr val="bg1"/>
                </a:solidFill>
                <a:latin typeface="HelveticaNeue" charset="0"/>
                <a:cs typeface="Arial" panose="020B0604020202020204" pitchFamily="34" charset="0"/>
              </a:rPr>
              <a:t>Wind </a:t>
            </a:r>
            <a:r>
              <a:rPr lang="en-GB" altLang="es-ES" sz="2400" b="1" dirty="0">
                <a:solidFill>
                  <a:schemeClr val="bg1"/>
                </a:solidFill>
                <a:latin typeface="HelveticaNeue" charset="0"/>
                <a:cs typeface="Arial" panose="020B0604020202020204" pitchFamily="34" charset="0"/>
              </a:rPr>
              <a:t>farm investors: </a:t>
            </a:r>
            <a:r>
              <a:rPr lang="en-GB" altLang="es-ES" sz="2400" dirty="0">
                <a:solidFill>
                  <a:schemeClr val="bg1"/>
                </a:solidFill>
                <a:latin typeface="HelveticaNeue" charset="0"/>
                <a:cs typeface="Arial" panose="020B0604020202020204" pitchFamily="34" charset="0"/>
              </a:rPr>
              <a:t>Evaluate return on investments</a:t>
            </a:r>
          </a:p>
          <a:p>
            <a:pPr marL="342900" indent="-342900" eaLnBrk="1" hangingPunct="1">
              <a:lnSpc>
                <a:spcPct val="150000"/>
              </a:lnSpc>
              <a:buFont typeface="Arial" panose="020B0604020202020204" pitchFamily="34" charset="0"/>
              <a:buChar char="•"/>
            </a:pPr>
            <a:r>
              <a:rPr lang="en-GB" altLang="es-ES" sz="2400" b="1" dirty="0" smtClean="0">
                <a:solidFill>
                  <a:schemeClr val="bg1"/>
                </a:solidFill>
                <a:latin typeface="HelveticaNeue" charset="0"/>
                <a:cs typeface="Arial" panose="020B0604020202020204" pitchFamily="34" charset="0"/>
              </a:rPr>
              <a:t>Policy </a:t>
            </a:r>
            <a:r>
              <a:rPr lang="en-GB" altLang="es-ES" sz="2400" b="1" dirty="0">
                <a:solidFill>
                  <a:schemeClr val="bg1"/>
                </a:solidFill>
                <a:latin typeface="HelveticaNeue" charset="0"/>
                <a:cs typeface="Arial" panose="020B0604020202020204" pitchFamily="34" charset="0"/>
              </a:rPr>
              <a:t>makers:</a:t>
            </a:r>
            <a:r>
              <a:rPr lang="en-GB" altLang="es-ES" sz="2400" dirty="0">
                <a:solidFill>
                  <a:schemeClr val="bg1"/>
                </a:solidFill>
                <a:latin typeface="HelveticaNeue" charset="0"/>
                <a:cs typeface="Arial" panose="020B0604020202020204" pitchFamily="34" charset="0"/>
              </a:rPr>
              <a:t> Understand changes to energy mix</a:t>
            </a:r>
          </a:p>
        </p:txBody>
      </p:sp>
      <p:sp>
        <p:nvSpPr>
          <p:cNvPr id="10" name="Rectángulo 50"/>
          <p:cNvSpPr>
            <a:spLocks noChangeArrowheads="1"/>
          </p:cNvSpPr>
          <p:nvPr/>
        </p:nvSpPr>
        <p:spPr bwMode="auto">
          <a:xfrm>
            <a:off x="934999" y="1390699"/>
            <a:ext cx="8208962" cy="2862322"/>
          </a:xfrm>
          <a:prstGeom prst="rect">
            <a:avLst/>
          </a:prstGeom>
          <a:solidFill>
            <a:schemeClr val="accent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GB" altLang="es-ES" sz="2400" b="1" dirty="0">
                <a:solidFill>
                  <a:schemeClr val="bg1"/>
                </a:solidFill>
                <a:latin typeface="HelveticaNeue" charset="0"/>
                <a:cs typeface="Arial" panose="020B0604020202020204" pitchFamily="34" charset="0"/>
              </a:rPr>
              <a:t>MONTHLY TO SEASONAL TIMESCALES</a:t>
            </a:r>
          </a:p>
          <a:p>
            <a:pPr marL="342900" indent="-342900" eaLnBrk="1" hangingPunct="1">
              <a:lnSpc>
                <a:spcPct val="150000"/>
              </a:lnSpc>
              <a:buFont typeface="Arial" panose="020B0604020202020204" pitchFamily="34" charset="0"/>
              <a:buChar char="•"/>
            </a:pPr>
            <a:r>
              <a:rPr lang="en-GB" altLang="es-ES" sz="2400" b="1" dirty="0" smtClean="0">
                <a:solidFill>
                  <a:schemeClr val="bg1"/>
                </a:solidFill>
                <a:latin typeface="HelveticaNeue" charset="0"/>
                <a:cs typeface="Arial" panose="020B0604020202020204" pitchFamily="34" charset="0"/>
              </a:rPr>
              <a:t>Energy </a:t>
            </a:r>
            <a:r>
              <a:rPr lang="en-GB" altLang="es-ES" sz="2400" b="1" dirty="0">
                <a:solidFill>
                  <a:schemeClr val="bg1"/>
                </a:solidFill>
                <a:latin typeface="HelveticaNeue" charset="0"/>
                <a:cs typeface="Arial" panose="020B0604020202020204" pitchFamily="34" charset="0"/>
              </a:rPr>
              <a:t>producers: </a:t>
            </a:r>
            <a:r>
              <a:rPr lang="en-GB" altLang="es-ES" sz="2400" dirty="0">
                <a:solidFill>
                  <a:schemeClr val="bg1"/>
                </a:solidFill>
                <a:latin typeface="HelveticaNeue" charset="0"/>
                <a:cs typeface="Arial" panose="020B0604020202020204" pitchFamily="34" charset="0"/>
              </a:rPr>
              <a:t>Resource management strategies</a:t>
            </a:r>
          </a:p>
          <a:p>
            <a:pPr marL="342900" indent="-342900" eaLnBrk="1" hangingPunct="1">
              <a:lnSpc>
                <a:spcPct val="150000"/>
              </a:lnSpc>
              <a:buFont typeface="Arial" panose="020B0604020202020204" pitchFamily="34" charset="0"/>
              <a:buChar char="•"/>
            </a:pPr>
            <a:r>
              <a:rPr lang="en-GB" altLang="es-ES" sz="2400" b="1" dirty="0" smtClean="0">
                <a:solidFill>
                  <a:schemeClr val="bg1"/>
                </a:solidFill>
                <a:latin typeface="HelveticaNeue" charset="0"/>
                <a:cs typeface="Arial" panose="020B0604020202020204" pitchFamily="34" charset="0"/>
              </a:rPr>
              <a:t>Energy </a:t>
            </a:r>
            <a:r>
              <a:rPr lang="en-GB" altLang="es-ES" sz="2400" b="1" dirty="0">
                <a:solidFill>
                  <a:schemeClr val="bg1"/>
                </a:solidFill>
                <a:latin typeface="HelveticaNeue" charset="0"/>
                <a:cs typeface="Arial" panose="020B0604020202020204" pitchFamily="34" charset="0"/>
              </a:rPr>
              <a:t>traders:</a:t>
            </a:r>
            <a:r>
              <a:rPr lang="en-GB" altLang="es-ES" sz="2400" dirty="0">
                <a:solidFill>
                  <a:schemeClr val="bg1"/>
                </a:solidFill>
                <a:latin typeface="HelveticaNeue" charset="0"/>
                <a:cs typeface="Arial" panose="020B0604020202020204" pitchFamily="34" charset="0"/>
              </a:rPr>
              <a:t> Resource effects on markets</a:t>
            </a:r>
          </a:p>
          <a:p>
            <a:pPr marL="342900" indent="-342900" eaLnBrk="1" hangingPunct="1">
              <a:lnSpc>
                <a:spcPct val="150000"/>
              </a:lnSpc>
              <a:buFont typeface="Arial" panose="020B0604020202020204" pitchFamily="34" charset="0"/>
              <a:buChar char="•"/>
            </a:pPr>
            <a:r>
              <a:rPr lang="en-GB" altLang="es-ES" sz="2400" b="1" dirty="0" smtClean="0">
                <a:solidFill>
                  <a:schemeClr val="bg1"/>
                </a:solidFill>
                <a:latin typeface="HelveticaNeue" charset="0"/>
                <a:cs typeface="Arial" panose="020B0604020202020204" pitchFamily="34" charset="0"/>
              </a:rPr>
              <a:t>Wind </a:t>
            </a:r>
            <a:r>
              <a:rPr lang="en-GB" altLang="es-ES" sz="2400" b="1" dirty="0">
                <a:solidFill>
                  <a:schemeClr val="bg1"/>
                </a:solidFill>
                <a:latin typeface="HelveticaNeue" charset="0"/>
                <a:cs typeface="Arial" panose="020B0604020202020204" pitchFamily="34" charset="0"/>
              </a:rPr>
              <a:t>farm operators: </a:t>
            </a:r>
            <a:r>
              <a:rPr lang="en-GB" altLang="es-ES" sz="2400" dirty="0">
                <a:solidFill>
                  <a:schemeClr val="bg1"/>
                </a:solidFill>
                <a:latin typeface="HelveticaNeue" charset="0"/>
                <a:cs typeface="Arial" panose="020B0604020202020204" pitchFamily="34" charset="0"/>
              </a:rPr>
              <a:t>Planning for maintenance works</a:t>
            </a:r>
          </a:p>
          <a:p>
            <a:pPr marL="342900" indent="-342900" eaLnBrk="1" hangingPunct="1">
              <a:lnSpc>
                <a:spcPct val="150000"/>
              </a:lnSpc>
              <a:buFont typeface="Arial" panose="020B0604020202020204" pitchFamily="34" charset="0"/>
              <a:buChar char="•"/>
            </a:pPr>
            <a:r>
              <a:rPr lang="en-GB" altLang="es-ES" sz="2400" b="1" dirty="0" smtClean="0">
                <a:solidFill>
                  <a:schemeClr val="bg1"/>
                </a:solidFill>
                <a:latin typeface="HelveticaNeue" charset="0"/>
                <a:cs typeface="Arial" panose="020B0604020202020204" pitchFamily="34" charset="0"/>
              </a:rPr>
              <a:t>Wind </a:t>
            </a:r>
            <a:r>
              <a:rPr lang="en-GB" altLang="es-ES" sz="2400" b="1" dirty="0">
                <a:solidFill>
                  <a:schemeClr val="bg1"/>
                </a:solidFill>
                <a:latin typeface="HelveticaNeue" charset="0"/>
                <a:cs typeface="Arial" panose="020B0604020202020204" pitchFamily="34" charset="0"/>
              </a:rPr>
              <a:t>farm investors: </a:t>
            </a:r>
            <a:r>
              <a:rPr lang="en-GB" altLang="es-ES" sz="2400" dirty="0">
                <a:solidFill>
                  <a:schemeClr val="bg1"/>
                </a:solidFill>
                <a:latin typeface="HelveticaNeue" charset="0"/>
                <a:cs typeface="Arial" panose="020B0604020202020204" pitchFamily="34" charset="0"/>
              </a:rPr>
              <a:t>Optimise return on investments</a:t>
            </a:r>
          </a:p>
        </p:txBody>
      </p:sp>
      <p:sp>
        <p:nvSpPr>
          <p:cNvPr id="15"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a:t>
            </a:r>
            <a:r>
              <a:rPr lang="en-US" sz="2400" b="1" dirty="0" smtClean="0">
                <a:solidFill>
                  <a:schemeClr val="tx1"/>
                </a:solidFill>
              </a:rPr>
              <a:t> Introduction           </a:t>
            </a:r>
            <a:r>
              <a:rPr lang="en-US" sz="2400" dirty="0"/>
              <a:t>Methods  </a:t>
            </a:r>
            <a:r>
              <a:rPr lang="en-US" sz="2400" b="1" dirty="0" smtClean="0">
                <a:solidFill>
                  <a:schemeClr val="tx1"/>
                </a:solidFill>
              </a:rPr>
              <a:t>         </a:t>
            </a:r>
            <a:r>
              <a:rPr lang="en-US" sz="2400" dirty="0"/>
              <a:t>Results    </a:t>
            </a:r>
            <a:r>
              <a:rPr lang="en-US" sz="2400" dirty="0" smtClean="0"/>
              <a:t>     Summary          Future work</a:t>
            </a:r>
          </a:p>
        </p:txBody>
      </p:sp>
      <p:pic>
        <p:nvPicPr>
          <p:cNvPr id="12" name="Picture 2" descr="http://www.bsc.es/media/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5513" y="46037"/>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l="9283" t="61636" r="9209"/>
          <a:stretch>
            <a:fillRect/>
          </a:stretch>
        </p:blipFill>
        <p:spPr bwMode="auto">
          <a:xfrm>
            <a:off x="5043488" y="4067175"/>
            <a:ext cx="5175250" cy="34925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l="9283" t="61636" r="9209"/>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a:xfrm>
            <a:off x="7883525" y="7073315"/>
            <a:ext cx="2313000" cy="486360"/>
          </a:xfrm>
        </p:spPr>
        <p:txBody>
          <a:bodyPr/>
          <a:lstStyle/>
          <a:p>
            <a:pPr algn="r"/>
            <a:fld id="{A741D304-66ED-40E6-9E9B-C444A0E6E819}" type="slidenum">
              <a:rPr lang="en-US" smtClean="0"/>
              <a:pPr algn="r"/>
              <a:t>5</a:t>
            </a:fld>
            <a:endParaRPr lang="en-US" dirty="0"/>
          </a:p>
          <a:p>
            <a:pPr lvl="0" algn="r"/>
            <a:endParaRPr lang="en-US" dirty="0"/>
          </a:p>
        </p:txBody>
      </p:sp>
      <p:sp>
        <p:nvSpPr>
          <p:cNvPr id="16"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a:t>
            </a:r>
            <a:r>
              <a:rPr lang="en-US" sz="2400" b="1" dirty="0" smtClean="0">
                <a:solidFill>
                  <a:schemeClr val="tx1"/>
                </a:solidFill>
              </a:rPr>
              <a:t> Introduction           </a:t>
            </a:r>
            <a:r>
              <a:rPr lang="en-US" sz="2400" dirty="0"/>
              <a:t>Methods  </a:t>
            </a:r>
            <a:r>
              <a:rPr lang="en-US" sz="2400" b="1" dirty="0" smtClean="0">
                <a:solidFill>
                  <a:schemeClr val="tx1"/>
                </a:solidFill>
              </a:rPr>
              <a:t>         </a:t>
            </a:r>
            <a:r>
              <a:rPr lang="en-US" sz="2400" dirty="0"/>
              <a:t>Results    </a:t>
            </a:r>
            <a:r>
              <a:rPr lang="en-US" sz="2400" dirty="0" smtClean="0"/>
              <a:t>     Summary          Future work</a:t>
            </a:r>
          </a:p>
        </p:txBody>
      </p:sp>
      <p:sp>
        <p:nvSpPr>
          <p:cNvPr id="9" name="Text Box 3"/>
          <p:cNvSpPr txBox="1">
            <a:spLocks noChangeArrowheads="1"/>
          </p:cNvSpPr>
          <p:nvPr/>
        </p:nvSpPr>
        <p:spPr bwMode="auto">
          <a:xfrm>
            <a:off x="6659563" y="4094163"/>
            <a:ext cx="2268537" cy="368300"/>
          </a:xfrm>
          <a:prstGeom prst="rect">
            <a:avLst/>
          </a:prstGeom>
          <a:solidFill>
            <a:srgbClr val="FFFFFF">
              <a:alpha val="65097"/>
            </a:srgbClr>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9pPr>
          </a:lstStyle>
          <a:p>
            <a:pPr algn="ctr" eaLnBrk="1">
              <a:buClrTx/>
              <a:buFontTx/>
              <a:buNone/>
              <a:defRPr/>
            </a:pPr>
            <a:r>
              <a:rPr lang="en-US" sz="1800" smtClean="0">
                <a:solidFill>
                  <a:srgbClr val="000000"/>
                </a:solidFill>
              </a:rPr>
              <a:t>Capacity Factor (%)</a:t>
            </a:r>
          </a:p>
        </p:txBody>
      </p:sp>
      <p:sp>
        <p:nvSpPr>
          <p:cNvPr id="11" name="Rectangle 4"/>
          <p:cNvSpPr>
            <a:spLocks noChangeArrowheads="1"/>
          </p:cNvSpPr>
          <p:nvPr/>
        </p:nvSpPr>
        <p:spPr bwMode="auto">
          <a:xfrm>
            <a:off x="449263" y="3627438"/>
            <a:ext cx="5167312" cy="368300"/>
          </a:xfrm>
          <a:prstGeom prst="rect">
            <a:avLst/>
          </a:prstGeom>
          <a:solidFill>
            <a:srgbClr val="FFFFFF">
              <a:alpha val="50195"/>
            </a:srgbClr>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1">
                <a:solidFill>
                  <a:srgbClr val="000000"/>
                </a:solidFill>
                <a:latin typeface="Arial" charset="0"/>
                <a:ea typeface="ＭＳ Ｐゴシック" charset="0"/>
              </a:rPr>
              <a:t>Differences with NAO + and NAO - conditions</a:t>
            </a:r>
          </a:p>
        </p:txBody>
      </p: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l="10896" t="61710" r="7997"/>
          <a:stretch>
            <a:fillRect/>
          </a:stretch>
        </p:blipFill>
        <p:spPr bwMode="auto">
          <a:xfrm>
            <a:off x="-36513" y="4067175"/>
            <a:ext cx="5340351"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7"/>
          <p:cNvSpPr>
            <a:spLocks noChangeArrowheads="1"/>
          </p:cNvSpPr>
          <p:nvPr/>
        </p:nvSpPr>
        <p:spPr bwMode="auto">
          <a:xfrm>
            <a:off x="7562850" y="4537075"/>
            <a:ext cx="393700" cy="304800"/>
          </a:xfrm>
          <a:prstGeom prst="roundRect">
            <a:avLst>
              <a:gd name="adj" fmla="val 16667"/>
            </a:avLst>
          </a:prstGeom>
          <a:noFill/>
          <a:ln w="25560" cap="sq">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7" name="AutoShape 8"/>
          <p:cNvSpPr>
            <a:spLocks noChangeArrowheads="1"/>
          </p:cNvSpPr>
          <p:nvPr/>
        </p:nvSpPr>
        <p:spPr bwMode="auto">
          <a:xfrm>
            <a:off x="2486025" y="4498975"/>
            <a:ext cx="393700" cy="306388"/>
          </a:xfrm>
          <a:prstGeom prst="roundRect">
            <a:avLst>
              <a:gd name="adj" fmla="val 16667"/>
            </a:avLst>
          </a:prstGeom>
          <a:noFill/>
          <a:ln w="25560" cap="sq">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8" name="Text Box 9"/>
          <p:cNvSpPr txBox="1">
            <a:spLocks noChangeArrowheads="1"/>
          </p:cNvSpPr>
          <p:nvPr/>
        </p:nvSpPr>
        <p:spPr bwMode="auto">
          <a:xfrm>
            <a:off x="-102394" y="1813970"/>
            <a:ext cx="5472112" cy="129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algn="ctr" eaLnBrk="1">
              <a:buClrTx/>
              <a:buFontTx/>
              <a:buNone/>
              <a:defRPr/>
            </a:pPr>
            <a:r>
              <a:rPr lang="en-US" sz="3200" b="1" dirty="0" smtClean="0">
                <a:solidFill>
                  <a:srgbClr val="000000"/>
                </a:solidFill>
              </a:rPr>
              <a:t>Impact of NAO on Wind Speed and Capacity Factor </a:t>
            </a:r>
          </a:p>
        </p:txBody>
      </p:sp>
      <p:sp>
        <p:nvSpPr>
          <p:cNvPr id="19" name="AutoShape 10"/>
          <p:cNvSpPr>
            <a:spLocks noChangeArrowheads="1"/>
          </p:cNvSpPr>
          <p:nvPr/>
        </p:nvSpPr>
        <p:spPr bwMode="auto">
          <a:xfrm>
            <a:off x="7488238" y="4897438"/>
            <a:ext cx="395287" cy="179387"/>
          </a:xfrm>
          <a:prstGeom prst="roundRect">
            <a:avLst>
              <a:gd name="adj" fmla="val 16667"/>
            </a:avLst>
          </a:prstGeom>
          <a:noFill/>
          <a:ln w="25560" cap="sq">
            <a:solidFill>
              <a:srgbClr val="00B8FF"/>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20" name="AutoShape 11"/>
          <p:cNvSpPr>
            <a:spLocks noChangeArrowheads="1"/>
          </p:cNvSpPr>
          <p:nvPr/>
        </p:nvSpPr>
        <p:spPr bwMode="auto">
          <a:xfrm>
            <a:off x="2376488" y="4897438"/>
            <a:ext cx="431800" cy="179387"/>
          </a:xfrm>
          <a:prstGeom prst="roundRect">
            <a:avLst>
              <a:gd name="adj" fmla="val 16667"/>
            </a:avLst>
          </a:prstGeom>
          <a:noFill/>
          <a:ln w="25560" cap="sq">
            <a:solidFill>
              <a:srgbClr val="00B8FF"/>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21" name="Text Box 12"/>
          <p:cNvSpPr txBox="1">
            <a:spLocks noChangeArrowheads="1"/>
          </p:cNvSpPr>
          <p:nvPr/>
        </p:nvSpPr>
        <p:spPr bwMode="auto">
          <a:xfrm rot="10800000">
            <a:off x="5462587" y="1621941"/>
            <a:ext cx="739775" cy="1473200"/>
          </a:xfrm>
          <a:prstGeom prst="rect">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eaVert"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9pPr>
          </a:lstStyle>
          <a:p>
            <a:pPr algn="ctr" eaLnBrk="1">
              <a:buClrTx/>
              <a:buFontTx/>
              <a:buNone/>
              <a:defRPr/>
            </a:pPr>
            <a:r>
              <a:rPr lang="en-US" sz="1800" dirty="0" smtClean="0">
                <a:solidFill>
                  <a:srgbClr val="000000"/>
                </a:solidFill>
              </a:rPr>
              <a:t>NAO Index</a:t>
            </a:r>
          </a:p>
        </p:txBody>
      </p:sp>
      <p:sp>
        <p:nvSpPr>
          <p:cNvPr id="22" name="Text Box 14"/>
          <p:cNvSpPr txBox="1">
            <a:spLocks noChangeArrowheads="1"/>
          </p:cNvSpPr>
          <p:nvPr/>
        </p:nvSpPr>
        <p:spPr bwMode="auto">
          <a:xfrm>
            <a:off x="1439863" y="4070350"/>
            <a:ext cx="2232025" cy="368300"/>
          </a:xfrm>
          <a:prstGeom prst="rect">
            <a:avLst/>
          </a:prstGeom>
          <a:solidFill>
            <a:srgbClr val="FFFFFF">
              <a:alpha val="65097"/>
            </a:srgbClr>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9pPr>
          </a:lstStyle>
          <a:p>
            <a:pPr algn="ctr" eaLnBrk="1">
              <a:buClrTx/>
              <a:buFontTx/>
              <a:buNone/>
              <a:defRPr/>
            </a:pPr>
            <a:r>
              <a:rPr lang="en-US" sz="1800" smtClean="0">
                <a:solidFill>
                  <a:srgbClr val="000000"/>
                </a:solidFill>
              </a:rPr>
              <a:t>Wind Speed (m/s) </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l="15269" b="6577"/>
          <a:stretch>
            <a:fillRect/>
          </a:stretch>
        </p:blipFill>
        <p:spPr bwMode="auto">
          <a:xfrm rot="5400000">
            <a:off x="7027069" y="330916"/>
            <a:ext cx="21066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3"/>
          <p:cNvSpPr txBox="1">
            <a:spLocks noChangeArrowheads="1"/>
          </p:cNvSpPr>
          <p:nvPr/>
        </p:nvSpPr>
        <p:spPr bwMode="auto">
          <a:xfrm>
            <a:off x="5832475" y="3500438"/>
            <a:ext cx="4259263" cy="604837"/>
          </a:xfrm>
          <a:prstGeom prst="rect">
            <a:avLst/>
          </a:prstGeom>
          <a:solidFill>
            <a:srgbClr val="FFFF00"/>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algn="r" eaLnBrk="1">
              <a:lnSpc>
                <a:spcPct val="100000"/>
              </a:lnSpc>
              <a:buClrTx/>
              <a:buFontTx/>
              <a:buNone/>
            </a:pPr>
            <a:r>
              <a:rPr lang="en-US" altLang="es-ES" sz="1600">
                <a:solidFill>
                  <a:srgbClr val="000000"/>
                </a:solidFill>
                <a:cs typeface="Arial" panose="020B0604020202020204" pitchFamily="34" charset="0"/>
              </a:rPr>
              <a:t>10m wind speed “observations”: ERA-Interim</a:t>
            </a:r>
          </a:p>
          <a:p>
            <a:pPr algn="r" eaLnBrk="1">
              <a:lnSpc>
                <a:spcPct val="100000"/>
              </a:lnSpc>
              <a:buClrTx/>
              <a:buFontTx/>
              <a:buNone/>
            </a:pPr>
            <a:r>
              <a:rPr lang="en-US" altLang="es-ES" sz="1600">
                <a:solidFill>
                  <a:srgbClr val="000000"/>
                </a:solidFill>
                <a:cs typeface="Arial" panose="020B0604020202020204" pitchFamily="34" charset="0"/>
              </a:rPr>
              <a:t>Boreal winter season period 1981-2012</a:t>
            </a:r>
          </a:p>
          <a:p>
            <a:pPr algn="r" eaLnBrk="1">
              <a:lnSpc>
                <a:spcPct val="100000"/>
              </a:lnSpc>
              <a:buClrTx/>
              <a:buFontTx/>
              <a:buNone/>
            </a:pPr>
            <a:endParaRPr lang="en-US" altLang="es-ES" sz="1600">
              <a:solidFill>
                <a:srgbClr val="000000"/>
              </a:solidFill>
              <a:cs typeface="Arial" panose="020B0604020202020204" pitchFamily="34" charset="0"/>
            </a:endParaRPr>
          </a:p>
        </p:txBody>
      </p:sp>
      <p:sp>
        <p:nvSpPr>
          <p:cNvPr id="14" name="Rectángulo 13"/>
          <p:cNvSpPr/>
          <p:nvPr/>
        </p:nvSpPr>
        <p:spPr>
          <a:xfrm>
            <a:off x="849312" y="5161109"/>
            <a:ext cx="8681163" cy="1311128"/>
          </a:xfrm>
          <a:prstGeom prst="rect">
            <a:avLst/>
          </a:prstGeom>
          <a:solidFill>
            <a:schemeClr val="tx1"/>
          </a:solidFill>
          <a:ln w="28575">
            <a:solidFill>
              <a:schemeClr val="accent1"/>
            </a:solidFill>
          </a:ln>
        </p:spPr>
        <p:txBody>
          <a:bodyPr wrap="square">
            <a:spAutoFit/>
          </a:bodyPr>
          <a:lstStyle/>
          <a:p>
            <a:pPr algn="just">
              <a:lnSpc>
                <a:spcPct val="120000"/>
              </a:lnSpc>
              <a:spcAft>
                <a:spcPts val="800"/>
              </a:spcAft>
            </a:pPr>
            <a:r>
              <a:rPr lang="en-GB" sz="2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Objective: To compute </a:t>
            </a:r>
            <a:r>
              <a:rPr lang="en-GB"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forecasts of wind power </a:t>
            </a:r>
            <a:r>
              <a:rPr lang="en-GB" sz="2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generation (capacity factor) to </a:t>
            </a:r>
            <a:r>
              <a:rPr lang="en-GB"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be able to inform </a:t>
            </a:r>
            <a:r>
              <a:rPr lang="en-GB" sz="2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users and allow them to </a:t>
            </a:r>
            <a:r>
              <a:rPr lang="en-GB"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take calculated, precautionary action with a potential cost savings to their operations.</a:t>
            </a:r>
            <a:endParaRPr lang="en-GB"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 descr="http://www.bsc.es/media/2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6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6858" y="1988273"/>
            <a:ext cx="9144000" cy="4616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smtClean="0">
                <a:solidFill>
                  <a:schemeClr val="tx1"/>
                </a:solidFill>
              </a:rPr>
              <a:t>CHALLENGE : models don’t provide capacity factor forecasts. </a:t>
            </a:r>
            <a:endParaRPr lang="en-US" sz="2400" b="1" dirty="0">
              <a:solidFill>
                <a:schemeClr val="tx1"/>
              </a:solidFill>
            </a:endParaRPr>
          </a:p>
        </p:txBody>
      </p:sp>
      <p:sp>
        <p:nvSpPr>
          <p:cNvPr id="13" name="TextBox 12"/>
          <p:cNvSpPr txBox="1"/>
          <p:nvPr/>
        </p:nvSpPr>
        <p:spPr>
          <a:xfrm>
            <a:off x="555783" y="3316024"/>
            <a:ext cx="8969058" cy="1200329"/>
          </a:xfrm>
          <a:prstGeom prst="rect">
            <a:avLst/>
          </a:prstGeom>
          <a:noFill/>
        </p:spPr>
        <p:txBody>
          <a:bodyPr wrap="square" rtlCol="0">
            <a:spAutoFit/>
          </a:bodyPr>
          <a:lstStyle/>
          <a:p>
            <a:r>
              <a:rPr lang="en-US" sz="2400" b="1" dirty="0" smtClean="0"/>
              <a:t>The wind power can be estimated from  predictions of wind speeds and temperatures at the surface.</a:t>
            </a:r>
          </a:p>
          <a:p>
            <a:endParaRPr lang="en-US" sz="2400" b="1" dirty="0"/>
          </a:p>
        </p:txBody>
      </p:sp>
      <p:sp>
        <p:nvSpPr>
          <p:cNvPr id="2" name="Slide Number Placeholder 1"/>
          <p:cNvSpPr>
            <a:spLocks noGrp="1"/>
          </p:cNvSpPr>
          <p:nvPr>
            <p:ph type="sldNum" sz="quarter" idx="12"/>
          </p:nvPr>
        </p:nvSpPr>
        <p:spPr>
          <a:xfrm>
            <a:off x="7680312" y="7208837"/>
            <a:ext cx="2313000" cy="486360"/>
          </a:xfrm>
        </p:spPr>
        <p:txBody>
          <a:bodyPr/>
          <a:lstStyle/>
          <a:p>
            <a:pPr algn="r"/>
            <a:fld id="{A741D304-66ED-40E6-9E9B-C444A0E6E819}" type="slidenum">
              <a:rPr lang="en-US" smtClean="0"/>
              <a:pPr algn="r"/>
              <a:t>6</a:t>
            </a:fld>
            <a:endParaRPr lang="en-US" dirty="0"/>
          </a:p>
        </p:txBody>
      </p:sp>
      <p:sp>
        <p:nvSpPr>
          <p:cNvPr id="10" name="TextBox 9"/>
          <p:cNvSpPr txBox="1"/>
          <p:nvPr/>
        </p:nvSpPr>
        <p:spPr>
          <a:xfrm>
            <a:off x="592929" y="4567912"/>
            <a:ext cx="9183054" cy="2031325"/>
          </a:xfrm>
          <a:prstGeom prst="rect">
            <a:avLst/>
          </a:prstGeom>
          <a:noFill/>
        </p:spPr>
        <p:txBody>
          <a:bodyPr wrap="square" rtlCol="0">
            <a:spAutoFit/>
          </a:bodyPr>
          <a:lstStyle/>
          <a:p>
            <a:r>
              <a:rPr lang="en-US" sz="2400" b="1" u="sng" dirty="0" smtClean="0"/>
              <a:t>Limitations</a:t>
            </a:r>
            <a:r>
              <a:rPr lang="en-US" sz="2400" b="1" dirty="0" smtClean="0"/>
              <a:t>:</a:t>
            </a:r>
          </a:p>
          <a:p>
            <a:endParaRPr lang="en-US" sz="1000" b="1" dirty="0" smtClean="0"/>
          </a:p>
          <a:p>
            <a:pPr marL="342900" indent="-342900">
              <a:buFont typeface="Arial" panose="020B0604020202020204" pitchFamily="34" charset="0"/>
              <a:buChar char="•"/>
            </a:pPr>
            <a:r>
              <a:rPr lang="en-US" sz="2400" dirty="0"/>
              <a:t>The </a:t>
            </a:r>
            <a:r>
              <a:rPr lang="en-US" sz="2400" dirty="0" smtClean="0"/>
              <a:t>wind turbines </a:t>
            </a:r>
            <a:r>
              <a:rPr lang="en-US" sz="2400" dirty="0"/>
              <a:t>are at 100m </a:t>
            </a:r>
            <a:r>
              <a:rPr lang="en-US" sz="2400" dirty="0" smtClean="0"/>
              <a:t>so 10m </a:t>
            </a:r>
            <a:r>
              <a:rPr lang="en-US" sz="2400" dirty="0"/>
              <a:t>wind speed must be scaled </a:t>
            </a:r>
            <a:r>
              <a:rPr lang="en-US" sz="2400" dirty="0" smtClean="0"/>
              <a:t>up.</a:t>
            </a:r>
          </a:p>
          <a:p>
            <a:endParaRPr lang="en-US" sz="1000" dirty="0"/>
          </a:p>
          <a:p>
            <a:pPr marL="342900" indent="-342900">
              <a:buFont typeface="Arial" panose="020B0604020202020204" pitchFamily="34" charset="0"/>
              <a:buChar char="•"/>
            </a:pPr>
            <a:r>
              <a:rPr lang="en-US" sz="2400" dirty="0" smtClean="0"/>
              <a:t>Seasonal/monthly </a:t>
            </a:r>
            <a:r>
              <a:rPr lang="en-US" sz="2400" dirty="0"/>
              <a:t>means of wind speed and temperature </a:t>
            </a:r>
            <a:r>
              <a:rPr lang="en-US" sz="2400" dirty="0" smtClean="0"/>
              <a:t>masks sub-seasonal/daily </a:t>
            </a:r>
            <a:r>
              <a:rPr lang="en-US" sz="2400" dirty="0"/>
              <a:t>variability</a:t>
            </a:r>
            <a:r>
              <a:rPr lang="en-US" sz="2400" dirty="0" smtClean="0"/>
              <a:t>.</a:t>
            </a:r>
          </a:p>
          <a:p>
            <a:endParaRPr lang="en-US" sz="1000" dirty="0" smtClean="0"/>
          </a:p>
        </p:txBody>
      </p:sp>
      <p:sp>
        <p:nvSpPr>
          <p:cNvPr id="16"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a:t>
            </a:r>
            <a:r>
              <a:rPr lang="en-US" sz="2400" b="1" dirty="0" smtClean="0">
                <a:solidFill>
                  <a:schemeClr val="tx1"/>
                </a:solidFill>
              </a:rPr>
              <a:t> Introduction           </a:t>
            </a:r>
            <a:r>
              <a:rPr lang="en-US" sz="2400" dirty="0"/>
              <a:t>Methods  </a:t>
            </a:r>
            <a:r>
              <a:rPr lang="en-US" sz="2400" b="1" dirty="0" smtClean="0">
                <a:solidFill>
                  <a:schemeClr val="tx1"/>
                </a:solidFill>
              </a:rPr>
              <a:t>         </a:t>
            </a:r>
            <a:r>
              <a:rPr lang="en-US" sz="2400" dirty="0"/>
              <a:t>Results    </a:t>
            </a:r>
            <a:r>
              <a:rPr lang="en-US" sz="2400" dirty="0" smtClean="0"/>
              <a:t>     Summary          Future work</a:t>
            </a:r>
          </a:p>
        </p:txBody>
      </p:sp>
      <p:pic>
        <p:nvPicPr>
          <p:cNvPr id="7" name="Picture 2" descr="http://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7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ceso alternativo 14"/>
          <p:cNvSpPr/>
          <p:nvPr/>
        </p:nvSpPr>
        <p:spPr>
          <a:xfrm>
            <a:off x="2373311" y="1493837"/>
            <a:ext cx="5538147" cy="50265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t>PREDICTIONS OF CAPACITY </a:t>
            </a:r>
            <a:r>
              <a:rPr lang="es-ES" sz="2400" b="1" dirty="0"/>
              <a:t>FACTOR</a:t>
            </a:r>
            <a:endParaRPr lang="en-GB" sz="2400" b="1" dirty="0"/>
          </a:p>
        </p:txBody>
      </p:sp>
      <p:sp>
        <p:nvSpPr>
          <p:cNvPr id="16" name="Rectángulo 15"/>
          <p:cNvSpPr/>
          <p:nvPr/>
        </p:nvSpPr>
        <p:spPr>
          <a:xfrm>
            <a:off x="2750200" y="5989637"/>
            <a:ext cx="184731" cy="702948"/>
          </a:xfrm>
          <a:prstGeom prst="rect">
            <a:avLst/>
          </a:prstGeom>
        </p:spPr>
        <p:txBody>
          <a:bodyPr wrap="none">
            <a:spAutoFit/>
          </a:bodyPr>
          <a:lstStyle/>
          <a:p>
            <a:endParaRPr lang="en-GB" sz="3968" b="1" dirty="0">
              <a:solidFill>
                <a:schemeClr val="accent1"/>
              </a:solidFill>
            </a:endParaRPr>
          </a:p>
        </p:txBody>
      </p:sp>
      <p:sp>
        <p:nvSpPr>
          <p:cNvPr id="13" name="CuadroTexto 12"/>
          <p:cNvSpPr txBox="1"/>
          <p:nvPr/>
        </p:nvSpPr>
        <p:spPr>
          <a:xfrm>
            <a:off x="2039076" y="5837237"/>
            <a:ext cx="2620236" cy="461665"/>
          </a:xfrm>
          <a:prstGeom prst="rect">
            <a:avLst/>
          </a:prstGeom>
          <a:noFill/>
        </p:spPr>
        <p:txBody>
          <a:bodyPr wrap="square" rtlCol="0">
            <a:spAutoFit/>
          </a:bodyPr>
          <a:lstStyle/>
          <a:p>
            <a:pPr algn="ctr"/>
            <a:r>
              <a:rPr lang="es-ES" sz="2400" dirty="0" err="1">
                <a:ln>
                  <a:solidFill>
                    <a:schemeClr val="accent6">
                      <a:lumMod val="50000"/>
                    </a:schemeClr>
                  </a:solidFill>
                </a:ln>
                <a:solidFill>
                  <a:schemeClr val="accent6">
                    <a:lumMod val="40000"/>
                    <a:lumOff val="60000"/>
                  </a:schemeClr>
                </a:solidFill>
              </a:rPr>
              <a:t>F</a:t>
            </a:r>
            <a:r>
              <a:rPr lang="es-ES" sz="2400" dirty="0" err="1" smtClean="0">
                <a:ln>
                  <a:solidFill>
                    <a:schemeClr val="accent6">
                      <a:lumMod val="50000"/>
                    </a:schemeClr>
                  </a:solidFill>
                </a:ln>
                <a:solidFill>
                  <a:schemeClr val="accent6">
                    <a:lumMod val="40000"/>
                    <a:lumOff val="60000"/>
                  </a:schemeClr>
                </a:solidFill>
              </a:rPr>
              <a:t>orecasts</a:t>
            </a:r>
            <a:endParaRPr lang="en-GB" sz="2400" dirty="0">
              <a:ln>
                <a:solidFill>
                  <a:schemeClr val="accent6">
                    <a:lumMod val="50000"/>
                  </a:schemeClr>
                </a:solidFill>
              </a:ln>
              <a:solidFill>
                <a:schemeClr val="accent6">
                  <a:lumMod val="40000"/>
                  <a:lumOff val="60000"/>
                </a:schemeClr>
              </a:solidFill>
            </a:endParaRPr>
          </a:p>
        </p:txBody>
      </p:sp>
      <p:sp>
        <p:nvSpPr>
          <p:cNvPr id="33" name="CuadroTexto 32"/>
          <p:cNvSpPr txBox="1"/>
          <p:nvPr/>
        </p:nvSpPr>
        <p:spPr>
          <a:xfrm>
            <a:off x="2068512" y="6222702"/>
            <a:ext cx="2481647" cy="125991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14" name="CuadroTexto 13"/>
          <p:cNvSpPr txBox="1"/>
          <p:nvPr/>
        </p:nvSpPr>
        <p:spPr>
          <a:xfrm>
            <a:off x="5473553" y="5832772"/>
            <a:ext cx="3224359" cy="461665"/>
          </a:xfrm>
          <a:prstGeom prst="rect">
            <a:avLst/>
          </a:prstGeom>
          <a:noFill/>
        </p:spPr>
        <p:txBody>
          <a:bodyPr wrap="square" rtlCol="0">
            <a:spAutoFit/>
          </a:bodyPr>
          <a:lstStyle/>
          <a:p>
            <a:pPr algn="ctr"/>
            <a:r>
              <a:rPr lang="es-ES" sz="2400" dirty="0" err="1">
                <a:ln>
                  <a:solidFill>
                    <a:schemeClr val="accent4">
                      <a:lumMod val="75000"/>
                    </a:schemeClr>
                  </a:solidFill>
                </a:ln>
                <a:solidFill>
                  <a:schemeClr val="accent4">
                    <a:lumMod val="20000"/>
                    <a:lumOff val="80000"/>
                  </a:schemeClr>
                </a:solidFill>
              </a:rPr>
              <a:t>Past</a:t>
            </a:r>
            <a:r>
              <a:rPr lang="es-ES" sz="2400" dirty="0">
                <a:ln>
                  <a:solidFill>
                    <a:schemeClr val="accent4">
                      <a:lumMod val="75000"/>
                    </a:schemeClr>
                  </a:solidFill>
                </a:ln>
                <a:solidFill>
                  <a:schemeClr val="accent4">
                    <a:lumMod val="20000"/>
                    <a:lumOff val="80000"/>
                  </a:schemeClr>
                </a:solidFill>
              </a:rPr>
              <a:t> </a:t>
            </a:r>
            <a:r>
              <a:rPr lang="es-ES" sz="2400" dirty="0" err="1">
                <a:ln>
                  <a:solidFill>
                    <a:schemeClr val="accent4">
                      <a:lumMod val="75000"/>
                    </a:schemeClr>
                  </a:solidFill>
                </a:ln>
                <a:solidFill>
                  <a:schemeClr val="accent4">
                    <a:lumMod val="20000"/>
                    <a:lumOff val="80000"/>
                  </a:schemeClr>
                </a:solidFill>
              </a:rPr>
              <a:t>Observations</a:t>
            </a:r>
            <a:endParaRPr lang="en-GB" sz="2400" dirty="0">
              <a:ln>
                <a:solidFill>
                  <a:schemeClr val="accent4">
                    <a:lumMod val="75000"/>
                  </a:schemeClr>
                </a:solidFill>
              </a:ln>
              <a:solidFill>
                <a:schemeClr val="accent4">
                  <a:lumMod val="20000"/>
                  <a:lumOff val="80000"/>
                </a:schemeClr>
              </a:solidFill>
            </a:endParaRPr>
          </a:p>
        </p:txBody>
      </p:sp>
      <p:sp>
        <p:nvSpPr>
          <p:cNvPr id="17" name="CuadroTexto 16"/>
          <p:cNvSpPr txBox="1"/>
          <p:nvPr/>
        </p:nvSpPr>
        <p:spPr>
          <a:xfrm>
            <a:off x="5835265" y="6185614"/>
            <a:ext cx="2481647" cy="1259919"/>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8" name="Más 7"/>
          <p:cNvSpPr/>
          <p:nvPr/>
        </p:nvSpPr>
        <p:spPr>
          <a:xfrm>
            <a:off x="4964112" y="6370637"/>
            <a:ext cx="685800" cy="6858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ángulo 1"/>
          <p:cNvSpPr/>
          <p:nvPr/>
        </p:nvSpPr>
        <p:spPr>
          <a:xfrm>
            <a:off x="2373311" y="3318173"/>
            <a:ext cx="5638801" cy="1147464"/>
          </a:xfrm>
          <a:prstGeom prst="rect">
            <a:avLst/>
          </a:prstGeom>
        </p:spPr>
        <p:txBody>
          <a:bodyPr wrap="square">
            <a:spAutoFit/>
          </a:bodyPr>
          <a:lstStyle/>
          <a:p>
            <a:r>
              <a:rPr lang="en-US" sz="2200" b="1" dirty="0" smtClean="0"/>
              <a:t>POTENTIAL SOLUTION: The </a:t>
            </a:r>
            <a:r>
              <a:rPr lang="en-US" sz="2200" b="1" dirty="0"/>
              <a:t>wind power can be estimated from  predictions of wind speeds and temperatures at the surface.</a:t>
            </a:r>
          </a:p>
        </p:txBody>
      </p:sp>
      <p:sp>
        <p:nvSpPr>
          <p:cNvPr id="11"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Introduction          </a:t>
            </a:r>
            <a:r>
              <a:rPr lang="en-US" sz="2400" b="1" dirty="0" smtClean="0">
                <a:solidFill>
                  <a:schemeClr val="tx1"/>
                </a:solidFill>
              </a:rPr>
              <a:t> Methods           </a:t>
            </a:r>
            <a:r>
              <a:rPr lang="en-US" sz="2400" dirty="0"/>
              <a:t>Results    </a:t>
            </a:r>
            <a:r>
              <a:rPr lang="en-US" sz="2400" dirty="0" smtClean="0"/>
              <a:t>     Summary          Future work</a:t>
            </a:r>
          </a:p>
        </p:txBody>
      </p:sp>
      <p:sp>
        <p:nvSpPr>
          <p:cNvPr id="12"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7</a:t>
            </a:r>
          </a:p>
        </p:txBody>
      </p:sp>
      <p:pic>
        <p:nvPicPr>
          <p:cNvPr id="18" name="Picture 2" descr="http://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1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ceso alternativo 14"/>
          <p:cNvSpPr/>
          <p:nvPr/>
        </p:nvSpPr>
        <p:spPr>
          <a:xfrm>
            <a:off x="2373311" y="1493837"/>
            <a:ext cx="5538147" cy="50265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t>PREDICTIONS OF CAPACITY </a:t>
            </a:r>
            <a:r>
              <a:rPr lang="es-ES" sz="2400" b="1" dirty="0"/>
              <a:t>FACTOR</a:t>
            </a:r>
            <a:endParaRPr lang="en-GB" sz="2400" b="1" dirty="0"/>
          </a:p>
        </p:txBody>
      </p:sp>
      <p:sp>
        <p:nvSpPr>
          <p:cNvPr id="16" name="Rectángulo 15"/>
          <p:cNvSpPr/>
          <p:nvPr/>
        </p:nvSpPr>
        <p:spPr>
          <a:xfrm>
            <a:off x="2750200" y="5989637"/>
            <a:ext cx="184731" cy="702948"/>
          </a:xfrm>
          <a:prstGeom prst="rect">
            <a:avLst/>
          </a:prstGeom>
        </p:spPr>
        <p:txBody>
          <a:bodyPr wrap="none">
            <a:spAutoFit/>
          </a:bodyPr>
          <a:lstStyle/>
          <a:p>
            <a:endParaRPr lang="en-GB" sz="3968" b="1" dirty="0">
              <a:solidFill>
                <a:schemeClr val="accent1"/>
              </a:solidFill>
            </a:endParaRPr>
          </a:p>
        </p:txBody>
      </p:sp>
      <p:sp>
        <p:nvSpPr>
          <p:cNvPr id="27" name="CuadroTexto 26"/>
          <p:cNvSpPr txBox="1"/>
          <p:nvPr/>
        </p:nvSpPr>
        <p:spPr>
          <a:xfrm>
            <a:off x="1535112" y="3215387"/>
            <a:ext cx="3756993" cy="461665"/>
          </a:xfrm>
          <a:prstGeom prst="rect">
            <a:avLst/>
          </a:prstGeom>
          <a:noFill/>
        </p:spPr>
        <p:txBody>
          <a:bodyPr wrap="square" rtlCol="0">
            <a:spAutoFit/>
          </a:bodyPr>
          <a:lstStyle/>
          <a:p>
            <a:pPr algn="ctr"/>
            <a:r>
              <a:rPr lang="es-ES" sz="2400" dirty="0" err="1">
                <a:ln>
                  <a:solidFill>
                    <a:schemeClr val="accent6">
                      <a:lumMod val="50000"/>
                    </a:schemeClr>
                  </a:solidFill>
                </a:ln>
                <a:solidFill>
                  <a:schemeClr val="accent6">
                    <a:lumMod val="40000"/>
                    <a:lumOff val="60000"/>
                  </a:schemeClr>
                </a:solidFill>
              </a:rPr>
              <a:t>Corrected</a:t>
            </a:r>
            <a:r>
              <a:rPr lang="es-ES" sz="2400" dirty="0">
                <a:ln>
                  <a:solidFill>
                    <a:schemeClr val="accent6">
                      <a:lumMod val="50000"/>
                    </a:schemeClr>
                  </a:solidFill>
                </a:ln>
                <a:solidFill>
                  <a:schemeClr val="accent6">
                    <a:lumMod val="40000"/>
                    <a:lumOff val="60000"/>
                  </a:schemeClr>
                </a:solidFill>
              </a:rPr>
              <a:t> </a:t>
            </a:r>
            <a:r>
              <a:rPr lang="es-ES" sz="2400" dirty="0" err="1" smtClean="0">
                <a:ln>
                  <a:solidFill>
                    <a:schemeClr val="accent6">
                      <a:lumMod val="50000"/>
                    </a:schemeClr>
                  </a:solidFill>
                </a:ln>
                <a:solidFill>
                  <a:schemeClr val="accent6">
                    <a:lumMod val="40000"/>
                    <a:lumOff val="60000"/>
                  </a:schemeClr>
                </a:solidFill>
              </a:rPr>
              <a:t>forecasts</a:t>
            </a:r>
            <a:endParaRPr lang="en-GB" sz="2400" dirty="0">
              <a:ln>
                <a:solidFill>
                  <a:schemeClr val="accent6">
                    <a:lumMod val="50000"/>
                  </a:schemeClr>
                </a:solidFill>
              </a:ln>
              <a:solidFill>
                <a:schemeClr val="accent6">
                  <a:lumMod val="40000"/>
                  <a:lumOff val="60000"/>
                </a:schemeClr>
              </a:solidFill>
            </a:endParaRPr>
          </a:p>
        </p:txBody>
      </p:sp>
      <p:grpSp>
        <p:nvGrpSpPr>
          <p:cNvPr id="10" name="Grupo 9"/>
          <p:cNvGrpSpPr/>
          <p:nvPr/>
        </p:nvGrpSpPr>
        <p:grpSpPr>
          <a:xfrm>
            <a:off x="2331067" y="5075237"/>
            <a:ext cx="2328245" cy="860558"/>
            <a:chOff x="2309415" y="5170674"/>
            <a:chExt cx="2328245" cy="860558"/>
          </a:xfrm>
        </p:grpSpPr>
        <p:sp>
          <p:nvSpPr>
            <p:cNvPr id="30" name="Flecha abajo 29"/>
            <p:cNvSpPr/>
            <p:nvPr/>
          </p:nvSpPr>
          <p:spPr>
            <a:xfrm flipV="1">
              <a:off x="3281604" y="5170674"/>
              <a:ext cx="191934" cy="860558"/>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p>
          </p:txBody>
        </p:sp>
        <p:sp>
          <p:nvSpPr>
            <p:cNvPr id="31" name="CuadroTexto 30"/>
            <p:cNvSpPr txBox="1"/>
            <p:nvPr/>
          </p:nvSpPr>
          <p:spPr>
            <a:xfrm>
              <a:off x="2309415" y="5335473"/>
              <a:ext cx="2328245" cy="431657"/>
            </a:xfrm>
            <a:prstGeom prst="rect">
              <a:avLst/>
            </a:prstGeom>
            <a:solidFill>
              <a:schemeClr val="bg1"/>
            </a:solidFill>
          </p:spPr>
          <p:txBody>
            <a:bodyPr wrap="square" rtlCol="0">
              <a:spAutoFit/>
            </a:bodyPr>
            <a:lstStyle/>
            <a:p>
              <a:r>
                <a:rPr lang="es-ES" sz="2205" b="1" dirty="0">
                  <a:solidFill>
                    <a:schemeClr val="accent6">
                      <a:lumMod val="60000"/>
                      <a:lumOff val="40000"/>
                    </a:schemeClr>
                  </a:solidFill>
                </a:rPr>
                <a:t>Post-</a:t>
              </a:r>
              <a:r>
                <a:rPr lang="es-ES" sz="2205" b="1" dirty="0" err="1">
                  <a:solidFill>
                    <a:schemeClr val="accent6">
                      <a:lumMod val="60000"/>
                      <a:lumOff val="40000"/>
                    </a:schemeClr>
                  </a:solidFill>
                </a:rPr>
                <a:t>processing</a:t>
              </a:r>
              <a:endParaRPr lang="en-GB" sz="2205" b="1" dirty="0">
                <a:solidFill>
                  <a:schemeClr val="accent6">
                    <a:lumMod val="60000"/>
                    <a:lumOff val="40000"/>
                  </a:schemeClr>
                </a:solidFill>
              </a:endParaRPr>
            </a:p>
          </p:txBody>
        </p:sp>
      </p:grpSp>
      <p:sp>
        <p:nvSpPr>
          <p:cNvPr id="33" name="CuadroTexto 32"/>
          <p:cNvSpPr txBox="1"/>
          <p:nvPr/>
        </p:nvSpPr>
        <p:spPr>
          <a:xfrm>
            <a:off x="2068512" y="6222702"/>
            <a:ext cx="2481647" cy="125991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34" name="CuadroTexto 33"/>
          <p:cNvSpPr txBox="1"/>
          <p:nvPr/>
        </p:nvSpPr>
        <p:spPr>
          <a:xfrm>
            <a:off x="2144210" y="3695813"/>
            <a:ext cx="2481647" cy="125991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12" name="CuadroTexto 11"/>
          <p:cNvSpPr txBox="1"/>
          <p:nvPr/>
        </p:nvSpPr>
        <p:spPr>
          <a:xfrm>
            <a:off x="5473553" y="5832772"/>
            <a:ext cx="3224359" cy="461665"/>
          </a:xfrm>
          <a:prstGeom prst="rect">
            <a:avLst/>
          </a:prstGeom>
          <a:noFill/>
        </p:spPr>
        <p:txBody>
          <a:bodyPr wrap="square" rtlCol="0">
            <a:spAutoFit/>
          </a:bodyPr>
          <a:lstStyle/>
          <a:p>
            <a:pPr algn="ctr"/>
            <a:r>
              <a:rPr lang="es-ES" sz="2400" dirty="0" err="1">
                <a:ln>
                  <a:solidFill>
                    <a:schemeClr val="accent4">
                      <a:lumMod val="75000"/>
                    </a:schemeClr>
                  </a:solidFill>
                </a:ln>
                <a:solidFill>
                  <a:schemeClr val="accent4">
                    <a:lumMod val="20000"/>
                    <a:lumOff val="80000"/>
                  </a:schemeClr>
                </a:solidFill>
              </a:rPr>
              <a:t>Past</a:t>
            </a:r>
            <a:r>
              <a:rPr lang="es-ES" sz="2400" dirty="0">
                <a:ln>
                  <a:solidFill>
                    <a:schemeClr val="accent4">
                      <a:lumMod val="75000"/>
                    </a:schemeClr>
                  </a:solidFill>
                </a:ln>
                <a:solidFill>
                  <a:schemeClr val="accent4">
                    <a:lumMod val="20000"/>
                    <a:lumOff val="80000"/>
                  </a:schemeClr>
                </a:solidFill>
              </a:rPr>
              <a:t> </a:t>
            </a:r>
            <a:r>
              <a:rPr lang="es-ES" sz="2400" dirty="0" err="1">
                <a:ln>
                  <a:solidFill>
                    <a:schemeClr val="accent4">
                      <a:lumMod val="75000"/>
                    </a:schemeClr>
                  </a:solidFill>
                </a:ln>
                <a:solidFill>
                  <a:schemeClr val="accent4">
                    <a:lumMod val="20000"/>
                    <a:lumOff val="80000"/>
                  </a:schemeClr>
                </a:solidFill>
              </a:rPr>
              <a:t>Observations</a:t>
            </a:r>
            <a:endParaRPr lang="en-GB" sz="2400" dirty="0">
              <a:ln>
                <a:solidFill>
                  <a:schemeClr val="accent4">
                    <a:lumMod val="75000"/>
                  </a:schemeClr>
                </a:solidFill>
              </a:ln>
              <a:solidFill>
                <a:schemeClr val="accent4">
                  <a:lumMod val="20000"/>
                  <a:lumOff val="80000"/>
                </a:schemeClr>
              </a:solidFill>
            </a:endParaRPr>
          </a:p>
        </p:txBody>
      </p:sp>
      <p:sp>
        <p:nvSpPr>
          <p:cNvPr id="14" name="CuadroTexto 13"/>
          <p:cNvSpPr txBox="1"/>
          <p:nvPr/>
        </p:nvSpPr>
        <p:spPr>
          <a:xfrm>
            <a:off x="5835265" y="6185614"/>
            <a:ext cx="2481647" cy="1259919"/>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dirty="0" smtClean="0"/>
              <a:t>10m </a:t>
            </a:r>
            <a:r>
              <a:rPr lang="es-ES" sz="2400" dirty="0" err="1" smtClean="0"/>
              <a:t>Wind</a:t>
            </a:r>
            <a:r>
              <a:rPr lang="es-ES" sz="2400" dirty="0" smtClean="0"/>
              <a:t> </a:t>
            </a:r>
            <a:r>
              <a:rPr lang="es-ES" sz="2400" dirty="0" err="1" smtClean="0"/>
              <a:t>Speed</a:t>
            </a:r>
            <a:endParaRPr lang="es-ES" sz="2400" dirty="0" smtClean="0"/>
          </a:p>
          <a:p>
            <a:r>
              <a:rPr lang="es-ES" sz="2400" dirty="0" smtClean="0"/>
              <a:t>2m </a:t>
            </a:r>
            <a:r>
              <a:rPr lang="es-ES" sz="2400" dirty="0" err="1" smtClean="0"/>
              <a:t>Temperature</a:t>
            </a:r>
            <a:endParaRPr lang="es-ES" sz="2400" dirty="0" smtClean="0"/>
          </a:p>
          <a:p>
            <a:endParaRPr lang="es-ES" sz="2000" dirty="0" smtClean="0"/>
          </a:p>
        </p:txBody>
      </p:sp>
      <p:sp>
        <p:nvSpPr>
          <p:cNvPr id="17"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     Introduction          </a:t>
            </a:r>
            <a:r>
              <a:rPr lang="en-US" sz="2400" b="1" dirty="0" smtClean="0">
                <a:solidFill>
                  <a:schemeClr val="tx1"/>
                </a:solidFill>
              </a:rPr>
              <a:t> Methods           </a:t>
            </a:r>
            <a:r>
              <a:rPr lang="en-US" sz="2400" dirty="0"/>
              <a:t>Results    </a:t>
            </a:r>
            <a:r>
              <a:rPr lang="en-US" sz="2400" dirty="0" smtClean="0"/>
              <a:t>     Summary          Future work</a:t>
            </a:r>
          </a:p>
        </p:txBody>
      </p:sp>
      <p:sp>
        <p:nvSpPr>
          <p:cNvPr id="18" name="CuadroTexto 17"/>
          <p:cNvSpPr txBox="1"/>
          <p:nvPr/>
        </p:nvSpPr>
        <p:spPr>
          <a:xfrm>
            <a:off x="2039076" y="5837237"/>
            <a:ext cx="2620236" cy="461665"/>
          </a:xfrm>
          <a:prstGeom prst="rect">
            <a:avLst/>
          </a:prstGeom>
          <a:noFill/>
        </p:spPr>
        <p:txBody>
          <a:bodyPr wrap="square" rtlCol="0">
            <a:spAutoFit/>
          </a:bodyPr>
          <a:lstStyle/>
          <a:p>
            <a:pPr algn="ctr"/>
            <a:r>
              <a:rPr lang="es-ES" sz="2400" dirty="0" err="1">
                <a:ln>
                  <a:solidFill>
                    <a:schemeClr val="accent6">
                      <a:lumMod val="50000"/>
                    </a:schemeClr>
                  </a:solidFill>
                </a:ln>
                <a:solidFill>
                  <a:schemeClr val="accent6">
                    <a:lumMod val="40000"/>
                    <a:lumOff val="60000"/>
                  </a:schemeClr>
                </a:solidFill>
              </a:rPr>
              <a:t>F</a:t>
            </a:r>
            <a:r>
              <a:rPr lang="es-ES" sz="2400" dirty="0" err="1" smtClean="0">
                <a:ln>
                  <a:solidFill>
                    <a:schemeClr val="accent6">
                      <a:lumMod val="50000"/>
                    </a:schemeClr>
                  </a:solidFill>
                </a:ln>
                <a:solidFill>
                  <a:schemeClr val="accent6">
                    <a:lumMod val="40000"/>
                    <a:lumOff val="60000"/>
                  </a:schemeClr>
                </a:solidFill>
              </a:rPr>
              <a:t>orecasts</a:t>
            </a:r>
            <a:endParaRPr lang="en-GB" sz="2400" dirty="0">
              <a:ln>
                <a:solidFill>
                  <a:schemeClr val="accent6">
                    <a:lumMod val="50000"/>
                  </a:schemeClr>
                </a:solidFill>
              </a:ln>
              <a:solidFill>
                <a:schemeClr val="accent6">
                  <a:lumMod val="40000"/>
                  <a:lumOff val="60000"/>
                </a:schemeClr>
              </a:solidFill>
            </a:endParaRPr>
          </a:p>
        </p:txBody>
      </p:sp>
      <p:sp>
        <p:nvSpPr>
          <p:cNvPr id="19"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8</a:t>
            </a:r>
          </a:p>
        </p:txBody>
      </p:sp>
      <p:pic>
        <p:nvPicPr>
          <p:cNvPr id="20" name="Picture 2" descr="http://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0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3" cstate="print">
            <a:extLst>
              <a:ext uri="{28A0092B-C50C-407E-A947-70E740481C1C}">
                <a14:useLocalDpi xmlns:a14="http://schemas.microsoft.com/office/drawing/2010/main" val="0"/>
              </a:ext>
            </a:extLst>
          </a:blip>
          <a:srcRect l="12542" r="15013"/>
          <a:stretch/>
        </p:blipFill>
        <p:spPr>
          <a:xfrm rot="5400000">
            <a:off x="7420789" y="4253015"/>
            <a:ext cx="1752600" cy="3215926"/>
          </a:xfrm>
          <a:prstGeom prst="rect">
            <a:avLst/>
          </a:prstGeom>
        </p:spPr>
      </p:pic>
      <p:sp>
        <p:nvSpPr>
          <p:cNvPr id="9" name="TextBox 8"/>
          <p:cNvSpPr txBox="1"/>
          <p:nvPr/>
        </p:nvSpPr>
        <p:spPr>
          <a:xfrm>
            <a:off x="5517384" y="1456884"/>
            <a:ext cx="4387668"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t>10m Wind Speed </a:t>
            </a:r>
          </a:p>
          <a:p>
            <a:pPr algn="ctr"/>
            <a:r>
              <a:rPr lang="en-US" b="1" dirty="0" smtClean="0"/>
              <a:t>ECMWF S4 1 month lead and ERA Interim </a:t>
            </a:r>
          </a:p>
          <a:p>
            <a:pPr algn="ctr"/>
            <a:r>
              <a:rPr lang="en-US" b="1" dirty="0" smtClean="0"/>
              <a:t>in DJF (1981-2013)</a:t>
            </a:r>
          </a:p>
        </p:txBody>
      </p:sp>
      <p:sp>
        <p:nvSpPr>
          <p:cNvPr id="11" name="TextBox 5"/>
          <p:cNvSpPr txBox="1"/>
          <p:nvPr/>
        </p:nvSpPr>
        <p:spPr>
          <a:xfrm>
            <a:off x="0" y="884237"/>
            <a:ext cx="100806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     </a:t>
            </a:r>
            <a:r>
              <a:rPr lang="en-US" sz="2400" dirty="0" smtClean="0">
                <a:solidFill>
                  <a:schemeClr val="bg1"/>
                </a:solidFill>
              </a:rPr>
              <a:t>Introduction</a:t>
            </a:r>
            <a:r>
              <a:rPr lang="en-US" sz="2400" b="1" dirty="0" smtClean="0">
                <a:solidFill>
                  <a:schemeClr val="accent6"/>
                </a:solidFill>
              </a:rPr>
              <a:t>           </a:t>
            </a:r>
            <a:r>
              <a:rPr lang="en-US" sz="2400" dirty="0" smtClean="0"/>
              <a:t>Methods           </a:t>
            </a:r>
            <a:r>
              <a:rPr lang="en-US" sz="2400" b="1" dirty="0">
                <a:solidFill>
                  <a:schemeClr val="tx1"/>
                </a:solidFill>
              </a:rPr>
              <a:t>Results   </a:t>
            </a:r>
            <a:r>
              <a:rPr lang="en-US" sz="2400" dirty="0"/>
              <a:t> </a:t>
            </a:r>
            <a:r>
              <a:rPr lang="en-US" sz="2400" dirty="0" smtClean="0"/>
              <a:t>     Summary          </a:t>
            </a:r>
            <a:r>
              <a:rPr lang="en-US" sz="2400" dirty="0" smtClean="0">
                <a:solidFill>
                  <a:schemeClr val="bg1"/>
                </a:solidFill>
              </a:rPr>
              <a:t>Future work</a:t>
            </a:r>
          </a:p>
        </p:txBody>
      </p:sp>
      <p:grpSp>
        <p:nvGrpSpPr>
          <p:cNvPr id="3" name="Grupo 2"/>
          <p:cNvGrpSpPr/>
          <p:nvPr/>
        </p:nvGrpSpPr>
        <p:grpSpPr>
          <a:xfrm>
            <a:off x="364014" y="2460237"/>
            <a:ext cx="9705498" cy="2082130"/>
            <a:chOff x="364014" y="2460237"/>
            <a:chExt cx="9705498" cy="2082130"/>
          </a:xfrm>
        </p:grpSpPr>
        <p:sp>
          <p:nvSpPr>
            <p:cNvPr id="22" name="TextBox 21"/>
            <p:cNvSpPr txBox="1"/>
            <p:nvPr/>
          </p:nvSpPr>
          <p:spPr>
            <a:xfrm>
              <a:off x="3744912" y="2496105"/>
              <a:ext cx="2362200" cy="369332"/>
            </a:xfrm>
            <a:prstGeom prst="rect">
              <a:avLst/>
            </a:prstGeom>
            <a:noFill/>
          </p:spPr>
          <p:txBody>
            <a:bodyPr wrap="square" rtlCol="0">
              <a:spAutoFit/>
            </a:bodyPr>
            <a:lstStyle/>
            <a:p>
              <a:r>
                <a:rPr lang="en-US" b="1" dirty="0" smtClean="0"/>
                <a:t>Simple bias correction </a:t>
              </a:r>
              <a:endParaRPr lang="en-US" b="1" dirty="0"/>
            </a:p>
          </p:txBody>
        </p:sp>
        <p:sp>
          <p:nvSpPr>
            <p:cNvPr id="23" name="TextBox 22"/>
            <p:cNvSpPr txBox="1"/>
            <p:nvPr/>
          </p:nvSpPr>
          <p:spPr>
            <a:xfrm>
              <a:off x="6869112" y="2496105"/>
              <a:ext cx="2362200" cy="369332"/>
            </a:xfrm>
            <a:prstGeom prst="rect">
              <a:avLst/>
            </a:prstGeom>
            <a:noFill/>
          </p:spPr>
          <p:txBody>
            <a:bodyPr wrap="square" rtlCol="0">
              <a:spAutoFit/>
            </a:bodyPr>
            <a:lstStyle/>
            <a:p>
              <a:pPr algn="ctr"/>
              <a:r>
                <a:rPr lang="en-US" b="1" dirty="0" smtClean="0"/>
                <a:t>Calibration</a:t>
              </a:r>
              <a:endParaRPr lang="en-US" b="1" dirty="0"/>
            </a:p>
          </p:txBody>
        </p:sp>
        <p:sp>
          <p:nvSpPr>
            <p:cNvPr id="16" name="TextBox 15"/>
            <p:cNvSpPr txBox="1"/>
            <p:nvPr/>
          </p:nvSpPr>
          <p:spPr>
            <a:xfrm>
              <a:off x="696912" y="2460237"/>
              <a:ext cx="2362200" cy="369332"/>
            </a:xfrm>
            <a:prstGeom prst="rect">
              <a:avLst/>
            </a:prstGeom>
            <a:noFill/>
          </p:spPr>
          <p:txBody>
            <a:bodyPr wrap="square" rtlCol="0">
              <a:spAutoFit/>
            </a:bodyPr>
            <a:lstStyle/>
            <a:p>
              <a:pPr algn="ctr"/>
              <a:r>
                <a:rPr lang="en-US" b="1" dirty="0" smtClean="0"/>
                <a:t>Raw data</a:t>
              </a:r>
              <a:endParaRPr lang="en-US" b="1" dirty="0"/>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t="15574" r="12769"/>
            <a:stretch/>
          </p:blipFill>
          <p:spPr>
            <a:xfrm>
              <a:off x="364014" y="2789237"/>
              <a:ext cx="3105272" cy="1753130"/>
            </a:xfrm>
            <a:prstGeom prst="rect">
              <a:avLst/>
            </a:prstGeom>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t="15346" r="12200"/>
            <a:stretch/>
          </p:blipFill>
          <p:spPr>
            <a:xfrm>
              <a:off x="3459040" y="2790831"/>
              <a:ext cx="3105272" cy="1751536"/>
            </a:xfrm>
            <a:prstGeom prst="rect">
              <a:avLst/>
            </a:prstGeom>
          </p:spPr>
        </p:pic>
        <p:pic>
          <p:nvPicPr>
            <p:cNvPr id="6" name="Imagen 5"/>
            <p:cNvPicPr>
              <a:picLocks noChangeAspect="1"/>
            </p:cNvPicPr>
            <p:nvPr/>
          </p:nvPicPr>
          <p:blipFill rotWithShape="1">
            <a:blip r:embed="rId6" cstate="print">
              <a:extLst>
                <a:ext uri="{28A0092B-C50C-407E-A947-70E740481C1C}">
                  <a14:useLocalDpi xmlns:a14="http://schemas.microsoft.com/office/drawing/2010/main" val="0"/>
                </a:ext>
              </a:extLst>
            </a:blip>
            <a:srcRect t="14268"/>
            <a:stretch/>
          </p:blipFill>
          <p:spPr>
            <a:xfrm>
              <a:off x="6507040" y="2777716"/>
              <a:ext cx="3562472" cy="1764121"/>
            </a:xfrm>
            <a:prstGeom prst="rect">
              <a:avLst/>
            </a:prstGeom>
          </p:spPr>
        </p:pic>
      </p:grpSp>
      <p:sp>
        <p:nvSpPr>
          <p:cNvPr id="8" name="CuadroTexto 7"/>
          <p:cNvSpPr txBox="1"/>
          <p:nvPr/>
        </p:nvSpPr>
        <p:spPr>
          <a:xfrm rot="16200000">
            <a:off x="-255763" y="3325554"/>
            <a:ext cx="832366" cy="369332"/>
          </a:xfrm>
          <a:prstGeom prst="rect">
            <a:avLst/>
          </a:prstGeom>
          <a:noFill/>
        </p:spPr>
        <p:txBody>
          <a:bodyPr wrap="square" rtlCol="0">
            <a:spAutoFit/>
          </a:bodyPr>
          <a:lstStyle/>
          <a:p>
            <a:r>
              <a:rPr lang="es-ES" b="1" dirty="0" smtClean="0"/>
              <a:t>RPSS</a:t>
            </a:r>
            <a:endParaRPr lang="en-GB" b="1" dirty="0"/>
          </a:p>
        </p:txBody>
      </p:sp>
      <p:pic>
        <p:nvPicPr>
          <p:cNvPr id="12" name="Imagen 11"/>
          <p:cNvPicPr>
            <a:picLocks noChangeAspect="1"/>
          </p:cNvPicPr>
          <p:nvPr/>
        </p:nvPicPr>
        <p:blipFill rotWithShape="1">
          <a:blip r:embed="rId7" cstate="print">
            <a:extLst>
              <a:ext uri="{28A0092B-C50C-407E-A947-70E740481C1C}">
                <a14:useLocalDpi xmlns:a14="http://schemas.microsoft.com/office/drawing/2010/main" val="0"/>
              </a:ext>
            </a:extLst>
          </a:blip>
          <a:srcRect l="-868" t="9832" r="868" b="14414"/>
          <a:stretch/>
        </p:blipFill>
        <p:spPr>
          <a:xfrm>
            <a:off x="347786" y="4922837"/>
            <a:ext cx="3308866" cy="1738241"/>
          </a:xfrm>
          <a:prstGeom prst="rect">
            <a:avLst/>
          </a:prstGeom>
        </p:spPr>
      </p:pic>
      <p:pic>
        <p:nvPicPr>
          <p:cNvPr id="13" name="Imagen 12"/>
          <p:cNvPicPr>
            <a:picLocks noChangeAspect="1"/>
          </p:cNvPicPr>
          <p:nvPr/>
        </p:nvPicPr>
        <p:blipFill rotWithShape="1">
          <a:blip r:embed="rId8" cstate="print">
            <a:extLst>
              <a:ext uri="{28A0092B-C50C-407E-A947-70E740481C1C}">
                <a14:useLocalDpi xmlns:a14="http://schemas.microsoft.com/office/drawing/2010/main" val="0"/>
              </a:ext>
            </a:extLst>
          </a:blip>
          <a:srcRect t="11874" b="16091"/>
          <a:stretch/>
        </p:blipFill>
        <p:spPr>
          <a:xfrm>
            <a:off x="3580452" y="4955478"/>
            <a:ext cx="3222283" cy="1705600"/>
          </a:xfrm>
          <a:prstGeom prst="rect">
            <a:avLst/>
          </a:prstGeom>
        </p:spPr>
      </p:pic>
      <p:pic>
        <p:nvPicPr>
          <p:cNvPr id="19" name="Imagen 18"/>
          <p:cNvPicPr>
            <a:picLocks noChangeAspect="1"/>
          </p:cNvPicPr>
          <p:nvPr/>
        </p:nvPicPr>
        <p:blipFill rotWithShape="1">
          <a:blip r:embed="rId9" cstate="print">
            <a:extLst>
              <a:ext uri="{28A0092B-C50C-407E-A947-70E740481C1C}">
                <a14:useLocalDpi xmlns:a14="http://schemas.microsoft.com/office/drawing/2010/main" val="0"/>
              </a:ext>
            </a:extLst>
          </a:blip>
          <a:srcRect l="32535" t="87113" r="26014" b="-142"/>
          <a:stretch/>
        </p:blipFill>
        <p:spPr>
          <a:xfrm>
            <a:off x="315912" y="6737278"/>
            <a:ext cx="3308474" cy="721144"/>
          </a:xfrm>
          <a:prstGeom prst="rect">
            <a:avLst/>
          </a:prstGeom>
        </p:spPr>
      </p:pic>
      <p:sp>
        <p:nvSpPr>
          <p:cNvPr id="21" name="CuadroTexto 20"/>
          <p:cNvSpPr txBox="1"/>
          <p:nvPr/>
        </p:nvSpPr>
        <p:spPr>
          <a:xfrm rot="16200000" flipH="1">
            <a:off x="3005004" y="5677058"/>
            <a:ext cx="1143000" cy="215444"/>
          </a:xfrm>
          <a:prstGeom prst="rect">
            <a:avLst/>
          </a:prstGeom>
          <a:solidFill>
            <a:schemeClr val="bg1"/>
          </a:solidFill>
        </p:spPr>
        <p:txBody>
          <a:bodyPr wrap="square" rtlCol="0">
            <a:spAutoFit/>
          </a:bodyPr>
          <a:lstStyle/>
          <a:p>
            <a:pPr algn="ctr"/>
            <a:r>
              <a:rPr lang="es-ES" sz="800" dirty="0" err="1" smtClean="0"/>
              <a:t>Cumulative</a:t>
            </a:r>
            <a:r>
              <a:rPr lang="es-ES" sz="800" dirty="0" smtClean="0"/>
              <a:t> </a:t>
            </a:r>
            <a:r>
              <a:rPr lang="es-ES" sz="800" dirty="0" err="1" smtClean="0"/>
              <a:t>probability</a:t>
            </a:r>
            <a:endParaRPr lang="en-GB" sz="800" dirty="0"/>
          </a:p>
        </p:txBody>
      </p:sp>
      <p:sp>
        <p:nvSpPr>
          <p:cNvPr id="24" name="CuadroTexto 23"/>
          <p:cNvSpPr txBox="1"/>
          <p:nvPr/>
        </p:nvSpPr>
        <p:spPr>
          <a:xfrm rot="16200000" flipH="1">
            <a:off x="6127123" y="5753258"/>
            <a:ext cx="1142999" cy="215444"/>
          </a:xfrm>
          <a:prstGeom prst="rect">
            <a:avLst/>
          </a:prstGeom>
          <a:solidFill>
            <a:schemeClr val="bg1"/>
          </a:solidFill>
        </p:spPr>
        <p:txBody>
          <a:bodyPr wrap="square" rtlCol="0">
            <a:spAutoFit/>
          </a:bodyPr>
          <a:lstStyle/>
          <a:p>
            <a:pPr algn="ctr"/>
            <a:r>
              <a:rPr lang="es-ES" sz="800" dirty="0" err="1" smtClean="0"/>
              <a:t>Cumulative</a:t>
            </a:r>
            <a:r>
              <a:rPr lang="es-ES" sz="800" dirty="0" smtClean="0"/>
              <a:t> </a:t>
            </a:r>
            <a:r>
              <a:rPr lang="es-ES" sz="800" dirty="0" err="1" smtClean="0"/>
              <a:t>probability</a:t>
            </a:r>
            <a:endParaRPr lang="en-GB" sz="800" dirty="0"/>
          </a:p>
        </p:txBody>
      </p:sp>
      <p:pic>
        <p:nvPicPr>
          <p:cNvPr id="26" name="Imagen 25"/>
          <p:cNvPicPr>
            <a:picLocks noChangeAspect="1"/>
          </p:cNvPicPr>
          <p:nvPr/>
        </p:nvPicPr>
        <p:blipFill rotWithShape="1">
          <a:blip r:embed="rId10" cstate="print">
            <a:extLst>
              <a:ext uri="{28A0092B-C50C-407E-A947-70E740481C1C}">
                <a14:useLocalDpi xmlns:a14="http://schemas.microsoft.com/office/drawing/2010/main" val="0"/>
              </a:ext>
            </a:extLst>
          </a:blip>
          <a:srcRect l="30742" t="87126" r="29057" b="2"/>
          <a:stretch/>
        </p:blipFill>
        <p:spPr>
          <a:xfrm>
            <a:off x="3591589" y="6724288"/>
            <a:ext cx="2896523" cy="698790"/>
          </a:xfrm>
          <a:prstGeom prst="rect">
            <a:avLst/>
          </a:prstGeom>
        </p:spPr>
      </p:pic>
      <p:sp>
        <p:nvSpPr>
          <p:cNvPr id="28" name="CuadroTexto 27"/>
          <p:cNvSpPr txBox="1"/>
          <p:nvPr/>
        </p:nvSpPr>
        <p:spPr>
          <a:xfrm flipH="1">
            <a:off x="7894430" y="6599237"/>
            <a:ext cx="685800" cy="215444"/>
          </a:xfrm>
          <a:prstGeom prst="rect">
            <a:avLst/>
          </a:prstGeom>
          <a:noFill/>
        </p:spPr>
        <p:txBody>
          <a:bodyPr wrap="square" rtlCol="0">
            <a:spAutoFit/>
          </a:bodyPr>
          <a:lstStyle/>
          <a:p>
            <a:pPr algn="ctr"/>
            <a:r>
              <a:rPr lang="es-ES" sz="800" dirty="0" smtClean="0"/>
              <a:t>Rank i</a:t>
            </a:r>
            <a:endParaRPr lang="en-GB" sz="800" dirty="0"/>
          </a:p>
        </p:txBody>
      </p:sp>
      <p:pic>
        <p:nvPicPr>
          <p:cNvPr id="29" name="Imagen 28"/>
          <p:cNvPicPr>
            <a:picLocks noChangeAspect="1"/>
          </p:cNvPicPr>
          <p:nvPr/>
        </p:nvPicPr>
        <p:blipFill rotWithShape="1">
          <a:blip r:embed="rId11" cstate="print">
            <a:extLst>
              <a:ext uri="{28A0092B-C50C-407E-A947-70E740481C1C}">
                <a14:useLocalDpi xmlns:a14="http://schemas.microsoft.com/office/drawing/2010/main" val="0"/>
              </a:ext>
            </a:extLst>
          </a:blip>
          <a:srcRect l="88137" t="28434" r="-736" b="31286"/>
          <a:stretch/>
        </p:blipFill>
        <p:spPr>
          <a:xfrm rot="5400000">
            <a:off x="7906493" y="5764962"/>
            <a:ext cx="645241" cy="2742276"/>
          </a:xfrm>
          <a:prstGeom prst="rect">
            <a:avLst/>
          </a:prstGeom>
        </p:spPr>
      </p:pic>
      <p:sp>
        <p:nvSpPr>
          <p:cNvPr id="30" name="CuadroTexto 29"/>
          <p:cNvSpPr txBox="1"/>
          <p:nvPr/>
        </p:nvSpPr>
        <p:spPr>
          <a:xfrm rot="16200000">
            <a:off x="-899516" y="5460612"/>
            <a:ext cx="2060317" cy="369332"/>
          </a:xfrm>
          <a:prstGeom prst="rect">
            <a:avLst/>
          </a:prstGeom>
          <a:noFill/>
        </p:spPr>
        <p:txBody>
          <a:bodyPr wrap="square" rtlCol="0">
            <a:spAutoFit/>
          </a:bodyPr>
          <a:lstStyle/>
          <a:p>
            <a:r>
              <a:rPr lang="es-ES" b="1" dirty="0" smtClean="0"/>
              <a:t>Rank </a:t>
            </a:r>
            <a:r>
              <a:rPr lang="es-ES" b="1" dirty="0" err="1" smtClean="0"/>
              <a:t>Histograms</a:t>
            </a:r>
            <a:endParaRPr lang="en-GB" b="1" dirty="0"/>
          </a:p>
        </p:txBody>
      </p:sp>
      <p:sp>
        <p:nvSpPr>
          <p:cNvPr id="42" name="CuadroTexto 41"/>
          <p:cNvSpPr txBox="1"/>
          <p:nvPr/>
        </p:nvSpPr>
        <p:spPr>
          <a:xfrm>
            <a:off x="315912" y="1565572"/>
            <a:ext cx="9252964" cy="461665"/>
          </a:xfrm>
          <a:prstGeom prst="rect">
            <a:avLst/>
          </a:prstGeom>
          <a:noFill/>
        </p:spPr>
        <p:txBody>
          <a:bodyPr wrap="square" rtlCol="0">
            <a:spAutoFit/>
          </a:bodyPr>
          <a:lstStyle/>
          <a:p>
            <a:r>
              <a:rPr lang="es-ES" sz="2400" b="1" u="sng" dirty="0" err="1" smtClean="0"/>
              <a:t>Forecast</a:t>
            </a:r>
            <a:r>
              <a:rPr lang="es-ES" sz="2400" b="1" u="sng" dirty="0" smtClean="0"/>
              <a:t> </a:t>
            </a:r>
            <a:r>
              <a:rPr lang="es-ES" sz="2400" b="1" u="sng" dirty="0" err="1" smtClean="0"/>
              <a:t>quality</a:t>
            </a:r>
            <a:r>
              <a:rPr lang="es-ES" sz="2400" b="1" u="sng" dirty="0" smtClean="0"/>
              <a:t> </a:t>
            </a:r>
            <a:r>
              <a:rPr lang="es-ES" sz="2400" b="1" u="sng" dirty="0" err="1" smtClean="0"/>
              <a:t>assessment</a:t>
            </a:r>
            <a:endParaRPr lang="en-GB" sz="2400" b="1" u="sng" dirty="0"/>
          </a:p>
        </p:txBody>
      </p:sp>
      <p:pic>
        <p:nvPicPr>
          <p:cNvPr id="31" name="Imagen 30"/>
          <p:cNvPicPr>
            <a:picLocks noChangeAspect="1"/>
          </p:cNvPicPr>
          <p:nvPr/>
        </p:nvPicPr>
        <p:blipFill rotWithShape="1">
          <a:blip r:embed="rId7" cstate="print">
            <a:extLst>
              <a:ext uri="{28A0092B-C50C-407E-A947-70E740481C1C}">
                <a14:useLocalDpi xmlns:a14="http://schemas.microsoft.com/office/drawing/2010/main" val="0"/>
              </a:ext>
            </a:extLst>
          </a:blip>
          <a:srcRect l="472" t="9832" r="868" b="14414"/>
          <a:stretch/>
        </p:blipFill>
        <p:spPr>
          <a:xfrm>
            <a:off x="392111" y="4922838"/>
            <a:ext cx="3264541" cy="1738241"/>
          </a:xfrm>
          <a:prstGeom prst="rect">
            <a:avLst/>
          </a:prstGeom>
        </p:spPr>
      </p:pic>
      <p:sp>
        <p:nvSpPr>
          <p:cNvPr id="2" name="Rectángulo 1"/>
          <p:cNvSpPr/>
          <p:nvPr/>
        </p:nvSpPr>
        <p:spPr>
          <a:xfrm>
            <a:off x="200466" y="4556196"/>
            <a:ext cx="2249046" cy="290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i="1" dirty="0" err="1" smtClean="0">
                <a:solidFill>
                  <a:schemeClr val="tx1">
                    <a:lumMod val="50000"/>
                    <a:lumOff val="50000"/>
                  </a:schemeClr>
                </a:solidFill>
              </a:rPr>
              <a:t>Region</a:t>
            </a:r>
            <a:r>
              <a:rPr lang="es-ES" sz="1600" b="1" i="1" dirty="0" smtClean="0">
                <a:solidFill>
                  <a:schemeClr val="tx1">
                    <a:lumMod val="50000"/>
                    <a:lumOff val="50000"/>
                  </a:schemeClr>
                </a:solidFill>
              </a:rPr>
              <a:t> of </a:t>
            </a:r>
            <a:r>
              <a:rPr lang="es-ES" sz="1600" b="1" i="1" dirty="0" err="1" smtClean="0">
                <a:solidFill>
                  <a:schemeClr val="tx1">
                    <a:lumMod val="50000"/>
                    <a:lumOff val="50000"/>
                  </a:schemeClr>
                </a:solidFill>
              </a:rPr>
              <a:t>Canada</a:t>
            </a:r>
            <a:endParaRPr lang="en-GB" sz="1600" b="1" i="1" dirty="0">
              <a:solidFill>
                <a:schemeClr val="tx1">
                  <a:lumMod val="50000"/>
                  <a:lumOff val="50000"/>
                </a:schemeClr>
              </a:solidFill>
            </a:endParaRPr>
          </a:p>
        </p:txBody>
      </p:sp>
      <p:sp>
        <p:nvSpPr>
          <p:cNvPr id="32" name="CuadroTexto 31"/>
          <p:cNvSpPr txBox="1"/>
          <p:nvPr/>
        </p:nvSpPr>
        <p:spPr>
          <a:xfrm rot="16200000" flipH="1">
            <a:off x="2900683" y="5674415"/>
            <a:ext cx="1295399" cy="216540"/>
          </a:xfrm>
          <a:prstGeom prst="rect">
            <a:avLst/>
          </a:prstGeom>
          <a:noFill/>
        </p:spPr>
        <p:txBody>
          <a:bodyPr wrap="square" rtlCol="0">
            <a:spAutoFit/>
          </a:bodyPr>
          <a:lstStyle/>
          <a:p>
            <a:pPr algn="ctr"/>
            <a:r>
              <a:rPr lang="es-ES" sz="800" dirty="0" err="1" smtClean="0"/>
              <a:t>Cumulative</a:t>
            </a:r>
            <a:r>
              <a:rPr lang="es-ES" sz="800" dirty="0" smtClean="0"/>
              <a:t> </a:t>
            </a:r>
            <a:r>
              <a:rPr lang="es-ES" sz="800" dirty="0" err="1" smtClean="0"/>
              <a:t>probability</a:t>
            </a:r>
            <a:endParaRPr lang="en-GB" sz="800" dirty="0"/>
          </a:p>
        </p:txBody>
      </p:sp>
      <p:sp>
        <p:nvSpPr>
          <p:cNvPr id="25" name="CuadroTexto 24"/>
          <p:cNvSpPr txBox="1"/>
          <p:nvPr/>
        </p:nvSpPr>
        <p:spPr>
          <a:xfrm flipH="1">
            <a:off x="4828644" y="6584878"/>
            <a:ext cx="685800" cy="215444"/>
          </a:xfrm>
          <a:prstGeom prst="rect">
            <a:avLst/>
          </a:prstGeom>
          <a:noFill/>
        </p:spPr>
        <p:txBody>
          <a:bodyPr wrap="square" rtlCol="0">
            <a:spAutoFit/>
          </a:bodyPr>
          <a:lstStyle/>
          <a:p>
            <a:pPr algn="ctr"/>
            <a:r>
              <a:rPr lang="es-ES" sz="800" dirty="0" smtClean="0"/>
              <a:t>Rank i</a:t>
            </a:r>
            <a:endParaRPr lang="en-GB" sz="800" dirty="0"/>
          </a:p>
        </p:txBody>
      </p:sp>
      <p:sp>
        <p:nvSpPr>
          <p:cNvPr id="17" name="CuadroTexto 16"/>
          <p:cNvSpPr txBox="1"/>
          <p:nvPr/>
        </p:nvSpPr>
        <p:spPr>
          <a:xfrm rot="16200000" flipH="1">
            <a:off x="-299717" y="5676508"/>
            <a:ext cx="1295399" cy="216540"/>
          </a:xfrm>
          <a:prstGeom prst="rect">
            <a:avLst/>
          </a:prstGeom>
          <a:solidFill>
            <a:schemeClr val="bg1"/>
          </a:solidFill>
        </p:spPr>
        <p:txBody>
          <a:bodyPr wrap="square" rtlCol="0">
            <a:spAutoFit/>
          </a:bodyPr>
          <a:lstStyle/>
          <a:p>
            <a:pPr algn="ctr"/>
            <a:r>
              <a:rPr lang="es-ES" sz="800" dirty="0" err="1" smtClean="0"/>
              <a:t>Cumulative</a:t>
            </a:r>
            <a:r>
              <a:rPr lang="es-ES" sz="800" dirty="0" smtClean="0"/>
              <a:t> </a:t>
            </a:r>
            <a:r>
              <a:rPr lang="es-ES" sz="800" dirty="0" err="1" smtClean="0"/>
              <a:t>probability</a:t>
            </a:r>
            <a:endParaRPr lang="en-GB" sz="800" dirty="0"/>
          </a:p>
        </p:txBody>
      </p:sp>
      <p:pic>
        <p:nvPicPr>
          <p:cNvPr id="33" name="Imagen 32"/>
          <p:cNvPicPr>
            <a:picLocks noChangeAspect="1"/>
          </p:cNvPicPr>
          <p:nvPr/>
        </p:nvPicPr>
        <p:blipFill rotWithShape="1">
          <a:blip r:embed="rId8" cstate="print">
            <a:extLst>
              <a:ext uri="{28A0092B-C50C-407E-A947-70E740481C1C}">
                <a14:useLocalDpi xmlns:a14="http://schemas.microsoft.com/office/drawing/2010/main" val="0"/>
              </a:ext>
            </a:extLst>
          </a:blip>
          <a:srcRect t="11874" b="16091"/>
          <a:stretch/>
        </p:blipFill>
        <p:spPr>
          <a:xfrm>
            <a:off x="3580453" y="4955479"/>
            <a:ext cx="3222283" cy="1705600"/>
          </a:xfrm>
          <a:prstGeom prst="rect">
            <a:avLst/>
          </a:prstGeom>
        </p:spPr>
      </p:pic>
      <p:pic>
        <p:nvPicPr>
          <p:cNvPr id="34" name="Imagen 33"/>
          <p:cNvPicPr>
            <a:picLocks noChangeAspect="1"/>
          </p:cNvPicPr>
          <p:nvPr/>
        </p:nvPicPr>
        <p:blipFill rotWithShape="1">
          <a:blip r:embed="rId7" cstate="print">
            <a:extLst>
              <a:ext uri="{28A0092B-C50C-407E-A947-70E740481C1C}">
                <a14:useLocalDpi xmlns:a14="http://schemas.microsoft.com/office/drawing/2010/main" val="0"/>
              </a:ext>
            </a:extLst>
          </a:blip>
          <a:srcRect l="472" t="9832" r="868" b="14414"/>
          <a:stretch/>
        </p:blipFill>
        <p:spPr>
          <a:xfrm>
            <a:off x="392112" y="4922839"/>
            <a:ext cx="3264541" cy="1738241"/>
          </a:xfrm>
          <a:prstGeom prst="rect">
            <a:avLst/>
          </a:prstGeom>
        </p:spPr>
      </p:pic>
      <p:sp>
        <p:nvSpPr>
          <p:cNvPr id="35" name="CuadroTexto 34"/>
          <p:cNvSpPr txBox="1"/>
          <p:nvPr/>
        </p:nvSpPr>
        <p:spPr>
          <a:xfrm rot="16200000" flipH="1">
            <a:off x="2900684" y="5674416"/>
            <a:ext cx="1295399" cy="216540"/>
          </a:xfrm>
          <a:prstGeom prst="rect">
            <a:avLst/>
          </a:prstGeom>
          <a:noFill/>
        </p:spPr>
        <p:txBody>
          <a:bodyPr wrap="square" rtlCol="0">
            <a:spAutoFit/>
          </a:bodyPr>
          <a:lstStyle/>
          <a:p>
            <a:pPr algn="ctr"/>
            <a:r>
              <a:rPr lang="es-ES" sz="800" dirty="0" err="1" smtClean="0"/>
              <a:t>Cumulative</a:t>
            </a:r>
            <a:r>
              <a:rPr lang="es-ES" sz="800" dirty="0" smtClean="0"/>
              <a:t> </a:t>
            </a:r>
            <a:r>
              <a:rPr lang="es-ES" sz="800" dirty="0" err="1" smtClean="0"/>
              <a:t>probability</a:t>
            </a:r>
            <a:endParaRPr lang="en-GB" sz="800" dirty="0"/>
          </a:p>
        </p:txBody>
      </p:sp>
      <p:sp>
        <p:nvSpPr>
          <p:cNvPr id="36" name="CuadroTexto 35"/>
          <p:cNvSpPr txBox="1"/>
          <p:nvPr/>
        </p:nvSpPr>
        <p:spPr>
          <a:xfrm rot="16200000" flipH="1">
            <a:off x="-299716" y="5676509"/>
            <a:ext cx="1295399" cy="216540"/>
          </a:xfrm>
          <a:prstGeom prst="rect">
            <a:avLst/>
          </a:prstGeom>
          <a:solidFill>
            <a:schemeClr val="bg1"/>
          </a:solidFill>
        </p:spPr>
        <p:txBody>
          <a:bodyPr wrap="square" rtlCol="0">
            <a:spAutoFit/>
          </a:bodyPr>
          <a:lstStyle/>
          <a:p>
            <a:pPr algn="ctr"/>
            <a:r>
              <a:rPr lang="es-ES" sz="800" dirty="0" err="1" smtClean="0"/>
              <a:t>Cumulative</a:t>
            </a:r>
            <a:r>
              <a:rPr lang="es-ES" sz="800" dirty="0" smtClean="0"/>
              <a:t> </a:t>
            </a:r>
            <a:r>
              <a:rPr lang="es-ES" sz="800" dirty="0" err="1" smtClean="0"/>
              <a:t>probability</a:t>
            </a:r>
            <a:endParaRPr lang="en-GB" sz="800" dirty="0"/>
          </a:p>
        </p:txBody>
      </p:sp>
      <p:sp>
        <p:nvSpPr>
          <p:cNvPr id="37" name="CuadroTexto 36"/>
          <p:cNvSpPr txBox="1"/>
          <p:nvPr/>
        </p:nvSpPr>
        <p:spPr>
          <a:xfrm rot="16200000" flipH="1">
            <a:off x="6041425" y="5683687"/>
            <a:ext cx="1295399" cy="216540"/>
          </a:xfrm>
          <a:prstGeom prst="rect">
            <a:avLst/>
          </a:prstGeom>
          <a:noFill/>
        </p:spPr>
        <p:txBody>
          <a:bodyPr wrap="square" rtlCol="0">
            <a:spAutoFit/>
          </a:bodyPr>
          <a:lstStyle/>
          <a:p>
            <a:pPr algn="ctr"/>
            <a:r>
              <a:rPr lang="es-ES" sz="800" dirty="0" err="1" smtClean="0"/>
              <a:t>Cumulative</a:t>
            </a:r>
            <a:r>
              <a:rPr lang="es-ES" sz="800" dirty="0" smtClean="0"/>
              <a:t> </a:t>
            </a:r>
            <a:r>
              <a:rPr lang="es-ES" sz="800" dirty="0" err="1" smtClean="0"/>
              <a:t>probability</a:t>
            </a:r>
            <a:endParaRPr lang="en-GB" sz="800" dirty="0"/>
          </a:p>
        </p:txBody>
      </p:sp>
      <p:sp>
        <p:nvSpPr>
          <p:cNvPr id="27" name="CuadroTexto 26"/>
          <p:cNvSpPr txBox="1"/>
          <p:nvPr/>
        </p:nvSpPr>
        <p:spPr>
          <a:xfrm flipH="1">
            <a:off x="1637890" y="6553356"/>
            <a:ext cx="685800" cy="215444"/>
          </a:xfrm>
          <a:prstGeom prst="rect">
            <a:avLst/>
          </a:prstGeom>
          <a:noFill/>
        </p:spPr>
        <p:txBody>
          <a:bodyPr wrap="square" rtlCol="0">
            <a:spAutoFit/>
          </a:bodyPr>
          <a:lstStyle/>
          <a:p>
            <a:pPr algn="ctr"/>
            <a:r>
              <a:rPr lang="es-ES" sz="800" dirty="0" smtClean="0"/>
              <a:t>Rank i</a:t>
            </a:r>
            <a:endParaRPr lang="en-GB" sz="800" dirty="0"/>
          </a:p>
        </p:txBody>
      </p:sp>
      <p:sp>
        <p:nvSpPr>
          <p:cNvPr id="38" name="Slide Number Placeholder 1"/>
          <p:cNvSpPr txBox="1">
            <a:spLocks/>
          </p:cNvSpPr>
          <p:nvPr/>
        </p:nvSpPr>
        <p:spPr>
          <a:xfrm>
            <a:off x="7680312" y="7208837"/>
            <a:ext cx="2313000" cy="486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9</a:t>
            </a:r>
          </a:p>
        </p:txBody>
      </p:sp>
      <p:pic>
        <p:nvPicPr>
          <p:cNvPr id="39" name="Picture 2" descr="http://www.bsc.es/media/28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35513" y="51792"/>
            <a:ext cx="2819400" cy="7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84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38163</TotalTime>
  <Words>1489</Words>
  <Application>Microsoft Office PowerPoint</Application>
  <PresentationFormat>Personalizado</PresentationFormat>
  <Paragraphs>273</Paragraphs>
  <Slides>21</Slides>
  <Notes>15</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21</vt:i4>
      </vt:variant>
    </vt:vector>
  </HeadingPairs>
  <TitlesOfParts>
    <vt:vector size="36" baseType="lpstr">
      <vt:lpstr>Arial Unicode MS</vt:lpstr>
      <vt:lpstr>ＭＳ Ｐゴシック</vt:lpstr>
      <vt:lpstr>Arial</vt:lpstr>
      <vt:lpstr>Calibri</vt:lpstr>
      <vt:lpstr>Cambria Math</vt:lpstr>
      <vt:lpstr>DejaVu Sans</vt:lpstr>
      <vt:lpstr>HelveticaNeue</vt:lpstr>
      <vt:lpstr>StarSymbol</vt:lpstr>
      <vt:lpstr>Times</vt:lpstr>
      <vt:lpstr>Times New Roman</vt:lpstr>
      <vt:lpstr>Wingdings</vt:lpstr>
      <vt:lpstr>Default</vt:lpstr>
      <vt:lpstr>Title1</vt:lpstr>
      <vt:lpstr>Title2</vt:lpstr>
      <vt:lpstr>Title3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dc:creator>
  <cp:lastModifiedBy>Albert Soret</cp:lastModifiedBy>
  <cp:revision>212</cp:revision>
  <cp:lastPrinted>2014-04-08T18:02:40Z</cp:lastPrinted>
  <dcterms:modified xsi:type="dcterms:W3CDTF">2015-06-02T07:52:59Z</dcterms:modified>
</cp:coreProperties>
</file>