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15" r:id="rId3"/>
    <p:sldMasterId id="2147483716" r:id="rId4"/>
    <p:sldMasterId id="2147483717" r:id="rId5"/>
    <p:sldMasterId id="2147483718" r:id="rId6"/>
    <p:sldMasterId id="2147483719" r:id="rId7"/>
    <p:sldMasterId id="2147483720" r:id="rId8"/>
    <p:sldMasterId id="2147483721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y="7019925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20" Type="http://schemas.openxmlformats.org/officeDocument/2006/relationships/slide" Target="slides/slide1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19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11" Type="http://schemas.openxmlformats.org/officeDocument/2006/relationships/slide" Target="slides/slide1.xml"/><Relationship Id="rId33" Type="http://schemas.openxmlformats.org/officeDocument/2006/relationships/slide" Target="slides/slide23.xml"/><Relationship Id="rId10" Type="http://schemas.openxmlformats.org/officeDocument/2006/relationships/notesMaster" Target="notesMasters/notesMaster1.xml"/><Relationship Id="rId32" Type="http://schemas.openxmlformats.org/officeDocument/2006/relationships/slide" Target="slides/slide22.xml"/><Relationship Id="rId13" Type="http://schemas.openxmlformats.org/officeDocument/2006/relationships/slide" Target="slides/slide3.xml"/><Relationship Id="rId35" Type="http://schemas.openxmlformats.org/officeDocument/2006/relationships/slide" Target="slides/slide25.xml"/><Relationship Id="rId12" Type="http://schemas.openxmlformats.org/officeDocument/2006/relationships/slide" Target="slides/slide2.xml"/><Relationship Id="rId34" Type="http://schemas.openxmlformats.org/officeDocument/2006/relationships/slide" Target="slides/slide24.xml"/><Relationship Id="rId15" Type="http://schemas.openxmlformats.org/officeDocument/2006/relationships/slide" Target="slides/slide5.xml"/><Relationship Id="rId37" Type="http://schemas.openxmlformats.org/officeDocument/2006/relationships/slide" Target="slides/slide27.xml"/><Relationship Id="rId14" Type="http://schemas.openxmlformats.org/officeDocument/2006/relationships/slide" Target="slides/slide4.xml"/><Relationship Id="rId36" Type="http://schemas.openxmlformats.org/officeDocument/2006/relationships/slide" Target="slides/slide26.xml"/><Relationship Id="rId17" Type="http://schemas.openxmlformats.org/officeDocument/2006/relationships/slide" Target="slides/slide7.xml"/><Relationship Id="rId39" Type="http://schemas.openxmlformats.org/officeDocument/2006/relationships/slide" Target="slides/slide29.xml"/><Relationship Id="rId16" Type="http://schemas.openxmlformats.org/officeDocument/2006/relationships/slide" Target="slides/slide6.xml"/><Relationship Id="rId38" Type="http://schemas.openxmlformats.org/officeDocument/2006/relationships/slide" Target="slides/slide28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3884612" y="0"/>
            <a:ext cx="295275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Char char="○"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Char char="■"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Char char="●"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Char char="○"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Char char="■"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Char char="●"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Char char="○"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Char char="■"/>
              <a:defRPr b="0" i="0" sz="1800" u="none" cap="none" strike="noStrike"/>
            </a:lvl9pPr>
          </a:lstStyle>
          <a:p/>
        </p:txBody>
      </p:sp>
      <p:sp>
        <p:nvSpPr>
          <p:cNvPr id="20" name="Shape 20"/>
          <p:cNvSpPr txBox="1"/>
          <p:nvPr/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3884612" y="8685212"/>
            <a:ext cx="2951162" cy="4365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01" name="Shape 301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02" name="Shape 302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3" name="Shape 303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50" name="Shape 450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51" name="Shape 451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2" name="Shape 45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68" name="Shape 468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69" name="Shape 469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1" name="Shape 47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Shape 472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5" name="Shape 515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 txBox="1"/>
          <p:nvPr>
            <p:ph idx="12" type="sldNum"/>
          </p:nvPr>
        </p:nvSpPr>
        <p:spPr>
          <a:xfrm>
            <a:off x="3884612" y="8685212"/>
            <a:ext cx="2951100" cy="436500"/>
          </a:xfrm>
          <a:prstGeom prst="rect">
            <a:avLst/>
          </a:prstGeom>
        </p:spPr>
        <p:txBody>
          <a:bodyPr anchorCtr="0" anchor="b" bIns="46800" lIns="90000" rIns="90000" wrap="square" tIns="468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" name="Shape 536"/>
          <p:cNvSpPr txBox="1"/>
          <p:nvPr>
            <p:ph idx="12" type="sldNum"/>
          </p:nvPr>
        </p:nvSpPr>
        <p:spPr>
          <a:xfrm>
            <a:off x="3884612" y="8685212"/>
            <a:ext cx="2951100" cy="436500"/>
          </a:xfrm>
          <a:prstGeom prst="rect">
            <a:avLst/>
          </a:prstGeom>
        </p:spPr>
        <p:txBody>
          <a:bodyPr anchorCtr="0" anchor="b" bIns="46800" lIns="90000" rIns="90000" wrap="square" tIns="468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8" name="Shape 54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87" name="Shape 587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88" name="Shape 588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89" name="Shape 589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0" name="Shape 590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4" name="Shape 61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24" name="Shape 624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25" name="Shape 625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26" name="Shape 626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27" name="Shape 627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42" name="Shape 642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43" name="Shape 643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644" name="Shape 644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5" name="Shape 645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5" name="Shape 655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3" name="Shape 663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4" name="Shape 67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" name="Shape 68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3" name="Shape 693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8" name="Shape 70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8" name="Shape 71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28" name="Shape 728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29" name="Shape 729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30" name="Shape 730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31" name="Shape 73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Shape 732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45" name="Shape 745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746" name="Shape 746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47" name="Shape 747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00" name="Shape 400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01" name="Shape 401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2" name="Shape 40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8" name="Shape 42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638300"/>
            <a:ext cx="8229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1371600" y="3978275"/>
            <a:ext cx="6400800" cy="1793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 rot="5400000">
            <a:off x="4663350" y="2247038"/>
            <a:ext cx="5989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 rot="5400000">
            <a:off x="472350" y="265838"/>
            <a:ext cx="5989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2255850" y="-160350"/>
            <a:ext cx="4632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Shape 85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57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2" type="body"/>
          </p:nvPr>
        </p:nvSpPr>
        <p:spPr>
          <a:xfrm>
            <a:off x="4648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 rot="5400000">
            <a:off x="4663281" y="2247106"/>
            <a:ext cx="598963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 rot="5400000">
            <a:off x="472282" y="265907"/>
            <a:ext cx="5989637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638300"/>
            <a:ext cx="8229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 rot="5400000">
            <a:off x="4663350" y="2247038"/>
            <a:ext cx="5989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 rot="5400000">
            <a:off x="472350" y="265838"/>
            <a:ext cx="5989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 rot="5400000">
            <a:off x="2255850" y="-160350"/>
            <a:ext cx="4632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 rot="5400000">
            <a:off x="2255837" y="-160338"/>
            <a:ext cx="46323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457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2" type="body"/>
          </p:nvPr>
        </p:nvSpPr>
        <p:spPr>
          <a:xfrm>
            <a:off x="4648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457200" y="1638300"/>
            <a:ext cx="8229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ólo el título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107950" y="45500"/>
            <a:ext cx="89280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11" type="ftr"/>
          </p:nvPr>
        </p:nvSpPr>
        <p:spPr>
          <a:xfrm>
            <a:off x="2195512" y="6507162"/>
            <a:ext cx="63372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2" type="sldNum"/>
          </p:nvPr>
        </p:nvSpPr>
        <p:spPr>
          <a:xfrm>
            <a:off x="8604250" y="6508750"/>
            <a:ext cx="442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 rot="5400000">
            <a:off x="4934038" y="1962100"/>
            <a:ext cx="54180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 rot="5400000">
            <a:off x="751700" y="-15200"/>
            <a:ext cx="5418000" cy="60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Shape 175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457200" y="279400"/>
            <a:ext cx="8212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 rot="5400000">
            <a:off x="2535987" y="-435788"/>
            <a:ext cx="4054500" cy="82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Shape 182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1792288" y="4913313"/>
            <a:ext cx="54864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/>
          <p:nvPr>
            <p:ph idx="2" type="pic"/>
          </p:nvPr>
        </p:nvSpPr>
        <p:spPr>
          <a:xfrm>
            <a:off x="1792288" y="627063"/>
            <a:ext cx="5486400" cy="421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1792288" y="5494338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457200" y="279400"/>
            <a:ext cx="8212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Shape 197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79400"/>
            <a:ext cx="8212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643063"/>
            <a:ext cx="40290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2" type="body"/>
          </p:nvPr>
        </p:nvSpPr>
        <p:spPr>
          <a:xfrm>
            <a:off x="4638675" y="1643063"/>
            <a:ext cx="40308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457200" y="279400"/>
            <a:ext cx="8212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457200" y="1643062"/>
            <a:ext cx="82122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 rot="5400000">
            <a:off x="4663350" y="2247038"/>
            <a:ext cx="5989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 rot="5400000">
            <a:off x="472350" y="265838"/>
            <a:ext cx="5989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 rot="5400000">
            <a:off x="2255850" y="-160350"/>
            <a:ext cx="4632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Shape 231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79400"/>
            <a:ext cx="3008313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3575050" y="279400"/>
            <a:ext cx="511175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57200" y="1468438"/>
            <a:ext cx="3008313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457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2" type="body"/>
          </p:nvPr>
        </p:nvSpPr>
        <p:spPr>
          <a:xfrm>
            <a:off x="4648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457200" y="1638300"/>
            <a:ext cx="8229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 rot="5400000">
            <a:off x="4663350" y="2247038"/>
            <a:ext cx="5989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 rot="5400000">
            <a:off x="472350" y="265838"/>
            <a:ext cx="5989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 rot="5400000">
            <a:off x="2255850" y="-160350"/>
            <a:ext cx="4632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Shape 272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Shape 283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4" name="Shape 284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Shape 285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457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9" name="Shape 289"/>
          <p:cNvSpPr txBox="1"/>
          <p:nvPr>
            <p:ph idx="2" type="body"/>
          </p:nvPr>
        </p:nvSpPr>
        <p:spPr>
          <a:xfrm>
            <a:off x="4648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457200" y="1638300"/>
            <a:ext cx="8229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Shape 298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457200" y="1571625"/>
            <a:ext cx="4040188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2" type="body"/>
          </p:nvPr>
        </p:nvSpPr>
        <p:spPr>
          <a:xfrm>
            <a:off x="457200" y="2225675"/>
            <a:ext cx="4040188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3" type="body"/>
          </p:nvPr>
        </p:nvSpPr>
        <p:spPr>
          <a:xfrm>
            <a:off x="4645025" y="1571625"/>
            <a:ext cx="40417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4" type="body"/>
          </p:nvPr>
        </p:nvSpPr>
        <p:spPr>
          <a:xfrm>
            <a:off x="4645025" y="2225675"/>
            <a:ext cx="4041775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57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648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722313" y="4511675"/>
            <a:ext cx="7772400" cy="1393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722313" y="2974975"/>
            <a:ext cx="7772400" cy="1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.xml"/><Relationship Id="rId10" Type="http://schemas.openxmlformats.org/officeDocument/2006/relationships/slideLayout" Target="../slideLayouts/slideLayout3.xml"/><Relationship Id="rId1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5.xml"/><Relationship Id="rId1" Type="http://schemas.openxmlformats.org/officeDocument/2006/relationships/image" Target="../media/image4.jp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2.xml"/><Relationship Id="rId15" Type="http://schemas.openxmlformats.org/officeDocument/2006/relationships/slideLayout" Target="../slideLayouts/slideLayout8.xml"/><Relationship Id="rId14" Type="http://schemas.openxmlformats.org/officeDocument/2006/relationships/slideLayout" Target="../slideLayouts/slideLayout7.xml"/><Relationship Id="rId17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19" Type="http://schemas.openxmlformats.org/officeDocument/2006/relationships/theme" Target="../theme/theme4.xml"/><Relationship Id="rId6" Type="http://schemas.openxmlformats.org/officeDocument/2006/relationships/image" Target="../media/image5.png"/><Relationship Id="rId18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10.jpg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image" Target="../media/image10.jpg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4.xml"/><Relationship Id="rId5" Type="http://schemas.openxmlformats.org/officeDocument/2006/relationships/theme" Target="../theme/theme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image" Target="../media/image10.jpg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" Type="http://schemas.openxmlformats.org/officeDocument/2006/relationships/image" Target="../media/image4.jpg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image" Target="../media/image9.jpg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76200" y="182562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09800" y="830262"/>
            <a:ext cx="46037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8787" y="6386512"/>
            <a:ext cx="42545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7762" y="6389687"/>
            <a:ext cx="3937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8637" y="6386512"/>
            <a:ext cx="447675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80300" y="6386512"/>
            <a:ext cx="763587" cy="33178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100" cy="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800" cy="5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800" cy="30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100" cy="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800" cy="5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800" cy="30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100" cy="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800" cy="5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800" cy="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idx="11" type="ftr"/>
          </p:nvPr>
        </p:nvSpPr>
        <p:spPr>
          <a:xfrm>
            <a:off x="2195512" y="6507162"/>
            <a:ext cx="63372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8604250" y="6508750"/>
            <a:ext cx="442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100" cy="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800" cy="5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800" cy="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>
            <p:ph type="title"/>
          </p:nvPr>
        </p:nvSpPr>
        <p:spPr>
          <a:xfrm>
            <a:off x="457200" y="279400"/>
            <a:ext cx="8212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57200" y="1643062"/>
            <a:ext cx="82122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Shape 167"/>
          <p:cNvSpPr txBox="1"/>
          <p:nvPr/>
        </p:nvSpPr>
        <p:spPr>
          <a:xfrm>
            <a:off x="457200" y="6394450"/>
            <a:ext cx="21288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127375" y="6394450"/>
            <a:ext cx="28971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>
            <p:ph idx="12" type="sldNum"/>
          </p:nvPr>
        </p:nvSpPr>
        <p:spPr>
          <a:xfrm>
            <a:off x="6556375" y="6394450"/>
            <a:ext cx="211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87" y="0"/>
            <a:ext cx="9140700" cy="7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76200" y="182562"/>
            <a:ext cx="1600200" cy="498600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43212" y="2016125"/>
            <a:ext cx="3306900" cy="9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00" y="2006600"/>
            <a:ext cx="830400" cy="431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052" cy="8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301" cy="29991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3.png"/><Relationship Id="rId13" Type="http://schemas.openxmlformats.org/officeDocument/2006/relationships/image" Target="../media/image68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9" Type="http://schemas.openxmlformats.org/officeDocument/2006/relationships/image" Target="../media/image64.png"/><Relationship Id="rId15" Type="http://schemas.openxmlformats.org/officeDocument/2006/relationships/image" Target="../media/image69.jpg"/><Relationship Id="rId14" Type="http://schemas.openxmlformats.org/officeDocument/2006/relationships/image" Target="../media/image66.png"/><Relationship Id="rId17" Type="http://schemas.openxmlformats.org/officeDocument/2006/relationships/image" Target="../media/image71.jpg"/><Relationship Id="rId16" Type="http://schemas.openxmlformats.org/officeDocument/2006/relationships/image" Target="../media/image70.png"/><Relationship Id="rId5" Type="http://schemas.openxmlformats.org/officeDocument/2006/relationships/image" Target="../media/image54.jpg"/><Relationship Id="rId6" Type="http://schemas.openxmlformats.org/officeDocument/2006/relationships/image" Target="../media/image58.jpg"/><Relationship Id="rId7" Type="http://schemas.openxmlformats.org/officeDocument/2006/relationships/image" Target="../media/image60.jpg"/><Relationship Id="rId8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7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3.jpg"/><Relationship Id="rId4" Type="http://schemas.openxmlformats.org/officeDocument/2006/relationships/image" Target="../media/image7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11" Type="http://schemas.openxmlformats.org/officeDocument/2006/relationships/image" Target="../media/image31.png"/><Relationship Id="rId10" Type="http://schemas.openxmlformats.org/officeDocument/2006/relationships/image" Target="../media/image29.png"/><Relationship Id="rId21" Type="http://schemas.openxmlformats.org/officeDocument/2006/relationships/image" Target="../media/image38.png"/><Relationship Id="rId13" Type="http://schemas.openxmlformats.org/officeDocument/2006/relationships/image" Target="../media/image30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5" Type="http://schemas.openxmlformats.org/officeDocument/2006/relationships/image" Target="../media/image33.png"/><Relationship Id="rId14" Type="http://schemas.openxmlformats.org/officeDocument/2006/relationships/image" Target="../media/image34.png"/><Relationship Id="rId17" Type="http://schemas.openxmlformats.org/officeDocument/2006/relationships/image" Target="../media/image41.png"/><Relationship Id="rId16" Type="http://schemas.openxmlformats.org/officeDocument/2006/relationships/image" Target="../media/image35.jpg"/><Relationship Id="rId5" Type="http://schemas.openxmlformats.org/officeDocument/2006/relationships/image" Target="../media/image23.png"/><Relationship Id="rId19" Type="http://schemas.openxmlformats.org/officeDocument/2006/relationships/image" Target="../media/image40.png"/><Relationship Id="rId6" Type="http://schemas.openxmlformats.org/officeDocument/2006/relationships/image" Target="../media/image24.png"/><Relationship Id="rId18" Type="http://schemas.openxmlformats.org/officeDocument/2006/relationships/image" Target="../media/image42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Relationship Id="rId4" Type="http://schemas.openxmlformats.org/officeDocument/2006/relationships/image" Target="../media/image46.jpg"/><Relationship Id="rId5" Type="http://schemas.openxmlformats.org/officeDocument/2006/relationships/image" Target="../media/image45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6287399" y="196850"/>
            <a:ext cx="27090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Chapel Hill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2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September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685800" y="2110037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6800" lIns="90000" rIns="90000" wrap="square" tIns="46800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US" sz="2800">
                <a:solidFill>
                  <a:srgbClr val="FFFFFF"/>
                </a:solidFill>
              </a:rPr>
              <a:t>CALIOPE-urban:​ coupling​​ R-LINE​ with​ ​ CMAQ​ for​​ urban​ ​air​ quality​​ forecasts​​ over</a:t>
            </a:r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US" sz="2800">
                <a:solidFill>
                  <a:srgbClr val="FFFFFF"/>
                </a:solidFill>
              </a:rPr>
              <a:t>Barcelona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1295350" y="4778437"/>
            <a:ext cx="6480300" cy="500100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9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Jaime Benavides </a:t>
            </a:r>
            <a:r>
              <a:rPr lang="en-US" sz="1900">
                <a:solidFill>
                  <a:srgbClr val="FFFFFF"/>
                </a:solidFill>
              </a:rPr>
              <a:t>in</a:t>
            </a:r>
            <a:r>
              <a:rPr b="0" i="0" lang="en-US" sz="19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collaboration </a:t>
            </a:r>
            <a:r>
              <a:rPr lang="en-US" sz="1900">
                <a:solidFill>
                  <a:srgbClr val="FFFFFF"/>
                </a:solidFill>
              </a:rPr>
              <a:t>with Michelle Snyder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18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9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Supervisors: Albert Soret, Marc Guevara 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9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Oriol Jorba</a:t>
            </a:r>
          </a:p>
        </p:txBody>
      </p:sp>
      <p:sp>
        <p:nvSpPr>
          <p:cNvPr id="309" name="Shape 309"/>
          <p:cNvSpPr/>
          <p:nvPr/>
        </p:nvSpPr>
        <p:spPr>
          <a:xfrm>
            <a:off x="3015650" y="3614825"/>
            <a:ext cx="3021600" cy="1022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750" y="3687275"/>
            <a:ext cx="28575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127000" y="9148762"/>
            <a:ext cx="89187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Model performance evaluation statistics (Carslaw et al., 2013)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Fraction of predictions within a factor or two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Mean bias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Root mean squared error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Correlation coefficient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Coefficient of Efficiency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 txBox="1"/>
          <p:nvPr/>
        </p:nvSpPr>
        <p:spPr>
          <a:xfrm>
            <a:off x="869950" y="8564562"/>
            <a:ext cx="8918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Observations from monitoring stations in Barcelona</a:t>
            </a: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12" y="2146300"/>
            <a:ext cx="3963900" cy="33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379412" y="1052512"/>
            <a:ext cx="56928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10 AQ monitoring stations available,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3 of them intense traffic stations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and only 3 meteorological stations</a:t>
            </a: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0725" y="2319337"/>
            <a:ext cx="1812900" cy="20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4602162" y="1050925"/>
            <a:ext cx="52896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Exposure of general population and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occurrence of higher concentrations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5421312" y="4584700"/>
            <a:ext cx="25734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Duyzer et al. (2015)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244175" y="377825"/>
            <a:ext cx="6714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​ Scarce​ ​data​ ​for​ ​evaluation​ ​of​ ​the​ ​model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5102225" y="1846262"/>
            <a:ext cx="32115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Not well represented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390188" y="5840175"/>
            <a:ext cx="83637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M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eteorological and air quality measures</a:t>
            </a:r>
            <a:r>
              <a:rPr lang="en-US" sz="2000">
                <a:solidFill>
                  <a:srgbClr val="004990"/>
                </a:solidFill>
              </a:rPr>
              <a:t>. Amato et al. (2014)</a:t>
            </a:r>
          </a:p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April 2013 p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resents a 7-day air pollution episode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3902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Experimental campaign in 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April 2013</a:t>
            </a: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3425" y="960450"/>
            <a:ext cx="5692439" cy="47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4863637" y="5721075"/>
            <a:ext cx="25734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2662237" y="4678362"/>
            <a:ext cx="33765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Building-induced turbulence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2941637" y="5151437"/>
            <a:ext cx="2759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Access to source code</a:t>
            </a:r>
          </a:p>
          <a:p>
            <a:pPr indent="-284162" lvl="1" marL="7413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2913062" y="5641975"/>
            <a:ext cx="2811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Applied to whole cities</a:t>
            </a:r>
          </a:p>
          <a:p>
            <a:pPr indent="-284162" lvl="1" marL="7413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3170237" y="6115050"/>
            <a:ext cx="22956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Combined with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mesoscale AQMS</a:t>
            </a:r>
          </a:p>
          <a:p>
            <a:pPr indent="-284162" lvl="1" marL="7413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466725" y="3168650"/>
            <a:ext cx="24987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Gaussian plume</a:t>
            </a:r>
          </a:p>
          <a:p>
            <a:pPr indent="-284162" lvl="1" marL="7413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276225" y="903287"/>
            <a:ext cx="28797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R-LINE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(Snyder et al., 2013)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5911850" y="3163887"/>
            <a:ext cx="24987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Street canyon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492" name="Shape 4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7387" y="1609725"/>
            <a:ext cx="2787600" cy="16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/>
          <p:nvPr/>
        </p:nvSpPr>
        <p:spPr>
          <a:xfrm>
            <a:off x="5326062" y="903287"/>
            <a:ext cx="36720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OSPM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(Berkowicz et al., 1997)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2971800" y="3984625"/>
            <a:ext cx="2744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Line source dispersion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and chemistry</a:t>
            </a:r>
          </a:p>
          <a:p>
            <a:pPr indent="-284162" lvl="1" marL="74136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pic>
        <p:nvPicPr>
          <p:cNvPr id="495" name="Shape 4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7062" y="5380037"/>
            <a:ext cx="287400" cy="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5950" y="5743575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5950" y="4175125"/>
            <a:ext cx="309600" cy="3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8636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street scale model?</a:t>
            </a:r>
          </a:p>
        </p:txBody>
      </p:sp>
      <p:pic>
        <p:nvPicPr>
          <p:cNvPr id="500" name="Shape 5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5950" y="6345237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962" y="1655762"/>
            <a:ext cx="2506800" cy="15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5950" y="4778375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0350" y="4883150"/>
            <a:ext cx="287400" cy="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237" y="5727700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237" y="4160837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237" y="6329362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237" y="5241925"/>
            <a:ext cx="309600" cy="3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Shape 508"/>
          <p:cNvCxnSpPr/>
          <p:nvPr/>
        </p:nvCxnSpPr>
        <p:spPr>
          <a:xfrm>
            <a:off x="863600" y="4668837"/>
            <a:ext cx="7065900" cy="0"/>
          </a:xfrm>
          <a:prstGeom prst="straightConnector1">
            <a:avLst/>
          </a:prstGeom>
          <a:noFill/>
          <a:ln cap="flat" cmpd="sng" w="9525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09" name="Shape 509"/>
          <p:cNvCxnSpPr/>
          <p:nvPr/>
        </p:nvCxnSpPr>
        <p:spPr>
          <a:xfrm>
            <a:off x="863600" y="5132387"/>
            <a:ext cx="7065900" cy="0"/>
          </a:xfrm>
          <a:prstGeom prst="straightConnector1">
            <a:avLst/>
          </a:prstGeom>
          <a:noFill/>
          <a:ln cap="flat" cmpd="sng" w="9525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10" name="Shape 510"/>
          <p:cNvCxnSpPr/>
          <p:nvPr/>
        </p:nvCxnSpPr>
        <p:spPr>
          <a:xfrm>
            <a:off x="863600" y="5551487"/>
            <a:ext cx="7065900" cy="0"/>
          </a:xfrm>
          <a:prstGeom prst="straightConnector1">
            <a:avLst/>
          </a:prstGeom>
          <a:noFill/>
          <a:ln cap="flat" cmpd="sng" w="9525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11" name="Shape 511"/>
          <p:cNvCxnSpPr/>
          <p:nvPr/>
        </p:nvCxnSpPr>
        <p:spPr>
          <a:xfrm>
            <a:off x="863600" y="6103937"/>
            <a:ext cx="7065900" cy="0"/>
          </a:xfrm>
          <a:prstGeom prst="straightConnector1">
            <a:avLst/>
          </a:prstGeom>
          <a:noFill/>
          <a:ln cap="flat" cmpd="sng" w="9525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512" name="Shape 512"/>
          <p:cNvCxnSpPr/>
          <p:nvPr/>
        </p:nvCxnSpPr>
        <p:spPr>
          <a:xfrm>
            <a:off x="863600" y="6819900"/>
            <a:ext cx="7065900" cy="0"/>
          </a:xfrm>
          <a:prstGeom prst="straightConnector1">
            <a:avLst/>
          </a:prstGeom>
          <a:noFill/>
          <a:ln cap="flat" cmpd="sng" w="9525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Shape 51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519" name="Shape 519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CALIOPE-Urban workflow​</a:t>
            </a:r>
          </a:p>
        </p:txBody>
      </p:sp>
      <p:sp>
        <p:nvSpPr>
          <p:cNvPr id="520" name="Shape 520"/>
          <p:cNvSpPr/>
          <p:nvPr/>
        </p:nvSpPr>
        <p:spPr>
          <a:xfrm>
            <a:off x="2487500" y="5341250"/>
            <a:ext cx="4044000" cy="61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aliope-urban-workflow.png" id="521" name="Shape 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50" y="1481825"/>
            <a:ext cx="7916500" cy="427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/>
          <p:nvPr/>
        </p:nvSpPr>
        <p:spPr>
          <a:xfrm>
            <a:off x="1025000" y="2038050"/>
            <a:ext cx="1549500" cy="3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8636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Urban geometry</a:t>
            </a:r>
          </a:p>
        </p:txBody>
      </p:sp>
      <p:pic>
        <p:nvPicPr>
          <p:cNvPr descr="urban_geometry.png"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988" y="1595450"/>
            <a:ext cx="7379863" cy="54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476725" y="1049850"/>
            <a:ext cx="9144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Estimate building height to street width ratio, mean building height...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32" name="Shape 532"/>
          <p:cNvSpPr/>
          <p:nvPr/>
        </p:nvSpPr>
        <p:spPr>
          <a:xfrm>
            <a:off x="882000" y="6620025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8636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Receptors</a:t>
            </a:r>
          </a:p>
        </p:txBody>
      </p:sp>
      <p:sp>
        <p:nvSpPr>
          <p:cNvPr id="540" name="Shape 540"/>
          <p:cNvSpPr/>
          <p:nvPr/>
        </p:nvSpPr>
        <p:spPr>
          <a:xfrm>
            <a:off x="882000" y="6620025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receptors.png" id="541" name="Shape 5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6425"/>
            <a:ext cx="8839200" cy="339678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467975" y="1923200"/>
            <a:ext cx="3276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Along building facades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any distance in between 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3649350" y="1923200"/>
            <a:ext cx="3617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At any distance from building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facades 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6414700" y="4480575"/>
            <a:ext cx="3617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Specific coordinates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2934000" y="1048625"/>
            <a:ext cx="32760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3 options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Shape 551"/>
          <p:cNvSpPr txBox="1"/>
          <p:nvPr/>
        </p:nvSpPr>
        <p:spPr>
          <a:xfrm>
            <a:off x="819150" y="1014412"/>
            <a:ext cx="73374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Bottom-up emission model for Spain (resolution: 1x1 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x1h)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7862" y="1519237"/>
            <a:ext cx="7746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1862" y="1530350"/>
            <a:ext cx="6843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2562" y="1519237"/>
            <a:ext cx="7494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2700" y="1528762"/>
            <a:ext cx="6651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5362" y="1519237"/>
            <a:ext cx="7428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800" y="1519237"/>
            <a:ext cx="6906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38312" y="1519237"/>
            <a:ext cx="6588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97125" y="1493837"/>
            <a:ext cx="717600" cy="5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14675" y="1519237"/>
            <a:ext cx="7080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96075" y="1530350"/>
            <a:ext cx="7224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418387" y="1530350"/>
            <a:ext cx="585900" cy="5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986712" y="1530350"/>
            <a:ext cx="679500" cy="5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 txBox="1"/>
          <p:nvPr/>
        </p:nvSpPr>
        <p:spPr>
          <a:xfrm>
            <a:off x="1755775" y="2074862"/>
            <a:ext cx="5464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Baldasano et al. (2008); Guevara et al. (2013) </a:t>
            </a:r>
          </a:p>
        </p:txBody>
      </p:sp>
      <p:pic>
        <p:nvPicPr>
          <p:cNvPr descr="E:\mguevara\Proyecto PuertoBCN\ZQA1_Area_BCN_FuentesEmision4.jpg" id="565" name="Shape 565"/>
          <p:cNvPicPr preferRelativeResize="0"/>
          <p:nvPr/>
        </p:nvPicPr>
        <p:blipFill rotWithShape="1">
          <a:blip r:embed="rId15">
            <a:alphaModFix/>
          </a:blip>
          <a:srcRect b="5716" l="8660" r="3326" t="5654"/>
          <a:stretch/>
        </p:blipFill>
        <p:spPr>
          <a:xfrm>
            <a:off x="306387" y="3186112"/>
            <a:ext cx="4519500" cy="3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/>
        </p:nvSpPr>
        <p:spPr>
          <a:xfrm>
            <a:off x="4875212" y="3779837"/>
            <a:ext cx="4572000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Energy plants (C.C. Besós and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 Port de Barcelona)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Incineration RSU (Besós)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Industries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Port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Airport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Road transport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312737" y="2687637"/>
            <a:ext cx="8869500" cy="371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3811587" y="3141662"/>
            <a:ext cx="5203800" cy="36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sng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Road transport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, emission estimation: 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COPERT → Exhaust emissions (hot&amp;cold), evaporative emissions, tyre/break/road wear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Resuspension (Pay et al., 2010)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Updated for years 2011, 2012, 2013 and 2014</a:t>
            </a: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7850" y="3824287"/>
            <a:ext cx="1308000" cy="15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509837" y="3905250"/>
            <a:ext cx="1566900" cy="15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Shape 571"/>
          <p:cNvCxnSpPr/>
          <p:nvPr/>
        </p:nvCxnSpPr>
        <p:spPr>
          <a:xfrm>
            <a:off x="1885950" y="4618037"/>
            <a:ext cx="624000" cy="0"/>
          </a:xfrm>
          <a:prstGeom prst="straightConnector1">
            <a:avLst/>
          </a:prstGeom>
          <a:noFill/>
          <a:ln cap="flat" cmpd="sng" w="38100">
            <a:solidFill>
              <a:srgbClr val="004990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572" name="Shape 572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573" name="Shape 573"/>
          <p:cNvSpPr txBox="1"/>
          <p:nvPr/>
        </p:nvSpPr>
        <p:spPr>
          <a:xfrm>
            <a:off x="8636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Emissions: HERMES model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580" name="Shape 580"/>
          <p:cNvSpPr txBox="1"/>
          <p:nvPr/>
        </p:nvSpPr>
        <p:spPr>
          <a:xfrm>
            <a:off x="586212" y="1031300"/>
            <a:ext cx="3438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lang="en-US" sz="2000">
                <a:solidFill>
                  <a:srgbClr val="004990"/>
                </a:solidFill>
              </a:rPr>
              <a:t>R-LINE world view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open terrain, one meteorological input</a:t>
            </a:r>
          </a:p>
        </p:txBody>
      </p:sp>
      <p:sp>
        <p:nvSpPr>
          <p:cNvPr id="581" name="Shape 581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Meteorology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FFFFFF"/>
                </a:solidFill>
              </a:rPr>
              <a:t>​Adaptation of​ ​R-LINE​ ​to​ ​Barcelona​</a:t>
            </a:r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75" y="2123500"/>
            <a:ext cx="405765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xample.png" id="583" name="Shape 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032" y="2123500"/>
            <a:ext cx="4621344" cy="405764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/>
          <p:nvPr/>
        </p:nvSpPr>
        <p:spPr>
          <a:xfrm>
            <a:off x="5087900" y="1031300"/>
            <a:ext cx="3870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lang="en-US" sz="2000">
                <a:solidFill>
                  <a:srgbClr val="004990"/>
                </a:solidFill>
              </a:rPr>
              <a:t>Barcelona reality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complex terrain, each street specific meteorological patterns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396875" y="1097675"/>
            <a:ext cx="8606400" cy="18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Adapt WRF wind to </a:t>
            </a:r>
            <a:r>
              <a:rPr lang="en-US" sz="2000">
                <a:solidFill>
                  <a:srgbClr val="004990"/>
                </a:solidFill>
              </a:rPr>
              <a:t>street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level</a:t>
            </a:r>
            <a:r>
              <a:rPr lang="en-US" sz="2000">
                <a:solidFill>
                  <a:srgbClr val="004990"/>
                </a:solidFill>
              </a:rPr>
              <a:t> using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RLINE (Snyder et al. 2013) </a:t>
            </a:r>
            <a:r>
              <a:rPr lang="en-US" sz="2000">
                <a:solidFill>
                  <a:srgbClr val="004990"/>
                </a:solidFill>
              </a:rPr>
              <a:t>local meteorology extension for each street segment:</a:t>
            </a:r>
          </a:p>
          <a:p>
            <a:pPr indent="-347662" lvl="1" marL="1084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Estimates local meteorological parameters (z0 and dh) using street geometry</a:t>
            </a:r>
          </a:p>
          <a:p>
            <a:pPr indent="-347662" lvl="1" marL="1084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Re-calculates atmospheric stability parameters (ustar and Monin-Obukhov length)</a:t>
            </a:r>
          </a:p>
          <a:p>
            <a:pPr indent="-347662" lvl="1" marL="1084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Adjust meteorology to obtain wind conditions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ind-channel.png"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125" y="3457975"/>
            <a:ext cx="6535751" cy="34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/>
          <p:nvPr/>
        </p:nvSpPr>
        <p:spPr>
          <a:xfrm>
            <a:off x="2550000" y="6069225"/>
            <a:ext cx="4044000" cy="61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 txBox="1"/>
          <p:nvPr/>
        </p:nvSpPr>
        <p:spPr>
          <a:xfrm>
            <a:off x="1850702" y="6247864"/>
            <a:ext cx="5442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Spatially averaged velocity over street is function of cos(θ). Soulhac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et al. (2008)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Meteorology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FFFFFF"/>
                </a:solidFill>
              </a:rPr>
              <a:t>​Adaptation of​ ​R-LINE​ ​to​ ​Barcelona​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Shape 606"/>
          <p:cNvSpPr txBox="1"/>
          <p:nvPr/>
        </p:nvSpPr>
        <p:spPr>
          <a:xfrm>
            <a:off x="586212" y="5361375"/>
            <a:ext cx="3438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High spatial (1x1 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) and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temporal resolution (1h)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over Barcelona</a:t>
            </a:r>
          </a:p>
        </p:txBody>
      </p:sp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1466323"/>
            <a:ext cx="4763400" cy="35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pic>
        <p:nvPicPr>
          <p:cNvPr descr="background_selector_geometry.png" id="609" name="Shape 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3951" y="1947250"/>
            <a:ext cx="2668525" cy="26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 txBox="1"/>
          <p:nvPr/>
        </p:nvSpPr>
        <p:spPr>
          <a:xfrm>
            <a:off x="604175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 contributions: </a:t>
            </a:r>
            <a:r>
              <a:rPr lang="en-US" sz="2400">
                <a:solidFill>
                  <a:srgbClr val="FFFFFF"/>
                </a:solidFill>
              </a:rPr>
              <a:t>Triangle method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5243925" y="5242150"/>
            <a:ext cx="3687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Select concentrations from CMAQ depending on the wind speed and direction provided by WRF.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5550" y="1524000"/>
            <a:ext cx="3822600" cy="29448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pic>
        <p:nvPicPr>
          <p:cNvPr id="316" name="Shape 3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788" y="2262363"/>
            <a:ext cx="3822600" cy="26940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cxnSp>
        <p:nvCxnSpPr>
          <p:cNvPr id="317" name="Shape 317"/>
          <p:cNvCxnSpPr/>
          <p:nvPr/>
        </p:nvCxnSpPr>
        <p:spPr>
          <a:xfrm flipH="1">
            <a:off x="74112" y="1458925"/>
            <a:ext cx="971700" cy="1319100"/>
          </a:xfrm>
          <a:prstGeom prst="straightConnector1">
            <a:avLst/>
          </a:prstGeom>
          <a:noFill/>
          <a:ln cap="sq" cmpd="sng" w="28425">
            <a:solidFill>
              <a:srgbClr val="000000"/>
            </a:solidFill>
            <a:prstDash val="solid"/>
            <a:miter lim="800000"/>
            <a:headEnd len="med" w="med" type="none"/>
            <a:tailEnd len="lg" w="lg" type="stealth"/>
          </a:ln>
        </p:spPr>
      </p:cxnSp>
      <p:sp>
        <p:nvSpPr>
          <p:cNvPr id="318" name="Shape 318"/>
          <p:cNvSpPr txBox="1"/>
          <p:nvPr/>
        </p:nvSpPr>
        <p:spPr>
          <a:xfrm>
            <a:off x="74250" y="1085012"/>
            <a:ext cx="24987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Abstraction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2831475" y="1997238"/>
            <a:ext cx="29655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4029075" y="1176550"/>
            <a:ext cx="12495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Reality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87" y="2987675"/>
            <a:ext cx="3621000" cy="30114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sp>
        <p:nvSpPr>
          <p:cNvPr id="322" name="Shape 322"/>
          <p:cNvSpPr txBox="1"/>
          <p:nvPr/>
        </p:nvSpPr>
        <p:spPr>
          <a:xfrm>
            <a:off x="2225562" y="2694088"/>
            <a:ext cx="28227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Mesoscale level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777150" y="5969387"/>
            <a:ext cx="37194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Soret et al. (2014)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grpSp>
        <p:nvGrpSpPr>
          <p:cNvPr id="324" name="Shape 324"/>
          <p:cNvGrpSpPr/>
          <p:nvPr/>
        </p:nvGrpSpPr>
        <p:grpSpPr>
          <a:xfrm>
            <a:off x="5048241" y="1129500"/>
            <a:ext cx="5410756" cy="4760949"/>
            <a:chOff x="0" y="0"/>
            <a:chExt cx="2147483647" cy="2147483647"/>
          </a:xfrm>
        </p:grpSpPr>
        <p:pic>
          <p:nvPicPr>
            <p:cNvPr id="325" name="Shape 3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1761402725" cy="1794355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Shape 326"/>
            <p:cNvSpPr txBox="1"/>
            <p:nvPr/>
          </p:nvSpPr>
          <p:spPr>
            <a:xfrm>
              <a:off x="650926096" y="1904277118"/>
              <a:ext cx="1496557550" cy="243206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wrap="square" tIns="46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990"/>
                </a:buClr>
                <a:buSzPct val="25000"/>
                <a:buFont typeface="Arial"/>
                <a:buNone/>
              </a:pPr>
              <a:r>
                <a:rPr b="0" i="0" lang="en-US" sz="2000" u="none">
                  <a:solidFill>
                    <a:srgbClr val="004990"/>
                  </a:solidFill>
                  <a:latin typeface="Arial"/>
                  <a:ea typeface="Arial"/>
                  <a:cs typeface="Arial"/>
                  <a:sym typeface="Arial"/>
                </a:rPr>
                <a:t>Lateb et al. (2016)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Shape 327"/>
          <p:cNvSpPr txBox="1"/>
          <p:nvPr/>
        </p:nvSpPr>
        <p:spPr>
          <a:xfrm>
            <a:off x="-76200" y="7937"/>
            <a:ext cx="34290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650" y="3834137"/>
            <a:ext cx="3719400" cy="22557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sp>
        <p:nvSpPr>
          <p:cNvPr id="329" name="Shape 329"/>
          <p:cNvSpPr txBox="1"/>
          <p:nvPr/>
        </p:nvSpPr>
        <p:spPr>
          <a:xfrm>
            <a:off x="1538275" y="6028937"/>
            <a:ext cx="25194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Querol et al. (2012)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2504262" y="3573712"/>
            <a:ext cx="2044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Street level</a:t>
            </a:r>
          </a:p>
          <a:p>
            <a:pPr indent="-284162" lvl="1" marL="7413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2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863600" y="336475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Modelling street scale air quality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Shape 617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Shape 6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78037" y="0"/>
            <a:ext cx="11658600" cy="7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Shape 619"/>
          <p:cNvSpPr txBox="1"/>
          <p:nvPr/>
        </p:nvSpPr>
        <p:spPr>
          <a:xfrm>
            <a:off x="3338512" y="2443162"/>
            <a:ext cx="51831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3300">
                <a:solidFill>
                  <a:schemeClr val="lt1"/>
                </a:solidFill>
              </a:rPr>
              <a:t>Results</a:t>
            </a:r>
          </a:p>
        </p:txBody>
      </p:sp>
      <p:pic>
        <p:nvPicPr>
          <p:cNvPr id="620" name="Shape 6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4700" y="2276475"/>
            <a:ext cx="885900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 txBox="1"/>
          <p:nvPr/>
        </p:nvSpPr>
        <p:spPr>
          <a:xfrm>
            <a:off x="6991350" y="6740525"/>
            <a:ext cx="22938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1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Carlos Orti (2015)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phd\follow-up-meeting\20170503_bsc_symposium\888-ws-series-all_groups.png" id="630" name="Shape 6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950" y="1379537"/>
            <a:ext cx="7332466" cy="513835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 txBox="1"/>
          <p:nvPr/>
        </p:nvSpPr>
        <p:spPr>
          <a:xfrm>
            <a:off x="0" y="34207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P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eriods with different </a:t>
            </a:r>
            <a:r>
              <a:rPr lang="en-US" sz="2400">
                <a:solidFill>
                  <a:srgbClr val="FFFFFF"/>
                </a:solidFill>
              </a:rPr>
              <a:t>meteorological conditions</a:t>
            </a:r>
          </a:p>
        </p:txBody>
      </p:sp>
      <p:sp>
        <p:nvSpPr>
          <p:cNvPr id="633" name="Shape 633"/>
          <p:cNvSpPr txBox="1"/>
          <p:nvPr/>
        </p:nvSpPr>
        <p:spPr>
          <a:xfrm>
            <a:off x="1219200" y="1604962"/>
            <a:ext cx="2362200" cy="48768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2070100" y="6472237"/>
            <a:ext cx="8127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1-11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3581400" y="1604962"/>
            <a:ext cx="1816200" cy="48768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4191000" y="6496050"/>
            <a:ext cx="12066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12-18</a:t>
            </a:r>
          </a:p>
        </p:txBody>
      </p:sp>
      <p:sp>
        <p:nvSpPr>
          <p:cNvPr id="637" name="Shape 637"/>
          <p:cNvSpPr txBox="1"/>
          <p:nvPr/>
        </p:nvSpPr>
        <p:spPr>
          <a:xfrm>
            <a:off x="5397500" y="1595437"/>
            <a:ext cx="2641500" cy="48768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6526212" y="6486525"/>
            <a:ext cx="12066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19-30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-76200" y="7937"/>
            <a:ext cx="44958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phd\follow-up-meeting\20170503_bsc_symposium\ws-mean-by_time_day-all_groups-.png" id="648" name="Shape 6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737" y="841375"/>
            <a:ext cx="8426320" cy="590593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Shape 650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 txBox="1"/>
          <p:nvPr/>
        </p:nvSpPr>
        <p:spPr>
          <a:xfrm>
            <a:off x="434975" y="384175"/>
            <a:ext cx="741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Meteorology: 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channelled vs open terrain </a:t>
            </a:r>
          </a:p>
        </p:txBody>
      </p:sp>
      <p:sp>
        <p:nvSpPr>
          <p:cNvPr id="652" name="Shape 652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pic>
        <p:nvPicPr>
          <p:cNvPr descr="triangle.png" id="659" name="Shape 6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39100"/>
            <a:ext cx="9255575" cy="69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Shape 660"/>
          <p:cNvSpPr txBox="1"/>
          <p:nvPr/>
        </p:nvSpPr>
        <p:spPr>
          <a:xfrm>
            <a:off x="586200" y="334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 contributions: </a:t>
            </a:r>
            <a:r>
              <a:rPr lang="en-US" sz="2400">
                <a:solidFill>
                  <a:srgbClr val="FFFFFF"/>
                </a:solidFill>
              </a:rPr>
              <a:t>Triangle method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Background concentrations</a:t>
            </a:r>
          </a:p>
        </p:txBody>
      </p:sp>
      <p:sp>
        <p:nvSpPr>
          <p:cNvPr id="668" name="Shape 668"/>
          <p:cNvSpPr/>
          <p:nvPr/>
        </p:nvSpPr>
        <p:spPr>
          <a:xfrm>
            <a:off x="2487500" y="5341250"/>
            <a:ext cx="4044000" cy="61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" name="Shape 669"/>
          <p:cNvSpPr txBox="1"/>
          <p:nvPr/>
        </p:nvSpPr>
        <p:spPr>
          <a:xfrm>
            <a:off x="548250" y="2014200"/>
            <a:ext cx="1156200" cy="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g-NO2-series-all_groups.png"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75" y="958075"/>
            <a:ext cx="8495875" cy="5942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NO2ciutadella_diff_backgrounds.png" id="671" name="Shape 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775" y="1260200"/>
            <a:ext cx="3572425" cy="111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Shape 677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</a:t>
            </a:r>
            <a:r>
              <a:rPr baseline="-25000" lang="en-US" sz="2400">
                <a:solidFill>
                  <a:srgbClr val="FFFFFF"/>
                </a:solidFill>
              </a:rPr>
              <a:t>3</a:t>
            </a:r>
            <a:r>
              <a:rPr lang="en-US" sz="2400">
                <a:solidFill>
                  <a:srgbClr val="FFFFFF"/>
                </a:solidFill>
              </a:rPr>
              <a:t> Background concentrations</a:t>
            </a:r>
          </a:p>
        </p:txBody>
      </p:sp>
      <p:sp>
        <p:nvSpPr>
          <p:cNvPr id="679" name="Shape 679"/>
          <p:cNvSpPr/>
          <p:nvPr/>
        </p:nvSpPr>
        <p:spPr>
          <a:xfrm>
            <a:off x="2487500" y="5341250"/>
            <a:ext cx="4044000" cy="61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g-O3-series-all_groups.png" id="680" name="Shape 6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50" y="935875"/>
            <a:ext cx="8459400" cy="591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O3ciutadella_diff_backgrounds.png" id="681" name="Shape 6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600" y="1260202"/>
            <a:ext cx="3480750" cy="10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CALIOPE-Urban over Eixample District</a:t>
            </a:r>
          </a:p>
        </p:txBody>
      </p:sp>
      <p:sp>
        <p:nvSpPr>
          <p:cNvPr id="689" name="Shape 689"/>
          <p:cNvSpPr/>
          <p:nvPr/>
        </p:nvSpPr>
        <p:spPr>
          <a:xfrm>
            <a:off x="882000" y="860300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map_concentrations.png" id="690" name="Shape 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375" y="1130200"/>
            <a:ext cx="5957569" cy="545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697" name="Shape 697"/>
          <p:cNvSpPr txBox="1"/>
          <p:nvPr/>
        </p:nvSpPr>
        <p:spPr>
          <a:xfrm>
            <a:off x="-76200" y="30357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CMAQ vs R-LINE 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levels comparison </a:t>
            </a:r>
          </a:p>
        </p:txBody>
      </p:sp>
      <p:pic>
        <p:nvPicPr>
          <p:cNvPr descr="summary_stats_NO2full_period.png" id="698" name="Shape 6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13" y="1738250"/>
            <a:ext cx="4833725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NO2full_period.png" id="699" name="Shape 6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9125" y="3548487"/>
            <a:ext cx="4833710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NO2full_period.png" id="700" name="Shape 7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9131" y="5482325"/>
            <a:ext cx="4833694" cy="10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Shape 701"/>
          <p:cNvSpPr txBox="1"/>
          <p:nvPr/>
        </p:nvSpPr>
        <p:spPr>
          <a:xfrm>
            <a:off x="3719150" y="1216463"/>
            <a:ext cx="3438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Industria road 213 site </a:t>
            </a:r>
          </a:p>
        </p:txBody>
      </p:sp>
      <p:sp>
        <p:nvSpPr>
          <p:cNvPr id="702" name="Shape 702"/>
          <p:cNvSpPr txBox="1"/>
          <p:nvPr/>
        </p:nvSpPr>
        <p:spPr>
          <a:xfrm>
            <a:off x="3719150" y="3026938"/>
            <a:ext cx="3438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Industria road 309 site </a:t>
            </a:r>
          </a:p>
        </p:txBody>
      </p:sp>
      <p:sp>
        <p:nvSpPr>
          <p:cNvPr id="703" name="Shape 703"/>
          <p:cNvSpPr txBox="1"/>
          <p:nvPr/>
        </p:nvSpPr>
        <p:spPr>
          <a:xfrm>
            <a:off x="3771150" y="4928825"/>
            <a:ext cx="3438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Valencia road 445 site </a:t>
            </a:r>
          </a:p>
        </p:txBody>
      </p:sp>
      <p:sp>
        <p:nvSpPr>
          <p:cNvPr id="704" name="Shape 704"/>
          <p:cNvSpPr txBox="1"/>
          <p:nvPr/>
        </p:nvSpPr>
        <p:spPr>
          <a:xfrm>
            <a:off x="-76200" y="1216463"/>
            <a:ext cx="3438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Period: April 2013 </a:t>
            </a:r>
          </a:p>
        </p:txBody>
      </p:sp>
      <p:sp>
        <p:nvSpPr>
          <p:cNvPr id="705" name="Shape 705"/>
          <p:cNvSpPr txBox="1"/>
          <p:nvPr/>
        </p:nvSpPr>
        <p:spPr>
          <a:xfrm>
            <a:off x="0" y="1729288"/>
            <a:ext cx="34386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R-LINE configuration:</a:t>
            </a: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Char char="-"/>
            </a:pPr>
            <a:r>
              <a:rPr lang="en-US" sz="2000">
                <a:solidFill>
                  <a:srgbClr val="004990"/>
                </a:solidFill>
              </a:rPr>
              <a:t>local meteorology </a:t>
            </a: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Char char="-"/>
            </a:pPr>
            <a:r>
              <a:rPr lang="en-US" sz="2000">
                <a:solidFill>
                  <a:srgbClr val="004990"/>
                </a:solidFill>
              </a:rPr>
              <a:t>triangle background</a:t>
            </a: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Char char="-"/>
            </a:pPr>
            <a:r>
              <a:rPr lang="en-US" sz="2000">
                <a:solidFill>
                  <a:srgbClr val="004990"/>
                </a:solidFill>
              </a:rPr>
              <a:t>all emission sources </a:t>
            </a:r>
          </a:p>
          <a:p>
            <a:pPr indent="45720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in context</a:t>
            </a: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Char char="-"/>
            </a:pPr>
            <a:r>
              <a:rPr lang="en-US" sz="2000">
                <a:solidFill>
                  <a:srgbClr val="004990"/>
                </a:solidFill>
              </a:rPr>
              <a:t>executed over 1 km</a:t>
            </a:r>
            <a:r>
              <a:rPr baseline="30000" lang="en-US" sz="2000">
                <a:solidFill>
                  <a:srgbClr val="004990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Shape 711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712" name="Shape 712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CMAQ vs R-LINE 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levels comparison </a:t>
            </a:r>
          </a:p>
        </p:txBody>
      </p:sp>
      <p:sp>
        <p:nvSpPr>
          <p:cNvPr id="713" name="Shape 713"/>
          <p:cNvSpPr/>
          <p:nvPr/>
        </p:nvSpPr>
        <p:spPr>
          <a:xfrm>
            <a:off x="882000" y="860300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lot-NO2-series-all_groups.png" id="714" name="Shape 7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00" y="1016300"/>
            <a:ext cx="8447751" cy="5909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NO2full_period.png" id="715" name="Shape 7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025" y="1317627"/>
            <a:ext cx="3425650" cy="7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CMAQ vs R-LINE 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levels comparison </a:t>
            </a:r>
          </a:p>
        </p:txBody>
      </p:sp>
      <p:sp>
        <p:nvSpPr>
          <p:cNvPr id="723" name="Shape 723"/>
          <p:cNvSpPr/>
          <p:nvPr/>
        </p:nvSpPr>
        <p:spPr>
          <a:xfrm>
            <a:off x="882000" y="860300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hort-NO2-series-all_groups.png" id="724" name="Shape 7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75" y="1019775"/>
            <a:ext cx="8339024" cy="5833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ary_stats_NO2short_period.png" id="725" name="Shape 7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025" y="1369627"/>
            <a:ext cx="3485075" cy="7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889000" y="322262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Area of study: Barcelona</a:t>
            </a:r>
            <a:r>
              <a:rPr b="0" i="0" lang="en-US" sz="2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19162"/>
            <a:ext cx="8686800" cy="59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>
            <a:off x="533400" y="3128962"/>
            <a:ext cx="3276600" cy="304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650875" y="3263900"/>
            <a:ext cx="2674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1.6 million inhabitants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690562" y="3792537"/>
            <a:ext cx="30465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6,100 passenger cars/km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679450" y="4572000"/>
            <a:ext cx="276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64% of passenger cars are diesel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-76200" y="7937"/>
            <a:ext cx="29718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722312" y="5340350"/>
            <a:ext cx="32751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Veh/day 2015 main roads: 817,417 (+1.7%, 15/14)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 txBox="1"/>
          <p:nvPr/>
        </p:nvSpPr>
        <p:spPr>
          <a:xfrm>
            <a:off x="646112" y="406400"/>
            <a:ext cx="741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</a:p>
        </p:txBody>
      </p:sp>
      <p:sp>
        <p:nvSpPr>
          <p:cNvPr id="737" name="Shape 737"/>
          <p:cNvSpPr txBox="1"/>
          <p:nvPr/>
        </p:nvSpPr>
        <p:spPr>
          <a:xfrm>
            <a:off x="304800" y="1633537"/>
            <a:ext cx="104505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R-LINE extended to consider buildings when estimating street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     meteorological parameters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304800" y="1076325"/>
            <a:ext cx="16002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Meteorology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Shape 739"/>
          <p:cNvSpPr txBox="1"/>
          <p:nvPr/>
        </p:nvSpPr>
        <p:spPr>
          <a:xfrm>
            <a:off x="396875" y="3241937"/>
            <a:ext cx="104505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Triangle method developed to couple CMAQ with R-LINE:</a:t>
            </a: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</a:pPr>
            <a:r>
              <a:rPr lang="en-US" sz="2000">
                <a:solidFill>
                  <a:srgbClr val="004990"/>
                </a:solidFill>
              </a:rPr>
              <a:t>Avoids double-counting emissions</a:t>
            </a: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</a:pPr>
            <a:r>
              <a:rPr lang="en-US" sz="2000">
                <a:solidFill>
                  <a:srgbClr val="004990"/>
                </a:solidFill>
              </a:rPr>
              <a:t>Uses directly CMAQ outputs as input without re-executing CMAQ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Shape 740"/>
          <p:cNvSpPr txBox="1"/>
          <p:nvPr/>
        </p:nvSpPr>
        <p:spPr>
          <a:xfrm>
            <a:off x="396875" y="2606713"/>
            <a:ext cx="40491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Background concentrations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 txBox="1"/>
          <p:nvPr/>
        </p:nvSpPr>
        <p:spPr>
          <a:xfrm>
            <a:off x="396875" y="5110312"/>
            <a:ext cx="104505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Reproduces well diurnal pattern</a:t>
            </a:r>
          </a:p>
          <a:p>
            <a:pPr indent="-342900" lvl="0" marL="342900" rtl="0">
              <a:spcBef>
                <a:spcPts val="0"/>
              </a:spcBef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Morning and evening peaks well estimated in general but some days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-US" sz="2000">
                <a:solidFill>
                  <a:srgbClr val="004990"/>
                </a:solidFill>
              </a:rPr>
              <a:t>     concentration too high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Slightly improves CMAQ results in experimental campaign sites and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     provides a more detailed spatial pattern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0499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 txBox="1"/>
          <p:nvPr/>
        </p:nvSpPr>
        <p:spPr>
          <a:xfrm>
            <a:off x="396875" y="4475088"/>
            <a:ext cx="40491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CALIOPE-Urban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Shape 751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Shape 752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Future work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86360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Application: </a:t>
            </a:r>
            <a:r>
              <a:rPr lang="en-US" sz="2400">
                <a:solidFill>
                  <a:srgbClr val="FFFFFF"/>
                </a:solidFill>
              </a:rPr>
              <a:t>Political measure evaluation</a:t>
            </a:r>
          </a:p>
        </p:txBody>
      </p:sp>
      <p:pic>
        <p:nvPicPr>
          <p:cNvPr descr="zbe.png" id="754" name="Shape 7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088" y="1101412"/>
            <a:ext cx="7495826" cy="542448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Shape 755"/>
          <p:cNvSpPr txBox="1"/>
          <p:nvPr/>
        </p:nvSpPr>
        <p:spPr>
          <a:xfrm>
            <a:off x="1861727" y="6545325"/>
            <a:ext cx="54315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Barcelona City Government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(201</a:t>
            </a:r>
            <a:r>
              <a:rPr lang="en-US" sz="2000">
                <a:solidFill>
                  <a:srgbClr val="004990"/>
                </a:solidFill>
              </a:rPr>
              <a:t>7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/>
        </p:nvSpPr>
        <p:spPr>
          <a:xfrm>
            <a:off x="1960562" y="3465512"/>
            <a:ext cx="51468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b="1" lang="en-US" sz="2400">
                <a:solidFill>
                  <a:schemeClr val="lt1"/>
                </a:solidFill>
              </a:rPr>
              <a:t>you members of Institute for the Environment at UNC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your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collaboration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863600" y="377825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NO2 levels in Barcelona (2000-2016)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-76200" y="7937"/>
            <a:ext cx="45990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pic>
        <p:nvPicPr>
          <p:cNvPr descr="annual_no2_levels.png"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50" y="1870087"/>
            <a:ext cx="8642301" cy="37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946262" y="1093225"/>
            <a:ext cx="52515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NO2 annual mean variation at traffic stations in μg/m3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863597" y="3450525"/>
            <a:ext cx="23406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EU and WHO limit</a:t>
            </a:r>
          </a:p>
        </p:txBody>
      </p:sp>
      <p:sp>
        <p:nvSpPr>
          <p:cNvPr id="353" name="Shape 353"/>
          <p:cNvSpPr/>
          <p:nvPr/>
        </p:nvSpPr>
        <p:spPr>
          <a:xfrm>
            <a:off x="5732750" y="5089150"/>
            <a:ext cx="1549500" cy="3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 txBox="1"/>
          <p:nvPr/>
        </p:nvSpPr>
        <p:spPr>
          <a:xfrm>
            <a:off x="1946262" y="5750775"/>
            <a:ext cx="52515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Agència de Salut Pública de Barcelona (ASPB, 2017)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/>
        </p:nvSpPr>
        <p:spPr>
          <a:xfrm>
            <a:off x="154950" y="377825"/>
            <a:ext cx="675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Exposure to 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levels in Barcelona in 2016 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-76200" y="7937"/>
            <a:ext cx="45990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pic>
        <p:nvPicPr>
          <p:cNvPr descr="exposure_n02_map.png"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475" y="915300"/>
            <a:ext cx="5399026" cy="58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500550" y="2488125"/>
            <a:ext cx="2046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ASPB (2017)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0" y="1290725"/>
            <a:ext cx="30474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68% population exposed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to &gt; 40 μg/m3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annual mean in 2016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221700" y="3742425"/>
            <a:ext cx="26040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Street level predictions are needed to inform citizens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/>
        </p:nvSpPr>
        <p:spPr>
          <a:xfrm>
            <a:off x="8604250" y="6508750"/>
            <a:ext cx="442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70" name="Shape 370"/>
          <p:cNvSpPr txBox="1"/>
          <p:nvPr/>
        </p:nvSpPr>
        <p:spPr>
          <a:xfrm>
            <a:off x="66675" y="4751387"/>
            <a:ext cx="22320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A9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0058A9"/>
                </a:solidFill>
                <a:latin typeface="Arial"/>
                <a:ea typeface="Arial"/>
                <a:cs typeface="Arial"/>
                <a:sym typeface="Arial"/>
              </a:rPr>
              <a:t>Pronosticos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66675" y="917575"/>
            <a:ext cx="2952900" cy="54546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956F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3087687" y="917575"/>
            <a:ext cx="2952900" cy="54546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956F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110287" y="917575"/>
            <a:ext cx="2951100" cy="54546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85FFE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28108" l="5306" r="62821" t="22228"/>
          <a:stretch/>
        </p:blipFill>
        <p:spPr>
          <a:xfrm>
            <a:off x="6143625" y="4456112"/>
            <a:ext cx="2884500" cy="15477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http://www.bsc.es/caliope/sites/default/files/googleplay.png" id="375" name="Shape 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9887" y="6078537"/>
            <a:ext cx="749400" cy="26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bsc.es/caliope/sites/default/files/app_store.png" id="376" name="Shape 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6662" y="6076950"/>
            <a:ext cx="760500" cy="26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Shape 377"/>
          <p:cNvGrpSpPr/>
          <p:nvPr/>
        </p:nvGrpSpPr>
        <p:grpSpPr>
          <a:xfrm>
            <a:off x="5832740" y="1886438"/>
            <a:ext cx="2763879" cy="2083746"/>
            <a:chOff x="0" y="0"/>
            <a:chExt cx="2147483647" cy="2147483646"/>
          </a:xfrm>
        </p:grpSpPr>
        <p:pic>
          <p:nvPicPr>
            <p:cNvPr id="378" name="Shape 378"/>
            <p:cNvPicPr preferRelativeResize="0"/>
            <p:nvPr/>
          </p:nvPicPr>
          <p:blipFill rotWithShape="1">
            <a:blip r:embed="rId6">
              <a:alphaModFix/>
            </a:blip>
            <a:srcRect b="1853" l="3846" r="50526" t="16125"/>
            <a:stretch/>
          </p:blipFill>
          <p:spPr>
            <a:xfrm>
              <a:off x="13481441" y="435049871"/>
              <a:ext cx="2134002205" cy="1712433775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39700">
                <a:srgbClr val="333333">
                  <a:alpha val="64709"/>
                </a:srgbClr>
              </a:outerShdw>
            </a:effectLst>
          </p:spPr>
        </p:pic>
        <p:pic>
          <p:nvPicPr>
            <p:cNvPr id="379" name="Shape 379"/>
            <p:cNvPicPr preferRelativeResize="0"/>
            <p:nvPr/>
          </p:nvPicPr>
          <p:blipFill rotWithShape="1">
            <a:blip r:embed="rId7">
              <a:alphaModFix/>
            </a:blip>
            <a:srcRect b="61427" l="2921" r="56154" t="16123"/>
            <a:stretch/>
          </p:blipFill>
          <p:spPr>
            <a:xfrm>
              <a:off x="0" y="0"/>
              <a:ext cx="2147483413" cy="525815707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39700">
                <a:srgbClr val="333333">
                  <a:alpha val="64709"/>
                </a:srgbClr>
              </a:outerShdw>
            </a:effectLst>
          </p:spPr>
        </p:pic>
      </p:grpSp>
      <p:pic>
        <p:nvPicPr>
          <p:cNvPr id="380" name="Shape 3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02362" y="2846387"/>
            <a:ext cx="1682700" cy="1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76600" y="5367337"/>
            <a:ext cx="1404900" cy="9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5887" y="1328737"/>
            <a:ext cx="2852700" cy="46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08325" y="969962"/>
            <a:ext cx="2884500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19812" y="974725"/>
            <a:ext cx="2884500" cy="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8587" y="5956300"/>
            <a:ext cx="2846400" cy="4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9537" y="957262"/>
            <a:ext cx="2865300" cy="3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924300" y="6561137"/>
            <a:ext cx="1296900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70137" y="6569075"/>
            <a:ext cx="1298700" cy="2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160712" y="1741487"/>
            <a:ext cx="2822700" cy="29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/>
          <p:nvPr/>
        </p:nvSpPr>
        <p:spPr>
          <a:xfrm>
            <a:off x="5221287" y="1773237"/>
            <a:ext cx="750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6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 km x 12 km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230812" y="2846387"/>
            <a:ext cx="750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6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 km x 4 km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5210175" y="3805237"/>
            <a:ext cx="750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6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 km x 1 km</a:t>
            </a: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18">
            <a:alphaModFix/>
          </a:blip>
          <a:srcRect b="6796" l="4903" r="74377" t="26242"/>
          <a:stretch/>
        </p:blipFill>
        <p:spPr>
          <a:xfrm>
            <a:off x="4754562" y="4984750"/>
            <a:ext cx="1206600" cy="13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967537" y="6548437"/>
            <a:ext cx="13794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472112" y="6569075"/>
            <a:ext cx="1344600" cy="3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140075" y="4675187"/>
            <a:ext cx="2859000" cy="7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863600" y="377825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CALIOPE: Air Quality Forecasting System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846137"/>
            <a:ext cx="37497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575" y="4649787"/>
            <a:ext cx="3024300" cy="4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5337" y="4176712"/>
            <a:ext cx="4462500" cy="2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6512" y="5191125"/>
            <a:ext cx="4057800" cy="19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5337" y="1677987"/>
            <a:ext cx="4461000" cy="20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>
            <a:off x="3001962" y="6543675"/>
            <a:ext cx="144600" cy="123900"/>
          </a:xfrm>
          <a:prstGeom prst="ellipse">
            <a:avLst/>
          </a:prstGeom>
          <a:solidFill>
            <a:srgbClr val="00B050"/>
          </a:solidFill>
          <a:ln cap="sq" cmpd="sng" w="25550">
            <a:solidFill>
              <a:srgbClr val="00B05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1" name="Shape 411"/>
          <p:cNvCxnSpPr/>
          <p:nvPr/>
        </p:nvCxnSpPr>
        <p:spPr>
          <a:xfrm flipH="1" rot="10800000">
            <a:off x="3146425" y="5222987"/>
            <a:ext cx="1458900" cy="1319100"/>
          </a:xfrm>
          <a:prstGeom prst="straightConnector1">
            <a:avLst/>
          </a:prstGeom>
          <a:noFill/>
          <a:ln cap="sq" cmpd="sng" w="57225">
            <a:solidFill>
              <a:srgbClr val="00B050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12" name="Shape 412"/>
          <p:cNvSpPr/>
          <p:nvPr/>
        </p:nvSpPr>
        <p:spPr>
          <a:xfrm>
            <a:off x="1058862" y="5495925"/>
            <a:ext cx="144600" cy="123900"/>
          </a:xfrm>
          <a:prstGeom prst="ellipse">
            <a:avLst/>
          </a:prstGeom>
          <a:solidFill>
            <a:srgbClr val="7030A0"/>
          </a:solidFill>
          <a:ln cap="sq" cmpd="sng" w="25550">
            <a:solidFill>
              <a:srgbClr val="7030A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Shape 413"/>
          <p:cNvCxnSpPr/>
          <p:nvPr/>
        </p:nvCxnSpPr>
        <p:spPr>
          <a:xfrm flipH="1" rot="10800000">
            <a:off x="1169987" y="2574937"/>
            <a:ext cx="3398700" cy="2982900"/>
          </a:xfrm>
          <a:prstGeom prst="straightConnector1">
            <a:avLst/>
          </a:prstGeom>
          <a:noFill/>
          <a:ln cap="sq" cmpd="sng" w="57225">
            <a:solidFill>
              <a:srgbClr val="7030A0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14" name="Shape 414"/>
          <p:cNvSpPr txBox="1"/>
          <p:nvPr/>
        </p:nvSpPr>
        <p:spPr>
          <a:xfrm>
            <a:off x="4568825" y="3833812"/>
            <a:ext cx="4535400" cy="6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baseline="-25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hourly concentration. Plaza del Carmen station (background)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4605337" y="1090612"/>
            <a:ext cx="40419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baseline="-25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hourly concentration. Plaza de España station (traffic)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1525587" y="3219450"/>
            <a:ext cx="162000" cy="173100"/>
          </a:xfrm>
          <a:prstGeom prst="rect">
            <a:avLst/>
          </a:prstGeom>
          <a:noFill/>
          <a:ln cap="sq" cmpd="sng" w="284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Shape 417"/>
          <p:cNvCxnSpPr/>
          <p:nvPr/>
        </p:nvCxnSpPr>
        <p:spPr>
          <a:xfrm rot="10800000">
            <a:off x="1670175" y="3287687"/>
            <a:ext cx="2358900" cy="1920900"/>
          </a:xfrm>
          <a:prstGeom prst="straightConnector1">
            <a:avLst/>
          </a:prstGeom>
          <a:noFill/>
          <a:ln cap="sq" cmpd="sng" w="3815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18" name="Shape 418"/>
          <p:cNvCxnSpPr/>
          <p:nvPr/>
        </p:nvCxnSpPr>
        <p:spPr>
          <a:xfrm flipH="1">
            <a:off x="-53850" y="3305175"/>
            <a:ext cx="1596900" cy="1886100"/>
          </a:xfrm>
          <a:prstGeom prst="straightConnector1">
            <a:avLst/>
          </a:prstGeom>
          <a:noFill/>
          <a:ln cap="sq" cmpd="sng" w="3815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419" name="Shape 419"/>
          <p:cNvSpPr/>
          <p:nvPr/>
        </p:nvSpPr>
        <p:spPr>
          <a:xfrm>
            <a:off x="7413625" y="2279650"/>
            <a:ext cx="71400" cy="276300"/>
          </a:xfrm>
          <a:prstGeom prst="rightBrace">
            <a:avLst>
              <a:gd fmla="val 465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6745287" y="2417762"/>
            <a:ext cx="90600" cy="617400"/>
          </a:xfrm>
          <a:prstGeom prst="rightBrace">
            <a:avLst>
              <a:gd fmla="val 264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8096250" y="2524125"/>
            <a:ext cx="45900" cy="243000"/>
          </a:xfrm>
          <a:prstGeom prst="rightBrace">
            <a:avLst>
              <a:gd fmla="val 341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3995737" y="1676400"/>
            <a:ext cx="49911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5481637" y="6480175"/>
            <a:ext cx="2709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Soret et al. (2014)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-76200" y="7937"/>
            <a:ext cx="23955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863600" y="377825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 definition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110388" y="3073987"/>
            <a:ext cx="8923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1. What street scale model should be used to estimate NO</a:t>
            </a:r>
            <a:r>
              <a:rPr b="0" i="0" lang="en-US" sz="1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concentrations at street level over Barcelona?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110400" y="3945549"/>
            <a:ext cx="8923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2. How should the street scale model be combined with CALIOPE-AQFS?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110388" y="4509037"/>
            <a:ext cx="8923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3. How accurate are output concentrations given by the developed system compared to CALIOPE-AQFS and monitoring station observations?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-76200" y="7937"/>
            <a:ext cx="23955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863600" y="377825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Objective and r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esearch questions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249900" y="1579075"/>
            <a:ext cx="87837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To estimate NO</a:t>
            </a:r>
            <a:r>
              <a:rPr b="0" i="0" lang="en-US" sz="1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concentrations at street level in Barcelona using a combination of CALIOPE-AQFS with a street scale air quality model.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2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4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184793" y="1136150"/>
            <a:ext cx="2064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sng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Main objective: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321402" y="2485000"/>
            <a:ext cx="2547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 u="sng">
                <a:solidFill>
                  <a:srgbClr val="004990"/>
                </a:solidFill>
              </a:rPr>
              <a:t>Research questions</a:t>
            </a:r>
            <a:r>
              <a:rPr b="0" i="0" lang="en-US" sz="2000" u="sng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68462" y="0"/>
            <a:ext cx="12607800" cy="70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/>
          <p:nvPr/>
        </p:nvSpPr>
        <p:spPr>
          <a:xfrm>
            <a:off x="3581400" y="2473325"/>
            <a:ext cx="3657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33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7075" y="2327275"/>
            <a:ext cx="1059000" cy="10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/>
          <p:nvPr/>
        </p:nvSpPr>
        <p:spPr>
          <a:xfrm>
            <a:off x="7239000" y="6751637"/>
            <a:ext cx="22938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1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Carlos Orti (2015)</a:t>
            </a: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