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6858000" cx="12192000"/>
  <p:notesSz cx="6858000" cy="9144000"/>
  <p:embeddedFontLst>
    <p:embeddedFont>
      <p:font typeface="Quattrocento Sans"/>
      <p:regular r:id="rId48"/>
      <p:bold r:id="rId49"/>
      <p:italic r:id="rId50"/>
      <p:boldItalic r:id="rId51"/>
    </p:embeddedFont>
    <p:embeddedFont>
      <p:font typeface="Helvetica Neue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547">
          <p15:clr>
            <a:srgbClr val="FBAE40"/>
          </p15:clr>
        </p15:guide>
        <p15:guide id="2" pos="5133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  <p15:guide id="5" pos="257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6" roundtripDataSignature="AMtx7mgu+7/fOc68azPImmnPjHCHUr0/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47"/>
        <p:guide pos="5133"/>
        <p:guide pos="1434" orient="horz"/>
        <p:guide pos="2886" orient="horz"/>
        <p:guide pos="257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QuattrocentoSans-regular.fntdata"/><Relationship Id="rId47" Type="http://schemas.openxmlformats.org/officeDocument/2006/relationships/slide" Target="slides/slide42.xml"/><Relationship Id="rId49" Type="http://schemas.openxmlformats.org/officeDocument/2006/relationships/font" Target="fonts/Quattrocento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QuattrocentoSans-boldItalic.fntdata"/><Relationship Id="rId50" Type="http://schemas.openxmlformats.org/officeDocument/2006/relationships/font" Target="fonts/QuattrocentoSans-italic.fntdata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3028b1063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g13028b10637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028b1063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g13028b10637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028b1063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g13028b10637_0_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fa0d694a1_99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fa0d694a1_9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fa0d694a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g12fa0d694a1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fa0d694a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g12fa0d694a1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fa0d694a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g12fa0d694a1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2fa0d694a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g12fa0d694a1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fa0d694a1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g12fa0d694a1_0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fa0d694a1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g12fa0d694a1_0_1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028b1063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" name="Google Shape;61;g13028b10637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2fa0d694a1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5" name="Google Shape;295;g12fa0d694a1_0_2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2fa0d694a1_10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2fa0d694a1_10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0a0a5b6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6" name="Google Shape;316;g130a0a5b64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2fa0d694a1_17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2fa0d694a1_17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ca-ES"/>
              <a:t>Beta-version, still working on improvements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2fa0d694a1_17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12fa0d694a1_17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2fa0d694a1_17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2fa0d694a1_17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2fa0d694a1_17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2fa0d694a1_17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2fa0d694a1_17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2fa0d694a1_17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fa0d694a1_17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5" name="Google Shape;375;g12fa0d694a1_17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2fa0d694a1_17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5" name="Google Shape;385;g12fa0d694a1_17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3028b106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" name="Google Shape;69;g13028b1063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2fa0d694a1_17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12fa0d694a1_17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fa0d694a1_17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12fa0d694a1_17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028b10637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028b10637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3028b10637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13028b10637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028b10637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g13028b10637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028b10637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13028b10637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3028b10637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13028b10637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3028b10637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13028b10637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3028b10637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g13028b10637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3028b10637_0_2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3028b10637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2fa0d694a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" name="Google Shape;80;g12fa0d694a1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3028b10637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g13028b10637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028b10637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g13028b10637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1" name="Google Shape;50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028b1063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g13028b10637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028b1063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g13028b10637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028b10637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3028b1063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028b1063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13028b10637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4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7"/>
          <p:cNvSpPr txBox="1"/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b="1" sz="52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" type="subTitle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7"/>
          <p:cNvSpPr txBox="1"/>
          <p:nvPr>
            <p:ph idx="2" type="body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" name="Google Shape;15;p17"/>
          <p:cNvSpPr txBox="1"/>
          <p:nvPr>
            <p:ph idx="3" type="body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  <a:defRPr>
                <a:solidFill>
                  <a:srgbClr val="00489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" type="body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SC2017-Generic">
  <p:cSld name="1_BSC2017-Generic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2451679dc1_0_36"/>
          <p:cNvSpPr txBox="1"/>
          <p:nvPr>
            <p:ph type="title"/>
          </p:nvPr>
        </p:nvSpPr>
        <p:spPr>
          <a:xfrm>
            <a:off x="619737" y="217893"/>
            <a:ext cx="109728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i="0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g12451679dc1_0_36"/>
          <p:cNvSpPr txBox="1"/>
          <p:nvPr>
            <p:ph idx="1" type="body"/>
          </p:nvPr>
        </p:nvSpPr>
        <p:spPr>
          <a:xfrm>
            <a:off x="619737" y="1215072"/>
            <a:ext cx="109728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" name="Google Shape;24;g12451679dc1_0_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6945" y="6232144"/>
            <a:ext cx="25019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g12451679dc1_0_3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raportada">
  <p:cSld name="Contra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/>
          <p:nvPr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9"/>
          <p:cNvSpPr txBox="1"/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8000"/>
              <a:buFont typeface="Calibri"/>
              <a:buNone/>
              <a:defRPr b="1" sz="8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subTitle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19"/>
          <p:cNvSpPr/>
          <p:nvPr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4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9"/>
          <p:cNvSpPr txBox="1"/>
          <p:nvPr>
            <p:ph idx="2" type="body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  <a:defRPr>
                <a:solidFill>
                  <a:srgbClr val="00489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subtítulo y objetos">
  <p:cSld name="Título, sub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595618" y="1569411"/>
            <a:ext cx="10996916" cy="4566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0" y="1057275"/>
            <a:ext cx="12192000" cy="512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dor">
  <p:cSld name="Separado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/>
          <p:nvPr>
            <p:ph type="title"/>
          </p:nvPr>
        </p:nvSpPr>
        <p:spPr>
          <a:xfrm>
            <a:off x="603658" y="3028528"/>
            <a:ext cx="10984684" cy="8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de section">
  <p:cSld name="1_Titre de sec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2fa0d694a1_17_155"/>
          <p:cNvSpPr txBox="1"/>
          <p:nvPr>
            <p:ph type="title"/>
          </p:nvPr>
        </p:nvSpPr>
        <p:spPr>
          <a:xfrm>
            <a:off x="838200" y="365126"/>
            <a:ext cx="103419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4400"/>
              <a:buFont typeface="Quattrocento Sans"/>
              <a:buNone/>
              <a:defRPr b="1" i="0" sz="4400" u="none" cap="none" strike="noStrike">
                <a:solidFill>
                  <a:srgbClr val="1441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43" name="Google Shape;43;g12fa0d694a1_17_155"/>
          <p:cNvSpPr txBox="1"/>
          <p:nvPr>
            <p:ph idx="1" type="body"/>
          </p:nvPr>
        </p:nvSpPr>
        <p:spPr>
          <a:xfrm>
            <a:off x="838200" y="1395414"/>
            <a:ext cx="103419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F9C327"/>
              </a:buClr>
              <a:buSzPts val="3200"/>
              <a:buFont typeface="Noto Sans Symbols"/>
              <a:buChar char="►"/>
              <a:defRPr b="0" i="0" sz="32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4" name="Google Shape;44;g12fa0d694a1_17_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34067" y="6082319"/>
            <a:ext cx="1492247" cy="5353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12fa0d694a1_17_15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buNone/>
              <a:defRPr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2fa0d694a1_17_160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48" name="Google Shape;48;g12fa0d694a1_17_160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49" name="Google Shape;49;g12fa0d694a1_17_16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b="1" i="0" sz="4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11.jpg"/><Relationship Id="rId5" Type="http://schemas.openxmlformats.org/officeDocument/2006/relationships/image" Target="../media/image16.jpg"/><Relationship Id="rId6" Type="http://schemas.openxmlformats.org/officeDocument/2006/relationships/image" Target="../media/image19.jpg"/><Relationship Id="rId7" Type="http://schemas.openxmlformats.org/officeDocument/2006/relationships/image" Target="../media/image33.png"/><Relationship Id="rId8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3.png"/><Relationship Id="rId5" Type="http://schemas.openxmlformats.org/officeDocument/2006/relationships/image" Target="../media/image38.png"/><Relationship Id="rId6" Type="http://schemas.openxmlformats.org/officeDocument/2006/relationships/image" Target="../media/image27.png"/><Relationship Id="rId7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5" Type="http://schemas.openxmlformats.org/officeDocument/2006/relationships/image" Target="../media/image30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s2s4e.eu/dst" TargetMode="External"/><Relationship Id="rId4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0.png"/><Relationship Id="rId10" Type="http://schemas.openxmlformats.org/officeDocument/2006/relationships/image" Target="../media/image50.png"/><Relationship Id="rId13" Type="http://schemas.openxmlformats.org/officeDocument/2006/relationships/image" Target="../media/image58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46.png"/><Relationship Id="rId5" Type="http://schemas.openxmlformats.org/officeDocument/2006/relationships/image" Target="../media/image56.png"/><Relationship Id="rId6" Type="http://schemas.openxmlformats.org/officeDocument/2006/relationships/image" Target="../media/image53.png"/><Relationship Id="rId7" Type="http://schemas.openxmlformats.org/officeDocument/2006/relationships/image" Target="../media/image57.png"/><Relationship Id="rId8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png"/><Relationship Id="rId4" Type="http://schemas.openxmlformats.org/officeDocument/2006/relationships/image" Target="../media/image7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png"/><Relationship Id="rId4" Type="http://schemas.openxmlformats.org/officeDocument/2006/relationships/image" Target="../media/image71.png"/><Relationship Id="rId5" Type="http://schemas.openxmlformats.org/officeDocument/2006/relationships/image" Target="../media/image6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s2s4e.eu/dst" TargetMode="External"/><Relationship Id="rId4" Type="http://schemas.openxmlformats.org/officeDocument/2006/relationships/hyperlink" Target="mailto:albert.soret@bsc.es" TargetMode="External"/><Relationship Id="rId5" Type="http://schemas.openxmlformats.org/officeDocument/2006/relationships/hyperlink" Target="mailto:lluis.palma@bsc.es" TargetMode="External"/><Relationship Id="rId6" Type="http://schemas.openxmlformats.org/officeDocument/2006/relationships/hyperlink" Target="mailto:jaume.ramon@bsc.e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</a:pPr>
            <a:r>
              <a:rPr lang="ca-ES"/>
              <a:t>Climate services prototypes for the renewable energy sector</a:t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4711500" y="4762500"/>
            <a:ext cx="69549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a-ES"/>
              <a:t>Albert Soret, Lluís Palma, Jaume Ramon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a-ES" sz="2400"/>
              <a:t>Barcelona Supercomputing Center</a:t>
            </a:r>
            <a:endParaRPr sz="2400"/>
          </a:p>
        </p:txBody>
      </p:sp>
      <p:sp>
        <p:nvSpPr>
          <p:cNvPr id="56" name="Google Shape;56;p1"/>
          <p:cNvSpPr txBox="1"/>
          <p:nvPr>
            <p:ph idx="2" type="body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ca-ES"/>
              <a:t>01/06/2022</a:t>
            </a:r>
            <a:endParaRPr/>
          </a:p>
        </p:txBody>
      </p:sp>
      <p:sp>
        <p:nvSpPr>
          <p:cNvPr id="57" name="Google Shape;57;p1"/>
          <p:cNvSpPr txBox="1"/>
          <p:nvPr>
            <p:ph idx="3" type="body"/>
          </p:nvPr>
        </p:nvSpPr>
        <p:spPr>
          <a:xfrm>
            <a:off x="4735288" y="6095685"/>
            <a:ext cx="6702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</a:pPr>
            <a:r>
              <a:rPr lang="ca-ES"/>
              <a:t>Mediterranean Climate Outlook Forum</a:t>
            </a:r>
            <a:endParaRPr/>
          </a:p>
        </p:txBody>
      </p:sp>
      <p:sp>
        <p:nvSpPr>
          <p:cNvPr id="58" name="Google Shape;58;p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028b10637_0_10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Predictability. Skill</a:t>
            </a:r>
            <a:endParaRPr/>
          </a:p>
        </p:txBody>
      </p:sp>
      <p:sp>
        <p:nvSpPr>
          <p:cNvPr id="137" name="Google Shape;137;g13028b10637_0_10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38" name="Google Shape;138;g13028b10637_0_104"/>
          <p:cNvSpPr txBox="1"/>
          <p:nvPr/>
        </p:nvSpPr>
        <p:spPr>
          <a:xfrm>
            <a:off x="196125" y="1019600"/>
            <a:ext cx="11782200" cy="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000"/>
              <a:buFont typeface="Noto Sans Symbols"/>
              <a:buChar char="►"/>
            </a:pPr>
            <a:r>
              <a:rPr lang="ca-ES" sz="20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How can we predict climate for the coming season if we cannot predict the weather next week? Slow components (sea surface temperature, soil moisture, etc.) force the atmosphere.</a:t>
            </a:r>
            <a:endParaRPr sz="3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39" name="Google Shape;139;g13028b10637_0_104"/>
          <p:cNvPicPr preferRelativeResize="0"/>
          <p:nvPr/>
        </p:nvPicPr>
        <p:blipFill rotWithShape="1">
          <a:blip r:embed="rId3">
            <a:alphaModFix/>
          </a:blip>
          <a:srcRect b="0" l="0" r="50925" t="51054"/>
          <a:stretch/>
        </p:blipFill>
        <p:spPr>
          <a:xfrm>
            <a:off x="1626816" y="4811358"/>
            <a:ext cx="2835860" cy="17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3028b10637_0_104"/>
          <p:cNvSpPr/>
          <p:nvPr/>
        </p:nvSpPr>
        <p:spPr>
          <a:xfrm>
            <a:off x="1564904" y="4955753"/>
            <a:ext cx="23619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a-E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SNOW COVER</a:t>
            </a:r>
            <a:endParaRPr/>
          </a:p>
        </p:txBody>
      </p:sp>
      <p:grpSp>
        <p:nvGrpSpPr>
          <p:cNvPr id="141" name="Google Shape;141;g13028b10637_0_104"/>
          <p:cNvGrpSpPr/>
          <p:nvPr/>
        </p:nvGrpSpPr>
        <p:grpSpPr>
          <a:xfrm>
            <a:off x="4462702" y="3367879"/>
            <a:ext cx="2991538" cy="1788612"/>
            <a:chOff x="867579" y="1047750"/>
            <a:chExt cx="2180422" cy="1447800"/>
          </a:xfrm>
        </p:grpSpPr>
        <p:pic>
          <p:nvPicPr>
            <p:cNvPr id="142" name="Google Shape;142;g13028b10637_0_10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7579" y="1047750"/>
              <a:ext cx="2180422" cy="144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g13028b10637_0_104"/>
            <p:cNvSpPr/>
            <p:nvPr/>
          </p:nvSpPr>
          <p:spPr>
            <a:xfrm>
              <a:off x="878982" y="1068310"/>
              <a:ext cx="1049700" cy="2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ATMOSPHERE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" name="Google Shape;144;g13028b10637_0_104"/>
          <p:cNvPicPr preferRelativeResize="0"/>
          <p:nvPr/>
        </p:nvPicPr>
        <p:blipFill rotWithShape="1">
          <a:blip r:embed="rId5">
            <a:alphaModFix/>
          </a:blip>
          <a:srcRect b="51695" l="0" r="51309" t="0"/>
          <a:stretch/>
        </p:blipFill>
        <p:spPr>
          <a:xfrm>
            <a:off x="1649099" y="2412016"/>
            <a:ext cx="2813575" cy="17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3028b10637_0_104"/>
          <p:cNvPicPr preferRelativeResize="0"/>
          <p:nvPr/>
        </p:nvPicPr>
        <p:blipFill rotWithShape="1">
          <a:blip r:embed="rId6">
            <a:alphaModFix/>
          </a:blip>
          <a:srcRect b="51569" l="50364" r="0" t="0"/>
          <a:stretch/>
        </p:blipFill>
        <p:spPr>
          <a:xfrm>
            <a:off x="7449458" y="4811358"/>
            <a:ext cx="2868103" cy="178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13028b10637_0_104"/>
          <p:cNvPicPr preferRelativeResize="0"/>
          <p:nvPr/>
        </p:nvPicPr>
        <p:blipFill rotWithShape="1">
          <a:blip r:embed="rId7">
            <a:alphaModFix/>
          </a:blip>
          <a:srcRect b="0" l="50958" r="0" t="49586"/>
          <a:stretch/>
        </p:blipFill>
        <p:spPr>
          <a:xfrm>
            <a:off x="7449458" y="2334411"/>
            <a:ext cx="2833832" cy="185390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3028b10637_0_104"/>
          <p:cNvSpPr/>
          <p:nvPr/>
        </p:nvSpPr>
        <p:spPr>
          <a:xfrm>
            <a:off x="1620320" y="2396014"/>
            <a:ext cx="2287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OCEAN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CIRCULATION</a:t>
            </a:r>
            <a:endParaRPr/>
          </a:p>
        </p:txBody>
      </p:sp>
      <p:sp>
        <p:nvSpPr>
          <p:cNvPr id="148" name="Google Shape;148;g13028b10637_0_104"/>
          <p:cNvSpPr/>
          <p:nvPr/>
        </p:nvSpPr>
        <p:spPr>
          <a:xfrm>
            <a:off x="8964000" y="4871956"/>
            <a:ext cx="27075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SEA ICE EXTENT</a:t>
            </a:r>
            <a:endParaRPr/>
          </a:p>
        </p:txBody>
      </p:sp>
      <p:sp>
        <p:nvSpPr>
          <p:cNvPr id="149" name="Google Shape;149;g13028b10637_0_104"/>
          <p:cNvSpPr txBox="1"/>
          <p:nvPr/>
        </p:nvSpPr>
        <p:spPr>
          <a:xfrm>
            <a:off x="8964000" y="2334411"/>
            <a:ext cx="260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SOIL MOISTURE</a:t>
            </a:r>
            <a:endParaRPr/>
          </a:p>
        </p:txBody>
      </p:sp>
      <p:pic>
        <p:nvPicPr>
          <p:cNvPr id="150" name="Google Shape;150;g13028b10637_0_10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64709" y="1901218"/>
            <a:ext cx="4574193" cy="457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028b10637_0_6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Co-production</a:t>
            </a:r>
            <a:endParaRPr/>
          </a:p>
        </p:txBody>
      </p:sp>
      <p:sp>
        <p:nvSpPr>
          <p:cNvPr id="156" name="Google Shape;156;g13028b10637_0_6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157" name="Google Shape;157;g13028b10637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8300" y="1156968"/>
            <a:ext cx="7623868" cy="549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3028b10637_0_63"/>
          <p:cNvSpPr txBox="1"/>
          <p:nvPr/>
        </p:nvSpPr>
        <p:spPr>
          <a:xfrm>
            <a:off x="9099000" y="531400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coproduction framework for climate services. The framework engages stakeholders by raising awareness through different communication tools. (Bojovic et al. 2021)</a:t>
            </a:r>
            <a:endParaRPr sz="1200">
              <a:solidFill>
                <a:srgbClr val="00489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028b10637_0_14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Co-production</a:t>
            </a:r>
            <a:endParaRPr/>
          </a:p>
        </p:txBody>
      </p:sp>
      <p:sp>
        <p:nvSpPr>
          <p:cNvPr id="164" name="Google Shape;164;g13028b10637_0_14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165" name="Google Shape;165;g13028b10637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8300" y="1156968"/>
            <a:ext cx="7623868" cy="549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13028b10637_0_141"/>
          <p:cNvSpPr txBox="1"/>
          <p:nvPr/>
        </p:nvSpPr>
        <p:spPr>
          <a:xfrm>
            <a:off x="9099000" y="531400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coproduction framework for climate services. The framework engages stakeholders by raising awareness through different communication tools. (Bojovic et al. 2021)</a:t>
            </a:r>
            <a:endParaRPr sz="1200">
              <a:solidFill>
                <a:srgbClr val="00489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g13028b10637_0_141"/>
          <p:cNvSpPr/>
          <p:nvPr/>
        </p:nvSpPr>
        <p:spPr>
          <a:xfrm>
            <a:off x="2594525" y="3331550"/>
            <a:ext cx="1747800" cy="1394100"/>
          </a:xfrm>
          <a:prstGeom prst="ellipse">
            <a:avLst/>
          </a:prstGeom>
          <a:noFill/>
          <a:ln cap="flat" cmpd="sng" w="152400">
            <a:solidFill>
              <a:srgbClr val="0E48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fa0d694a1_99_0"/>
          <p:cNvSpPr txBox="1"/>
          <p:nvPr>
            <p:ph type="title"/>
          </p:nvPr>
        </p:nvSpPr>
        <p:spPr>
          <a:xfrm>
            <a:off x="0" y="2624518"/>
            <a:ext cx="12192000" cy="80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Climate research </a:t>
            </a:r>
            <a:r>
              <a:rPr lang="ca-ES"/>
              <a:t>tailored</a:t>
            </a:r>
            <a:r>
              <a:rPr lang="ca-ES"/>
              <a:t> for the renewable energy sector</a:t>
            </a:r>
            <a:endParaRPr/>
          </a:p>
        </p:txBody>
      </p:sp>
      <p:sp>
        <p:nvSpPr>
          <p:cNvPr id="173" name="Google Shape;173;g12fa0d694a1_99_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fa0d694a1_0_1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Creation of a dataset</a:t>
            </a:r>
            <a:endParaRPr/>
          </a:p>
        </p:txBody>
      </p:sp>
      <p:sp>
        <p:nvSpPr>
          <p:cNvPr id="179" name="Google Shape;179;g12fa0d694a1_0_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180" name="Google Shape;180;g12fa0d694a1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314830">
            <a:off x="2252604" y="3680132"/>
            <a:ext cx="2206198" cy="168137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12fa0d694a1_0_17"/>
          <p:cNvSpPr txBox="1"/>
          <p:nvPr/>
        </p:nvSpPr>
        <p:spPr>
          <a:xfrm>
            <a:off x="10036376" y="6409320"/>
            <a:ext cx="243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Credits: Jesús Yus-Díez</a:t>
            </a:r>
            <a:endParaRPr sz="14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12fa0d694a1_0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16721">
            <a:off x="1149179" y="3328908"/>
            <a:ext cx="1485642" cy="230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12fa0d694a1_0_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6025" y="2869375"/>
            <a:ext cx="6239275" cy="32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2fa0d694a1_0_17"/>
          <p:cNvSpPr txBox="1"/>
          <p:nvPr/>
        </p:nvSpPr>
        <p:spPr>
          <a:xfrm>
            <a:off x="701650" y="1113150"/>
            <a:ext cx="10418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Wind data from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tall towers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are a valuable source of information for many climatic analyses: e.g. climate data verification, wind resource assessment.  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These data has been traditionally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difficult 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find 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access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, i.e., stored in sparse datasets.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12fa0d694a1_0_17"/>
          <p:cNvSpPr txBox="1"/>
          <p:nvPr/>
        </p:nvSpPr>
        <p:spPr>
          <a:xfrm>
            <a:off x="6498347" y="6139167"/>
            <a:ext cx="1650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identified (311)</a:t>
            </a:r>
            <a:endParaRPr sz="1200"/>
          </a:p>
        </p:txBody>
      </p:sp>
      <p:pic>
        <p:nvPicPr>
          <p:cNvPr descr="D:\2nd_GA\IMATGES\cross.png" id="186" name="Google Shape;186;g12fa0d694a1_0_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0075" y="6059281"/>
            <a:ext cx="365737" cy="467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2nd_GA\IMATGES\point.png" id="187" name="Google Shape;187;g12fa0d694a1_0_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67634" y="6044900"/>
            <a:ext cx="409587" cy="49635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2fa0d694a1_0_17"/>
          <p:cNvSpPr txBox="1"/>
          <p:nvPr/>
        </p:nvSpPr>
        <p:spPr>
          <a:xfrm>
            <a:off x="9144570" y="6139171"/>
            <a:ext cx="1650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processed (222)</a:t>
            </a:r>
            <a:endParaRPr sz="1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fa0d694a1_0_8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Providing Quality Controlled tall tower data</a:t>
            </a:r>
            <a:endParaRPr/>
          </a:p>
        </p:txBody>
      </p:sp>
      <p:sp>
        <p:nvSpPr>
          <p:cNvPr id="194" name="Google Shape;194;g12fa0d694a1_0_8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95" name="Google Shape;195;g12fa0d694a1_0_83"/>
          <p:cNvSpPr txBox="1"/>
          <p:nvPr/>
        </p:nvSpPr>
        <p:spPr>
          <a:xfrm>
            <a:off x="701650" y="1113150"/>
            <a:ext cx="10418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QC ensures the high quality of the dataset, and ensures the robustness of every result 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employing these data.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Tall Tower Dataset underwent a QC 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of 18 tests.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12fa0d694a1_0_83"/>
          <p:cNvSpPr/>
          <p:nvPr/>
        </p:nvSpPr>
        <p:spPr>
          <a:xfrm>
            <a:off x="276900" y="5917500"/>
            <a:ext cx="2548200" cy="7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g12fa0d694a1_0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850" y="2858424"/>
            <a:ext cx="5572852" cy="35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2fa0d694a1_0_83"/>
          <p:cNvPicPr preferRelativeResize="0"/>
          <p:nvPr/>
        </p:nvPicPr>
        <p:blipFill rotWithShape="1">
          <a:blip r:embed="rId4">
            <a:alphaModFix/>
          </a:blip>
          <a:srcRect b="0" l="2008" r="0" t="49372"/>
          <a:stretch/>
        </p:blipFill>
        <p:spPr>
          <a:xfrm>
            <a:off x="6058028" y="3934755"/>
            <a:ext cx="5743937" cy="166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2fa0d694a1_0_83"/>
          <p:cNvPicPr preferRelativeResize="0"/>
          <p:nvPr/>
        </p:nvPicPr>
        <p:blipFill rotWithShape="1">
          <a:blip r:embed="rId5">
            <a:alphaModFix/>
          </a:blip>
          <a:srcRect b="45551" l="55" r="97619" t="25058"/>
          <a:stretch/>
        </p:blipFill>
        <p:spPr>
          <a:xfrm>
            <a:off x="5935198" y="3906671"/>
            <a:ext cx="122829" cy="87345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2fa0d694a1_0_83"/>
          <p:cNvSpPr txBox="1"/>
          <p:nvPr/>
        </p:nvSpPr>
        <p:spPr>
          <a:xfrm>
            <a:off x="9840353" y="3703104"/>
            <a:ext cx="2604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Butler Grade met mast, USA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fa0d694a1_0_3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The Tall Tower Dataset</a:t>
            </a:r>
            <a:endParaRPr/>
          </a:p>
        </p:txBody>
      </p:sp>
      <p:sp>
        <p:nvSpPr>
          <p:cNvPr id="206" name="Google Shape;206;g12fa0d694a1_0_3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grpSp>
        <p:nvGrpSpPr>
          <p:cNvPr id="207" name="Google Shape;207;g12fa0d694a1_0_36"/>
          <p:cNvGrpSpPr/>
          <p:nvPr/>
        </p:nvGrpSpPr>
        <p:grpSpPr>
          <a:xfrm>
            <a:off x="6833574" y="1348344"/>
            <a:ext cx="4499851" cy="4402287"/>
            <a:chOff x="3857686" y="1338586"/>
            <a:chExt cx="4909821" cy="4876800"/>
          </a:xfrm>
        </p:grpSpPr>
        <p:sp>
          <p:nvSpPr>
            <p:cNvPr id="208" name="Google Shape;208;g12fa0d694a1_0_36"/>
            <p:cNvSpPr/>
            <p:nvPr/>
          </p:nvSpPr>
          <p:spPr>
            <a:xfrm rot="-5400000">
              <a:off x="3975777" y="3617836"/>
              <a:ext cx="4677900" cy="119400"/>
            </a:xfrm>
            <a:prstGeom prst="homePlate">
              <a:avLst>
                <a:gd fmla="val 50000" name="adj"/>
              </a:avLst>
            </a:pr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g12fa0d694a1_0_36"/>
            <p:cNvSpPr/>
            <p:nvPr/>
          </p:nvSpPr>
          <p:spPr>
            <a:xfrm>
              <a:off x="5579168" y="6016486"/>
              <a:ext cx="1484100" cy="198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D8D8D8"/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" name="Google Shape;210;g12fa0d694a1_0_36"/>
            <p:cNvGrpSpPr/>
            <p:nvPr/>
          </p:nvGrpSpPr>
          <p:grpSpPr>
            <a:xfrm>
              <a:off x="6250114" y="1705473"/>
              <a:ext cx="2517393" cy="618300"/>
              <a:chOff x="6314662" y="1705473"/>
              <a:chExt cx="2517393" cy="618300"/>
            </a:xfrm>
          </p:grpSpPr>
          <p:sp>
            <p:nvSpPr>
              <p:cNvPr id="211" name="Google Shape;211;g12fa0d694a1_0_36"/>
              <p:cNvSpPr/>
              <p:nvPr/>
            </p:nvSpPr>
            <p:spPr>
              <a:xfrm>
                <a:off x="6774355" y="1705473"/>
                <a:ext cx="2057700" cy="618300"/>
              </a:xfrm>
              <a:prstGeom prst="homePlate">
                <a:avLst>
                  <a:gd fmla="val 50000" name="adj"/>
                </a:avLst>
              </a:prstGeom>
              <a:solidFill>
                <a:srgbClr val="BF9000"/>
              </a:solidFill>
              <a:ln cap="flat" cmpd="sng" w="12700">
                <a:solidFill>
                  <a:srgbClr val="BF9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g12fa0d694a1_0_36"/>
              <p:cNvSpPr/>
              <p:nvPr/>
            </p:nvSpPr>
            <p:spPr>
              <a:xfrm>
                <a:off x="6314662" y="1914941"/>
                <a:ext cx="450600" cy="238500"/>
              </a:xfrm>
              <a:prstGeom prst="rect">
                <a:avLst/>
              </a:prstGeom>
              <a:solidFill>
                <a:srgbClr val="BF9000"/>
              </a:solidFill>
              <a:ln cap="flat" cmpd="sng" w="12700">
                <a:solidFill>
                  <a:srgbClr val="BF9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" name="Google Shape;213;g12fa0d694a1_0_36"/>
            <p:cNvGrpSpPr/>
            <p:nvPr/>
          </p:nvGrpSpPr>
          <p:grpSpPr>
            <a:xfrm>
              <a:off x="6250114" y="3266868"/>
              <a:ext cx="2517393" cy="618300"/>
              <a:chOff x="6314662" y="1729537"/>
              <a:chExt cx="2517393" cy="618300"/>
            </a:xfrm>
          </p:grpSpPr>
          <p:sp>
            <p:nvSpPr>
              <p:cNvPr id="214" name="Google Shape;214;g12fa0d694a1_0_36"/>
              <p:cNvSpPr/>
              <p:nvPr/>
            </p:nvSpPr>
            <p:spPr>
              <a:xfrm>
                <a:off x="6774355" y="1729537"/>
                <a:ext cx="2057700" cy="618300"/>
              </a:xfrm>
              <a:prstGeom prst="homePlate">
                <a:avLst>
                  <a:gd fmla="val 50000" name="adj"/>
                </a:avLst>
              </a:prstGeom>
              <a:solidFill>
                <a:srgbClr val="548135"/>
              </a:solidFill>
              <a:ln cap="flat" cmpd="sng" w="12700">
                <a:solidFill>
                  <a:srgbClr val="54813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g12fa0d694a1_0_36"/>
              <p:cNvSpPr/>
              <p:nvPr/>
            </p:nvSpPr>
            <p:spPr>
              <a:xfrm>
                <a:off x="6314662" y="1914941"/>
                <a:ext cx="450600" cy="238500"/>
              </a:xfrm>
              <a:prstGeom prst="rect">
                <a:avLst/>
              </a:prstGeom>
              <a:solidFill>
                <a:srgbClr val="548135"/>
              </a:solidFill>
              <a:ln cap="flat" cmpd="sng" w="12700">
                <a:solidFill>
                  <a:srgbClr val="54813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" name="Google Shape;216;g12fa0d694a1_0_36"/>
            <p:cNvGrpSpPr/>
            <p:nvPr/>
          </p:nvGrpSpPr>
          <p:grpSpPr>
            <a:xfrm>
              <a:off x="6250114" y="4838084"/>
              <a:ext cx="2517393" cy="618300"/>
              <a:chOff x="6314662" y="1717505"/>
              <a:chExt cx="2517393" cy="618300"/>
            </a:xfrm>
          </p:grpSpPr>
          <p:sp>
            <p:nvSpPr>
              <p:cNvPr id="217" name="Google Shape;217;g12fa0d694a1_0_36"/>
              <p:cNvSpPr/>
              <p:nvPr/>
            </p:nvSpPr>
            <p:spPr>
              <a:xfrm>
                <a:off x="6774355" y="1717505"/>
                <a:ext cx="2057700" cy="618300"/>
              </a:xfrm>
              <a:prstGeom prst="homePlate">
                <a:avLst>
                  <a:gd fmla="val 50000" name="adj"/>
                </a:avLst>
              </a:prstGeom>
              <a:solidFill>
                <a:srgbClr val="C55A11"/>
              </a:solidFill>
              <a:ln cap="flat" cmpd="sng" w="12700">
                <a:solidFill>
                  <a:srgbClr val="C55A1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g12fa0d694a1_0_36"/>
              <p:cNvSpPr/>
              <p:nvPr/>
            </p:nvSpPr>
            <p:spPr>
              <a:xfrm>
                <a:off x="6314662" y="1914941"/>
                <a:ext cx="450600" cy="238500"/>
              </a:xfrm>
              <a:prstGeom prst="rect">
                <a:avLst/>
              </a:prstGeom>
              <a:solidFill>
                <a:srgbClr val="C55A11"/>
              </a:solidFill>
              <a:ln cap="flat" cmpd="sng" w="12700">
                <a:solidFill>
                  <a:srgbClr val="C55A1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g12fa0d694a1_0_36"/>
            <p:cNvGrpSpPr/>
            <p:nvPr/>
          </p:nvGrpSpPr>
          <p:grpSpPr>
            <a:xfrm rot="10800000">
              <a:off x="3857686" y="2516621"/>
              <a:ext cx="2517393" cy="618300"/>
              <a:chOff x="6314662" y="1705473"/>
              <a:chExt cx="2517393" cy="618300"/>
            </a:xfrm>
          </p:grpSpPr>
          <p:sp>
            <p:nvSpPr>
              <p:cNvPr id="220" name="Google Shape;220;g12fa0d694a1_0_36"/>
              <p:cNvSpPr/>
              <p:nvPr/>
            </p:nvSpPr>
            <p:spPr>
              <a:xfrm>
                <a:off x="6774355" y="1705473"/>
                <a:ext cx="2057700" cy="618300"/>
              </a:xfrm>
              <a:prstGeom prst="homePlate">
                <a:avLst>
                  <a:gd fmla="val 50000" name="adj"/>
                </a:avLst>
              </a:prstGeom>
              <a:solidFill>
                <a:srgbClr val="7B7B7B"/>
              </a:solidFill>
              <a:ln cap="flat" cmpd="sng" w="12700">
                <a:solidFill>
                  <a:srgbClr val="7B7B7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g12fa0d694a1_0_36"/>
              <p:cNvSpPr/>
              <p:nvPr/>
            </p:nvSpPr>
            <p:spPr>
              <a:xfrm>
                <a:off x="6314662" y="1914941"/>
                <a:ext cx="450600" cy="238500"/>
              </a:xfrm>
              <a:prstGeom prst="rect">
                <a:avLst/>
              </a:prstGeom>
              <a:solidFill>
                <a:srgbClr val="7B7B7B"/>
              </a:solidFill>
              <a:ln cap="flat" cmpd="sng" w="12700">
                <a:solidFill>
                  <a:srgbClr val="7B7B7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g12fa0d694a1_0_36"/>
            <p:cNvGrpSpPr/>
            <p:nvPr/>
          </p:nvGrpSpPr>
          <p:grpSpPr>
            <a:xfrm rot="10800000">
              <a:off x="3859052" y="4106693"/>
              <a:ext cx="2517393" cy="618300"/>
              <a:chOff x="6314662" y="1717505"/>
              <a:chExt cx="2517393" cy="618300"/>
            </a:xfrm>
          </p:grpSpPr>
          <p:sp>
            <p:nvSpPr>
              <p:cNvPr id="223" name="Google Shape;223;g12fa0d694a1_0_36"/>
              <p:cNvSpPr/>
              <p:nvPr/>
            </p:nvSpPr>
            <p:spPr>
              <a:xfrm>
                <a:off x="6774355" y="1717505"/>
                <a:ext cx="2057700" cy="618300"/>
              </a:xfrm>
              <a:prstGeom prst="homePlate">
                <a:avLst>
                  <a:gd fmla="val 50000" name="adj"/>
                </a:avLst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g12fa0d694a1_0_36"/>
              <p:cNvSpPr/>
              <p:nvPr/>
            </p:nvSpPr>
            <p:spPr>
              <a:xfrm>
                <a:off x="6314662" y="1914941"/>
                <a:ext cx="450600" cy="238500"/>
              </a:xfrm>
              <a:prstGeom prst="rect">
                <a:avLst/>
              </a:prstGeom>
              <a:solidFill>
                <a:srgbClr val="2E75B5"/>
              </a:solidFill>
              <a:ln cap="flat" cmpd="sng" w="12700">
                <a:solidFill>
                  <a:srgbClr val="2E75B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5" name="Google Shape;225;g12fa0d694a1_0_36"/>
            <p:cNvSpPr txBox="1"/>
            <p:nvPr/>
          </p:nvSpPr>
          <p:spPr>
            <a:xfrm>
              <a:off x="6709972" y="4799411"/>
              <a:ext cx="18735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Up to 130 new web users accessed over the last 5 months</a:t>
              </a:r>
              <a:endPara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6" name="Google Shape;226;g12fa0d694a1_0_36"/>
            <p:cNvSpPr txBox="1"/>
            <p:nvPr/>
          </p:nvSpPr>
          <p:spPr>
            <a:xfrm>
              <a:off x="4094890" y="2493220"/>
              <a:ext cx="18993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1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240,371,908 wind speed and wind direction records</a:t>
              </a:r>
              <a:endParaRPr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7" name="Google Shape;227;g12fa0d694a1_0_36"/>
            <p:cNvSpPr txBox="1"/>
            <p:nvPr/>
          </p:nvSpPr>
          <p:spPr>
            <a:xfrm>
              <a:off x="6745053" y="1707647"/>
              <a:ext cx="20223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Up to 311 tall tower locations</a:t>
              </a: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8" name="Google Shape;228;g12fa0d694a1_0_36"/>
            <p:cNvSpPr txBox="1"/>
            <p:nvPr/>
          </p:nvSpPr>
          <p:spPr>
            <a:xfrm>
              <a:off x="6665464" y="3234497"/>
              <a:ext cx="20577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1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Temperature, barometric pressure, and relative humidity also available</a:t>
              </a:r>
              <a:endParaRPr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9" name="Google Shape;229;g12fa0d694a1_0_36"/>
            <p:cNvSpPr txBox="1"/>
            <p:nvPr/>
          </p:nvSpPr>
          <p:spPr>
            <a:xfrm>
              <a:off x="4076139" y="4101008"/>
              <a:ext cx="19368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18 quality control checks</a:t>
              </a: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30" name="Google Shape;230;g12fa0d694a1_0_36"/>
          <p:cNvSpPr/>
          <p:nvPr/>
        </p:nvSpPr>
        <p:spPr>
          <a:xfrm>
            <a:off x="694981" y="1379953"/>
            <a:ext cx="5657400" cy="4578900"/>
          </a:xfrm>
          <a:prstGeom prst="rect">
            <a:avLst/>
          </a:prstGeom>
          <a:solidFill>
            <a:srgbClr val="F2F2F2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12fa0d694a1_0_36"/>
          <p:cNvSpPr/>
          <p:nvPr/>
        </p:nvSpPr>
        <p:spPr>
          <a:xfrm>
            <a:off x="694981" y="1405394"/>
            <a:ext cx="5657400" cy="516600"/>
          </a:xfrm>
          <a:prstGeom prst="rect">
            <a:avLst/>
          </a:prstGeom>
          <a:solidFill>
            <a:srgbClr val="7B7B7B"/>
          </a:solidFill>
          <a:ln cap="flat" cmpd="sng" w="12700">
            <a:solidFill>
              <a:srgbClr val="7B7B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12fa0d694a1_0_36"/>
          <p:cNvSpPr/>
          <p:nvPr/>
        </p:nvSpPr>
        <p:spPr>
          <a:xfrm>
            <a:off x="883475" y="1590806"/>
            <a:ext cx="114300" cy="98400"/>
          </a:xfrm>
          <a:prstGeom prst="flowChartConnector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12fa0d694a1_0_36"/>
          <p:cNvSpPr/>
          <p:nvPr/>
        </p:nvSpPr>
        <p:spPr>
          <a:xfrm>
            <a:off x="1069929" y="1590806"/>
            <a:ext cx="114300" cy="98400"/>
          </a:xfrm>
          <a:prstGeom prst="flowChartConnector">
            <a:avLst/>
          </a:prstGeom>
          <a:solidFill>
            <a:srgbClr val="FFC000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12fa0d694a1_0_36"/>
          <p:cNvSpPr/>
          <p:nvPr/>
        </p:nvSpPr>
        <p:spPr>
          <a:xfrm>
            <a:off x="1262391" y="1590806"/>
            <a:ext cx="114300" cy="98400"/>
          </a:xfrm>
          <a:prstGeom prst="flowChartConnector">
            <a:avLst/>
          </a:prstGeom>
          <a:solidFill>
            <a:srgbClr val="00B050"/>
          </a:solidFill>
          <a:ln cap="flat" cmpd="sng" w="127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12fa0d694a1_0_36"/>
          <p:cNvSpPr/>
          <p:nvPr/>
        </p:nvSpPr>
        <p:spPr>
          <a:xfrm rot="8528431">
            <a:off x="5964346" y="1669353"/>
            <a:ext cx="97275" cy="9235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12fa0d694a1_0_36"/>
          <p:cNvSpPr/>
          <p:nvPr/>
        </p:nvSpPr>
        <p:spPr>
          <a:xfrm rot="-2339460">
            <a:off x="6078265" y="1578372"/>
            <a:ext cx="97267" cy="923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g12fa0d694a1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667" y="2323863"/>
            <a:ext cx="5359932" cy="3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2fa0d694a1_0_36"/>
          <p:cNvSpPr txBox="1"/>
          <p:nvPr/>
        </p:nvSpPr>
        <p:spPr>
          <a:xfrm>
            <a:off x="2626259" y="1528574"/>
            <a:ext cx="226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talltowers.bsc.es</a:t>
            </a:r>
            <a:endParaRPr/>
          </a:p>
        </p:txBody>
      </p:sp>
      <p:pic>
        <p:nvPicPr>
          <p:cNvPr id="239" name="Google Shape;239;g12fa0d694a1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459213" y="1589473"/>
            <a:ext cx="190291" cy="190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fa0d694a1_0_15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Use of tall tower data to verify reanalyses</a:t>
            </a:r>
            <a:endParaRPr/>
          </a:p>
        </p:txBody>
      </p:sp>
      <p:sp>
        <p:nvSpPr>
          <p:cNvPr id="245" name="Google Shape;245;g12fa0d694a1_0_15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246" name="Google Shape;246;g12fa0d694a1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9113" y="2069645"/>
            <a:ext cx="6104587" cy="40633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g12fa0d694a1_0_151"/>
          <p:cNvCxnSpPr/>
          <p:nvPr/>
        </p:nvCxnSpPr>
        <p:spPr>
          <a:xfrm rot="10800000">
            <a:off x="7946584" y="3200404"/>
            <a:ext cx="1635300" cy="0"/>
          </a:xfrm>
          <a:prstGeom prst="straightConnector1">
            <a:avLst/>
          </a:prstGeom>
          <a:noFill/>
          <a:ln cap="flat" cmpd="sng" w="28575">
            <a:solidFill>
              <a:srgbClr val="5C8F3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8" name="Google Shape;248;g12fa0d694a1_0_151"/>
          <p:cNvCxnSpPr/>
          <p:nvPr/>
        </p:nvCxnSpPr>
        <p:spPr>
          <a:xfrm>
            <a:off x="9581883" y="2810755"/>
            <a:ext cx="0" cy="393600"/>
          </a:xfrm>
          <a:prstGeom prst="straightConnector1">
            <a:avLst/>
          </a:prstGeom>
          <a:noFill/>
          <a:ln cap="flat" cmpd="sng" w="31750">
            <a:solidFill>
              <a:srgbClr val="5C8F3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9" name="Google Shape;249;g12fa0d694a1_0_151"/>
          <p:cNvSpPr txBox="1"/>
          <p:nvPr/>
        </p:nvSpPr>
        <p:spPr>
          <a:xfrm>
            <a:off x="9161537" y="2301880"/>
            <a:ext cx="192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JRA55 displays the worst results</a:t>
            </a:r>
            <a:endParaRPr b="1"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0" name="Google Shape;250;g12fa0d694a1_0_151"/>
          <p:cNvCxnSpPr/>
          <p:nvPr/>
        </p:nvCxnSpPr>
        <p:spPr>
          <a:xfrm rot="10800000">
            <a:off x="7116019" y="4831184"/>
            <a:ext cx="0" cy="391200"/>
          </a:xfrm>
          <a:prstGeom prst="straightConnector1">
            <a:avLst/>
          </a:prstGeom>
          <a:noFill/>
          <a:ln cap="flat" cmpd="sng" w="28575">
            <a:solidFill>
              <a:srgbClr val="5C8F3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1" name="Google Shape;251;g12fa0d694a1_0_151"/>
          <p:cNvCxnSpPr/>
          <p:nvPr/>
        </p:nvCxnSpPr>
        <p:spPr>
          <a:xfrm>
            <a:off x="7116019" y="5222381"/>
            <a:ext cx="2337000" cy="0"/>
          </a:xfrm>
          <a:prstGeom prst="straightConnector1">
            <a:avLst/>
          </a:prstGeom>
          <a:noFill/>
          <a:ln cap="flat" cmpd="sng" w="31750">
            <a:solidFill>
              <a:srgbClr val="5C8F3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2" name="Google Shape;252;g12fa0d694a1_0_151"/>
          <p:cNvSpPr txBox="1"/>
          <p:nvPr/>
        </p:nvSpPr>
        <p:spPr>
          <a:xfrm>
            <a:off x="9481364" y="4978538"/>
            <a:ext cx="192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ERA5 100m winds are the closest to the real</a:t>
            </a:r>
            <a:endParaRPr b="1"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3" name="Google Shape;253;g12fa0d694a1_0_151"/>
          <p:cNvCxnSpPr/>
          <p:nvPr/>
        </p:nvCxnSpPr>
        <p:spPr>
          <a:xfrm>
            <a:off x="3883897" y="2727267"/>
            <a:ext cx="0" cy="461700"/>
          </a:xfrm>
          <a:prstGeom prst="straightConnector1">
            <a:avLst/>
          </a:prstGeom>
          <a:noFill/>
          <a:ln cap="flat" cmpd="sng" w="28575">
            <a:solidFill>
              <a:srgbClr val="5C8F3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4" name="Google Shape;254;g12fa0d694a1_0_151"/>
          <p:cNvCxnSpPr/>
          <p:nvPr/>
        </p:nvCxnSpPr>
        <p:spPr>
          <a:xfrm>
            <a:off x="2575775" y="2737997"/>
            <a:ext cx="1324500" cy="0"/>
          </a:xfrm>
          <a:prstGeom prst="straightConnector1">
            <a:avLst/>
          </a:prstGeom>
          <a:noFill/>
          <a:ln cap="flat" cmpd="sng" w="31750">
            <a:solidFill>
              <a:srgbClr val="5C8F3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5" name="Google Shape;255;g12fa0d694a1_0_151"/>
          <p:cNvSpPr txBox="1"/>
          <p:nvPr/>
        </p:nvSpPr>
        <p:spPr>
          <a:xfrm>
            <a:off x="296215" y="2567043"/>
            <a:ext cx="223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median is closest to zero, but also high differences </a:t>
            </a:r>
            <a:endParaRPr b="1"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6" name="Google Shape;256;g12fa0d694a1_0_151"/>
          <p:cNvCxnSpPr/>
          <p:nvPr/>
        </p:nvCxnSpPr>
        <p:spPr>
          <a:xfrm flipH="1" rot="10800000">
            <a:off x="5422006" y="4818408"/>
            <a:ext cx="283200" cy="360000"/>
          </a:xfrm>
          <a:prstGeom prst="straightConnector1">
            <a:avLst/>
          </a:prstGeom>
          <a:noFill/>
          <a:ln cap="flat" cmpd="sng" w="28575">
            <a:solidFill>
              <a:srgbClr val="5C8F3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7" name="Google Shape;257;g12fa0d694a1_0_151"/>
          <p:cNvCxnSpPr/>
          <p:nvPr/>
        </p:nvCxnSpPr>
        <p:spPr>
          <a:xfrm>
            <a:off x="3084932" y="5178408"/>
            <a:ext cx="2337000" cy="0"/>
          </a:xfrm>
          <a:prstGeom prst="straightConnector1">
            <a:avLst/>
          </a:prstGeom>
          <a:noFill/>
          <a:ln cap="flat" cmpd="sng" w="31750">
            <a:solidFill>
              <a:srgbClr val="5C8F3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8" name="Google Shape;258;g12fa0d694a1_0_151"/>
          <p:cNvSpPr txBox="1"/>
          <p:nvPr/>
        </p:nvSpPr>
        <p:spPr>
          <a:xfrm>
            <a:off x="757711" y="4870217"/>
            <a:ext cx="223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R1 shows a comparably good performance, despite being created much earlier</a:t>
            </a:r>
            <a:endParaRPr b="1"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g12fa0d694a1_0_151"/>
          <p:cNvSpPr/>
          <p:nvPr/>
        </p:nvSpPr>
        <p:spPr>
          <a:xfrm>
            <a:off x="4236825" y="1964850"/>
            <a:ext cx="3172800" cy="39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2fa0d694a1_0_151"/>
          <p:cNvSpPr txBox="1"/>
          <p:nvPr/>
        </p:nvSpPr>
        <p:spPr>
          <a:xfrm>
            <a:off x="4932975" y="1915350"/>
            <a:ext cx="257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tall tower - reanalysis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12fa0d694a1_0_151"/>
          <p:cNvSpPr txBox="1"/>
          <p:nvPr/>
        </p:nvSpPr>
        <p:spPr>
          <a:xfrm>
            <a:off x="701650" y="1113150"/>
            <a:ext cx="1041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Five global reanalyses: ERA-Interim, ERA5, MERRA2, JRA55 and NCEP/NCAR R1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fa0d694a1_0_18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Use of tall tower data to verify reanalyses</a:t>
            </a:r>
            <a:endParaRPr/>
          </a:p>
        </p:txBody>
      </p:sp>
      <p:sp>
        <p:nvSpPr>
          <p:cNvPr id="267" name="Google Shape;267;g12fa0d694a1_0_18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268" name="Google Shape;268;g12fa0d694a1_0_188"/>
          <p:cNvSpPr txBox="1"/>
          <p:nvPr/>
        </p:nvSpPr>
        <p:spPr>
          <a:xfrm>
            <a:off x="7121150" y="5832625"/>
            <a:ext cx="4651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Ramon, J., Lledó, Ll., Torralba, V., Soret, A., and Doblas-Reyes, F.J. (2019). What global reanalysis best represents near surface winds? </a:t>
            </a:r>
            <a:r>
              <a:rPr i="1"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Quarterly Journal of the Royal Meteorological Society</a:t>
            </a: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145(274):3236-3251, doi:10.1002/qj.3616</a:t>
            </a:r>
            <a:endParaRPr sz="1200">
              <a:solidFill>
                <a:srgbClr val="004890"/>
              </a:solidFill>
            </a:endParaRPr>
          </a:p>
          <a:p>
            <a:pPr indent="-196843" lvl="0" marL="285743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g12fa0d694a1_0_188"/>
          <p:cNvSpPr/>
          <p:nvPr/>
        </p:nvSpPr>
        <p:spPr>
          <a:xfrm>
            <a:off x="276900" y="5917500"/>
            <a:ext cx="2548200" cy="7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g12fa0d694a1_0_188"/>
          <p:cNvPicPr preferRelativeResize="0"/>
          <p:nvPr/>
        </p:nvPicPr>
        <p:blipFill rotWithShape="1">
          <a:blip r:embed="rId3">
            <a:alphaModFix/>
          </a:blip>
          <a:srcRect b="38191" l="0" r="0" t="0"/>
          <a:stretch/>
        </p:blipFill>
        <p:spPr>
          <a:xfrm>
            <a:off x="877750" y="3480051"/>
            <a:ext cx="5897300" cy="3130025"/>
          </a:xfrm>
          <a:prstGeom prst="rect">
            <a:avLst/>
          </a:prstGeom>
          <a:noFill/>
          <a:ln>
            <a:noFill/>
          </a:ln>
          <a:effectLst>
            <a:outerShdw blurRad="442913" rotWithShape="0" algn="bl">
              <a:srgbClr val="000000">
                <a:alpha val="17000"/>
              </a:srgbClr>
            </a:outerShdw>
          </a:effectLst>
        </p:spPr>
      </p:pic>
      <p:sp>
        <p:nvSpPr>
          <p:cNvPr id="271" name="Google Shape;271;g12fa0d694a1_0_188"/>
          <p:cNvSpPr txBox="1"/>
          <p:nvPr/>
        </p:nvSpPr>
        <p:spPr>
          <a:xfrm>
            <a:off x="701650" y="1113150"/>
            <a:ext cx="10418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We emphasise the perils of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choosing arbitrarily a reanalysis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dataset as a reference in climate analyses. Our work provides guidance on which is the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best product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to infer near-surface wind speeds. 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Having the best product, i.e. ERA5, will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minimise the uncertainty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in the reference data and thus of every derived analysis.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fa0d694a1_0_10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Use of tall tower data to generate predictions</a:t>
            </a:r>
            <a:endParaRPr/>
          </a:p>
        </p:txBody>
      </p:sp>
      <p:sp>
        <p:nvSpPr>
          <p:cNvPr id="277" name="Google Shape;277;g12fa0d694a1_0_10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278" name="Google Shape;278;g12fa0d694a1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4529375"/>
            <a:ext cx="10281072" cy="2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2fa0d694a1_0_102"/>
          <p:cNvSpPr txBox="1"/>
          <p:nvPr/>
        </p:nvSpPr>
        <p:spPr>
          <a:xfrm>
            <a:off x="2481325" y="5528663"/>
            <a:ext cx="66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000"/>
              <a:t>~</a:t>
            </a:r>
            <a:endParaRPr sz="2000"/>
          </a:p>
        </p:txBody>
      </p:sp>
      <p:sp>
        <p:nvSpPr>
          <p:cNvPr id="280" name="Google Shape;280;g12fa0d694a1_0_102"/>
          <p:cNvSpPr txBox="1"/>
          <p:nvPr/>
        </p:nvSpPr>
        <p:spPr>
          <a:xfrm>
            <a:off x="4720188" y="5536763"/>
            <a:ext cx="5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/>
              <a:t>+</a:t>
            </a:r>
            <a:endParaRPr b="1"/>
          </a:p>
        </p:txBody>
      </p:sp>
      <p:sp>
        <p:nvSpPr>
          <p:cNvPr id="281" name="Google Shape;281;g12fa0d694a1_0_102"/>
          <p:cNvSpPr txBox="1"/>
          <p:nvPr/>
        </p:nvSpPr>
        <p:spPr>
          <a:xfrm>
            <a:off x="7019875" y="5574863"/>
            <a:ext cx="5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/>
              <a:t>+</a:t>
            </a:r>
            <a:endParaRPr b="1"/>
          </a:p>
        </p:txBody>
      </p:sp>
      <p:sp>
        <p:nvSpPr>
          <p:cNvPr id="282" name="Google Shape;282;g12fa0d694a1_0_102"/>
          <p:cNvSpPr txBox="1"/>
          <p:nvPr/>
        </p:nvSpPr>
        <p:spPr>
          <a:xfrm>
            <a:off x="9305875" y="5574863"/>
            <a:ext cx="5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/>
              <a:t>+</a:t>
            </a:r>
            <a:endParaRPr b="1"/>
          </a:p>
        </p:txBody>
      </p:sp>
      <p:pic>
        <p:nvPicPr>
          <p:cNvPr id="283" name="Google Shape;283;g12fa0d694a1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5025" y="5460578"/>
            <a:ext cx="1257618" cy="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2fa0d694a1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500" y="5460575"/>
            <a:ext cx="1257600" cy="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2fa0d694a1_0_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6988" y="5476213"/>
            <a:ext cx="1195024" cy="5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2fa0d694a1_0_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97925" y="5476213"/>
            <a:ext cx="1195024" cy="59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12fa0d694a1_0_102"/>
          <p:cNvSpPr/>
          <p:nvPr/>
        </p:nvSpPr>
        <p:spPr>
          <a:xfrm>
            <a:off x="276900" y="5917500"/>
            <a:ext cx="2548200" cy="7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8" name="Google Shape;288;g12fa0d694a1_0_102"/>
          <p:cNvCxnSpPr/>
          <p:nvPr/>
        </p:nvCxnSpPr>
        <p:spPr>
          <a:xfrm flipH="1">
            <a:off x="4040575" y="4930075"/>
            <a:ext cx="567900" cy="4065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9" name="Google Shape;289;g12fa0d694a1_0_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69650" y="5232361"/>
            <a:ext cx="813926" cy="108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12fa0d694a1_0_1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43800" y="1168000"/>
            <a:ext cx="3950525" cy="29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12fa0d694a1_0_102"/>
          <p:cNvSpPr txBox="1"/>
          <p:nvPr/>
        </p:nvSpPr>
        <p:spPr>
          <a:xfrm>
            <a:off x="701650" y="1341750"/>
            <a:ext cx="5758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variability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of surface wind speeds in Europe can be very much explained by the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Euro-Atlantic Teleconnections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(e.g. NAO, SCA …).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Empirical predictions can be generated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fitting a linear model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with tall tower observations and the indices of the EATC.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12fa0d694a1_0_102"/>
          <p:cNvSpPr/>
          <p:nvPr/>
        </p:nvSpPr>
        <p:spPr>
          <a:xfrm>
            <a:off x="7019875" y="1168000"/>
            <a:ext cx="396300" cy="38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028b10637_0_9"/>
          <p:cNvSpPr txBox="1"/>
          <p:nvPr>
            <p:ph type="title"/>
          </p:nvPr>
        </p:nvSpPr>
        <p:spPr>
          <a:xfrm>
            <a:off x="-15240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Outline</a:t>
            </a:r>
            <a:endParaRPr/>
          </a:p>
        </p:txBody>
      </p:sp>
      <p:sp>
        <p:nvSpPr>
          <p:cNvPr id="64" name="Google Shape;64;g13028b10637_0_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5" name="Google Shape;65;g13028b10637_0_9"/>
          <p:cNvSpPr txBox="1"/>
          <p:nvPr/>
        </p:nvSpPr>
        <p:spPr>
          <a:xfrm>
            <a:off x="701650" y="1113150"/>
            <a:ext cx="100059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Introduction to climate services and energy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Challenges and opportunities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Climate research, tailored for the wind energy sector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Introduction to the DST of S2S4E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Lessons learned from the implementation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Case study. Filomena event.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13028b10637_0_9"/>
          <p:cNvSpPr/>
          <p:nvPr/>
        </p:nvSpPr>
        <p:spPr>
          <a:xfrm>
            <a:off x="276900" y="5917500"/>
            <a:ext cx="2548200" cy="7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fa0d694a1_0_21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Use of tall tower data to generate predictions</a:t>
            </a:r>
            <a:endParaRPr/>
          </a:p>
        </p:txBody>
      </p:sp>
      <p:sp>
        <p:nvSpPr>
          <p:cNvPr id="298" name="Google Shape;298;g12fa0d694a1_0_21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299" name="Google Shape;299;g12fa0d694a1_0_214"/>
          <p:cNvSpPr/>
          <p:nvPr/>
        </p:nvSpPr>
        <p:spPr>
          <a:xfrm>
            <a:off x="276900" y="5917500"/>
            <a:ext cx="2548200" cy="7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12fa0d694a1_0_214"/>
          <p:cNvSpPr/>
          <p:nvPr/>
        </p:nvSpPr>
        <p:spPr>
          <a:xfrm>
            <a:off x="7019875" y="1168000"/>
            <a:ext cx="396300" cy="38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g12fa0d694a1_0_214"/>
          <p:cNvPicPr preferRelativeResize="0"/>
          <p:nvPr/>
        </p:nvPicPr>
        <p:blipFill rotWithShape="1">
          <a:blip r:embed="rId3">
            <a:alphaModFix/>
          </a:blip>
          <a:srcRect b="49882" l="42819" r="12455" t="0"/>
          <a:stretch/>
        </p:blipFill>
        <p:spPr>
          <a:xfrm>
            <a:off x="1703475" y="3581712"/>
            <a:ext cx="4019850" cy="277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2fa0d694a1_0_214"/>
          <p:cNvPicPr preferRelativeResize="0"/>
          <p:nvPr/>
        </p:nvPicPr>
        <p:blipFill rotWithShape="1">
          <a:blip r:embed="rId3">
            <a:alphaModFix/>
          </a:blip>
          <a:srcRect b="26534" l="86534" r="0" t="30397"/>
          <a:stretch/>
        </p:blipFill>
        <p:spPr>
          <a:xfrm>
            <a:off x="9288100" y="3889725"/>
            <a:ext cx="1072200" cy="21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2fa0d694a1_0_214"/>
          <p:cNvPicPr preferRelativeResize="0"/>
          <p:nvPr/>
        </p:nvPicPr>
        <p:blipFill rotWithShape="1">
          <a:blip r:embed="rId3">
            <a:alphaModFix/>
          </a:blip>
          <a:srcRect b="0" l="42821" r="13567" t="49882"/>
          <a:stretch/>
        </p:blipFill>
        <p:spPr>
          <a:xfrm>
            <a:off x="5344562" y="3581700"/>
            <a:ext cx="3853962" cy="272927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12fa0d694a1_0_214"/>
          <p:cNvSpPr txBox="1"/>
          <p:nvPr/>
        </p:nvSpPr>
        <p:spPr>
          <a:xfrm>
            <a:off x="701650" y="1113150"/>
            <a:ext cx="10418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compare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the our approach for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empirical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predictions with the purely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dynamical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predictions of 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surface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wind speeds 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empirical predictions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improve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(reds) the dynamical for the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longest lead times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and over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northern Europe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. Empirical predictions also outperform the dynamical at the </a:t>
            </a: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tall tower locations</a:t>
            </a: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(filled points).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12fa0d694a1_0_214"/>
          <p:cNvSpPr txBox="1"/>
          <p:nvPr/>
        </p:nvSpPr>
        <p:spPr>
          <a:xfrm>
            <a:off x="10362475" y="4379150"/>
            <a:ext cx="8493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29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1800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Better</a:t>
            </a:r>
            <a:endParaRPr b="1" sz="18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12fa0d694a1_0_214"/>
          <p:cNvSpPr txBox="1"/>
          <p:nvPr/>
        </p:nvSpPr>
        <p:spPr>
          <a:xfrm>
            <a:off x="10362475" y="5141150"/>
            <a:ext cx="8493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29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18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Worse</a:t>
            </a:r>
            <a:endParaRPr b="1" sz="18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12fa0d694a1_0_214"/>
          <p:cNvSpPr txBox="1"/>
          <p:nvPr/>
        </p:nvSpPr>
        <p:spPr>
          <a:xfrm>
            <a:off x="9399550" y="3581700"/>
            <a:ext cx="8493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29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CRPSS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2fa0d694a1_100_0"/>
          <p:cNvSpPr txBox="1"/>
          <p:nvPr>
            <p:ph type="title"/>
          </p:nvPr>
        </p:nvSpPr>
        <p:spPr>
          <a:xfrm>
            <a:off x="0" y="3028493"/>
            <a:ext cx="12192000" cy="80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DST of S2S4E</a:t>
            </a:r>
            <a:endParaRPr/>
          </a:p>
        </p:txBody>
      </p:sp>
      <p:sp>
        <p:nvSpPr>
          <p:cNvPr id="313" name="Google Shape;313;g12fa0d694a1_100_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0a0a5b64f_0_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From climate data to climate services</a:t>
            </a:r>
            <a:endParaRPr/>
          </a:p>
        </p:txBody>
      </p:sp>
      <p:sp>
        <p:nvSpPr>
          <p:cNvPr id="319" name="Google Shape;319;g130a0a5b64f_0_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320" name="Google Shape;320;g130a0a5b64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375" y="1384100"/>
            <a:ext cx="10112126" cy="461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fa0d694a1_17_6"/>
          <p:cNvSpPr txBox="1"/>
          <p:nvPr>
            <p:ph idx="1" type="body"/>
          </p:nvPr>
        </p:nvSpPr>
        <p:spPr>
          <a:xfrm>
            <a:off x="402400" y="924900"/>
            <a:ext cx="11387100" cy="209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609600" rtl="0" algn="l"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Integration for the first time of sub-seasonal to seasonal (S2S) climate predictions with RE production and electricity demand.</a:t>
            </a:r>
            <a:endParaRPr sz="2400"/>
          </a:p>
        </p:txBody>
      </p:sp>
      <p:sp>
        <p:nvSpPr>
          <p:cNvPr id="326" name="Google Shape;326;g12fa0d694a1_17_6"/>
          <p:cNvSpPr txBox="1"/>
          <p:nvPr/>
        </p:nvSpPr>
        <p:spPr>
          <a:xfrm>
            <a:off x="838200" y="248733"/>
            <a:ext cx="103419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Decision Support Tool (DST) </a:t>
            </a:r>
            <a:endParaRPr b="1" sz="40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12fa0d694a1_17_6"/>
          <p:cNvSpPr txBox="1"/>
          <p:nvPr/>
        </p:nvSpPr>
        <p:spPr>
          <a:xfrm>
            <a:off x="4797000" y="6029067"/>
            <a:ext cx="24243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u="sng">
                <a:solidFill>
                  <a:schemeClr val="hlink"/>
                </a:solidFill>
                <a:hlinkClick r:id="rId3"/>
              </a:rPr>
              <a:t>https://s2s4e.eu/dst</a:t>
            </a:r>
            <a:endParaRPr sz="1900"/>
          </a:p>
        </p:txBody>
      </p:sp>
      <p:pic>
        <p:nvPicPr>
          <p:cNvPr id="328" name="Google Shape;328;g12fa0d694a1_17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9949" y="1905075"/>
            <a:ext cx="8072123" cy="39918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580000" dist="142875">
              <a:srgbClr val="000000">
                <a:alpha val="50000"/>
              </a:srgbClr>
            </a:outerShdw>
          </a:effectLst>
        </p:spPr>
      </p:pic>
      <p:sp>
        <p:nvSpPr>
          <p:cNvPr id="329" name="Google Shape;329;g12fa0d694a1_17_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2fa0d694a1_17_14"/>
          <p:cNvSpPr txBox="1"/>
          <p:nvPr/>
        </p:nvSpPr>
        <p:spPr>
          <a:xfrm>
            <a:off x="144475" y="1053025"/>
            <a:ext cx="5282700" cy="23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31800" lvl="0" marL="609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Essential climate variables:</a:t>
            </a:r>
            <a:endParaRPr b="1"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Wind speed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Temperature (mean, max &amp; min)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Solar radiation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Precipitation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Mean sea level pressure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12fa0d694a1_17_14"/>
          <p:cNvSpPr txBox="1"/>
          <p:nvPr/>
        </p:nvSpPr>
        <p:spPr>
          <a:xfrm>
            <a:off x="144467" y="3355833"/>
            <a:ext cx="5427600" cy="26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31800" lvl="0" marL="609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Energy Indicators: </a:t>
            </a:r>
            <a:endParaRPr b="1"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Wind capacity factor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Solar capacity factor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Electricity demand at country level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Hydro power (inflow/ annual snow max anomaly)</a:t>
            </a:r>
            <a:endParaRPr sz="1900">
              <a:solidFill>
                <a:srgbClr val="144173"/>
              </a:solidFill>
            </a:endParaRPr>
          </a:p>
          <a:p>
            <a:pPr indent="0" lvl="0" marL="1219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144173"/>
              </a:solidFill>
            </a:endParaRPr>
          </a:p>
        </p:txBody>
      </p:sp>
      <p:sp>
        <p:nvSpPr>
          <p:cNvPr id="336" name="Google Shape;336;g12fa0d694a1_17_14"/>
          <p:cNvSpPr txBox="1"/>
          <p:nvPr>
            <p:ph type="title"/>
          </p:nvPr>
        </p:nvSpPr>
        <p:spPr>
          <a:xfrm>
            <a:off x="200" y="230233"/>
            <a:ext cx="12192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4400"/>
              <a:buFont typeface="Quattrocento Sans"/>
              <a:buNone/>
            </a:pPr>
            <a:r>
              <a:rPr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Variables in the DST</a:t>
            </a:r>
            <a:endParaRPr sz="3200">
              <a:solidFill>
                <a:srgbClr val="10BAB1"/>
              </a:solidFill>
            </a:endParaRPr>
          </a:p>
        </p:txBody>
      </p:sp>
      <p:sp>
        <p:nvSpPr>
          <p:cNvPr id="337" name="Google Shape;337;g12fa0d694a1_17_1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338" name="Google Shape;338;g12fa0d694a1_17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4167" y="941408"/>
            <a:ext cx="6116447" cy="497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2fa0d694a1_17_22"/>
          <p:cNvSpPr txBox="1"/>
          <p:nvPr>
            <p:ph type="title"/>
          </p:nvPr>
        </p:nvSpPr>
        <p:spPr>
          <a:xfrm>
            <a:off x="0" y="261633"/>
            <a:ext cx="12192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4400"/>
              <a:buFont typeface="Quattrocento Sans"/>
              <a:buNone/>
            </a:pPr>
            <a:r>
              <a:rPr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Prediction systems used in the DST</a:t>
            </a:r>
            <a:endParaRPr sz="40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12fa0d694a1_17_2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345" name="Google Shape;345;g12fa0d694a1_17_22"/>
          <p:cNvSpPr/>
          <p:nvPr/>
        </p:nvSpPr>
        <p:spPr>
          <a:xfrm>
            <a:off x="7209800" y="2839854"/>
            <a:ext cx="4240211" cy="8981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12fa0d694a1_17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8103" y="1084301"/>
            <a:ext cx="3463600" cy="172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2fa0d694a1_17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4355" y="3114432"/>
            <a:ext cx="2734299" cy="9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2fa0d694a1_17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21136" y="4374278"/>
            <a:ext cx="1417550" cy="13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12fa0d694a1_17_22"/>
          <p:cNvSpPr txBox="1"/>
          <p:nvPr/>
        </p:nvSpPr>
        <p:spPr>
          <a:xfrm>
            <a:off x="1246775" y="1693500"/>
            <a:ext cx="6206700" cy="328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431800" lvl="0" marL="609600" marR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PREDICTION SYSTEMS:</a:t>
            </a:r>
            <a:endParaRPr b="1"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Seasonal:</a:t>
            </a:r>
            <a:endParaRPr b="1"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2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■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SEAS5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2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■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Multi-model: ECMWF, MF, DWD &amp; GLOSEA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Subseasonal:</a:t>
            </a:r>
            <a:endParaRPr b="1"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2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■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NCEP CFSv2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2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■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ECMWF-Ext-ENS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828800" marR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609600" marR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b="1"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REANALYSIS (Skill assesment + bias adjustment)</a:t>
            </a:r>
            <a:endParaRPr b="1"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1219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○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ERA5</a:t>
            </a:r>
            <a:endParaRPr sz="1500">
              <a:solidFill>
                <a:srgbClr val="144173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2fa0d694a1_17_37"/>
          <p:cNvSpPr txBox="1"/>
          <p:nvPr>
            <p:ph type="title"/>
          </p:nvPr>
        </p:nvSpPr>
        <p:spPr>
          <a:xfrm>
            <a:off x="2377850" y="210500"/>
            <a:ext cx="75735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73"/>
              </a:buClr>
              <a:buSzPts val="4400"/>
              <a:buFont typeface="Quattrocento Sans"/>
              <a:buNone/>
            </a:pPr>
            <a:r>
              <a:rPr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Products and verification metrics</a:t>
            </a:r>
            <a:endParaRPr sz="3200">
              <a:solidFill>
                <a:srgbClr val="10BAB1"/>
              </a:solidFill>
            </a:endParaRPr>
          </a:p>
        </p:txBody>
      </p:sp>
      <p:sp>
        <p:nvSpPr>
          <p:cNvPr id="355" name="Google Shape;355;g12fa0d694a1_17_37"/>
          <p:cNvSpPr txBox="1"/>
          <p:nvPr/>
        </p:nvSpPr>
        <p:spPr>
          <a:xfrm>
            <a:off x="14201233" y="4808167"/>
            <a:ext cx="68700" cy="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6" name="Google Shape;356;g12fa0d694a1_17_37"/>
          <p:cNvGrpSpPr/>
          <p:nvPr/>
        </p:nvGrpSpPr>
        <p:grpSpPr>
          <a:xfrm>
            <a:off x="6340635" y="1033410"/>
            <a:ext cx="5738714" cy="4414460"/>
            <a:chOff x="7651550" y="1008575"/>
            <a:chExt cx="4107296" cy="2790959"/>
          </a:xfrm>
        </p:grpSpPr>
        <p:grpSp>
          <p:nvGrpSpPr>
            <p:cNvPr id="357" name="Google Shape;357;g12fa0d694a1_17_37"/>
            <p:cNvGrpSpPr/>
            <p:nvPr/>
          </p:nvGrpSpPr>
          <p:grpSpPr>
            <a:xfrm>
              <a:off x="7683724" y="1008575"/>
              <a:ext cx="4055134" cy="2790959"/>
              <a:chOff x="7683724" y="1008575"/>
              <a:chExt cx="4055134" cy="2790959"/>
            </a:xfrm>
          </p:grpSpPr>
          <p:pic>
            <p:nvPicPr>
              <p:cNvPr id="358" name="Google Shape;358;g12fa0d694a1_17_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683724" y="1008575"/>
                <a:ext cx="3956050" cy="2790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9" name="Google Shape;359;g12fa0d694a1_17_37"/>
              <p:cNvSpPr/>
              <p:nvPr/>
            </p:nvSpPr>
            <p:spPr>
              <a:xfrm>
                <a:off x="10728458" y="1586011"/>
                <a:ext cx="584400" cy="822900"/>
              </a:xfrm>
              <a:prstGeom prst="ellipse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/>
              </a:p>
            </p:txBody>
          </p:sp>
          <p:sp>
            <p:nvSpPr>
              <p:cNvPr id="360" name="Google Shape;360;g12fa0d694a1_17_37"/>
              <p:cNvSpPr/>
              <p:nvPr/>
            </p:nvSpPr>
            <p:spPr>
              <a:xfrm>
                <a:off x="10728458" y="2705133"/>
                <a:ext cx="1010400" cy="1094400"/>
              </a:xfrm>
              <a:prstGeom prst="ellipse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/>
              </a:p>
            </p:txBody>
          </p:sp>
        </p:grpSp>
        <p:sp>
          <p:nvSpPr>
            <p:cNvPr id="361" name="Google Shape;361;g12fa0d694a1_17_37"/>
            <p:cNvSpPr/>
            <p:nvPr/>
          </p:nvSpPr>
          <p:spPr>
            <a:xfrm>
              <a:off x="11191208" y="1793120"/>
              <a:ext cx="547500" cy="424500"/>
            </a:xfrm>
            <a:prstGeom prst="ellipse">
              <a:avLst/>
            </a:prstGeom>
            <a:noFill/>
            <a:ln cap="flat" cmpd="sng" w="1905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/>
            </a:p>
          </p:txBody>
        </p:sp>
        <p:sp>
          <p:nvSpPr>
            <p:cNvPr id="362" name="Google Shape;362;g12fa0d694a1_17_37"/>
            <p:cNvSpPr/>
            <p:nvPr/>
          </p:nvSpPr>
          <p:spPr>
            <a:xfrm>
              <a:off x="7651550" y="2221975"/>
              <a:ext cx="497100" cy="231300"/>
            </a:xfrm>
            <a:prstGeom prst="ellipse">
              <a:avLst/>
            </a:prstGeom>
            <a:noFill/>
            <a:ln cap="flat" cmpd="sng" w="1905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/>
            </a:p>
          </p:txBody>
        </p:sp>
        <p:sp>
          <p:nvSpPr>
            <p:cNvPr id="363" name="Google Shape;363;g12fa0d694a1_17_37"/>
            <p:cNvSpPr/>
            <p:nvPr/>
          </p:nvSpPr>
          <p:spPr>
            <a:xfrm>
              <a:off x="11171145" y="2369531"/>
              <a:ext cx="587700" cy="424500"/>
            </a:xfrm>
            <a:prstGeom prst="ellipse">
              <a:avLst/>
            </a:prstGeom>
            <a:noFill/>
            <a:ln cap="flat" cmpd="sng" w="1905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/>
            </a:p>
          </p:txBody>
        </p:sp>
      </p:grpSp>
      <p:sp>
        <p:nvSpPr>
          <p:cNvPr id="364" name="Google Shape;364;g12fa0d694a1_17_3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365" name="Google Shape;365;g12fa0d694a1_17_37"/>
          <p:cNvSpPr txBox="1"/>
          <p:nvPr/>
        </p:nvSpPr>
        <p:spPr>
          <a:xfrm>
            <a:off x="296225" y="1178300"/>
            <a:ext cx="5670300" cy="44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0640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Noto Sans Symbols"/>
              <a:buChar char="●"/>
            </a:pP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Tercile 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probabilities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Probability (number of members) of being in the </a:t>
            </a:r>
            <a:r>
              <a:rPr lang="ca-ES" sz="1600">
                <a:solidFill>
                  <a:srgbClr val="10BAB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lower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ca-ES" sz="16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middle</a:t>
            </a:r>
            <a:r>
              <a:rPr lang="ca-ES" sz="1600">
                <a:solidFill>
                  <a:srgbClr val="99999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 </a:t>
            </a:r>
            <a:r>
              <a:rPr lang="ca-ES" sz="1600">
                <a:solidFill>
                  <a:srgbClr val="F2694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upper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tercile of the system’s climatology. 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12750" lvl="1" marL="121920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○"/>
            </a:pP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Fair Ranked probability skill score (fair RPSS)</a:t>
            </a:r>
            <a:endParaRPr sz="17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640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Noto Sans Symbols"/>
              <a:buChar char="●"/>
            </a:pP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Probability of extremes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Probability of exceeding the system’s climatological </a:t>
            </a:r>
            <a:r>
              <a:rPr lang="ca-ES" sz="1600">
                <a:solidFill>
                  <a:srgbClr val="10BAB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10th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</a:t>
            </a:r>
            <a:r>
              <a:rPr lang="ca-ES" sz="1600">
                <a:solidFill>
                  <a:srgbClr val="F2694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90th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percentile. The triangles are shown when the probability is larger than 25%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12750" lvl="1" marL="1219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○"/>
            </a:pP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Fair Brier Skill Score (fair BSS)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rtl="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fa0d694a1_17_52"/>
          <p:cNvSpPr txBox="1"/>
          <p:nvPr>
            <p:ph type="title"/>
          </p:nvPr>
        </p:nvSpPr>
        <p:spPr>
          <a:xfrm>
            <a:off x="2562650" y="2632275"/>
            <a:ext cx="70671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040"/>
              <a:buFont typeface="Calibri"/>
              <a:buNone/>
            </a:pPr>
            <a:r>
              <a:rPr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Lessons learned from the implementation</a:t>
            </a:r>
            <a:endParaRPr sz="40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12fa0d694a1_17_52"/>
          <p:cNvSpPr txBox="1"/>
          <p:nvPr/>
        </p:nvSpPr>
        <p:spPr>
          <a:xfrm>
            <a:off x="14201233" y="4808167"/>
            <a:ext cx="68700" cy="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2fa0d694a1_17_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fa0d694a1_17_16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ca-ES"/>
              <a:t>1</a:t>
            </a:r>
            <a:r>
              <a:rPr lang="ca-ES"/>
              <a:t>. “Timing” your workflow</a:t>
            </a:r>
            <a:endParaRPr sz="3200">
              <a:solidFill>
                <a:srgbClr val="10BAB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8" name="Google Shape;378;g12fa0d694a1_17_164"/>
          <p:cNvSpPr txBox="1"/>
          <p:nvPr/>
        </p:nvSpPr>
        <p:spPr>
          <a:xfrm>
            <a:off x="296225" y="1178300"/>
            <a:ext cx="5406000" cy="47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12750" lvl="0" marL="6096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●"/>
            </a:pPr>
            <a:r>
              <a:rPr b="1" i="0" lang="ca-ES" sz="16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Data availability</a:t>
            </a:r>
            <a:r>
              <a:rPr b="0" i="0" lang="ca-ES" sz="16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can limit your methodology. In some cases, changes will be needed to ensure that you can issue the forecast on time with the available data.</a:t>
            </a:r>
            <a:endParaRPr b="0" i="0" sz="1600" u="none" cap="none" strike="noStrike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12750" lvl="0" marL="6096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●"/>
            </a:pP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Implementing the workflow for retrieving and post-processing the data on time implies extra developments and discussions with domain scientists.</a:t>
            </a:r>
            <a:endParaRPr b="0" i="0" sz="1600" u="none" cap="none" strike="noStrike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marR="0" rtl="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9" name="Google Shape;379;g12fa0d694a1_17_164"/>
          <p:cNvSpPr txBox="1"/>
          <p:nvPr/>
        </p:nvSpPr>
        <p:spPr>
          <a:xfrm>
            <a:off x="5246325" y="5686400"/>
            <a:ext cx="104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a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H: Hindcast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a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F: Forecast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g12fa0d694a1_17_164"/>
          <p:cNvPicPr preferRelativeResize="0"/>
          <p:nvPr/>
        </p:nvPicPr>
        <p:blipFill rotWithShape="1">
          <a:blip r:embed="rId3">
            <a:alphaModFix/>
          </a:blip>
          <a:srcRect b="3076" l="6606" r="9451" t="3404"/>
          <a:stretch/>
        </p:blipFill>
        <p:spPr>
          <a:xfrm>
            <a:off x="6295721" y="720200"/>
            <a:ext cx="5896277" cy="607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12fa0d694a1_17_164"/>
          <p:cNvSpPr txBox="1"/>
          <p:nvPr>
            <p:ph idx="12" type="sldNum"/>
          </p:nvPr>
        </p:nvSpPr>
        <p:spPr>
          <a:xfrm>
            <a:off x="11589350" y="6391500"/>
            <a:ext cx="483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382" name="Google Shape;382;g12fa0d694a1_17_164"/>
          <p:cNvSpPr txBox="1"/>
          <p:nvPr/>
        </p:nvSpPr>
        <p:spPr>
          <a:xfrm>
            <a:off x="3326575" y="6448275"/>
            <a:ext cx="281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Manrique-Suñén et al., (in-prep)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2fa0d694a1_17_74"/>
          <p:cNvSpPr txBox="1"/>
          <p:nvPr>
            <p:ph type="title"/>
          </p:nvPr>
        </p:nvSpPr>
        <p:spPr>
          <a:xfrm>
            <a:off x="66050" y="19001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2</a:t>
            </a:r>
            <a:r>
              <a:rPr lang="ca-ES"/>
              <a:t>. Automatization using workflow managers</a:t>
            </a:r>
            <a:endParaRPr/>
          </a:p>
        </p:txBody>
      </p:sp>
      <p:sp>
        <p:nvSpPr>
          <p:cNvPr id="388" name="Google Shape;388;g12fa0d694a1_17_7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389" name="Google Shape;389;g12fa0d694a1_17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00" y="910113"/>
            <a:ext cx="5037775" cy="503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12fa0d694a1_17_74"/>
          <p:cNvSpPr txBox="1"/>
          <p:nvPr/>
        </p:nvSpPr>
        <p:spPr>
          <a:xfrm>
            <a:off x="296225" y="1178300"/>
            <a:ext cx="5459400" cy="44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1275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●"/>
            </a:pP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Operational services need to handle 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incidences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like 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delays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 the publication of the forecast or 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corruption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of the data originated in the source or during the transfer. 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1275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●"/>
            </a:pP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Workflow managers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are a great asset, as they can handle fails and retrials, in addition to dependencies between jobs and different machines. 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6400" lvl="1" marL="1219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Char char="○"/>
            </a:pP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 S2S4E, 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Autosubmit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a 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python-based workflow manager 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was used for the service implementation.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rtl="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028b10637_0_0"/>
          <p:cNvSpPr txBox="1"/>
          <p:nvPr>
            <p:ph type="title"/>
          </p:nvPr>
        </p:nvSpPr>
        <p:spPr>
          <a:xfrm>
            <a:off x="-15240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Renewable energy and climate</a:t>
            </a:r>
            <a:endParaRPr/>
          </a:p>
        </p:txBody>
      </p:sp>
      <p:sp>
        <p:nvSpPr>
          <p:cNvPr id="72" name="Google Shape;72;g13028b10637_0_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73" name="Google Shape;73;g13028b10637_0_0"/>
          <p:cNvSpPr txBox="1"/>
          <p:nvPr/>
        </p:nvSpPr>
        <p:spPr>
          <a:xfrm>
            <a:off x="109550" y="797175"/>
            <a:ext cx="58878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EU Green Deal:  EU is required to fulfil at least 40% of its total energy generation with renewables by 2030.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Both energy supply and demand are strongly influenced by atmospheric conditions and their evolution over time in terms of climate variability and climate change.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13028b10637_0_0"/>
          <p:cNvSpPr/>
          <p:nvPr/>
        </p:nvSpPr>
        <p:spPr>
          <a:xfrm>
            <a:off x="276900" y="5917500"/>
            <a:ext cx="2548200" cy="7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Mapa&#10;&#10;Descripción generada automáticamente" id="75" name="Google Shape;75;g13028b10637_0_0"/>
          <p:cNvPicPr preferRelativeResize="0"/>
          <p:nvPr/>
        </p:nvPicPr>
        <p:blipFill rotWithShape="1">
          <a:blip r:embed="rId3">
            <a:alphaModFix/>
          </a:blip>
          <a:srcRect b="2462" l="16738" r="9780" t="22468"/>
          <a:stretch/>
        </p:blipFill>
        <p:spPr>
          <a:xfrm>
            <a:off x="7003926" y="864450"/>
            <a:ext cx="4487276" cy="5247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áfico&#10;&#10;Descripción generada automáticamente" id="76" name="Google Shape;76;g13028b10637_0_0"/>
          <p:cNvPicPr preferRelativeResize="0"/>
          <p:nvPr/>
        </p:nvPicPr>
        <p:blipFill rotWithShape="1">
          <a:blip r:embed="rId4">
            <a:alphaModFix/>
          </a:blip>
          <a:srcRect b="0" l="5782" r="1838" t="14559"/>
          <a:stretch/>
        </p:blipFill>
        <p:spPr>
          <a:xfrm>
            <a:off x="361023" y="3307425"/>
            <a:ext cx="5384849" cy="29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13028b10637_0_0"/>
          <p:cNvSpPr txBox="1"/>
          <p:nvPr/>
        </p:nvSpPr>
        <p:spPr>
          <a:xfrm>
            <a:off x="214850" y="6165300"/>
            <a:ext cx="1192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(Left) </a:t>
            </a: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Annual variability (percentage of deviation from the average) on onshore wind resources in the 26 climate years for the considered regions (source: JRC 2020). (Right) Day ahead prices for 16/12/2021. Large differences across the continent, with a core region around €420. UK prices are the highest in Europe due to low wind energy production, while Iberian system prices are the lowest due to high wind resources (source: EnAppSys).</a:t>
            </a:r>
            <a:endParaRPr sz="1200">
              <a:solidFill>
                <a:srgbClr val="00489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2fa0d694a1_17_81"/>
          <p:cNvSpPr txBox="1"/>
          <p:nvPr/>
        </p:nvSpPr>
        <p:spPr>
          <a:xfrm>
            <a:off x="2540250" y="258050"/>
            <a:ext cx="7312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. Managing your software</a:t>
            </a:r>
            <a:endParaRPr b="1" sz="40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6" name="Google Shape;396;g12fa0d694a1_17_81"/>
          <p:cNvGrpSpPr/>
          <p:nvPr/>
        </p:nvGrpSpPr>
        <p:grpSpPr>
          <a:xfrm>
            <a:off x="7034381" y="1084526"/>
            <a:ext cx="4590834" cy="5188429"/>
            <a:chOff x="6373881" y="1233114"/>
            <a:chExt cx="4590834" cy="5188429"/>
          </a:xfrm>
        </p:grpSpPr>
        <p:grpSp>
          <p:nvGrpSpPr>
            <p:cNvPr id="397" name="Google Shape;397;g12fa0d694a1_17_81"/>
            <p:cNvGrpSpPr/>
            <p:nvPr/>
          </p:nvGrpSpPr>
          <p:grpSpPr>
            <a:xfrm>
              <a:off x="6373881" y="1233114"/>
              <a:ext cx="4590834" cy="2653555"/>
              <a:chOff x="7644888" y="1244016"/>
              <a:chExt cx="4205601" cy="2501230"/>
            </a:xfrm>
          </p:grpSpPr>
          <p:grpSp>
            <p:nvGrpSpPr>
              <p:cNvPr id="398" name="Google Shape;398;g12fa0d694a1_17_81"/>
              <p:cNvGrpSpPr/>
              <p:nvPr/>
            </p:nvGrpSpPr>
            <p:grpSpPr>
              <a:xfrm>
                <a:off x="7805587" y="2898581"/>
                <a:ext cx="3884255" cy="846665"/>
                <a:chOff x="1953925" y="3422200"/>
                <a:chExt cx="3687000" cy="835800"/>
              </a:xfrm>
            </p:grpSpPr>
            <p:sp>
              <p:nvSpPr>
                <p:cNvPr id="399" name="Google Shape;399;g12fa0d694a1_17_81"/>
                <p:cNvSpPr/>
                <p:nvPr/>
              </p:nvSpPr>
              <p:spPr>
                <a:xfrm>
                  <a:off x="1953925" y="3422200"/>
                  <a:ext cx="3687000" cy="835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highlight>
                      <a:srgbClr val="FFFFFF"/>
                    </a:highlight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400" name="Google Shape;400;g12fa0d694a1_17_8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2052650" y="3535288"/>
                  <a:ext cx="609600" cy="609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1" name="Google Shape;401;g12fa0d694a1_17_8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2769700" y="3530538"/>
                  <a:ext cx="609600" cy="619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2" name="Google Shape;402;g12fa0d694a1_17_8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3427050" y="3530538"/>
                  <a:ext cx="635420" cy="619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3" name="Google Shape;403;g12fa0d694a1_17_81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4110225" y="3530538"/>
                  <a:ext cx="695158" cy="619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4" name="Google Shape;404;g12fa0d694a1_17_81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4805375" y="3535975"/>
                  <a:ext cx="695150" cy="6082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05" name="Google Shape;405;g12fa0d694a1_17_81"/>
              <p:cNvGrpSpPr/>
              <p:nvPr/>
            </p:nvGrpSpPr>
            <p:grpSpPr>
              <a:xfrm>
                <a:off x="7644888" y="1244016"/>
                <a:ext cx="4205601" cy="846715"/>
                <a:chOff x="5073820" y="268613"/>
                <a:chExt cx="2868955" cy="591075"/>
              </a:xfrm>
            </p:grpSpPr>
            <p:pic>
              <p:nvPicPr>
                <p:cNvPr id="406" name="Google Shape;406;g12fa0d694a1_17_81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5073820" y="268613"/>
                  <a:ext cx="1128799" cy="5910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7" name="Google Shape;407;g12fa0d694a1_17_8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6202625" y="340987"/>
                  <a:ext cx="990550" cy="363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8" name="Google Shape;408;g12fa0d694a1_17_81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0" l="0" r="0" t="0"/>
                <a:stretch/>
              </p:blipFill>
              <p:spPr>
                <a:xfrm>
                  <a:off x="7434875" y="268625"/>
                  <a:ext cx="5079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409" name="Google Shape;409;g12fa0d694a1_17_81"/>
              <p:cNvCxnSpPr/>
              <p:nvPr/>
            </p:nvCxnSpPr>
            <p:spPr>
              <a:xfrm>
                <a:off x="8652316" y="2090704"/>
                <a:ext cx="883200" cy="7695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4A86E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10" name="Google Shape;410;g12fa0d694a1_17_81"/>
              <p:cNvCxnSpPr/>
              <p:nvPr/>
            </p:nvCxnSpPr>
            <p:spPr>
              <a:xfrm flipH="1">
                <a:off x="10113002" y="2081084"/>
                <a:ext cx="750600" cy="7890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4A86E8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</p:grpSp>
        <p:pic>
          <p:nvPicPr>
            <p:cNvPr id="411" name="Google Shape;411;g12fa0d694a1_17_8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098475" y="4053275"/>
              <a:ext cx="1680500" cy="62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2fa0d694a1_17_8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9019599" y="3936824"/>
              <a:ext cx="948950" cy="860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g12fa0d694a1_17_8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8194824" y="5494203"/>
              <a:ext cx="948950" cy="9273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4" name="Google Shape;414;g12fa0d694a1_17_81"/>
            <p:cNvCxnSpPr/>
            <p:nvPr/>
          </p:nvCxnSpPr>
          <p:spPr>
            <a:xfrm>
              <a:off x="8664200" y="4760700"/>
              <a:ext cx="10200" cy="653400"/>
            </a:xfrm>
            <a:prstGeom prst="straightConnector1">
              <a:avLst/>
            </a:prstGeom>
            <a:noFill/>
            <a:ln cap="flat" cmpd="sng" w="38100">
              <a:solidFill>
                <a:srgbClr val="4A86E8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415" name="Google Shape;415;g12fa0d694a1_17_81"/>
          <p:cNvSpPr txBox="1"/>
          <p:nvPr/>
        </p:nvSpPr>
        <p:spPr>
          <a:xfrm>
            <a:off x="307225" y="1115250"/>
            <a:ext cx="6407700" cy="51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0640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600"/>
              <a:buFont typeface="Noto Sans Symbols"/>
              <a:buChar char="●"/>
            </a:pP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Clean documentation/code, version control, and quality checks over new versions ensures the proper functioning of the service.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640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600"/>
              <a:buFont typeface="Noto Sans Symbols"/>
              <a:buChar char="●"/>
            </a:pP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Version control: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Tools like 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Easybuild and Git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will allow managing different software versions in production and reverse to past versions in case of failure.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640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600"/>
              <a:buFont typeface="Noto Sans Symbols"/>
              <a:buChar char="●"/>
            </a:pP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Collaborating with domain scientist through 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package development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ensures fluent knowledge transfer between the two.</a:t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6400" lvl="1" marL="1219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600"/>
              <a:buChar char="○"/>
            </a:pP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 S2S4E, several R packages, like 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StartR 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</a:t>
            </a:r>
            <a:r>
              <a:rPr b="1"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CSTools</a:t>
            </a:r>
            <a:r>
              <a:rPr lang="ca-ES" sz="16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were co-developed.</a:t>
            </a:r>
            <a:endParaRPr sz="17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rtl="0" algn="l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rtl="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2fa0d694a1_17_105"/>
          <p:cNvSpPr txBox="1"/>
          <p:nvPr/>
        </p:nvSpPr>
        <p:spPr>
          <a:xfrm>
            <a:off x="663375" y="158975"/>
            <a:ext cx="11121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. Building resilience around your service: </a:t>
            </a:r>
            <a:endParaRPr b="1" sz="40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Oracle’s cloud usecase</a:t>
            </a:r>
            <a:r>
              <a:rPr b="1" lang="ca-ES" sz="3100">
                <a:solidFill>
                  <a:srgbClr val="10BAB1"/>
                </a:solidFill>
              </a:rPr>
              <a:t> </a:t>
            </a:r>
            <a:endParaRPr b="1" sz="3100">
              <a:solidFill>
                <a:srgbClr val="10BAB1"/>
              </a:solidFill>
            </a:endParaRPr>
          </a:p>
        </p:txBody>
      </p:sp>
      <p:grpSp>
        <p:nvGrpSpPr>
          <p:cNvPr id="421" name="Google Shape;421;g12fa0d694a1_17_105"/>
          <p:cNvGrpSpPr/>
          <p:nvPr/>
        </p:nvGrpSpPr>
        <p:grpSpPr>
          <a:xfrm>
            <a:off x="5552650" y="1450150"/>
            <a:ext cx="6559175" cy="4662525"/>
            <a:chOff x="5416075" y="1469650"/>
            <a:chExt cx="6559175" cy="4662525"/>
          </a:xfrm>
        </p:grpSpPr>
        <p:pic>
          <p:nvPicPr>
            <p:cNvPr id="422" name="Google Shape;422;g12fa0d694a1_17_10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62450" y="1469650"/>
              <a:ext cx="6410325" cy="3414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g12fa0d694a1_17_10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62913" y="5238550"/>
              <a:ext cx="4009399" cy="893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Google Shape;424;g12fa0d694a1_17_105"/>
            <p:cNvSpPr/>
            <p:nvPr/>
          </p:nvSpPr>
          <p:spPr>
            <a:xfrm>
              <a:off x="5416075" y="4414950"/>
              <a:ext cx="1662300" cy="715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g12fa0d694a1_17_105"/>
            <p:cNvSpPr/>
            <p:nvPr/>
          </p:nvSpPr>
          <p:spPr>
            <a:xfrm>
              <a:off x="10312950" y="4699450"/>
              <a:ext cx="1662300" cy="715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6" name="Google Shape;426;g12fa0d694a1_17_105"/>
          <p:cNvSpPr txBox="1"/>
          <p:nvPr/>
        </p:nvSpPr>
        <p:spPr>
          <a:xfrm>
            <a:off x="329250" y="1823875"/>
            <a:ext cx="5152800" cy="3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1275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●"/>
            </a:pP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 conducted a test in collobaration with </a:t>
            </a:r>
            <a:r>
              <a:rPr b="1"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Oracle and HPC now!</a:t>
            </a: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17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1275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●"/>
            </a:pP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Working with a </a:t>
            </a: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workflow manager</a:t>
            </a:r>
            <a:r>
              <a:rPr b="1"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like </a:t>
            </a:r>
            <a:r>
              <a:rPr b="1"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Autosubmit</a:t>
            </a: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</a:t>
            </a:r>
            <a:r>
              <a:rPr b="1"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easybuild</a:t>
            </a: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manage the software stack, allowed us to port our data pipeline to the cloud easily.</a:t>
            </a:r>
            <a:endParaRPr sz="17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12750" lvl="0" marL="609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1700"/>
              <a:buFont typeface="Noto Sans Symbols"/>
              <a:buChar char="●"/>
            </a:pP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Cloud resources demonstrated to be a feasible solution replacing usual HPC premises as a </a:t>
            </a:r>
            <a:r>
              <a:rPr b="1"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backup solution</a:t>
            </a:r>
            <a:r>
              <a:rPr lang="ca-ES" sz="17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17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rtl="0" algn="l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rtl="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24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3028b10637_0_149"/>
          <p:cNvSpPr txBox="1"/>
          <p:nvPr>
            <p:ph type="title"/>
          </p:nvPr>
        </p:nvSpPr>
        <p:spPr>
          <a:xfrm>
            <a:off x="2562650" y="2632275"/>
            <a:ext cx="70671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040"/>
              <a:buFont typeface="Calibri"/>
              <a:buNone/>
            </a:pPr>
            <a:r>
              <a:rPr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Case study. Filomena event.</a:t>
            </a:r>
            <a:endParaRPr sz="40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040"/>
              <a:buFont typeface="Calibri"/>
              <a:buNone/>
            </a:pPr>
            <a:r>
              <a:rPr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Unusual cold spell and snow storm in the Iberian Peninsula</a:t>
            </a:r>
            <a:endParaRPr sz="40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13028b10637_0_149"/>
          <p:cNvSpPr txBox="1"/>
          <p:nvPr/>
        </p:nvSpPr>
        <p:spPr>
          <a:xfrm>
            <a:off x="14201233" y="4808167"/>
            <a:ext cx="68700" cy="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13028b10637_0_14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3028b10637_0_179"/>
          <p:cNvSpPr txBox="1"/>
          <p:nvPr/>
        </p:nvSpPr>
        <p:spPr>
          <a:xfrm>
            <a:off x="663375" y="158975"/>
            <a:ext cx="111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Filomena. January 2021 </a:t>
            </a:r>
            <a:r>
              <a:rPr b="1" lang="ca-ES" sz="3100">
                <a:solidFill>
                  <a:srgbClr val="10BAB1"/>
                </a:solidFill>
              </a:rPr>
              <a:t> </a:t>
            </a:r>
            <a:endParaRPr b="1" sz="3100">
              <a:solidFill>
                <a:srgbClr val="10BAB1"/>
              </a:solidFill>
            </a:endParaRPr>
          </a:p>
        </p:txBody>
      </p:sp>
      <p:pic>
        <p:nvPicPr>
          <p:cNvPr id="439" name="Google Shape;439;g13028b10637_0_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475" y="2687025"/>
            <a:ext cx="4826576" cy="33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13028b10637_0_179"/>
          <p:cNvSpPr txBox="1"/>
          <p:nvPr/>
        </p:nvSpPr>
        <p:spPr>
          <a:xfrm>
            <a:off x="3778775" y="5978575"/>
            <a:ext cx="371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Clearing skies after Storm Filomena with dendritic patterns of lying snow over mainland Spain visible, some cloud cover too.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3028b10637_0_171"/>
          <p:cNvSpPr txBox="1"/>
          <p:nvPr/>
        </p:nvSpPr>
        <p:spPr>
          <a:xfrm>
            <a:off x="663375" y="158975"/>
            <a:ext cx="111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Filomena. January 2021 </a:t>
            </a:r>
            <a:r>
              <a:rPr b="1" lang="ca-ES" sz="3100">
                <a:solidFill>
                  <a:srgbClr val="10BAB1"/>
                </a:solidFill>
              </a:rPr>
              <a:t> </a:t>
            </a:r>
            <a:endParaRPr b="1" sz="3100">
              <a:solidFill>
                <a:srgbClr val="10BAB1"/>
              </a:solidFill>
            </a:endParaRPr>
          </a:p>
        </p:txBody>
      </p:sp>
      <p:pic>
        <p:nvPicPr>
          <p:cNvPr id="446" name="Google Shape;446;g13028b10637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475" y="2687025"/>
            <a:ext cx="4826576" cy="33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13028b10637_0_171"/>
          <p:cNvSpPr txBox="1"/>
          <p:nvPr/>
        </p:nvSpPr>
        <p:spPr>
          <a:xfrm>
            <a:off x="3778775" y="5978575"/>
            <a:ext cx="371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Clearing skies after Storm Filomena with dendritic patterns of lying snow over mainland Spain visible, some cloud cover too.</a:t>
            </a:r>
            <a:endParaRPr/>
          </a:p>
        </p:txBody>
      </p:sp>
      <p:pic>
        <p:nvPicPr>
          <p:cNvPr id="448" name="Google Shape;448;g13028b10637_0_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73" y="851500"/>
            <a:ext cx="4398377" cy="2475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3028b10637_0_155"/>
          <p:cNvSpPr txBox="1"/>
          <p:nvPr/>
        </p:nvSpPr>
        <p:spPr>
          <a:xfrm>
            <a:off x="663375" y="158975"/>
            <a:ext cx="111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Filomena. January 2021 </a:t>
            </a:r>
            <a:r>
              <a:rPr b="1" lang="ca-ES" sz="3100">
                <a:solidFill>
                  <a:srgbClr val="10BAB1"/>
                </a:solidFill>
              </a:rPr>
              <a:t> </a:t>
            </a:r>
            <a:endParaRPr b="1" sz="3100">
              <a:solidFill>
                <a:srgbClr val="10BAB1"/>
              </a:solidFill>
            </a:endParaRPr>
          </a:p>
        </p:txBody>
      </p:sp>
      <p:pic>
        <p:nvPicPr>
          <p:cNvPr id="454" name="Google Shape;454;g13028b10637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475" y="2687025"/>
            <a:ext cx="4826576" cy="33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13028b10637_0_155"/>
          <p:cNvSpPr txBox="1"/>
          <p:nvPr/>
        </p:nvSpPr>
        <p:spPr>
          <a:xfrm>
            <a:off x="3778775" y="5978575"/>
            <a:ext cx="371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Clearing skies after Storm Filomena with dendritic patterns of lying snow over mainland Spain visible, some cloud cover too.</a:t>
            </a:r>
            <a:endParaRPr/>
          </a:p>
        </p:txBody>
      </p:sp>
      <p:pic>
        <p:nvPicPr>
          <p:cNvPr id="456" name="Google Shape;456;g13028b10637_0_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73" y="851500"/>
            <a:ext cx="4398377" cy="247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13028b10637_0_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2973" y="1450300"/>
            <a:ext cx="3663600" cy="465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3028b10637_0_192"/>
          <p:cNvSpPr txBox="1"/>
          <p:nvPr/>
        </p:nvSpPr>
        <p:spPr>
          <a:xfrm>
            <a:off x="663375" y="158975"/>
            <a:ext cx="111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Filomena. January 2021 </a:t>
            </a:r>
            <a:r>
              <a:rPr b="1" lang="ca-ES" sz="3100">
                <a:solidFill>
                  <a:srgbClr val="10BAB1"/>
                </a:solidFill>
              </a:rPr>
              <a:t> </a:t>
            </a:r>
            <a:endParaRPr b="1" sz="3100">
              <a:solidFill>
                <a:srgbClr val="10BAB1"/>
              </a:solidFill>
            </a:endParaRPr>
          </a:p>
        </p:txBody>
      </p:sp>
      <p:sp>
        <p:nvSpPr>
          <p:cNvPr id="463" name="Google Shape;463;g13028b10637_0_192"/>
          <p:cNvSpPr txBox="1"/>
          <p:nvPr/>
        </p:nvSpPr>
        <p:spPr>
          <a:xfrm>
            <a:off x="3778775" y="5978575"/>
            <a:ext cx="371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Clearing skies after Storm Filomena with dendritic patterns of lying snow over mainland Spain visible, some cloud cover too.</a:t>
            </a:r>
            <a:endParaRPr/>
          </a:p>
        </p:txBody>
      </p:sp>
      <p:pic>
        <p:nvPicPr>
          <p:cNvPr id="464" name="Google Shape;464;g13028b10637_0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138" y="1278200"/>
            <a:ext cx="9296722" cy="46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3028b10637_0_209"/>
          <p:cNvSpPr txBox="1"/>
          <p:nvPr/>
        </p:nvSpPr>
        <p:spPr>
          <a:xfrm>
            <a:off x="663375" y="158975"/>
            <a:ext cx="111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Filomena. January 2021 </a:t>
            </a:r>
            <a:r>
              <a:rPr b="1" lang="ca-ES" sz="3100">
                <a:solidFill>
                  <a:srgbClr val="10BAB1"/>
                </a:solidFill>
              </a:rPr>
              <a:t> </a:t>
            </a:r>
            <a:endParaRPr b="1" sz="3100">
              <a:solidFill>
                <a:srgbClr val="10BAB1"/>
              </a:solidFill>
            </a:endParaRPr>
          </a:p>
        </p:txBody>
      </p:sp>
      <p:sp>
        <p:nvSpPr>
          <p:cNvPr id="470" name="Google Shape;470;g13028b10637_0_209"/>
          <p:cNvSpPr txBox="1"/>
          <p:nvPr/>
        </p:nvSpPr>
        <p:spPr>
          <a:xfrm>
            <a:off x="3778775" y="5978575"/>
            <a:ext cx="371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Clearing skies after Storm Filomena with dendritic patterns of lying snow over mainland Spain visible, some cloud cover too.</a:t>
            </a:r>
            <a:endParaRPr/>
          </a:p>
        </p:txBody>
      </p:sp>
      <p:pic>
        <p:nvPicPr>
          <p:cNvPr id="471" name="Google Shape;471;g13028b10637_0_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000" y="1278225"/>
            <a:ext cx="9324012" cy="46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3028b10637_0_216"/>
          <p:cNvSpPr txBox="1"/>
          <p:nvPr/>
        </p:nvSpPr>
        <p:spPr>
          <a:xfrm>
            <a:off x="663375" y="158975"/>
            <a:ext cx="111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Economic </a:t>
            </a: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assessment</a:t>
            </a: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ca-ES" sz="3100">
                <a:solidFill>
                  <a:srgbClr val="10BAB1"/>
                </a:solidFill>
              </a:rPr>
              <a:t> </a:t>
            </a:r>
            <a:endParaRPr b="1" sz="3100">
              <a:solidFill>
                <a:srgbClr val="10BAB1"/>
              </a:solidFill>
            </a:endParaRPr>
          </a:p>
        </p:txBody>
      </p:sp>
      <p:sp>
        <p:nvSpPr>
          <p:cNvPr id="477" name="Google Shape;477;g13028b10637_0_216"/>
          <p:cNvSpPr txBox="1"/>
          <p:nvPr/>
        </p:nvSpPr>
        <p:spPr>
          <a:xfrm>
            <a:off x="1311463" y="5483900"/>
            <a:ext cx="371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DST Influence on Hedging and Trading Decisions</a:t>
            </a:r>
            <a:endParaRPr/>
          </a:p>
        </p:txBody>
      </p:sp>
      <p:pic>
        <p:nvPicPr>
          <p:cNvPr id="478" name="Google Shape;478;g13028b10637_0_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49" y="1727650"/>
            <a:ext cx="5371126" cy="38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13028b10637_0_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6975" y="1727650"/>
            <a:ext cx="6035125" cy="3751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028b10637_0_226"/>
          <p:cNvSpPr txBox="1"/>
          <p:nvPr>
            <p:ph type="title"/>
          </p:nvPr>
        </p:nvSpPr>
        <p:spPr>
          <a:xfrm>
            <a:off x="0" y="3028493"/>
            <a:ext cx="12192000" cy="80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Next steps</a:t>
            </a:r>
            <a:endParaRPr/>
          </a:p>
        </p:txBody>
      </p:sp>
      <p:sp>
        <p:nvSpPr>
          <p:cNvPr id="485" name="Google Shape;485;g13028b10637_0_22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fa0d694a1_0_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83" name="Google Shape;83;g12fa0d694a1_0_2"/>
          <p:cNvSpPr/>
          <p:nvPr/>
        </p:nvSpPr>
        <p:spPr>
          <a:xfrm>
            <a:off x="276900" y="5917500"/>
            <a:ext cx="2548200" cy="7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g12fa0d694a1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88" y="0"/>
            <a:ext cx="1080983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3028b10637_0_231"/>
          <p:cNvSpPr txBox="1"/>
          <p:nvPr/>
        </p:nvSpPr>
        <p:spPr>
          <a:xfrm>
            <a:off x="663375" y="158975"/>
            <a:ext cx="111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Multi model</a:t>
            </a:r>
            <a:endParaRPr b="1" sz="3100">
              <a:solidFill>
                <a:srgbClr val="10BAB1"/>
              </a:solidFill>
            </a:endParaRPr>
          </a:p>
        </p:txBody>
      </p:sp>
      <p:pic>
        <p:nvPicPr>
          <p:cNvPr id="491" name="Google Shape;491;g13028b10637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275" y="1240725"/>
            <a:ext cx="9171451" cy="46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3028b10637_0_238"/>
          <p:cNvSpPr txBox="1"/>
          <p:nvPr/>
        </p:nvSpPr>
        <p:spPr>
          <a:xfrm>
            <a:off x="663375" y="158975"/>
            <a:ext cx="1112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ca-ES" sz="4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Decadal predictions</a:t>
            </a:r>
            <a:endParaRPr b="1" sz="3100">
              <a:solidFill>
                <a:srgbClr val="10BAB1"/>
              </a:solidFill>
            </a:endParaRPr>
          </a:p>
        </p:txBody>
      </p:sp>
      <p:pic>
        <p:nvPicPr>
          <p:cNvPr id="497" name="Google Shape;497;g13028b10637_0_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688" y="1845299"/>
            <a:ext cx="10806376" cy="35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13028b10637_0_238"/>
          <p:cNvSpPr txBox="1"/>
          <p:nvPr/>
        </p:nvSpPr>
        <p:spPr>
          <a:xfrm>
            <a:off x="3201650" y="5451425"/>
            <a:ext cx="673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EC-Earth3-i4 forecast of the surface wind speed for the forecast years 1-5 over Indiana, USA.</a:t>
            </a:r>
            <a:endParaRPr sz="1200">
              <a:solidFill>
                <a:srgbClr val="00489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504" name="Google Shape;504;p15"/>
          <p:cNvSpPr txBox="1"/>
          <p:nvPr/>
        </p:nvSpPr>
        <p:spPr>
          <a:xfrm>
            <a:off x="5037950" y="2462125"/>
            <a:ext cx="4437900" cy="3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600"/>
              <a:t>Thank you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700" u="sng">
                <a:solidFill>
                  <a:schemeClr val="hlink"/>
                </a:solidFill>
                <a:hlinkClick r:id="rId3"/>
              </a:rPr>
              <a:t>https://s2s4e.eu/dst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600" u="sng">
                <a:solidFill>
                  <a:schemeClr val="hlink"/>
                </a:solidFill>
                <a:hlinkClick r:id="rId4"/>
              </a:rPr>
              <a:t>albert.soret@bsc.es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600" u="sng">
                <a:solidFill>
                  <a:schemeClr val="hlink"/>
                </a:solidFill>
                <a:hlinkClick r:id="rId5"/>
              </a:rPr>
              <a:t>lluis.palma@bsc.es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600" u="sng">
                <a:solidFill>
                  <a:schemeClr val="hlink"/>
                </a:solidFill>
                <a:hlinkClick r:id="rId6"/>
              </a:rPr>
              <a:t>jaume.ramon@bsc.es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028b10637_0_18"/>
          <p:cNvSpPr txBox="1"/>
          <p:nvPr>
            <p:ph type="title"/>
          </p:nvPr>
        </p:nvSpPr>
        <p:spPr>
          <a:xfrm>
            <a:off x="-15240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Context and motivation</a:t>
            </a:r>
            <a:endParaRPr/>
          </a:p>
        </p:txBody>
      </p:sp>
      <p:sp>
        <p:nvSpPr>
          <p:cNvPr id="90" name="Google Shape;90;g13028b10637_0_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91" name="Google Shape;91;g13028b10637_0_18"/>
          <p:cNvSpPr txBox="1"/>
          <p:nvPr/>
        </p:nvSpPr>
        <p:spPr>
          <a:xfrm>
            <a:off x="701650" y="1113150"/>
            <a:ext cx="10005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The energy sector routinely uses weather forecast up to several days. 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Char char="➢"/>
            </a:pPr>
            <a:r>
              <a:rPr lang="ca-ES" sz="2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But beyond this time horizon, past climatological records are used to estimate risks.</a:t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g13028b10637_0_18"/>
          <p:cNvPicPr preferRelativeResize="0"/>
          <p:nvPr/>
        </p:nvPicPr>
        <p:blipFill rotWithShape="1">
          <a:blip r:embed="rId3">
            <a:alphaModFix/>
          </a:blip>
          <a:srcRect b="6377" l="0" r="0" t="10254"/>
          <a:stretch/>
        </p:blipFill>
        <p:spPr>
          <a:xfrm>
            <a:off x="2481514" y="2315306"/>
            <a:ext cx="7228971" cy="401782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3028b10637_0_18"/>
          <p:cNvSpPr/>
          <p:nvPr/>
        </p:nvSpPr>
        <p:spPr>
          <a:xfrm>
            <a:off x="4452714" y="6333130"/>
            <a:ext cx="544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rgbClr val="0048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 mast on Gwynt y Môr offshore wind farm (source: solar wheel) </a:t>
            </a:r>
            <a:endParaRPr sz="1200">
              <a:solidFill>
                <a:srgbClr val="00489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028b10637_0_39"/>
          <p:cNvSpPr txBox="1"/>
          <p:nvPr>
            <p:ph type="title"/>
          </p:nvPr>
        </p:nvSpPr>
        <p:spPr>
          <a:xfrm>
            <a:off x="-15240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Climate services. Applications</a:t>
            </a:r>
            <a:endParaRPr/>
          </a:p>
        </p:txBody>
      </p:sp>
      <p:sp>
        <p:nvSpPr>
          <p:cNvPr id="99" name="Google Shape;99;g13028b10637_0_3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00" name="Google Shape;100;g13028b10637_0_39"/>
          <p:cNvSpPr/>
          <p:nvPr/>
        </p:nvSpPr>
        <p:spPr>
          <a:xfrm>
            <a:off x="276900" y="5917500"/>
            <a:ext cx="2548200" cy="7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g13028b10637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000" y="931125"/>
            <a:ext cx="9823850" cy="580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028b10637_0_48"/>
          <p:cNvSpPr txBox="1"/>
          <p:nvPr>
            <p:ph type="title"/>
          </p:nvPr>
        </p:nvSpPr>
        <p:spPr>
          <a:xfrm>
            <a:off x="0" y="2624518"/>
            <a:ext cx="12192000" cy="80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Challenges and opportunities</a:t>
            </a:r>
            <a:endParaRPr/>
          </a:p>
        </p:txBody>
      </p:sp>
      <p:sp>
        <p:nvSpPr>
          <p:cNvPr id="107" name="Google Shape;107;g13028b10637_0_4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028b10637_0_8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Climate services</a:t>
            </a:r>
            <a:endParaRPr/>
          </a:p>
        </p:txBody>
      </p:sp>
      <p:sp>
        <p:nvSpPr>
          <p:cNvPr id="113" name="Google Shape;113;g13028b10637_0_8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descr="https://s3.pixers.pics/pixers/700/FO/57/35/32/85/700_FO57353285_fd2d11cea565694db679ef32cb199dba.jpg" id="114" name="Google Shape;114;g13028b10637_0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1525" y="2343500"/>
            <a:ext cx="9144000" cy="31220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3028b10637_0_83"/>
          <p:cNvSpPr txBox="1"/>
          <p:nvPr/>
        </p:nvSpPr>
        <p:spPr>
          <a:xfrm>
            <a:off x="1491525" y="1895663"/>
            <a:ext cx="26526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000"/>
              <a:buFont typeface="Noto Sans Symbols"/>
              <a:buChar char="►"/>
            </a:pPr>
            <a:r>
              <a:rPr lang="ca-ES" sz="20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User: How much energy will I produce next month? </a:t>
            </a:r>
            <a:endParaRPr sz="3200">
              <a:solidFill>
                <a:srgbClr val="0E487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6" name="Google Shape;116;g13028b10637_0_83"/>
          <p:cNvSpPr txBox="1"/>
          <p:nvPr/>
        </p:nvSpPr>
        <p:spPr>
          <a:xfrm>
            <a:off x="7883272" y="1780353"/>
            <a:ext cx="27276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000"/>
              <a:buFont typeface="Noto Sans Symbols"/>
              <a:buChar char="►"/>
            </a:pPr>
            <a:r>
              <a:rPr lang="ca-ES" sz="2000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Scientist: Skill assessment, bias adjustment, probabilistic information, etc.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S2S forecasts ranges and skill </a:t>
            </a:r>
            <a:endParaRPr/>
          </a:p>
        </p:txBody>
      </p:sp>
      <p:sp>
        <p:nvSpPr>
          <p:cNvPr id="122" name="Google Shape;122;p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1965540" y="1230320"/>
            <a:ext cx="1376700" cy="110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7019728" y="5997125"/>
            <a:ext cx="21987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a-E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(Source: White et al., 2017 )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390" y="1803600"/>
            <a:ext cx="5492835" cy="360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2266100" y="5427950"/>
            <a:ext cx="30000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a-E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(Source: Mariotti et al. 2018 )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5854901" y="1743300"/>
            <a:ext cx="5829923" cy="4141399"/>
            <a:chOff x="4198476" y="1743375"/>
            <a:chExt cx="5829923" cy="4141399"/>
          </a:xfrm>
        </p:grpSpPr>
        <p:pic>
          <p:nvPicPr>
            <p:cNvPr id="128" name="Google Shape;128;p4"/>
            <p:cNvPicPr preferRelativeResize="0"/>
            <p:nvPr/>
          </p:nvPicPr>
          <p:blipFill rotWithShape="1">
            <a:blip r:embed="rId4">
              <a:alphaModFix/>
            </a:blip>
            <a:srcRect b="12682" l="10353" r="29521" t="18983"/>
            <a:stretch/>
          </p:blipFill>
          <p:spPr>
            <a:xfrm>
              <a:off x="4198476" y="1743375"/>
              <a:ext cx="5829923" cy="4141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/>
            <p:nvPr/>
          </p:nvSpPr>
          <p:spPr>
            <a:xfrm>
              <a:off x="4361375" y="2465800"/>
              <a:ext cx="354600" cy="35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4"/>
          <p:cNvSpPr txBox="1"/>
          <p:nvPr/>
        </p:nvSpPr>
        <p:spPr>
          <a:xfrm>
            <a:off x="1693400" y="1106550"/>
            <a:ext cx="3231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5684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000"/>
              <a:buFont typeface="Noto Sans Symbols"/>
              <a:buChar char="▶"/>
            </a:pPr>
            <a:r>
              <a:rPr b="0" i="0" lang="ca-ES" sz="20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Predictability sources: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7154363" y="1106550"/>
            <a:ext cx="3231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5684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C327"/>
              </a:buClr>
              <a:buSzPts val="2000"/>
              <a:buFont typeface="Noto Sans Symbols"/>
              <a:buChar char="▶"/>
            </a:pPr>
            <a:r>
              <a:rPr b="0" i="0" lang="ca-ES" sz="2000" u="none" cap="none" strike="noStrike">
                <a:solidFill>
                  <a:srgbClr val="0E487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Skill estimates: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2019-06-06T09:57:11Z</dcterms:created>
  <dc:creator>Gemma Ribas</dc:creator>
</cp:coreProperties>
</file>