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5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2" r:id="rId22"/>
    <p:sldId id="299" r:id="rId23"/>
    <p:sldId id="300" r:id="rId24"/>
    <p:sldId id="301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1BCB15A-95F3-438A-99A2-113D681A403E}" type="datetimeFigureOut">
              <a:rPr lang="fr-FR" smtClean="0"/>
              <a:t>14/11/18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DA6FEFF-E41D-4A29-B68B-9B057387759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618870"/>
            <a:ext cx="1545680" cy="4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704" y="0"/>
            <a:ext cx="246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CAMS50 Side Meeting -  19/05/2017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302578" y="285335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704" y="163799"/>
            <a:ext cx="2784309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70556" y="2759129"/>
            <a:ext cx="3148968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Atmosphere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Monitoring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636" y="5157936"/>
            <a:ext cx="2605351" cy="6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363893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768075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7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1669670"/>
            <a:ext cx="1608666" cy="4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6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296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gional.atmosphere.copernicus.eu" TargetMode="Externa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262472" y="1571071"/>
            <a:ext cx="6240693" cy="1138676"/>
          </a:xfrm>
        </p:spPr>
        <p:txBody>
          <a:bodyPr>
            <a:normAutofit fontScale="92500"/>
          </a:bodyPr>
          <a:lstStyle/>
          <a:p>
            <a:r>
              <a:rPr lang="fr-FR" altLang="en-US" dirty="0">
                <a:ea typeface="MS PGothic" pitchFamily="34" charset="-128"/>
                <a:cs typeface="Arial" pitchFamily="34" charset="0"/>
              </a:rPr>
              <a:t>Copernicus Atmosphere – Regional Production </a:t>
            </a:r>
            <a:br>
              <a:rPr lang="fr-FR" altLang="en-US" dirty="0">
                <a:ea typeface="MS PGothic" pitchFamily="34" charset="-128"/>
                <a:cs typeface="Arial" pitchFamily="34" charset="0"/>
              </a:rPr>
            </a:br>
            <a:r>
              <a:rPr lang="fr-FR" altLang="en-US" sz="3600" dirty="0" smtClean="0">
                <a:ea typeface="MS PGothic" pitchFamily="34" charset="-128"/>
                <a:cs typeface="Arial" pitchFamily="34" charset="0"/>
              </a:rPr>
              <a:t>BSC CAMS_50.II</a:t>
            </a:r>
            <a:r>
              <a:rPr lang="en-US" altLang="en-US" sz="3600" dirty="0" smtClean="0">
                <a:ea typeface="MS PGothic" pitchFamily="34" charset="-128"/>
                <a:cs typeface="Arial" pitchFamily="34" charset="0"/>
              </a:rPr>
              <a:t>  </a:t>
            </a:r>
            <a:r>
              <a:rPr lang="fr-FR" altLang="en-US" sz="3600" dirty="0" smtClean="0">
                <a:ea typeface="MS PGothic" pitchFamily="34" charset="-128"/>
                <a:cs typeface="Arial" pitchFamily="34" charset="0"/>
              </a:rPr>
              <a:t>Kick-off meeting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07504" y="3451038"/>
            <a:ext cx="6595780" cy="188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1219170">
              <a:spcBef>
                <a:spcPct val="20000"/>
              </a:spcBef>
            </a:pPr>
            <a:r>
              <a:rPr lang="fr-FR" sz="3600" dirty="0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Barcelona </a:t>
            </a:r>
            <a:r>
              <a:rPr lang="fr-FR" sz="3600" dirty="0" err="1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Supercomputing</a:t>
            </a:r>
            <a:r>
              <a:rPr lang="fr-FR" sz="3600" dirty="0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 Center</a:t>
            </a:r>
          </a:p>
          <a:p>
            <a:pPr lvl="0" algn="ctr" defTabSz="1219170">
              <a:spcBef>
                <a:spcPct val="20000"/>
              </a:spcBef>
            </a:pPr>
            <a:r>
              <a:rPr lang="fr-FR" sz="3600" dirty="0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The MONARCH model</a:t>
            </a:r>
          </a:p>
          <a:p>
            <a:pPr lvl="0" algn="ctr" defTabSz="1219170">
              <a:spcBef>
                <a:spcPct val="20000"/>
              </a:spcBef>
            </a:pPr>
            <a:endParaRPr lang="fr-FR" sz="1600" dirty="0" smtClean="0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246756" y="57584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008FBD"/>
              </a:buClr>
            </a:pPr>
            <a:r>
              <a:rPr lang="fr-FR" altLang="en-US" sz="2200" dirty="0" smtClean="0">
                <a:solidFill>
                  <a:srgbClr val="008FBD"/>
                </a:solidFill>
                <a:latin typeface="Liberation Sans" pitchFamily="34" charset="0"/>
                <a:ea typeface="MS PGothic" pitchFamily="34" charset="-128"/>
                <a:cs typeface="Arial" pitchFamily="34" charset="0"/>
              </a:rPr>
              <a:t>Barcelona - </a:t>
            </a:r>
            <a:r>
              <a:rPr lang="fr-FR" altLang="en-US" sz="2200" dirty="0" err="1" smtClean="0">
                <a:solidFill>
                  <a:srgbClr val="008FBD"/>
                </a:solidFill>
                <a:latin typeface="Liberation Sans" pitchFamily="34" charset="0"/>
                <a:ea typeface="MS PGothic" pitchFamily="34" charset="-128"/>
                <a:cs typeface="Arial" pitchFamily="34" charset="0"/>
              </a:rPr>
              <a:t>November</a:t>
            </a:r>
            <a:r>
              <a:rPr lang="fr-FR" altLang="en-US" sz="2200" dirty="0" smtClean="0">
                <a:solidFill>
                  <a:srgbClr val="008FBD"/>
                </a:solidFill>
                <a:latin typeface="Liberation Sans" pitchFamily="34" charset="0"/>
                <a:ea typeface="MS PGothic" pitchFamily="34" charset="-128"/>
                <a:cs typeface="Arial" pitchFamily="34" charset="0"/>
              </a:rPr>
              <a:t> 14</a:t>
            </a:r>
            <a:r>
              <a:rPr lang="fr-FR" altLang="en-US" sz="2200" baseline="30000" dirty="0" smtClean="0">
                <a:solidFill>
                  <a:srgbClr val="008FBD"/>
                </a:solidFill>
                <a:latin typeface="Liberation Sans" pitchFamily="34" charset="0"/>
                <a:ea typeface="MS PGothic" pitchFamily="34" charset="-128"/>
                <a:cs typeface="Arial" pitchFamily="34" charset="0"/>
              </a:rPr>
              <a:t>th</a:t>
            </a:r>
            <a:r>
              <a:rPr lang="fr-FR" altLang="en-US" sz="2200" dirty="0" smtClean="0">
                <a:solidFill>
                  <a:srgbClr val="008FBD"/>
                </a:solidFill>
                <a:latin typeface="Liberation Sans" pitchFamily="34" charset="0"/>
                <a:ea typeface="MS PGothic" pitchFamily="34" charset="-128"/>
                <a:cs typeface="Arial" pitchFamily="34" charset="0"/>
              </a:rPr>
              <a:t>, 2018</a:t>
            </a:r>
            <a:endParaRPr lang="fr-FR" altLang="en-US" sz="2200" dirty="0">
              <a:solidFill>
                <a:srgbClr val="008FBD"/>
              </a:solidFill>
              <a:latin typeface="Liberation Sans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SILAM</a:t>
            </a:r>
            <a:endParaRPr lang="en-US" dirty="0"/>
          </a:p>
        </p:txBody>
      </p:sp>
      <p:pic>
        <p:nvPicPr>
          <p:cNvPr id="3" name="Imagen 2" descr="Captura de pantalla 2018-11-14 a las 22.3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99" y="1340441"/>
            <a:ext cx="5941442" cy="55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6" name="Imagen 5" descr="Captura de pantalla 2018-11-14 a las 22.3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0" y="1046485"/>
            <a:ext cx="5907717" cy="4023674"/>
          </a:xfrm>
          <a:prstGeom prst="rect">
            <a:avLst/>
          </a:prstGeom>
        </p:spPr>
      </p:pic>
      <p:pic>
        <p:nvPicPr>
          <p:cNvPr id="7" name="Imagen 6" descr="Captura de pantalla 2018-11-14 a las 22.3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16" y="1721008"/>
            <a:ext cx="5926953" cy="4073379"/>
          </a:xfrm>
          <a:prstGeom prst="rect">
            <a:avLst/>
          </a:prstGeom>
        </p:spPr>
      </p:pic>
      <p:pic>
        <p:nvPicPr>
          <p:cNvPr id="8" name="Imagen 7" descr="Captura de pantalla 2018-11-14 a las 22.36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53" y="2211247"/>
            <a:ext cx="6131034" cy="40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04865"/>
            <a:ext cx="10562993" cy="530263"/>
          </a:xfrm>
        </p:spPr>
        <p:txBody>
          <a:bodyPr anchor="ctr"/>
          <a:lstStyle/>
          <a:p>
            <a:r>
              <a:rPr lang="en-GB" spc="300" dirty="0" smtClean="0"/>
              <a:t>2. Brief </a:t>
            </a:r>
            <a:r>
              <a:rPr lang="en-GB" spc="300" dirty="0"/>
              <a:t>update on the status of MONARCH</a:t>
            </a:r>
            <a:br>
              <a:rPr lang="en-GB" spc="300" dirty="0"/>
            </a:br>
            <a:endParaRPr lang="en-GB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890" y="954755"/>
            <a:ext cx="10258141" cy="56994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GB" sz="2600" b="1" dirty="0" smtClean="0">
                <a:solidFill>
                  <a:schemeClr val="accent1"/>
                </a:solidFill>
              </a:rPr>
              <a:t>Main characteristics of the forecast and assimilation systems.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MONARCH model setup for CAMS_50.II: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On-line model: meteorological driver NMMB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0.2º x 0.2º x 48 layers, domain covering Europe and Northern Africa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Chemistry: CB05 chemistry </a:t>
            </a:r>
            <a:r>
              <a:rPr lang="mr-IN" dirty="0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primary</a:t>
            </a:r>
            <a:r>
              <a:rPr lang="es-ES_tradnl" dirty="0" smtClean="0"/>
              <a:t> </a:t>
            </a:r>
            <a:r>
              <a:rPr lang="es-ES_tradnl" dirty="0" err="1" smtClean="0"/>
              <a:t>aerosols</a:t>
            </a:r>
            <a:r>
              <a:rPr lang="es-ES_tradnl" dirty="0" smtClean="0"/>
              <a:t> (</a:t>
            </a:r>
            <a:r>
              <a:rPr lang="es-ES_tradnl" dirty="0" err="1" smtClean="0"/>
              <a:t>dust</a:t>
            </a:r>
            <a:r>
              <a:rPr lang="es-ES_tradnl" dirty="0" smtClean="0"/>
              <a:t>, sea </a:t>
            </a:r>
            <a:r>
              <a:rPr lang="es-ES_tradnl" dirty="0" err="1" smtClean="0"/>
              <a:t>salt</a:t>
            </a:r>
            <a:r>
              <a:rPr lang="es-ES_tradnl" dirty="0" smtClean="0"/>
              <a:t>, BC, POM,</a:t>
            </a:r>
            <a:r>
              <a:rPr lang="en-GB" dirty="0" smtClean="0"/>
              <a:t> PSO4, PNO3, PNH4) - EQSAM secondary inorganic aerosols </a:t>
            </a:r>
            <a:r>
              <a:rPr lang="mr-IN" dirty="0" smtClean="0"/>
              <a:t>–</a:t>
            </a:r>
            <a:r>
              <a:rPr lang="en-GB" dirty="0" smtClean="0"/>
              <a:t> SOA Two product scheme </a:t>
            </a:r>
            <a:r>
              <a:rPr lang="mr-IN" dirty="0" smtClean="0"/>
              <a:t>–</a:t>
            </a:r>
            <a:r>
              <a:rPr lang="en-GB" dirty="0" smtClean="0"/>
              <a:t> no pollens.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Assimilation system: not operational, LETKF - AOD and LIDAR.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Post-processing: </a:t>
            </a:r>
            <a:r>
              <a:rPr lang="en-GB" dirty="0" err="1" smtClean="0"/>
              <a:t>Kalman</a:t>
            </a:r>
            <a:r>
              <a:rPr lang="en-GB" dirty="0" smtClean="0"/>
              <a:t> </a:t>
            </a:r>
            <a:r>
              <a:rPr lang="en-GB" dirty="0" smtClean="0"/>
              <a:t>Filter in measurement stations and </a:t>
            </a:r>
            <a:r>
              <a:rPr lang="en-GB" dirty="0" smtClean="0"/>
              <a:t>data fusion 2D </a:t>
            </a:r>
            <a:r>
              <a:rPr lang="en-GB" dirty="0" smtClean="0"/>
              <a:t>Kriging.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Emissions: in-house HERMESv3 emission model and MEGANv2.1 biogenic on-line emission model.</a:t>
            </a:r>
            <a:endParaRPr lang="en-GB" dirty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GB" dirty="0"/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0139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099034" cy="58236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25408F"/>
                </a:solidFill>
              </a:rPr>
              <a:t>• The </a:t>
            </a:r>
            <a:r>
              <a:rPr lang="en-GB" b="1" dirty="0">
                <a:solidFill>
                  <a:srgbClr val="25408F"/>
                </a:solidFill>
              </a:rPr>
              <a:t>domain covered must be at least (25°W-45°E, 30°N-72°N</a:t>
            </a:r>
            <a:r>
              <a:rPr lang="en-GB" b="1" dirty="0" smtClean="0">
                <a:solidFill>
                  <a:srgbClr val="25408F"/>
                </a:solidFill>
              </a:rPr>
              <a:t>)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3. </a:t>
            </a:r>
            <a:r>
              <a:rPr lang="en-GB" spc="300" dirty="0" smtClean="0"/>
              <a:t>CAMS requirements: Domain definition</a:t>
            </a:r>
            <a:endParaRPr lang="en-GB" spc="300" dirty="0"/>
          </a:p>
        </p:txBody>
      </p:sp>
      <p:pic>
        <p:nvPicPr>
          <p:cNvPr id="4" name="Imagen 3" descr="Captura de pantalla 2018-11-14 a las 22.4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4" y="2422200"/>
            <a:ext cx="4946495" cy="31629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63870" y="2210551"/>
            <a:ext cx="2998756" cy="190483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Captura de pantalla 2018-11-14 a las 23.0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7" y="2245344"/>
            <a:ext cx="3909937" cy="32650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16770" y="2586815"/>
            <a:ext cx="2540122" cy="17754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7984923" y="1834287"/>
            <a:ext cx="257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CALIOPE</a:t>
            </a:r>
            <a:endParaRPr lang="en-US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4057140" y="1599122"/>
            <a:ext cx="3328031" cy="5879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8" idx="1"/>
          </p:cNvCxnSpPr>
          <p:nvPr/>
        </p:nvCxnSpPr>
        <p:spPr>
          <a:xfrm flipH="1">
            <a:off x="4692171" y="2018953"/>
            <a:ext cx="3292752" cy="1261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421632" y="5631745"/>
            <a:ext cx="257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BDFC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122553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IFS forecast: </a:t>
            </a:r>
            <a:r>
              <a:rPr lang="en-GB" sz="2400" b="1" dirty="0" smtClean="0">
                <a:solidFill>
                  <a:srgbClr val="25408F"/>
                </a:solidFill>
              </a:rPr>
              <a:t>16km x 16km </a:t>
            </a:r>
            <a:r>
              <a:rPr lang="mr-IN" sz="2400" b="1" dirty="0" smtClean="0">
                <a:solidFill>
                  <a:srgbClr val="25408F"/>
                </a:solidFill>
              </a:rPr>
              <a:t>–</a:t>
            </a:r>
            <a:r>
              <a:rPr lang="en-GB" sz="2400" b="1" dirty="0" smtClean="0">
                <a:solidFill>
                  <a:srgbClr val="25408F"/>
                </a:solidFill>
              </a:rPr>
              <a:t> 137 sigma levels or n pressure levels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Main limitation is the downloading time from MARS</a:t>
            </a: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CAMS chemistry: </a:t>
            </a:r>
            <a:r>
              <a:rPr lang="en-GB" sz="2400" b="1" dirty="0" smtClean="0">
                <a:solidFill>
                  <a:srgbClr val="25408F"/>
                </a:solidFill>
              </a:rPr>
              <a:t>40km x 40km </a:t>
            </a:r>
            <a:r>
              <a:rPr lang="mr-IN" sz="2400" b="1" dirty="0" smtClean="0">
                <a:solidFill>
                  <a:srgbClr val="25408F"/>
                </a:solidFill>
              </a:rPr>
              <a:t>–</a:t>
            </a:r>
            <a:r>
              <a:rPr lang="en-GB" sz="2400" b="1" dirty="0" smtClean="0">
                <a:solidFill>
                  <a:srgbClr val="25408F"/>
                </a:solidFill>
              </a:rPr>
              <a:t> 60 sigma levels or 17 pressure levels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CB05 + aerosols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3. CAMS requirements: Initial and boundary conditions</a:t>
            </a:r>
            <a:endParaRPr lang="en-GB" spc="300" dirty="0"/>
          </a:p>
        </p:txBody>
      </p:sp>
      <p:pic>
        <p:nvPicPr>
          <p:cNvPr id="4" name="Imagen 3" descr="Captura de pantalla 2018-11-14 a las 23.1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956382"/>
            <a:ext cx="1339447" cy="3330117"/>
          </a:xfrm>
          <a:prstGeom prst="rect">
            <a:avLst/>
          </a:prstGeom>
        </p:spPr>
      </p:pic>
      <p:pic>
        <p:nvPicPr>
          <p:cNvPr id="5" name="Imagen 4" descr="Captura de pantalla 2018-11-14 a las 23.1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55" y="2951321"/>
            <a:ext cx="1099479" cy="32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016715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Emissions </a:t>
            </a:r>
            <a:r>
              <a:rPr lang="en-GB" b="1" dirty="0">
                <a:solidFill>
                  <a:srgbClr val="25408F"/>
                </a:solidFill>
              </a:rPr>
              <a:t>from CAMS81-</a:t>
            </a:r>
            <a:r>
              <a:rPr lang="en-GB" b="1" dirty="0" smtClean="0">
                <a:solidFill>
                  <a:srgbClr val="25408F"/>
                </a:solidFill>
              </a:rPr>
              <a:t>regional + GFAS (hourly or daily??)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Specific </a:t>
            </a:r>
            <a:r>
              <a:rPr lang="en-GB" b="1" dirty="0">
                <a:solidFill>
                  <a:srgbClr val="25408F"/>
                </a:solidFill>
              </a:rPr>
              <a:t>meeting Tuesday 20 November 10h </a:t>
            </a:r>
            <a:r>
              <a:rPr lang="mr-IN" b="1" dirty="0" smtClean="0">
                <a:solidFill>
                  <a:srgbClr val="25408F"/>
                </a:solidFill>
              </a:rPr>
              <a:t>–</a:t>
            </a:r>
            <a:r>
              <a:rPr lang="en-GB" b="1" dirty="0" smtClean="0">
                <a:solidFill>
                  <a:srgbClr val="25408F"/>
                </a:solidFill>
              </a:rPr>
              <a:t> (WG </a:t>
            </a:r>
            <a:r>
              <a:rPr lang="en-GB" b="1" dirty="0">
                <a:solidFill>
                  <a:srgbClr val="25408F"/>
                </a:solidFill>
              </a:rPr>
              <a:t>EMISSIONS</a:t>
            </a:r>
            <a:r>
              <a:rPr lang="en-GB" b="1" dirty="0" smtClean="0">
                <a:solidFill>
                  <a:srgbClr val="25408F"/>
                </a:solidFill>
              </a:rPr>
              <a:t>)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3. CAMS requirements: Emissions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36958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240152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400" b="1" dirty="0" smtClean="0">
                <a:solidFill>
                  <a:srgbClr val="25408F"/>
                </a:solidFill>
              </a:rPr>
              <a:t>Targeted </a:t>
            </a:r>
            <a:r>
              <a:rPr lang="en-GB" sz="2400" b="1" dirty="0">
                <a:solidFill>
                  <a:srgbClr val="25408F"/>
                </a:solidFill>
              </a:rPr>
              <a:t>pollutants</a:t>
            </a:r>
            <a:r>
              <a:rPr lang="en-GB" sz="2400" b="1" dirty="0" smtClean="0">
                <a:solidFill>
                  <a:srgbClr val="25408F"/>
                </a:solidFill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b="1" dirty="0" smtClean="0">
                <a:solidFill>
                  <a:srgbClr val="25408F"/>
                </a:solidFill>
              </a:rPr>
              <a:t> First year: </a:t>
            </a:r>
            <a:r>
              <a:rPr lang="de-DE" sz="2000" b="1" dirty="0" smtClean="0">
                <a:solidFill>
                  <a:srgbClr val="25408F"/>
                </a:solidFill>
              </a:rPr>
              <a:t>O3</a:t>
            </a:r>
            <a:r>
              <a:rPr lang="de-DE" sz="2000" b="1" dirty="0">
                <a:solidFill>
                  <a:srgbClr val="25408F"/>
                </a:solidFill>
              </a:rPr>
              <a:t>, NO2, NO, PM10, PM2.5, SO2, CO, NH3, PANs, NMVOC.</a:t>
            </a:r>
            <a:endParaRPr lang="en-GB" sz="2000" b="1" dirty="0" smtClean="0">
              <a:solidFill>
                <a:srgbClr val="25408F"/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b="1" dirty="0" smtClean="0">
                <a:solidFill>
                  <a:srgbClr val="25408F"/>
                </a:solidFill>
              </a:rPr>
              <a:t>End </a:t>
            </a:r>
            <a:r>
              <a:rPr lang="en-GB" sz="2000" b="1" dirty="0">
                <a:solidFill>
                  <a:srgbClr val="25408F"/>
                </a:solidFill>
              </a:rPr>
              <a:t>of the </a:t>
            </a:r>
            <a:r>
              <a:rPr lang="en-GB" sz="2000" b="1" dirty="0">
                <a:solidFill>
                  <a:srgbClr val="25408F"/>
                </a:solidFill>
              </a:rPr>
              <a:t>contract: </a:t>
            </a:r>
            <a:endParaRPr lang="en-GB" sz="2000" b="1" dirty="0" smtClean="0">
              <a:solidFill>
                <a:srgbClr val="25408F"/>
              </a:solidFill>
            </a:endParaRP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b="1" dirty="0" smtClean="0">
                <a:solidFill>
                  <a:srgbClr val="25408F"/>
                </a:solidFill>
              </a:rPr>
              <a:t>Idem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b="1" dirty="0" smtClean="0">
                <a:solidFill>
                  <a:srgbClr val="25408F"/>
                </a:solidFill>
              </a:rPr>
              <a:t>total </a:t>
            </a:r>
            <a:r>
              <a:rPr lang="en-GB" sz="2000" b="1" dirty="0">
                <a:solidFill>
                  <a:srgbClr val="25408F"/>
                </a:solidFill>
              </a:rPr>
              <a:t>mineral dust, total biomass burning, PM10 fraction of anthropogenic combustion primary production, PM2.5 fraction of anthropogenic </a:t>
            </a:r>
            <a:r>
              <a:rPr lang="en-GB" sz="2000" b="1" dirty="0" smtClean="0">
                <a:solidFill>
                  <a:srgbClr val="25408F"/>
                </a:solidFill>
              </a:rPr>
              <a:t>combustion </a:t>
            </a:r>
            <a:r>
              <a:rPr lang="en-GB" sz="2000" b="1" dirty="0">
                <a:solidFill>
                  <a:srgbClr val="25408F"/>
                </a:solidFill>
              </a:rPr>
              <a:t>primary production, PM2.5 fraction of secondary organic </a:t>
            </a:r>
            <a:r>
              <a:rPr lang="en-GB" sz="2000" b="1" dirty="0" smtClean="0">
                <a:solidFill>
                  <a:srgbClr val="25408F"/>
                </a:solidFill>
              </a:rPr>
              <a:t>production.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b="1" dirty="0" smtClean="0">
                <a:solidFill>
                  <a:srgbClr val="25408F"/>
                </a:solidFill>
              </a:rPr>
              <a:t>Birch</a:t>
            </a:r>
            <a:r>
              <a:rPr lang="en-GB" sz="2000" b="1" dirty="0">
                <a:solidFill>
                  <a:srgbClr val="25408F"/>
                </a:solidFill>
              </a:rPr>
              <a:t>, olive, grass and ragweed </a:t>
            </a:r>
            <a:r>
              <a:rPr lang="en-GB" sz="2000" b="1" dirty="0" smtClean="0">
                <a:solidFill>
                  <a:srgbClr val="25408F"/>
                </a:solidFill>
              </a:rPr>
              <a:t>pollens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b="1" dirty="0" smtClean="0">
                <a:solidFill>
                  <a:srgbClr val="25408F"/>
                </a:solidFill>
              </a:rPr>
              <a:t>On </a:t>
            </a:r>
            <a:r>
              <a:rPr lang="en-US" sz="2400" b="1" dirty="0">
                <a:solidFill>
                  <a:srgbClr val="25408F"/>
                </a:solidFill>
              </a:rPr>
              <a:t>eight vertical levels (surface, 50m, 250m, 500m, 1000m, 2000m, 3000m, and 5000m above ground)</a:t>
            </a:r>
            <a:endParaRPr lang="en-GB" sz="2400" b="1" dirty="0">
              <a:solidFill>
                <a:srgbClr val="25408F"/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>
              <a:solidFill>
                <a:srgbClr val="25408F"/>
              </a:solidFill>
            </a:endParaRP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3. CAMS requirements: Targeted pollutants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36958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263671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Analysis </a:t>
            </a:r>
            <a:r>
              <a:rPr lang="en-GB" b="1" dirty="0">
                <a:solidFill>
                  <a:srgbClr val="25408F"/>
                </a:solidFill>
              </a:rPr>
              <a:t>and reanalysis of surface </a:t>
            </a:r>
            <a:r>
              <a:rPr lang="en-GB" b="1" dirty="0" smtClean="0">
                <a:solidFill>
                  <a:srgbClr val="25408F"/>
                </a:solidFill>
              </a:rPr>
              <a:t>concentrations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Not clear if we have to provide analysis and reanalysis at the end of the third year.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Observations from EIONET NRT for analysis and 20 day delay for EIONAT QA for reanalysis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Models use different methodologies: data assimilation 3DVAR, </a:t>
            </a:r>
            <a:r>
              <a:rPr lang="en-GB" b="1" dirty="0" err="1" smtClean="0">
                <a:solidFill>
                  <a:srgbClr val="25408F"/>
                </a:solidFill>
              </a:rPr>
              <a:t>EnKF</a:t>
            </a:r>
            <a:r>
              <a:rPr lang="en-GB" b="1" dirty="0" smtClean="0">
                <a:solidFill>
                  <a:srgbClr val="25408F"/>
                </a:solidFill>
              </a:rPr>
              <a:t>, Optimal Interpolation, Data fusion.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3. CAMS requirements: Analysis and reanalysis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36958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193112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Gas</a:t>
            </a:r>
            <a:r>
              <a:rPr lang="en-GB" b="1" dirty="0">
                <a:solidFill>
                  <a:srgbClr val="25408F"/>
                </a:solidFill>
              </a:rPr>
              <a:t>-phase Chemical mechanism</a:t>
            </a:r>
            <a:r>
              <a:rPr lang="en-GB" b="1" dirty="0" smtClean="0">
                <a:solidFill>
                  <a:srgbClr val="25408F"/>
                </a:solidFill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Current version cb05ae5 from CMAQ5.0.2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Review updates of CB05 + extended chemistry of </a:t>
            </a:r>
            <a:r>
              <a:rPr lang="en-GB" b="1" dirty="0" err="1" smtClean="0">
                <a:solidFill>
                  <a:srgbClr val="25408F"/>
                </a:solidFill>
              </a:rPr>
              <a:t>Cl</a:t>
            </a:r>
            <a:endParaRPr lang="en-GB" b="1" dirty="0" smtClean="0">
              <a:solidFill>
                <a:srgbClr val="25408F"/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Add extension </a:t>
            </a:r>
            <a:r>
              <a:rPr lang="en-GB" b="1" dirty="0">
                <a:solidFill>
                  <a:srgbClr val="25408F"/>
                </a:solidFill>
              </a:rPr>
              <a:t>for </a:t>
            </a:r>
            <a:r>
              <a:rPr lang="en-GB" b="1" dirty="0" smtClean="0">
                <a:solidFill>
                  <a:srgbClr val="25408F"/>
                </a:solidFill>
              </a:rPr>
              <a:t>DMS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Heterogeneous </a:t>
            </a:r>
            <a:r>
              <a:rPr lang="en-GB" b="1" dirty="0" err="1" smtClean="0">
                <a:solidFill>
                  <a:srgbClr val="25408F"/>
                </a:solidFill>
              </a:rPr>
              <a:t>hydrolisis</a:t>
            </a:r>
            <a:r>
              <a:rPr lang="en-GB" b="1" dirty="0" smtClean="0">
                <a:solidFill>
                  <a:srgbClr val="25408F"/>
                </a:solidFill>
              </a:rPr>
              <a:t> of N2O5: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Strongly controls formation of night HNO3 and NO</a:t>
            </a:r>
            <a:r>
              <a:rPr lang="en-GB" b="1" baseline="-25000" dirty="0" smtClean="0">
                <a:solidFill>
                  <a:srgbClr val="25408F"/>
                </a:solidFill>
              </a:rPr>
              <a:t>3</a:t>
            </a:r>
            <a:r>
              <a:rPr lang="en-GB" b="1" baseline="30000" dirty="0" smtClean="0">
                <a:solidFill>
                  <a:srgbClr val="25408F"/>
                </a:solidFill>
              </a:rPr>
              <a:t>-</a:t>
            </a:r>
            <a:r>
              <a:rPr lang="en-GB" b="1" dirty="0" smtClean="0">
                <a:solidFill>
                  <a:srgbClr val="25408F"/>
                </a:solidFill>
              </a:rPr>
              <a:t> mass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Im</a:t>
            </a:r>
            <a:r>
              <a:rPr lang="en-GB" b="1" dirty="0" smtClean="0">
                <a:solidFill>
                  <a:srgbClr val="25408F"/>
                </a:solidFill>
              </a:rPr>
              <a:t>plemented </a:t>
            </a:r>
            <a:r>
              <a:rPr lang="en-GB" b="1" dirty="0" err="1" smtClean="0">
                <a:solidFill>
                  <a:srgbClr val="25408F"/>
                </a:solidFill>
              </a:rPr>
              <a:t>Riemer</a:t>
            </a:r>
            <a:r>
              <a:rPr lang="en-GB" b="1" dirty="0" smtClean="0">
                <a:solidFill>
                  <a:srgbClr val="25408F"/>
                </a:solidFill>
              </a:rPr>
              <a:t> et al. 2003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Review Chang et al. 2016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Gas phase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263671" cy="5823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Dust: 8 bins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Sea salt: 8 bins </a:t>
            </a:r>
            <a:r>
              <a:rPr lang="mr-IN" b="1" dirty="0" smtClean="0">
                <a:solidFill>
                  <a:srgbClr val="25408F"/>
                </a:solidFill>
              </a:rPr>
              <a:t>–</a:t>
            </a:r>
            <a:r>
              <a:rPr lang="en-GB" b="1" dirty="0" smtClean="0">
                <a:solidFill>
                  <a:srgbClr val="25408F"/>
                </a:solidFill>
              </a:rPr>
              <a:t> reduce to 5?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Black Carbon: hydrophobic/hydrophilic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Organic Matter: 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Primary hydrophobic/hydrophilic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FF0000"/>
                </a:solidFill>
              </a:rPr>
              <a:t>SOA scheme: simple non-volatile approach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Inorganic Matter: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Primary SO</a:t>
            </a:r>
            <a:r>
              <a:rPr lang="en-GB" b="1" baseline="-25000" dirty="0" smtClean="0">
                <a:solidFill>
                  <a:srgbClr val="25408F"/>
                </a:solidFill>
              </a:rPr>
              <a:t>4</a:t>
            </a:r>
            <a:r>
              <a:rPr lang="en-GB" b="1" baseline="30000" dirty="0" smtClean="0">
                <a:solidFill>
                  <a:srgbClr val="25408F"/>
                </a:solidFill>
              </a:rPr>
              <a:t>--</a:t>
            </a:r>
            <a:r>
              <a:rPr lang="en-GB" b="1" dirty="0" smtClean="0">
                <a:solidFill>
                  <a:srgbClr val="25408F"/>
                </a:solidFill>
              </a:rPr>
              <a:t> (from </a:t>
            </a:r>
            <a:r>
              <a:rPr lang="en-GB" b="1" dirty="0" err="1" smtClean="0">
                <a:solidFill>
                  <a:srgbClr val="25408F"/>
                </a:solidFill>
              </a:rPr>
              <a:t>anthro</a:t>
            </a:r>
            <a:r>
              <a:rPr lang="en-GB" b="1" dirty="0" smtClean="0">
                <a:solidFill>
                  <a:srgbClr val="25408F"/>
                </a:solidFill>
              </a:rPr>
              <a:t>. </a:t>
            </a:r>
            <a:r>
              <a:rPr lang="en-GB" b="1" dirty="0" smtClean="0">
                <a:solidFill>
                  <a:srgbClr val="25408F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sea spray</a:t>
            </a:r>
            <a:r>
              <a:rPr lang="en-GB" b="1" dirty="0" smtClean="0">
                <a:solidFill>
                  <a:srgbClr val="25408F"/>
                </a:solidFill>
              </a:rPr>
              <a:t>), Primary NO</a:t>
            </a:r>
            <a:r>
              <a:rPr lang="en-GB" b="1" baseline="-25000" dirty="0" smtClean="0">
                <a:solidFill>
                  <a:srgbClr val="25408F"/>
                </a:solidFill>
              </a:rPr>
              <a:t>3</a:t>
            </a:r>
            <a:r>
              <a:rPr lang="en-GB" b="1" baseline="30000" dirty="0" smtClean="0">
                <a:solidFill>
                  <a:srgbClr val="25408F"/>
                </a:solidFill>
              </a:rPr>
              <a:t>-</a:t>
            </a:r>
            <a:r>
              <a:rPr lang="en-GB" b="1" dirty="0" smtClean="0">
                <a:solidFill>
                  <a:srgbClr val="25408F"/>
                </a:solidFill>
              </a:rPr>
              <a:t>, Primary NH</a:t>
            </a:r>
            <a:r>
              <a:rPr lang="en-GB" b="1" baseline="-25000" dirty="0" smtClean="0">
                <a:solidFill>
                  <a:srgbClr val="25408F"/>
                </a:solidFill>
              </a:rPr>
              <a:t>4</a:t>
            </a:r>
            <a:r>
              <a:rPr lang="en-GB" b="1" baseline="30000" dirty="0" smtClean="0">
                <a:solidFill>
                  <a:srgbClr val="25408F"/>
                </a:solidFill>
              </a:rPr>
              <a:t>+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Secondary from EQSAM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FF0000"/>
                </a:solidFill>
              </a:rPr>
              <a:t>Coarse </a:t>
            </a:r>
            <a:r>
              <a:rPr lang="en-GB" b="1" dirty="0">
                <a:solidFill>
                  <a:srgbClr val="FF0000"/>
                </a:solidFill>
              </a:rPr>
              <a:t>SO</a:t>
            </a:r>
            <a:r>
              <a:rPr lang="en-GB" b="1" baseline="-25000" dirty="0">
                <a:solidFill>
                  <a:srgbClr val="FF0000"/>
                </a:solidFill>
              </a:rPr>
              <a:t>4</a:t>
            </a:r>
            <a:r>
              <a:rPr lang="en-GB" b="1" baseline="30000" dirty="0">
                <a:solidFill>
                  <a:srgbClr val="FF0000"/>
                </a:solidFill>
              </a:rPr>
              <a:t>--</a:t>
            </a:r>
            <a:r>
              <a:rPr lang="en-GB" b="1" dirty="0" smtClean="0">
                <a:solidFill>
                  <a:srgbClr val="FF0000"/>
                </a:solidFill>
              </a:rPr>
              <a:t> and </a:t>
            </a:r>
            <a:r>
              <a:rPr lang="en-GB" b="1" dirty="0">
                <a:solidFill>
                  <a:srgbClr val="FF0000"/>
                </a:solidFill>
              </a:rPr>
              <a:t>NO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  <a:r>
              <a:rPr lang="en-GB" b="1" baseline="30000" dirty="0">
                <a:solidFill>
                  <a:srgbClr val="FF0000"/>
                </a:solidFill>
              </a:rPr>
              <a:t>-</a:t>
            </a:r>
            <a:r>
              <a:rPr lang="en-GB" b="1" dirty="0" smtClean="0">
                <a:solidFill>
                  <a:srgbClr val="FF0000"/>
                </a:solidFill>
              </a:rPr>
              <a:t> on dust and sea salt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Aerosol mechanism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6989803" cy="582367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Overview </a:t>
            </a:r>
            <a:r>
              <a:rPr lang="en-GB" b="1" dirty="0">
                <a:solidFill>
                  <a:srgbClr val="25408F"/>
                </a:solidFill>
              </a:rPr>
              <a:t>CAMS50 and CAMS European regional air quality ensemble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Brief </a:t>
            </a:r>
            <a:r>
              <a:rPr lang="en-GB" b="1" dirty="0">
                <a:solidFill>
                  <a:srgbClr val="25408F"/>
                </a:solidFill>
              </a:rPr>
              <a:t>update on the status of MONARCH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CAMS50 </a:t>
            </a:r>
            <a:r>
              <a:rPr lang="en-GB" b="1" dirty="0">
                <a:solidFill>
                  <a:srgbClr val="25408F"/>
                </a:solidFill>
              </a:rPr>
              <a:t>requirements: 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Domain </a:t>
            </a:r>
            <a:r>
              <a:rPr lang="en-GB" b="1" dirty="0">
                <a:solidFill>
                  <a:srgbClr val="25408F"/>
                </a:solidFill>
              </a:rPr>
              <a:t>definition: compatibility with BDFC and CALIOPE domains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 </a:t>
            </a:r>
            <a:r>
              <a:rPr lang="en-GB" b="1" dirty="0">
                <a:solidFill>
                  <a:srgbClr val="25408F"/>
                </a:solidFill>
              </a:rPr>
              <a:t>Initial and Boundary conditions: IFS forecast, CAMS chemistry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Emissions </a:t>
            </a:r>
            <a:r>
              <a:rPr lang="en-GB" b="1" dirty="0">
                <a:solidFill>
                  <a:srgbClr val="25408F"/>
                </a:solidFill>
              </a:rPr>
              <a:t>from CAMS81-regional (specific meeting Tuesday 20 November 10h - WG EMISSIONS)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Targeted </a:t>
            </a:r>
            <a:r>
              <a:rPr lang="en-GB" b="1" dirty="0">
                <a:solidFill>
                  <a:srgbClr val="25408F"/>
                </a:solidFill>
              </a:rPr>
              <a:t>pollutants: first year and at the end of the contract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Analysis </a:t>
            </a:r>
            <a:r>
              <a:rPr lang="en-GB" b="1" dirty="0">
                <a:solidFill>
                  <a:srgbClr val="25408F"/>
                </a:solidFill>
              </a:rPr>
              <a:t>and reanalysis of surface concentrations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 </a:t>
            </a:r>
            <a:r>
              <a:rPr lang="en-GB" b="1" dirty="0">
                <a:solidFill>
                  <a:srgbClr val="25408F"/>
                </a:solidFill>
              </a:rPr>
              <a:t>MONARCH configuration: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Gas</a:t>
            </a:r>
            <a:r>
              <a:rPr lang="en-GB" b="1" dirty="0">
                <a:solidFill>
                  <a:srgbClr val="25408F"/>
                </a:solidFill>
              </a:rPr>
              <a:t>-phase Chemical mechanism: CB05 and extensions for </a:t>
            </a:r>
            <a:r>
              <a:rPr lang="en-GB" b="1" dirty="0" smtClean="0">
                <a:solidFill>
                  <a:srgbClr val="25408F"/>
                </a:solidFill>
              </a:rPr>
              <a:t>DMS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 Aerosol mechanism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Pollen mechanism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Evaluation </a:t>
            </a:r>
            <a:r>
              <a:rPr lang="en-GB" b="1" dirty="0">
                <a:solidFill>
                  <a:srgbClr val="25408F"/>
                </a:solidFill>
              </a:rPr>
              <a:t>of the model for 2015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err="1" smtClean="0">
                <a:solidFill>
                  <a:srgbClr val="25408F"/>
                </a:solidFill>
              </a:rPr>
              <a:t>Workplan</a:t>
            </a:r>
            <a:r>
              <a:rPr lang="en-GB" b="1" dirty="0" smtClean="0">
                <a:solidFill>
                  <a:srgbClr val="25408F"/>
                </a:solidFill>
              </a:rPr>
              <a:t> 1</a:t>
            </a:r>
            <a:r>
              <a:rPr lang="en-GB" b="1" baseline="30000" dirty="0" smtClean="0">
                <a:solidFill>
                  <a:srgbClr val="25408F"/>
                </a:solidFill>
              </a:rPr>
              <a:t>st</a:t>
            </a:r>
            <a:r>
              <a:rPr lang="en-GB" b="1" dirty="0" smtClean="0">
                <a:solidFill>
                  <a:srgbClr val="25408F"/>
                </a:solidFill>
              </a:rPr>
              <a:t> year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1st </a:t>
            </a:r>
            <a:r>
              <a:rPr lang="en-GB" b="1" dirty="0">
                <a:solidFill>
                  <a:srgbClr val="25408F"/>
                </a:solidFill>
              </a:rPr>
              <a:t>deliverable: demonstrate the </a:t>
            </a:r>
            <a:r>
              <a:rPr lang="en-GB" b="1" dirty="0" err="1">
                <a:solidFill>
                  <a:srgbClr val="25408F"/>
                </a:solidFill>
              </a:rPr>
              <a:t>fullfillment</a:t>
            </a:r>
            <a:r>
              <a:rPr lang="en-GB" b="1" dirty="0">
                <a:solidFill>
                  <a:srgbClr val="25408F"/>
                </a:solidFill>
              </a:rPr>
              <a:t> of CAMS50 requirements on domain, emissions and IC/BC conditions</a:t>
            </a:r>
            <a:r>
              <a:rPr lang="en-GB" b="1" dirty="0" smtClean="0">
                <a:solidFill>
                  <a:srgbClr val="25408F"/>
                </a:solidFill>
              </a:rPr>
              <a:t>.</a:t>
            </a:r>
          </a:p>
          <a:p>
            <a:pPr marL="1047736" lvl="1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25408F"/>
                </a:solidFill>
              </a:rPr>
              <a:t>2nd </a:t>
            </a:r>
            <a:r>
              <a:rPr lang="en-GB" b="1" dirty="0">
                <a:solidFill>
                  <a:srgbClr val="25408F"/>
                </a:solidFill>
              </a:rPr>
              <a:t>deliverable: </a:t>
            </a:r>
            <a:r>
              <a:rPr lang="en-GB" b="1" dirty="0" err="1">
                <a:solidFill>
                  <a:srgbClr val="25408F"/>
                </a:solidFill>
              </a:rPr>
              <a:t>hindcast</a:t>
            </a:r>
            <a:r>
              <a:rPr lang="en-GB" b="1" dirty="0">
                <a:solidFill>
                  <a:srgbClr val="25408F"/>
                </a:solidFill>
              </a:rPr>
              <a:t> simulation of O3, NO2 and PM10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Agenda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5182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146073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err="1" smtClean="0">
                <a:solidFill>
                  <a:srgbClr val="25408F"/>
                </a:solidFill>
              </a:rPr>
              <a:t>Spracklen</a:t>
            </a:r>
            <a:r>
              <a:rPr lang="en-GB" b="1" dirty="0" smtClean="0">
                <a:solidFill>
                  <a:srgbClr val="25408F"/>
                </a:solidFill>
              </a:rPr>
              <a:t> et al. 2011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err="1" smtClean="0">
                <a:solidFill>
                  <a:srgbClr val="25408F"/>
                </a:solidFill>
              </a:rPr>
              <a:t>Hodzic</a:t>
            </a:r>
            <a:r>
              <a:rPr lang="en-GB" b="1" dirty="0" smtClean="0">
                <a:solidFill>
                  <a:srgbClr val="25408F"/>
                </a:solidFill>
              </a:rPr>
              <a:t> and Jimenez 2011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Murphy et al. 2017: CMAQ parameterized combustion SOA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SOA simple mechanism</a:t>
            </a:r>
            <a:endParaRPr lang="en-GB" spc="300" dirty="0"/>
          </a:p>
        </p:txBody>
      </p:sp>
      <p:pic>
        <p:nvPicPr>
          <p:cNvPr id="4" name="Imagen 3" descr="Captura de pantalla 2018-11-14 a las 23.5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56" y="894020"/>
            <a:ext cx="3938605" cy="1986730"/>
          </a:xfrm>
          <a:prstGeom prst="rect">
            <a:avLst/>
          </a:prstGeom>
        </p:spPr>
      </p:pic>
      <p:pic>
        <p:nvPicPr>
          <p:cNvPr id="5" name="Imagen 4" descr="Captura de pantalla 2018-11-14 a las 23.5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55" y="3022741"/>
            <a:ext cx="3747316" cy="25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146073" cy="58236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Geos-</a:t>
            </a:r>
            <a:r>
              <a:rPr lang="en-GB" b="1" dirty="0" err="1" smtClean="0">
                <a:solidFill>
                  <a:srgbClr val="25408F"/>
                </a:solidFill>
              </a:rPr>
              <a:t>Chem</a:t>
            </a:r>
            <a:r>
              <a:rPr lang="en-GB" b="1" dirty="0" smtClean="0">
                <a:solidFill>
                  <a:srgbClr val="25408F"/>
                </a:solidFill>
              </a:rPr>
              <a:t> 2017 simple scheme: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Two </a:t>
            </a:r>
            <a:r>
              <a:rPr lang="en-GB" b="1" dirty="0">
                <a:solidFill>
                  <a:srgbClr val="25408F"/>
                </a:solidFill>
              </a:rPr>
              <a:t>SOA-related tracers: SOAP (SOA precursor) and SOAS ("simple" SOA in the particle phase). The emission of SOAP is tied directly to emissions of </a:t>
            </a:r>
            <a:r>
              <a:rPr lang="en-GB" b="1" dirty="0" err="1">
                <a:solidFill>
                  <a:srgbClr val="25408F"/>
                </a:solidFill>
              </a:rPr>
              <a:t>monoterpenes</a:t>
            </a:r>
            <a:r>
              <a:rPr lang="en-GB" b="1" dirty="0">
                <a:solidFill>
                  <a:srgbClr val="25408F"/>
                </a:solidFill>
              </a:rPr>
              <a:t>, isoprene, biomass burning CO, biofuel CO, and fossil fuel CO in HEMCO, and SOAP forms SOAS on a fixed timescale of 1 day. 50% of </a:t>
            </a:r>
            <a:r>
              <a:rPr lang="en-GB" b="1" dirty="0" err="1">
                <a:solidFill>
                  <a:srgbClr val="25408F"/>
                </a:solidFill>
              </a:rPr>
              <a:t>monoterpene</a:t>
            </a:r>
            <a:r>
              <a:rPr lang="en-GB" b="1" dirty="0">
                <a:solidFill>
                  <a:srgbClr val="25408F"/>
                </a:solidFill>
              </a:rPr>
              <a:t> and isoprene SOA is emitted directly as SOAS to reduce the average formation time for this SOA</a:t>
            </a:r>
            <a:r>
              <a:rPr lang="en-GB" b="1" dirty="0" smtClean="0">
                <a:solidFill>
                  <a:srgbClr val="25408F"/>
                </a:solidFill>
              </a:rPr>
              <a:t>.</a:t>
            </a:r>
            <a:endParaRPr lang="en-GB" b="1" dirty="0">
              <a:solidFill>
                <a:srgbClr val="25408F"/>
              </a:solidFill>
            </a:endParaRP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>
                <a:solidFill>
                  <a:srgbClr val="25408F"/>
                </a:solidFill>
              </a:rPr>
              <a:t>The default yields specified in the </a:t>
            </a:r>
            <a:r>
              <a:rPr lang="en-GB" b="1" dirty="0" smtClean="0">
                <a:solidFill>
                  <a:srgbClr val="25408F"/>
                </a:solidFill>
              </a:rPr>
              <a:t>emissions:</a:t>
            </a:r>
            <a:endParaRPr lang="en-GB" b="1" dirty="0">
              <a:solidFill>
                <a:srgbClr val="25408F"/>
              </a:solidFill>
            </a:endParaRP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err="1">
                <a:solidFill>
                  <a:srgbClr val="25408F"/>
                </a:solidFill>
              </a:rPr>
              <a:t>Monoterpenes</a:t>
            </a:r>
            <a:r>
              <a:rPr lang="en-GB" b="1" dirty="0">
                <a:solidFill>
                  <a:srgbClr val="25408F"/>
                </a:solidFill>
              </a:rPr>
              <a:t>: 5% mass yield SOAP, 5% mass yield SOAS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>
                <a:solidFill>
                  <a:srgbClr val="25408F"/>
                </a:solidFill>
              </a:rPr>
              <a:t>Isoprene: 1.5% mass yield SOAP, 1.5% mass yield SOAS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>
                <a:solidFill>
                  <a:srgbClr val="25408F"/>
                </a:solidFill>
              </a:rPr>
              <a:t>Biomass burning and biofuel: 0.013 g SOAP/(g CO emitted). As implemented in GEOS-</a:t>
            </a:r>
            <a:r>
              <a:rPr lang="en-GB" b="1" dirty="0" err="1">
                <a:solidFill>
                  <a:srgbClr val="25408F"/>
                </a:solidFill>
              </a:rPr>
              <a:t>Chem</a:t>
            </a:r>
            <a:r>
              <a:rPr lang="en-GB" b="1" dirty="0">
                <a:solidFill>
                  <a:srgbClr val="25408F"/>
                </a:solidFill>
              </a:rPr>
              <a:t> by Kim et al., 2015, based on field results from </a:t>
            </a:r>
            <a:r>
              <a:rPr lang="en-GB" b="1" dirty="0" err="1">
                <a:solidFill>
                  <a:srgbClr val="25408F"/>
                </a:solidFill>
              </a:rPr>
              <a:t>Cubison</a:t>
            </a:r>
            <a:r>
              <a:rPr lang="en-GB" b="1" dirty="0">
                <a:solidFill>
                  <a:srgbClr val="25408F"/>
                </a:solidFill>
              </a:rPr>
              <a:t> et al., 2011. </a:t>
            </a:r>
            <a:r>
              <a:rPr lang="en-GB" b="1" dirty="0" err="1">
                <a:solidFill>
                  <a:srgbClr val="25408F"/>
                </a:solidFill>
              </a:rPr>
              <a:t>Shrivastava</a:t>
            </a:r>
            <a:r>
              <a:rPr lang="en-GB" b="1" dirty="0">
                <a:solidFill>
                  <a:srgbClr val="25408F"/>
                </a:solidFill>
              </a:rPr>
              <a:t> et al., 2017 have reviewed many additional field datasets and confirmed the relatively low SOA production potential.</a:t>
            </a:r>
          </a:p>
          <a:p>
            <a:pPr lvl="2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>
                <a:solidFill>
                  <a:srgbClr val="25408F"/>
                </a:solidFill>
              </a:rPr>
              <a:t>Fossil fuel: 0.069 g SOAP/(g CO emitted). As implemented in GEOS-</a:t>
            </a:r>
            <a:r>
              <a:rPr lang="en-GB" b="1" dirty="0" err="1">
                <a:solidFill>
                  <a:srgbClr val="25408F"/>
                </a:solidFill>
              </a:rPr>
              <a:t>Chem</a:t>
            </a:r>
            <a:r>
              <a:rPr lang="en-GB" b="1" dirty="0">
                <a:solidFill>
                  <a:srgbClr val="25408F"/>
                </a:solidFill>
              </a:rPr>
              <a:t> by Kim et al., 2015, based on results from Hayes et al. 2015, and the method proposed by </a:t>
            </a:r>
            <a:r>
              <a:rPr lang="en-GB" b="1" dirty="0" err="1">
                <a:solidFill>
                  <a:srgbClr val="25408F"/>
                </a:solidFill>
              </a:rPr>
              <a:t>Hodzic</a:t>
            </a:r>
            <a:r>
              <a:rPr lang="en-GB" b="1" dirty="0">
                <a:solidFill>
                  <a:srgbClr val="25408F"/>
                </a:solidFill>
              </a:rPr>
              <a:t> and Jimenez, 2011</a:t>
            </a:r>
            <a:r>
              <a:rPr lang="en-GB" b="1" dirty="0" smtClean="0">
                <a:solidFill>
                  <a:srgbClr val="25408F"/>
                </a:solidFill>
              </a:rPr>
              <a:t>.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SOA simple mechanism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299349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216632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Emission schemes from </a:t>
            </a:r>
            <a:r>
              <a:rPr lang="en-GB" b="1" dirty="0" err="1" smtClean="0">
                <a:solidFill>
                  <a:srgbClr val="25408F"/>
                </a:solidFill>
              </a:rPr>
              <a:t>Sofiev</a:t>
            </a:r>
            <a:r>
              <a:rPr lang="en-GB" b="1" dirty="0" smtClean="0">
                <a:solidFill>
                  <a:srgbClr val="25408F"/>
                </a:solidFill>
              </a:rPr>
              <a:t> et al. 2015, 2017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Vegetation maps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Meteorology driven emission (wind, temperature, moisture, precipitation)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Bulk inert tracers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Water uptake: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Increase density no hygroscopic growth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 smtClean="0">
              <a:solidFill>
                <a:srgbClr val="25408F"/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Pollen mechanism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428309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Report EIONET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Report EBAS</a:t>
            </a: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4. MONARCH configuration: Evaluation 2015</a:t>
            </a:r>
            <a:endParaRPr lang="en-GB" spc="300" dirty="0"/>
          </a:p>
        </p:txBody>
      </p:sp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7" y="932723"/>
            <a:ext cx="10393029" cy="5823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1st deliverable M6: </a:t>
            </a:r>
            <a:r>
              <a:rPr lang="en-GB" b="1" dirty="0">
                <a:solidFill>
                  <a:srgbClr val="25408F"/>
                </a:solidFill>
              </a:rPr>
              <a:t>demonstrate the </a:t>
            </a:r>
            <a:r>
              <a:rPr lang="en-GB" b="1" dirty="0" smtClean="0">
                <a:solidFill>
                  <a:srgbClr val="25408F"/>
                </a:solidFill>
              </a:rPr>
              <a:t>fulfilment </a:t>
            </a:r>
            <a:r>
              <a:rPr lang="en-GB" b="1" dirty="0">
                <a:solidFill>
                  <a:srgbClr val="25408F"/>
                </a:solidFill>
              </a:rPr>
              <a:t>of CAMS50 requirements on domain, emissions and IC/BC conditions</a:t>
            </a:r>
            <a:r>
              <a:rPr lang="en-GB" b="1" dirty="0" smtClean="0">
                <a:solidFill>
                  <a:srgbClr val="25408F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GB" b="1" dirty="0" smtClean="0">
                <a:solidFill>
                  <a:srgbClr val="25408F"/>
                </a:solidFill>
              </a:rPr>
              <a:t>2nd </a:t>
            </a:r>
            <a:r>
              <a:rPr lang="en-GB" b="1" dirty="0" smtClean="0">
                <a:solidFill>
                  <a:srgbClr val="25408F"/>
                </a:solidFill>
              </a:rPr>
              <a:t>deliverable M16: </a:t>
            </a:r>
            <a:r>
              <a:rPr lang="en-GB" b="1" dirty="0" err="1">
                <a:solidFill>
                  <a:srgbClr val="25408F"/>
                </a:solidFill>
              </a:rPr>
              <a:t>hindcast</a:t>
            </a:r>
            <a:r>
              <a:rPr lang="en-GB" b="1" dirty="0">
                <a:solidFill>
                  <a:srgbClr val="25408F"/>
                </a:solidFill>
              </a:rPr>
              <a:t> simulation of O3, NO2 and PM10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GB" b="1" dirty="0">
              <a:solidFill>
                <a:srgbClr val="2540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pc="300" dirty="0" smtClean="0"/>
              <a:t>5. </a:t>
            </a:r>
            <a:r>
              <a:rPr lang="en-GB" spc="300" dirty="0" err="1" smtClean="0"/>
              <a:t>Workplan</a:t>
            </a:r>
            <a:r>
              <a:rPr lang="en-GB" spc="300" dirty="0" smtClean="0"/>
              <a:t> 1</a:t>
            </a:r>
            <a:r>
              <a:rPr lang="en-GB" spc="300" baseline="30000" dirty="0" smtClean="0"/>
              <a:t>st</a:t>
            </a:r>
            <a:r>
              <a:rPr lang="en-GB" spc="300" dirty="0" smtClean="0"/>
              <a:t> year</a:t>
            </a:r>
            <a:endParaRPr lang="en-GB" spc="3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98755"/>
              </p:ext>
            </p:extLst>
          </p:nvPr>
        </p:nvGraphicFramePr>
        <p:xfrm>
          <a:off x="797756" y="3933069"/>
          <a:ext cx="10972802" cy="2023743"/>
        </p:xfrm>
        <a:graphic>
          <a:graphicData uri="http://schemas.openxmlformats.org/drawingml/2006/table">
            <a:tbl>
              <a:tblPr/>
              <a:tblGrid>
                <a:gridCol w="3135086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160774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48" marR="10048" marT="100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dic-18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sept-19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Domain definition at 0.1º and 0.2º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 SOA simple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sea spary sulfate emission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Heterogeneous coarse sulfate and nitrate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 2016 using GFS+HERMESv3_TNOIII at 0.1º and 0.2º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Adapt Preprocess for IFS forecast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Adapt Preprocess for CAMS aerosols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 HERMESv3 with CAMS81_reg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Download IFS-fcst, CAMS, GFAS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Demonstration fulfillment CAMS50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Sensitivity hydrolisis, SOA simple, het. Coarse sul. Nitrate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Hindcast run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10048" marR="10048" marT="10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www.regional.atmosphere.copernicus.eu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Imagen 4" descr="Captura de pantalla 2018-11-14 a las 17.3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82" y="1002557"/>
            <a:ext cx="10651463" cy="2153365"/>
          </a:xfrm>
          <a:prstGeom prst="rect">
            <a:avLst/>
          </a:prstGeom>
        </p:spPr>
      </p:pic>
      <p:pic>
        <p:nvPicPr>
          <p:cNvPr id="6" name="Imagen 5" descr="Captura de pantalla 2018-11-14 a las 17.33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" y="2534886"/>
            <a:ext cx="10666162" cy="27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3" name="Imagen 2" descr="Captura de pantalla 2018-11-14 a las 17.3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12" y="1488252"/>
            <a:ext cx="8043722" cy="53697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CHIMERE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EMEP</a:t>
            </a:r>
            <a:endParaRPr lang="en-US" dirty="0"/>
          </a:p>
        </p:txBody>
      </p:sp>
      <p:pic>
        <p:nvPicPr>
          <p:cNvPr id="6" name="Imagen 5" descr="Captura de pantalla 2018-11-14 a las 22.25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329202"/>
            <a:ext cx="6010795" cy="55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EURAD-IM</a:t>
            </a:r>
            <a:endParaRPr lang="en-US" dirty="0"/>
          </a:p>
        </p:txBody>
      </p:sp>
      <p:pic>
        <p:nvPicPr>
          <p:cNvPr id="3" name="Imagen 2" descr="Captura de pantalla 2018-11-14 a las 22.2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40" y="1270466"/>
            <a:ext cx="6338547" cy="55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69" y="975935"/>
            <a:ext cx="214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LOTOS-EUROS</a:t>
            </a:r>
            <a:endParaRPr lang="en-US" dirty="0"/>
          </a:p>
        </p:txBody>
      </p:sp>
      <p:pic>
        <p:nvPicPr>
          <p:cNvPr id="3" name="Imagen 2" descr="Captura de pantalla 2018-11-14 a las 22.2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75" y="1262400"/>
            <a:ext cx="6906428" cy="5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pic>
        <p:nvPicPr>
          <p:cNvPr id="3" name="Imagen 2" descr="Captura de pantalla 2018-11-14 a las 22.2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59" y="1305166"/>
            <a:ext cx="6274852" cy="55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10562993" cy="530263"/>
          </a:xfrm>
        </p:spPr>
        <p:txBody>
          <a:bodyPr/>
          <a:lstStyle/>
          <a:p>
            <a:r>
              <a:rPr lang="en-GB" sz="2000" spc="300" dirty="0" smtClean="0"/>
              <a:t>1. Overview </a:t>
            </a:r>
            <a:r>
              <a:rPr lang="en-GB" sz="2000" spc="300" dirty="0"/>
              <a:t>CAMS50 and CAMS European regional air quality </a:t>
            </a:r>
            <a:r>
              <a:rPr lang="en-GB" sz="2000" spc="300" dirty="0" smtClean="0"/>
              <a:t>ensemble</a:t>
            </a:r>
            <a:endParaRPr lang="en-GB" sz="2000" spc="3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9397" y="1285463"/>
            <a:ext cx="9733004" cy="568717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9770" y="975935"/>
            <a:ext cx="1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MOCAGE</a:t>
            </a:r>
            <a:endParaRPr lang="en-US" dirty="0"/>
          </a:p>
        </p:txBody>
      </p:sp>
      <p:pic>
        <p:nvPicPr>
          <p:cNvPr id="3" name="Imagen 2" descr="Captura de pantalla 2018-11-14 a las 22.3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13" y="1344096"/>
            <a:ext cx="6397346" cy="55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11706</TotalTime>
  <Words>1279</Words>
  <Application>Microsoft Macintosh PowerPoint</Application>
  <PresentationFormat>Personalizado</PresentationFormat>
  <Paragraphs>381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Atmosphere</vt:lpstr>
      <vt:lpstr>Presentación de PowerPoint</vt:lpstr>
      <vt:lpstr>Agenda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1. Overview CAMS50 and CAMS European regional air quality ensemble</vt:lpstr>
      <vt:lpstr>2. Brief update on the status of MONARCH </vt:lpstr>
      <vt:lpstr>3. CAMS requirements: Domain definition</vt:lpstr>
      <vt:lpstr>3. CAMS requirements: Initial and boundary conditions</vt:lpstr>
      <vt:lpstr>3. CAMS requirements: Emissions</vt:lpstr>
      <vt:lpstr>3. CAMS requirements: Targeted pollutants</vt:lpstr>
      <vt:lpstr>3. CAMS requirements: Analysis and reanalysis</vt:lpstr>
      <vt:lpstr>4. MONARCH configuration: Gas phase</vt:lpstr>
      <vt:lpstr>4. MONARCH configuration: Aerosol mechanism</vt:lpstr>
      <vt:lpstr>4. MONARCH configuration: SOA simple mechanism</vt:lpstr>
      <vt:lpstr>4. MONARCH configuration: SOA simple mechanism</vt:lpstr>
      <vt:lpstr>4. MONARCH configuration: Pollen mechanism</vt:lpstr>
      <vt:lpstr>4. MONARCH configuration: Evaluation 2015</vt:lpstr>
      <vt:lpstr>5. Workplan 1st year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oriol jorba</cp:lastModifiedBy>
  <cp:revision>211</cp:revision>
  <cp:lastPrinted>2018-09-19T17:54:22Z</cp:lastPrinted>
  <dcterms:created xsi:type="dcterms:W3CDTF">2016-12-07T13:29:23Z</dcterms:created>
  <dcterms:modified xsi:type="dcterms:W3CDTF">2018-11-14T23:59:48Z</dcterms:modified>
</cp:coreProperties>
</file>