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6"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4-26T13:40:13.987">
    <p:pos x="6000" y="0"/>
    <p:text>Models having higher spatial resolution have been tested for both simulations and initialized predictions, and there is evidence that permitting or resolving mesoscale structures in the atmosphere and ocean model components provide much higher fidelity. Similarly, models resolving circulations in the stratosphere produce more realistic tropospheric circulations and variability.
-Jim Kinter</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dt="2017-04-26T13:40:13.987">
    <p:pos x="6000" y="0"/>
    <p:text>Models having higher spatial resolution have been tested for both simulations and initialized predictions, and there is evidence that permitting or resolving mesoscale structures in the atmosphere and ocean model components provide much higher fidelity. Similarly, models resolving circulations in the stratosphere produce more realistic tropospheric circulations and variability.
-Jim Kinter</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dt="2017-04-29T15:45:14.148">
    <p:pos x="6000" y="0"/>
    <p:text>Which point in the slide do you refer to?
-Francisco Doblas-Reyes</p:text>
  </p:cm>
  <p:cm authorId="0" idx="4" dt="2017-04-29T15:45:14.148">
    <p:pos x="6000" y="100"/>
    <p:text>That's quite important I think. There is a big demand for information on the time scale covered by decadal forecasts and the studies that have emerged over the past few years have shown that there is skill to be harvested over the North Atlantic, with impacts on Atlantic hurricanes, European climate and Arctic sea ice trends.
-Louis-Philippe Caron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5" dt="2017-04-29T15:45:14.148">
    <p:pos x="6000" y="0"/>
    <p:text>Which point in the slide do you refer to?
-Francisco Doblas-Reyes</p:text>
  </p:cm>
  <p:cm authorId="0" idx="6" dt="2017-04-29T15:45:14.148">
    <p:pos x="6000" y="100"/>
    <p:text>That's quite important I think. There is a big demand for information on the time scale covered by decadal forecasts and the studies that have emerged over the past few years have shown that there is skill to be harvested over the North Atlantic, with impacts on Atlantic hurricanes, European climate and Arctic sea ice trends.
-Louis-Philippe Caron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32" name="Shape 3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0" name="Shape 70"/>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6" name="Shape 76"/>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3" name="Shape 23"/>
        <p:cNvGrpSpPr/>
        <p:nvPr/>
      </p:nvGrpSpPr>
      <p:grpSpPr>
        <a:xfrm>
          <a:off x="0" y="0"/>
          <a:ext cx="0" cy="0"/>
          <a:chOff x="0" y="0"/>
          <a:chExt cx="0" cy="0"/>
        </a:xfrm>
      </p:grpSpPr>
      <p:sp>
        <p:nvSpPr>
          <p:cNvPr id="24" name="Shape 24"/>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5" name="Shape 2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26" name="Shape 2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6" name="Shape 3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9" name="Shape 39"/>
        <p:cNvGrpSpPr/>
        <p:nvPr/>
      </p:nvGrpSpPr>
      <p:grpSpPr>
        <a:xfrm>
          <a:off x="0" y="0"/>
          <a:ext cx="0" cy="0"/>
          <a:chOff x="0" y="0"/>
          <a:chExt cx="0" cy="0"/>
        </a:xfrm>
      </p:grpSpPr>
      <p:sp>
        <p:nvSpPr>
          <p:cNvPr id="40" name="Shape 40"/>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1" name="Shape 4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42" name="Shape 4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5" name="Shape 45"/>
        <p:cNvGrpSpPr/>
        <p:nvPr/>
      </p:nvGrpSpPr>
      <p:grpSpPr>
        <a:xfrm>
          <a:off x="0" y="0"/>
          <a:ext cx="0" cy="0"/>
          <a:chOff x="0" y="0"/>
          <a:chExt cx="0" cy="0"/>
        </a:xfrm>
      </p:grpSpPr>
      <p:sp>
        <p:nvSpPr>
          <p:cNvPr id="46" name="Shape 4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7" name="Shape 47"/>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2" name="Shape 52"/>
        <p:cNvGrpSpPr/>
        <p:nvPr/>
      </p:nvGrpSpPr>
      <p:grpSpPr>
        <a:xfrm>
          <a:off x="0" y="0"/>
          <a:ext cx="0" cy="0"/>
          <a:chOff x="0" y="0"/>
          <a:chExt cx="0" cy="0"/>
        </a:xfrm>
      </p:grpSpPr>
      <p:sp>
        <p:nvSpPr>
          <p:cNvPr id="53" name="Shape 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4" name="Shape 5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5" name="Shape 55"/>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Shape 56"/>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7" name="Shape 57"/>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3" name="Shape 63"/>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omments" Target="../comments/commen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hyperlink" Target="http://www.metoffice.gov.uk/research/climate/seasonal-to-decadal/long-range/decadal-multimode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www.metoffice.gov.uk/research/climate/seasonal-to-decadal/long-range/decadal-multimode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685800" y="1268759"/>
            <a:ext cx="7772400" cy="1524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Near-Term Climate</a:t>
            </a:r>
          </a:p>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Predictability and Prediction</a:t>
            </a:r>
          </a:p>
        </p:txBody>
      </p:sp>
      <p:sp>
        <p:nvSpPr>
          <p:cNvPr id="85" name="Shape 85"/>
          <p:cNvSpPr txBox="1"/>
          <p:nvPr>
            <p:ph idx="1" type="subTitle"/>
          </p:nvPr>
        </p:nvSpPr>
        <p:spPr>
          <a:xfrm>
            <a:off x="539552" y="2780927"/>
            <a:ext cx="8064896"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888888"/>
              </a:buClr>
              <a:buSzPct val="25000"/>
              <a:buFont typeface="Arial"/>
              <a:buNone/>
            </a:pPr>
            <a:r>
              <a:rPr b="0" i="0" lang="en-GB" sz="3200" u="none" cap="none" strike="noStrike">
                <a:solidFill>
                  <a:srgbClr val="888888"/>
                </a:solidFill>
                <a:latin typeface="Calibri"/>
                <a:ea typeface="Calibri"/>
                <a:cs typeface="Calibri"/>
                <a:sym typeface="Calibri"/>
              </a:rPr>
              <a:t>IPCC AR6 Scoping Meeting – WGI Scene Setting</a:t>
            </a:r>
          </a:p>
          <a:p>
            <a:pPr indent="0" lvl="0" marL="0" marR="0" rtl="0" algn="ctr">
              <a:lnSpc>
                <a:spcPct val="100000"/>
              </a:lnSpc>
              <a:spcBef>
                <a:spcPts val="0"/>
              </a:spcBef>
              <a:spcAft>
                <a:spcPts val="0"/>
              </a:spcAft>
              <a:buClr>
                <a:srgbClr val="888888"/>
              </a:buClr>
              <a:buSzPct val="25000"/>
              <a:buFont typeface="Arial"/>
              <a:buNone/>
            </a:pPr>
            <a:r>
              <a:t/>
            </a:r>
            <a:endParaRPr b="0" i="0" sz="3200" u="none" cap="none" strike="noStrike">
              <a:solidFill>
                <a:srgbClr val="888888"/>
              </a:solidFill>
              <a:latin typeface="Calibri"/>
              <a:ea typeface="Calibri"/>
              <a:cs typeface="Calibri"/>
              <a:sym typeface="Calibri"/>
            </a:endParaRPr>
          </a:p>
          <a:p>
            <a:pPr indent="0" lvl="0" marL="0" marR="0" rtl="0" algn="ctr">
              <a:lnSpc>
                <a:spcPct val="100000"/>
              </a:lnSpc>
              <a:spcBef>
                <a:spcPts val="0"/>
              </a:spcBef>
              <a:spcAft>
                <a:spcPts val="0"/>
              </a:spcAft>
              <a:buClr>
                <a:srgbClr val="888888"/>
              </a:buClr>
              <a:buSzPct val="25000"/>
              <a:buFont typeface="Arial"/>
              <a:buNone/>
            </a:pPr>
            <a:r>
              <a:rPr b="0" i="0" lang="en-GB" sz="3200" u="none" cap="none" strike="noStrike">
                <a:solidFill>
                  <a:srgbClr val="888888"/>
                </a:solidFill>
                <a:latin typeface="Calibri"/>
                <a:ea typeface="Calibri"/>
                <a:cs typeface="Calibri"/>
                <a:sym typeface="Calibri"/>
              </a:rPr>
              <a:t>F.J. Doblas-Reyes (BSC), June-Yi Lee (ICCP)</a:t>
            </a:r>
          </a:p>
          <a:p>
            <a:pPr indent="0" lvl="0" marL="0" marR="0" rtl="0" algn="ctr">
              <a:lnSpc>
                <a:spcPct val="100000"/>
              </a:lnSpc>
              <a:spcBef>
                <a:spcPts val="0"/>
              </a:spcBef>
              <a:spcAft>
                <a:spcPts val="0"/>
              </a:spcAft>
              <a:buClr>
                <a:srgbClr val="888888"/>
              </a:buClr>
              <a:buSzPct val="25000"/>
              <a:buFont typeface="Arial"/>
              <a:buNone/>
            </a:pPr>
            <a:r>
              <a:t/>
            </a:r>
            <a:endParaRPr b="0" i="0" sz="3200" u="none" cap="none" strike="noStrike">
              <a:solidFill>
                <a:srgbClr val="888888"/>
              </a:solidFill>
              <a:latin typeface="Calibri"/>
              <a:ea typeface="Calibri"/>
              <a:cs typeface="Calibri"/>
              <a:sym typeface="Calibri"/>
            </a:endParaRPr>
          </a:p>
          <a:p>
            <a:pPr indent="0" lvl="0" marL="0" marR="0" rtl="0" algn="ctr">
              <a:lnSpc>
                <a:spcPct val="100000"/>
              </a:lnSpc>
              <a:spcBef>
                <a:spcPts val="0"/>
              </a:spcBef>
              <a:spcAft>
                <a:spcPts val="0"/>
              </a:spcAft>
              <a:buClr>
                <a:srgbClr val="888888"/>
              </a:buClr>
              <a:buSzPct val="25000"/>
              <a:buFont typeface="Arial"/>
              <a:buNone/>
            </a:pPr>
            <a:r>
              <a:rPr b="0" i="0" lang="en-GB" sz="2400" u="none" cap="none" strike="noStrike">
                <a:solidFill>
                  <a:srgbClr val="888888"/>
                </a:solidFill>
                <a:latin typeface="Calibri"/>
                <a:ea typeface="Calibri"/>
                <a:cs typeface="Calibri"/>
                <a:sym typeface="Calibri"/>
              </a:rPr>
              <a:t>with contributions from WGSIP, DCPP, DCVP, GC-NTCP, A. Weisheimer, E. Hawkins, J. Kinter III, B. Kirtman, N. Dunstone, M. Ménégoz, L.-P. Caron</a:t>
            </a:r>
          </a:p>
        </p:txBody>
      </p:sp>
      <p:pic>
        <p:nvPicPr>
          <p:cNvPr id="86" name="Shape 86"/>
          <p:cNvPicPr preferRelativeResize="0"/>
          <p:nvPr/>
        </p:nvPicPr>
        <p:blipFill rotWithShape="1">
          <a:blip r:embed="rId3">
            <a:alphaModFix/>
          </a:blip>
          <a:srcRect b="0" l="0" r="0" t="0"/>
          <a:stretch/>
        </p:blipFill>
        <p:spPr>
          <a:xfrm>
            <a:off x="0" y="0"/>
            <a:ext cx="9144000" cy="876300"/>
          </a:xfrm>
          <a:prstGeom prst="rect">
            <a:avLst/>
          </a:prstGeom>
          <a:noFill/>
          <a:ln>
            <a:noFill/>
          </a:ln>
        </p:spPr>
      </p:pic>
      <p:pic>
        <p:nvPicPr>
          <p:cNvPr id="87" name="Shape 87"/>
          <p:cNvPicPr preferRelativeResize="0"/>
          <p:nvPr/>
        </p:nvPicPr>
        <p:blipFill rotWithShape="1">
          <a:blip r:embed="rId4">
            <a:alphaModFix/>
          </a:blip>
          <a:srcRect b="0" l="0" r="0" t="0"/>
          <a:stretch/>
        </p:blipFill>
        <p:spPr>
          <a:xfrm>
            <a:off x="35495" y="6134775"/>
            <a:ext cx="2808311" cy="750609"/>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8100392" y="5974851"/>
            <a:ext cx="1002826" cy="8831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
        <p:nvSpPr>
          <p:cNvPr id="165" name="Shape 165"/>
          <p:cNvSpPr txBox="1"/>
          <p:nvPr>
            <p:ph idx="1" type="body"/>
          </p:nvPr>
        </p:nvSpPr>
        <p:spPr>
          <a:xfrm>
            <a:off x="457200" y="3145159"/>
            <a:ext cx="5102700" cy="26964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Make a better use of the </a:t>
            </a:r>
            <a:r>
              <a:rPr b="0" i="0" lang="en-GB" sz="2400" u="none" cap="none" strike="noStrike">
                <a:solidFill>
                  <a:srgbClr val="FF0000"/>
                </a:solidFill>
                <a:latin typeface="Calibri"/>
                <a:ea typeface="Calibri"/>
                <a:cs typeface="Calibri"/>
                <a:sym typeface="Calibri"/>
              </a:rPr>
              <a:t>drift information</a:t>
            </a:r>
            <a:r>
              <a:rPr b="0" i="0" lang="en-GB" sz="2400" u="none" cap="none" strike="noStrike">
                <a:solidFill>
                  <a:schemeClr val="dk1"/>
                </a:solidFill>
                <a:latin typeface="Calibri"/>
                <a:ea typeface="Calibri"/>
                <a:cs typeface="Calibri"/>
                <a:sym typeface="Calibri"/>
              </a:rPr>
              <a:t>, including the interaction between the drift and the forced signal</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Role in the global stocktake</a:t>
            </a:r>
            <a:r>
              <a:rPr b="0" i="0" lang="en-GB" sz="2400" u="none" cap="none" strike="noStrike">
                <a:solidFill>
                  <a:schemeClr val="dk1"/>
                </a:solidFill>
                <a:latin typeface="Calibri"/>
                <a:ea typeface="Calibri"/>
                <a:cs typeface="Calibri"/>
                <a:sym typeface="Calibri"/>
              </a:rPr>
              <a:t> (near-term mitigation, attribution) especially after operationalisation of decadal prediction -&gt; </a:t>
            </a:r>
            <a:r>
              <a:rPr b="0" i="0" lang="en-GB" sz="2400" u="none" cap="none" strike="noStrike">
                <a:solidFill>
                  <a:srgbClr val="FF0000"/>
                </a:solidFill>
                <a:latin typeface="Calibri"/>
                <a:ea typeface="Calibri"/>
                <a:cs typeface="Calibri"/>
                <a:sym typeface="Calibri"/>
              </a:rPr>
              <a:t>WGIII</a:t>
            </a:r>
          </a:p>
        </p:txBody>
      </p:sp>
      <p:grpSp>
        <p:nvGrpSpPr>
          <p:cNvPr id="166" name="Shape 166"/>
          <p:cNvGrpSpPr/>
          <p:nvPr/>
        </p:nvGrpSpPr>
        <p:grpSpPr>
          <a:xfrm>
            <a:off x="5724127" y="2564903"/>
            <a:ext cx="3330575" cy="3149600"/>
            <a:chOff x="5368342" y="899671"/>
            <a:chExt cx="3704157" cy="3380885"/>
          </a:xfrm>
        </p:grpSpPr>
        <p:pic>
          <p:nvPicPr>
            <p:cNvPr id="167" name="Shape 167"/>
            <p:cNvPicPr preferRelativeResize="0"/>
            <p:nvPr/>
          </p:nvPicPr>
          <p:blipFill rotWithShape="1">
            <a:blip r:embed="rId3">
              <a:alphaModFix/>
            </a:blip>
            <a:srcRect b="0" l="0" r="0" t="0"/>
            <a:stretch/>
          </p:blipFill>
          <p:spPr>
            <a:xfrm>
              <a:off x="5368342" y="899671"/>
              <a:ext cx="3704157" cy="3380885"/>
            </a:xfrm>
            <a:prstGeom prst="rect">
              <a:avLst/>
            </a:prstGeom>
            <a:noFill/>
            <a:ln>
              <a:noFill/>
            </a:ln>
          </p:spPr>
        </p:pic>
        <p:sp>
          <p:nvSpPr>
            <p:cNvPr id="168" name="Shape 168"/>
            <p:cNvSpPr/>
            <p:nvPr/>
          </p:nvSpPr>
          <p:spPr>
            <a:xfrm>
              <a:off x="5742642" y="899671"/>
              <a:ext cx="810393" cy="224938"/>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Font typeface="Arial"/>
                <a:buNone/>
              </a:pPr>
              <a:r>
                <a:t/>
              </a:r>
              <a:endParaRPr b="0" i="0" sz="1400" u="none" cap="none" strike="noStrike">
                <a:solidFill>
                  <a:schemeClr val="lt1"/>
                </a:solidFill>
                <a:latin typeface="Arial"/>
                <a:ea typeface="Arial"/>
                <a:cs typeface="Arial"/>
                <a:sym typeface="Arial"/>
              </a:endParaRPr>
            </a:p>
          </p:txBody>
        </p:sp>
      </p:grpSp>
      <p:sp>
        <p:nvSpPr>
          <p:cNvPr id="169" name="Shape 169"/>
          <p:cNvSpPr txBox="1"/>
          <p:nvPr/>
        </p:nvSpPr>
        <p:spPr>
          <a:xfrm>
            <a:off x="457200" y="1143149"/>
            <a:ext cx="8229600" cy="3798019"/>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Improve the use of information from uncertain observations, large ensembles and the millennium simulations (PAGES2K)</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Test emergent constraint methodologies in the near-term</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Need for </a:t>
            </a:r>
            <a:r>
              <a:rPr b="0" i="0" lang="en-GB" sz="2400" u="none" cap="none" strike="noStrike">
                <a:solidFill>
                  <a:srgbClr val="FF0000"/>
                </a:solidFill>
                <a:latin typeface="Calibri"/>
                <a:ea typeface="Calibri"/>
                <a:cs typeface="Calibri"/>
                <a:sym typeface="Calibri"/>
              </a:rPr>
              <a:t>reliable</a:t>
            </a:r>
            <a:r>
              <a:rPr b="0" i="0" lang="en-GB" sz="2400" u="none" cap="none" strike="noStrike">
                <a:solidFill>
                  <a:schemeClr val="dk1"/>
                </a:solidFill>
                <a:latin typeface="Calibri"/>
                <a:ea typeface="Calibri"/>
                <a:cs typeface="Calibri"/>
                <a:sym typeface="Calibri"/>
              </a:rPr>
              <a:t> (or robust) </a:t>
            </a:r>
            <a:r>
              <a:rPr b="0" i="0" lang="en-GB" sz="2400" u="none" cap="none" strike="noStrike">
                <a:solidFill>
                  <a:srgbClr val="FF0000"/>
                </a:solidFill>
                <a:latin typeface="Calibri"/>
                <a:ea typeface="Calibri"/>
                <a:cs typeface="Calibri"/>
                <a:sym typeface="Calibri"/>
              </a:rPr>
              <a:t>probability statements</a:t>
            </a:r>
            <a:r>
              <a:rPr b="0" i="0" lang="en-GB" sz="2400" u="none" cap="none" strike="noStrike">
                <a:solidFill>
                  <a:schemeClr val="dk1"/>
                </a:solidFill>
                <a:latin typeface="Calibri"/>
                <a:ea typeface="Calibri"/>
                <a:cs typeface="Calibri"/>
                <a:sym typeface="Calibri"/>
              </a:rPr>
              <a:t>, particularly for user-defined extremes</a:t>
            </a:r>
          </a:p>
          <a:p>
            <a:pPr indent="-292100" lvl="0" marL="342900" marR="0" rtl="0" algn="l">
              <a:lnSpc>
                <a:spcPct val="100000"/>
              </a:lnSpc>
              <a:spcBef>
                <a:spcPts val="640"/>
              </a:spcBef>
              <a:spcAft>
                <a:spcPts val="0"/>
              </a:spcAft>
              <a:buClr>
                <a:schemeClr val="dk1"/>
              </a:buClr>
              <a:buFont typeface="Arial"/>
              <a:buNone/>
            </a:pPr>
            <a:r>
              <a:t/>
            </a:r>
            <a:endParaRPr b="0" i="0" sz="2400" u="none" cap="none" strike="noStrike">
              <a:solidFill>
                <a:schemeClr val="dk1"/>
              </a:solidFill>
              <a:latin typeface="Calibri"/>
              <a:ea typeface="Calibri"/>
              <a:cs typeface="Calibri"/>
              <a:sym typeface="Calibri"/>
            </a:endParaRPr>
          </a:p>
        </p:txBody>
      </p:sp>
      <p:sp>
        <p:nvSpPr>
          <p:cNvPr id="170" name="Shape 170"/>
          <p:cNvSpPr txBox="1"/>
          <p:nvPr/>
        </p:nvSpPr>
        <p:spPr>
          <a:xfrm>
            <a:off x="5757853" y="5589239"/>
            <a:ext cx="3386145" cy="136815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2000" u="none" cap="none" strike="noStrike">
                <a:solidFill>
                  <a:schemeClr val="dk1"/>
                </a:solidFill>
                <a:latin typeface="Calibri"/>
                <a:ea typeface="Calibri"/>
                <a:cs typeface="Calibri"/>
                <a:sym typeface="Calibri"/>
              </a:rPr>
              <a:t>Drift of the top 700 m western North Atlantic subpolar gyre in CERFACS decadal predictions</a:t>
            </a:r>
          </a:p>
          <a:p>
            <a:pPr indent="0" lvl="0" marL="0" marR="0" rtl="0" algn="l">
              <a:lnSpc>
                <a:spcPct val="100000"/>
              </a:lnSpc>
              <a:spcBef>
                <a:spcPts val="0"/>
              </a:spcBef>
              <a:spcAft>
                <a:spcPts val="0"/>
              </a:spcAft>
              <a:buClr>
                <a:schemeClr val="dk1"/>
              </a:buClr>
              <a:buSzPct val="25000"/>
              <a:buFont typeface="Arial"/>
              <a:buNone/>
            </a:pPr>
            <a:r>
              <a:rPr b="0" i="0" lang="en-GB" sz="1600" u="none" cap="none" strike="noStrike">
                <a:solidFill>
                  <a:schemeClr val="dk1"/>
                </a:solidFill>
                <a:latin typeface="Calibri"/>
                <a:ea typeface="Calibri"/>
                <a:cs typeface="Calibri"/>
                <a:sym typeface="Calibri"/>
              </a:rPr>
              <a:t>Sánchez-Gómez (2016)</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b="0" l="0" r="0" t="0"/>
          <a:stretch/>
        </p:blipFill>
        <p:spPr>
          <a:xfrm>
            <a:off x="4519525" y="1268759"/>
            <a:ext cx="4588978" cy="3298328"/>
          </a:xfrm>
          <a:prstGeom prst="rect">
            <a:avLst/>
          </a:prstGeom>
          <a:noFill/>
          <a:ln>
            <a:noFill/>
          </a:ln>
        </p:spPr>
      </p:pic>
      <p:sp>
        <p:nvSpPr>
          <p:cNvPr id="176" name="Shape 176"/>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
        <p:nvSpPr>
          <p:cNvPr id="177" name="Shape 177"/>
          <p:cNvSpPr txBox="1"/>
          <p:nvPr>
            <p:ph idx="1" type="body"/>
          </p:nvPr>
        </p:nvSpPr>
        <p:spPr>
          <a:xfrm>
            <a:off x="35495" y="1143148"/>
            <a:ext cx="4690863" cy="5714851"/>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climate predictions to formulate near-term regional </a:t>
            </a:r>
            <a:r>
              <a:rPr b="0" i="0" lang="en-GB" sz="2400" u="none" cap="none" strike="noStrike">
                <a:solidFill>
                  <a:srgbClr val="FF0000"/>
                </a:solidFill>
                <a:latin typeface="Calibri"/>
                <a:ea typeface="Calibri"/>
                <a:cs typeface="Calibri"/>
                <a:sym typeface="Calibri"/>
              </a:rPr>
              <a:t>attribution</a:t>
            </a:r>
            <a:r>
              <a:rPr b="0" i="0" lang="en-GB" sz="2400" u="none" cap="none" strike="noStrike">
                <a:solidFill>
                  <a:schemeClr val="dk1"/>
                </a:solidFill>
                <a:latin typeface="Calibri"/>
                <a:ea typeface="Calibri"/>
                <a:cs typeface="Calibri"/>
                <a:sym typeface="Calibri"/>
              </a:rPr>
              <a:t> statements subject to recent past conditions</a:t>
            </a:r>
          </a:p>
          <a:p>
            <a:pPr indent="-261937" lvl="1" marL="896938"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need large ensembles</a:t>
            </a:r>
          </a:p>
          <a:p>
            <a:pPr indent="-261937" lvl="1" marL="896938"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impact of mitigation efforts</a:t>
            </a:r>
          </a:p>
          <a:p>
            <a:pPr indent="-292100" lvl="0" marL="342900" marR="0" rtl="0" algn="l">
              <a:lnSpc>
                <a:spcPct val="100000"/>
              </a:lnSpc>
              <a:spcBef>
                <a:spcPts val="640"/>
              </a:spcBef>
              <a:spcAft>
                <a:spcPts val="0"/>
              </a:spcAft>
              <a:buClr>
                <a:schemeClr val="dk1"/>
              </a:buClr>
              <a:buSzPct val="100000"/>
              <a:buFont typeface="Arial"/>
              <a:buChar char="•"/>
            </a:pPr>
            <a:r>
              <a:rPr lang="en-GB" sz="2400"/>
              <a:t>S</a:t>
            </a:r>
            <a:r>
              <a:rPr b="0" i="0" lang="en-GB" sz="2400" u="none" cap="none" strike="noStrike">
                <a:solidFill>
                  <a:schemeClr val="dk1"/>
                </a:solidFill>
                <a:latin typeface="Calibri"/>
                <a:ea typeface="Calibri"/>
                <a:cs typeface="Calibri"/>
                <a:sym typeface="Calibri"/>
              </a:rPr>
              <a:t>hort-term ocean carbon uptake to assess </a:t>
            </a:r>
            <a:r>
              <a:rPr b="0" i="0" lang="en-GB" sz="2400" u="none" cap="none" strike="noStrike">
                <a:solidFill>
                  <a:srgbClr val="FF0000"/>
                </a:solidFill>
                <a:latin typeface="Calibri"/>
                <a:ea typeface="Calibri"/>
                <a:cs typeface="Calibri"/>
                <a:sym typeface="Calibri"/>
              </a:rPr>
              <a:t>mitigation efficiency</a:t>
            </a:r>
          </a:p>
          <a:p>
            <a:pPr indent="-261937" lvl="1" marL="896938"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consider internal variability</a:t>
            </a:r>
          </a:p>
          <a:p>
            <a:pPr indent="-261937" lvl="1" marL="896938"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attribution of carbon-cycle variations (natural or anthropogenic) versus near-term scenarios with/without mitigation (impact of NDCs)</a:t>
            </a:r>
          </a:p>
        </p:txBody>
      </p:sp>
      <p:sp>
        <p:nvSpPr>
          <p:cNvPr id="178" name="Shape 178"/>
          <p:cNvSpPr txBox="1"/>
          <p:nvPr/>
        </p:nvSpPr>
        <p:spPr>
          <a:xfrm>
            <a:off x="4788023" y="4608512"/>
            <a:ext cx="4320480" cy="213285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2000" u="none" cap="none" strike="noStrike">
                <a:solidFill>
                  <a:schemeClr val="dk1"/>
                </a:solidFill>
                <a:latin typeface="Calibri"/>
                <a:ea typeface="Calibri"/>
                <a:cs typeface="Calibri"/>
                <a:sym typeface="Calibri"/>
              </a:rPr>
              <a:t>Halving of probability in extremes date: an indication of when the likelihood of extreme seasonal warmth in an emission-mitigated world is half that of the same warmth in the unmitigated world</a:t>
            </a:r>
          </a:p>
          <a:p>
            <a:pPr indent="0" lvl="0" marL="0" marR="0" rtl="0" algn="l">
              <a:lnSpc>
                <a:spcPct val="100000"/>
              </a:lnSpc>
              <a:spcBef>
                <a:spcPts val="0"/>
              </a:spcBef>
              <a:spcAft>
                <a:spcPts val="0"/>
              </a:spcAft>
              <a:buClr>
                <a:schemeClr val="dk1"/>
              </a:buClr>
              <a:buSzPct val="25000"/>
              <a:buFont typeface="Arial"/>
              <a:buNone/>
            </a:pPr>
            <a:r>
              <a:rPr b="0" i="0" lang="en-GB" sz="1600" u="none" cap="none" strike="noStrike">
                <a:solidFill>
                  <a:schemeClr val="dk1"/>
                </a:solidFill>
                <a:latin typeface="Calibri"/>
                <a:ea typeface="Calibri"/>
                <a:cs typeface="Calibri"/>
                <a:sym typeface="Calibri"/>
              </a:rPr>
              <a:t>Ciavarella et al. (2017)</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Long version for BOG</a:t>
            </a:r>
          </a:p>
        </p:txBody>
      </p:sp>
      <p:sp>
        <p:nvSpPr>
          <p:cNvPr id="184" name="Shape 184"/>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Introduction</a:t>
            </a:r>
          </a:p>
        </p:txBody>
      </p:sp>
      <p:sp>
        <p:nvSpPr>
          <p:cNvPr id="190" name="Shape 190"/>
          <p:cNvSpPr txBox="1"/>
          <p:nvPr>
            <p:ph idx="1" type="body"/>
          </p:nvPr>
        </p:nvSpPr>
        <p:spPr>
          <a:xfrm>
            <a:off x="457200" y="976650"/>
            <a:ext cx="8229600" cy="5642400"/>
          </a:xfrm>
          <a:prstGeom prst="rect">
            <a:avLst/>
          </a:prstGeom>
          <a:noFill/>
          <a:ln>
            <a:noFill/>
          </a:ln>
        </p:spPr>
        <p:txBody>
          <a:bodyPr anchorCtr="0" anchor="t" bIns="45700" lIns="91425" rIns="91425" tIns="45700">
            <a:noAutofit/>
          </a:bodyPr>
          <a:lstStyle/>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Variability, predictability and prediction are closely linked</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Systems aim at predicting the relevant variability up to the level that predictability estimates suggest is possible</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Predictability is non-observable and changes across time scales, variables and regions</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Variability that can be expected to be predicted in the near-term: regional temperature, precipitation, ENSO, AMO, IPO, trans-basin variability, tropical circulation, sea ice, soil moisture, vegetation, ecosystem variability; extremes in all those variables and processes</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The question is the timing of climate variations for the next 30 years</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Model biases in simulating decadal to multi-decadal variability such as IPO and AMO affect skill -&gt; Link to model evaluation</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Decadal climate predictions allow to both phase in the internal variability and correct the forced model response</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Climate prediction and event attribution are increasingly connected</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Close links exist with climate services (GFCS) as many stakeholders make decisions on interannual to interdecadal time scales -&gt; WGII</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Predictability and prediction rely on scientific coordination from WCRP’s CLIVAR, WGSIP, DCPP, GC-NTCP, as well as increasingly from WMO’s CBS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body"/>
          </p:nvPr>
        </p:nvSpPr>
        <p:spPr>
          <a:xfrm>
            <a:off x="1813200" y="4981575"/>
            <a:ext cx="6172199" cy="1490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GB" sz="3000" u="none" cap="none" strike="noStrike">
                <a:solidFill>
                  <a:schemeClr val="dk1"/>
                </a:solidFill>
                <a:latin typeface="Calibri"/>
                <a:ea typeface="Calibri"/>
                <a:cs typeface="Calibri"/>
                <a:sym typeface="Calibri"/>
              </a:rPr>
              <a:t>Climate Prediction</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Multi-seasonal, annual, multi-annual, up to decades</a:t>
            </a:r>
          </a:p>
          <a:p>
            <a:pPr indent="-355600" lvl="0" marL="457200" marR="0" rtl="0" algn="l">
              <a:lnSpc>
                <a:spcPct val="100000"/>
              </a:lnSpc>
              <a:spcBef>
                <a:spcPts val="0"/>
              </a:spcBef>
              <a:spcAft>
                <a:spcPts val="0"/>
              </a:spcAft>
              <a:buClr>
                <a:schemeClr val="dk1"/>
              </a:buClr>
              <a:buSzPct val="100000"/>
              <a:buFont typeface="Arial"/>
              <a:buChar char="●"/>
            </a:pPr>
            <a:r>
              <a:rPr b="0" i="1" lang="en-GB" sz="2000" u="none" cap="none" strike="noStrike">
                <a:solidFill>
                  <a:schemeClr val="dk1"/>
                </a:solidFill>
                <a:latin typeface="Calibri"/>
                <a:ea typeface="Calibri"/>
                <a:cs typeface="Calibri"/>
                <a:sym typeface="Calibri"/>
              </a:rPr>
              <a:t>Initialized</a:t>
            </a:r>
            <a:r>
              <a:rPr b="0" i="0" lang="en-GB" sz="2000" u="none" cap="none" strike="noStrike">
                <a:solidFill>
                  <a:schemeClr val="dk1"/>
                </a:solidFill>
                <a:latin typeface="Calibri"/>
                <a:ea typeface="Calibri"/>
                <a:cs typeface="Calibri"/>
                <a:sym typeface="Calibri"/>
              </a:rPr>
              <a:t> forecasts of </a:t>
            </a:r>
            <a:r>
              <a:rPr b="0" i="1" lang="en-GB" sz="2000" u="none" cap="none" strike="noStrike">
                <a:solidFill>
                  <a:schemeClr val="dk1"/>
                </a:solidFill>
                <a:latin typeface="Calibri"/>
                <a:ea typeface="Calibri"/>
                <a:cs typeface="Calibri"/>
                <a:sym typeface="Calibri"/>
              </a:rPr>
              <a:t>both</a:t>
            </a:r>
            <a:r>
              <a:rPr b="0" i="0" lang="en-GB" sz="2000" u="none" cap="none" strike="noStrike">
                <a:solidFill>
                  <a:schemeClr val="dk1"/>
                </a:solidFill>
                <a:latin typeface="Calibri"/>
                <a:ea typeface="Calibri"/>
                <a:cs typeface="Calibri"/>
                <a:sym typeface="Calibri"/>
              </a:rPr>
              <a:t> forced and internally generated components of variability</a:t>
            </a:r>
          </a:p>
        </p:txBody>
      </p:sp>
      <p:grpSp>
        <p:nvGrpSpPr>
          <p:cNvPr id="196" name="Shape 196"/>
          <p:cNvGrpSpPr/>
          <p:nvPr/>
        </p:nvGrpSpPr>
        <p:grpSpPr>
          <a:xfrm>
            <a:off x="440293" y="1054237"/>
            <a:ext cx="8274176" cy="3588378"/>
            <a:chOff x="0" y="0"/>
            <a:chExt cx="2147483554" cy="2147483642"/>
          </a:xfrm>
        </p:grpSpPr>
        <p:grpSp>
          <p:nvGrpSpPr>
            <p:cNvPr id="197" name="Shape 197"/>
            <p:cNvGrpSpPr/>
            <p:nvPr/>
          </p:nvGrpSpPr>
          <p:grpSpPr>
            <a:xfrm>
              <a:off x="243444250" y="0"/>
              <a:ext cx="1312602236" cy="2147483642"/>
              <a:chOff x="0" y="0"/>
              <a:chExt cx="2147483642" cy="2147483642"/>
            </a:xfrm>
          </p:grpSpPr>
          <p:pic>
            <p:nvPicPr>
              <p:cNvPr id="198" name="Shape 198"/>
              <p:cNvPicPr preferRelativeResize="0"/>
              <p:nvPr/>
            </p:nvPicPr>
            <p:blipFill rotWithShape="1">
              <a:blip r:embed="rId3">
                <a:alphaModFix/>
              </a:blip>
              <a:srcRect b="0" l="0" r="0" t="0"/>
              <a:stretch/>
            </p:blipFill>
            <p:spPr>
              <a:xfrm>
                <a:off x="0" y="0"/>
                <a:ext cx="2147483642" cy="2147483642"/>
              </a:xfrm>
              <a:prstGeom prst="rect">
                <a:avLst/>
              </a:prstGeom>
              <a:noFill/>
              <a:ln>
                <a:noFill/>
              </a:ln>
            </p:spPr>
          </p:pic>
          <p:sp>
            <p:nvSpPr>
              <p:cNvPr id="199" name="Shape 199"/>
              <p:cNvSpPr txBox="1"/>
              <p:nvPr/>
            </p:nvSpPr>
            <p:spPr>
              <a:xfrm>
                <a:off x="129492125" y="184712587"/>
                <a:ext cx="1874836120" cy="176115216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4990"/>
                  </a:solidFill>
                  <a:latin typeface="Arial"/>
                  <a:ea typeface="Arial"/>
                  <a:cs typeface="Arial"/>
                  <a:sym typeface="Arial"/>
                </a:endParaRPr>
              </a:p>
            </p:txBody>
          </p:sp>
        </p:grpSp>
        <p:sp>
          <p:nvSpPr>
            <p:cNvPr id="200" name="Shape 200"/>
            <p:cNvSpPr txBox="1"/>
            <p:nvPr/>
          </p:nvSpPr>
          <p:spPr>
            <a:xfrm>
              <a:off x="10988584" y="1054268600"/>
              <a:ext cx="1991681030" cy="410833602"/>
            </a:xfrm>
            <a:prstGeom prst="rect">
              <a:avLst/>
            </a:prstGeom>
            <a:gradFill>
              <a:gsLst>
                <a:gs pos="0">
                  <a:srgbClr val="000000"/>
                </a:gs>
                <a:gs pos="100000">
                  <a:srgbClr val="FFFFFF">
                    <a:alpha val="0"/>
                  </a:srgbClr>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4990"/>
                </a:solidFill>
                <a:latin typeface="Arial"/>
                <a:ea typeface="Arial"/>
                <a:cs typeface="Arial"/>
                <a:sym typeface="Arial"/>
              </a:endParaRPr>
            </a:p>
          </p:txBody>
        </p:sp>
        <p:sp>
          <p:nvSpPr>
            <p:cNvPr id="201" name="Shape 201"/>
            <p:cNvSpPr txBox="1"/>
            <p:nvPr/>
          </p:nvSpPr>
          <p:spPr>
            <a:xfrm rot="10800000">
              <a:off x="233507386" y="1490439797"/>
              <a:ext cx="1858248413" cy="410833602"/>
            </a:xfrm>
            <a:prstGeom prst="rect">
              <a:avLst/>
            </a:prstGeom>
            <a:gradFill>
              <a:gsLst>
                <a:gs pos="0">
                  <a:srgbClr val="000000"/>
                </a:gs>
                <a:gs pos="100000">
                  <a:srgbClr val="FFFFFF">
                    <a:alpha val="0"/>
                  </a:srgbClr>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4990"/>
                </a:solidFill>
                <a:latin typeface="Arial"/>
                <a:ea typeface="Arial"/>
                <a:cs typeface="Arial"/>
                <a:sym typeface="Arial"/>
              </a:endParaRPr>
            </a:p>
          </p:txBody>
        </p:sp>
        <p:cxnSp>
          <p:nvCxnSpPr>
            <p:cNvPr id="202" name="Shape 202"/>
            <p:cNvCxnSpPr/>
            <p:nvPr/>
          </p:nvCxnSpPr>
          <p:spPr>
            <a:xfrm>
              <a:off x="10988584" y="875094400"/>
              <a:ext cx="2103136779" cy="25337802"/>
            </a:xfrm>
            <a:prstGeom prst="straightConnector1">
              <a:avLst/>
            </a:prstGeom>
            <a:noFill/>
            <a:ln cap="flat" cmpd="sng" w="57150">
              <a:solidFill>
                <a:srgbClr val="004990"/>
              </a:solidFill>
              <a:prstDash val="solid"/>
              <a:miter/>
              <a:headEnd len="med" w="med" type="none"/>
              <a:tailEnd len="lg" w="lg" type="triangle"/>
            </a:ln>
          </p:spPr>
        </p:cxnSp>
        <p:sp>
          <p:nvSpPr>
            <p:cNvPr id="203" name="Shape 203"/>
            <p:cNvSpPr txBox="1"/>
            <p:nvPr/>
          </p:nvSpPr>
          <p:spPr>
            <a:xfrm>
              <a:off x="22369745" y="1156524300"/>
              <a:ext cx="623209716" cy="191842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1" i="0" lang="en-GB" sz="1600" u="none" cap="none" strike="noStrike">
                  <a:solidFill>
                    <a:srgbClr val="FFFFFF"/>
                  </a:solidFill>
                  <a:latin typeface="Calibri"/>
                  <a:ea typeface="Calibri"/>
                  <a:cs typeface="Calibri"/>
                  <a:sym typeface="Calibri"/>
                </a:rPr>
                <a:t>Initial-value driven</a:t>
              </a:r>
            </a:p>
          </p:txBody>
        </p:sp>
        <p:sp>
          <p:nvSpPr>
            <p:cNvPr id="204" name="Shape 204"/>
            <p:cNvSpPr txBox="1"/>
            <p:nvPr/>
          </p:nvSpPr>
          <p:spPr>
            <a:xfrm>
              <a:off x="1190299400" y="1618938500"/>
              <a:ext cx="867705871" cy="191842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1" i="0" lang="en-GB" sz="1600" u="none" cap="none" strike="noStrike">
                  <a:solidFill>
                    <a:srgbClr val="FFFFFF"/>
                  </a:solidFill>
                  <a:latin typeface="Calibri"/>
                  <a:ea typeface="Calibri"/>
                  <a:cs typeface="Calibri"/>
                  <a:sym typeface="Calibri"/>
                </a:rPr>
                <a:t>Boundary-condition driven</a:t>
              </a:r>
            </a:p>
          </p:txBody>
        </p:sp>
        <p:sp>
          <p:nvSpPr>
            <p:cNvPr id="205" name="Shape 205"/>
            <p:cNvSpPr txBox="1"/>
            <p:nvPr/>
          </p:nvSpPr>
          <p:spPr>
            <a:xfrm>
              <a:off x="1836271000" y="925769900"/>
              <a:ext cx="311212554" cy="191842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Time</a:t>
              </a:r>
            </a:p>
          </p:txBody>
        </p:sp>
        <p:sp>
          <p:nvSpPr>
            <p:cNvPr id="206" name="Shape 206"/>
            <p:cNvSpPr txBox="1"/>
            <p:nvPr/>
          </p:nvSpPr>
          <p:spPr>
            <a:xfrm>
              <a:off x="0" y="515840900"/>
              <a:ext cx="311212554" cy="3312007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Weather forecasts</a:t>
              </a:r>
            </a:p>
          </p:txBody>
        </p:sp>
        <p:sp>
          <p:nvSpPr>
            <p:cNvPr id="207" name="Shape 207"/>
            <p:cNvSpPr txBox="1"/>
            <p:nvPr/>
          </p:nvSpPr>
          <p:spPr>
            <a:xfrm>
              <a:off x="333974600" y="258843625"/>
              <a:ext cx="589459075" cy="4732734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Subseasonal to seasonal forecasts (2 weeks-18 months)</a:t>
              </a:r>
            </a:p>
          </p:txBody>
        </p:sp>
        <p:sp>
          <p:nvSpPr>
            <p:cNvPr id="208" name="Shape 208"/>
            <p:cNvSpPr txBox="1"/>
            <p:nvPr/>
          </p:nvSpPr>
          <p:spPr>
            <a:xfrm>
              <a:off x="923826000" y="387342200"/>
              <a:ext cx="556101013" cy="3330105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Decadal forecasts (18 months-30 years)</a:t>
              </a:r>
            </a:p>
          </p:txBody>
        </p:sp>
        <p:sp>
          <p:nvSpPr>
            <p:cNvPr id="209" name="Shape 209"/>
            <p:cNvSpPr txBox="1"/>
            <p:nvPr/>
          </p:nvSpPr>
          <p:spPr>
            <a:xfrm>
              <a:off x="1490915600" y="375578525"/>
              <a:ext cx="556101013" cy="3312007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Climate-change projections</a:t>
              </a: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Lessons from AR5</a:t>
            </a:r>
          </a:p>
        </p:txBody>
      </p:sp>
      <p:sp>
        <p:nvSpPr>
          <p:cNvPr id="215" name="Shape 215"/>
          <p:cNvSpPr txBox="1"/>
          <p:nvPr>
            <p:ph idx="1" type="body"/>
          </p:nvPr>
        </p:nvSpPr>
        <p:spPr>
          <a:xfrm>
            <a:off x="457200" y="976650"/>
            <a:ext cx="8229600" cy="5642400"/>
          </a:xfrm>
          <a:prstGeom prst="rect">
            <a:avLst/>
          </a:prstGeom>
          <a:noFill/>
          <a:ln>
            <a:noFill/>
          </a:ln>
        </p:spPr>
        <p:txBody>
          <a:bodyPr anchorCtr="0" anchor="t" bIns="45700" lIns="91425" rIns="91425" tIns="45700">
            <a:noAutofit/>
          </a:bodyPr>
          <a:lstStyle/>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Near-term climate information in Chapter 11</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There is skill in near-term climate information, while initialisation increases the skill for a range of variables up to 10 years. Annual, multi-annual skill for temperature, not so much for precipitation</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skill varies a great deal geographically, large impact of the “trend” for temperature</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skill higher over North Atlantic than North Pacific (low skill of the IPO, although potentially for transitions)</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disconnect between predictability estimates (e.g. signal-to noise ratio measured by individual models) and skill</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low skill over Southern Ocean</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Merging the prediction/projection information (up to 2035) a challenge</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The value of initialization can be quantified by comparison with skill from uninitialized simulations using the same model and forcings</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initial condition skill dominates for several years then dies away</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pervasive drift presence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Lessons from AR5</a:t>
            </a:r>
          </a:p>
        </p:txBody>
      </p:sp>
      <p:pic>
        <p:nvPicPr>
          <p:cNvPr descr="tt.png" id="221" name="Shape 221"/>
          <p:cNvPicPr preferRelativeResize="0"/>
          <p:nvPr/>
        </p:nvPicPr>
        <p:blipFill rotWithShape="1">
          <a:blip r:embed="rId3">
            <a:alphaModFix/>
          </a:blip>
          <a:srcRect b="0" l="0" r="0" t="0"/>
          <a:stretch/>
        </p:blipFill>
        <p:spPr>
          <a:xfrm>
            <a:off x="2109049" y="1045575"/>
            <a:ext cx="4973399" cy="3300300"/>
          </a:xfrm>
          <a:prstGeom prst="rect">
            <a:avLst/>
          </a:prstGeom>
          <a:noFill/>
          <a:ln>
            <a:noFill/>
          </a:ln>
        </p:spPr>
      </p:pic>
      <p:sp>
        <p:nvSpPr>
          <p:cNvPr id="222" name="Shape 222"/>
          <p:cNvSpPr txBox="1"/>
          <p:nvPr>
            <p:ph idx="1" type="body"/>
          </p:nvPr>
        </p:nvSpPr>
        <p:spPr>
          <a:xfrm>
            <a:off x="457200" y="4253675"/>
            <a:ext cx="8229600" cy="2213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GB" sz="2400" u="none" cap="none" strike="noStrike">
                <a:solidFill>
                  <a:schemeClr val="dk1"/>
                </a:solidFill>
                <a:latin typeface="Calibri"/>
                <a:ea typeface="Calibri"/>
                <a:cs typeface="Calibri"/>
                <a:sym typeface="Calibri"/>
              </a:rPr>
              <a:t>Actual skill </a:t>
            </a:r>
            <a:r>
              <a:rPr b="0" i="0" lang="en-GB" sz="2400" u="none" cap="none" strike="noStrike">
                <a:solidFill>
                  <a:schemeClr val="dk1"/>
                </a:solidFill>
                <a:latin typeface="Calibri"/>
                <a:ea typeface="Calibri"/>
                <a:cs typeface="Calibri"/>
                <a:sym typeface="Calibri"/>
              </a:rPr>
              <a:t>(dashed curve, correlation between model ensemble mean and observations)</a:t>
            </a:r>
          </a:p>
          <a:p>
            <a:pPr indent="0" lvl="0" marL="0" marR="0" rtl="0" algn="l">
              <a:lnSpc>
                <a:spcPct val="100000"/>
              </a:lnSpc>
              <a:spcBef>
                <a:spcPts val="0"/>
              </a:spcBef>
              <a:spcAft>
                <a:spcPts val="0"/>
              </a:spcAft>
              <a:buClr>
                <a:schemeClr val="dk1"/>
              </a:buClr>
              <a:buSzPct val="25000"/>
              <a:buFont typeface="Arial"/>
              <a:buNone/>
            </a:pPr>
            <a:r>
              <a:rPr b="1" i="0" lang="en-GB" sz="2400" u="none" cap="none" strike="noStrike">
                <a:solidFill>
                  <a:schemeClr val="dk1"/>
                </a:solidFill>
                <a:latin typeface="Calibri"/>
                <a:ea typeface="Calibri"/>
                <a:cs typeface="Calibri"/>
                <a:sym typeface="Calibri"/>
              </a:rPr>
              <a:t>Predictability estimate </a:t>
            </a:r>
            <a:r>
              <a:rPr b="0" i="0" lang="en-GB" sz="2400" u="none" cap="none" strike="noStrike">
                <a:solidFill>
                  <a:schemeClr val="dk1"/>
                </a:solidFill>
                <a:latin typeface="Calibri"/>
                <a:ea typeface="Calibri"/>
                <a:cs typeface="Calibri"/>
                <a:sym typeface="Calibri"/>
              </a:rPr>
              <a:t>(solid curve, correlation between model ensemble mean and model ensemble members)</a:t>
            </a:r>
          </a:p>
          <a:p>
            <a:pPr indent="0" lvl="0" marL="0" marR="0" rtl="0" algn="l">
              <a:lnSpc>
                <a:spcPct val="100000"/>
              </a:lnSpc>
              <a:spcBef>
                <a:spcPts val="0"/>
              </a:spcBef>
              <a:spcAft>
                <a:spcPts val="0"/>
              </a:spcAft>
              <a:buClr>
                <a:schemeClr val="dk1"/>
              </a:buClr>
              <a:buSzPct val="25000"/>
              <a:buFont typeface="Arial"/>
              <a:buNone/>
            </a:pPr>
            <a:r>
              <a:rPr b="0" i="0" lang="en-GB" sz="2400" u="none" cap="none" strike="noStrike">
                <a:solidFill>
                  <a:schemeClr val="dk1"/>
                </a:solidFill>
                <a:latin typeface="Calibri"/>
                <a:ea typeface="Calibri"/>
                <a:cs typeface="Calibri"/>
                <a:sym typeface="Calibri"/>
              </a:rPr>
              <a:t>Orange for total, blue for initial condition and green for forced</a:t>
            </a:r>
          </a:p>
          <a:p>
            <a:pPr indent="0" lvl="0" marL="0" marR="0" rtl="0" algn="l">
              <a:lnSpc>
                <a:spcPct val="100000"/>
              </a:lnSpc>
              <a:spcBef>
                <a:spcPts val="0"/>
              </a:spcBef>
              <a:spcAft>
                <a:spcPts val="0"/>
              </a:spcAft>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Boer et al. (2013)</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Lessons from AR5</a:t>
            </a:r>
          </a:p>
        </p:txBody>
      </p:sp>
      <p:sp>
        <p:nvSpPr>
          <p:cNvPr id="228" name="Shape 228"/>
          <p:cNvSpPr txBox="1"/>
          <p:nvPr>
            <p:ph idx="1" type="body"/>
          </p:nvPr>
        </p:nvSpPr>
        <p:spPr>
          <a:xfrm>
            <a:off x="457200" y="3339275"/>
            <a:ext cx="8229600" cy="35186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GB" sz="2400" u="none" cap="none" strike="noStrike">
                <a:solidFill>
                  <a:schemeClr val="dk1"/>
                </a:solidFill>
                <a:latin typeface="Calibri"/>
                <a:ea typeface="Calibri"/>
                <a:cs typeface="Calibri"/>
                <a:sym typeface="Calibri"/>
              </a:rPr>
              <a:t>Left:</a:t>
            </a:r>
            <a:r>
              <a:rPr b="0" i="0" lang="en-GB" sz="2400" u="none" cap="none" strike="noStrike">
                <a:solidFill>
                  <a:schemeClr val="dk1"/>
                </a:solidFill>
                <a:latin typeface="Calibri"/>
                <a:ea typeface="Calibri"/>
                <a:cs typeface="Calibri"/>
                <a:sym typeface="Calibri"/>
              </a:rPr>
              <a:t> Updated version of IPCC AR5 WGI Figure 11.25b with the HadCRUT4.5 global-mean temperature (uncertainty in black, other observations in blue). CMIP5 model projections relative to 1986-2005 (light grey) and 2006-2012 (dark grey). The red hatching is the IPCC AR5 indicative likely range in 2016-2035 period, with the black bar being the assessed 2016-2035 average.</a:t>
            </a:r>
          </a:p>
          <a:p>
            <a:pPr indent="0" lvl="0" marL="0" marR="0" rtl="0" algn="l">
              <a:lnSpc>
                <a:spcPct val="100000"/>
              </a:lnSpc>
              <a:spcBef>
                <a:spcPts val="0"/>
              </a:spcBef>
              <a:spcAft>
                <a:spcPts val="0"/>
              </a:spcAft>
              <a:buClr>
                <a:schemeClr val="dk1"/>
              </a:buClr>
              <a:buSzPct val="25000"/>
              <a:buFont typeface="Arial"/>
              <a:buNone/>
            </a:pPr>
            <a:r>
              <a:rPr b="1" i="0" lang="en-GB" sz="2400" u="none" cap="none" strike="noStrike">
                <a:solidFill>
                  <a:schemeClr val="dk1"/>
                </a:solidFill>
                <a:latin typeface="Calibri"/>
                <a:ea typeface="Calibri"/>
                <a:cs typeface="Calibri"/>
                <a:sym typeface="Calibri"/>
              </a:rPr>
              <a:t>Right: </a:t>
            </a:r>
            <a:r>
              <a:rPr b="0" i="0" lang="en-GB" sz="2400" u="none" cap="none" strike="noStrike">
                <a:solidFill>
                  <a:schemeClr val="dk1"/>
                </a:solidFill>
                <a:latin typeface="Calibri"/>
                <a:ea typeface="Calibri"/>
                <a:cs typeface="Calibri"/>
                <a:sym typeface="Calibri"/>
              </a:rPr>
              <a:t>Figure 11.25a from IPCC AR5 WGI.</a:t>
            </a:r>
          </a:p>
          <a:p>
            <a:pPr indent="0" lvl="0" marL="0" marR="0" rtl="0" algn="l">
              <a:lnSpc>
                <a:spcPct val="100000"/>
              </a:lnSpc>
              <a:spcBef>
                <a:spcPts val="0"/>
              </a:spcBef>
              <a:spcAft>
                <a:spcPts val="0"/>
              </a:spcAft>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E. Hawkins</a:t>
            </a:r>
          </a:p>
        </p:txBody>
      </p:sp>
      <p:pic>
        <p:nvPicPr>
          <p:cNvPr descr="WGI_AR5_Fig11-9" id="229" name="Shape 229"/>
          <p:cNvPicPr preferRelativeResize="0"/>
          <p:nvPr/>
        </p:nvPicPr>
        <p:blipFill rotWithShape="1">
          <a:blip r:embed="rId3">
            <a:alphaModFix/>
          </a:blip>
          <a:srcRect b="34049" l="0" r="0" t="34900"/>
          <a:stretch/>
        </p:blipFill>
        <p:spPr>
          <a:xfrm>
            <a:off x="4463082" y="1047075"/>
            <a:ext cx="4223699" cy="1964099"/>
          </a:xfrm>
          <a:prstGeom prst="rect">
            <a:avLst/>
          </a:prstGeom>
          <a:noFill/>
          <a:ln>
            <a:noFill/>
          </a:ln>
        </p:spPr>
      </p:pic>
      <p:pic>
        <p:nvPicPr>
          <p:cNvPr id="230" name="Shape 230"/>
          <p:cNvPicPr preferRelativeResize="0"/>
          <p:nvPr/>
        </p:nvPicPr>
        <p:blipFill rotWithShape="1">
          <a:blip r:embed="rId4">
            <a:alphaModFix/>
          </a:blip>
          <a:srcRect b="0" l="0" r="0" t="0"/>
          <a:stretch/>
        </p:blipFill>
        <p:spPr>
          <a:xfrm>
            <a:off x="457200" y="1047075"/>
            <a:ext cx="3955500" cy="1964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Lessons from AR5</a:t>
            </a:r>
          </a:p>
        </p:txBody>
      </p:sp>
      <p:sp>
        <p:nvSpPr>
          <p:cNvPr id="236" name="Shape 236"/>
          <p:cNvSpPr txBox="1"/>
          <p:nvPr>
            <p:ph idx="1" type="body"/>
          </p:nvPr>
        </p:nvSpPr>
        <p:spPr>
          <a:xfrm>
            <a:off x="457200" y="976650"/>
            <a:ext cx="8229600" cy="5642400"/>
          </a:xfrm>
          <a:prstGeom prst="rect">
            <a:avLst/>
          </a:prstGeom>
          <a:noFill/>
          <a:ln>
            <a:noFill/>
          </a:ln>
        </p:spPr>
        <p:txBody>
          <a:bodyPr anchorCtr="0" anchor="t" bIns="45700" lIns="91425" rIns="91425" tIns="45700">
            <a:noAutofit/>
          </a:bodyPr>
          <a:lstStyle/>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The hiatus was predicted by the forecast systems</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Predictions need effective data assimilation to optimise the use of the scarce data available, particularly for the pre-satellite and pre-ARGO era</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Predictions need long sequence of historical forecasts with many start dates</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allow drift adjustment; important lessons about the physical origin of the systematic error were learnt from the drift assessments</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for statistically robust forecast quality assessment (strong dependency of the observational uncertainty)</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calibration of forecasts, which has a huge potential to improve the forecast quality and the usability of the forecasts in services and impact assessments</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Single and multi-model assessments of CMIP5 results show</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importance of general availability of results</a:t>
            </a:r>
          </a:p>
          <a:p>
            <a:pPr indent="-355600" lvl="1" marL="9144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importance of coordinated multi-model experiments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idx="1" type="body"/>
          </p:nvPr>
        </p:nvSpPr>
        <p:spPr>
          <a:xfrm>
            <a:off x="457200" y="1250775"/>
            <a:ext cx="8229600" cy="55626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CMIP6 and DCPP: DCPP provides, among other things, multi-model archive of hindcasts updated annually as basis for</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systematic error and drift characterisation</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skill assessment: when and where, parameters (temperature, precipitation, extremes, …), service driven</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development of objective multi-model probabilistic prediction methods for reliable prediction</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“de facto” transpose-CMIP</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Importance of internal variability in near-term and long-term predictions/projections (possible underestimation of signal to noise ratio in models, large ensembles needed)</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Model bias and drift in decadal variability degrades near-term climate information</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Possibility of extension beyond 10 years, but compromise required with the need of large ensembles</a:t>
            </a:r>
          </a:p>
        </p:txBody>
      </p:sp>
      <p:sp>
        <p:nvSpPr>
          <p:cNvPr id="242" name="Shape 242"/>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Introduction</a:t>
            </a:r>
          </a:p>
        </p:txBody>
      </p:sp>
      <p:sp>
        <p:nvSpPr>
          <p:cNvPr id="94" name="Shape 94"/>
          <p:cNvSpPr txBox="1"/>
          <p:nvPr>
            <p:ph idx="1" type="body"/>
          </p:nvPr>
        </p:nvSpPr>
        <p:spPr>
          <a:xfrm>
            <a:off x="457200" y="976650"/>
            <a:ext cx="8229600" cy="5642400"/>
          </a:xfrm>
          <a:prstGeom prst="rect">
            <a:avLst/>
          </a:prstGeom>
          <a:noFill/>
          <a:ln>
            <a:noFill/>
          </a:ln>
        </p:spPr>
        <p:txBody>
          <a:bodyPr anchorCtr="0" anchor="t" bIns="45700" lIns="91425" rIns="91425" tIns="45700">
            <a:noAutofit/>
          </a:bodyPr>
          <a:lstStyle/>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Variability, predictability and prediction</a:t>
            </a:r>
            <a:r>
              <a:rPr b="0" i="0" lang="en-GB" sz="2400" u="none" cap="none" strike="noStrike">
                <a:solidFill>
                  <a:schemeClr val="dk1"/>
                </a:solidFill>
                <a:latin typeface="Calibri"/>
                <a:ea typeface="Calibri"/>
                <a:cs typeface="Calibri"/>
                <a:sym typeface="Calibri"/>
              </a:rPr>
              <a:t> are closely linked</a:t>
            </a:r>
          </a:p>
          <a:p>
            <a:pPr indent="-355600" lvl="1" marL="9144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Systems aim at predicting the relevant variability up to the level that predictability estimates suggest is possible</a:t>
            </a:r>
          </a:p>
          <a:p>
            <a:pPr indent="-355600" lvl="1" marL="9144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Predictability is non-observable and changes across time scales, variables and regions</a:t>
            </a:r>
          </a:p>
          <a:p>
            <a:pPr indent="-355600" lvl="0" marL="457200" marR="0" rtl="0" algn="l">
              <a:lnSpc>
                <a:spcPct val="100000"/>
              </a:lnSpc>
              <a:spcBef>
                <a:spcPts val="0"/>
              </a:spcBef>
              <a:spcAft>
                <a:spcPts val="0"/>
              </a:spcAft>
              <a:buClr>
                <a:schemeClr val="dk1"/>
              </a:buClr>
              <a:buSzPct val="100000"/>
              <a:buFont typeface="Arial"/>
              <a:buChar char="•"/>
            </a:pPr>
            <a:r>
              <a:rPr lang="en-GB" sz="2400"/>
              <a:t>From a </a:t>
            </a:r>
            <a:r>
              <a:rPr lang="en-GB" sz="2400">
                <a:solidFill>
                  <a:srgbClr val="FF0000"/>
                </a:solidFill>
              </a:rPr>
              <a:t>policy-relevant perspective</a:t>
            </a:r>
            <a:r>
              <a:rPr lang="en-GB" sz="2400"/>
              <a:t> predictions count for</a:t>
            </a:r>
            <a:r>
              <a:rPr b="0" i="0" lang="en-GB" sz="2400" u="none" cap="none" strike="noStrike">
                <a:solidFill>
                  <a:schemeClr val="dk1"/>
                </a:solidFill>
                <a:latin typeface="Calibri"/>
                <a:ea typeface="Calibri"/>
                <a:cs typeface="Calibri"/>
                <a:sym typeface="Calibri"/>
              </a:rPr>
              <a:t> the formulation of statements about climate variations for the next 30 years; it involves </a:t>
            </a:r>
            <a:r>
              <a:rPr lang="en-GB" sz="2400">
                <a:solidFill>
                  <a:srgbClr val="FF0000"/>
                </a:solidFill>
              </a:rPr>
              <a:t>merging</a:t>
            </a:r>
            <a:r>
              <a:rPr b="0" i="0" lang="en-GB" sz="2400" u="none" cap="none" strike="noStrike">
                <a:solidFill>
                  <a:srgbClr val="FF0000"/>
                </a:solidFill>
                <a:latin typeface="Calibri"/>
                <a:ea typeface="Calibri"/>
                <a:cs typeface="Calibri"/>
                <a:sym typeface="Calibri"/>
              </a:rPr>
              <a:t> predictions and projections</a:t>
            </a:r>
          </a:p>
          <a:p>
            <a:pPr indent="-355600" lvl="0" marL="457200" marR="0" rtl="0" algn="l">
              <a:lnSpc>
                <a:spcPct val="100000"/>
              </a:lnSpc>
              <a:spcBef>
                <a:spcPts val="0"/>
              </a:spcBef>
              <a:spcAft>
                <a:spcPts val="0"/>
              </a:spcAft>
              <a:buClr>
                <a:schemeClr val="dk1"/>
              </a:buClr>
              <a:buSzPct val="100000"/>
              <a:buFont typeface="Arial"/>
              <a:buChar char="•"/>
            </a:pPr>
            <a:r>
              <a:rPr lang="en-GB" sz="2400"/>
              <a:t>C</a:t>
            </a:r>
            <a:r>
              <a:rPr b="0" i="0" lang="en-GB" sz="2400" u="none" cap="none" strike="noStrike">
                <a:solidFill>
                  <a:schemeClr val="dk1"/>
                </a:solidFill>
                <a:latin typeface="Calibri"/>
                <a:ea typeface="Calibri"/>
                <a:cs typeface="Calibri"/>
                <a:sym typeface="Calibri"/>
              </a:rPr>
              <a:t>limate predictions allow to both </a:t>
            </a:r>
            <a:r>
              <a:rPr b="0" i="0" lang="en-GB" sz="2400" u="none" cap="none" strike="noStrike">
                <a:solidFill>
                  <a:srgbClr val="FF0000"/>
                </a:solidFill>
                <a:latin typeface="Calibri"/>
                <a:ea typeface="Calibri"/>
                <a:cs typeface="Calibri"/>
                <a:sym typeface="Calibri"/>
              </a:rPr>
              <a:t>phase in the internal variability and correct the forced model response</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Close links exist with climate services (GFCS) as many stakeholders make decisions on interannual to interdecadal time scales -&gt; WGII</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Predictability and prediction rely on scientific coordination from WCRP’s CLIVAR, WGSIP, DCPP, GC-NTCP, as well as increasingly from WMO’s CBS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id="247" name="Shape 247"/>
          <p:cNvPicPr preferRelativeResize="0"/>
          <p:nvPr/>
        </p:nvPicPr>
        <p:blipFill rotWithShape="1">
          <a:blip r:embed="rId4">
            <a:alphaModFix/>
          </a:blip>
          <a:srcRect b="0" l="0" r="0" t="0"/>
          <a:stretch/>
        </p:blipFill>
        <p:spPr>
          <a:xfrm>
            <a:off x="557337" y="1917009"/>
            <a:ext cx="8047111" cy="4644723"/>
          </a:xfrm>
          <a:prstGeom prst="rect">
            <a:avLst/>
          </a:prstGeom>
          <a:noFill/>
          <a:ln>
            <a:noFill/>
          </a:ln>
        </p:spPr>
      </p:pic>
      <p:sp>
        <p:nvSpPr>
          <p:cNvPr id="248" name="Shape 248"/>
          <p:cNvSpPr txBox="1"/>
          <p:nvPr>
            <p:ph idx="1" type="body"/>
          </p:nvPr>
        </p:nvSpPr>
        <p:spPr>
          <a:xfrm>
            <a:off x="457200" y="1196751"/>
            <a:ext cx="8229600" cy="55626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An increasing number of users focus on near-term time scales e.g. North Atlantic tropical cyclones (year 1-5 forecasts)</a:t>
            </a: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292100" lvl="0" marL="342900"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Caron et al. (2017)</a:t>
            </a:r>
          </a:p>
        </p:txBody>
      </p:sp>
      <p:sp>
        <p:nvSpPr>
          <p:cNvPr id="249" name="Shape 249"/>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457200" y="1196751"/>
            <a:ext cx="8229600" cy="5661248"/>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Higher resolution of forcings (annual frequency, better estimates of seasonal cycle and spatial variability) needed to get correct balance between simulated forced and internal variability</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Improved understanding of recent extreme events (during data-rich period) increase confidence in future statements</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Very useful empirical/statistical forecast systems</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of large sets of climate predictions to assess risks of unobserved events in current climate (multi-breadbasket collapse)</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Little attention from CORDEX (particularly predictions)</a:t>
            </a:r>
          </a:p>
        </p:txBody>
      </p:sp>
      <p:sp>
        <p:nvSpPr>
          <p:cNvPr id="255" name="Shape 255"/>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b="0" l="0" r="0" t="0"/>
          <a:stretch/>
        </p:blipFill>
        <p:spPr>
          <a:xfrm>
            <a:off x="4067944" y="1772816"/>
            <a:ext cx="5059090" cy="3910186"/>
          </a:xfrm>
          <a:prstGeom prst="rect">
            <a:avLst/>
          </a:prstGeom>
          <a:noFill/>
          <a:ln>
            <a:noFill/>
          </a:ln>
        </p:spPr>
      </p:pic>
      <p:sp>
        <p:nvSpPr>
          <p:cNvPr id="261" name="Shape 261"/>
          <p:cNvSpPr txBox="1"/>
          <p:nvPr>
            <p:ph idx="1" type="body"/>
          </p:nvPr>
        </p:nvSpPr>
        <p:spPr>
          <a:xfrm>
            <a:off x="35495" y="1196751"/>
            <a:ext cx="4320480" cy="5661248"/>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Predictability possibly being larger than current estimates as skill may be greater than “perfect model” studies suggest, although still controversial idea</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Higher resolution systems (e.g. eddy permitting) and larger HPC resources now available</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Lagged correlation SST-heat flux in CAMS4, high (0.1º) and standard (1º) ocean resolution</a:t>
            </a:r>
          </a:p>
          <a:p>
            <a:pPr indent="-292100" lvl="0" marL="342900" marR="0" rtl="0" algn="l">
              <a:lnSpc>
                <a:spcPct val="100000"/>
              </a:lnSpc>
              <a:spcBef>
                <a:spcPts val="64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Kirtman (2017)</a:t>
            </a:r>
          </a:p>
        </p:txBody>
      </p:sp>
      <p:sp>
        <p:nvSpPr>
          <p:cNvPr id="262" name="Shape 262"/>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idx="1" type="body"/>
          </p:nvPr>
        </p:nvSpPr>
        <p:spPr>
          <a:xfrm>
            <a:off x="35504" y="1196750"/>
            <a:ext cx="8863500" cy="56613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a:t>
            </a:r>
            <a:r>
              <a:rPr lang="en-GB" sz="2400"/>
              <a:t>otential for decadal prediction of Earth System variability</a:t>
            </a:r>
            <a:r>
              <a:rPr lang="en-GB"/>
              <a:t> </a:t>
            </a:r>
            <a:r>
              <a:rPr lang="en-GB" sz="1800"/>
              <a:t>(Chikamoto et al</a:t>
            </a:r>
            <a:r>
              <a:rPr b="0" i="0" lang="en-GB" sz="1800" u="none" cap="none" strike="noStrike">
                <a:solidFill>
                  <a:schemeClr val="dk1"/>
                </a:solidFill>
                <a:latin typeface="Calibri"/>
                <a:ea typeface="Calibri"/>
                <a:cs typeface="Calibri"/>
                <a:sym typeface="Calibri"/>
              </a:rPr>
              <a:t> </a:t>
            </a:r>
            <a:r>
              <a:rPr lang="en-GB" sz="1800"/>
              <a:t>, </a:t>
            </a:r>
            <a:r>
              <a:rPr b="0" i="0" lang="en-GB" sz="1800" u="none" cap="none" strike="noStrike">
                <a:solidFill>
                  <a:schemeClr val="dk1"/>
                </a:solidFill>
                <a:latin typeface="Calibri"/>
                <a:ea typeface="Calibri"/>
                <a:cs typeface="Calibri"/>
                <a:sym typeface="Calibri"/>
              </a:rPr>
              <a:t>201</a:t>
            </a:r>
            <a:r>
              <a:rPr lang="en-GB" sz="1800"/>
              <a:t>5</a:t>
            </a:r>
            <a:r>
              <a:rPr b="0" i="0" lang="en-GB" sz="1800" u="none" cap="none" strike="noStrike">
                <a:solidFill>
                  <a:schemeClr val="dk1"/>
                </a:solidFill>
                <a:latin typeface="Calibri"/>
                <a:ea typeface="Calibri"/>
                <a:cs typeface="Calibri"/>
                <a:sym typeface="Calibri"/>
              </a:rPr>
              <a:t>)</a:t>
            </a:r>
          </a:p>
        </p:txBody>
      </p:sp>
      <p:sp>
        <p:nvSpPr>
          <p:cNvPr id="268" name="Shape 268"/>
          <p:cNvSpPr txBox="1"/>
          <p:nvPr/>
        </p:nvSpPr>
        <p:spPr>
          <a:xfrm>
            <a:off x="457200" y="274644"/>
            <a:ext cx="8229600" cy="70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pic>
        <p:nvPicPr>
          <p:cNvPr id="269" name="Shape 269"/>
          <p:cNvPicPr preferRelativeResize="0"/>
          <p:nvPr/>
        </p:nvPicPr>
        <p:blipFill>
          <a:blip r:embed="rId3">
            <a:alphaModFix/>
          </a:blip>
          <a:stretch>
            <a:fillRect/>
          </a:stretch>
        </p:blipFill>
        <p:spPr>
          <a:xfrm>
            <a:off x="457200" y="2040975"/>
            <a:ext cx="7842199" cy="45000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p:nvPr/>
        </p:nvSpPr>
        <p:spPr>
          <a:xfrm>
            <a:off x="199863" y="-3720"/>
            <a:ext cx="3507305" cy="769441"/>
          </a:xfrm>
          <a:prstGeom prst="rect">
            <a:avLst/>
          </a:prstGeom>
          <a:solidFill>
            <a:srgbClr val="FFFF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GB" sz="2400" u="none" cap="none" strike="noStrike">
                <a:solidFill>
                  <a:srgbClr val="000000"/>
                </a:solidFill>
                <a:latin typeface="Calibri"/>
                <a:ea typeface="Calibri"/>
                <a:cs typeface="Calibri"/>
                <a:sym typeface="Calibri"/>
              </a:rPr>
              <a:t>Global Climate Models </a:t>
            </a:r>
          </a:p>
          <a:p>
            <a:pPr indent="0" lvl="0" marL="0" marR="0" rtl="0" algn="ctr">
              <a:lnSpc>
                <a:spcPct val="100000"/>
              </a:lnSpc>
              <a:spcBef>
                <a:spcPts val="0"/>
              </a:spcBef>
              <a:spcAft>
                <a:spcPts val="0"/>
              </a:spcAft>
              <a:buClr>
                <a:srgbClr val="000000"/>
              </a:buClr>
              <a:buSzPct val="25000"/>
              <a:buFont typeface="Calibri"/>
              <a:buNone/>
            </a:pPr>
            <a:r>
              <a:rPr b="1" i="0" lang="en-GB" sz="2000" u="none" cap="none" strike="noStrike">
                <a:solidFill>
                  <a:srgbClr val="000000"/>
                </a:solidFill>
                <a:latin typeface="Calibri"/>
                <a:ea typeface="Calibri"/>
                <a:cs typeface="Calibri"/>
                <a:sym typeface="Calibri"/>
              </a:rPr>
              <a:t>(ΔX ~100 km)</a:t>
            </a:r>
          </a:p>
        </p:txBody>
      </p:sp>
      <p:sp>
        <p:nvSpPr>
          <p:cNvPr id="275" name="Shape 275"/>
          <p:cNvSpPr/>
          <p:nvPr/>
        </p:nvSpPr>
        <p:spPr>
          <a:xfrm>
            <a:off x="191286" y="5525353"/>
            <a:ext cx="3515881" cy="830996"/>
          </a:xfrm>
          <a:prstGeom prst="rect">
            <a:avLst/>
          </a:prstGeom>
          <a:solidFill>
            <a:srgbClr val="00008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GB" sz="2400" u="none" cap="none" strike="noStrike">
                <a:solidFill>
                  <a:schemeClr val="lt1"/>
                </a:solidFill>
                <a:latin typeface="Calibri"/>
                <a:ea typeface="Calibri"/>
                <a:cs typeface="Calibri"/>
                <a:sym typeface="Calibri"/>
              </a:rPr>
              <a:t>Cloud- &amp; Eddy-Resolving Models </a:t>
            </a:r>
            <a:r>
              <a:rPr b="1" i="0" lang="en-GB" sz="2000" u="none" cap="none" strike="noStrike">
                <a:solidFill>
                  <a:schemeClr val="lt1"/>
                </a:solidFill>
                <a:latin typeface="Calibri"/>
                <a:ea typeface="Calibri"/>
                <a:cs typeface="Calibri"/>
                <a:sym typeface="Calibri"/>
              </a:rPr>
              <a:t>(</a:t>
            </a:r>
            <a:r>
              <a:rPr b="1" i="0" lang="en-GB" sz="2000" u="none" cap="none" strike="noStrike">
                <a:solidFill>
                  <a:srgbClr val="FFFFFF"/>
                </a:solidFill>
                <a:latin typeface="Calibri"/>
                <a:ea typeface="Calibri"/>
                <a:cs typeface="Calibri"/>
                <a:sym typeface="Calibri"/>
              </a:rPr>
              <a:t>ΔX ~1 km)</a:t>
            </a:r>
          </a:p>
        </p:txBody>
      </p:sp>
      <p:sp>
        <p:nvSpPr>
          <p:cNvPr id="276" name="Shape 276"/>
          <p:cNvSpPr/>
          <p:nvPr/>
        </p:nvSpPr>
        <p:spPr>
          <a:xfrm>
            <a:off x="191286" y="3044278"/>
            <a:ext cx="3515881" cy="769441"/>
          </a:xfrm>
          <a:prstGeom prst="rect">
            <a:avLst/>
          </a:prstGeom>
          <a:solidFill>
            <a:srgbClr val="00FF8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Calibri"/>
              <a:buNone/>
            </a:pPr>
            <a:r>
              <a:rPr b="1" i="0" lang="en-GB" sz="2400" u="none" cap="none" strike="noStrike">
                <a:solidFill>
                  <a:srgbClr val="000000"/>
                </a:solidFill>
                <a:latin typeface="Calibri"/>
                <a:ea typeface="Calibri"/>
                <a:cs typeface="Calibri"/>
                <a:sym typeface="Calibri"/>
              </a:rPr>
              <a:t>Meso-Global Models</a:t>
            </a:r>
          </a:p>
          <a:p>
            <a:pPr indent="0" lvl="0" marL="0" marR="0" rtl="0" algn="ctr">
              <a:lnSpc>
                <a:spcPct val="100000"/>
              </a:lnSpc>
              <a:spcBef>
                <a:spcPts val="0"/>
              </a:spcBef>
              <a:spcAft>
                <a:spcPts val="0"/>
              </a:spcAft>
              <a:buClr>
                <a:srgbClr val="000000"/>
              </a:buClr>
              <a:buSzPct val="25000"/>
              <a:buFont typeface="Calibri"/>
              <a:buNone/>
            </a:pPr>
            <a:r>
              <a:rPr b="1" i="0" lang="en-GB" sz="2000" u="none" cap="none" strike="noStrike">
                <a:solidFill>
                  <a:srgbClr val="000000"/>
                </a:solidFill>
                <a:latin typeface="Calibri"/>
                <a:ea typeface="Calibri"/>
                <a:cs typeface="Calibri"/>
                <a:sym typeface="Calibri"/>
              </a:rPr>
              <a:t>(ΔX</a:t>
            </a:r>
            <a:r>
              <a:rPr b="1" baseline="-25000" i="0" lang="en-GB" sz="2000" u="none" cap="none" strike="noStrike">
                <a:solidFill>
                  <a:srgbClr val="000000"/>
                </a:solidFill>
                <a:latin typeface="Calibri"/>
                <a:ea typeface="Calibri"/>
                <a:cs typeface="Calibri"/>
                <a:sym typeface="Calibri"/>
              </a:rPr>
              <a:t>A</a:t>
            </a:r>
            <a:r>
              <a:rPr b="1" i="0" lang="en-GB" sz="2000" u="none" cap="none" strike="noStrike">
                <a:solidFill>
                  <a:srgbClr val="000000"/>
                </a:solidFill>
                <a:latin typeface="Calibri"/>
                <a:ea typeface="Calibri"/>
                <a:cs typeface="Calibri"/>
                <a:sym typeface="Calibri"/>
              </a:rPr>
              <a:t> ~15 km; ΔX</a:t>
            </a:r>
            <a:r>
              <a:rPr b="1" baseline="-25000" i="0" lang="en-GB" sz="2000" u="none" cap="none" strike="noStrike">
                <a:solidFill>
                  <a:srgbClr val="000000"/>
                </a:solidFill>
                <a:latin typeface="Calibri"/>
                <a:ea typeface="Calibri"/>
                <a:cs typeface="Calibri"/>
                <a:sym typeface="Calibri"/>
              </a:rPr>
              <a:t>O</a:t>
            </a:r>
            <a:r>
              <a:rPr b="1" i="0" lang="en-GB" sz="2000" u="none" cap="none" strike="noStrike">
                <a:solidFill>
                  <a:srgbClr val="000000"/>
                </a:solidFill>
                <a:latin typeface="Calibri"/>
                <a:ea typeface="Calibri"/>
                <a:cs typeface="Calibri"/>
                <a:sym typeface="Calibri"/>
              </a:rPr>
              <a:t> ~8 km)</a:t>
            </a:r>
          </a:p>
        </p:txBody>
      </p:sp>
      <p:cxnSp>
        <p:nvCxnSpPr>
          <p:cNvPr id="277" name="Shape 277"/>
          <p:cNvCxnSpPr>
            <a:stCxn id="274" idx="2"/>
            <a:endCxn id="276" idx="0"/>
          </p:cNvCxnSpPr>
          <p:nvPr/>
        </p:nvCxnSpPr>
        <p:spPr>
          <a:xfrm flipH="1">
            <a:off x="1949315" y="765720"/>
            <a:ext cx="4200" cy="2278500"/>
          </a:xfrm>
          <a:prstGeom prst="straightConnector1">
            <a:avLst/>
          </a:prstGeom>
          <a:solidFill>
            <a:schemeClr val="accent1"/>
          </a:solidFill>
          <a:ln cap="flat" cmpd="sng" w="28575">
            <a:solidFill>
              <a:schemeClr val="dk1"/>
            </a:solidFill>
            <a:prstDash val="solid"/>
            <a:round/>
            <a:headEnd len="med" w="med" type="none"/>
            <a:tailEnd len="lg" w="lg" type="stealth"/>
          </a:ln>
        </p:spPr>
      </p:cxnSp>
      <p:sp>
        <p:nvSpPr>
          <p:cNvPr id="278" name="Shape 278"/>
          <p:cNvSpPr txBox="1"/>
          <p:nvPr/>
        </p:nvSpPr>
        <p:spPr>
          <a:xfrm>
            <a:off x="1949227" y="1659523"/>
            <a:ext cx="1981199" cy="33855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600" u="none" cap="none" strike="noStrike">
                <a:solidFill>
                  <a:srgbClr val="000000"/>
                </a:solidFill>
                <a:latin typeface="Calibri"/>
                <a:ea typeface="Calibri"/>
                <a:cs typeface="Calibri"/>
                <a:sym typeface="Calibri"/>
              </a:rPr>
              <a:t>~200X computing</a:t>
            </a:r>
          </a:p>
        </p:txBody>
      </p:sp>
      <p:sp>
        <p:nvSpPr>
          <p:cNvPr id="279" name="Shape 279"/>
          <p:cNvSpPr txBox="1"/>
          <p:nvPr/>
        </p:nvSpPr>
        <p:spPr>
          <a:xfrm>
            <a:off x="1953516" y="4565244"/>
            <a:ext cx="2023560" cy="33855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600" u="none" cap="none" strike="noStrike">
                <a:solidFill>
                  <a:srgbClr val="000000"/>
                </a:solidFill>
                <a:latin typeface="Calibri"/>
                <a:ea typeface="Calibri"/>
                <a:cs typeface="Calibri"/>
                <a:sym typeface="Calibri"/>
              </a:rPr>
              <a:t>~400X computing</a:t>
            </a:r>
          </a:p>
        </p:txBody>
      </p:sp>
      <p:sp>
        <p:nvSpPr>
          <p:cNvPr id="280" name="Shape 280"/>
          <p:cNvSpPr txBox="1"/>
          <p:nvPr/>
        </p:nvSpPr>
        <p:spPr>
          <a:xfrm>
            <a:off x="129334" y="790008"/>
            <a:ext cx="1986440" cy="8309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600" u="none" cap="none" strike="noStrike">
                <a:solidFill>
                  <a:srgbClr val="000000"/>
                </a:solidFill>
                <a:latin typeface="Calibri"/>
                <a:ea typeface="Calibri"/>
                <a:cs typeface="Calibri"/>
                <a:sym typeface="Calibri"/>
              </a:rPr>
              <a:t>Fully parameterized; current CMIP-class models</a:t>
            </a:r>
          </a:p>
        </p:txBody>
      </p:sp>
      <p:sp>
        <p:nvSpPr>
          <p:cNvPr id="281" name="Shape 281"/>
          <p:cNvSpPr txBox="1"/>
          <p:nvPr/>
        </p:nvSpPr>
        <p:spPr>
          <a:xfrm>
            <a:off x="129334" y="3807330"/>
            <a:ext cx="1924489" cy="58477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600" u="none" cap="none" strike="noStrike">
                <a:solidFill>
                  <a:srgbClr val="000000"/>
                </a:solidFill>
                <a:latin typeface="Calibri"/>
                <a:ea typeface="Calibri"/>
                <a:cs typeface="Calibri"/>
                <a:sym typeface="Calibri"/>
              </a:rPr>
              <a:t>Fully parameterized; limited experiments </a:t>
            </a:r>
          </a:p>
        </p:txBody>
      </p:sp>
      <p:sp>
        <p:nvSpPr>
          <p:cNvPr id="282" name="Shape 282"/>
          <p:cNvSpPr txBox="1"/>
          <p:nvPr/>
        </p:nvSpPr>
        <p:spPr>
          <a:xfrm>
            <a:off x="0" y="6299776"/>
            <a:ext cx="3739140" cy="58477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600" u="none" cap="none" strike="noStrike">
                <a:solidFill>
                  <a:srgbClr val="000000"/>
                </a:solidFill>
                <a:latin typeface="Calibri"/>
                <a:ea typeface="Calibri"/>
                <a:cs typeface="Calibri"/>
                <a:sym typeface="Calibri"/>
              </a:rPr>
              <a:t>Non-hydrostatic; parameterized turbulence &amp; </a:t>
            </a:r>
            <a:r>
              <a:rPr b="0" i="1" lang="en-GB" sz="1600" u="none" cap="none" strike="noStrike">
                <a:solidFill>
                  <a:srgbClr val="000000"/>
                </a:solidFill>
                <a:latin typeface="Calibri"/>
                <a:ea typeface="Calibri"/>
                <a:cs typeface="Calibri"/>
                <a:sym typeface="Calibri"/>
              </a:rPr>
              <a:t>μ</a:t>
            </a:r>
            <a:r>
              <a:rPr b="0" i="0" lang="en-GB" sz="1600" u="none" cap="none" strike="noStrike">
                <a:solidFill>
                  <a:srgbClr val="000000"/>
                </a:solidFill>
                <a:latin typeface="Calibri"/>
                <a:ea typeface="Calibri"/>
                <a:cs typeface="Calibri"/>
                <a:sym typeface="Calibri"/>
              </a:rPr>
              <a:t>-physics; 10 years in future</a:t>
            </a:r>
          </a:p>
        </p:txBody>
      </p:sp>
      <p:cxnSp>
        <p:nvCxnSpPr>
          <p:cNvPr id="283" name="Shape 283"/>
          <p:cNvCxnSpPr>
            <a:stCxn id="276" idx="2"/>
            <a:endCxn id="275" idx="0"/>
          </p:cNvCxnSpPr>
          <p:nvPr/>
        </p:nvCxnSpPr>
        <p:spPr>
          <a:xfrm>
            <a:off x="1949227" y="3813719"/>
            <a:ext cx="0" cy="1711500"/>
          </a:xfrm>
          <a:prstGeom prst="straightConnector1">
            <a:avLst/>
          </a:prstGeom>
          <a:solidFill>
            <a:schemeClr val="accent1"/>
          </a:solidFill>
          <a:ln cap="flat" cmpd="sng" w="28575">
            <a:solidFill>
              <a:schemeClr val="dk1"/>
            </a:solidFill>
            <a:prstDash val="solid"/>
            <a:round/>
            <a:headEnd len="med" w="med" type="none"/>
            <a:tailEnd len="lg" w="lg" type="stealth"/>
          </a:ln>
        </p:spPr>
      </p:cxnSp>
      <p:sp>
        <p:nvSpPr>
          <p:cNvPr id="284" name="Shape 284"/>
          <p:cNvSpPr txBox="1"/>
          <p:nvPr/>
        </p:nvSpPr>
        <p:spPr>
          <a:xfrm>
            <a:off x="4308703" y="371747"/>
            <a:ext cx="4835296" cy="286232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1" i="0" lang="en-GB" sz="2000" u="none" cap="none" strike="noStrike">
                <a:solidFill>
                  <a:srgbClr val="000000"/>
                </a:solidFill>
                <a:latin typeface="Calibri"/>
                <a:ea typeface="Calibri"/>
                <a:cs typeface="Calibri"/>
                <a:sym typeface="Calibri"/>
              </a:rPr>
              <a:t>Improves simulation of: </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Natural decadal variability</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Oceanic forcing of atmosphere</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Western boundary currents</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Oceanic fronts</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Eastern basin SST</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Tropical cyclones (path, intensity)</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Regimes – storm tracks, blocking</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Orographically-forced features</a:t>
            </a:r>
          </a:p>
        </p:txBody>
      </p:sp>
      <p:sp>
        <p:nvSpPr>
          <p:cNvPr id="285" name="Shape 285"/>
          <p:cNvSpPr/>
          <p:nvPr/>
        </p:nvSpPr>
        <p:spPr>
          <a:xfrm>
            <a:off x="3760246" y="371747"/>
            <a:ext cx="739746" cy="5638198"/>
          </a:xfrm>
          <a:prstGeom prst="leftBrace">
            <a:avLst>
              <a:gd fmla="val 11769" name="adj1"/>
              <a:gd fmla="val 53603" name="adj2"/>
            </a:avLst>
          </a:prstGeom>
          <a:noFill/>
          <a:ln cap="flat" cmpd="sng" w="57150">
            <a:solidFill>
              <a:srgbClr val="000000"/>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dk1"/>
              </a:solidFill>
              <a:latin typeface="Calibri"/>
              <a:ea typeface="Calibri"/>
              <a:cs typeface="Calibri"/>
              <a:sym typeface="Calibri"/>
            </a:endParaRPr>
          </a:p>
        </p:txBody>
      </p:sp>
      <p:sp>
        <p:nvSpPr>
          <p:cNvPr id="286" name="Shape 286"/>
          <p:cNvSpPr txBox="1"/>
          <p:nvPr/>
        </p:nvSpPr>
        <p:spPr>
          <a:xfrm>
            <a:off x="4308705" y="3714451"/>
            <a:ext cx="4835296" cy="255454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1" i="0" lang="en-GB" sz="2000" u="none" cap="none" strike="noStrike">
                <a:solidFill>
                  <a:srgbClr val="000000"/>
                </a:solidFill>
                <a:latin typeface="Calibri"/>
                <a:ea typeface="Calibri"/>
                <a:cs typeface="Calibri"/>
                <a:sym typeface="Calibri"/>
              </a:rPr>
              <a:t>Anticipated for decadal prediction: </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Reduced biases that mask predictability</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Improved impacts of mesoscale on large-scale features of climate system</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Estimates of changes in tropical cyclones</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More realistic transports of heat, water</a:t>
            </a:r>
          </a:p>
          <a:p>
            <a:pPr indent="-285750" lvl="0" marL="285750" marR="0" rtl="0" algn="l">
              <a:lnSpc>
                <a:spcPct val="100000"/>
              </a:lnSpc>
              <a:spcBef>
                <a:spcPts val="0"/>
              </a:spcBef>
              <a:spcAft>
                <a:spcPts val="0"/>
              </a:spcAft>
              <a:buClr>
                <a:srgbClr val="000000"/>
              </a:buClr>
              <a:buSzPct val="100000"/>
              <a:buFont typeface="Calibri"/>
              <a:buChar char="•"/>
            </a:pPr>
            <a:r>
              <a:rPr b="0" i="0" lang="en-GB" sz="2000" u="none" cap="none" strike="noStrike">
                <a:solidFill>
                  <a:srgbClr val="000000"/>
                </a:solidFill>
                <a:latin typeface="Calibri"/>
                <a:ea typeface="Calibri"/>
                <a:cs typeface="Calibri"/>
                <a:sym typeface="Calibri"/>
              </a:rPr>
              <a:t>More realistic representation of ENSO</a:t>
            </a:r>
          </a:p>
          <a:p>
            <a:pPr indent="-285750" lvl="0" marL="285750" marR="0" rtl="0" algn="l">
              <a:lnSpc>
                <a:spcPct val="100000"/>
              </a:lnSpc>
              <a:spcBef>
                <a:spcPts val="0"/>
              </a:spcBef>
              <a:spcAft>
                <a:spcPts val="0"/>
              </a:spcAft>
              <a:buClr>
                <a:srgbClr val="000000"/>
              </a:buClr>
              <a:buFont typeface="Arial"/>
              <a:buNone/>
            </a:pPr>
            <a:r>
              <a:t/>
            </a:r>
            <a:endParaRPr b="0" i="0" sz="2000" u="none" cap="none" strike="noStrike">
              <a:solidFill>
                <a:srgbClr val="000000"/>
              </a:solidFill>
              <a:latin typeface="Calibri"/>
              <a:ea typeface="Calibri"/>
              <a:cs typeface="Calibri"/>
              <a:sym typeface="Calibri"/>
            </a:endParaRPr>
          </a:p>
        </p:txBody>
      </p:sp>
      <p:sp>
        <p:nvSpPr>
          <p:cNvPr id="287" name="Shape 287"/>
          <p:cNvSpPr txBox="1"/>
          <p:nvPr/>
        </p:nvSpPr>
        <p:spPr>
          <a:xfrm>
            <a:off x="7164288" y="6381328"/>
            <a:ext cx="1944216" cy="46277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GB" sz="1800" u="none" cap="none" strike="noStrike">
                <a:solidFill>
                  <a:srgbClr val="000000"/>
                </a:solidFill>
                <a:latin typeface="Arial"/>
                <a:ea typeface="Arial"/>
                <a:cs typeface="Arial"/>
                <a:sym typeface="Arial"/>
              </a:rPr>
              <a:t>Kinter III (2017)</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pic>
        <p:nvPicPr>
          <p:cNvPr id="292" name="Shape 292"/>
          <p:cNvPicPr preferRelativeResize="0"/>
          <p:nvPr/>
        </p:nvPicPr>
        <p:blipFill rotWithShape="1">
          <a:blip r:embed="rId3">
            <a:alphaModFix/>
          </a:blip>
          <a:srcRect b="0" l="0" r="0" t="0"/>
          <a:stretch/>
        </p:blipFill>
        <p:spPr>
          <a:xfrm>
            <a:off x="5652516" y="836712"/>
            <a:ext cx="3455988" cy="5670549"/>
          </a:xfrm>
          <a:prstGeom prst="rect">
            <a:avLst/>
          </a:prstGeom>
          <a:noFill/>
          <a:ln>
            <a:noFill/>
          </a:ln>
        </p:spPr>
      </p:pic>
      <p:sp>
        <p:nvSpPr>
          <p:cNvPr id="293" name="Shape 293"/>
          <p:cNvSpPr txBox="1"/>
          <p:nvPr>
            <p:ph idx="1" type="body"/>
          </p:nvPr>
        </p:nvSpPr>
        <p:spPr>
          <a:xfrm>
            <a:off x="107504" y="1207155"/>
            <a:ext cx="5760640" cy="5650843"/>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GC-NTCP and </a:t>
            </a:r>
            <a:r>
              <a:rPr b="0" i="0" lang="en-GB" sz="2400" u="sng" cap="none" strike="noStrike">
                <a:solidFill>
                  <a:schemeClr val="hlink"/>
                </a:solidFill>
                <a:latin typeface="Calibri"/>
                <a:ea typeface="Calibri"/>
                <a:cs typeface="Calibri"/>
                <a:sym typeface="Calibri"/>
                <a:hlinkClick r:id="rId4"/>
              </a:rPr>
              <a:t>real-time exchange of decadal predictions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Promote and provide new knowledge of climate mechanisms and climate forecasting systems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Produce standards, verification methods and guidance for near-term predictions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Promote &amp; support the establishment of operational decadal predictions under WMO</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Initiate &amp; issue real-time “Global Annual to Decadal Climate Update” each year</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GC-NTCP leads way to operationalisation of climate prediction</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WMO Lead Centre for NTCP</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Setting standards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Updated forcings required as close to real time as possible</a:t>
            </a:r>
          </a:p>
        </p:txBody>
      </p:sp>
      <p:sp>
        <p:nvSpPr>
          <p:cNvPr id="294" name="Shape 294"/>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
        <p:nvSpPr>
          <p:cNvPr id="300" name="Shape 300"/>
          <p:cNvSpPr txBox="1"/>
          <p:nvPr>
            <p:ph idx="1" type="body"/>
          </p:nvPr>
        </p:nvSpPr>
        <p:spPr>
          <a:xfrm>
            <a:off x="457200" y="1143149"/>
            <a:ext cx="8229600" cy="53928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Formulate reliable statements (and evaluate that they are reliable)</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Predictability analyses on the relative role of atmosphere, ocean, land, cryosphere</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Deeper understanding of the role of the forcings, not just short -lived (aerosols, ozone, solar taking account spectrum, stratospheric water), but also the spatial distribution of long lived; also consider water vapour feedback</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Better understanding of the teleconnectivity (tropical-extratropical, inter-basin and land-ocean) at decadal scales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
        <p:nvSpPr>
          <p:cNvPr id="306" name="Shape 306"/>
          <p:cNvSpPr txBox="1"/>
          <p:nvPr>
            <p:ph idx="1" type="body"/>
          </p:nvPr>
        </p:nvSpPr>
        <p:spPr>
          <a:xfrm>
            <a:off x="457200" y="4005064"/>
            <a:ext cx="5421288" cy="26964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Make a better use of the drift information, including the interaction between the drift and the forced signal</a:t>
            </a:r>
          </a:p>
          <a:p>
            <a:pPr indent="0" lvl="0" marL="355600" marR="0" rtl="0" algn="l">
              <a:lnSpc>
                <a:spcPct val="100000"/>
              </a:lnSpc>
              <a:spcBef>
                <a:spcPts val="640"/>
              </a:spcBef>
              <a:spcAft>
                <a:spcPts val="0"/>
              </a:spcAft>
              <a:buClr>
                <a:schemeClr val="dk1"/>
              </a:buClr>
              <a:buSzPct val="25000"/>
              <a:buFont typeface="Arial"/>
              <a:buNone/>
            </a:pPr>
            <a:r>
              <a:rPr b="0" i="0" lang="en-GB" sz="2400" u="none" cap="none" strike="noStrike">
                <a:solidFill>
                  <a:schemeClr val="dk1"/>
                </a:solidFill>
                <a:latin typeface="Calibri"/>
                <a:ea typeface="Calibri"/>
                <a:cs typeface="Calibri"/>
                <a:sym typeface="Calibri"/>
              </a:rPr>
              <a:t>Drift of the top 700 m in the western North Atlantic subpolar gyre in the CNRM-CM5 decadal predictions</a:t>
            </a: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Sánchez-Gómez (2016)</a:t>
            </a:r>
          </a:p>
        </p:txBody>
      </p:sp>
      <p:grpSp>
        <p:nvGrpSpPr>
          <p:cNvPr id="307" name="Shape 307"/>
          <p:cNvGrpSpPr/>
          <p:nvPr/>
        </p:nvGrpSpPr>
        <p:grpSpPr>
          <a:xfrm>
            <a:off x="5777928" y="3735783"/>
            <a:ext cx="3330575" cy="3149600"/>
            <a:chOff x="5368342" y="899671"/>
            <a:chExt cx="3704157" cy="3380885"/>
          </a:xfrm>
        </p:grpSpPr>
        <p:pic>
          <p:nvPicPr>
            <p:cNvPr id="308" name="Shape 308"/>
            <p:cNvPicPr preferRelativeResize="0"/>
            <p:nvPr/>
          </p:nvPicPr>
          <p:blipFill rotWithShape="1">
            <a:blip r:embed="rId3">
              <a:alphaModFix/>
            </a:blip>
            <a:srcRect b="0" l="0" r="0" t="0"/>
            <a:stretch/>
          </p:blipFill>
          <p:spPr>
            <a:xfrm>
              <a:off x="5368342" y="899671"/>
              <a:ext cx="3704157" cy="3380885"/>
            </a:xfrm>
            <a:prstGeom prst="rect">
              <a:avLst/>
            </a:prstGeom>
            <a:noFill/>
            <a:ln>
              <a:noFill/>
            </a:ln>
          </p:spPr>
        </p:pic>
        <p:sp>
          <p:nvSpPr>
            <p:cNvPr id="309" name="Shape 309"/>
            <p:cNvSpPr/>
            <p:nvPr/>
          </p:nvSpPr>
          <p:spPr>
            <a:xfrm>
              <a:off x="5742642" y="899671"/>
              <a:ext cx="810393" cy="224938"/>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Font typeface="Arial"/>
                <a:buNone/>
              </a:pPr>
              <a:r>
                <a:t/>
              </a:r>
              <a:endParaRPr b="0" i="0" sz="1400" u="none" cap="none" strike="noStrike">
                <a:solidFill>
                  <a:schemeClr val="lt1"/>
                </a:solidFill>
                <a:latin typeface="Arial"/>
                <a:ea typeface="Arial"/>
                <a:cs typeface="Arial"/>
                <a:sym typeface="Arial"/>
              </a:endParaRPr>
            </a:p>
          </p:txBody>
        </p:sp>
      </p:grpSp>
      <p:sp>
        <p:nvSpPr>
          <p:cNvPr id="310" name="Shape 310"/>
          <p:cNvSpPr txBox="1"/>
          <p:nvPr/>
        </p:nvSpPr>
        <p:spPr>
          <a:xfrm>
            <a:off x="457200" y="1143149"/>
            <a:ext cx="8229600" cy="53928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Communication is key as near-term statements are validated almost in real time</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Find the best way to link research and operational</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Improve the use of information from both observations and the millennium simulations (PAGES2K) on decadal variability</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Test the emergent constraint methodologies in the near-term, both with projections and predictions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b="0" l="0" r="0" t="0"/>
          <a:stretch/>
        </p:blipFill>
        <p:spPr>
          <a:xfrm>
            <a:off x="4499992" y="1772816"/>
            <a:ext cx="4588978" cy="3298328"/>
          </a:xfrm>
          <a:prstGeom prst="rect">
            <a:avLst/>
          </a:prstGeom>
          <a:noFill/>
          <a:ln>
            <a:noFill/>
          </a:ln>
        </p:spPr>
      </p:pic>
      <p:sp>
        <p:nvSpPr>
          <p:cNvPr id="316" name="Shape 316"/>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
        <p:nvSpPr>
          <p:cNvPr id="317" name="Shape 317"/>
          <p:cNvSpPr txBox="1"/>
          <p:nvPr>
            <p:ph idx="1" type="body"/>
          </p:nvPr>
        </p:nvSpPr>
        <p:spPr>
          <a:xfrm>
            <a:off x="35495" y="1143148"/>
            <a:ext cx="4690863" cy="5714851"/>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climate predictions to formulate near-term regional attribution statements subject to recent past conditions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Need large ensemble sizes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Impact of mitigation efforts</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Simulate short-term ocean carbon uptake to assess mitigation efficiency</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Consider internal variability</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Consider attribution of carbon-cycle variations (natural or anthropogenic) versus near-term scenarios with/without mitigation (impact of commitments)</a:t>
            </a:r>
          </a:p>
          <a:p>
            <a:pPr indent="-261937" lvl="1" marL="896938" marR="0" rtl="0" algn="l">
              <a:lnSpc>
                <a:spcPct val="100000"/>
              </a:lnSpc>
              <a:spcBef>
                <a:spcPts val="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Ciavarella et al. (2017)</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idx="1" type="body"/>
          </p:nvPr>
        </p:nvSpPr>
        <p:spPr>
          <a:xfrm>
            <a:off x="457200" y="1196751"/>
            <a:ext cx="8229600" cy="4525963"/>
          </a:xfrm>
          <a:prstGeom prst="rect">
            <a:avLst/>
          </a:prstGeom>
          <a:noFill/>
          <a:ln>
            <a:noFill/>
          </a:ln>
        </p:spPr>
        <p:txBody>
          <a:bodyPr anchorCtr="0" anchor="t" bIns="45700" lIns="91425" rIns="91425" tIns="45700">
            <a:noAutofit/>
          </a:bodyPr>
          <a:lstStyle/>
          <a:p>
            <a:pPr indent="-292100" lvl="0" marL="342900" marR="0" rtl="0" algn="l">
              <a:lnSpc>
                <a:spcPct val="9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Increased focus on information for the near term to respond to the increased number of users interested in that time scale; links to WGII</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Coherence with chapters on model validation (forecasts suffer from forecast initial shocks, drift and bias in decadal variability), observations, and D&amp;A</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Merging of assessments from predictions and projections for a consistent story line; not necessarily a seamless modelling approach but a seamless probabilistic information across time scales</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Need for reliable (also known as robust) probability statements, particularly for extreme (which should be defined by the range of users) events</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Role in the global stocktake (near-term mitigation, attribution) especially after operationalisation of decadal prediction</a:t>
            </a:r>
          </a:p>
        </p:txBody>
      </p:sp>
      <p:sp>
        <p:nvSpPr>
          <p:cNvPr id="323" name="Shape 323"/>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1813200" y="4981575"/>
            <a:ext cx="6172199" cy="1490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GB" sz="3000" u="none" cap="none" strike="noStrike">
                <a:solidFill>
                  <a:schemeClr val="dk1"/>
                </a:solidFill>
                <a:latin typeface="Calibri"/>
                <a:ea typeface="Calibri"/>
                <a:cs typeface="Calibri"/>
                <a:sym typeface="Calibri"/>
              </a:rPr>
              <a:t>Climate Prediction</a:t>
            </a:r>
          </a:p>
          <a:p>
            <a:pPr indent="-355600" lvl="0" marL="457200"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Multi-seasonal, annual, multi-annual, up to decades</a:t>
            </a:r>
          </a:p>
          <a:p>
            <a:pPr indent="-355600" lvl="0" marL="457200" marR="0" rtl="0" algn="l">
              <a:lnSpc>
                <a:spcPct val="100000"/>
              </a:lnSpc>
              <a:spcBef>
                <a:spcPts val="0"/>
              </a:spcBef>
              <a:spcAft>
                <a:spcPts val="0"/>
              </a:spcAft>
              <a:buClr>
                <a:schemeClr val="dk1"/>
              </a:buClr>
              <a:buSzPct val="100000"/>
              <a:buFont typeface="Arial"/>
              <a:buChar char="●"/>
            </a:pPr>
            <a:r>
              <a:rPr b="0" i="1" lang="en-GB" sz="2000" u="none" cap="none" strike="noStrike">
                <a:solidFill>
                  <a:schemeClr val="dk1"/>
                </a:solidFill>
                <a:latin typeface="Calibri"/>
                <a:ea typeface="Calibri"/>
                <a:cs typeface="Calibri"/>
                <a:sym typeface="Calibri"/>
              </a:rPr>
              <a:t>Initialized</a:t>
            </a:r>
            <a:r>
              <a:rPr b="0" i="0" lang="en-GB" sz="2000" u="none" cap="none" strike="noStrike">
                <a:solidFill>
                  <a:schemeClr val="dk1"/>
                </a:solidFill>
                <a:latin typeface="Calibri"/>
                <a:ea typeface="Calibri"/>
                <a:cs typeface="Calibri"/>
                <a:sym typeface="Calibri"/>
              </a:rPr>
              <a:t> forecasts of </a:t>
            </a:r>
            <a:r>
              <a:rPr b="0" i="1" lang="en-GB" sz="2000" u="none" cap="none" strike="noStrike">
                <a:solidFill>
                  <a:schemeClr val="dk1"/>
                </a:solidFill>
                <a:latin typeface="Calibri"/>
                <a:ea typeface="Calibri"/>
                <a:cs typeface="Calibri"/>
                <a:sym typeface="Calibri"/>
              </a:rPr>
              <a:t>both</a:t>
            </a:r>
            <a:r>
              <a:rPr b="0" i="0" lang="en-GB" sz="2000" u="none" cap="none" strike="noStrike">
                <a:solidFill>
                  <a:schemeClr val="dk1"/>
                </a:solidFill>
                <a:latin typeface="Calibri"/>
                <a:ea typeface="Calibri"/>
                <a:cs typeface="Calibri"/>
                <a:sym typeface="Calibri"/>
              </a:rPr>
              <a:t> forced and internally generated components of variability</a:t>
            </a:r>
          </a:p>
        </p:txBody>
      </p:sp>
      <p:grpSp>
        <p:nvGrpSpPr>
          <p:cNvPr id="100" name="Shape 100"/>
          <p:cNvGrpSpPr/>
          <p:nvPr/>
        </p:nvGrpSpPr>
        <p:grpSpPr>
          <a:xfrm>
            <a:off x="440293" y="1054237"/>
            <a:ext cx="8274176" cy="3588378"/>
            <a:chOff x="0" y="0"/>
            <a:chExt cx="2147483554" cy="2147483642"/>
          </a:xfrm>
        </p:grpSpPr>
        <p:grpSp>
          <p:nvGrpSpPr>
            <p:cNvPr id="101" name="Shape 101"/>
            <p:cNvGrpSpPr/>
            <p:nvPr/>
          </p:nvGrpSpPr>
          <p:grpSpPr>
            <a:xfrm>
              <a:off x="243444250" y="0"/>
              <a:ext cx="1312602236" cy="2147483642"/>
              <a:chOff x="0" y="0"/>
              <a:chExt cx="2147483642" cy="2147483642"/>
            </a:xfrm>
          </p:grpSpPr>
          <p:pic>
            <p:nvPicPr>
              <p:cNvPr id="102" name="Shape 102"/>
              <p:cNvPicPr preferRelativeResize="0"/>
              <p:nvPr/>
            </p:nvPicPr>
            <p:blipFill rotWithShape="1">
              <a:blip r:embed="rId3">
                <a:alphaModFix/>
              </a:blip>
              <a:srcRect b="0" l="0" r="0" t="0"/>
              <a:stretch/>
            </p:blipFill>
            <p:spPr>
              <a:xfrm>
                <a:off x="0" y="0"/>
                <a:ext cx="2147483642" cy="2147483642"/>
              </a:xfrm>
              <a:prstGeom prst="rect">
                <a:avLst/>
              </a:prstGeom>
              <a:noFill/>
              <a:ln>
                <a:noFill/>
              </a:ln>
            </p:spPr>
          </p:pic>
          <p:sp>
            <p:nvSpPr>
              <p:cNvPr id="103" name="Shape 103"/>
              <p:cNvSpPr txBox="1"/>
              <p:nvPr/>
            </p:nvSpPr>
            <p:spPr>
              <a:xfrm>
                <a:off x="129492125" y="184712587"/>
                <a:ext cx="1874836120" cy="176115216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4990"/>
                  </a:solidFill>
                  <a:latin typeface="Arial"/>
                  <a:ea typeface="Arial"/>
                  <a:cs typeface="Arial"/>
                  <a:sym typeface="Arial"/>
                </a:endParaRPr>
              </a:p>
            </p:txBody>
          </p:sp>
        </p:grpSp>
        <p:sp>
          <p:nvSpPr>
            <p:cNvPr id="104" name="Shape 104"/>
            <p:cNvSpPr txBox="1"/>
            <p:nvPr/>
          </p:nvSpPr>
          <p:spPr>
            <a:xfrm>
              <a:off x="10988584" y="1054268600"/>
              <a:ext cx="1991681030" cy="410833602"/>
            </a:xfrm>
            <a:prstGeom prst="rect">
              <a:avLst/>
            </a:prstGeom>
            <a:gradFill>
              <a:gsLst>
                <a:gs pos="0">
                  <a:srgbClr val="000000"/>
                </a:gs>
                <a:gs pos="100000">
                  <a:srgbClr val="FFFFFF">
                    <a:alpha val="0"/>
                  </a:srgbClr>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4990"/>
                </a:solidFill>
                <a:latin typeface="Arial"/>
                <a:ea typeface="Arial"/>
                <a:cs typeface="Arial"/>
                <a:sym typeface="Arial"/>
              </a:endParaRPr>
            </a:p>
          </p:txBody>
        </p:sp>
        <p:sp>
          <p:nvSpPr>
            <p:cNvPr id="105" name="Shape 105"/>
            <p:cNvSpPr txBox="1"/>
            <p:nvPr/>
          </p:nvSpPr>
          <p:spPr>
            <a:xfrm rot="10800000">
              <a:off x="233507386" y="1490439797"/>
              <a:ext cx="1858248413" cy="410833602"/>
            </a:xfrm>
            <a:prstGeom prst="rect">
              <a:avLst/>
            </a:prstGeom>
            <a:gradFill>
              <a:gsLst>
                <a:gs pos="0">
                  <a:srgbClr val="000000"/>
                </a:gs>
                <a:gs pos="100000">
                  <a:srgbClr val="FFFFFF">
                    <a:alpha val="0"/>
                  </a:srgbClr>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04990"/>
                </a:solidFill>
                <a:latin typeface="Arial"/>
                <a:ea typeface="Arial"/>
                <a:cs typeface="Arial"/>
                <a:sym typeface="Arial"/>
              </a:endParaRPr>
            </a:p>
          </p:txBody>
        </p:sp>
        <p:cxnSp>
          <p:nvCxnSpPr>
            <p:cNvPr id="106" name="Shape 106"/>
            <p:cNvCxnSpPr/>
            <p:nvPr/>
          </p:nvCxnSpPr>
          <p:spPr>
            <a:xfrm>
              <a:off x="10988584" y="875094400"/>
              <a:ext cx="2103136779" cy="25337802"/>
            </a:xfrm>
            <a:prstGeom prst="straightConnector1">
              <a:avLst/>
            </a:prstGeom>
            <a:noFill/>
            <a:ln cap="flat" cmpd="sng" w="57150">
              <a:solidFill>
                <a:srgbClr val="004990"/>
              </a:solidFill>
              <a:prstDash val="solid"/>
              <a:miter/>
              <a:headEnd len="med" w="med" type="none"/>
              <a:tailEnd len="lg" w="lg" type="triangle"/>
            </a:ln>
          </p:spPr>
        </p:cxnSp>
        <p:sp>
          <p:nvSpPr>
            <p:cNvPr id="107" name="Shape 107"/>
            <p:cNvSpPr txBox="1"/>
            <p:nvPr/>
          </p:nvSpPr>
          <p:spPr>
            <a:xfrm>
              <a:off x="22369745" y="1156524300"/>
              <a:ext cx="623209716" cy="191842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1" i="0" lang="en-GB" sz="1600" u="none" cap="none" strike="noStrike">
                  <a:solidFill>
                    <a:srgbClr val="FFFFFF"/>
                  </a:solidFill>
                  <a:latin typeface="Calibri"/>
                  <a:ea typeface="Calibri"/>
                  <a:cs typeface="Calibri"/>
                  <a:sym typeface="Calibri"/>
                </a:rPr>
                <a:t>Initial-value driven</a:t>
              </a:r>
            </a:p>
          </p:txBody>
        </p:sp>
        <p:sp>
          <p:nvSpPr>
            <p:cNvPr id="108" name="Shape 108"/>
            <p:cNvSpPr txBox="1"/>
            <p:nvPr/>
          </p:nvSpPr>
          <p:spPr>
            <a:xfrm>
              <a:off x="1190299400" y="1618938500"/>
              <a:ext cx="867705871" cy="191842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FFFF"/>
                </a:buClr>
                <a:buSzPct val="25000"/>
                <a:buFont typeface="Calibri"/>
                <a:buNone/>
              </a:pPr>
              <a:r>
                <a:rPr b="1" i="0" lang="en-GB" sz="1600" u="none" cap="none" strike="noStrike">
                  <a:solidFill>
                    <a:srgbClr val="FFFFFF"/>
                  </a:solidFill>
                  <a:latin typeface="Calibri"/>
                  <a:ea typeface="Calibri"/>
                  <a:cs typeface="Calibri"/>
                  <a:sym typeface="Calibri"/>
                </a:rPr>
                <a:t>Boundary-condition driven</a:t>
              </a:r>
            </a:p>
          </p:txBody>
        </p:sp>
        <p:sp>
          <p:nvSpPr>
            <p:cNvPr id="109" name="Shape 109"/>
            <p:cNvSpPr txBox="1"/>
            <p:nvPr/>
          </p:nvSpPr>
          <p:spPr>
            <a:xfrm>
              <a:off x="1836271000" y="925769900"/>
              <a:ext cx="311212554" cy="191842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Time</a:t>
              </a:r>
            </a:p>
          </p:txBody>
        </p:sp>
        <p:sp>
          <p:nvSpPr>
            <p:cNvPr id="110" name="Shape 110"/>
            <p:cNvSpPr txBox="1"/>
            <p:nvPr/>
          </p:nvSpPr>
          <p:spPr>
            <a:xfrm>
              <a:off x="0" y="515840900"/>
              <a:ext cx="311212554" cy="3312007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Weather forecasts</a:t>
              </a:r>
            </a:p>
          </p:txBody>
        </p:sp>
        <p:sp>
          <p:nvSpPr>
            <p:cNvPr id="111" name="Shape 111"/>
            <p:cNvSpPr txBox="1"/>
            <p:nvPr/>
          </p:nvSpPr>
          <p:spPr>
            <a:xfrm>
              <a:off x="333974600" y="258843625"/>
              <a:ext cx="589459075" cy="4732734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Subseasonal to seasonal forecasts (2 weeks-18 months)</a:t>
              </a:r>
            </a:p>
          </p:txBody>
        </p:sp>
        <p:sp>
          <p:nvSpPr>
            <p:cNvPr id="112" name="Shape 112"/>
            <p:cNvSpPr txBox="1"/>
            <p:nvPr/>
          </p:nvSpPr>
          <p:spPr>
            <a:xfrm>
              <a:off x="923826000" y="387342200"/>
              <a:ext cx="556101013" cy="3330105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Decadal forecasts (18 months-30 years)</a:t>
              </a:r>
            </a:p>
          </p:txBody>
        </p:sp>
        <p:sp>
          <p:nvSpPr>
            <p:cNvPr id="113" name="Shape 113"/>
            <p:cNvSpPr txBox="1"/>
            <p:nvPr/>
          </p:nvSpPr>
          <p:spPr>
            <a:xfrm>
              <a:off x="1490915600" y="375578525"/>
              <a:ext cx="556101013" cy="3312007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4990"/>
                </a:buClr>
                <a:buSzPct val="25000"/>
                <a:buFont typeface="Calibri"/>
                <a:buNone/>
              </a:pPr>
              <a:r>
                <a:rPr b="1" i="0" lang="en-GB" sz="1600" u="none" cap="none" strike="noStrike">
                  <a:solidFill>
                    <a:srgbClr val="004990"/>
                  </a:solidFill>
                  <a:latin typeface="Calibri"/>
                  <a:ea typeface="Calibri"/>
                  <a:cs typeface="Calibri"/>
                  <a:sym typeface="Calibri"/>
                </a:rPr>
                <a:t>Climate-change projections</a:t>
              </a: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Extra</a:t>
            </a:r>
          </a:p>
        </p:txBody>
      </p:sp>
      <p:sp>
        <p:nvSpPr>
          <p:cNvPr id="329" name="Shape 329"/>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pic>
        <p:nvPicPr>
          <p:cNvPr descr="tt.png" id="334" name="Shape 334"/>
          <p:cNvPicPr preferRelativeResize="0"/>
          <p:nvPr/>
        </p:nvPicPr>
        <p:blipFill rotWithShape="1">
          <a:blip r:embed="rId3">
            <a:alphaModFix/>
          </a:blip>
          <a:srcRect b="0" l="0" r="0" t="0"/>
          <a:stretch/>
        </p:blipFill>
        <p:spPr>
          <a:xfrm>
            <a:off x="531335" y="3564507"/>
            <a:ext cx="4112700" cy="2869199"/>
          </a:xfrm>
          <a:prstGeom prst="rect">
            <a:avLst/>
          </a:prstGeom>
          <a:noFill/>
          <a:ln>
            <a:noFill/>
          </a:ln>
        </p:spPr>
      </p:pic>
      <p:sp>
        <p:nvSpPr>
          <p:cNvPr id="335" name="Shape 335"/>
          <p:cNvSpPr txBox="1"/>
          <p:nvPr>
            <p:ph type="title"/>
          </p:nvPr>
        </p:nvSpPr>
        <p:spPr>
          <a:xfrm>
            <a:off x="457200" y="-27383"/>
            <a:ext cx="8229600" cy="778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000" u="none" cap="none" strike="noStrike">
                <a:solidFill>
                  <a:schemeClr val="dk1"/>
                </a:solidFill>
                <a:latin typeface="Calibri"/>
                <a:ea typeface="Calibri"/>
                <a:cs typeface="Calibri"/>
                <a:sym typeface="Calibri"/>
              </a:rPr>
              <a:t>Estimating predictability</a:t>
            </a:r>
          </a:p>
        </p:txBody>
      </p:sp>
      <p:pic>
        <p:nvPicPr>
          <p:cNvPr descr="tt.png" id="336" name="Shape 336"/>
          <p:cNvPicPr preferRelativeResize="0"/>
          <p:nvPr/>
        </p:nvPicPr>
        <p:blipFill rotWithShape="1">
          <a:blip r:embed="rId4">
            <a:alphaModFix/>
          </a:blip>
          <a:srcRect b="0" l="0" r="0" t="0"/>
          <a:stretch/>
        </p:blipFill>
        <p:spPr>
          <a:xfrm>
            <a:off x="539552" y="816966"/>
            <a:ext cx="4104599" cy="2723699"/>
          </a:xfrm>
          <a:prstGeom prst="rect">
            <a:avLst/>
          </a:prstGeom>
          <a:noFill/>
          <a:ln>
            <a:noFill/>
          </a:ln>
        </p:spPr>
      </p:pic>
      <p:sp>
        <p:nvSpPr>
          <p:cNvPr id="337" name="Shape 337"/>
          <p:cNvSpPr txBox="1"/>
          <p:nvPr/>
        </p:nvSpPr>
        <p:spPr>
          <a:xfrm rot="-5400000">
            <a:off x="-530729" y="1959164"/>
            <a:ext cx="1872300"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1400" u="none" cap="none" strike="noStrike">
                <a:solidFill>
                  <a:schemeClr val="dk1"/>
                </a:solidFill>
                <a:latin typeface="Calibri"/>
                <a:ea typeface="Calibri"/>
                <a:cs typeface="Calibri"/>
                <a:sym typeface="Calibri"/>
              </a:rPr>
              <a:t>Correlation skill</a:t>
            </a:r>
          </a:p>
        </p:txBody>
      </p:sp>
      <p:sp>
        <p:nvSpPr>
          <p:cNvPr id="338" name="Shape 338"/>
          <p:cNvSpPr txBox="1"/>
          <p:nvPr/>
        </p:nvSpPr>
        <p:spPr>
          <a:xfrm>
            <a:off x="4932039" y="798958"/>
            <a:ext cx="4067999" cy="5632200"/>
          </a:xfrm>
          <a:prstGeom prst="rect">
            <a:avLst/>
          </a:prstGeom>
          <a:solidFill>
            <a:srgbClr val="DEEBEE"/>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Actual skill </a:t>
            </a:r>
            <a:r>
              <a:rPr b="0" i="0" lang="en-GB" sz="1800" u="none" cap="none" strike="noStrike">
                <a:solidFill>
                  <a:schemeClr val="dk1"/>
                </a:solidFill>
                <a:latin typeface="Calibri"/>
                <a:ea typeface="Calibri"/>
                <a:cs typeface="Calibri"/>
                <a:sym typeface="Calibri"/>
              </a:rPr>
              <a:t>(dashed orange curve, correlation between model ensemble mean and observations)</a:t>
            </a:r>
          </a:p>
          <a:p>
            <a:pPr indent="0" lvl="0" marL="0" marR="0" rtl="0" algn="l">
              <a:lnSpc>
                <a:spcPct val="100000"/>
              </a:lnSpc>
              <a:spcBef>
                <a:spcPts val="0"/>
              </a:spcBef>
              <a:spcAft>
                <a:spcPts val="0"/>
              </a:spcAft>
              <a:buClr>
                <a:schemeClr val="dk1"/>
              </a:buClr>
              <a:buSzPct val="100000"/>
              <a:buFont typeface="Arial"/>
              <a:buChar char="•"/>
            </a:pP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Potential skill </a:t>
            </a:r>
            <a:r>
              <a:rPr b="0" i="0" lang="en-GB" sz="1800" u="none" cap="none" strike="noStrike">
                <a:solidFill>
                  <a:schemeClr val="dk1"/>
                </a:solidFill>
                <a:latin typeface="Calibri"/>
                <a:ea typeface="Calibri"/>
                <a:cs typeface="Calibri"/>
                <a:sym typeface="Calibri"/>
              </a:rPr>
              <a:t>(solid orange curve, correlation between model ensemble mean and model ensemble members)</a:t>
            </a:r>
          </a:p>
          <a:p>
            <a:pPr indent="0" lvl="0" marL="0" marR="0" rtl="0" algn="l">
              <a:lnSpc>
                <a:spcPct val="100000"/>
              </a:lnSpc>
              <a:spcBef>
                <a:spcPts val="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100000"/>
              <a:buFont typeface="Arial"/>
              <a:buChar char="•"/>
            </a:pPr>
            <a:r>
              <a:rPr b="0" i="0" lang="en-GB" sz="1800" u="none" cap="none" strike="noStrike">
                <a:solidFill>
                  <a:schemeClr val="dk1"/>
                </a:solidFill>
                <a:latin typeface="Calibri"/>
                <a:ea typeface="Calibri"/>
                <a:cs typeface="Calibri"/>
                <a:sym typeface="Calibri"/>
              </a:rPr>
              <a:t> Predictions of global mean temperature: potential skill &gt; actual skill</a:t>
            </a:r>
          </a:p>
          <a:p>
            <a:pPr indent="0" lvl="1" marL="457200" marR="0" rtl="0" algn="l">
              <a:lnSpc>
                <a:spcPct val="100000"/>
              </a:lnSpc>
              <a:spcBef>
                <a:spcPts val="0"/>
              </a:spcBef>
              <a:spcAft>
                <a:spcPts val="0"/>
              </a:spcAft>
              <a:buClr>
                <a:schemeClr val="dk1"/>
              </a:buClr>
              <a:buSzPct val="100000"/>
              <a:buFont typeface="Noto Sans Symbols"/>
              <a:buChar char="➢"/>
            </a:pPr>
            <a:r>
              <a:rPr b="0" i="0" lang="en-GB" sz="1800" u="none" cap="none" strike="noStrike">
                <a:solidFill>
                  <a:schemeClr val="dk1"/>
                </a:solidFill>
                <a:latin typeface="Calibri"/>
                <a:ea typeface="Calibri"/>
                <a:cs typeface="Calibri"/>
                <a:sym typeface="Calibri"/>
              </a:rPr>
              <a:t> more skill possible with improved observations / initialisation</a:t>
            </a:r>
          </a:p>
          <a:p>
            <a:pPr indent="0" lvl="0" marL="0" marR="0" rtl="0" algn="l">
              <a:lnSpc>
                <a:spcPct val="100000"/>
              </a:lnSpc>
              <a:spcBef>
                <a:spcPts val="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100000"/>
              <a:buFont typeface="Arial"/>
              <a:buChar char="•"/>
            </a:pPr>
            <a:r>
              <a:rPr b="0" i="0" lang="en-GB" sz="1800" u="none" cap="none" strike="noStrike">
                <a:solidFill>
                  <a:schemeClr val="dk1"/>
                </a:solidFill>
                <a:latin typeface="Calibri"/>
                <a:ea typeface="Calibri"/>
                <a:cs typeface="Calibri"/>
                <a:sym typeface="Calibri"/>
              </a:rPr>
              <a:t> Seasonal forecasts of North Atlantic Oscillation: actual skill &gt; potential skill</a:t>
            </a:r>
          </a:p>
          <a:p>
            <a:pPr indent="0" lvl="1" marL="457200" marR="0" rtl="0" algn="l">
              <a:lnSpc>
                <a:spcPct val="100000"/>
              </a:lnSpc>
              <a:spcBef>
                <a:spcPts val="0"/>
              </a:spcBef>
              <a:spcAft>
                <a:spcPts val="0"/>
              </a:spcAft>
              <a:buClr>
                <a:schemeClr val="dk1"/>
              </a:buClr>
              <a:buSzPct val="100000"/>
              <a:buFont typeface="Noto Sans Symbols"/>
              <a:buChar char="➢"/>
            </a:pPr>
            <a:r>
              <a:rPr b="0" i="0" lang="en-GB" sz="1800" u="none" cap="none" strike="noStrike">
                <a:solidFill>
                  <a:schemeClr val="dk1"/>
                </a:solidFill>
                <a:latin typeface="Calibri"/>
                <a:ea typeface="Calibri"/>
                <a:cs typeface="Calibri"/>
                <a:sym typeface="Calibri"/>
              </a:rPr>
              <a:t> unexpected</a:t>
            </a:r>
          </a:p>
          <a:p>
            <a:pPr indent="0" lvl="1" marL="457200" marR="0" rtl="0" algn="l">
              <a:lnSpc>
                <a:spcPct val="100000"/>
              </a:lnSpc>
              <a:spcBef>
                <a:spcPts val="0"/>
              </a:spcBef>
              <a:spcAft>
                <a:spcPts val="0"/>
              </a:spcAft>
              <a:buClr>
                <a:schemeClr val="dk1"/>
              </a:buClr>
              <a:buSzPct val="100000"/>
              <a:buFont typeface="Noto Sans Symbols"/>
              <a:buChar char="➢"/>
            </a:pPr>
            <a:r>
              <a:rPr b="0" i="0" lang="en-GB" sz="1800" u="none" cap="none" strike="noStrike">
                <a:solidFill>
                  <a:schemeClr val="dk1"/>
                </a:solidFill>
                <a:latin typeface="Calibri"/>
                <a:ea typeface="Calibri"/>
                <a:cs typeface="Calibri"/>
                <a:sym typeface="Calibri"/>
              </a:rPr>
              <a:t> signal to noise ratio is too small in models</a:t>
            </a:r>
          </a:p>
          <a:p>
            <a:pPr indent="0" lvl="1" marL="457200" marR="0" rtl="0" algn="l">
              <a:lnSpc>
                <a:spcPct val="100000"/>
              </a:lnSpc>
              <a:spcBef>
                <a:spcPts val="0"/>
              </a:spcBef>
              <a:spcAft>
                <a:spcPts val="0"/>
              </a:spcAft>
              <a:buClr>
                <a:schemeClr val="dk1"/>
              </a:buClr>
              <a:buSzPct val="100000"/>
              <a:buFont typeface="Noto Sans Symbols"/>
              <a:buChar char="➢"/>
            </a:pPr>
            <a:r>
              <a:rPr b="0" i="0" lang="en-GB" sz="1800" u="none" cap="none" strike="noStrike">
                <a:solidFill>
                  <a:schemeClr val="dk1"/>
                </a:solidFill>
                <a:latin typeface="Calibri"/>
                <a:ea typeface="Calibri"/>
                <a:cs typeface="Calibri"/>
                <a:sym typeface="Calibri"/>
              </a:rPr>
              <a:t> predictability of real world is unknown</a:t>
            </a:r>
          </a:p>
          <a:p>
            <a:pPr indent="0" lvl="0" marL="0" marR="0" rtl="0" algn="l">
              <a:lnSpc>
                <a:spcPct val="100000"/>
              </a:lnSpc>
              <a:spcBef>
                <a:spcPts val="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p:txBody>
      </p:sp>
      <p:sp>
        <p:nvSpPr>
          <p:cNvPr id="339" name="Shape 339"/>
          <p:cNvSpPr txBox="1"/>
          <p:nvPr/>
        </p:nvSpPr>
        <p:spPr>
          <a:xfrm>
            <a:off x="3059110" y="3643485"/>
            <a:ext cx="1512899" cy="738599"/>
          </a:xfrm>
          <a:prstGeom prst="rect">
            <a:avLst/>
          </a:prstGeom>
          <a:solidFill>
            <a:srgbClr val="BBE0E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400" u="none" cap="none" strike="noStrike">
                <a:solidFill>
                  <a:srgbClr val="000000"/>
                </a:solidFill>
                <a:latin typeface="Calibri"/>
                <a:ea typeface="Calibri"/>
                <a:cs typeface="Calibri"/>
                <a:sym typeface="Calibri"/>
              </a:rPr>
              <a:t>Model predicting real world (actual skill)</a:t>
            </a:r>
          </a:p>
        </p:txBody>
      </p:sp>
      <p:cxnSp>
        <p:nvCxnSpPr>
          <p:cNvPr id="340" name="Shape 340"/>
          <p:cNvCxnSpPr>
            <a:stCxn id="339" idx="1"/>
          </p:cNvCxnSpPr>
          <p:nvPr/>
        </p:nvCxnSpPr>
        <p:spPr>
          <a:xfrm flipH="1">
            <a:off x="2195710" y="4012785"/>
            <a:ext cx="863400" cy="332400"/>
          </a:xfrm>
          <a:prstGeom prst="straightConnector1">
            <a:avLst/>
          </a:prstGeom>
          <a:noFill/>
          <a:ln cap="flat" cmpd="sng" w="38100">
            <a:solidFill>
              <a:srgbClr val="B5DADD"/>
            </a:solidFill>
            <a:prstDash val="solid"/>
            <a:round/>
            <a:headEnd len="med" w="med" type="none"/>
            <a:tailEnd len="lg" w="lg" type="stealth"/>
          </a:ln>
        </p:spPr>
      </p:cxnSp>
      <p:sp>
        <p:nvSpPr>
          <p:cNvPr id="341" name="Shape 341"/>
          <p:cNvSpPr txBox="1"/>
          <p:nvPr/>
        </p:nvSpPr>
        <p:spPr>
          <a:xfrm>
            <a:off x="3059458" y="4534321"/>
            <a:ext cx="1512899" cy="738599"/>
          </a:xfrm>
          <a:prstGeom prst="rect">
            <a:avLst/>
          </a:prstGeom>
          <a:solidFill>
            <a:srgbClr val="BBE0E3"/>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400" u="none" cap="none" strike="noStrike">
                <a:solidFill>
                  <a:srgbClr val="000000"/>
                </a:solidFill>
                <a:latin typeface="Calibri"/>
                <a:ea typeface="Calibri"/>
                <a:cs typeface="Calibri"/>
                <a:sym typeface="Calibri"/>
              </a:rPr>
              <a:t>Model predicting itself (potential skill)</a:t>
            </a:r>
          </a:p>
        </p:txBody>
      </p:sp>
      <p:cxnSp>
        <p:nvCxnSpPr>
          <p:cNvPr id="342" name="Shape 342"/>
          <p:cNvCxnSpPr/>
          <p:nvPr/>
        </p:nvCxnSpPr>
        <p:spPr>
          <a:xfrm flipH="1">
            <a:off x="2339759" y="4777207"/>
            <a:ext cx="719699" cy="504299"/>
          </a:xfrm>
          <a:prstGeom prst="straightConnector1">
            <a:avLst/>
          </a:prstGeom>
          <a:noFill/>
          <a:ln cap="flat" cmpd="sng" w="38100">
            <a:solidFill>
              <a:srgbClr val="B5DADD"/>
            </a:solidFill>
            <a:prstDash val="solid"/>
            <a:round/>
            <a:headEnd len="med" w="med" type="none"/>
            <a:tailEnd len="lg" w="lg" type="stealth"/>
          </a:ln>
        </p:spPr>
      </p:cxnSp>
      <p:sp>
        <p:nvSpPr>
          <p:cNvPr id="343" name="Shape 343"/>
          <p:cNvSpPr txBox="1"/>
          <p:nvPr/>
        </p:nvSpPr>
        <p:spPr>
          <a:xfrm rot="-5400000">
            <a:off x="-530729" y="4767476"/>
            <a:ext cx="1872300"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1400" u="none" cap="none" strike="noStrike">
                <a:solidFill>
                  <a:schemeClr val="dk1"/>
                </a:solidFill>
                <a:latin typeface="Calibri"/>
                <a:ea typeface="Calibri"/>
                <a:cs typeface="Calibri"/>
                <a:sym typeface="Calibri"/>
              </a:rPr>
              <a:t>Correlation skill</a:t>
            </a:r>
          </a:p>
        </p:txBody>
      </p:sp>
      <p:sp>
        <p:nvSpPr>
          <p:cNvPr id="344" name="Shape 344"/>
          <p:cNvSpPr txBox="1"/>
          <p:nvPr/>
        </p:nvSpPr>
        <p:spPr>
          <a:xfrm>
            <a:off x="1547662" y="6361582"/>
            <a:ext cx="2520299" cy="307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1400" u="none" cap="none" strike="noStrike">
                <a:solidFill>
                  <a:schemeClr val="dk1"/>
                </a:solidFill>
                <a:latin typeface="Calibri"/>
                <a:ea typeface="Calibri"/>
                <a:cs typeface="Calibri"/>
                <a:sym typeface="Calibri"/>
              </a:rPr>
              <a:t>Number of ensemble members</a:t>
            </a:r>
          </a:p>
        </p:txBody>
      </p:sp>
      <p:sp>
        <p:nvSpPr>
          <p:cNvPr id="345" name="Shape 345"/>
          <p:cNvSpPr txBox="1"/>
          <p:nvPr/>
        </p:nvSpPr>
        <p:spPr>
          <a:xfrm>
            <a:off x="2843808" y="6639163"/>
            <a:ext cx="6264600" cy="24629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r>
              <a:rPr b="0" i="0" lang="en-GB" sz="1000" u="none" cap="none" strike="noStrike">
                <a:solidFill>
                  <a:schemeClr val="dk1"/>
                </a:solidFill>
                <a:latin typeface="Calibri"/>
                <a:ea typeface="Calibri"/>
                <a:cs typeface="Calibri"/>
                <a:sym typeface="Calibri"/>
              </a:rPr>
              <a:t>Boer et al 2013; Dunstone et al 2016; also Eade et al 2014; Scaife et al 2014; Shi et al 2915; Stockdale et al 2015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457200" y="-27383"/>
            <a:ext cx="8229600" cy="778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000" u="none" cap="none" strike="noStrike">
                <a:solidFill>
                  <a:schemeClr val="dk1"/>
                </a:solidFill>
                <a:latin typeface="Calibri"/>
                <a:ea typeface="Calibri"/>
                <a:cs typeface="Calibri"/>
                <a:sym typeface="Calibri"/>
              </a:rPr>
              <a:t>Estimating predictability</a:t>
            </a:r>
          </a:p>
        </p:txBody>
      </p:sp>
      <p:pic>
        <p:nvPicPr>
          <p:cNvPr id="351" name="Shape 351"/>
          <p:cNvPicPr preferRelativeResize="0"/>
          <p:nvPr/>
        </p:nvPicPr>
        <p:blipFill rotWithShape="1">
          <a:blip r:embed="rId3">
            <a:alphaModFix/>
          </a:blip>
          <a:srcRect b="0" l="0" r="0" t="0"/>
          <a:stretch/>
        </p:blipFill>
        <p:spPr>
          <a:xfrm>
            <a:off x="914400" y="1191076"/>
            <a:ext cx="7315200" cy="53598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idx="1" type="body"/>
          </p:nvPr>
        </p:nvSpPr>
        <p:spPr>
          <a:xfrm>
            <a:off x="457200" y="1196751"/>
            <a:ext cx="8229600" cy="4525963"/>
          </a:xfrm>
          <a:prstGeom prst="rect">
            <a:avLst/>
          </a:prstGeom>
          <a:noFill/>
          <a:ln>
            <a:noFill/>
          </a:ln>
        </p:spPr>
        <p:txBody>
          <a:bodyPr anchorCtr="0" anchor="t" bIns="45700" lIns="91425" rIns="91425" tIns="45700">
            <a:noAutofit/>
          </a:bodyPr>
          <a:lstStyle/>
          <a:p>
            <a:pPr indent="-292100" lvl="0" marL="342900" marR="0" rtl="0" algn="l">
              <a:lnSpc>
                <a:spcPct val="9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Interesting dichotomy emerging in literature about the relative role of external forcing vs internal variability in driving North Atlantic SST variability and hence Atlantic impacts such as multi-decadal tropical storm frequency</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(external forcings (e.g. aerosols) may driver AMV by either directly changing downward SW radiation, or (more likely?) via modulating ocean circulation (e.g. AMOC) by driving multi-annual to decadal trends in atmospheric circulation/windstress (e.g. the NAO))</a:t>
            </a:r>
          </a:p>
        </p:txBody>
      </p:sp>
      <p:sp>
        <p:nvSpPr>
          <p:cNvPr id="357" name="Shape 357"/>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Additional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Lessons from AR5</a:t>
            </a:r>
          </a:p>
        </p:txBody>
      </p:sp>
      <p:sp>
        <p:nvSpPr>
          <p:cNvPr id="119" name="Shape 119"/>
          <p:cNvSpPr txBox="1"/>
          <p:nvPr>
            <p:ph idx="1" type="body"/>
          </p:nvPr>
        </p:nvSpPr>
        <p:spPr>
          <a:xfrm>
            <a:off x="-36511" y="976650"/>
            <a:ext cx="5399423" cy="5642400"/>
          </a:xfrm>
          <a:prstGeom prst="rect">
            <a:avLst/>
          </a:prstGeom>
          <a:noFill/>
          <a:ln>
            <a:noFill/>
          </a:ln>
        </p:spPr>
        <p:txBody>
          <a:bodyPr anchorCtr="0" anchor="t" bIns="45700" lIns="91425" rIns="91425" tIns="45700">
            <a:noAutofit/>
          </a:bodyPr>
          <a:lstStyle/>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Near-term climate information in Chapter 11</a:t>
            </a:r>
          </a:p>
          <a:p>
            <a:pPr indent="-355600" lvl="0" marL="457200" marR="0" rtl="0" algn="l">
              <a:lnSpc>
                <a:spcPct val="100000"/>
              </a:lnSpc>
              <a:spcBef>
                <a:spcPts val="0"/>
              </a:spcBef>
              <a:spcAft>
                <a:spcPts val="0"/>
              </a:spcAft>
              <a:buClr>
                <a:schemeClr val="dk1"/>
              </a:buClr>
              <a:buSzPct val="100000"/>
              <a:buFont typeface="Arial"/>
              <a:buChar char="•"/>
            </a:pPr>
            <a:r>
              <a:rPr lang="en-GB" sz="2400">
                <a:solidFill>
                  <a:srgbClr val="FF0000"/>
                </a:solidFill>
              </a:rPr>
              <a:t>Skill</a:t>
            </a:r>
            <a:r>
              <a:rPr b="0" i="0" lang="en-GB" sz="2400" u="none" cap="none" strike="noStrike">
                <a:solidFill>
                  <a:schemeClr val="dk1"/>
                </a:solidFill>
                <a:latin typeface="Calibri"/>
                <a:ea typeface="Calibri"/>
                <a:cs typeface="Calibri"/>
                <a:sym typeface="Calibri"/>
              </a:rPr>
              <a:t> in near-term climate information, while initialisation increases the skill mainly in the North Atlantic for a range of variables up to 10 years; annual, multi-annual skill for temperature, not so much for precipitation; </a:t>
            </a:r>
            <a:r>
              <a:rPr b="0" i="0" lang="en-GB" sz="2400" u="none" cap="none" strike="noStrike">
                <a:solidFill>
                  <a:srgbClr val="FF0000"/>
                </a:solidFill>
                <a:latin typeface="Calibri"/>
                <a:ea typeface="Calibri"/>
                <a:cs typeface="Calibri"/>
                <a:sym typeface="Calibri"/>
              </a:rPr>
              <a:t>large regional variations</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The disconnect between predictability estimates (e.g. signal-to noise ratio measured by individual models) and skill was left open</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Pervasive </a:t>
            </a:r>
            <a:r>
              <a:rPr b="0" i="0" lang="en-GB" sz="2400" u="none" cap="none" strike="noStrike">
                <a:solidFill>
                  <a:srgbClr val="FF0000"/>
                </a:solidFill>
                <a:latin typeface="Calibri"/>
                <a:ea typeface="Calibri"/>
                <a:cs typeface="Calibri"/>
                <a:sym typeface="Calibri"/>
              </a:rPr>
              <a:t>forecast drift</a:t>
            </a:r>
            <a:r>
              <a:rPr b="0" i="0" lang="en-GB" sz="2400" u="none" cap="none" strike="noStrike">
                <a:solidFill>
                  <a:schemeClr val="dk1"/>
                </a:solidFill>
                <a:latin typeface="Calibri"/>
                <a:ea typeface="Calibri"/>
                <a:cs typeface="Calibri"/>
                <a:sym typeface="Calibri"/>
              </a:rPr>
              <a:t> presence, of which no use was made</a:t>
            </a:r>
          </a:p>
        </p:txBody>
      </p:sp>
      <p:pic>
        <p:nvPicPr>
          <p:cNvPr descr="tt.png" id="120" name="Shape 120"/>
          <p:cNvPicPr preferRelativeResize="0"/>
          <p:nvPr/>
        </p:nvPicPr>
        <p:blipFill rotWithShape="1">
          <a:blip r:embed="rId3">
            <a:alphaModFix/>
          </a:blip>
          <a:srcRect b="0" l="0" r="0" t="0"/>
          <a:stretch/>
        </p:blipFill>
        <p:spPr>
          <a:xfrm>
            <a:off x="5434919" y="1412775"/>
            <a:ext cx="3687087" cy="2357036"/>
          </a:xfrm>
          <a:prstGeom prst="rect">
            <a:avLst/>
          </a:prstGeom>
          <a:noFill/>
          <a:ln>
            <a:noFill/>
          </a:ln>
        </p:spPr>
      </p:pic>
      <p:sp>
        <p:nvSpPr>
          <p:cNvPr id="121" name="Shape 121"/>
          <p:cNvSpPr txBox="1"/>
          <p:nvPr/>
        </p:nvSpPr>
        <p:spPr>
          <a:xfrm>
            <a:off x="5581101" y="3789039"/>
            <a:ext cx="3671418" cy="2213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GB" sz="2000" u="none" cap="none" strike="noStrike">
                <a:solidFill>
                  <a:schemeClr val="dk1"/>
                </a:solidFill>
                <a:latin typeface="Calibri"/>
                <a:ea typeface="Calibri"/>
                <a:cs typeface="Calibri"/>
                <a:sym typeface="Calibri"/>
              </a:rPr>
              <a:t>Actual skill </a:t>
            </a:r>
            <a:r>
              <a:rPr b="0" i="0" lang="en-GB" sz="2000" u="none" cap="none" strike="noStrike">
                <a:solidFill>
                  <a:schemeClr val="dk1"/>
                </a:solidFill>
                <a:latin typeface="Calibri"/>
                <a:ea typeface="Calibri"/>
                <a:cs typeface="Calibri"/>
                <a:sym typeface="Calibri"/>
              </a:rPr>
              <a:t>(dashed, correlation between model ensemble mean and observations)</a:t>
            </a:r>
          </a:p>
          <a:p>
            <a:pPr indent="0" lvl="0" marL="0" marR="0" rtl="0" algn="l">
              <a:lnSpc>
                <a:spcPct val="100000"/>
              </a:lnSpc>
              <a:spcBef>
                <a:spcPts val="0"/>
              </a:spcBef>
              <a:spcAft>
                <a:spcPts val="0"/>
              </a:spcAft>
              <a:buClr>
                <a:schemeClr val="dk1"/>
              </a:buClr>
              <a:buSzPct val="25000"/>
              <a:buFont typeface="Arial"/>
              <a:buNone/>
            </a:pPr>
            <a:r>
              <a:rPr b="1" i="0" lang="en-GB" sz="2000" u="none" cap="none" strike="noStrike">
                <a:solidFill>
                  <a:schemeClr val="dk1"/>
                </a:solidFill>
                <a:latin typeface="Calibri"/>
                <a:ea typeface="Calibri"/>
                <a:cs typeface="Calibri"/>
                <a:sym typeface="Calibri"/>
              </a:rPr>
              <a:t>Predictability estimate </a:t>
            </a:r>
            <a:r>
              <a:rPr b="0" i="0" lang="en-GB" sz="2000" u="none" cap="none" strike="noStrike">
                <a:solidFill>
                  <a:schemeClr val="dk1"/>
                </a:solidFill>
                <a:latin typeface="Calibri"/>
                <a:ea typeface="Calibri"/>
                <a:cs typeface="Calibri"/>
                <a:sym typeface="Calibri"/>
              </a:rPr>
              <a:t>(solid, correlation between ensemble mean and ensemble members)</a:t>
            </a:r>
          </a:p>
          <a:p>
            <a:pPr indent="0" lvl="0" marL="0" marR="0" rtl="0" algn="l">
              <a:lnSpc>
                <a:spcPct val="100000"/>
              </a:lnSpc>
              <a:spcBef>
                <a:spcPts val="0"/>
              </a:spcBef>
              <a:spcAft>
                <a:spcPts val="0"/>
              </a:spcAft>
              <a:buClr>
                <a:schemeClr val="dk1"/>
              </a:buClr>
              <a:buSzPct val="25000"/>
              <a:buFont typeface="Arial"/>
              <a:buNone/>
            </a:pPr>
            <a:r>
              <a:rPr b="0" i="0" lang="en-GB" sz="2000" u="none" cap="none" strike="noStrike">
                <a:solidFill>
                  <a:schemeClr val="dk1"/>
                </a:solidFill>
                <a:latin typeface="Calibri"/>
                <a:ea typeface="Calibri"/>
                <a:cs typeface="Calibri"/>
                <a:sym typeface="Calibri"/>
              </a:rPr>
              <a:t>Orange for total, blue for initial condition and green for forced</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Boer et al. (2013)</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Lessons from AR5</a:t>
            </a:r>
          </a:p>
        </p:txBody>
      </p:sp>
      <p:sp>
        <p:nvSpPr>
          <p:cNvPr id="127" name="Shape 127"/>
          <p:cNvSpPr txBox="1"/>
          <p:nvPr>
            <p:ph idx="1" type="body"/>
          </p:nvPr>
        </p:nvSpPr>
        <p:spPr>
          <a:xfrm>
            <a:off x="5166505" y="4365103"/>
            <a:ext cx="3977493" cy="249289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GB" sz="2000" u="none" cap="none" strike="noStrike">
                <a:solidFill>
                  <a:schemeClr val="dk1"/>
                </a:solidFill>
                <a:latin typeface="Calibri"/>
                <a:ea typeface="Calibri"/>
                <a:cs typeface="Calibri"/>
                <a:sym typeface="Calibri"/>
              </a:rPr>
              <a:t>Top:</a:t>
            </a:r>
            <a:r>
              <a:rPr b="0" i="0" lang="en-GB" sz="2000" u="none" cap="none" strike="noStrike">
                <a:solidFill>
                  <a:schemeClr val="dk1"/>
                </a:solidFill>
                <a:latin typeface="Calibri"/>
                <a:ea typeface="Calibri"/>
                <a:cs typeface="Calibri"/>
                <a:sym typeface="Calibri"/>
              </a:rPr>
              <a:t> Updated version of IPCC AR5 WGI Figure 11.25b with HadCRUT4.5 global-mean temperature).</a:t>
            </a:r>
          </a:p>
          <a:p>
            <a:pPr indent="0" lvl="0" marL="0" marR="0" rtl="0" algn="l">
              <a:lnSpc>
                <a:spcPct val="100000"/>
              </a:lnSpc>
              <a:spcBef>
                <a:spcPts val="0"/>
              </a:spcBef>
              <a:spcAft>
                <a:spcPts val="0"/>
              </a:spcAft>
              <a:buClr>
                <a:schemeClr val="dk1"/>
              </a:buClr>
              <a:buSzPct val="25000"/>
              <a:buFont typeface="Arial"/>
              <a:buNone/>
            </a:pPr>
            <a:r>
              <a:rPr b="1" i="0" lang="en-GB" sz="2000" u="none" cap="none" strike="noStrike">
                <a:solidFill>
                  <a:schemeClr val="dk1"/>
                </a:solidFill>
                <a:latin typeface="Calibri"/>
                <a:ea typeface="Calibri"/>
                <a:cs typeface="Calibri"/>
                <a:sym typeface="Calibri"/>
              </a:rPr>
              <a:t>Bottom: </a:t>
            </a:r>
            <a:r>
              <a:rPr b="0" i="0" lang="en-GB" sz="2000" u="none" cap="none" strike="noStrike">
                <a:solidFill>
                  <a:schemeClr val="dk1"/>
                </a:solidFill>
                <a:latin typeface="Calibri"/>
                <a:ea typeface="Calibri"/>
                <a:cs typeface="Calibri"/>
                <a:sym typeface="Calibri"/>
              </a:rPr>
              <a:t>Figure 11.25a from IPCC AR5 WGI.</a:t>
            </a:r>
          </a:p>
          <a:p>
            <a:pPr indent="0" lvl="0" marL="0" marR="0" rtl="0" algn="l">
              <a:lnSpc>
                <a:spcPct val="100000"/>
              </a:lnSpc>
              <a:spcBef>
                <a:spcPts val="0"/>
              </a:spcBef>
              <a:spcAft>
                <a:spcPts val="0"/>
              </a:spcAft>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E. Hawkins</a:t>
            </a:r>
          </a:p>
        </p:txBody>
      </p:sp>
      <p:pic>
        <p:nvPicPr>
          <p:cNvPr descr="WGI_AR5_Fig11-9" id="128" name="Shape 128"/>
          <p:cNvPicPr preferRelativeResize="0"/>
          <p:nvPr/>
        </p:nvPicPr>
        <p:blipFill rotWithShape="1">
          <a:blip r:embed="rId3">
            <a:alphaModFix/>
          </a:blip>
          <a:srcRect b="34049" l="0" r="0" t="34900"/>
          <a:stretch/>
        </p:blipFill>
        <p:spPr>
          <a:xfrm>
            <a:off x="5316851" y="2708919"/>
            <a:ext cx="3791651" cy="1676068"/>
          </a:xfrm>
          <a:prstGeom prst="rect">
            <a:avLst/>
          </a:prstGeom>
          <a:noFill/>
          <a:ln>
            <a:noFill/>
          </a:ln>
        </p:spPr>
      </p:pic>
      <p:pic>
        <p:nvPicPr>
          <p:cNvPr id="129" name="Shape 129"/>
          <p:cNvPicPr preferRelativeResize="0"/>
          <p:nvPr/>
        </p:nvPicPr>
        <p:blipFill rotWithShape="1">
          <a:blip r:embed="rId4">
            <a:alphaModFix/>
          </a:blip>
          <a:srcRect b="0" l="0" r="0" t="0"/>
          <a:stretch/>
        </p:blipFill>
        <p:spPr>
          <a:xfrm>
            <a:off x="5382530" y="960844"/>
            <a:ext cx="3725973" cy="1676068"/>
          </a:xfrm>
          <a:prstGeom prst="rect">
            <a:avLst/>
          </a:prstGeom>
          <a:noFill/>
          <a:ln>
            <a:noFill/>
          </a:ln>
        </p:spPr>
      </p:pic>
      <p:sp>
        <p:nvSpPr>
          <p:cNvPr id="130" name="Shape 130"/>
          <p:cNvSpPr txBox="1"/>
          <p:nvPr/>
        </p:nvSpPr>
        <p:spPr>
          <a:xfrm>
            <a:off x="-36511" y="976650"/>
            <a:ext cx="5399423" cy="5642400"/>
          </a:xfrm>
          <a:prstGeom prst="rect">
            <a:avLst/>
          </a:prstGeom>
          <a:noFill/>
          <a:ln>
            <a:noFill/>
          </a:ln>
        </p:spPr>
        <p:txBody>
          <a:bodyPr anchorCtr="0" anchor="t" bIns="45700" lIns="91425" rIns="91425" tIns="45700">
            <a:noAutofit/>
          </a:bodyPr>
          <a:lstStyle/>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Merging prediction/projection</a:t>
            </a:r>
            <a:r>
              <a:rPr b="0" i="0" lang="en-GB" sz="2400" u="none" cap="none" strike="noStrike">
                <a:solidFill>
                  <a:schemeClr val="dk1"/>
                </a:solidFill>
                <a:latin typeface="Calibri"/>
                <a:ea typeface="Calibri"/>
                <a:cs typeface="Calibri"/>
                <a:sym typeface="Calibri"/>
              </a:rPr>
              <a:t> information (up to 2035) a challenge</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The hiatus was predicted by the forecast systems and ingested by the consensus assessment</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Need of data assimilation to optimise the use of the scarce data available, particularly for the pre-satellite and pre-ARGO eras</a:t>
            </a:r>
          </a:p>
          <a:p>
            <a:pPr indent="-355600" lvl="0" marL="4572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Predictions need </a:t>
            </a:r>
            <a:r>
              <a:rPr b="0" i="0" lang="en-GB" sz="2400" u="none" cap="none" strike="noStrike">
                <a:solidFill>
                  <a:srgbClr val="FF0000"/>
                </a:solidFill>
                <a:latin typeface="Calibri"/>
                <a:ea typeface="Calibri"/>
                <a:cs typeface="Calibri"/>
                <a:sym typeface="Calibri"/>
              </a:rPr>
              <a:t>long</a:t>
            </a:r>
            <a:r>
              <a:rPr b="0" i="0" lang="en-GB" sz="2400" u="none" cap="none" strike="noStrike">
                <a:solidFill>
                  <a:schemeClr val="dk1"/>
                </a:solidFill>
                <a:latin typeface="Calibri"/>
                <a:ea typeface="Calibri"/>
                <a:cs typeface="Calibri"/>
                <a:sym typeface="Calibri"/>
              </a:rPr>
              <a:t> sequence of </a:t>
            </a:r>
            <a:r>
              <a:rPr b="0" i="0" lang="en-GB" sz="2400" u="none" cap="none" strike="noStrike">
                <a:solidFill>
                  <a:srgbClr val="FF0000"/>
                </a:solidFill>
                <a:latin typeface="Calibri"/>
                <a:ea typeface="Calibri"/>
                <a:cs typeface="Calibri"/>
                <a:sym typeface="Calibri"/>
              </a:rPr>
              <a:t>historical forecasts</a:t>
            </a:r>
            <a:r>
              <a:rPr b="0" i="0" lang="en-GB" sz="2400" u="none" cap="none" strike="noStrike">
                <a:solidFill>
                  <a:schemeClr val="dk1"/>
                </a:solidFill>
                <a:latin typeface="Calibri"/>
                <a:ea typeface="Calibri"/>
                <a:cs typeface="Calibri"/>
                <a:sym typeface="Calibri"/>
              </a:rPr>
              <a:t> with many start dates</a:t>
            </a:r>
          </a:p>
          <a:p>
            <a:pPr indent="-355600" lvl="1" marL="9144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drift adjustment</a:t>
            </a:r>
          </a:p>
          <a:p>
            <a:pPr indent="-355600" lvl="1" marL="9144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forecast quality assessment</a:t>
            </a:r>
          </a:p>
          <a:p>
            <a:pPr indent="-355600" lvl="1" marL="9144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observational uncertainty is key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1" type="body"/>
          </p:nvPr>
        </p:nvSpPr>
        <p:spPr>
          <a:xfrm>
            <a:off x="457200" y="1106759"/>
            <a:ext cx="8229600" cy="55626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DCPP</a:t>
            </a:r>
            <a:r>
              <a:rPr b="0" i="0" lang="en-GB" sz="2400" u="none" cap="none" strike="noStrike">
                <a:solidFill>
                  <a:schemeClr val="dk1"/>
                </a:solidFill>
                <a:latin typeface="Calibri"/>
                <a:ea typeface="Calibri"/>
                <a:cs typeface="Calibri"/>
                <a:sym typeface="Calibri"/>
              </a:rPr>
              <a:t> provides, among other things, multi-model archive of hindcasts updated annually;  “de facto” transpose-CMIP</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Large ensembles and millenium simulations available</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Drift and bias in decadal variability degrades the information</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Forecast</a:t>
            </a:r>
            <a:r>
              <a:rPr b="0" i="0" lang="en-GB" sz="2400" u="none" cap="none" strike="noStrike">
                <a:solidFill>
                  <a:schemeClr val="dk1"/>
                </a:solidFill>
                <a:latin typeface="Calibri"/>
                <a:ea typeface="Calibri"/>
                <a:cs typeface="Calibri"/>
                <a:sym typeface="Calibri"/>
              </a:rPr>
              <a:t> extension </a:t>
            </a:r>
            <a:r>
              <a:rPr b="0" i="0" lang="en-GB" sz="2400" u="none" cap="none" strike="noStrike">
                <a:solidFill>
                  <a:srgbClr val="FF0000"/>
                </a:solidFill>
                <a:latin typeface="Calibri"/>
                <a:ea typeface="Calibri"/>
                <a:cs typeface="Calibri"/>
                <a:sym typeface="Calibri"/>
              </a:rPr>
              <a:t>&gt;10 years</a:t>
            </a:r>
            <a:r>
              <a:rPr b="0" i="0" lang="en-GB" sz="2400" u="none" cap="none" strike="noStrike">
                <a:solidFill>
                  <a:schemeClr val="dk1"/>
                </a:solidFill>
                <a:latin typeface="Calibri"/>
                <a:ea typeface="Calibri"/>
                <a:cs typeface="Calibri"/>
                <a:sym typeface="Calibri"/>
              </a:rPr>
              <a:t>, still large ensembles needed</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of climate predictions to assess risks of </a:t>
            </a:r>
            <a:r>
              <a:rPr b="0" i="0" lang="en-GB" sz="2400" u="none" cap="none" strike="noStrike">
                <a:solidFill>
                  <a:srgbClr val="FF0000"/>
                </a:solidFill>
                <a:latin typeface="Calibri"/>
                <a:ea typeface="Calibri"/>
                <a:cs typeface="Calibri"/>
                <a:sym typeface="Calibri"/>
              </a:rPr>
              <a:t>unobserved events</a:t>
            </a:r>
            <a:r>
              <a:rPr b="0" i="0" lang="en-GB" sz="2400" u="none" cap="none" strike="noStrike">
                <a:solidFill>
                  <a:schemeClr val="dk1"/>
                </a:solidFill>
                <a:latin typeface="Calibri"/>
                <a:ea typeface="Calibri"/>
                <a:cs typeface="Calibri"/>
                <a:sym typeface="Calibri"/>
              </a:rPr>
              <a:t> in current climate (multi-breadbasket collapse)</a:t>
            </a:r>
          </a:p>
        </p:txBody>
      </p:sp>
      <p:sp>
        <p:nvSpPr>
          <p:cNvPr id="136" name="Shape 136"/>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pic>
        <p:nvPicPr>
          <p:cNvPr id="137" name="Shape 137"/>
          <p:cNvPicPr preferRelativeResize="0"/>
          <p:nvPr/>
        </p:nvPicPr>
        <p:blipFill rotWithShape="1">
          <a:blip r:embed="rId3">
            <a:alphaModFix/>
          </a:blip>
          <a:srcRect b="0" l="0" r="0" t="0"/>
          <a:stretch/>
        </p:blipFill>
        <p:spPr>
          <a:xfrm>
            <a:off x="4499992" y="4194944"/>
            <a:ext cx="4536504" cy="2618430"/>
          </a:xfrm>
          <a:prstGeom prst="rect">
            <a:avLst/>
          </a:prstGeom>
          <a:noFill/>
          <a:ln>
            <a:noFill/>
          </a:ln>
        </p:spPr>
      </p:pic>
      <p:sp>
        <p:nvSpPr>
          <p:cNvPr id="138" name="Shape 138"/>
          <p:cNvSpPr txBox="1"/>
          <p:nvPr/>
        </p:nvSpPr>
        <p:spPr>
          <a:xfrm>
            <a:off x="467543" y="4063280"/>
            <a:ext cx="4032300" cy="30423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Little attention from CORDEX</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Increasing number of </a:t>
            </a:r>
            <a:r>
              <a:rPr b="0" i="0" lang="en-GB" sz="2400" u="none" cap="none" strike="noStrike">
                <a:solidFill>
                  <a:srgbClr val="FF0000"/>
                </a:solidFill>
                <a:latin typeface="Calibri"/>
                <a:ea typeface="Calibri"/>
                <a:cs typeface="Calibri"/>
                <a:sym typeface="Calibri"/>
              </a:rPr>
              <a:t>users</a:t>
            </a:r>
            <a:r>
              <a:rPr b="0" i="0" lang="en-GB" sz="2400" u="none" cap="none" strike="noStrike">
                <a:solidFill>
                  <a:schemeClr val="dk1"/>
                </a:solidFill>
                <a:latin typeface="Calibri"/>
                <a:ea typeface="Calibri"/>
                <a:cs typeface="Calibri"/>
                <a:sym typeface="Calibri"/>
              </a:rPr>
              <a:t> (North Atlantic tropical cyclones, year 1-5 forecasts)</a:t>
            </a:r>
          </a:p>
          <a:p>
            <a:pPr indent="-292100" lvl="0" marL="342900" marR="0" rtl="0" algn="l">
              <a:lnSpc>
                <a:spcPct val="100000"/>
              </a:lnSpc>
              <a:spcBef>
                <a:spcPts val="640"/>
              </a:spcBef>
              <a:spcAft>
                <a:spcPts val="0"/>
              </a:spcAft>
              <a:buClr>
                <a:schemeClr val="dk1"/>
              </a:buClr>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Caron et al. (2017)</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idx="1" type="body"/>
          </p:nvPr>
        </p:nvSpPr>
        <p:spPr>
          <a:xfrm>
            <a:off x="-36511" y="1196751"/>
            <a:ext cx="4372411" cy="5661248"/>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Improved </a:t>
            </a:r>
            <a:r>
              <a:rPr b="0" i="0" lang="en-GB" sz="2400" u="none" cap="none" strike="noStrike">
                <a:solidFill>
                  <a:srgbClr val="FF0000"/>
                </a:solidFill>
                <a:latin typeface="Calibri"/>
                <a:ea typeface="Calibri"/>
                <a:cs typeface="Calibri"/>
                <a:sym typeface="Calibri"/>
              </a:rPr>
              <a:t>understanding</a:t>
            </a:r>
            <a:r>
              <a:rPr b="0" i="0" lang="en-GB" sz="2400" u="none" cap="none" strike="noStrike">
                <a:solidFill>
                  <a:schemeClr val="dk1"/>
                </a:solidFill>
                <a:latin typeface="Calibri"/>
                <a:ea typeface="Calibri"/>
                <a:cs typeface="Calibri"/>
                <a:sym typeface="Calibri"/>
              </a:rPr>
              <a:t> of recent extreme events (during data-rich period) </a:t>
            </a:r>
            <a:r>
              <a:rPr b="0" i="0" lang="en-GB" sz="2400" u="none" cap="none" strike="noStrike">
                <a:solidFill>
                  <a:srgbClr val="FF0000"/>
                </a:solidFill>
                <a:latin typeface="Calibri"/>
                <a:ea typeface="Calibri"/>
                <a:cs typeface="Calibri"/>
                <a:sym typeface="Calibri"/>
              </a:rPr>
              <a:t>increases confidence in statements</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Very useful empirical forecast systems</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Predictability possibly being larger than current estimates as </a:t>
            </a:r>
            <a:r>
              <a:rPr b="0" i="0" lang="en-GB" sz="2400" u="none" cap="none" strike="noStrike">
                <a:solidFill>
                  <a:srgbClr val="FF0000"/>
                </a:solidFill>
                <a:latin typeface="Calibri"/>
                <a:ea typeface="Calibri"/>
                <a:cs typeface="Calibri"/>
                <a:sym typeface="Calibri"/>
              </a:rPr>
              <a:t>skill may be larger than predictability suggests</a:t>
            </a:r>
            <a:r>
              <a:rPr b="0" i="0" lang="en-GB" sz="2400" u="none" cap="none" strike="noStrike">
                <a:solidFill>
                  <a:schemeClr val="dk1"/>
                </a:solidFill>
                <a:latin typeface="Calibri"/>
                <a:ea typeface="Calibri"/>
                <a:cs typeface="Calibri"/>
                <a:sym typeface="Calibri"/>
              </a:rPr>
              <a:t>; still a controversial idea</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Higher resolution systems</a:t>
            </a:r>
            <a:r>
              <a:rPr b="0" i="0" lang="en-GB" sz="2400" u="none" cap="none" strike="noStrike">
                <a:solidFill>
                  <a:schemeClr val="dk1"/>
                </a:solidFill>
                <a:latin typeface="Calibri"/>
                <a:ea typeface="Calibri"/>
                <a:cs typeface="Calibri"/>
                <a:sym typeface="Calibri"/>
              </a:rPr>
              <a:t> (e.g. eddy permitting) and larger HPC resources now available</a:t>
            </a:r>
          </a:p>
        </p:txBody>
      </p:sp>
      <p:pic>
        <p:nvPicPr>
          <p:cNvPr id="144" name="Shape 144"/>
          <p:cNvPicPr preferRelativeResize="0"/>
          <p:nvPr/>
        </p:nvPicPr>
        <p:blipFill rotWithShape="1">
          <a:blip r:embed="rId3">
            <a:alphaModFix/>
          </a:blip>
          <a:srcRect b="0" l="0" r="0" t="0"/>
          <a:stretch/>
        </p:blipFill>
        <p:spPr>
          <a:xfrm>
            <a:off x="4335900" y="836712"/>
            <a:ext cx="4844612" cy="3744415"/>
          </a:xfrm>
          <a:prstGeom prst="rect">
            <a:avLst/>
          </a:prstGeom>
          <a:noFill/>
          <a:ln>
            <a:noFill/>
          </a:ln>
        </p:spPr>
      </p:pic>
      <p:sp>
        <p:nvSpPr>
          <p:cNvPr id="145" name="Shape 145"/>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
        <p:nvSpPr>
          <p:cNvPr id="146" name="Shape 146"/>
          <p:cNvSpPr txBox="1"/>
          <p:nvPr/>
        </p:nvSpPr>
        <p:spPr>
          <a:xfrm>
            <a:off x="4335900" y="4653135"/>
            <a:ext cx="4808099" cy="1800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2000" u="none" cap="none" strike="noStrike">
                <a:solidFill>
                  <a:schemeClr val="dk1"/>
                </a:solidFill>
                <a:latin typeface="Calibri"/>
                <a:ea typeface="Calibri"/>
                <a:cs typeface="Calibri"/>
                <a:sym typeface="Calibri"/>
              </a:rPr>
              <a:t>Lagged correlation SST-heat flux in CAMS4, high (0.1º) and standard (1º) ocean resolution</a:t>
            </a:r>
          </a:p>
          <a:p>
            <a:pPr indent="0" lvl="0" marL="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Calibri"/>
                <a:ea typeface="Calibri"/>
                <a:cs typeface="Calibri"/>
                <a:sym typeface="Calibri"/>
              </a:rPr>
              <a:t>B. Kirtman (2017)</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0" l="0" r="0" t="0"/>
          <a:stretch/>
        </p:blipFill>
        <p:spPr>
          <a:xfrm>
            <a:off x="5652516" y="1124744"/>
            <a:ext cx="3455988" cy="5670549"/>
          </a:xfrm>
          <a:prstGeom prst="rect">
            <a:avLst/>
          </a:prstGeom>
          <a:noFill/>
          <a:ln>
            <a:noFill/>
          </a:ln>
        </p:spPr>
      </p:pic>
      <p:sp>
        <p:nvSpPr>
          <p:cNvPr id="152" name="Shape 152"/>
          <p:cNvSpPr txBox="1"/>
          <p:nvPr>
            <p:ph idx="1" type="body"/>
          </p:nvPr>
        </p:nvSpPr>
        <p:spPr>
          <a:xfrm>
            <a:off x="107504" y="1207155"/>
            <a:ext cx="5760640" cy="5650843"/>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GC-NTCP and </a:t>
            </a:r>
            <a:r>
              <a:rPr b="0" i="0" lang="en-GB" sz="2400" u="sng" cap="none" strike="noStrike">
                <a:solidFill>
                  <a:schemeClr val="hlink"/>
                </a:solidFill>
                <a:latin typeface="Calibri"/>
                <a:ea typeface="Calibri"/>
                <a:cs typeface="Calibri"/>
                <a:sym typeface="Calibri"/>
                <a:hlinkClick r:id="rId4"/>
              </a:rPr>
              <a:t>real-time exchange of decadal predictions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promote and provide new knowledge of climate mechanisms and climate forecasting systems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produce standards, verification methods and guidance for near-term predictions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promote &amp; support the establishment of operational decadal predictions under WMO</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initiate &amp; issue real-time “Global Annual to Decadal Climate Update” each year</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GC-NTCP leads way to </a:t>
            </a:r>
            <a:r>
              <a:rPr b="0" i="0" lang="en-GB" sz="2400" u="none" cap="none" strike="noStrike">
                <a:solidFill>
                  <a:srgbClr val="FF0000"/>
                </a:solidFill>
                <a:latin typeface="Calibri"/>
                <a:ea typeface="Calibri"/>
                <a:cs typeface="Calibri"/>
                <a:sym typeface="Calibri"/>
              </a:rPr>
              <a:t>operationalisation</a:t>
            </a:r>
            <a:r>
              <a:rPr b="0" i="0" lang="en-GB" sz="2400" u="none" cap="none" strike="noStrike">
                <a:solidFill>
                  <a:schemeClr val="dk1"/>
                </a:solidFill>
                <a:latin typeface="Calibri"/>
                <a:ea typeface="Calibri"/>
                <a:cs typeface="Calibri"/>
                <a:sym typeface="Calibri"/>
              </a:rPr>
              <a:t> of climate prediction</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WMO Lead Centre for NTCP</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setting standards</a:t>
            </a:r>
          </a:p>
          <a:p>
            <a:pPr indent="-261937" lvl="1" marL="896938" marR="0" rtl="0" algn="l">
              <a:lnSpc>
                <a:spcPct val="100000"/>
              </a:lnSpc>
              <a:spcBef>
                <a:spcPts val="0"/>
              </a:spcBef>
              <a:spcAft>
                <a:spcPts val="0"/>
              </a:spcAft>
              <a:buClr>
                <a:schemeClr val="dk1"/>
              </a:buClr>
              <a:buSzPct val="100000"/>
              <a:buFont typeface="Arial"/>
              <a:buChar char="–"/>
            </a:pPr>
            <a:r>
              <a:rPr b="0" i="0" lang="en-GB" sz="2000" u="none" cap="none" strike="noStrike">
                <a:solidFill>
                  <a:schemeClr val="dk1"/>
                </a:solidFill>
                <a:latin typeface="Calibri"/>
                <a:ea typeface="Calibri"/>
                <a:cs typeface="Calibri"/>
                <a:sym typeface="Calibri"/>
              </a:rPr>
              <a:t>updated forcings required as close to real time as possible</a:t>
            </a:r>
          </a:p>
        </p:txBody>
      </p:sp>
      <p:sp>
        <p:nvSpPr>
          <p:cNvPr id="153" name="Shape 153"/>
          <p:cNvSpPr txBox="1"/>
          <p:nvPr/>
        </p:nvSpPr>
        <p:spPr>
          <a:xfrm>
            <a:off x="457200" y="274644"/>
            <a:ext cx="8229600" cy="7019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What’s new since AR5</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46"/>
            <a:ext cx="8229600" cy="868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GB" sz="4400" u="none" cap="none" strike="noStrike">
                <a:solidFill>
                  <a:schemeClr val="dk1"/>
                </a:solidFill>
                <a:latin typeface="Calibri"/>
                <a:ea typeface="Calibri"/>
                <a:cs typeface="Calibri"/>
                <a:sym typeface="Calibri"/>
              </a:rPr>
              <a:t>Challenges for AR6</a:t>
            </a:r>
          </a:p>
        </p:txBody>
      </p:sp>
      <p:sp>
        <p:nvSpPr>
          <p:cNvPr id="159" name="Shape 159"/>
          <p:cNvSpPr txBox="1"/>
          <p:nvPr>
            <p:ph idx="1" type="body"/>
          </p:nvPr>
        </p:nvSpPr>
        <p:spPr>
          <a:xfrm>
            <a:off x="457200" y="1143149"/>
            <a:ext cx="8229600" cy="5392800"/>
          </a:xfrm>
          <a:prstGeom prst="rect">
            <a:avLst/>
          </a:prstGeom>
          <a:noFill/>
          <a:ln>
            <a:noFill/>
          </a:ln>
        </p:spPr>
        <p:txBody>
          <a:bodyPr anchorCtr="0" anchor="t" bIns="45700" lIns="91425" rIns="91425"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Forcings</a:t>
            </a:r>
            <a:r>
              <a:rPr b="0" i="0" lang="en-GB" sz="2400" u="none" cap="none" strike="noStrike">
                <a:solidFill>
                  <a:schemeClr val="dk1"/>
                </a:solidFill>
                <a:latin typeface="Calibri"/>
                <a:ea typeface="Calibri"/>
                <a:cs typeface="Calibri"/>
                <a:sym typeface="Calibri"/>
              </a:rPr>
              <a:t>: better understanding, increased frequency, seasonal cycle and spatial variability, updated in real time; not just short- but also long-lived and water vapour feedback</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Role of atmosphere, ocean, land, cryosphere on predictability</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Increased focus on near-term climate information to respond to the increased number of </a:t>
            </a:r>
            <a:r>
              <a:rPr b="0" i="0" lang="en-GB" sz="2400" u="none" cap="none" strike="noStrike">
                <a:solidFill>
                  <a:srgbClr val="FF0000"/>
                </a:solidFill>
                <a:latin typeface="Calibri"/>
                <a:ea typeface="Calibri"/>
                <a:cs typeface="Calibri"/>
                <a:sym typeface="Calibri"/>
              </a:rPr>
              <a:t>users</a:t>
            </a:r>
            <a:r>
              <a:rPr b="0" i="0" lang="en-GB" sz="2400" u="none" cap="none" strike="noStrike">
                <a:solidFill>
                  <a:schemeClr val="dk1"/>
                </a:solidFill>
                <a:latin typeface="Calibri"/>
                <a:ea typeface="Calibri"/>
                <a:cs typeface="Calibri"/>
                <a:sym typeface="Calibri"/>
              </a:rPr>
              <a:t> -&gt; </a:t>
            </a:r>
            <a:r>
              <a:rPr b="0" i="0" lang="en-GB" sz="2400" u="none" cap="none" strike="noStrike">
                <a:solidFill>
                  <a:srgbClr val="FF0000"/>
                </a:solidFill>
                <a:latin typeface="Calibri"/>
                <a:ea typeface="Calibri"/>
                <a:cs typeface="Calibri"/>
                <a:sym typeface="Calibri"/>
              </a:rPr>
              <a:t>WGII</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Communication</a:t>
            </a:r>
            <a:r>
              <a:rPr b="0" i="0" lang="en-GB" sz="2400" u="none" cap="none" strike="noStrike">
                <a:solidFill>
                  <a:schemeClr val="dk1"/>
                </a:solidFill>
                <a:latin typeface="Calibri"/>
                <a:ea typeface="Calibri"/>
                <a:cs typeface="Calibri"/>
                <a:sym typeface="Calibri"/>
              </a:rPr>
              <a:t> of near-term statements</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Coherence</a:t>
            </a:r>
            <a:r>
              <a:rPr b="0" i="0" lang="en-GB" sz="2400" u="none" cap="none" strike="noStrike">
                <a:solidFill>
                  <a:schemeClr val="dk1"/>
                </a:solidFill>
                <a:latin typeface="Calibri"/>
                <a:ea typeface="Calibri"/>
                <a:cs typeface="Calibri"/>
                <a:sym typeface="Calibri"/>
              </a:rPr>
              <a:t> with model validation (initial shocks, drift and bias in decadal variability), observations, and D&amp;A</a:t>
            </a:r>
          </a:p>
          <a:p>
            <a:pPr indent="-292100" lvl="0" marL="342900" marR="0" rtl="0" algn="l">
              <a:lnSpc>
                <a:spcPct val="90000"/>
              </a:lnSpc>
              <a:spcBef>
                <a:spcPts val="640"/>
              </a:spcBef>
              <a:spcAft>
                <a:spcPts val="0"/>
              </a:spcAft>
              <a:buClr>
                <a:schemeClr val="dk1"/>
              </a:buClr>
              <a:buSzPct val="100000"/>
              <a:buFont typeface="Arial"/>
              <a:buChar char="•"/>
            </a:pPr>
            <a:r>
              <a:rPr b="0" i="0" lang="en-GB" sz="2400" u="none" cap="none" strike="noStrike">
                <a:solidFill>
                  <a:srgbClr val="FF0000"/>
                </a:solidFill>
                <a:latin typeface="Calibri"/>
                <a:ea typeface="Calibri"/>
                <a:cs typeface="Calibri"/>
                <a:sym typeface="Calibri"/>
              </a:rPr>
              <a:t>Merging of assessments from predictions and projections</a:t>
            </a:r>
            <a:r>
              <a:rPr b="0" i="0" lang="en-GB" sz="2400" u="none" cap="none" strike="noStrike">
                <a:solidFill>
                  <a:schemeClr val="dk1"/>
                </a:solidFill>
                <a:latin typeface="Calibri"/>
                <a:ea typeface="Calibri"/>
                <a:cs typeface="Calibri"/>
                <a:sym typeface="Calibri"/>
              </a:rPr>
              <a:t> for a consistent story line; not necessarily seamless modelling</a:t>
            </a:r>
          </a:p>
          <a:p>
            <a:pPr indent="-292100" lvl="0" marL="342900" marR="0" rtl="0" algn="l">
              <a:lnSpc>
                <a:spcPct val="100000"/>
              </a:lnSpc>
              <a:spcBef>
                <a:spcPts val="640"/>
              </a:spcBef>
              <a:spcAft>
                <a:spcPts val="0"/>
              </a:spcAft>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Teleconnectivity (tropical-extratropical, inter-basin and land-ocean) at decadal scales</a:t>
            </a:r>
          </a:p>
          <a:p>
            <a:pPr indent="-292100" lvl="0" marL="342900" marR="0" rtl="0" algn="l">
              <a:lnSpc>
                <a:spcPct val="100000"/>
              </a:lnSpc>
              <a:spcBef>
                <a:spcPts val="640"/>
              </a:spcBef>
              <a:spcAft>
                <a:spcPts val="0"/>
              </a:spcAft>
              <a:buClr>
                <a:srgbClr val="FF0000"/>
              </a:buClr>
              <a:buSzPct val="100000"/>
              <a:buFont typeface="Arial"/>
              <a:buChar char="•"/>
            </a:pPr>
            <a:r>
              <a:rPr b="0" i="0" lang="en-GB" sz="2400" u="none" cap="none" strike="noStrike">
                <a:solidFill>
                  <a:srgbClr val="FF0000"/>
                </a:solidFill>
                <a:latin typeface="Calibri"/>
                <a:ea typeface="Calibri"/>
                <a:cs typeface="Calibri"/>
                <a:sym typeface="Calibri"/>
              </a:rPr>
              <a:t>Link research and operations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