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firstSlideNum="0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7019925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211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211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95388" y="685800"/>
            <a:ext cx="4467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:notes"/>
          <p:cNvSpPr/>
          <p:nvPr>
            <p:ph idx="2" type="sldImg"/>
          </p:nvPr>
        </p:nvSpPr>
        <p:spPr>
          <a:xfrm>
            <a:off x="1195388" y="685800"/>
            <a:ext cx="4467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940a413c5_2_105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940a413c5_2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5940a413c5_2_10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940a413c5_2_98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940a413c5_2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5940a413c5_2_9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940a413c5_2_142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940a413c5_2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5940a413c5_2_14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940a413c5_2_158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940a413c5_2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5940a413c5_2_15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940a413c5_2_117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5940a413c5_2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5940a413c5_2_1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940a413c5_2_124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940a413c5_2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5940a413c5_2_1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940a413c5_2_133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940a413c5_2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5940a413c5_2_1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5:notes"/>
          <p:cNvSpPr/>
          <p:nvPr>
            <p:ph idx="2" type="sldImg"/>
          </p:nvPr>
        </p:nvSpPr>
        <p:spPr>
          <a:xfrm>
            <a:off x="1195388" y="685800"/>
            <a:ext cx="4467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940a413c5_2_5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5940a413c5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5940a413c5_2_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940a413c5_2_12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940a413c5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5940a413c5_2_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2:notes"/>
          <p:cNvSpPr/>
          <p:nvPr>
            <p:ph idx="2" type="sldImg"/>
          </p:nvPr>
        </p:nvSpPr>
        <p:spPr>
          <a:xfrm>
            <a:off x="1195388" y="685800"/>
            <a:ext cx="4467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940a413c5_2_24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940a413c5_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5940a413c5_2_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940a413c5_2_35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940a413c5_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5940a413c5_2_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940a413c5_2_44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940a413c5_2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5940a413c5_2_4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940a413c5_2_57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940a413c5_2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5940a413c5_2_5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5940a413c5_2_86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5940a413c5_2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5940a413c5_2_8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afefd0b6a_0_49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afefd0b6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5afefd0b6a_0_4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5b03793d6f_0_8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5b03793d6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5b03793d6f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940a413c5_4_0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940a413c5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5940a413c5_4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5b03793d6f_0_0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5b03793d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5b03793d6f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6:notes"/>
          <p:cNvSpPr/>
          <p:nvPr>
            <p:ph idx="2" type="sldImg"/>
          </p:nvPr>
        </p:nvSpPr>
        <p:spPr>
          <a:xfrm>
            <a:off x="1195388" y="685800"/>
            <a:ext cx="4467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afefd0b6a_0_9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afefd0b6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g5afefd0b6a_0_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5afefd0b6a_1_7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5afefd0b6a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5afefd0b6a_1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1195388" y="685800"/>
            <a:ext cx="4467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afefd0b6a_0_1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5afefd0b6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5afefd0b6a_0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afefd0b6a_0_17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afefd0b6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5afefd0b6a_0_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afefd0b6a_0_33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afefd0b6a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5afefd0b6a_0_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940a413c5_3_0:notes"/>
          <p:cNvSpPr/>
          <p:nvPr>
            <p:ph idx="2" type="sldImg"/>
          </p:nvPr>
        </p:nvSpPr>
        <p:spPr>
          <a:xfrm>
            <a:off x="1195388" y="685800"/>
            <a:ext cx="446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940a413c5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5940a413c5_3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1" Type="http://schemas.openxmlformats.org/officeDocument/2006/relationships/hyperlink" Target="https://www.youtube.com/user/BSCCNS" TargetMode="External"/><Relationship Id="rId10" Type="http://schemas.openxmlformats.org/officeDocument/2006/relationships/image" Target="../media/image8.png"/><Relationship Id="rId12" Type="http://schemas.openxmlformats.org/officeDocument/2006/relationships/image" Target="../media/image7.png"/><Relationship Id="rId9" Type="http://schemas.openxmlformats.org/officeDocument/2006/relationships/hyperlink" Target="https://twitter.com/bsc_cns" TargetMode="External"/><Relationship Id="rId5" Type="http://schemas.openxmlformats.org/officeDocument/2006/relationships/hyperlink" Target="https://www.linkedin.com/company/barcelona-supercomputing-center" TargetMode="External"/><Relationship Id="rId6" Type="http://schemas.openxmlformats.org/officeDocument/2006/relationships/image" Target="../media/image2.png"/><Relationship Id="rId7" Type="http://schemas.openxmlformats.org/officeDocument/2006/relationships/hyperlink" Target="https://www.facebook.com/BSCCNS" TargetMode="External"/><Relationship Id="rId8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">
  <p:cSld name="cover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75" y="0"/>
            <a:ext cx="9140825" cy="701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/>
        </p:nvSpPr>
        <p:spPr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www.bsc.es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lbermude\Documents\Laura\PWP BSC\img_ok\logo.png" id="13" name="Google Shape;1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9800" y="830263"/>
            <a:ext cx="460375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38825" y="1025525"/>
            <a:ext cx="1012825" cy="5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38788" y="6386513"/>
            <a:ext cx="425450" cy="33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27763" y="6389688"/>
            <a:ext cx="393700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878638" y="6386513"/>
            <a:ext cx="447675" cy="33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480300" y="6386513"/>
            <a:ext cx="763588" cy="33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jectives">
  <p:cSld name="objective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OLD\MisDocumentos\JASMINA\BSC-Corporative Design\BSC Template\cabecera2012-1600px.jpg" id="20" name="Google Shape;20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9144000" cy="8281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/>
          <p:nvPr/>
        </p:nvSpPr>
        <p:spPr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3589C"/>
              </a:buClr>
              <a:buSzPts val="1000"/>
              <a:buFont typeface="Arial"/>
              <a:buNone/>
            </a:pPr>
            <a:fld id="{00000000-1234-1234-1234-123412341234}" type="slidenum">
              <a:rPr b="0" i="0" lang="es-ES" sz="1000" u="none" cap="none" strike="noStrik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lbermude\Documents\Laura\PWP BSC\img_ok\logo.png" id="22" name="Google Shape;2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/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ext-picture">
  <p:cSld name="2_text-pictur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OLD\MisDocumentos\JASMINA\BSC-Corporative Design\BSC Template\cabecera2012-1600px.jpg" id="27" name="Google Shape;27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9144000" cy="8281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/>
          <p:nvPr/>
        </p:nvSpPr>
        <p:spPr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3589C"/>
              </a:buClr>
              <a:buSzPts val="1000"/>
              <a:buFont typeface="Arial"/>
              <a:buNone/>
            </a:pPr>
            <a:fld id="{00000000-1234-1234-1234-123412341234}" type="slidenum">
              <a:rPr b="0" i="0" lang="es-ES" sz="1000" u="none" cap="none" strike="noStrik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lbermude\Documents\Laura\PWP BSC\img_ok\logo.png" id="29" name="Google Shape;2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/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4"/>
          <p:cNvSpPr/>
          <p:nvPr>
            <p:ph idx="2" type="pic"/>
          </p:nvPr>
        </p:nvSpPr>
        <p:spPr>
          <a:xfrm>
            <a:off x="4572000" y="3221930"/>
            <a:ext cx="4152900" cy="3384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1" type="body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-graphics">
  <p:cSld name="text-graphic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OLD\MisDocumentos\JASMINA\BSC-Corporative Design\BSC Template\cabecera2012-1600px.jpg" id="35" name="Google Shape;35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9144000" cy="8281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/>
          <p:nvPr/>
        </p:nvSpPr>
        <p:spPr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3589C"/>
              </a:buClr>
              <a:buSzPts val="1000"/>
              <a:buFont typeface="Arial"/>
              <a:buNone/>
            </a:pPr>
            <a:fld id="{00000000-1234-1234-1234-123412341234}" type="slidenum">
              <a:rPr b="0" i="0" lang="es-ES" sz="1000" u="none" cap="none" strike="noStrik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lbermude\Documents\Laura\PWP BSC\img_ok\logo.png" id="37" name="Google Shape;3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/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5"/>
          <p:cNvSpPr/>
          <p:nvPr>
            <p:ph idx="2" type="chart"/>
          </p:nvPr>
        </p:nvSpPr>
        <p:spPr>
          <a:xfrm>
            <a:off x="4572000" y="1997794"/>
            <a:ext cx="4152900" cy="4608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ansition slide1">
  <p:cSld name="transition slide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6"/>
          <p:cNvSpPr txBox="1"/>
          <p:nvPr/>
        </p:nvSpPr>
        <p:spPr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www.bsc.es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lbermude\Documents\Laura\PWP BSC\img_ok\logo.png" id="45" name="Google Shape;4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2725" y="185738"/>
            <a:ext cx="3306763" cy="99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5113" y="176213"/>
            <a:ext cx="830262" cy="4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 txBox="1"/>
          <p:nvPr>
            <p:ph type="title"/>
          </p:nvPr>
        </p:nvSpPr>
        <p:spPr>
          <a:xfrm>
            <a:off x="457200" y="3176996"/>
            <a:ext cx="8229600" cy="665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-you">
  <p:cSld name="thank-you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7"/>
          <p:cNvSpPr txBox="1"/>
          <p:nvPr/>
        </p:nvSpPr>
        <p:spPr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www.bsc.es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lbermude\Documents\Laura\PWP BSC\img_ok\logo.png" id="51" name="Google Shape;5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3213" y="2016125"/>
            <a:ext cx="3306762" cy="99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5600" y="2006600"/>
            <a:ext cx="830263" cy="4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future-plans">
  <p:cSld name="1_future-plan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/>
        </p:nvSpPr>
        <p:spPr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FUTURE PLANS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8"/>
          <p:cNvSpPr txBox="1"/>
          <p:nvPr/>
        </p:nvSpPr>
        <p:spPr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MAIN RESEARCH LINES &amp; RESULTS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uture-plans">
  <p:cSld name="future-plan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/>
          <p:nvPr/>
        </p:nvSpPr>
        <p:spPr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FUTURE PLANS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 txBox="1"/>
          <p:nvPr/>
        </p:nvSpPr>
        <p:spPr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FUTURE PLANS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ansition-slide-2">
  <p:cSld name="transition-slide-2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lbermude\Documents\Laura\PWP BSC\img_ok\logo.png" id="63" name="Google Shape;6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375" y="1584325"/>
            <a:ext cx="619125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0775" y="1690688"/>
            <a:ext cx="1555750" cy="808037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/>
          <p:nvPr/>
        </p:nvSpPr>
        <p:spPr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www.bsc.es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0"/>
          <p:cNvSpPr txBox="1"/>
          <p:nvPr>
            <p:ph type="title"/>
          </p:nvPr>
        </p:nvSpPr>
        <p:spPr>
          <a:xfrm>
            <a:off x="3819339" y="4806106"/>
            <a:ext cx="4762872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drive.google.com/file/d/1wnzsXoX4F-wmhncWlyAk04aHWC8gXEdE/view" TargetMode="External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Relationship Id="rId4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png"/><Relationship Id="rId4" Type="http://schemas.openxmlformats.org/officeDocument/2006/relationships/image" Target="../media/image29.png"/><Relationship Id="rId5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Relationship Id="rId4" Type="http://schemas.openxmlformats.org/officeDocument/2006/relationships/image" Target="../media/image34.png"/><Relationship Id="rId5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Relationship Id="rId4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jpg"/><Relationship Id="rId4" Type="http://schemas.openxmlformats.org/officeDocument/2006/relationships/image" Target="../media/image43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jpg"/><Relationship Id="rId4" Type="http://schemas.openxmlformats.org/officeDocument/2006/relationships/image" Target="../media/image5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png"/><Relationship Id="rId4" Type="http://schemas.openxmlformats.org/officeDocument/2006/relationships/image" Target="../media/image46.png"/><Relationship Id="rId5" Type="http://schemas.openxmlformats.org/officeDocument/2006/relationships/image" Target="../media/image5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youtube.com/watch?v=bhfBPrqfV9M" TargetMode="External"/><Relationship Id="rId4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/>
          <p:nvPr/>
        </p:nvSpPr>
        <p:spPr>
          <a:xfrm>
            <a:off x="6548438" y="196850"/>
            <a:ext cx="2447925" cy="415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Barcelona,  </a:t>
            </a:r>
            <a:r>
              <a:rPr lang="es-E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June 7th 2019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1"/>
          <p:cNvSpPr txBox="1"/>
          <p:nvPr/>
        </p:nvSpPr>
        <p:spPr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FFFF"/>
                </a:solidFill>
              </a:rPr>
              <a:t>Impact of climate change on animals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1"/>
          <p:cNvSpPr txBox="1"/>
          <p:nvPr/>
        </p:nvSpPr>
        <p:spPr>
          <a:xfrm>
            <a:off x="1371600" y="3965000"/>
            <a:ext cx="6400800" cy="6603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rgbClr val="FFFFFF"/>
                </a:solidFill>
              </a:rPr>
              <a:t>Rachel White</a:t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rgbClr val="FFFFFF"/>
                </a:solidFill>
              </a:rPr>
              <a:t>Louis-Philippe Caron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The Greenhouse Effect</a:t>
            </a:r>
            <a:endParaRPr/>
          </a:p>
        </p:txBody>
      </p:sp>
      <p:pic>
        <p:nvPicPr>
          <p:cNvPr id="150" name="Google Shape;15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953400"/>
            <a:ext cx="8991599" cy="5465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The Greenhouse Effect</a:t>
            </a:r>
            <a:endParaRPr/>
          </a:p>
        </p:txBody>
      </p:sp>
      <p:pic>
        <p:nvPicPr>
          <p:cNvPr id="157" name="Google Shape;15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50" y="1220850"/>
            <a:ext cx="8792700" cy="579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1"/>
          <p:cNvSpPr/>
          <p:nvPr/>
        </p:nvSpPr>
        <p:spPr>
          <a:xfrm rot="-8944355">
            <a:off x="5506107" y="3902340"/>
            <a:ext cx="892496" cy="1807681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1"/>
          <p:cNvSpPr/>
          <p:nvPr/>
        </p:nvSpPr>
        <p:spPr>
          <a:xfrm rot="-1456405">
            <a:off x="2458879" y="4020345"/>
            <a:ext cx="892502" cy="180772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1"/>
          <p:cNvSpPr txBox="1"/>
          <p:nvPr/>
        </p:nvSpPr>
        <p:spPr>
          <a:xfrm>
            <a:off x="175650" y="4360800"/>
            <a:ext cx="2430300" cy="15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/>
              <a:t>Heat</a:t>
            </a:r>
            <a:r>
              <a:rPr lang="es-ES" sz="3200"/>
              <a:t> from the sun to Earth</a:t>
            </a:r>
            <a:endParaRPr sz="3200"/>
          </a:p>
        </p:txBody>
      </p:sp>
      <p:sp>
        <p:nvSpPr>
          <p:cNvPr id="161" name="Google Shape;161;p21"/>
          <p:cNvSpPr txBox="1"/>
          <p:nvPr/>
        </p:nvSpPr>
        <p:spPr>
          <a:xfrm>
            <a:off x="6588275" y="4360800"/>
            <a:ext cx="2430300" cy="15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/>
              <a:t>Heat</a:t>
            </a:r>
            <a:r>
              <a:rPr lang="es-ES" sz="3200"/>
              <a:t> from the Earth to space</a:t>
            </a:r>
            <a:endParaRPr sz="3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2"/>
          <p:cNvSpPr txBox="1"/>
          <p:nvPr>
            <p:ph idx="1" type="body"/>
          </p:nvPr>
        </p:nvSpPr>
        <p:spPr>
          <a:xfrm>
            <a:off x="395535" y="985391"/>
            <a:ext cx="8329500" cy="552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2"/>
          <p:cNvPicPr preferRelativeResize="0"/>
          <p:nvPr/>
        </p:nvPicPr>
        <p:blipFill rotWithShape="1">
          <a:blip r:embed="rId3">
            <a:alphaModFix/>
          </a:blip>
          <a:srcRect b="0" l="0" r="48872" t="0"/>
          <a:stretch/>
        </p:blipFill>
        <p:spPr>
          <a:xfrm>
            <a:off x="90000" y="985400"/>
            <a:ext cx="4629075" cy="60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/>
          <p:nvPr/>
        </p:nvSpPr>
        <p:spPr>
          <a:xfrm rot="-1456405">
            <a:off x="2458879" y="4020345"/>
            <a:ext cx="892502" cy="180772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2"/>
          <p:cNvSpPr txBox="1"/>
          <p:nvPr/>
        </p:nvSpPr>
        <p:spPr>
          <a:xfrm>
            <a:off x="5317350" y="2724433"/>
            <a:ext cx="3651300" cy="25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/>
              <a:t>With greenhouse gases, we still have the same heat from the sun</a:t>
            </a:r>
            <a:endParaRPr sz="3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3"/>
          <p:cNvSpPr txBox="1"/>
          <p:nvPr>
            <p:ph idx="1" type="body"/>
          </p:nvPr>
        </p:nvSpPr>
        <p:spPr>
          <a:xfrm>
            <a:off x="395535" y="985391"/>
            <a:ext cx="8329500" cy="552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23"/>
          <p:cNvPicPr preferRelativeResize="0"/>
          <p:nvPr/>
        </p:nvPicPr>
        <p:blipFill rotWithShape="1">
          <a:blip r:embed="rId3">
            <a:alphaModFix/>
          </a:blip>
          <a:srcRect b="0" l="46201" r="0" t="0"/>
          <a:stretch/>
        </p:blipFill>
        <p:spPr>
          <a:xfrm>
            <a:off x="4273000" y="985400"/>
            <a:ext cx="4871000" cy="60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3"/>
          <p:cNvSpPr/>
          <p:nvPr/>
        </p:nvSpPr>
        <p:spPr>
          <a:xfrm rot="-8944355">
            <a:off x="5083507" y="4020365"/>
            <a:ext cx="892496" cy="1807681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3"/>
          <p:cNvSpPr/>
          <p:nvPr/>
        </p:nvSpPr>
        <p:spPr>
          <a:xfrm rot="-8944105">
            <a:off x="7024644" y="2355490"/>
            <a:ext cx="458159" cy="106572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3"/>
          <p:cNvSpPr/>
          <p:nvPr/>
        </p:nvSpPr>
        <p:spPr>
          <a:xfrm rot="1762078">
            <a:off x="6619248" y="5043546"/>
            <a:ext cx="458182" cy="1065763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3"/>
          <p:cNvSpPr txBox="1"/>
          <p:nvPr/>
        </p:nvSpPr>
        <p:spPr>
          <a:xfrm>
            <a:off x="395525" y="2607033"/>
            <a:ext cx="3651300" cy="25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/>
              <a:t>But some of the heat from the Earth is trapped by the gases and comes back down to the surface</a:t>
            </a:r>
            <a:endParaRPr sz="3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The Greenhouse Effect</a:t>
            </a:r>
            <a:endParaRPr/>
          </a:p>
        </p:txBody>
      </p:sp>
      <p:pic>
        <p:nvPicPr>
          <p:cNvPr id="190" name="Google Shape;19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9974" y="841326"/>
            <a:ext cx="5635113" cy="611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Humans and Climate Change</a:t>
            </a:r>
            <a:endParaRPr/>
          </a:p>
        </p:txBody>
      </p:sp>
      <p:pic>
        <p:nvPicPr>
          <p:cNvPr id="197" name="Google Shape;197;p25"/>
          <p:cNvPicPr preferRelativeResize="0"/>
          <p:nvPr/>
        </p:nvPicPr>
        <p:blipFill rotWithShape="1">
          <a:blip r:embed="rId3">
            <a:alphaModFix/>
          </a:blip>
          <a:srcRect b="0" l="0" r="0" t="7484"/>
          <a:stretch/>
        </p:blipFill>
        <p:spPr>
          <a:xfrm>
            <a:off x="252863" y="958725"/>
            <a:ext cx="5445275" cy="377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8450" y="2977575"/>
            <a:ext cx="5116920" cy="377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Humans and Climate Change</a:t>
            </a:r>
            <a:endParaRPr/>
          </a:p>
        </p:txBody>
      </p:sp>
      <p:sp>
        <p:nvSpPr>
          <p:cNvPr id="205" name="Google Shape;205;p26"/>
          <p:cNvSpPr txBox="1"/>
          <p:nvPr>
            <p:ph idx="1" type="body"/>
          </p:nvPr>
        </p:nvSpPr>
        <p:spPr>
          <a:xfrm>
            <a:off x="395535" y="985391"/>
            <a:ext cx="8329500" cy="552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26" title="GSFC_20190209_Temp_m13142_4th_orig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050" y="873694"/>
            <a:ext cx="8194975" cy="6146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 txBox="1"/>
          <p:nvPr>
            <p:ph type="title"/>
          </p:nvPr>
        </p:nvSpPr>
        <p:spPr>
          <a:xfrm>
            <a:off x="457200" y="3176588"/>
            <a:ext cx="8229600" cy="666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/>
              <a:t>How does Climate Change affect Animals?</a:t>
            </a:r>
            <a:endParaRPr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/>
              <a:t>Time to play!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8251" y="4724272"/>
            <a:ext cx="3311000" cy="220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/>
          <p:cNvPicPr preferRelativeResize="0"/>
          <p:nvPr/>
        </p:nvPicPr>
        <p:blipFill rotWithShape="1">
          <a:blip r:embed="rId4">
            <a:alphaModFix/>
          </a:blip>
          <a:srcRect b="0" l="19654" r="3540" t="10793"/>
          <a:stretch/>
        </p:blipFill>
        <p:spPr>
          <a:xfrm>
            <a:off x="76200" y="4648075"/>
            <a:ext cx="2966927" cy="22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Climate Change and Animals?</a:t>
            </a:r>
            <a:endParaRPr b="1" sz="1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8"/>
          <p:cNvSpPr txBox="1"/>
          <p:nvPr>
            <p:ph idx="1" type="body"/>
          </p:nvPr>
        </p:nvSpPr>
        <p:spPr>
          <a:xfrm>
            <a:off x="395535" y="985391"/>
            <a:ext cx="8329500" cy="552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s-ES"/>
              <a:t>What did the games teach you about: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s-ES"/>
              <a:t>1. How climate change may affect animals?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s-ES"/>
              <a:t>2. What animals can do to survive these changes?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28"/>
          <p:cNvPicPr preferRelativeResize="0"/>
          <p:nvPr/>
        </p:nvPicPr>
        <p:blipFill rotWithShape="1">
          <a:blip r:embed="rId3">
            <a:alphaModFix/>
          </a:blip>
          <a:srcRect b="18837" l="0" r="0" t="18806"/>
          <a:stretch/>
        </p:blipFill>
        <p:spPr>
          <a:xfrm>
            <a:off x="5592550" y="3267875"/>
            <a:ext cx="3298806" cy="3651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p28"/>
          <p:cNvGrpSpPr/>
          <p:nvPr/>
        </p:nvGrpSpPr>
        <p:grpSpPr>
          <a:xfrm>
            <a:off x="91550" y="3943162"/>
            <a:ext cx="5248428" cy="2300600"/>
            <a:chOff x="91550" y="3943162"/>
            <a:chExt cx="5248428" cy="2300600"/>
          </a:xfrm>
        </p:grpSpPr>
        <p:pic>
          <p:nvPicPr>
            <p:cNvPr id="223" name="Google Shape;223;p28"/>
            <p:cNvPicPr preferRelativeResize="0"/>
            <p:nvPr/>
          </p:nvPicPr>
          <p:blipFill rotWithShape="1">
            <a:blip r:embed="rId4">
              <a:alphaModFix/>
            </a:blip>
            <a:srcRect b="17710" l="4326" r="4581" t="11417"/>
            <a:stretch/>
          </p:blipFill>
          <p:spPr>
            <a:xfrm>
              <a:off x="91550" y="3943162"/>
              <a:ext cx="5248428" cy="2300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28"/>
            <p:cNvPicPr preferRelativeResize="0"/>
            <p:nvPr/>
          </p:nvPicPr>
          <p:blipFill rotWithShape="1">
            <a:blip r:embed="rId5">
              <a:alphaModFix/>
            </a:blip>
            <a:srcRect b="39430" l="35275" r="33838" t="9047"/>
            <a:stretch/>
          </p:blipFill>
          <p:spPr>
            <a:xfrm>
              <a:off x="3941025" y="4075651"/>
              <a:ext cx="1398950" cy="13148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Pikas and Climate Change</a:t>
            </a:r>
            <a:endParaRPr/>
          </a:p>
        </p:txBody>
      </p:sp>
      <p:pic>
        <p:nvPicPr>
          <p:cNvPr id="231" name="Google Shape;231;p29"/>
          <p:cNvPicPr preferRelativeResize="0"/>
          <p:nvPr/>
        </p:nvPicPr>
        <p:blipFill rotWithShape="1">
          <a:blip r:embed="rId3">
            <a:alphaModFix/>
          </a:blip>
          <a:srcRect b="17498" l="4326" r="4581" t="0"/>
          <a:stretch/>
        </p:blipFill>
        <p:spPr>
          <a:xfrm>
            <a:off x="97425" y="1544475"/>
            <a:ext cx="8627599" cy="44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/>
          <p:nvPr>
            <p:ph type="title"/>
          </p:nvPr>
        </p:nvSpPr>
        <p:spPr>
          <a:xfrm>
            <a:off x="396875" y="144463"/>
            <a:ext cx="6191250" cy="696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>
                <a:solidFill>
                  <a:srgbClr val="FFFFFF"/>
                </a:solidFill>
              </a:rPr>
              <a:t>We work here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1366"/>
            <a:ext cx="9144000" cy="60910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12"/>
          <p:cNvCxnSpPr/>
          <p:nvPr/>
        </p:nvCxnSpPr>
        <p:spPr>
          <a:xfrm>
            <a:off x="2149175" y="723600"/>
            <a:ext cx="1409100" cy="19614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Pikas and Climate Change</a:t>
            </a:r>
            <a:endParaRPr/>
          </a:p>
        </p:txBody>
      </p:sp>
      <p:pic>
        <p:nvPicPr>
          <p:cNvPr id="238" name="Google Shape;238;p30"/>
          <p:cNvPicPr preferRelativeResize="0"/>
          <p:nvPr/>
        </p:nvPicPr>
        <p:blipFill rotWithShape="1">
          <a:blip r:embed="rId3">
            <a:alphaModFix/>
          </a:blip>
          <a:srcRect b="17857" l="3983" r="4231" t="0"/>
          <a:stretch/>
        </p:blipFill>
        <p:spPr>
          <a:xfrm>
            <a:off x="3207375" y="3953875"/>
            <a:ext cx="5769250" cy="290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/>
          <p:cNvPicPr preferRelativeResize="0"/>
          <p:nvPr/>
        </p:nvPicPr>
        <p:blipFill rotWithShape="1">
          <a:blip r:embed="rId4">
            <a:alphaModFix/>
          </a:blip>
          <a:srcRect b="17328" l="4066" r="3937" t="0"/>
          <a:stretch/>
        </p:blipFill>
        <p:spPr>
          <a:xfrm>
            <a:off x="193775" y="942527"/>
            <a:ext cx="5898200" cy="298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Caribou and Climate Change</a:t>
            </a:r>
            <a:endParaRPr/>
          </a:p>
        </p:txBody>
      </p:sp>
      <p:pic>
        <p:nvPicPr>
          <p:cNvPr id="246" name="Google Shape;246;p31"/>
          <p:cNvPicPr preferRelativeResize="0"/>
          <p:nvPr/>
        </p:nvPicPr>
        <p:blipFill rotWithShape="1">
          <a:blip r:embed="rId3">
            <a:alphaModFix/>
          </a:blip>
          <a:srcRect b="17820" l="-300" r="300" t="20686"/>
          <a:stretch/>
        </p:blipFill>
        <p:spPr>
          <a:xfrm>
            <a:off x="4845825" y="1230500"/>
            <a:ext cx="4123550" cy="450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1"/>
          <p:cNvPicPr preferRelativeResize="0"/>
          <p:nvPr/>
        </p:nvPicPr>
        <p:blipFill rotWithShape="1">
          <a:blip r:embed="rId4">
            <a:alphaModFix/>
          </a:blip>
          <a:srcRect b="19389" l="0" r="0" t="20169"/>
          <a:stretch/>
        </p:blipFill>
        <p:spPr>
          <a:xfrm>
            <a:off x="291525" y="1230500"/>
            <a:ext cx="4195267" cy="450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Caribou and Climate Change</a:t>
            </a:r>
            <a:endParaRPr/>
          </a:p>
        </p:txBody>
      </p:sp>
      <p:pic>
        <p:nvPicPr>
          <p:cNvPr id="254" name="Google Shape;254;p32"/>
          <p:cNvPicPr preferRelativeResize="0"/>
          <p:nvPr/>
        </p:nvPicPr>
        <p:blipFill rotWithShape="1">
          <a:blip r:embed="rId3">
            <a:alphaModFix/>
          </a:blip>
          <a:srcRect b="15610" l="0" r="0" t="18798"/>
          <a:stretch/>
        </p:blipFill>
        <p:spPr>
          <a:xfrm>
            <a:off x="4572000" y="1180075"/>
            <a:ext cx="4225501" cy="53637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" name="Google Shape;255;p32"/>
          <p:cNvGrpSpPr/>
          <p:nvPr/>
        </p:nvGrpSpPr>
        <p:grpSpPr>
          <a:xfrm>
            <a:off x="252853" y="1099388"/>
            <a:ext cx="4225485" cy="5525097"/>
            <a:chOff x="555850" y="1260738"/>
            <a:chExt cx="3309174" cy="4326961"/>
          </a:xfrm>
        </p:grpSpPr>
        <p:pic>
          <p:nvPicPr>
            <p:cNvPr id="256" name="Google Shape;256;p32"/>
            <p:cNvPicPr preferRelativeResize="0"/>
            <p:nvPr/>
          </p:nvPicPr>
          <p:blipFill rotWithShape="1">
            <a:blip r:embed="rId4">
              <a:alphaModFix/>
            </a:blip>
            <a:srcRect b="18700" l="0" r="0" t="20858"/>
            <a:stretch/>
          </p:blipFill>
          <p:spPr>
            <a:xfrm>
              <a:off x="555850" y="1260738"/>
              <a:ext cx="3309174" cy="3550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32"/>
            <p:cNvPicPr preferRelativeResize="0"/>
            <p:nvPr/>
          </p:nvPicPr>
          <p:blipFill rotWithShape="1">
            <a:blip r:embed="rId5">
              <a:alphaModFix/>
            </a:blip>
            <a:srcRect b="19211" l="0" r="0" t="65886"/>
            <a:stretch/>
          </p:blipFill>
          <p:spPr>
            <a:xfrm>
              <a:off x="555850" y="4712400"/>
              <a:ext cx="3309174" cy="8752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Caribou and Climate Change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33"/>
          <p:cNvPicPr preferRelativeResize="0"/>
          <p:nvPr/>
        </p:nvPicPr>
        <p:blipFill rotWithShape="1">
          <a:blip r:embed="rId3">
            <a:alphaModFix/>
          </a:blip>
          <a:srcRect b="18392" l="-300" r="300" t="19825"/>
          <a:stretch/>
        </p:blipFill>
        <p:spPr>
          <a:xfrm>
            <a:off x="246675" y="1367225"/>
            <a:ext cx="4566525" cy="5007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33"/>
          <p:cNvGrpSpPr/>
          <p:nvPr/>
        </p:nvGrpSpPr>
        <p:grpSpPr>
          <a:xfrm>
            <a:off x="5039595" y="1449479"/>
            <a:ext cx="3954794" cy="4931460"/>
            <a:chOff x="4504175" y="2149925"/>
            <a:chExt cx="3309174" cy="4126400"/>
          </a:xfrm>
        </p:grpSpPr>
        <p:pic>
          <p:nvPicPr>
            <p:cNvPr id="266" name="Google Shape;266;p33"/>
            <p:cNvPicPr preferRelativeResize="0"/>
            <p:nvPr/>
          </p:nvPicPr>
          <p:blipFill rotWithShape="1">
            <a:blip r:embed="rId4">
              <a:alphaModFix/>
            </a:blip>
            <a:srcRect b="16785" l="0" r="0" t="19682"/>
            <a:stretch/>
          </p:blipFill>
          <p:spPr>
            <a:xfrm>
              <a:off x="4504175" y="2149925"/>
              <a:ext cx="3309174" cy="3731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33"/>
            <p:cNvPicPr preferRelativeResize="0"/>
            <p:nvPr/>
          </p:nvPicPr>
          <p:blipFill rotWithShape="1">
            <a:blip r:embed="rId5">
              <a:alphaModFix/>
            </a:blip>
            <a:srcRect b="18383" l="0" r="0" t="71381"/>
            <a:stretch/>
          </p:blipFill>
          <p:spPr>
            <a:xfrm>
              <a:off x="4507200" y="5673600"/>
              <a:ext cx="3304800" cy="602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Melting sea ice</a:t>
            </a:r>
            <a:endParaRPr/>
          </a:p>
        </p:txBody>
      </p:sp>
      <p:sp>
        <p:nvSpPr>
          <p:cNvPr id="274" name="Google Shape;274;p34"/>
          <p:cNvSpPr txBox="1"/>
          <p:nvPr>
            <p:ph idx="1" type="body"/>
          </p:nvPr>
        </p:nvSpPr>
        <p:spPr>
          <a:xfrm>
            <a:off x="395525" y="985400"/>
            <a:ext cx="3235500" cy="232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s-ES"/>
              <a:t>Sea ice is made when the surface of the sea freezes.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s-ES"/>
              <a:t>Polar bears use sea ice to hunt.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s-ES"/>
              <a:t> </a:t>
            </a:r>
            <a:endParaRPr/>
          </a:p>
        </p:txBody>
      </p:sp>
      <p:pic>
        <p:nvPicPr>
          <p:cNvPr id="275" name="Google Shape;27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2025" y="985397"/>
            <a:ext cx="5391976" cy="359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246" y="3986052"/>
            <a:ext cx="4345975" cy="28550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4"/>
          <p:cNvSpPr txBox="1"/>
          <p:nvPr>
            <p:ph idx="1" type="body"/>
          </p:nvPr>
        </p:nvSpPr>
        <p:spPr>
          <a:xfrm>
            <a:off x="4881675" y="4953850"/>
            <a:ext cx="4115400" cy="153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s-ES"/>
              <a:t>Melting sea ice is making it harder for polar bears to catch enough food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s-ES"/>
              <a:t>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5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Seasonal Shifts</a:t>
            </a:r>
            <a:endParaRPr b="1" sz="1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5"/>
          <p:cNvSpPr txBox="1"/>
          <p:nvPr>
            <p:ph idx="1" type="body"/>
          </p:nvPr>
        </p:nvSpPr>
        <p:spPr>
          <a:xfrm>
            <a:off x="395531" y="985400"/>
            <a:ext cx="3378300" cy="552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s-ES"/>
              <a:t>Many animals change their behaviour, or even their fur colour, with the seasons.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s-ES"/>
              <a:t>But if the snow melts earlier and earlier…. </a:t>
            </a:r>
            <a:endParaRPr/>
          </a:p>
        </p:txBody>
      </p:sp>
      <p:pic>
        <p:nvPicPr>
          <p:cNvPr id="285" name="Google Shape;28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825" y="1047550"/>
            <a:ext cx="5274850" cy="267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3825" y="3788587"/>
            <a:ext cx="5274850" cy="2959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8629" y="3181988"/>
            <a:ext cx="3205472" cy="21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6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Tree deaths</a:t>
            </a:r>
            <a:endParaRPr/>
          </a:p>
        </p:txBody>
      </p:sp>
      <p:sp>
        <p:nvSpPr>
          <p:cNvPr id="294" name="Google Shape;294;p36"/>
          <p:cNvSpPr txBox="1"/>
          <p:nvPr>
            <p:ph idx="1" type="body"/>
          </p:nvPr>
        </p:nvSpPr>
        <p:spPr>
          <a:xfrm>
            <a:off x="395525" y="985400"/>
            <a:ext cx="5514900" cy="1104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s-ES"/>
              <a:t>Hotter temperatures are good for some ‘pests’, such as the bark beetle: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5" name="Google Shape;295;p36"/>
          <p:cNvPicPr preferRelativeResize="0"/>
          <p:nvPr/>
        </p:nvPicPr>
        <p:blipFill rotWithShape="1">
          <a:blip r:embed="rId4">
            <a:alphaModFix/>
          </a:blip>
          <a:srcRect b="0" l="15964" r="16984" t="20299"/>
          <a:stretch/>
        </p:blipFill>
        <p:spPr>
          <a:xfrm>
            <a:off x="6071825" y="985400"/>
            <a:ext cx="2299086" cy="20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8250" y="3605623"/>
            <a:ext cx="6837825" cy="278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6"/>
          <p:cNvSpPr txBox="1"/>
          <p:nvPr>
            <p:ph idx="1" type="body"/>
          </p:nvPr>
        </p:nvSpPr>
        <p:spPr>
          <a:xfrm>
            <a:off x="395525" y="2536050"/>
            <a:ext cx="5514900" cy="552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s-ES"/>
              <a:t>These beetles kill trees and destroy forests:</a:t>
            </a:r>
            <a:endParaRPr/>
          </a:p>
        </p:txBody>
      </p:sp>
      <p:pic>
        <p:nvPicPr>
          <p:cNvPr id="298" name="Google Shape;298;p36"/>
          <p:cNvPicPr preferRelativeResize="0"/>
          <p:nvPr/>
        </p:nvPicPr>
        <p:blipFill rotWithShape="1">
          <a:blip r:embed="rId6">
            <a:alphaModFix/>
          </a:blip>
          <a:srcRect b="24698" l="0" r="0" t="0"/>
          <a:stretch/>
        </p:blipFill>
        <p:spPr>
          <a:xfrm>
            <a:off x="827875" y="3396499"/>
            <a:ext cx="7118575" cy="362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7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Other pests</a:t>
            </a:r>
            <a:endParaRPr/>
          </a:p>
        </p:txBody>
      </p:sp>
      <p:pic>
        <p:nvPicPr>
          <p:cNvPr id="305" name="Google Shape;30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900" y="1066625"/>
            <a:ext cx="3792249" cy="28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7"/>
          <p:cNvSpPr txBox="1"/>
          <p:nvPr>
            <p:ph idx="1" type="body"/>
          </p:nvPr>
        </p:nvSpPr>
        <p:spPr>
          <a:xfrm>
            <a:off x="5467150" y="1066625"/>
            <a:ext cx="3378300" cy="1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s-ES"/>
              <a:t>Some insects don’t like the cold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0500" y="4136125"/>
            <a:ext cx="4594997" cy="280429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7"/>
          <p:cNvSpPr txBox="1"/>
          <p:nvPr>
            <p:ph idx="1" type="body"/>
          </p:nvPr>
        </p:nvSpPr>
        <p:spPr>
          <a:xfrm>
            <a:off x="5467150" y="2952563"/>
            <a:ext cx="3378300" cy="1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s-ES"/>
              <a:t>But because it’s getting warmer...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7"/>
          <p:cNvSpPr txBox="1"/>
          <p:nvPr>
            <p:ph idx="1" type="body"/>
          </p:nvPr>
        </p:nvSpPr>
        <p:spPr>
          <a:xfrm>
            <a:off x="6699525" y="4244350"/>
            <a:ext cx="2372400" cy="216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s-ES"/>
              <a:t>And they don’t come alone…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s-ES"/>
              <a:t>Dengue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s-ES"/>
              <a:t>Yellow fever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s-ES"/>
              <a:t>Zinka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8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Warmer seas</a:t>
            </a:r>
            <a:endParaRPr/>
          </a:p>
        </p:txBody>
      </p:sp>
      <p:sp>
        <p:nvSpPr>
          <p:cNvPr id="316" name="Google Shape;316;p38"/>
          <p:cNvSpPr txBox="1"/>
          <p:nvPr>
            <p:ph idx="1" type="body"/>
          </p:nvPr>
        </p:nvSpPr>
        <p:spPr>
          <a:xfrm>
            <a:off x="395535" y="985391"/>
            <a:ext cx="8329500" cy="552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s-ES"/>
              <a:t>Warmer oceans lead to coral ‘bleaching’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s-ES"/>
              <a:t>Bleached coral is still alive, but much weaker, and more likely to die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7" name="Google Shape;317;p38"/>
          <p:cNvPicPr preferRelativeResize="0"/>
          <p:nvPr/>
        </p:nvPicPr>
        <p:blipFill rotWithShape="1">
          <a:blip r:embed="rId3">
            <a:alphaModFix/>
          </a:blip>
          <a:srcRect b="6454" l="0" r="0" t="0"/>
          <a:stretch/>
        </p:blipFill>
        <p:spPr>
          <a:xfrm>
            <a:off x="1252025" y="2402825"/>
            <a:ext cx="6616500" cy="42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8"/>
          <p:cNvPicPr preferRelativeResize="0"/>
          <p:nvPr/>
        </p:nvPicPr>
        <p:blipFill rotWithShape="1">
          <a:blip r:embed="rId4">
            <a:alphaModFix/>
          </a:blip>
          <a:srcRect b="0" l="0" r="35579" t="8113"/>
          <a:stretch/>
        </p:blipFill>
        <p:spPr>
          <a:xfrm>
            <a:off x="1252025" y="2402825"/>
            <a:ext cx="3981425" cy="42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8"/>
          <p:cNvPicPr preferRelativeResize="0"/>
          <p:nvPr/>
        </p:nvPicPr>
        <p:blipFill rotWithShape="1">
          <a:blip r:embed="rId5">
            <a:alphaModFix/>
          </a:blip>
          <a:srcRect b="0" l="21450" r="16445" t="0"/>
          <a:stretch/>
        </p:blipFill>
        <p:spPr>
          <a:xfrm>
            <a:off x="4349031" y="2402825"/>
            <a:ext cx="3519493" cy="4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9"/>
          <p:cNvSpPr txBox="1"/>
          <p:nvPr/>
        </p:nvSpPr>
        <p:spPr>
          <a:xfrm>
            <a:off x="1371600" y="3717925"/>
            <a:ext cx="6400800" cy="660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>
                <a:solidFill>
                  <a:srgbClr val="FFFFFF"/>
                </a:solidFill>
              </a:rPr>
              <a:t>Questions?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But the cool stuff is here</a:t>
            </a:r>
            <a:endParaRPr/>
          </a:p>
        </p:txBody>
      </p:sp>
      <p:sp>
        <p:nvSpPr>
          <p:cNvPr id="87" name="Google Shape;87;p13"/>
          <p:cNvSpPr/>
          <p:nvPr>
            <p:ph idx="2" type="pic"/>
          </p:nvPr>
        </p:nvSpPr>
        <p:spPr>
          <a:xfrm>
            <a:off x="4572000" y="3221930"/>
            <a:ext cx="4152900" cy="338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3"/>
          <p:cNvSpPr txBox="1"/>
          <p:nvPr>
            <p:ph idx="1" type="body"/>
          </p:nvPr>
        </p:nvSpPr>
        <p:spPr>
          <a:xfrm>
            <a:off x="395535" y="985391"/>
            <a:ext cx="8329500" cy="552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85388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13"/>
          <p:cNvCxnSpPr/>
          <p:nvPr/>
        </p:nvCxnSpPr>
        <p:spPr>
          <a:xfrm>
            <a:off x="2149175" y="723600"/>
            <a:ext cx="2304300" cy="16596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????</a:t>
            </a:r>
            <a:endParaRPr/>
          </a:p>
        </p:txBody>
      </p:sp>
      <p:sp>
        <p:nvSpPr>
          <p:cNvPr id="97" name="Google Shape;97;p14"/>
          <p:cNvSpPr/>
          <p:nvPr>
            <p:ph idx="2" type="pic"/>
          </p:nvPr>
        </p:nvSpPr>
        <p:spPr>
          <a:xfrm>
            <a:off x="4572000" y="3221930"/>
            <a:ext cx="4152900" cy="338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4"/>
          <p:cNvSpPr txBox="1"/>
          <p:nvPr>
            <p:ph idx="1" type="body"/>
          </p:nvPr>
        </p:nvSpPr>
        <p:spPr>
          <a:xfrm>
            <a:off x="395535" y="985391"/>
            <a:ext cx="8329500" cy="552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5825"/>
            <a:ext cx="9114819" cy="625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/>
          <p:nvPr>
            <p:ph type="title"/>
          </p:nvPr>
        </p:nvSpPr>
        <p:spPr>
          <a:xfrm>
            <a:off x="396875" y="144463"/>
            <a:ext cx="6191250" cy="696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5"/>
          <p:cNvSpPr txBox="1"/>
          <p:nvPr>
            <p:ph idx="1" type="body"/>
          </p:nvPr>
        </p:nvSpPr>
        <p:spPr>
          <a:xfrm>
            <a:off x="395288" y="985838"/>
            <a:ext cx="8329612" cy="5519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5"/>
          <p:cNvSpPr/>
          <p:nvPr>
            <p:ph idx="2" type="chart"/>
          </p:nvPr>
        </p:nvSpPr>
        <p:spPr>
          <a:xfrm>
            <a:off x="4572000" y="1997075"/>
            <a:ext cx="4152900" cy="4608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3107"/>
            <a:ext cx="9143999" cy="685371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>
            <p:ph type="title"/>
          </p:nvPr>
        </p:nvSpPr>
        <p:spPr>
          <a:xfrm>
            <a:off x="1162725" y="360425"/>
            <a:ext cx="7165200" cy="144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Marenostrum 4: one of the most powerful computer in the world.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It is equivalent to 42,000 desktops.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6"/>
          <p:cNvSpPr txBox="1"/>
          <p:nvPr>
            <p:ph idx="1" type="body"/>
          </p:nvPr>
        </p:nvSpPr>
        <p:spPr>
          <a:xfrm>
            <a:off x="395535" y="985391"/>
            <a:ext cx="8329500" cy="552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6"/>
          <p:cNvSpPr/>
          <p:nvPr>
            <p:ph idx="2" type="chart"/>
          </p:nvPr>
        </p:nvSpPr>
        <p:spPr>
          <a:xfrm>
            <a:off x="4572000" y="1997794"/>
            <a:ext cx="4152900" cy="460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725" y="841322"/>
            <a:ext cx="9143998" cy="6100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7"/>
          <p:cNvSpPr txBox="1"/>
          <p:nvPr>
            <p:ph idx="1" type="body"/>
          </p:nvPr>
        </p:nvSpPr>
        <p:spPr>
          <a:xfrm>
            <a:off x="395535" y="985391"/>
            <a:ext cx="8329500" cy="552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7"/>
          <p:cNvSpPr/>
          <p:nvPr>
            <p:ph idx="2" type="chart"/>
          </p:nvPr>
        </p:nvSpPr>
        <p:spPr>
          <a:xfrm>
            <a:off x="4572000" y="1997794"/>
            <a:ext cx="4152900" cy="460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38213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8"/>
          <p:cNvSpPr txBox="1"/>
          <p:nvPr>
            <p:ph idx="1" type="body"/>
          </p:nvPr>
        </p:nvSpPr>
        <p:spPr>
          <a:xfrm>
            <a:off x="395535" y="985391"/>
            <a:ext cx="8329500" cy="552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8"/>
          <p:cNvSpPr/>
          <p:nvPr>
            <p:ph idx="2" type="chart"/>
          </p:nvPr>
        </p:nvSpPr>
        <p:spPr>
          <a:xfrm>
            <a:off x="4572000" y="1997794"/>
            <a:ext cx="4152900" cy="460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This is an animation I have created using output from our flagship Global Climate Model, HadGEM3. The model resolution is about 10km. &#10;I show a typical year of simulation, with liquid and frozen water content integrated to show clouds; colours within clouds indicating amount of precipitation (rain and snow), sea ice and snow amounts shown at the surface with bright colours.&#10;Look for weather fronts at mid to high-latitudes, as well as Tropical Cyclones (hurricanes and typhoons) appearing in the season May to November in the Northern Hemisphere tropics: you should be able to spot the &quot;eye&quot; feature of those powerful storms.&#10;This work was carried out as part of the UK's national programme (JWCRP) and of the EU's Horizon 2020 PRIMAVERA project." id="135" name="Google Shape;135;p18" title="N1280 All 2K Snow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075" y="841324"/>
            <a:ext cx="8206075" cy="615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/>
          <p:nvPr>
            <p:ph type="title"/>
          </p:nvPr>
        </p:nvSpPr>
        <p:spPr>
          <a:xfrm>
            <a:off x="396876" y="144432"/>
            <a:ext cx="6191400" cy="6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Climate change</a:t>
            </a:r>
            <a:endParaRPr/>
          </a:p>
        </p:txBody>
      </p:sp>
      <p:sp>
        <p:nvSpPr>
          <p:cNvPr id="142" name="Google Shape;142;p19"/>
          <p:cNvSpPr txBox="1"/>
          <p:nvPr>
            <p:ph idx="1" type="body"/>
          </p:nvPr>
        </p:nvSpPr>
        <p:spPr>
          <a:xfrm>
            <a:off x="395535" y="985391"/>
            <a:ext cx="8329500" cy="552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825" y="1209788"/>
            <a:ext cx="7934325" cy="52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