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68"/>
  </p:notesMasterIdLst>
  <p:handoutMasterIdLst>
    <p:handoutMasterId r:id="rId69"/>
  </p:handoutMasterIdLst>
  <p:sldIdLst>
    <p:sldId id="304" r:id="rId2"/>
    <p:sldId id="266" r:id="rId3"/>
    <p:sldId id="288" r:id="rId4"/>
    <p:sldId id="319" r:id="rId5"/>
    <p:sldId id="381" r:id="rId6"/>
    <p:sldId id="382" r:id="rId7"/>
    <p:sldId id="356" r:id="rId8"/>
    <p:sldId id="284" r:id="rId9"/>
    <p:sldId id="359" r:id="rId10"/>
    <p:sldId id="286" r:id="rId11"/>
    <p:sldId id="357" r:id="rId12"/>
    <p:sldId id="389" r:id="rId13"/>
    <p:sldId id="358" r:id="rId14"/>
    <p:sldId id="361" r:id="rId15"/>
    <p:sldId id="362" r:id="rId16"/>
    <p:sldId id="363" r:id="rId17"/>
    <p:sldId id="368" r:id="rId18"/>
    <p:sldId id="367" r:id="rId19"/>
    <p:sldId id="364" r:id="rId20"/>
    <p:sldId id="371" r:id="rId21"/>
    <p:sldId id="372" r:id="rId22"/>
    <p:sldId id="373" r:id="rId23"/>
    <p:sldId id="379" r:id="rId24"/>
    <p:sldId id="365" r:id="rId25"/>
    <p:sldId id="383" r:id="rId26"/>
    <p:sldId id="375" r:id="rId27"/>
    <p:sldId id="377" r:id="rId28"/>
    <p:sldId id="366" r:id="rId29"/>
    <p:sldId id="378" r:id="rId30"/>
    <p:sldId id="380" r:id="rId31"/>
    <p:sldId id="360" r:id="rId32"/>
    <p:sldId id="283" r:id="rId33"/>
    <p:sldId id="338" r:id="rId34"/>
    <p:sldId id="294" r:id="rId35"/>
    <p:sldId id="321" r:id="rId36"/>
    <p:sldId id="322" r:id="rId37"/>
    <p:sldId id="324" r:id="rId38"/>
    <p:sldId id="326" r:id="rId39"/>
    <p:sldId id="339" r:id="rId40"/>
    <p:sldId id="293" r:id="rId41"/>
    <p:sldId id="295" r:id="rId42"/>
    <p:sldId id="325" r:id="rId43"/>
    <p:sldId id="306" r:id="rId44"/>
    <p:sldId id="328" r:id="rId45"/>
    <p:sldId id="350" r:id="rId46"/>
    <p:sldId id="298" r:id="rId47"/>
    <p:sldId id="348" r:id="rId48"/>
    <p:sldId id="341" r:id="rId49"/>
    <p:sldId id="342" r:id="rId50"/>
    <p:sldId id="343" r:id="rId51"/>
    <p:sldId id="302" r:id="rId52"/>
    <p:sldId id="308" r:id="rId53"/>
    <p:sldId id="309" r:id="rId54"/>
    <p:sldId id="333" r:id="rId55"/>
    <p:sldId id="312" r:id="rId56"/>
    <p:sldId id="311" r:id="rId57"/>
    <p:sldId id="313" r:id="rId58"/>
    <p:sldId id="390" r:id="rId59"/>
    <p:sldId id="314" r:id="rId60"/>
    <p:sldId id="316" r:id="rId61"/>
    <p:sldId id="317" r:id="rId62"/>
    <p:sldId id="384" r:id="rId63"/>
    <p:sldId id="385" r:id="rId64"/>
    <p:sldId id="386" r:id="rId65"/>
    <p:sldId id="387" r:id="rId66"/>
    <p:sldId id="388" r:id="rId67"/>
  </p:sldIdLst>
  <p:sldSz cx="9144000" cy="6858000" type="screen4x3"/>
  <p:notesSz cx="6858000" cy="9144000"/>
  <p:defaultTextStyle>
    <a:defPPr>
      <a:defRPr lang="es-ES"/>
    </a:defPPr>
    <a:lvl1pPr algn="l" defTabSz="457200" rtl="0" fontAlgn="base">
      <a:spcBef>
        <a:spcPct val="0"/>
      </a:spcBef>
      <a:spcAft>
        <a:spcPct val="0"/>
      </a:spcAft>
      <a:defRPr sz="2400" kern="1200">
        <a:solidFill>
          <a:schemeClr val="tx1"/>
        </a:solidFill>
        <a:latin typeface="Century Gothic"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entury Gothic"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Century Gothic"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Century Gothic"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Century Gothic" charset="0"/>
        <a:ea typeface="ＭＳ Ｐゴシック" charset="0"/>
        <a:cs typeface="ＭＳ Ｐゴシック" charset="0"/>
      </a:defRPr>
    </a:lvl5pPr>
    <a:lvl6pPr marL="2286000" algn="l" defTabSz="457200" rtl="0" eaLnBrk="1" latinLnBrk="0" hangingPunct="1">
      <a:defRPr sz="2400" kern="1200">
        <a:solidFill>
          <a:schemeClr val="tx1"/>
        </a:solidFill>
        <a:latin typeface="Century Gothic" charset="0"/>
        <a:ea typeface="ＭＳ Ｐゴシック" charset="0"/>
        <a:cs typeface="ＭＳ Ｐゴシック" charset="0"/>
      </a:defRPr>
    </a:lvl6pPr>
    <a:lvl7pPr marL="2743200" algn="l" defTabSz="457200" rtl="0" eaLnBrk="1" latinLnBrk="0" hangingPunct="1">
      <a:defRPr sz="2400" kern="1200">
        <a:solidFill>
          <a:schemeClr val="tx1"/>
        </a:solidFill>
        <a:latin typeface="Century Gothic" charset="0"/>
        <a:ea typeface="ＭＳ Ｐゴシック" charset="0"/>
        <a:cs typeface="ＭＳ Ｐゴシック" charset="0"/>
      </a:defRPr>
    </a:lvl7pPr>
    <a:lvl8pPr marL="3200400" algn="l" defTabSz="457200" rtl="0" eaLnBrk="1" latinLnBrk="0" hangingPunct="1">
      <a:defRPr sz="2400" kern="1200">
        <a:solidFill>
          <a:schemeClr val="tx1"/>
        </a:solidFill>
        <a:latin typeface="Century Gothic" charset="0"/>
        <a:ea typeface="ＭＳ Ｐゴシック" charset="0"/>
        <a:cs typeface="ＭＳ Ｐゴシック" charset="0"/>
      </a:defRPr>
    </a:lvl8pPr>
    <a:lvl9pPr marL="3657600" algn="l" defTabSz="457200" rtl="0" eaLnBrk="1" latinLnBrk="0" hangingPunct="1">
      <a:defRPr sz="2400" kern="1200">
        <a:solidFill>
          <a:schemeClr val="tx1"/>
        </a:solidFill>
        <a:latin typeface="Century Gothic"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D9B20A"/>
    <a:srgbClr val="3FDE31"/>
    <a:srgbClr val="0000FF"/>
    <a:srgbClr val="FFFF00"/>
    <a:srgbClr val="FF0000"/>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8493" autoAdjust="0"/>
  </p:normalViewPr>
  <p:slideViewPr>
    <p:cSldViewPr snapToObjects="1">
      <p:cViewPr>
        <p:scale>
          <a:sx n="100" d="100"/>
          <a:sy n="100" d="100"/>
        </p:scale>
        <p:origin x="-1152" y="2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Objects="1">
      <p:cViewPr varScale="1">
        <p:scale>
          <a:sx n="73" d="100"/>
          <a:sy n="73" d="100"/>
        </p:scale>
        <p:origin x="-2850" y="-90"/>
      </p:cViewPr>
      <p:guideLst>
        <p:guide orient="horz" pos="2880"/>
        <p:guide pos="2160"/>
      </p:guideLst>
    </p:cSldViewPr>
  </p:notesViewPr>
  <p:gridSpacing cx="360045" cy="360045"/>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notesMaster" Target="notesMasters/notesMaster1.xml"/><Relationship Id="rId69" Type="http://schemas.openxmlformats.org/officeDocument/2006/relationships/handoutMaster" Target="handoutMasters/handoutMaster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printerSettings" Target="printerSettings/printerSettings1.bin"/><Relationship Id="rId71" Type="http://schemas.openxmlformats.org/officeDocument/2006/relationships/presProps" Target="presProps.xml"/><Relationship Id="rId72"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theme" Target="theme/theme1.xml"/><Relationship Id="rId74"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s-ES"/>
          </a:p>
        </p:txBody>
      </p:sp>
      <p:sp>
        <p:nvSpPr>
          <p:cNvPr id="3" name="Marcador de fech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3FF85DE2-3C8D-BA46-859F-438589107945}" type="datetime1">
              <a:rPr lang="es-ES"/>
              <a:pPr>
                <a:defRPr/>
              </a:pPr>
              <a:t>04/11/15</a:t>
            </a:fld>
            <a:endParaRPr lang="es-ES"/>
          </a:p>
        </p:txBody>
      </p:sp>
      <p:sp>
        <p:nvSpPr>
          <p:cNvPr id="4" name="Marcador de pie de pá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s-ES"/>
          </a:p>
        </p:txBody>
      </p:sp>
      <p:sp>
        <p:nvSpPr>
          <p:cNvPr id="5" name="Marcador de número de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EBC99C6A-02B1-F048-8800-CF12D51E9C2A}" type="slidenum">
              <a:rPr lang="es-ES"/>
              <a:pPr>
                <a:defRPr/>
              </a:pPr>
              <a:t>‹#›</a:t>
            </a:fld>
            <a:endParaRPr lang="es-ES"/>
          </a:p>
        </p:txBody>
      </p:sp>
    </p:spTree>
    <p:extLst>
      <p:ext uri="{BB962C8B-B14F-4D97-AF65-F5344CB8AC3E}">
        <p14:creationId xmlns:p14="http://schemas.microsoft.com/office/powerpoint/2010/main" val="171279020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s-ES"/>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37D81B86-4D57-FE4F-B1D3-A218FF0FF862}" type="datetime1">
              <a:rPr lang="es-ES"/>
              <a:pPr>
                <a:defRPr/>
              </a:pPr>
              <a:t>04/11/15</a:t>
            </a:fld>
            <a:endParaRPr lang="es-ES"/>
          </a:p>
        </p:txBody>
      </p:sp>
      <p:sp>
        <p:nvSpPr>
          <p:cNvPr id="4" name="Marcador de imagen d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s-ES" noProof="0"/>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noProof="0" smtClean="0"/>
              <a:t>Haga clic para modificar el estilo de texto del patrón</a:t>
            </a:r>
          </a:p>
          <a:p>
            <a:pPr lvl="1"/>
            <a:r>
              <a:rPr lang="es-ES_tradnl" noProof="0" smtClean="0"/>
              <a:t>Segundo nivel</a:t>
            </a:r>
          </a:p>
          <a:p>
            <a:pPr lvl="2"/>
            <a:r>
              <a:rPr lang="es-ES_tradnl" noProof="0" smtClean="0"/>
              <a:t>Tercer nivel</a:t>
            </a:r>
          </a:p>
          <a:p>
            <a:pPr lvl="3"/>
            <a:r>
              <a:rPr lang="es-ES_tradnl" noProof="0" smtClean="0"/>
              <a:t>Cuarto nivel</a:t>
            </a:r>
          </a:p>
          <a:p>
            <a:pPr lvl="4"/>
            <a:r>
              <a:rPr lang="es-ES_tradnl" noProof="0" smtClean="0"/>
              <a:t>Quinto nivel</a:t>
            </a:r>
            <a:endParaRPr lang="es-ES" noProof="0"/>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s-ES"/>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843B8150-6A89-DA41-AF38-DAB3248B38A9}" type="slidenum">
              <a:rPr lang="es-ES"/>
              <a:pPr>
                <a:defRPr/>
              </a:pPr>
              <a:t>‹#›</a:t>
            </a:fld>
            <a:endParaRPr lang="es-ES"/>
          </a:p>
        </p:txBody>
      </p:sp>
    </p:spTree>
    <p:extLst>
      <p:ext uri="{BB962C8B-B14F-4D97-AF65-F5344CB8AC3E}">
        <p14:creationId xmlns:p14="http://schemas.microsoft.com/office/powerpoint/2010/main" val="3057899830"/>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10"/>
          </p:nvPr>
        </p:nvSpPr>
        <p:spPr/>
        <p:txBody>
          <a:bodyPr/>
          <a:lstStyle/>
          <a:p>
            <a:pPr>
              <a:defRPr/>
            </a:pPr>
            <a:fld id="{843B8150-6A89-DA41-AF38-DAB3248B38A9}" type="slidenum">
              <a:rPr lang="es-ES" smtClean="0"/>
              <a:pPr>
                <a:defRPr/>
              </a:pPr>
              <a:t>1</a:t>
            </a:fld>
            <a:endParaRPr lang="es-ES"/>
          </a:p>
        </p:txBody>
      </p:sp>
    </p:spTree>
    <p:extLst>
      <p:ext uri="{BB962C8B-B14F-4D97-AF65-F5344CB8AC3E}">
        <p14:creationId xmlns:p14="http://schemas.microsoft.com/office/powerpoint/2010/main" val="31813173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7106"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b="1">
                <a:solidFill>
                  <a:srgbClr val="000080"/>
                </a:solidFill>
                <a:latin typeface="Palatino Linotype" charset="0"/>
                <a:sym typeface="Symbol" charset="0"/>
              </a:rPr>
              <a:t>The increase of surface temperature correlation with volcanic forcing persists over the 5 first forecast years</a:t>
            </a:r>
          </a:p>
        </p:txBody>
      </p:sp>
      <p:sp>
        <p:nvSpPr>
          <p:cNvPr id="4" name="Espace réservé du numéro de diapositive 3"/>
          <p:cNvSpPr>
            <a:spLocks noGrp="1"/>
          </p:cNvSpPr>
          <p:nvPr>
            <p:ph type="sldNum" sz="quarter" idx="5"/>
          </p:nvPr>
        </p:nvSpPr>
        <p:spPr/>
        <p:txBody>
          <a:bodyPr/>
          <a:lstStyle/>
          <a:p>
            <a:pPr>
              <a:defRPr/>
            </a:pPr>
            <a:fld id="{15FF9B2B-E0F0-4142-9EA6-3A7F2A40DA72}" type="slidenum">
              <a:rPr lang="es-ES" smtClean="0"/>
              <a:pPr>
                <a:defRPr/>
              </a:pPr>
              <a:t>42</a:t>
            </a:fld>
            <a:endParaRPr lang="es-E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0962"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b="1">
                <a:solidFill>
                  <a:srgbClr val="000080"/>
                </a:solidFill>
                <a:latin typeface="Palatino Linotype" charset="0"/>
                <a:sym typeface="Symbol" charset="0"/>
              </a:rPr>
              <a:t> Idealized forcing challenging to implement!</a:t>
            </a:r>
            <a:endParaRPr lang="en-GB">
              <a:latin typeface="Calibri" charset="0"/>
            </a:endParaRPr>
          </a:p>
        </p:txBody>
      </p:sp>
      <p:sp>
        <p:nvSpPr>
          <p:cNvPr id="4" name="Espace réservé du numéro de diapositive 3"/>
          <p:cNvSpPr>
            <a:spLocks noGrp="1"/>
          </p:cNvSpPr>
          <p:nvPr>
            <p:ph type="sldNum" sz="quarter" idx="5"/>
          </p:nvPr>
        </p:nvSpPr>
        <p:spPr/>
        <p:txBody>
          <a:bodyPr/>
          <a:lstStyle/>
          <a:p>
            <a:pPr>
              <a:defRPr/>
            </a:pPr>
            <a:fld id="{F0B4037D-6C95-5243-83A2-A671837BDF35}" type="slidenum">
              <a:rPr lang="es-ES" smtClean="0"/>
              <a:pPr>
                <a:defRPr/>
              </a:pPr>
              <a:t>43</a:t>
            </a:fld>
            <a:endParaRPr lang="es-E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7106"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b="1">
                <a:solidFill>
                  <a:srgbClr val="000080"/>
                </a:solidFill>
                <a:latin typeface="Palatino Linotype" charset="0"/>
                <a:sym typeface="Symbol" charset="0"/>
              </a:rPr>
              <a:t>The increase of surface temperature correlation with volcanic forcing persists over the 5 first forecast years</a:t>
            </a:r>
          </a:p>
        </p:txBody>
      </p:sp>
      <p:sp>
        <p:nvSpPr>
          <p:cNvPr id="4" name="Espace réservé du numéro de diapositive 3"/>
          <p:cNvSpPr>
            <a:spLocks noGrp="1"/>
          </p:cNvSpPr>
          <p:nvPr>
            <p:ph type="sldNum" sz="quarter" idx="5"/>
          </p:nvPr>
        </p:nvSpPr>
        <p:spPr/>
        <p:txBody>
          <a:bodyPr/>
          <a:lstStyle/>
          <a:p>
            <a:pPr>
              <a:defRPr/>
            </a:pPr>
            <a:fld id="{15FF9B2B-E0F0-4142-9EA6-3A7F2A40DA72}" type="slidenum">
              <a:rPr lang="es-ES" smtClean="0"/>
              <a:pPr>
                <a:defRPr/>
              </a:pPr>
              <a:t>44</a:t>
            </a:fld>
            <a:endParaRPr lang="es-E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5602"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atin typeface="Calibri" charset="0"/>
              </a:rPr>
              <a:t>Niño badly caught by the forecast. Excluding the volcanic forcing induce a decrease of the error!</a:t>
            </a:r>
          </a:p>
        </p:txBody>
      </p:sp>
      <p:sp>
        <p:nvSpPr>
          <p:cNvPr id="4" name="Espace réservé du numéro de diapositive 3"/>
          <p:cNvSpPr>
            <a:spLocks noGrp="1"/>
          </p:cNvSpPr>
          <p:nvPr>
            <p:ph type="sldNum" sz="quarter" idx="5"/>
          </p:nvPr>
        </p:nvSpPr>
        <p:spPr/>
        <p:txBody>
          <a:bodyPr/>
          <a:lstStyle/>
          <a:p>
            <a:pPr>
              <a:defRPr/>
            </a:pPr>
            <a:fld id="{B6A80A18-3B6E-6E4E-9E4A-6C8FEF25041B}" type="slidenum">
              <a:rPr lang="es-ES" smtClean="0"/>
              <a:pPr>
                <a:defRPr/>
              </a:pPr>
              <a:t>48</a:t>
            </a:fld>
            <a:endParaRPr lang="es-E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650"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b="1">
                <a:solidFill>
                  <a:srgbClr val="000080"/>
                </a:solidFill>
                <a:latin typeface="Palatino Linotype" charset="0"/>
                <a:sym typeface="Symbol" charset="0"/>
              </a:rPr>
              <a:t> Both the initialisation and the volcanic forcing improve the simulation of global temperature during the Pinatubo eruption.</a:t>
            </a:r>
            <a:endParaRPr lang="en-GB">
              <a:latin typeface="Calibri" charset="0"/>
            </a:endParaRPr>
          </a:p>
        </p:txBody>
      </p:sp>
      <p:sp>
        <p:nvSpPr>
          <p:cNvPr id="4" name="Espace réservé du numéro de diapositive 3"/>
          <p:cNvSpPr>
            <a:spLocks noGrp="1"/>
          </p:cNvSpPr>
          <p:nvPr>
            <p:ph type="sldNum" sz="quarter" idx="5"/>
          </p:nvPr>
        </p:nvSpPr>
        <p:spPr/>
        <p:txBody>
          <a:bodyPr/>
          <a:lstStyle/>
          <a:p>
            <a:pPr>
              <a:defRPr/>
            </a:pPr>
            <a:fld id="{84BB7511-59D0-3E46-818E-B006580192A5}" type="slidenum">
              <a:rPr lang="es-ES" smtClean="0"/>
              <a:pPr>
                <a:defRPr/>
              </a:pPr>
              <a:t>49</a:t>
            </a:fld>
            <a:endParaRPr lang="es-E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9698"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atin typeface="Calibri" charset="0"/>
              </a:rPr>
              <a:t>It is tricky to design an idealized volcanic forcing that could be systematically used in real time forecasts.</a:t>
            </a:r>
          </a:p>
        </p:txBody>
      </p:sp>
      <p:sp>
        <p:nvSpPr>
          <p:cNvPr id="4" name="Espace réservé du numéro de diapositive 3"/>
          <p:cNvSpPr>
            <a:spLocks noGrp="1"/>
          </p:cNvSpPr>
          <p:nvPr>
            <p:ph type="sldNum" sz="quarter" idx="5"/>
          </p:nvPr>
        </p:nvSpPr>
        <p:spPr/>
        <p:txBody>
          <a:bodyPr/>
          <a:lstStyle/>
          <a:p>
            <a:pPr>
              <a:defRPr/>
            </a:pPr>
            <a:fld id="{AF3B4853-15AA-2A41-8003-B56E0D4A6E0C}" type="slidenum">
              <a:rPr lang="es-ES" smtClean="0"/>
              <a:pPr>
                <a:defRPr/>
              </a:pPr>
              <a:t>50</a:t>
            </a:fld>
            <a:endParaRPr lang="es-E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GB" dirty="0" smtClean="0"/>
              <a:t>EC-Earth</a:t>
            </a:r>
            <a:r>
              <a:rPr lang="en-GB" baseline="0" dirty="0" smtClean="0"/>
              <a:t> and CNRM-CM5 models, </a:t>
            </a:r>
            <a:r>
              <a:rPr lang="en-GB" baseline="0" dirty="0" err="1" smtClean="0"/>
              <a:t>hindcasts</a:t>
            </a:r>
            <a:r>
              <a:rPr lang="en-GB" baseline="0" dirty="0" smtClean="0"/>
              <a:t> and historical simulations, sensitivities experiments with/without volcanic forcing</a:t>
            </a:r>
            <a:endParaRPr lang="en-GB" dirty="0"/>
          </a:p>
        </p:txBody>
      </p:sp>
      <p:sp>
        <p:nvSpPr>
          <p:cNvPr id="4" name="Espace réservé du numéro de diapositive 3"/>
          <p:cNvSpPr>
            <a:spLocks noGrp="1"/>
          </p:cNvSpPr>
          <p:nvPr>
            <p:ph type="sldNum" sz="quarter" idx="10"/>
          </p:nvPr>
        </p:nvSpPr>
        <p:spPr/>
        <p:txBody>
          <a:bodyPr/>
          <a:lstStyle/>
          <a:p>
            <a:pPr>
              <a:defRPr/>
            </a:pPr>
            <a:fld id="{843B8150-6A89-DA41-AF38-DAB3248B38A9}" type="slidenum">
              <a:rPr lang="es-ES" smtClean="0"/>
              <a:pPr>
                <a:defRPr/>
              </a:pPr>
              <a:t>3</a:t>
            </a:fld>
            <a:endParaRPr lang="es-ES"/>
          </a:p>
        </p:txBody>
      </p:sp>
    </p:spTree>
    <p:extLst>
      <p:ext uri="{BB962C8B-B14F-4D97-AF65-F5344CB8AC3E}">
        <p14:creationId xmlns:p14="http://schemas.microsoft.com/office/powerpoint/2010/main" val="9455146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GB" dirty="0" smtClean="0"/>
              <a:t>EC-Earth</a:t>
            </a:r>
            <a:r>
              <a:rPr lang="en-GB" baseline="0" dirty="0" smtClean="0"/>
              <a:t> and CNRM-CM5 models, </a:t>
            </a:r>
            <a:r>
              <a:rPr lang="en-GB" baseline="0" dirty="0" err="1" smtClean="0"/>
              <a:t>hindcasts</a:t>
            </a:r>
            <a:r>
              <a:rPr lang="en-GB" baseline="0" dirty="0" smtClean="0"/>
              <a:t> and historical simulations, sensitivities experiments with/without volcanic forcing</a:t>
            </a:r>
            <a:endParaRPr lang="en-GB" dirty="0"/>
          </a:p>
        </p:txBody>
      </p:sp>
      <p:sp>
        <p:nvSpPr>
          <p:cNvPr id="4" name="Espace réservé du numéro de diapositive 3"/>
          <p:cNvSpPr>
            <a:spLocks noGrp="1"/>
          </p:cNvSpPr>
          <p:nvPr>
            <p:ph type="sldNum" sz="quarter" idx="10"/>
          </p:nvPr>
        </p:nvSpPr>
        <p:spPr/>
        <p:txBody>
          <a:bodyPr/>
          <a:lstStyle/>
          <a:p>
            <a:pPr>
              <a:defRPr/>
            </a:pPr>
            <a:fld id="{843B8150-6A89-DA41-AF38-DAB3248B38A9}" type="slidenum">
              <a:rPr lang="es-ES" smtClean="0"/>
              <a:pPr>
                <a:defRPr/>
              </a:pPr>
              <a:t>4</a:t>
            </a:fld>
            <a:endParaRPr lang="es-ES"/>
          </a:p>
        </p:txBody>
      </p:sp>
    </p:spTree>
    <p:extLst>
      <p:ext uri="{BB962C8B-B14F-4D97-AF65-F5344CB8AC3E}">
        <p14:creationId xmlns:p14="http://schemas.microsoft.com/office/powerpoint/2010/main" val="945514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GB" dirty="0" smtClean="0"/>
              <a:t>EC-Earth</a:t>
            </a:r>
            <a:r>
              <a:rPr lang="en-GB" baseline="0" dirty="0" smtClean="0"/>
              <a:t> and CNRM-CM5 models, </a:t>
            </a:r>
            <a:r>
              <a:rPr lang="en-GB" baseline="0" dirty="0" err="1" smtClean="0"/>
              <a:t>hindcasts</a:t>
            </a:r>
            <a:r>
              <a:rPr lang="en-GB" baseline="0" dirty="0" smtClean="0"/>
              <a:t> and historical simulations, sensitivities experiments with/without volcanic forcing</a:t>
            </a:r>
            <a:endParaRPr lang="en-GB" dirty="0"/>
          </a:p>
        </p:txBody>
      </p:sp>
      <p:sp>
        <p:nvSpPr>
          <p:cNvPr id="4" name="Espace réservé du numéro de diapositive 3"/>
          <p:cNvSpPr>
            <a:spLocks noGrp="1"/>
          </p:cNvSpPr>
          <p:nvPr>
            <p:ph type="sldNum" sz="quarter" idx="10"/>
          </p:nvPr>
        </p:nvSpPr>
        <p:spPr/>
        <p:txBody>
          <a:bodyPr/>
          <a:lstStyle/>
          <a:p>
            <a:pPr>
              <a:defRPr/>
            </a:pPr>
            <a:fld id="{843B8150-6A89-DA41-AF38-DAB3248B38A9}" type="slidenum">
              <a:rPr lang="es-ES" smtClean="0"/>
              <a:pPr>
                <a:defRPr/>
              </a:pPr>
              <a:t>5</a:t>
            </a:fld>
            <a:endParaRPr lang="es-ES"/>
          </a:p>
        </p:txBody>
      </p:sp>
    </p:spTree>
    <p:extLst>
      <p:ext uri="{BB962C8B-B14F-4D97-AF65-F5344CB8AC3E}">
        <p14:creationId xmlns:p14="http://schemas.microsoft.com/office/powerpoint/2010/main" val="9455146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GB" dirty="0" smtClean="0"/>
              <a:t>EC-Earth</a:t>
            </a:r>
            <a:r>
              <a:rPr lang="en-GB" baseline="0" dirty="0" smtClean="0"/>
              <a:t> and CNRM-CM5 models, </a:t>
            </a:r>
            <a:r>
              <a:rPr lang="en-GB" baseline="0" dirty="0" err="1" smtClean="0"/>
              <a:t>hindcasts</a:t>
            </a:r>
            <a:r>
              <a:rPr lang="en-GB" baseline="0" dirty="0" smtClean="0"/>
              <a:t> and historical simulations, sensitivities experiments with/without volcanic forcing</a:t>
            </a:r>
            <a:endParaRPr lang="en-GB" dirty="0"/>
          </a:p>
        </p:txBody>
      </p:sp>
      <p:sp>
        <p:nvSpPr>
          <p:cNvPr id="4" name="Espace réservé du numéro de diapositive 3"/>
          <p:cNvSpPr>
            <a:spLocks noGrp="1"/>
          </p:cNvSpPr>
          <p:nvPr>
            <p:ph type="sldNum" sz="quarter" idx="10"/>
          </p:nvPr>
        </p:nvSpPr>
        <p:spPr/>
        <p:txBody>
          <a:bodyPr/>
          <a:lstStyle/>
          <a:p>
            <a:pPr>
              <a:defRPr/>
            </a:pPr>
            <a:fld id="{843B8150-6A89-DA41-AF38-DAB3248B38A9}" type="slidenum">
              <a:rPr lang="es-ES" smtClean="0"/>
              <a:pPr>
                <a:defRPr/>
              </a:pPr>
              <a:t>6</a:t>
            </a:fld>
            <a:endParaRPr lang="es-ES"/>
          </a:p>
        </p:txBody>
      </p:sp>
    </p:spTree>
    <p:extLst>
      <p:ext uri="{BB962C8B-B14F-4D97-AF65-F5344CB8AC3E}">
        <p14:creationId xmlns:p14="http://schemas.microsoft.com/office/powerpoint/2010/main" val="9455146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GB" dirty="0" smtClean="0"/>
              <a:t>EC-Earth</a:t>
            </a:r>
            <a:r>
              <a:rPr lang="en-GB" baseline="0" dirty="0" smtClean="0"/>
              <a:t> and CNRM-CM5 models, </a:t>
            </a:r>
            <a:r>
              <a:rPr lang="en-GB" baseline="0" dirty="0" err="1" smtClean="0"/>
              <a:t>hindcasts</a:t>
            </a:r>
            <a:r>
              <a:rPr lang="en-GB" baseline="0" dirty="0" smtClean="0"/>
              <a:t> and historical simulations, sensitivities experiments with/without volcanic forcing</a:t>
            </a:r>
            <a:endParaRPr lang="en-GB" dirty="0"/>
          </a:p>
        </p:txBody>
      </p:sp>
      <p:sp>
        <p:nvSpPr>
          <p:cNvPr id="4" name="Espace réservé du numéro de diapositive 3"/>
          <p:cNvSpPr>
            <a:spLocks noGrp="1"/>
          </p:cNvSpPr>
          <p:nvPr>
            <p:ph type="sldNum" sz="quarter" idx="10"/>
          </p:nvPr>
        </p:nvSpPr>
        <p:spPr/>
        <p:txBody>
          <a:bodyPr/>
          <a:lstStyle/>
          <a:p>
            <a:pPr>
              <a:defRPr/>
            </a:pPr>
            <a:fld id="{843B8150-6A89-DA41-AF38-DAB3248B38A9}" type="slidenum">
              <a:rPr lang="es-ES" smtClean="0"/>
              <a:pPr>
                <a:defRPr/>
              </a:pPr>
              <a:t>7</a:t>
            </a:fld>
            <a:endParaRPr lang="es-ES"/>
          </a:p>
        </p:txBody>
      </p:sp>
    </p:spTree>
    <p:extLst>
      <p:ext uri="{BB962C8B-B14F-4D97-AF65-F5344CB8AC3E}">
        <p14:creationId xmlns:p14="http://schemas.microsoft.com/office/powerpoint/2010/main" val="9455146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2530"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Aft>
                <a:spcPts val="1200"/>
              </a:spcAft>
              <a:buFont typeface="Times New Roman" charset="0"/>
              <a:buChar char="→"/>
            </a:pPr>
            <a:r>
              <a:rPr lang="en-GB" b="1">
                <a:solidFill>
                  <a:srgbClr val="000080"/>
                </a:solidFill>
                <a:latin typeface="Palatino Linotype" charset="0"/>
                <a:sym typeface="Symbol" charset="0"/>
              </a:rPr>
              <a:t>Sensitivity experiment allows to show the “real” volcanoes impact:</a:t>
            </a:r>
          </a:p>
          <a:p>
            <a:pPr eaLnBrk="1" hangingPunct="1">
              <a:spcAft>
                <a:spcPts val="1200"/>
              </a:spcAft>
              <a:buFont typeface="Times New Roman" charset="0"/>
              <a:buChar char="→"/>
            </a:pPr>
            <a:r>
              <a:rPr lang="en-GB" b="1">
                <a:solidFill>
                  <a:srgbClr val="000080"/>
                </a:solidFill>
                <a:latin typeface="Palatino Linotype" charset="0"/>
                <a:sym typeface="Symbol" charset="0"/>
              </a:rPr>
              <a:t>Significant cooling over continents,	stronger in NH than in SH.</a:t>
            </a:r>
          </a:p>
          <a:p>
            <a:pPr eaLnBrk="1" hangingPunct="1">
              <a:spcAft>
                <a:spcPts val="1200"/>
              </a:spcAft>
              <a:buFont typeface="Times New Roman" charset="0"/>
              <a:buChar char="→"/>
            </a:pPr>
            <a:r>
              <a:rPr lang="en-GB" b="1">
                <a:solidFill>
                  <a:srgbClr val="000080"/>
                </a:solidFill>
                <a:latin typeface="Palatino Linotype" charset="0"/>
                <a:sym typeface="Symbol" charset="0"/>
              </a:rPr>
              <a:t> Potential dynamical effects, in particular in SH.</a:t>
            </a:r>
          </a:p>
          <a:p>
            <a:endParaRPr lang="en-GB">
              <a:latin typeface="Calibri" charset="0"/>
            </a:endParaRPr>
          </a:p>
        </p:txBody>
      </p:sp>
      <p:sp>
        <p:nvSpPr>
          <p:cNvPr id="4" name="Espace réservé du numéro de diapositive 3"/>
          <p:cNvSpPr>
            <a:spLocks noGrp="1"/>
          </p:cNvSpPr>
          <p:nvPr>
            <p:ph type="sldNum" sz="quarter" idx="5"/>
          </p:nvPr>
        </p:nvSpPr>
        <p:spPr/>
        <p:txBody>
          <a:bodyPr/>
          <a:lstStyle/>
          <a:p>
            <a:pPr>
              <a:defRPr/>
            </a:pPr>
            <a:fld id="{7C023360-818C-814F-95FE-94210EE3AF5E}" type="slidenum">
              <a:rPr lang="es-ES" smtClean="0"/>
              <a:pPr>
                <a:defRPr/>
              </a:pPr>
              <a:t>32</a:t>
            </a:fld>
            <a:endParaRPr lang="es-E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794"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b="1">
                <a:solidFill>
                  <a:srgbClr val="000080"/>
                </a:solidFill>
                <a:latin typeface="Palatino Linotype" charset="0"/>
                <a:sym typeface="Symbol" charset="0"/>
              </a:rPr>
              <a:t> Volcanic forcing improve the skill of global temperature</a:t>
            </a:r>
            <a:endParaRPr lang="en-GB">
              <a:latin typeface="Calibri" charset="0"/>
            </a:endParaRPr>
          </a:p>
        </p:txBody>
      </p:sp>
      <p:sp>
        <p:nvSpPr>
          <p:cNvPr id="4" name="Espace réservé du numéro de diapositive 3"/>
          <p:cNvSpPr>
            <a:spLocks noGrp="1"/>
          </p:cNvSpPr>
          <p:nvPr>
            <p:ph type="sldNum" sz="quarter" idx="5"/>
          </p:nvPr>
        </p:nvSpPr>
        <p:spPr/>
        <p:txBody>
          <a:bodyPr/>
          <a:lstStyle/>
          <a:p>
            <a:pPr>
              <a:defRPr/>
            </a:pPr>
            <a:fld id="{8768D66A-AAF8-3241-9457-C12D511F5FE3}" type="slidenum">
              <a:rPr lang="es-ES" smtClean="0"/>
              <a:pPr>
                <a:defRPr/>
              </a:pPr>
              <a:t>40</a:t>
            </a:fld>
            <a:endParaRPr lang="es-E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7106"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b="1">
                <a:solidFill>
                  <a:srgbClr val="000080"/>
                </a:solidFill>
                <a:latin typeface="Palatino Linotype" charset="0"/>
                <a:sym typeface="Symbol" charset="0"/>
              </a:rPr>
              <a:t>The increase of surface temperature correlation with volcanic forcing persists over the 5 first forecast years</a:t>
            </a:r>
          </a:p>
        </p:txBody>
      </p:sp>
      <p:sp>
        <p:nvSpPr>
          <p:cNvPr id="4" name="Espace réservé du numéro de diapositive 3"/>
          <p:cNvSpPr>
            <a:spLocks noGrp="1"/>
          </p:cNvSpPr>
          <p:nvPr>
            <p:ph type="sldNum" sz="quarter" idx="5"/>
          </p:nvPr>
        </p:nvSpPr>
        <p:spPr/>
        <p:txBody>
          <a:bodyPr/>
          <a:lstStyle/>
          <a:p>
            <a:pPr>
              <a:defRPr/>
            </a:pPr>
            <a:fld id="{15FF9B2B-E0F0-4142-9EA6-3A7F2A40DA72}" type="slidenum">
              <a:rPr lang="es-ES" smtClean="0"/>
              <a:pPr>
                <a:defRPr/>
              </a:pPr>
              <a:t>41</a:t>
            </a:fld>
            <a:endParaRPr lang="es-E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4"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5" name="Freeform 7"/>
          <p:cNvSpPr/>
          <p:nvPr/>
        </p:nvSpPr>
        <p:spPr>
          <a:xfrm>
            <a:off x="-1588" y="-1588"/>
            <a:ext cx="9145588" cy="6859588"/>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es-ES_tradnl" smtClean="0"/>
              <a:t>Clic para editar título</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s-ES_tradnl" smtClean="0"/>
              <a:t>Haga clic para modificar el estilo de subtítulo del patrón</a:t>
            </a:r>
            <a:endParaRPr lang="en-US" dirty="0"/>
          </a:p>
        </p:txBody>
      </p:sp>
    </p:spTree>
    <p:extLst>
      <p:ext uri="{BB962C8B-B14F-4D97-AF65-F5344CB8AC3E}">
        <p14:creationId xmlns:p14="http://schemas.microsoft.com/office/powerpoint/2010/main" val="18479202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350000"/>
          </a:xfrm>
        </p:spPr>
        <p:txBody>
          <a:bodyPr vert="eaVert"/>
          <a:lstStyle/>
          <a:p>
            <a:r>
              <a:rPr lang="es-ES_tradnl" dirty="0" smtClean="0"/>
              <a:t>Clic para editar título</a:t>
            </a:r>
            <a:endParaRPr lang="en-US" dirty="0"/>
          </a:p>
        </p:txBody>
      </p:sp>
      <p:sp>
        <p:nvSpPr>
          <p:cNvPr id="3" name="Vertical Text Placeholder 2"/>
          <p:cNvSpPr>
            <a:spLocks noGrp="1"/>
          </p:cNvSpPr>
          <p:nvPr>
            <p:ph type="body" orient="vert" idx="1"/>
          </p:nvPr>
        </p:nvSpPr>
        <p:spPr>
          <a:xfrm>
            <a:off x="1088596" y="274638"/>
            <a:ext cx="5388403" cy="5350001"/>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4" name="Footer Placeholder 4"/>
          <p:cNvSpPr>
            <a:spLocks noGrp="1"/>
          </p:cNvSpPr>
          <p:nvPr>
            <p:ph type="ftr" sz="quarter" idx="10"/>
          </p:nvPr>
        </p:nvSpPr>
        <p:spPr/>
        <p:txBody>
          <a:bodyPr/>
          <a:lstStyle>
            <a:lvl1pPr>
              <a:defRPr/>
            </a:lvl1pPr>
          </a:lstStyle>
          <a:p>
            <a:pPr>
              <a:defRPr/>
            </a:pPr>
            <a:r>
              <a:rPr lang="en-GB"/>
              <a:t>SPECS, date</a:t>
            </a:r>
            <a:endParaRPr lang="en-US"/>
          </a:p>
        </p:txBody>
      </p:sp>
      <p:sp>
        <p:nvSpPr>
          <p:cNvPr id="5" name="Slide Number Placeholder 5"/>
          <p:cNvSpPr>
            <a:spLocks noGrp="1"/>
          </p:cNvSpPr>
          <p:nvPr>
            <p:ph type="sldNum" sz="quarter" idx="11"/>
          </p:nvPr>
        </p:nvSpPr>
        <p:spPr>
          <a:ln/>
        </p:spPr>
        <p:txBody>
          <a:bodyPr/>
          <a:lstStyle>
            <a:lvl1pPr>
              <a:defRPr/>
            </a:lvl1pPr>
          </a:lstStyle>
          <a:p>
            <a:pPr>
              <a:defRPr/>
            </a:pPr>
            <a:fld id="{9A55FDE3-DAF7-2744-9166-7F0B1AFCFDB1}" type="slidenum">
              <a:rPr lang="es-ES"/>
              <a:pPr>
                <a:defRPr/>
              </a:pPr>
              <a:t>‹#›</a:t>
            </a:fld>
            <a:endParaRPr lang="es-ES" dirty="0"/>
          </a:p>
        </p:txBody>
      </p:sp>
    </p:spTree>
    <p:extLst>
      <p:ext uri="{BB962C8B-B14F-4D97-AF65-F5344CB8AC3E}">
        <p14:creationId xmlns:p14="http://schemas.microsoft.com/office/powerpoint/2010/main" val="44818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lang="en-US"/>
          </a:p>
        </p:txBody>
      </p:sp>
      <p:sp>
        <p:nvSpPr>
          <p:cNvPr id="3" name="Content Placeholder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4" name="Footer Placeholder 4"/>
          <p:cNvSpPr>
            <a:spLocks noGrp="1"/>
          </p:cNvSpPr>
          <p:nvPr>
            <p:ph type="ftr" sz="quarter" idx="10"/>
          </p:nvPr>
        </p:nvSpPr>
        <p:spPr/>
        <p:txBody>
          <a:bodyPr/>
          <a:lstStyle>
            <a:lvl1pPr>
              <a:defRPr/>
            </a:lvl1pPr>
          </a:lstStyle>
          <a:p>
            <a:pPr>
              <a:defRPr/>
            </a:pPr>
            <a:r>
              <a:rPr lang="en-GB"/>
              <a:t>SPECS, date</a:t>
            </a:r>
            <a:endParaRPr lang="en-US"/>
          </a:p>
        </p:txBody>
      </p:sp>
      <p:sp>
        <p:nvSpPr>
          <p:cNvPr id="5" name="Slide Number Placeholder 5"/>
          <p:cNvSpPr>
            <a:spLocks noGrp="1"/>
          </p:cNvSpPr>
          <p:nvPr>
            <p:ph type="sldNum" sz="quarter" idx="11"/>
          </p:nvPr>
        </p:nvSpPr>
        <p:spPr>
          <a:ln/>
        </p:spPr>
        <p:txBody>
          <a:bodyPr/>
          <a:lstStyle>
            <a:lvl1pPr>
              <a:defRPr/>
            </a:lvl1pPr>
          </a:lstStyle>
          <a:p>
            <a:pPr>
              <a:defRPr/>
            </a:pPr>
            <a:fld id="{2A5E349E-6DEC-A94E-93DE-71B2DD4C5196}" type="slidenum">
              <a:rPr lang="es-ES"/>
              <a:pPr>
                <a:defRPr/>
              </a:pPr>
              <a:t>‹#›</a:t>
            </a:fld>
            <a:endParaRPr lang="es-ES" dirty="0"/>
          </a:p>
        </p:txBody>
      </p:sp>
    </p:spTree>
    <p:extLst>
      <p:ext uri="{BB962C8B-B14F-4D97-AF65-F5344CB8AC3E}">
        <p14:creationId xmlns:p14="http://schemas.microsoft.com/office/powerpoint/2010/main" val="235474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4" name="Freeform 7"/>
          <p:cNvSpPr/>
          <p:nvPr/>
        </p:nvSpPr>
        <p:spPr>
          <a:xfrm>
            <a:off x="-1588" y="-1588"/>
            <a:ext cx="9145588" cy="6859588"/>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5"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pic>
        <p:nvPicPr>
          <p:cNvPr id="6" name="Picture 9" descr="SPECS Logo Final Proposal_without text"/>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5113" y="125413"/>
            <a:ext cx="2416175"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rot="19140000">
            <a:off x="786915" y="1738883"/>
            <a:ext cx="5650992" cy="1108480"/>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lvl="0"/>
            <a:r>
              <a:rPr lang="es-ES_tradnl" smtClean="0"/>
              <a:t>Clic para editar título</a:t>
            </a:r>
            <a:endParaRPr lang="en-US" dirty="0"/>
          </a:p>
        </p:txBody>
      </p:sp>
      <p:sp>
        <p:nvSpPr>
          <p:cNvPr id="3" name="Text Placeholder 2"/>
          <p:cNvSpPr>
            <a:spLocks noGrp="1"/>
          </p:cNvSpPr>
          <p:nvPr>
            <p:ph type="body" idx="1"/>
          </p:nvPr>
        </p:nvSpPr>
        <p:spPr>
          <a:xfrm rot="19140000">
            <a:off x="1195032" y="2411815"/>
            <a:ext cx="6510528" cy="393569"/>
          </a:xfrm>
        </p:spPr>
        <p:txBody>
          <a:bodyPr>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dirty="0" smtClean="0"/>
              <a:t>Haga clic para modificar el estilo de texto del patrón</a:t>
            </a:r>
          </a:p>
        </p:txBody>
      </p:sp>
      <p:sp>
        <p:nvSpPr>
          <p:cNvPr id="7" name="Footer Placeholder 4"/>
          <p:cNvSpPr>
            <a:spLocks noGrp="1"/>
          </p:cNvSpPr>
          <p:nvPr>
            <p:ph type="ftr" sz="quarter" idx="10"/>
          </p:nvPr>
        </p:nvSpPr>
        <p:spPr>
          <a:xfrm>
            <a:off x="3517900" y="6284913"/>
            <a:ext cx="4724400" cy="274637"/>
          </a:xfrm>
        </p:spPr>
        <p:txBody>
          <a:bodyPr/>
          <a:lstStyle>
            <a:lvl1pPr>
              <a:defRPr/>
            </a:lvl1pPr>
          </a:lstStyle>
          <a:p>
            <a:pPr>
              <a:defRPr/>
            </a:pPr>
            <a:endParaRPr lang="en-US"/>
          </a:p>
        </p:txBody>
      </p:sp>
      <p:sp>
        <p:nvSpPr>
          <p:cNvPr id="8" name="Slide Number Placeholder 5"/>
          <p:cNvSpPr>
            <a:spLocks noGrp="1"/>
          </p:cNvSpPr>
          <p:nvPr>
            <p:ph type="sldNum" sz="quarter" idx="11"/>
          </p:nvPr>
        </p:nvSpPr>
        <p:spPr>
          <a:xfrm>
            <a:off x="8401050" y="6170613"/>
            <a:ext cx="503238" cy="503237"/>
          </a:xfrm>
        </p:spPr>
        <p:txBody>
          <a:bodyPr/>
          <a:lstStyle>
            <a:lvl1pPr>
              <a:defRPr/>
            </a:lvl1pPr>
          </a:lstStyle>
          <a:p>
            <a:pPr>
              <a:defRPr/>
            </a:pPr>
            <a:fld id="{DA15CB1F-E207-7549-B2F8-28170A077635}" type="slidenum">
              <a:rPr lang="es-ES"/>
              <a:pPr>
                <a:defRPr/>
              </a:pPr>
              <a:t>‹#›</a:t>
            </a:fld>
            <a:endParaRPr lang="es-ES"/>
          </a:p>
        </p:txBody>
      </p:sp>
    </p:spTree>
    <p:extLst>
      <p:ext uri="{BB962C8B-B14F-4D97-AF65-F5344CB8AC3E}">
        <p14:creationId xmlns:p14="http://schemas.microsoft.com/office/powerpoint/2010/main" val="30154378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114516" y="1097280"/>
            <a:ext cx="3200400" cy="46310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4" name="Content Placeholder 3"/>
          <p:cNvSpPr>
            <a:spLocks noGrp="1"/>
          </p:cNvSpPr>
          <p:nvPr>
            <p:ph sz="half" idx="2"/>
          </p:nvPr>
        </p:nvSpPr>
        <p:spPr>
          <a:xfrm>
            <a:off x="4991572" y="1097280"/>
            <a:ext cx="3200400" cy="46310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n-US" dirty="0"/>
          </a:p>
        </p:txBody>
      </p:sp>
      <p:sp>
        <p:nvSpPr>
          <p:cNvPr id="8" name="Title 7"/>
          <p:cNvSpPr>
            <a:spLocks noGrp="1"/>
          </p:cNvSpPr>
          <p:nvPr>
            <p:ph type="title"/>
          </p:nvPr>
        </p:nvSpPr>
        <p:spPr/>
        <p:txBody>
          <a:bodyPr/>
          <a:lstStyle/>
          <a:p>
            <a:r>
              <a:rPr lang="es-ES_tradnl" smtClean="0"/>
              <a:t>Clic para editar título</a:t>
            </a:r>
            <a:endParaRPr lang="en-US"/>
          </a:p>
        </p:txBody>
      </p:sp>
      <p:sp>
        <p:nvSpPr>
          <p:cNvPr id="5" name="Footer Placeholder 4"/>
          <p:cNvSpPr>
            <a:spLocks noGrp="1"/>
          </p:cNvSpPr>
          <p:nvPr>
            <p:ph type="ftr" sz="quarter" idx="10"/>
          </p:nvPr>
        </p:nvSpPr>
        <p:spPr/>
        <p:txBody>
          <a:bodyPr/>
          <a:lstStyle>
            <a:lvl1pPr>
              <a:defRPr/>
            </a:lvl1pPr>
          </a:lstStyle>
          <a:p>
            <a:pPr>
              <a:defRPr/>
            </a:pPr>
            <a:r>
              <a:rPr lang="en-GB"/>
              <a:t>SPECS, date</a:t>
            </a:r>
            <a:endParaRPr lang="en-US"/>
          </a:p>
        </p:txBody>
      </p:sp>
      <p:sp>
        <p:nvSpPr>
          <p:cNvPr id="6" name="Slide Number Placeholder 5"/>
          <p:cNvSpPr>
            <a:spLocks noGrp="1"/>
          </p:cNvSpPr>
          <p:nvPr>
            <p:ph type="sldNum" sz="quarter" idx="11"/>
          </p:nvPr>
        </p:nvSpPr>
        <p:spPr>
          <a:ln/>
        </p:spPr>
        <p:txBody>
          <a:bodyPr/>
          <a:lstStyle>
            <a:lvl1pPr>
              <a:defRPr/>
            </a:lvl1pPr>
          </a:lstStyle>
          <a:p>
            <a:pPr>
              <a:defRPr/>
            </a:pPr>
            <a:fld id="{033B5BC9-38A1-9D4C-A7C8-127F2F828267}" type="slidenum">
              <a:rPr lang="es-ES"/>
              <a:pPr>
                <a:defRPr/>
              </a:pPr>
              <a:t>‹#›</a:t>
            </a:fld>
            <a:endParaRPr lang="es-ES" dirty="0"/>
          </a:p>
        </p:txBody>
      </p:sp>
    </p:spTree>
    <p:extLst>
      <p:ext uri="{BB962C8B-B14F-4D97-AF65-F5344CB8AC3E}">
        <p14:creationId xmlns:p14="http://schemas.microsoft.com/office/powerpoint/2010/main" val="4172338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_tradnl" dirty="0" smtClean="0"/>
              <a:t>Clic para editar título</a:t>
            </a:r>
            <a:endParaRPr lang="en-US" dirty="0"/>
          </a:p>
        </p:txBody>
      </p:sp>
      <p:sp>
        <p:nvSpPr>
          <p:cNvPr id="3" name="Text Placeholder 2"/>
          <p:cNvSpPr>
            <a:spLocks noGrp="1"/>
          </p:cNvSpPr>
          <p:nvPr>
            <p:ph type="body" idx="1"/>
          </p:nvPr>
        </p:nvSpPr>
        <p:spPr>
          <a:xfrm>
            <a:off x="1110188"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dirty="0" smtClean="0"/>
              <a:t>Haga clic para modificar el estilo de texto del patrón</a:t>
            </a:r>
          </a:p>
        </p:txBody>
      </p:sp>
      <p:sp>
        <p:nvSpPr>
          <p:cNvPr id="4" name="Content Placeholder 3"/>
          <p:cNvSpPr>
            <a:spLocks noGrp="1"/>
          </p:cNvSpPr>
          <p:nvPr>
            <p:ph sz="half" idx="2"/>
          </p:nvPr>
        </p:nvSpPr>
        <p:spPr>
          <a:xfrm>
            <a:off x="1104270" y="1701848"/>
            <a:ext cx="3200400" cy="40351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n-US" dirty="0"/>
          </a:p>
        </p:txBody>
      </p:sp>
      <p:sp>
        <p:nvSpPr>
          <p:cNvPr id="5" name="Text Placeholder 4"/>
          <p:cNvSpPr>
            <a:spLocks noGrp="1"/>
          </p:cNvSpPr>
          <p:nvPr>
            <p:ph type="body" sz="quarter" idx="3"/>
          </p:nvPr>
        </p:nvSpPr>
        <p:spPr>
          <a:xfrm>
            <a:off x="4987244"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dirty="0" smtClean="0"/>
              <a:t>Haga clic para modificar el estilo de texto del patrón</a:t>
            </a:r>
          </a:p>
        </p:txBody>
      </p:sp>
      <p:sp>
        <p:nvSpPr>
          <p:cNvPr id="6" name="Content Placeholder 5"/>
          <p:cNvSpPr>
            <a:spLocks noGrp="1"/>
          </p:cNvSpPr>
          <p:nvPr>
            <p:ph sz="quarter" idx="4"/>
          </p:nvPr>
        </p:nvSpPr>
        <p:spPr>
          <a:xfrm>
            <a:off x="4985136" y="1701848"/>
            <a:ext cx="3200400" cy="40351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7" name="Footer Placeholder 4"/>
          <p:cNvSpPr>
            <a:spLocks noGrp="1"/>
          </p:cNvSpPr>
          <p:nvPr>
            <p:ph type="ftr" sz="quarter" idx="10"/>
          </p:nvPr>
        </p:nvSpPr>
        <p:spPr/>
        <p:txBody>
          <a:bodyPr/>
          <a:lstStyle>
            <a:lvl1pPr>
              <a:defRPr/>
            </a:lvl1pPr>
          </a:lstStyle>
          <a:p>
            <a:pPr>
              <a:defRPr/>
            </a:pPr>
            <a:r>
              <a:rPr lang="en-GB"/>
              <a:t>SPECS, date</a:t>
            </a:r>
            <a:endParaRPr lang="en-US"/>
          </a:p>
        </p:txBody>
      </p:sp>
      <p:sp>
        <p:nvSpPr>
          <p:cNvPr id="8" name="Slide Number Placeholder 5"/>
          <p:cNvSpPr>
            <a:spLocks noGrp="1"/>
          </p:cNvSpPr>
          <p:nvPr>
            <p:ph type="sldNum" sz="quarter" idx="11"/>
          </p:nvPr>
        </p:nvSpPr>
        <p:spPr>
          <a:ln/>
        </p:spPr>
        <p:txBody>
          <a:bodyPr/>
          <a:lstStyle>
            <a:lvl1pPr>
              <a:defRPr/>
            </a:lvl1pPr>
          </a:lstStyle>
          <a:p>
            <a:pPr>
              <a:defRPr/>
            </a:pPr>
            <a:fld id="{1CDFD414-CF07-9A42-AF67-43C9DA6C02C1}" type="slidenum">
              <a:rPr lang="es-ES"/>
              <a:pPr>
                <a:defRPr/>
              </a:pPr>
              <a:t>‹#›</a:t>
            </a:fld>
            <a:endParaRPr lang="es-ES" dirty="0"/>
          </a:p>
        </p:txBody>
      </p:sp>
    </p:spTree>
    <p:extLst>
      <p:ext uri="{BB962C8B-B14F-4D97-AF65-F5344CB8AC3E}">
        <p14:creationId xmlns:p14="http://schemas.microsoft.com/office/powerpoint/2010/main" val="31674234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lang="en-US"/>
          </a:p>
        </p:txBody>
      </p:sp>
      <p:sp>
        <p:nvSpPr>
          <p:cNvPr id="3" name="Footer Placeholder 4"/>
          <p:cNvSpPr>
            <a:spLocks noGrp="1"/>
          </p:cNvSpPr>
          <p:nvPr>
            <p:ph type="ftr" sz="quarter" idx="10"/>
          </p:nvPr>
        </p:nvSpPr>
        <p:spPr/>
        <p:txBody>
          <a:bodyPr/>
          <a:lstStyle>
            <a:lvl1pPr>
              <a:defRPr/>
            </a:lvl1pPr>
          </a:lstStyle>
          <a:p>
            <a:pPr>
              <a:defRPr/>
            </a:pPr>
            <a:r>
              <a:rPr lang="en-GB"/>
              <a:t>SPECS, date</a:t>
            </a:r>
            <a:endParaRPr lang="en-US"/>
          </a:p>
        </p:txBody>
      </p:sp>
      <p:sp>
        <p:nvSpPr>
          <p:cNvPr id="4" name="Slide Number Placeholder 5"/>
          <p:cNvSpPr>
            <a:spLocks noGrp="1"/>
          </p:cNvSpPr>
          <p:nvPr>
            <p:ph type="sldNum" sz="quarter" idx="11"/>
          </p:nvPr>
        </p:nvSpPr>
        <p:spPr>
          <a:ln/>
        </p:spPr>
        <p:txBody>
          <a:bodyPr/>
          <a:lstStyle>
            <a:lvl1pPr>
              <a:defRPr/>
            </a:lvl1pPr>
          </a:lstStyle>
          <a:p>
            <a:pPr>
              <a:defRPr/>
            </a:pPr>
            <a:fld id="{AB6A5288-262C-E243-8539-7F4BEDA5375E}" type="slidenum">
              <a:rPr lang="es-ES"/>
              <a:pPr>
                <a:defRPr/>
              </a:pPr>
              <a:t>‹#›</a:t>
            </a:fld>
            <a:endParaRPr lang="es-ES" dirty="0"/>
          </a:p>
        </p:txBody>
      </p:sp>
    </p:spTree>
    <p:extLst>
      <p:ext uri="{BB962C8B-B14F-4D97-AF65-F5344CB8AC3E}">
        <p14:creationId xmlns:p14="http://schemas.microsoft.com/office/powerpoint/2010/main" val="3908181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r>
              <a:rPr lang="en-GB"/>
              <a:t>SPECS, date</a:t>
            </a:r>
            <a:endParaRPr lang="en-US"/>
          </a:p>
        </p:txBody>
      </p:sp>
      <p:sp>
        <p:nvSpPr>
          <p:cNvPr id="3" name="Slide Number Placeholder 5"/>
          <p:cNvSpPr>
            <a:spLocks noGrp="1"/>
          </p:cNvSpPr>
          <p:nvPr>
            <p:ph type="sldNum" sz="quarter" idx="11"/>
          </p:nvPr>
        </p:nvSpPr>
        <p:spPr>
          <a:ln/>
        </p:spPr>
        <p:txBody>
          <a:bodyPr/>
          <a:lstStyle>
            <a:lvl1pPr>
              <a:defRPr/>
            </a:lvl1pPr>
          </a:lstStyle>
          <a:p>
            <a:pPr>
              <a:defRPr/>
            </a:pPr>
            <a:fld id="{D34537FF-90EC-5946-87AD-925D594D12A9}" type="slidenum">
              <a:rPr lang="es-ES"/>
              <a:pPr>
                <a:defRPr/>
              </a:pPr>
              <a:t>‹#›</a:t>
            </a:fld>
            <a:endParaRPr lang="es-ES" dirty="0"/>
          </a:p>
        </p:txBody>
      </p:sp>
    </p:spTree>
    <p:extLst>
      <p:ext uri="{BB962C8B-B14F-4D97-AF65-F5344CB8AC3E}">
        <p14:creationId xmlns:p14="http://schemas.microsoft.com/office/powerpoint/2010/main" val="11126523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ntenido con título">
    <p:spTree>
      <p:nvGrpSpPr>
        <p:cNvPr id="1" name=""/>
        <p:cNvGrpSpPr/>
        <p:nvPr/>
      </p:nvGrpSpPr>
      <p:grpSpPr>
        <a:xfrm>
          <a:off x="0" y="0"/>
          <a:ext cx="0" cy="0"/>
          <a:chOff x="0" y="0"/>
          <a:chExt cx="0" cy="0"/>
        </a:xfrm>
      </p:grpSpPr>
      <p:sp>
        <p:nvSpPr>
          <p:cNvPr id="5"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6" name="Right Triangle 17"/>
          <p:cNvSpPr/>
          <p:nvPr/>
        </p:nvSpPr>
        <p:spPr>
          <a:xfrm rot="5400000">
            <a:off x="433388" y="-433388"/>
            <a:ext cx="6858000" cy="7724775"/>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defRPr/>
            </a:pPr>
            <a:endParaRPr lang="en-US" sz="180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10" name="Title 1"/>
          <p:cNvSpPr>
            <a:spLocks noGrp="1"/>
          </p:cNvSpPr>
          <p:nvPr>
            <p:ph type="title"/>
          </p:nvPr>
        </p:nvSpPr>
        <p:spPr>
          <a:xfrm rot="19140000">
            <a:off x="738911" y="1692183"/>
            <a:ext cx="5486400" cy="1073873"/>
          </a:xfrm>
        </p:spPr>
        <p:txBody>
          <a:bodyPr anchor="b"/>
          <a:lstStyle>
            <a:lvl1pPr algn="l">
              <a:defRPr sz="2800" b="0">
                <a:solidFill>
                  <a:schemeClr val="bg1"/>
                </a:solidFill>
                <a:latin typeface="+mj-lt"/>
              </a:defRPr>
            </a:lvl1pPr>
          </a:lstStyle>
          <a:p>
            <a:r>
              <a:rPr lang="es-ES_tradnl" dirty="0" smtClean="0"/>
              <a:t>Clic para editar título</a:t>
            </a:r>
            <a:endParaRPr lang="en-US" dirty="0"/>
          </a:p>
        </p:txBody>
      </p:sp>
      <p:sp>
        <p:nvSpPr>
          <p:cNvPr id="11" name="Text Placeholder 3"/>
          <p:cNvSpPr>
            <a:spLocks noGrp="1"/>
          </p:cNvSpPr>
          <p:nvPr>
            <p:ph type="body" sz="half" idx="2"/>
          </p:nvPr>
        </p:nvSpPr>
        <p:spPr>
          <a:xfrm rot="19140000">
            <a:off x="1200540" y="2419750"/>
            <a:ext cx="6096545" cy="487697"/>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dirty="0" smtClean="0"/>
              <a:t>Haga clic para modificar el estilo de texto del patrón</a:t>
            </a:r>
          </a:p>
        </p:txBody>
      </p:sp>
      <p:sp>
        <p:nvSpPr>
          <p:cNvPr id="7" name="Footer Placeholder 5"/>
          <p:cNvSpPr>
            <a:spLocks noGrp="1"/>
          </p:cNvSpPr>
          <p:nvPr>
            <p:ph type="ftr" sz="quarter" idx="10"/>
          </p:nvPr>
        </p:nvSpPr>
        <p:spPr>
          <a:xfrm>
            <a:off x="3517900" y="6284913"/>
            <a:ext cx="4724400" cy="274637"/>
          </a:xfrm>
        </p:spPr>
        <p:txBody>
          <a:bodyPr/>
          <a:lstStyle>
            <a:lvl1pPr>
              <a:defRPr>
                <a:solidFill>
                  <a:schemeClr val="tx2"/>
                </a:solidFill>
              </a:defRPr>
            </a:lvl1pPr>
          </a:lstStyle>
          <a:p>
            <a:pPr>
              <a:defRPr/>
            </a:pPr>
            <a:endParaRPr lang="en-US"/>
          </a:p>
        </p:txBody>
      </p:sp>
      <p:sp>
        <p:nvSpPr>
          <p:cNvPr id="8" name="Slide Number Placeholder 6"/>
          <p:cNvSpPr>
            <a:spLocks noGrp="1"/>
          </p:cNvSpPr>
          <p:nvPr>
            <p:ph type="sldNum" sz="quarter" idx="11"/>
          </p:nvPr>
        </p:nvSpPr>
        <p:spPr>
          <a:xfrm>
            <a:off x="8401050" y="6170613"/>
            <a:ext cx="503238" cy="503237"/>
          </a:xfrm>
          <a:ln>
            <a:solidFill>
              <a:schemeClr val="tx2"/>
            </a:solidFill>
          </a:ln>
        </p:spPr>
        <p:txBody>
          <a:bodyPr/>
          <a:lstStyle>
            <a:lvl1pPr>
              <a:defRPr>
                <a:solidFill>
                  <a:schemeClr val="tx2"/>
                </a:solidFill>
              </a:defRPr>
            </a:lvl1pPr>
          </a:lstStyle>
          <a:p>
            <a:pPr>
              <a:defRPr/>
            </a:pPr>
            <a:fld id="{ABA254AA-5C0B-FD40-9954-17112CE22FF4}" type="slidenum">
              <a:rPr lang="es-ES"/>
              <a:pPr>
                <a:defRPr/>
              </a:pPr>
              <a:t>‹#›</a:t>
            </a:fld>
            <a:endParaRPr lang="es-ES"/>
          </a:p>
        </p:txBody>
      </p:sp>
    </p:spTree>
    <p:extLst>
      <p:ext uri="{BB962C8B-B14F-4D97-AF65-F5344CB8AC3E}">
        <p14:creationId xmlns:p14="http://schemas.microsoft.com/office/powerpoint/2010/main" val="13070265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lang="en-US"/>
          </a:p>
        </p:txBody>
      </p:sp>
      <p:sp>
        <p:nvSpPr>
          <p:cNvPr id="3" name="Vertical Text Placeholder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4" name="Footer Placeholder 4"/>
          <p:cNvSpPr>
            <a:spLocks noGrp="1"/>
          </p:cNvSpPr>
          <p:nvPr>
            <p:ph type="ftr" sz="quarter" idx="10"/>
          </p:nvPr>
        </p:nvSpPr>
        <p:spPr/>
        <p:txBody>
          <a:bodyPr/>
          <a:lstStyle>
            <a:lvl1pPr>
              <a:defRPr/>
            </a:lvl1pPr>
          </a:lstStyle>
          <a:p>
            <a:pPr>
              <a:defRPr/>
            </a:pPr>
            <a:r>
              <a:rPr lang="en-GB"/>
              <a:t>SPECS, date</a:t>
            </a:r>
            <a:endParaRPr lang="en-US"/>
          </a:p>
        </p:txBody>
      </p:sp>
      <p:sp>
        <p:nvSpPr>
          <p:cNvPr id="5" name="Slide Number Placeholder 5"/>
          <p:cNvSpPr>
            <a:spLocks noGrp="1"/>
          </p:cNvSpPr>
          <p:nvPr>
            <p:ph type="sldNum" sz="quarter" idx="11"/>
          </p:nvPr>
        </p:nvSpPr>
        <p:spPr>
          <a:ln/>
        </p:spPr>
        <p:txBody>
          <a:bodyPr/>
          <a:lstStyle>
            <a:lvl1pPr>
              <a:defRPr/>
            </a:lvl1pPr>
          </a:lstStyle>
          <a:p>
            <a:pPr>
              <a:defRPr/>
            </a:pPr>
            <a:fld id="{152069BD-036B-E548-AEF5-51A47E35ADC1}" type="slidenum">
              <a:rPr lang="es-ES"/>
              <a:pPr>
                <a:defRPr/>
              </a:pPr>
              <a:t>‹#›</a:t>
            </a:fld>
            <a:endParaRPr lang="es-ES" dirty="0"/>
          </a:p>
        </p:txBody>
      </p:sp>
    </p:spTree>
    <p:extLst>
      <p:ext uri="{BB962C8B-B14F-4D97-AF65-F5344CB8AC3E}">
        <p14:creationId xmlns:p14="http://schemas.microsoft.com/office/powerpoint/2010/main" val="282286731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theme" Target="../theme/theme1.xml"/><Relationship Id="rId12"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3175" y="6208713"/>
            <a:ext cx="2046288" cy="657225"/>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086491 w 3574257"/>
              <a:gd name="connsiteY2" fmla="*/ 2 h 1807368"/>
              <a:gd name="connsiteX3" fmla="*/ 3574257 w 3574257"/>
              <a:gd name="connsiteY3" fmla="*/ 1807368 h 1807368"/>
              <a:gd name="connsiteX4" fmla="*/ 2382 w 3574257"/>
              <a:gd name="connsiteY4" fmla="*/ 1807368 h 1807368"/>
              <a:gd name="connsiteX0" fmla="*/ 2382 w 2217830"/>
              <a:gd name="connsiteY0" fmla="*/ 1807368 h 1807368"/>
              <a:gd name="connsiteX1" fmla="*/ 0 w 2217830"/>
              <a:gd name="connsiteY1" fmla="*/ 0 h 1807368"/>
              <a:gd name="connsiteX2" fmla="*/ 1086491 w 2217830"/>
              <a:gd name="connsiteY2" fmla="*/ 2 h 1807368"/>
              <a:gd name="connsiteX3" fmla="*/ 2217830 w 2217830"/>
              <a:gd name="connsiteY3" fmla="*/ 1790594 h 1807368"/>
              <a:gd name="connsiteX4" fmla="*/ 2382 w 2217830"/>
              <a:gd name="connsiteY4" fmla="*/ 1807368 h 1807368"/>
              <a:gd name="connsiteX0" fmla="*/ 2382 w 2304226"/>
              <a:gd name="connsiteY0" fmla="*/ 1807368 h 1807368"/>
              <a:gd name="connsiteX1" fmla="*/ 0 w 2304226"/>
              <a:gd name="connsiteY1" fmla="*/ 0 h 1807368"/>
              <a:gd name="connsiteX2" fmla="*/ 1086491 w 2304226"/>
              <a:gd name="connsiteY2" fmla="*/ 2 h 1807368"/>
              <a:gd name="connsiteX3" fmla="*/ 2304226 w 2304226"/>
              <a:gd name="connsiteY3" fmla="*/ 1807368 h 1807368"/>
              <a:gd name="connsiteX4" fmla="*/ 2382 w 2304226"/>
              <a:gd name="connsiteY4" fmla="*/ 1807368 h 1807368"/>
              <a:gd name="connsiteX0" fmla="*/ 2382 w 1993198"/>
              <a:gd name="connsiteY0" fmla="*/ 1807368 h 1807368"/>
              <a:gd name="connsiteX1" fmla="*/ 0 w 1993198"/>
              <a:gd name="connsiteY1" fmla="*/ 0 h 1807368"/>
              <a:gd name="connsiteX2" fmla="*/ 1086491 w 1993198"/>
              <a:gd name="connsiteY2" fmla="*/ 2 h 1807368"/>
              <a:gd name="connsiteX3" fmla="*/ 1993198 w 1993198"/>
              <a:gd name="connsiteY3" fmla="*/ 1790594 h 1807368"/>
              <a:gd name="connsiteX4" fmla="*/ 2382 w 1993198"/>
              <a:gd name="connsiteY4" fmla="*/ 1807368 h 1807368"/>
              <a:gd name="connsiteX0" fmla="*/ 2382 w 2045036"/>
              <a:gd name="connsiteY0" fmla="*/ 1807368 h 1824142"/>
              <a:gd name="connsiteX1" fmla="*/ 0 w 2045036"/>
              <a:gd name="connsiteY1" fmla="*/ 0 h 1824142"/>
              <a:gd name="connsiteX2" fmla="*/ 1086491 w 2045036"/>
              <a:gd name="connsiteY2" fmla="*/ 2 h 1824142"/>
              <a:gd name="connsiteX3" fmla="*/ 2045036 w 2045036"/>
              <a:gd name="connsiteY3" fmla="*/ 1824142 h 1824142"/>
              <a:gd name="connsiteX4" fmla="*/ 2382 w 2045036"/>
              <a:gd name="connsiteY4" fmla="*/ 1807368 h 1824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5036" h="1824142">
                <a:moveTo>
                  <a:pt x="2382" y="1807368"/>
                </a:moveTo>
                <a:lnTo>
                  <a:pt x="0" y="0"/>
                </a:lnTo>
                <a:lnTo>
                  <a:pt x="1086491" y="2"/>
                </a:lnTo>
                <a:lnTo>
                  <a:pt x="2045036" y="1824142"/>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8" name="Freeform 7"/>
          <p:cNvSpPr/>
          <p:nvPr/>
        </p:nvSpPr>
        <p:spPr>
          <a:xfrm>
            <a:off x="-1588" y="6208713"/>
            <a:ext cx="9145588" cy="6572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584 h 527584"/>
              <a:gd name="connsiteX1" fmla="*/ 4030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403018"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 name="Title Placeholder 1"/>
          <p:cNvSpPr>
            <a:spLocks noGrp="1"/>
          </p:cNvSpPr>
          <p:nvPr>
            <p:ph type="title"/>
          </p:nvPr>
        </p:nvSpPr>
        <p:spPr>
          <a:xfrm>
            <a:off x="669925" y="365125"/>
            <a:ext cx="7862888" cy="549275"/>
          </a:xfrm>
          <a:prstGeom prst="rect">
            <a:avLst/>
          </a:prstGeom>
        </p:spPr>
        <p:txBody>
          <a:bodyPr vert="horz" lIns="91440" tIns="45720" rIns="91440" bIns="45720" rtlCol="0" anchor="ctr">
            <a:noAutofit/>
          </a:bodyPr>
          <a:lstStyle/>
          <a:p>
            <a:r>
              <a:rPr lang="es-ES_tradnl" dirty="0" smtClean="0"/>
              <a:t>Clic para editar título</a:t>
            </a:r>
            <a:endParaRPr lang="en-US" dirty="0"/>
          </a:p>
        </p:txBody>
      </p:sp>
      <p:sp>
        <p:nvSpPr>
          <p:cNvPr id="1029" name="Text Placeholder 2"/>
          <p:cNvSpPr>
            <a:spLocks noGrp="1"/>
          </p:cNvSpPr>
          <p:nvPr>
            <p:ph type="body" idx="1"/>
          </p:nvPr>
        </p:nvSpPr>
        <p:spPr bwMode="auto">
          <a:xfrm>
            <a:off x="1114425" y="1100138"/>
            <a:ext cx="7862888" cy="463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5" name="Footer Placeholder 4"/>
          <p:cNvSpPr>
            <a:spLocks noGrp="1"/>
          </p:cNvSpPr>
          <p:nvPr>
            <p:ph type="ftr" sz="quarter" idx="3"/>
          </p:nvPr>
        </p:nvSpPr>
        <p:spPr>
          <a:xfrm>
            <a:off x="3517900" y="6361113"/>
            <a:ext cx="4724400" cy="274637"/>
          </a:xfrm>
          <a:prstGeom prst="rect">
            <a:avLst/>
          </a:prstGeom>
        </p:spPr>
        <p:txBody>
          <a:bodyPr vert="horz" wrap="square" lIns="91440" tIns="45720" rIns="91440" bIns="45720" numCol="1" anchor="ctr" anchorCtr="0" compatLnSpc="1">
            <a:prstTxWarp prst="textNoShape">
              <a:avLst/>
            </a:prstTxWarp>
          </a:bodyPr>
          <a:lstStyle>
            <a:lvl1pPr algn="r">
              <a:defRPr sz="1000">
                <a:solidFill>
                  <a:srgbClr val="FFFFFF"/>
                </a:solidFill>
              </a:defRPr>
            </a:lvl1pPr>
          </a:lstStyle>
          <a:p>
            <a:pPr>
              <a:defRPr/>
            </a:pPr>
            <a:r>
              <a:rPr lang="en-GB"/>
              <a:t>SPECS, date</a:t>
            </a:r>
            <a:endParaRPr lang="en-US"/>
          </a:p>
        </p:txBody>
      </p:sp>
      <p:sp>
        <p:nvSpPr>
          <p:cNvPr id="6" name="Slide Number Placeholder 5"/>
          <p:cNvSpPr>
            <a:spLocks noGrp="1"/>
          </p:cNvSpPr>
          <p:nvPr>
            <p:ph type="sldNum" sz="quarter" idx="4"/>
          </p:nvPr>
        </p:nvSpPr>
        <p:spPr>
          <a:xfrm>
            <a:off x="8401050" y="6275388"/>
            <a:ext cx="503238" cy="503237"/>
          </a:xfrm>
          <a:prstGeom prst="ellipse">
            <a:avLst/>
          </a:prstGeom>
          <a:ln w="19050">
            <a:solidFill>
              <a:srgbClr val="FFFFFF"/>
            </a:solidFill>
          </a:ln>
        </p:spPr>
        <p:txBody>
          <a:bodyPr vert="horz" lIns="0" tIns="0" rIns="0" bIns="0" rtlCol="0" anchor="ctr">
            <a:normAutofit/>
          </a:bodyPr>
          <a:lstStyle>
            <a:lvl1pPr algn="ctr" fontAlgn="auto">
              <a:spcBef>
                <a:spcPts val="0"/>
              </a:spcBef>
              <a:spcAft>
                <a:spcPts val="0"/>
              </a:spcAft>
              <a:defRPr sz="1650">
                <a:solidFill>
                  <a:srgbClr val="FFFFFF"/>
                </a:solidFill>
                <a:latin typeface="+mn-lt"/>
                <a:ea typeface="+mn-ea"/>
                <a:cs typeface="+mn-cs"/>
              </a:defRPr>
            </a:lvl1pPr>
          </a:lstStyle>
          <a:p>
            <a:pPr>
              <a:defRPr/>
            </a:pPr>
            <a:fld id="{97BE6342-0119-E44D-ABD6-EC13DFD53063}" type="slidenum">
              <a:rPr lang="es-ES"/>
              <a:pPr>
                <a:defRPr/>
              </a:pPr>
              <a:t>‹#›</a:t>
            </a:fld>
            <a:endParaRPr lang="es-ES" dirty="0"/>
          </a:p>
        </p:txBody>
      </p:sp>
      <p:pic>
        <p:nvPicPr>
          <p:cNvPr id="1032" name="Picture 11" descr="SPECS Logo Final Proposal_without text"/>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336550" y="250825"/>
            <a:ext cx="1706563"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86" r:id="rId1"/>
    <p:sldLayoutId id="2147483779" r:id="rId2"/>
    <p:sldLayoutId id="2147483787" r:id="rId3"/>
    <p:sldLayoutId id="2147483780" r:id="rId4"/>
    <p:sldLayoutId id="2147483781" r:id="rId5"/>
    <p:sldLayoutId id="2147483782" r:id="rId6"/>
    <p:sldLayoutId id="2147483783" r:id="rId7"/>
    <p:sldLayoutId id="2147483788" r:id="rId8"/>
    <p:sldLayoutId id="2147483784" r:id="rId9"/>
    <p:sldLayoutId id="2147483785" r:id="rId10"/>
  </p:sldLayoutIdLst>
  <p:hf hdr="0"/>
  <p:txStyles>
    <p:titleStyle>
      <a:lvl1pPr algn="l" rtl="0" eaLnBrk="0" fontAlgn="base" hangingPunct="0">
        <a:spcBef>
          <a:spcPct val="0"/>
        </a:spcBef>
        <a:spcAft>
          <a:spcPct val="0"/>
        </a:spcAft>
        <a:defRPr sz="2800" kern="1200" cap="all">
          <a:solidFill>
            <a:schemeClr val="tx1"/>
          </a:solidFill>
          <a:latin typeface="+mj-lt"/>
          <a:ea typeface="ＭＳ Ｐゴシック" charset="0"/>
          <a:cs typeface="ＭＳ Ｐゴシック" charset="0"/>
        </a:defRPr>
      </a:lvl1pPr>
      <a:lvl2pPr algn="l" rtl="0" eaLnBrk="0" fontAlgn="base" hangingPunct="0">
        <a:spcBef>
          <a:spcPct val="0"/>
        </a:spcBef>
        <a:spcAft>
          <a:spcPct val="0"/>
        </a:spcAft>
        <a:defRPr sz="2800">
          <a:solidFill>
            <a:schemeClr val="tx1"/>
          </a:solidFill>
          <a:latin typeface="Century Gothic" charset="0"/>
          <a:ea typeface="ＭＳ Ｐゴシック" charset="0"/>
          <a:cs typeface="ＭＳ Ｐゴシック" charset="0"/>
        </a:defRPr>
      </a:lvl2pPr>
      <a:lvl3pPr algn="l" rtl="0" eaLnBrk="0" fontAlgn="base" hangingPunct="0">
        <a:spcBef>
          <a:spcPct val="0"/>
        </a:spcBef>
        <a:spcAft>
          <a:spcPct val="0"/>
        </a:spcAft>
        <a:defRPr sz="2800">
          <a:solidFill>
            <a:schemeClr val="tx1"/>
          </a:solidFill>
          <a:latin typeface="Century Gothic" charset="0"/>
          <a:ea typeface="ＭＳ Ｐゴシック" charset="0"/>
          <a:cs typeface="ＭＳ Ｐゴシック" charset="0"/>
        </a:defRPr>
      </a:lvl3pPr>
      <a:lvl4pPr algn="l" rtl="0" eaLnBrk="0" fontAlgn="base" hangingPunct="0">
        <a:spcBef>
          <a:spcPct val="0"/>
        </a:spcBef>
        <a:spcAft>
          <a:spcPct val="0"/>
        </a:spcAft>
        <a:defRPr sz="2800">
          <a:solidFill>
            <a:schemeClr val="tx1"/>
          </a:solidFill>
          <a:latin typeface="Century Gothic" charset="0"/>
          <a:ea typeface="ＭＳ Ｐゴシック" charset="0"/>
          <a:cs typeface="ＭＳ Ｐゴシック" charset="0"/>
        </a:defRPr>
      </a:lvl4pPr>
      <a:lvl5pPr algn="l" rtl="0" eaLnBrk="0" fontAlgn="base" hangingPunct="0">
        <a:spcBef>
          <a:spcPct val="0"/>
        </a:spcBef>
        <a:spcAft>
          <a:spcPct val="0"/>
        </a:spcAft>
        <a:defRPr sz="2800">
          <a:solidFill>
            <a:schemeClr val="tx1"/>
          </a:solidFill>
          <a:latin typeface="Century Gothic" charset="0"/>
          <a:ea typeface="ＭＳ Ｐゴシック" charset="0"/>
          <a:cs typeface="ＭＳ Ｐゴシック" charset="0"/>
        </a:defRPr>
      </a:lvl5pPr>
      <a:lvl6pPr marL="457200" algn="l" rtl="0" fontAlgn="base">
        <a:spcBef>
          <a:spcPct val="0"/>
        </a:spcBef>
        <a:spcAft>
          <a:spcPct val="0"/>
        </a:spcAft>
        <a:defRPr sz="2800">
          <a:solidFill>
            <a:schemeClr val="tx1"/>
          </a:solidFill>
          <a:latin typeface="Century Gothic" charset="0"/>
          <a:ea typeface="ＭＳ Ｐゴシック" charset="0"/>
          <a:cs typeface="ＭＳ Ｐゴシック" charset="0"/>
        </a:defRPr>
      </a:lvl6pPr>
      <a:lvl7pPr marL="914400" algn="l" rtl="0" fontAlgn="base">
        <a:spcBef>
          <a:spcPct val="0"/>
        </a:spcBef>
        <a:spcAft>
          <a:spcPct val="0"/>
        </a:spcAft>
        <a:defRPr sz="2800">
          <a:solidFill>
            <a:schemeClr val="tx1"/>
          </a:solidFill>
          <a:latin typeface="Century Gothic" charset="0"/>
          <a:ea typeface="ＭＳ Ｐゴシック" charset="0"/>
          <a:cs typeface="ＭＳ Ｐゴシック" charset="0"/>
        </a:defRPr>
      </a:lvl7pPr>
      <a:lvl8pPr marL="1371600" algn="l" rtl="0" fontAlgn="base">
        <a:spcBef>
          <a:spcPct val="0"/>
        </a:spcBef>
        <a:spcAft>
          <a:spcPct val="0"/>
        </a:spcAft>
        <a:defRPr sz="2800">
          <a:solidFill>
            <a:schemeClr val="tx1"/>
          </a:solidFill>
          <a:latin typeface="Century Gothic" charset="0"/>
          <a:ea typeface="ＭＳ Ｐゴシック" charset="0"/>
          <a:cs typeface="ＭＳ Ｐゴシック" charset="0"/>
        </a:defRPr>
      </a:lvl8pPr>
      <a:lvl9pPr marL="1828800" algn="l" rtl="0" fontAlgn="base">
        <a:spcBef>
          <a:spcPct val="0"/>
        </a:spcBef>
        <a:spcAft>
          <a:spcPct val="0"/>
        </a:spcAft>
        <a:defRPr sz="2800">
          <a:solidFill>
            <a:schemeClr val="tx1"/>
          </a:solidFill>
          <a:latin typeface="Century Gothic" charset="0"/>
          <a:ea typeface="ＭＳ Ｐゴシック" charset="0"/>
          <a:cs typeface="ＭＳ Ｐゴシック" charset="0"/>
        </a:defRPr>
      </a:lvl9pPr>
    </p:titleStyle>
    <p:bodyStyle>
      <a:lvl1pPr marL="342900" indent="-342900" algn="l" rtl="0" eaLnBrk="0" fontAlgn="base" hangingPunct="0">
        <a:spcBef>
          <a:spcPts val="800"/>
        </a:spcBef>
        <a:spcAft>
          <a:spcPct val="0"/>
        </a:spcAft>
        <a:buFont typeface="Arial" charset="0"/>
        <a:defRPr sz="1600" b="1" kern="1200">
          <a:solidFill>
            <a:schemeClr val="tx1"/>
          </a:solidFill>
          <a:latin typeface="+mn-lt"/>
          <a:ea typeface="ＭＳ Ｐゴシック" charset="0"/>
          <a:cs typeface="ＭＳ Ｐゴシック" charset="0"/>
        </a:defRPr>
      </a:lvl1pPr>
      <a:lvl2pPr marL="173038" indent="-173038" algn="l" rtl="0" eaLnBrk="0" fontAlgn="base" hangingPunct="0">
        <a:spcBef>
          <a:spcPts val="300"/>
        </a:spcBef>
        <a:spcAft>
          <a:spcPct val="0"/>
        </a:spcAft>
        <a:buClr>
          <a:schemeClr val="accent2"/>
        </a:buClr>
        <a:buFont typeface="Wingdings" charset="0"/>
        <a:buChar char="§"/>
        <a:defRPr sz="1600" kern="1200">
          <a:solidFill>
            <a:schemeClr val="tx1"/>
          </a:solidFill>
          <a:latin typeface="+mn-lt"/>
          <a:ea typeface="ＭＳ Ｐゴシック" charset="0"/>
          <a:cs typeface="+mn-cs"/>
        </a:defRPr>
      </a:lvl2pPr>
      <a:lvl3pPr marL="401638" indent="-163513" algn="l" rtl="0" eaLnBrk="0" fontAlgn="base" hangingPunct="0">
        <a:spcBef>
          <a:spcPts val="300"/>
        </a:spcBef>
        <a:spcAft>
          <a:spcPct val="0"/>
        </a:spcAft>
        <a:buClr>
          <a:schemeClr val="accent2"/>
        </a:buClr>
        <a:buFont typeface="Wingdings" charset="0"/>
        <a:buChar char="§"/>
        <a:defRPr sz="1600" kern="1200">
          <a:solidFill>
            <a:schemeClr val="tx1"/>
          </a:solidFill>
          <a:latin typeface="+mn-lt"/>
          <a:ea typeface="ＭＳ Ｐゴシック" charset="0"/>
          <a:cs typeface="+mn-cs"/>
        </a:defRPr>
      </a:lvl3pPr>
      <a:lvl4pPr marL="630238" indent="-163513" algn="l" rtl="0" eaLnBrk="0" fontAlgn="base" hangingPunct="0">
        <a:spcBef>
          <a:spcPts val="300"/>
        </a:spcBef>
        <a:spcAft>
          <a:spcPct val="0"/>
        </a:spcAft>
        <a:buClr>
          <a:schemeClr val="accent2"/>
        </a:buClr>
        <a:buFont typeface="Wingdings" charset="0"/>
        <a:buChar char="§"/>
        <a:defRPr sz="1600" kern="1200">
          <a:solidFill>
            <a:schemeClr val="tx1"/>
          </a:solidFill>
          <a:latin typeface="+mn-lt"/>
          <a:ea typeface="ＭＳ Ｐゴシック" charset="0"/>
          <a:cs typeface="+mn-cs"/>
        </a:defRPr>
      </a:lvl4pPr>
      <a:lvl5pPr marL="858838" indent="-173038" algn="l" rtl="0" eaLnBrk="0" fontAlgn="base" hangingPunct="0">
        <a:spcBef>
          <a:spcPts val="300"/>
        </a:spcBef>
        <a:spcAft>
          <a:spcPct val="0"/>
        </a:spcAft>
        <a:buClr>
          <a:schemeClr val="accent2"/>
        </a:buClr>
        <a:buFont typeface="Wingdings" charset="0"/>
        <a:buChar char="§"/>
        <a:defRPr sz="1600" kern="1200">
          <a:solidFill>
            <a:schemeClr val="tx1"/>
          </a:solidFill>
          <a:latin typeface="+mn-lt"/>
          <a:ea typeface="ＭＳ Ｐゴシック" charset="0"/>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jpeg"/><Relationship Id="rId5"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 Id="rId3" Type="http://schemas.openxmlformats.org/officeDocument/2006/relationships/image" Target="../media/image5.jpe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7.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 Id="rId3" Type="http://schemas.openxmlformats.org/officeDocument/2006/relationships/image" Target="../media/image5.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g"/><Relationship Id="rId3" Type="http://schemas.openxmlformats.org/officeDocument/2006/relationships/image" Target="../media/image5.jpeg"/></Relationships>
</file>

<file path=ppt/slides/_rels/slide32.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 Id="rId3" Type="http://schemas.openxmlformats.org/officeDocument/2006/relationships/image" Target="../media/image5.jpeg"/></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4.png"/><Relationship Id="rId6"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4.png"/><Relationship Id="rId7"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4.png"/><Relationship Id="rId8"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 Id="rId3" Type="http://schemas.openxmlformats.org/officeDocument/2006/relationships/image" Target="../media/image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37.em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41.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42.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38.png"/><Relationship Id="rId5"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43.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39.png"/><Relationship Id="rId8"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5.jpeg"/><Relationship Id="rId5" Type="http://schemas.openxmlformats.org/officeDocument/2006/relationships/image" Target="../media/image38.png"/><Relationship Id="rId6"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 Id="rId3" Type="http://schemas.openxmlformats.org/officeDocument/2006/relationships/image" Target="../media/image5.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48.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47.emf"/><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49.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47.emf"/><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48.emf"/><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4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4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5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5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 Id="rId3" Type="http://schemas.openxmlformats.org/officeDocument/2006/relationships/image" Target="../media/image5.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5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1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5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1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1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1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55.png"/></Relationships>
</file>

<file path=ppt/slides/_rels/slide64.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58.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2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 Id="rId3" Type="http://schemas.openxmlformats.org/officeDocument/2006/relationships/image" Target="../media/image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 Id="rId3"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Text Box 4"/>
          <p:cNvSpPr txBox="1">
            <a:spLocks noChangeArrowheads="1"/>
          </p:cNvSpPr>
          <p:nvPr/>
        </p:nvSpPr>
        <p:spPr bwMode="auto">
          <a:xfrm>
            <a:off x="3851909" y="2332994"/>
            <a:ext cx="5268279" cy="32562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bIns="9144" anchor="b">
            <a:spAutoFit/>
          </a:bodyPr>
          <a:lstStyle>
            <a:lvl1pPr>
              <a:defRPr>
                <a:solidFill>
                  <a:schemeClr val="tx1"/>
                </a:solidFill>
                <a:latin typeface="Century Gothic" charset="0"/>
                <a:ea typeface="ＭＳ Ｐゴシック" charset="0"/>
                <a:cs typeface="ＭＳ Ｐゴシック" charset="0"/>
              </a:defRPr>
            </a:lvl1pPr>
            <a:lvl2pPr>
              <a:defRPr>
                <a:solidFill>
                  <a:schemeClr val="tx1"/>
                </a:solidFill>
                <a:latin typeface="Century Gothic" charset="0"/>
                <a:ea typeface="ＭＳ Ｐゴシック" charset="0"/>
              </a:defRPr>
            </a:lvl2pPr>
            <a:lvl3pPr>
              <a:defRPr>
                <a:solidFill>
                  <a:schemeClr val="tx1"/>
                </a:solidFill>
                <a:latin typeface="Century Gothic" charset="0"/>
                <a:ea typeface="ＭＳ Ｐゴシック" charset="0"/>
              </a:defRPr>
            </a:lvl3pPr>
            <a:lvl4pPr>
              <a:defRPr>
                <a:solidFill>
                  <a:schemeClr val="tx1"/>
                </a:solidFill>
                <a:latin typeface="Century Gothic" charset="0"/>
                <a:ea typeface="ＭＳ Ｐゴシック" charset="0"/>
              </a:defRPr>
            </a:lvl4pPr>
            <a:lvl5pPr>
              <a:defRPr>
                <a:solidFill>
                  <a:schemeClr val="tx1"/>
                </a:solidFill>
                <a:latin typeface="Century Gothic" charset="0"/>
                <a:ea typeface="ＭＳ Ｐゴシック" charset="0"/>
              </a:defRPr>
            </a:lvl5pPr>
            <a:lvl6pPr fontAlgn="base">
              <a:spcBef>
                <a:spcPct val="0"/>
              </a:spcBef>
              <a:spcAft>
                <a:spcPct val="0"/>
              </a:spcAft>
              <a:defRPr>
                <a:solidFill>
                  <a:schemeClr val="tx1"/>
                </a:solidFill>
                <a:latin typeface="Century Gothic" charset="0"/>
                <a:ea typeface="ＭＳ Ｐゴシック" charset="0"/>
              </a:defRPr>
            </a:lvl6pPr>
            <a:lvl7pPr fontAlgn="base">
              <a:spcBef>
                <a:spcPct val="0"/>
              </a:spcBef>
              <a:spcAft>
                <a:spcPct val="0"/>
              </a:spcAft>
              <a:defRPr>
                <a:solidFill>
                  <a:schemeClr val="tx1"/>
                </a:solidFill>
                <a:latin typeface="Century Gothic" charset="0"/>
                <a:ea typeface="ＭＳ Ｐゴシック" charset="0"/>
              </a:defRPr>
            </a:lvl7pPr>
            <a:lvl8pPr fontAlgn="base">
              <a:spcBef>
                <a:spcPct val="0"/>
              </a:spcBef>
              <a:spcAft>
                <a:spcPct val="0"/>
              </a:spcAft>
              <a:defRPr>
                <a:solidFill>
                  <a:schemeClr val="tx1"/>
                </a:solidFill>
                <a:latin typeface="Century Gothic" charset="0"/>
                <a:ea typeface="ＭＳ Ｐゴシック" charset="0"/>
              </a:defRPr>
            </a:lvl8pPr>
            <a:lvl9pPr fontAlgn="base">
              <a:spcBef>
                <a:spcPct val="0"/>
              </a:spcBef>
              <a:spcAft>
                <a:spcPct val="0"/>
              </a:spcAft>
              <a:defRPr>
                <a:solidFill>
                  <a:schemeClr val="tx1"/>
                </a:solidFill>
                <a:latin typeface="Century Gothic" charset="0"/>
                <a:ea typeface="ＭＳ Ｐゴシック" charset="0"/>
              </a:defRPr>
            </a:lvl9pPr>
          </a:lstStyle>
          <a:p>
            <a:pPr algn="r" defTabSz="914400">
              <a:defRPr/>
            </a:pPr>
            <a:r>
              <a:rPr lang="en-GB" sz="2800" b="1" dirty="0" smtClean="0"/>
              <a:t>The Pinatubo eruption simulated under extreme phases of the Atlantic </a:t>
            </a:r>
            <a:r>
              <a:rPr lang="en-GB" sz="2800" b="1" dirty="0" err="1" smtClean="0"/>
              <a:t>Multidecadal</a:t>
            </a:r>
            <a:r>
              <a:rPr lang="en-GB" sz="2800" b="1" dirty="0" smtClean="0"/>
              <a:t> Oscillation</a:t>
            </a:r>
          </a:p>
          <a:p>
            <a:pPr algn="r" defTabSz="914400">
              <a:defRPr/>
            </a:pPr>
            <a:endParaRPr lang="en-GB" dirty="0" smtClean="0"/>
          </a:p>
          <a:p>
            <a:pPr algn="r" defTabSz="914400">
              <a:defRPr/>
            </a:pPr>
            <a:r>
              <a:rPr lang="en-GB" dirty="0" smtClean="0"/>
              <a:t>Martin </a:t>
            </a:r>
            <a:r>
              <a:rPr lang="en-GB" dirty="0" err="1" smtClean="0"/>
              <a:t>Ménégoz</a:t>
            </a:r>
            <a:r>
              <a:rPr lang="en-GB" dirty="0" smtClean="0"/>
              <a:t>, Christophe </a:t>
            </a:r>
            <a:r>
              <a:rPr lang="en-GB" dirty="0" err="1" smtClean="0"/>
              <a:t>Cassou</a:t>
            </a:r>
            <a:r>
              <a:rPr lang="en-GB" dirty="0" smtClean="0"/>
              <a:t>, Didier </a:t>
            </a:r>
            <a:r>
              <a:rPr lang="en-GB" dirty="0" err="1" smtClean="0"/>
              <a:t>Swingedouw</a:t>
            </a:r>
            <a:r>
              <a:rPr lang="en-GB" dirty="0" smtClean="0"/>
              <a:t>, Francisco </a:t>
            </a:r>
            <a:r>
              <a:rPr lang="en-GB" dirty="0" err="1" smtClean="0"/>
              <a:t>Doblas</a:t>
            </a:r>
            <a:r>
              <a:rPr lang="en-GB" dirty="0" smtClean="0"/>
              <a:t>-Reyes</a:t>
            </a:r>
          </a:p>
        </p:txBody>
      </p:sp>
      <p:pic>
        <p:nvPicPr>
          <p:cNvPr id="14338" name="Picture 6" descr="SPECS Logo Final Propos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643" y="464820"/>
            <a:ext cx="3314267" cy="1524000"/>
          </a:xfrm>
          <a:prstGeom prst="rect">
            <a:avLst/>
          </a:prstGeom>
          <a:solidFill>
            <a:schemeClr val="bg1"/>
          </a:solidFill>
          <a:ln>
            <a:noFill/>
          </a:ln>
          <a:extLst/>
        </p:spPr>
      </p:pic>
      <p:sp>
        <p:nvSpPr>
          <p:cNvPr id="6153" name="Text Box 9"/>
          <p:cNvSpPr txBox="1">
            <a:spLocks noChangeArrowheads="1"/>
          </p:cNvSpPr>
          <p:nvPr/>
        </p:nvSpPr>
        <p:spPr bwMode="auto">
          <a:xfrm>
            <a:off x="4211955" y="5949315"/>
            <a:ext cx="3240405" cy="6709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bIns="9144" anchor="b">
            <a:spAutoFit/>
          </a:bodyPr>
          <a:lstStyle>
            <a:lvl1pPr>
              <a:defRPr>
                <a:solidFill>
                  <a:schemeClr val="tx1"/>
                </a:solidFill>
                <a:latin typeface="Century Gothic" charset="0"/>
                <a:ea typeface="ＭＳ Ｐゴシック" charset="0"/>
                <a:cs typeface="ＭＳ Ｐゴシック" charset="0"/>
              </a:defRPr>
            </a:lvl1pPr>
            <a:lvl2pPr>
              <a:defRPr>
                <a:solidFill>
                  <a:schemeClr val="tx1"/>
                </a:solidFill>
                <a:latin typeface="Century Gothic" charset="0"/>
                <a:ea typeface="ＭＳ Ｐゴシック" charset="0"/>
              </a:defRPr>
            </a:lvl2pPr>
            <a:lvl3pPr>
              <a:defRPr>
                <a:solidFill>
                  <a:schemeClr val="tx1"/>
                </a:solidFill>
                <a:latin typeface="Century Gothic" charset="0"/>
                <a:ea typeface="ＭＳ Ｐゴシック" charset="0"/>
              </a:defRPr>
            </a:lvl3pPr>
            <a:lvl4pPr>
              <a:defRPr>
                <a:solidFill>
                  <a:schemeClr val="tx1"/>
                </a:solidFill>
                <a:latin typeface="Century Gothic" charset="0"/>
                <a:ea typeface="ＭＳ Ｐゴシック" charset="0"/>
              </a:defRPr>
            </a:lvl4pPr>
            <a:lvl5pPr>
              <a:defRPr>
                <a:solidFill>
                  <a:schemeClr val="tx1"/>
                </a:solidFill>
                <a:latin typeface="Century Gothic" charset="0"/>
                <a:ea typeface="ＭＳ Ｐゴシック" charset="0"/>
              </a:defRPr>
            </a:lvl5pPr>
            <a:lvl6pPr fontAlgn="base">
              <a:spcBef>
                <a:spcPct val="0"/>
              </a:spcBef>
              <a:spcAft>
                <a:spcPct val="0"/>
              </a:spcAft>
              <a:defRPr>
                <a:solidFill>
                  <a:schemeClr val="tx1"/>
                </a:solidFill>
                <a:latin typeface="Century Gothic" charset="0"/>
                <a:ea typeface="ＭＳ Ｐゴシック" charset="0"/>
              </a:defRPr>
            </a:lvl6pPr>
            <a:lvl7pPr fontAlgn="base">
              <a:spcBef>
                <a:spcPct val="0"/>
              </a:spcBef>
              <a:spcAft>
                <a:spcPct val="0"/>
              </a:spcAft>
              <a:defRPr>
                <a:solidFill>
                  <a:schemeClr val="tx1"/>
                </a:solidFill>
                <a:latin typeface="Century Gothic" charset="0"/>
                <a:ea typeface="ＭＳ Ｐゴシック" charset="0"/>
              </a:defRPr>
            </a:lvl7pPr>
            <a:lvl8pPr fontAlgn="base">
              <a:spcBef>
                <a:spcPct val="0"/>
              </a:spcBef>
              <a:spcAft>
                <a:spcPct val="0"/>
              </a:spcAft>
              <a:defRPr>
                <a:solidFill>
                  <a:schemeClr val="tx1"/>
                </a:solidFill>
                <a:latin typeface="Century Gothic" charset="0"/>
                <a:ea typeface="ＭＳ Ｐゴシック" charset="0"/>
              </a:defRPr>
            </a:lvl8pPr>
            <a:lvl9pPr fontAlgn="base">
              <a:spcBef>
                <a:spcPct val="0"/>
              </a:spcBef>
              <a:spcAft>
                <a:spcPct val="0"/>
              </a:spcAft>
              <a:defRPr>
                <a:solidFill>
                  <a:schemeClr val="tx1"/>
                </a:solidFill>
                <a:latin typeface="Century Gothic" charset="0"/>
                <a:ea typeface="ＭＳ Ｐゴシック" charset="0"/>
              </a:defRPr>
            </a:lvl9pPr>
          </a:lstStyle>
          <a:p>
            <a:pPr defTabSz="914400">
              <a:spcBef>
                <a:spcPct val="50000"/>
              </a:spcBef>
              <a:defRPr/>
            </a:pPr>
            <a:r>
              <a:rPr lang="en-GB" sz="2000" b="1" dirty="0" smtClean="0"/>
              <a:t>MORDICUS Meeting, Paris, November 2015</a:t>
            </a:r>
            <a:endParaRPr lang="en-US" sz="2000" b="1" dirty="0" smtClean="0"/>
          </a:p>
        </p:txBody>
      </p:sp>
      <p:pic>
        <p:nvPicPr>
          <p:cNvPr id="6" name="Picture 1"/>
          <p:cNvPicPr>
            <a:picLocks noChangeAspect="1" noChangeArrowheads="1"/>
          </p:cNvPicPr>
          <p:nvPr/>
        </p:nvPicPr>
        <p:blipFill>
          <a:blip r:embed="rId4">
            <a:extLst>
              <a:ext uri="{28A0092B-C50C-407E-A947-70E740481C1C}">
                <a14:useLocalDpi xmlns:a14="http://schemas.microsoft.com/office/drawing/2010/main" val="0"/>
              </a:ext>
            </a:extLst>
          </a:blip>
          <a:srcRect l="28841" r="17790"/>
          <a:stretch>
            <a:fillRect/>
          </a:stretch>
        </p:blipFill>
        <p:spPr bwMode="auto">
          <a:xfrm>
            <a:off x="20161" y="4944745"/>
            <a:ext cx="1081088" cy="771525"/>
          </a:xfrm>
          <a:prstGeom prst="rect">
            <a:avLst/>
          </a:prstGeom>
          <a:noFill/>
          <a:ln>
            <a:noFill/>
          </a:ln>
          <a:effectLst/>
          <a:extLst>
            <a:ext uri="{909E8E84-426E-40dd-AFC4-6F175D3DCCD1}">
              <a14:hiddenFill xmlns:a14="http://schemas.microsoft.com/office/drawing/2010/main">
                <a:blipFill dpi="0" rotWithShape="0">
                  <a:blip/>
                  <a:srcRect l="28841" r="177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 name="Picture 7" descr="logo_BSC2"/>
          <p:cNvPicPr>
            <a:picLocks noChangeAspect="1" noChangeArrowheads="1"/>
          </p:cNvPicPr>
          <p:nvPr/>
        </p:nvPicPr>
        <p:blipFill>
          <a:blip r:embed="rId5">
            <a:extLst>
              <a:ext uri="{28A0092B-C50C-407E-A947-70E740481C1C}">
                <a14:useLocalDpi xmlns:a14="http://schemas.microsoft.com/office/drawing/2010/main" val="0"/>
              </a:ext>
            </a:extLst>
          </a:blip>
          <a:srcRect r="23921" b="50079"/>
          <a:stretch>
            <a:fillRect/>
          </a:stretch>
        </p:blipFill>
        <p:spPr bwMode="auto">
          <a:xfrm>
            <a:off x="38100" y="4094480"/>
            <a:ext cx="9175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492724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1"/>
          </p:nvPr>
        </p:nvSpPr>
        <p:spPr/>
        <p:txBody>
          <a:bodyPr/>
          <a:lstStyle/>
          <a:p>
            <a:pPr>
              <a:defRPr/>
            </a:pPr>
            <a:fld id="{7F05A339-31EF-F141-930D-A1C24C0A2078}" type="slidenum">
              <a:rPr lang="es-ES"/>
              <a:pPr>
                <a:defRPr/>
              </a:pPr>
              <a:t>10</a:t>
            </a:fld>
            <a:endParaRPr lang="es-ES" dirty="0"/>
          </a:p>
        </p:txBody>
      </p:sp>
      <p:sp>
        <p:nvSpPr>
          <p:cNvPr id="19458"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dirty="0" smtClean="0">
                <a:latin typeface="Century Gothic" charset="0"/>
              </a:rPr>
              <a:t>Initialised forecasts</a:t>
            </a:r>
            <a:endParaRPr lang="en-US" b="1" cap="none" dirty="0">
              <a:latin typeface="Century Gothic" charset="0"/>
            </a:endParaRPr>
          </a:p>
        </p:txBody>
      </p:sp>
      <p:pic>
        <p:nvPicPr>
          <p:cNvPr id="46087" name="Picture 1"/>
          <p:cNvPicPr>
            <a:picLocks noChangeAspect="1" noChangeArrowheads="1"/>
          </p:cNvPicPr>
          <p:nvPr/>
        </p:nvPicPr>
        <p:blipFill>
          <a:blip r:embed="rId2">
            <a:extLst>
              <a:ext uri="{28A0092B-C50C-407E-A947-70E740481C1C}">
                <a14:useLocalDpi xmlns:a14="http://schemas.microsoft.com/office/drawing/2010/main" val="0"/>
              </a:ext>
            </a:extLst>
          </a:blip>
          <a:srcRect l="28841" r="17790"/>
          <a:stretch>
            <a:fillRect/>
          </a:stretch>
        </p:blipFill>
        <p:spPr bwMode="auto">
          <a:xfrm>
            <a:off x="7451725" y="188595"/>
            <a:ext cx="1081088" cy="771525"/>
          </a:xfrm>
          <a:prstGeom prst="rect">
            <a:avLst/>
          </a:prstGeom>
          <a:noFill/>
          <a:ln>
            <a:noFill/>
          </a:ln>
          <a:effectLst/>
          <a:extLst>
            <a:ext uri="{909E8E84-426E-40dd-AFC4-6F175D3DCCD1}">
              <a14:hiddenFill xmlns:a14="http://schemas.microsoft.com/office/drawing/2010/main">
                <a:blipFill dpi="0" rotWithShape="0">
                  <a:blip/>
                  <a:srcRect l="28841" r="177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9461" name="Rectangle 7"/>
          <p:cNvSpPr>
            <a:spLocks noChangeArrowheads="1"/>
          </p:cNvSpPr>
          <p:nvPr/>
        </p:nvSpPr>
        <p:spPr bwMode="auto">
          <a:xfrm>
            <a:off x="201931" y="5106690"/>
            <a:ext cx="889253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GB" sz="1800" b="1" i="1" dirty="0" smtClean="0">
                <a:solidFill>
                  <a:srgbClr val="000090"/>
                </a:solidFill>
                <a:latin typeface="Palatino Linotype" charset="0"/>
                <a:cs typeface="Palatino Linotype" charset="0"/>
              </a:rPr>
              <a:t>DJF SLP difference between simulations including and excluding volcanic forcing,</a:t>
            </a:r>
            <a:r>
              <a:rPr lang="fr-FR" sz="1800" b="1" i="1" dirty="0">
                <a:solidFill>
                  <a:srgbClr val="000090"/>
                </a:solidFill>
                <a:latin typeface="Palatino Linotype"/>
                <a:cs typeface="Palatino Linotype"/>
              </a:rPr>
              <a:t> the </a:t>
            </a:r>
            <a:r>
              <a:rPr lang="fr-FR" sz="1800" b="1" i="1" dirty="0" err="1">
                <a:solidFill>
                  <a:srgbClr val="000090"/>
                </a:solidFill>
                <a:latin typeface="Palatino Linotype"/>
                <a:cs typeface="Palatino Linotype"/>
              </a:rPr>
              <a:t>third</a:t>
            </a:r>
            <a:r>
              <a:rPr lang="fr-FR" sz="1800" b="1" i="1" dirty="0">
                <a:solidFill>
                  <a:srgbClr val="000090"/>
                </a:solidFill>
                <a:latin typeface="Palatino Linotype"/>
                <a:cs typeface="Palatino Linotype"/>
              </a:rPr>
              <a:t> </a:t>
            </a:r>
            <a:r>
              <a:rPr lang="fr-FR" sz="1800" b="1" i="1" dirty="0" err="1">
                <a:solidFill>
                  <a:srgbClr val="000090"/>
                </a:solidFill>
                <a:latin typeface="Palatino Linotype"/>
                <a:cs typeface="Palatino Linotype"/>
              </a:rPr>
              <a:t>winter</a:t>
            </a:r>
            <a:r>
              <a:rPr lang="fr-FR" sz="1800" b="1" i="1" dirty="0">
                <a:solidFill>
                  <a:srgbClr val="000090"/>
                </a:solidFill>
                <a:latin typeface="Palatino Linotype"/>
                <a:cs typeface="Palatino Linotype"/>
              </a:rPr>
              <a:t> on </a:t>
            </a:r>
            <a:r>
              <a:rPr lang="fr-FR" sz="1800" b="1" i="1" dirty="0" err="1">
                <a:solidFill>
                  <a:srgbClr val="000090"/>
                </a:solidFill>
                <a:latin typeface="Palatino Linotype"/>
                <a:cs typeface="Palatino Linotype"/>
              </a:rPr>
              <a:t>average</a:t>
            </a:r>
            <a:r>
              <a:rPr lang="fr-FR" sz="1800" b="1" i="1" dirty="0">
                <a:solidFill>
                  <a:srgbClr val="000090"/>
                </a:solidFill>
                <a:latin typeface="Palatino Linotype"/>
                <a:cs typeface="Palatino Linotype"/>
              </a:rPr>
              <a:t> </a:t>
            </a:r>
            <a:r>
              <a:rPr lang="fr-FR" sz="1800" b="1" i="1" dirty="0" err="1">
                <a:solidFill>
                  <a:srgbClr val="000090"/>
                </a:solidFill>
                <a:latin typeface="Palatino Linotype"/>
                <a:cs typeface="Palatino Linotype"/>
              </a:rPr>
              <a:t>after</a:t>
            </a:r>
            <a:r>
              <a:rPr lang="fr-FR" sz="1800" b="1" i="1" dirty="0">
                <a:solidFill>
                  <a:srgbClr val="000090"/>
                </a:solidFill>
                <a:latin typeface="Palatino Linotype"/>
                <a:cs typeface="Palatino Linotype"/>
              </a:rPr>
              <a:t> the </a:t>
            </a:r>
            <a:r>
              <a:rPr lang="fr-FR" sz="1800" b="1" i="1" dirty="0" err="1">
                <a:solidFill>
                  <a:srgbClr val="000090"/>
                </a:solidFill>
                <a:latin typeface="Palatino Linotype"/>
                <a:cs typeface="Palatino Linotype"/>
              </a:rPr>
              <a:t>three</a:t>
            </a:r>
            <a:r>
              <a:rPr lang="fr-FR" sz="1800" b="1" i="1" dirty="0">
                <a:solidFill>
                  <a:srgbClr val="000090"/>
                </a:solidFill>
                <a:latin typeface="Palatino Linotype"/>
                <a:cs typeface="Palatino Linotype"/>
              </a:rPr>
              <a:t> last major </a:t>
            </a:r>
            <a:r>
              <a:rPr lang="fr-FR" sz="1800" b="1" i="1" dirty="0" err="1">
                <a:solidFill>
                  <a:srgbClr val="000090"/>
                </a:solidFill>
                <a:latin typeface="Palatino Linotype"/>
                <a:cs typeface="Palatino Linotype"/>
              </a:rPr>
              <a:t>eruptions</a:t>
            </a:r>
            <a:r>
              <a:rPr lang="fr-FR" sz="1800" b="1" i="1" dirty="0">
                <a:solidFill>
                  <a:srgbClr val="000090"/>
                </a:solidFill>
                <a:latin typeface="Palatino Linotype"/>
                <a:cs typeface="Palatino Linotype"/>
              </a:rPr>
              <a:t> (</a:t>
            </a:r>
            <a:r>
              <a:rPr lang="fr-FR" sz="1800" b="1" i="1" dirty="0" err="1">
                <a:solidFill>
                  <a:srgbClr val="000090"/>
                </a:solidFill>
                <a:latin typeface="Palatino Linotype"/>
                <a:cs typeface="Palatino Linotype"/>
              </a:rPr>
              <a:t>Agung</a:t>
            </a:r>
            <a:r>
              <a:rPr lang="fr-FR" sz="1800" b="1" i="1" dirty="0">
                <a:solidFill>
                  <a:srgbClr val="000090"/>
                </a:solidFill>
                <a:latin typeface="Palatino Linotype"/>
                <a:cs typeface="Palatino Linotype"/>
              </a:rPr>
              <a:t>, El </a:t>
            </a:r>
            <a:r>
              <a:rPr lang="fr-FR" sz="1800" b="1" i="1" dirty="0" err="1">
                <a:solidFill>
                  <a:srgbClr val="000090"/>
                </a:solidFill>
                <a:latin typeface="Palatino Linotype"/>
                <a:cs typeface="Palatino Linotype"/>
              </a:rPr>
              <a:t>Chichon</a:t>
            </a:r>
            <a:r>
              <a:rPr lang="fr-FR" sz="1800" b="1" i="1" dirty="0">
                <a:solidFill>
                  <a:srgbClr val="000090"/>
                </a:solidFill>
                <a:latin typeface="Palatino Linotype"/>
                <a:cs typeface="Palatino Linotype"/>
              </a:rPr>
              <a:t>, Pinatubo</a:t>
            </a:r>
            <a:r>
              <a:rPr lang="fr-FR" sz="1800" b="1" i="1" dirty="0" smtClean="0">
                <a:solidFill>
                  <a:srgbClr val="000090"/>
                </a:solidFill>
                <a:latin typeface="Palatino Linotype"/>
                <a:cs typeface="Palatino Linotype"/>
              </a:rPr>
              <a:t>)</a:t>
            </a:r>
            <a:r>
              <a:rPr lang="en-GB" sz="1800" b="1" i="1" dirty="0" smtClean="0">
                <a:solidFill>
                  <a:srgbClr val="000090"/>
                </a:solidFill>
                <a:latin typeface="Palatino Linotype" charset="0"/>
                <a:cs typeface="Palatino Linotype" charset="0"/>
              </a:rPr>
              <a:t>. Simulations are initialised the year of the eruption.</a:t>
            </a:r>
            <a:endParaRPr lang="en-GB" sz="1800" b="1" i="1" dirty="0">
              <a:solidFill>
                <a:srgbClr val="000090"/>
              </a:solidFill>
              <a:latin typeface="Palatino Linotype" charset="0"/>
              <a:cs typeface="Palatino Linotype" charset="0"/>
            </a:endParaRPr>
          </a:p>
        </p:txBody>
      </p:sp>
      <p:sp>
        <p:nvSpPr>
          <p:cNvPr id="19464" name="Text Box 3"/>
          <p:cNvSpPr txBox="1">
            <a:spLocks noChangeArrowheads="1"/>
          </p:cNvSpPr>
          <p:nvPr/>
        </p:nvSpPr>
        <p:spPr bwMode="auto">
          <a:xfrm>
            <a:off x="95250" y="1019175"/>
            <a:ext cx="8797925"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1200"/>
              </a:spcAft>
              <a:buSzPct val="100000"/>
              <a:buFont typeface="Times New Roman" charset="0"/>
              <a:buChar char="→"/>
            </a:pPr>
            <a:r>
              <a:rPr lang="en-GB" sz="2000" b="1" dirty="0">
                <a:solidFill>
                  <a:srgbClr val="000080"/>
                </a:solidFill>
                <a:latin typeface="Palatino Linotype" charset="0"/>
                <a:sym typeface="Symbol" charset="0"/>
              </a:rPr>
              <a:t> </a:t>
            </a:r>
            <a:r>
              <a:rPr lang="en-GB" sz="2000" b="1" dirty="0" smtClean="0">
                <a:solidFill>
                  <a:srgbClr val="000080"/>
                </a:solidFill>
                <a:latin typeface="Palatino Linotype" charset="0"/>
                <a:sym typeface="Symbol" charset="0"/>
              </a:rPr>
              <a:t>DJF forecasts: NAO+ signal the third winter after eruptions</a:t>
            </a:r>
            <a:endParaRPr lang="en-GB" sz="2000" b="1" dirty="0">
              <a:solidFill>
                <a:srgbClr val="000080"/>
              </a:solidFill>
              <a:latin typeface="Palatino Linotype" charset="0"/>
              <a:sym typeface="Symbol" charset="0"/>
            </a:endParaRPr>
          </a:p>
        </p:txBody>
      </p:sp>
      <p:pic>
        <p:nvPicPr>
          <p:cNvPr id="13" name="image19.png" descr="assemble_SLP_NAO.png"/>
          <p:cNvPicPr/>
          <p:nvPr/>
        </p:nvPicPr>
        <p:blipFill rotWithShape="1">
          <a:blip r:embed="rId3"/>
          <a:srcRect l="6571" t="8064" r="48337" b="70023"/>
          <a:stretch/>
        </p:blipFill>
        <p:spPr>
          <a:xfrm>
            <a:off x="1331595" y="1628775"/>
            <a:ext cx="5760719" cy="3413441"/>
          </a:xfrm>
          <a:prstGeom prst="rect">
            <a:avLst/>
          </a:prstGeom>
          <a:ln/>
        </p:spPr>
      </p:pic>
      <p:sp>
        <p:nvSpPr>
          <p:cNvPr id="14"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smtClean="0">
                <a:solidFill>
                  <a:srgbClr val="FFFFFF"/>
                </a:solidFill>
              </a:rPr>
              <a:t>Paris, November, 2015</a:t>
            </a:r>
            <a:endParaRPr lang="en-US" sz="1000" dirty="0">
              <a:solidFill>
                <a:srgbClr val="FFFFFF"/>
              </a:solidFill>
            </a:endParaRP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1"/>
          </p:nvPr>
        </p:nvSpPr>
        <p:spPr/>
        <p:txBody>
          <a:bodyPr/>
          <a:lstStyle/>
          <a:p>
            <a:pPr>
              <a:defRPr/>
            </a:pPr>
            <a:fld id="{7F05A339-31EF-F141-930D-A1C24C0A2078}" type="slidenum">
              <a:rPr lang="es-ES"/>
              <a:pPr>
                <a:defRPr/>
              </a:pPr>
              <a:t>11</a:t>
            </a:fld>
            <a:endParaRPr lang="es-ES" dirty="0"/>
          </a:p>
        </p:txBody>
      </p:sp>
      <p:sp>
        <p:nvSpPr>
          <p:cNvPr id="19458"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dirty="0" smtClean="0">
                <a:latin typeface="Century Gothic" charset="0"/>
              </a:rPr>
              <a:t>Initialised forecasts</a:t>
            </a:r>
            <a:endParaRPr lang="en-US" b="1" cap="none" dirty="0">
              <a:latin typeface="Century Gothic" charset="0"/>
            </a:endParaRPr>
          </a:p>
        </p:txBody>
      </p:sp>
      <p:pic>
        <p:nvPicPr>
          <p:cNvPr id="46087" name="Picture 1"/>
          <p:cNvPicPr>
            <a:picLocks noChangeAspect="1" noChangeArrowheads="1"/>
          </p:cNvPicPr>
          <p:nvPr/>
        </p:nvPicPr>
        <p:blipFill>
          <a:blip r:embed="rId2">
            <a:extLst>
              <a:ext uri="{28A0092B-C50C-407E-A947-70E740481C1C}">
                <a14:useLocalDpi xmlns:a14="http://schemas.microsoft.com/office/drawing/2010/main" val="0"/>
              </a:ext>
            </a:extLst>
          </a:blip>
          <a:srcRect l="28841" r="17790"/>
          <a:stretch>
            <a:fillRect/>
          </a:stretch>
        </p:blipFill>
        <p:spPr bwMode="auto">
          <a:xfrm>
            <a:off x="7451725" y="188595"/>
            <a:ext cx="1081088" cy="771525"/>
          </a:xfrm>
          <a:prstGeom prst="rect">
            <a:avLst/>
          </a:prstGeom>
          <a:noFill/>
          <a:ln>
            <a:noFill/>
          </a:ln>
          <a:effectLst/>
          <a:extLst>
            <a:ext uri="{909E8E84-426E-40dd-AFC4-6F175D3DCCD1}">
              <a14:hiddenFill xmlns:a14="http://schemas.microsoft.com/office/drawing/2010/main">
                <a:blipFill dpi="0" rotWithShape="0">
                  <a:blip/>
                  <a:srcRect l="28841" r="177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9462" name="Rectangle 8"/>
          <p:cNvSpPr>
            <a:spLocks noChangeArrowheads="1"/>
          </p:cNvSpPr>
          <p:nvPr/>
        </p:nvSpPr>
        <p:spPr bwMode="auto">
          <a:xfrm>
            <a:off x="95250" y="4996180"/>
            <a:ext cx="90487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GB" sz="1800" b="1" i="1" dirty="0" smtClean="0">
                <a:solidFill>
                  <a:srgbClr val="000090"/>
                </a:solidFill>
                <a:latin typeface="Palatino Linotype" charset="0"/>
                <a:cs typeface="Palatino Linotype" charset="0"/>
              </a:rPr>
              <a:t>Winter NAO forecasted three year in advance (1</a:t>
            </a:r>
            <a:r>
              <a:rPr lang="en-GB" sz="1800" b="1" i="1" baseline="30000" dirty="0" smtClean="0">
                <a:solidFill>
                  <a:srgbClr val="000090"/>
                </a:solidFill>
                <a:latin typeface="Palatino Linotype" charset="0"/>
                <a:cs typeface="Palatino Linotype" charset="0"/>
              </a:rPr>
              <a:t>st</a:t>
            </a:r>
            <a:r>
              <a:rPr lang="en-GB" sz="1800" b="1" i="1" dirty="0" smtClean="0">
                <a:solidFill>
                  <a:srgbClr val="000090"/>
                </a:solidFill>
                <a:latin typeface="Palatino Linotype" charset="0"/>
                <a:cs typeface="Palatino Linotype" charset="0"/>
              </a:rPr>
              <a:t> </a:t>
            </a:r>
            <a:r>
              <a:rPr lang="fr-FR" sz="1800" b="1" i="1" dirty="0" smtClean="0">
                <a:solidFill>
                  <a:srgbClr val="000090"/>
                </a:solidFill>
                <a:latin typeface="Palatino Linotype"/>
                <a:cs typeface="Palatino Linotype"/>
              </a:rPr>
              <a:t>EOF </a:t>
            </a:r>
            <a:r>
              <a:rPr lang="fr-FR" sz="1800" b="1" i="1" dirty="0">
                <a:solidFill>
                  <a:srgbClr val="000090"/>
                </a:solidFill>
                <a:latin typeface="Palatino Linotype"/>
                <a:cs typeface="Palatino Linotype"/>
              </a:rPr>
              <a:t>of </a:t>
            </a:r>
            <a:r>
              <a:rPr lang="fr-FR" sz="1800" b="1" i="1" dirty="0" smtClean="0">
                <a:solidFill>
                  <a:srgbClr val="000090"/>
                </a:solidFill>
                <a:latin typeface="Palatino Linotype"/>
                <a:cs typeface="Palatino Linotype"/>
              </a:rPr>
              <a:t>SLP) </a:t>
            </a:r>
            <a:r>
              <a:rPr lang="fr-FR" sz="1800" b="1" i="1" dirty="0">
                <a:solidFill>
                  <a:srgbClr val="000090"/>
                </a:solidFill>
                <a:latin typeface="Palatino Linotype"/>
                <a:cs typeface="Palatino Linotype"/>
              </a:rPr>
              <a:t>in </a:t>
            </a:r>
            <a:r>
              <a:rPr lang="fr-FR" sz="1800" b="1" i="1" dirty="0" smtClean="0">
                <a:solidFill>
                  <a:srgbClr val="000090"/>
                </a:solidFill>
                <a:latin typeface="Palatino Linotype"/>
                <a:cs typeface="Palatino Linotype"/>
              </a:rPr>
              <a:t>simulations </a:t>
            </a:r>
            <a:r>
              <a:rPr lang="fr-FR" sz="1800" b="1" i="1" dirty="0" err="1" smtClean="0">
                <a:solidFill>
                  <a:srgbClr val="000090"/>
                </a:solidFill>
                <a:latin typeface="Palatino Linotype"/>
                <a:cs typeface="Palatino Linotype"/>
              </a:rPr>
              <a:t>initialised</a:t>
            </a:r>
            <a:r>
              <a:rPr lang="fr-FR" sz="1800" b="1" i="1" dirty="0" smtClean="0">
                <a:solidFill>
                  <a:srgbClr val="000090"/>
                </a:solidFill>
                <a:latin typeface="Palatino Linotype"/>
                <a:cs typeface="Palatino Linotype"/>
              </a:rPr>
              <a:t> </a:t>
            </a:r>
            <a:r>
              <a:rPr lang="fr-FR" sz="1800" b="1" i="1" dirty="0" err="1">
                <a:solidFill>
                  <a:srgbClr val="000090"/>
                </a:solidFill>
                <a:latin typeface="Palatino Linotype"/>
                <a:cs typeface="Palatino Linotype"/>
              </a:rPr>
              <a:t>each</a:t>
            </a:r>
            <a:r>
              <a:rPr lang="fr-FR" sz="1800" b="1" i="1" dirty="0">
                <a:solidFill>
                  <a:srgbClr val="000090"/>
                </a:solidFill>
                <a:latin typeface="Palatino Linotype"/>
                <a:cs typeface="Palatino Linotype"/>
              </a:rPr>
              <a:t> </a:t>
            </a:r>
            <a:r>
              <a:rPr lang="fr-FR" sz="1800" b="1" i="1" dirty="0" err="1" smtClean="0">
                <a:solidFill>
                  <a:srgbClr val="000090"/>
                </a:solidFill>
                <a:latin typeface="Palatino Linotype"/>
                <a:cs typeface="Palatino Linotype"/>
              </a:rPr>
              <a:t>year</a:t>
            </a:r>
            <a:r>
              <a:rPr lang="fr-FR" sz="1800" b="1" i="1" dirty="0" smtClean="0">
                <a:solidFill>
                  <a:srgbClr val="000090"/>
                </a:solidFill>
                <a:latin typeface="Palatino Linotype"/>
                <a:cs typeface="Palatino Linotype"/>
              </a:rPr>
              <a:t> </a:t>
            </a:r>
            <a:r>
              <a:rPr lang="fr-FR" sz="1800" b="1" i="1" dirty="0" err="1">
                <a:solidFill>
                  <a:srgbClr val="000090"/>
                </a:solidFill>
                <a:latin typeface="Palatino Linotype"/>
                <a:cs typeface="Palatino Linotype"/>
              </a:rPr>
              <a:t>from</a:t>
            </a:r>
            <a:r>
              <a:rPr lang="fr-FR" sz="1800" b="1" i="1" dirty="0">
                <a:solidFill>
                  <a:srgbClr val="000090"/>
                </a:solidFill>
                <a:latin typeface="Palatino Linotype"/>
                <a:cs typeface="Palatino Linotype"/>
              </a:rPr>
              <a:t> 1961 to 2001, </a:t>
            </a:r>
            <a:r>
              <a:rPr lang="fr-FR" sz="1800" b="1" i="1" dirty="0" err="1">
                <a:solidFill>
                  <a:srgbClr val="000090"/>
                </a:solidFill>
                <a:latin typeface="Palatino Linotype"/>
                <a:cs typeface="Palatino Linotype"/>
              </a:rPr>
              <a:t>including</a:t>
            </a:r>
            <a:r>
              <a:rPr lang="fr-FR" sz="1800" b="1" i="1" dirty="0">
                <a:solidFill>
                  <a:srgbClr val="000090"/>
                </a:solidFill>
                <a:latin typeface="Palatino Linotype"/>
                <a:cs typeface="Palatino Linotype"/>
              </a:rPr>
              <a:t> (</a:t>
            </a:r>
            <a:r>
              <a:rPr lang="fr-FR" sz="1800" b="1" i="1" dirty="0" err="1">
                <a:solidFill>
                  <a:srgbClr val="000090"/>
                </a:solidFill>
                <a:latin typeface="Palatino Linotype"/>
                <a:cs typeface="Palatino Linotype"/>
              </a:rPr>
              <a:t>red</a:t>
            </a:r>
            <a:r>
              <a:rPr lang="fr-FR" sz="1800" b="1" i="1" dirty="0">
                <a:solidFill>
                  <a:srgbClr val="000090"/>
                </a:solidFill>
                <a:latin typeface="Palatino Linotype"/>
                <a:cs typeface="Palatino Linotype"/>
              </a:rPr>
              <a:t>) and </a:t>
            </a:r>
            <a:r>
              <a:rPr lang="fr-FR" sz="1800" b="1" i="1" dirty="0" err="1">
                <a:solidFill>
                  <a:srgbClr val="000090"/>
                </a:solidFill>
                <a:latin typeface="Palatino Linotype"/>
                <a:cs typeface="Palatino Linotype"/>
              </a:rPr>
              <a:t>excluding</a:t>
            </a:r>
            <a:r>
              <a:rPr lang="fr-FR" sz="1800" b="1" i="1" dirty="0">
                <a:solidFill>
                  <a:srgbClr val="000090"/>
                </a:solidFill>
                <a:latin typeface="Palatino Linotype"/>
                <a:cs typeface="Palatino Linotype"/>
              </a:rPr>
              <a:t> (</a:t>
            </a:r>
            <a:r>
              <a:rPr lang="fr-FR" sz="1800" b="1" i="1" dirty="0" err="1">
                <a:solidFill>
                  <a:srgbClr val="000090"/>
                </a:solidFill>
                <a:latin typeface="Palatino Linotype"/>
                <a:cs typeface="Palatino Linotype"/>
              </a:rPr>
              <a:t>blue</a:t>
            </a:r>
            <a:r>
              <a:rPr lang="fr-FR" sz="1800" b="1" i="1" dirty="0">
                <a:solidFill>
                  <a:srgbClr val="000090"/>
                </a:solidFill>
                <a:latin typeface="Palatino Linotype"/>
                <a:cs typeface="Palatino Linotype"/>
              </a:rPr>
              <a:t>) the </a:t>
            </a:r>
            <a:r>
              <a:rPr lang="fr-FR" sz="1800" b="1" i="1" dirty="0" err="1">
                <a:solidFill>
                  <a:srgbClr val="000090"/>
                </a:solidFill>
                <a:latin typeface="Palatino Linotype"/>
                <a:cs typeface="Palatino Linotype"/>
              </a:rPr>
              <a:t>volcanic</a:t>
            </a:r>
            <a:r>
              <a:rPr lang="fr-FR" sz="1800" b="1" i="1" dirty="0">
                <a:solidFill>
                  <a:srgbClr val="000090"/>
                </a:solidFill>
                <a:latin typeface="Palatino Linotype"/>
                <a:cs typeface="Palatino Linotype"/>
              </a:rPr>
              <a:t> forcing. </a:t>
            </a:r>
            <a:r>
              <a:rPr lang="fr-FR" sz="1800" b="1" i="1" dirty="0" smtClean="0">
                <a:solidFill>
                  <a:srgbClr val="000090"/>
                </a:solidFill>
                <a:latin typeface="Palatino Linotype"/>
                <a:cs typeface="Palatino Linotype"/>
              </a:rPr>
              <a:t>Bold </a:t>
            </a:r>
            <a:r>
              <a:rPr lang="fr-FR" sz="1800" b="1" i="1" dirty="0" err="1">
                <a:solidFill>
                  <a:srgbClr val="000090"/>
                </a:solidFill>
                <a:latin typeface="Palatino Linotype"/>
                <a:cs typeface="Palatino Linotype"/>
              </a:rPr>
              <a:t>lines</a:t>
            </a:r>
            <a:r>
              <a:rPr lang="fr-FR" sz="1800" b="1" i="1" dirty="0">
                <a:solidFill>
                  <a:srgbClr val="000090"/>
                </a:solidFill>
                <a:latin typeface="Palatino Linotype"/>
                <a:cs typeface="Palatino Linotype"/>
              </a:rPr>
              <a:t> </a:t>
            </a:r>
            <a:r>
              <a:rPr lang="fr-FR" sz="1800" b="1" i="1" dirty="0" err="1">
                <a:solidFill>
                  <a:srgbClr val="000090"/>
                </a:solidFill>
                <a:latin typeface="Palatino Linotype"/>
                <a:cs typeface="Palatino Linotype"/>
              </a:rPr>
              <a:t>indicate</a:t>
            </a:r>
            <a:r>
              <a:rPr lang="fr-FR" sz="1800" b="1" i="1" dirty="0">
                <a:solidFill>
                  <a:srgbClr val="000090"/>
                </a:solidFill>
                <a:latin typeface="Palatino Linotype"/>
                <a:cs typeface="Palatino Linotype"/>
              </a:rPr>
              <a:t> the timing of the </a:t>
            </a:r>
            <a:r>
              <a:rPr lang="fr-FR" sz="1800" b="1" i="1" dirty="0" err="1" smtClean="0">
                <a:solidFill>
                  <a:srgbClr val="000090"/>
                </a:solidFill>
                <a:latin typeface="Palatino Linotype"/>
                <a:cs typeface="Palatino Linotype"/>
              </a:rPr>
              <a:t>eruptions</a:t>
            </a:r>
            <a:r>
              <a:rPr lang="fr-FR" sz="1800" b="1" i="1" dirty="0" smtClean="0">
                <a:solidFill>
                  <a:srgbClr val="000090"/>
                </a:solidFill>
                <a:latin typeface="Palatino Linotype"/>
                <a:cs typeface="Palatino Linotype"/>
              </a:rPr>
              <a:t>, light </a:t>
            </a:r>
            <a:r>
              <a:rPr lang="fr-FR" sz="1800" b="1" i="1" dirty="0" err="1">
                <a:solidFill>
                  <a:srgbClr val="000090"/>
                </a:solidFill>
                <a:latin typeface="Palatino Linotype"/>
                <a:cs typeface="Palatino Linotype"/>
              </a:rPr>
              <a:t>lines</a:t>
            </a:r>
            <a:r>
              <a:rPr lang="fr-FR" sz="1800" b="1" i="1" dirty="0">
                <a:solidFill>
                  <a:srgbClr val="000090"/>
                </a:solidFill>
                <a:latin typeface="Palatino Linotype"/>
                <a:cs typeface="Palatino Linotype"/>
              </a:rPr>
              <a:t> </a:t>
            </a:r>
            <a:r>
              <a:rPr lang="fr-FR" sz="1800" b="1" i="1" dirty="0" smtClean="0">
                <a:solidFill>
                  <a:srgbClr val="000090"/>
                </a:solidFill>
                <a:latin typeface="Palatino Linotype"/>
                <a:cs typeface="Palatino Linotype"/>
              </a:rPr>
              <a:t>the </a:t>
            </a:r>
            <a:r>
              <a:rPr lang="fr-FR" sz="1800" b="1" i="1" dirty="0" err="1">
                <a:solidFill>
                  <a:srgbClr val="000090"/>
                </a:solidFill>
                <a:latin typeface="Palatino Linotype"/>
                <a:cs typeface="Palatino Linotype"/>
              </a:rPr>
              <a:t>third</a:t>
            </a:r>
            <a:r>
              <a:rPr lang="fr-FR" sz="1800" b="1" i="1" dirty="0">
                <a:solidFill>
                  <a:srgbClr val="000090"/>
                </a:solidFill>
                <a:latin typeface="Palatino Linotype"/>
                <a:cs typeface="Palatino Linotype"/>
              </a:rPr>
              <a:t> </a:t>
            </a:r>
            <a:r>
              <a:rPr lang="fr-FR" sz="1800" b="1" i="1" dirty="0" err="1">
                <a:solidFill>
                  <a:srgbClr val="000090"/>
                </a:solidFill>
                <a:latin typeface="Palatino Linotype"/>
                <a:cs typeface="Palatino Linotype"/>
              </a:rPr>
              <a:t>winter</a:t>
            </a:r>
            <a:r>
              <a:rPr lang="fr-FR" sz="1800" b="1" i="1" dirty="0">
                <a:solidFill>
                  <a:srgbClr val="000090"/>
                </a:solidFill>
                <a:latin typeface="Palatino Linotype"/>
                <a:cs typeface="Palatino Linotype"/>
              </a:rPr>
              <a:t> </a:t>
            </a:r>
            <a:r>
              <a:rPr lang="fr-FR" sz="1800" b="1" i="1" dirty="0" err="1">
                <a:solidFill>
                  <a:srgbClr val="000090"/>
                </a:solidFill>
                <a:latin typeface="Palatino Linotype"/>
                <a:cs typeface="Palatino Linotype"/>
              </a:rPr>
              <a:t>following</a:t>
            </a:r>
            <a:r>
              <a:rPr lang="fr-FR" sz="1800" b="1" i="1" dirty="0">
                <a:solidFill>
                  <a:srgbClr val="000090"/>
                </a:solidFill>
                <a:latin typeface="Palatino Linotype"/>
                <a:cs typeface="Palatino Linotype"/>
              </a:rPr>
              <a:t> </a:t>
            </a:r>
            <a:r>
              <a:rPr lang="fr-FR" sz="1800" b="1" i="1" dirty="0" smtClean="0">
                <a:solidFill>
                  <a:srgbClr val="000090"/>
                </a:solidFill>
                <a:latin typeface="Palatino Linotype"/>
                <a:cs typeface="Palatino Linotype"/>
              </a:rPr>
              <a:t>the </a:t>
            </a:r>
            <a:r>
              <a:rPr lang="fr-FR" sz="1800" b="1" i="1" dirty="0" err="1" smtClean="0">
                <a:solidFill>
                  <a:srgbClr val="000090"/>
                </a:solidFill>
                <a:latin typeface="Palatino Linotype"/>
                <a:cs typeface="Palatino Linotype"/>
              </a:rPr>
              <a:t>eruptions</a:t>
            </a:r>
            <a:r>
              <a:rPr lang="fr-FR" sz="1800" b="1" i="1" dirty="0" smtClean="0">
                <a:solidFill>
                  <a:srgbClr val="000090"/>
                </a:solidFill>
                <a:latin typeface="Palatino Linotype"/>
                <a:cs typeface="Palatino Linotype"/>
              </a:rPr>
              <a:t>. Black </a:t>
            </a:r>
            <a:r>
              <a:rPr lang="fr-FR" sz="1800" b="1" i="1" dirty="0">
                <a:solidFill>
                  <a:srgbClr val="000090"/>
                </a:solidFill>
                <a:latin typeface="Palatino Linotype"/>
                <a:cs typeface="Palatino Linotype"/>
              </a:rPr>
              <a:t>crosses </a:t>
            </a:r>
            <a:r>
              <a:rPr lang="fr-FR" sz="1800" b="1" i="1" dirty="0" smtClean="0">
                <a:solidFill>
                  <a:srgbClr val="000090"/>
                </a:solidFill>
                <a:latin typeface="Palatino Linotype"/>
                <a:cs typeface="Palatino Linotype"/>
              </a:rPr>
              <a:t>show the JRA NAO index</a:t>
            </a:r>
            <a:r>
              <a:rPr lang="en-GB" sz="1800" b="1" i="1" dirty="0" smtClean="0">
                <a:solidFill>
                  <a:srgbClr val="000090"/>
                </a:solidFill>
                <a:latin typeface="Palatino Linotype"/>
                <a:cs typeface="Palatino Linotype"/>
              </a:rPr>
              <a:t>.</a:t>
            </a:r>
            <a:endParaRPr lang="en-GB" sz="1800" b="1" i="1" dirty="0">
              <a:solidFill>
                <a:srgbClr val="000090"/>
              </a:solidFill>
              <a:latin typeface="Palatino Linotype"/>
              <a:cs typeface="Palatino Linotype"/>
            </a:endParaRPr>
          </a:p>
        </p:txBody>
      </p:sp>
      <p:sp>
        <p:nvSpPr>
          <p:cNvPr id="19464" name="Text Box 3"/>
          <p:cNvSpPr txBox="1">
            <a:spLocks noChangeArrowheads="1"/>
          </p:cNvSpPr>
          <p:nvPr/>
        </p:nvSpPr>
        <p:spPr bwMode="auto">
          <a:xfrm>
            <a:off x="95250" y="950912"/>
            <a:ext cx="8797925"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1200"/>
              </a:spcAft>
              <a:buSzPct val="100000"/>
              <a:buFont typeface="Times New Roman" charset="0"/>
              <a:buChar char="→"/>
            </a:pPr>
            <a:r>
              <a:rPr lang="en-GB" sz="2000" b="1" dirty="0">
                <a:solidFill>
                  <a:srgbClr val="000080"/>
                </a:solidFill>
                <a:latin typeface="Palatino Linotype" charset="0"/>
                <a:sym typeface="Symbol" charset="0"/>
              </a:rPr>
              <a:t> </a:t>
            </a:r>
            <a:r>
              <a:rPr lang="en-GB" sz="2000" b="1" dirty="0" smtClean="0">
                <a:solidFill>
                  <a:srgbClr val="000080"/>
                </a:solidFill>
                <a:latin typeface="Palatino Linotype" charset="0"/>
                <a:sym typeface="Symbol" charset="0"/>
              </a:rPr>
              <a:t>DJF forecasts: NAO+ signal the third winter after eruptions</a:t>
            </a:r>
            <a:endParaRPr lang="en-GB" sz="2000" b="1" dirty="0">
              <a:solidFill>
                <a:srgbClr val="000080"/>
              </a:solidFill>
              <a:latin typeface="Palatino Linotype" charset="0"/>
              <a:sym typeface="Symbol" charset="0"/>
            </a:endParaRPr>
          </a:p>
        </p:txBody>
      </p:sp>
      <p:pic>
        <p:nvPicPr>
          <p:cNvPr id="13" name="image19.png" descr="assemble_SLP_NAO.png"/>
          <p:cNvPicPr/>
          <p:nvPr/>
        </p:nvPicPr>
        <p:blipFill rotWithShape="1">
          <a:blip r:embed="rId3"/>
          <a:srcRect l="52184" t="10600" r="4807" b="70023"/>
          <a:stretch/>
        </p:blipFill>
        <p:spPr>
          <a:xfrm>
            <a:off x="1261744" y="1387475"/>
            <a:ext cx="6550661" cy="3879849"/>
          </a:xfrm>
          <a:prstGeom prst="rect">
            <a:avLst/>
          </a:prstGeom>
          <a:ln/>
        </p:spPr>
      </p:pic>
      <p:sp>
        <p:nvSpPr>
          <p:cNvPr id="11"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smtClean="0">
                <a:solidFill>
                  <a:srgbClr val="FFFFFF"/>
                </a:solidFill>
              </a:rPr>
              <a:t>Paris, November, 2015</a:t>
            </a:r>
            <a:endParaRPr lang="en-US" sz="1000" dirty="0">
              <a:solidFill>
                <a:srgbClr val="FFFFFF"/>
              </a:solidFill>
            </a:endParaRPr>
          </a:p>
        </p:txBody>
      </p:sp>
    </p:spTree>
    <p:extLst>
      <p:ext uri="{BB962C8B-B14F-4D97-AF65-F5344CB8AC3E}">
        <p14:creationId xmlns:p14="http://schemas.microsoft.com/office/powerpoint/2010/main" val="46708013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1"/>
          </p:nvPr>
        </p:nvSpPr>
        <p:spPr/>
        <p:txBody>
          <a:bodyPr/>
          <a:lstStyle/>
          <a:p>
            <a:pPr>
              <a:defRPr/>
            </a:pPr>
            <a:fld id="{7F05A339-31EF-F141-930D-A1C24C0A2078}" type="slidenum">
              <a:rPr lang="es-ES"/>
              <a:pPr>
                <a:defRPr/>
              </a:pPr>
              <a:t>12</a:t>
            </a:fld>
            <a:endParaRPr lang="es-ES" dirty="0"/>
          </a:p>
        </p:txBody>
      </p:sp>
      <p:sp>
        <p:nvSpPr>
          <p:cNvPr id="19458"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dirty="0" smtClean="0">
                <a:latin typeface="Century Gothic" charset="0"/>
              </a:rPr>
              <a:t>Initialised forecasts</a:t>
            </a:r>
            <a:endParaRPr lang="en-US" b="1" cap="none" dirty="0">
              <a:latin typeface="Century Gothic" charset="0"/>
            </a:endParaRPr>
          </a:p>
        </p:txBody>
      </p:sp>
      <p:pic>
        <p:nvPicPr>
          <p:cNvPr id="46087" name="Picture 1"/>
          <p:cNvPicPr>
            <a:picLocks noChangeAspect="1" noChangeArrowheads="1"/>
          </p:cNvPicPr>
          <p:nvPr/>
        </p:nvPicPr>
        <p:blipFill>
          <a:blip r:embed="rId2">
            <a:extLst>
              <a:ext uri="{28A0092B-C50C-407E-A947-70E740481C1C}">
                <a14:useLocalDpi xmlns:a14="http://schemas.microsoft.com/office/drawing/2010/main" val="0"/>
              </a:ext>
            </a:extLst>
          </a:blip>
          <a:srcRect l="28841" r="17790"/>
          <a:stretch>
            <a:fillRect/>
          </a:stretch>
        </p:blipFill>
        <p:spPr bwMode="auto">
          <a:xfrm>
            <a:off x="7451725" y="188595"/>
            <a:ext cx="1081088" cy="771525"/>
          </a:xfrm>
          <a:prstGeom prst="rect">
            <a:avLst/>
          </a:prstGeom>
          <a:noFill/>
          <a:ln>
            <a:noFill/>
          </a:ln>
          <a:effectLst/>
          <a:extLst>
            <a:ext uri="{909E8E84-426E-40dd-AFC4-6F175D3DCCD1}">
              <a14:hiddenFill xmlns:a14="http://schemas.microsoft.com/office/drawing/2010/main">
                <a:blipFill dpi="0" rotWithShape="0">
                  <a:blip/>
                  <a:srcRect l="28841" r="177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9462" name="Rectangle 8"/>
          <p:cNvSpPr>
            <a:spLocks noChangeArrowheads="1"/>
          </p:cNvSpPr>
          <p:nvPr/>
        </p:nvSpPr>
        <p:spPr bwMode="auto">
          <a:xfrm>
            <a:off x="95250" y="4996180"/>
            <a:ext cx="90487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GB" sz="1800" b="1" i="1" dirty="0" smtClean="0">
                <a:solidFill>
                  <a:srgbClr val="000090"/>
                </a:solidFill>
                <a:latin typeface="Palatino Linotype" charset="0"/>
                <a:cs typeface="Palatino Linotype" charset="0"/>
              </a:rPr>
              <a:t>Winter NAO forecasted three year in advance (1</a:t>
            </a:r>
            <a:r>
              <a:rPr lang="en-GB" sz="1800" b="1" i="1" baseline="30000" dirty="0" smtClean="0">
                <a:solidFill>
                  <a:srgbClr val="000090"/>
                </a:solidFill>
                <a:latin typeface="Palatino Linotype" charset="0"/>
                <a:cs typeface="Palatino Linotype" charset="0"/>
              </a:rPr>
              <a:t>st</a:t>
            </a:r>
            <a:r>
              <a:rPr lang="en-GB" sz="1800" b="1" i="1" dirty="0" smtClean="0">
                <a:solidFill>
                  <a:srgbClr val="000090"/>
                </a:solidFill>
                <a:latin typeface="Palatino Linotype" charset="0"/>
                <a:cs typeface="Palatino Linotype" charset="0"/>
              </a:rPr>
              <a:t> </a:t>
            </a:r>
            <a:r>
              <a:rPr lang="fr-FR" sz="1800" b="1" i="1" dirty="0" smtClean="0">
                <a:solidFill>
                  <a:srgbClr val="000090"/>
                </a:solidFill>
                <a:latin typeface="Palatino Linotype"/>
                <a:cs typeface="Palatino Linotype"/>
              </a:rPr>
              <a:t>EOF </a:t>
            </a:r>
            <a:r>
              <a:rPr lang="fr-FR" sz="1800" b="1" i="1" dirty="0">
                <a:solidFill>
                  <a:srgbClr val="000090"/>
                </a:solidFill>
                <a:latin typeface="Palatino Linotype"/>
                <a:cs typeface="Palatino Linotype"/>
              </a:rPr>
              <a:t>of </a:t>
            </a:r>
            <a:r>
              <a:rPr lang="fr-FR" sz="1800" b="1" i="1" dirty="0" smtClean="0">
                <a:solidFill>
                  <a:srgbClr val="000090"/>
                </a:solidFill>
                <a:latin typeface="Palatino Linotype"/>
                <a:cs typeface="Palatino Linotype"/>
              </a:rPr>
              <a:t>SLP) </a:t>
            </a:r>
            <a:r>
              <a:rPr lang="fr-FR" sz="1800" b="1" i="1" dirty="0">
                <a:solidFill>
                  <a:srgbClr val="000090"/>
                </a:solidFill>
                <a:latin typeface="Palatino Linotype"/>
                <a:cs typeface="Palatino Linotype"/>
              </a:rPr>
              <a:t>in </a:t>
            </a:r>
            <a:r>
              <a:rPr lang="fr-FR" sz="1800" b="1" i="1" dirty="0" smtClean="0">
                <a:solidFill>
                  <a:srgbClr val="000090"/>
                </a:solidFill>
                <a:latin typeface="Palatino Linotype"/>
                <a:cs typeface="Palatino Linotype"/>
              </a:rPr>
              <a:t>simulations </a:t>
            </a:r>
            <a:r>
              <a:rPr lang="fr-FR" sz="1800" b="1" i="1" dirty="0" err="1" smtClean="0">
                <a:solidFill>
                  <a:srgbClr val="000090"/>
                </a:solidFill>
                <a:latin typeface="Palatino Linotype"/>
                <a:cs typeface="Palatino Linotype"/>
              </a:rPr>
              <a:t>initialised</a:t>
            </a:r>
            <a:r>
              <a:rPr lang="fr-FR" sz="1800" b="1" i="1" dirty="0" smtClean="0">
                <a:solidFill>
                  <a:srgbClr val="000090"/>
                </a:solidFill>
                <a:latin typeface="Palatino Linotype"/>
                <a:cs typeface="Palatino Linotype"/>
              </a:rPr>
              <a:t> </a:t>
            </a:r>
            <a:r>
              <a:rPr lang="fr-FR" sz="1800" b="1" i="1" dirty="0" err="1">
                <a:solidFill>
                  <a:srgbClr val="000090"/>
                </a:solidFill>
                <a:latin typeface="Palatino Linotype"/>
                <a:cs typeface="Palatino Linotype"/>
              </a:rPr>
              <a:t>each</a:t>
            </a:r>
            <a:r>
              <a:rPr lang="fr-FR" sz="1800" b="1" i="1" dirty="0">
                <a:solidFill>
                  <a:srgbClr val="000090"/>
                </a:solidFill>
                <a:latin typeface="Palatino Linotype"/>
                <a:cs typeface="Palatino Linotype"/>
              </a:rPr>
              <a:t> </a:t>
            </a:r>
            <a:r>
              <a:rPr lang="fr-FR" sz="1800" b="1" i="1" dirty="0" err="1" smtClean="0">
                <a:solidFill>
                  <a:srgbClr val="000090"/>
                </a:solidFill>
                <a:latin typeface="Palatino Linotype"/>
                <a:cs typeface="Palatino Linotype"/>
              </a:rPr>
              <a:t>year</a:t>
            </a:r>
            <a:r>
              <a:rPr lang="fr-FR" sz="1800" b="1" i="1" dirty="0" smtClean="0">
                <a:solidFill>
                  <a:srgbClr val="000090"/>
                </a:solidFill>
                <a:latin typeface="Palatino Linotype"/>
                <a:cs typeface="Palatino Linotype"/>
              </a:rPr>
              <a:t> </a:t>
            </a:r>
            <a:r>
              <a:rPr lang="fr-FR" sz="1800" b="1" i="1" dirty="0" err="1">
                <a:solidFill>
                  <a:srgbClr val="000090"/>
                </a:solidFill>
                <a:latin typeface="Palatino Linotype"/>
                <a:cs typeface="Palatino Linotype"/>
              </a:rPr>
              <a:t>from</a:t>
            </a:r>
            <a:r>
              <a:rPr lang="fr-FR" sz="1800" b="1" i="1" dirty="0">
                <a:solidFill>
                  <a:srgbClr val="000090"/>
                </a:solidFill>
                <a:latin typeface="Palatino Linotype"/>
                <a:cs typeface="Palatino Linotype"/>
              </a:rPr>
              <a:t> 1961 to 2001, </a:t>
            </a:r>
            <a:r>
              <a:rPr lang="fr-FR" sz="1800" b="1" i="1" dirty="0" err="1">
                <a:solidFill>
                  <a:srgbClr val="000090"/>
                </a:solidFill>
                <a:latin typeface="Palatino Linotype"/>
                <a:cs typeface="Palatino Linotype"/>
              </a:rPr>
              <a:t>including</a:t>
            </a:r>
            <a:r>
              <a:rPr lang="fr-FR" sz="1800" b="1" i="1" dirty="0">
                <a:solidFill>
                  <a:srgbClr val="000090"/>
                </a:solidFill>
                <a:latin typeface="Palatino Linotype"/>
                <a:cs typeface="Palatino Linotype"/>
              </a:rPr>
              <a:t> (</a:t>
            </a:r>
            <a:r>
              <a:rPr lang="fr-FR" sz="1800" b="1" i="1" dirty="0" err="1">
                <a:solidFill>
                  <a:srgbClr val="000090"/>
                </a:solidFill>
                <a:latin typeface="Palatino Linotype"/>
                <a:cs typeface="Palatino Linotype"/>
              </a:rPr>
              <a:t>red</a:t>
            </a:r>
            <a:r>
              <a:rPr lang="fr-FR" sz="1800" b="1" i="1" dirty="0">
                <a:solidFill>
                  <a:srgbClr val="000090"/>
                </a:solidFill>
                <a:latin typeface="Palatino Linotype"/>
                <a:cs typeface="Palatino Linotype"/>
              </a:rPr>
              <a:t>) and </a:t>
            </a:r>
            <a:r>
              <a:rPr lang="fr-FR" sz="1800" b="1" i="1" dirty="0" err="1">
                <a:solidFill>
                  <a:srgbClr val="000090"/>
                </a:solidFill>
                <a:latin typeface="Palatino Linotype"/>
                <a:cs typeface="Palatino Linotype"/>
              </a:rPr>
              <a:t>excluding</a:t>
            </a:r>
            <a:r>
              <a:rPr lang="fr-FR" sz="1800" b="1" i="1" dirty="0">
                <a:solidFill>
                  <a:srgbClr val="000090"/>
                </a:solidFill>
                <a:latin typeface="Palatino Linotype"/>
                <a:cs typeface="Palatino Linotype"/>
              </a:rPr>
              <a:t> (</a:t>
            </a:r>
            <a:r>
              <a:rPr lang="fr-FR" sz="1800" b="1" i="1" dirty="0" err="1">
                <a:solidFill>
                  <a:srgbClr val="000090"/>
                </a:solidFill>
                <a:latin typeface="Palatino Linotype"/>
                <a:cs typeface="Palatino Linotype"/>
              </a:rPr>
              <a:t>blue</a:t>
            </a:r>
            <a:r>
              <a:rPr lang="fr-FR" sz="1800" b="1" i="1" dirty="0">
                <a:solidFill>
                  <a:srgbClr val="000090"/>
                </a:solidFill>
                <a:latin typeface="Palatino Linotype"/>
                <a:cs typeface="Palatino Linotype"/>
              </a:rPr>
              <a:t>) the </a:t>
            </a:r>
            <a:r>
              <a:rPr lang="fr-FR" sz="1800" b="1" i="1" dirty="0" err="1">
                <a:solidFill>
                  <a:srgbClr val="000090"/>
                </a:solidFill>
                <a:latin typeface="Palatino Linotype"/>
                <a:cs typeface="Palatino Linotype"/>
              </a:rPr>
              <a:t>volcanic</a:t>
            </a:r>
            <a:r>
              <a:rPr lang="fr-FR" sz="1800" b="1" i="1" dirty="0">
                <a:solidFill>
                  <a:srgbClr val="000090"/>
                </a:solidFill>
                <a:latin typeface="Palatino Linotype"/>
                <a:cs typeface="Palatino Linotype"/>
              </a:rPr>
              <a:t> forcing. </a:t>
            </a:r>
            <a:r>
              <a:rPr lang="fr-FR" sz="1800" b="1" i="1" dirty="0" smtClean="0">
                <a:solidFill>
                  <a:srgbClr val="000090"/>
                </a:solidFill>
                <a:latin typeface="Palatino Linotype"/>
                <a:cs typeface="Palatino Linotype"/>
              </a:rPr>
              <a:t>Bold </a:t>
            </a:r>
            <a:r>
              <a:rPr lang="fr-FR" sz="1800" b="1" i="1" dirty="0" err="1">
                <a:solidFill>
                  <a:srgbClr val="000090"/>
                </a:solidFill>
                <a:latin typeface="Palatino Linotype"/>
                <a:cs typeface="Palatino Linotype"/>
              </a:rPr>
              <a:t>lines</a:t>
            </a:r>
            <a:r>
              <a:rPr lang="fr-FR" sz="1800" b="1" i="1" dirty="0">
                <a:solidFill>
                  <a:srgbClr val="000090"/>
                </a:solidFill>
                <a:latin typeface="Palatino Linotype"/>
                <a:cs typeface="Palatino Linotype"/>
              </a:rPr>
              <a:t> </a:t>
            </a:r>
            <a:r>
              <a:rPr lang="fr-FR" sz="1800" b="1" i="1" dirty="0" err="1">
                <a:solidFill>
                  <a:srgbClr val="000090"/>
                </a:solidFill>
                <a:latin typeface="Palatino Linotype"/>
                <a:cs typeface="Palatino Linotype"/>
              </a:rPr>
              <a:t>indicate</a:t>
            </a:r>
            <a:r>
              <a:rPr lang="fr-FR" sz="1800" b="1" i="1" dirty="0">
                <a:solidFill>
                  <a:srgbClr val="000090"/>
                </a:solidFill>
                <a:latin typeface="Palatino Linotype"/>
                <a:cs typeface="Palatino Linotype"/>
              </a:rPr>
              <a:t> the timing of the </a:t>
            </a:r>
            <a:r>
              <a:rPr lang="fr-FR" sz="1800" b="1" i="1" dirty="0" err="1" smtClean="0">
                <a:solidFill>
                  <a:srgbClr val="000090"/>
                </a:solidFill>
                <a:latin typeface="Palatino Linotype"/>
                <a:cs typeface="Palatino Linotype"/>
              </a:rPr>
              <a:t>eruptions</a:t>
            </a:r>
            <a:r>
              <a:rPr lang="fr-FR" sz="1800" b="1" i="1" dirty="0" smtClean="0">
                <a:solidFill>
                  <a:srgbClr val="000090"/>
                </a:solidFill>
                <a:latin typeface="Palatino Linotype"/>
                <a:cs typeface="Palatino Linotype"/>
              </a:rPr>
              <a:t>, light </a:t>
            </a:r>
            <a:r>
              <a:rPr lang="fr-FR" sz="1800" b="1" i="1" dirty="0" err="1">
                <a:solidFill>
                  <a:srgbClr val="000090"/>
                </a:solidFill>
                <a:latin typeface="Palatino Linotype"/>
                <a:cs typeface="Palatino Linotype"/>
              </a:rPr>
              <a:t>lines</a:t>
            </a:r>
            <a:r>
              <a:rPr lang="fr-FR" sz="1800" b="1" i="1" dirty="0">
                <a:solidFill>
                  <a:srgbClr val="000090"/>
                </a:solidFill>
                <a:latin typeface="Palatino Linotype"/>
                <a:cs typeface="Palatino Linotype"/>
              </a:rPr>
              <a:t> </a:t>
            </a:r>
            <a:r>
              <a:rPr lang="fr-FR" sz="1800" b="1" i="1" dirty="0" smtClean="0">
                <a:solidFill>
                  <a:srgbClr val="000090"/>
                </a:solidFill>
                <a:latin typeface="Palatino Linotype"/>
                <a:cs typeface="Palatino Linotype"/>
              </a:rPr>
              <a:t>the </a:t>
            </a:r>
            <a:r>
              <a:rPr lang="fr-FR" sz="1800" b="1" i="1" dirty="0" err="1">
                <a:solidFill>
                  <a:srgbClr val="000090"/>
                </a:solidFill>
                <a:latin typeface="Palatino Linotype"/>
                <a:cs typeface="Palatino Linotype"/>
              </a:rPr>
              <a:t>third</a:t>
            </a:r>
            <a:r>
              <a:rPr lang="fr-FR" sz="1800" b="1" i="1" dirty="0">
                <a:solidFill>
                  <a:srgbClr val="000090"/>
                </a:solidFill>
                <a:latin typeface="Palatino Linotype"/>
                <a:cs typeface="Palatino Linotype"/>
              </a:rPr>
              <a:t> </a:t>
            </a:r>
            <a:r>
              <a:rPr lang="fr-FR" sz="1800" b="1" i="1" dirty="0" err="1">
                <a:solidFill>
                  <a:srgbClr val="000090"/>
                </a:solidFill>
                <a:latin typeface="Palatino Linotype"/>
                <a:cs typeface="Palatino Linotype"/>
              </a:rPr>
              <a:t>winter</a:t>
            </a:r>
            <a:r>
              <a:rPr lang="fr-FR" sz="1800" b="1" i="1" dirty="0">
                <a:solidFill>
                  <a:srgbClr val="000090"/>
                </a:solidFill>
                <a:latin typeface="Palatino Linotype"/>
                <a:cs typeface="Palatino Linotype"/>
              </a:rPr>
              <a:t> </a:t>
            </a:r>
            <a:r>
              <a:rPr lang="fr-FR" sz="1800" b="1" i="1" dirty="0" err="1">
                <a:solidFill>
                  <a:srgbClr val="000090"/>
                </a:solidFill>
                <a:latin typeface="Palatino Linotype"/>
                <a:cs typeface="Palatino Linotype"/>
              </a:rPr>
              <a:t>following</a:t>
            </a:r>
            <a:r>
              <a:rPr lang="fr-FR" sz="1800" b="1" i="1" dirty="0">
                <a:solidFill>
                  <a:srgbClr val="000090"/>
                </a:solidFill>
                <a:latin typeface="Palatino Linotype"/>
                <a:cs typeface="Palatino Linotype"/>
              </a:rPr>
              <a:t> </a:t>
            </a:r>
            <a:r>
              <a:rPr lang="fr-FR" sz="1800" b="1" i="1" dirty="0" smtClean="0">
                <a:solidFill>
                  <a:srgbClr val="000090"/>
                </a:solidFill>
                <a:latin typeface="Palatino Linotype"/>
                <a:cs typeface="Palatino Linotype"/>
              </a:rPr>
              <a:t>the </a:t>
            </a:r>
            <a:r>
              <a:rPr lang="fr-FR" sz="1800" b="1" i="1" dirty="0" err="1" smtClean="0">
                <a:solidFill>
                  <a:srgbClr val="000090"/>
                </a:solidFill>
                <a:latin typeface="Palatino Linotype"/>
                <a:cs typeface="Palatino Linotype"/>
              </a:rPr>
              <a:t>eruptions</a:t>
            </a:r>
            <a:r>
              <a:rPr lang="fr-FR" sz="1800" b="1" i="1" dirty="0" smtClean="0">
                <a:solidFill>
                  <a:srgbClr val="000090"/>
                </a:solidFill>
                <a:latin typeface="Palatino Linotype"/>
                <a:cs typeface="Palatino Linotype"/>
              </a:rPr>
              <a:t>. Black </a:t>
            </a:r>
            <a:r>
              <a:rPr lang="fr-FR" sz="1800" b="1" i="1" dirty="0">
                <a:solidFill>
                  <a:srgbClr val="000090"/>
                </a:solidFill>
                <a:latin typeface="Palatino Linotype"/>
                <a:cs typeface="Palatino Linotype"/>
              </a:rPr>
              <a:t>crosses </a:t>
            </a:r>
            <a:r>
              <a:rPr lang="fr-FR" sz="1800" b="1" i="1" dirty="0" smtClean="0">
                <a:solidFill>
                  <a:srgbClr val="000090"/>
                </a:solidFill>
                <a:latin typeface="Palatino Linotype"/>
                <a:cs typeface="Palatino Linotype"/>
              </a:rPr>
              <a:t>show the JRA NAO index</a:t>
            </a:r>
            <a:r>
              <a:rPr lang="en-GB" sz="1800" b="1" i="1" dirty="0" smtClean="0">
                <a:solidFill>
                  <a:srgbClr val="000090"/>
                </a:solidFill>
                <a:latin typeface="Palatino Linotype"/>
                <a:cs typeface="Palatino Linotype"/>
              </a:rPr>
              <a:t>.</a:t>
            </a:r>
            <a:endParaRPr lang="en-GB" sz="1800" b="1" i="1" dirty="0">
              <a:solidFill>
                <a:srgbClr val="000090"/>
              </a:solidFill>
              <a:latin typeface="Palatino Linotype"/>
              <a:cs typeface="Palatino Linotype"/>
            </a:endParaRPr>
          </a:p>
        </p:txBody>
      </p:sp>
      <p:sp>
        <p:nvSpPr>
          <p:cNvPr id="19464" name="Text Box 3"/>
          <p:cNvSpPr txBox="1">
            <a:spLocks noChangeArrowheads="1"/>
          </p:cNvSpPr>
          <p:nvPr/>
        </p:nvSpPr>
        <p:spPr bwMode="auto">
          <a:xfrm>
            <a:off x="95250" y="950912"/>
            <a:ext cx="8797925"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1200"/>
              </a:spcAft>
              <a:buSzPct val="100000"/>
              <a:buFont typeface="Times New Roman" charset="0"/>
              <a:buChar char="→"/>
            </a:pPr>
            <a:r>
              <a:rPr lang="en-GB" sz="2000" b="1" dirty="0">
                <a:solidFill>
                  <a:srgbClr val="000080"/>
                </a:solidFill>
                <a:latin typeface="Palatino Linotype" charset="0"/>
                <a:sym typeface="Symbol" charset="0"/>
              </a:rPr>
              <a:t> </a:t>
            </a:r>
            <a:r>
              <a:rPr lang="en-GB" sz="2000" b="1" dirty="0" smtClean="0">
                <a:solidFill>
                  <a:srgbClr val="000080"/>
                </a:solidFill>
                <a:latin typeface="Palatino Linotype" charset="0"/>
                <a:sym typeface="Symbol" charset="0"/>
              </a:rPr>
              <a:t>DJF forecasts: NAO+ signal the third winter after eruptions</a:t>
            </a:r>
            <a:endParaRPr lang="en-GB" sz="2000" b="1" dirty="0">
              <a:solidFill>
                <a:srgbClr val="000080"/>
              </a:solidFill>
              <a:latin typeface="Palatino Linotype" charset="0"/>
              <a:sym typeface="Symbol" charset="0"/>
            </a:endParaRPr>
          </a:p>
        </p:txBody>
      </p:sp>
      <p:pic>
        <p:nvPicPr>
          <p:cNvPr id="13" name="image19.png" descr="assemble_SLP_NAO.png"/>
          <p:cNvPicPr/>
          <p:nvPr/>
        </p:nvPicPr>
        <p:blipFill rotWithShape="1">
          <a:blip r:embed="rId3"/>
          <a:srcRect l="52184" t="10600" r="4807" b="70023"/>
          <a:stretch/>
        </p:blipFill>
        <p:spPr>
          <a:xfrm>
            <a:off x="1261744" y="1387475"/>
            <a:ext cx="6550661" cy="3879849"/>
          </a:xfrm>
          <a:prstGeom prst="rect">
            <a:avLst/>
          </a:prstGeom>
          <a:ln/>
        </p:spPr>
      </p:pic>
      <p:sp>
        <p:nvSpPr>
          <p:cNvPr id="11"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smtClean="0">
                <a:solidFill>
                  <a:srgbClr val="FFFFFF"/>
                </a:solidFill>
              </a:rPr>
              <a:t>Paris, November, 2015</a:t>
            </a:r>
            <a:endParaRPr lang="en-US" sz="1000" dirty="0">
              <a:solidFill>
                <a:srgbClr val="FFFFFF"/>
              </a:solidFill>
            </a:endParaRPr>
          </a:p>
        </p:txBody>
      </p:sp>
      <p:sp>
        <p:nvSpPr>
          <p:cNvPr id="9" name="Ellipse 8"/>
          <p:cNvSpPr/>
          <p:nvPr/>
        </p:nvSpPr>
        <p:spPr>
          <a:xfrm>
            <a:off x="4572000" y="1988820"/>
            <a:ext cx="720090" cy="1800225"/>
          </a:xfrm>
          <a:prstGeom prst="ellipse">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2211720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1" descr="sarychev_volcan_nasa.jpeg"/>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7515" t="-17" r="26722" b="17"/>
          <a:stretch/>
        </p:blipFill>
        <p:spPr>
          <a:xfrm rot="16200000">
            <a:off x="1850367" y="151455"/>
            <a:ext cx="5083222" cy="6840858"/>
          </a:xfrm>
          <a:prstGeom prst="rect">
            <a:avLst/>
          </a:prstGeom>
          <a:effectLst>
            <a:outerShdw blurRad="50800" dist="50800" dir="5400000" algn="ctr" rotWithShape="0">
              <a:srgbClr val="000000">
                <a:alpha val="4000"/>
              </a:srgbClr>
            </a:outerShdw>
          </a:effectLst>
        </p:spPr>
      </p:pic>
      <p:sp>
        <p:nvSpPr>
          <p:cNvPr id="5" name="Slide Number Placeholder 5"/>
          <p:cNvSpPr>
            <a:spLocks noGrp="1"/>
          </p:cNvSpPr>
          <p:nvPr>
            <p:ph type="sldNum" sz="quarter" idx="11"/>
          </p:nvPr>
        </p:nvSpPr>
        <p:spPr/>
        <p:txBody>
          <a:bodyPr/>
          <a:lstStyle/>
          <a:p>
            <a:pPr>
              <a:defRPr/>
            </a:pPr>
            <a:fld id="{FEEDE119-5AF5-9C41-B1F8-A6D3D5F51E17}" type="slidenum">
              <a:rPr lang="es-ES"/>
              <a:pPr>
                <a:defRPr/>
              </a:pPr>
              <a:t>13</a:t>
            </a:fld>
            <a:endParaRPr lang="es-ES" dirty="0"/>
          </a:p>
        </p:txBody>
      </p:sp>
      <p:pic>
        <p:nvPicPr>
          <p:cNvPr id="7177"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28841" r="17790" b="14144"/>
          <a:stretch/>
        </p:blipFill>
        <p:spPr bwMode="auto">
          <a:xfrm>
            <a:off x="7451725" y="188595"/>
            <a:ext cx="1081088" cy="661988"/>
          </a:xfrm>
          <a:prstGeom prst="rect">
            <a:avLst/>
          </a:prstGeom>
          <a:noFill/>
          <a:ln>
            <a:noFill/>
          </a:ln>
          <a:effectLst/>
          <a:extLst>
            <a:ext uri="{909E8E84-426E-40dd-AFC4-6F175D3DCCD1}">
              <a14:hiddenFill xmlns:a14="http://schemas.microsoft.com/office/drawing/2010/main">
                <a:blipFill dpi="0" rotWithShape="0">
                  <a:blip/>
                  <a:srcRect l="28841" r="177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7412" name="Text Box 3"/>
          <p:cNvSpPr txBox="1">
            <a:spLocks noChangeArrowheads="1"/>
          </p:cNvSpPr>
          <p:nvPr/>
        </p:nvSpPr>
        <p:spPr bwMode="auto">
          <a:xfrm>
            <a:off x="971550" y="4004945"/>
            <a:ext cx="7200900" cy="1944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2400"/>
              </a:spcAft>
              <a:buSzPct val="100000"/>
              <a:buFont typeface="Times New Roman" charset="0"/>
              <a:buChar char="→"/>
            </a:pPr>
            <a:r>
              <a:rPr lang="en-GB" b="1" dirty="0">
                <a:solidFill>
                  <a:srgbClr val="000080"/>
                </a:solidFill>
                <a:latin typeface="Palatino Linotype" charset="0"/>
              </a:rPr>
              <a:t> </a:t>
            </a:r>
            <a:r>
              <a:rPr lang="en-GB" dirty="0" smtClean="0">
                <a:solidFill>
                  <a:srgbClr val="000080"/>
                </a:solidFill>
                <a:latin typeface="Palatino Linotype" charset="0"/>
              </a:rPr>
              <a:t>NAO response in initialised forecasts</a:t>
            </a:r>
            <a:endParaRPr lang="en-GB" dirty="0">
              <a:solidFill>
                <a:srgbClr val="000080"/>
              </a:solidFill>
              <a:latin typeface="Palatino Linotype" charset="0"/>
            </a:endParaRPr>
          </a:p>
          <a:p>
            <a:pPr eaLnBrk="1" hangingPunct="1">
              <a:spcAft>
                <a:spcPts val="2400"/>
              </a:spcAft>
              <a:buSzPct val="100000"/>
              <a:buFont typeface="Times New Roman" charset="0"/>
              <a:buChar char="→"/>
            </a:pPr>
            <a:r>
              <a:rPr lang="en-GB" dirty="0">
                <a:solidFill>
                  <a:srgbClr val="000080"/>
                </a:solidFill>
                <a:latin typeface="Palatino Linotype" charset="0"/>
                <a:sym typeface="Symbol" charset="0"/>
              </a:rPr>
              <a:t> </a:t>
            </a:r>
            <a:r>
              <a:rPr lang="en-GB" b="1" dirty="0" smtClean="0">
                <a:solidFill>
                  <a:srgbClr val="000080"/>
                </a:solidFill>
                <a:latin typeface="Palatino Linotype" charset="0"/>
                <a:sym typeface="Symbol" charset="0"/>
              </a:rPr>
              <a:t>Modulation of the NAO response by the AMO</a:t>
            </a:r>
          </a:p>
          <a:p>
            <a:pPr eaLnBrk="1" hangingPunct="1">
              <a:spcAft>
                <a:spcPts val="2400"/>
              </a:spcAft>
              <a:buSzPct val="100000"/>
              <a:buFont typeface="Times New Roman" charset="0"/>
              <a:buChar char="→"/>
            </a:pPr>
            <a:r>
              <a:rPr lang="en-GB" dirty="0">
                <a:solidFill>
                  <a:srgbClr val="000080"/>
                </a:solidFill>
                <a:latin typeface="Palatino Linotype" charset="0"/>
                <a:sym typeface="Symbol" charset="0"/>
              </a:rPr>
              <a:t> </a:t>
            </a:r>
            <a:r>
              <a:rPr lang="en-GB" dirty="0" err="1" smtClean="0">
                <a:solidFill>
                  <a:srgbClr val="000080"/>
                </a:solidFill>
                <a:latin typeface="Palatino Linotype" charset="0"/>
                <a:sym typeface="Symbol" charset="0"/>
              </a:rPr>
              <a:t>Teleconnections</a:t>
            </a:r>
            <a:r>
              <a:rPr lang="en-GB" dirty="0" smtClean="0">
                <a:solidFill>
                  <a:srgbClr val="000080"/>
                </a:solidFill>
                <a:latin typeface="Palatino Linotype" charset="0"/>
                <a:sym typeface="Symbol" charset="0"/>
              </a:rPr>
              <a:t> with the ENSO?</a:t>
            </a:r>
            <a:endParaRPr lang="en-GB" dirty="0">
              <a:solidFill>
                <a:srgbClr val="000080"/>
              </a:solidFill>
              <a:latin typeface="Palatino Linotype" charset="0"/>
              <a:sym typeface="Symbol" charset="0"/>
            </a:endParaRPr>
          </a:p>
        </p:txBody>
      </p:sp>
      <p:sp>
        <p:nvSpPr>
          <p:cNvPr id="8"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smtClean="0">
                <a:solidFill>
                  <a:srgbClr val="FFFFFF"/>
                </a:solidFill>
              </a:rPr>
              <a:t>Paris, November, 2015</a:t>
            </a:r>
            <a:endParaRPr lang="en-US" sz="1000" dirty="0">
              <a:solidFill>
                <a:srgbClr val="FFFFFF"/>
              </a:solidFill>
            </a:endParaRPr>
          </a:p>
        </p:txBody>
      </p:sp>
    </p:spTree>
    <p:extLst>
      <p:ext uri="{BB962C8B-B14F-4D97-AF65-F5344CB8AC3E}">
        <p14:creationId xmlns:p14="http://schemas.microsoft.com/office/powerpoint/2010/main" val="189883700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1"/>
          </p:nvPr>
        </p:nvSpPr>
        <p:spPr/>
        <p:txBody>
          <a:bodyPr/>
          <a:lstStyle/>
          <a:p>
            <a:pPr>
              <a:defRPr/>
            </a:pPr>
            <a:fld id="{7F05A339-31EF-F141-930D-A1C24C0A2078}" type="slidenum">
              <a:rPr lang="es-ES"/>
              <a:pPr>
                <a:defRPr/>
              </a:pPr>
              <a:t>14</a:t>
            </a:fld>
            <a:endParaRPr lang="es-ES" dirty="0"/>
          </a:p>
        </p:txBody>
      </p:sp>
      <p:sp>
        <p:nvSpPr>
          <p:cNvPr id="19458"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dirty="0" smtClean="0">
                <a:latin typeface="Century Gothic" charset="0"/>
              </a:rPr>
              <a:t>Volcanoes,</a:t>
            </a:r>
            <a:r>
              <a:rPr lang="en-GB" b="1" cap="none" dirty="0">
                <a:latin typeface="Century Gothic" charset="0"/>
              </a:rPr>
              <a:t> </a:t>
            </a:r>
            <a:r>
              <a:rPr lang="en-GB" b="1" cap="none" dirty="0" smtClean="0">
                <a:latin typeface="Century Gothic" charset="0"/>
              </a:rPr>
              <a:t>NAO and the AMO</a:t>
            </a:r>
            <a:endParaRPr lang="en-US" b="1" cap="none" dirty="0">
              <a:latin typeface="Century Gothic" charset="0"/>
            </a:endParaRPr>
          </a:p>
        </p:txBody>
      </p:sp>
      <p:pic>
        <p:nvPicPr>
          <p:cNvPr id="46087" name="Picture 1"/>
          <p:cNvPicPr>
            <a:picLocks noChangeAspect="1" noChangeArrowheads="1"/>
          </p:cNvPicPr>
          <p:nvPr/>
        </p:nvPicPr>
        <p:blipFill>
          <a:blip r:embed="rId2">
            <a:extLst>
              <a:ext uri="{28A0092B-C50C-407E-A947-70E740481C1C}">
                <a14:useLocalDpi xmlns:a14="http://schemas.microsoft.com/office/drawing/2010/main" val="0"/>
              </a:ext>
            </a:extLst>
          </a:blip>
          <a:srcRect l="28841" r="17790"/>
          <a:stretch>
            <a:fillRect/>
          </a:stretch>
        </p:blipFill>
        <p:spPr bwMode="auto">
          <a:xfrm>
            <a:off x="7451725" y="188595"/>
            <a:ext cx="1081088" cy="771525"/>
          </a:xfrm>
          <a:prstGeom prst="rect">
            <a:avLst/>
          </a:prstGeom>
          <a:noFill/>
          <a:ln>
            <a:noFill/>
          </a:ln>
          <a:effectLst/>
          <a:extLst>
            <a:ext uri="{909E8E84-426E-40dd-AFC4-6F175D3DCCD1}">
              <a14:hiddenFill xmlns:a14="http://schemas.microsoft.com/office/drawing/2010/main">
                <a:blipFill dpi="0" rotWithShape="0">
                  <a:blip/>
                  <a:srcRect l="28841" r="177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9462" name="Rectangle 8"/>
          <p:cNvSpPr>
            <a:spLocks noChangeArrowheads="1"/>
          </p:cNvSpPr>
          <p:nvPr/>
        </p:nvSpPr>
        <p:spPr bwMode="auto">
          <a:xfrm>
            <a:off x="95250" y="5302984"/>
            <a:ext cx="90487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fr-FR" sz="1800" b="1" i="1" dirty="0">
                <a:solidFill>
                  <a:srgbClr val="000090"/>
                </a:solidFill>
                <a:latin typeface="Palatino Linotype"/>
                <a:cs typeface="Palatino Linotype"/>
              </a:rPr>
              <a:t>Winter surface </a:t>
            </a:r>
            <a:r>
              <a:rPr lang="fr-FR" sz="1800" b="1" i="1" dirty="0" err="1">
                <a:solidFill>
                  <a:srgbClr val="000090"/>
                </a:solidFill>
                <a:latin typeface="Palatino Linotype"/>
                <a:cs typeface="Palatino Linotype"/>
              </a:rPr>
              <a:t>temperature</a:t>
            </a:r>
            <a:r>
              <a:rPr lang="fr-FR" sz="1800" b="1" i="1" dirty="0">
                <a:solidFill>
                  <a:srgbClr val="000090"/>
                </a:solidFill>
                <a:latin typeface="Palatino Linotype"/>
                <a:cs typeface="Palatino Linotype"/>
              </a:rPr>
              <a:t> (</a:t>
            </a:r>
            <a:r>
              <a:rPr lang="fr-FR" sz="1800" b="1" i="1" dirty="0" err="1">
                <a:solidFill>
                  <a:srgbClr val="000090"/>
                </a:solidFill>
                <a:latin typeface="Palatino Linotype"/>
                <a:cs typeface="Palatino Linotype"/>
              </a:rPr>
              <a:t>left</a:t>
            </a:r>
            <a:r>
              <a:rPr lang="fr-FR" sz="1800" b="1" i="1" dirty="0">
                <a:solidFill>
                  <a:srgbClr val="000090"/>
                </a:solidFill>
                <a:latin typeface="Palatino Linotype"/>
                <a:cs typeface="Palatino Linotype"/>
              </a:rPr>
              <a:t>) and SLP (right) </a:t>
            </a:r>
            <a:r>
              <a:rPr lang="fr-FR" sz="1800" b="1" i="1" dirty="0" err="1">
                <a:solidFill>
                  <a:srgbClr val="000090"/>
                </a:solidFill>
                <a:latin typeface="Palatino Linotype"/>
                <a:cs typeface="Palatino Linotype"/>
              </a:rPr>
              <a:t>differences</a:t>
            </a:r>
            <a:r>
              <a:rPr lang="fr-FR" sz="1800" b="1" i="1" dirty="0">
                <a:solidFill>
                  <a:srgbClr val="000090"/>
                </a:solidFill>
                <a:latin typeface="Palatino Linotype"/>
                <a:cs typeface="Palatino Linotype"/>
              </a:rPr>
              <a:t> </a:t>
            </a:r>
            <a:r>
              <a:rPr lang="fr-FR" sz="1800" b="1" i="1" dirty="0" err="1">
                <a:solidFill>
                  <a:srgbClr val="000090"/>
                </a:solidFill>
                <a:latin typeface="Palatino Linotype"/>
                <a:cs typeface="Palatino Linotype"/>
              </a:rPr>
              <a:t>between</a:t>
            </a:r>
            <a:r>
              <a:rPr lang="fr-FR" sz="1800" b="1" i="1" dirty="0">
                <a:solidFill>
                  <a:srgbClr val="000090"/>
                </a:solidFill>
                <a:latin typeface="Palatino Linotype"/>
                <a:cs typeface="Palatino Linotype"/>
              </a:rPr>
              <a:t> </a:t>
            </a:r>
            <a:r>
              <a:rPr lang="fr-FR" sz="1800" b="1" i="1" dirty="0" err="1">
                <a:solidFill>
                  <a:srgbClr val="000090"/>
                </a:solidFill>
                <a:latin typeface="Palatino Linotype"/>
                <a:cs typeface="Palatino Linotype"/>
              </a:rPr>
              <a:t>extreme</a:t>
            </a:r>
            <a:r>
              <a:rPr lang="fr-FR" sz="1800" b="1" i="1" dirty="0">
                <a:solidFill>
                  <a:srgbClr val="000090"/>
                </a:solidFill>
                <a:latin typeface="Palatino Linotype"/>
                <a:cs typeface="Palatino Linotype"/>
              </a:rPr>
              <a:t> phases of the AMO in a CNRM-CM5 control simulation (cold AMO minus warm AMO). </a:t>
            </a:r>
            <a:endParaRPr lang="en-GB" sz="1800" b="1" i="1" dirty="0">
              <a:solidFill>
                <a:srgbClr val="000090"/>
              </a:solidFill>
              <a:latin typeface="Palatino Linotype"/>
              <a:cs typeface="Palatino Linotype"/>
            </a:endParaRPr>
          </a:p>
        </p:txBody>
      </p:sp>
      <p:sp>
        <p:nvSpPr>
          <p:cNvPr id="19464" name="Text Box 3"/>
          <p:cNvSpPr txBox="1">
            <a:spLocks noChangeArrowheads="1"/>
          </p:cNvSpPr>
          <p:nvPr/>
        </p:nvSpPr>
        <p:spPr bwMode="auto">
          <a:xfrm>
            <a:off x="95250" y="1192212"/>
            <a:ext cx="8797925"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1200"/>
              </a:spcAft>
              <a:buSzPct val="100000"/>
              <a:buFont typeface="Times New Roman" charset="0"/>
              <a:buChar char="→"/>
            </a:pPr>
            <a:r>
              <a:rPr lang="en-GB" sz="2000" b="1" dirty="0">
                <a:solidFill>
                  <a:srgbClr val="000080"/>
                </a:solidFill>
                <a:latin typeface="Palatino Linotype" charset="0"/>
                <a:sym typeface="Symbol" charset="0"/>
              </a:rPr>
              <a:t> </a:t>
            </a:r>
            <a:r>
              <a:rPr lang="en-GB" sz="2000" b="1" dirty="0" smtClean="0">
                <a:solidFill>
                  <a:srgbClr val="000080"/>
                </a:solidFill>
                <a:latin typeface="Palatino Linotype" charset="0"/>
                <a:sym typeface="Symbol" charset="0"/>
              </a:rPr>
              <a:t>Extreme phases of the AMO in CNRM-CM5</a:t>
            </a:r>
            <a:endParaRPr lang="en-GB" sz="2000" b="1" dirty="0">
              <a:solidFill>
                <a:srgbClr val="000080"/>
              </a:solidFill>
              <a:latin typeface="Palatino Linotype" charset="0"/>
              <a:sym typeface="Symbol" charset="0"/>
            </a:endParaRPr>
          </a:p>
        </p:txBody>
      </p:sp>
      <p:pic>
        <p:nvPicPr>
          <p:cNvPr id="9" name="image20.png" descr="winter_T_diff_AMO_5yrs.png"/>
          <p:cNvPicPr/>
          <p:nvPr/>
        </p:nvPicPr>
        <p:blipFill rotWithShape="1">
          <a:blip r:embed="rId3"/>
          <a:srcRect t="5553"/>
          <a:stretch/>
        </p:blipFill>
        <p:spPr>
          <a:xfrm>
            <a:off x="162560" y="2159000"/>
            <a:ext cx="4320540" cy="3060464"/>
          </a:xfrm>
          <a:prstGeom prst="rect">
            <a:avLst/>
          </a:prstGeom>
          <a:ln/>
        </p:spPr>
      </p:pic>
      <p:pic>
        <p:nvPicPr>
          <p:cNvPr id="10" name="image58.png" descr="winter_SLP_diff_AMO_5yrs.png"/>
          <p:cNvPicPr/>
          <p:nvPr/>
        </p:nvPicPr>
        <p:blipFill rotWithShape="1">
          <a:blip r:embed="rId4"/>
          <a:srcRect t="5536"/>
          <a:stretch/>
        </p:blipFill>
        <p:spPr>
          <a:xfrm>
            <a:off x="4640579" y="2158999"/>
            <a:ext cx="4293621" cy="3070225"/>
          </a:xfrm>
          <a:prstGeom prst="rect">
            <a:avLst/>
          </a:prstGeom>
          <a:ln/>
        </p:spPr>
      </p:pic>
      <p:sp>
        <p:nvSpPr>
          <p:cNvPr id="11"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smtClean="0">
                <a:solidFill>
                  <a:srgbClr val="FFFFFF"/>
                </a:solidFill>
              </a:rPr>
              <a:t>Paris, November, 2015</a:t>
            </a:r>
            <a:endParaRPr lang="en-US" sz="1000" dirty="0">
              <a:solidFill>
                <a:srgbClr val="FFFFFF"/>
              </a:solidFill>
            </a:endParaRPr>
          </a:p>
        </p:txBody>
      </p:sp>
    </p:spTree>
    <p:extLst>
      <p:ext uri="{BB962C8B-B14F-4D97-AF65-F5344CB8AC3E}">
        <p14:creationId xmlns:p14="http://schemas.microsoft.com/office/powerpoint/2010/main" val="337266753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1"/>
          </p:nvPr>
        </p:nvSpPr>
        <p:spPr/>
        <p:txBody>
          <a:bodyPr/>
          <a:lstStyle/>
          <a:p>
            <a:pPr>
              <a:defRPr/>
            </a:pPr>
            <a:fld id="{7F05A339-31EF-F141-930D-A1C24C0A2078}" type="slidenum">
              <a:rPr lang="es-ES"/>
              <a:pPr>
                <a:defRPr/>
              </a:pPr>
              <a:t>15</a:t>
            </a:fld>
            <a:endParaRPr lang="es-ES" dirty="0"/>
          </a:p>
        </p:txBody>
      </p:sp>
      <p:sp>
        <p:nvSpPr>
          <p:cNvPr id="19458"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dirty="0" smtClean="0">
                <a:latin typeface="Century Gothic" charset="0"/>
              </a:rPr>
              <a:t>Volcanoes,</a:t>
            </a:r>
            <a:r>
              <a:rPr lang="en-GB" b="1" cap="none" dirty="0">
                <a:latin typeface="Century Gothic" charset="0"/>
              </a:rPr>
              <a:t> </a:t>
            </a:r>
            <a:r>
              <a:rPr lang="en-GB" b="1" cap="none" dirty="0" smtClean="0">
                <a:latin typeface="Century Gothic" charset="0"/>
              </a:rPr>
              <a:t>NAO and the AMO</a:t>
            </a:r>
            <a:endParaRPr lang="en-US" b="1" cap="none" dirty="0">
              <a:latin typeface="Century Gothic" charset="0"/>
            </a:endParaRPr>
          </a:p>
        </p:txBody>
      </p:sp>
      <p:pic>
        <p:nvPicPr>
          <p:cNvPr id="46087" name="Picture 1"/>
          <p:cNvPicPr>
            <a:picLocks noChangeAspect="1" noChangeArrowheads="1"/>
          </p:cNvPicPr>
          <p:nvPr/>
        </p:nvPicPr>
        <p:blipFill>
          <a:blip r:embed="rId2">
            <a:extLst>
              <a:ext uri="{28A0092B-C50C-407E-A947-70E740481C1C}">
                <a14:useLocalDpi xmlns:a14="http://schemas.microsoft.com/office/drawing/2010/main" val="0"/>
              </a:ext>
            </a:extLst>
          </a:blip>
          <a:srcRect l="28841" r="17790"/>
          <a:stretch>
            <a:fillRect/>
          </a:stretch>
        </p:blipFill>
        <p:spPr bwMode="auto">
          <a:xfrm>
            <a:off x="7451725" y="188595"/>
            <a:ext cx="1081088" cy="771525"/>
          </a:xfrm>
          <a:prstGeom prst="rect">
            <a:avLst/>
          </a:prstGeom>
          <a:noFill/>
          <a:ln>
            <a:noFill/>
          </a:ln>
          <a:effectLst/>
          <a:extLst>
            <a:ext uri="{909E8E84-426E-40dd-AFC4-6F175D3DCCD1}">
              <a14:hiddenFill xmlns:a14="http://schemas.microsoft.com/office/drawing/2010/main">
                <a:blipFill dpi="0" rotWithShape="0">
                  <a:blip/>
                  <a:srcRect l="28841" r="177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9462" name="Rectangle 8"/>
          <p:cNvSpPr>
            <a:spLocks noChangeArrowheads="1"/>
          </p:cNvSpPr>
          <p:nvPr/>
        </p:nvSpPr>
        <p:spPr bwMode="auto">
          <a:xfrm>
            <a:off x="95250" y="5582384"/>
            <a:ext cx="90487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fr-FR" sz="1800" b="1" i="1" dirty="0">
                <a:solidFill>
                  <a:srgbClr val="000090"/>
                </a:solidFill>
                <a:latin typeface="Palatino Linotype"/>
                <a:cs typeface="Palatino Linotype"/>
              </a:rPr>
              <a:t>G</a:t>
            </a:r>
            <a:r>
              <a:rPr lang="fr-FR" sz="1800" b="1" i="1" dirty="0" smtClean="0">
                <a:solidFill>
                  <a:srgbClr val="000090"/>
                </a:solidFill>
                <a:latin typeface="Palatino Linotype"/>
                <a:cs typeface="Palatino Linotype"/>
              </a:rPr>
              <a:t>lobal </a:t>
            </a:r>
            <a:r>
              <a:rPr lang="fr-FR" sz="1800" b="1" i="1" dirty="0" err="1">
                <a:solidFill>
                  <a:srgbClr val="000090"/>
                </a:solidFill>
                <a:latin typeface="Palatino Linotype"/>
                <a:cs typeface="Palatino Linotype"/>
              </a:rPr>
              <a:t>temperature</a:t>
            </a:r>
            <a:r>
              <a:rPr lang="fr-FR" sz="1800" b="1" i="1" dirty="0">
                <a:solidFill>
                  <a:srgbClr val="000090"/>
                </a:solidFill>
                <a:latin typeface="Palatino Linotype"/>
                <a:cs typeface="Palatino Linotype"/>
              </a:rPr>
              <a:t> (</a:t>
            </a:r>
            <a:r>
              <a:rPr lang="fr-FR" sz="1800" b="1" i="1" dirty="0" err="1">
                <a:solidFill>
                  <a:srgbClr val="000090"/>
                </a:solidFill>
                <a:latin typeface="Palatino Linotype"/>
                <a:cs typeface="Palatino Linotype"/>
              </a:rPr>
              <a:t>experiments</a:t>
            </a:r>
            <a:r>
              <a:rPr lang="fr-FR" sz="1800" b="1" i="1" dirty="0">
                <a:solidFill>
                  <a:srgbClr val="000090"/>
                </a:solidFill>
                <a:latin typeface="Palatino Linotype"/>
                <a:cs typeface="Palatino Linotype"/>
              </a:rPr>
              <a:t> </a:t>
            </a:r>
            <a:r>
              <a:rPr lang="fr-FR" sz="1800" b="1" i="1" dirty="0" err="1">
                <a:solidFill>
                  <a:srgbClr val="000090"/>
                </a:solidFill>
                <a:latin typeface="Palatino Linotype"/>
                <a:cs typeface="Palatino Linotype"/>
              </a:rPr>
              <a:t>with</a:t>
            </a:r>
            <a:r>
              <a:rPr lang="fr-FR" sz="1800" b="1" i="1" dirty="0">
                <a:solidFill>
                  <a:srgbClr val="000090"/>
                </a:solidFill>
                <a:latin typeface="Palatino Linotype"/>
                <a:cs typeface="Palatino Linotype"/>
              </a:rPr>
              <a:t> Pinatubo forcing in </a:t>
            </a:r>
            <a:r>
              <a:rPr lang="fr-FR" sz="1800" b="1" i="1" dirty="0" err="1">
                <a:solidFill>
                  <a:srgbClr val="000090"/>
                </a:solidFill>
                <a:latin typeface="Palatino Linotype"/>
                <a:cs typeface="Palatino Linotype"/>
              </a:rPr>
              <a:t>blue</a:t>
            </a:r>
            <a:r>
              <a:rPr lang="fr-FR" sz="1800" b="1" i="1" dirty="0">
                <a:solidFill>
                  <a:srgbClr val="000090"/>
                </a:solidFill>
                <a:latin typeface="Palatino Linotype"/>
                <a:cs typeface="Palatino Linotype"/>
              </a:rPr>
              <a:t>, CTRL </a:t>
            </a:r>
            <a:r>
              <a:rPr lang="fr-FR" sz="1800" b="1" i="1" dirty="0" err="1">
                <a:solidFill>
                  <a:srgbClr val="000090"/>
                </a:solidFill>
                <a:latin typeface="Palatino Linotype"/>
                <a:cs typeface="Palatino Linotype"/>
              </a:rPr>
              <a:t>exp</a:t>
            </a:r>
            <a:r>
              <a:rPr lang="fr-FR" sz="1800" b="1" i="1" dirty="0">
                <a:solidFill>
                  <a:srgbClr val="000090"/>
                </a:solidFill>
                <a:latin typeface="Palatino Linotype"/>
                <a:cs typeface="Palatino Linotype"/>
              </a:rPr>
              <a:t> in black). Vertical bar shows the </a:t>
            </a:r>
            <a:r>
              <a:rPr lang="fr-FR" sz="1800" b="1" i="1" dirty="0" err="1">
                <a:solidFill>
                  <a:srgbClr val="000090"/>
                </a:solidFill>
                <a:latin typeface="Palatino Linotype"/>
                <a:cs typeface="Palatino Linotype"/>
              </a:rPr>
              <a:t>year</a:t>
            </a:r>
            <a:r>
              <a:rPr lang="fr-FR" sz="1800" b="1" i="1" dirty="0">
                <a:solidFill>
                  <a:srgbClr val="000090"/>
                </a:solidFill>
                <a:latin typeface="Palatino Linotype"/>
                <a:cs typeface="Palatino Linotype"/>
              </a:rPr>
              <a:t> of the </a:t>
            </a:r>
            <a:r>
              <a:rPr lang="fr-FR" sz="1800" b="1" i="1" dirty="0" err="1">
                <a:solidFill>
                  <a:srgbClr val="000090"/>
                </a:solidFill>
                <a:latin typeface="Palatino Linotype"/>
                <a:cs typeface="Palatino Linotype"/>
              </a:rPr>
              <a:t>eruption</a:t>
            </a:r>
            <a:r>
              <a:rPr lang="fr-FR" sz="1800" b="1" i="1" dirty="0">
                <a:solidFill>
                  <a:srgbClr val="000090"/>
                </a:solidFill>
                <a:latin typeface="Palatino Linotype"/>
                <a:cs typeface="Palatino Linotype"/>
              </a:rPr>
              <a:t> </a:t>
            </a:r>
            <a:endParaRPr lang="en-GB" sz="1800" b="1" i="1" dirty="0">
              <a:solidFill>
                <a:srgbClr val="000090"/>
              </a:solidFill>
              <a:latin typeface="Palatino Linotype"/>
              <a:cs typeface="Palatino Linotype"/>
            </a:endParaRPr>
          </a:p>
        </p:txBody>
      </p:sp>
      <p:sp>
        <p:nvSpPr>
          <p:cNvPr id="19464" name="Text Box 3"/>
          <p:cNvSpPr txBox="1">
            <a:spLocks noChangeArrowheads="1"/>
          </p:cNvSpPr>
          <p:nvPr/>
        </p:nvSpPr>
        <p:spPr bwMode="auto">
          <a:xfrm>
            <a:off x="95250" y="1001712"/>
            <a:ext cx="8797925"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1200"/>
              </a:spcAft>
              <a:buSzPct val="100000"/>
              <a:buFont typeface="Times New Roman" charset="0"/>
              <a:buChar char="→"/>
            </a:pPr>
            <a:r>
              <a:rPr lang="en-GB" sz="2000" b="1" dirty="0">
                <a:solidFill>
                  <a:srgbClr val="000080"/>
                </a:solidFill>
                <a:latin typeface="Palatino Linotype" charset="0"/>
                <a:sym typeface="Symbol" charset="0"/>
              </a:rPr>
              <a:t> G</a:t>
            </a:r>
            <a:r>
              <a:rPr lang="en-GB" sz="2000" b="1" dirty="0" smtClean="0">
                <a:solidFill>
                  <a:srgbClr val="000080"/>
                </a:solidFill>
                <a:latin typeface="Palatino Linotype" charset="0"/>
                <a:sym typeface="Symbol" charset="0"/>
              </a:rPr>
              <a:t>lobal temperature response to volcanoes</a:t>
            </a:r>
            <a:endParaRPr lang="en-GB" sz="2000" b="1" dirty="0">
              <a:solidFill>
                <a:srgbClr val="000080"/>
              </a:solidFill>
              <a:latin typeface="Palatino Linotype" charset="0"/>
              <a:sym typeface="Symbol" charset="0"/>
            </a:endParaRPr>
          </a:p>
        </p:txBody>
      </p:sp>
      <p:sp>
        <p:nvSpPr>
          <p:cNvPr id="11"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smtClean="0">
                <a:solidFill>
                  <a:srgbClr val="FFFFFF"/>
                </a:solidFill>
              </a:rPr>
              <a:t>Paris, November, 2015</a:t>
            </a:r>
            <a:endParaRPr lang="en-US" sz="1000" dirty="0">
              <a:solidFill>
                <a:srgbClr val="FFFFFF"/>
              </a:solidFill>
            </a:endParaRPr>
          </a:p>
        </p:txBody>
      </p:sp>
      <p:pic>
        <p:nvPicPr>
          <p:cNvPr id="12" name="image13.png" descr="assemble.png"/>
          <p:cNvPicPr/>
          <p:nvPr/>
        </p:nvPicPr>
        <p:blipFill rotWithShape="1">
          <a:blip r:embed="rId3"/>
          <a:srcRect l="29429" t="6668" r="26174" b="47209"/>
          <a:stretch/>
        </p:blipFill>
        <p:spPr>
          <a:xfrm>
            <a:off x="611505" y="1408431"/>
            <a:ext cx="3600450" cy="4199354"/>
          </a:xfrm>
          <a:prstGeom prst="rect">
            <a:avLst/>
          </a:prstGeom>
          <a:ln/>
        </p:spPr>
      </p:pic>
      <p:pic>
        <p:nvPicPr>
          <p:cNvPr id="13" name="image13.png" descr="assemble.png"/>
          <p:cNvPicPr/>
          <p:nvPr/>
        </p:nvPicPr>
        <p:blipFill rotWithShape="1">
          <a:blip r:embed="rId3"/>
          <a:srcRect l="29429" t="53962" r="26174" b="23038"/>
          <a:stretch/>
        </p:blipFill>
        <p:spPr>
          <a:xfrm>
            <a:off x="4572000" y="2454911"/>
            <a:ext cx="3600450" cy="2520314"/>
          </a:xfrm>
          <a:prstGeom prst="rect">
            <a:avLst/>
          </a:prstGeom>
          <a:ln/>
        </p:spPr>
      </p:pic>
    </p:spTree>
    <p:extLst>
      <p:ext uri="{BB962C8B-B14F-4D97-AF65-F5344CB8AC3E}">
        <p14:creationId xmlns:p14="http://schemas.microsoft.com/office/powerpoint/2010/main" val="51248994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1"/>
          </p:nvPr>
        </p:nvSpPr>
        <p:spPr/>
        <p:txBody>
          <a:bodyPr/>
          <a:lstStyle/>
          <a:p>
            <a:pPr>
              <a:defRPr/>
            </a:pPr>
            <a:fld id="{7F05A339-31EF-F141-930D-A1C24C0A2078}" type="slidenum">
              <a:rPr lang="es-ES"/>
              <a:pPr>
                <a:defRPr/>
              </a:pPr>
              <a:t>16</a:t>
            </a:fld>
            <a:endParaRPr lang="es-ES" dirty="0"/>
          </a:p>
        </p:txBody>
      </p:sp>
      <p:sp>
        <p:nvSpPr>
          <p:cNvPr id="19458"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dirty="0" smtClean="0">
                <a:latin typeface="Century Gothic" charset="0"/>
              </a:rPr>
              <a:t>Volcanoes,</a:t>
            </a:r>
            <a:r>
              <a:rPr lang="en-GB" b="1" cap="none" dirty="0">
                <a:latin typeface="Century Gothic" charset="0"/>
              </a:rPr>
              <a:t> </a:t>
            </a:r>
            <a:r>
              <a:rPr lang="en-GB" b="1" cap="none" dirty="0" smtClean="0">
                <a:latin typeface="Century Gothic" charset="0"/>
              </a:rPr>
              <a:t>NAO and the AMO</a:t>
            </a:r>
            <a:endParaRPr lang="en-US" b="1" cap="none" dirty="0">
              <a:latin typeface="Century Gothic" charset="0"/>
            </a:endParaRPr>
          </a:p>
        </p:txBody>
      </p:sp>
      <p:pic>
        <p:nvPicPr>
          <p:cNvPr id="46087" name="Picture 1"/>
          <p:cNvPicPr>
            <a:picLocks noChangeAspect="1" noChangeArrowheads="1"/>
          </p:cNvPicPr>
          <p:nvPr/>
        </p:nvPicPr>
        <p:blipFill>
          <a:blip r:embed="rId2">
            <a:extLst>
              <a:ext uri="{28A0092B-C50C-407E-A947-70E740481C1C}">
                <a14:useLocalDpi xmlns:a14="http://schemas.microsoft.com/office/drawing/2010/main" val="0"/>
              </a:ext>
            </a:extLst>
          </a:blip>
          <a:srcRect l="28841" r="17790"/>
          <a:stretch>
            <a:fillRect/>
          </a:stretch>
        </p:blipFill>
        <p:spPr bwMode="auto">
          <a:xfrm>
            <a:off x="7451725" y="188595"/>
            <a:ext cx="1081088" cy="771525"/>
          </a:xfrm>
          <a:prstGeom prst="rect">
            <a:avLst/>
          </a:prstGeom>
          <a:noFill/>
          <a:ln>
            <a:noFill/>
          </a:ln>
          <a:effectLst/>
          <a:extLst>
            <a:ext uri="{909E8E84-426E-40dd-AFC4-6F175D3DCCD1}">
              <a14:hiddenFill xmlns:a14="http://schemas.microsoft.com/office/drawing/2010/main">
                <a:blipFill dpi="0" rotWithShape="0">
                  <a:blip/>
                  <a:srcRect l="28841" r="177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9462" name="Rectangle 8"/>
          <p:cNvSpPr>
            <a:spLocks noChangeArrowheads="1"/>
          </p:cNvSpPr>
          <p:nvPr/>
        </p:nvSpPr>
        <p:spPr bwMode="auto">
          <a:xfrm>
            <a:off x="1175385" y="5302984"/>
            <a:ext cx="699706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fr-FR" sz="1800" b="1" i="1" dirty="0">
                <a:solidFill>
                  <a:srgbClr val="000090"/>
                </a:solidFill>
                <a:latin typeface="Palatino Linotype"/>
                <a:cs typeface="Palatino Linotype"/>
              </a:rPr>
              <a:t>Winter </a:t>
            </a:r>
            <a:r>
              <a:rPr lang="fr-FR" sz="1800" b="1" i="1" dirty="0" smtClean="0">
                <a:solidFill>
                  <a:srgbClr val="000090"/>
                </a:solidFill>
                <a:latin typeface="Palatino Linotype"/>
                <a:cs typeface="Palatino Linotype"/>
              </a:rPr>
              <a:t>SLP </a:t>
            </a:r>
            <a:r>
              <a:rPr lang="fr-FR" sz="1800" b="1" i="1" dirty="0" err="1" smtClean="0">
                <a:solidFill>
                  <a:srgbClr val="000090"/>
                </a:solidFill>
                <a:latin typeface="Palatino Linotype"/>
                <a:cs typeface="Palatino Linotype"/>
              </a:rPr>
              <a:t>response</a:t>
            </a:r>
            <a:r>
              <a:rPr lang="fr-FR" sz="1800" b="1" i="1" dirty="0" smtClean="0">
                <a:solidFill>
                  <a:srgbClr val="000090"/>
                </a:solidFill>
                <a:latin typeface="Palatino Linotype"/>
                <a:cs typeface="Palatino Linotype"/>
              </a:rPr>
              <a:t> to a Pinatubo-</a:t>
            </a:r>
            <a:r>
              <a:rPr lang="fr-FR" sz="1800" b="1" i="1" dirty="0" err="1" smtClean="0">
                <a:solidFill>
                  <a:srgbClr val="000090"/>
                </a:solidFill>
                <a:latin typeface="Palatino Linotype"/>
                <a:cs typeface="Palatino Linotype"/>
              </a:rPr>
              <a:t>like</a:t>
            </a:r>
            <a:r>
              <a:rPr lang="fr-FR" sz="1800" b="1" i="1" dirty="0" smtClean="0">
                <a:solidFill>
                  <a:srgbClr val="000090"/>
                </a:solidFill>
                <a:latin typeface="Palatino Linotype"/>
                <a:cs typeface="Palatino Linotype"/>
              </a:rPr>
              <a:t> </a:t>
            </a:r>
            <a:r>
              <a:rPr lang="fr-FR" sz="1800" b="1" i="1" dirty="0" err="1" smtClean="0">
                <a:solidFill>
                  <a:srgbClr val="000090"/>
                </a:solidFill>
                <a:latin typeface="Palatino Linotype"/>
                <a:cs typeface="Palatino Linotype"/>
              </a:rPr>
              <a:t>eruption</a:t>
            </a:r>
            <a:r>
              <a:rPr lang="fr-FR" sz="1800" b="1" i="1" dirty="0" smtClean="0">
                <a:solidFill>
                  <a:srgbClr val="000090"/>
                </a:solidFill>
                <a:latin typeface="Palatino Linotype"/>
                <a:cs typeface="Palatino Linotype"/>
              </a:rPr>
              <a:t> </a:t>
            </a:r>
            <a:r>
              <a:rPr lang="fr-FR" sz="1800" b="1" i="1" dirty="0" err="1" smtClean="0">
                <a:solidFill>
                  <a:srgbClr val="000090"/>
                </a:solidFill>
                <a:latin typeface="Palatino Linotype"/>
                <a:cs typeface="Palatino Linotype"/>
              </a:rPr>
              <a:t>under</a:t>
            </a:r>
            <a:r>
              <a:rPr lang="fr-FR" sz="1800" b="1" i="1" dirty="0" smtClean="0">
                <a:solidFill>
                  <a:srgbClr val="000090"/>
                </a:solidFill>
                <a:latin typeface="Palatino Linotype"/>
                <a:cs typeface="Palatino Linotype"/>
              </a:rPr>
              <a:t> </a:t>
            </a:r>
            <a:r>
              <a:rPr lang="fr-FR" sz="1800" b="1" i="1" dirty="0" err="1" smtClean="0">
                <a:solidFill>
                  <a:srgbClr val="000090"/>
                </a:solidFill>
                <a:latin typeface="Palatino Linotype"/>
                <a:cs typeface="Palatino Linotype"/>
              </a:rPr>
              <a:t>extreme</a:t>
            </a:r>
            <a:r>
              <a:rPr lang="fr-FR" sz="1800" b="1" i="1" dirty="0" smtClean="0">
                <a:solidFill>
                  <a:srgbClr val="000090"/>
                </a:solidFill>
                <a:latin typeface="Palatino Linotype"/>
                <a:cs typeface="Palatino Linotype"/>
              </a:rPr>
              <a:t> </a:t>
            </a:r>
            <a:r>
              <a:rPr lang="fr-FR" sz="1800" b="1" i="1" dirty="0">
                <a:solidFill>
                  <a:srgbClr val="000090"/>
                </a:solidFill>
                <a:latin typeface="Palatino Linotype"/>
                <a:cs typeface="Palatino Linotype"/>
              </a:rPr>
              <a:t>phases of the AMO in a CNRM-CM5 control </a:t>
            </a:r>
            <a:r>
              <a:rPr lang="fr-FR" sz="1800" b="1" i="1" dirty="0" smtClean="0">
                <a:solidFill>
                  <a:srgbClr val="000090"/>
                </a:solidFill>
                <a:latin typeface="Palatino Linotype"/>
                <a:cs typeface="Palatino Linotype"/>
              </a:rPr>
              <a:t>simulation. </a:t>
            </a:r>
            <a:endParaRPr lang="en-GB" sz="1800" b="1" i="1" dirty="0">
              <a:solidFill>
                <a:srgbClr val="000090"/>
              </a:solidFill>
              <a:latin typeface="Palatino Linotype"/>
              <a:cs typeface="Palatino Linotype"/>
            </a:endParaRPr>
          </a:p>
        </p:txBody>
      </p:sp>
      <p:sp>
        <p:nvSpPr>
          <p:cNvPr id="19464" name="Text Box 3"/>
          <p:cNvSpPr txBox="1">
            <a:spLocks noChangeArrowheads="1"/>
          </p:cNvSpPr>
          <p:nvPr/>
        </p:nvSpPr>
        <p:spPr bwMode="auto">
          <a:xfrm>
            <a:off x="95250" y="1192212"/>
            <a:ext cx="8797925"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1200"/>
              </a:spcAft>
              <a:buSzPct val="100000"/>
              <a:buFont typeface="Times New Roman" charset="0"/>
              <a:buChar char="→"/>
            </a:pPr>
            <a:r>
              <a:rPr lang="en-GB" sz="2000" b="1" dirty="0">
                <a:solidFill>
                  <a:srgbClr val="000080"/>
                </a:solidFill>
                <a:latin typeface="Palatino Linotype" charset="0"/>
                <a:sym typeface="Symbol" charset="0"/>
              </a:rPr>
              <a:t> </a:t>
            </a:r>
            <a:r>
              <a:rPr lang="en-GB" sz="2000" b="1" dirty="0" smtClean="0">
                <a:solidFill>
                  <a:srgbClr val="000080"/>
                </a:solidFill>
                <a:latin typeface="Palatino Linotype" charset="0"/>
                <a:sym typeface="Symbol" charset="0"/>
              </a:rPr>
              <a:t>NAO+ signal after eruptions occurring under a cold AMO phase only</a:t>
            </a:r>
            <a:endParaRPr lang="en-GB" sz="2000" b="1" dirty="0">
              <a:solidFill>
                <a:srgbClr val="000080"/>
              </a:solidFill>
              <a:latin typeface="Palatino Linotype" charset="0"/>
              <a:sym typeface="Symbol" charset="0"/>
            </a:endParaRPr>
          </a:p>
        </p:txBody>
      </p:sp>
      <p:sp>
        <p:nvSpPr>
          <p:cNvPr id="11"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smtClean="0">
                <a:solidFill>
                  <a:srgbClr val="FFFFFF"/>
                </a:solidFill>
              </a:rPr>
              <a:t>Paris, November, 2015</a:t>
            </a:r>
            <a:endParaRPr lang="en-US" sz="1000" dirty="0">
              <a:solidFill>
                <a:srgbClr val="FFFFFF"/>
              </a:solidFill>
            </a:endParaRPr>
          </a:p>
        </p:txBody>
      </p:sp>
      <p:pic>
        <p:nvPicPr>
          <p:cNvPr id="8" name="image22.png" descr="assemble.png"/>
          <p:cNvPicPr/>
          <p:nvPr/>
        </p:nvPicPr>
        <p:blipFill rotWithShape="1">
          <a:blip r:embed="rId3"/>
          <a:srcRect l="7407" t="15950" r="7716" b="68841"/>
          <a:stretch/>
        </p:blipFill>
        <p:spPr>
          <a:xfrm>
            <a:off x="-108585" y="2212240"/>
            <a:ext cx="9430384" cy="3016985"/>
          </a:xfrm>
          <a:prstGeom prst="rect">
            <a:avLst/>
          </a:prstGeom>
          <a:ln/>
        </p:spPr>
      </p:pic>
    </p:spTree>
    <p:extLst>
      <p:ext uri="{BB962C8B-B14F-4D97-AF65-F5344CB8AC3E}">
        <p14:creationId xmlns:p14="http://schemas.microsoft.com/office/powerpoint/2010/main" val="405809121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1"/>
          </p:nvPr>
        </p:nvSpPr>
        <p:spPr/>
        <p:txBody>
          <a:bodyPr/>
          <a:lstStyle/>
          <a:p>
            <a:pPr>
              <a:defRPr/>
            </a:pPr>
            <a:fld id="{7F05A339-31EF-F141-930D-A1C24C0A2078}" type="slidenum">
              <a:rPr lang="es-ES"/>
              <a:pPr>
                <a:defRPr/>
              </a:pPr>
              <a:t>17</a:t>
            </a:fld>
            <a:endParaRPr lang="es-ES" dirty="0"/>
          </a:p>
        </p:txBody>
      </p:sp>
      <p:sp>
        <p:nvSpPr>
          <p:cNvPr id="19458"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dirty="0" smtClean="0">
                <a:latin typeface="Century Gothic" charset="0"/>
              </a:rPr>
              <a:t>Volcanoes,</a:t>
            </a:r>
            <a:r>
              <a:rPr lang="en-GB" b="1" cap="none" dirty="0">
                <a:latin typeface="Century Gothic" charset="0"/>
              </a:rPr>
              <a:t> </a:t>
            </a:r>
            <a:r>
              <a:rPr lang="en-GB" b="1" cap="none" dirty="0" smtClean="0">
                <a:latin typeface="Century Gothic" charset="0"/>
              </a:rPr>
              <a:t>NAO and the AMO</a:t>
            </a:r>
            <a:endParaRPr lang="en-US" b="1" cap="none" dirty="0">
              <a:latin typeface="Century Gothic" charset="0"/>
            </a:endParaRPr>
          </a:p>
        </p:txBody>
      </p:sp>
      <p:pic>
        <p:nvPicPr>
          <p:cNvPr id="46087" name="Picture 1"/>
          <p:cNvPicPr>
            <a:picLocks noChangeAspect="1" noChangeArrowheads="1"/>
          </p:cNvPicPr>
          <p:nvPr/>
        </p:nvPicPr>
        <p:blipFill>
          <a:blip r:embed="rId2">
            <a:extLst>
              <a:ext uri="{28A0092B-C50C-407E-A947-70E740481C1C}">
                <a14:useLocalDpi xmlns:a14="http://schemas.microsoft.com/office/drawing/2010/main" val="0"/>
              </a:ext>
            </a:extLst>
          </a:blip>
          <a:srcRect l="28841" r="17790"/>
          <a:stretch>
            <a:fillRect/>
          </a:stretch>
        </p:blipFill>
        <p:spPr bwMode="auto">
          <a:xfrm>
            <a:off x="7451725" y="188595"/>
            <a:ext cx="1081088" cy="771525"/>
          </a:xfrm>
          <a:prstGeom prst="rect">
            <a:avLst/>
          </a:prstGeom>
          <a:noFill/>
          <a:ln>
            <a:noFill/>
          </a:ln>
          <a:effectLst/>
          <a:extLst>
            <a:ext uri="{909E8E84-426E-40dd-AFC4-6F175D3DCCD1}">
              <a14:hiddenFill xmlns:a14="http://schemas.microsoft.com/office/drawing/2010/main">
                <a:blipFill dpi="0" rotWithShape="0">
                  <a:blip/>
                  <a:srcRect l="28841" r="177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9462" name="Rectangle 8"/>
          <p:cNvSpPr>
            <a:spLocks noChangeArrowheads="1"/>
          </p:cNvSpPr>
          <p:nvPr/>
        </p:nvSpPr>
        <p:spPr bwMode="auto">
          <a:xfrm>
            <a:off x="971550" y="5302984"/>
            <a:ext cx="75612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fr-FR" sz="1800" b="1" i="1" dirty="0" smtClean="0">
                <a:solidFill>
                  <a:srgbClr val="000090"/>
                </a:solidFill>
                <a:latin typeface="Palatino Linotype"/>
                <a:cs typeface="Palatino Linotype"/>
              </a:rPr>
              <a:t>Winter surface </a:t>
            </a:r>
            <a:r>
              <a:rPr lang="fr-FR" sz="1800" b="1" i="1" dirty="0" err="1" smtClean="0">
                <a:solidFill>
                  <a:srgbClr val="000090"/>
                </a:solidFill>
                <a:latin typeface="Palatino Linotype"/>
                <a:cs typeface="Palatino Linotype"/>
              </a:rPr>
              <a:t>temperature</a:t>
            </a:r>
            <a:r>
              <a:rPr lang="fr-FR" sz="1800" b="1" i="1" dirty="0" smtClean="0">
                <a:solidFill>
                  <a:srgbClr val="000090"/>
                </a:solidFill>
                <a:latin typeface="Palatino Linotype"/>
                <a:cs typeface="Palatino Linotype"/>
              </a:rPr>
              <a:t> </a:t>
            </a:r>
            <a:r>
              <a:rPr lang="fr-FR" sz="1800" b="1" i="1" dirty="0" err="1" smtClean="0">
                <a:solidFill>
                  <a:srgbClr val="000090"/>
                </a:solidFill>
                <a:latin typeface="Palatino Linotype"/>
                <a:cs typeface="Palatino Linotype"/>
              </a:rPr>
              <a:t>response</a:t>
            </a:r>
            <a:r>
              <a:rPr lang="fr-FR" sz="1800" b="1" i="1" dirty="0" smtClean="0">
                <a:solidFill>
                  <a:srgbClr val="000090"/>
                </a:solidFill>
                <a:latin typeface="Palatino Linotype"/>
                <a:cs typeface="Palatino Linotype"/>
              </a:rPr>
              <a:t> to a Pinatubo-</a:t>
            </a:r>
            <a:r>
              <a:rPr lang="fr-FR" sz="1800" b="1" i="1" dirty="0" err="1" smtClean="0">
                <a:solidFill>
                  <a:srgbClr val="000090"/>
                </a:solidFill>
                <a:latin typeface="Palatino Linotype"/>
                <a:cs typeface="Palatino Linotype"/>
              </a:rPr>
              <a:t>like</a:t>
            </a:r>
            <a:r>
              <a:rPr lang="fr-FR" sz="1800" b="1" i="1" dirty="0" smtClean="0">
                <a:solidFill>
                  <a:srgbClr val="000090"/>
                </a:solidFill>
                <a:latin typeface="Palatino Linotype"/>
                <a:cs typeface="Palatino Linotype"/>
              </a:rPr>
              <a:t> </a:t>
            </a:r>
            <a:r>
              <a:rPr lang="fr-FR" sz="1800" b="1" i="1" dirty="0" err="1" smtClean="0">
                <a:solidFill>
                  <a:srgbClr val="000090"/>
                </a:solidFill>
                <a:latin typeface="Palatino Linotype"/>
                <a:cs typeface="Palatino Linotype"/>
              </a:rPr>
              <a:t>eruption</a:t>
            </a:r>
            <a:r>
              <a:rPr lang="fr-FR" sz="1800" b="1" i="1" dirty="0" smtClean="0">
                <a:solidFill>
                  <a:srgbClr val="000090"/>
                </a:solidFill>
                <a:latin typeface="Palatino Linotype"/>
                <a:cs typeface="Palatino Linotype"/>
              </a:rPr>
              <a:t> </a:t>
            </a:r>
            <a:r>
              <a:rPr lang="fr-FR" sz="1800" b="1" i="1" dirty="0" err="1" smtClean="0">
                <a:solidFill>
                  <a:srgbClr val="000090"/>
                </a:solidFill>
                <a:latin typeface="Palatino Linotype"/>
                <a:cs typeface="Palatino Linotype"/>
              </a:rPr>
              <a:t>under</a:t>
            </a:r>
            <a:r>
              <a:rPr lang="fr-FR" sz="1800" b="1" i="1" dirty="0" smtClean="0">
                <a:solidFill>
                  <a:srgbClr val="000090"/>
                </a:solidFill>
                <a:latin typeface="Palatino Linotype"/>
                <a:cs typeface="Palatino Linotype"/>
              </a:rPr>
              <a:t> </a:t>
            </a:r>
            <a:r>
              <a:rPr lang="fr-FR" sz="1800" b="1" i="1" dirty="0" err="1" smtClean="0">
                <a:solidFill>
                  <a:srgbClr val="000090"/>
                </a:solidFill>
                <a:latin typeface="Palatino Linotype"/>
                <a:cs typeface="Palatino Linotype"/>
              </a:rPr>
              <a:t>extreme</a:t>
            </a:r>
            <a:r>
              <a:rPr lang="fr-FR" sz="1800" b="1" i="1" dirty="0" smtClean="0">
                <a:solidFill>
                  <a:srgbClr val="000090"/>
                </a:solidFill>
                <a:latin typeface="Palatino Linotype"/>
                <a:cs typeface="Palatino Linotype"/>
              </a:rPr>
              <a:t> </a:t>
            </a:r>
            <a:r>
              <a:rPr lang="fr-FR" sz="1800" b="1" i="1" dirty="0">
                <a:solidFill>
                  <a:srgbClr val="000090"/>
                </a:solidFill>
                <a:latin typeface="Palatino Linotype"/>
                <a:cs typeface="Palatino Linotype"/>
              </a:rPr>
              <a:t>phases of the </a:t>
            </a:r>
            <a:r>
              <a:rPr lang="fr-FR" sz="1800" b="1" i="1" dirty="0" smtClean="0">
                <a:solidFill>
                  <a:srgbClr val="000090"/>
                </a:solidFill>
                <a:latin typeface="Palatino Linotype"/>
                <a:cs typeface="Palatino Linotype"/>
              </a:rPr>
              <a:t>AMO in </a:t>
            </a:r>
            <a:r>
              <a:rPr lang="fr-FR" sz="1800" b="1" i="1" dirty="0">
                <a:solidFill>
                  <a:srgbClr val="000090"/>
                </a:solidFill>
                <a:latin typeface="Palatino Linotype"/>
                <a:cs typeface="Palatino Linotype"/>
              </a:rPr>
              <a:t>a CNRM-CM5 control </a:t>
            </a:r>
            <a:r>
              <a:rPr lang="fr-FR" sz="1800" b="1" i="1" dirty="0" smtClean="0">
                <a:solidFill>
                  <a:srgbClr val="000090"/>
                </a:solidFill>
                <a:latin typeface="Palatino Linotype"/>
                <a:cs typeface="Palatino Linotype"/>
              </a:rPr>
              <a:t>simulation. </a:t>
            </a:r>
            <a:endParaRPr lang="en-GB" sz="1800" b="1" i="1" dirty="0">
              <a:solidFill>
                <a:srgbClr val="000090"/>
              </a:solidFill>
              <a:latin typeface="Palatino Linotype"/>
              <a:cs typeface="Palatino Linotype"/>
            </a:endParaRPr>
          </a:p>
        </p:txBody>
      </p:sp>
      <p:sp>
        <p:nvSpPr>
          <p:cNvPr id="19464" name="Text Box 3"/>
          <p:cNvSpPr txBox="1">
            <a:spLocks noChangeArrowheads="1"/>
          </p:cNvSpPr>
          <p:nvPr/>
        </p:nvSpPr>
        <p:spPr bwMode="auto">
          <a:xfrm>
            <a:off x="95250" y="1192212"/>
            <a:ext cx="8797925"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1200"/>
              </a:spcAft>
              <a:buSzPct val="100000"/>
              <a:buFont typeface="Times New Roman" charset="0"/>
              <a:buChar char="→"/>
            </a:pPr>
            <a:r>
              <a:rPr lang="en-GB" sz="2000" b="1" dirty="0">
                <a:solidFill>
                  <a:srgbClr val="000080"/>
                </a:solidFill>
                <a:latin typeface="Palatino Linotype" charset="0"/>
                <a:sym typeface="Symbol" charset="0"/>
              </a:rPr>
              <a:t> </a:t>
            </a:r>
            <a:r>
              <a:rPr lang="en-GB" sz="2000" b="1" dirty="0" smtClean="0">
                <a:solidFill>
                  <a:srgbClr val="000080"/>
                </a:solidFill>
                <a:latin typeface="Palatino Linotype" charset="0"/>
                <a:sym typeface="Symbol" charset="0"/>
              </a:rPr>
              <a:t>Surface temperature response</a:t>
            </a:r>
            <a:endParaRPr lang="en-GB" sz="2000" b="1" dirty="0">
              <a:solidFill>
                <a:srgbClr val="000080"/>
              </a:solidFill>
              <a:latin typeface="Palatino Linotype" charset="0"/>
              <a:sym typeface="Symbol" charset="0"/>
            </a:endParaRPr>
          </a:p>
        </p:txBody>
      </p:sp>
      <p:sp>
        <p:nvSpPr>
          <p:cNvPr id="11"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smtClean="0">
                <a:solidFill>
                  <a:srgbClr val="FFFFFF"/>
                </a:solidFill>
              </a:rPr>
              <a:t>Paris, November, 2015</a:t>
            </a:r>
            <a:endParaRPr lang="en-US" sz="1000" dirty="0">
              <a:solidFill>
                <a:srgbClr val="FFFFFF"/>
              </a:solidFill>
            </a:endParaRPr>
          </a:p>
        </p:txBody>
      </p:sp>
      <p:pic>
        <p:nvPicPr>
          <p:cNvPr id="9" name="image32.png" descr="assemble.png"/>
          <p:cNvPicPr/>
          <p:nvPr/>
        </p:nvPicPr>
        <p:blipFill rotWithShape="1">
          <a:blip r:embed="rId3"/>
          <a:srcRect l="8842" t="14575" r="8816" b="70390"/>
          <a:stretch/>
        </p:blipFill>
        <p:spPr>
          <a:xfrm>
            <a:off x="16828" y="2348865"/>
            <a:ext cx="9127172" cy="2706370"/>
          </a:xfrm>
          <a:prstGeom prst="rect">
            <a:avLst/>
          </a:prstGeom>
          <a:ln/>
        </p:spPr>
      </p:pic>
    </p:spTree>
    <p:extLst>
      <p:ext uri="{BB962C8B-B14F-4D97-AF65-F5344CB8AC3E}">
        <p14:creationId xmlns:p14="http://schemas.microsoft.com/office/powerpoint/2010/main" val="256766361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1"/>
          </p:nvPr>
        </p:nvSpPr>
        <p:spPr/>
        <p:txBody>
          <a:bodyPr/>
          <a:lstStyle/>
          <a:p>
            <a:pPr>
              <a:defRPr/>
            </a:pPr>
            <a:fld id="{7F05A339-31EF-F141-930D-A1C24C0A2078}" type="slidenum">
              <a:rPr lang="es-ES"/>
              <a:pPr>
                <a:defRPr/>
              </a:pPr>
              <a:t>18</a:t>
            </a:fld>
            <a:endParaRPr lang="es-ES" dirty="0"/>
          </a:p>
        </p:txBody>
      </p:sp>
      <p:sp>
        <p:nvSpPr>
          <p:cNvPr id="19458"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dirty="0" smtClean="0">
                <a:latin typeface="Century Gothic" charset="0"/>
              </a:rPr>
              <a:t>Volcanoes,</a:t>
            </a:r>
            <a:r>
              <a:rPr lang="en-GB" b="1" cap="none" dirty="0">
                <a:latin typeface="Century Gothic" charset="0"/>
              </a:rPr>
              <a:t> </a:t>
            </a:r>
            <a:r>
              <a:rPr lang="en-GB" b="1" cap="none" dirty="0" smtClean="0">
                <a:latin typeface="Century Gothic" charset="0"/>
              </a:rPr>
              <a:t>NAO and the AMO</a:t>
            </a:r>
            <a:endParaRPr lang="en-US" b="1" cap="none" dirty="0">
              <a:latin typeface="Century Gothic" charset="0"/>
            </a:endParaRPr>
          </a:p>
        </p:txBody>
      </p:sp>
      <p:pic>
        <p:nvPicPr>
          <p:cNvPr id="46087" name="Picture 1"/>
          <p:cNvPicPr>
            <a:picLocks noChangeAspect="1" noChangeArrowheads="1"/>
          </p:cNvPicPr>
          <p:nvPr/>
        </p:nvPicPr>
        <p:blipFill>
          <a:blip r:embed="rId2">
            <a:extLst>
              <a:ext uri="{28A0092B-C50C-407E-A947-70E740481C1C}">
                <a14:useLocalDpi xmlns:a14="http://schemas.microsoft.com/office/drawing/2010/main" val="0"/>
              </a:ext>
            </a:extLst>
          </a:blip>
          <a:srcRect l="28841" r="17790"/>
          <a:stretch>
            <a:fillRect/>
          </a:stretch>
        </p:blipFill>
        <p:spPr bwMode="auto">
          <a:xfrm>
            <a:off x="7451725" y="188595"/>
            <a:ext cx="1081088" cy="771525"/>
          </a:xfrm>
          <a:prstGeom prst="rect">
            <a:avLst/>
          </a:prstGeom>
          <a:noFill/>
          <a:ln>
            <a:noFill/>
          </a:ln>
          <a:effectLst/>
          <a:extLst>
            <a:ext uri="{909E8E84-426E-40dd-AFC4-6F175D3DCCD1}">
              <a14:hiddenFill xmlns:a14="http://schemas.microsoft.com/office/drawing/2010/main">
                <a:blipFill dpi="0" rotWithShape="0">
                  <a:blip/>
                  <a:srcRect l="28841" r="177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9462" name="Rectangle 8"/>
          <p:cNvSpPr>
            <a:spLocks noChangeArrowheads="1"/>
          </p:cNvSpPr>
          <p:nvPr/>
        </p:nvSpPr>
        <p:spPr bwMode="auto">
          <a:xfrm>
            <a:off x="1111885" y="5525770"/>
            <a:ext cx="699706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fr-FR" sz="1800" b="1" i="1" dirty="0" smtClean="0">
                <a:solidFill>
                  <a:srgbClr val="000090"/>
                </a:solidFill>
                <a:latin typeface="Palatino Linotype"/>
                <a:cs typeface="Palatino Linotype"/>
              </a:rPr>
              <a:t>NAO index </a:t>
            </a:r>
            <a:r>
              <a:rPr lang="fr-FR" sz="1800" b="1" i="1" dirty="0" err="1" smtClean="0">
                <a:solidFill>
                  <a:srgbClr val="000090"/>
                </a:solidFill>
                <a:latin typeface="Palatino Linotype"/>
                <a:cs typeface="Palatino Linotype"/>
              </a:rPr>
              <a:t>defined</a:t>
            </a:r>
            <a:r>
              <a:rPr lang="fr-FR" sz="1800" b="1" i="1" dirty="0" smtClean="0">
                <a:solidFill>
                  <a:srgbClr val="000090"/>
                </a:solidFill>
                <a:latin typeface="Palatino Linotype"/>
                <a:cs typeface="Palatino Linotype"/>
              </a:rPr>
              <a:t> as projection on the first EOF of the SLP. Simulation </a:t>
            </a:r>
            <a:r>
              <a:rPr lang="fr-FR" sz="1800" b="1" i="1" dirty="0" err="1" smtClean="0">
                <a:solidFill>
                  <a:srgbClr val="000090"/>
                </a:solidFill>
                <a:latin typeface="Palatino Linotype"/>
                <a:cs typeface="Palatino Linotype"/>
              </a:rPr>
              <a:t>significantly</a:t>
            </a:r>
            <a:r>
              <a:rPr lang="fr-FR" sz="1800" b="1" i="1" dirty="0" smtClean="0">
                <a:solidFill>
                  <a:srgbClr val="000090"/>
                </a:solidFill>
                <a:latin typeface="Palatino Linotype"/>
                <a:cs typeface="Palatino Linotype"/>
              </a:rPr>
              <a:t> </a:t>
            </a:r>
            <a:r>
              <a:rPr lang="fr-FR" sz="1800" b="1" i="1" dirty="0" err="1" smtClean="0">
                <a:solidFill>
                  <a:srgbClr val="000090"/>
                </a:solidFill>
                <a:latin typeface="Palatino Linotype"/>
                <a:cs typeface="Palatino Linotype"/>
              </a:rPr>
              <a:t>different</a:t>
            </a:r>
            <a:r>
              <a:rPr lang="fr-FR" sz="1800" b="1" i="1" dirty="0" smtClean="0">
                <a:solidFill>
                  <a:srgbClr val="000090"/>
                </a:solidFill>
                <a:latin typeface="Palatino Linotype"/>
                <a:cs typeface="Palatino Linotype"/>
              </a:rPr>
              <a:t> </a:t>
            </a:r>
            <a:r>
              <a:rPr lang="fr-FR" sz="1800" b="1" i="1" dirty="0" err="1" smtClean="0">
                <a:solidFill>
                  <a:srgbClr val="000090"/>
                </a:solidFill>
                <a:latin typeface="Palatino Linotype"/>
                <a:cs typeface="Palatino Linotype"/>
              </a:rPr>
              <a:t>from</a:t>
            </a:r>
            <a:r>
              <a:rPr lang="fr-FR" sz="1800" b="1" i="1" dirty="0" smtClean="0">
                <a:solidFill>
                  <a:srgbClr val="000090"/>
                </a:solidFill>
                <a:latin typeface="Palatino Linotype"/>
                <a:cs typeface="Palatino Linotype"/>
              </a:rPr>
              <a:t> the </a:t>
            </a:r>
            <a:r>
              <a:rPr lang="fr-FR" sz="1800" b="1" i="1" dirty="0" err="1" smtClean="0">
                <a:solidFill>
                  <a:srgbClr val="000090"/>
                </a:solidFill>
                <a:latin typeface="Palatino Linotype"/>
                <a:cs typeface="Palatino Linotype"/>
              </a:rPr>
              <a:t>others</a:t>
            </a:r>
            <a:r>
              <a:rPr lang="fr-FR" sz="1800" b="1" i="1" dirty="0" smtClean="0">
                <a:solidFill>
                  <a:srgbClr val="000090"/>
                </a:solidFill>
                <a:latin typeface="Palatino Linotype"/>
                <a:cs typeface="Palatino Linotype"/>
              </a:rPr>
              <a:t> </a:t>
            </a:r>
            <a:r>
              <a:rPr lang="fr-FR" sz="1800" b="1" i="1" dirty="0" err="1" smtClean="0">
                <a:solidFill>
                  <a:srgbClr val="000090"/>
                </a:solidFill>
                <a:latin typeface="Palatino Linotype"/>
                <a:cs typeface="Palatino Linotype"/>
              </a:rPr>
              <a:t>appear</a:t>
            </a:r>
            <a:r>
              <a:rPr lang="fr-FR" sz="1800" b="1" i="1" dirty="0" smtClean="0">
                <a:solidFill>
                  <a:srgbClr val="000090"/>
                </a:solidFill>
                <a:latin typeface="Palatino Linotype"/>
                <a:cs typeface="Palatino Linotype"/>
              </a:rPr>
              <a:t> in </a:t>
            </a:r>
            <a:r>
              <a:rPr lang="fr-FR" sz="1800" b="1" i="1" dirty="0" err="1" smtClean="0">
                <a:solidFill>
                  <a:srgbClr val="000090"/>
                </a:solidFill>
                <a:latin typeface="Palatino Linotype"/>
                <a:cs typeface="Palatino Linotype"/>
              </a:rPr>
              <a:t>red</a:t>
            </a:r>
            <a:r>
              <a:rPr lang="fr-FR" sz="1800" b="1" i="1" dirty="0" smtClean="0">
                <a:solidFill>
                  <a:srgbClr val="000090"/>
                </a:solidFill>
                <a:latin typeface="Palatino Linotype"/>
                <a:cs typeface="Palatino Linotype"/>
              </a:rPr>
              <a:t>.</a:t>
            </a:r>
            <a:endParaRPr lang="en-GB" sz="1800" b="1" i="1" dirty="0">
              <a:solidFill>
                <a:srgbClr val="000090"/>
              </a:solidFill>
              <a:latin typeface="Palatino Linotype"/>
              <a:cs typeface="Palatino Linotype"/>
            </a:endParaRPr>
          </a:p>
        </p:txBody>
      </p:sp>
      <p:sp>
        <p:nvSpPr>
          <p:cNvPr id="11"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smtClean="0">
                <a:solidFill>
                  <a:srgbClr val="FFFFFF"/>
                </a:solidFill>
              </a:rPr>
              <a:t>Paris, November, 2015</a:t>
            </a:r>
            <a:endParaRPr lang="en-US" sz="1000" dirty="0">
              <a:solidFill>
                <a:srgbClr val="FFFFFF"/>
              </a:solidFill>
            </a:endParaRPr>
          </a:p>
        </p:txBody>
      </p:sp>
      <p:pic>
        <p:nvPicPr>
          <p:cNvPr id="12" name="image19.png" descr="NAO_EOF_MORDICUS.png"/>
          <p:cNvPicPr/>
          <p:nvPr/>
        </p:nvPicPr>
        <p:blipFill rotWithShape="1">
          <a:blip r:embed="rId3">
            <a:extLst>
              <a:ext uri="{BEBA8EAE-BF5A-486C-A8C5-ECC9F3942E4B}">
                <a14:imgProps xmlns:a14="http://schemas.microsoft.com/office/drawing/2010/main">
                  <a14:imgLayer r:embed="rId4">
                    <a14:imgEffect>
                      <a14:artisticPhotocopy trans="100000" detail="10"/>
                    </a14:imgEffect>
                  </a14:imgLayer>
                </a14:imgProps>
              </a:ext>
            </a:extLst>
          </a:blip>
          <a:srcRect t="9775"/>
          <a:stretch/>
        </p:blipFill>
        <p:spPr>
          <a:xfrm>
            <a:off x="1331593" y="1510348"/>
            <a:ext cx="6480811" cy="4172902"/>
          </a:xfrm>
          <a:prstGeom prst="rect">
            <a:avLst/>
          </a:prstGeom>
          <a:ln/>
        </p:spPr>
      </p:pic>
      <p:sp>
        <p:nvSpPr>
          <p:cNvPr id="13" name="Text Box 3"/>
          <p:cNvSpPr txBox="1">
            <a:spLocks noChangeArrowheads="1"/>
          </p:cNvSpPr>
          <p:nvPr/>
        </p:nvSpPr>
        <p:spPr bwMode="auto">
          <a:xfrm>
            <a:off x="-76200" y="1010285"/>
            <a:ext cx="9612630"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1200"/>
              </a:spcAft>
              <a:buSzPct val="100000"/>
              <a:buFont typeface="Times New Roman" charset="0"/>
              <a:buChar char="→"/>
            </a:pPr>
            <a:r>
              <a:rPr lang="en-GB" sz="2000" b="1" dirty="0">
                <a:solidFill>
                  <a:srgbClr val="000080"/>
                </a:solidFill>
                <a:latin typeface="Palatino Linotype" charset="0"/>
                <a:sym typeface="Symbol" charset="0"/>
              </a:rPr>
              <a:t> </a:t>
            </a:r>
            <a:r>
              <a:rPr lang="en-GB" sz="2000" b="1" dirty="0" smtClean="0">
                <a:solidFill>
                  <a:srgbClr val="000080"/>
                </a:solidFill>
                <a:latin typeface="Palatino Linotype" charset="0"/>
                <a:sym typeface="Symbol" charset="0"/>
              </a:rPr>
              <a:t>Significant NAO</a:t>
            </a:r>
            <a:r>
              <a:rPr lang="en-GB" sz="2000" b="1" dirty="0">
                <a:solidFill>
                  <a:srgbClr val="000080"/>
                </a:solidFill>
                <a:latin typeface="Palatino Linotype" charset="0"/>
                <a:sym typeface="Symbol" charset="0"/>
              </a:rPr>
              <a:t>+ signal </a:t>
            </a:r>
            <a:r>
              <a:rPr lang="en-GB" sz="2000" b="1" dirty="0" smtClean="0">
                <a:solidFill>
                  <a:srgbClr val="000080"/>
                </a:solidFill>
                <a:latin typeface="Palatino Linotype" charset="0"/>
                <a:sym typeface="Symbol" charset="0"/>
              </a:rPr>
              <a:t>the </a:t>
            </a:r>
            <a:r>
              <a:rPr lang="en-GB" sz="2000" b="1" dirty="0">
                <a:solidFill>
                  <a:srgbClr val="000080"/>
                </a:solidFill>
                <a:latin typeface="Palatino Linotype" charset="0"/>
                <a:sym typeface="Symbol" charset="0"/>
              </a:rPr>
              <a:t>3</a:t>
            </a:r>
            <a:r>
              <a:rPr lang="en-GB" sz="2000" b="1" baseline="30000" dirty="0">
                <a:solidFill>
                  <a:srgbClr val="000080"/>
                </a:solidFill>
                <a:latin typeface="Palatino Linotype" charset="0"/>
                <a:sym typeface="Symbol" charset="0"/>
              </a:rPr>
              <a:t>rd</a:t>
            </a:r>
            <a:r>
              <a:rPr lang="en-GB" sz="2000" b="1" dirty="0">
                <a:solidFill>
                  <a:srgbClr val="000080"/>
                </a:solidFill>
                <a:latin typeface="Palatino Linotype" charset="0"/>
                <a:sym typeface="Symbol" charset="0"/>
              </a:rPr>
              <a:t> winter after the eruption </a:t>
            </a:r>
            <a:r>
              <a:rPr lang="en-GB" sz="2000" b="1" dirty="0" smtClean="0">
                <a:solidFill>
                  <a:srgbClr val="000080"/>
                </a:solidFill>
                <a:latin typeface="Palatino Linotype" charset="0"/>
                <a:sym typeface="Symbol" charset="0"/>
              </a:rPr>
              <a:t>under </a:t>
            </a:r>
            <a:r>
              <a:rPr lang="en-GB" sz="2000" b="1" dirty="0">
                <a:solidFill>
                  <a:srgbClr val="000080"/>
                </a:solidFill>
                <a:latin typeface="Palatino Linotype" charset="0"/>
                <a:sym typeface="Symbol" charset="0"/>
              </a:rPr>
              <a:t>a cold AMO</a:t>
            </a:r>
          </a:p>
        </p:txBody>
      </p:sp>
    </p:spTree>
    <p:extLst>
      <p:ext uri="{BB962C8B-B14F-4D97-AF65-F5344CB8AC3E}">
        <p14:creationId xmlns:p14="http://schemas.microsoft.com/office/powerpoint/2010/main" val="372822060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1"/>
          </p:nvPr>
        </p:nvSpPr>
        <p:spPr/>
        <p:txBody>
          <a:bodyPr/>
          <a:lstStyle/>
          <a:p>
            <a:pPr>
              <a:defRPr/>
            </a:pPr>
            <a:fld id="{7F05A339-31EF-F141-930D-A1C24C0A2078}" type="slidenum">
              <a:rPr lang="es-ES"/>
              <a:pPr>
                <a:defRPr/>
              </a:pPr>
              <a:t>19</a:t>
            </a:fld>
            <a:endParaRPr lang="es-ES" dirty="0"/>
          </a:p>
        </p:txBody>
      </p:sp>
      <p:sp>
        <p:nvSpPr>
          <p:cNvPr id="19458"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dirty="0" smtClean="0">
                <a:latin typeface="Century Gothic" charset="0"/>
              </a:rPr>
              <a:t>Volcanoes,</a:t>
            </a:r>
            <a:r>
              <a:rPr lang="en-GB" b="1" cap="none" dirty="0">
                <a:latin typeface="Century Gothic" charset="0"/>
              </a:rPr>
              <a:t> </a:t>
            </a:r>
            <a:r>
              <a:rPr lang="en-GB" b="1" cap="none" dirty="0" smtClean="0">
                <a:latin typeface="Century Gothic" charset="0"/>
              </a:rPr>
              <a:t>NAO and the AMO</a:t>
            </a:r>
            <a:endParaRPr lang="en-US" b="1" cap="none" dirty="0">
              <a:latin typeface="Century Gothic" charset="0"/>
            </a:endParaRPr>
          </a:p>
        </p:txBody>
      </p:sp>
      <p:pic>
        <p:nvPicPr>
          <p:cNvPr id="46087" name="Picture 1"/>
          <p:cNvPicPr>
            <a:picLocks noChangeAspect="1" noChangeArrowheads="1"/>
          </p:cNvPicPr>
          <p:nvPr/>
        </p:nvPicPr>
        <p:blipFill>
          <a:blip r:embed="rId2">
            <a:extLst>
              <a:ext uri="{28A0092B-C50C-407E-A947-70E740481C1C}">
                <a14:useLocalDpi xmlns:a14="http://schemas.microsoft.com/office/drawing/2010/main" val="0"/>
              </a:ext>
            </a:extLst>
          </a:blip>
          <a:srcRect l="28841" r="17790"/>
          <a:stretch>
            <a:fillRect/>
          </a:stretch>
        </p:blipFill>
        <p:spPr bwMode="auto">
          <a:xfrm>
            <a:off x="7451725" y="188595"/>
            <a:ext cx="1081088" cy="771525"/>
          </a:xfrm>
          <a:prstGeom prst="rect">
            <a:avLst/>
          </a:prstGeom>
          <a:noFill/>
          <a:ln>
            <a:noFill/>
          </a:ln>
          <a:effectLst/>
          <a:extLst>
            <a:ext uri="{909E8E84-426E-40dd-AFC4-6F175D3DCCD1}">
              <a14:hiddenFill xmlns:a14="http://schemas.microsoft.com/office/drawing/2010/main">
                <a:blipFill dpi="0" rotWithShape="0">
                  <a:blip/>
                  <a:srcRect l="28841" r="177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9462" name="Rectangle 8"/>
          <p:cNvSpPr>
            <a:spLocks noChangeArrowheads="1"/>
          </p:cNvSpPr>
          <p:nvPr/>
        </p:nvSpPr>
        <p:spPr bwMode="auto">
          <a:xfrm>
            <a:off x="814705" y="5188684"/>
            <a:ext cx="771779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fr-FR" sz="1800" b="1" i="1" dirty="0" smtClean="0">
                <a:solidFill>
                  <a:srgbClr val="000090"/>
                </a:solidFill>
                <a:latin typeface="Palatino Linotype"/>
                <a:cs typeface="Palatino Linotype"/>
              </a:rPr>
              <a:t>3</a:t>
            </a:r>
            <a:r>
              <a:rPr lang="fr-FR" sz="1800" b="1" i="1" baseline="30000" dirty="0" smtClean="0">
                <a:solidFill>
                  <a:srgbClr val="000090"/>
                </a:solidFill>
                <a:latin typeface="Palatino Linotype"/>
                <a:cs typeface="Palatino Linotype"/>
              </a:rPr>
              <a:t>rd</a:t>
            </a:r>
            <a:r>
              <a:rPr lang="fr-FR" sz="1800" b="1" i="1" dirty="0" smtClean="0">
                <a:solidFill>
                  <a:srgbClr val="000090"/>
                </a:solidFill>
                <a:latin typeface="Palatino Linotype"/>
                <a:cs typeface="Palatino Linotype"/>
              </a:rPr>
              <a:t> </a:t>
            </a:r>
            <a:r>
              <a:rPr lang="fr-FR" sz="1800" b="1" i="1" dirty="0" err="1" smtClean="0">
                <a:solidFill>
                  <a:srgbClr val="000090"/>
                </a:solidFill>
                <a:latin typeface="Palatino Linotype"/>
                <a:cs typeface="Palatino Linotype"/>
              </a:rPr>
              <a:t>winter</a:t>
            </a:r>
            <a:r>
              <a:rPr lang="fr-FR" sz="1800" b="1" i="1" dirty="0" smtClean="0">
                <a:solidFill>
                  <a:srgbClr val="000090"/>
                </a:solidFill>
                <a:latin typeface="Palatino Linotype"/>
                <a:cs typeface="Palatino Linotype"/>
              </a:rPr>
              <a:t> </a:t>
            </a:r>
            <a:r>
              <a:rPr lang="fr-FR" sz="1800" b="1" i="1" dirty="0">
                <a:solidFill>
                  <a:srgbClr val="000090"/>
                </a:solidFill>
                <a:latin typeface="Palatino Linotype"/>
                <a:cs typeface="Palatino Linotype"/>
              </a:rPr>
              <a:t>surface </a:t>
            </a:r>
            <a:r>
              <a:rPr lang="fr-FR" sz="1800" b="1" i="1" dirty="0" err="1" smtClean="0">
                <a:solidFill>
                  <a:srgbClr val="000090"/>
                </a:solidFill>
                <a:latin typeface="Palatino Linotype"/>
                <a:cs typeface="Palatino Linotype"/>
              </a:rPr>
              <a:t>temperature</a:t>
            </a:r>
            <a:r>
              <a:rPr lang="fr-FR" sz="1800" b="1" i="1" dirty="0" smtClean="0">
                <a:solidFill>
                  <a:srgbClr val="000090"/>
                </a:solidFill>
                <a:latin typeface="Palatino Linotype"/>
                <a:cs typeface="Palatino Linotype"/>
              </a:rPr>
              <a:t> </a:t>
            </a:r>
            <a:r>
              <a:rPr lang="fr-FR" sz="1800" b="1" i="1" dirty="0" err="1" smtClean="0">
                <a:solidFill>
                  <a:srgbClr val="000090"/>
                </a:solidFill>
                <a:latin typeface="Palatino Linotype"/>
                <a:cs typeface="Palatino Linotype"/>
              </a:rPr>
              <a:t>response</a:t>
            </a:r>
            <a:r>
              <a:rPr lang="fr-FR" sz="1800" b="1" i="1" dirty="0" smtClean="0">
                <a:solidFill>
                  <a:srgbClr val="000090"/>
                </a:solidFill>
                <a:latin typeface="Palatino Linotype"/>
                <a:cs typeface="Palatino Linotype"/>
              </a:rPr>
              <a:t> to a Pinatubo-</a:t>
            </a:r>
            <a:r>
              <a:rPr lang="fr-FR" sz="1800" b="1" i="1" dirty="0" err="1" smtClean="0">
                <a:solidFill>
                  <a:srgbClr val="000090"/>
                </a:solidFill>
                <a:latin typeface="Palatino Linotype"/>
                <a:cs typeface="Palatino Linotype"/>
              </a:rPr>
              <a:t>like</a:t>
            </a:r>
            <a:r>
              <a:rPr lang="fr-FR" sz="1800" b="1" i="1" dirty="0" smtClean="0">
                <a:solidFill>
                  <a:srgbClr val="000090"/>
                </a:solidFill>
                <a:latin typeface="Palatino Linotype"/>
                <a:cs typeface="Palatino Linotype"/>
              </a:rPr>
              <a:t> </a:t>
            </a:r>
            <a:r>
              <a:rPr lang="fr-FR" sz="1800" b="1" i="1" dirty="0" err="1" smtClean="0">
                <a:solidFill>
                  <a:srgbClr val="000090"/>
                </a:solidFill>
                <a:latin typeface="Palatino Linotype"/>
                <a:cs typeface="Palatino Linotype"/>
              </a:rPr>
              <a:t>eruption</a:t>
            </a:r>
            <a:r>
              <a:rPr lang="fr-FR" sz="1800" b="1" i="1" dirty="0" smtClean="0">
                <a:solidFill>
                  <a:srgbClr val="000090"/>
                </a:solidFill>
                <a:latin typeface="Palatino Linotype"/>
                <a:cs typeface="Palatino Linotype"/>
              </a:rPr>
              <a:t> </a:t>
            </a:r>
            <a:r>
              <a:rPr lang="fr-FR" sz="1800" b="1" i="1" dirty="0" err="1" smtClean="0">
                <a:solidFill>
                  <a:srgbClr val="000090"/>
                </a:solidFill>
                <a:latin typeface="Palatino Linotype"/>
                <a:cs typeface="Palatino Linotype"/>
              </a:rPr>
              <a:t>under</a:t>
            </a:r>
            <a:r>
              <a:rPr lang="fr-FR" sz="1800" b="1" i="1" dirty="0" smtClean="0">
                <a:solidFill>
                  <a:srgbClr val="000090"/>
                </a:solidFill>
                <a:latin typeface="Palatino Linotype"/>
                <a:cs typeface="Palatino Linotype"/>
              </a:rPr>
              <a:t> </a:t>
            </a:r>
            <a:r>
              <a:rPr lang="fr-FR" sz="1800" b="1" i="1" dirty="0" err="1">
                <a:solidFill>
                  <a:srgbClr val="000090"/>
                </a:solidFill>
                <a:latin typeface="Palatino Linotype"/>
                <a:cs typeface="Palatino Linotype"/>
              </a:rPr>
              <a:t>extreme</a:t>
            </a:r>
            <a:r>
              <a:rPr lang="fr-FR" sz="1800" b="1" i="1" dirty="0">
                <a:solidFill>
                  <a:srgbClr val="000090"/>
                </a:solidFill>
                <a:latin typeface="Palatino Linotype"/>
                <a:cs typeface="Palatino Linotype"/>
              </a:rPr>
              <a:t> phases of the AMO in a CNRM-CM5 control </a:t>
            </a:r>
            <a:r>
              <a:rPr lang="fr-FR" sz="1800" b="1" i="1" dirty="0" smtClean="0">
                <a:solidFill>
                  <a:srgbClr val="000090"/>
                </a:solidFill>
                <a:latin typeface="Palatino Linotype"/>
                <a:cs typeface="Palatino Linotype"/>
              </a:rPr>
              <a:t>simulation. </a:t>
            </a:r>
            <a:endParaRPr lang="en-GB" sz="1800" b="1" i="1" dirty="0">
              <a:solidFill>
                <a:srgbClr val="000090"/>
              </a:solidFill>
              <a:latin typeface="Palatino Linotype"/>
              <a:cs typeface="Palatino Linotype"/>
            </a:endParaRPr>
          </a:p>
        </p:txBody>
      </p:sp>
      <p:sp>
        <p:nvSpPr>
          <p:cNvPr id="19464" name="Text Box 3"/>
          <p:cNvSpPr txBox="1">
            <a:spLocks noChangeArrowheads="1"/>
          </p:cNvSpPr>
          <p:nvPr/>
        </p:nvSpPr>
        <p:spPr bwMode="auto">
          <a:xfrm>
            <a:off x="95250" y="1192212"/>
            <a:ext cx="8797925"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1200"/>
              </a:spcAft>
              <a:buSzPct val="100000"/>
              <a:buFont typeface="Times New Roman" charset="0"/>
              <a:buChar char="→"/>
            </a:pPr>
            <a:r>
              <a:rPr lang="en-GB" sz="2000" b="1" dirty="0">
                <a:solidFill>
                  <a:srgbClr val="000080"/>
                </a:solidFill>
                <a:latin typeface="Palatino Linotype" charset="0"/>
                <a:sym typeface="Symbol" charset="0"/>
              </a:rPr>
              <a:t> </a:t>
            </a:r>
            <a:r>
              <a:rPr lang="en-GB" sz="2000" b="1" dirty="0" smtClean="0">
                <a:solidFill>
                  <a:srgbClr val="000080"/>
                </a:solidFill>
                <a:latin typeface="Palatino Linotype" charset="0"/>
                <a:sym typeface="Symbol" charset="0"/>
              </a:rPr>
              <a:t>What’s happen the third winter?</a:t>
            </a:r>
            <a:endParaRPr lang="en-GB" sz="2000" b="1" dirty="0">
              <a:solidFill>
                <a:srgbClr val="000080"/>
              </a:solidFill>
              <a:latin typeface="Palatino Linotype" charset="0"/>
              <a:sym typeface="Symbol" charset="0"/>
            </a:endParaRPr>
          </a:p>
        </p:txBody>
      </p:sp>
      <p:sp>
        <p:nvSpPr>
          <p:cNvPr id="11"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smtClean="0">
                <a:solidFill>
                  <a:srgbClr val="FFFFFF"/>
                </a:solidFill>
              </a:rPr>
              <a:t>Paris, November, 2015</a:t>
            </a:r>
            <a:endParaRPr lang="en-US" sz="1000" dirty="0">
              <a:solidFill>
                <a:srgbClr val="FFFFFF"/>
              </a:solidFill>
            </a:endParaRPr>
          </a:p>
        </p:txBody>
      </p:sp>
      <p:pic>
        <p:nvPicPr>
          <p:cNvPr id="8" name="image30.png" descr="assemble.png"/>
          <p:cNvPicPr/>
          <p:nvPr/>
        </p:nvPicPr>
        <p:blipFill rotWithShape="1">
          <a:blip r:embed="rId3"/>
          <a:srcRect l="6790" t="52410" r="6481" b="30237"/>
          <a:stretch/>
        </p:blipFill>
        <p:spPr>
          <a:xfrm>
            <a:off x="-278130" y="1908175"/>
            <a:ext cx="9612630" cy="2961005"/>
          </a:xfrm>
          <a:prstGeom prst="rect">
            <a:avLst/>
          </a:prstGeom>
          <a:ln/>
        </p:spPr>
      </p:pic>
    </p:spTree>
    <p:extLst>
      <p:ext uri="{BB962C8B-B14F-4D97-AF65-F5344CB8AC3E}">
        <p14:creationId xmlns:p14="http://schemas.microsoft.com/office/powerpoint/2010/main" val="405809121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1"/>
          </p:nvPr>
        </p:nvSpPr>
        <p:spPr/>
        <p:txBody>
          <a:bodyPr/>
          <a:lstStyle/>
          <a:p>
            <a:pPr>
              <a:defRPr/>
            </a:pPr>
            <a:fld id="{A642B601-73F5-094F-BB1C-360075020F8B}" type="slidenum">
              <a:rPr lang="es-ES"/>
              <a:pPr>
                <a:defRPr/>
              </a:pPr>
              <a:t>2</a:t>
            </a:fld>
            <a:endParaRPr lang="es-ES" dirty="0"/>
          </a:p>
        </p:txBody>
      </p:sp>
      <p:sp>
        <p:nvSpPr>
          <p:cNvPr id="15363" name="Título 1"/>
          <p:cNvSpPr>
            <a:spLocks noGrp="1"/>
          </p:cNvSpPr>
          <p:nvPr>
            <p:ph type="title"/>
          </p:nvPr>
        </p:nvSpPr>
        <p:spPr bwMode="auto"/>
        <p:txBody>
          <a:bodyPr wrap="square" numCol="1" anchorCtr="0" compatLnSpc="1">
            <a:prstTxWarp prst="textNoShape">
              <a:avLst/>
            </a:prstTxWarp>
          </a:bodyPr>
          <a:lstStyle/>
          <a:p>
            <a:pPr algn="ctr" eaLnBrk="1" hangingPunct="1"/>
            <a:r>
              <a:rPr lang="en-GB" b="1" cap="none">
                <a:latin typeface="Century Gothic" charset="0"/>
              </a:rPr>
              <a:t>Introduction</a:t>
            </a:r>
            <a:endParaRPr lang="en-US" b="1" cap="none">
              <a:latin typeface="Century Gothic" charset="0"/>
            </a:endParaRPr>
          </a:p>
        </p:txBody>
      </p:sp>
      <p:pic>
        <p:nvPicPr>
          <p:cNvPr id="7177" name="Picture 1"/>
          <p:cNvPicPr>
            <a:picLocks noChangeAspect="1" noChangeArrowheads="1"/>
          </p:cNvPicPr>
          <p:nvPr/>
        </p:nvPicPr>
        <p:blipFill>
          <a:blip r:embed="rId2">
            <a:extLst>
              <a:ext uri="{28A0092B-C50C-407E-A947-70E740481C1C}">
                <a14:useLocalDpi xmlns:a14="http://schemas.microsoft.com/office/drawing/2010/main" val="0"/>
              </a:ext>
            </a:extLst>
          </a:blip>
          <a:srcRect l="28841" r="17790"/>
          <a:stretch>
            <a:fillRect/>
          </a:stretch>
        </p:blipFill>
        <p:spPr bwMode="auto">
          <a:xfrm>
            <a:off x="7451725" y="188595"/>
            <a:ext cx="1081088" cy="771525"/>
          </a:xfrm>
          <a:prstGeom prst="rect">
            <a:avLst/>
          </a:prstGeom>
          <a:noFill/>
          <a:ln>
            <a:noFill/>
          </a:ln>
          <a:effectLst/>
          <a:extLst>
            <a:ext uri="{909E8E84-426E-40dd-AFC4-6F175D3DCCD1}">
              <a14:hiddenFill xmlns:a14="http://schemas.microsoft.com/office/drawing/2010/main">
                <a:blipFill dpi="0" rotWithShape="0">
                  <a:blip/>
                  <a:srcRect l="28841" r="177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5365" name="Image 7" descr="sarychev_volcan_nasa.jpeg"/>
          <p:cNvPicPr>
            <a:picLocks noChangeAspect="1"/>
          </p:cNvPicPr>
          <p:nvPr/>
        </p:nvPicPr>
        <p:blipFill>
          <a:blip r:embed="rId3">
            <a:extLst>
              <a:ext uri="{28A0092B-C50C-407E-A947-70E740481C1C}">
                <a14:useLocalDpi xmlns:a14="http://schemas.microsoft.com/office/drawing/2010/main" val="0"/>
              </a:ext>
            </a:extLst>
          </a:blip>
          <a:srcRect l="17516" t="-17" r="26723" b="17"/>
          <a:stretch>
            <a:fillRect/>
          </a:stretch>
        </p:blipFill>
        <p:spPr bwMode="auto">
          <a:xfrm rot="-5400000">
            <a:off x="4834214" y="781975"/>
            <a:ext cx="3601803" cy="4846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Rectangle 1"/>
          <p:cNvSpPr>
            <a:spLocks noChangeArrowheads="1"/>
          </p:cNvSpPr>
          <p:nvPr/>
        </p:nvSpPr>
        <p:spPr bwMode="auto">
          <a:xfrm>
            <a:off x="19049" y="1492925"/>
            <a:ext cx="4192905"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Aft>
                <a:spcPts val="1200"/>
              </a:spcAft>
              <a:buSzPct val="100000"/>
              <a:buFont typeface="Times New Roman" charset="0"/>
              <a:buChar char="→"/>
            </a:pPr>
            <a:r>
              <a:rPr lang="en-GB" sz="2000" b="1" dirty="0">
                <a:solidFill>
                  <a:srgbClr val="000080"/>
                </a:solidFill>
                <a:latin typeface="Palatino Linotype" charset="0"/>
                <a:cs typeface="Palatino Linotype" charset="0"/>
              </a:rPr>
              <a:t> Major eruptions bring </a:t>
            </a:r>
            <a:r>
              <a:rPr lang="en-GB" sz="2000" b="1" dirty="0" err="1" smtClean="0">
                <a:solidFill>
                  <a:srgbClr val="000080"/>
                </a:solidFill>
                <a:latin typeface="Palatino Linotype" charset="0"/>
                <a:cs typeface="Palatino Linotype" charset="0"/>
              </a:rPr>
              <a:t>Tg</a:t>
            </a:r>
            <a:r>
              <a:rPr lang="en-GB" sz="2000" b="1" dirty="0" smtClean="0">
                <a:solidFill>
                  <a:srgbClr val="000080"/>
                </a:solidFill>
                <a:latin typeface="Palatino Linotype" charset="0"/>
                <a:cs typeface="Palatino Linotype" charset="0"/>
              </a:rPr>
              <a:t> </a:t>
            </a:r>
            <a:r>
              <a:rPr lang="en-GB" sz="2000" b="1" dirty="0">
                <a:solidFill>
                  <a:srgbClr val="000080"/>
                </a:solidFill>
                <a:latin typeface="Palatino Linotype" charset="0"/>
                <a:cs typeface="Palatino Linotype" charset="0"/>
              </a:rPr>
              <a:t>of particles </a:t>
            </a:r>
            <a:r>
              <a:rPr lang="en-GB" sz="2000" b="1" dirty="0" smtClean="0">
                <a:solidFill>
                  <a:srgbClr val="000080"/>
                </a:solidFill>
                <a:latin typeface="Palatino Linotype" charset="0"/>
                <a:cs typeface="Palatino Linotype" charset="0"/>
              </a:rPr>
              <a:t>into </a:t>
            </a:r>
            <a:r>
              <a:rPr lang="en-GB" sz="2000" b="1" dirty="0">
                <a:solidFill>
                  <a:srgbClr val="000080"/>
                </a:solidFill>
                <a:latin typeface="Palatino Linotype" charset="0"/>
                <a:cs typeface="Palatino Linotype" charset="0"/>
              </a:rPr>
              <a:t>the stratosphere</a:t>
            </a:r>
            <a:r>
              <a:rPr lang="en-GB" sz="2000" b="1" dirty="0" smtClean="0">
                <a:solidFill>
                  <a:srgbClr val="000080"/>
                </a:solidFill>
                <a:latin typeface="Palatino Linotype" charset="0"/>
                <a:cs typeface="Palatino Linotype" charset="0"/>
              </a:rPr>
              <a:t>.</a:t>
            </a:r>
          </a:p>
          <a:p>
            <a:pPr>
              <a:spcAft>
                <a:spcPts val="1200"/>
              </a:spcAft>
              <a:buSzPct val="100000"/>
              <a:buFont typeface="Times New Roman" charset="0"/>
              <a:buChar char="→"/>
            </a:pPr>
            <a:r>
              <a:rPr lang="en-GB" sz="2000" b="1" dirty="0">
                <a:solidFill>
                  <a:srgbClr val="000080"/>
                </a:solidFill>
                <a:latin typeface="Palatino Linotype" charset="0"/>
                <a:cs typeface="Palatino Linotype" charset="0"/>
              </a:rPr>
              <a:t> </a:t>
            </a:r>
            <a:r>
              <a:rPr lang="en-GB" sz="2000" b="1" dirty="0" smtClean="0">
                <a:solidFill>
                  <a:srgbClr val="000080"/>
                </a:solidFill>
                <a:latin typeface="Palatino Linotype" charset="0"/>
                <a:cs typeface="Palatino Linotype" charset="0"/>
              </a:rPr>
              <a:t>Strong </a:t>
            </a:r>
            <a:r>
              <a:rPr lang="en-GB" sz="2000" b="1" dirty="0" err="1" smtClean="0">
                <a:solidFill>
                  <a:srgbClr val="000080"/>
                </a:solidFill>
                <a:latin typeface="Palatino Linotype" charset="0"/>
                <a:cs typeface="Palatino Linotype" charset="0"/>
              </a:rPr>
              <a:t>radiative</a:t>
            </a:r>
            <a:r>
              <a:rPr lang="en-GB" sz="2000" b="1" dirty="0" smtClean="0">
                <a:solidFill>
                  <a:srgbClr val="000080"/>
                </a:solidFill>
                <a:latin typeface="Palatino Linotype" charset="0"/>
                <a:cs typeface="Palatino Linotype" charset="0"/>
              </a:rPr>
              <a:t> forcing =&gt; </a:t>
            </a:r>
            <a:r>
              <a:rPr lang="en-GB" sz="2000" b="1" dirty="0" smtClean="0">
                <a:solidFill>
                  <a:srgbClr val="000080"/>
                </a:solidFill>
                <a:latin typeface="Palatino Linotype" charset="0"/>
                <a:cs typeface="Palatino Linotype" charset="0"/>
                <a:sym typeface="Symbol" charset="0"/>
              </a:rPr>
              <a:t>Global </a:t>
            </a:r>
            <a:r>
              <a:rPr lang="en-GB" sz="2000" b="1" dirty="0">
                <a:solidFill>
                  <a:srgbClr val="000080"/>
                </a:solidFill>
                <a:latin typeface="Palatino Linotype" charset="0"/>
                <a:cs typeface="Palatino Linotype" charset="0"/>
                <a:sym typeface="Symbol" charset="0"/>
              </a:rPr>
              <a:t>temperature </a:t>
            </a:r>
            <a:r>
              <a:rPr lang="en-GB" sz="2000" b="1" dirty="0" smtClean="0">
                <a:solidFill>
                  <a:srgbClr val="000080"/>
                </a:solidFill>
                <a:latin typeface="Palatino Linotype" charset="0"/>
                <a:cs typeface="Palatino Linotype" charset="0"/>
                <a:sym typeface="Symbol" charset="0"/>
              </a:rPr>
              <a:t>decrease.</a:t>
            </a:r>
          </a:p>
          <a:p>
            <a:pPr>
              <a:spcAft>
                <a:spcPts val="1200"/>
              </a:spcAft>
              <a:buSzPct val="100000"/>
              <a:buFont typeface="Times New Roman" charset="0"/>
              <a:buChar char="→"/>
            </a:pPr>
            <a:r>
              <a:rPr lang="en-GB" sz="2000" b="1" dirty="0">
                <a:solidFill>
                  <a:srgbClr val="000080"/>
                </a:solidFill>
                <a:latin typeface="Palatino Linotype" charset="0"/>
                <a:cs typeface="Palatino Linotype" charset="0"/>
                <a:sym typeface="Symbol" charset="0"/>
              </a:rPr>
              <a:t> </a:t>
            </a:r>
            <a:r>
              <a:rPr lang="en-GB" sz="2000" b="1" dirty="0" smtClean="0">
                <a:solidFill>
                  <a:srgbClr val="000080"/>
                </a:solidFill>
                <a:latin typeface="Palatino Linotype" charset="0"/>
                <a:cs typeface="Palatino Linotype" charset="0"/>
                <a:sym typeface="Symbol" charset="0"/>
              </a:rPr>
              <a:t>Direct atmospheric impacts during </a:t>
            </a:r>
            <a:r>
              <a:rPr lang="en-GB" sz="2000" b="1" dirty="0">
                <a:solidFill>
                  <a:srgbClr val="000080"/>
                </a:solidFill>
                <a:latin typeface="Palatino Linotype" charset="0"/>
                <a:cs typeface="Palatino Linotype" charset="0"/>
                <a:sym typeface="Symbol" charset="0"/>
              </a:rPr>
              <a:t>5 </a:t>
            </a:r>
            <a:r>
              <a:rPr lang="en-GB" sz="2000" b="1" dirty="0" smtClean="0">
                <a:solidFill>
                  <a:srgbClr val="000080"/>
                </a:solidFill>
                <a:latin typeface="Palatino Linotype" charset="0"/>
                <a:cs typeface="Palatino Linotype" charset="0"/>
                <a:sym typeface="Symbol" charset="0"/>
              </a:rPr>
              <a:t>years (NAO+?).</a:t>
            </a:r>
          </a:p>
          <a:p>
            <a:pPr>
              <a:spcAft>
                <a:spcPts val="1200"/>
              </a:spcAft>
              <a:buSzPct val="100000"/>
              <a:buFont typeface="Times New Roman" charset="0"/>
              <a:buChar char="→"/>
            </a:pPr>
            <a:r>
              <a:rPr lang="en-GB" sz="2000" b="1" dirty="0">
                <a:solidFill>
                  <a:srgbClr val="000080"/>
                </a:solidFill>
                <a:latin typeface="Palatino Linotype" charset="0"/>
                <a:cs typeface="Palatino Linotype" charset="0"/>
                <a:sym typeface="Symbol" charset="0"/>
              </a:rPr>
              <a:t> </a:t>
            </a:r>
            <a:r>
              <a:rPr lang="en-GB" sz="2000" b="1" dirty="0" smtClean="0">
                <a:solidFill>
                  <a:srgbClr val="000080"/>
                </a:solidFill>
                <a:latin typeface="Palatino Linotype" charset="0"/>
                <a:cs typeface="Palatino Linotype" charset="0"/>
                <a:sym typeface="Symbol" charset="0"/>
              </a:rPr>
              <a:t>Potential retroactions involving changes of the ocean heat content during </a:t>
            </a:r>
            <a:r>
              <a:rPr lang="en-GB" sz="2000" b="1" dirty="0">
                <a:solidFill>
                  <a:srgbClr val="000080"/>
                </a:solidFill>
                <a:latin typeface="Palatino Linotype" charset="0"/>
                <a:cs typeface="Palatino Linotype" charset="0"/>
                <a:sym typeface="Symbol" charset="0"/>
              </a:rPr>
              <a:t>10-20 </a:t>
            </a:r>
            <a:r>
              <a:rPr lang="en-GB" sz="2000" b="1" dirty="0" smtClean="0">
                <a:solidFill>
                  <a:srgbClr val="000080"/>
                </a:solidFill>
                <a:latin typeface="Palatino Linotype" charset="0"/>
                <a:cs typeface="Palatino Linotype" charset="0"/>
                <a:sym typeface="Symbol" charset="0"/>
              </a:rPr>
              <a:t>years.</a:t>
            </a:r>
            <a:endParaRPr lang="en-GB" sz="2000" b="1" dirty="0">
              <a:solidFill>
                <a:srgbClr val="000080"/>
              </a:solidFill>
              <a:latin typeface="Palatino Linotype" charset="0"/>
              <a:cs typeface="Palatino Linotype" charset="0"/>
            </a:endParaRPr>
          </a:p>
        </p:txBody>
      </p:sp>
      <p:sp>
        <p:nvSpPr>
          <p:cNvPr id="15367" name="Text Box 36"/>
          <p:cNvSpPr txBox="1">
            <a:spLocks noChangeArrowheads="1"/>
          </p:cNvSpPr>
          <p:nvPr/>
        </p:nvSpPr>
        <p:spPr bwMode="auto">
          <a:xfrm>
            <a:off x="4572000" y="5220970"/>
            <a:ext cx="39719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algn="ctr" eaLnBrk="1" hangingPunct="1"/>
            <a:r>
              <a:rPr lang="en-GB" sz="1800" b="1" i="1" dirty="0" err="1">
                <a:solidFill>
                  <a:srgbClr val="000090"/>
                </a:solidFill>
                <a:latin typeface="Palatino Linotype" charset="0"/>
              </a:rPr>
              <a:t>Sarychev</a:t>
            </a:r>
            <a:r>
              <a:rPr lang="en-GB" sz="1800" b="1" i="1" dirty="0">
                <a:solidFill>
                  <a:srgbClr val="000090"/>
                </a:solidFill>
                <a:latin typeface="Palatino Linotype" charset="0"/>
              </a:rPr>
              <a:t> volcano, 2009, NASA</a:t>
            </a:r>
          </a:p>
        </p:txBody>
      </p:sp>
      <p:sp>
        <p:nvSpPr>
          <p:cNvPr id="9"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smtClean="0">
                <a:solidFill>
                  <a:srgbClr val="FFFFFF"/>
                </a:solidFill>
              </a:rPr>
              <a:t>Paris, November 2015</a:t>
            </a:r>
            <a:endParaRPr lang="en-US" sz="1000" dirty="0">
              <a:solidFill>
                <a:srgbClr val="FFFFFF"/>
              </a:solidFill>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1"/>
          </p:nvPr>
        </p:nvSpPr>
        <p:spPr/>
        <p:txBody>
          <a:bodyPr/>
          <a:lstStyle/>
          <a:p>
            <a:pPr>
              <a:defRPr/>
            </a:pPr>
            <a:fld id="{7F05A339-31EF-F141-930D-A1C24C0A2078}" type="slidenum">
              <a:rPr lang="es-ES"/>
              <a:pPr>
                <a:defRPr/>
              </a:pPr>
              <a:t>20</a:t>
            </a:fld>
            <a:endParaRPr lang="es-ES" dirty="0"/>
          </a:p>
        </p:txBody>
      </p:sp>
      <p:sp>
        <p:nvSpPr>
          <p:cNvPr id="19458"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dirty="0" smtClean="0">
                <a:latin typeface="Century Gothic" charset="0"/>
              </a:rPr>
              <a:t>Volcanoes,</a:t>
            </a:r>
            <a:r>
              <a:rPr lang="en-GB" b="1" cap="none" dirty="0">
                <a:latin typeface="Century Gothic" charset="0"/>
              </a:rPr>
              <a:t> </a:t>
            </a:r>
            <a:r>
              <a:rPr lang="en-GB" b="1" cap="none" dirty="0" smtClean="0">
                <a:latin typeface="Century Gothic" charset="0"/>
              </a:rPr>
              <a:t>NAO and the AMO</a:t>
            </a:r>
            <a:endParaRPr lang="en-US" b="1" cap="none" dirty="0">
              <a:latin typeface="Century Gothic" charset="0"/>
            </a:endParaRPr>
          </a:p>
        </p:txBody>
      </p:sp>
      <p:pic>
        <p:nvPicPr>
          <p:cNvPr id="46087" name="Picture 1"/>
          <p:cNvPicPr>
            <a:picLocks noChangeAspect="1" noChangeArrowheads="1"/>
          </p:cNvPicPr>
          <p:nvPr/>
        </p:nvPicPr>
        <p:blipFill>
          <a:blip r:embed="rId2">
            <a:extLst>
              <a:ext uri="{28A0092B-C50C-407E-A947-70E740481C1C}">
                <a14:useLocalDpi xmlns:a14="http://schemas.microsoft.com/office/drawing/2010/main" val="0"/>
              </a:ext>
            </a:extLst>
          </a:blip>
          <a:srcRect l="28841" r="17790"/>
          <a:stretch>
            <a:fillRect/>
          </a:stretch>
        </p:blipFill>
        <p:spPr bwMode="auto">
          <a:xfrm>
            <a:off x="7451725" y="188595"/>
            <a:ext cx="1081088" cy="771525"/>
          </a:xfrm>
          <a:prstGeom prst="rect">
            <a:avLst/>
          </a:prstGeom>
          <a:noFill/>
          <a:ln>
            <a:noFill/>
          </a:ln>
          <a:effectLst/>
          <a:extLst>
            <a:ext uri="{909E8E84-426E-40dd-AFC4-6F175D3DCCD1}">
              <a14:hiddenFill xmlns:a14="http://schemas.microsoft.com/office/drawing/2010/main">
                <a:blipFill dpi="0" rotWithShape="0">
                  <a:blip/>
                  <a:srcRect l="28841" r="177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9464" name="Text Box 3"/>
          <p:cNvSpPr txBox="1">
            <a:spLocks noChangeArrowheads="1"/>
          </p:cNvSpPr>
          <p:nvPr/>
        </p:nvSpPr>
        <p:spPr bwMode="auto">
          <a:xfrm>
            <a:off x="95250" y="1192212"/>
            <a:ext cx="8797925"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1200"/>
              </a:spcAft>
              <a:buSzPct val="100000"/>
              <a:buFont typeface="Times New Roman" charset="0"/>
              <a:buChar char="→"/>
            </a:pPr>
            <a:r>
              <a:rPr lang="en-GB" sz="2000" b="1" dirty="0">
                <a:solidFill>
                  <a:srgbClr val="000080"/>
                </a:solidFill>
                <a:latin typeface="Palatino Linotype" charset="0"/>
                <a:sym typeface="Symbol" charset="0"/>
              </a:rPr>
              <a:t> </a:t>
            </a:r>
            <a:r>
              <a:rPr lang="en-GB" sz="2000" b="1" dirty="0" smtClean="0">
                <a:solidFill>
                  <a:srgbClr val="000080"/>
                </a:solidFill>
                <a:latin typeface="Palatino Linotype" charset="0"/>
                <a:sym typeface="Symbol" charset="0"/>
              </a:rPr>
              <a:t>What’s happen the third winter?</a:t>
            </a:r>
            <a:endParaRPr lang="en-GB" sz="2000" b="1" dirty="0">
              <a:solidFill>
                <a:srgbClr val="000080"/>
              </a:solidFill>
              <a:latin typeface="Palatino Linotype" charset="0"/>
              <a:sym typeface="Symbol" charset="0"/>
            </a:endParaRPr>
          </a:p>
        </p:txBody>
      </p:sp>
      <p:sp>
        <p:nvSpPr>
          <p:cNvPr id="11"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smtClean="0">
                <a:solidFill>
                  <a:srgbClr val="FFFFFF"/>
                </a:solidFill>
              </a:rPr>
              <a:t>Paris, November, 2015</a:t>
            </a:r>
            <a:endParaRPr lang="en-US" sz="1000" dirty="0">
              <a:solidFill>
                <a:srgbClr val="FFFFFF"/>
              </a:solidFill>
            </a:endParaRPr>
          </a:p>
        </p:txBody>
      </p:sp>
      <p:pic>
        <p:nvPicPr>
          <p:cNvPr id="10" name="image08.png" descr="assemble.png"/>
          <p:cNvPicPr/>
          <p:nvPr/>
        </p:nvPicPr>
        <p:blipFill rotWithShape="1">
          <a:blip r:embed="rId3"/>
          <a:srcRect l="7561" t="51774" r="7407" b="32433"/>
          <a:stretch/>
        </p:blipFill>
        <p:spPr>
          <a:xfrm>
            <a:off x="-227330" y="1861820"/>
            <a:ext cx="9619615" cy="2880360"/>
          </a:xfrm>
          <a:prstGeom prst="rect">
            <a:avLst/>
          </a:prstGeom>
          <a:ln/>
        </p:spPr>
      </p:pic>
      <p:sp>
        <p:nvSpPr>
          <p:cNvPr id="12" name="Rectangle 8"/>
          <p:cNvSpPr>
            <a:spLocks noChangeArrowheads="1"/>
          </p:cNvSpPr>
          <p:nvPr/>
        </p:nvSpPr>
        <p:spPr bwMode="auto">
          <a:xfrm>
            <a:off x="814705" y="5214084"/>
            <a:ext cx="771779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fr-FR" sz="1800" b="1" i="1" dirty="0" smtClean="0">
                <a:solidFill>
                  <a:srgbClr val="000090"/>
                </a:solidFill>
                <a:latin typeface="Palatino Linotype"/>
                <a:cs typeface="Palatino Linotype"/>
              </a:rPr>
              <a:t>3</a:t>
            </a:r>
            <a:r>
              <a:rPr lang="fr-FR" sz="1800" b="1" i="1" baseline="30000" dirty="0" smtClean="0">
                <a:solidFill>
                  <a:srgbClr val="000090"/>
                </a:solidFill>
                <a:latin typeface="Palatino Linotype"/>
                <a:cs typeface="Palatino Linotype"/>
              </a:rPr>
              <a:t>rd</a:t>
            </a:r>
            <a:r>
              <a:rPr lang="fr-FR" sz="1800" b="1" i="1" dirty="0" smtClean="0">
                <a:solidFill>
                  <a:srgbClr val="000090"/>
                </a:solidFill>
                <a:latin typeface="Palatino Linotype"/>
                <a:cs typeface="Palatino Linotype"/>
              </a:rPr>
              <a:t> </a:t>
            </a:r>
            <a:r>
              <a:rPr lang="fr-FR" sz="1800" b="1" i="1" dirty="0" err="1" smtClean="0">
                <a:solidFill>
                  <a:srgbClr val="000090"/>
                </a:solidFill>
                <a:latin typeface="Palatino Linotype"/>
                <a:cs typeface="Palatino Linotype"/>
              </a:rPr>
              <a:t>winter</a:t>
            </a:r>
            <a:r>
              <a:rPr lang="fr-FR" sz="1800" b="1" i="1" dirty="0" smtClean="0">
                <a:solidFill>
                  <a:srgbClr val="000090"/>
                </a:solidFill>
                <a:latin typeface="Palatino Linotype"/>
                <a:cs typeface="Palatino Linotype"/>
              </a:rPr>
              <a:t> SLP </a:t>
            </a:r>
            <a:r>
              <a:rPr lang="fr-FR" sz="1800" b="1" i="1" dirty="0" err="1" smtClean="0">
                <a:solidFill>
                  <a:srgbClr val="000090"/>
                </a:solidFill>
                <a:latin typeface="Palatino Linotype"/>
                <a:cs typeface="Palatino Linotype"/>
              </a:rPr>
              <a:t>response</a:t>
            </a:r>
            <a:r>
              <a:rPr lang="fr-FR" sz="1800" b="1" i="1" dirty="0" smtClean="0">
                <a:solidFill>
                  <a:srgbClr val="000090"/>
                </a:solidFill>
                <a:latin typeface="Palatino Linotype"/>
                <a:cs typeface="Palatino Linotype"/>
              </a:rPr>
              <a:t> to a Pinatubo-</a:t>
            </a:r>
            <a:r>
              <a:rPr lang="fr-FR" sz="1800" b="1" i="1" dirty="0" err="1" smtClean="0">
                <a:solidFill>
                  <a:srgbClr val="000090"/>
                </a:solidFill>
                <a:latin typeface="Palatino Linotype"/>
                <a:cs typeface="Palatino Linotype"/>
              </a:rPr>
              <a:t>like</a:t>
            </a:r>
            <a:r>
              <a:rPr lang="fr-FR" sz="1800" b="1" i="1" dirty="0" smtClean="0">
                <a:solidFill>
                  <a:srgbClr val="000090"/>
                </a:solidFill>
                <a:latin typeface="Palatino Linotype"/>
                <a:cs typeface="Palatino Linotype"/>
              </a:rPr>
              <a:t> </a:t>
            </a:r>
            <a:r>
              <a:rPr lang="fr-FR" sz="1800" b="1" i="1" dirty="0" err="1" smtClean="0">
                <a:solidFill>
                  <a:srgbClr val="000090"/>
                </a:solidFill>
                <a:latin typeface="Palatino Linotype"/>
                <a:cs typeface="Palatino Linotype"/>
              </a:rPr>
              <a:t>eruption</a:t>
            </a:r>
            <a:r>
              <a:rPr lang="fr-FR" sz="1800" b="1" i="1" dirty="0" smtClean="0">
                <a:solidFill>
                  <a:srgbClr val="000090"/>
                </a:solidFill>
                <a:latin typeface="Palatino Linotype"/>
                <a:cs typeface="Palatino Linotype"/>
              </a:rPr>
              <a:t> </a:t>
            </a:r>
            <a:r>
              <a:rPr lang="fr-FR" sz="1800" b="1" i="1" dirty="0" err="1" smtClean="0">
                <a:solidFill>
                  <a:srgbClr val="000090"/>
                </a:solidFill>
                <a:latin typeface="Palatino Linotype"/>
                <a:cs typeface="Palatino Linotype"/>
              </a:rPr>
              <a:t>under</a:t>
            </a:r>
            <a:r>
              <a:rPr lang="fr-FR" sz="1800" b="1" i="1" dirty="0" smtClean="0">
                <a:solidFill>
                  <a:srgbClr val="000090"/>
                </a:solidFill>
                <a:latin typeface="Palatino Linotype"/>
                <a:cs typeface="Palatino Linotype"/>
              </a:rPr>
              <a:t> </a:t>
            </a:r>
            <a:r>
              <a:rPr lang="fr-FR" sz="1800" b="1" i="1" dirty="0" err="1">
                <a:solidFill>
                  <a:srgbClr val="000090"/>
                </a:solidFill>
                <a:latin typeface="Palatino Linotype"/>
                <a:cs typeface="Palatino Linotype"/>
              </a:rPr>
              <a:t>extreme</a:t>
            </a:r>
            <a:r>
              <a:rPr lang="fr-FR" sz="1800" b="1" i="1" dirty="0">
                <a:solidFill>
                  <a:srgbClr val="000090"/>
                </a:solidFill>
                <a:latin typeface="Palatino Linotype"/>
                <a:cs typeface="Palatino Linotype"/>
              </a:rPr>
              <a:t> phases of the AMO in a CNRM-CM5 control </a:t>
            </a:r>
            <a:r>
              <a:rPr lang="fr-FR" sz="1800" b="1" i="1" dirty="0" smtClean="0">
                <a:solidFill>
                  <a:srgbClr val="000090"/>
                </a:solidFill>
                <a:latin typeface="Palatino Linotype"/>
                <a:cs typeface="Palatino Linotype"/>
              </a:rPr>
              <a:t>simulation. </a:t>
            </a:r>
            <a:endParaRPr lang="en-GB" sz="1800" b="1" i="1" dirty="0">
              <a:solidFill>
                <a:srgbClr val="000090"/>
              </a:solidFill>
              <a:latin typeface="Palatino Linotype"/>
              <a:cs typeface="Palatino Linotype"/>
            </a:endParaRPr>
          </a:p>
        </p:txBody>
      </p:sp>
    </p:spTree>
    <p:extLst>
      <p:ext uri="{BB962C8B-B14F-4D97-AF65-F5344CB8AC3E}">
        <p14:creationId xmlns:p14="http://schemas.microsoft.com/office/powerpoint/2010/main" val="237138652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1"/>
          </p:nvPr>
        </p:nvSpPr>
        <p:spPr/>
        <p:txBody>
          <a:bodyPr/>
          <a:lstStyle/>
          <a:p>
            <a:pPr>
              <a:defRPr/>
            </a:pPr>
            <a:fld id="{7F05A339-31EF-F141-930D-A1C24C0A2078}" type="slidenum">
              <a:rPr lang="es-ES"/>
              <a:pPr>
                <a:defRPr/>
              </a:pPr>
              <a:t>21</a:t>
            </a:fld>
            <a:endParaRPr lang="es-ES" dirty="0"/>
          </a:p>
        </p:txBody>
      </p:sp>
      <p:sp>
        <p:nvSpPr>
          <p:cNvPr id="19458"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dirty="0" smtClean="0">
                <a:latin typeface="Century Gothic" charset="0"/>
              </a:rPr>
              <a:t>Volcanoes,</a:t>
            </a:r>
            <a:r>
              <a:rPr lang="en-GB" b="1" cap="none" dirty="0">
                <a:latin typeface="Century Gothic" charset="0"/>
              </a:rPr>
              <a:t> </a:t>
            </a:r>
            <a:r>
              <a:rPr lang="en-GB" b="1" cap="none" dirty="0" smtClean="0">
                <a:latin typeface="Century Gothic" charset="0"/>
              </a:rPr>
              <a:t>NAO and the AMO</a:t>
            </a:r>
            <a:endParaRPr lang="en-US" b="1" cap="none" dirty="0">
              <a:latin typeface="Century Gothic" charset="0"/>
            </a:endParaRPr>
          </a:p>
        </p:txBody>
      </p:sp>
      <p:pic>
        <p:nvPicPr>
          <p:cNvPr id="46087" name="Picture 1"/>
          <p:cNvPicPr>
            <a:picLocks noChangeAspect="1" noChangeArrowheads="1"/>
          </p:cNvPicPr>
          <p:nvPr/>
        </p:nvPicPr>
        <p:blipFill>
          <a:blip r:embed="rId2">
            <a:extLst>
              <a:ext uri="{28A0092B-C50C-407E-A947-70E740481C1C}">
                <a14:useLocalDpi xmlns:a14="http://schemas.microsoft.com/office/drawing/2010/main" val="0"/>
              </a:ext>
            </a:extLst>
          </a:blip>
          <a:srcRect l="28841" r="17790"/>
          <a:stretch>
            <a:fillRect/>
          </a:stretch>
        </p:blipFill>
        <p:spPr bwMode="auto">
          <a:xfrm>
            <a:off x="7451725" y="188595"/>
            <a:ext cx="1081088" cy="771525"/>
          </a:xfrm>
          <a:prstGeom prst="rect">
            <a:avLst/>
          </a:prstGeom>
          <a:noFill/>
          <a:ln>
            <a:noFill/>
          </a:ln>
          <a:effectLst/>
          <a:extLst>
            <a:ext uri="{909E8E84-426E-40dd-AFC4-6F175D3DCCD1}">
              <a14:hiddenFill xmlns:a14="http://schemas.microsoft.com/office/drawing/2010/main">
                <a:blipFill dpi="0" rotWithShape="0">
                  <a:blip/>
                  <a:srcRect l="28841" r="177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9464" name="Text Box 3"/>
          <p:cNvSpPr txBox="1">
            <a:spLocks noChangeArrowheads="1"/>
          </p:cNvSpPr>
          <p:nvPr/>
        </p:nvSpPr>
        <p:spPr bwMode="auto">
          <a:xfrm>
            <a:off x="95250" y="1192212"/>
            <a:ext cx="8797925"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1200"/>
              </a:spcAft>
              <a:buSzPct val="100000"/>
              <a:buFont typeface="Times New Roman" charset="0"/>
              <a:buChar char="→"/>
            </a:pPr>
            <a:r>
              <a:rPr lang="en-GB" sz="2000" b="1" dirty="0">
                <a:solidFill>
                  <a:srgbClr val="000080"/>
                </a:solidFill>
                <a:latin typeface="Palatino Linotype" charset="0"/>
                <a:sym typeface="Symbol" charset="0"/>
              </a:rPr>
              <a:t> </a:t>
            </a:r>
            <a:r>
              <a:rPr lang="en-GB" sz="2000" b="1" dirty="0" smtClean="0">
                <a:solidFill>
                  <a:srgbClr val="000080"/>
                </a:solidFill>
                <a:latin typeface="Palatino Linotype" charset="0"/>
                <a:sym typeface="Symbol" charset="0"/>
              </a:rPr>
              <a:t>What’s happen the third winter?</a:t>
            </a:r>
            <a:endParaRPr lang="en-GB" sz="2000" b="1" dirty="0">
              <a:solidFill>
                <a:srgbClr val="000080"/>
              </a:solidFill>
              <a:latin typeface="Palatino Linotype" charset="0"/>
              <a:sym typeface="Symbol" charset="0"/>
            </a:endParaRPr>
          </a:p>
        </p:txBody>
      </p:sp>
      <p:sp>
        <p:nvSpPr>
          <p:cNvPr id="11"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smtClean="0">
                <a:solidFill>
                  <a:srgbClr val="FFFFFF"/>
                </a:solidFill>
              </a:rPr>
              <a:t>Paris, November, 2015</a:t>
            </a:r>
            <a:endParaRPr lang="en-US" sz="1000" dirty="0">
              <a:solidFill>
                <a:srgbClr val="FFFFFF"/>
              </a:solidFill>
            </a:endParaRPr>
          </a:p>
        </p:txBody>
      </p:sp>
      <p:sp>
        <p:nvSpPr>
          <p:cNvPr id="12" name="Rectangle 8"/>
          <p:cNvSpPr>
            <a:spLocks noChangeArrowheads="1"/>
          </p:cNvSpPr>
          <p:nvPr/>
        </p:nvSpPr>
        <p:spPr bwMode="auto">
          <a:xfrm>
            <a:off x="814705" y="5214084"/>
            <a:ext cx="771779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fr-FR" sz="1800" b="1" i="1" dirty="0" smtClean="0">
                <a:solidFill>
                  <a:srgbClr val="000090"/>
                </a:solidFill>
                <a:latin typeface="Palatino Linotype"/>
                <a:cs typeface="Palatino Linotype"/>
              </a:rPr>
              <a:t>3</a:t>
            </a:r>
            <a:r>
              <a:rPr lang="fr-FR" sz="1800" b="1" i="1" baseline="30000" dirty="0" smtClean="0">
                <a:solidFill>
                  <a:srgbClr val="000090"/>
                </a:solidFill>
                <a:latin typeface="Palatino Linotype"/>
                <a:cs typeface="Palatino Linotype"/>
              </a:rPr>
              <a:t>rd</a:t>
            </a:r>
            <a:r>
              <a:rPr lang="fr-FR" sz="1800" b="1" i="1" dirty="0" smtClean="0">
                <a:solidFill>
                  <a:srgbClr val="000090"/>
                </a:solidFill>
                <a:latin typeface="Palatino Linotype"/>
                <a:cs typeface="Palatino Linotype"/>
              </a:rPr>
              <a:t> </a:t>
            </a:r>
            <a:r>
              <a:rPr lang="fr-FR" sz="1800" b="1" i="1" dirty="0" err="1" smtClean="0">
                <a:solidFill>
                  <a:srgbClr val="000090"/>
                </a:solidFill>
                <a:latin typeface="Palatino Linotype"/>
                <a:cs typeface="Palatino Linotype"/>
              </a:rPr>
              <a:t>winter</a:t>
            </a:r>
            <a:r>
              <a:rPr lang="fr-FR" sz="1800" b="1" i="1" dirty="0" smtClean="0">
                <a:solidFill>
                  <a:srgbClr val="000090"/>
                </a:solidFill>
                <a:latin typeface="Palatino Linotype"/>
                <a:cs typeface="Palatino Linotype"/>
              </a:rPr>
              <a:t> Z500 </a:t>
            </a:r>
            <a:r>
              <a:rPr lang="fr-FR" sz="1800" b="1" i="1" dirty="0" err="1" smtClean="0">
                <a:solidFill>
                  <a:srgbClr val="000090"/>
                </a:solidFill>
                <a:latin typeface="Palatino Linotype"/>
                <a:cs typeface="Palatino Linotype"/>
              </a:rPr>
              <a:t>response</a:t>
            </a:r>
            <a:r>
              <a:rPr lang="fr-FR" sz="1800" b="1" i="1" dirty="0" smtClean="0">
                <a:solidFill>
                  <a:srgbClr val="000090"/>
                </a:solidFill>
                <a:latin typeface="Palatino Linotype"/>
                <a:cs typeface="Palatino Linotype"/>
              </a:rPr>
              <a:t> to a Pinatubo-</a:t>
            </a:r>
            <a:r>
              <a:rPr lang="fr-FR" sz="1800" b="1" i="1" dirty="0" err="1" smtClean="0">
                <a:solidFill>
                  <a:srgbClr val="000090"/>
                </a:solidFill>
                <a:latin typeface="Palatino Linotype"/>
                <a:cs typeface="Palatino Linotype"/>
              </a:rPr>
              <a:t>like</a:t>
            </a:r>
            <a:r>
              <a:rPr lang="fr-FR" sz="1800" b="1" i="1" dirty="0" smtClean="0">
                <a:solidFill>
                  <a:srgbClr val="000090"/>
                </a:solidFill>
                <a:latin typeface="Palatino Linotype"/>
                <a:cs typeface="Palatino Linotype"/>
              </a:rPr>
              <a:t> </a:t>
            </a:r>
            <a:r>
              <a:rPr lang="fr-FR" sz="1800" b="1" i="1" dirty="0" err="1" smtClean="0">
                <a:solidFill>
                  <a:srgbClr val="000090"/>
                </a:solidFill>
                <a:latin typeface="Palatino Linotype"/>
                <a:cs typeface="Palatino Linotype"/>
              </a:rPr>
              <a:t>eruption</a:t>
            </a:r>
            <a:r>
              <a:rPr lang="fr-FR" sz="1800" b="1" i="1" dirty="0" smtClean="0">
                <a:solidFill>
                  <a:srgbClr val="000090"/>
                </a:solidFill>
                <a:latin typeface="Palatino Linotype"/>
                <a:cs typeface="Palatino Linotype"/>
              </a:rPr>
              <a:t> </a:t>
            </a:r>
            <a:r>
              <a:rPr lang="fr-FR" sz="1800" b="1" i="1" dirty="0" err="1" smtClean="0">
                <a:solidFill>
                  <a:srgbClr val="000090"/>
                </a:solidFill>
                <a:latin typeface="Palatino Linotype"/>
                <a:cs typeface="Palatino Linotype"/>
              </a:rPr>
              <a:t>under</a:t>
            </a:r>
            <a:r>
              <a:rPr lang="fr-FR" sz="1800" b="1" i="1" dirty="0" smtClean="0">
                <a:solidFill>
                  <a:srgbClr val="000090"/>
                </a:solidFill>
                <a:latin typeface="Palatino Linotype"/>
                <a:cs typeface="Palatino Linotype"/>
              </a:rPr>
              <a:t> </a:t>
            </a:r>
            <a:r>
              <a:rPr lang="fr-FR" sz="1800" b="1" i="1" dirty="0" err="1">
                <a:solidFill>
                  <a:srgbClr val="000090"/>
                </a:solidFill>
                <a:latin typeface="Palatino Linotype"/>
                <a:cs typeface="Palatino Linotype"/>
              </a:rPr>
              <a:t>extreme</a:t>
            </a:r>
            <a:r>
              <a:rPr lang="fr-FR" sz="1800" b="1" i="1" dirty="0">
                <a:solidFill>
                  <a:srgbClr val="000090"/>
                </a:solidFill>
                <a:latin typeface="Palatino Linotype"/>
                <a:cs typeface="Palatino Linotype"/>
              </a:rPr>
              <a:t> phases of the AMO in a CNRM-CM5 control </a:t>
            </a:r>
            <a:r>
              <a:rPr lang="fr-FR" sz="1800" b="1" i="1" dirty="0" smtClean="0">
                <a:solidFill>
                  <a:srgbClr val="000090"/>
                </a:solidFill>
                <a:latin typeface="Palatino Linotype"/>
                <a:cs typeface="Palatino Linotype"/>
              </a:rPr>
              <a:t>simulation. </a:t>
            </a:r>
            <a:endParaRPr lang="en-GB" sz="1800" b="1" i="1" dirty="0">
              <a:solidFill>
                <a:srgbClr val="000090"/>
              </a:solidFill>
              <a:latin typeface="Palatino Linotype"/>
              <a:cs typeface="Palatino Linotype"/>
            </a:endParaRPr>
          </a:p>
        </p:txBody>
      </p:sp>
      <p:pic>
        <p:nvPicPr>
          <p:cNvPr id="9" name="image22.png" descr="assemble.png"/>
          <p:cNvPicPr/>
          <p:nvPr/>
        </p:nvPicPr>
        <p:blipFill rotWithShape="1">
          <a:blip r:embed="rId3"/>
          <a:srcRect l="7544" t="51978" r="8870" b="32478"/>
          <a:stretch/>
        </p:blipFill>
        <p:spPr>
          <a:xfrm>
            <a:off x="-60326" y="1988820"/>
            <a:ext cx="9128125" cy="2880360"/>
          </a:xfrm>
          <a:prstGeom prst="rect">
            <a:avLst/>
          </a:prstGeom>
          <a:ln/>
        </p:spPr>
      </p:pic>
    </p:spTree>
    <p:extLst>
      <p:ext uri="{BB962C8B-B14F-4D97-AF65-F5344CB8AC3E}">
        <p14:creationId xmlns:p14="http://schemas.microsoft.com/office/powerpoint/2010/main" val="401256607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1" descr="sarychev_volcan_nasa.jpeg"/>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7515" t="-17" r="26722" b="17"/>
          <a:stretch/>
        </p:blipFill>
        <p:spPr>
          <a:xfrm rot="16200000">
            <a:off x="1850367" y="151455"/>
            <a:ext cx="5083222" cy="6840858"/>
          </a:xfrm>
          <a:prstGeom prst="rect">
            <a:avLst/>
          </a:prstGeom>
          <a:effectLst>
            <a:outerShdw blurRad="50800" dist="50800" dir="5400000" algn="ctr" rotWithShape="0">
              <a:srgbClr val="000000">
                <a:alpha val="4000"/>
              </a:srgbClr>
            </a:outerShdw>
          </a:effectLst>
        </p:spPr>
      </p:pic>
      <p:sp>
        <p:nvSpPr>
          <p:cNvPr id="5" name="Slide Number Placeholder 5"/>
          <p:cNvSpPr>
            <a:spLocks noGrp="1"/>
          </p:cNvSpPr>
          <p:nvPr>
            <p:ph type="sldNum" sz="quarter" idx="11"/>
          </p:nvPr>
        </p:nvSpPr>
        <p:spPr/>
        <p:txBody>
          <a:bodyPr/>
          <a:lstStyle/>
          <a:p>
            <a:pPr>
              <a:defRPr/>
            </a:pPr>
            <a:fld id="{FEEDE119-5AF5-9C41-B1F8-A6D3D5F51E17}" type="slidenum">
              <a:rPr lang="es-ES"/>
              <a:pPr>
                <a:defRPr/>
              </a:pPr>
              <a:t>22</a:t>
            </a:fld>
            <a:endParaRPr lang="es-ES" dirty="0"/>
          </a:p>
        </p:txBody>
      </p:sp>
      <p:pic>
        <p:nvPicPr>
          <p:cNvPr id="7177"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28841" r="17790" b="14144"/>
          <a:stretch/>
        </p:blipFill>
        <p:spPr bwMode="auto">
          <a:xfrm>
            <a:off x="7451725" y="188595"/>
            <a:ext cx="1081088" cy="661988"/>
          </a:xfrm>
          <a:prstGeom prst="rect">
            <a:avLst/>
          </a:prstGeom>
          <a:noFill/>
          <a:ln>
            <a:noFill/>
          </a:ln>
          <a:effectLst/>
          <a:extLst>
            <a:ext uri="{909E8E84-426E-40dd-AFC4-6F175D3DCCD1}">
              <a14:hiddenFill xmlns:a14="http://schemas.microsoft.com/office/drawing/2010/main">
                <a:blipFill dpi="0" rotWithShape="0">
                  <a:blip/>
                  <a:srcRect l="28841" r="177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7412" name="Text Box 3"/>
          <p:cNvSpPr txBox="1">
            <a:spLocks noChangeArrowheads="1"/>
          </p:cNvSpPr>
          <p:nvPr/>
        </p:nvSpPr>
        <p:spPr bwMode="auto">
          <a:xfrm>
            <a:off x="971550" y="4004945"/>
            <a:ext cx="7200900" cy="1944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2400"/>
              </a:spcAft>
              <a:buSzPct val="100000"/>
              <a:buFont typeface="Times New Roman" charset="0"/>
              <a:buChar char="→"/>
            </a:pPr>
            <a:r>
              <a:rPr lang="en-GB" b="1" dirty="0">
                <a:solidFill>
                  <a:srgbClr val="000080"/>
                </a:solidFill>
                <a:latin typeface="Palatino Linotype" charset="0"/>
              </a:rPr>
              <a:t> </a:t>
            </a:r>
            <a:r>
              <a:rPr lang="en-GB" dirty="0" smtClean="0">
                <a:solidFill>
                  <a:srgbClr val="000080"/>
                </a:solidFill>
                <a:latin typeface="Palatino Linotype" charset="0"/>
              </a:rPr>
              <a:t>NAO response in initialised forecasts</a:t>
            </a:r>
            <a:endParaRPr lang="en-GB" dirty="0">
              <a:solidFill>
                <a:srgbClr val="000080"/>
              </a:solidFill>
              <a:latin typeface="Palatino Linotype" charset="0"/>
            </a:endParaRPr>
          </a:p>
          <a:p>
            <a:pPr eaLnBrk="1" hangingPunct="1">
              <a:spcAft>
                <a:spcPts val="2400"/>
              </a:spcAft>
              <a:buSzPct val="100000"/>
              <a:buFont typeface="Times New Roman" charset="0"/>
              <a:buChar char="→"/>
            </a:pPr>
            <a:r>
              <a:rPr lang="en-GB" dirty="0">
                <a:solidFill>
                  <a:srgbClr val="000080"/>
                </a:solidFill>
                <a:latin typeface="Palatino Linotype" charset="0"/>
                <a:sym typeface="Symbol" charset="0"/>
              </a:rPr>
              <a:t> </a:t>
            </a:r>
            <a:r>
              <a:rPr lang="en-GB" dirty="0" smtClean="0">
                <a:solidFill>
                  <a:srgbClr val="000080"/>
                </a:solidFill>
                <a:latin typeface="Palatino Linotype" charset="0"/>
                <a:sym typeface="Symbol" charset="0"/>
              </a:rPr>
              <a:t>Modulation of the NAO response by the AMO</a:t>
            </a:r>
          </a:p>
          <a:p>
            <a:pPr eaLnBrk="1" hangingPunct="1">
              <a:spcAft>
                <a:spcPts val="2400"/>
              </a:spcAft>
              <a:buSzPct val="100000"/>
              <a:buFont typeface="Times New Roman" charset="0"/>
              <a:buChar char="→"/>
            </a:pPr>
            <a:r>
              <a:rPr lang="en-GB" b="1" dirty="0">
                <a:solidFill>
                  <a:srgbClr val="000080"/>
                </a:solidFill>
                <a:latin typeface="Palatino Linotype" charset="0"/>
                <a:sym typeface="Symbol" charset="0"/>
              </a:rPr>
              <a:t> </a:t>
            </a:r>
            <a:r>
              <a:rPr lang="en-GB" b="1" dirty="0" err="1" smtClean="0">
                <a:solidFill>
                  <a:srgbClr val="000080"/>
                </a:solidFill>
                <a:latin typeface="Palatino Linotype" charset="0"/>
                <a:sym typeface="Symbol" charset="0"/>
              </a:rPr>
              <a:t>Teleconnections</a:t>
            </a:r>
            <a:r>
              <a:rPr lang="en-GB" b="1" dirty="0" smtClean="0">
                <a:solidFill>
                  <a:srgbClr val="000080"/>
                </a:solidFill>
                <a:latin typeface="Palatino Linotype" charset="0"/>
                <a:sym typeface="Symbol" charset="0"/>
              </a:rPr>
              <a:t> with the ENSO?</a:t>
            </a:r>
            <a:endParaRPr lang="en-GB" b="1" dirty="0">
              <a:solidFill>
                <a:srgbClr val="000080"/>
              </a:solidFill>
              <a:latin typeface="Palatino Linotype" charset="0"/>
              <a:sym typeface="Symbol" charset="0"/>
            </a:endParaRPr>
          </a:p>
        </p:txBody>
      </p:sp>
      <p:sp>
        <p:nvSpPr>
          <p:cNvPr id="8"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smtClean="0">
                <a:solidFill>
                  <a:srgbClr val="FFFFFF"/>
                </a:solidFill>
              </a:rPr>
              <a:t>Paris, November, 2015</a:t>
            </a:r>
            <a:endParaRPr lang="en-US" sz="1000" dirty="0">
              <a:solidFill>
                <a:srgbClr val="FFFFFF"/>
              </a:solidFill>
            </a:endParaRPr>
          </a:p>
        </p:txBody>
      </p:sp>
    </p:spTree>
    <p:extLst>
      <p:ext uri="{BB962C8B-B14F-4D97-AF65-F5344CB8AC3E}">
        <p14:creationId xmlns:p14="http://schemas.microsoft.com/office/powerpoint/2010/main" val="76386569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1"/>
          </p:nvPr>
        </p:nvSpPr>
        <p:spPr/>
        <p:txBody>
          <a:bodyPr/>
          <a:lstStyle/>
          <a:p>
            <a:pPr>
              <a:defRPr/>
            </a:pPr>
            <a:fld id="{AD87A2A4-A619-6240-8265-F51C93BF7221}" type="slidenum">
              <a:rPr lang="es-ES"/>
              <a:pPr>
                <a:defRPr/>
              </a:pPr>
              <a:t>23</a:t>
            </a:fld>
            <a:endParaRPr lang="es-ES" dirty="0"/>
          </a:p>
        </p:txBody>
      </p:sp>
      <p:pic>
        <p:nvPicPr>
          <p:cNvPr id="46087" name="Picture 1"/>
          <p:cNvPicPr>
            <a:picLocks noChangeAspect="1" noChangeArrowheads="1"/>
          </p:cNvPicPr>
          <p:nvPr/>
        </p:nvPicPr>
        <p:blipFill>
          <a:blip r:embed="rId2">
            <a:extLst>
              <a:ext uri="{28A0092B-C50C-407E-A947-70E740481C1C}">
                <a14:useLocalDpi xmlns:a14="http://schemas.microsoft.com/office/drawing/2010/main" val="0"/>
              </a:ext>
            </a:extLst>
          </a:blip>
          <a:srcRect l="28841" r="17790"/>
          <a:stretch>
            <a:fillRect/>
          </a:stretch>
        </p:blipFill>
        <p:spPr bwMode="auto">
          <a:xfrm>
            <a:off x="7451725" y="188595"/>
            <a:ext cx="1081088" cy="771525"/>
          </a:xfrm>
          <a:prstGeom prst="rect">
            <a:avLst/>
          </a:prstGeom>
          <a:noFill/>
          <a:ln>
            <a:noFill/>
          </a:ln>
          <a:effectLst/>
          <a:extLst>
            <a:ext uri="{909E8E84-426E-40dd-AFC4-6F175D3DCCD1}">
              <a14:hiddenFill xmlns:a14="http://schemas.microsoft.com/office/drawing/2010/main">
                <a:blipFill dpi="0" rotWithShape="0">
                  <a:blip/>
                  <a:srcRect l="28841" r="177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048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3988" y="2805113"/>
            <a:ext cx="8850312"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4"/>
          <p:cNvCxnSpPr/>
          <p:nvPr/>
        </p:nvCxnSpPr>
        <p:spPr>
          <a:xfrm flipH="1" flipV="1">
            <a:off x="2730500" y="2192338"/>
            <a:ext cx="12700" cy="320675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1928813" y="1854200"/>
            <a:ext cx="1050925" cy="300038"/>
          </a:xfrm>
          <a:prstGeom prst="rect">
            <a:avLst/>
          </a:prstGeom>
          <a:noFill/>
          <a:ln w="15875">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fr-FR" sz="1800" dirty="0">
                <a:solidFill>
                  <a:srgbClr val="000090"/>
                </a:solidFill>
              </a:rPr>
              <a:t>Agung</a:t>
            </a:r>
            <a:endParaRPr lang="en-US" sz="1800" dirty="0">
              <a:solidFill>
                <a:srgbClr val="000090"/>
              </a:solidFill>
            </a:endParaRPr>
          </a:p>
        </p:txBody>
      </p:sp>
      <p:cxnSp>
        <p:nvCxnSpPr>
          <p:cNvPr id="10" name="Straight Connector 15"/>
          <p:cNvCxnSpPr/>
          <p:nvPr/>
        </p:nvCxnSpPr>
        <p:spPr>
          <a:xfrm flipH="1" flipV="1">
            <a:off x="5162550" y="2181225"/>
            <a:ext cx="12700" cy="320675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4360863" y="1843088"/>
            <a:ext cx="1290637" cy="301625"/>
          </a:xfrm>
          <a:prstGeom prst="rect">
            <a:avLst/>
          </a:prstGeom>
          <a:noFill/>
          <a:ln w="15875">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fr-FR" sz="1800" dirty="0">
                <a:solidFill>
                  <a:srgbClr val="000090"/>
                </a:solidFill>
              </a:rPr>
              <a:t>Chichon</a:t>
            </a:r>
            <a:endParaRPr lang="en-US" sz="1800" dirty="0">
              <a:solidFill>
                <a:srgbClr val="000090"/>
              </a:solidFill>
            </a:endParaRPr>
          </a:p>
        </p:txBody>
      </p:sp>
      <p:cxnSp>
        <p:nvCxnSpPr>
          <p:cNvPr id="12" name="Straight Connector 17"/>
          <p:cNvCxnSpPr/>
          <p:nvPr/>
        </p:nvCxnSpPr>
        <p:spPr>
          <a:xfrm flipH="1" flipV="1">
            <a:off x="6242050" y="2192338"/>
            <a:ext cx="11113" cy="320675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6062663" y="1854200"/>
            <a:ext cx="1179512" cy="300038"/>
          </a:xfrm>
          <a:prstGeom prst="rect">
            <a:avLst/>
          </a:prstGeom>
          <a:noFill/>
          <a:ln w="15875">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fr-FR" sz="1800" dirty="0">
                <a:solidFill>
                  <a:srgbClr val="000090"/>
                </a:solidFill>
              </a:rPr>
              <a:t>Pinatubo</a:t>
            </a:r>
            <a:endParaRPr lang="en-US" sz="1800" dirty="0">
              <a:solidFill>
                <a:srgbClr val="000090"/>
              </a:solidFill>
            </a:endParaRPr>
          </a:p>
        </p:txBody>
      </p:sp>
      <p:sp>
        <p:nvSpPr>
          <p:cNvPr id="20491" name="Text Box 3"/>
          <p:cNvSpPr txBox="1">
            <a:spLocks noChangeArrowheads="1"/>
          </p:cNvSpPr>
          <p:nvPr/>
        </p:nvSpPr>
        <p:spPr bwMode="auto">
          <a:xfrm>
            <a:off x="80963" y="1062038"/>
            <a:ext cx="8316912"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1200"/>
              </a:spcAft>
              <a:buSzPct val="100000"/>
              <a:buFont typeface="Times New Roman" charset="0"/>
              <a:buChar char="→"/>
            </a:pPr>
            <a:r>
              <a:rPr lang="en-GB" sz="2000" b="1" dirty="0">
                <a:solidFill>
                  <a:srgbClr val="000080"/>
                </a:solidFill>
                <a:latin typeface="Palatino Linotype" charset="0"/>
                <a:sym typeface="Symbol" charset="0"/>
              </a:rPr>
              <a:t> Mixing between ENSO and </a:t>
            </a:r>
            <a:r>
              <a:rPr lang="en-GB" sz="2000" b="1" dirty="0" smtClean="0">
                <a:solidFill>
                  <a:srgbClr val="000080"/>
                </a:solidFill>
                <a:latin typeface="Palatino Linotype" charset="0"/>
                <a:sym typeface="Symbol" charset="0"/>
              </a:rPr>
              <a:t>volcanoes signals</a:t>
            </a:r>
            <a:endParaRPr lang="en-GB" sz="2000" b="1" dirty="0">
              <a:solidFill>
                <a:srgbClr val="000080"/>
              </a:solidFill>
              <a:latin typeface="Palatino Linotype" charset="0"/>
              <a:sym typeface="Symbol" charset="0"/>
            </a:endParaRPr>
          </a:p>
        </p:txBody>
      </p:sp>
      <p:sp>
        <p:nvSpPr>
          <p:cNvPr id="14"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err="1">
                <a:solidFill>
                  <a:srgbClr val="FFFFFF"/>
                </a:solidFill>
              </a:rPr>
              <a:t>Norrköping</a:t>
            </a:r>
            <a:r>
              <a:rPr lang="en-GB" sz="1000" dirty="0">
                <a:solidFill>
                  <a:srgbClr val="FFFFFF"/>
                </a:solidFill>
              </a:rPr>
              <a:t>, </a:t>
            </a:r>
            <a:r>
              <a:rPr lang="en-GB" sz="1000" dirty="0" smtClean="0">
                <a:solidFill>
                  <a:srgbClr val="FFFFFF"/>
                </a:solidFill>
              </a:rPr>
              <a:t>September </a:t>
            </a:r>
            <a:r>
              <a:rPr lang="en-GB" sz="1000" dirty="0">
                <a:solidFill>
                  <a:srgbClr val="FFFFFF"/>
                </a:solidFill>
              </a:rPr>
              <a:t>2015</a:t>
            </a:r>
            <a:endParaRPr lang="en-US" sz="1000" dirty="0">
              <a:solidFill>
                <a:srgbClr val="FFFFFF"/>
              </a:solidFill>
            </a:endParaRPr>
          </a:p>
        </p:txBody>
      </p:sp>
      <p:sp>
        <p:nvSpPr>
          <p:cNvPr id="15"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dirty="0" smtClean="0">
                <a:latin typeface="Century Gothic" charset="0"/>
              </a:rPr>
              <a:t>Volcanoes and ENSO</a:t>
            </a:r>
            <a:endParaRPr lang="en-US" b="1" cap="none" dirty="0">
              <a:latin typeface="Century Gothic" charset="0"/>
            </a:endParaRPr>
          </a:p>
        </p:txBody>
      </p:sp>
    </p:spTree>
    <p:extLst>
      <p:ext uri="{BB962C8B-B14F-4D97-AF65-F5344CB8AC3E}">
        <p14:creationId xmlns:p14="http://schemas.microsoft.com/office/powerpoint/2010/main" val="26468417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1"/>
          </p:nvPr>
        </p:nvSpPr>
        <p:spPr/>
        <p:txBody>
          <a:bodyPr/>
          <a:lstStyle/>
          <a:p>
            <a:pPr>
              <a:defRPr/>
            </a:pPr>
            <a:fld id="{7F05A339-31EF-F141-930D-A1C24C0A2078}" type="slidenum">
              <a:rPr lang="es-ES"/>
              <a:pPr>
                <a:defRPr/>
              </a:pPr>
              <a:t>24</a:t>
            </a:fld>
            <a:endParaRPr lang="es-ES" dirty="0"/>
          </a:p>
        </p:txBody>
      </p:sp>
      <p:sp>
        <p:nvSpPr>
          <p:cNvPr id="19458"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dirty="0" smtClean="0">
                <a:latin typeface="Century Gothic" charset="0"/>
              </a:rPr>
              <a:t>Volcanoes and ENSO</a:t>
            </a:r>
            <a:endParaRPr lang="en-US" b="1" cap="none" dirty="0">
              <a:latin typeface="Century Gothic" charset="0"/>
            </a:endParaRPr>
          </a:p>
        </p:txBody>
      </p:sp>
      <p:pic>
        <p:nvPicPr>
          <p:cNvPr id="46087" name="Picture 1"/>
          <p:cNvPicPr>
            <a:picLocks noChangeAspect="1" noChangeArrowheads="1"/>
          </p:cNvPicPr>
          <p:nvPr/>
        </p:nvPicPr>
        <p:blipFill>
          <a:blip r:embed="rId2">
            <a:extLst>
              <a:ext uri="{28A0092B-C50C-407E-A947-70E740481C1C}">
                <a14:useLocalDpi xmlns:a14="http://schemas.microsoft.com/office/drawing/2010/main" val="0"/>
              </a:ext>
            </a:extLst>
          </a:blip>
          <a:srcRect l="28841" r="17790"/>
          <a:stretch>
            <a:fillRect/>
          </a:stretch>
        </p:blipFill>
        <p:spPr bwMode="auto">
          <a:xfrm>
            <a:off x="7451725" y="188595"/>
            <a:ext cx="1081088" cy="771525"/>
          </a:xfrm>
          <a:prstGeom prst="rect">
            <a:avLst/>
          </a:prstGeom>
          <a:noFill/>
          <a:ln>
            <a:noFill/>
          </a:ln>
          <a:effectLst/>
          <a:extLst>
            <a:ext uri="{909E8E84-426E-40dd-AFC4-6F175D3DCCD1}">
              <a14:hiddenFill xmlns:a14="http://schemas.microsoft.com/office/drawing/2010/main">
                <a:blipFill dpi="0" rotWithShape="0">
                  <a:blip/>
                  <a:srcRect l="28841" r="177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9462" name="Rectangle 8"/>
          <p:cNvSpPr>
            <a:spLocks noChangeArrowheads="1"/>
          </p:cNvSpPr>
          <p:nvPr/>
        </p:nvSpPr>
        <p:spPr bwMode="auto">
          <a:xfrm>
            <a:off x="95250" y="4970780"/>
            <a:ext cx="90487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fr-FR" sz="1800" i="1" dirty="0">
                <a:solidFill>
                  <a:srgbClr val="000090"/>
                </a:solidFill>
                <a:latin typeface="Palatino Linotype"/>
                <a:cs typeface="Palatino Linotype"/>
              </a:rPr>
              <a:t>Winter ENSO </a:t>
            </a:r>
            <a:r>
              <a:rPr lang="fr-FR" sz="1800" i="1" dirty="0" err="1">
                <a:solidFill>
                  <a:srgbClr val="000090"/>
                </a:solidFill>
                <a:latin typeface="Palatino Linotype"/>
                <a:cs typeface="Palatino Linotype"/>
              </a:rPr>
              <a:t>defined</a:t>
            </a:r>
            <a:r>
              <a:rPr lang="fr-FR" sz="1800" i="1" dirty="0">
                <a:solidFill>
                  <a:srgbClr val="000090"/>
                </a:solidFill>
                <a:latin typeface="Palatino Linotype"/>
                <a:cs typeface="Palatino Linotype"/>
              </a:rPr>
              <a:t> as: (</a:t>
            </a:r>
            <a:r>
              <a:rPr lang="fr-FR" sz="1800" i="1" dirty="0" err="1">
                <a:solidFill>
                  <a:srgbClr val="000090"/>
                </a:solidFill>
                <a:latin typeface="Palatino Linotype"/>
                <a:cs typeface="Palatino Linotype"/>
              </a:rPr>
              <a:t>left</a:t>
            </a:r>
            <a:r>
              <a:rPr lang="fr-FR" sz="1800" i="1" dirty="0">
                <a:solidFill>
                  <a:srgbClr val="000090"/>
                </a:solidFill>
                <a:latin typeface="Palatino Linotype"/>
                <a:cs typeface="Palatino Linotype"/>
              </a:rPr>
              <a:t>) the 2m </a:t>
            </a:r>
            <a:r>
              <a:rPr lang="fr-FR" sz="1800" i="1" dirty="0" err="1">
                <a:solidFill>
                  <a:srgbClr val="000090"/>
                </a:solidFill>
                <a:latin typeface="Palatino Linotype"/>
                <a:cs typeface="Palatino Linotype"/>
              </a:rPr>
              <a:t>temperature</a:t>
            </a:r>
            <a:r>
              <a:rPr lang="fr-FR" sz="1800" i="1" dirty="0">
                <a:solidFill>
                  <a:srgbClr val="000090"/>
                </a:solidFill>
                <a:latin typeface="Palatino Linotype"/>
                <a:cs typeface="Palatino Linotype"/>
              </a:rPr>
              <a:t> </a:t>
            </a:r>
            <a:r>
              <a:rPr lang="fr-FR" sz="1800" i="1" dirty="0" err="1">
                <a:solidFill>
                  <a:srgbClr val="000090"/>
                </a:solidFill>
                <a:latin typeface="Palatino Linotype"/>
                <a:cs typeface="Palatino Linotype"/>
              </a:rPr>
              <a:t>anomaly</a:t>
            </a:r>
            <a:r>
              <a:rPr lang="fr-FR" sz="1800" i="1" dirty="0">
                <a:solidFill>
                  <a:srgbClr val="000090"/>
                </a:solidFill>
                <a:latin typeface="Palatino Linotype"/>
                <a:cs typeface="Palatino Linotype"/>
              </a:rPr>
              <a:t> in the </a:t>
            </a:r>
            <a:r>
              <a:rPr lang="fr-FR" sz="1800" i="1" dirty="0" err="1">
                <a:solidFill>
                  <a:srgbClr val="000090"/>
                </a:solidFill>
                <a:latin typeface="Palatino Linotype"/>
                <a:cs typeface="Palatino Linotype"/>
              </a:rPr>
              <a:t>nino</a:t>
            </a:r>
            <a:r>
              <a:rPr lang="fr-FR" sz="1800" i="1" dirty="0">
                <a:solidFill>
                  <a:srgbClr val="000090"/>
                </a:solidFill>
                <a:latin typeface="Palatino Linotype"/>
                <a:cs typeface="Palatino Linotype"/>
              </a:rPr>
              <a:t> 3.4 </a:t>
            </a:r>
            <a:r>
              <a:rPr lang="fr-FR" sz="1800" i="1" dirty="0" err="1">
                <a:solidFill>
                  <a:srgbClr val="000090"/>
                </a:solidFill>
                <a:latin typeface="Palatino Linotype"/>
                <a:cs typeface="Palatino Linotype"/>
              </a:rPr>
              <a:t>region</a:t>
            </a:r>
            <a:r>
              <a:rPr lang="fr-FR" sz="1800" i="1" dirty="0">
                <a:solidFill>
                  <a:srgbClr val="000090"/>
                </a:solidFill>
                <a:latin typeface="Palatino Linotype"/>
                <a:cs typeface="Palatino Linotype"/>
              </a:rPr>
              <a:t> (150°E-120°W, -5°S-5°S); (right) the 2m </a:t>
            </a:r>
            <a:r>
              <a:rPr lang="fr-FR" sz="1800" i="1" dirty="0" err="1">
                <a:solidFill>
                  <a:srgbClr val="000090"/>
                </a:solidFill>
                <a:latin typeface="Palatino Linotype"/>
                <a:cs typeface="Palatino Linotype"/>
              </a:rPr>
              <a:t>temperature</a:t>
            </a:r>
            <a:r>
              <a:rPr lang="fr-FR" sz="1800" i="1" dirty="0">
                <a:solidFill>
                  <a:srgbClr val="000090"/>
                </a:solidFill>
                <a:latin typeface="Palatino Linotype"/>
                <a:cs typeface="Palatino Linotype"/>
              </a:rPr>
              <a:t> </a:t>
            </a:r>
            <a:r>
              <a:rPr lang="fr-FR" sz="1800" i="1" dirty="0" err="1">
                <a:solidFill>
                  <a:srgbClr val="000090"/>
                </a:solidFill>
                <a:latin typeface="Palatino Linotype"/>
                <a:cs typeface="Palatino Linotype"/>
              </a:rPr>
              <a:t>difference</a:t>
            </a:r>
            <a:r>
              <a:rPr lang="fr-FR" sz="1800" i="1" dirty="0">
                <a:solidFill>
                  <a:srgbClr val="000090"/>
                </a:solidFill>
                <a:latin typeface="Palatino Linotype"/>
                <a:cs typeface="Palatino Linotype"/>
              </a:rPr>
              <a:t> </a:t>
            </a:r>
            <a:r>
              <a:rPr lang="fr-FR" sz="1800" i="1" dirty="0" err="1">
                <a:solidFill>
                  <a:srgbClr val="000090"/>
                </a:solidFill>
                <a:latin typeface="Palatino Linotype"/>
                <a:cs typeface="Palatino Linotype"/>
              </a:rPr>
              <a:t>between</a:t>
            </a:r>
            <a:r>
              <a:rPr lang="fr-FR" sz="1800" i="1" dirty="0">
                <a:solidFill>
                  <a:srgbClr val="000090"/>
                </a:solidFill>
                <a:latin typeface="Palatino Linotype"/>
                <a:cs typeface="Palatino Linotype"/>
              </a:rPr>
              <a:t> the </a:t>
            </a:r>
            <a:r>
              <a:rPr lang="fr-FR" sz="1800" i="1" dirty="0" err="1">
                <a:solidFill>
                  <a:srgbClr val="000090"/>
                </a:solidFill>
                <a:latin typeface="Palatino Linotype"/>
                <a:cs typeface="Palatino Linotype"/>
              </a:rPr>
              <a:t>nino</a:t>
            </a:r>
            <a:r>
              <a:rPr lang="fr-FR" sz="1800" i="1" dirty="0">
                <a:solidFill>
                  <a:srgbClr val="000090"/>
                </a:solidFill>
                <a:latin typeface="Palatino Linotype"/>
                <a:cs typeface="Palatino Linotype"/>
              </a:rPr>
              <a:t> 3.4 </a:t>
            </a:r>
            <a:r>
              <a:rPr lang="fr-FR" sz="1800" i="1" dirty="0" err="1">
                <a:solidFill>
                  <a:srgbClr val="000090"/>
                </a:solidFill>
                <a:latin typeface="Palatino Linotype"/>
                <a:cs typeface="Palatino Linotype"/>
              </a:rPr>
              <a:t>region</a:t>
            </a:r>
            <a:r>
              <a:rPr lang="fr-FR" sz="1800" i="1" dirty="0">
                <a:solidFill>
                  <a:srgbClr val="000090"/>
                </a:solidFill>
                <a:latin typeface="Palatino Linotype"/>
                <a:cs typeface="Palatino Linotype"/>
              </a:rPr>
              <a:t> and the </a:t>
            </a:r>
            <a:r>
              <a:rPr lang="fr-FR" sz="1800" i="1" dirty="0" err="1">
                <a:solidFill>
                  <a:srgbClr val="000090"/>
                </a:solidFill>
                <a:latin typeface="Palatino Linotype"/>
                <a:cs typeface="Palatino Linotype"/>
              </a:rPr>
              <a:t>tropics</a:t>
            </a:r>
            <a:r>
              <a:rPr lang="fr-FR" sz="1800" i="1" dirty="0">
                <a:solidFill>
                  <a:srgbClr val="000090"/>
                </a:solidFill>
                <a:latin typeface="Palatino Linotype"/>
                <a:cs typeface="Palatino Linotype"/>
              </a:rPr>
              <a:t> (20°S-20°N). Simulations </a:t>
            </a:r>
            <a:r>
              <a:rPr lang="fr-FR" sz="1800" i="1" dirty="0" err="1">
                <a:solidFill>
                  <a:srgbClr val="000090"/>
                </a:solidFill>
                <a:latin typeface="Palatino Linotype"/>
                <a:cs typeface="Palatino Linotype"/>
              </a:rPr>
              <a:t>including</a:t>
            </a:r>
            <a:r>
              <a:rPr lang="fr-FR" sz="1800" i="1" dirty="0">
                <a:solidFill>
                  <a:srgbClr val="000090"/>
                </a:solidFill>
                <a:latin typeface="Palatino Linotype"/>
                <a:cs typeface="Palatino Linotype"/>
              </a:rPr>
              <a:t> (</a:t>
            </a:r>
            <a:r>
              <a:rPr lang="fr-FR" sz="1800" i="1" dirty="0" err="1">
                <a:solidFill>
                  <a:srgbClr val="000090"/>
                </a:solidFill>
                <a:latin typeface="Palatino Linotype"/>
                <a:cs typeface="Palatino Linotype"/>
              </a:rPr>
              <a:t>blue</a:t>
            </a:r>
            <a:r>
              <a:rPr lang="fr-FR" sz="1800" i="1" dirty="0">
                <a:solidFill>
                  <a:srgbClr val="000090"/>
                </a:solidFill>
                <a:latin typeface="Palatino Linotype"/>
                <a:cs typeface="Palatino Linotype"/>
              </a:rPr>
              <a:t>) and </a:t>
            </a:r>
            <a:r>
              <a:rPr lang="fr-FR" sz="1800" i="1" dirty="0" err="1">
                <a:solidFill>
                  <a:srgbClr val="000090"/>
                </a:solidFill>
                <a:latin typeface="Palatino Linotype"/>
                <a:cs typeface="Palatino Linotype"/>
              </a:rPr>
              <a:t>excluding</a:t>
            </a:r>
            <a:r>
              <a:rPr lang="fr-FR" sz="1800" i="1" dirty="0">
                <a:solidFill>
                  <a:srgbClr val="000090"/>
                </a:solidFill>
                <a:latin typeface="Palatino Linotype"/>
                <a:cs typeface="Palatino Linotype"/>
              </a:rPr>
              <a:t> (black) a </a:t>
            </a:r>
            <a:r>
              <a:rPr lang="fr-FR" sz="1800" i="1" dirty="0" smtClean="0">
                <a:solidFill>
                  <a:srgbClr val="000090"/>
                </a:solidFill>
                <a:latin typeface="Palatino Linotype"/>
                <a:cs typeface="Palatino Linotype"/>
              </a:rPr>
              <a:t>Pinatubo </a:t>
            </a:r>
            <a:r>
              <a:rPr lang="fr-FR" sz="1800" i="1" dirty="0" err="1" smtClean="0">
                <a:solidFill>
                  <a:srgbClr val="000090"/>
                </a:solidFill>
                <a:latin typeface="Palatino Linotype"/>
                <a:cs typeface="Palatino Linotype"/>
              </a:rPr>
              <a:t>eruption</a:t>
            </a:r>
            <a:r>
              <a:rPr lang="fr-FR" sz="1800" i="1" dirty="0" smtClean="0">
                <a:solidFill>
                  <a:srgbClr val="000090"/>
                </a:solidFill>
                <a:latin typeface="Palatino Linotype"/>
                <a:cs typeface="Palatino Linotype"/>
              </a:rPr>
              <a:t> the </a:t>
            </a:r>
            <a:r>
              <a:rPr lang="fr-FR" sz="1800" i="1" dirty="0" err="1" smtClean="0">
                <a:solidFill>
                  <a:srgbClr val="000090"/>
                </a:solidFill>
                <a:latin typeface="Palatino Linotype"/>
                <a:cs typeface="Palatino Linotype"/>
              </a:rPr>
              <a:t>year</a:t>
            </a:r>
            <a:r>
              <a:rPr lang="fr-FR" sz="1800" i="1" dirty="0" smtClean="0">
                <a:solidFill>
                  <a:srgbClr val="000090"/>
                </a:solidFill>
                <a:latin typeface="Palatino Linotype"/>
                <a:cs typeface="Palatino Linotype"/>
              </a:rPr>
              <a:t> 0, all </a:t>
            </a:r>
            <a:r>
              <a:rPr lang="fr-FR" sz="1800" i="1" dirty="0" err="1" smtClean="0">
                <a:solidFill>
                  <a:srgbClr val="000090"/>
                </a:solidFill>
                <a:latin typeface="Palatino Linotype"/>
                <a:cs typeface="Palatino Linotype"/>
              </a:rPr>
              <a:t>initialised</a:t>
            </a:r>
            <a:r>
              <a:rPr lang="fr-FR" sz="1800" i="1" dirty="0" smtClean="0">
                <a:solidFill>
                  <a:srgbClr val="000090"/>
                </a:solidFill>
                <a:latin typeface="Palatino Linotype"/>
                <a:cs typeface="Palatino Linotype"/>
              </a:rPr>
              <a:t> </a:t>
            </a:r>
            <a:r>
              <a:rPr lang="fr-FR" sz="1800" i="1" dirty="0" err="1">
                <a:solidFill>
                  <a:srgbClr val="000090"/>
                </a:solidFill>
                <a:latin typeface="Palatino Linotype"/>
                <a:cs typeface="Palatino Linotype"/>
              </a:rPr>
              <a:t>from</a:t>
            </a:r>
            <a:r>
              <a:rPr lang="fr-FR" sz="1800" i="1" dirty="0">
                <a:solidFill>
                  <a:srgbClr val="000090"/>
                </a:solidFill>
                <a:latin typeface="Palatino Linotype"/>
                <a:cs typeface="Palatino Linotype"/>
              </a:rPr>
              <a:t> </a:t>
            </a:r>
            <a:r>
              <a:rPr lang="fr-FR" sz="1800" i="1" dirty="0" err="1" smtClean="0">
                <a:solidFill>
                  <a:srgbClr val="000090"/>
                </a:solidFill>
                <a:latin typeface="Palatino Linotype"/>
                <a:cs typeface="Palatino Linotype"/>
              </a:rPr>
              <a:t>climate</a:t>
            </a:r>
            <a:r>
              <a:rPr lang="fr-FR" sz="1800" i="1" dirty="0" smtClean="0">
                <a:solidFill>
                  <a:srgbClr val="000090"/>
                </a:solidFill>
                <a:latin typeface="Palatino Linotype"/>
                <a:cs typeface="Palatino Linotype"/>
              </a:rPr>
              <a:t> conditions </a:t>
            </a:r>
            <a:r>
              <a:rPr lang="fr-FR" sz="1800" i="1" dirty="0" err="1">
                <a:solidFill>
                  <a:srgbClr val="000090"/>
                </a:solidFill>
                <a:latin typeface="Palatino Linotype"/>
                <a:cs typeface="Palatino Linotype"/>
              </a:rPr>
              <a:t>typical</a:t>
            </a:r>
            <a:r>
              <a:rPr lang="fr-FR" sz="1800" i="1" dirty="0">
                <a:solidFill>
                  <a:srgbClr val="000090"/>
                </a:solidFill>
                <a:latin typeface="Palatino Linotype"/>
                <a:cs typeface="Palatino Linotype"/>
              </a:rPr>
              <a:t> </a:t>
            </a:r>
            <a:r>
              <a:rPr lang="fr-FR" sz="1800" i="1" dirty="0" err="1">
                <a:solidFill>
                  <a:srgbClr val="000090"/>
                </a:solidFill>
                <a:latin typeface="Palatino Linotype"/>
                <a:cs typeface="Palatino Linotype"/>
              </a:rPr>
              <a:t>from</a:t>
            </a:r>
            <a:r>
              <a:rPr lang="fr-FR" sz="1800" i="1" dirty="0">
                <a:solidFill>
                  <a:srgbClr val="000090"/>
                </a:solidFill>
                <a:latin typeface="Palatino Linotype"/>
                <a:cs typeface="Palatino Linotype"/>
              </a:rPr>
              <a:t> a cold phase of the </a:t>
            </a:r>
            <a:r>
              <a:rPr lang="fr-FR" sz="1800" i="1" dirty="0" smtClean="0">
                <a:solidFill>
                  <a:srgbClr val="000090"/>
                </a:solidFill>
                <a:latin typeface="Palatino Linotype"/>
                <a:cs typeface="Palatino Linotype"/>
              </a:rPr>
              <a:t>AMO.</a:t>
            </a:r>
            <a:endParaRPr lang="en-GB" sz="1800" b="1" i="1" dirty="0">
              <a:solidFill>
                <a:srgbClr val="000090"/>
              </a:solidFill>
              <a:latin typeface="Palatino Linotype"/>
              <a:cs typeface="Palatino Linotype"/>
            </a:endParaRPr>
          </a:p>
        </p:txBody>
      </p:sp>
      <p:sp>
        <p:nvSpPr>
          <p:cNvPr id="19464" name="Text Box 3"/>
          <p:cNvSpPr txBox="1">
            <a:spLocks noChangeArrowheads="1"/>
          </p:cNvSpPr>
          <p:nvPr/>
        </p:nvSpPr>
        <p:spPr bwMode="auto">
          <a:xfrm>
            <a:off x="95250" y="1192212"/>
            <a:ext cx="8797925"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1200"/>
              </a:spcAft>
              <a:buSzPct val="100000"/>
              <a:buFont typeface="Times New Roman" charset="0"/>
              <a:buChar char="→"/>
            </a:pPr>
            <a:r>
              <a:rPr lang="en-GB" sz="2000" b="1" dirty="0">
                <a:solidFill>
                  <a:srgbClr val="000080"/>
                </a:solidFill>
                <a:latin typeface="Palatino Linotype" charset="0"/>
                <a:sym typeface="Symbol" charset="0"/>
              </a:rPr>
              <a:t> </a:t>
            </a:r>
            <a:r>
              <a:rPr lang="en-GB" sz="2000" b="1" dirty="0" smtClean="0">
                <a:solidFill>
                  <a:srgbClr val="000080"/>
                </a:solidFill>
                <a:latin typeface="Palatino Linotype" charset="0"/>
                <a:sym typeface="Symbol" charset="0"/>
              </a:rPr>
              <a:t>Two ways to define the ENSO index:</a:t>
            </a:r>
            <a:endParaRPr lang="en-GB" sz="2000" b="1" dirty="0">
              <a:solidFill>
                <a:srgbClr val="000080"/>
              </a:solidFill>
              <a:latin typeface="Palatino Linotype" charset="0"/>
              <a:sym typeface="Symbol" charset="0"/>
            </a:endParaRPr>
          </a:p>
        </p:txBody>
      </p:sp>
      <p:sp>
        <p:nvSpPr>
          <p:cNvPr id="11"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smtClean="0">
                <a:solidFill>
                  <a:srgbClr val="FFFFFF"/>
                </a:solidFill>
              </a:rPr>
              <a:t>Paris, November, 2015</a:t>
            </a:r>
            <a:endParaRPr lang="en-US" sz="1000" dirty="0">
              <a:solidFill>
                <a:srgbClr val="FFFFFF"/>
              </a:solidFill>
            </a:endParaRPr>
          </a:p>
        </p:txBody>
      </p:sp>
      <p:pic>
        <p:nvPicPr>
          <p:cNvPr id="8" name="image49.png" descr="winter_ENSO_2153_simple.png"/>
          <p:cNvPicPr/>
          <p:nvPr/>
        </p:nvPicPr>
        <p:blipFill>
          <a:blip r:embed="rId3"/>
          <a:srcRect/>
          <a:stretch>
            <a:fillRect/>
          </a:stretch>
        </p:blipFill>
        <p:spPr>
          <a:xfrm>
            <a:off x="103503" y="1725031"/>
            <a:ext cx="4299803" cy="3207649"/>
          </a:xfrm>
          <a:prstGeom prst="rect">
            <a:avLst/>
          </a:prstGeom>
          <a:ln/>
        </p:spPr>
      </p:pic>
      <p:pic>
        <p:nvPicPr>
          <p:cNvPr id="9" name="image39.png" descr="winter_ENSO_2153.png"/>
          <p:cNvPicPr/>
          <p:nvPr/>
        </p:nvPicPr>
        <p:blipFill>
          <a:blip r:embed="rId4"/>
          <a:srcRect/>
          <a:stretch>
            <a:fillRect/>
          </a:stretch>
        </p:blipFill>
        <p:spPr>
          <a:xfrm>
            <a:off x="4377055" y="1730376"/>
            <a:ext cx="4320540" cy="3230928"/>
          </a:xfrm>
          <a:prstGeom prst="rect">
            <a:avLst/>
          </a:prstGeom>
          <a:ln/>
        </p:spPr>
      </p:pic>
    </p:spTree>
    <p:extLst>
      <p:ext uri="{BB962C8B-B14F-4D97-AF65-F5344CB8AC3E}">
        <p14:creationId xmlns:p14="http://schemas.microsoft.com/office/powerpoint/2010/main" val="118081447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1"/>
          </p:nvPr>
        </p:nvSpPr>
        <p:spPr/>
        <p:txBody>
          <a:bodyPr/>
          <a:lstStyle/>
          <a:p>
            <a:pPr>
              <a:defRPr/>
            </a:pPr>
            <a:fld id="{7F05A339-31EF-F141-930D-A1C24C0A2078}" type="slidenum">
              <a:rPr lang="es-ES"/>
              <a:pPr>
                <a:defRPr/>
              </a:pPr>
              <a:t>25</a:t>
            </a:fld>
            <a:endParaRPr lang="es-ES" dirty="0"/>
          </a:p>
        </p:txBody>
      </p:sp>
      <p:sp>
        <p:nvSpPr>
          <p:cNvPr id="19458"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dirty="0" smtClean="0">
                <a:latin typeface="Century Gothic" charset="0"/>
              </a:rPr>
              <a:t>Volcanoes and ENSO</a:t>
            </a:r>
            <a:endParaRPr lang="en-US" b="1" cap="none" dirty="0">
              <a:latin typeface="Century Gothic" charset="0"/>
            </a:endParaRPr>
          </a:p>
        </p:txBody>
      </p:sp>
      <p:pic>
        <p:nvPicPr>
          <p:cNvPr id="46087" name="Picture 1"/>
          <p:cNvPicPr>
            <a:picLocks noChangeAspect="1" noChangeArrowheads="1"/>
          </p:cNvPicPr>
          <p:nvPr/>
        </p:nvPicPr>
        <p:blipFill>
          <a:blip r:embed="rId2">
            <a:extLst>
              <a:ext uri="{28A0092B-C50C-407E-A947-70E740481C1C}">
                <a14:useLocalDpi xmlns:a14="http://schemas.microsoft.com/office/drawing/2010/main" val="0"/>
              </a:ext>
            </a:extLst>
          </a:blip>
          <a:srcRect l="28841" r="17790"/>
          <a:stretch>
            <a:fillRect/>
          </a:stretch>
        </p:blipFill>
        <p:spPr bwMode="auto">
          <a:xfrm>
            <a:off x="7451725" y="188595"/>
            <a:ext cx="1081088" cy="771525"/>
          </a:xfrm>
          <a:prstGeom prst="rect">
            <a:avLst/>
          </a:prstGeom>
          <a:noFill/>
          <a:ln>
            <a:noFill/>
          </a:ln>
          <a:effectLst/>
          <a:extLst>
            <a:ext uri="{909E8E84-426E-40dd-AFC4-6F175D3DCCD1}">
              <a14:hiddenFill xmlns:a14="http://schemas.microsoft.com/office/drawing/2010/main">
                <a:blipFill dpi="0" rotWithShape="0">
                  <a:blip/>
                  <a:srcRect l="28841" r="177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9462" name="Rectangle 8"/>
          <p:cNvSpPr>
            <a:spLocks noChangeArrowheads="1"/>
          </p:cNvSpPr>
          <p:nvPr/>
        </p:nvSpPr>
        <p:spPr bwMode="auto">
          <a:xfrm>
            <a:off x="95250" y="4970780"/>
            <a:ext cx="90487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fr-FR" sz="1800" i="1" dirty="0">
                <a:solidFill>
                  <a:srgbClr val="000090"/>
                </a:solidFill>
                <a:latin typeface="Palatino Linotype"/>
                <a:cs typeface="Palatino Linotype"/>
              </a:rPr>
              <a:t>Winter ENSO </a:t>
            </a:r>
            <a:r>
              <a:rPr lang="fr-FR" sz="1800" i="1" dirty="0" err="1">
                <a:solidFill>
                  <a:srgbClr val="000090"/>
                </a:solidFill>
                <a:latin typeface="Palatino Linotype"/>
                <a:cs typeface="Palatino Linotype"/>
              </a:rPr>
              <a:t>defined</a:t>
            </a:r>
            <a:r>
              <a:rPr lang="fr-FR" sz="1800" i="1" dirty="0">
                <a:solidFill>
                  <a:srgbClr val="000090"/>
                </a:solidFill>
                <a:latin typeface="Palatino Linotype"/>
                <a:cs typeface="Palatino Linotype"/>
              </a:rPr>
              <a:t> as: (</a:t>
            </a:r>
            <a:r>
              <a:rPr lang="fr-FR" sz="1800" i="1" dirty="0" err="1">
                <a:solidFill>
                  <a:srgbClr val="000090"/>
                </a:solidFill>
                <a:latin typeface="Palatino Linotype"/>
                <a:cs typeface="Palatino Linotype"/>
              </a:rPr>
              <a:t>left</a:t>
            </a:r>
            <a:r>
              <a:rPr lang="fr-FR" sz="1800" i="1" dirty="0">
                <a:solidFill>
                  <a:srgbClr val="000090"/>
                </a:solidFill>
                <a:latin typeface="Palatino Linotype"/>
                <a:cs typeface="Palatino Linotype"/>
              </a:rPr>
              <a:t>) the 2m </a:t>
            </a:r>
            <a:r>
              <a:rPr lang="fr-FR" sz="1800" i="1" dirty="0" err="1">
                <a:solidFill>
                  <a:srgbClr val="000090"/>
                </a:solidFill>
                <a:latin typeface="Palatino Linotype"/>
                <a:cs typeface="Palatino Linotype"/>
              </a:rPr>
              <a:t>temperature</a:t>
            </a:r>
            <a:r>
              <a:rPr lang="fr-FR" sz="1800" i="1" dirty="0">
                <a:solidFill>
                  <a:srgbClr val="000090"/>
                </a:solidFill>
                <a:latin typeface="Palatino Linotype"/>
                <a:cs typeface="Palatino Linotype"/>
              </a:rPr>
              <a:t> </a:t>
            </a:r>
            <a:r>
              <a:rPr lang="fr-FR" sz="1800" i="1" dirty="0" err="1">
                <a:solidFill>
                  <a:srgbClr val="000090"/>
                </a:solidFill>
                <a:latin typeface="Palatino Linotype"/>
                <a:cs typeface="Palatino Linotype"/>
              </a:rPr>
              <a:t>anomaly</a:t>
            </a:r>
            <a:r>
              <a:rPr lang="fr-FR" sz="1800" i="1" dirty="0">
                <a:solidFill>
                  <a:srgbClr val="000090"/>
                </a:solidFill>
                <a:latin typeface="Palatino Linotype"/>
                <a:cs typeface="Palatino Linotype"/>
              </a:rPr>
              <a:t> in the </a:t>
            </a:r>
            <a:r>
              <a:rPr lang="fr-FR" sz="1800" i="1" dirty="0" err="1">
                <a:solidFill>
                  <a:srgbClr val="000090"/>
                </a:solidFill>
                <a:latin typeface="Palatino Linotype"/>
                <a:cs typeface="Palatino Linotype"/>
              </a:rPr>
              <a:t>nino</a:t>
            </a:r>
            <a:r>
              <a:rPr lang="fr-FR" sz="1800" i="1" dirty="0">
                <a:solidFill>
                  <a:srgbClr val="000090"/>
                </a:solidFill>
                <a:latin typeface="Palatino Linotype"/>
                <a:cs typeface="Palatino Linotype"/>
              </a:rPr>
              <a:t> 3.4 </a:t>
            </a:r>
            <a:r>
              <a:rPr lang="fr-FR" sz="1800" i="1" dirty="0" err="1">
                <a:solidFill>
                  <a:srgbClr val="000090"/>
                </a:solidFill>
                <a:latin typeface="Palatino Linotype"/>
                <a:cs typeface="Palatino Linotype"/>
              </a:rPr>
              <a:t>region</a:t>
            </a:r>
            <a:r>
              <a:rPr lang="fr-FR" sz="1800" i="1" dirty="0">
                <a:solidFill>
                  <a:srgbClr val="000090"/>
                </a:solidFill>
                <a:latin typeface="Palatino Linotype"/>
                <a:cs typeface="Palatino Linotype"/>
              </a:rPr>
              <a:t> (150°E-120°W, -5°S-5°S); (right) the 2m </a:t>
            </a:r>
            <a:r>
              <a:rPr lang="fr-FR" sz="1800" i="1" dirty="0" err="1">
                <a:solidFill>
                  <a:srgbClr val="000090"/>
                </a:solidFill>
                <a:latin typeface="Palatino Linotype"/>
                <a:cs typeface="Palatino Linotype"/>
              </a:rPr>
              <a:t>temperature</a:t>
            </a:r>
            <a:r>
              <a:rPr lang="fr-FR" sz="1800" i="1" dirty="0">
                <a:solidFill>
                  <a:srgbClr val="000090"/>
                </a:solidFill>
                <a:latin typeface="Palatino Linotype"/>
                <a:cs typeface="Palatino Linotype"/>
              </a:rPr>
              <a:t> </a:t>
            </a:r>
            <a:r>
              <a:rPr lang="fr-FR" sz="1800" i="1" dirty="0" err="1">
                <a:solidFill>
                  <a:srgbClr val="000090"/>
                </a:solidFill>
                <a:latin typeface="Palatino Linotype"/>
                <a:cs typeface="Palatino Linotype"/>
              </a:rPr>
              <a:t>difference</a:t>
            </a:r>
            <a:r>
              <a:rPr lang="fr-FR" sz="1800" i="1" dirty="0">
                <a:solidFill>
                  <a:srgbClr val="000090"/>
                </a:solidFill>
                <a:latin typeface="Palatino Linotype"/>
                <a:cs typeface="Palatino Linotype"/>
              </a:rPr>
              <a:t> </a:t>
            </a:r>
            <a:r>
              <a:rPr lang="fr-FR" sz="1800" i="1" dirty="0" err="1">
                <a:solidFill>
                  <a:srgbClr val="000090"/>
                </a:solidFill>
                <a:latin typeface="Palatino Linotype"/>
                <a:cs typeface="Palatino Linotype"/>
              </a:rPr>
              <a:t>between</a:t>
            </a:r>
            <a:r>
              <a:rPr lang="fr-FR" sz="1800" i="1" dirty="0">
                <a:solidFill>
                  <a:srgbClr val="000090"/>
                </a:solidFill>
                <a:latin typeface="Palatino Linotype"/>
                <a:cs typeface="Palatino Linotype"/>
              </a:rPr>
              <a:t> the </a:t>
            </a:r>
            <a:r>
              <a:rPr lang="fr-FR" sz="1800" i="1" dirty="0" err="1">
                <a:solidFill>
                  <a:srgbClr val="000090"/>
                </a:solidFill>
                <a:latin typeface="Palatino Linotype"/>
                <a:cs typeface="Palatino Linotype"/>
              </a:rPr>
              <a:t>nino</a:t>
            </a:r>
            <a:r>
              <a:rPr lang="fr-FR" sz="1800" i="1" dirty="0">
                <a:solidFill>
                  <a:srgbClr val="000090"/>
                </a:solidFill>
                <a:latin typeface="Palatino Linotype"/>
                <a:cs typeface="Palatino Linotype"/>
              </a:rPr>
              <a:t> 3.4 </a:t>
            </a:r>
            <a:r>
              <a:rPr lang="fr-FR" sz="1800" i="1" dirty="0" err="1">
                <a:solidFill>
                  <a:srgbClr val="000090"/>
                </a:solidFill>
                <a:latin typeface="Palatino Linotype"/>
                <a:cs typeface="Palatino Linotype"/>
              </a:rPr>
              <a:t>region</a:t>
            </a:r>
            <a:r>
              <a:rPr lang="fr-FR" sz="1800" i="1" dirty="0">
                <a:solidFill>
                  <a:srgbClr val="000090"/>
                </a:solidFill>
                <a:latin typeface="Palatino Linotype"/>
                <a:cs typeface="Palatino Linotype"/>
              </a:rPr>
              <a:t> and the </a:t>
            </a:r>
            <a:r>
              <a:rPr lang="fr-FR" sz="1800" i="1" dirty="0" err="1">
                <a:solidFill>
                  <a:srgbClr val="000090"/>
                </a:solidFill>
                <a:latin typeface="Palatino Linotype"/>
                <a:cs typeface="Palatino Linotype"/>
              </a:rPr>
              <a:t>tropics</a:t>
            </a:r>
            <a:r>
              <a:rPr lang="fr-FR" sz="1800" i="1" dirty="0">
                <a:solidFill>
                  <a:srgbClr val="000090"/>
                </a:solidFill>
                <a:latin typeface="Palatino Linotype"/>
                <a:cs typeface="Palatino Linotype"/>
              </a:rPr>
              <a:t> (20°S-20°N). Simulations </a:t>
            </a:r>
            <a:r>
              <a:rPr lang="fr-FR" sz="1800" i="1" dirty="0" err="1">
                <a:solidFill>
                  <a:srgbClr val="000090"/>
                </a:solidFill>
                <a:latin typeface="Palatino Linotype"/>
                <a:cs typeface="Palatino Linotype"/>
              </a:rPr>
              <a:t>including</a:t>
            </a:r>
            <a:r>
              <a:rPr lang="fr-FR" sz="1800" i="1" dirty="0">
                <a:solidFill>
                  <a:srgbClr val="000090"/>
                </a:solidFill>
                <a:latin typeface="Palatino Linotype"/>
                <a:cs typeface="Palatino Linotype"/>
              </a:rPr>
              <a:t> (</a:t>
            </a:r>
            <a:r>
              <a:rPr lang="fr-FR" sz="1800" i="1" dirty="0" err="1">
                <a:solidFill>
                  <a:srgbClr val="000090"/>
                </a:solidFill>
                <a:latin typeface="Palatino Linotype"/>
                <a:cs typeface="Palatino Linotype"/>
              </a:rPr>
              <a:t>blue</a:t>
            </a:r>
            <a:r>
              <a:rPr lang="fr-FR" sz="1800" i="1" dirty="0">
                <a:solidFill>
                  <a:srgbClr val="000090"/>
                </a:solidFill>
                <a:latin typeface="Palatino Linotype"/>
                <a:cs typeface="Palatino Linotype"/>
              </a:rPr>
              <a:t>) and </a:t>
            </a:r>
            <a:r>
              <a:rPr lang="fr-FR" sz="1800" i="1" dirty="0" err="1">
                <a:solidFill>
                  <a:srgbClr val="000090"/>
                </a:solidFill>
                <a:latin typeface="Palatino Linotype"/>
                <a:cs typeface="Palatino Linotype"/>
              </a:rPr>
              <a:t>excluding</a:t>
            </a:r>
            <a:r>
              <a:rPr lang="fr-FR" sz="1800" i="1" dirty="0">
                <a:solidFill>
                  <a:srgbClr val="000090"/>
                </a:solidFill>
                <a:latin typeface="Palatino Linotype"/>
                <a:cs typeface="Palatino Linotype"/>
              </a:rPr>
              <a:t> (black) a </a:t>
            </a:r>
            <a:r>
              <a:rPr lang="fr-FR" sz="1800" i="1" dirty="0" smtClean="0">
                <a:solidFill>
                  <a:srgbClr val="000090"/>
                </a:solidFill>
                <a:latin typeface="Palatino Linotype"/>
                <a:cs typeface="Palatino Linotype"/>
              </a:rPr>
              <a:t>Pinatubo </a:t>
            </a:r>
            <a:r>
              <a:rPr lang="fr-FR" sz="1800" i="1" dirty="0" err="1" smtClean="0">
                <a:solidFill>
                  <a:srgbClr val="000090"/>
                </a:solidFill>
                <a:latin typeface="Palatino Linotype"/>
                <a:cs typeface="Palatino Linotype"/>
              </a:rPr>
              <a:t>eruption</a:t>
            </a:r>
            <a:r>
              <a:rPr lang="fr-FR" sz="1800" i="1" dirty="0" smtClean="0">
                <a:solidFill>
                  <a:srgbClr val="000090"/>
                </a:solidFill>
                <a:latin typeface="Palatino Linotype"/>
                <a:cs typeface="Palatino Linotype"/>
              </a:rPr>
              <a:t> the </a:t>
            </a:r>
            <a:r>
              <a:rPr lang="fr-FR" sz="1800" i="1" dirty="0" err="1" smtClean="0">
                <a:solidFill>
                  <a:srgbClr val="000090"/>
                </a:solidFill>
                <a:latin typeface="Palatino Linotype"/>
                <a:cs typeface="Palatino Linotype"/>
              </a:rPr>
              <a:t>year</a:t>
            </a:r>
            <a:r>
              <a:rPr lang="fr-FR" sz="1800" i="1" dirty="0" smtClean="0">
                <a:solidFill>
                  <a:srgbClr val="000090"/>
                </a:solidFill>
                <a:latin typeface="Palatino Linotype"/>
                <a:cs typeface="Palatino Linotype"/>
              </a:rPr>
              <a:t> 0, all </a:t>
            </a:r>
            <a:r>
              <a:rPr lang="fr-FR" sz="1800" i="1" dirty="0" err="1" smtClean="0">
                <a:solidFill>
                  <a:srgbClr val="000090"/>
                </a:solidFill>
                <a:latin typeface="Palatino Linotype"/>
                <a:cs typeface="Palatino Linotype"/>
              </a:rPr>
              <a:t>initialised</a:t>
            </a:r>
            <a:r>
              <a:rPr lang="fr-FR" sz="1800" i="1" dirty="0" smtClean="0">
                <a:solidFill>
                  <a:srgbClr val="000090"/>
                </a:solidFill>
                <a:latin typeface="Palatino Linotype"/>
                <a:cs typeface="Palatino Linotype"/>
              </a:rPr>
              <a:t> </a:t>
            </a:r>
            <a:r>
              <a:rPr lang="fr-FR" sz="1800" i="1" dirty="0" err="1">
                <a:solidFill>
                  <a:srgbClr val="000090"/>
                </a:solidFill>
                <a:latin typeface="Palatino Linotype"/>
                <a:cs typeface="Palatino Linotype"/>
              </a:rPr>
              <a:t>from</a:t>
            </a:r>
            <a:r>
              <a:rPr lang="fr-FR" sz="1800" i="1" dirty="0">
                <a:solidFill>
                  <a:srgbClr val="000090"/>
                </a:solidFill>
                <a:latin typeface="Palatino Linotype"/>
                <a:cs typeface="Palatino Linotype"/>
              </a:rPr>
              <a:t> </a:t>
            </a:r>
            <a:r>
              <a:rPr lang="fr-FR" sz="1800" i="1" dirty="0" err="1" smtClean="0">
                <a:solidFill>
                  <a:srgbClr val="000090"/>
                </a:solidFill>
                <a:latin typeface="Palatino Linotype"/>
                <a:cs typeface="Palatino Linotype"/>
              </a:rPr>
              <a:t>climate</a:t>
            </a:r>
            <a:r>
              <a:rPr lang="fr-FR" sz="1800" i="1" dirty="0" smtClean="0">
                <a:solidFill>
                  <a:srgbClr val="000090"/>
                </a:solidFill>
                <a:latin typeface="Palatino Linotype"/>
                <a:cs typeface="Palatino Linotype"/>
              </a:rPr>
              <a:t> conditions </a:t>
            </a:r>
            <a:r>
              <a:rPr lang="fr-FR" sz="1800" i="1" dirty="0" err="1">
                <a:solidFill>
                  <a:srgbClr val="000090"/>
                </a:solidFill>
                <a:latin typeface="Palatino Linotype"/>
                <a:cs typeface="Palatino Linotype"/>
              </a:rPr>
              <a:t>typical</a:t>
            </a:r>
            <a:r>
              <a:rPr lang="fr-FR" sz="1800" i="1" dirty="0">
                <a:solidFill>
                  <a:srgbClr val="000090"/>
                </a:solidFill>
                <a:latin typeface="Palatino Linotype"/>
                <a:cs typeface="Palatino Linotype"/>
              </a:rPr>
              <a:t> </a:t>
            </a:r>
            <a:r>
              <a:rPr lang="fr-FR" sz="1800" i="1" dirty="0" err="1">
                <a:solidFill>
                  <a:srgbClr val="000090"/>
                </a:solidFill>
                <a:latin typeface="Palatino Linotype"/>
                <a:cs typeface="Palatino Linotype"/>
              </a:rPr>
              <a:t>from</a:t>
            </a:r>
            <a:r>
              <a:rPr lang="fr-FR" sz="1800" i="1" dirty="0">
                <a:solidFill>
                  <a:srgbClr val="000090"/>
                </a:solidFill>
                <a:latin typeface="Palatino Linotype"/>
                <a:cs typeface="Palatino Linotype"/>
              </a:rPr>
              <a:t> a cold phase of the </a:t>
            </a:r>
            <a:r>
              <a:rPr lang="fr-FR" sz="1800" i="1" dirty="0" smtClean="0">
                <a:solidFill>
                  <a:srgbClr val="000090"/>
                </a:solidFill>
                <a:latin typeface="Palatino Linotype"/>
                <a:cs typeface="Palatino Linotype"/>
              </a:rPr>
              <a:t>AMO.</a:t>
            </a:r>
            <a:endParaRPr lang="en-GB" sz="1800" b="1" i="1" dirty="0">
              <a:solidFill>
                <a:srgbClr val="000090"/>
              </a:solidFill>
              <a:latin typeface="Palatino Linotype"/>
              <a:cs typeface="Palatino Linotype"/>
            </a:endParaRPr>
          </a:p>
        </p:txBody>
      </p:sp>
      <p:sp>
        <p:nvSpPr>
          <p:cNvPr id="19464" name="Text Box 3"/>
          <p:cNvSpPr txBox="1">
            <a:spLocks noChangeArrowheads="1"/>
          </p:cNvSpPr>
          <p:nvPr/>
        </p:nvSpPr>
        <p:spPr bwMode="auto">
          <a:xfrm>
            <a:off x="95250" y="1192212"/>
            <a:ext cx="8797925"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1200"/>
              </a:spcAft>
              <a:buSzPct val="100000"/>
              <a:buFont typeface="Times New Roman" charset="0"/>
              <a:buChar char="→"/>
            </a:pPr>
            <a:r>
              <a:rPr lang="en-GB" sz="2000" b="1" dirty="0">
                <a:solidFill>
                  <a:srgbClr val="000080"/>
                </a:solidFill>
                <a:latin typeface="Palatino Linotype" charset="0"/>
                <a:sym typeface="Symbol" charset="0"/>
              </a:rPr>
              <a:t> </a:t>
            </a:r>
            <a:r>
              <a:rPr lang="en-GB" sz="2000" b="1" dirty="0" smtClean="0">
                <a:solidFill>
                  <a:srgbClr val="000080"/>
                </a:solidFill>
                <a:latin typeface="Palatino Linotype" charset="0"/>
                <a:sym typeface="Symbol" charset="0"/>
              </a:rPr>
              <a:t>Two ways to define the ENSO index:</a:t>
            </a:r>
            <a:endParaRPr lang="en-GB" sz="2000" b="1" dirty="0">
              <a:solidFill>
                <a:srgbClr val="000080"/>
              </a:solidFill>
              <a:latin typeface="Palatino Linotype" charset="0"/>
              <a:sym typeface="Symbol" charset="0"/>
            </a:endParaRPr>
          </a:p>
        </p:txBody>
      </p:sp>
      <p:sp>
        <p:nvSpPr>
          <p:cNvPr id="11"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smtClean="0">
                <a:solidFill>
                  <a:srgbClr val="FFFFFF"/>
                </a:solidFill>
              </a:rPr>
              <a:t>Paris, November, 2015</a:t>
            </a:r>
            <a:endParaRPr lang="en-US" sz="1000" dirty="0">
              <a:solidFill>
                <a:srgbClr val="FFFFFF"/>
              </a:solidFill>
            </a:endParaRPr>
          </a:p>
        </p:txBody>
      </p:sp>
      <p:pic>
        <p:nvPicPr>
          <p:cNvPr id="8" name="image49.png" descr="winter_ENSO_2153_simple.png"/>
          <p:cNvPicPr/>
          <p:nvPr/>
        </p:nvPicPr>
        <p:blipFill>
          <a:blip r:embed="rId3"/>
          <a:srcRect/>
          <a:stretch>
            <a:fillRect/>
          </a:stretch>
        </p:blipFill>
        <p:spPr>
          <a:xfrm>
            <a:off x="103503" y="1725031"/>
            <a:ext cx="4299803" cy="3207649"/>
          </a:xfrm>
          <a:prstGeom prst="rect">
            <a:avLst/>
          </a:prstGeom>
          <a:ln/>
        </p:spPr>
      </p:pic>
      <p:pic>
        <p:nvPicPr>
          <p:cNvPr id="9" name="image39.png" descr="winter_ENSO_2153.png"/>
          <p:cNvPicPr/>
          <p:nvPr/>
        </p:nvPicPr>
        <p:blipFill>
          <a:blip r:embed="rId4"/>
          <a:srcRect/>
          <a:stretch>
            <a:fillRect/>
          </a:stretch>
        </p:blipFill>
        <p:spPr>
          <a:xfrm>
            <a:off x="4377055" y="1730376"/>
            <a:ext cx="4320540" cy="3230928"/>
          </a:xfrm>
          <a:prstGeom prst="rect">
            <a:avLst/>
          </a:prstGeom>
          <a:ln/>
        </p:spPr>
      </p:pic>
      <p:sp>
        <p:nvSpPr>
          <p:cNvPr id="2" name="Ellipse 1"/>
          <p:cNvSpPr/>
          <p:nvPr/>
        </p:nvSpPr>
        <p:spPr>
          <a:xfrm>
            <a:off x="4805045" y="2348865"/>
            <a:ext cx="720090" cy="1800225"/>
          </a:xfrm>
          <a:prstGeom prst="ellipse">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Ellipse 11"/>
          <p:cNvSpPr/>
          <p:nvPr/>
        </p:nvSpPr>
        <p:spPr>
          <a:xfrm>
            <a:off x="548005" y="2348865"/>
            <a:ext cx="720090" cy="1800225"/>
          </a:xfrm>
          <a:prstGeom prst="ellipse">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7663513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1"/>
          </p:nvPr>
        </p:nvSpPr>
        <p:spPr/>
        <p:txBody>
          <a:bodyPr/>
          <a:lstStyle/>
          <a:p>
            <a:pPr>
              <a:defRPr/>
            </a:pPr>
            <a:fld id="{7F05A339-31EF-F141-930D-A1C24C0A2078}" type="slidenum">
              <a:rPr lang="es-ES"/>
              <a:pPr>
                <a:defRPr/>
              </a:pPr>
              <a:t>26</a:t>
            </a:fld>
            <a:endParaRPr lang="es-ES" dirty="0"/>
          </a:p>
        </p:txBody>
      </p:sp>
      <p:pic>
        <p:nvPicPr>
          <p:cNvPr id="46087" name="Picture 1"/>
          <p:cNvPicPr>
            <a:picLocks noChangeAspect="1" noChangeArrowheads="1"/>
          </p:cNvPicPr>
          <p:nvPr/>
        </p:nvPicPr>
        <p:blipFill>
          <a:blip r:embed="rId2">
            <a:extLst>
              <a:ext uri="{28A0092B-C50C-407E-A947-70E740481C1C}">
                <a14:useLocalDpi xmlns:a14="http://schemas.microsoft.com/office/drawing/2010/main" val="0"/>
              </a:ext>
            </a:extLst>
          </a:blip>
          <a:srcRect l="28841" r="17790"/>
          <a:stretch>
            <a:fillRect/>
          </a:stretch>
        </p:blipFill>
        <p:spPr bwMode="auto">
          <a:xfrm>
            <a:off x="7451725" y="188595"/>
            <a:ext cx="1081088" cy="771525"/>
          </a:xfrm>
          <a:prstGeom prst="rect">
            <a:avLst/>
          </a:prstGeom>
          <a:noFill/>
          <a:ln>
            <a:noFill/>
          </a:ln>
          <a:effectLst/>
          <a:extLst>
            <a:ext uri="{909E8E84-426E-40dd-AFC4-6F175D3DCCD1}">
              <a14:hiddenFill xmlns:a14="http://schemas.microsoft.com/office/drawing/2010/main">
                <a:blipFill dpi="0" rotWithShape="0">
                  <a:blip/>
                  <a:srcRect l="28841" r="177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9462" name="Rectangle 8"/>
          <p:cNvSpPr>
            <a:spLocks noChangeArrowheads="1"/>
          </p:cNvSpPr>
          <p:nvPr/>
        </p:nvSpPr>
        <p:spPr bwMode="auto">
          <a:xfrm>
            <a:off x="815340" y="5302984"/>
            <a:ext cx="73571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fr-FR" sz="1800" b="1" i="1" dirty="0" err="1" smtClean="0">
                <a:solidFill>
                  <a:srgbClr val="000090"/>
                </a:solidFill>
                <a:latin typeface="Palatino Linotype"/>
                <a:cs typeface="Palatino Linotype"/>
              </a:rPr>
              <a:t>Correlation</a:t>
            </a:r>
            <a:r>
              <a:rPr lang="fr-FR" sz="1800" b="1" i="1" dirty="0" smtClean="0">
                <a:solidFill>
                  <a:srgbClr val="000090"/>
                </a:solidFill>
                <a:latin typeface="Palatino Linotype"/>
                <a:cs typeface="Palatino Linotype"/>
              </a:rPr>
              <a:t> </a:t>
            </a:r>
            <a:r>
              <a:rPr lang="fr-FR" sz="1800" b="1" i="1" dirty="0" err="1" smtClean="0">
                <a:solidFill>
                  <a:srgbClr val="000090"/>
                </a:solidFill>
                <a:latin typeface="Palatino Linotype"/>
                <a:cs typeface="Palatino Linotype"/>
              </a:rPr>
              <a:t>beteen</a:t>
            </a:r>
            <a:r>
              <a:rPr lang="fr-FR" sz="1800" b="1" i="1" dirty="0" smtClean="0">
                <a:solidFill>
                  <a:srgbClr val="000090"/>
                </a:solidFill>
                <a:latin typeface="Palatino Linotype"/>
                <a:cs typeface="Palatino Linotype"/>
              </a:rPr>
              <a:t> ENSO index and </a:t>
            </a:r>
            <a:r>
              <a:rPr lang="fr-FR" sz="1800" b="1" i="1" dirty="0" err="1" smtClean="0">
                <a:solidFill>
                  <a:srgbClr val="000090"/>
                </a:solidFill>
                <a:latin typeface="Palatino Linotype"/>
                <a:cs typeface="Palatino Linotype"/>
              </a:rPr>
              <a:t>temperature</a:t>
            </a:r>
            <a:r>
              <a:rPr lang="fr-FR" sz="1800" b="1" i="1" dirty="0" smtClean="0">
                <a:solidFill>
                  <a:srgbClr val="000090"/>
                </a:solidFill>
                <a:latin typeface="Palatino Linotype"/>
                <a:cs typeface="Palatino Linotype"/>
              </a:rPr>
              <a:t> (</a:t>
            </a:r>
            <a:r>
              <a:rPr lang="fr-FR" sz="1800" b="1" i="1" dirty="0" err="1" smtClean="0">
                <a:solidFill>
                  <a:srgbClr val="000090"/>
                </a:solidFill>
                <a:latin typeface="Palatino Linotype"/>
                <a:cs typeface="Palatino Linotype"/>
              </a:rPr>
              <a:t>left</a:t>
            </a:r>
            <a:r>
              <a:rPr lang="fr-FR" sz="1800" b="1" i="1" dirty="0" smtClean="0">
                <a:solidFill>
                  <a:srgbClr val="000090"/>
                </a:solidFill>
                <a:latin typeface="Palatino Linotype"/>
                <a:cs typeface="Palatino Linotype"/>
              </a:rPr>
              <a:t>) and SLP (right)</a:t>
            </a:r>
            <a:endParaRPr lang="en-GB" sz="1800" b="1" i="1" dirty="0">
              <a:solidFill>
                <a:srgbClr val="000090"/>
              </a:solidFill>
              <a:latin typeface="Palatino Linotype"/>
              <a:cs typeface="Palatino Linotype"/>
            </a:endParaRPr>
          </a:p>
        </p:txBody>
      </p:sp>
      <p:sp>
        <p:nvSpPr>
          <p:cNvPr id="19464" name="Text Box 3"/>
          <p:cNvSpPr txBox="1">
            <a:spLocks noChangeArrowheads="1"/>
          </p:cNvSpPr>
          <p:nvPr/>
        </p:nvSpPr>
        <p:spPr bwMode="auto">
          <a:xfrm>
            <a:off x="95250" y="1192212"/>
            <a:ext cx="8797925"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1200"/>
              </a:spcAft>
              <a:buSzPct val="100000"/>
              <a:buFont typeface="Times New Roman" charset="0"/>
              <a:buChar char="→"/>
            </a:pPr>
            <a:r>
              <a:rPr lang="en-GB" sz="2000" b="1" dirty="0">
                <a:solidFill>
                  <a:srgbClr val="000080"/>
                </a:solidFill>
                <a:latin typeface="Palatino Linotype" charset="0"/>
                <a:sym typeface="Symbol" charset="0"/>
              </a:rPr>
              <a:t> </a:t>
            </a:r>
            <a:r>
              <a:rPr lang="en-GB" sz="2000" b="1" dirty="0" smtClean="0">
                <a:solidFill>
                  <a:srgbClr val="000080"/>
                </a:solidFill>
                <a:latin typeface="Palatino Linotype" charset="0"/>
                <a:sym typeface="Symbol" charset="0"/>
              </a:rPr>
              <a:t>Temperature and SLP correlations with the ENSO</a:t>
            </a:r>
            <a:endParaRPr lang="en-GB" sz="2000" b="1" dirty="0">
              <a:solidFill>
                <a:srgbClr val="000080"/>
              </a:solidFill>
              <a:latin typeface="Palatino Linotype" charset="0"/>
              <a:sym typeface="Symbol" charset="0"/>
            </a:endParaRPr>
          </a:p>
        </p:txBody>
      </p:sp>
      <p:sp>
        <p:nvSpPr>
          <p:cNvPr id="11"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smtClean="0">
                <a:solidFill>
                  <a:srgbClr val="FFFFFF"/>
                </a:solidFill>
              </a:rPr>
              <a:t>Paris, November, 2015</a:t>
            </a:r>
            <a:endParaRPr lang="en-US" sz="1000" dirty="0">
              <a:solidFill>
                <a:srgbClr val="FFFFFF"/>
              </a:solidFill>
            </a:endParaRPr>
          </a:p>
        </p:txBody>
      </p:sp>
      <p:pic>
        <p:nvPicPr>
          <p:cNvPr id="8" name="image21.png" descr="T_cor_ENSO_PTUBO_1991.png"/>
          <p:cNvPicPr/>
          <p:nvPr/>
        </p:nvPicPr>
        <p:blipFill>
          <a:blip r:embed="rId3"/>
          <a:srcRect/>
          <a:stretch>
            <a:fillRect/>
          </a:stretch>
        </p:blipFill>
        <p:spPr>
          <a:xfrm>
            <a:off x="130020" y="1988819"/>
            <a:ext cx="4259735" cy="2884645"/>
          </a:xfrm>
          <a:prstGeom prst="rect">
            <a:avLst/>
          </a:prstGeom>
          <a:ln/>
        </p:spPr>
      </p:pic>
      <p:pic>
        <p:nvPicPr>
          <p:cNvPr id="9" name="image41.png" descr="SLP_cor_ENSO_PTUBO_1991.png"/>
          <p:cNvPicPr/>
          <p:nvPr/>
        </p:nvPicPr>
        <p:blipFill>
          <a:blip r:embed="rId4"/>
          <a:srcRect/>
          <a:stretch>
            <a:fillRect/>
          </a:stretch>
        </p:blipFill>
        <p:spPr>
          <a:xfrm>
            <a:off x="4653280" y="1988820"/>
            <a:ext cx="4239260" cy="2880360"/>
          </a:xfrm>
          <a:prstGeom prst="rect">
            <a:avLst/>
          </a:prstGeom>
          <a:ln/>
        </p:spPr>
      </p:pic>
      <p:sp>
        <p:nvSpPr>
          <p:cNvPr id="12"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dirty="0" smtClean="0">
                <a:latin typeface="Century Gothic" charset="0"/>
              </a:rPr>
              <a:t>Volcanoes and ENSO</a:t>
            </a:r>
            <a:endParaRPr lang="en-US" b="1" cap="none" dirty="0">
              <a:latin typeface="Century Gothic" charset="0"/>
            </a:endParaRPr>
          </a:p>
        </p:txBody>
      </p:sp>
    </p:spTree>
    <p:extLst>
      <p:ext uri="{BB962C8B-B14F-4D97-AF65-F5344CB8AC3E}">
        <p14:creationId xmlns:p14="http://schemas.microsoft.com/office/powerpoint/2010/main" val="427299350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1"/>
          </p:nvPr>
        </p:nvSpPr>
        <p:spPr/>
        <p:txBody>
          <a:bodyPr/>
          <a:lstStyle/>
          <a:p>
            <a:pPr>
              <a:defRPr/>
            </a:pPr>
            <a:fld id="{7F05A339-31EF-F141-930D-A1C24C0A2078}" type="slidenum">
              <a:rPr lang="es-ES"/>
              <a:pPr>
                <a:defRPr/>
              </a:pPr>
              <a:t>27</a:t>
            </a:fld>
            <a:endParaRPr lang="es-ES" dirty="0"/>
          </a:p>
        </p:txBody>
      </p:sp>
      <p:pic>
        <p:nvPicPr>
          <p:cNvPr id="46087" name="Picture 1"/>
          <p:cNvPicPr>
            <a:picLocks noChangeAspect="1" noChangeArrowheads="1"/>
          </p:cNvPicPr>
          <p:nvPr/>
        </p:nvPicPr>
        <p:blipFill>
          <a:blip r:embed="rId2">
            <a:extLst>
              <a:ext uri="{28A0092B-C50C-407E-A947-70E740481C1C}">
                <a14:useLocalDpi xmlns:a14="http://schemas.microsoft.com/office/drawing/2010/main" val="0"/>
              </a:ext>
            </a:extLst>
          </a:blip>
          <a:srcRect l="28841" r="17790"/>
          <a:stretch>
            <a:fillRect/>
          </a:stretch>
        </p:blipFill>
        <p:spPr bwMode="auto">
          <a:xfrm>
            <a:off x="7451725" y="188595"/>
            <a:ext cx="1081088" cy="771525"/>
          </a:xfrm>
          <a:prstGeom prst="rect">
            <a:avLst/>
          </a:prstGeom>
          <a:noFill/>
          <a:ln>
            <a:noFill/>
          </a:ln>
          <a:effectLst/>
          <a:extLst>
            <a:ext uri="{909E8E84-426E-40dd-AFC4-6F175D3DCCD1}">
              <a14:hiddenFill xmlns:a14="http://schemas.microsoft.com/office/drawing/2010/main">
                <a:blipFill dpi="0" rotWithShape="0">
                  <a:blip/>
                  <a:srcRect l="28841" r="177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1"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smtClean="0">
                <a:solidFill>
                  <a:srgbClr val="FFFFFF"/>
                </a:solidFill>
              </a:rPr>
              <a:t>Paris, November, 2015</a:t>
            </a:r>
            <a:endParaRPr lang="en-US" sz="1000" dirty="0">
              <a:solidFill>
                <a:srgbClr val="FFFFFF"/>
              </a:solidFill>
            </a:endParaRPr>
          </a:p>
        </p:txBody>
      </p:sp>
      <p:sp>
        <p:nvSpPr>
          <p:cNvPr id="9"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dirty="0" smtClean="0">
                <a:latin typeface="Century Gothic" charset="0"/>
              </a:rPr>
              <a:t>Volcanoes and ENSO</a:t>
            </a:r>
            <a:endParaRPr lang="en-US" b="1" cap="none" dirty="0">
              <a:latin typeface="Century Gothic" charset="0"/>
            </a:endParaRPr>
          </a:p>
        </p:txBody>
      </p:sp>
      <p:pic>
        <p:nvPicPr>
          <p:cNvPr id="8" name="image40.png" descr="NAO_EOF_MORDICUS_ENSO-removed.png"/>
          <p:cNvPicPr/>
          <p:nvPr/>
        </p:nvPicPr>
        <p:blipFill rotWithShape="1">
          <a:blip r:embed="rId3"/>
          <a:srcRect t="8925" b="2582"/>
          <a:stretch/>
        </p:blipFill>
        <p:spPr>
          <a:xfrm>
            <a:off x="1111886" y="1472248"/>
            <a:ext cx="6700520" cy="4142421"/>
          </a:xfrm>
          <a:prstGeom prst="rect">
            <a:avLst/>
          </a:prstGeom>
          <a:ln/>
        </p:spPr>
      </p:pic>
      <p:sp>
        <p:nvSpPr>
          <p:cNvPr id="10" name="Rectangle 8"/>
          <p:cNvSpPr>
            <a:spLocks noChangeArrowheads="1"/>
          </p:cNvSpPr>
          <p:nvPr/>
        </p:nvSpPr>
        <p:spPr bwMode="auto">
          <a:xfrm>
            <a:off x="1111885" y="5525770"/>
            <a:ext cx="699706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fr-FR" sz="1800" b="1" i="1" dirty="0" smtClean="0">
                <a:solidFill>
                  <a:srgbClr val="000090"/>
                </a:solidFill>
                <a:latin typeface="Palatino Linotype"/>
                <a:cs typeface="Palatino Linotype"/>
              </a:rPr>
              <a:t>NAO index </a:t>
            </a:r>
            <a:r>
              <a:rPr lang="fr-FR" sz="1800" b="1" i="1" dirty="0" err="1" smtClean="0">
                <a:solidFill>
                  <a:srgbClr val="000090"/>
                </a:solidFill>
                <a:latin typeface="Palatino Linotype"/>
                <a:cs typeface="Palatino Linotype"/>
              </a:rPr>
              <a:t>defined</a:t>
            </a:r>
            <a:r>
              <a:rPr lang="fr-FR" sz="1800" b="1" i="1" dirty="0" smtClean="0">
                <a:solidFill>
                  <a:srgbClr val="000090"/>
                </a:solidFill>
                <a:latin typeface="Palatino Linotype"/>
                <a:cs typeface="Palatino Linotype"/>
              </a:rPr>
              <a:t> as projection on the first EOF of the SLP. Simulation </a:t>
            </a:r>
            <a:r>
              <a:rPr lang="fr-FR" sz="1800" b="1" i="1" dirty="0" err="1" smtClean="0">
                <a:solidFill>
                  <a:srgbClr val="000090"/>
                </a:solidFill>
                <a:latin typeface="Palatino Linotype"/>
                <a:cs typeface="Palatino Linotype"/>
              </a:rPr>
              <a:t>significantly</a:t>
            </a:r>
            <a:r>
              <a:rPr lang="fr-FR" sz="1800" b="1" i="1" dirty="0" smtClean="0">
                <a:solidFill>
                  <a:srgbClr val="000090"/>
                </a:solidFill>
                <a:latin typeface="Palatino Linotype"/>
                <a:cs typeface="Palatino Linotype"/>
              </a:rPr>
              <a:t> </a:t>
            </a:r>
            <a:r>
              <a:rPr lang="fr-FR" sz="1800" b="1" i="1" dirty="0" err="1" smtClean="0">
                <a:solidFill>
                  <a:srgbClr val="000090"/>
                </a:solidFill>
                <a:latin typeface="Palatino Linotype"/>
                <a:cs typeface="Palatino Linotype"/>
              </a:rPr>
              <a:t>different</a:t>
            </a:r>
            <a:r>
              <a:rPr lang="fr-FR" sz="1800" b="1" i="1" dirty="0" smtClean="0">
                <a:solidFill>
                  <a:srgbClr val="000090"/>
                </a:solidFill>
                <a:latin typeface="Palatino Linotype"/>
                <a:cs typeface="Palatino Linotype"/>
              </a:rPr>
              <a:t> </a:t>
            </a:r>
            <a:r>
              <a:rPr lang="fr-FR" sz="1800" b="1" i="1" dirty="0" err="1" smtClean="0">
                <a:solidFill>
                  <a:srgbClr val="000090"/>
                </a:solidFill>
                <a:latin typeface="Palatino Linotype"/>
                <a:cs typeface="Palatino Linotype"/>
              </a:rPr>
              <a:t>from</a:t>
            </a:r>
            <a:r>
              <a:rPr lang="fr-FR" sz="1800" b="1" i="1" dirty="0" smtClean="0">
                <a:solidFill>
                  <a:srgbClr val="000090"/>
                </a:solidFill>
                <a:latin typeface="Palatino Linotype"/>
                <a:cs typeface="Palatino Linotype"/>
              </a:rPr>
              <a:t> the </a:t>
            </a:r>
            <a:r>
              <a:rPr lang="fr-FR" sz="1800" b="1" i="1" dirty="0" err="1" smtClean="0">
                <a:solidFill>
                  <a:srgbClr val="000090"/>
                </a:solidFill>
                <a:latin typeface="Palatino Linotype"/>
                <a:cs typeface="Palatino Linotype"/>
              </a:rPr>
              <a:t>others</a:t>
            </a:r>
            <a:r>
              <a:rPr lang="fr-FR" sz="1800" b="1" i="1" dirty="0" smtClean="0">
                <a:solidFill>
                  <a:srgbClr val="000090"/>
                </a:solidFill>
                <a:latin typeface="Palatino Linotype"/>
                <a:cs typeface="Palatino Linotype"/>
              </a:rPr>
              <a:t> </a:t>
            </a:r>
            <a:r>
              <a:rPr lang="fr-FR" sz="1800" b="1" i="1" dirty="0" err="1" smtClean="0">
                <a:solidFill>
                  <a:srgbClr val="000090"/>
                </a:solidFill>
                <a:latin typeface="Palatino Linotype"/>
                <a:cs typeface="Palatino Linotype"/>
              </a:rPr>
              <a:t>appear</a:t>
            </a:r>
            <a:r>
              <a:rPr lang="fr-FR" sz="1800" b="1" i="1" dirty="0" smtClean="0">
                <a:solidFill>
                  <a:srgbClr val="000090"/>
                </a:solidFill>
                <a:latin typeface="Palatino Linotype"/>
                <a:cs typeface="Palatino Linotype"/>
              </a:rPr>
              <a:t> in </a:t>
            </a:r>
            <a:r>
              <a:rPr lang="fr-FR" sz="1800" b="1" i="1" dirty="0" err="1" smtClean="0">
                <a:solidFill>
                  <a:srgbClr val="000090"/>
                </a:solidFill>
                <a:latin typeface="Palatino Linotype"/>
                <a:cs typeface="Palatino Linotype"/>
              </a:rPr>
              <a:t>red</a:t>
            </a:r>
            <a:r>
              <a:rPr lang="fr-FR" sz="1800" b="1" i="1" dirty="0" smtClean="0">
                <a:solidFill>
                  <a:srgbClr val="000090"/>
                </a:solidFill>
                <a:latin typeface="Palatino Linotype"/>
                <a:cs typeface="Palatino Linotype"/>
              </a:rPr>
              <a:t>.</a:t>
            </a:r>
            <a:endParaRPr lang="en-GB" sz="1800" b="1" i="1" dirty="0">
              <a:solidFill>
                <a:srgbClr val="000090"/>
              </a:solidFill>
              <a:latin typeface="Palatino Linotype"/>
              <a:cs typeface="Palatino Linotype"/>
            </a:endParaRPr>
          </a:p>
        </p:txBody>
      </p:sp>
      <p:sp>
        <p:nvSpPr>
          <p:cNvPr id="12" name="Text Box 3"/>
          <p:cNvSpPr txBox="1">
            <a:spLocks noChangeArrowheads="1"/>
          </p:cNvSpPr>
          <p:nvPr/>
        </p:nvSpPr>
        <p:spPr bwMode="auto">
          <a:xfrm>
            <a:off x="-63500" y="1010285"/>
            <a:ext cx="9612630"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1200"/>
              </a:spcAft>
              <a:buSzPct val="100000"/>
              <a:buFont typeface="Times New Roman" charset="0"/>
              <a:buChar char="→"/>
            </a:pPr>
            <a:r>
              <a:rPr lang="en-GB" sz="2000" b="1" dirty="0">
                <a:solidFill>
                  <a:srgbClr val="000080"/>
                </a:solidFill>
                <a:latin typeface="Palatino Linotype" charset="0"/>
                <a:sym typeface="Symbol" charset="0"/>
              </a:rPr>
              <a:t> </a:t>
            </a:r>
            <a:r>
              <a:rPr lang="en-GB" sz="2000" b="1" dirty="0" smtClean="0">
                <a:solidFill>
                  <a:srgbClr val="000080"/>
                </a:solidFill>
                <a:latin typeface="Palatino Linotype" charset="0"/>
                <a:sym typeface="Symbol" charset="0"/>
              </a:rPr>
              <a:t>NAO</a:t>
            </a:r>
            <a:r>
              <a:rPr lang="en-GB" sz="2000" b="1" dirty="0">
                <a:solidFill>
                  <a:srgbClr val="000080"/>
                </a:solidFill>
                <a:latin typeface="Palatino Linotype" charset="0"/>
                <a:sym typeface="Symbol" charset="0"/>
              </a:rPr>
              <a:t>+ signal </a:t>
            </a:r>
            <a:r>
              <a:rPr lang="en-GB" sz="2000" b="1" dirty="0" smtClean="0">
                <a:solidFill>
                  <a:srgbClr val="000080"/>
                </a:solidFill>
                <a:latin typeface="Palatino Linotype" charset="0"/>
                <a:sym typeface="Symbol" charset="0"/>
              </a:rPr>
              <a:t>the </a:t>
            </a:r>
            <a:r>
              <a:rPr lang="en-GB" sz="2000" b="1" dirty="0">
                <a:solidFill>
                  <a:srgbClr val="000080"/>
                </a:solidFill>
                <a:latin typeface="Palatino Linotype" charset="0"/>
                <a:sym typeface="Symbol" charset="0"/>
              </a:rPr>
              <a:t>3</a:t>
            </a:r>
            <a:r>
              <a:rPr lang="en-GB" sz="2000" b="1" baseline="30000" dirty="0">
                <a:solidFill>
                  <a:srgbClr val="000080"/>
                </a:solidFill>
                <a:latin typeface="Palatino Linotype" charset="0"/>
                <a:sym typeface="Symbol" charset="0"/>
              </a:rPr>
              <a:t>rd</a:t>
            </a:r>
            <a:r>
              <a:rPr lang="en-GB" sz="2000" b="1" dirty="0">
                <a:solidFill>
                  <a:srgbClr val="000080"/>
                </a:solidFill>
                <a:latin typeface="Palatino Linotype" charset="0"/>
                <a:sym typeface="Symbol" charset="0"/>
              </a:rPr>
              <a:t> winter </a:t>
            </a:r>
            <a:r>
              <a:rPr lang="en-GB" sz="2000" b="1" dirty="0" smtClean="0">
                <a:solidFill>
                  <a:srgbClr val="000080"/>
                </a:solidFill>
                <a:latin typeface="Palatino Linotype" charset="0"/>
                <a:sym typeface="Symbol" charset="0"/>
              </a:rPr>
              <a:t>under </a:t>
            </a:r>
            <a:r>
              <a:rPr lang="en-GB" sz="2000" b="1" dirty="0">
                <a:solidFill>
                  <a:srgbClr val="000080"/>
                </a:solidFill>
                <a:latin typeface="Palatino Linotype" charset="0"/>
                <a:sym typeface="Symbol" charset="0"/>
              </a:rPr>
              <a:t>a cold </a:t>
            </a:r>
            <a:r>
              <a:rPr lang="en-GB" sz="2000" b="1" dirty="0" smtClean="0">
                <a:solidFill>
                  <a:srgbClr val="000080"/>
                </a:solidFill>
                <a:latin typeface="Palatino Linotype" charset="0"/>
                <a:sym typeface="Symbol" charset="0"/>
              </a:rPr>
              <a:t>AMO no more significant!!!</a:t>
            </a:r>
            <a:endParaRPr lang="en-GB" sz="2000" b="1" dirty="0">
              <a:solidFill>
                <a:srgbClr val="000080"/>
              </a:solidFill>
              <a:latin typeface="Palatino Linotype" charset="0"/>
              <a:sym typeface="Symbol" charset="0"/>
            </a:endParaRPr>
          </a:p>
        </p:txBody>
      </p:sp>
      <p:sp>
        <p:nvSpPr>
          <p:cNvPr id="13" name="Ellipse 12"/>
          <p:cNvSpPr/>
          <p:nvPr/>
        </p:nvSpPr>
        <p:spPr>
          <a:xfrm>
            <a:off x="4495800" y="1988820"/>
            <a:ext cx="720090" cy="2880359"/>
          </a:xfrm>
          <a:prstGeom prst="ellipse">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651125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14.png" descr="assemble.png"/>
          <p:cNvPicPr/>
          <p:nvPr/>
        </p:nvPicPr>
        <p:blipFill rotWithShape="1">
          <a:blip r:embed="rId2"/>
          <a:srcRect l="8716" t="52613" r="8521" b="32423"/>
          <a:stretch/>
        </p:blipFill>
        <p:spPr>
          <a:xfrm>
            <a:off x="158750" y="1527175"/>
            <a:ext cx="8797925" cy="2520315"/>
          </a:xfrm>
          <a:prstGeom prst="rect">
            <a:avLst/>
          </a:prstGeom>
          <a:ln/>
        </p:spPr>
      </p:pic>
      <p:sp>
        <p:nvSpPr>
          <p:cNvPr id="5" name="Slide Number Placeholder 5"/>
          <p:cNvSpPr>
            <a:spLocks noGrp="1"/>
          </p:cNvSpPr>
          <p:nvPr>
            <p:ph type="sldNum" sz="quarter" idx="11"/>
          </p:nvPr>
        </p:nvSpPr>
        <p:spPr/>
        <p:txBody>
          <a:bodyPr/>
          <a:lstStyle/>
          <a:p>
            <a:pPr>
              <a:defRPr/>
            </a:pPr>
            <a:fld id="{7F05A339-31EF-F141-930D-A1C24C0A2078}" type="slidenum">
              <a:rPr lang="es-ES"/>
              <a:pPr>
                <a:defRPr/>
              </a:pPr>
              <a:t>28</a:t>
            </a:fld>
            <a:endParaRPr lang="es-ES" dirty="0"/>
          </a:p>
        </p:txBody>
      </p:sp>
      <p:pic>
        <p:nvPicPr>
          <p:cNvPr id="46087" name="Picture 1"/>
          <p:cNvPicPr>
            <a:picLocks noChangeAspect="1" noChangeArrowheads="1"/>
          </p:cNvPicPr>
          <p:nvPr/>
        </p:nvPicPr>
        <p:blipFill>
          <a:blip r:embed="rId3">
            <a:extLst>
              <a:ext uri="{28A0092B-C50C-407E-A947-70E740481C1C}">
                <a14:useLocalDpi xmlns:a14="http://schemas.microsoft.com/office/drawing/2010/main" val="0"/>
              </a:ext>
            </a:extLst>
          </a:blip>
          <a:srcRect l="28841" r="17790"/>
          <a:stretch>
            <a:fillRect/>
          </a:stretch>
        </p:blipFill>
        <p:spPr bwMode="auto">
          <a:xfrm>
            <a:off x="7451725" y="188595"/>
            <a:ext cx="1081088" cy="771525"/>
          </a:xfrm>
          <a:prstGeom prst="rect">
            <a:avLst/>
          </a:prstGeom>
          <a:noFill/>
          <a:ln>
            <a:noFill/>
          </a:ln>
          <a:effectLst/>
          <a:extLst>
            <a:ext uri="{909E8E84-426E-40dd-AFC4-6F175D3DCCD1}">
              <a14:hiddenFill xmlns:a14="http://schemas.microsoft.com/office/drawing/2010/main">
                <a:blipFill dpi="0" rotWithShape="0">
                  <a:blip/>
                  <a:srcRect l="28841" r="177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9462" name="Rectangle 8"/>
          <p:cNvSpPr>
            <a:spLocks noChangeArrowheads="1"/>
          </p:cNvSpPr>
          <p:nvPr/>
        </p:nvSpPr>
        <p:spPr bwMode="auto">
          <a:xfrm>
            <a:off x="95250" y="5770483"/>
            <a:ext cx="90487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GB" sz="1800" b="1" i="1" dirty="0" smtClean="0">
                <a:solidFill>
                  <a:srgbClr val="000090"/>
                </a:solidFill>
                <a:latin typeface="Palatino Linotype"/>
                <a:cs typeface="Palatino Linotype"/>
              </a:rPr>
              <a:t>SLP 3</a:t>
            </a:r>
            <a:r>
              <a:rPr lang="en-GB" sz="1800" b="1" i="1" baseline="30000" dirty="0" smtClean="0">
                <a:solidFill>
                  <a:srgbClr val="000090"/>
                </a:solidFill>
                <a:latin typeface="Palatino Linotype"/>
                <a:cs typeface="Palatino Linotype"/>
              </a:rPr>
              <a:t>rd</a:t>
            </a:r>
            <a:r>
              <a:rPr lang="en-GB" sz="1800" b="1" i="1" dirty="0" smtClean="0">
                <a:solidFill>
                  <a:srgbClr val="000090"/>
                </a:solidFill>
                <a:latin typeface="Palatino Linotype"/>
                <a:cs typeface="Palatino Linotype"/>
              </a:rPr>
              <a:t> winter response to an eruption with (up) and without (bottom) the ENSO filter.</a:t>
            </a:r>
            <a:endParaRPr lang="en-GB" sz="1800" b="1" i="1" dirty="0">
              <a:solidFill>
                <a:srgbClr val="000090"/>
              </a:solidFill>
              <a:latin typeface="Palatino Linotype"/>
              <a:cs typeface="Palatino Linotype"/>
            </a:endParaRPr>
          </a:p>
        </p:txBody>
      </p:sp>
      <p:sp>
        <p:nvSpPr>
          <p:cNvPr id="19464" name="Text Box 3"/>
          <p:cNvSpPr txBox="1">
            <a:spLocks noChangeArrowheads="1"/>
          </p:cNvSpPr>
          <p:nvPr/>
        </p:nvSpPr>
        <p:spPr bwMode="auto">
          <a:xfrm>
            <a:off x="95250" y="1010285"/>
            <a:ext cx="8797925"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1200"/>
              </a:spcAft>
              <a:buSzPct val="100000"/>
              <a:buFont typeface="Times New Roman" charset="0"/>
              <a:buChar char="→"/>
            </a:pPr>
            <a:r>
              <a:rPr lang="en-GB" sz="2000" b="1" dirty="0">
                <a:solidFill>
                  <a:srgbClr val="000080"/>
                </a:solidFill>
                <a:latin typeface="Palatino Linotype" charset="0"/>
                <a:sym typeface="Symbol" charset="0"/>
              </a:rPr>
              <a:t> </a:t>
            </a:r>
            <a:r>
              <a:rPr lang="en-GB" sz="2000" b="1" dirty="0" smtClean="0">
                <a:solidFill>
                  <a:srgbClr val="000080"/>
                </a:solidFill>
                <a:latin typeface="Palatino Linotype" charset="0"/>
                <a:sym typeface="Symbol" charset="0"/>
              </a:rPr>
              <a:t>ENSO strengthen the NAO+ signal the 3</a:t>
            </a:r>
            <a:r>
              <a:rPr lang="en-GB" sz="2000" b="1" baseline="30000" dirty="0" smtClean="0">
                <a:solidFill>
                  <a:srgbClr val="000080"/>
                </a:solidFill>
                <a:latin typeface="Palatino Linotype" charset="0"/>
                <a:sym typeface="Symbol" charset="0"/>
              </a:rPr>
              <a:t>rd</a:t>
            </a:r>
            <a:r>
              <a:rPr lang="en-GB" sz="2000" b="1" dirty="0" smtClean="0">
                <a:solidFill>
                  <a:srgbClr val="000080"/>
                </a:solidFill>
                <a:latin typeface="Palatino Linotype" charset="0"/>
                <a:sym typeface="Symbol" charset="0"/>
              </a:rPr>
              <a:t> winter after the eruption?</a:t>
            </a:r>
            <a:endParaRPr lang="en-GB" sz="2000" b="1" dirty="0">
              <a:solidFill>
                <a:srgbClr val="000080"/>
              </a:solidFill>
              <a:latin typeface="Palatino Linotype" charset="0"/>
              <a:sym typeface="Symbol" charset="0"/>
            </a:endParaRPr>
          </a:p>
        </p:txBody>
      </p:sp>
      <p:sp>
        <p:nvSpPr>
          <p:cNvPr id="11"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smtClean="0">
                <a:solidFill>
                  <a:srgbClr val="FFFFFF"/>
                </a:solidFill>
              </a:rPr>
              <a:t>Paris, November, 2015</a:t>
            </a:r>
            <a:endParaRPr lang="en-US" sz="1000" dirty="0">
              <a:solidFill>
                <a:srgbClr val="FFFFFF"/>
              </a:solidFill>
            </a:endParaRPr>
          </a:p>
        </p:txBody>
      </p:sp>
      <p:sp>
        <p:nvSpPr>
          <p:cNvPr id="9"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dirty="0" smtClean="0">
                <a:latin typeface="Century Gothic" charset="0"/>
              </a:rPr>
              <a:t>Volcanoes and ENSO</a:t>
            </a:r>
            <a:endParaRPr lang="en-US" b="1" cap="none" dirty="0">
              <a:latin typeface="Century Gothic" charset="0"/>
            </a:endParaRPr>
          </a:p>
        </p:txBody>
      </p:sp>
      <p:pic>
        <p:nvPicPr>
          <p:cNvPr id="12" name="image08.png" descr="assemble.png"/>
          <p:cNvPicPr/>
          <p:nvPr/>
        </p:nvPicPr>
        <p:blipFill rotWithShape="1">
          <a:blip r:embed="rId4"/>
          <a:srcRect l="7561" t="52562" r="7407" b="36289"/>
          <a:stretch/>
        </p:blipFill>
        <p:spPr>
          <a:xfrm>
            <a:off x="5715" y="3937001"/>
            <a:ext cx="9170034" cy="1779270"/>
          </a:xfrm>
          <a:prstGeom prst="rect">
            <a:avLst/>
          </a:prstGeom>
          <a:solidFill>
            <a:schemeClr val="bg1"/>
          </a:solidFill>
          <a:ln/>
        </p:spPr>
      </p:pic>
    </p:spTree>
    <p:extLst>
      <p:ext uri="{BB962C8B-B14F-4D97-AF65-F5344CB8AC3E}">
        <p14:creationId xmlns:p14="http://schemas.microsoft.com/office/powerpoint/2010/main" val="118081447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1"/>
          </p:nvPr>
        </p:nvSpPr>
        <p:spPr/>
        <p:txBody>
          <a:bodyPr/>
          <a:lstStyle/>
          <a:p>
            <a:pPr>
              <a:defRPr/>
            </a:pPr>
            <a:fld id="{A642B601-73F5-094F-BB1C-360075020F8B}" type="slidenum">
              <a:rPr lang="es-ES"/>
              <a:pPr>
                <a:defRPr/>
              </a:pPr>
              <a:t>29</a:t>
            </a:fld>
            <a:endParaRPr lang="es-ES" dirty="0"/>
          </a:p>
        </p:txBody>
      </p:sp>
      <p:sp>
        <p:nvSpPr>
          <p:cNvPr id="15363" name="Título 1"/>
          <p:cNvSpPr>
            <a:spLocks noGrp="1"/>
          </p:cNvSpPr>
          <p:nvPr>
            <p:ph type="title"/>
          </p:nvPr>
        </p:nvSpPr>
        <p:spPr bwMode="auto"/>
        <p:txBody>
          <a:bodyPr wrap="square" numCol="1" anchorCtr="0" compatLnSpc="1">
            <a:prstTxWarp prst="textNoShape">
              <a:avLst/>
            </a:prstTxWarp>
          </a:bodyPr>
          <a:lstStyle/>
          <a:p>
            <a:pPr algn="ctr" eaLnBrk="1" hangingPunct="1"/>
            <a:r>
              <a:rPr lang="en-GB" b="1" cap="none" dirty="0" smtClean="0">
                <a:latin typeface="Century Gothic" charset="0"/>
              </a:rPr>
              <a:t>Conclusions</a:t>
            </a:r>
            <a:endParaRPr lang="en-US" b="1" cap="none" dirty="0">
              <a:latin typeface="Century Gothic" charset="0"/>
            </a:endParaRPr>
          </a:p>
        </p:txBody>
      </p:sp>
      <p:pic>
        <p:nvPicPr>
          <p:cNvPr id="7177" name="Picture 1"/>
          <p:cNvPicPr>
            <a:picLocks noChangeAspect="1" noChangeArrowheads="1"/>
          </p:cNvPicPr>
          <p:nvPr/>
        </p:nvPicPr>
        <p:blipFill>
          <a:blip r:embed="rId2">
            <a:extLst>
              <a:ext uri="{28A0092B-C50C-407E-A947-70E740481C1C}">
                <a14:useLocalDpi xmlns:a14="http://schemas.microsoft.com/office/drawing/2010/main" val="0"/>
              </a:ext>
            </a:extLst>
          </a:blip>
          <a:srcRect l="28841" r="17790"/>
          <a:stretch>
            <a:fillRect/>
          </a:stretch>
        </p:blipFill>
        <p:spPr bwMode="auto">
          <a:xfrm>
            <a:off x="7451725" y="188595"/>
            <a:ext cx="1081088" cy="771525"/>
          </a:xfrm>
          <a:prstGeom prst="rect">
            <a:avLst/>
          </a:prstGeom>
          <a:noFill/>
          <a:ln>
            <a:noFill/>
          </a:ln>
          <a:effectLst/>
          <a:extLst>
            <a:ext uri="{909E8E84-426E-40dd-AFC4-6F175D3DCCD1}">
              <a14:hiddenFill xmlns:a14="http://schemas.microsoft.com/office/drawing/2010/main">
                <a:blipFill dpi="0" rotWithShape="0">
                  <a:blip/>
                  <a:srcRect l="28841" r="177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5366" name="Rectangle 1"/>
          <p:cNvSpPr>
            <a:spLocks noChangeArrowheads="1"/>
          </p:cNvSpPr>
          <p:nvPr/>
        </p:nvSpPr>
        <p:spPr bwMode="auto">
          <a:xfrm>
            <a:off x="19048" y="1234500"/>
            <a:ext cx="9124952"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Aft>
                <a:spcPts val="1200"/>
              </a:spcAft>
              <a:buSzPct val="100000"/>
              <a:buFont typeface="Times New Roman" charset="0"/>
              <a:buChar char="→"/>
            </a:pPr>
            <a:r>
              <a:rPr lang="en-GB" sz="2000" b="1" dirty="0">
                <a:solidFill>
                  <a:srgbClr val="000080"/>
                </a:solidFill>
                <a:latin typeface="Palatino Linotype" charset="0"/>
                <a:cs typeface="Palatino Linotype" charset="0"/>
              </a:rPr>
              <a:t> </a:t>
            </a:r>
            <a:r>
              <a:rPr lang="en-GB" sz="2000" b="1" dirty="0" smtClean="0">
                <a:solidFill>
                  <a:srgbClr val="000080"/>
                </a:solidFill>
                <a:latin typeface="Palatino Linotype" charset="0"/>
                <a:cs typeface="Palatino Linotype" charset="0"/>
              </a:rPr>
              <a:t>Both the EC-Earth forecasts and our CNRM-CM5 sensitivities experiments show a NAO+ signal the 3</a:t>
            </a:r>
            <a:r>
              <a:rPr lang="en-GB" sz="2000" b="1" baseline="30000" dirty="0" smtClean="0">
                <a:solidFill>
                  <a:srgbClr val="000080"/>
                </a:solidFill>
                <a:latin typeface="Palatino Linotype" charset="0"/>
                <a:cs typeface="Palatino Linotype" charset="0"/>
              </a:rPr>
              <a:t>rd</a:t>
            </a:r>
            <a:r>
              <a:rPr lang="en-GB" sz="2000" b="1" dirty="0" smtClean="0">
                <a:solidFill>
                  <a:srgbClr val="000080"/>
                </a:solidFill>
                <a:latin typeface="Palatino Linotype" charset="0"/>
                <a:cs typeface="Palatino Linotype" charset="0"/>
              </a:rPr>
              <a:t> winter following a Pinatubo-like eruption, without any significant change of the NAO the 1</a:t>
            </a:r>
            <a:r>
              <a:rPr lang="en-GB" sz="2000" b="1" baseline="30000" dirty="0" smtClean="0">
                <a:solidFill>
                  <a:srgbClr val="000080"/>
                </a:solidFill>
                <a:latin typeface="Palatino Linotype" charset="0"/>
                <a:cs typeface="Palatino Linotype" charset="0"/>
              </a:rPr>
              <a:t>st</a:t>
            </a:r>
            <a:r>
              <a:rPr lang="en-GB" sz="2000" b="1" dirty="0" smtClean="0">
                <a:solidFill>
                  <a:srgbClr val="000080"/>
                </a:solidFill>
                <a:latin typeface="Palatino Linotype" charset="0"/>
                <a:cs typeface="Palatino Linotype" charset="0"/>
              </a:rPr>
              <a:t> and the 2</a:t>
            </a:r>
            <a:r>
              <a:rPr lang="en-GB" sz="2000" b="1" baseline="30000" dirty="0" smtClean="0">
                <a:solidFill>
                  <a:srgbClr val="000080"/>
                </a:solidFill>
                <a:latin typeface="Palatino Linotype" charset="0"/>
                <a:cs typeface="Palatino Linotype" charset="0"/>
              </a:rPr>
              <a:t>nd</a:t>
            </a:r>
            <a:r>
              <a:rPr lang="en-GB" sz="2000" b="1" dirty="0" smtClean="0">
                <a:solidFill>
                  <a:srgbClr val="000080"/>
                </a:solidFill>
                <a:latin typeface="Palatino Linotype" charset="0"/>
                <a:cs typeface="Palatino Linotype" charset="0"/>
              </a:rPr>
              <a:t> winters.</a:t>
            </a:r>
          </a:p>
          <a:p>
            <a:pPr>
              <a:spcAft>
                <a:spcPts val="1200"/>
              </a:spcAft>
              <a:buSzPct val="100000"/>
            </a:pPr>
            <a:endParaRPr lang="en-GB" sz="2000" b="1" dirty="0" smtClean="0">
              <a:solidFill>
                <a:srgbClr val="000080"/>
              </a:solidFill>
              <a:latin typeface="Palatino Linotype" charset="0"/>
              <a:cs typeface="Palatino Linotype" charset="0"/>
            </a:endParaRPr>
          </a:p>
          <a:p>
            <a:pPr>
              <a:spcAft>
                <a:spcPts val="1200"/>
              </a:spcAft>
              <a:buSzPct val="100000"/>
              <a:buFont typeface="Times New Roman" charset="0"/>
              <a:buChar char="→"/>
            </a:pPr>
            <a:r>
              <a:rPr lang="en-GB" sz="2000" b="1" dirty="0" smtClean="0">
                <a:solidFill>
                  <a:srgbClr val="000080"/>
                </a:solidFill>
                <a:latin typeface="Palatino Linotype" charset="0"/>
                <a:cs typeface="Palatino Linotype" charset="0"/>
                <a:sym typeface="Symbol" charset="0"/>
              </a:rPr>
              <a:t> Such NAO+ signal is simulated only under cold AMO conditions.</a:t>
            </a:r>
          </a:p>
          <a:p>
            <a:pPr>
              <a:spcAft>
                <a:spcPts val="1200"/>
              </a:spcAft>
              <a:buSzPct val="100000"/>
            </a:pPr>
            <a:endParaRPr lang="en-GB" sz="2000" b="1" dirty="0" smtClean="0">
              <a:solidFill>
                <a:srgbClr val="000080"/>
              </a:solidFill>
              <a:latin typeface="Palatino Linotype" charset="0"/>
              <a:cs typeface="Palatino Linotype" charset="0"/>
              <a:sym typeface="Symbol" charset="0"/>
            </a:endParaRPr>
          </a:p>
          <a:p>
            <a:pPr>
              <a:spcAft>
                <a:spcPts val="1200"/>
              </a:spcAft>
              <a:buSzPct val="100000"/>
              <a:buFont typeface="Times New Roman" charset="0"/>
              <a:buChar char="→"/>
            </a:pPr>
            <a:r>
              <a:rPr lang="en-GB" sz="2000" b="1" dirty="0">
                <a:solidFill>
                  <a:srgbClr val="000080"/>
                </a:solidFill>
                <a:latin typeface="Palatino Linotype" charset="0"/>
                <a:cs typeface="Palatino Linotype" charset="0"/>
                <a:sym typeface="Symbol" charset="0"/>
              </a:rPr>
              <a:t> </a:t>
            </a:r>
            <a:r>
              <a:rPr lang="en-GB" sz="2000" b="1" dirty="0" smtClean="0">
                <a:solidFill>
                  <a:srgbClr val="000080"/>
                </a:solidFill>
                <a:latin typeface="Palatino Linotype" charset="0"/>
                <a:cs typeface="Palatino Linotype" charset="0"/>
                <a:sym typeface="Symbol" charset="0"/>
              </a:rPr>
              <a:t>Volcanic eruptions favour E</a:t>
            </a:r>
            <a:r>
              <a:rPr lang="en-GB" sz="2000" b="1" dirty="0">
                <a:solidFill>
                  <a:srgbClr val="000080"/>
                </a:solidFill>
                <a:latin typeface="Palatino Linotype" charset="0"/>
                <a:cs typeface="Palatino Linotype" charset="0"/>
                <a:sym typeface="Symbol" charset="0"/>
              </a:rPr>
              <a:t>l</a:t>
            </a:r>
            <a:r>
              <a:rPr lang="en-GB" sz="2000" b="1" dirty="0" smtClean="0">
                <a:solidFill>
                  <a:srgbClr val="000080"/>
                </a:solidFill>
                <a:latin typeface="Palatino Linotype" charset="0"/>
                <a:cs typeface="Palatino Linotype" charset="0"/>
                <a:sym typeface="Symbol" charset="0"/>
              </a:rPr>
              <a:t> Niño conditions during two years after an eruption. This ENSO response strengthen and </a:t>
            </a:r>
            <a:r>
              <a:rPr lang="en-GB" sz="2000" b="1" dirty="0" smtClean="0">
                <a:solidFill>
                  <a:srgbClr val="000080"/>
                </a:solidFill>
                <a:latin typeface="Palatino Linotype" charset="0"/>
                <a:cs typeface="Palatino Linotype" charset="0"/>
                <a:sym typeface="Symbol" charset="0"/>
              </a:rPr>
              <a:t>makes </a:t>
            </a:r>
            <a:r>
              <a:rPr lang="en-GB" sz="2000" b="1" dirty="0" smtClean="0">
                <a:solidFill>
                  <a:srgbClr val="000080"/>
                </a:solidFill>
                <a:latin typeface="Palatino Linotype" charset="0"/>
                <a:cs typeface="Palatino Linotype" charset="0"/>
                <a:sym typeface="Symbol" charset="0"/>
              </a:rPr>
              <a:t>significant the NAO+ signal simulated the 3</a:t>
            </a:r>
            <a:r>
              <a:rPr lang="en-GB" sz="2000" b="1" baseline="30000" dirty="0" smtClean="0">
                <a:solidFill>
                  <a:srgbClr val="000080"/>
                </a:solidFill>
                <a:latin typeface="Palatino Linotype" charset="0"/>
                <a:cs typeface="Palatino Linotype" charset="0"/>
                <a:sym typeface="Symbol" charset="0"/>
              </a:rPr>
              <a:t>rd</a:t>
            </a:r>
            <a:r>
              <a:rPr lang="en-GB" sz="2000" b="1" dirty="0" smtClean="0">
                <a:solidFill>
                  <a:srgbClr val="000080"/>
                </a:solidFill>
                <a:latin typeface="Palatino Linotype" charset="0"/>
                <a:cs typeface="Palatino Linotype" charset="0"/>
                <a:sym typeface="Symbol" charset="0"/>
              </a:rPr>
              <a:t> winter.</a:t>
            </a:r>
          </a:p>
        </p:txBody>
      </p:sp>
      <p:sp>
        <p:nvSpPr>
          <p:cNvPr id="9"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smtClean="0">
                <a:solidFill>
                  <a:srgbClr val="FFFFFF"/>
                </a:solidFill>
              </a:rPr>
              <a:t>Paris, November 2015</a:t>
            </a:r>
            <a:endParaRPr lang="en-US" sz="1000" dirty="0">
              <a:solidFill>
                <a:srgbClr val="FFFFFF"/>
              </a:solidFill>
            </a:endParaRPr>
          </a:p>
        </p:txBody>
      </p:sp>
    </p:spTree>
    <p:extLst>
      <p:ext uri="{BB962C8B-B14F-4D97-AF65-F5344CB8AC3E}">
        <p14:creationId xmlns:p14="http://schemas.microsoft.com/office/powerpoint/2010/main" val="28445462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1"/>
          </p:nvPr>
        </p:nvSpPr>
        <p:spPr/>
        <p:txBody>
          <a:bodyPr/>
          <a:lstStyle/>
          <a:p>
            <a:pPr>
              <a:defRPr/>
            </a:pPr>
            <a:fld id="{81C09667-AC69-3545-99E2-1C5F7929DB71}" type="slidenum">
              <a:rPr lang="es-ES"/>
              <a:pPr>
                <a:defRPr/>
              </a:pPr>
              <a:t>3</a:t>
            </a:fld>
            <a:endParaRPr lang="es-ES" dirty="0"/>
          </a:p>
        </p:txBody>
      </p:sp>
      <p:sp>
        <p:nvSpPr>
          <p:cNvPr id="16386" name="Título 1"/>
          <p:cNvSpPr>
            <a:spLocks noGrp="1"/>
          </p:cNvSpPr>
          <p:nvPr>
            <p:ph type="title"/>
          </p:nvPr>
        </p:nvSpPr>
        <p:spPr bwMode="auto"/>
        <p:txBody>
          <a:bodyPr wrap="square" numCol="1" anchorCtr="0" compatLnSpc="1">
            <a:prstTxWarp prst="textNoShape">
              <a:avLst/>
            </a:prstTxWarp>
          </a:bodyPr>
          <a:lstStyle/>
          <a:p>
            <a:pPr algn="ctr" eaLnBrk="1" hangingPunct="1"/>
            <a:r>
              <a:rPr lang="en-GB" b="1" cap="none" dirty="0">
                <a:latin typeface="Century Gothic" charset="0"/>
              </a:rPr>
              <a:t>Introduction</a:t>
            </a:r>
            <a:endParaRPr lang="en-US" b="1" cap="none" dirty="0">
              <a:latin typeface="Century Gothic" charset="0"/>
            </a:endParaRPr>
          </a:p>
        </p:txBody>
      </p:sp>
      <p:pic>
        <p:nvPicPr>
          <p:cNvPr id="7177" name="Picture 1"/>
          <p:cNvPicPr>
            <a:picLocks noChangeAspect="1" noChangeArrowheads="1"/>
          </p:cNvPicPr>
          <p:nvPr/>
        </p:nvPicPr>
        <p:blipFill>
          <a:blip r:embed="rId3">
            <a:extLst>
              <a:ext uri="{28A0092B-C50C-407E-A947-70E740481C1C}">
                <a14:useLocalDpi xmlns:a14="http://schemas.microsoft.com/office/drawing/2010/main" val="0"/>
              </a:ext>
            </a:extLst>
          </a:blip>
          <a:srcRect l="28841" r="17790"/>
          <a:stretch>
            <a:fillRect/>
          </a:stretch>
        </p:blipFill>
        <p:spPr bwMode="auto">
          <a:xfrm>
            <a:off x="7451725" y="188595"/>
            <a:ext cx="1081088" cy="771525"/>
          </a:xfrm>
          <a:prstGeom prst="rect">
            <a:avLst/>
          </a:prstGeom>
          <a:noFill/>
          <a:ln>
            <a:noFill/>
          </a:ln>
          <a:effectLst/>
          <a:extLst>
            <a:ext uri="{909E8E84-426E-40dd-AFC4-6F175D3DCCD1}">
              <a14:hiddenFill xmlns:a14="http://schemas.microsoft.com/office/drawing/2010/main">
                <a:blipFill dpi="0" rotWithShape="0">
                  <a:blip/>
                  <a:srcRect l="28841" r="177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6389" name="Rectangle 21"/>
          <p:cNvSpPr>
            <a:spLocks noChangeArrowheads="1"/>
          </p:cNvSpPr>
          <p:nvPr/>
        </p:nvSpPr>
        <p:spPr bwMode="auto">
          <a:xfrm>
            <a:off x="4932045" y="5549205"/>
            <a:ext cx="396049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Aft>
                <a:spcPts val="1200"/>
              </a:spcAft>
              <a:buSzPct val="100000"/>
            </a:pPr>
            <a:r>
              <a:rPr lang="en-GB" sz="2000" b="1" dirty="0" err="1" smtClean="0">
                <a:solidFill>
                  <a:srgbClr val="000080"/>
                </a:solidFill>
                <a:latin typeface="Palatino Linotype" charset="0"/>
                <a:cs typeface="Palatino Linotype" charset="0"/>
                <a:sym typeface="Symbol" charset="0"/>
              </a:rPr>
              <a:t>Robock</a:t>
            </a:r>
            <a:r>
              <a:rPr lang="en-GB" sz="2000" b="1" dirty="0" smtClean="0">
                <a:solidFill>
                  <a:srgbClr val="000080"/>
                </a:solidFill>
                <a:latin typeface="Palatino Linotype" charset="0"/>
                <a:cs typeface="Palatino Linotype" charset="0"/>
                <a:sym typeface="Symbol" charset="0"/>
              </a:rPr>
              <a:t> (2000), </a:t>
            </a:r>
            <a:r>
              <a:rPr lang="en-GB" sz="2000" b="1" dirty="0" err="1" smtClean="0">
                <a:solidFill>
                  <a:srgbClr val="000080"/>
                </a:solidFill>
                <a:latin typeface="Palatino Linotype" charset="0"/>
                <a:cs typeface="Palatino Linotype" charset="0"/>
                <a:sym typeface="Symbol" charset="0"/>
              </a:rPr>
              <a:t>Stenchikov</a:t>
            </a:r>
            <a:r>
              <a:rPr lang="en-GB" sz="2000" b="1" dirty="0" smtClean="0">
                <a:solidFill>
                  <a:srgbClr val="000080"/>
                </a:solidFill>
                <a:latin typeface="Palatino Linotype" charset="0"/>
                <a:cs typeface="Palatino Linotype" charset="0"/>
                <a:sym typeface="Symbol" charset="0"/>
              </a:rPr>
              <a:t>, 2002</a:t>
            </a:r>
            <a:endParaRPr lang="en-GB" sz="2000" b="1" dirty="0">
              <a:solidFill>
                <a:srgbClr val="000080"/>
              </a:solidFill>
              <a:latin typeface="Palatino Linotype" charset="0"/>
              <a:cs typeface="Palatino Linotype" charset="0"/>
              <a:sym typeface="Symbol" charset="0"/>
            </a:endParaRPr>
          </a:p>
        </p:txBody>
      </p:sp>
      <p:grpSp>
        <p:nvGrpSpPr>
          <p:cNvPr id="24" name="Grouper 23"/>
          <p:cNvGrpSpPr/>
          <p:nvPr/>
        </p:nvGrpSpPr>
        <p:grpSpPr>
          <a:xfrm>
            <a:off x="250824" y="1268730"/>
            <a:ext cx="8641716" cy="3240088"/>
            <a:chOff x="250824" y="1044575"/>
            <a:chExt cx="8641716" cy="3240088"/>
          </a:xfrm>
        </p:grpSpPr>
        <p:grpSp>
          <p:nvGrpSpPr>
            <p:cNvPr id="16388" name="Grouper 18"/>
            <p:cNvGrpSpPr>
              <a:grpSpLocks/>
            </p:cNvGrpSpPr>
            <p:nvPr/>
          </p:nvGrpSpPr>
          <p:grpSpPr bwMode="auto">
            <a:xfrm>
              <a:off x="3195319" y="1044575"/>
              <a:ext cx="5697221" cy="3240088"/>
              <a:chOff x="675318" y="1628775"/>
              <a:chExt cx="5696690" cy="3240088"/>
            </a:xfrm>
          </p:grpSpPr>
          <p:sp>
            <p:nvSpPr>
              <p:cNvPr id="3" name="Rectangle à coins arrondis 2"/>
              <p:cNvSpPr/>
              <p:nvPr/>
            </p:nvSpPr>
            <p:spPr>
              <a:xfrm>
                <a:off x="3851292" y="2674938"/>
                <a:ext cx="2520716" cy="1439862"/>
              </a:xfrm>
              <a:prstGeom prst="roundRect">
                <a:avLst/>
              </a:prstGeom>
              <a:noFill/>
              <a:ln w="25400">
                <a:solidFill>
                  <a:srgbClr val="00009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dirty="0" smtClean="0">
                    <a:solidFill>
                      <a:srgbClr val="000090"/>
                    </a:solidFill>
                  </a:rPr>
                  <a:t>Stronger Polar vortex, NAO+</a:t>
                </a:r>
                <a:endParaRPr lang="en-GB" dirty="0">
                  <a:solidFill>
                    <a:srgbClr val="000090"/>
                  </a:solidFill>
                </a:endParaRPr>
              </a:p>
            </p:txBody>
          </p:sp>
          <p:sp>
            <p:nvSpPr>
              <p:cNvPr id="12" name="Rectangle à coins arrondis 11"/>
              <p:cNvSpPr/>
              <p:nvPr/>
            </p:nvSpPr>
            <p:spPr>
              <a:xfrm>
                <a:off x="675318" y="3429000"/>
                <a:ext cx="2520716" cy="1439863"/>
              </a:xfrm>
              <a:prstGeom prst="roundRect">
                <a:avLst/>
              </a:prstGeom>
              <a:noFill/>
              <a:ln w="25400">
                <a:solidFill>
                  <a:srgbClr val="00009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dirty="0" smtClean="0">
                    <a:solidFill>
                      <a:schemeClr val="accent2"/>
                    </a:solidFill>
                  </a:rPr>
                  <a:t>Surface T° gradient decrease</a:t>
                </a:r>
                <a:endParaRPr lang="en-GB" dirty="0">
                  <a:solidFill>
                    <a:schemeClr val="accent2"/>
                  </a:solidFill>
                </a:endParaRPr>
              </a:p>
            </p:txBody>
          </p:sp>
          <p:sp>
            <p:nvSpPr>
              <p:cNvPr id="13" name="Rectangle à coins arrondis 12"/>
              <p:cNvSpPr/>
              <p:nvPr/>
            </p:nvSpPr>
            <p:spPr>
              <a:xfrm>
                <a:off x="675318" y="1628775"/>
                <a:ext cx="2520716" cy="1439862"/>
              </a:xfrm>
              <a:prstGeom prst="roundRect">
                <a:avLst/>
              </a:prstGeom>
              <a:noFill/>
              <a:ln w="25400">
                <a:solidFill>
                  <a:srgbClr val="000090"/>
                </a:solidFill>
              </a:ln>
            </p:spPr>
            <p:style>
              <a:lnRef idx="1">
                <a:schemeClr val="accent1"/>
              </a:lnRef>
              <a:fillRef idx="3">
                <a:schemeClr val="accent1"/>
              </a:fillRef>
              <a:effectRef idx="2">
                <a:schemeClr val="accent1"/>
              </a:effectRef>
              <a:fontRef idx="minor">
                <a:schemeClr val="lt1"/>
              </a:fontRef>
            </p:style>
            <p:txBody>
              <a:bodyPr lIns="36000" rIns="36000" anchor="ctr"/>
              <a:lstStyle/>
              <a:p>
                <a:pPr algn="ctr">
                  <a:defRPr/>
                </a:pPr>
                <a:r>
                  <a:rPr lang="en-GB" dirty="0" smtClean="0">
                    <a:solidFill>
                      <a:schemeClr val="accent2"/>
                    </a:solidFill>
                  </a:rPr>
                  <a:t>Stratospheric T° gradient increase</a:t>
                </a:r>
                <a:endParaRPr lang="en-GB" dirty="0">
                  <a:solidFill>
                    <a:schemeClr val="accent2"/>
                  </a:solidFill>
                </a:endParaRPr>
              </a:p>
            </p:txBody>
          </p:sp>
          <p:cxnSp>
            <p:nvCxnSpPr>
              <p:cNvPr id="7" name="Connecteur droit avec flèche 6"/>
              <p:cNvCxnSpPr>
                <a:stCxn id="12" idx="3"/>
                <a:endCxn id="3" idx="1"/>
              </p:cNvCxnSpPr>
              <p:nvPr/>
            </p:nvCxnSpPr>
            <p:spPr>
              <a:xfrm flipV="1">
                <a:off x="3196034" y="3394869"/>
                <a:ext cx="655258" cy="754063"/>
              </a:xfrm>
              <a:prstGeom prst="straightConnector1">
                <a:avLst/>
              </a:prstGeom>
              <a:ln w="50800">
                <a:solidFill>
                  <a:srgbClr val="000090"/>
                </a:solidFill>
                <a:tailEnd type="arrow"/>
              </a:ln>
            </p:spPr>
            <p:style>
              <a:lnRef idx="2">
                <a:schemeClr val="accent1"/>
              </a:lnRef>
              <a:fillRef idx="0">
                <a:schemeClr val="accent1"/>
              </a:fillRef>
              <a:effectRef idx="1">
                <a:schemeClr val="accent1"/>
              </a:effectRef>
              <a:fontRef idx="minor">
                <a:schemeClr val="tx1"/>
              </a:fontRef>
            </p:style>
          </p:cxnSp>
          <p:cxnSp>
            <p:nvCxnSpPr>
              <p:cNvPr id="15" name="Connecteur droit avec flèche 14"/>
              <p:cNvCxnSpPr>
                <a:stCxn id="13" idx="3"/>
                <a:endCxn id="3" idx="1"/>
              </p:cNvCxnSpPr>
              <p:nvPr/>
            </p:nvCxnSpPr>
            <p:spPr>
              <a:xfrm>
                <a:off x="3196034" y="2348706"/>
                <a:ext cx="655258" cy="1046163"/>
              </a:xfrm>
              <a:prstGeom prst="straightConnector1">
                <a:avLst/>
              </a:prstGeom>
              <a:ln w="50800">
                <a:solidFill>
                  <a:srgbClr val="000090"/>
                </a:solidFill>
                <a:tailEnd type="arrow"/>
              </a:ln>
            </p:spPr>
            <p:style>
              <a:lnRef idx="2">
                <a:schemeClr val="accent1"/>
              </a:lnRef>
              <a:fillRef idx="0">
                <a:schemeClr val="accent1"/>
              </a:fillRef>
              <a:effectRef idx="1">
                <a:schemeClr val="accent1"/>
              </a:effectRef>
              <a:fontRef idx="minor">
                <a:schemeClr val="tx1"/>
              </a:fontRef>
            </p:style>
          </p:cxnSp>
        </p:grpSp>
        <p:sp>
          <p:nvSpPr>
            <p:cNvPr id="17" name="Rectangle à coins arrondis 16"/>
            <p:cNvSpPr/>
            <p:nvPr/>
          </p:nvSpPr>
          <p:spPr bwMode="auto">
            <a:xfrm>
              <a:off x="250824" y="2124869"/>
              <a:ext cx="2520951" cy="1439862"/>
            </a:xfrm>
            <a:prstGeom prst="roundRect">
              <a:avLst/>
            </a:prstGeom>
            <a:noFill/>
            <a:ln w="25400">
              <a:solidFill>
                <a:srgbClr val="00009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dirty="0" smtClean="0">
                  <a:solidFill>
                    <a:srgbClr val="000090"/>
                  </a:solidFill>
                </a:rPr>
                <a:t>Tropical eruption</a:t>
              </a:r>
              <a:endParaRPr lang="en-GB" dirty="0">
                <a:solidFill>
                  <a:srgbClr val="000090"/>
                </a:solidFill>
              </a:endParaRPr>
            </a:p>
          </p:txBody>
        </p:sp>
        <p:cxnSp>
          <p:nvCxnSpPr>
            <p:cNvPr id="19" name="Connecteur droit avec flèche 18"/>
            <p:cNvCxnSpPr>
              <a:stCxn id="17" idx="3"/>
              <a:endCxn id="12" idx="1"/>
            </p:cNvCxnSpPr>
            <p:nvPr/>
          </p:nvCxnSpPr>
          <p:spPr bwMode="auto">
            <a:xfrm>
              <a:off x="2771775" y="2844800"/>
              <a:ext cx="423544" cy="719932"/>
            </a:xfrm>
            <a:prstGeom prst="straightConnector1">
              <a:avLst/>
            </a:prstGeom>
            <a:ln w="50800">
              <a:solidFill>
                <a:srgbClr val="000090"/>
              </a:solidFill>
              <a:tailEnd type="arrow"/>
            </a:ln>
          </p:spPr>
          <p:style>
            <a:lnRef idx="2">
              <a:schemeClr val="accent1"/>
            </a:lnRef>
            <a:fillRef idx="0">
              <a:schemeClr val="accent1"/>
            </a:fillRef>
            <a:effectRef idx="1">
              <a:schemeClr val="accent1"/>
            </a:effectRef>
            <a:fontRef idx="minor">
              <a:schemeClr val="tx1"/>
            </a:fontRef>
          </p:style>
        </p:cxnSp>
        <p:cxnSp>
          <p:nvCxnSpPr>
            <p:cNvPr id="20" name="Connecteur droit avec flèche 19"/>
            <p:cNvCxnSpPr>
              <a:stCxn id="17" idx="3"/>
              <a:endCxn id="13" idx="1"/>
            </p:cNvCxnSpPr>
            <p:nvPr/>
          </p:nvCxnSpPr>
          <p:spPr bwMode="auto">
            <a:xfrm flipV="1">
              <a:off x="2771775" y="1764506"/>
              <a:ext cx="423544" cy="1080294"/>
            </a:xfrm>
            <a:prstGeom prst="straightConnector1">
              <a:avLst/>
            </a:prstGeom>
            <a:ln w="50800">
              <a:solidFill>
                <a:srgbClr val="000090"/>
              </a:solidFill>
              <a:tailEnd type="arrow"/>
            </a:ln>
          </p:spPr>
          <p:style>
            <a:lnRef idx="2">
              <a:schemeClr val="accent1"/>
            </a:lnRef>
            <a:fillRef idx="0">
              <a:schemeClr val="accent1"/>
            </a:fillRef>
            <a:effectRef idx="1">
              <a:schemeClr val="accent1"/>
            </a:effectRef>
            <a:fontRef idx="minor">
              <a:schemeClr val="tx1"/>
            </a:fontRef>
          </p:style>
        </p:cxnSp>
      </p:grpSp>
      <p:sp>
        <p:nvSpPr>
          <p:cNvPr id="30"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smtClean="0">
                <a:solidFill>
                  <a:srgbClr val="FFFFFF"/>
                </a:solidFill>
              </a:rPr>
              <a:t>Paris, November 2015</a:t>
            </a:r>
            <a:endParaRPr lang="en-US" sz="1000" dirty="0">
              <a:solidFill>
                <a:srgbClr val="FFFFFF"/>
              </a:solidFill>
            </a:endParaRP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2156" y="-171450"/>
            <a:ext cx="9146156" cy="6365725"/>
          </a:xfrm>
          <a:prstGeom prst="rect">
            <a:avLst/>
          </a:prstGeom>
        </p:spPr>
      </p:pic>
      <p:sp>
        <p:nvSpPr>
          <p:cNvPr id="5" name="Slide Number Placeholder 5"/>
          <p:cNvSpPr>
            <a:spLocks noGrp="1"/>
          </p:cNvSpPr>
          <p:nvPr>
            <p:ph type="sldNum" sz="quarter" idx="11"/>
          </p:nvPr>
        </p:nvSpPr>
        <p:spPr/>
        <p:txBody>
          <a:bodyPr/>
          <a:lstStyle/>
          <a:p>
            <a:pPr>
              <a:defRPr/>
            </a:pPr>
            <a:fld id="{B05EBA68-5599-4040-B3E2-CFB101ADF445}" type="slidenum">
              <a:rPr lang="es-ES"/>
              <a:pPr>
                <a:defRPr/>
              </a:pPr>
              <a:t>30</a:t>
            </a:fld>
            <a:endParaRPr lang="es-ES" dirty="0"/>
          </a:p>
        </p:txBody>
      </p:sp>
      <p:pic>
        <p:nvPicPr>
          <p:cNvPr id="36868" name="Picture 6" descr="SPECS Logo Final Propos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45113"/>
            <a:ext cx="3359150" cy="154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Text Box 3"/>
          <p:cNvSpPr txBox="1">
            <a:spLocks noChangeArrowheads="1"/>
          </p:cNvSpPr>
          <p:nvPr/>
        </p:nvSpPr>
        <p:spPr bwMode="auto">
          <a:xfrm>
            <a:off x="3491865" y="798830"/>
            <a:ext cx="432054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1200"/>
              </a:spcAft>
              <a:buSzPct val="100000"/>
            </a:pPr>
            <a:r>
              <a:rPr lang="en-GB" sz="3200" b="1" dirty="0" smtClean="0">
                <a:latin typeface="Palatino Linotype" charset="0"/>
              </a:rPr>
              <a:t>Any suggestions?</a:t>
            </a:r>
            <a:endParaRPr lang="en-GB" sz="3200" b="1" dirty="0">
              <a:latin typeface="Palatino Linotype" charset="0"/>
            </a:endParaRPr>
          </a:p>
        </p:txBody>
      </p:sp>
      <p:sp>
        <p:nvSpPr>
          <p:cNvPr id="9"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smtClean="0">
                <a:solidFill>
                  <a:srgbClr val="FFFFFF"/>
                </a:solidFill>
              </a:rPr>
              <a:t>Paris, November 2015</a:t>
            </a:r>
            <a:endParaRPr lang="en-US" sz="1000" dirty="0">
              <a:solidFill>
                <a:srgbClr val="FFFFFF"/>
              </a:solidFill>
            </a:endParaRPr>
          </a:p>
        </p:txBody>
      </p:sp>
    </p:spTree>
    <p:extLst>
      <p:ext uri="{BB962C8B-B14F-4D97-AF65-F5344CB8AC3E}">
        <p14:creationId xmlns:p14="http://schemas.microsoft.com/office/powerpoint/2010/main" val="416152389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tambora_crat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414" y="916940"/>
            <a:ext cx="10449931" cy="5294631"/>
          </a:xfrm>
          <a:prstGeom prst="rect">
            <a:avLst/>
          </a:prstGeom>
        </p:spPr>
      </p:pic>
      <p:sp>
        <p:nvSpPr>
          <p:cNvPr id="5" name="Slide Number Placeholder 5"/>
          <p:cNvSpPr>
            <a:spLocks noGrp="1"/>
          </p:cNvSpPr>
          <p:nvPr>
            <p:ph type="sldNum" sz="quarter" idx="11"/>
          </p:nvPr>
        </p:nvSpPr>
        <p:spPr/>
        <p:txBody>
          <a:bodyPr/>
          <a:lstStyle/>
          <a:p>
            <a:pPr>
              <a:defRPr/>
            </a:pPr>
            <a:fld id="{EB2C8A24-B7DA-5047-81F5-68DE4C8D5743}" type="slidenum">
              <a:rPr lang="es-ES"/>
              <a:pPr>
                <a:defRPr/>
              </a:pPr>
              <a:t>31</a:t>
            </a:fld>
            <a:endParaRPr lang="es-ES" dirty="0"/>
          </a:p>
        </p:txBody>
      </p:sp>
      <p:sp>
        <p:nvSpPr>
          <p:cNvPr id="37890" name="Rectangle 2"/>
          <p:cNvSpPr>
            <a:spLocks noGrp="1"/>
          </p:cNvSpPr>
          <p:nvPr>
            <p:ph type="title"/>
          </p:nvPr>
        </p:nvSpPr>
        <p:spPr bwMode="auto">
          <a:xfrm>
            <a:off x="611505" y="162877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dirty="0">
                <a:latin typeface="Century Gothic" charset="0"/>
              </a:rPr>
              <a:t>Appendix</a:t>
            </a:r>
            <a:endParaRPr lang="en-US" b="1" cap="none" dirty="0">
              <a:latin typeface="Century Gothic" charset="0"/>
            </a:endParaRPr>
          </a:p>
        </p:txBody>
      </p:sp>
      <p:pic>
        <p:nvPicPr>
          <p:cNvPr id="46087" name="Picture 1"/>
          <p:cNvPicPr>
            <a:picLocks noChangeAspect="1" noChangeArrowheads="1"/>
          </p:cNvPicPr>
          <p:nvPr/>
        </p:nvPicPr>
        <p:blipFill>
          <a:blip r:embed="rId3">
            <a:extLst>
              <a:ext uri="{28A0092B-C50C-407E-A947-70E740481C1C}">
                <a14:useLocalDpi xmlns:a14="http://schemas.microsoft.com/office/drawing/2010/main" val="0"/>
              </a:ext>
            </a:extLst>
          </a:blip>
          <a:srcRect l="28841" r="17790"/>
          <a:stretch>
            <a:fillRect/>
          </a:stretch>
        </p:blipFill>
        <p:spPr bwMode="auto">
          <a:xfrm>
            <a:off x="7451725" y="188595"/>
            <a:ext cx="1081088" cy="771525"/>
          </a:xfrm>
          <a:prstGeom prst="rect">
            <a:avLst/>
          </a:prstGeom>
          <a:noFill/>
          <a:ln>
            <a:noFill/>
          </a:ln>
          <a:effectLst/>
          <a:extLst>
            <a:ext uri="{909E8E84-426E-40dd-AFC4-6F175D3DCCD1}">
              <a14:hiddenFill xmlns:a14="http://schemas.microsoft.com/office/drawing/2010/main">
                <a:blipFill dpi="0" rotWithShape="0">
                  <a:blip/>
                  <a:srcRect l="28841" r="177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err="1">
                <a:solidFill>
                  <a:srgbClr val="FFFFFF"/>
                </a:solidFill>
              </a:rPr>
              <a:t>Norrköping</a:t>
            </a:r>
            <a:r>
              <a:rPr lang="en-GB" sz="1000" dirty="0">
                <a:solidFill>
                  <a:srgbClr val="FFFFFF"/>
                </a:solidFill>
              </a:rPr>
              <a:t>, </a:t>
            </a:r>
            <a:r>
              <a:rPr lang="en-GB" sz="1000" dirty="0" smtClean="0">
                <a:solidFill>
                  <a:srgbClr val="FFFFFF"/>
                </a:solidFill>
              </a:rPr>
              <a:t>September </a:t>
            </a:r>
            <a:r>
              <a:rPr lang="en-GB" sz="1000" dirty="0">
                <a:solidFill>
                  <a:srgbClr val="FFFFFF"/>
                </a:solidFill>
              </a:rPr>
              <a:t>2015</a:t>
            </a:r>
            <a:endParaRPr lang="en-US" sz="1000" dirty="0">
              <a:solidFill>
                <a:srgbClr val="FFFFFF"/>
              </a:solidFill>
            </a:endParaRPr>
          </a:p>
        </p:txBody>
      </p:sp>
    </p:spTree>
    <p:extLst>
      <p:ext uri="{BB962C8B-B14F-4D97-AF65-F5344CB8AC3E}">
        <p14:creationId xmlns:p14="http://schemas.microsoft.com/office/powerpoint/2010/main" val="195284345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1"/>
          </p:nvPr>
        </p:nvSpPr>
        <p:spPr/>
        <p:txBody>
          <a:bodyPr/>
          <a:lstStyle/>
          <a:p>
            <a:pPr>
              <a:defRPr/>
            </a:pPr>
            <a:fld id="{D1845ED2-C2C7-294B-BBB7-97668C7CCCC7}" type="slidenum">
              <a:rPr lang="es-ES"/>
              <a:pPr>
                <a:defRPr/>
              </a:pPr>
              <a:t>32</a:t>
            </a:fld>
            <a:endParaRPr lang="es-ES" dirty="0"/>
          </a:p>
        </p:txBody>
      </p:sp>
      <p:sp>
        <p:nvSpPr>
          <p:cNvPr id="21506" name="Rectangle 2"/>
          <p:cNvSpPr>
            <a:spLocks noGrp="1"/>
          </p:cNvSpPr>
          <p:nvPr>
            <p:ph type="title"/>
          </p:nvPr>
        </p:nvSpPr>
        <p:spPr bwMode="auto">
          <a:xfrm>
            <a:off x="812800" y="365125"/>
            <a:ext cx="7862888"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a:latin typeface="Century Gothic" charset="0"/>
              </a:rPr>
              <a:t>Climate response to volcanoes</a:t>
            </a:r>
            <a:endParaRPr lang="en-US" b="1" cap="none">
              <a:latin typeface="Century Gothic" charset="0"/>
            </a:endParaRPr>
          </a:p>
        </p:txBody>
      </p:sp>
      <p:pic>
        <p:nvPicPr>
          <p:cNvPr id="46087" name="Picture 1"/>
          <p:cNvPicPr>
            <a:picLocks noChangeAspect="1" noChangeArrowheads="1"/>
          </p:cNvPicPr>
          <p:nvPr/>
        </p:nvPicPr>
        <p:blipFill>
          <a:blip r:embed="rId3">
            <a:extLst>
              <a:ext uri="{28A0092B-C50C-407E-A947-70E740481C1C}">
                <a14:useLocalDpi xmlns:a14="http://schemas.microsoft.com/office/drawing/2010/main" val="0"/>
              </a:ext>
            </a:extLst>
          </a:blip>
          <a:srcRect l="28841" r="17790"/>
          <a:stretch>
            <a:fillRect/>
          </a:stretch>
        </p:blipFill>
        <p:spPr bwMode="auto">
          <a:xfrm>
            <a:off x="7451725" y="188595"/>
            <a:ext cx="1081088" cy="771525"/>
          </a:xfrm>
          <a:prstGeom prst="rect">
            <a:avLst/>
          </a:prstGeom>
          <a:noFill/>
          <a:ln>
            <a:noFill/>
          </a:ln>
          <a:effectLst/>
          <a:extLst>
            <a:ext uri="{909E8E84-426E-40dd-AFC4-6F175D3DCCD1}">
              <a14:hiddenFill xmlns:a14="http://schemas.microsoft.com/office/drawing/2010/main">
                <a:blipFill dpi="0" rotWithShape="0">
                  <a:blip/>
                  <a:srcRect l="28841" r="177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1508" name="Text Box 3"/>
          <p:cNvSpPr txBox="1">
            <a:spLocks noChangeArrowheads="1"/>
          </p:cNvSpPr>
          <p:nvPr/>
        </p:nvSpPr>
        <p:spPr bwMode="auto">
          <a:xfrm>
            <a:off x="250825" y="928688"/>
            <a:ext cx="74771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1200"/>
              </a:spcAft>
              <a:buSzPct val="100000"/>
            </a:pPr>
            <a:r>
              <a:rPr lang="en-GB" sz="2000" b="1">
                <a:solidFill>
                  <a:srgbClr val="000080"/>
                </a:solidFill>
                <a:latin typeface="Palatino Linotype" charset="0"/>
                <a:sym typeface="Symbol" charset="0"/>
              </a:rPr>
              <a:t>Sensitivity experiment with - without volcanoes</a:t>
            </a:r>
          </a:p>
        </p:txBody>
      </p:sp>
      <p:sp>
        <p:nvSpPr>
          <p:cNvPr id="21509" name="Rectangle 6"/>
          <p:cNvSpPr>
            <a:spLocks noChangeArrowheads="1"/>
          </p:cNvSpPr>
          <p:nvPr/>
        </p:nvSpPr>
        <p:spPr bwMode="auto">
          <a:xfrm>
            <a:off x="122238" y="5026025"/>
            <a:ext cx="89630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b="1" i="1" dirty="0">
                <a:solidFill>
                  <a:srgbClr val="000090"/>
                </a:solidFill>
                <a:latin typeface="Palatino Linotype" charset="0"/>
                <a:cs typeface="Palatino Linotype" charset="0"/>
              </a:rPr>
              <a:t>Surface temperature difference (°C). 3-year average after the 3 last major eruptions (</a:t>
            </a:r>
            <a:r>
              <a:rPr lang="en-GB" sz="1800" b="1" i="1" dirty="0" err="1">
                <a:solidFill>
                  <a:srgbClr val="000090"/>
                </a:solidFill>
                <a:latin typeface="Palatino Linotype" charset="0"/>
                <a:cs typeface="Palatino Linotype" charset="0"/>
              </a:rPr>
              <a:t>Agung</a:t>
            </a:r>
            <a:r>
              <a:rPr lang="en-GB" sz="1800" b="1" i="1" dirty="0">
                <a:solidFill>
                  <a:srgbClr val="000090"/>
                </a:solidFill>
                <a:latin typeface="Palatino Linotype" charset="0"/>
                <a:cs typeface="Palatino Linotype" charset="0"/>
              </a:rPr>
              <a:t>, 1963, </a:t>
            </a:r>
            <a:r>
              <a:rPr lang="en-GB" sz="1800" b="1" i="1" dirty="0" err="1">
                <a:solidFill>
                  <a:srgbClr val="000090"/>
                </a:solidFill>
                <a:latin typeface="Palatino Linotype" charset="0"/>
                <a:cs typeface="Palatino Linotype" charset="0"/>
              </a:rPr>
              <a:t>Chichon</a:t>
            </a:r>
            <a:r>
              <a:rPr lang="en-GB" sz="1800" b="1" i="1" dirty="0">
                <a:solidFill>
                  <a:srgbClr val="000090"/>
                </a:solidFill>
                <a:latin typeface="Palatino Linotype" charset="0"/>
                <a:cs typeface="Palatino Linotype" charset="0"/>
              </a:rPr>
              <a:t>, 1982 and Pinatubo, 1991). Difference has been computed between two 5-members </a:t>
            </a:r>
            <a:r>
              <a:rPr lang="en-GB" sz="1800" b="1" i="1" dirty="0" err="1">
                <a:solidFill>
                  <a:srgbClr val="000090"/>
                </a:solidFill>
                <a:latin typeface="Palatino Linotype" charset="0"/>
                <a:cs typeface="Palatino Linotype" charset="0"/>
              </a:rPr>
              <a:t>hindcasts</a:t>
            </a:r>
            <a:r>
              <a:rPr lang="en-GB" sz="1800" b="1" i="1" dirty="0">
                <a:solidFill>
                  <a:srgbClr val="000090"/>
                </a:solidFill>
                <a:latin typeface="Palatino Linotype" charset="0"/>
                <a:cs typeface="Palatino Linotype" charset="0"/>
              </a:rPr>
              <a:t>, one including and another excluding volcanic forcing of large eruptions, and </a:t>
            </a:r>
            <a:r>
              <a:rPr lang="en-GB" sz="1800" b="1" i="1" dirty="0" smtClean="0">
                <a:solidFill>
                  <a:srgbClr val="000090"/>
                </a:solidFill>
                <a:latin typeface="Palatino Linotype" charset="0"/>
                <a:cs typeface="Palatino Linotype" charset="0"/>
              </a:rPr>
              <a:t>appears </a:t>
            </a:r>
            <a:r>
              <a:rPr lang="en-GB" sz="1800" b="1" i="1" dirty="0">
                <a:solidFill>
                  <a:srgbClr val="000090"/>
                </a:solidFill>
                <a:latin typeface="Palatino Linotype" charset="0"/>
                <a:cs typeface="Palatino Linotype" charset="0"/>
              </a:rPr>
              <a:t>shaded when significant with a 5% level.</a:t>
            </a:r>
            <a:endParaRPr lang="en-GB" sz="1800" b="1" dirty="0">
              <a:solidFill>
                <a:srgbClr val="000090"/>
              </a:solidFill>
              <a:latin typeface="Palatino Linotype" charset="0"/>
              <a:cs typeface="Palatino Linotype" charset="0"/>
            </a:endParaRPr>
          </a:p>
        </p:txBody>
      </p:sp>
      <p:grpSp>
        <p:nvGrpSpPr>
          <p:cNvPr id="14" name="Grouper 33"/>
          <p:cNvGrpSpPr>
            <a:grpSpLocks/>
          </p:cNvGrpSpPr>
          <p:nvPr/>
        </p:nvGrpSpPr>
        <p:grpSpPr bwMode="auto">
          <a:xfrm>
            <a:off x="-45085" y="1429703"/>
            <a:ext cx="8764588" cy="3534727"/>
            <a:chOff x="5870817" y="5276058"/>
            <a:chExt cx="9698838" cy="3960440"/>
          </a:xfrm>
        </p:grpSpPr>
        <p:pic>
          <p:nvPicPr>
            <p:cNvPr id="15" name="Image 4" descr="anomaly_year1-3_difftas.png"/>
            <p:cNvPicPr>
              <a:picLocks noChangeAspect="1"/>
            </p:cNvPicPr>
            <p:nvPr/>
          </p:nvPicPr>
          <p:blipFill>
            <a:blip r:embed="rId4">
              <a:extLst>
                <a:ext uri="{28A0092B-C50C-407E-A947-70E740481C1C}">
                  <a14:useLocalDpi xmlns:a14="http://schemas.microsoft.com/office/drawing/2010/main" val="0"/>
                </a:ext>
              </a:extLst>
            </a:blip>
            <a:srcRect b="14648"/>
            <a:stretch>
              <a:fillRect/>
            </a:stretch>
          </p:blipFill>
          <p:spPr bwMode="auto">
            <a:xfrm>
              <a:off x="6424638" y="5780114"/>
              <a:ext cx="4577507" cy="2709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 5" descr="anomaly_year3-5_difftas.png"/>
            <p:cNvPicPr>
              <a:picLocks noChangeAspect="1"/>
            </p:cNvPicPr>
            <p:nvPr/>
          </p:nvPicPr>
          <p:blipFill>
            <a:blip r:embed="rId5">
              <a:extLst>
                <a:ext uri="{28A0092B-C50C-407E-A947-70E740481C1C}">
                  <a14:useLocalDpi xmlns:a14="http://schemas.microsoft.com/office/drawing/2010/main" val="0"/>
                </a:ext>
              </a:extLst>
            </a:blip>
            <a:srcRect b="14577"/>
            <a:stretch>
              <a:fillRect/>
            </a:stretch>
          </p:blipFill>
          <p:spPr bwMode="auto">
            <a:xfrm>
              <a:off x="11016382" y="5781431"/>
              <a:ext cx="4553272" cy="2697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1"/>
            <p:cNvSpPr>
              <a:spLocks noChangeArrowheads="1"/>
            </p:cNvSpPr>
            <p:nvPr/>
          </p:nvSpPr>
          <p:spPr bwMode="auto">
            <a:xfrm>
              <a:off x="8008814" y="5276058"/>
              <a:ext cx="171608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2600" b="1" i="1">
                  <a:solidFill>
                    <a:srgbClr val="000090"/>
                  </a:solidFill>
                  <a:latin typeface="Palatino Linotype" charset="0"/>
                  <a:cs typeface="Palatino Linotype" charset="0"/>
                </a:rPr>
                <a:t>Years 1-3</a:t>
              </a:r>
              <a:endParaRPr lang="en-GB" sz="2600" b="1">
                <a:solidFill>
                  <a:srgbClr val="000090"/>
                </a:solidFill>
                <a:latin typeface="Palatino Linotype" charset="0"/>
                <a:cs typeface="Palatino Linotype" charset="0"/>
              </a:endParaRPr>
            </a:p>
          </p:txBody>
        </p:sp>
        <p:sp>
          <p:nvSpPr>
            <p:cNvPr id="18" name="Rectangle 11"/>
            <p:cNvSpPr>
              <a:spLocks noChangeArrowheads="1"/>
            </p:cNvSpPr>
            <p:nvPr/>
          </p:nvSpPr>
          <p:spPr bwMode="auto">
            <a:xfrm>
              <a:off x="12617326" y="5282408"/>
              <a:ext cx="171608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2600" b="1" i="1">
                  <a:solidFill>
                    <a:srgbClr val="000090"/>
                  </a:solidFill>
                  <a:latin typeface="Palatino Linotype" charset="0"/>
                  <a:cs typeface="Palatino Linotype" charset="0"/>
                </a:rPr>
                <a:t>Years 3-5</a:t>
              </a:r>
              <a:endParaRPr lang="en-GB" sz="2600" b="1">
                <a:solidFill>
                  <a:srgbClr val="000090"/>
                </a:solidFill>
                <a:latin typeface="Palatino Linotype" charset="0"/>
                <a:cs typeface="Palatino Linotype" charset="0"/>
              </a:endParaRPr>
            </a:p>
          </p:txBody>
        </p:sp>
        <p:pic>
          <p:nvPicPr>
            <p:cNvPr id="19" name="Image 5" descr="anomaly_year3-5_difftas.png"/>
            <p:cNvPicPr>
              <a:picLocks noChangeAspect="1"/>
            </p:cNvPicPr>
            <p:nvPr/>
          </p:nvPicPr>
          <p:blipFill>
            <a:blip r:embed="rId6">
              <a:extLst>
                <a:ext uri="{28A0092B-C50C-407E-A947-70E740481C1C}">
                  <a14:useLocalDpi xmlns:a14="http://schemas.microsoft.com/office/drawing/2010/main" val="0"/>
                </a:ext>
              </a:extLst>
            </a:blip>
            <a:srcRect b="-809"/>
            <a:stretch>
              <a:fillRect/>
            </a:stretch>
          </p:blipFill>
          <p:spPr bwMode="auto">
            <a:xfrm>
              <a:off x="5870817" y="8430771"/>
              <a:ext cx="9698838" cy="805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err="1">
                <a:solidFill>
                  <a:srgbClr val="FFFFFF"/>
                </a:solidFill>
              </a:rPr>
              <a:t>Norrköping</a:t>
            </a:r>
            <a:r>
              <a:rPr lang="en-GB" sz="1000" dirty="0">
                <a:solidFill>
                  <a:srgbClr val="FFFFFF"/>
                </a:solidFill>
              </a:rPr>
              <a:t>, </a:t>
            </a:r>
            <a:r>
              <a:rPr lang="en-GB" sz="1000" dirty="0" smtClean="0">
                <a:solidFill>
                  <a:srgbClr val="FFFFFF"/>
                </a:solidFill>
              </a:rPr>
              <a:t>September </a:t>
            </a:r>
            <a:r>
              <a:rPr lang="en-GB" sz="1000" dirty="0">
                <a:solidFill>
                  <a:srgbClr val="FFFFFF"/>
                </a:solidFill>
              </a:rPr>
              <a:t>2015</a:t>
            </a:r>
            <a:endParaRPr lang="en-US" sz="1000" dirty="0">
              <a:solidFill>
                <a:srgbClr val="FFFFFF"/>
              </a:solidFill>
            </a:endParaRP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1" descr="sarychev_volcan_nasa.jpeg"/>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7515" t="-17" r="26722" b="17"/>
          <a:stretch/>
        </p:blipFill>
        <p:spPr>
          <a:xfrm rot="16200000">
            <a:off x="1850367" y="151455"/>
            <a:ext cx="5083222" cy="6840858"/>
          </a:xfrm>
          <a:prstGeom prst="rect">
            <a:avLst/>
          </a:prstGeom>
          <a:effectLst>
            <a:outerShdw blurRad="50800" dist="50800" dir="5400000" algn="ctr" rotWithShape="0">
              <a:srgbClr val="000000">
                <a:alpha val="4000"/>
              </a:srgbClr>
            </a:outerShdw>
          </a:effectLst>
        </p:spPr>
      </p:pic>
      <p:sp>
        <p:nvSpPr>
          <p:cNvPr id="5" name="Slide Number Placeholder 5"/>
          <p:cNvSpPr>
            <a:spLocks noGrp="1"/>
          </p:cNvSpPr>
          <p:nvPr>
            <p:ph type="sldNum" sz="quarter" idx="11"/>
          </p:nvPr>
        </p:nvSpPr>
        <p:spPr/>
        <p:txBody>
          <a:bodyPr/>
          <a:lstStyle/>
          <a:p>
            <a:pPr>
              <a:defRPr/>
            </a:pPr>
            <a:fld id="{FEEDE119-5AF5-9C41-B1F8-A6D3D5F51E17}" type="slidenum">
              <a:rPr lang="es-ES"/>
              <a:pPr>
                <a:defRPr/>
              </a:pPr>
              <a:t>33</a:t>
            </a:fld>
            <a:endParaRPr lang="es-ES" dirty="0"/>
          </a:p>
        </p:txBody>
      </p:sp>
      <p:pic>
        <p:nvPicPr>
          <p:cNvPr id="7177"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28841" r="17790" b="14144"/>
          <a:stretch/>
        </p:blipFill>
        <p:spPr bwMode="auto">
          <a:xfrm>
            <a:off x="7451725" y="188595"/>
            <a:ext cx="1081088" cy="661988"/>
          </a:xfrm>
          <a:prstGeom prst="rect">
            <a:avLst/>
          </a:prstGeom>
          <a:noFill/>
          <a:ln>
            <a:noFill/>
          </a:ln>
          <a:effectLst/>
          <a:extLst>
            <a:ext uri="{909E8E84-426E-40dd-AFC4-6F175D3DCCD1}">
              <a14:hiddenFill xmlns:a14="http://schemas.microsoft.com/office/drawing/2010/main">
                <a:blipFill dpi="0" rotWithShape="0">
                  <a:blip/>
                  <a:srcRect l="28841" r="177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7412" name="Text Box 3"/>
          <p:cNvSpPr txBox="1">
            <a:spLocks noChangeArrowheads="1"/>
          </p:cNvSpPr>
          <p:nvPr/>
        </p:nvSpPr>
        <p:spPr bwMode="auto">
          <a:xfrm>
            <a:off x="971550" y="3644900"/>
            <a:ext cx="7200900" cy="2468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2400"/>
              </a:spcAft>
              <a:buSzPct val="100000"/>
              <a:buFont typeface="Times New Roman" charset="0"/>
              <a:buChar char="→"/>
            </a:pPr>
            <a:r>
              <a:rPr lang="en-GB" b="1" dirty="0">
                <a:solidFill>
                  <a:srgbClr val="000080"/>
                </a:solidFill>
                <a:latin typeface="Palatino Linotype" charset="0"/>
              </a:rPr>
              <a:t> </a:t>
            </a:r>
            <a:r>
              <a:rPr lang="en-GB" dirty="0">
                <a:solidFill>
                  <a:srgbClr val="000080"/>
                </a:solidFill>
                <a:latin typeface="Palatino Linotype" charset="0"/>
              </a:rPr>
              <a:t>Climate response to volcanoes</a:t>
            </a:r>
          </a:p>
          <a:p>
            <a:pPr eaLnBrk="1" hangingPunct="1">
              <a:spcAft>
                <a:spcPts val="2400"/>
              </a:spcAft>
              <a:buSzPct val="100000"/>
              <a:buFont typeface="Times New Roman" charset="0"/>
              <a:buChar char="→"/>
            </a:pPr>
            <a:r>
              <a:rPr lang="en-GB" b="1" dirty="0">
                <a:solidFill>
                  <a:srgbClr val="000080"/>
                </a:solidFill>
                <a:latin typeface="Palatino Linotype" charset="0"/>
                <a:sym typeface="Symbol" charset="0"/>
              </a:rPr>
              <a:t> Initialisation and volcanic forcing in forecasts</a:t>
            </a:r>
          </a:p>
          <a:p>
            <a:pPr eaLnBrk="1" hangingPunct="1">
              <a:spcAft>
                <a:spcPts val="2400"/>
              </a:spcAft>
              <a:buSzPct val="100000"/>
              <a:buFont typeface="Times New Roman" charset="0"/>
              <a:buChar char="→"/>
            </a:pPr>
            <a:r>
              <a:rPr lang="en-GB" dirty="0">
                <a:solidFill>
                  <a:srgbClr val="000080"/>
                </a:solidFill>
                <a:latin typeface="Palatino Linotype" charset="0"/>
                <a:sym typeface="Symbol" charset="0"/>
              </a:rPr>
              <a:t> </a:t>
            </a:r>
            <a:r>
              <a:rPr lang="en-GB" dirty="0" smtClean="0">
                <a:solidFill>
                  <a:srgbClr val="000080"/>
                </a:solidFill>
                <a:latin typeface="Palatino Linotype" charset="0"/>
                <a:sym typeface="Symbol" charset="0"/>
              </a:rPr>
              <a:t>Forecasts skill</a:t>
            </a:r>
          </a:p>
          <a:p>
            <a:pPr eaLnBrk="1" hangingPunct="1">
              <a:spcAft>
                <a:spcPts val="2400"/>
              </a:spcAft>
              <a:buSzPct val="100000"/>
              <a:buFont typeface="Times New Roman" charset="0"/>
              <a:buChar char="→"/>
            </a:pPr>
            <a:r>
              <a:rPr lang="en-GB" dirty="0">
                <a:solidFill>
                  <a:srgbClr val="000080"/>
                </a:solidFill>
                <a:latin typeface="Palatino Linotype" charset="0"/>
                <a:sym typeface="Symbol" charset="0"/>
              </a:rPr>
              <a:t> Volcanic signal and the AMO </a:t>
            </a:r>
            <a:r>
              <a:rPr lang="en-GB" dirty="0" smtClean="0">
                <a:solidFill>
                  <a:srgbClr val="000080"/>
                </a:solidFill>
                <a:latin typeface="Palatino Linotype" charset="0"/>
                <a:sym typeface="Symbol" charset="0"/>
              </a:rPr>
              <a:t>state</a:t>
            </a:r>
          </a:p>
        </p:txBody>
      </p:sp>
      <p:sp>
        <p:nvSpPr>
          <p:cNvPr id="8"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err="1">
                <a:solidFill>
                  <a:srgbClr val="FFFFFF"/>
                </a:solidFill>
              </a:rPr>
              <a:t>Norrköping</a:t>
            </a:r>
            <a:r>
              <a:rPr lang="en-GB" sz="1000" dirty="0">
                <a:solidFill>
                  <a:srgbClr val="FFFFFF"/>
                </a:solidFill>
              </a:rPr>
              <a:t>, </a:t>
            </a:r>
            <a:r>
              <a:rPr lang="en-GB" sz="1000" dirty="0" smtClean="0">
                <a:solidFill>
                  <a:srgbClr val="FFFFFF"/>
                </a:solidFill>
              </a:rPr>
              <a:t>September </a:t>
            </a:r>
            <a:r>
              <a:rPr lang="en-GB" sz="1000" dirty="0">
                <a:solidFill>
                  <a:srgbClr val="FFFFFF"/>
                </a:solidFill>
              </a:rPr>
              <a:t>2015</a:t>
            </a:r>
            <a:endParaRPr lang="en-US" sz="1000" dirty="0">
              <a:solidFill>
                <a:srgbClr val="FFFFFF"/>
              </a:solidFill>
            </a:endParaRPr>
          </a:p>
        </p:txBody>
      </p:sp>
    </p:spTree>
    <p:extLst>
      <p:ext uri="{BB962C8B-B14F-4D97-AF65-F5344CB8AC3E}">
        <p14:creationId xmlns:p14="http://schemas.microsoft.com/office/powerpoint/2010/main" val="43558216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1"/>
          </p:nvPr>
        </p:nvSpPr>
        <p:spPr/>
        <p:txBody>
          <a:bodyPr/>
          <a:lstStyle/>
          <a:p>
            <a:pPr>
              <a:defRPr/>
            </a:pPr>
            <a:fld id="{9857CED0-F57E-FA4B-808E-B480D90D927D}" type="slidenum">
              <a:rPr lang="es-ES"/>
              <a:pPr>
                <a:defRPr/>
              </a:pPr>
              <a:t>34</a:t>
            </a:fld>
            <a:endParaRPr lang="es-ES" dirty="0"/>
          </a:p>
        </p:txBody>
      </p:sp>
      <p:sp>
        <p:nvSpPr>
          <p:cNvPr id="30722"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a:latin typeface="Century Gothic" charset="0"/>
              </a:rPr>
              <a:t>Initialisation and volcanoes</a:t>
            </a:r>
            <a:endParaRPr lang="en-US" b="1" cap="none">
              <a:latin typeface="Century Gothic" charset="0"/>
            </a:endParaRPr>
          </a:p>
        </p:txBody>
      </p:sp>
      <p:pic>
        <p:nvPicPr>
          <p:cNvPr id="46087" name="Picture 1"/>
          <p:cNvPicPr>
            <a:picLocks noChangeAspect="1" noChangeArrowheads="1"/>
          </p:cNvPicPr>
          <p:nvPr/>
        </p:nvPicPr>
        <p:blipFill>
          <a:blip r:embed="rId2">
            <a:extLst>
              <a:ext uri="{28A0092B-C50C-407E-A947-70E740481C1C}">
                <a14:useLocalDpi xmlns:a14="http://schemas.microsoft.com/office/drawing/2010/main" val="0"/>
              </a:ext>
            </a:extLst>
          </a:blip>
          <a:srcRect l="28841" r="17790"/>
          <a:stretch>
            <a:fillRect/>
          </a:stretch>
        </p:blipFill>
        <p:spPr bwMode="auto">
          <a:xfrm>
            <a:off x="7451725" y="188595"/>
            <a:ext cx="1081088" cy="771525"/>
          </a:xfrm>
          <a:prstGeom prst="rect">
            <a:avLst/>
          </a:prstGeom>
          <a:noFill/>
          <a:ln>
            <a:noFill/>
          </a:ln>
          <a:effectLst/>
          <a:extLst>
            <a:ext uri="{909E8E84-426E-40dd-AFC4-6F175D3DCCD1}">
              <a14:hiddenFill xmlns:a14="http://schemas.microsoft.com/office/drawing/2010/main">
                <a:blipFill dpi="0" rotWithShape="0">
                  <a:blip/>
                  <a:srcRect l="28841" r="177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24" name="Rectangle 7"/>
          <p:cNvSpPr>
            <a:spLocks noChangeArrowheads="1"/>
          </p:cNvSpPr>
          <p:nvPr/>
        </p:nvSpPr>
        <p:spPr bwMode="auto">
          <a:xfrm>
            <a:off x="53401" y="5600464"/>
            <a:ext cx="89963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b="1" i="1" dirty="0">
                <a:solidFill>
                  <a:srgbClr val="000090"/>
                </a:solidFill>
                <a:latin typeface="Palatino Linotype" charset="0"/>
                <a:cs typeface="Palatino Linotype" charset="0"/>
              </a:rPr>
              <a:t>Surface temperature anomalies over forecast years 1-3 after the last 3 major eruptions. Anomalies are averaged over 3 start dates (and 5 members for the simulations).</a:t>
            </a:r>
          </a:p>
        </p:txBody>
      </p:sp>
      <p:sp>
        <p:nvSpPr>
          <p:cNvPr id="13"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err="1">
                <a:solidFill>
                  <a:srgbClr val="FFFFFF"/>
                </a:solidFill>
              </a:rPr>
              <a:t>Norrköping</a:t>
            </a:r>
            <a:r>
              <a:rPr lang="en-GB" sz="1000" dirty="0">
                <a:solidFill>
                  <a:srgbClr val="FFFFFF"/>
                </a:solidFill>
              </a:rPr>
              <a:t>, </a:t>
            </a:r>
            <a:r>
              <a:rPr lang="en-GB" sz="1000" dirty="0" smtClean="0">
                <a:solidFill>
                  <a:srgbClr val="FFFFFF"/>
                </a:solidFill>
              </a:rPr>
              <a:t>September </a:t>
            </a:r>
            <a:r>
              <a:rPr lang="en-GB" sz="1000" dirty="0">
                <a:solidFill>
                  <a:srgbClr val="FFFFFF"/>
                </a:solidFill>
              </a:rPr>
              <a:t>2015</a:t>
            </a:r>
            <a:endParaRPr lang="en-US" sz="1000" dirty="0">
              <a:solidFill>
                <a:srgbClr val="FFFFFF"/>
              </a:solidFill>
            </a:endParaRPr>
          </a:p>
        </p:txBody>
      </p:sp>
      <p:grpSp>
        <p:nvGrpSpPr>
          <p:cNvPr id="14" name="Grouper 13"/>
          <p:cNvGrpSpPr/>
          <p:nvPr/>
        </p:nvGrpSpPr>
        <p:grpSpPr>
          <a:xfrm>
            <a:off x="84004" y="1130168"/>
            <a:ext cx="3169320" cy="3994064"/>
            <a:chOff x="38101" y="1191364"/>
            <a:chExt cx="3169320" cy="3994064"/>
          </a:xfrm>
        </p:grpSpPr>
        <p:sp>
          <p:nvSpPr>
            <p:cNvPr id="15" name="Rectangle 7"/>
            <p:cNvSpPr>
              <a:spLocks noChangeArrowheads="1"/>
            </p:cNvSpPr>
            <p:nvPr/>
          </p:nvSpPr>
          <p:spPr bwMode="auto">
            <a:xfrm>
              <a:off x="186308" y="3985099"/>
              <a:ext cx="299191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GB" sz="1800" b="1" i="1" dirty="0">
                  <a:solidFill>
                    <a:srgbClr val="000090"/>
                  </a:solidFill>
                  <a:latin typeface="Palatino Linotype" charset="0"/>
                  <a:cs typeface="Palatino Linotype" charset="0"/>
                </a:rPr>
                <a:t>Surface temperature anomalies over forecast years 1-3 </a:t>
              </a:r>
              <a:r>
                <a:rPr lang="en-GB" sz="1800" b="1" i="1" dirty="0" smtClean="0">
                  <a:solidFill>
                    <a:srgbClr val="000090"/>
                  </a:solidFill>
                  <a:latin typeface="Palatino Linotype" charset="0"/>
                  <a:cs typeface="Palatino Linotype" charset="0"/>
                </a:rPr>
                <a:t>averaged after </a:t>
              </a:r>
              <a:r>
                <a:rPr lang="en-GB" sz="1800" b="1" i="1" dirty="0">
                  <a:solidFill>
                    <a:srgbClr val="000090"/>
                  </a:solidFill>
                  <a:latin typeface="Palatino Linotype" charset="0"/>
                  <a:cs typeface="Palatino Linotype" charset="0"/>
                </a:rPr>
                <a:t>the last 3 major eruptions</a:t>
              </a:r>
              <a:r>
                <a:rPr lang="en-GB" sz="1800" b="1" i="1" dirty="0" smtClean="0">
                  <a:solidFill>
                    <a:srgbClr val="000090"/>
                  </a:solidFill>
                  <a:latin typeface="Palatino Linotype" charset="0"/>
                  <a:cs typeface="Palatino Linotype" charset="0"/>
                </a:rPr>
                <a:t>.</a:t>
              </a:r>
              <a:endParaRPr lang="en-GB" sz="1800" b="1" i="1" dirty="0">
                <a:solidFill>
                  <a:srgbClr val="000090"/>
                </a:solidFill>
                <a:latin typeface="Palatino Linotype" charset="0"/>
                <a:cs typeface="Palatino Linotype" charset="0"/>
              </a:endParaRPr>
            </a:p>
          </p:txBody>
        </p:sp>
        <p:pic>
          <p:nvPicPr>
            <p:cNvPr id="18" name="Image 6" descr="assemble_anomalies_eruption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5504" y="1191364"/>
              <a:ext cx="2916316" cy="422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 6" descr="assemble_anomalies_eruptions.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1" y="1529691"/>
              <a:ext cx="3169320" cy="1899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8"/>
            <p:cNvSpPr>
              <a:spLocks noChangeArrowheads="1"/>
            </p:cNvSpPr>
            <p:nvPr/>
          </p:nvSpPr>
          <p:spPr bwMode="auto">
            <a:xfrm>
              <a:off x="611505" y="3429000"/>
              <a:ext cx="222470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2000" b="1" i="1" dirty="0">
                  <a:solidFill>
                    <a:srgbClr val="000090"/>
                  </a:solidFill>
                  <a:latin typeface="Palatino Linotype" charset="0"/>
                  <a:cs typeface="Palatino Linotype" charset="0"/>
                </a:rPr>
                <a:t>Observation</a:t>
              </a:r>
            </a:p>
          </p:txBody>
        </p:sp>
      </p:gr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1"/>
          </p:nvPr>
        </p:nvSpPr>
        <p:spPr/>
        <p:txBody>
          <a:bodyPr/>
          <a:lstStyle/>
          <a:p>
            <a:pPr>
              <a:defRPr/>
            </a:pPr>
            <a:fld id="{9857CED0-F57E-FA4B-808E-B480D90D927D}" type="slidenum">
              <a:rPr lang="es-ES"/>
              <a:pPr>
                <a:defRPr/>
              </a:pPr>
              <a:t>35</a:t>
            </a:fld>
            <a:endParaRPr lang="es-ES" dirty="0"/>
          </a:p>
        </p:txBody>
      </p:sp>
      <p:sp>
        <p:nvSpPr>
          <p:cNvPr id="30722"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a:latin typeface="Century Gothic" charset="0"/>
              </a:rPr>
              <a:t>Initialisation and volcanoes</a:t>
            </a:r>
            <a:endParaRPr lang="en-US" b="1" cap="none">
              <a:latin typeface="Century Gothic" charset="0"/>
            </a:endParaRPr>
          </a:p>
        </p:txBody>
      </p:sp>
      <p:pic>
        <p:nvPicPr>
          <p:cNvPr id="46087" name="Picture 1"/>
          <p:cNvPicPr>
            <a:picLocks noChangeAspect="1" noChangeArrowheads="1"/>
          </p:cNvPicPr>
          <p:nvPr/>
        </p:nvPicPr>
        <p:blipFill>
          <a:blip r:embed="rId2">
            <a:extLst>
              <a:ext uri="{28A0092B-C50C-407E-A947-70E740481C1C}">
                <a14:useLocalDpi xmlns:a14="http://schemas.microsoft.com/office/drawing/2010/main" val="0"/>
              </a:ext>
            </a:extLst>
          </a:blip>
          <a:srcRect l="28841" r="17790"/>
          <a:stretch>
            <a:fillRect/>
          </a:stretch>
        </p:blipFill>
        <p:spPr bwMode="auto">
          <a:xfrm>
            <a:off x="7451725" y="188595"/>
            <a:ext cx="1081088" cy="771525"/>
          </a:xfrm>
          <a:prstGeom prst="rect">
            <a:avLst/>
          </a:prstGeom>
          <a:noFill/>
          <a:ln>
            <a:noFill/>
          </a:ln>
          <a:effectLst/>
          <a:extLst>
            <a:ext uri="{909E8E84-426E-40dd-AFC4-6F175D3DCCD1}">
              <a14:hiddenFill xmlns:a14="http://schemas.microsoft.com/office/drawing/2010/main">
                <a:blipFill dpi="0" rotWithShape="0">
                  <a:blip/>
                  <a:srcRect l="28841" r="177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24" name="Rectangle 7"/>
          <p:cNvSpPr>
            <a:spLocks noChangeArrowheads="1"/>
          </p:cNvSpPr>
          <p:nvPr/>
        </p:nvSpPr>
        <p:spPr bwMode="auto">
          <a:xfrm>
            <a:off x="53401" y="5600464"/>
            <a:ext cx="89963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b="1" i="1" dirty="0">
                <a:solidFill>
                  <a:srgbClr val="000090"/>
                </a:solidFill>
                <a:latin typeface="Palatino Linotype" charset="0"/>
                <a:cs typeface="Palatino Linotype" charset="0"/>
              </a:rPr>
              <a:t>Surface temperature anomalies over forecast years 1-3 after the last 3 major eruptions. Anomalies are averaged over 3 start dates (and 5 members for the simulations).</a:t>
            </a:r>
          </a:p>
        </p:txBody>
      </p:sp>
      <p:sp>
        <p:nvSpPr>
          <p:cNvPr id="13"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err="1">
                <a:solidFill>
                  <a:srgbClr val="FFFFFF"/>
                </a:solidFill>
              </a:rPr>
              <a:t>Norrköping</a:t>
            </a:r>
            <a:r>
              <a:rPr lang="en-GB" sz="1000" dirty="0">
                <a:solidFill>
                  <a:srgbClr val="FFFFFF"/>
                </a:solidFill>
              </a:rPr>
              <a:t>, </a:t>
            </a:r>
            <a:r>
              <a:rPr lang="en-GB" sz="1000" dirty="0" smtClean="0">
                <a:solidFill>
                  <a:srgbClr val="FFFFFF"/>
                </a:solidFill>
              </a:rPr>
              <a:t>September </a:t>
            </a:r>
            <a:r>
              <a:rPr lang="en-GB" sz="1000" dirty="0">
                <a:solidFill>
                  <a:srgbClr val="FFFFFF"/>
                </a:solidFill>
              </a:rPr>
              <a:t>2015</a:t>
            </a:r>
            <a:endParaRPr lang="en-US" sz="1000" dirty="0">
              <a:solidFill>
                <a:srgbClr val="FFFFFF"/>
              </a:solidFill>
            </a:endParaRPr>
          </a:p>
        </p:txBody>
      </p:sp>
      <p:grpSp>
        <p:nvGrpSpPr>
          <p:cNvPr id="14" name="Grouper 13"/>
          <p:cNvGrpSpPr/>
          <p:nvPr/>
        </p:nvGrpSpPr>
        <p:grpSpPr>
          <a:xfrm>
            <a:off x="84004" y="1130168"/>
            <a:ext cx="9067836" cy="4409232"/>
            <a:chOff x="38101" y="1191364"/>
            <a:chExt cx="9067836" cy="4409232"/>
          </a:xfrm>
        </p:grpSpPr>
        <p:sp>
          <p:nvSpPr>
            <p:cNvPr id="15" name="Rectangle 7"/>
            <p:cNvSpPr>
              <a:spLocks noChangeArrowheads="1"/>
            </p:cNvSpPr>
            <p:nvPr/>
          </p:nvSpPr>
          <p:spPr bwMode="auto">
            <a:xfrm>
              <a:off x="186308" y="3985099"/>
              <a:ext cx="299191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GB" sz="1800" b="1" i="1" dirty="0">
                  <a:solidFill>
                    <a:srgbClr val="000090"/>
                  </a:solidFill>
                  <a:latin typeface="Palatino Linotype" charset="0"/>
                  <a:cs typeface="Palatino Linotype" charset="0"/>
                </a:rPr>
                <a:t>Surface temperature anomalies over forecast years 1-3 </a:t>
              </a:r>
              <a:r>
                <a:rPr lang="en-GB" sz="1800" b="1" i="1" dirty="0" smtClean="0">
                  <a:solidFill>
                    <a:srgbClr val="000090"/>
                  </a:solidFill>
                  <a:latin typeface="Palatino Linotype" charset="0"/>
                  <a:cs typeface="Palatino Linotype" charset="0"/>
                </a:rPr>
                <a:t>averaged after </a:t>
              </a:r>
              <a:r>
                <a:rPr lang="en-GB" sz="1800" b="1" i="1" dirty="0">
                  <a:solidFill>
                    <a:srgbClr val="000090"/>
                  </a:solidFill>
                  <a:latin typeface="Palatino Linotype" charset="0"/>
                  <a:cs typeface="Palatino Linotype" charset="0"/>
                </a:rPr>
                <a:t>the last 3 major eruptions</a:t>
              </a:r>
              <a:r>
                <a:rPr lang="en-GB" sz="1800" b="1" i="1" dirty="0" smtClean="0">
                  <a:solidFill>
                    <a:srgbClr val="000090"/>
                  </a:solidFill>
                  <a:latin typeface="Palatino Linotype" charset="0"/>
                  <a:cs typeface="Palatino Linotype" charset="0"/>
                </a:rPr>
                <a:t>.</a:t>
              </a:r>
              <a:endParaRPr lang="en-GB" sz="1800" b="1" i="1" dirty="0">
                <a:solidFill>
                  <a:srgbClr val="000090"/>
                </a:solidFill>
                <a:latin typeface="Palatino Linotype" charset="0"/>
                <a:cs typeface="Palatino Linotype" charset="0"/>
              </a:endParaRPr>
            </a:p>
          </p:txBody>
        </p:sp>
        <p:pic>
          <p:nvPicPr>
            <p:cNvPr id="18" name="Image 6" descr="assemble_anomalies_eruption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5504" y="1191364"/>
              <a:ext cx="2916316" cy="422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 6" descr="assemble_anomalies_eruptions.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1" y="1529691"/>
              <a:ext cx="3169320" cy="1899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8"/>
            <p:cNvSpPr>
              <a:spLocks noChangeArrowheads="1"/>
            </p:cNvSpPr>
            <p:nvPr/>
          </p:nvSpPr>
          <p:spPr bwMode="auto">
            <a:xfrm>
              <a:off x="611505" y="3429000"/>
              <a:ext cx="222470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2000" b="1" i="1" dirty="0">
                  <a:solidFill>
                    <a:srgbClr val="000090"/>
                  </a:solidFill>
                  <a:latin typeface="Palatino Linotype" charset="0"/>
                  <a:cs typeface="Palatino Linotype" charset="0"/>
                </a:rPr>
                <a:t>Observation</a:t>
              </a:r>
            </a:p>
          </p:txBody>
        </p:sp>
        <p:pic>
          <p:nvPicPr>
            <p:cNvPr id="24" name="Image 6" descr="assemble_anomalies_eruptions.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29943" y="3266419"/>
              <a:ext cx="2875994" cy="1645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8"/>
            <p:cNvSpPr>
              <a:spLocks noChangeArrowheads="1"/>
            </p:cNvSpPr>
            <p:nvPr/>
          </p:nvSpPr>
          <p:spPr bwMode="auto">
            <a:xfrm>
              <a:off x="6475909" y="4892710"/>
              <a:ext cx="258753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2000" b="1" i="1" dirty="0">
                  <a:solidFill>
                    <a:srgbClr val="000090"/>
                  </a:solidFill>
                  <a:latin typeface="Palatino Linotype" charset="0"/>
                  <a:cs typeface="Palatino Linotype" charset="0"/>
                </a:rPr>
                <a:t>Initialisation and no volcanic forcing</a:t>
              </a:r>
            </a:p>
          </p:txBody>
        </p:sp>
      </p:grpSp>
    </p:spTree>
    <p:extLst>
      <p:ext uri="{BB962C8B-B14F-4D97-AF65-F5344CB8AC3E}">
        <p14:creationId xmlns:p14="http://schemas.microsoft.com/office/powerpoint/2010/main" val="267427327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1"/>
          </p:nvPr>
        </p:nvSpPr>
        <p:spPr/>
        <p:txBody>
          <a:bodyPr/>
          <a:lstStyle/>
          <a:p>
            <a:pPr>
              <a:defRPr/>
            </a:pPr>
            <a:fld id="{9857CED0-F57E-FA4B-808E-B480D90D927D}" type="slidenum">
              <a:rPr lang="es-ES"/>
              <a:pPr>
                <a:defRPr/>
              </a:pPr>
              <a:t>36</a:t>
            </a:fld>
            <a:endParaRPr lang="es-ES" dirty="0"/>
          </a:p>
        </p:txBody>
      </p:sp>
      <p:sp>
        <p:nvSpPr>
          <p:cNvPr id="30722"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a:latin typeface="Century Gothic" charset="0"/>
              </a:rPr>
              <a:t>Initialisation and volcanoes</a:t>
            </a:r>
            <a:endParaRPr lang="en-US" b="1" cap="none">
              <a:latin typeface="Century Gothic" charset="0"/>
            </a:endParaRPr>
          </a:p>
        </p:txBody>
      </p:sp>
      <p:pic>
        <p:nvPicPr>
          <p:cNvPr id="46087" name="Picture 1"/>
          <p:cNvPicPr>
            <a:picLocks noChangeAspect="1" noChangeArrowheads="1"/>
          </p:cNvPicPr>
          <p:nvPr/>
        </p:nvPicPr>
        <p:blipFill>
          <a:blip r:embed="rId2">
            <a:extLst>
              <a:ext uri="{28A0092B-C50C-407E-A947-70E740481C1C}">
                <a14:useLocalDpi xmlns:a14="http://schemas.microsoft.com/office/drawing/2010/main" val="0"/>
              </a:ext>
            </a:extLst>
          </a:blip>
          <a:srcRect l="28841" r="17790"/>
          <a:stretch>
            <a:fillRect/>
          </a:stretch>
        </p:blipFill>
        <p:spPr bwMode="auto">
          <a:xfrm>
            <a:off x="7451725" y="188595"/>
            <a:ext cx="1081088" cy="771525"/>
          </a:xfrm>
          <a:prstGeom prst="rect">
            <a:avLst/>
          </a:prstGeom>
          <a:noFill/>
          <a:ln>
            <a:noFill/>
          </a:ln>
          <a:effectLst/>
          <a:extLst>
            <a:ext uri="{909E8E84-426E-40dd-AFC4-6F175D3DCCD1}">
              <a14:hiddenFill xmlns:a14="http://schemas.microsoft.com/office/drawing/2010/main">
                <a:blipFill dpi="0" rotWithShape="0">
                  <a:blip/>
                  <a:srcRect l="28841" r="177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24" name="Rectangle 7"/>
          <p:cNvSpPr>
            <a:spLocks noChangeArrowheads="1"/>
          </p:cNvSpPr>
          <p:nvPr/>
        </p:nvSpPr>
        <p:spPr bwMode="auto">
          <a:xfrm>
            <a:off x="53401" y="5600464"/>
            <a:ext cx="89963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b="1" i="1" dirty="0">
                <a:solidFill>
                  <a:srgbClr val="000090"/>
                </a:solidFill>
                <a:latin typeface="Palatino Linotype" charset="0"/>
                <a:cs typeface="Palatino Linotype" charset="0"/>
              </a:rPr>
              <a:t>Surface temperature anomalies over forecast years 1-3 after the last 3 major eruptions. Anomalies are averaged over 3 start dates (and 5 members for the simulations).</a:t>
            </a:r>
          </a:p>
        </p:txBody>
      </p:sp>
      <p:sp>
        <p:nvSpPr>
          <p:cNvPr id="13"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err="1">
                <a:solidFill>
                  <a:srgbClr val="FFFFFF"/>
                </a:solidFill>
              </a:rPr>
              <a:t>Norrköping</a:t>
            </a:r>
            <a:r>
              <a:rPr lang="en-GB" sz="1000" dirty="0">
                <a:solidFill>
                  <a:srgbClr val="FFFFFF"/>
                </a:solidFill>
              </a:rPr>
              <a:t>, </a:t>
            </a:r>
            <a:r>
              <a:rPr lang="en-GB" sz="1000" dirty="0" smtClean="0">
                <a:solidFill>
                  <a:srgbClr val="FFFFFF"/>
                </a:solidFill>
              </a:rPr>
              <a:t>September </a:t>
            </a:r>
            <a:r>
              <a:rPr lang="en-GB" sz="1000" dirty="0">
                <a:solidFill>
                  <a:srgbClr val="FFFFFF"/>
                </a:solidFill>
              </a:rPr>
              <a:t>2015</a:t>
            </a:r>
            <a:endParaRPr lang="en-US" sz="1000" dirty="0">
              <a:solidFill>
                <a:srgbClr val="FFFFFF"/>
              </a:solidFill>
            </a:endParaRPr>
          </a:p>
        </p:txBody>
      </p:sp>
      <p:grpSp>
        <p:nvGrpSpPr>
          <p:cNvPr id="14" name="Grouper 13"/>
          <p:cNvGrpSpPr/>
          <p:nvPr/>
        </p:nvGrpSpPr>
        <p:grpSpPr>
          <a:xfrm>
            <a:off x="84004" y="1130168"/>
            <a:ext cx="9067836" cy="4409232"/>
            <a:chOff x="38101" y="1191364"/>
            <a:chExt cx="9067836" cy="4409232"/>
          </a:xfrm>
        </p:grpSpPr>
        <p:sp>
          <p:nvSpPr>
            <p:cNvPr id="15" name="Rectangle 7"/>
            <p:cNvSpPr>
              <a:spLocks noChangeArrowheads="1"/>
            </p:cNvSpPr>
            <p:nvPr/>
          </p:nvSpPr>
          <p:spPr bwMode="auto">
            <a:xfrm>
              <a:off x="186308" y="3985099"/>
              <a:ext cx="299191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GB" sz="1800" b="1" i="1" dirty="0">
                  <a:solidFill>
                    <a:srgbClr val="000090"/>
                  </a:solidFill>
                  <a:latin typeface="Palatino Linotype" charset="0"/>
                  <a:cs typeface="Palatino Linotype" charset="0"/>
                </a:rPr>
                <a:t>Surface temperature anomalies over forecast years 1-3 </a:t>
              </a:r>
              <a:r>
                <a:rPr lang="en-GB" sz="1800" b="1" i="1" dirty="0" smtClean="0">
                  <a:solidFill>
                    <a:srgbClr val="000090"/>
                  </a:solidFill>
                  <a:latin typeface="Palatino Linotype" charset="0"/>
                  <a:cs typeface="Palatino Linotype" charset="0"/>
                </a:rPr>
                <a:t>averaged after </a:t>
              </a:r>
              <a:r>
                <a:rPr lang="en-GB" sz="1800" b="1" i="1" dirty="0">
                  <a:solidFill>
                    <a:srgbClr val="000090"/>
                  </a:solidFill>
                  <a:latin typeface="Palatino Linotype" charset="0"/>
                  <a:cs typeface="Palatino Linotype" charset="0"/>
                </a:rPr>
                <a:t>the last 3 major eruptions</a:t>
              </a:r>
              <a:r>
                <a:rPr lang="en-GB" sz="1800" b="1" i="1" dirty="0" smtClean="0">
                  <a:solidFill>
                    <a:srgbClr val="000090"/>
                  </a:solidFill>
                  <a:latin typeface="Palatino Linotype" charset="0"/>
                  <a:cs typeface="Palatino Linotype" charset="0"/>
                </a:rPr>
                <a:t>.</a:t>
              </a:r>
              <a:endParaRPr lang="en-GB" sz="1800" b="1" i="1" dirty="0">
                <a:solidFill>
                  <a:srgbClr val="000090"/>
                </a:solidFill>
                <a:latin typeface="Palatino Linotype" charset="0"/>
                <a:cs typeface="Palatino Linotype" charset="0"/>
              </a:endParaRPr>
            </a:p>
          </p:txBody>
        </p:sp>
        <p:pic>
          <p:nvPicPr>
            <p:cNvPr id="18" name="Image 6" descr="assemble_anomalies_eruption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5504" y="1191364"/>
              <a:ext cx="2916316" cy="422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 6" descr="assemble_anomalies_eruptions.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1" y="1529691"/>
              <a:ext cx="3169320" cy="1899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8"/>
            <p:cNvSpPr>
              <a:spLocks noChangeArrowheads="1"/>
            </p:cNvSpPr>
            <p:nvPr/>
          </p:nvSpPr>
          <p:spPr bwMode="auto">
            <a:xfrm>
              <a:off x="611505" y="3429000"/>
              <a:ext cx="222470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2000" b="1" i="1" dirty="0">
                  <a:solidFill>
                    <a:srgbClr val="000090"/>
                  </a:solidFill>
                  <a:latin typeface="Palatino Linotype" charset="0"/>
                  <a:cs typeface="Palatino Linotype" charset="0"/>
                </a:rPr>
                <a:t>Observation</a:t>
              </a:r>
            </a:p>
          </p:txBody>
        </p:sp>
        <p:pic>
          <p:nvPicPr>
            <p:cNvPr id="22" name="Image 6" descr="assemble_anomalies_eruptions.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07708" y="3266419"/>
              <a:ext cx="2895764" cy="1645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Image 6" descr="assemble_anomalies_eruptions.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229943" y="3266419"/>
              <a:ext cx="2875994" cy="1645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8"/>
            <p:cNvSpPr>
              <a:spLocks noChangeArrowheads="1"/>
            </p:cNvSpPr>
            <p:nvPr/>
          </p:nvSpPr>
          <p:spPr bwMode="auto">
            <a:xfrm>
              <a:off x="3592511" y="4839874"/>
              <a:ext cx="258753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2000" b="1" i="1" dirty="0">
                  <a:solidFill>
                    <a:srgbClr val="000090"/>
                  </a:solidFill>
                  <a:latin typeface="Palatino Linotype" charset="0"/>
                  <a:cs typeface="Palatino Linotype" charset="0"/>
                </a:rPr>
                <a:t>No initialisation and volcanic forcing</a:t>
              </a:r>
            </a:p>
          </p:txBody>
        </p:sp>
        <p:sp>
          <p:nvSpPr>
            <p:cNvPr id="26" name="Rectangle 8"/>
            <p:cNvSpPr>
              <a:spLocks noChangeArrowheads="1"/>
            </p:cNvSpPr>
            <p:nvPr/>
          </p:nvSpPr>
          <p:spPr bwMode="auto">
            <a:xfrm>
              <a:off x="6475909" y="4892710"/>
              <a:ext cx="258753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2000" b="1" i="1" dirty="0">
                  <a:solidFill>
                    <a:srgbClr val="000090"/>
                  </a:solidFill>
                  <a:latin typeface="Palatino Linotype" charset="0"/>
                  <a:cs typeface="Palatino Linotype" charset="0"/>
                </a:rPr>
                <a:t>Initialisation and no volcanic forcing</a:t>
              </a:r>
            </a:p>
          </p:txBody>
        </p:sp>
      </p:grpSp>
    </p:spTree>
    <p:extLst>
      <p:ext uri="{BB962C8B-B14F-4D97-AF65-F5344CB8AC3E}">
        <p14:creationId xmlns:p14="http://schemas.microsoft.com/office/powerpoint/2010/main" val="267427327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1"/>
          </p:nvPr>
        </p:nvSpPr>
        <p:spPr/>
        <p:txBody>
          <a:bodyPr/>
          <a:lstStyle/>
          <a:p>
            <a:pPr>
              <a:defRPr/>
            </a:pPr>
            <a:fld id="{9857CED0-F57E-FA4B-808E-B480D90D927D}" type="slidenum">
              <a:rPr lang="es-ES"/>
              <a:pPr>
                <a:defRPr/>
              </a:pPr>
              <a:t>37</a:t>
            </a:fld>
            <a:endParaRPr lang="es-ES" dirty="0"/>
          </a:p>
        </p:txBody>
      </p:sp>
      <p:sp>
        <p:nvSpPr>
          <p:cNvPr id="30722"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a:latin typeface="Century Gothic" charset="0"/>
              </a:rPr>
              <a:t>Initialisation and volcanoes</a:t>
            </a:r>
            <a:endParaRPr lang="en-US" b="1" cap="none">
              <a:latin typeface="Century Gothic" charset="0"/>
            </a:endParaRPr>
          </a:p>
        </p:txBody>
      </p:sp>
      <p:pic>
        <p:nvPicPr>
          <p:cNvPr id="46087" name="Picture 1"/>
          <p:cNvPicPr>
            <a:picLocks noChangeAspect="1" noChangeArrowheads="1"/>
          </p:cNvPicPr>
          <p:nvPr/>
        </p:nvPicPr>
        <p:blipFill>
          <a:blip r:embed="rId2">
            <a:extLst>
              <a:ext uri="{28A0092B-C50C-407E-A947-70E740481C1C}">
                <a14:useLocalDpi xmlns:a14="http://schemas.microsoft.com/office/drawing/2010/main" val="0"/>
              </a:ext>
            </a:extLst>
          </a:blip>
          <a:srcRect l="28841" r="17790"/>
          <a:stretch>
            <a:fillRect/>
          </a:stretch>
        </p:blipFill>
        <p:spPr bwMode="auto">
          <a:xfrm>
            <a:off x="7451725" y="188595"/>
            <a:ext cx="1081088" cy="771525"/>
          </a:xfrm>
          <a:prstGeom prst="rect">
            <a:avLst/>
          </a:prstGeom>
          <a:noFill/>
          <a:ln>
            <a:noFill/>
          </a:ln>
          <a:effectLst/>
          <a:extLst>
            <a:ext uri="{909E8E84-426E-40dd-AFC4-6F175D3DCCD1}">
              <a14:hiddenFill xmlns:a14="http://schemas.microsoft.com/office/drawing/2010/main">
                <a:blipFill dpi="0" rotWithShape="0">
                  <a:blip/>
                  <a:srcRect l="28841" r="177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24" name="Rectangle 7"/>
          <p:cNvSpPr>
            <a:spLocks noChangeArrowheads="1"/>
          </p:cNvSpPr>
          <p:nvPr/>
        </p:nvSpPr>
        <p:spPr bwMode="auto">
          <a:xfrm>
            <a:off x="53401" y="5600464"/>
            <a:ext cx="89963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b="1" i="1" dirty="0">
                <a:solidFill>
                  <a:srgbClr val="000090"/>
                </a:solidFill>
                <a:latin typeface="Palatino Linotype" charset="0"/>
                <a:cs typeface="Palatino Linotype" charset="0"/>
              </a:rPr>
              <a:t>Surface temperature anomalies over forecast years 1-3 after the last 3 major eruptions. Anomalies are averaged over 3 start dates (and 5 members for the simulations).</a:t>
            </a:r>
          </a:p>
        </p:txBody>
      </p:sp>
      <p:sp>
        <p:nvSpPr>
          <p:cNvPr id="13"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err="1">
                <a:solidFill>
                  <a:srgbClr val="FFFFFF"/>
                </a:solidFill>
              </a:rPr>
              <a:t>Norrköping</a:t>
            </a:r>
            <a:r>
              <a:rPr lang="en-GB" sz="1000" dirty="0">
                <a:solidFill>
                  <a:srgbClr val="FFFFFF"/>
                </a:solidFill>
              </a:rPr>
              <a:t>, </a:t>
            </a:r>
            <a:r>
              <a:rPr lang="en-GB" sz="1000" dirty="0" smtClean="0">
                <a:solidFill>
                  <a:srgbClr val="FFFFFF"/>
                </a:solidFill>
              </a:rPr>
              <a:t>September </a:t>
            </a:r>
            <a:r>
              <a:rPr lang="en-GB" sz="1000" dirty="0">
                <a:solidFill>
                  <a:srgbClr val="FFFFFF"/>
                </a:solidFill>
              </a:rPr>
              <a:t>2015</a:t>
            </a:r>
            <a:endParaRPr lang="en-US" sz="1000" dirty="0">
              <a:solidFill>
                <a:srgbClr val="FFFFFF"/>
              </a:solidFill>
            </a:endParaRPr>
          </a:p>
        </p:txBody>
      </p:sp>
      <p:grpSp>
        <p:nvGrpSpPr>
          <p:cNvPr id="14" name="Grouper 13"/>
          <p:cNvGrpSpPr/>
          <p:nvPr/>
        </p:nvGrpSpPr>
        <p:grpSpPr>
          <a:xfrm>
            <a:off x="84004" y="847489"/>
            <a:ext cx="9067836" cy="4691911"/>
            <a:chOff x="38101" y="908685"/>
            <a:chExt cx="9067836" cy="4691911"/>
          </a:xfrm>
        </p:grpSpPr>
        <p:sp>
          <p:nvSpPr>
            <p:cNvPr id="15" name="Rectangle 7"/>
            <p:cNvSpPr>
              <a:spLocks noChangeArrowheads="1"/>
            </p:cNvSpPr>
            <p:nvPr/>
          </p:nvSpPr>
          <p:spPr bwMode="auto">
            <a:xfrm>
              <a:off x="186308" y="3985099"/>
              <a:ext cx="299191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GB" sz="1800" b="1" i="1" dirty="0">
                  <a:solidFill>
                    <a:srgbClr val="000090"/>
                  </a:solidFill>
                  <a:latin typeface="Palatino Linotype" charset="0"/>
                  <a:cs typeface="Palatino Linotype" charset="0"/>
                </a:rPr>
                <a:t>Surface temperature anomalies over forecast years 1-3 </a:t>
              </a:r>
              <a:r>
                <a:rPr lang="en-GB" sz="1800" b="1" i="1" dirty="0" smtClean="0">
                  <a:solidFill>
                    <a:srgbClr val="000090"/>
                  </a:solidFill>
                  <a:latin typeface="Palatino Linotype" charset="0"/>
                  <a:cs typeface="Palatino Linotype" charset="0"/>
                </a:rPr>
                <a:t>averaged after </a:t>
              </a:r>
              <a:r>
                <a:rPr lang="en-GB" sz="1800" b="1" i="1" dirty="0">
                  <a:solidFill>
                    <a:srgbClr val="000090"/>
                  </a:solidFill>
                  <a:latin typeface="Palatino Linotype" charset="0"/>
                  <a:cs typeface="Palatino Linotype" charset="0"/>
                </a:rPr>
                <a:t>the last 3 major eruptions</a:t>
              </a:r>
              <a:r>
                <a:rPr lang="en-GB" sz="1800" b="1" i="1" dirty="0" smtClean="0">
                  <a:solidFill>
                    <a:srgbClr val="000090"/>
                  </a:solidFill>
                  <a:latin typeface="Palatino Linotype" charset="0"/>
                  <a:cs typeface="Palatino Linotype" charset="0"/>
                </a:rPr>
                <a:t>.</a:t>
              </a:r>
              <a:endParaRPr lang="en-GB" sz="1800" b="1" i="1" dirty="0">
                <a:solidFill>
                  <a:srgbClr val="000090"/>
                </a:solidFill>
                <a:latin typeface="Palatino Linotype" charset="0"/>
                <a:cs typeface="Palatino Linotype" charset="0"/>
              </a:endParaRPr>
            </a:p>
          </p:txBody>
        </p:sp>
        <p:pic>
          <p:nvPicPr>
            <p:cNvPr id="16" name="Image 6" descr="assemble_anomalies_eruption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07420" y="908685"/>
              <a:ext cx="3041390" cy="171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 6" descr="assemble_anomalies_eruptions.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5504" y="1191364"/>
              <a:ext cx="2916316" cy="422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 6" descr="assemble_anomalies_eruptions.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101" y="1529691"/>
              <a:ext cx="3169320" cy="1899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8"/>
            <p:cNvSpPr>
              <a:spLocks noChangeArrowheads="1"/>
            </p:cNvSpPr>
            <p:nvPr/>
          </p:nvSpPr>
          <p:spPr bwMode="auto">
            <a:xfrm>
              <a:off x="611505" y="3429000"/>
              <a:ext cx="222470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2000" b="1" i="1" dirty="0">
                  <a:solidFill>
                    <a:srgbClr val="000090"/>
                  </a:solidFill>
                  <a:latin typeface="Palatino Linotype" charset="0"/>
                  <a:cs typeface="Palatino Linotype" charset="0"/>
                </a:rPr>
                <a:t>Observation</a:t>
              </a:r>
            </a:p>
          </p:txBody>
        </p:sp>
        <p:sp>
          <p:nvSpPr>
            <p:cNvPr id="21" name="Rectangle 8"/>
            <p:cNvSpPr>
              <a:spLocks noChangeArrowheads="1"/>
            </p:cNvSpPr>
            <p:nvPr/>
          </p:nvSpPr>
          <p:spPr bwMode="auto">
            <a:xfrm>
              <a:off x="3615937" y="2536940"/>
              <a:ext cx="258753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2000" b="1" i="1" dirty="0">
                  <a:solidFill>
                    <a:srgbClr val="000090"/>
                  </a:solidFill>
                  <a:latin typeface="Palatino Linotype" charset="0"/>
                  <a:cs typeface="Palatino Linotype" charset="0"/>
                </a:rPr>
                <a:t>Initialisation and volcanic forcing</a:t>
              </a:r>
            </a:p>
          </p:txBody>
        </p:sp>
        <p:pic>
          <p:nvPicPr>
            <p:cNvPr id="22" name="Image 6" descr="assemble_anomalies_eruptions.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307708" y="3266419"/>
              <a:ext cx="2895764" cy="1645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Image 6" descr="assemble_anomalies_eruptions.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229943" y="3266419"/>
              <a:ext cx="2875994" cy="1645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8"/>
            <p:cNvSpPr>
              <a:spLocks noChangeArrowheads="1"/>
            </p:cNvSpPr>
            <p:nvPr/>
          </p:nvSpPr>
          <p:spPr bwMode="auto">
            <a:xfrm>
              <a:off x="3592511" y="4839874"/>
              <a:ext cx="258753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2000" b="1" i="1" dirty="0">
                  <a:solidFill>
                    <a:srgbClr val="000090"/>
                  </a:solidFill>
                  <a:latin typeface="Palatino Linotype" charset="0"/>
                  <a:cs typeface="Palatino Linotype" charset="0"/>
                </a:rPr>
                <a:t>No initialisation and volcanic forcing</a:t>
              </a:r>
            </a:p>
          </p:txBody>
        </p:sp>
        <p:sp>
          <p:nvSpPr>
            <p:cNvPr id="26" name="Rectangle 8"/>
            <p:cNvSpPr>
              <a:spLocks noChangeArrowheads="1"/>
            </p:cNvSpPr>
            <p:nvPr/>
          </p:nvSpPr>
          <p:spPr bwMode="auto">
            <a:xfrm>
              <a:off x="6475909" y="4892710"/>
              <a:ext cx="258753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2000" b="1" i="1" dirty="0">
                  <a:solidFill>
                    <a:srgbClr val="000090"/>
                  </a:solidFill>
                  <a:latin typeface="Palatino Linotype" charset="0"/>
                  <a:cs typeface="Palatino Linotype" charset="0"/>
                </a:rPr>
                <a:t>Initialisation and no volcanic forcing</a:t>
              </a:r>
            </a:p>
          </p:txBody>
        </p:sp>
      </p:grpSp>
    </p:spTree>
    <p:extLst>
      <p:ext uri="{BB962C8B-B14F-4D97-AF65-F5344CB8AC3E}">
        <p14:creationId xmlns:p14="http://schemas.microsoft.com/office/powerpoint/2010/main" val="267427327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1"/>
          </p:nvPr>
        </p:nvSpPr>
        <p:spPr/>
        <p:txBody>
          <a:bodyPr/>
          <a:lstStyle/>
          <a:p>
            <a:pPr>
              <a:defRPr/>
            </a:pPr>
            <a:fld id="{9857CED0-F57E-FA4B-808E-B480D90D927D}" type="slidenum">
              <a:rPr lang="es-ES"/>
              <a:pPr>
                <a:defRPr/>
              </a:pPr>
              <a:t>38</a:t>
            </a:fld>
            <a:endParaRPr lang="es-ES" dirty="0"/>
          </a:p>
        </p:txBody>
      </p:sp>
      <p:sp>
        <p:nvSpPr>
          <p:cNvPr id="30722"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a:latin typeface="Century Gothic" charset="0"/>
              </a:rPr>
              <a:t>Initialisation and volcanoes</a:t>
            </a:r>
            <a:endParaRPr lang="en-US" b="1" cap="none">
              <a:latin typeface="Century Gothic" charset="0"/>
            </a:endParaRPr>
          </a:p>
        </p:txBody>
      </p:sp>
      <p:pic>
        <p:nvPicPr>
          <p:cNvPr id="46087" name="Picture 1"/>
          <p:cNvPicPr>
            <a:picLocks noChangeAspect="1" noChangeArrowheads="1"/>
          </p:cNvPicPr>
          <p:nvPr/>
        </p:nvPicPr>
        <p:blipFill>
          <a:blip r:embed="rId2">
            <a:extLst>
              <a:ext uri="{28A0092B-C50C-407E-A947-70E740481C1C}">
                <a14:useLocalDpi xmlns:a14="http://schemas.microsoft.com/office/drawing/2010/main" val="0"/>
              </a:ext>
            </a:extLst>
          </a:blip>
          <a:srcRect l="28841" r="17790"/>
          <a:stretch>
            <a:fillRect/>
          </a:stretch>
        </p:blipFill>
        <p:spPr bwMode="auto">
          <a:xfrm>
            <a:off x="7451725" y="188595"/>
            <a:ext cx="1081088" cy="771525"/>
          </a:xfrm>
          <a:prstGeom prst="rect">
            <a:avLst/>
          </a:prstGeom>
          <a:noFill/>
          <a:ln>
            <a:noFill/>
          </a:ln>
          <a:effectLst/>
          <a:extLst>
            <a:ext uri="{909E8E84-426E-40dd-AFC4-6F175D3DCCD1}">
              <a14:hiddenFill xmlns:a14="http://schemas.microsoft.com/office/drawing/2010/main">
                <a:blipFill dpi="0" rotWithShape="0">
                  <a:blip/>
                  <a:srcRect l="28841" r="177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24" name="Rectangle 7"/>
          <p:cNvSpPr>
            <a:spLocks noChangeArrowheads="1"/>
          </p:cNvSpPr>
          <p:nvPr/>
        </p:nvSpPr>
        <p:spPr bwMode="auto">
          <a:xfrm>
            <a:off x="53401" y="5600464"/>
            <a:ext cx="89963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b="1" i="1" dirty="0">
                <a:solidFill>
                  <a:srgbClr val="000090"/>
                </a:solidFill>
                <a:latin typeface="Palatino Linotype" charset="0"/>
                <a:cs typeface="Palatino Linotype" charset="0"/>
              </a:rPr>
              <a:t>Surface temperature anomalies over forecast years 1-3 after the last 3 major eruptions. Anomalies are averaged over 3 start dates (and 5 members for the simulations).</a:t>
            </a:r>
          </a:p>
        </p:txBody>
      </p:sp>
      <p:sp>
        <p:nvSpPr>
          <p:cNvPr id="13"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err="1">
                <a:solidFill>
                  <a:srgbClr val="FFFFFF"/>
                </a:solidFill>
              </a:rPr>
              <a:t>Norrköping</a:t>
            </a:r>
            <a:r>
              <a:rPr lang="en-GB" sz="1000" dirty="0">
                <a:solidFill>
                  <a:srgbClr val="FFFFFF"/>
                </a:solidFill>
              </a:rPr>
              <a:t>, </a:t>
            </a:r>
            <a:r>
              <a:rPr lang="en-GB" sz="1000" dirty="0" smtClean="0">
                <a:solidFill>
                  <a:srgbClr val="FFFFFF"/>
                </a:solidFill>
              </a:rPr>
              <a:t>September </a:t>
            </a:r>
            <a:r>
              <a:rPr lang="en-GB" sz="1000" dirty="0">
                <a:solidFill>
                  <a:srgbClr val="FFFFFF"/>
                </a:solidFill>
              </a:rPr>
              <a:t>2015</a:t>
            </a:r>
            <a:endParaRPr lang="en-US" sz="1000" dirty="0">
              <a:solidFill>
                <a:srgbClr val="FFFFFF"/>
              </a:solidFill>
            </a:endParaRPr>
          </a:p>
        </p:txBody>
      </p:sp>
      <p:grpSp>
        <p:nvGrpSpPr>
          <p:cNvPr id="14" name="Grouper 13"/>
          <p:cNvGrpSpPr/>
          <p:nvPr/>
        </p:nvGrpSpPr>
        <p:grpSpPr>
          <a:xfrm>
            <a:off x="84004" y="847489"/>
            <a:ext cx="9184955" cy="4691911"/>
            <a:chOff x="38101" y="908685"/>
            <a:chExt cx="9184955" cy="4691911"/>
          </a:xfrm>
        </p:grpSpPr>
        <p:sp>
          <p:nvSpPr>
            <p:cNvPr id="15" name="Rectangle 7"/>
            <p:cNvSpPr>
              <a:spLocks noChangeArrowheads="1"/>
            </p:cNvSpPr>
            <p:nvPr/>
          </p:nvSpPr>
          <p:spPr bwMode="auto">
            <a:xfrm>
              <a:off x="186308" y="3985099"/>
              <a:ext cx="299191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GB" sz="1800" b="1" i="1" dirty="0">
                  <a:solidFill>
                    <a:srgbClr val="000090"/>
                  </a:solidFill>
                  <a:latin typeface="Palatino Linotype" charset="0"/>
                  <a:cs typeface="Palatino Linotype" charset="0"/>
                </a:rPr>
                <a:t>Surface temperature anomalies over forecast years 1-3 </a:t>
              </a:r>
              <a:r>
                <a:rPr lang="en-GB" sz="1800" b="1" i="1" dirty="0" smtClean="0">
                  <a:solidFill>
                    <a:srgbClr val="000090"/>
                  </a:solidFill>
                  <a:latin typeface="Palatino Linotype" charset="0"/>
                  <a:cs typeface="Palatino Linotype" charset="0"/>
                </a:rPr>
                <a:t>averaged after </a:t>
              </a:r>
              <a:r>
                <a:rPr lang="en-GB" sz="1800" b="1" i="1" dirty="0">
                  <a:solidFill>
                    <a:srgbClr val="000090"/>
                  </a:solidFill>
                  <a:latin typeface="Palatino Linotype" charset="0"/>
                  <a:cs typeface="Palatino Linotype" charset="0"/>
                </a:rPr>
                <a:t>the last 3 major eruptions</a:t>
              </a:r>
              <a:r>
                <a:rPr lang="en-GB" sz="1800" b="1" i="1" dirty="0" smtClean="0">
                  <a:solidFill>
                    <a:srgbClr val="000090"/>
                  </a:solidFill>
                  <a:latin typeface="Palatino Linotype" charset="0"/>
                  <a:cs typeface="Palatino Linotype" charset="0"/>
                </a:rPr>
                <a:t>.</a:t>
              </a:r>
              <a:endParaRPr lang="en-GB" sz="1800" b="1" i="1" dirty="0">
                <a:solidFill>
                  <a:srgbClr val="000090"/>
                </a:solidFill>
                <a:latin typeface="Palatino Linotype" charset="0"/>
                <a:cs typeface="Palatino Linotype" charset="0"/>
              </a:endParaRPr>
            </a:p>
          </p:txBody>
        </p:sp>
        <p:pic>
          <p:nvPicPr>
            <p:cNvPr id="16" name="Image 6" descr="assemble_anomalies_eruption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07420" y="908685"/>
              <a:ext cx="3041390" cy="171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 7" descr="idealized_anomaly_year1-3_difftas.png"/>
            <p:cNvPicPr>
              <a:picLocks noChangeAspect="1"/>
            </p:cNvPicPr>
            <p:nvPr/>
          </p:nvPicPr>
          <p:blipFill>
            <a:blip r:embed="rId4">
              <a:extLst>
                <a:ext uri="{28A0092B-C50C-407E-A947-70E740481C1C}">
                  <a14:useLocalDpi xmlns:a14="http://schemas.microsoft.com/office/drawing/2010/main" val="0"/>
                </a:ext>
              </a:extLst>
            </a:blip>
            <a:srcRect b="13866"/>
            <a:stretch>
              <a:fillRect/>
            </a:stretch>
          </p:blipFill>
          <p:spPr bwMode="auto">
            <a:xfrm>
              <a:off x="6158078" y="945585"/>
              <a:ext cx="2900789" cy="1635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 6" descr="assemble_anomalies_eruptions.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5504" y="1191364"/>
              <a:ext cx="2916316" cy="422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 6" descr="assemble_anomalies_eruptions.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8101" y="1529691"/>
              <a:ext cx="3169320" cy="1899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8"/>
            <p:cNvSpPr>
              <a:spLocks noChangeArrowheads="1"/>
            </p:cNvSpPr>
            <p:nvPr/>
          </p:nvSpPr>
          <p:spPr bwMode="auto">
            <a:xfrm>
              <a:off x="611505" y="3429000"/>
              <a:ext cx="222470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2000" b="1" i="1" dirty="0">
                  <a:solidFill>
                    <a:srgbClr val="000090"/>
                  </a:solidFill>
                  <a:latin typeface="Palatino Linotype" charset="0"/>
                  <a:cs typeface="Palatino Linotype" charset="0"/>
                </a:rPr>
                <a:t>Observation</a:t>
              </a:r>
            </a:p>
          </p:txBody>
        </p:sp>
        <p:sp>
          <p:nvSpPr>
            <p:cNvPr id="21" name="Rectangle 8"/>
            <p:cNvSpPr>
              <a:spLocks noChangeArrowheads="1"/>
            </p:cNvSpPr>
            <p:nvPr/>
          </p:nvSpPr>
          <p:spPr bwMode="auto">
            <a:xfrm>
              <a:off x="3615937" y="2536940"/>
              <a:ext cx="258753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2000" b="1" i="1" dirty="0">
                  <a:solidFill>
                    <a:srgbClr val="000090"/>
                  </a:solidFill>
                  <a:latin typeface="Palatino Linotype" charset="0"/>
                  <a:cs typeface="Palatino Linotype" charset="0"/>
                </a:rPr>
                <a:t>Initialisation and volcanic forcing</a:t>
              </a:r>
            </a:p>
          </p:txBody>
        </p:sp>
        <p:pic>
          <p:nvPicPr>
            <p:cNvPr id="22" name="Image 6" descr="assemble_anomalies_eruptions.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307708" y="3266419"/>
              <a:ext cx="2895764" cy="1645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8"/>
            <p:cNvSpPr>
              <a:spLocks noChangeArrowheads="1"/>
            </p:cNvSpPr>
            <p:nvPr/>
          </p:nvSpPr>
          <p:spPr bwMode="auto">
            <a:xfrm>
              <a:off x="6012179" y="2536940"/>
              <a:ext cx="321087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GB" sz="2000" b="1" i="1" dirty="0">
                  <a:solidFill>
                    <a:srgbClr val="000090"/>
                  </a:solidFill>
                  <a:latin typeface="Palatino Linotype" charset="0"/>
                  <a:cs typeface="Palatino Linotype" charset="0"/>
                </a:rPr>
                <a:t>Initialisation and idealized volcanic forcing</a:t>
              </a:r>
            </a:p>
          </p:txBody>
        </p:sp>
        <p:pic>
          <p:nvPicPr>
            <p:cNvPr id="24" name="Image 6" descr="assemble_anomalies_eruptions.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229943" y="3266419"/>
              <a:ext cx="2875994" cy="1645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8"/>
            <p:cNvSpPr>
              <a:spLocks noChangeArrowheads="1"/>
            </p:cNvSpPr>
            <p:nvPr/>
          </p:nvSpPr>
          <p:spPr bwMode="auto">
            <a:xfrm>
              <a:off x="3592511" y="4839874"/>
              <a:ext cx="258753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2000" b="1" i="1" dirty="0">
                  <a:solidFill>
                    <a:srgbClr val="000090"/>
                  </a:solidFill>
                  <a:latin typeface="Palatino Linotype" charset="0"/>
                  <a:cs typeface="Palatino Linotype" charset="0"/>
                </a:rPr>
                <a:t>No initialisation and volcanic forcing</a:t>
              </a:r>
            </a:p>
          </p:txBody>
        </p:sp>
        <p:sp>
          <p:nvSpPr>
            <p:cNvPr id="26" name="Rectangle 8"/>
            <p:cNvSpPr>
              <a:spLocks noChangeArrowheads="1"/>
            </p:cNvSpPr>
            <p:nvPr/>
          </p:nvSpPr>
          <p:spPr bwMode="auto">
            <a:xfrm>
              <a:off x="6475909" y="4892710"/>
              <a:ext cx="258753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2000" b="1" i="1" dirty="0">
                  <a:solidFill>
                    <a:srgbClr val="000090"/>
                  </a:solidFill>
                  <a:latin typeface="Palatino Linotype" charset="0"/>
                  <a:cs typeface="Palatino Linotype" charset="0"/>
                </a:rPr>
                <a:t>Initialisation and no volcanic forcing</a:t>
              </a:r>
            </a:p>
          </p:txBody>
        </p:sp>
      </p:grpSp>
    </p:spTree>
    <p:extLst>
      <p:ext uri="{BB962C8B-B14F-4D97-AF65-F5344CB8AC3E}">
        <p14:creationId xmlns:p14="http://schemas.microsoft.com/office/powerpoint/2010/main" val="125362521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1" descr="sarychev_volcan_nasa.jpeg"/>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7515" t="-17" r="26722" b="17"/>
          <a:stretch/>
        </p:blipFill>
        <p:spPr>
          <a:xfrm rot="16200000">
            <a:off x="1850367" y="151455"/>
            <a:ext cx="5083222" cy="6840858"/>
          </a:xfrm>
          <a:prstGeom prst="rect">
            <a:avLst/>
          </a:prstGeom>
          <a:effectLst>
            <a:outerShdw blurRad="50800" dist="50800" dir="5400000" algn="ctr" rotWithShape="0">
              <a:srgbClr val="000000">
                <a:alpha val="4000"/>
              </a:srgbClr>
            </a:outerShdw>
          </a:effectLst>
        </p:spPr>
      </p:pic>
      <p:sp>
        <p:nvSpPr>
          <p:cNvPr id="5" name="Slide Number Placeholder 5"/>
          <p:cNvSpPr>
            <a:spLocks noGrp="1"/>
          </p:cNvSpPr>
          <p:nvPr>
            <p:ph type="sldNum" sz="quarter" idx="11"/>
          </p:nvPr>
        </p:nvSpPr>
        <p:spPr/>
        <p:txBody>
          <a:bodyPr/>
          <a:lstStyle/>
          <a:p>
            <a:pPr>
              <a:defRPr/>
            </a:pPr>
            <a:fld id="{FEEDE119-5AF5-9C41-B1F8-A6D3D5F51E17}" type="slidenum">
              <a:rPr lang="es-ES"/>
              <a:pPr>
                <a:defRPr/>
              </a:pPr>
              <a:t>39</a:t>
            </a:fld>
            <a:endParaRPr lang="es-ES" dirty="0"/>
          </a:p>
        </p:txBody>
      </p:sp>
      <p:pic>
        <p:nvPicPr>
          <p:cNvPr id="7177"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28841" r="17790" b="14144"/>
          <a:stretch/>
        </p:blipFill>
        <p:spPr bwMode="auto">
          <a:xfrm>
            <a:off x="7451725" y="188595"/>
            <a:ext cx="1081088" cy="661988"/>
          </a:xfrm>
          <a:prstGeom prst="rect">
            <a:avLst/>
          </a:prstGeom>
          <a:noFill/>
          <a:ln>
            <a:noFill/>
          </a:ln>
          <a:effectLst/>
          <a:extLst>
            <a:ext uri="{909E8E84-426E-40dd-AFC4-6F175D3DCCD1}">
              <a14:hiddenFill xmlns:a14="http://schemas.microsoft.com/office/drawing/2010/main">
                <a:blipFill dpi="0" rotWithShape="0">
                  <a:blip/>
                  <a:srcRect l="28841" r="177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7412" name="Text Box 3"/>
          <p:cNvSpPr txBox="1">
            <a:spLocks noChangeArrowheads="1"/>
          </p:cNvSpPr>
          <p:nvPr/>
        </p:nvSpPr>
        <p:spPr bwMode="auto">
          <a:xfrm>
            <a:off x="971550" y="3644900"/>
            <a:ext cx="7200900" cy="2468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2400"/>
              </a:spcAft>
              <a:buSzPct val="100000"/>
              <a:buFont typeface="Times New Roman" charset="0"/>
              <a:buChar char="→"/>
            </a:pPr>
            <a:r>
              <a:rPr lang="en-GB" b="1" dirty="0">
                <a:solidFill>
                  <a:srgbClr val="000080"/>
                </a:solidFill>
                <a:latin typeface="Palatino Linotype" charset="0"/>
              </a:rPr>
              <a:t> </a:t>
            </a:r>
            <a:r>
              <a:rPr lang="en-GB" dirty="0">
                <a:solidFill>
                  <a:srgbClr val="000080"/>
                </a:solidFill>
                <a:latin typeface="Palatino Linotype" charset="0"/>
              </a:rPr>
              <a:t>Climate response to volcanoes</a:t>
            </a:r>
          </a:p>
          <a:p>
            <a:pPr eaLnBrk="1" hangingPunct="1">
              <a:spcAft>
                <a:spcPts val="2400"/>
              </a:spcAft>
              <a:buSzPct val="100000"/>
              <a:buFont typeface="Times New Roman" charset="0"/>
              <a:buChar char="→"/>
            </a:pPr>
            <a:r>
              <a:rPr lang="en-GB" dirty="0">
                <a:solidFill>
                  <a:srgbClr val="000080"/>
                </a:solidFill>
                <a:latin typeface="Palatino Linotype" charset="0"/>
                <a:sym typeface="Symbol" charset="0"/>
              </a:rPr>
              <a:t> Initialisation and volcanic forcing in forecasts</a:t>
            </a:r>
          </a:p>
          <a:p>
            <a:pPr eaLnBrk="1" hangingPunct="1">
              <a:spcAft>
                <a:spcPts val="2400"/>
              </a:spcAft>
              <a:buSzPct val="100000"/>
              <a:buFont typeface="Times New Roman" charset="0"/>
              <a:buChar char="→"/>
            </a:pPr>
            <a:r>
              <a:rPr lang="en-GB" b="1" dirty="0">
                <a:solidFill>
                  <a:srgbClr val="000080"/>
                </a:solidFill>
                <a:latin typeface="Palatino Linotype" charset="0"/>
                <a:sym typeface="Symbol" charset="0"/>
              </a:rPr>
              <a:t> </a:t>
            </a:r>
            <a:r>
              <a:rPr lang="en-GB" b="1" dirty="0" smtClean="0">
                <a:solidFill>
                  <a:srgbClr val="000080"/>
                </a:solidFill>
                <a:latin typeface="Palatino Linotype" charset="0"/>
                <a:sym typeface="Symbol" charset="0"/>
              </a:rPr>
              <a:t>Forecasts skill</a:t>
            </a:r>
          </a:p>
          <a:p>
            <a:pPr eaLnBrk="1" hangingPunct="1">
              <a:spcAft>
                <a:spcPts val="2400"/>
              </a:spcAft>
              <a:buSzPct val="100000"/>
              <a:buFont typeface="Times New Roman" charset="0"/>
              <a:buChar char="→"/>
            </a:pPr>
            <a:r>
              <a:rPr lang="en-GB" dirty="0">
                <a:solidFill>
                  <a:srgbClr val="000080"/>
                </a:solidFill>
                <a:latin typeface="Palatino Linotype" charset="0"/>
                <a:sym typeface="Symbol" charset="0"/>
              </a:rPr>
              <a:t> Volcanic signal and the AMO </a:t>
            </a:r>
            <a:r>
              <a:rPr lang="en-GB" dirty="0" smtClean="0">
                <a:solidFill>
                  <a:srgbClr val="000080"/>
                </a:solidFill>
                <a:latin typeface="Palatino Linotype" charset="0"/>
                <a:sym typeface="Symbol" charset="0"/>
              </a:rPr>
              <a:t>state</a:t>
            </a:r>
            <a:endParaRPr lang="en-GB" dirty="0">
              <a:solidFill>
                <a:srgbClr val="000080"/>
              </a:solidFill>
              <a:latin typeface="Palatino Linotype" charset="0"/>
              <a:sym typeface="Symbol" charset="0"/>
            </a:endParaRPr>
          </a:p>
        </p:txBody>
      </p:sp>
      <p:sp>
        <p:nvSpPr>
          <p:cNvPr id="8"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err="1">
                <a:solidFill>
                  <a:srgbClr val="FFFFFF"/>
                </a:solidFill>
              </a:rPr>
              <a:t>Norrköping</a:t>
            </a:r>
            <a:r>
              <a:rPr lang="en-GB" sz="1000" dirty="0">
                <a:solidFill>
                  <a:srgbClr val="FFFFFF"/>
                </a:solidFill>
              </a:rPr>
              <a:t>, </a:t>
            </a:r>
            <a:r>
              <a:rPr lang="en-GB" sz="1000" dirty="0" smtClean="0">
                <a:solidFill>
                  <a:srgbClr val="FFFFFF"/>
                </a:solidFill>
              </a:rPr>
              <a:t>September </a:t>
            </a:r>
            <a:r>
              <a:rPr lang="en-GB" sz="1000" dirty="0">
                <a:solidFill>
                  <a:srgbClr val="FFFFFF"/>
                </a:solidFill>
              </a:rPr>
              <a:t>2015</a:t>
            </a:r>
            <a:endParaRPr lang="en-US" sz="1000" dirty="0">
              <a:solidFill>
                <a:srgbClr val="FFFFFF"/>
              </a:solidFill>
            </a:endParaRPr>
          </a:p>
        </p:txBody>
      </p:sp>
    </p:spTree>
    <p:extLst>
      <p:ext uri="{BB962C8B-B14F-4D97-AF65-F5344CB8AC3E}">
        <p14:creationId xmlns:p14="http://schemas.microsoft.com/office/powerpoint/2010/main" val="43558216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1"/>
          </p:nvPr>
        </p:nvSpPr>
        <p:spPr/>
        <p:txBody>
          <a:bodyPr/>
          <a:lstStyle/>
          <a:p>
            <a:pPr>
              <a:defRPr/>
            </a:pPr>
            <a:fld id="{81C09667-AC69-3545-99E2-1C5F7929DB71}" type="slidenum">
              <a:rPr lang="es-ES"/>
              <a:pPr>
                <a:defRPr/>
              </a:pPr>
              <a:t>4</a:t>
            </a:fld>
            <a:endParaRPr lang="es-ES" dirty="0"/>
          </a:p>
        </p:txBody>
      </p:sp>
      <p:sp>
        <p:nvSpPr>
          <p:cNvPr id="16386" name="Título 1"/>
          <p:cNvSpPr>
            <a:spLocks noGrp="1"/>
          </p:cNvSpPr>
          <p:nvPr>
            <p:ph type="title"/>
          </p:nvPr>
        </p:nvSpPr>
        <p:spPr bwMode="auto"/>
        <p:txBody>
          <a:bodyPr wrap="square" numCol="1" anchorCtr="0" compatLnSpc="1">
            <a:prstTxWarp prst="textNoShape">
              <a:avLst/>
            </a:prstTxWarp>
          </a:bodyPr>
          <a:lstStyle/>
          <a:p>
            <a:pPr algn="ctr" eaLnBrk="1" hangingPunct="1"/>
            <a:r>
              <a:rPr lang="en-GB" b="1" cap="none" dirty="0">
                <a:latin typeface="Century Gothic" charset="0"/>
              </a:rPr>
              <a:t>Introduction</a:t>
            </a:r>
            <a:endParaRPr lang="en-US" b="1" cap="none" dirty="0">
              <a:latin typeface="Century Gothic" charset="0"/>
            </a:endParaRPr>
          </a:p>
        </p:txBody>
      </p:sp>
      <p:pic>
        <p:nvPicPr>
          <p:cNvPr id="7177" name="Picture 1"/>
          <p:cNvPicPr>
            <a:picLocks noChangeAspect="1" noChangeArrowheads="1"/>
          </p:cNvPicPr>
          <p:nvPr/>
        </p:nvPicPr>
        <p:blipFill>
          <a:blip r:embed="rId3">
            <a:extLst>
              <a:ext uri="{28A0092B-C50C-407E-A947-70E740481C1C}">
                <a14:useLocalDpi xmlns:a14="http://schemas.microsoft.com/office/drawing/2010/main" val="0"/>
              </a:ext>
            </a:extLst>
          </a:blip>
          <a:srcRect l="28841" r="17790"/>
          <a:stretch>
            <a:fillRect/>
          </a:stretch>
        </p:blipFill>
        <p:spPr bwMode="auto">
          <a:xfrm>
            <a:off x="7451725" y="188595"/>
            <a:ext cx="1081088" cy="771525"/>
          </a:xfrm>
          <a:prstGeom prst="rect">
            <a:avLst/>
          </a:prstGeom>
          <a:noFill/>
          <a:ln>
            <a:noFill/>
          </a:ln>
          <a:effectLst/>
          <a:extLst>
            <a:ext uri="{909E8E84-426E-40dd-AFC4-6F175D3DCCD1}">
              <a14:hiddenFill xmlns:a14="http://schemas.microsoft.com/office/drawing/2010/main">
                <a:blipFill dpi="0" rotWithShape="0">
                  <a:blip/>
                  <a:srcRect l="28841" r="177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6389" name="Rectangle 21"/>
          <p:cNvSpPr>
            <a:spLocks noChangeArrowheads="1"/>
          </p:cNvSpPr>
          <p:nvPr/>
        </p:nvSpPr>
        <p:spPr bwMode="auto">
          <a:xfrm>
            <a:off x="251459" y="1127065"/>
            <a:ext cx="684085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Aft>
                <a:spcPts val="1200"/>
              </a:spcAft>
              <a:buSzPct val="100000"/>
            </a:pPr>
            <a:r>
              <a:rPr lang="en-GB" sz="2000" b="1" dirty="0" smtClean="0">
                <a:solidFill>
                  <a:srgbClr val="FF0000"/>
                </a:solidFill>
                <a:latin typeface="Palatino Linotype" charset="0"/>
                <a:cs typeface="Palatino Linotype" charset="0"/>
                <a:sym typeface="Symbol" charset="0"/>
              </a:rPr>
              <a:t>NAO changes after volcanoes in the </a:t>
            </a:r>
            <a:r>
              <a:rPr lang="en-GB" sz="2000" b="1" dirty="0" smtClean="0">
                <a:solidFill>
                  <a:srgbClr val="FF0000"/>
                </a:solidFill>
                <a:latin typeface="Palatino Linotype" charset="0"/>
                <a:cs typeface="Palatino Linotype" charset="0"/>
                <a:sym typeface="Symbol" charset="0"/>
              </a:rPr>
              <a:t>scientific literature</a:t>
            </a:r>
            <a:endParaRPr lang="en-GB" sz="2000" b="1" dirty="0">
              <a:solidFill>
                <a:srgbClr val="FF0000"/>
              </a:solidFill>
              <a:latin typeface="Palatino Linotype" charset="0"/>
              <a:cs typeface="Palatino Linotype" charset="0"/>
              <a:sym typeface="Symbol" charset="0"/>
            </a:endParaRPr>
          </a:p>
        </p:txBody>
      </p:sp>
      <p:sp>
        <p:nvSpPr>
          <p:cNvPr id="19" name="Rectangle 1"/>
          <p:cNvSpPr>
            <a:spLocks noChangeArrowheads="1"/>
          </p:cNvSpPr>
          <p:nvPr/>
        </p:nvSpPr>
        <p:spPr bwMode="auto">
          <a:xfrm>
            <a:off x="0" y="1905238"/>
            <a:ext cx="8904288"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Aft>
                <a:spcPts val="1200"/>
              </a:spcAft>
              <a:buSzPct val="100000"/>
              <a:buFont typeface="Times New Roman" charset="0"/>
              <a:buChar char="→"/>
            </a:pPr>
            <a:r>
              <a:rPr lang="en-GB" sz="2000" b="1" dirty="0" smtClean="0">
                <a:solidFill>
                  <a:srgbClr val="000080"/>
                </a:solidFill>
                <a:latin typeface="Palatino Linotype" charset="0"/>
                <a:cs typeface="Palatino Linotype" charset="0"/>
                <a:sym typeface="Symbol" charset="0"/>
              </a:rPr>
              <a:t> </a:t>
            </a:r>
            <a:r>
              <a:rPr lang="en-GB" sz="2000" b="1" dirty="0">
                <a:solidFill>
                  <a:srgbClr val="000080"/>
                </a:solidFill>
                <a:latin typeface="Palatino Linotype" charset="0"/>
                <a:cs typeface="Palatino Linotype" charset="0"/>
              </a:rPr>
              <a:t>Ortega et al. (2015): “Considering proxy data, a positive NAO emerges two years after strong volcanic eruptions”.</a:t>
            </a:r>
          </a:p>
          <a:p>
            <a:pPr>
              <a:spcAft>
                <a:spcPts val="1200"/>
              </a:spcAft>
              <a:buSzPct val="100000"/>
              <a:buFont typeface="Times New Roman" charset="0"/>
              <a:buChar char="→"/>
            </a:pPr>
            <a:r>
              <a:rPr lang="en-GB" sz="2000" b="1" dirty="0" smtClean="0">
                <a:solidFill>
                  <a:srgbClr val="000080"/>
                </a:solidFill>
                <a:latin typeface="Palatino Linotype" charset="0"/>
                <a:cs typeface="Palatino Linotype" charset="0"/>
                <a:sym typeface="Symbol" charset="0"/>
              </a:rPr>
              <a:t> </a:t>
            </a:r>
            <a:r>
              <a:rPr lang="en-GB" sz="2000" b="1" dirty="0" err="1" smtClean="0">
                <a:solidFill>
                  <a:srgbClr val="000080"/>
                </a:solidFill>
                <a:latin typeface="Palatino Linotype" charset="0"/>
                <a:cs typeface="Palatino Linotype" charset="0"/>
                <a:sym typeface="Symbol" charset="0"/>
              </a:rPr>
              <a:t>Robock</a:t>
            </a:r>
            <a:r>
              <a:rPr lang="en-GB" sz="2000" b="1" dirty="0" smtClean="0">
                <a:solidFill>
                  <a:srgbClr val="000080"/>
                </a:solidFill>
                <a:latin typeface="Palatino Linotype" charset="0"/>
                <a:cs typeface="Palatino Linotype" charset="0"/>
                <a:sym typeface="Symbol" charset="0"/>
              </a:rPr>
              <a:t> (2000), </a:t>
            </a:r>
            <a:r>
              <a:rPr lang="en-GB" sz="2000" b="1" dirty="0" err="1" smtClean="0">
                <a:solidFill>
                  <a:srgbClr val="000080"/>
                </a:solidFill>
                <a:latin typeface="Palatino Linotype" charset="0"/>
                <a:cs typeface="Palatino Linotype" charset="0"/>
                <a:sym typeface="Symbol" charset="0"/>
              </a:rPr>
              <a:t>Stenchikov</a:t>
            </a:r>
            <a:r>
              <a:rPr lang="en-GB" sz="2000" b="1" dirty="0" smtClean="0">
                <a:solidFill>
                  <a:srgbClr val="000080"/>
                </a:solidFill>
                <a:latin typeface="Palatino Linotype" charset="0"/>
                <a:cs typeface="Palatino Linotype" charset="0"/>
                <a:sym typeface="Symbol" charset="0"/>
              </a:rPr>
              <a:t> et al, 2002: “We model a NAO+ intensification the 1</a:t>
            </a:r>
            <a:r>
              <a:rPr lang="en-GB" sz="2000" b="1" baseline="30000" dirty="0" smtClean="0">
                <a:solidFill>
                  <a:srgbClr val="000080"/>
                </a:solidFill>
                <a:latin typeface="Palatino Linotype" charset="0"/>
                <a:cs typeface="Palatino Linotype" charset="0"/>
                <a:sym typeface="Symbol" charset="0"/>
              </a:rPr>
              <a:t>st</a:t>
            </a:r>
            <a:r>
              <a:rPr lang="en-GB" sz="2000" b="1" dirty="0" smtClean="0">
                <a:solidFill>
                  <a:srgbClr val="000080"/>
                </a:solidFill>
                <a:latin typeface="Palatino Linotype" charset="0"/>
                <a:cs typeface="Palatino Linotype" charset="0"/>
                <a:sym typeface="Symbol" charset="0"/>
              </a:rPr>
              <a:t> and the 2</a:t>
            </a:r>
            <a:r>
              <a:rPr lang="en-GB" sz="2000" b="1" baseline="30000" dirty="0" smtClean="0">
                <a:solidFill>
                  <a:srgbClr val="000080"/>
                </a:solidFill>
                <a:latin typeface="Palatino Linotype" charset="0"/>
                <a:cs typeface="Palatino Linotype" charset="0"/>
                <a:sym typeface="Symbol" charset="0"/>
              </a:rPr>
              <a:t>nd</a:t>
            </a:r>
            <a:r>
              <a:rPr lang="en-GB" sz="2000" b="1" dirty="0" smtClean="0">
                <a:solidFill>
                  <a:srgbClr val="000080"/>
                </a:solidFill>
                <a:latin typeface="Palatino Linotype" charset="0"/>
                <a:cs typeface="Palatino Linotype" charset="0"/>
                <a:sym typeface="Symbol" charset="0"/>
              </a:rPr>
              <a:t> winters after large tropical eruptions”.</a:t>
            </a:r>
          </a:p>
          <a:p>
            <a:pPr>
              <a:spcAft>
                <a:spcPts val="1200"/>
              </a:spcAft>
              <a:buSzPct val="100000"/>
              <a:buFont typeface="Times New Roman" charset="0"/>
              <a:buChar char="→"/>
            </a:pPr>
            <a:r>
              <a:rPr lang="en-GB" sz="2000" b="1" dirty="0" smtClean="0">
                <a:solidFill>
                  <a:srgbClr val="000080"/>
                </a:solidFill>
                <a:latin typeface="Palatino Linotype" charset="0"/>
                <a:cs typeface="Palatino Linotype" charset="0"/>
                <a:sym typeface="Symbol" charset="0"/>
              </a:rPr>
              <a:t> Driscoll et al. (2012): “CMIP5 models fail to reproduce the NAO+ intensification observed the two winters following major eruptions”.</a:t>
            </a:r>
          </a:p>
          <a:p>
            <a:pPr>
              <a:spcAft>
                <a:spcPts val="1200"/>
              </a:spcAft>
              <a:buSzPct val="100000"/>
              <a:buFont typeface="Times New Roman" charset="0"/>
              <a:buChar char="→"/>
            </a:pPr>
            <a:r>
              <a:rPr lang="en-GB" sz="2000" b="1" dirty="0">
                <a:solidFill>
                  <a:srgbClr val="000080"/>
                </a:solidFill>
                <a:latin typeface="Palatino Linotype" charset="0"/>
                <a:cs typeface="Palatino Linotype" charset="0"/>
                <a:sym typeface="Symbol" charset="0"/>
              </a:rPr>
              <a:t> </a:t>
            </a:r>
            <a:r>
              <a:rPr lang="en-GB" sz="2000" b="1" dirty="0" err="1" smtClean="0">
                <a:solidFill>
                  <a:srgbClr val="000080"/>
                </a:solidFill>
                <a:latin typeface="Palatino Linotype" charset="0"/>
                <a:cs typeface="Palatino Linotype" charset="0"/>
                <a:sym typeface="Symbol" charset="0"/>
              </a:rPr>
              <a:t>Toohey</a:t>
            </a:r>
            <a:r>
              <a:rPr lang="en-GB" sz="2000" b="1" dirty="0" smtClean="0">
                <a:solidFill>
                  <a:srgbClr val="000080"/>
                </a:solidFill>
                <a:latin typeface="Palatino Linotype" charset="0"/>
                <a:cs typeface="Palatino Linotype" charset="0"/>
                <a:sym typeface="Symbol" charset="0"/>
              </a:rPr>
              <a:t> et al., 2014: “We do not model any significant change of the polar vortex the 1</a:t>
            </a:r>
            <a:r>
              <a:rPr lang="en-GB" sz="2000" b="1" baseline="30000" dirty="0" smtClean="0">
                <a:solidFill>
                  <a:srgbClr val="000080"/>
                </a:solidFill>
                <a:latin typeface="Palatino Linotype" charset="0"/>
                <a:cs typeface="Palatino Linotype" charset="0"/>
                <a:sym typeface="Symbol" charset="0"/>
              </a:rPr>
              <a:t>st</a:t>
            </a:r>
            <a:r>
              <a:rPr lang="en-GB" sz="2000" b="1" dirty="0" smtClean="0">
                <a:solidFill>
                  <a:srgbClr val="000080"/>
                </a:solidFill>
                <a:latin typeface="Palatino Linotype" charset="0"/>
                <a:cs typeface="Palatino Linotype" charset="0"/>
                <a:sym typeface="Symbol" charset="0"/>
              </a:rPr>
              <a:t> winter following a Pinatubo-like eruption in simulations forced by observed forcing. The dynamical response to such eruption is strongly dependent on the space-time structure of the forcing”.</a:t>
            </a:r>
          </a:p>
        </p:txBody>
      </p:sp>
      <p:sp>
        <p:nvSpPr>
          <p:cNvPr id="20"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smtClean="0">
                <a:solidFill>
                  <a:srgbClr val="FFFFFF"/>
                </a:solidFill>
              </a:rPr>
              <a:t>Paris, November 2015</a:t>
            </a:r>
            <a:endParaRPr lang="en-US" sz="1000" dirty="0">
              <a:solidFill>
                <a:srgbClr val="FFFFFF"/>
              </a:solidFill>
            </a:endParaRPr>
          </a:p>
        </p:txBody>
      </p:sp>
    </p:spTree>
    <p:extLst>
      <p:ext uri="{BB962C8B-B14F-4D97-AF65-F5344CB8AC3E}">
        <p14:creationId xmlns:p14="http://schemas.microsoft.com/office/powerpoint/2010/main" val="233887730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1"/>
          </p:nvPr>
        </p:nvSpPr>
        <p:spPr/>
        <p:txBody>
          <a:bodyPr/>
          <a:lstStyle/>
          <a:p>
            <a:pPr>
              <a:defRPr/>
            </a:pPr>
            <a:fld id="{3B34F11C-91A9-854C-A816-2AEF2DCB2CF2}" type="slidenum">
              <a:rPr lang="es-ES"/>
              <a:pPr>
                <a:defRPr/>
              </a:pPr>
              <a:t>40</a:t>
            </a:fld>
            <a:endParaRPr lang="es-ES" dirty="0"/>
          </a:p>
        </p:txBody>
      </p:sp>
      <p:sp>
        <p:nvSpPr>
          <p:cNvPr id="32770"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a:latin typeface="Century Gothic" charset="0"/>
              </a:rPr>
              <a:t>Correlation and RMSE</a:t>
            </a:r>
            <a:endParaRPr lang="en-US" b="1" cap="none">
              <a:latin typeface="Century Gothic" charset="0"/>
            </a:endParaRPr>
          </a:p>
        </p:txBody>
      </p:sp>
      <p:pic>
        <p:nvPicPr>
          <p:cNvPr id="46087" name="Picture 1"/>
          <p:cNvPicPr>
            <a:picLocks noChangeAspect="1" noChangeArrowheads="1"/>
          </p:cNvPicPr>
          <p:nvPr/>
        </p:nvPicPr>
        <p:blipFill>
          <a:blip r:embed="rId3">
            <a:extLst>
              <a:ext uri="{28A0092B-C50C-407E-A947-70E740481C1C}">
                <a14:useLocalDpi xmlns:a14="http://schemas.microsoft.com/office/drawing/2010/main" val="0"/>
              </a:ext>
            </a:extLst>
          </a:blip>
          <a:srcRect l="28841" r="17790"/>
          <a:stretch>
            <a:fillRect/>
          </a:stretch>
        </p:blipFill>
        <p:spPr bwMode="auto">
          <a:xfrm>
            <a:off x="7451725" y="188595"/>
            <a:ext cx="1081088" cy="771525"/>
          </a:xfrm>
          <a:prstGeom prst="rect">
            <a:avLst/>
          </a:prstGeom>
          <a:noFill/>
          <a:ln>
            <a:noFill/>
          </a:ln>
          <a:effectLst/>
          <a:extLst>
            <a:ext uri="{909E8E84-426E-40dd-AFC4-6F175D3DCCD1}">
              <a14:hiddenFill xmlns:a14="http://schemas.microsoft.com/office/drawing/2010/main">
                <a:blipFill dpi="0" rotWithShape="0">
                  <a:blip/>
                  <a:srcRect l="28841" r="177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2772" name="Image 3" descr="assemble_anomalies_startdates.ps"/>
          <p:cNvPicPr>
            <a:picLocks noChangeAspect="1"/>
          </p:cNvPicPr>
          <p:nvPr/>
        </p:nvPicPr>
        <p:blipFill rotWithShape="1">
          <a:blip r:embed="rId4">
            <a:extLst>
              <a:ext uri="{28A0092B-C50C-407E-A947-70E740481C1C}">
                <a14:useLocalDpi xmlns:a14="http://schemas.microsoft.com/office/drawing/2010/main" val="0"/>
              </a:ext>
            </a:extLst>
          </a:blip>
          <a:srcRect l="7224" t="36197" r="51109" b="41107"/>
          <a:stretch/>
        </p:blipFill>
        <p:spPr bwMode="auto">
          <a:xfrm>
            <a:off x="852028" y="1284472"/>
            <a:ext cx="5058551" cy="3901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Connecteur droit 2"/>
          <p:cNvCxnSpPr/>
          <p:nvPr/>
        </p:nvCxnSpPr>
        <p:spPr>
          <a:xfrm>
            <a:off x="6372225" y="1989138"/>
            <a:ext cx="554038" cy="0"/>
          </a:xfrm>
          <a:prstGeom prst="line">
            <a:avLst/>
          </a:prstGeom>
          <a:ln w="63500">
            <a:solidFill>
              <a:srgbClr val="3FDE31"/>
            </a:solidFill>
          </a:ln>
        </p:spPr>
        <p:style>
          <a:lnRef idx="2">
            <a:schemeClr val="accent1"/>
          </a:lnRef>
          <a:fillRef idx="0">
            <a:schemeClr val="accent1"/>
          </a:fillRef>
          <a:effectRef idx="1">
            <a:schemeClr val="accent1"/>
          </a:effectRef>
          <a:fontRef idx="minor">
            <a:schemeClr val="tx1"/>
          </a:fontRef>
        </p:style>
      </p:cxnSp>
      <p:sp>
        <p:nvSpPr>
          <p:cNvPr id="32774" name="Rectangle 7"/>
          <p:cNvSpPr>
            <a:spLocks noChangeArrowheads="1"/>
          </p:cNvSpPr>
          <p:nvPr/>
        </p:nvSpPr>
        <p:spPr bwMode="auto">
          <a:xfrm>
            <a:off x="6994525" y="1671638"/>
            <a:ext cx="21542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b="1" i="1">
                <a:solidFill>
                  <a:srgbClr val="000090"/>
                </a:solidFill>
                <a:latin typeface="Palatino Linotype" charset="0"/>
                <a:cs typeface="Palatino Linotype" charset="0"/>
              </a:rPr>
              <a:t>Volcanoes without initialisation</a:t>
            </a:r>
          </a:p>
        </p:txBody>
      </p:sp>
      <p:cxnSp>
        <p:nvCxnSpPr>
          <p:cNvPr id="13" name="Connecteur droit 12"/>
          <p:cNvCxnSpPr/>
          <p:nvPr/>
        </p:nvCxnSpPr>
        <p:spPr>
          <a:xfrm>
            <a:off x="6394450" y="2665413"/>
            <a:ext cx="552450" cy="0"/>
          </a:xfrm>
          <a:prstGeom prst="line">
            <a:avLst/>
          </a:prstGeom>
          <a:ln w="63500">
            <a:solidFill>
              <a:srgbClr val="FF0000"/>
            </a:solidFill>
          </a:ln>
        </p:spPr>
        <p:style>
          <a:lnRef idx="2">
            <a:schemeClr val="accent1"/>
          </a:lnRef>
          <a:fillRef idx="0">
            <a:schemeClr val="accent1"/>
          </a:fillRef>
          <a:effectRef idx="1">
            <a:schemeClr val="accent1"/>
          </a:effectRef>
          <a:fontRef idx="minor">
            <a:schemeClr val="tx1"/>
          </a:fontRef>
        </p:style>
      </p:cxnSp>
      <p:sp>
        <p:nvSpPr>
          <p:cNvPr id="32776" name="Rectangle 7"/>
          <p:cNvSpPr>
            <a:spLocks noChangeArrowheads="1"/>
          </p:cNvSpPr>
          <p:nvPr/>
        </p:nvSpPr>
        <p:spPr bwMode="auto">
          <a:xfrm>
            <a:off x="6994525" y="2349500"/>
            <a:ext cx="21542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b="1" i="1">
                <a:solidFill>
                  <a:srgbClr val="000090"/>
                </a:solidFill>
                <a:latin typeface="Palatino Linotype" charset="0"/>
                <a:cs typeface="Palatino Linotype" charset="0"/>
              </a:rPr>
              <a:t>Volcanoes with initialisation</a:t>
            </a:r>
          </a:p>
        </p:txBody>
      </p:sp>
      <p:cxnSp>
        <p:nvCxnSpPr>
          <p:cNvPr id="15" name="Connecteur droit 14"/>
          <p:cNvCxnSpPr/>
          <p:nvPr/>
        </p:nvCxnSpPr>
        <p:spPr>
          <a:xfrm>
            <a:off x="6423025" y="3386138"/>
            <a:ext cx="554038" cy="0"/>
          </a:xfrm>
          <a:prstGeom prst="line">
            <a:avLst/>
          </a:prstGeom>
          <a:ln w="63500">
            <a:solidFill>
              <a:schemeClr val="accent3"/>
            </a:solidFill>
          </a:ln>
        </p:spPr>
        <p:style>
          <a:lnRef idx="2">
            <a:schemeClr val="accent1"/>
          </a:lnRef>
          <a:fillRef idx="0">
            <a:schemeClr val="accent1"/>
          </a:fillRef>
          <a:effectRef idx="1">
            <a:schemeClr val="accent1"/>
          </a:effectRef>
          <a:fontRef idx="minor">
            <a:schemeClr val="tx1"/>
          </a:fontRef>
        </p:style>
      </p:cxnSp>
      <p:sp>
        <p:nvSpPr>
          <p:cNvPr id="32778" name="Rectangle 7"/>
          <p:cNvSpPr>
            <a:spLocks noChangeArrowheads="1"/>
          </p:cNvSpPr>
          <p:nvPr/>
        </p:nvSpPr>
        <p:spPr bwMode="auto">
          <a:xfrm>
            <a:off x="6994525" y="3068638"/>
            <a:ext cx="21542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b="1" i="1">
                <a:solidFill>
                  <a:srgbClr val="000090"/>
                </a:solidFill>
                <a:latin typeface="Palatino Linotype" charset="0"/>
                <a:cs typeface="Palatino Linotype" charset="0"/>
              </a:rPr>
              <a:t>Initialisation without volcanoes</a:t>
            </a:r>
          </a:p>
        </p:txBody>
      </p:sp>
      <p:cxnSp>
        <p:nvCxnSpPr>
          <p:cNvPr id="17" name="Connecteur droit 16"/>
          <p:cNvCxnSpPr/>
          <p:nvPr/>
        </p:nvCxnSpPr>
        <p:spPr>
          <a:xfrm>
            <a:off x="6437313" y="4105275"/>
            <a:ext cx="554037" cy="0"/>
          </a:xfrm>
          <a:prstGeom prst="line">
            <a:avLst/>
          </a:prstGeom>
          <a:ln w="63500">
            <a:solidFill>
              <a:srgbClr val="D9B20A"/>
            </a:solidFill>
          </a:ln>
        </p:spPr>
        <p:style>
          <a:lnRef idx="2">
            <a:schemeClr val="accent1"/>
          </a:lnRef>
          <a:fillRef idx="0">
            <a:schemeClr val="accent1"/>
          </a:fillRef>
          <a:effectRef idx="1">
            <a:schemeClr val="accent1"/>
          </a:effectRef>
          <a:fontRef idx="minor">
            <a:schemeClr val="tx1"/>
          </a:fontRef>
        </p:style>
      </p:cxnSp>
      <p:sp>
        <p:nvSpPr>
          <p:cNvPr id="32780" name="Rectangle 7"/>
          <p:cNvSpPr>
            <a:spLocks noChangeArrowheads="1"/>
          </p:cNvSpPr>
          <p:nvPr/>
        </p:nvSpPr>
        <p:spPr bwMode="auto">
          <a:xfrm>
            <a:off x="6996113" y="3789363"/>
            <a:ext cx="215265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b="1" i="1">
                <a:solidFill>
                  <a:srgbClr val="000090"/>
                </a:solidFill>
                <a:latin typeface="Palatino Linotype" charset="0"/>
                <a:cs typeface="Palatino Linotype" charset="0"/>
              </a:rPr>
              <a:t>Initialisation with idealized volcanic forcing</a:t>
            </a:r>
          </a:p>
        </p:txBody>
      </p:sp>
      <p:sp>
        <p:nvSpPr>
          <p:cNvPr id="32781" name="Rectangle 7"/>
          <p:cNvSpPr>
            <a:spLocks noChangeArrowheads="1"/>
          </p:cNvSpPr>
          <p:nvPr/>
        </p:nvSpPr>
        <p:spPr bwMode="auto">
          <a:xfrm>
            <a:off x="-79375" y="5508625"/>
            <a:ext cx="78914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b="1" i="1" dirty="0">
                <a:solidFill>
                  <a:srgbClr val="000090"/>
                </a:solidFill>
                <a:latin typeface="Palatino Linotype" charset="0"/>
                <a:cs typeface="Palatino Linotype" charset="0"/>
              </a:rPr>
              <a:t>Correlation </a:t>
            </a:r>
            <a:r>
              <a:rPr lang="en-GB" sz="1800" b="1" i="1" dirty="0" smtClean="0">
                <a:solidFill>
                  <a:srgbClr val="000090"/>
                </a:solidFill>
                <a:latin typeface="Palatino Linotype" charset="0"/>
                <a:cs typeface="Palatino Linotype" charset="0"/>
              </a:rPr>
              <a:t>for </a:t>
            </a:r>
            <a:r>
              <a:rPr lang="en-GB" sz="1800" b="1" i="1" dirty="0">
                <a:solidFill>
                  <a:srgbClr val="000090"/>
                </a:solidFill>
                <a:latin typeface="Palatino Linotype" charset="0"/>
                <a:cs typeface="Palatino Linotype" charset="0"/>
              </a:rPr>
              <a:t>12 and 36 month smoothed running mean anomalies. Differences between </a:t>
            </a:r>
            <a:r>
              <a:rPr lang="en-GB" sz="1800" b="1" i="1" dirty="0" err="1">
                <a:solidFill>
                  <a:srgbClr val="000090"/>
                </a:solidFill>
                <a:latin typeface="Palatino Linotype" charset="0"/>
                <a:cs typeface="Palatino Linotype" charset="0"/>
              </a:rPr>
              <a:t>hindcasts</a:t>
            </a:r>
            <a:r>
              <a:rPr lang="en-GB" sz="1800" b="1" i="1" dirty="0">
                <a:solidFill>
                  <a:srgbClr val="000090"/>
                </a:solidFill>
                <a:latin typeface="Palatino Linotype" charset="0"/>
                <a:cs typeface="Palatino Linotype" charset="0"/>
              </a:rPr>
              <a:t> are not statistically significant.</a:t>
            </a:r>
          </a:p>
        </p:txBody>
      </p:sp>
      <p:sp>
        <p:nvSpPr>
          <p:cNvPr id="16"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err="1">
                <a:solidFill>
                  <a:srgbClr val="FFFFFF"/>
                </a:solidFill>
              </a:rPr>
              <a:t>Norrköping</a:t>
            </a:r>
            <a:r>
              <a:rPr lang="en-GB" sz="1000" dirty="0">
                <a:solidFill>
                  <a:srgbClr val="FFFFFF"/>
                </a:solidFill>
              </a:rPr>
              <a:t>, </a:t>
            </a:r>
            <a:r>
              <a:rPr lang="en-GB" sz="1000" dirty="0" smtClean="0">
                <a:solidFill>
                  <a:srgbClr val="FFFFFF"/>
                </a:solidFill>
              </a:rPr>
              <a:t>September </a:t>
            </a:r>
            <a:r>
              <a:rPr lang="en-GB" sz="1000" dirty="0">
                <a:solidFill>
                  <a:srgbClr val="FFFFFF"/>
                </a:solidFill>
              </a:rPr>
              <a:t>2015</a:t>
            </a:r>
            <a:endParaRPr lang="en-US" sz="1000" dirty="0">
              <a:solidFill>
                <a:srgbClr val="FFFFFF"/>
              </a:solidFill>
            </a:endParaRPr>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1"/>
          </p:nvPr>
        </p:nvSpPr>
        <p:spPr/>
        <p:txBody>
          <a:bodyPr/>
          <a:lstStyle/>
          <a:p>
            <a:pPr>
              <a:defRPr/>
            </a:pPr>
            <a:fld id="{38F6E3F3-A2BC-C24B-BF64-F6655C034B10}" type="slidenum">
              <a:rPr lang="es-ES"/>
              <a:pPr>
                <a:defRPr/>
              </a:pPr>
              <a:t>41</a:t>
            </a:fld>
            <a:endParaRPr lang="es-ES" dirty="0"/>
          </a:p>
        </p:txBody>
      </p:sp>
      <p:sp>
        <p:nvSpPr>
          <p:cNvPr id="34818"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a:latin typeface="Century Gothic" charset="0"/>
              </a:rPr>
              <a:t>Correlation and RMSE</a:t>
            </a:r>
            <a:endParaRPr lang="en-US" b="1" cap="none">
              <a:latin typeface="Century Gothic" charset="0"/>
            </a:endParaRPr>
          </a:p>
        </p:txBody>
      </p:sp>
      <p:pic>
        <p:nvPicPr>
          <p:cNvPr id="46087" name="Picture 1"/>
          <p:cNvPicPr>
            <a:picLocks noChangeAspect="1" noChangeArrowheads="1"/>
          </p:cNvPicPr>
          <p:nvPr/>
        </p:nvPicPr>
        <p:blipFill>
          <a:blip r:embed="rId3">
            <a:extLst>
              <a:ext uri="{28A0092B-C50C-407E-A947-70E740481C1C}">
                <a14:useLocalDpi xmlns:a14="http://schemas.microsoft.com/office/drawing/2010/main" val="0"/>
              </a:ext>
            </a:extLst>
          </a:blip>
          <a:srcRect l="28841" r="17790"/>
          <a:stretch>
            <a:fillRect/>
          </a:stretch>
        </p:blipFill>
        <p:spPr bwMode="auto">
          <a:xfrm>
            <a:off x="7451725" y="188595"/>
            <a:ext cx="1081088" cy="771525"/>
          </a:xfrm>
          <a:prstGeom prst="rect">
            <a:avLst/>
          </a:prstGeom>
          <a:noFill/>
          <a:ln>
            <a:noFill/>
          </a:ln>
          <a:effectLst/>
          <a:extLst>
            <a:ext uri="{909E8E84-426E-40dd-AFC4-6F175D3DCCD1}">
              <a14:hiddenFill xmlns:a14="http://schemas.microsoft.com/office/drawing/2010/main">
                <a:blipFill dpi="0" rotWithShape="0">
                  <a:blip/>
                  <a:srcRect l="28841" r="177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4821" name="Rectangle 13"/>
          <p:cNvSpPr>
            <a:spLocks noChangeArrowheads="1"/>
          </p:cNvSpPr>
          <p:nvPr/>
        </p:nvSpPr>
        <p:spPr bwMode="auto">
          <a:xfrm>
            <a:off x="4237038" y="3671888"/>
            <a:ext cx="785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b="1" i="1">
                <a:solidFill>
                  <a:srgbClr val="000090"/>
                </a:solidFill>
                <a:latin typeface="Palatino Linotype" charset="0"/>
                <a:cs typeface="Palatino Linotype" charset="0"/>
              </a:rPr>
              <a:t>Y 1-3</a:t>
            </a:r>
          </a:p>
        </p:txBody>
      </p:sp>
      <p:sp>
        <p:nvSpPr>
          <p:cNvPr id="34822" name="Rectangle 14"/>
          <p:cNvSpPr>
            <a:spLocks noChangeArrowheads="1"/>
          </p:cNvSpPr>
          <p:nvPr/>
        </p:nvSpPr>
        <p:spPr bwMode="auto">
          <a:xfrm>
            <a:off x="4000500" y="5183188"/>
            <a:ext cx="1262063"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b="1" i="1">
                <a:solidFill>
                  <a:srgbClr val="000090"/>
                </a:solidFill>
                <a:latin typeface="Palatino Linotype" charset="0"/>
                <a:cs typeface="Palatino Linotype" charset="0"/>
              </a:rPr>
              <a:t>Y 3-5</a:t>
            </a:r>
          </a:p>
        </p:txBody>
      </p:sp>
      <p:sp>
        <p:nvSpPr>
          <p:cNvPr id="34823" name="Rectangle 15"/>
          <p:cNvSpPr>
            <a:spLocks noChangeArrowheads="1"/>
          </p:cNvSpPr>
          <p:nvPr/>
        </p:nvSpPr>
        <p:spPr bwMode="auto">
          <a:xfrm>
            <a:off x="4281488" y="2349500"/>
            <a:ext cx="584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b="1" i="1">
                <a:solidFill>
                  <a:srgbClr val="000090"/>
                </a:solidFill>
                <a:latin typeface="Palatino Linotype" charset="0"/>
                <a:cs typeface="Palatino Linotype" charset="0"/>
              </a:rPr>
              <a:t>Y 1</a:t>
            </a:r>
          </a:p>
        </p:txBody>
      </p:sp>
      <p:pic>
        <p:nvPicPr>
          <p:cNvPr id="34824" name="Image 1" descr="assemble_correl_volcans.png"/>
          <p:cNvPicPr>
            <a:picLocks noChangeAspect="1"/>
          </p:cNvPicPr>
          <p:nvPr/>
        </p:nvPicPr>
        <p:blipFill>
          <a:blip r:embed="rId4">
            <a:extLst>
              <a:ext uri="{28A0092B-C50C-407E-A947-70E740481C1C}">
                <a14:useLocalDpi xmlns:a14="http://schemas.microsoft.com/office/drawing/2010/main" val="0"/>
              </a:ext>
            </a:extLst>
          </a:blip>
          <a:srcRect l="8171" t="9431" r="7413" b="85855"/>
          <a:stretch>
            <a:fillRect/>
          </a:stretch>
        </p:blipFill>
        <p:spPr bwMode="auto">
          <a:xfrm>
            <a:off x="251460" y="984879"/>
            <a:ext cx="3898898"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7" name="Rectangle 8"/>
          <p:cNvSpPr>
            <a:spLocks noChangeArrowheads="1"/>
          </p:cNvSpPr>
          <p:nvPr/>
        </p:nvSpPr>
        <p:spPr bwMode="auto">
          <a:xfrm>
            <a:off x="-1588" y="3429000"/>
            <a:ext cx="143986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600" b="1" i="1">
                <a:solidFill>
                  <a:srgbClr val="000090"/>
                </a:solidFill>
                <a:latin typeface="Palatino Linotype" charset="0"/>
                <a:cs typeface="Palatino Linotype" charset="0"/>
              </a:rPr>
              <a:t>Correlation with initialisation and volcanoes</a:t>
            </a:r>
          </a:p>
        </p:txBody>
      </p:sp>
      <p:sp>
        <p:nvSpPr>
          <p:cNvPr id="20" name="Accolade ouvrante 19"/>
          <p:cNvSpPr/>
          <p:nvPr/>
        </p:nvSpPr>
        <p:spPr>
          <a:xfrm>
            <a:off x="1273175" y="1690688"/>
            <a:ext cx="465138" cy="4435475"/>
          </a:xfrm>
          <a:prstGeom prst="leftBrace">
            <a:avLst>
              <a:gd name="adj1" fmla="val 8333"/>
              <a:gd name="adj2" fmla="val 50391"/>
            </a:avLst>
          </a:prstGeom>
          <a:ln>
            <a:solidFill>
              <a:srgbClr val="0000FF"/>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GB">
              <a:solidFill>
                <a:srgbClr val="0000FF"/>
              </a:solidFill>
            </a:endParaRPr>
          </a:p>
        </p:txBody>
      </p:sp>
      <p:pic>
        <p:nvPicPr>
          <p:cNvPr id="34831" name="Image 1" descr="assemble_correl_volcans.png"/>
          <p:cNvPicPr>
            <a:picLocks noChangeAspect="1"/>
          </p:cNvPicPr>
          <p:nvPr/>
        </p:nvPicPr>
        <p:blipFill>
          <a:blip r:embed="rId4">
            <a:extLst>
              <a:ext uri="{28A0092B-C50C-407E-A947-70E740481C1C}">
                <a14:useLocalDpi xmlns:a14="http://schemas.microsoft.com/office/drawing/2010/main" val="0"/>
              </a:ext>
            </a:extLst>
          </a:blip>
          <a:srcRect l="9717" t="17896" r="64505" b="71666"/>
          <a:stretch>
            <a:fillRect/>
          </a:stretch>
        </p:blipFill>
        <p:spPr bwMode="auto">
          <a:xfrm>
            <a:off x="1681163" y="1673225"/>
            <a:ext cx="2654300"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3" name="Image 1" descr="assemble_correl_volcans.png"/>
          <p:cNvPicPr>
            <a:picLocks noChangeAspect="1"/>
          </p:cNvPicPr>
          <p:nvPr/>
        </p:nvPicPr>
        <p:blipFill>
          <a:blip r:embed="rId4">
            <a:extLst>
              <a:ext uri="{28A0092B-C50C-407E-A947-70E740481C1C}">
                <a14:useLocalDpi xmlns:a14="http://schemas.microsoft.com/office/drawing/2010/main" val="0"/>
              </a:ext>
            </a:extLst>
          </a:blip>
          <a:srcRect l="9717" t="35605" r="64505" b="53958"/>
          <a:stretch>
            <a:fillRect/>
          </a:stretch>
        </p:blipFill>
        <p:spPr bwMode="auto">
          <a:xfrm>
            <a:off x="1687513" y="3170238"/>
            <a:ext cx="2655887" cy="152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4" name="Image 1" descr="assemble_correl_volcans.png"/>
          <p:cNvPicPr>
            <a:picLocks noChangeAspect="1"/>
          </p:cNvPicPr>
          <p:nvPr/>
        </p:nvPicPr>
        <p:blipFill>
          <a:blip r:embed="rId4">
            <a:extLst>
              <a:ext uri="{28A0092B-C50C-407E-A947-70E740481C1C}">
                <a14:useLocalDpi xmlns:a14="http://schemas.microsoft.com/office/drawing/2010/main" val="0"/>
              </a:ext>
            </a:extLst>
          </a:blip>
          <a:srcRect l="9717" t="53316" r="64505" b="36247"/>
          <a:stretch>
            <a:fillRect/>
          </a:stretch>
        </p:blipFill>
        <p:spPr bwMode="auto">
          <a:xfrm>
            <a:off x="1687513" y="4684713"/>
            <a:ext cx="2655887" cy="152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err="1">
                <a:solidFill>
                  <a:srgbClr val="FFFFFF"/>
                </a:solidFill>
              </a:rPr>
              <a:t>Norrköping</a:t>
            </a:r>
            <a:r>
              <a:rPr lang="en-GB" sz="1000" dirty="0">
                <a:solidFill>
                  <a:srgbClr val="FFFFFF"/>
                </a:solidFill>
              </a:rPr>
              <a:t>, </a:t>
            </a:r>
            <a:r>
              <a:rPr lang="en-GB" sz="1000" dirty="0" smtClean="0">
                <a:solidFill>
                  <a:srgbClr val="FFFFFF"/>
                </a:solidFill>
              </a:rPr>
              <a:t>September </a:t>
            </a:r>
            <a:r>
              <a:rPr lang="en-GB" sz="1000" dirty="0">
                <a:solidFill>
                  <a:srgbClr val="FFFFFF"/>
                </a:solidFill>
              </a:rPr>
              <a:t>2015</a:t>
            </a:r>
            <a:endParaRPr lang="en-US" sz="1000" dirty="0">
              <a:solidFill>
                <a:srgbClr val="FFFFFF"/>
              </a:solidFill>
            </a:endParaRP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1"/>
          </p:nvPr>
        </p:nvSpPr>
        <p:spPr/>
        <p:txBody>
          <a:bodyPr/>
          <a:lstStyle/>
          <a:p>
            <a:pPr>
              <a:defRPr/>
            </a:pPr>
            <a:fld id="{38F6E3F3-A2BC-C24B-BF64-F6655C034B10}" type="slidenum">
              <a:rPr lang="es-ES"/>
              <a:pPr>
                <a:defRPr/>
              </a:pPr>
              <a:t>42</a:t>
            </a:fld>
            <a:endParaRPr lang="es-ES" dirty="0"/>
          </a:p>
        </p:txBody>
      </p:sp>
      <p:sp>
        <p:nvSpPr>
          <p:cNvPr id="34818"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a:latin typeface="Century Gothic" charset="0"/>
              </a:rPr>
              <a:t>Correlation and RMSE</a:t>
            </a:r>
            <a:endParaRPr lang="en-US" b="1" cap="none">
              <a:latin typeface="Century Gothic" charset="0"/>
            </a:endParaRPr>
          </a:p>
        </p:txBody>
      </p:sp>
      <p:pic>
        <p:nvPicPr>
          <p:cNvPr id="46087" name="Picture 1"/>
          <p:cNvPicPr>
            <a:picLocks noChangeAspect="1" noChangeArrowheads="1"/>
          </p:cNvPicPr>
          <p:nvPr/>
        </p:nvPicPr>
        <p:blipFill>
          <a:blip r:embed="rId3">
            <a:extLst>
              <a:ext uri="{28A0092B-C50C-407E-A947-70E740481C1C}">
                <a14:useLocalDpi xmlns:a14="http://schemas.microsoft.com/office/drawing/2010/main" val="0"/>
              </a:ext>
            </a:extLst>
          </a:blip>
          <a:srcRect l="28841" r="17790"/>
          <a:stretch>
            <a:fillRect/>
          </a:stretch>
        </p:blipFill>
        <p:spPr bwMode="auto">
          <a:xfrm>
            <a:off x="7451725" y="188595"/>
            <a:ext cx="1081088" cy="771525"/>
          </a:xfrm>
          <a:prstGeom prst="rect">
            <a:avLst/>
          </a:prstGeom>
          <a:noFill/>
          <a:ln>
            <a:noFill/>
          </a:ln>
          <a:effectLst/>
          <a:extLst>
            <a:ext uri="{909E8E84-426E-40dd-AFC4-6F175D3DCCD1}">
              <a14:hiddenFill xmlns:a14="http://schemas.microsoft.com/office/drawing/2010/main">
                <a:blipFill dpi="0" rotWithShape="0">
                  <a:blip/>
                  <a:srcRect l="28841" r="177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4820" name="Rectangle 8"/>
          <p:cNvSpPr>
            <a:spLocks noChangeArrowheads="1"/>
          </p:cNvSpPr>
          <p:nvPr/>
        </p:nvSpPr>
        <p:spPr bwMode="auto">
          <a:xfrm>
            <a:off x="7767638" y="3184525"/>
            <a:ext cx="14382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600" b="1" i="1">
                <a:solidFill>
                  <a:srgbClr val="000090"/>
                </a:solidFill>
                <a:latin typeface="Palatino Linotype" charset="0"/>
                <a:cs typeface="Palatino Linotype" charset="0"/>
              </a:rPr>
              <a:t>Correlation increase with observed volcanic forcing</a:t>
            </a:r>
          </a:p>
        </p:txBody>
      </p:sp>
      <p:sp>
        <p:nvSpPr>
          <p:cNvPr id="34821" name="Rectangle 13"/>
          <p:cNvSpPr>
            <a:spLocks noChangeArrowheads="1"/>
          </p:cNvSpPr>
          <p:nvPr/>
        </p:nvSpPr>
        <p:spPr bwMode="auto">
          <a:xfrm>
            <a:off x="4237038" y="3671888"/>
            <a:ext cx="785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b="1" i="1">
                <a:solidFill>
                  <a:srgbClr val="000090"/>
                </a:solidFill>
                <a:latin typeface="Palatino Linotype" charset="0"/>
                <a:cs typeface="Palatino Linotype" charset="0"/>
              </a:rPr>
              <a:t>Y 1-3</a:t>
            </a:r>
          </a:p>
        </p:txBody>
      </p:sp>
      <p:sp>
        <p:nvSpPr>
          <p:cNvPr id="34822" name="Rectangle 14"/>
          <p:cNvSpPr>
            <a:spLocks noChangeArrowheads="1"/>
          </p:cNvSpPr>
          <p:nvPr/>
        </p:nvSpPr>
        <p:spPr bwMode="auto">
          <a:xfrm>
            <a:off x="4000500" y="5183188"/>
            <a:ext cx="1262063"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b="1" i="1">
                <a:solidFill>
                  <a:srgbClr val="000090"/>
                </a:solidFill>
                <a:latin typeface="Palatino Linotype" charset="0"/>
                <a:cs typeface="Palatino Linotype" charset="0"/>
              </a:rPr>
              <a:t>Y 3-5</a:t>
            </a:r>
          </a:p>
        </p:txBody>
      </p:sp>
      <p:sp>
        <p:nvSpPr>
          <p:cNvPr id="34823" name="Rectangle 15"/>
          <p:cNvSpPr>
            <a:spLocks noChangeArrowheads="1"/>
          </p:cNvSpPr>
          <p:nvPr/>
        </p:nvSpPr>
        <p:spPr bwMode="auto">
          <a:xfrm>
            <a:off x="4281488" y="2349500"/>
            <a:ext cx="584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b="1" i="1">
                <a:solidFill>
                  <a:srgbClr val="000090"/>
                </a:solidFill>
                <a:latin typeface="Palatino Linotype" charset="0"/>
                <a:cs typeface="Palatino Linotype" charset="0"/>
              </a:rPr>
              <a:t>Y 1</a:t>
            </a:r>
          </a:p>
        </p:txBody>
      </p:sp>
      <p:pic>
        <p:nvPicPr>
          <p:cNvPr id="34824" name="Image 1" descr="assemble_correl_volcans.png"/>
          <p:cNvPicPr>
            <a:picLocks noChangeAspect="1"/>
          </p:cNvPicPr>
          <p:nvPr/>
        </p:nvPicPr>
        <p:blipFill>
          <a:blip r:embed="rId4">
            <a:extLst>
              <a:ext uri="{28A0092B-C50C-407E-A947-70E740481C1C}">
                <a14:useLocalDpi xmlns:a14="http://schemas.microsoft.com/office/drawing/2010/main" val="0"/>
              </a:ext>
            </a:extLst>
          </a:blip>
          <a:srcRect l="8171" t="9431" r="7413" b="85855"/>
          <a:stretch>
            <a:fillRect/>
          </a:stretch>
        </p:blipFill>
        <p:spPr bwMode="auto">
          <a:xfrm>
            <a:off x="251460" y="984879"/>
            <a:ext cx="3898898"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5" name="Image 13" descr="assemble_correl_volcans.png"/>
          <p:cNvPicPr>
            <a:picLocks noChangeAspect="1"/>
          </p:cNvPicPr>
          <p:nvPr/>
        </p:nvPicPr>
        <p:blipFill>
          <a:blip r:embed="rId4">
            <a:extLst>
              <a:ext uri="{28A0092B-C50C-407E-A947-70E740481C1C}">
                <a14:useLocalDpi xmlns:a14="http://schemas.microsoft.com/office/drawing/2010/main" val="0"/>
              </a:ext>
            </a:extLst>
          </a:blip>
          <a:srcRect l="64656" t="35638" r="8890" b="54095"/>
          <a:stretch>
            <a:fillRect/>
          </a:stretch>
        </p:blipFill>
        <p:spPr bwMode="auto">
          <a:xfrm>
            <a:off x="4894263" y="3184525"/>
            <a:ext cx="2693987"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6" name="Image 15" descr="assemble_correl_volcans.png"/>
          <p:cNvPicPr>
            <a:picLocks noChangeAspect="1"/>
          </p:cNvPicPr>
          <p:nvPr/>
        </p:nvPicPr>
        <p:blipFill>
          <a:blip r:embed="rId4">
            <a:extLst>
              <a:ext uri="{28A0092B-C50C-407E-A947-70E740481C1C}">
                <a14:useLocalDpi xmlns:a14="http://schemas.microsoft.com/office/drawing/2010/main" val="0"/>
              </a:ext>
            </a:extLst>
          </a:blip>
          <a:srcRect l="64656" t="53297" r="8890" b="36766"/>
          <a:stretch>
            <a:fillRect/>
          </a:stretch>
        </p:blipFill>
        <p:spPr bwMode="auto">
          <a:xfrm>
            <a:off x="4891088" y="4694238"/>
            <a:ext cx="2693987"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7" name="Rectangle 8"/>
          <p:cNvSpPr>
            <a:spLocks noChangeArrowheads="1"/>
          </p:cNvSpPr>
          <p:nvPr/>
        </p:nvSpPr>
        <p:spPr bwMode="auto">
          <a:xfrm>
            <a:off x="-1588" y="3429000"/>
            <a:ext cx="143986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600" b="1" i="1">
                <a:solidFill>
                  <a:srgbClr val="000090"/>
                </a:solidFill>
                <a:latin typeface="Palatino Linotype" charset="0"/>
                <a:cs typeface="Palatino Linotype" charset="0"/>
              </a:rPr>
              <a:t>Correlation with initialisation and volcanoes</a:t>
            </a:r>
          </a:p>
        </p:txBody>
      </p:sp>
      <p:sp>
        <p:nvSpPr>
          <p:cNvPr id="4" name="Accolade ouvrante 3"/>
          <p:cNvSpPr/>
          <p:nvPr/>
        </p:nvSpPr>
        <p:spPr>
          <a:xfrm rot="10800000">
            <a:off x="7451725" y="1690688"/>
            <a:ext cx="409575" cy="4435475"/>
          </a:xfrm>
          <a:prstGeom prst="leftBrace">
            <a:avLst>
              <a:gd name="adj1" fmla="val 8333"/>
              <a:gd name="adj2" fmla="val 50314"/>
            </a:avLst>
          </a:prstGeom>
          <a:ln>
            <a:solidFill>
              <a:srgbClr val="0000FF"/>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GB">
              <a:solidFill>
                <a:srgbClr val="0000FF"/>
              </a:solidFill>
            </a:endParaRPr>
          </a:p>
        </p:txBody>
      </p:sp>
      <p:sp>
        <p:nvSpPr>
          <p:cNvPr id="20" name="Accolade ouvrante 19"/>
          <p:cNvSpPr/>
          <p:nvPr/>
        </p:nvSpPr>
        <p:spPr>
          <a:xfrm>
            <a:off x="1273175" y="1690688"/>
            <a:ext cx="465138" cy="4435475"/>
          </a:xfrm>
          <a:prstGeom prst="leftBrace">
            <a:avLst>
              <a:gd name="adj1" fmla="val 8333"/>
              <a:gd name="adj2" fmla="val 50391"/>
            </a:avLst>
          </a:prstGeom>
          <a:ln>
            <a:solidFill>
              <a:srgbClr val="0000FF"/>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GB">
              <a:solidFill>
                <a:srgbClr val="0000FF"/>
              </a:solidFill>
            </a:endParaRPr>
          </a:p>
        </p:txBody>
      </p:sp>
      <p:pic>
        <p:nvPicPr>
          <p:cNvPr id="34831" name="Image 1" descr="assemble_correl_volcans.png"/>
          <p:cNvPicPr>
            <a:picLocks noChangeAspect="1"/>
          </p:cNvPicPr>
          <p:nvPr/>
        </p:nvPicPr>
        <p:blipFill>
          <a:blip r:embed="rId4">
            <a:extLst>
              <a:ext uri="{28A0092B-C50C-407E-A947-70E740481C1C}">
                <a14:useLocalDpi xmlns:a14="http://schemas.microsoft.com/office/drawing/2010/main" val="0"/>
              </a:ext>
            </a:extLst>
          </a:blip>
          <a:srcRect l="9717" t="17896" r="64505" b="71666"/>
          <a:stretch>
            <a:fillRect/>
          </a:stretch>
        </p:blipFill>
        <p:spPr bwMode="auto">
          <a:xfrm>
            <a:off x="1681163" y="1673225"/>
            <a:ext cx="2654300"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2" name="Image 13" descr="assemble_correl_volcans.png"/>
          <p:cNvPicPr>
            <a:picLocks noChangeAspect="1"/>
          </p:cNvPicPr>
          <p:nvPr/>
        </p:nvPicPr>
        <p:blipFill>
          <a:blip r:embed="rId4">
            <a:extLst>
              <a:ext uri="{28A0092B-C50C-407E-A947-70E740481C1C}">
                <a14:useLocalDpi xmlns:a14="http://schemas.microsoft.com/office/drawing/2010/main" val="0"/>
              </a:ext>
            </a:extLst>
          </a:blip>
          <a:srcRect l="64656" t="35638" r="8890" b="54095"/>
          <a:stretch>
            <a:fillRect/>
          </a:stretch>
        </p:blipFill>
        <p:spPr bwMode="auto">
          <a:xfrm>
            <a:off x="4881563" y="1690688"/>
            <a:ext cx="2693987"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3" name="Image 1" descr="assemble_correl_volcans.png"/>
          <p:cNvPicPr>
            <a:picLocks noChangeAspect="1"/>
          </p:cNvPicPr>
          <p:nvPr/>
        </p:nvPicPr>
        <p:blipFill>
          <a:blip r:embed="rId4">
            <a:extLst>
              <a:ext uri="{28A0092B-C50C-407E-A947-70E740481C1C}">
                <a14:useLocalDpi xmlns:a14="http://schemas.microsoft.com/office/drawing/2010/main" val="0"/>
              </a:ext>
            </a:extLst>
          </a:blip>
          <a:srcRect l="9717" t="35605" r="64505" b="53958"/>
          <a:stretch>
            <a:fillRect/>
          </a:stretch>
        </p:blipFill>
        <p:spPr bwMode="auto">
          <a:xfrm>
            <a:off x="1687513" y="3170238"/>
            <a:ext cx="2655887" cy="152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4" name="Image 1" descr="assemble_correl_volcans.png"/>
          <p:cNvPicPr>
            <a:picLocks noChangeAspect="1"/>
          </p:cNvPicPr>
          <p:nvPr/>
        </p:nvPicPr>
        <p:blipFill>
          <a:blip r:embed="rId4">
            <a:extLst>
              <a:ext uri="{28A0092B-C50C-407E-A947-70E740481C1C}">
                <a14:useLocalDpi xmlns:a14="http://schemas.microsoft.com/office/drawing/2010/main" val="0"/>
              </a:ext>
            </a:extLst>
          </a:blip>
          <a:srcRect l="9717" t="53316" r="64505" b="36247"/>
          <a:stretch>
            <a:fillRect/>
          </a:stretch>
        </p:blipFill>
        <p:spPr bwMode="auto">
          <a:xfrm>
            <a:off x="1687513" y="4684713"/>
            <a:ext cx="2655887" cy="152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err="1">
                <a:solidFill>
                  <a:srgbClr val="FFFFFF"/>
                </a:solidFill>
              </a:rPr>
              <a:t>Norrköping</a:t>
            </a:r>
            <a:r>
              <a:rPr lang="en-GB" sz="1000" dirty="0">
                <a:solidFill>
                  <a:srgbClr val="FFFFFF"/>
                </a:solidFill>
              </a:rPr>
              <a:t>, </a:t>
            </a:r>
            <a:r>
              <a:rPr lang="en-GB" sz="1000" dirty="0" smtClean="0">
                <a:solidFill>
                  <a:srgbClr val="FFFFFF"/>
                </a:solidFill>
              </a:rPr>
              <a:t>September </a:t>
            </a:r>
            <a:r>
              <a:rPr lang="en-GB" sz="1000" dirty="0">
                <a:solidFill>
                  <a:srgbClr val="FFFFFF"/>
                </a:solidFill>
              </a:rPr>
              <a:t>2015</a:t>
            </a:r>
            <a:endParaRPr lang="en-US" sz="1000" dirty="0">
              <a:solidFill>
                <a:srgbClr val="FFFFFF"/>
              </a:solidFill>
            </a:endParaRPr>
          </a:p>
        </p:txBody>
      </p:sp>
      <p:pic>
        <p:nvPicPr>
          <p:cNvPr id="23" name="Image 22" descr="CorCoef2d_diff_i00k-i03i-mixed_mean_1ytas.png"/>
          <p:cNvPicPr>
            <a:picLocks noChangeAspect="1"/>
          </p:cNvPicPr>
          <p:nvPr/>
        </p:nvPicPr>
        <p:blipFill rotWithShape="1">
          <a:blip r:embed="rId5">
            <a:extLst>
              <a:ext uri="{28A0092B-C50C-407E-A947-70E740481C1C}">
                <a14:useLocalDpi xmlns:a14="http://schemas.microsoft.com/office/drawing/2010/main" val="0"/>
              </a:ext>
            </a:extLst>
          </a:blip>
          <a:srcRect t="89107"/>
          <a:stretch/>
        </p:blipFill>
        <p:spPr>
          <a:xfrm>
            <a:off x="4120515" y="971904"/>
            <a:ext cx="4772025" cy="539515"/>
          </a:xfrm>
          <a:prstGeom prst="rect">
            <a:avLst/>
          </a:prstGeom>
        </p:spPr>
      </p:pic>
    </p:spTree>
    <p:extLst>
      <p:ext uri="{BB962C8B-B14F-4D97-AF65-F5344CB8AC3E}">
        <p14:creationId xmlns:p14="http://schemas.microsoft.com/office/powerpoint/2010/main" val="101508845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1"/>
          </p:nvPr>
        </p:nvSpPr>
        <p:spPr/>
        <p:txBody>
          <a:bodyPr/>
          <a:lstStyle/>
          <a:p>
            <a:pPr>
              <a:defRPr/>
            </a:pPr>
            <a:fld id="{D42BA527-5CE4-B04B-B24A-293858FCADC1}" type="slidenum">
              <a:rPr lang="es-ES"/>
              <a:pPr>
                <a:defRPr/>
              </a:pPr>
              <a:t>43</a:t>
            </a:fld>
            <a:endParaRPr lang="es-ES" dirty="0"/>
          </a:p>
        </p:txBody>
      </p:sp>
      <p:sp>
        <p:nvSpPr>
          <p:cNvPr id="39938"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a:latin typeface="Century Gothic" charset="0"/>
              </a:rPr>
              <a:t>Idealized forcing</a:t>
            </a:r>
            <a:endParaRPr lang="en-US" b="1" cap="none">
              <a:latin typeface="Century Gothic" charset="0"/>
            </a:endParaRPr>
          </a:p>
        </p:txBody>
      </p:sp>
      <p:pic>
        <p:nvPicPr>
          <p:cNvPr id="46087" name="Picture 1"/>
          <p:cNvPicPr>
            <a:picLocks noChangeAspect="1" noChangeArrowheads="1"/>
          </p:cNvPicPr>
          <p:nvPr/>
        </p:nvPicPr>
        <p:blipFill>
          <a:blip r:embed="rId3">
            <a:extLst>
              <a:ext uri="{28A0092B-C50C-407E-A947-70E740481C1C}">
                <a14:useLocalDpi xmlns:a14="http://schemas.microsoft.com/office/drawing/2010/main" val="0"/>
              </a:ext>
            </a:extLst>
          </a:blip>
          <a:srcRect l="28841" r="17790"/>
          <a:stretch>
            <a:fillRect/>
          </a:stretch>
        </p:blipFill>
        <p:spPr bwMode="auto">
          <a:xfrm>
            <a:off x="7451725" y="188595"/>
            <a:ext cx="1081088" cy="771525"/>
          </a:xfrm>
          <a:prstGeom prst="rect">
            <a:avLst/>
          </a:prstGeom>
          <a:noFill/>
          <a:ln>
            <a:noFill/>
          </a:ln>
          <a:effectLst/>
          <a:extLst>
            <a:ext uri="{909E8E84-426E-40dd-AFC4-6F175D3DCCD1}">
              <a14:hiddenFill xmlns:a14="http://schemas.microsoft.com/office/drawing/2010/main">
                <a:blipFill dpi="0" rotWithShape="0">
                  <a:blip/>
                  <a:srcRect l="28841" r="177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8"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err="1">
                <a:solidFill>
                  <a:srgbClr val="FFFFFF"/>
                </a:solidFill>
              </a:rPr>
              <a:t>Norrköping</a:t>
            </a:r>
            <a:r>
              <a:rPr lang="en-GB" sz="1000" dirty="0">
                <a:solidFill>
                  <a:srgbClr val="FFFFFF"/>
                </a:solidFill>
              </a:rPr>
              <a:t>, </a:t>
            </a:r>
            <a:r>
              <a:rPr lang="en-GB" sz="1000" dirty="0" smtClean="0">
                <a:solidFill>
                  <a:srgbClr val="FFFFFF"/>
                </a:solidFill>
              </a:rPr>
              <a:t>September </a:t>
            </a:r>
            <a:r>
              <a:rPr lang="en-GB" sz="1000" dirty="0">
                <a:solidFill>
                  <a:srgbClr val="FFFFFF"/>
                </a:solidFill>
              </a:rPr>
              <a:t>2015</a:t>
            </a:r>
            <a:endParaRPr lang="en-US" sz="1000" dirty="0">
              <a:solidFill>
                <a:srgbClr val="FFFFFF"/>
              </a:solidFill>
            </a:endParaRPr>
          </a:p>
        </p:txBody>
      </p:sp>
      <p:pic>
        <p:nvPicPr>
          <p:cNvPr id="19" name="Image 75" descr="assembl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83690" y="1692275"/>
            <a:ext cx="2761643" cy="1506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Image 78" descr="assemble.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83690" y="3183255"/>
            <a:ext cx="2759510" cy="147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Image 80" descr="assemble.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79473" y="4701872"/>
            <a:ext cx="2738327" cy="1470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 1" descr="CorCoef2d_diff_i00k-i03i-mixed_mean_1ytas.png"/>
          <p:cNvPicPr>
            <a:picLocks noChangeAspect="1"/>
          </p:cNvPicPr>
          <p:nvPr/>
        </p:nvPicPr>
        <p:blipFill rotWithShape="1">
          <a:blip r:embed="rId7">
            <a:extLst>
              <a:ext uri="{28A0092B-C50C-407E-A947-70E740481C1C}">
                <a14:useLocalDpi xmlns:a14="http://schemas.microsoft.com/office/drawing/2010/main" val="0"/>
              </a:ext>
            </a:extLst>
          </a:blip>
          <a:srcRect t="89107"/>
          <a:stretch/>
        </p:blipFill>
        <p:spPr>
          <a:xfrm>
            <a:off x="-15875" y="847389"/>
            <a:ext cx="8788400" cy="664031"/>
          </a:xfrm>
          <a:prstGeom prst="rect">
            <a:avLst/>
          </a:prstGeom>
        </p:spPr>
      </p:pic>
      <p:sp>
        <p:nvSpPr>
          <p:cNvPr id="22" name="Rectangle 8"/>
          <p:cNvSpPr>
            <a:spLocks noChangeArrowheads="1"/>
          </p:cNvSpPr>
          <p:nvPr/>
        </p:nvSpPr>
        <p:spPr bwMode="auto">
          <a:xfrm>
            <a:off x="-32385" y="3222625"/>
            <a:ext cx="143827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600" b="1" i="1" dirty="0">
                <a:solidFill>
                  <a:srgbClr val="000090"/>
                </a:solidFill>
                <a:latin typeface="Palatino Linotype" charset="0"/>
                <a:cs typeface="Palatino Linotype" charset="0"/>
              </a:rPr>
              <a:t>Correlation increase with </a:t>
            </a:r>
            <a:r>
              <a:rPr lang="en-GB" sz="1600" b="1" i="1" dirty="0" smtClean="0">
                <a:solidFill>
                  <a:srgbClr val="000090"/>
                </a:solidFill>
                <a:latin typeface="Palatino Linotype" charset="0"/>
                <a:cs typeface="Palatino Linotype" charset="0"/>
              </a:rPr>
              <a:t>idealized volcanic </a:t>
            </a:r>
            <a:r>
              <a:rPr lang="en-GB" sz="1600" b="1" i="1" dirty="0">
                <a:solidFill>
                  <a:srgbClr val="000090"/>
                </a:solidFill>
                <a:latin typeface="Palatino Linotype" charset="0"/>
                <a:cs typeface="Palatino Linotype" charset="0"/>
              </a:rPr>
              <a:t>forcing</a:t>
            </a:r>
          </a:p>
        </p:txBody>
      </p:sp>
      <p:sp>
        <p:nvSpPr>
          <p:cNvPr id="23" name="Rectangle 13"/>
          <p:cNvSpPr>
            <a:spLocks noChangeArrowheads="1"/>
          </p:cNvSpPr>
          <p:nvPr/>
        </p:nvSpPr>
        <p:spPr bwMode="auto">
          <a:xfrm>
            <a:off x="4237038" y="3671888"/>
            <a:ext cx="785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b="1" i="1">
                <a:solidFill>
                  <a:srgbClr val="000090"/>
                </a:solidFill>
                <a:latin typeface="Palatino Linotype" charset="0"/>
                <a:cs typeface="Palatino Linotype" charset="0"/>
              </a:rPr>
              <a:t>Y 1-3</a:t>
            </a:r>
          </a:p>
        </p:txBody>
      </p:sp>
      <p:sp>
        <p:nvSpPr>
          <p:cNvPr id="24" name="Rectangle 14"/>
          <p:cNvSpPr>
            <a:spLocks noChangeArrowheads="1"/>
          </p:cNvSpPr>
          <p:nvPr/>
        </p:nvSpPr>
        <p:spPr bwMode="auto">
          <a:xfrm>
            <a:off x="4000500" y="5183188"/>
            <a:ext cx="1262063"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b="1" i="1">
                <a:solidFill>
                  <a:srgbClr val="000090"/>
                </a:solidFill>
                <a:latin typeface="Palatino Linotype" charset="0"/>
                <a:cs typeface="Palatino Linotype" charset="0"/>
              </a:rPr>
              <a:t>Y 3-5</a:t>
            </a:r>
          </a:p>
        </p:txBody>
      </p:sp>
      <p:sp>
        <p:nvSpPr>
          <p:cNvPr id="25" name="Rectangle 15"/>
          <p:cNvSpPr>
            <a:spLocks noChangeArrowheads="1"/>
          </p:cNvSpPr>
          <p:nvPr/>
        </p:nvSpPr>
        <p:spPr bwMode="auto">
          <a:xfrm>
            <a:off x="4281488" y="2349500"/>
            <a:ext cx="584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b="1" i="1">
                <a:solidFill>
                  <a:srgbClr val="000090"/>
                </a:solidFill>
                <a:latin typeface="Palatino Linotype" charset="0"/>
                <a:cs typeface="Palatino Linotype" charset="0"/>
              </a:rPr>
              <a:t>Y 1</a:t>
            </a:r>
          </a:p>
        </p:txBody>
      </p:sp>
      <p:sp>
        <p:nvSpPr>
          <p:cNvPr id="27" name="Accolade ouvrante 26"/>
          <p:cNvSpPr/>
          <p:nvPr/>
        </p:nvSpPr>
        <p:spPr>
          <a:xfrm rot="10800000">
            <a:off x="7451725" y="1690688"/>
            <a:ext cx="409575" cy="4435475"/>
          </a:xfrm>
          <a:prstGeom prst="leftBrace">
            <a:avLst>
              <a:gd name="adj1" fmla="val 8333"/>
              <a:gd name="adj2" fmla="val 50314"/>
            </a:avLst>
          </a:prstGeom>
          <a:ln>
            <a:solidFill>
              <a:srgbClr val="0000FF"/>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GB">
              <a:solidFill>
                <a:srgbClr val="0000FF"/>
              </a:solidFill>
            </a:endParaRPr>
          </a:p>
        </p:txBody>
      </p:sp>
      <p:sp>
        <p:nvSpPr>
          <p:cNvPr id="28" name="Accolade ouvrante 27"/>
          <p:cNvSpPr/>
          <p:nvPr/>
        </p:nvSpPr>
        <p:spPr>
          <a:xfrm>
            <a:off x="1273175" y="1690688"/>
            <a:ext cx="465138" cy="4435475"/>
          </a:xfrm>
          <a:prstGeom prst="leftBrace">
            <a:avLst>
              <a:gd name="adj1" fmla="val 8333"/>
              <a:gd name="adj2" fmla="val 50391"/>
            </a:avLst>
          </a:prstGeom>
          <a:ln>
            <a:solidFill>
              <a:srgbClr val="0000FF"/>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GB">
              <a:solidFill>
                <a:srgbClr val="0000FF"/>
              </a:solidFill>
            </a:endParaRPr>
          </a:p>
        </p:txBody>
      </p:sp>
      <p:sp>
        <p:nvSpPr>
          <p:cNvPr id="30" name="Rectangle 8"/>
          <p:cNvSpPr>
            <a:spLocks noChangeArrowheads="1"/>
          </p:cNvSpPr>
          <p:nvPr/>
        </p:nvSpPr>
        <p:spPr bwMode="auto">
          <a:xfrm>
            <a:off x="7767638" y="3184525"/>
            <a:ext cx="14382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600" b="1" i="1">
                <a:solidFill>
                  <a:srgbClr val="000090"/>
                </a:solidFill>
                <a:latin typeface="Palatino Linotype" charset="0"/>
                <a:cs typeface="Palatino Linotype" charset="0"/>
              </a:rPr>
              <a:t>Correlation increase with observed volcanic forcing</a:t>
            </a:r>
          </a:p>
        </p:txBody>
      </p:sp>
      <p:pic>
        <p:nvPicPr>
          <p:cNvPr id="31" name="Image 13" descr="assemble_correl_volcans.png"/>
          <p:cNvPicPr>
            <a:picLocks noChangeAspect="1"/>
          </p:cNvPicPr>
          <p:nvPr/>
        </p:nvPicPr>
        <p:blipFill>
          <a:blip r:embed="rId8">
            <a:extLst>
              <a:ext uri="{28A0092B-C50C-407E-A947-70E740481C1C}">
                <a14:useLocalDpi xmlns:a14="http://schemas.microsoft.com/office/drawing/2010/main" val="0"/>
              </a:ext>
            </a:extLst>
          </a:blip>
          <a:srcRect l="64656" t="35638" r="8890" b="54095"/>
          <a:stretch>
            <a:fillRect/>
          </a:stretch>
        </p:blipFill>
        <p:spPr bwMode="auto">
          <a:xfrm>
            <a:off x="4894263" y="3184525"/>
            <a:ext cx="2693987"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 15" descr="assemble_correl_volcans.png"/>
          <p:cNvPicPr>
            <a:picLocks noChangeAspect="1"/>
          </p:cNvPicPr>
          <p:nvPr/>
        </p:nvPicPr>
        <p:blipFill>
          <a:blip r:embed="rId8">
            <a:extLst>
              <a:ext uri="{28A0092B-C50C-407E-A947-70E740481C1C}">
                <a14:useLocalDpi xmlns:a14="http://schemas.microsoft.com/office/drawing/2010/main" val="0"/>
              </a:ext>
            </a:extLst>
          </a:blip>
          <a:srcRect l="64656" t="53297" r="8890" b="36766"/>
          <a:stretch>
            <a:fillRect/>
          </a:stretch>
        </p:blipFill>
        <p:spPr bwMode="auto">
          <a:xfrm>
            <a:off x="4891088" y="4694238"/>
            <a:ext cx="2693987"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Image 13" descr="assemble_correl_volcans.png"/>
          <p:cNvPicPr>
            <a:picLocks noChangeAspect="1"/>
          </p:cNvPicPr>
          <p:nvPr/>
        </p:nvPicPr>
        <p:blipFill>
          <a:blip r:embed="rId8">
            <a:extLst>
              <a:ext uri="{28A0092B-C50C-407E-A947-70E740481C1C}">
                <a14:useLocalDpi xmlns:a14="http://schemas.microsoft.com/office/drawing/2010/main" val="0"/>
              </a:ext>
            </a:extLst>
          </a:blip>
          <a:srcRect l="64656" t="35638" r="8890" b="54095"/>
          <a:stretch>
            <a:fillRect/>
          </a:stretch>
        </p:blipFill>
        <p:spPr bwMode="auto">
          <a:xfrm>
            <a:off x="4881563" y="1690688"/>
            <a:ext cx="2693987"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204270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mage 1" descr="assemble_correl_historical.png"/>
          <p:cNvPicPr>
            <a:picLocks noChangeAspect="1"/>
          </p:cNvPicPr>
          <p:nvPr/>
        </p:nvPicPr>
        <p:blipFill rotWithShape="1">
          <a:blip r:embed="rId3">
            <a:extLst>
              <a:ext uri="{28A0092B-C50C-407E-A947-70E740481C1C}">
                <a14:useLocalDpi xmlns:a14="http://schemas.microsoft.com/office/drawing/2010/main" val="0"/>
              </a:ext>
            </a:extLst>
          </a:blip>
          <a:srcRect l="64488" t="53217" r="9088" b="36407"/>
          <a:stretch/>
        </p:blipFill>
        <p:spPr bwMode="auto">
          <a:xfrm>
            <a:off x="1549400" y="4661535"/>
            <a:ext cx="2769390" cy="1513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Image 1" descr="assemble_correl_historical.png"/>
          <p:cNvPicPr>
            <a:picLocks noChangeAspect="1"/>
          </p:cNvPicPr>
          <p:nvPr/>
        </p:nvPicPr>
        <p:blipFill rotWithShape="1">
          <a:blip r:embed="rId3">
            <a:extLst>
              <a:ext uri="{28A0092B-C50C-407E-A947-70E740481C1C}">
                <a14:useLocalDpi xmlns:a14="http://schemas.microsoft.com/office/drawing/2010/main" val="0"/>
              </a:ext>
            </a:extLst>
          </a:blip>
          <a:srcRect l="64488" t="35377" r="8738" b="54061"/>
          <a:stretch/>
        </p:blipFill>
        <p:spPr bwMode="auto">
          <a:xfrm>
            <a:off x="1562100" y="3167595"/>
            <a:ext cx="2789555" cy="1498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Image 1" descr="assemble_correl_historical.png"/>
          <p:cNvPicPr>
            <a:picLocks noChangeAspect="1"/>
          </p:cNvPicPr>
          <p:nvPr/>
        </p:nvPicPr>
        <p:blipFill rotWithShape="1">
          <a:blip r:embed="rId3">
            <a:extLst>
              <a:ext uri="{28A0092B-C50C-407E-A947-70E740481C1C}">
                <a14:useLocalDpi xmlns:a14="http://schemas.microsoft.com/office/drawing/2010/main" val="0"/>
              </a:ext>
            </a:extLst>
          </a:blip>
          <a:srcRect l="65107" t="18092" r="9025" b="71663"/>
          <a:stretch/>
        </p:blipFill>
        <p:spPr bwMode="auto">
          <a:xfrm>
            <a:off x="1649095" y="1717675"/>
            <a:ext cx="2651760" cy="1447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5"/>
          <p:cNvSpPr>
            <a:spLocks noGrp="1"/>
          </p:cNvSpPr>
          <p:nvPr>
            <p:ph type="sldNum" sz="quarter" idx="11"/>
          </p:nvPr>
        </p:nvSpPr>
        <p:spPr/>
        <p:txBody>
          <a:bodyPr/>
          <a:lstStyle/>
          <a:p>
            <a:pPr>
              <a:defRPr/>
            </a:pPr>
            <a:fld id="{38F6E3F3-A2BC-C24B-BF64-F6655C034B10}" type="slidenum">
              <a:rPr lang="es-ES"/>
              <a:pPr>
                <a:defRPr/>
              </a:pPr>
              <a:t>44</a:t>
            </a:fld>
            <a:endParaRPr lang="es-ES" dirty="0"/>
          </a:p>
        </p:txBody>
      </p:sp>
      <p:sp>
        <p:nvSpPr>
          <p:cNvPr id="34818"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a:latin typeface="Century Gothic" charset="0"/>
              </a:rPr>
              <a:t>Correlation and RMSE</a:t>
            </a:r>
            <a:endParaRPr lang="en-US" b="1" cap="none">
              <a:latin typeface="Century Gothic" charset="0"/>
            </a:endParaRPr>
          </a:p>
        </p:txBody>
      </p:sp>
      <p:pic>
        <p:nvPicPr>
          <p:cNvPr id="46087" name="Picture 1"/>
          <p:cNvPicPr>
            <a:picLocks noChangeAspect="1" noChangeArrowheads="1"/>
          </p:cNvPicPr>
          <p:nvPr/>
        </p:nvPicPr>
        <p:blipFill>
          <a:blip r:embed="rId4">
            <a:extLst>
              <a:ext uri="{28A0092B-C50C-407E-A947-70E740481C1C}">
                <a14:useLocalDpi xmlns:a14="http://schemas.microsoft.com/office/drawing/2010/main" val="0"/>
              </a:ext>
            </a:extLst>
          </a:blip>
          <a:srcRect l="28841" r="17790"/>
          <a:stretch>
            <a:fillRect/>
          </a:stretch>
        </p:blipFill>
        <p:spPr bwMode="auto">
          <a:xfrm>
            <a:off x="7451725" y="188595"/>
            <a:ext cx="1081088" cy="771525"/>
          </a:xfrm>
          <a:prstGeom prst="rect">
            <a:avLst/>
          </a:prstGeom>
          <a:noFill/>
          <a:ln>
            <a:noFill/>
          </a:ln>
          <a:effectLst/>
          <a:extLst>
            <a:ext uri="{909E8E84-426E-40dd-AFC4-6F175D3DCCD1}">
              <a14:hiddenFill xmlns:a14="http://schemas.microsoft.com/office/drawing/2010/main">
                <a:blipFill dpi="0" rotWithShape="0">
                  <a:blip/>
                  <a:srcRect l="28841" r="177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4820" name="Rectangle 8"/>
          <p:cNvSpPr>
            <a:spLocks noChangeArrowheads="1"/>
          </p:cNvSpPr>
          <p:nvPr/>
        </p:nvSpPr>
        <p:spPr bwMode="auto">
          <a:xfrm>
            <a:off x="-57785" y="3728938"/>
            <a:ext cx="14382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600" b="1" i="1" dirty="0">
                <a:solidFill>
                  <a:srgbClr val="000090"/>
                </a:solidFill>
                <a:latin typeface="Palatino Linotype" charset="0"/>
                <a:cs typeface="Palatino Linotype" charset="0"/>
              </a:rPr>
              <a:t>Correlation increase with </a:t>
            </a:r>
            <a:r>
              <a:rPr lang="en-GB" sz="1600" b="1" i="1" dirty="0" smtClean="0">
                <a:solidFill>
                  <a:srgbClr val="000090"/>
                </a:solidFill>
                <a:latin typeface="Palatino Linotype" charset="0"/>
                <a:cs typeface="Palatino Linotype" charset="0"/>
              </a:rPr>
              <a:t>initialisation</a:t>
            </a:r>
            <a:endParaRPr lang="en-GB" sz="1600" b="1" i="1" dirty="0">
              <a:solidFill>
                <a:srgbClr val="000090"/>
              </a:solidFill>
              <a:latin typeface="Palatino Linotype" charset="0"/>
              <a:cs typeface="Palatino Linotype" charset="0"/>
            </a:endParaRPr>
          </a:p>
        </p:txBody>
      </p:sp>
      <p:sp>
        <p:nvSpPr>
          <p:cNvPr id="34821" name="Rectangle 13"/>
          <p:cNvSpPr>
            <a:spLocks noChangeArrowheads="1"/>
          </p:cNvSpPr>
          <p:nvPr/>
        </p:nvSpPr>
        <p:spPr bwMode="auto">
          <a:xfrm>
            <a:off x="4186238" y="3671888"/>
            <a:ext cx="785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b="1" i="1" dirty="0">
                <a:solidFill>
                  <a:srgbClr val="000090"/>
                </a:solidFill>
                <a:latin typeface="Palatino Linotype" charset="0"/>
                <a:cs typeface="Palatino Linotype" charset="0"/>
              </a:rPr>
              <a:t>Y 1-3</a:t>
            </a:r>
          </a:p>
        </p:txBody>
      </p:sp>
      <p:sp>
        <p:nvSpPr>
          <p:cNvPr id="34822" name="Rectangle 14"/>
          <p:cNvSpPr>
            <a:spLocks noChangeArrowheads="1"/>
          </p:cNvSpPr>
          <p:nvPr/>
        </p:nvSpPr>
        <p:spPr bwMode="auto">
          <a:xfrm>
            <a:off x="3949700" y="5183188"/>
            <a:ext cx="1262063"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b="1" i="1">
                <a:solidFill>
                  <a:srgbClr val="000090"/>
                </a:solidFill>
                <a:latin typeface="Palatino Linotype" charset="0"/>
                <a:cs typeface="Palatino Linotype" charset="0"/>
              </a:rPr>
              <a:t>Y 3-5</a:t>
            </a:r>
          </a:p>
        </p:txBody>
      </p:sp>
      <p:sp>
        <p:nvSpPr>
          <p:cNvPr id="34823" name="Rectangle 15"/>
          <p:cNvSpPr>
            <a:spLocks noChangeArrowheads="1"/>
          </p:cNvSpPr>
          <p:nvPr/>
        </p:nvSpPr>
        <p:spPr bwMode="auto">
          <a:xfrm>
            <a:off x="4230688" y="2349500"/>
            <a:ext cx="584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b="1" i="1" dirty="0">
                <a:solidFill>
                  <a:srgbClr val="000090"/>
                </a:solidFill>
                <a:latin typeface="Palatino Linotype" charset="0"/>
                <a:cs typeface="Palatino Linotype" charset="0"/>
              </a:rPr>
              <a:t>Y 1</a:t>
            </a:r>
          </a:p>
        </p:txBody>
      </p:sp>
      <p:sp>
        <p:nvSpPr>
          <p:cNvPr id="4" name="Accolade ouvrante 3"/>
          <p:cNvSpPr/>
          <p:nvPr/>
        </p:nvSpPr>
        <p:spPr>
          <a:xfrm rot="10800000">
            <a:off x="7502525" y="1690688"/>
            <a:ext cx="409575" cy="4435475"/>
          </a:xfrm>
          <a:prstGeom prst="leftBrace">
            <a:avLst>
              <a:gd name="adj1" fmla="val 8333"/>
              <a:gd name="adj2" fmla="val 50314"/>
            </a:avLst>
          </a:prstGeom>
          <a:ln>
            <a:solidFill>
              <a:srgbClr val="0000FF"/>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GB">
              <a:solidFill>
                <a:srgbClr val="0000FF"/>
              </a:solidFill>
            </a:endParaRPr>
          </a:p>
        </p:txBody>
      </p:sp>
      <p:sp>
        <p:nvSpPr>
          <p:cNvPr id="20" name="Accolade ouvrante 19"/>
          <p:cNvSpPr/>
          <p:nvPr/>
        </p:nvSpPr>
        <p:spPr>
          <a:xfrm>
            <a:off x="1273175" y="1690688"/>
            <a:ext cx="465138" cy="4435475"/>
          </a:xfrm>
          <a:prstGeom prst="leftBrace">
            <a:avLst>
              <a:gd name="adj1" fmla="val 8333"/>
              <a:gd name="adj2" fmla="val 50391"/>
            </a:avLst>
          </a:prstGeom>
          <a:ln>
            <a:solidFill>
              <a:srgbClr val="0000FF"/>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GB">
              <a:solidFill>
                <a:srgbClr val="0000FF"/>
              </a:solidFill>
            </a:endParaRPr>
          </a:p>
        </p:txBody>
      </p:sp>
      <p:sp>
        <p:nvSpPr>
          <p:cNvPr id="21"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err="1">
                <a:solidFill>
                  <a:srgbClr val="FFFFFF"/>
                </a:solidFill>
              </a:rPr>
              <a:t>Norrköping</a:t>
            </a:r>
            <a:r>
              <a:rPr lang="en-GB" sz="1000" dirty="0">
                <a:solidFill>
                  <a:srgbClr val="FFFFFF"/>
                </a:solidFill>
              </a:rPr>
              <a:t>, </a:t>
            </a:r>
            <a:r>
              <a:rPr lang="en-GB" sz="1000" dirty="0" smtClean="0">
                <a:solidFill>
                  <a:srgbClr val="FFFFFF"/>
                </a:solidFill>
              </a:rPr>
              <a:t>September </a:t>
            </a:r>
            <a:r>
              <a:rPr lang="en-GB" sz="1000" dirty="0">
                <a:solidFill>
                  <a:srgbClr val="FFFFFF"/>
                </a:solidFill>
              </a:rPr>
              <a:t>2015</a:t>
            </a:r>
            <a:endParaRPr lang="en-US" sz="1000" dirty="0">
              <a:solidFill>
                <a:srgbClr val="FFFFFF"/>
              </a:solidFill>
            </a:endParaRPr>
          </a:p>
        </p:txBody>
      </p:sp>
      <p:pic>
        <p:nvPicPr>
          <p:cNvPr id="29" name="Image 1" descr="assemble_correl_volcans.png"/>
          <p:cNvPicPr>
            <a:picLocks noChangeAspect="1"/>
          </p:cNvPicPr>
          <p:nvPr/>
        </p:nvPicPr>
        <p:blipFill>
          <a:blip r:embed="rId5">
            <a:extLst>
              <a:ext uri="{28A0092B-C50C-407E-A947-70E740481C1C}">
                <a14:useLocalDpi xmlns:a14="http://schemas.microsoft.com/office/drawing/2010/main" val="0"/>
              </a:ext>
            </a:extLst>
          </a:blip>
          <a:srcRect l="8171" t="9431" r="7413" b="85855"/>
          <a:stretch>
            <a:fillRect/>
          </a:stretch>
        </p:blipFill>
        <p:spPr bwMode="auto">
          <a:xfrm>
            <a:off x="251460" y="984879"/>
            <a:ext cx="3898898"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Image 29" descr="CorCoef2d_diff_i00k-i03i-mixed_mean_1ytas.png"/>
          <p:cNvPicPr>
            <a:picLocks noChangeAspect="1"/>
          </p:cNvPicPr>
          <p:nvPr/>
        </p:nvPicPr>
        <p:blipFill rotWithShape="1">
          <a:blip r:embed="rId6">
            <a:extLst>
              <a:ext uri="{28A0092B-C50C-407E-A947-70E740481C1C}">
                <a14:useLocalDpi xmlns:a14="http://schemas.microsoft.com/office/drawing/2010/main" val="0"/>
              </a:ext>
            </a:extLst>
          </a:blip>
          <a:srcRect t="89107"/>
          <a:stretch/>
        </p:blipFill>
        <p:spPr>
          <a:xfrm>
            <a:off x="4120515" y="971904"/>
            <a:ext cx="4772025" cy="539515"/>
          </a:xfrm>
          <a:prstGeom prst="rect">
            <a:avLst/>
          </a:prstGeom>
        </p:spPr>
      </p:pic>
      <p:sp>
        <p:nvSpPr>
          <p:cNvPr id="31" name="Rectangle 8"/>
          <p:cNvSpPr>
            <a:spLocks noChangeArrowheads="1"/>
          </p:cNvSpPr>
          <p:nvPr/>
        </p:nvSpPr>
        <p:spPr bwMode="auto">
          <a:xfrm>
            <a:off x="7767638" y="3184525"/>
            <a:ext cx="14382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600" b="1" i="1">
                <a:solidFill>
                  <a:srgbClr val="000090"/>
                </a:solidFill>
                <a:latin typeface="Palatino Linotype" charset="0"/>
                <a:cs typeface="Palatino Linotype" charset="0"/>
              </a:rPr>
              <a:t>Correlation increase with observed volcanic forcing</a:t>
            </a:r>
          </a:p>
        </p:txBody>
      </p:sp>
      <p:pic>
        <p:nvPicPr>
          <p:cNvPr id="32" name="Image 13" descr="assemble_correl_volcans.png"/>
          <p:cNvPicPr>
            <a:picLocks noChangeAspect="1"/>
          </p:cNvPicPr>
          <p:nvPr/>
        </p:nvPicPr>
        <p:blipFill>
          <a:blip r:embed="rId5">
            <a:extLst>
              <a:ext uri="{28A0092B-C50C-407E-A947-70E740481C1C}">
                <a14:useLocalDpi xmlns:a14="http://schemas.microsoft.com/office/drawing/2010/main" val="0"/>
              </a:ext>
            </a:extLst>
          </a:blip>
          <a:srcRect l="64656" t="35638" r="8890" b="54095"/>
          <a:stretch>
            <a:fillRect/>
          </a:stretch>
        </p:blipFill>
        <p:spPr bwMode="auto">
          <a:xfrm>
            <a:off x="4894263" y="3184525"/>
            <a:ext cx="2693987"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Image 15" descr="assemble_correl_volcans.png"/>
          <p:cNvPicPr>
            <a:picLocks noChangeAspect="1"/>
          </p:cNvPicPr>
          <p:nvPr/>
        </p:nvPicPr>
        <p:blipFill>
          <a:blip r:embed="rId5">
            <a:extLst>
              <a:ext uri="{28A0092B-C50C-407E-A947-70E740481C1C}">
                <a14:useLocalDpi xmlns:a14="http://schemas.microsoft.com/office/drawing/2010/main" val="0"/>
              </a:ext>
            </a:extLst>
          </a:blip>
          <a:srcRect l="64656" t="53297" r="8890" b="36766"/>
          <a:stretch>
            <a:fillRect/>
          </a:stretch>
        </p:blipFill>
        <p:spPr bwMode="auto">
          <a:xfrm>
            <a:off x="4891088" y="4694238"/>
            <a:ext cx="2693987"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Image 13" descr="assemble_correl_volcans.png"/>
          <p:cNvPicPr>
            <a:picLocks noChangeAspect="1"/>
          </p:cNvPicPr>
          <p:nvPr/>
        </p:nvPicPr>
        <p:blipFill>
          <a:blip r:embed="rId5">
            <a:extLst>
              <a:ext uri="{28A0092B-C50C-407E-A947-70E740481C1C}">
                <a14:useLocalDpi xmlns:a14="http://schemas.microsoft.com/office/drawing/2010/main" val="0"/>
              </a:ext>
            </a:extLst>
          </a:blip>
          <a:srcRect l="64656" t="35638" r="8890" b="54095"/>
          <a:stretch>
            <a:fillRect/>
          </a:stretch>
        </p:blipFill>
        <p:spPr bwMode="auto">
          <a:xfrm>
            <a:off x="4881563" y="1690688"/>
            <a:ext cx="2693987"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8394649"/>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1" descr="sarychev_volcan_nasa.jpeg"/>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7515" t="-17" r="26722" b="17"/>
          <a:stretch/>
        </p:blipFill>
        <p:spPr>
          <a:xfrm rot="16200000">
            <a:off x="1850367" y="151455"/>
            <a:ext cx="5083222" cy="6840858"/>
          </a:xfrm>
          <a:prstGeom prst="rect">
            <a:avLst/>
          </a:prstGeom>
          <a:effectLst>
            <a:outerShdw blurRad="50800" dist="50800" dir="5400000" algn="ctr" rotWithShape="0">
              <a:srgbClr val="000000">
                <a:alpha val="4000"/>
              </a:srgbClr>
            </a:outerShdw>
          </a:effectLst>
        </p:spPr>
      </p:pic>
      <p:sp>
        <p:nvSpPr>
          <p:cNvPr id="5" name="Slide Number Placeholder 5"/>
          <p:cNvSpPr>
            <a:spLocks noGrp="1"/>
          </p:cNvSpPr>
          <p:nvPr>
            <p:ph type="sldNum" sz="quarter" idx="11"/>
          </p:nvPr>
        </p:nvSpPr>
        <p:spPr/>
        <p:txBody>
          <a:bodyPr/>
          <a:lstStyle/>
          <a:p>
            <a:pPr>
              <a:defRPr/>
            </a:pPr>
            <a:fld id="{FEEDE119-5AF5-9C41-B1F8-A6D3D5F51E17}" type="slidenum">
              <a:rPr lang="es-ES"/>
              <a:pPr>
                <a:defRPr/>
              </a:pPr>
              <a:t>45</a:t>
            </a:fld>
            <a:endParaRPr lang="es-ES" dirty="0"/>
          </a:p>
        </p:txBody>
      </p:sp>
      <p:pic>
        <p:nvPicPr>
          <p:cNvPr id="7177"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28841" r="17790" b="14144"/>
          <a:stretch/>
        </p:blipFill>
        <p:spPr bwMode="auto">
          <a:xfrm>
            <a:off x="7451725" y="188595"/>
            <a:ext cx="1081088" cy="661988"/>
          </a:xfrm>
          <a:prstGeom prst="rect">
            <a:avLst/>
          </a:prstGeom>
          <a:noFill/>
          <a:ln>
            <a:noFill/>
          </a:ln>
          <a:effectLst/>
          <a:extLst>
            <a:ext uri="{909E8E84-426E-40dd-AFC4-6F175D3DCCD1}">
              <a14:hiddenFill xmlns:a14="http://schemas.microsoft.com/office/drawing/2010/main">
                <a:blipFill dpi="0" rotWithShape="0">
                  <a:blip/>
                  <a:srcRect l="28841" r="177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7412" name="Text Box 3"/>
          <p:cNvSpPr txBox="1">
            <a:spLocks noChangeArrowheads="1"/>
          </p:cNvSpPr>
          <p:nvPr/>
        </p:nvSpPr>
        <p:spPr bwMode="auto">
          <a:xfrm>
            <a:off x="971550" y="3644900"/>
            <a:ext cx="7200900" cy="2468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2400"/>
              </a:spcAft>
              <a:buSzPct val="100000"/>
              <a:buFont typeface="Times New Roman" charset="0"/>
              <a:buChar char="→"/>
            </a:pPr>
            <a:r>
              <a:rPr lang="en-GB" b="1" dirty="0">
                <a:solidFill>
                  <a:srgbClr val="000080"/>
                </a:solidFill>
                <a:latin typeface="Palatino Linotype" charset="0"/>
              </a:rPr>
              <a:t> </a:t>
            </a:r>
            <a:r>
              <a:rPr lang="en-GB" dirty="0">
                <a:solidFill>
                  <a:srgbClr val="000080"/>
                </a:solidFill>
                <a:latin typeface="Palatino Linotype" charset="0"/>
              </a:rPr>
              <a:t>Climate response to volcanoes</a:t>
            </a:r>
          </a:p>
          <a:p>
            <a:pPr eaLnBrk="1" hangingPunct="1">
              <a:spcAft>
                <a:spcPts val="2400"/>
              </a:spcAft>
              <a:buSzPct val="100000"/>
              <a:buFont typeface="Times New Roman" charset="0"/>
              <a:buChar char="→"/>
            </a:pPr>
            <a:r>
              <a:rPr lang="en-GB" dirty="0">
                <a:solidFill>
                  <a:srgbClr val="000080"/>
                </a:solidFill>
                <a:latin typeface="Palatino Linotype" charset="0"/>
                <a:sym typeface="Symbol" charset="0"/>
              </a:rPr>
              <a:t> Initialisation and volcanic forcing in forecasts</a:t>
            </a:r>
          </a:p>
          <a:p>
            <a:pPr eaLnBrk="1" hangingPunct="1">
              <a:spcAft>
                <a:spcPts val="2400"/>
              </a:spcAft>
              <a:buSzPct val="100000"/>
              <a:buFont typeface="Times New Roman" charset="0"/>
              <a:buChar char="→"/>
            </a:pPr>
            <a:r>
              <a:rPr lang="en-GB" dirty="0">
                <a:solidFill>
                  <a:srgbClr val="000080"/>
                </a:solidFill>
                <a:latin typeface="Palatino Linotype" charset="0"/>
                <a:sym typeface="Symbol" charset="0"/>
              </a:rPr>
              <a:t> </a:t>
            </a:r>
            <a:r>
              <a:rPr lang="en-GB" dirty="0" smtClean="0">
                <a:solidFill>
                  <a:srgbClr val="000080"/>
                </a:solidFill>
                <a:latin typeface="Palatino Linotype" charset="0"/>
                <a:sym typeface="Symbol" charset="0"/>
              </a:rPr>
              <a:t>Forecasts skill</a:t>
            </a:r>
          </a:p>
          <a:p>
            <a:pPr eaLnBrk="1" hangingPunct="1">
              <a:spcAft>
                <a:spcPts val="2400"/>
              </a:spcAft>
              <a:buSzPct val="100000"/>
              <a:buFont typeface="Times New Roman" charset="0"/>
              <a:buChar char="→"/>
            </a:pPr>
            <a:r>
              <a:rPr lang="en-GB" b="1" dirty="0">
                <a:solidFill>
                  <a:srgbClr val="000080"/>
                </a:solidFill>
                <a:latin typeface="Palatino Linotype" charset="0"/>
                <a:sym typeface="Symbol" charset="0"/>
              </a:rPr>
              <a:t> </a:t>
            </a:r>
            <a:r>
              <a:rPr lang="en-GB" b="1" dirty="0" smtClean="0">
                <a:solidFill>
                  <a:srgbClr val="000080"/>
                </a:solidFill>
                <a:latin typeface="Palatino Linotype" charset="0"/>
                <a:sym typeface="Symbol" charset="0"/>
              </a:rPr>
              <a:t>Volcanic signal and the AMO state</a:t>
            </a:r>
            <a:endParaRPr lang="en-GB" b="1" dirty="0">
              <a:solidFill>
                <a:srgbClr val="000080"/>
              </a:solidFill>
              <a:latin typeface="Palatino Linotype" charset="0"/>
              <a:sym typeface="Symbol" charset="0"/>
            </a:endParaRPr>
          </a:p>
        </p:txBody>
      </p:sp>
      <p:sp>
        <p:nvSpPr>
          <p:cNvPr id="8"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err="1">
                <a:solidFill>
                  <a:srgbClr val="FFFFFF"/>
                </a:solidFill>
              </a:rPr>
              <a:t>Norrköping</a:t>
            </a:r>
            <a:r>
              <a:rPr lang="en-GB" sz="1000" dirty="0">
                <a:solidFill>
                  <a:srgbClr val="FFFFFF"/>
                </a:solidFill>
              </a:rPr>
              <a:t>, </a:t>
            </a:r>
            <a:r>
              <a:rPr lang="en-GB" sz="1000" dirty="0" smtClean="0">
                <a:solidFill>
                  <a:srgbClr val="FFFFFF"/>
                </a:solidFill>
              </a:rPr>
              <a:t>September </a:t>
            </a:r>
            <a:r>
              <a:rPr lang="en-GB" sz="1000" dirty="0">
                <a:solidFill>
                  <a:srgbClr val="FFFFFF"/>
                </a:solidFill>
              </a:rPr>
              <a:t>2015</a:t>
            </a:r>
            <a:endParaRPr lang="en-US" sz="1000" dirty="0">
              <a:solidFill>
                <a:srgbClr val="FFFFFF"/>
              </a:solidFill>
            </a:endParaRPr>
          </a:p>
        </p:txBody>
      </p:sp>
    </p:spTree>
    <p:extLst>
      <p:ext uri="{BB962C8B-B14F-4D97-AF65-F5344CB8AC3E}">
        <p14:creationId xmlns:p14="http://schemas.microsoft.com/office/powerpoint/2010/main" val="2150128601"/>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1"/>
          </p:nvPr>
        </p:nvSpPr>
        <p:spPr/>
        <p:txBody>
          <a:bodyPr/>
          <a:lstStyle/>
          <a:p>
            <a:pPr>
              <a:defRPr/>
            </a:pPr>
            <a:fld id="{2BBCD588-8992-C548-800F-7F0862234059}" type="slidenum">
              <a:rPr lang="es-ES"/>
              <a:pPr>
                <a:defRPr/>
              </a:pPr>
              <a:t>46</a:t>
            </a:fld>
            <a:endParaRPr lang="es-ES" dirty="0"/>
          </a:p>
        </p:txBody>
      </p:sp>
      <p:sp>
        <p:nvSpPr>
          <p:cNvPr id="35842"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a:latin typeface="Century Gothic" charset="0"/>
              </a:rPr>
              <a:t>Conclusion</a:t>
            </a:r>
            <a:endParaRPr lang="en-US" b="1" cap="none">
              <a:latin typeface="Century Gothic" charset="0"/>
            </a:endParaRPr>
          </a:p>
        </p:txBody>
      </p:sp>
      <p:pic>
        <p:nvPicPr>
          <p:cNvPr id="46087" name="Picture 1"/>
          <p:cNvPicPr>
            <a:picLocks noChangeAspect="1" noChangeArrowheads="1"/>
          </p:cNvPicPr>
          <p:nvPr/>
        </p:nvPicPr>
        <p:blipFill>
          <a:blip r:embed="rId2">
            <a:extLst>
              <a:ext uri="{28A0092B-C50C-407E-A947-70E740481C1C}">
                <a14:useLocalDpi xmlns:a14="http://schemas.microsoft.com/office/drawing/2010/main" val="0"/>
              </a:ext>
            </a:extLst>
          </a:blip>
          <a:srcRect l="28841" r="17790"/>
          <a:stretch>
            <a:fillRect/>
          </a:stretch>
        </p:blipFill>
        <p:spPr bwMode="auto">
          <a:xfrm>
            <a:off x="7451725" y="188595"/>
            <a:ext cx="1081088" cy="771525"/>
          </a:xfrm>
          <a:prstGeom prst="rect">
            <a:avLst/>
          </a:prstGeom>
          <a:noFill/>
          <a:ln>
            <a:noFill/>
          </a:ln>
          <a:effectLst/>
          <a:extLst>
            <a:ext uri="{909E8E84-426E-40dd-AFC4-6F175D3DCCD1}">
              <a14:hiddenFill xmlns:a14="http://schemas.microsoft.com/office/drawing/2010/main">
                <a:blipFill dpi="0" rotWithShape="0">
                  <a:blip/>
                  <a:srcRect l="28841" r="177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5844" name="Text Box 3"/>
          <p:cNvSpPr txBox="1">
            <a:spLocks noChangeArrowheads="1"/>
          </p:cNvSpPr>
          <p:nvPr/>
        </p:nvSpPr>
        <p:spPr bwMode="auto">
          <a:xfrm>
            <a:off x="0" y="1181418"/>
            <a:ext cx="9144000" cy="4767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1200"/>
              </a:spcAft>
              <a:buSzPct val="100000"/>
              <a:buFont typeface="Times New Roman" charset="0"/>
              <a:buChar char="→"/>
            </a:pPr>
            <a:r>
              <a:rPr lang="en-GB" sz="2000" b="1" dirty="0">
                <a:solidFill>
                  <a:srgbClr val="000080"/>
                </a:solidFill>
                <a:latin typeface="Palatino Linotype" charset="0"/>
              </a:rPr>
              <a:t> </a:t>
            </a:r>
            <a:r>
              <a:rPr lang="en-GB" sz="2000" b="1" dirty="0" smtClean="0">
                <a:solidFill>
                  <a:srgbClr val="000080"/>
                </a:solidFill>
                <a:latin typeface="Palatino Linotype" charset="0"/>
              </a:rPr>
              <a:t>Last major eruptions induced a strong cooling over the tropics and the Northern continent that was partly overwhelmed by internal variability. </a:t>
            </a:r>
            <a:endParaRPr lang="en-GB" sz="2000" b="1" dirty="0">
              <a:solidFill>
                <a:srgbClr val="000080"/>
              </a:solidFill>
              <a:latin typeface="Palatino Linotype" charset="0"/>
            </a:endParaRPr>
          </a:p>
          <a:p>
            <a:pPr eaLnBrk="1" hangingPunct="1">
              <a:spcAft>
                <a:spcPts val="1200"/>
              </a:spcAft>
              <a:buSzPct val="100000"/>
              <a:buFont typeface="Times New Roman" charset="0"/>
              <a:buChar char="→"/>
            </a:pPr>
            <a:r>
              <a:rPr lang="en-GB" sz="2000" b="1" dirty="0">
                <a:solidFill>
                  <a:srgbClr val="000080"/>
                </a:solidFill>
                <a:latin typeface="Palatino Linotype" charset="0"/>
              </a:rPr>
              <a:t> Evaluating the performances of climate forecast systems cannot be done without considering large eruptions that occurred during the last decades.</a:t>
            </a:r>
          </a:p>
          <a:p>
            <a:pPr eaLnBrk="1" hangingPunct="1">
              <a:spcAft>
                <a:spcPts val="1200"/>
              </a:spcAft>
              <a:buSzPct val="100000"/>
              <a:buFont typeface="Times New Roman" charset="0"/>
              <a:buChar char="→"/>
            </a:pPr>
            <a:r>
              <a:rPr lang="en-GB" sz="2000" b="1" dirty="0">
                <a:solidFill>
                  <a:srgbClr val="000080"/>
                </a:solidFill>
                <a:latin typeface="Palatino Linotype" charset="0"/>
              </a:rPr>
              <a:t> </a:t>
            </a:r>
            <a:r>
              <a:rPr lang="en-GB" sz="2000" b="1" dirty="0" smtClean="0">
                <a:solidFill>
                  <a:srgbClr val="000080"/>
                </a:solidFill>
                <a:latin typeface="Palatino Linotype" charset="0"/>
              </a:rPr>
              <a:t>The EC</a:t>
            </a:r>
            <a:r>
              <a:rPr lang="en-GB" sz="2000" b="1" dirty="0">
                <a:solidFill>
                  <a:srgbClr val="000080"/>
                </a:solidFill>
                <a:latin typeface="Palatino Linotype" charset="0"/>
              </a:rPr>
              <a:t>-Earth historical simulation has higher skill than </a:t>
            </a:r>
            <a:r>
              <a:rPr lang="en-GB" sz="2000" b="1" dirty="0" err="1">
                <a:solidFill>
                  <a:srgbClr val="000080"/>
                </a:solidFill>
                <a:latin typeface="Palatino Linotype" charset="0"/>
              </a:rPr>
              <a:t>hindcasts</a:t>
            </a:r>
            <a:r>
              <a:rPr lang="en-GB" sz="2000" b="1" dirty="0">
                <a:solidFill>
                  <a:srgbClr val="000080"/>
                </a:solidFill>
                <a:latin typeface="Palatino Linotype" charset="0"/>
              </a:rPr>
              <a:t>.</a:t>
            </a:r>
          </a:p>
          <a:p>
            <a:pPr eaLnBrk="1" hangingPunct="1">
              <a:spcAft>
                <a:spcPts val="1200"/>
              </a:spcAft>
              <a:buSzPct val="100000"/>
              <a:buFont typeface="Times New Roman" charset="0"/>
              <a:buChar char="→"/>
            </a:pPr>
            <a:r>
              <a:rPr lang="en-GB" sz="2000" b="1" dirty="0">
                <a:solidFill>
                  <a:srgbClr val="000080"/>
                </a:solidFill>
                <a:latin typeface="Palatino Linotype" charset="0"/>
              </a:rPr>
              <a:t> </a:t>
            </a:r>
            <a:r>
              <a:rPr lang="en-GB" sz="2000" b="1" dirty="0" smtClean="0">
                <a:solidFill>
                  <a:srgbClr val="000080"/>
                </a:solidFill>
                <a:latin typeface="Palatino Linotype" charset="0"/>
              </a:rPr>
              <a:t>Volcanic </a:t>
            </a:r>
            <a:r>
              <a:rPr lang="en-GB" sz="2000" b="1" dirty="0">
                <a:solidFill>
                  <a:srgbClr val="000080"/>
                </a:solidFill>
                <a:latin typeface="Palatino Linotype" charset="0"/>
              </a:rPr>
              <a:t>forcing in </a:t>
            </a:r>
            <a:r>
              <a:rPr lang="en-GB" sz="2000" b="1" dirty="0" err="1" smtClean="0">
                <a:solidFill>
                  <a:srgbClr val="000080"/>
                </a:solidFill>
                <a:latin typeface="Palatino Linotype" charset="0"/>
              </a:rPr>
              <a:t>hindcasts</a:t>
            </a:r>
            <a:r>
              <a:rPr lang="en-GB" sz="2000" b="1" dirty="0" smtClean="0">
                <a:solidFill>
                  <a:srgbClr val="000080"/>
                </a:solidFill>
                <a:latin typeface="Palatino Linotype" charset="0"/>
              </a:rPr>
              <a:t> is associated to an </a:t>
            </a:r>
            <a:r>
              <a:rPr lang="en-GB" sz="2000" b="1" dirty="0">
                <a:solidFill>
                  <a:srgbClr val="000080"/>
                </a:solidFill>
                <a:latin typeface="Palatino Linotype" charset="0"/>
              </a:rPr>
              <a:t>increase </a:t>
            </a:r>
            <a:r>
              <a:rPr lang="en-GB" sz="2000" b="1" dirty="0" smtClean="0">
                <a:solidFill>
                  <a:srgbClr val="000080"/>
                </a:solidFill>
                <a:latin typeface="Palatino Linotype" charset="0"/>
              </a:rPr>
              <a:t>of </a:t>
            </a:r>
            <a:r>
              <a:rPr lang="en-GB" sz="2000" b="1" dirty="0">
                <a:solidFill>
                  <a:srgbClr val="000080"/>
                </a:solidFill>
                <a:latin typeface="Palatino Linotype" charset="0"/>
              </a:rPr>
              <a:t>skill for surface </a:t>
            </a:r>
            <a:r>
              <a:rPr lang="en-GB" sz="2000" b="1" dirty="0" smtClean="0">
                <a:solidFill>
                  <a:srgbClr val="000080"/>
                </a:solidFill>
                <a:latin typeface="Palatino Linotype" charset="0"/>
              </a:rPr>
              <a:t>temperature </a:t>
            </a:r>
            <a:r>
              <a:rPr lang="en-GB" sz="2000" b="1" dirty="0">
                <a:solidFill>
                  <a:srgbClr val="000080"/>
                </a:solidFill>
                <a:latin typeface="Palatino Linotype" charset="0"/>
              </a:rPr>
              <a:t>in Western Pacific, tropical Atlantic and Indian Ocean.</a:t>
            </a:r>
          </a:p>
          <a:p>
            <a:pPr eaLnBrk="1" hangingPunct="1">
              <a:spcAft>
                <a:spcPts val="1200"/>
              </a:spcAft>
              <a:buSzPct val="100000"/>
              <a:buFont typeface="Times New Roman" charset="0"/>
              <a:buChar char="→"/>
            </a:pPr>
            <a:r>
              <a:rPr lang="en-GB" sz="2000" b="1" dirty="0" smtClean="0">
                <a:solidFill>
                  <a:srgbClr val="000080"/>
                </a:solidFill>
                <a:latin typeface="Palatino Linotype" charset="0"/>
                <a:sym typeface="Symbol" charset="0"/>
              </a:rPr>
              <a:t> A real-time forecast of the next volcanic eruption require the design of an idealized forcing.</a:t>
            </a:r>
          </a:p>
          <a:p>
            <a:pPr eaLnBrk="1" hangingPunct="1">
              <a:spcAft>
                <a:spcPts val="1200"/>
              </a:spcAft>
              <a:buSzPct val="100000"/>
              <a:buFont typeface="Times New Roman" charset="0"/>
              <a:buChar char="→"/>
            </a:pPr>
            <a:r>
              <a:rPr lang="en-GB" sz="2000" b="1" dirty="0">
                <a:solidFill>
                  <a:srgbClr val="000080"/>
                </a:solidFill>
                <a:latin typeface="Palatino Linotype" charset="0"/>
                <a:sym typeface="Symbol" charset="0"/>
              </a:rPr>
              <a:t> </a:t>
            </a:r>
            <a:r>
              <a:rPr lang="en-GB" sz="2000" b="1" dirty="0" smtClean="0">
                <a:solidFill>
                  <a:srgbClr val="000080"/>
                </a:solidFill>
                <a:latin typeface="Palatino Linotype" charset="0"/>
                <a:sym typeface="Symbol" charset="0"/>
              </a:rPr>
              <a:t>EC-Earth has no skill to predict the NAO, even after volcanic eruptions.</a:t>
            </a:r>
          </a:p>
          <a:p>
            <a:pPr eaLnBrk="1" hangingPunct="1">
              <a:spcAft>
                <a:spcPts val="1200"/>
              </a:spcAft>
              <a:buSzPct val="100000"/>
              <a:buFont typeface="Times New Roman" charset="0"/>
              <a:buChar char="→"/>
            </a:pPr>
            <a:r>
              <a:rPr lang="en-GB" sz="2000" b="1" dirty="0" smtClean="0">
                <a:solidFill>
                  <a:srgbClr val="000080"/>
                </a:solidFill>
                <a:latin typeface="Palatino Linotype" charset="0"/>
                <a:sym typeface="Symbol" charset="0"/>
              </a:rPr>
              <a:t> The </a:t>
            </a:r>
            <a:r>
              <a:rPr lang="en-GB" sz="2000" b="1" dirty="0">
                <a:solidFill>
                  <a:srgbClr val="000080"/>
                </a:solidFill>
                <a:latin typeface="Palatino Linotype" charset="0"/>
                <a:sym typeface="Symbol" charset="0"/>
              </a:rPr>
              <a:t>CNRM-CM5 model simulates a NAO+ response the third winter following a Pinatubo eruption when the AMO is cold</a:t>
            </a:r>
            <a:r>
              <a:rPr lang="en-GB" sz="2000" b="1" dirty="0" smtClean="0">
                <a:solidFill>
                  <a:srgbClr val="000080"/>
                </a:solidFill>
                <a:latin typeface="Palatino Linotype" charset="0"/>
                <a:sym typeface="Symbol" charset="0"/>
              </a:rPr>
              <a:t>.</a:t>
            </a:r>
            <a:endParaRPr lang="en-GB" sz="2000" b="1" dirty="0">
              <a:solidFill>
                <a:srgbClr val="000080"/>
              </a:solidFill>
              <a:latin typeface="Palatino Linotype" charset="0"/>
              <a:sym typeface="Symbol" charset="0"/>
            </a:endParaRPr>
          </a:p>
        </p:txBody>
      </p:sp>
      <p:sp>
        <p:nvSpPr>
          <p:cNvPr id="7"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err="1">
                <a:solidFill>
                  <a:srgbClr val="FFFFFF"/>
                </a:solidFill>
              </a:rPr>
              <a:t>Norrköping</a:t>
            </a:r>
            <a:r>
              <a:rPr lang="en-GB" sz="1000" dirty="0">
                <a:solidFill>
                  <a:srgbClr val="FFFFFF"/>
                </a:solidFill>
              </a:rPr>
              <a:t>, </a:t>
            </a:r>
            <a:r>
              <a:rPr lang="en-GB" sz="1000" dirty="0" smtClean="0">
                <a:solidFill>
                  <a:srgbClr val="FFFFFF"/>
                </a:solidFill>
              </a:rPr>
              <a:t>September </a:t>
            </a:r>
            <a:r>
              <a:rPr lang="en-GB" sz="1000" dirty="0">
                <a:solidFill>
                  <a:srgbClr val="FFFFFF"/>
                </a:solidFill>
              </a:rPr>
              <a:t>2015</a:t>
            </a:r>
            <a:endParaRPr lang="en-US" sz="1000" dirty="0">
              <a:solidFill>
                <a:srgbClr val="FFFFFF"/>
              </a:solidFill>
            </a:endParaRPr>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1"/>
          </p:nvPr>
        </p:nvSpPr>
        <p:spPr/>
        <p:txBody>
          <a:bodyPr/>
          <a:lstStyle/>
          <a:p>
            <a:pPr>
              <a:defRPr/>
            </a:pPr>
            <a:fld id="{EB2C8A24-B7DA-5047-81F5-68DE4C8D5743}" type="slidenum">
              <a:rPr lang="es-ES"/>
              <a:pPr>
                <a:defRPr/>
              </a:pPr>
              <a:t>47</a:t>
            </a:fld>
            <a:endParaRPr lang="es-ES" dirty="0"/>
          </a:p>
        </p:txBody>
      </p:sp>
      <p:sp>
        <p:nvSpPr>
          <p:cNvPr id="37890"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dirty="0" smtClean="0">
                <a:latin typeface="Century Gothic" charset="0"/>
              </a:rPr>
              <a:t>Winter response</a:t>
            </a:r>
            <a:endParaRPr lang="en-US" b="1" cap="none" dirty="0">
              <a:latin typeface="Century Gothic" charset="0"/>
            </a:endParaRPr>
          </a:p>
        </p:txBody>
      </p:sp>
      <p:pic>
        <p:nvPicPr>
          <p:cNvPr id="46087" name="Picture 1"/>
          <p:cNvPicPr>
            <a:picLocks noChangeAspect="1" noChangeArrowheads="1"/>
          </p:cNvPicPr>
          <p:nvPr/>
        </p:nvPicPr>
        <p:blipFill>
          <a:blip r:embed="rId2">
            <a:extLst>
              <a:ext uri="{28A0092B-C50C-407E-A947-70E740481C1C}">
                <a14:useLocalDpi xmlns:a14="http://schemas.microsoft.com/office/drawing/2010/main" val="0"/>
              </a:ext>
            </a:extLst>
          </a:blip>
          <a:srcRect l="28841" r="17790"/>
          <a:stretch>
            <a:fillRect/>
          </a:stretch>
        </p:blipFill>
        <p:spPr bwMode="auto">
          <a:xfrm>
            <a:off x="7451725" y="188595"/>
            <a:ext cx="1081088" cy="771525"/>
          </a:xfrm>
          <a:prstGeom prst="rect">
            <a:avLst/>
          </a:prstGeom>
          <a:noFill/>
          <a:ln>
            <a:noFill/>
          </a:ln>
          <a:effectLst/>
          <a:extLst>
            <a:ext uri="{909E8E84-426E-40dd-AFC4-6F175D3DCCD1}">
              <a14:hiddenFill xmlns:a14="http://schemas.microsoft.com/office/drawing/2010/main">
                <a:blipFill dpi="0" rotWithShape="0">
                  <a:blip/>
                  <a:srcRect l="28841" r="177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err="1">
                <a:solidFill>
                  <a:srgbClr val="FFFFFF"/>
                </a:solidFill>
              </a:rPr>
              <a:t>Norrköping</a:t>
            </a:r>
            <a:r>
              <a:rPr lang="en-GB" sz="1000" dirty="0">
                <a:solidFill>
                  <a:srgbClr val="FFFFFF"/>
                </a:solidFill>
              </a:rPr>
              <a:t>, </a:t>
            </a:r>
            <a:r>
              <a:rPr lang="en-GB" sz="1000" dirty="0" smtClean="0">
                <a:solidFill>
                  <a:srgbClr val="FFFFFF"/>
                </a:solidFill>
              </a:rPr>
              <a:t>September </a:t>
            </a:r>
            <a:r>
              <a:rPr lang="en-GB" sz="1000" dirty="0">
                <a:solidFill>
                  <a:srgbClr val="FFFFFF"/>
                </a:solidFill>
              </a:rPr>
              <a:t>2015</a:t>
            </a:r>
            <a:endParaRPr lang="en-US" sz="1000" dirty="0">
              <a:solidFill>
                <a:srgbClr val="FFFFFF"/>
              </a:solidFill>
            </a:endParaRPr>
          </a:p>
        </p:txBody>
      </p:sp>
      <p:grpSp>
        <p:nvGrpSpPr>
          <p:cNvPr id="8" name="Grouper 5"/>
          <p:cNvGrpSpPr>
            <a:grpSpLocks/>
          </p:cNvGrpSpPr>
          <p:nvPr/>
        </p:nvGrpSpPr>
        <p:grpSpPr bwMode="auto">
          <a:xfrm>
            <a:off x="353060" y="960120"/>
            <a:ext cx="8930993" cy="4473486"/>
            <a:chOff x="4048134" y="31515019"/>
            <a:chExt cx="10576586" cy="5936945"/>
          </a:xfrm>
        </p:grpSpPr>
        <p:pic>
          <p:nvPicPr>
            <p:cNvPr id="9" name="Image 103" descr="assemble_anomalies_winter.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48134" y="31515019"/>
              <a:ext cx="9360302" cy="825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4" descr="assemble_anomalies_winter.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19409" y="32234877"/>
              <a:ext cx="9134728" cy="2481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102" descr="assemble_anomalies_winter.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20377" y="34610408"/>
              <a:ext cx="9143770" cy="2466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8"/>
            <p:cNvSpPr>
              <a:spLocks noChangeArrowheads="1"/>
            </p:cNvSpPr>
            <p:nvPr/>
          </p:nvSpPr>
          <p:spPr bwMode="auto">
            <a:xfrm>
              <a:off x="12968514" y="33359410"/>
              <a:ext cx="1656205" cy="492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2600" b="1" i="1" dirty="0">
                  <a:solidFill>
                    <a:srgbClr val="000090"/>
                  </a:solidFill>
                  <a:latin typeface="Palatino Linotype" charset="0"/>
                  <a:cs typeface="Palatino Linotype" charset="0"/>
                </a:rPr>
                <a:t>Mod.</a:t>
              </a:r>
            </a:p>
          </p:txBody>
        </p:sp>
        <p:sp>
          <p:nvSpPr>
            <p:cNvPr id="13" name="Rectangle 8"/>
            <p:cNvSpPr>
              <a:spLocks noChangeArrowheads="1"/>
            </p:cNvSpPr>
            <p:nvPr/>
          </p:nvSpPr>
          <p:spPr bwMode="auto">
            <a:xfrm>
              <a:off x="12968515" y="35375633"/>
              <a:ext cx="1656205" cy="492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2600" b="1" i="1">
                  <a:solidFill>
                    <a:srgbClr val="000090"/>
                  </a:solidFill>
                  <a:latin typeface="Palatino Linotype" charset="0"/>
                  <a:cs typeface="Palatino Linotype" charset="0"/>
                </a:rPr>
                <a:t>Obs.</a:t>
              </a:r>
            </a:p>
          </p:txBody>
        </p:sp>
        <p:sp>
          <p:nvSpPr>
            <p:cNvPr id="14" name="Rectangle 8"/>
            <p:cNvSpPr>
              <a:spLocks noChangeArrowheads="1"/>
            </p:cNvSpPr>
            <p:nvPr/>
          </p:nvSpPr>
          <p:spPr bwMode="auto">
            <a:xfrm>
              <a:off x="4048357" y="36959516"/>
              <a:ext cx="208823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2600" b="1" i="1">
                  <a:solidFill>
                    <a:srgbClr val="000090"/>
                  </a:solidFill>
                  <a:latin typeface="Palatino Linotype" charset="0"/>
                  <a:cs typeface="Palatino Linotype" charset="0"/>
                </a:rPr>
                <a:t>Winter 1</a:t>
              </a:r>
            </a:p>
          </p:txBody>
        </p:sp>
        <p:sp>
          <p:nvSpPr>
            <p:cNvPr id="15" name="Rectangle 8"/>
            <p:cNvSpPr>
              <a:spLocks noChangeArrowheads="1"/>
            </p:cNvSpPr>
            <p:nvPr/>
          </p:nvSpPr>
          <p:spPr bwMode="auto">
            <a:xfrm>
              <a:off x="7432733" y="36959521"/>
              <a:ext cx="208823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2600" b="1" i="1">
                  <a:solidFill>
                    <a:srgbClr val="000090"/>
                  </a:solidFill>
                  <a:latin typeface="Palatino Linotype" charset="0"/>
                  <a:cs typeface="Palatino Linotype" charset="0"/>
                </a:rPr>
                <a:t>Winter 2</a:t>
              </a:r>
            </a:p>
          </p:txBody>
        </p:sp>
        <p:sp>
          <p:nvSpPr>
            <p:cNvPr id="16" name="Rectangle 8"/>
            <p:cNvSpPr>
              <a:spLocks noChangeArrowheads="1"/>
            </p:cNvSpPr>
            <p:nvPr/>
          </p:nvSpPr>
          <p:spPr bwMode="auto">
            <a:xfrm>
              <a:off x="10817109" y="36959521"/>
              <a:ext cx="208823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2600" b="1" i="1">
                  <a:solidFill>
                    <a:srgbClr val="000090"/>
                  </a:solidFill>
                  <a:latin typeface="Palatino Linotype" charset="0"/>
                  <a:cs typeface="Palatino Linotype" charset="0"/>
                </a:rPr>
                <a:t>Winter 3</a:t>
              </a:r>
            </a:p>
          </p:txBody>
        </p:sp>
      </p:grpSp>
      <p:sp>
        <p:nvSpPr>
          <p:cNvPr id="17" name="Rectangle 167"/>
          <p:cNvSpPr>
            <a:spLocks noChangeArrowheads="1"/>
          </p:cNvSpPr>
          <p:nvPr/>
        </p:nvSpPr>
        <p:spPr bwMode="auto">
          <a:xfrm>
            <a:off x="251460" y="5589270"/>
            <a:ext cx="8725365"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GB" sz="1600" b="1" i="1" dirty="0">
                <a:solidFill>
                  <a:srgbClr val="000090"/>
                </a:solidFill>
                <a:latin typeface="Palatino Linotype" charset="0"/>
                <a:cs typeface="Palatino Linotype" charset="0"/>
              </a:rPr>
              <a:t>Figure 5: Winter surface temperature anomalies after the last 3 major eruptions. Anomalies are averaged over 3 dates (and 5 members for the simulations). Top: forecast; bottom: observations </a:t>
            </a:r>
          </a:p>
        </p:txBody>
      </p:sp>
    </p:spTree>
    <p:extLst>
      <p:ext uri="{BB962C8B-B14F-4D97-AF65-F5344CB8AC3E}">
        <p14:creationId xmlns:p14="http://schemas.microsoft.com/office/powerpoint/2010/main" val="2505311656"/>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1"/>
          </p:nvPr>
        </p:nvSpPr>
        <p:spPr/>
        <p:txBody>
          <a:bodyPr/>
          <a:lstStyle/>
          <a:p>
            <a:pPr>
              <a:defRPr/>
            </a:pPr>
            <a:fld id="{F2F38697-C15D-D64E-A903-D70E7FAAF64B}" type="slidenum">
              <a:rPr lang="es-ES"/>
              <a:pPr>
                <a:defRPr/>
              </a:pPr>
              <a:t>48</a:t>
            </a:fld>
            <a:endParaRPr lang="es-ES" dirty="0"/>
          </a:p>
        </p:txBody>
      </p:sp>
      <p:sp>
        <p:nvSpPr>
          <p:cNvPr id="24578"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a:latin typeface="Century Gothic" charset="0"/>
              </a:rPr>
              <a:t>Initialisation and volcanoes</a:t>
            </a:r>
            <a:endParaRPr lang="en-US" b="1" cap="none">
              <a:latin typeface="Century Gothic" charset="0"/>
            </a:endParaRPr>
          </a:p>
        </p:txBody>
      </p:sp>
      <p:pic>
        <p:nvPicPr>
          <p:cNvPr id="46087" name="Picture 1"/>
          <p:cNvPicPr>
            <a:picLocks noChangeAspect="1" noChangeArrowheads="1"/>
          </p:cNvPicPr>
          <p:nvPr/>
        </p:nvPicPr>
        <p:blipFill>
          <a:blip r:embed="rId3">
            <a:extLst>
              <a:ext uri="{28A0092B-C50C-407E-A947-70E740481C1C}">
                <a14:useLocalDpi xmlns:a14="http://schemas.microsoft.com/office/drawing/2010/main" val="0"/>
              </a:ext>
            </a:extLst>
          </a:blip>
          <a:srcRect l="28841" r="17790"/>
          <a:stretch>
            <a:fillRect/>
          </a:stretch>
        </p:blipFill>
        <p:spPr bwMode="auto">
          <a:xfrm>
            <a:off x="7451725" y="188595"/>
            <a:ext cx="1081088" cy="771525"/>
          </a:xfrm>
          <a:prstGeom prst="rect">
            <a:avLst/>
          </a:prstGeom>
          <a:noFill/>
          <a:ln>
            <a:noFill/>
          </a:ln>
          <a:effectLst/>
          <a:extLst>
            <a:ext uri="{909E8E84-426E-40dd-AFC4-6F175D3DCCD1}">
              <a14:hiddenFill xmlns:a14="http://schemas.microsoft.com/office/drawing/2010/main">
                <a:blipFill dpi="0" rotWithShape="0">
                  <a:blip/>
                  <a:srcRect l="28841" r="177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4580" name="Image 1" descr="assemble_anomalies_historical_eruptions.ps"/>
          <p:cNvPicPr>
            <a:picLocks noChangeAspect="1"/>
          </p:cNvPicPr>
          <p:nvPr/>
        </p:nvPicPr>
        <p:blipFill>
          <a:blip r:embed="rId4">
            <a:extLst>
              <a:ext uri="{28A0092B-C50C-407E-A947-70E740481C1C}">
                <a14:useLocalDpi xmlns:a14="http://schemas.microsoft.com/office/drawing/2010/main" val="0"/>
              </a:ext>
            </a:extLst>
          </a:blip>
          <a:srcRect l="8362" t="32858" r="1546" b="52594"/>
          <a:stretch>
            <a:fillRect/>
          </a:stretch>
        </p:blipFill>
        <p:spPr bwMode="auto">
          <a:xfrm>
            <a:off x="-7938" y="1336675"/>
            <a:ext cx="9253538" cy="211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 Box 3"/>
          <p:cNvSpPr txBox="1">
            <a:spLocks noChangeArrowheads="1"/>
          </p:cNvSpPr>
          <p:nvPr/>
        </p:nvSpPr>
        <p:spPr bwMode="auto">
          <a:xfrm>
            <a:off x="250825" y="908050"/>
            <a:ext cx="74771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1200"/>
              </a:spcAft>
              <a:buSzPct val="100000"/>
            </a:pPr>
            <a:r>
              <a:rPr lang="en-GB" sz="2000" b="1" u="sng">
                <a:solidFill>
                  <a:srgbClr val="000080"/>
                </a:solidFill>
                <a:latin typeface="Palatino Linotype" charset="0"/>
                <a:sym typeface="Symbol" charset="0"/>
              </a:rPr>
              <a:t>El Chichón</a:t>
            </a:r>
          </a:p>
        </p:txBody>
      </p:sp>
      <p:sp>
        <p:nvSpPr>
          <p:cNvPr id="24582" name="Rectangle 6"/>
          <p:cNvSpPr>
            <a:spLocks noChangeArrowheads="1"/>
          </p:cNvSpPr>
          <p:nvPr/>
        </p:nvSpPr>
        <p:spPr bwMode="auto">
          <a:xfrm>
            <a:off x="0" y="4111625"/>
            <a:ext cx="91440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b="1" i="1">
                <a:solidFill>
                  <a:srgbClr val="000090"/>
                </a:solidFill>
                <a:latin typeface="Palatino Linotype" charset="0"/>
                <a:cs typeface="Palatino Linotype" charset="0"/>
              </a:rPr>
              <a:t>Surface temperature anomalies forecast for 4 different startdates around the El Chichón eruption (blue and purple start before the eruption; red and yellow start after the eruption). Hindcasts start in November. Observations anomalies (black) are computed with climatologies varying along the forecast time, data from ERSST and GHCN (GISS). Anomalies are smoothed with a 12-month running mean. </a:t>
            </a:r>
          </a:p>
        </p:txBody>
      </p:sp>
      <p:sp>
        <p:nvSpPr>
          <p:cNvPr id="24584" name="Rectangle 6"/>
          <p:cNvSpPr>
            <a:spLocks noChangeArrowheads="1"/>
          </p:cNvSpPr>
          <p:nvPr/>
        </p:nvSpPr>
        <p:spPr bwMode="auto">
          <a:xfrm>
            <a:off x="87313" y="3430588"/>
            <a:ext cx="30448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b="1" i="1">
                <a:solidFill>
                  <a:srgbClr val="000090"/>
                </a:solidFill>
                <a:latin typeface="Palatino Linotype" charset="0"/>
                <a:cs typeface="Palatino Linotype" charset="0"/>
              </a:rPr>
              <a:t>Initialisation without volcanoes</a:t>
            </a:r>
          </a:p>
        </p:txBody>
      </p:sp>
      <p:sp>
        <p:nvSpPr>
          <p:cNvPr id="24585" name="Rectangle 6"/>
          <p:cNvSpPr>
            <a:spLocks noChangeArrowheads="1"/>
          </p:cNvSpPr>
          <p:nvPr/>
        </p:nvSpPr>
        <p:spPr bwMode="auto">
          <a:xfrm>
            <a:off x="3146425" y="3460750"/>
            <a:ext cx="30448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b="1" i="1">
                <a:solidFill>
                  <a:srgbClr val="000090"/>
                </a:solidFill>
                <a:latin typeface="Palatino Linotype" charset="0"/>
                <a:cs typeface="Palatino Linotype" charset="0"/>
              </a:rPr>
              <a:t>Initialisation with volcanoes</a:t>
            </a:r>
          </a:p>
        </p:txBody>
      </p:sp>
      <p:sp>
        <p:nvSpPr>
          <p:cNvPr id="24586" name="Rectangle 6"/>
          <p:cNvSpPr>
            <a:spLocks noChangeArrowheads="1"/>
          </p:cNvSpPr>
          <p:nvPr/>
        </p:nvSpPr>
        <p:spPr bwMode="auto">
          <a:xfrm>
            <a:off x="6372225" y="3430588"/>
            <a:ext cx="30448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b="1" i="1">
                <a:solidFill>
                  <a:srgbClr val="000090"/>
                </a:solidFill>
                <a:latin typeface="Palatino Linotype" charset="0"/>
                <a:cs typeface="Palatino Linotype" charset="0"/>
              </a:rPr>
              <a:t>Volcanoes without initialisation</a:t>
            </a:r>
          </a:p>
        </p:txBody>
      </p:sp>
      <p:sp>
        <p:nvSpPr>
          <p:cNvPr id="12"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err="1">
                <a:solidFill>
                  <a:srgbClr val="FFFFFF"/>
                </a:solidFill>
              </a:rPr>
              <a:t>Norrköping</a:t>
            </a:r>
            <a:r>
              <a:rPr lang="en-GB" sz="1000" dirty="0">
                <a:solidFill>
                  <a:srgbClr val="FFFFFF"/>
                </a:solidFill>
              </a:rPr>
              <a:t>, </a:t>
            </a:r>
            <a:r>
              <a:rPr lang="en-GB" sz="1000" dirty="0" smtClean="0">
                <a:solidFill>
                  <a:srgbClr val="FFFFFF"/>
                </a:solidFill>
              </a:rPr>
              <a:t>September </a:t>
            </a:r>
            <a:r>
              <a:rPr lang="en-GB" sz="1000" dirty="0">
                <a:solidFill>
                  <a:srgbClr val="FFFFFF"/>
                </a:solidFill>
              </a:rPr>
              <a:t>2015</a:t>
            </a:r>
            <a:endParaRPr lang="en-US" sz="1000" dirty="0">
              <a:solidFill>
                <a:srgbClr val="FFFFFF"/>
              </a:solidFill>
            </a:endParaRPr>
          </a:p>
        </p:txBody>
      </p:sp>
    </p:spTree>
    <p:extLst>
      <p:ext uri="{BB962C8B-B14F-4D97-AF65-F5344CB8AC3E}">
        <p14:creationId xmlns:p14="http://schemas.microsoft.com/office/powerpoint/2010/main" val="3166260680"/>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1"/>
          </p:nvPr>
        </p:nvSpPr>
        <p:spPr/>
        <p:txBody>
          <a:bodyPr/>
          <a:lstStyle/>
          <a:p>
            <a:pPr>
              <a:defRPr/>
            </a:pPr>
            <a:fld id="{CEC4FF91-FEF7-E748-A75D-932FBC48AEBC}" type="slidenum">
              <a:rPr lang="es-ES"/>
              <a:pPr>
                <a:defRPr/>
              </a:pPr>
              <a:t>49</a:t>
            </a:fld>
            <a:endParaRPr lang="es-ES" dirty="0"/>
          </a:p>
        </p:txBody>
      </p:sp>
      <p:sp>
        <p:nvSpPr>
          <p:cNvPr id="26626"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a:latin typeface="Century Gothic" charset="0"/>
              </a:rPr>
              <a:t>Initialisation and volcanoes</a:t>
            </a:r>
            <a:endParaRPr lang="en-US" b="1" cap="none">
              <a:latin typeface="Century Gothic" charset="0"/>
            </a:endParaRPr>
          </a:p>
        </p:txBody>
      </p:sp>
      <p:pic>
        <p:nvPicPr>
          <p:cNvPr id="46087" name="Picture 1"/>
          <p:cNvPicPr>
            <a:picLocks noChangeAspect="1" noChangeArrowheads="1"/>
          </p:cNvPicPr>
          <p:nvPr/>
        </p:nvPicPr>
        <p:blipFill>
          <a:blip r:embed="rId3">
            <a:extLst>
              <a:ext uri="{28A0092B-C50C-407E-A947-70E740481C1C}">
                <a14:useLocalDpi xmlns:a14="http://schemas.microsoft.com/office/drawing/2010/main" val="0"/>
              </a:ext>
            </a:extLst>
          </a:blip>
          <a:srcRect l="28841" r="17790"/>
          <a:stretch>
            <a:fillRect/>
          </a:stretch>
        </p:blipFill>
        <p:spPr bwMode="auto">
          <a:xfrm>
            <a:off x="7451725" y="188595"/>
            <a:ext cx="1081088" cy="771525"/>
          </a:xfrm>
          <a:prstGeom prst="rect">
            <a:avLst/>
          </a:prstGeom>
          <a:noFill/>
          <a:ln>
            <a:noFill/>
          </a:ln>
          <a:effectLst/>
          <a:extLst>
            <a:ext uri="{909E8E84-426E-40dd-AFC4-6F175D3DCCD1}">
              <a14:hiddenFill xmlns:a14="http://schemas.microsoft.com/office/drawing/2010/main">
                <a:blipFill dpi="0" rotWithShape="0">
                  <a:blip/>
                  <a:srcRect l="28841" r="177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6628" name="Image 1" descr="assemble_anomalies_historical_eruptions.ps"/>
          <p:cNvPicPr>
            <a:picLocks noChangeAspect="1"/>
          </p:cNvPicPr>
          <p:nvPr/>
        </p:nvPicPr>
        <p:blipFill>
          <a:blip r:embed="rId4">
            <a:extLst>
              <a:ext uri="{28A0092B-C50C-407E-A947-70E740481C1C}">
                <a14:useLocalDpi xmlns:a14="http://schemas.microsoft.com/office/drawing/2010/main" val="0"/>
              </a:ext>
            </a:extLst>
          </a:blip>
          <a:srcRect l="8362" t="52478" r="1546" b="33237"/>
          <a:stretch>
            <a:fillRect/>
          </a:stretch>
        </p:blipFill>
        <p:spPr bwMode="auto">
          <a:xfrm>
            <a:off x="28575" y="1358900"/>
            <a:ext cx="9223375"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Rectangle 6"/>
          <p:cNvSpPr>
            <a:spLocks noChangeArrowheads="1"/>
          </p:cNvSpPr>
          <p:nvPr/>
        </p:nvSpPr>
        <p:spPr bwMode="auto">
          <a:xfrm>
            <a:off x="0" y="4149725"/>
            <a:ext cx="91440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b="1" i="1">
                <a:solidFill>
                  <a:srgbClr val="000090"/>
                </a:solidFill>
                <a:latin typeface="Palatino Linotype" charset="0"/>
                <a:cs typeface="Palatino Linotype" charset="0"/>
              </a:rPr>
              <a:t>Surface temperature anomalies forecast for 4 different startdates around the Pinatubo eruption (blue and purple start before the eruption; red and yellow start after the eruption). Hindcasts start in November. Anomalies observations (black) are computed with climatologies varying along the forecast time, data from ERSST and GHCN (GISS). Anomalies are smoothed with a 12-month running mean. </a:t>
            </a:r>
          </a:p>
        </p:txBody>
      </p:sp>
      <p:sp>
        <p:nvSpPr>
          <p:cNvPr id="26630" name="Text Box 3"/>
          <p:cNvSpPr txBox="1">
            <a:spLocks noChangeArrowheads="1"/>
          </p:cNvSpPr>
          <p:nvPr/>
        </p:nvSpPr>
        <p:spPr bwMode="auto">
          <a:xfrm>
            <a:off x="250825" y="908050"/>
            <a:ext cx="74771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1200"/>
              </a:spcAft>
              <a:buSzPct val="100000"/>
            </a:pPr>
            <a:r>
              <a:rPr lang="en-GB" sz="2000" b="1" u="sng">
                <a:solidFill>
                  <a:srgbClr val="000080"/>
                </a:solidFill>
                <a:latin typeface="Palatino Linotype" charset="0"/>
                <a:sym typeface="Symbol" charset="0"/>
              </a:rPr>
              <a:t>Pinatubo</a:t>
            </a:r>
          </a:p>
        </p:txBody>
      </p:sp>
      <p:sp>
        <p:nvSpPr>
          <p:cNvPr id="26632" name="Rectangle 6"/>
          <p:cNvSpPr>
            <a:spLocks noChangeArrowheads="1"/>
          </p:cNvSpPr>
          <p:nvPr/>
        </p:nvSpPr>
        <p:spPr bwMode="auto">
          <a:xfrm>
            <a:off x="87313" y="3430588"/>
            <a:ext cx="30448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b="1" i="1">
                <a:solidFill>
                  <a:srgbClr val="000090"/>
                </a:solidFill>
                <a:latin typeface="Palatino Linotype" charset="0"/>
                <a:cs typeface="Palatino Linotype" charset="0"/>
              </a:rPr>
              <a:t>Initialisation without volcanoes</a:t>
            </a:r>
          </a:p>
        </p:txBody>
      </p:sp>
      <p:sp>
        <p:nvSpPr>
          <p:cNvPr id="26633" name="Rectangle 6"/>
          <p:cNvSpPr>
            <a:spLocks noChangeArrowheads="1"/>
          </p:cNvSpPr>
          <p:nvPr/>
        </p:nvSpPr>
        <p:spPr bwMode="auto">
          <a:xfrm>
            <a:off x="3146425" y="3460750"/>
            <a:ext cx="30448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b="1" i="1">
                <a:solidFill>
                  <a:srgbClr val="000090"/>
                </a:solidFill>
                <a:latin typeface="Palatino Linotype" charset="0"/>
                <a:cs typeface="Palatino Linotype" charset="0"/>
              </a:rPr>
              <a:t>Initialisation with volcanoes</a:t>
            </a:r>
          </a:p>
        </p:txBody>
      </p:sp>
      <p:sp>
        <p:nvSpPr>
          <p:cNvPr id="26634" name="Rectangle 6"/>
          <p:cNvSpPr>
            <a:spLocks noChangeArrowheads="1"/>
          </p:cNvSpPr>
          <p:nvPr/>
        </p:nvSpPr>
        <p:spPr bwMode="auto">
          <a:xfrm>
            <a:off x="6372225" y="3430588"/>
            <a:ext cx="30448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b="1" i="1">
                <a:solidFill>
                  <a:srgbClr val="000090"/>
                </a:solidFill>
                <a:latin typeface="Palatino Linotype" charset="0"/>
                <a:cs typeface="Palatino Linotype" charset="0"/>
              </a:rPr>
              <a:t>Volcanoes without initialisation</a:t>
            </a:r>
          </a:p>
        </p:txBody>
      </p:sp>
      <p:sp>
        <p:nvSpPr>
          <p:cNvPr id="12"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err="1">
                <a:solidFill>
                  <a:srgbClr val="FFFFFF"/>
                </a:solidFill>
              </a:rPr>
              <a:t>Norrköping</a:t>
            </a:r>
            <a:r>
              <a:rPr lang="en-GB" sz="1000" dirty="0">
                <a:solidFill>
                  <a:srgbClr val="FFFFFF"/>
                </a:solidFill>
              </a:rPr>
              <a:t>, </a:t>
            </a:r>
            <a:r>
              <a:rPr lang="en-GB" sz="1000" dirty="0" smtClean="0">
                <a:solidFill>
                  <a:srgbClr val="FFFFFF"/>
                </a:solidFill>
              </a:rPr>
              <a:t>September </a:t>
            </a:r>
            <a:r>
              <a:rPr lang="en-GB" sz="1000" dirty="0">
                <a:solidFill>
                  <a:srgbClr val="FFFFFF"/>
                </a:solidFill>
              </a:rPr>
              <a:t>2015</a:t>
            </a:r>
            <a:endParaRPr lang="en-US" sz="1000" dirty="0">
              <a:solidFill>
                <a:srgbClr val="FFFFFF"/>
              </a:solidFill>
            </a:endParaRPr>
          </a:p>
        </p:txBody>
      </p:sp>
    </p:spTree>
    <p:extLst>
      <p:ext uri="{BB962C8B-B14F-4D97-AF65-F5344CB8AC3E}">
        <p14:creationId xmlns:p14="http://schemas.microsoft.com/office/powerpoint/2010/main" val="219653927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1"/>
          </p:nvPr>
        </p:nvSpPr>
        <p:spPr/>
        <p:txBody>
          <a:bodyPr/>
          <a:lstStyle/>
          <a:p>
            <a:pPr>
              <a:defRPr/>
            </a:pPr>
            <a:fld id="{81C09667-AC69-3545-99E2-1C5F7929DB71}" type="slidenum">
              <a:rPr lang="es-ES"/>
              <a:pPr>
                <a:defRPr/>
              </a:pPr>
              <a:t>5</a:t>
            </a:fld>
            <a:endParaRPr lang="es-ES" dirty="0"/>
          </a:p>
        </p:txBody>
      </p:sp>
      <p:sp>
        <p:nvSpPr>
          <p:cNvPr id="16386" name="Título 1"/>
          <p:cNvSpPr>
            <a:spLocks noGrp="1"/>
          </p:cNvSpPr>
          <p:nvPr>
            <p:ph type="title"/>
          </p:nvPr>
        </p:nvSpPr>
        <p:spPr bwMode="auto"/>
        <p:txBody>
          <a:bodyPr wrap="square" numCol="1" anchorCtr="0" compatLnSpc="1">
            <a:prstTxWarp prst="textNoShape">
              <a:avLst/>
            </a:prstTxWarp>
          </a:bodyPr>
          <a:lstStyle/>
          <a:p>
            <a:pPr algn="ctr" eaLnBrk="1" hangingPunct="1"/>
            <a:r>
              <a:rPr lang="en-GB" b="1" cap="none" dirty="0">
                <a:latin typeface="Century Gothic" charset="0"/>
              </a:rPr>
              <a:t>Introduction</a:t>
            </a:r>
            <a:endParaRPr lang="en-US" b="1" cap="none" dirty="0">
              <a:latin typeface="Century Gothic" charset="0"/>
            </a:endParaRPr>
          </a:p>
        </p:txBody>
      </p:sp>
      <p:pic>
        <p:nvPicPr>
          <p:cNvPr id="7177" name="Picture 1"/>
          <p:cNvPicPr>
            <a:picLocks noChangeAspect="1" noChangeArrowheads="1"/>
          </p:cNvPicPr>
          <p:nvPr/>
        </p:nvPicPr>
        <p:blipFill>
          <a:blip r:embed="rId3">
            <a:extLst>
              <a:ext uri="{28A0092B-C50C-407E-A947-70E740481C1C}">
                <a14:useLocalDpi xmlns:a14="http://schemas.microsoft.com/office/drawing/2010/main" val="0"/>
              </a:ext>
            </a:extLst>
          </a:blip>
          <a:srcRect l="28841" r="17790"/>
          <a:stretch>
            <a:fillRect/>
          </a:stretch>
        </p:blipFill>
        <p:spPr bwMode="auto">
          <a:xfrm>
            <a:off x="7451725" y="188595"/>
            <a:ext cx="1081088" cy="771525"/>
          </a:xfrm>
          <a:prstGeom prst="rect">
            <a:avLst/>
          </a:prstGeom>
          <a:noFill/>
          <a:ln>
            <a:noFill/>
          </a:ln>
          <a:effectLst/>
          <a:extLst>
            <a:ext uri="{909E8E84-426E-40dd-AFC4-6F175D3DCCD1}">
              <a14:hiddenFill xmlns:a14="http://schemas.microsoft.com/office/drawing/2010/main">
                <a:blipFill dpi="0" rotWithShape="0">
                  <a:blip/>
                  <a:srcRect l="28841" r="177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9" name="Rectangle 1"/>
          <p:cNvSpPr>
            <a:spLocks noChangeArrowheads="1"/>
          </p:cNvSpPr>
          <p:nvPr/>
        </p:nvSpPr>
        <p:spPr bwMode="auto">
          <a:xfrm>
            <a:off x="99060" y="1937504"/>
            <a:ext cx="432054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Aft>
                <a:spcPts val="1200"/>
              </a:spcAft>
              <a:buSzPct val="100000"/>
              <a:buFont typeface="Times New Roman" charset="0"/>
              <a:buChar char="→"/>
            </a:pPr>
            <a:r>
              <a:rPr lang="en-GB" sz="2000" b="1" dirty="0" smtClean="0">
                <a:solidFill>
                  <a:srgbClr val="000080"/>
                </a:solidFill>
                <a:latin typeface="Palatino Linotype" charset="0"/>
                <a:cs typeface="Palatino Linotype" charset="0"/>
                <a:sym typeface="Symbol" charset="0"/>
              </a:rPr>
              <a:t> </a:t>
            </a:r>
            <a:r>
              <a:rPr lang="en-GB" sz="2000" b="1" dirty="0" err="1" smtClean="0">
                <a:solidFill>
                  <a:srgbClr val="000080"/>
                </a:solidFill>
                <a:latin typeface="Palatino Linotype" charset="0"/>
                <a:cs typeface="Palatino Linotype" charset="0"/>
                <a:sym typeface="Symbol" charset="0"/>
              </a:rPr>
              <a:t>Zanchettin</a:t>
            </a:r>
            <a:r>
              <a:rPr lang="en-GB" sz="2000" b="1" dirty="0" smtClean="0">
                <a:solidFill>
                  <a:srgbClr val="000080"/>
                </a:solidFill>
                <a:latin typeface="Palatino Linotype" charset="0"/>
                <a:cs typeface="Palatino Linotype" charset="0"/>
                <a:sym typeface="Symbol" charset="0"/>
              </a:rPr>
              <a:t> et al. (2013a): Oceanic and atmospheric responses to volcanic eruptions depend on the climate background conditions.</a:t>
            </a:r>
          </a:p>
        </p:txBody>
      </p:sp>
      <p:sp>
        <p:nvSpPr>
          <p:cNvPr id="9"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smtClean="0">
                <a:solidFill>
                  <a:srgbClr val="FFFFFF"/>
                </a:solidFill>
              </a:rPr>
              <a:t>Paris, November 2015</a:t>
            </a:r>
            <a:endParaRPr lang="en-US" sz="1000" dirty="0">
              <a:solidFill>
                <a:srgbClr val="FFFFFF"/>
              </a:solidFill>
            </a:endParaRPr>
          </a:p>
        </p:txBody>
      </p:sp>
      <p:sp>
        <p:nvSpPr>
          <p:cNvPr id="8" name="Rectangle 21"/>
          <p:cNvSpPr>
            <a:spLocks noChangeArrowheads="1"/>
          </p:cNvSpPr>
          <p:nvPr/>
        </p:nvSpPr>
        <p:spPr bwMode="auto">
          <a:xfrm>
            <a:off x="251459" y="1127065"/>
            <a:ext cx="684085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Aft>
                <a:spcPts val="1200"/>
              </a:spcAft>
              <a:buSzPct val="100000"/>
            </a:pPr>
            <a:r>
              <a:rPr lang="en-GB" sz="2000" b="1" dirty="0" smtClean="0">
                <a:solidFill>
                  <a:srgbClr val="FF0000"/>
                </a:solidFill>
                <a:latin typeface="Palatino Linotype" charset="0"/>
                <a:cs typeface="Palatino Linotype" charset="0"/>
                <a:sym typeface="Symbol" charset="0"/>
              </a:rPr>
              <a:t>NAO changes after volcanoes in the </a:t>
            </a:r>
            <a:r>
              <a:rPr lang="en-GB" sz="2000" b="1" dirty="0" smtClean="0">
                <a:solidFill>
                  <a:srgbClr val="FF0000"/>
                </a:solidFill>
                <a:latin typeface="Palatino Linotype" charset="0"/>
                <a:cs typeface="Palatino Linotype" charset="0"/>
                <a:sym typeface="Symbol" charset="0"/>
              </a:rPr>
              <a:t>scientific literature</a:t>
            </a:r>
            <a:endParaRPr lang="en-GB" sz="2000" b="1" dirty="0">
              <a:solidFill>
                <a:srgbClr val="FF0000"/>
              </a:solidFill>
              <a:latin typeface="Palatino Linotype" charset="0"/>
              <a:cs typeface="Palatino Linotype" charset="0"/>
              <a:sym typeface="Symbol" charset="0"/>
            </a:endParaRPr>
          </a:p>
        </p:txBody>
      </p:sp>
    </p:spTree>
    <p:extLst>
      <p:ext uri="{BB962C8B-B14F-4D97-AF65-F5344CB8AC3E}">
        <p14:creationId xmlns:p14="http://schemas.microsoft.com/office/powerpoint/2010/main" val="1614124987"/>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1"/>
          </p:nvPr>
        </p:nvSpPr>
        <p:spPr/>
        <p:txBody>
          <a:bodyPr/>
          <a:lstStyle/>
          <a:p>
            <a:pPr>
              <a:defRPr/>
            </a:pPr>
            <a:fld id="{C49587CF-54AA-9A45-B2E4-7822FB9B7EAC}" type="slidenum">
              <a:rPr lang="es-ES"/>
              <a:pPr>
                <a:defRPr/>
              </a:pPr>
              <a:t>50</a:t>
            </a:fld>
            <a:endParaRPr lang="es-ES" dirty="0"/>
          </a:p>
        </p:txBody>
      </p:sp>
      <p:sp>
        <p:nvSpPr>
          <p:cNvPr id="28674"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a:latin typeface="Century Gothic" charset="0"/>
              </a:rPr>
              <a:t>Initialisation and volcanoes</a:t>
            </a:r>
            <a:endParaRPr lang="en-US" b="1" cap="none">
              <a:latin typeface="Century Gothic" charset="0"/>
            </a:endParaRPr>
          </a:p>
        </p:txBody>
      </p:sp>
      <p:pic>
        <p:nvPicPr>
          <p:cNvPr id="46087" name="Picture 1"/>
          <p:cNvPicPr>
            <a:picLocks noChangeAspect="1" noChangeArrowheads="1"/>
          </p:cNvPicPr>
          <p:nvPr/>
        </p:nvPicPr>
        <p:blipFill>
          <a:blip r:embed="rId3">
            <a:extLst>
              <a:ext uri="{28A0092B-C50C-407E-A947-70E740481C1C}">
                <a14:useLocalDpi xmlns:a14="http://schemas.microsoft.com/office/drawing/2010/main" val="0"/>
              </a:ext>
            </a:extLst>
          </a:blip>
          <a:srcRect l="28841" r="17790"/>
          <a:stretch>
            <a:fillRect/>
          </a:stretch>
        </p:blipFill>
        <p:spPr bwMode="auto">
          <a:xfrm>
            <a:off x="7451725" y="188595"/>
            <a:ext cx="1081088" cy="771525"/>
          </a:xfrm>
          <a:prstGeom prst="rect">
            <a:avLst/>
          </a:prstGeom>
          <a:noFill/>
          <a:ln>
            <a:noFill/>
          </a:ln>
          <a:effectLst/>
          <a:extLst>
            <a:ext uri="{909E8E84-426E-40dd-AFC4-6F175D3DCCD1}">
              <a14:hiddenFill xmlns:a14="http://schemas.microsoft.com/office/drawing/2010/main">
                <a:blipFill dpi="0" rotWithShape="0">
                  <a:blip/>
                  <a:srcRect l="28841" r="177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8676" name="Image 2" descr="assemble_anomalies_idealized_eruptions.ps"/>
          <p:cNvPicPr>
            <a:picLocks noChangeAspect="1"/>
          </p:cNvPicPr>
          <p:nvPr/>
        </p:nvPicPr>
        <p:blipFill>
          <a:blip r:embed="rId4">
            <a:extLst>
              <a:ext uri="{28A0092B-C50C-407E-A947-70E740481C1C}">
                <a14:useLocalDpi xmlns:a14="http://schemas.microsoft.com/office/drawing/2010/main" val="0"/>
              </a:ext>
            </a:extLst>
          </a:blip>
          <a:srcRect t="51970" b="33241"/>
          <a:stretch>
            <a:fillRect/>
          </a:stretch>
        </p:blipFill>
        <p:spPr bwMode="auto">
          <a:xfrm>
            <a:off x="-727075" y="1268413"/>
            <a:ext cx="10080625" cy="210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Rectangle 6"/>
          <p:cNvSpPr>
            <a:spLocks noChangeArrowheads="1"/>
          </p:cNvSpPr>
          <p:nvPr/>
        </p:nvSpPr>
        <p:spPr bwMode="auto">
          <a:xfrm>
            <a:off x="0" y="4149725"/>
            <a:ext cx="9144000"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b="1" i="1">
                <a:solidFill>
                  <a:srgbClr val="000090"/>
                </a:solidFill>
                <a:latin typeface="Palatino Linotype" charset="0"/>
                <a:cs typeface="Palatino Linotype" charset="0"/>
              </a:rPr>
              <a:t>Surface temperature anomalies forecast for 4 different startdates around the Pinatubo eruption (blue and purple start before the eruption; red and yellow start after the eruption). Hindcasts start in November. Anomalies observations (black) are computed with climatologies varying along the forecast time, data from ERSST and GHCN (GISS). Anomalies are smoothed with a 12-month running mean. Idealized forcing is computed as the current stratospheric aerosol load at the startdate decreasing toward “background level” after a one year exponential decay.</a:t>
            </a:r>
          </a:p>
        </p:txBody>
      </p:sp>
      <p:sp>
        <p:nvSpPr>
          <p:cNvPr id="28679" name="Text Box 3"/>
          <p:cNvSpPr txBox="1">
            <a:spLocks noChangeArrowheads="1"/>
          </p:cNvSpPr>
          <p:nvPr/>
        </p:nvSpPr>
        <p:spPr bwMode="auto">
          <a:xfrm>
            <a:off x="250825" y="908050"/>
            <a:ext cx="74771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1200"/>
              </a:spcAft>
              <a:buSzPct val="100000"/>
            </a:pPr>
            <a:r>
              <a:rPr lang="en-GB" sz="2000" b="1" u="sng">
                <a:solidFill>
                  <a:srgbClr val="000080"/>
                </a:solidFill>
                <a:latin typeface="Palatino Linotype" charset="0"/>
                <a:sym typeface="Symbol" charset="0"/>
              </a:rPr>
              <a:t>Pinatubo</a:t>
            </a:r>
          </a:p>
        </p:txBody>
      </p:sp>
      <p:sp>
        <p:nvSpPr>
          <p:cNvPr id="28680" name="Rectangle 6"/>
          <p:cNvSpPr>
            <a:spLocks noChangeArrowheads="1"/>
          </p:cNvSpPr>
          <p:nvPr/>
        </p:nvSpPr>
        <p:spPr bwMode="auto">
          <a:xfrm>
            <a:off x="87313" y="3430588"/>
            <a:ext cx="30448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b="1" i="1">
                <a:solidFill>
                  <a:srgbClr val="000090"/>
                </a:solidFill>
                <a:latin typeface="Palatino Linotype" charset="0"/>
                <a:cs typeface="Palatino Linotype" charset="0"/>
              </a:rPr>
              <a:t>Initialisation without volcanoes</a:t>
            </a:r>
          </a:p>
        </p:txBody>
      </p:sp>
      <p:sp>
        <p:nvSpPr>
          <p:cNvPr id="28681" name="Rectangle 6"/>
          <p:cNvSpPr>
            <a:spLocks noChangeArrowheads="1"/>
          </p:cNvSpPr>
          <p:nvPr/>
        </p:nvSpPr>
        <p:spPr bwMode="auto">
          <a:xfrm>
            <a:off x="3146425" y="3460750"/>
            <a:ext cx="30448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b="1" i="1">
                <a:solidFill>
                  <a:srgbClr val="000090"/>
                </a:solidFill>
                <a:latin typeface="Palatino Linotype" charset="0"/>
                <a:cs typeface="Palatino Linotype" charset="0"/>
              </a:rPr>
              <a:t>Initialisation with volcanoes</a:t>
            </a:r>
          </a:p>
        </p:txBody>
      </p:sp>
      <p:sp>
        <p:nvSpPr>
          <p:cNvPr id="28682" name="Rectangle 6"/>
          <p:cNvSpPr>
            <a:spLocks noChangeArrowheads="1"/>
          </p:cNvSpPr>
          <p:nvPr/>
        </p:nvSpPr>
        <p:spPr bwMode="auto">
          <a:xfrm>
            <a:off x="6372225" y="3430588"/>
            <a:ext cx="30448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b="1" i="1" dirty="0">
                <a:solidFill>
                  <a:srgbClr val="000090"/>
                </a:solidFill>
                <a:latin typeface="Palatino Linotype" charset="0"/>
                <a:cs typeface="Palatino Linotype" charset="0"/>
              </a:rPr>
              <a:t>Initialisation with </a:t>
            </a:r>
            <a:r>
              <a:rPr lang="en-GB" sz="1800" b="1" i="1" dirty="0">
                <a:solidFill>
                  <a:srgbClr val="FF0000"/>
                </a:solidFill>
                <a:latin typeface="Palatino Linotype" charset="0"/>
                <a:cs typeface="Palatino Linotype" charset="0"/>
              </a:rPr>
              <a:t>idealized</a:t>
            </a:r>
            <a:r>
              <a:rPr lang="en-GB" sz="1800" b="1" i="1" dirty="0">
                <a:solidFill>
                  <a:srgbClr val="000090"/>
                </a:solidFill>
                <a:latin typeface="Palatino Linotype" charset="0"/>
                <a:cs typeface="Palatino Linotype" charset="0"/>
              </a:rPr>
              <a:t> volcanoes</a:t>
            </a:r>
          </a:p>
        </p:txBody>
      </p:sp>
      <p:sp>
        <p:nvSpPr>
          <p:cNvPr id="12"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err="1">
                <a:solidFill>
                  <a:srgbClr val="FFFFFF"/>
                </a:solidFill>
              </a:rPr>
              <a:t>Norrköping</a:t>
            </a:r>
            <a:r>
              <a:rPr lang="en-GB" sz="1000" dirty="0">
                <a:solidFill>
                  <a:srgbClr val="FFFFFF"/>
                </a:solidFill>
              </a:rPr>
              <a:t>, </a:t>
            </a:r>
            <a:r>
              <a:rPr lang="en-GB" sz="1000" dirty="0" smtClean="0">
                <a:solidFill>
                  <a:srgbClr val="FFFFFF"/>
                </a:solidFill>
              </a:rPr>
              <a:t>September </a:t>
            </a:r>
            <a:r>
              <a:rPr lang="en-GB" sz="1000" dirty="0">
                <a:solidFill>
                  <a:srgbClr val="FFFFFF"/>
                </a:solidFill>
              </a:rPr>
              <a:t>2015</a:t>
            </a:r>
            <a:endParaRPr lang="en-US" sz="1000" dirty="0">
              <a:solidFill>
                <a:srgbClr val="FFFFFF"/>
              </a:solidFill>
            </a:endParaRPr>
          </a:p>
        </p:txBody>
      </p:sp>
    </p:spTree>
    <p:extLst>
      <p:ext uri="{BB962C8B-B14F-4D97-AF65-F5344CB8AC3E}">
        <p14:creationId xmlns:p14="http://schemas.microsoft.com/office/powerpoint/2010/main" val="3299298103"/>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1"/>
          </p:nvPr>
        </p:nvSpPr>
        <p:spPr/>
        <p:txBody>
          <a:bodyPr/>
          <a:lstStyle/>
          <a:p>
            <a:pPr>
              <a:defRPr/>
            </a:pPr>
            <a:fld id="{EB2C8A24-B7DA-5047-81F5-68DE4C8D5743}" type="slidenum">
              <a:rPr lang="es-ES"/>
              <a:pPr>
                <a:defRPr/>
              </a:pPr>
              <a:t>51</a:t>
            </a:fld>
            <a:endParaRPr lang="es-ES" dirty="0"/>
          </a:p>
        </p:txBody>
      </p:sp>
      <p:sp>
        <p:nvSpPr>
          <p:cNvPr id="37890"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a:latin typeface="Century Gothic" charset="0"/>
              </a:rPr>
              <a:t>Appendix</a:t>
            </a:r>
            <a:endParaRPr lang="en-US" b="1" cap="none">
              <a:latin typeface="Century Gothic" charset="0"/>
            </a:endParaRPr>
          </a:p>
        </p:txBody>
      </p:sp>
      <p:pic>
        <p:nvPicPr>
          <p:cNvPr id="46087" name="Picture 1"/>
          <p:cNvPicPr>
            <a:picLocks noChangeAspect="1" noChangeArrowheads="1"/>
          </p:cNvPicPr>
          <p:nvPr/>
        </p:nvPicPr>
        <p:blipFill>
          <a:blip r:embed="rId2">
            <a:extLst>
              <a:ext uri="{28A0092B-C50C-407E-A947-70E740481C1C}">
                <a14:useLocalDpi xmlns:a14="http://schemas.microsoft.com/office/drawing/2010/main" val="0"/>
              </a:ext>
            </a:extLst>
          </a:blip>
          <a:srcRect l="28841" r="17790"/>
          <a:stretch>
            <a:fillRect/>
          </a:stretch>
        </p:blipFill>
        <p:spPr bwMode="auto">
          <a:xfrm>
            <a:off x="7451725" y="188595"/>
            <a:ext cx="1081088" cy="771525"/>
          </a:xfrm>
          <a:prstGeom prst="rect">
            <a:avLst/>
          </a:prstGeom>
          <a:noFill/>
          <a:ln>
            <a:noFill/>
          </a:ln>
          <a:effectLst/>
          <a:extLst>
            <a:ext uri="{909E8E84-426E-40dd-AFC4-6F175D3DCCD1}">
              <a14:hiddenFill xmlns:a14="http://schemas.microsoft.com/office/drawing/2010/main">
                <a:blipFill dpi="0" rotWithShape="0">
                  <a:blip/>
                  <a:srcRect l="28841" r="177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7892" name="Text Box 3"/>
          <p:cNvSpPr txBox="1">
            <a:spLocks noChangeArrowheads="1"/>
          </p:cNvSpPr>
          <p:nvPr/>
        </p:nvSpPr>
        <p:spPr bwMode="auto">
          <a:xfrm>
            <a:off x="251460" y="1965325"/>
            <a:ext cx="2771775"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1200"/>
              </a:spcAft>
              <a:buSzPct val="100000"/>
              <a:buFont typeface="Times New Roman" charset="0"/>
              <a:buChar char="→"/>
            </a:pPr>
            <a:r>
              <a:rPr lang="en-GB" sz="2000" b="1" dirty="0" smtClean="0">
                <a:solidFill>
                  <a:srgbClr val="000080"/>
                </a:solidFill>
                <a:latin typeface="Palatino Linotype" charset="0"/>
                <a:sym typeface="Symbol" charset="0"/>
              </a:rPr>
              <a:t> Skill increase with initialisation</a:t>
            </a:r>
            <a:endParaRPr lang="en-GB" sz="2000" b="1" dirty="0">
              <a:solidFill>
                <a:srgbClr val="000080"/>
              </a:solidFill>
              <a:latin typeface="Palatino Linotype" charset="0"/>
              <a:sym typeface="Symbol" charset="0"/>
            </a:endParaRPr>
          </a:p>
        </p:txBody>
      </p:sp>
      <p:sp>
        <p:nvSpPr>
          <p:cNvPr id="7"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err="1">
                <a:solidFill>
                  <a:srgbClr val="FFFFFF"/>
                </a:solidFill>
              </a:rPr>
              <a:t>Norrköping</a:t>
            </a:r>
            <a:r>
              <a:rPr lang="en-GB" sz="1000" dirty="0">
                <a:solidFill>
                  <a:srgbClr val="FFFFFF"/>
                </a:solidFill>
              </a:rPr>
              <a:t>, </a:t>
            </a:r>
            <a:r>
              <a:rPr lang="en-GB" sz="1000" dirty="0" smtClean="0">
                <a:solidFill>
                  <a:srgbClr val="FFFFFF"/>
                </a:solidFill>
              </a:rPr>
              <a:t>September </a:t>
            </a:r>
            <a:r>
              <a:rPr lang="en-GB" sz="1000" dirty="0">
                <a:solidFill>
                  <a:srgbClr val="FFFFFF"/>
                </a:solidFill>
              </a:rPr>
              <a:t>2015</a:t>
            </a:r>
            <a:endParaRPr lang="en-US" sz="1000" dirty="0">
              <a:solidFill>
                <a:srgbClr val="FFFFFF"/>
              </a:solidFill>
            </a:endParaRPr>
          </a:p>
        </p:txBody>
      </p:sp>
      <p:pic>
        <p:nvPicPr>
          <p:cNvPr id="8" name="Image 1" descr="assemble_correl_historical.png"/>
          <p:cNvPicPr>
            <a:picLocks noChangeAspect="1"/>
          </p:cNvPicPr>
          <p:nvPr/>
        </p:nvPicPr>
        <p:blipFill>
          <a:blip r:embed="rId3">
            <a:extLst>
              <a:ext uri="{28A0092B-C50C-407E-A947-70E740481C1C}">
                <a14:useLocalDpi xmlns:a14="http://schemas.microsoft.com/office/drawing/2010/main" val="0"/>
              </a:ext>
            </a:extLst>
          </a:blip>
          <a:srcRect l="8904" t="10362" r="6680" b="32785"/>
          <a:stretch>
            <a:fillRect/>
          </a:stretch>
        </p:blipFill>
        <p:spPr bwMode="auto">
          <a:xfrm>
            <a:off x="3131820" y="955675"/>
            <a:ext cx="6012180" cy="5262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1"/>
          </p:nvPr>
        </p:nvSpPr>
        <p:spPr/>
        <p:txBody>
          <a:bodyPr/>
          <a:lstStyle/>
          <a:p>
            <a:pPr>
              <a:defRPr/>
            </a:pPr>
            <a:fld id="{EB2C8A24-B7DA-5047-81F5-68DE4C8D5743}" type="slidenum">
              <a:rPr lang="es-ES"/>
              <a:pPr>
                <a:defRPr/>
              </a:pPr>
              <a:t>52</a:t>
            </a:fld>
            <a:endParaRPr lang="es-ES" dirty="0"/>
          </a:p>
        </p:txBody>
      </p:sp>
      <p:sp>
        <p:nvSpPr>
          <p:cNvPr id="37890"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a:latin typeface="Century Gothic" charset="0"/>
              </a:rPr>
              <a:t>Appendix</a:t>
            </a:r>
            <a:endParaRPr lang="en-US" b="1" cap="none">
              <a:latin typeface="Century Gothic" charset="0"/>
            </a:endParaRPr>
          </a:p>
        </p:txBody>
      </p:sp>
      <p:pic>
        <p:nvPicPr>
          <p:cNvPr id="46087" name="Picture 1"/>
          <p:cNvPicPr>
            <a:picLocks noChangeAspect="1" noChangeArrowheads="1"/>
          </p:cNvPicPr>
          <p:nvPr/>
        </p:nvPicPr>
        <p:blipFill>
          <a:blip r:embed="rId2">
            <a:extLst>
              <a:ext uri="{28A0092B-C50C-407E-A947-70E740481C1C}">
                <a14:useLocalDpi xmlns:a14="http://schemas.microsoft.com/office/drawing/2010/main" val="0"/>
              </a:ext>
            </a:extLst>
          </a:blip>
          <a:srcRect l="28841" r="17790"/>
          <a:stretch>
            <a:fillRect/>
          </a:stretch>
        </p:blipFill>
        <p:spPr bwMode="auto">
          <a:xfrm>
            <a:off x="7451725" y="365125"/>
            <a:ext cx="1081088" cy="771525"/>
          </a:xfrm>
          <a:prstGeom prst="rect">
            <a:avLst/>
          </a:prstGeom>
          <a:noFill/>
          <a:ln>
            <a:noFill/>
          </a:ln>
          <a:effectLst/>
          <a:extLst>
            <a:ext uri="{909E8E84-426E-40dd-AFC4-6F175D3DCCD1}">
              <a14:hiddenFill xmlns:a14="http://schemas.microsoft.com/office/drawing/2010/main">
                <a:blipFill dpi="0" rotWithShape="0">
                  <a:blip/>
                  <a:srcRect l="28841" r="177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7892" name="Text Box 3"/>
          <p:cNvSpPr txBox="1">
            <a:spLocks noChangeArrowheads="1"/>
          </p:cNvSpPr>
          <p:nvPr/>
        </p:nvSpPr>
        <p:spPr bwMode="auto">
          <a:xfrm>
            <a:off x="0" y="1244600"/>
            <a:ext cx="241173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1200"/>
              </a:spcAft>
              <a:buSzPct val="100000"/>
              <a:buFont typeface="Times New Roman" charset="0"/>
              <a:buChar char="→"/>
            </a:pPr>
            <a:r>
              <a:rPr lang="en-GB" sz="2000" b="1" dirty="0">
                <a:solidFill>
                  <a:srgbClr val="000080"/>
                </a:solidFill>
                <a:latin typeface="Palatino Linotype" charset="0"/>
              </a:rPr>
              <a:t> </a:t>
            </a:r>
            <a:r>
              <a:rPr lang="en-GB" sz="2000" b="1" dirty="0" smtClean="0">
                <a:solidFill>
                  <a:srgbClr val="000080"/>
                </a:solidFill>
                <a:latin typeface="Palatino Linotype" charset="0"/>
              </a:rPr>
              <a:t>First year pressure anomalies</a:t>
            </a:r>
            <a:endParaRPr lang="en-GB" sz="2000" b="1" dirty="0">
              <a:solidFill>
                <a:srgbClr val="000080"/>
              </a:solidFill>
              <a:latin typeface="Palatino Linotype" charset="0"/>
              <a:sym typeface="Symbol" charset="0"/>
            </a:endParaRPr>
          </a:p>
        </p:txBody>
      </p:sp>
      <p:sp>
        <p:nvSpPr>
          <p:cNvPr id="7"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err="1">
                <a:solidFill>
                  <a:srgbClr val="FFFFFF"/>
                </a:solidFill>
              </a:rPr>
              <a:t>Norrköping</a:t>
            </a:r>
            <a:r>
              <a:rPr lang="en-GB" sz="1000" dirty="0">
                <a:solidFill>
                  <a:srgbClr val="FFFFFF"/>
                </a:solidFill>
              </a:rPr>
              <a:t>, </a:t>
            </a:r>
            <a:r>
              <a:rPr lang="en-GB" sz="1000" dirty="0" smtClean="0">
                <a:solidFill>
                  <a:srgbClr val="FFFFFF"/>
                </a:solidFill>
              </a:rPr>
              <a:t>September </a:t>
            </a:r>
            <a:r>
              <a:rPr lang="en-GB" sz="1000" dirty="0">
                <a:solidFill>
                  <a:srgbClr val="FFFFFF"/>
                </a:solidFill>
              </a:rPr>
              <a:t>2015</a:t>
            </a:r>
            <a:endParaRPr lang="en-US" sz="1000" dirty="0">
              <a:solidFill>
                <a:srgbClr val="FFFFFF"/>
              </a:solidFill>
            </a:endParaRPr>
          </a:p>
        </p:txBody>
      </p:sp>
      <p:pic>
        <p:nvPicPr>
          <p:cNvPr id="3" name="Image 2" descr="assemble_anomalies_eruptions-0.png"/>
          <p:cNvPicPr>
            <a:picLocks noChangeAspect="1"/>
          </p:cNvPicPr>
          <p:nvPr/>
        </p:nvPicPr>
        <p:blipFill rotWithShape="1">
          <a:blip r:embed="rId3">
            <a:extLst>
              <a:ext uri="{28A0092B-C50C-407E-A947-70E740481C1C}">
                <a14:useLocalDpi xmlns:a14="http://schemas.microsoft.com/office/drawing/2010/main" val="0"/>
              </a:ext>
            </a:extLst>
          </a:blip>
          <a:srcRect l="5445" t="14503" b="35520"/>
          <a:stretch/>
        </p:blipFill>
        <p:spPr>
          <a:xfrm>
            <a:off x="2284502" y="908685"/>
            <a:ext cx="7044284" cy="5258750"/>
          </a:xfrm>
          <a:prstGeom prst="rect">
            <a:avLst/>
          </a:prstGeom>
        </p:spPr>
      </p:pic>
    </p:spTree>
    <p:extLst>
      <p:ext uri="{BB962C8B-B14F-4D97-AF65-F5344CB8AC3E}">
        <p14:creationId xmlns:p14="http://schemas.microsoft.com/office/powerpoint/2010/main" val="638022419"/>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1"/>
          </p:nvPr>
        </p:nvSpPr>
        <p:spPr/>
        <p:txBody>
          <a:bodyPr/>
          <a:lstStyle/>
          <a:p>
            <a:pPr>
              <a:defRPr/>
            </a:pPr>
            <a:fld id="{EB2C8A24-B7DA-5047-81F5-68DE4C8D5743}" type="slidenum">
              <a:rPr lang="es-ES"/>
              <a:pPr>
                <a:defRPr/>
              </a:pPr>
              <a:t>53</a:t>
            </a:fld>
            <a:endParaRPr lang="es-ES" dirty="0"/>
          </a:p>
        </p:txBody>
      </p:sp>
      <p:sp>
        <p:nvSpPr>
          <p:cNvPr id="37890"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a:latin typeface="Century Gothic" charset="0"/>
              </a:rPr>
              <a:t>Appendix</a:t>
            </a:r>
            <a:endParaRPr lang="en-US" b="1" cap="none">
              <a:latin typeface="Century Gothic" charset="0"/>
            </a:endParaRPr>
          </a:p>
        </p:txBody>
      </p:sp>
      <p:pic>
        <p:nvPicPr>
          <p:cNvPr id="46087" name="Picture 1"/>
          <p:cNvPicPr>
            <a:picLocks noChangeAspect="1" noChangeArrowheads="1"/>
          </p:cNvPicPr>
          <p:nvPr/>
        </p:nvPicPr>
        <p:blipFill>
          <a:blip r:embed="rId2">
            <a:extLst>
              <a:ext uri="{28A0092B-C50C-407E-A947-70E740481C1C}">
                <a14:useLocalDpi xmlns:a14="http://schemas.microsoft.com/office/drawing/2010/main" val="0"/>
              </a:ext>
            </a:extLst>
          </a:blip>
          <a:srcRect l="28841" r="17790"/>
          <a:stretch>
            <a:fillRect/>
          </a:stretch>
        </p:blipFill>
        <p:spPr bwMode="auto">
          <a:xfrm>
            <a:off x="7451725" y="365125"/>
            <a:ext cx="1081088" cy="771525"/>
          </a:xfrm>
          <a:prstGeom prst="rect">
            <a:avLst/>
          </a:prstGeom>
          <a:noFill/>
          <a:ln>
            <a:noFill/>
          </a:ln>
          <a:effectLst/>
          <a:extLst>
            <a:ext uri="{909E8E84-426E-40dd-AFC4-6F175D3DCCD1}">
              <a14:hiddenFill xmlns:a14="http://schemas.microsoft.com/office/drawing/2010/main">
                <a:blipFill dpi="0" rotWithShape="0">
                  <a:blip/>
                  <a:srcRect l="28841" r="177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7892" name="Text Box 3"/>
          <p:cNvSpPr txBox="1">
            <a:spLocks noChangeArrowheads="1"/>
          </p:cNvSpPr>
          <p:nvPr/>
        </p:nvSpPr>
        <p:spPr bwMode="auto">
          <a:xfrm>
            <a:off x="0" y="1244600"/>
            <a:ext cx="241173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1200"/>
              </a:spcAft>
              <a:buSzPct val="100000"/>
              <a:buFont typeface="Times New Roman" charset="0"/>
              <a:buChar char="→"/>
            </a:pPr>
            <a:r>
              <a:rPr lang="en-GB" sz="2000" b="1" dirty="0">
                <a:solidFill>
                  <a:srgbClr val="000080"/>
                </a:solidFill>
                <a:latin typeface="Palatino Linotype" charset="0"/>
              </a:rPr>
              <a:t> </a:t>
            </a:r>
            <a:r>
              <a:rPr lang="en-GB" sz="2000" b="1" dirty="0" smtClean="0">
                <a:solidFill>
                  <a:srgbClr val="000080"/>
                </a:solidFill>
                <a:latin typeface="Palatino Linotype" charset="0"/>
              </a:rPr>
              <a:t>Years 1-3 pressure anomalies</a:t>
            </a:r>
            <a:endParaRPr lang="en-GB" sz="2000" b="1" dirty="0">
              <a:solidFill>
                <a:srgbClr val="000080"/>
              </a:solidFill>
              <a:latin typeface="Palatino Linotype" charset="0"/>
              <a:sym typeface="Symbol" charset="0"/>
            </a:endParaRPr>
          </a:p>
        </p:txBody>
      </p:sp>
      <p:sp>
        <p:nvSpPr>
          <p:cNvPr id="7"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err="1">
                <a:solidFill>
                  <a:srgbClr val="FFFFFF"/>
                </a:solidFill>
              </a:rPr>
              <a:t>Norrköping</a:t>
            </a:r>
            <a:r>
              <a:rPr lang="en-GB" sz="1000" dirty="0">
                <a:solidFill>
                  <a:srgbClr val="FFFFFF"/>
                </a:solidFill>
              </a:rPr>
              <a:t>, </a:t>
            </a:r>
            <a:r>
              <a:rPr lang="en-GB" sz="1000" dirty="0" smtClean="0">
                <a:solidFill>
                  <a:srgbClr val="FFFFFF"/>
                </a:solidFill>
              </a:rPr>
              <a:t>September </a:t>
            </a:r>
            <a:r>
              <a:rPr lang="en-GB" sz="1000" dirty="0">
                <a:solidFill>
                  <a:srgbClr val="FFFFFF"/>
                </a:solidFill>
              </a:rPr>
              <a:t>2015</a:t>
            </a:r>
            <a:endParaRPr lang="en-US" sz="1000" dirty="0">
              <a:solidFill>
                <a:srgbClr val="FFFFFF"/>
              </a:solidFill>
            </a:endParaRPr>
          </a:p>
        </p:txBody>
      </p:sp>
      <p:pic>
        <p:nvPicPr>
          <p:cNvPr id="4" name="Image 3" descr="assemble_anomalies_eruptions-1.png"/>
          <p:cNvPicPr>
            <a:picLocks noChangeAspect="1"/>
          </p:cNvPicPr>
          <p:nvPr/>
        </p:nvPicPr>
        <p:blipFill rotWithShape="1">
          <a:blip r:embed="rId3">
            <a:extLst>
              <a:ext uri="{28A0092B-C50C-407E-A947-70E740481C1C}">
                <a14:useLocalDpi xmlns:a14="http://schemas.microsoft.com/office/drawing/2010/main" val="0"/>
              </a:ext>
            </a:extLst>
          </a:blip>
          <a:srcRect l="6565" t="3491" r="2934" b="45306"/>
          <a:stretch/>
        </p:blipFill>
        <p:spPr>
          <a:xfrm>
            <a:off x="2215184" y="780309"/>
            <a:ext cx="6791675" cy="5427451"/>
          </a:xfrm>
          <a:prstGeom prst="rect">
            <a:avLst/>
          </a:prstGeom>
        </p:spPr>
      </p:pic>
    </p:spTree>
    <p:extLst>
      <p:ext uri="{BB962C8B-B14F-4D97-AF65-F5344CB8AC3E}">
        <p14:creationId xmlns:p14="http://schemas.microsoft.com/office/powerpoint/2010/main" val="987512150"/>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1"/>
          </p:nvPr>
        </p:nvSpPr>
        <p:spPr/>
        <p:txBody>
          <a:bodyPr/>
          <a:lstStyle/>
          <a:p>
            <a:pPr>
              <a:defRPr/>
            </a:pPr>
            <a:fld id="{EB2C8A24-B7DA-5047-81F5-68DE4C8D5743}" type="slidenum">
              <a:rPr lang="es-ES"/>
              <a:pPr>
                <a:defRPr/>
              </a:pPr>
              <a:t>54</a:t>
            </a:fld>
            <a:endParaRPr lang="es-ES" dirty="0"/>
          </a:p>
        </p:txBody>
      </p:sp>
      <p:sp>
        <p:nvSpPr>
          <p:cNvPr id="37890"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a:latin typeface="Century Gothic" charset="0"/>
              </a:rPr>
              <a:t>Appendix</a:t>
            </a:r>
            <a:endParaRPr lang="en-US" b="1" cap="none">
              <a:latin typeface="Century Gothic" charset="0"/>
            </a:endParaRPr>
          </a:p>
        </p:txBody>
      </p:sp>
      <p:pic>
        <p:nvPicPr>
          <p:cNvPr id="46087" name="Picture 1"/>
          <p:cNvPicPr>
            <a:picLocks noChangeAspect="1" noChangeArrowheads="1"/>
          </p:cNvPicPr>
          <p:nvPr/>
        </p:nvPicPr>
        <p:blipFill>
          <a:blip r:embed="rId2">
            <a:extLst>
              <a:ext uri="{28A0092B-C50C-407E-A947-70E740481C1C}">
                <a14:useLocalDpi xmlns:a14="http://schemas.microsoft.com/office/drawing/2010/main" val="0"/>
              </a:ext>
            </a:extLst>
          </a:blip>
          <a:srcRect l="28841" r="17790"/>
          <a:stretch>
            <a:fillRect/>
          </a:stretch>
        </p:blipFill>
        <p:spPr bwMode="auto">
          <a:xfrm>
            <a:off x="7451725" y="365125"/>
            <a:ext cx="1081088" cy="771525"/>
          </a:xfrm>
          <a:prstGeom prst="rect">
            <a:avLst/>
          </a:prstGeom>
          <a:noFill/>
          <a:ln>
            <a:noFill/>
          </a:ln>
          <a:effectLst/>
          <a:extLst>
            <a:ext uri="{909E8E84-426E-40dd-AFC4-6F175D3DCCD1}">
              <a14:hiddenFill xmlns:a14="http://schemas.microsoft.com/office/drawing/2010/main">
                <a:blipFill dpi="0" rotWithShape="0">
                  <a:blip/>
                  <a:srcRect l="28841" r="177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7892" name="Text Box 3"/>
          <p:cNvSpPr txBox="1">
            <a:spLocks noChangeArrowheads="1"/>
          </p:cNvSpPr>
          <p:nvPr/>
        </p:nvSpPr>
        <p:spPr bwMode="auto">
          <a:xfrm>
            <a:off x="0" y="1244600"/>
            <a:ext cx="241173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1200"/>
              </a:spcAft>
              <a:buSzPct val="100000"/>
              <a:buFont typeface="Times New Roman" charset="0"/>
              <a:buChar char="→"/>
            </a:pPr>
            <a:r>
              <a:rPr lang="en-GB" sz="2000" b="1" dirty="0">
                <a:solidFill>
                  <a:srgbClr val="000080"/>
                </a:solidFill>
                <a:latin typeface="Palatino Linotype" charset="0"/>
              </a:rPr>
              <a:t> </a:t>
            </a:r>
            <a:r>
              <a:rPr lang="en-GB" sz="2000" b="1" dirty="0" smtClean="0">
                <a:solidFill>
                  <a:srgbClr val="000080"/>
                </a:solidFill>
                <a:latin typeface="Palatino Linotype" charset="0"/>
              </a:rPr>
              <a:t>Years 3-5 pressure anomalies</a:t>
            </a:r>
            <a:endParaRPr lang="en-GB" sz="2000" b="1" dirty="0">
              <a:solidFill>
                <a:srgbClr val="000080"/>
              </a:solidFill>
              <a:latin typeface="Palatino Linotype" charset="0"/>
              <a:sym typeface="Symbol" charset="0"/>
            </a:endParaRPr>
          </a:p>
        </p:txBody>
      </p:sp>
      <p:sp>
        <p:nvSpPr>
          <p:cNvPr id="7"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err="1">
                <a:solidFill>
                  <a:srgbClr val="FFFFFF"/>
                </a:solidFill>
              </a:rPr>
              <a:t>Norrköping</a:t>
            </a:r>
            <a:r>
              <a:rPr lang="en-GB" sz="1000" dirty="0">
                <a:solidFill>
                  <a:srgbClr val="FFFFFF"/>
                </a:solidFill>
              </a:rPr>
              <a:t>, </a:t>
            </a:r>
            <a:r>
              <a:rPr lang="en-GB" sz="1000" dirty="0" smtClean="0">
                <a:solidFill>
                  <a:srgbClr val="FFFFFF"/>
                </a:solidFill>
              </a:rPr>
              <a:t>September </a:t>
            </a:r>
            <a:r>
              <a:rPr lang="en-GB" sz="1000" dirty="0">
                <a:solidFill>
                  <a:srgbClr val="FFFFFF"/>
                </a:solidFill>
              </a:rPr>
              <a:t>2015</a:t>
            </a:r>
            <a:endParaRPr lang="en-US" sz="1000" dirty="0">
              <a:solidFill>
                <a:srgbClr val="FFFFFF"/>
              </a:solidFill>
            </a:endParaRPr>
          </a:p>
        </p:txBody>
      </p:sp>
      <p:pic>
        <p:nvPicPr>
          <p:cNvPr id="2" name="Image 1" descr="assemble_anomalies_eruptions-2.png"/>
          <p:cNvPicPr>
            <a:picLocks noChangeAspect="1"/>
          </p:cNvPicPr>
          <p:nvPr/>
        </p:nvPicPr>
        <p:blipFill rotWithShape="1">
          <a:blip r:embed="rId3">
            <a:extLst>
              <a:ext uri="{28A0092B-C50C-407E-A947-70E740481C1C}">
                <a14:useLocalDpi xmlns:a14="http://schemas.microsoft.com/office/drawing/2010/main" val="0"/>
              </a:ext>
            </a:extLst>
          </a:blip>
          <a:srcRect l="7128" t="3241" r="2372" b="45000"/>
          <a:stretch/>
        </p:blipFill>
        <p:spPr>
          <a:xfrm>
            <a:off x="2366555" y="814973"/>
            <a:ext cx="6660145" cy="5380087"/>
          </a:xfrm>
          <a:prstGeom prst="rect">
            <a:avLst/>
          </a:prstGeom>
        </p:spPr>
      </p:pic>
    </p:spTree>
    <p:extLst>
      <p:ext uri="{BB962C8B-B14F-4D97-AF65-F5344CB8AC3E}">
        <p14:creationId xmlns:p14="http://schemas.microsoft.com/office/powerpoint/2010/main" val="3839525003"/>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NAO_EOF_winter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2095" y="1151991"/>
            <a:ext cx="7812405" cy="5418787"/>
          </a:xfrm>
          <a:prstGeom prst="rect">
            <a:avLst/>
          </a:prstGeom>
        </p:spPr>
      </p:pic>
      <p:sp>
        <p:nvSpPr>
          <p:cNvPr id="5" name="Slide Number Placeholder 5"/>
          <p:cNvSpPr>
            <a:spLocks noGrp="1"/>
          </p:cNvSpPr>
          <p:nvPr>
            <p:ph type="sldNum" sz="quarter" idx="11"/>
          </p:nvPr>
        </p:nvSpPr>
        <p:spPr/>
        <p:txBody>
          <a:bodyPr/>
          <a:lstStyle/>
          <a:p>
            <a:pPr>
              <a:defRPr/>
            </a:pPr>
            <a:fld id="{EB2C8A24-B7DA-5047-81F5-68DE4C8D5743}" type="slidenum">
              <a:rPr lang="es-ES"/>
              <a:pPr>
                <a:defRPr/>
              </a:pPr>
              <a:t>55</a:t>
            </a:fld>
            <a:endParaRPr lang="es-ES" dirty="0"/>
          </a:p>
        </p:txBody>
      </p:sp>
      <p:sp>
        <p:nvSpPr>
          <p:cNvPr id="37890"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a:latin typeface="Century Gothic" charset="0"/>
              </a:rPr>
              <a:t>Appendix</a:t>
            </a:r>
            <a:endParaRPr lang="en-US" b="1" cap="none">
              <a:latin typeface="Century Gothic" charset="0"/>
            </a:endParaRPr>
          </a:p>
        </p:txBody>
      </p:sp>
      <p:pic>
        <p:nvPicPr>
          <p:cNvPr id="46087" name="Picture 1"/>
          <p:cNvPicPr>
            <a:picLocks noChangeAspect="1" noChangeArrowheads="1"/>
          </p:cNvPicPr>
          <p:nvPr/>
        </p:nvPicPr>
        <p:blipFill>
          <a:blip r:embed="rId3">
            <a:extLst>
              <a:ext uri="{28A0092B-C50C-407E-A947-70E740481C1C}">
                <a14:useLocalDpi xmlns:a14="http://schemas.microsoft.com/office/drawing/2010/main" val="0"/>
              </a:ext>
            </a:extLst>
          </a:blip>
          <a:srcRect l="28841" r="17790"/>
          <a:stretch>
            <a:fillRect/>
          </a:stretch>
        </p:blipFill>
        <p:spPr bwMode="auto">
          <a:xfrm>
            <a:off x="7451725" y="365125"/>
            <a:ext cx="1081088" cy="771525"/>
          </a:xfrm>
          <a:prstGeom prst="rect">
            <a:avLst/>
          </a:prstGeom>
          <a:noFill/>
          <a:ln>
            <a:noFill/>
          </a:ln>
          <a:effectLst/>
          <a:extLst>
            <a:ext uri="{909E8E84-426E-40dd-AFC4-6F175D3DCCD1}">
              <a14:hiddenFill xmlns:a14="http://schemas.microsoft.com/office/drawing/2010/main">
                <a:blipFill dpi="0" rotWithShape="0">
                  <a:blip/>
                  <a:srcRect l="28841" r="177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7892" name="Text Box 3"/>
          <p:cNvSpPr txBox="1">
            <a:spLocks noChangeArrowheads="1"/>
          </p:cNvSpPr>
          <p:nvPr/>
        </p:nvSpPr>
        <p:spPr bwMode="auto">
          <a:xfrm>
            <a:off x="0" y="1244600"/>
            <a:ext cx="241173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1200"/>
              </a:spcAft>
              <a:buSzPct val="100000"/>
              <a:buFont typeface="Times New Roman" charset="0"/>
              <a:buChar char="→"/>
            </a:pPr>
            <a:r>
              <a:rPr lang="en-GB" sz="2000" b="1" dirty="0">
                <a:solidFill>
                  <a:srgbClr val="000080"/>
                </a:solidFill>
                <a:latin typeface="Palatino Linotype" charset="0"/>
              </a:rPr>
              <a:t> </a:t>
            </a:r>
            <a:r>
              <a:rPr lang="en-GB" sz="2000" b="1" dirty="0" smtClean="0">
                <a:solidFill>
                  <a:srgbClr val="000080"/>
                </a:solidFill>
                <a:latin typeface="Palatino Linotype" charset="0"/>
              </a:rPr>
              <a:t>NAO forecast, winter 2</a:t>
            </a:r>
            <a:endParaRPr lang="en-GB" sz="2000" b="1" dirty="0">
              <a:solidFill>
                <a:srgbClr val="000080"/>
              </a:solidFill>
              <a:latin typeface="Palatino Linotype" charset="0"/>
              <a:sym typeface="Symbol" charset="0"/>
            </a:endParaRPr>
          </a:p>
        </p:txBody>
      </p:sp>
      <p:sp>
        <p:nvSpPr>
          <p:cNvPr id="7"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err="1">
                <a:solidFill>
                  <a:srgbClr val="FFFFFF"/>
                </a:solidFill>
              </a:rPr>
              <a:t>Norrköping</a:t>
            </a:r>
            <a:r>
              <a:rPr lang="en-GB" sz="1000" dirty="0">
                <a:solidFill>
                  <a:srgbClr val="FFFFFF"/>
                </a:solidFill>
              </a:rPr>
              <a:t>, </a:t>
            </a:r>
            <a:r>
              <a:rPr lang="en-GB" sz="1000" dirty="0" smtClean="0">
                <a:solidFill>
                  <a:srgbClr val="FFFFFF"/>
                </a:solidFill>
              </a:rPr>
              <a:t>September </a:t>
            </a:r>
            <a:r>
              <a:rPr lang="en-GB" sz="1000" dirty="0">
                <a:solidFill>
                  <a:srgbClr val="FFFFFF"/>
                </a:solidFill>
              </a:rPr>
              <a:t>2015</a:t>
            </a:r>
            <a:endParaRPr lang="en-US" sz="1000" dirty="0">
              <a:solidFill>
                <a:srgbClr val="FFFFFF"/>
              </a:solidFill>
            </a:endParaRPr>
          </a:p>
        </p:txBody>
      </p:sp>
    </p:spTree>
    <p:extLst>
      <p:ext uri="{BB962C8B-B14F-4D97-AF65-F5344CB8AC3E}">
        <p14:creationId xmlns:p14="http://schemas.microsoft.com/office/powerpoint/2010/main" val="475442193"/>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1"/>
          </p:nvPr>
        </p:nvSpPr>
        <p:spPr/>
        <p:txBody>
          <a:bodyPr/>
          <a:lstStyle/>
          <a:p>
            <a:pPr>
              <a:defRPr/>
            </a:pPr>
            <a:fld id="{EB2C8A24-B7DA-5047-81F5-68DE4C8D5743}" type="slidenum">
              <a:rPr lang="es-ES"/>
              <a:pPr>
                <a:defRPr/>
              </a:pPr>
              <a:t>56</a:t>
            </a:fld>
            <a:endParaRPr lang="es-ES" dirty="0"/>
          </a:p>
        </p:txBody>
      </p:sp>
      <p:sp>
        <p:nvSpPr>
          <p:cNvPr id="37890"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dirty="0">
                <a:latin typeface="Century Gothic" charset="0"/>
              </a:rPr>
              <a:t>Appendix</a:t>
            </a:r>
            <a:endParaRPr lang="en-US" b="1" cap="none" dirty="0">
              <a:latin typeface="Century Gothic" charset="0"/>
            </a:endParaRPr>
          </a:p>
        </p:txBody>
      </p:sp>
      <p:pic>
        <p:nvPicPr>
          <p:cNvPr id="46087" name="Picture 1"/>
          <p:cNvPicPr>
            <a:picLocks noChangeAspect="1" noChangeArrowheads="1"/>
          </p:cNvPicPr>
          <p:nvPr/>
        </p:nvPicPr>
        <p:blipFill>
          <a:blip r:embed="rId2">
            <a:extLst>
              <a:ext uri="{28A0092B-C50C-407E-A947-70E740481C1C}">
                <a14:useLocalDpi xmlns:a14="http://schemas.microsoft.com/office/drawing/2010/main" val="0"/>
              </a:ext>
            </a:extLst>
          </a:blip>
          <a:srcRect l="28841" r="17790"/>
          <a:stretch>
            <a:fillRect/>
          </a:stretch>
        </p:blipFill>
        <p:spPr bwMode="auto">
          <a:xfrm>
            <a:off x="7451725" y="365125"/>
            <a:ext cx="1081088" cy="771525"/>
          </a:xfrm>
          <a:prstGeom prst="rect">
            <a:avLst/>
          </a:prstGeom>
          <a:noFill/>
          <a:ln>
            <a:noFill/>
          </a:ln>
          <a:effectLst/>
          <a:extLst>
            <a:ext uri="{909E8E84-426E-40dd-AFC4-6F175D3DCCD1}">
              <a14:hiddenFill xmlns:a14="http://schemas.microsoft.com/office/drawing/2010/main">
                <a:blipFill dpi="0" rotWithShape="0">
                  <a:blip/>
                  <a:srcRect l="28841" r="177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7892" name="Text Box 3"/>
          <p:cNvSpPr txBox="1">
            <a:spLocks noChangeArrowheads="1"/>
          </p:cNvSpPr>
          <p:nvPr/>
        </p:nvSpPr>
        <p:spPr bwMode="auto">
          <a:xfrm>
            <a:off x="0" y="1244600"/>
            <a:ext cx="241173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1200"/>
              </a:spcAft>
              <a:buSzPct val="100000"/>
              <a:buFont typeface="Times New Roman" charset="0"/>
              <a:buChar char="→"/>
            </a:pPr>
            <a:r>
              <a:rPr lang="en-GB" sz="2000" b="1" dirty="0">
                <a:solidFill>
                  <a:srgbClr val="000080"/>
                </a:solidFill>
                <a:latin typeface="Palatino Linotype" charset="0"/>
              </a:rPr>
              <a:t> </a:t>
            </a:r>
            <a:r>
              <a:rPr lang="en-GB" sz="2000" b="1" dirty="0" smtClean="0">
                <a:solidFill>
                  <a:srgbClr val="000080"/>
                </a:solidFill>
                <a:latin typeface="Palatino Linotype" charset="0"/>
              </a:rPr>
              <a:t>NAO forecast, winter 3</a:t>
            </a:r>
            <a:endParaRPr lang="en-GB" sz="2000" b="1" dirty="0">
              <a:solidFill>
                <a:srgbClr val="000080"/>
              </a:solidFill>
              <a:latin typeface="Palatino Linotype" charset="0"/>
              <a:sym typeface="Symbol" charset="0"/>
            </a:endParaRPr>
          </a:p>
        </p:txBody>
      </p:sp>
      <p:sp>
        <p:nvSpPr>
          <p:cNvPr id="7"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err="1">
                <a:solidFill>
                  <a:srgbClr val="FFFFFF"/>
                </a:solidFill>
              </a:rPr>
              <a:t>Norrköping</a:t>
            </a:r>
            <a:r>
              <a:rPr lang="en-GB" sz="1000" dirty="0">
                <a:solidFill>
                  <a:srgbClr val="FFFFFF"/>
                </a:solidFill>
              </a:rPr>
              <a:t>, </a:t>
            </a:r>
            <a:r>
              <a:rPr lang="en-GB" sz="1000" dirty="0" smtClean="0">
                <a:solidFill>
                  <a:srgbClr val="FFFFFF"/>
                </a:solidFill>
              </a:rPr>
              <a:t>September </a:t>
            </a:r>
            <a:r>
              <a:rPr lang="en-GB" sz="1000" dirty="0">
                <a:solidFill>
                  <a:srgbClr val="FFFFFF"/>
                </a:solidFill>
              </a:rPr>
              <a:t>2015</a:t>
            </a:r>
            <a:endParaRPr lang="en-US" sz="1000" dirty="0">
              <a:solidFill>
                <a:srgbClr val="FFFFFF"/>
              </a:solidFill>
            </a:endParaRPr>
          </a:p>
        </p:txBody>
      </p:sp>
      <p:pic>
        <p:nvPicPr>
          <p:cNvPr id="3" name="Image 2" descr="NAO_EOF_winter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4858" y="1139806"/>
            <a:ext cx="7715827" cy="5351799"/>
          </a:xfrm>
          <a:prstGeom prst="rect">
            <a:avLst/>
          </a:prstGeom>
        </p:spPr>
      </p:pic>
    </p:spTree>
    <p:extLst>
      <p:ext uri="{BB962C8B-B14F-4D97-AF65-F5344CB8AC3E}">
        <p14:creationId xmlns:p14="http://schemas.microsoft.com/office/powerpoint/2010/main" val="3591335154"/>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1"/>
          </p:nvPr>
        </p:nvSpPr>
        <p:spPr/>
        <p:txBody>
          <a:bodyPr/>
          <a:lstStyle/>
          <a:p>
            <a:pPr>
              <a:defRPr/>
            </a:pPr>
            <a:fld id="{EB2C8A24-B7DA-5047-81F5-68DE4C8D5743}" type="slidenum">
              <a:rPr lang="es-ES"/>
              <a:pPr>
                <a:defRPr/>
              </a:pPr>
              <a:t>57</a:t>
            </a:fld>
            <a:endParaRPr lang="es-ES" dirty="0"/>
          </a:p>
        </p:txBody>
      </p:sp>
      <p:pic>
        <p:nvPicPr>
          <p:cNvPr id="46087" name="Picture 1"/>
          <p:cNvPicPr>
            <a:picLocks noChangeAspect="1" noChangeArrowheads="1"/>
          </p:cNvPicPr>
          <p:nvPr/>
        </p:nvPicPr>
        <p:blipFill>
          <a:blip r:embed="rId2">
            <a:extLst>
              <a:ext uri="{28A0092B-C50C-407E-A947-70E740481C1C}">
                <a14:useLocalDpi xmlns:a14="http://schemas.microsoft.com/office/drawing/2010/main" val="0"/>
              </a:ext>
            </a:extLst>
          </a:blip>
          <a:srcRect l="28841" r="17790"/>
          <a:stretch>
            <a:fillRect/>
          </a:stretch>
        </p:blipFill>
        <p:spPr bwMode="auto">
          <a:xfrm>
            <a:off x="7451725" y="365125"/>
            <a:ext cx="1081088" cy="771525"/>
          </a:xfrm>
          <a:prstGeom prst="rect">
            <a:avLst/>
          </a:prstGeom>
          <a:noFill/>
          <a:ln>
            <a:noFill/>
          </a:ln>
          <a:effectLst/>
          <a:extLst>
            <a:ext uri="{909E8E84-426E-40dd-AFC4-6F175D3DCCD1}">
              <a14:hiddenFill xmlns:a14="http://schemas.microsoft.com/office/drawing/2010/main">
                <a:blipFill dpi="0" rotWithShape="0">
                  <a:blip/>
                  <a:srcRect l="28841" r="177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7892" name="Text Box 3"/>
          <p:cNvSpPr txBox="1">
            <a:spLocks noChangeArrowheads="1"/>
          </p:cNvSpPr>
          <p:nvPr/>
        </p:nvSpPr>
        <p:spPr bwMode="auto">
          <a:xfrm>
            <a:off x="1" y="1268730"/>
            <a:ext cx="2411730"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1200"/>
              </a:spcAft>
              <a:buSzPct val="100000"/>
              <a:buFont typeface="Times New Roman" charset="0"/>
              <a:buChar char="→"/>
            </a:pPr>
            <a:r>
              <a:rPr lang="en-GB" sz="2000" b="1" dirty="0" smtClean="0">
                <a:solidFill>
                  <a:srgbClr val="000080"/>
                </a:solidFill>
                <a:latin typeface="Palatino Linotype" charset="0"/>
              </a:rPr>
              <a:t> Winter temperature anomalies, AMO sensitivities experiments with CNRM-CM5</a:t>
            </a:r>
            <a:endParaRPr lang="en-GB" sz="2000" b="1" dirty="0">
              <a:solidFill>
                <a:srgbClr val="000080"/>
              </a:solidFill>
              <a:latin typeface="Palatino Linotype" charset="0"/>
              <a:sym typeface="Symbol" charset="0"/>
            </a:endParaRPr>
          </a:p>
        </p:txBody>
      </p:sp>
      <p:sp>
        <p:nvSpPr>
          <p:cNvPr id="7"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err="1">
                <a:solidFill>
                  <a:srgbClr val="FFFFFF"/>
                </a:solidFill>
              </a:rPr>
              <a:t>Norrköping</a:t>
            </a:r>
            <a:r>
              <a:rPr lang="en-GB" sz="1000" dirty="0">
                <a:solidFill>
                  <a:srgbClr val="FFFFFF"/>
                </a:solidFill>
              </a:rPr>
              <a:t>, </a:t>
            </a:r>
            <a:r>
              <a:rPr lang="en-GB" sz="1000" dirty="0" smtClean="0">
                <a:solidFill>
                  <a:srgbClr val="FFFFFF"/>
                </a:solidFill>
              </a:rPr>
              <a:t>September </a:t>
            </a:r>
            <a:r>
              <a:rPr lang="en-GB" sz="1000" dirty="0">
                <a:solidFill>
                  <a:srgbClr val="FFFFFF"/>
                </a:solidFill>
              </a:rPr>
              <a:t>2015</a:t>
            </a:r>
            <a:endParaRPr lang="en-US" sz="1000" dirty="0">
              <a:solidFill>
                <a:srgbClr val="FFFFFF"/>
              </a:solidFill>
            </a:endParaRPr>
          </a:p>
        </p:txBody>
      </p:sp>
      <p:pic>
        <p:nvPicPr>
          <p:cNvPr id="12" name="image32.png" descr="assemble.png"/>
          <p:cNvPicPr/>
          <p:nvPr/>
        </p:nvPicPr>
        <p:blipFill>
          <a:blip r:embed="rId3"/>
          <a:srcRect l="6944" t="4262" r="6172" b="52131"/>
          <a:stretch>
            <a:fillRect/>
          </a:stretch>
        </p:blipFill>
        <p:spPr>
          <a:xfrm>
            <a:off x="2360930" y="1086485"/>
            <a:ext cx="6840855" cy="5040630"/>
          </a:xfrm>
          <a:prstGeom prst="rect">
            <a:avLst/>
          </a:prstGeom>
          <a:ln/>
        </p:spPr>
      </p:pic>
      <p:sp>
        <p:nvSpPr>
          <p:cNvPr id="9"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dirty="0">
                <a:latin typeface="Century Gothic" charset="0"/>
              </a:rPr>
              <a:t>Appendix</a:t>
            </a:r>
            <a:endParaRPr lang="en-US" b="1" cap="none" dirty="0">
              <a:latin typeface="Century Gothic" charset="0"/>
            </a:endParaRPr>
          </a:p>
        </p:txBody>
      </p:sp>
    </p:spTree>
    <p:extLst>
      <p:ext uri="{BB962C8B-B14F-4D97-AF65-F5344CB8AC3E}">
        <p14:creationId xmlns:p14="http://schemas.microsoft.com/office/powerpoint/2010/main" val="3641494481"/>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1"/>
          </p:nvPr>
        </p:nvSpPr>
        <p:spPr/>
        <p:txBody>
          <a:bodyPr/>
          <a:lstStyle/>
          <a:p>
            <a:pPr>
              <a:defRPr/>
            </a:pPr>
            <a:fld id="{7F05A339-31EF-F141-930D-A1C24C0A2078}" type="slidenum">
              <a:rPr lang="es-ES"/>
              <a:pPr>
                <a:defRPr/>
              </a:pPr>
              <a:t>58</a:t>
            </a:fld>
            <a:endParaRPr lang="es-ES" dirty="0"/>
          </a:p>
        </p:txBody>
      </p:sp>
      <p:sp>
        <p:nvSpPr>
          <p:cNvPr id="19458"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dirty="0" smtClean="0">
                <a:latin typeface="Century Gothic" charset="0"/>
              </a:rPr>
              <a:t>Volcanoes,</a:t>
            </a:r>
            <a:r>
              <a:rPr lang="en-GB" b="1" cap="none" dirty="0">
                <a:latin typeface="Century Gothic" charset="0"/>
              </a:rPr>
              <a:t> </a:t>
            </a:r>
            <a:r>
              <a:rPr lang="en-GB" b="1" cap="none" dirty="0" smtClean="0">
                <a:latin typeface="Century Gothic" charset="0"/>
              </a:rPr>
              <a:t>NAO and the AMO</a:t>
            </a:r>
            <a:endParaRPr lang="en-US" b="1" cap="none" dirty="0">
              <a:latin typeface="Century Gothic" charset="0"/>
            </a:endParaRPr>
          </a:p>
        </p:txBody>
      </p:sp>
      <p:pic>
        <p:nvPicPr>
          <p:cNvPr id="46087" name="Picture 1"/>
          <p:cNvPicPr>
            <a:picLocks noChangeAspect="1" noChangeArrowheads="1"/>
          </p:cNvPicPr>
          <p:nvPr/>
        </p:nvPicPr>
        <p:blipFill>
          <a:blip r:embed="rId2">
            <a:extLst>
              <a:ext uri="{28A0092B-C50C-407E-A947-70E740481C1C}">
                <a14:useLocalDpi xmlns:a14="http://schemas.microsoft.com/office/drawing/2010/main" val="0"/>
              </a:ext>
            </a:extLst>
          </a:blip>
          <a:srcRect l="28841" r="17790"/>
          <a:stretch>
            <a:fillRect/>
          </a:stretch>
        </p:blipFill>
        <p:spPr bwMode="auto">
          <a:xfrm>
            <a:off x="7451725" y="188595"/>
            <a:ext cx="1081088" cy="771525"/>
          </a:xfrm>
          <a:prstGeom prst="rect">
            <a:avLst/>
          </a:prstGeom>
          <a:noFill/>
          <a:ln>
            <a:noFill/>
          </a:ln>
          <a:effectLst/>
          <a:extLst>
            <a:ext uri="{909E8E84-426E-40dd-AFC4-6F175D3DCCD1}">
              <a14:hiddenFill xmlns:a14="http://schemas.microsoft.com/office/drawing/2010/main">
                <a:blipFill dpi="0" rotWithShape="0">
                  <a:blip/>
                  <a:srcRect l="28841" r="177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9464" name="Text Box 3"/>
          <p:cNvSpPr txBox="1">
            <a:spLocks noChangeArrowheads="1"/>
          </p:cNvSpPr>
          <p:nvPr/>
        </p:nvSpPr>
        <p:spPr bwMode="auto">
          <a:xfrm>
            <a:off x="95250" y="1192212"/>
            <a:ext cx="8797925"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1200"/>
              </a:spcAft>
              <a:buSzPct val="100000"/>
              <a:buFont typeface="Times New Roman" charset="0"/>
              <a:buChar char="→"/>
            </a:pPr>
            <a:r>
              <a:rPr lang="en-GB" sz="2000" b="1" dirty="0">
                <a:solidFill>
                  <a:srgbClr val="000080"/>
                </a:solidFill>
                <a:latin typeface="Palatino Linotype" charset="0"/>
                <a:sym typeface="Symbol" charset="0"/>
              </a:rPr>
              <a:t> </a:t>
            </a:r>
            <a:r>
              <a:rPr lang="en-GB" sz="2000" b="1" dirty="0" smtClean="0">
                <a:solidFill>
                  <a:srgbClr val="000080"/>
                </a:solidFill>
                <a:latin typeface="Palatino Linotype" charset="0"/>
                <a:sym typeface="Symbol" charset="0"/>
              </a:rPr>
              <a:t>What’s happen the third winter?</a:t>
            </a:r>
            <a:endParaRPr lang="en-GB" sz="2000" b="1" dirty="0">
              <a:solidFill>
                <a:srgbClr val="000080"/>
              </a:solidFill>
              <a:latin typeface="Palatino Linotype" charset="0"/>
              <a:sym typeface="Symbol" charset="0"/>
            </a:endParaRPr>
          </a:p>
        </p:txBody>
      </p:sp>
      <p:sp>
        <p:nvSpPr>
          <p:cNvPr id="11"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smtClean="0">
                <a:solidFill>
                  <a:srgbClr val="FFFFFF"/>
                </a:solidFill>
              </a:rPr>
              <a:t>Paris, November, 2015</a:t>
            </a:r>
            <a:endParaRPr lang="en-US" sz="1000" dirty="0">
              <a:solidFill>
                <a:srgbClr val="FFFFFF"/>
              </a:solidFill>
            </a:endParaRPr>
          </a:p>
        </p:txBody>
      </p:sp>
      <p:pic>
        <p:nvPicPr>
          <p:cNvPr id="9" name="image51.png" descr="assemble.png"/>
          <p:cNvPicPr/>
          <p:nvPr/>
        </p:nvPicPr>
        <p:blipFill rotWithShape="1">
          <a:blip r:embed="rId3"/>
          <a:srcRect l="6476" t="53493" r="6558" b="30206"/>
          <a:stretch/>
        </p:blipFill>
        <p:spPr>
          <a:xfrm>
            <a:off x="-235585" y="2001520"/>
            <a:ext cx="9612629" cy="2880360"/>
          </a:xfrm>
          <a:prstGeom prst="rect">
            <a:avLst/>
          </a:prstGeom>
          <a:ln/>
        </p:spPr>
      </p:pic>
      <p:sp>
        <p:nvSpPr>
          <p:cNvPr id="10" name="Rectangle 8"/>
          <p:cNvSpPr>
            <a:spLocks noChangeArrowheads="1"/>
          </p:cNvSpPr>
          <p:nvPr/>
        </p:nvSpPr>
        <p:spPr bwMode="auto">
          <a:xfrm>
            <a:off x="814705" y="5214084"/>
            <a:ext cx="771779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fr-FR" sz="1800" b="1" i="1" dirty="0" smtClean="0">
                <a:solidFill>
                  <a:srgbClr val="000090"/>
                </a:solidFill>
                <a:latin typeface="Palatino Linotype"/>
                <a:cs typeface="Palatino Linotype"/>
              </a:rPr>
              <a:t>3</a:t>
            </a:r>
            <a:r>
              <a:rPr lang="fr-FR" sz="1800" b="1" i="1" baseline="30000" dirty="0" smtClean="0">
                <a:solidFill>
                  <a:srgbClr val="000090"/>
                </a:solidFill>
                <a:latin typeface="Palatino Linotype"/>
                <a:cs typeface="Palatino Linotype"/>
              </a:rPr>
              <a:t>rd</a:t>
            </a:r>
            <a:r>
              <a:rPr lang="fr-FR" sz="1800" b="1" i="1" dirty="0" smtClean="0">
                <a:solidFill>
                  <a:srgbClr val="000090"/>
                </a:solidFill>
                <a:latin typeface="Palatino Linotype"/>
                <a:cs typeface="Palatino Linotype"/>
              </a:rPr>
              <a:t> </a:t>
            </a:r>
            <a:r>
              <a:rPr lang="fr-FR" sz="1800" b="1" i="1" dirty="0" err="1" smtClean="0">
                <a:solidFill>
                  <a:srgbClr val="000090"/>
                </a:solidFill>
                <a:latin typeface="Palatino Linotype"/>
                <a:cs typeface="Palatino Linotype"/>
              </a:rPr>
              <a:t>winter</a:t>
            </a:r>
            <a:r>
              <a:rPr lang="fr-FR" sz="1800" b="1" i="1" dirty="0" smtClean="0">
                <a:solidFill>
                  <a:srgbClr val="000090"/>
                </a:solidFill>
                <a:latin typeface="Palatino Linotype"/>
                <a:cs typeface="Palatino Linotype"/>
              </a:rPr>
              <a:t> </a:t>
            </a:r>
            <a:r>
              <a:rPr lang="fr-FR" sz="1800" b="1" i="1" dirty="0" err="1" smtClean="0">
                <a:solidFill>
                  <a:srgbClr val="000090"/>
                </a:solidFill>
                <a:latin typeface="Palatino Linotype"/>
                <a:cs typeface="Palatino Linotype"/>
              </a:rPr>
              <a:t>precipitation</a:t>
            </a:r>
            <a:r>
              <a:rPr lang="fr-FR" sz="1800" b="1" i="1" dirty="0" smtClean="0">
                <a:solidFill>
                  <a:srgbClr val="000090"/>
                </a:solidFill>
                <a:latin typeface="Palatino Linotype"/>
                <a:cs typeface="Palatino Linotype"/>
              </a:rPr>
              <a:t> </a:t>
            </a:r>
            <a:r>
              <a:rPr lang="fr-FR" sz="1800" b="1" i="1" dirty="0" err="1" smtClean="0">
                <a:solidFill>
                  <a:srgbClr val="000090"/>
                </a:solidFill>
                <a:latin typeface="Palatino Linotype"/>
                <a:cs typeface="Palatino Linotype"/>
              </a:rPr>
              <a:t>response</a:t>
            </a:r>
            <a:r>
              <a:rPr lang="fr-FR" sz="1800" b="1" i="1" dirty="0" smtClean="0">
                <a:solidFill>
                  <a:srgbClr val="000090"/>
                </a:solidFill>
                <a:latin typeface="Palatino Linotype"/>
                <a:cs typeface="Palatino Linotype"/>
              </a:rPr>
              <a:t> to a Pinatubo-</a:t>
            </a:r>
            <a:r>
              <a:rPr lang="fr-FR" sz="1800" b="1" i="1" dirty="0" err="1" smtClean="0">
                <a:solidFill>
                  <a:srgbClr val="000090"/>
                </a:solidFill>
                <a:latin typeface="Palatino Linotype"/>
                <a:cs typeface="Palatino Linotype"/>
              </a:rPr>
              <a:t>like</a:t>
            </a:r>
            <a:r>
              <a:rPr lang="fr-FR" sz="1800" b="1" i="1" dirty="0" smtClean="0">
                <a:solidFill>
                  <a:srgbClr val="000090"/>
                </a:solidFill>
                <a:latin typeface="Palatino Linotype"/>
                <a:cs typeface="Palatino Linotype"/>
              </a:rPr>
              <a:t> </a:t>
            </a:r>
            <a:r>
              <a:rPr lang="fr-FR" sz="1800" b="1" i="1" dirty="0" err="1" smtClean="0">
                <a:solidFill>
                  <a:srgbClr val="000090"/>
                </a:solidFill>
                <a:latin typeface="Palatino Linotype"/>
                <a:cs typeface="Palatino Linotype"/>
              </a:rPr>
              <a:t>eruption</a:t>
            </a:r>
            <a:r>
              <a:rPr lang="fr-FR" sz="1800" b="1" i="1" dirty="0" smtClean="0">
                <a:solidFill>
                  <a:srgbClr val="000090"/>
                </a:solidFill>
                <a:latin typeface="Palatino Linotype"/>
                <a:cs typeface="Palatino Linotype"/>
              </a:rPr>
              <a:t> </a:t>
            </a:r>
            <a:r>
              <a:rPr lang="fr-FR" sz="1800" b="1" i="1" dirty="0" err="1" smtClean="0">
                <a:solidFill>
                  <a:srgbClr val="000090"/>
                </a:solidFill>
                <a:latin typeface="Palatino Linotype"/>
                <a:cs typeface="Palatino Linotype"/>
              </a:rPr>
              <a:t>under</a:t>
            </a:r>
            <a:r>
              <a:rPr lang="fr-FR" sz="1800" b="1" i="1" dirty="0" smtClean="0">
                <a:solidFill>
                  <a:srgbClr val="000090"/>
                </a:solidFill>
                <a:latin typeface="Palatino Linotype"/>
                <a:cs typeface="Palatino Linotype"/>
              </a:rPr>
              <a:t> </a:t>
            </a:r>
            <a:r>
              <a:rPr lang="fr-FR" sz="1800" b="1" i="1" dirty="0" err="1">
                <a:solidFill>
                  <a:srgbClr val="000090"/>
                </a:solidFill>
                <a:latin typeface="Palatino Linotype"/>
                <a:cs typeface="Palatino Linotype"/>
              </a:rPr>
              <a:t>extreme</a:t>
            </a:r>
            <a:r>
              <a:rPr lang="fr-FR" sz="1800" b="1" i="1" dirty="0">
                <a:solidFill>
                  <a:srgbClr val="000090"/>
                </a:solidFill>
                <a:latin typeface="Palatino Linotype"/>
                <a:cs typeface="Palatino Linotype"/>
              </a:rPr>
              <a:t> phases of the AMO in a CNRM-CM5 control </a:t>
            </a:r>
            <a:r>
              <a:rPr lang="fr-FR" sz="1800" b="1" i="1" dirty="0" smtClean="0">
                <a:solidFill>
                  <a:srgbClr val="000090"/>
                </a:solidFill>
                <a:latin typeface="Palatino Linotype"/>
                <a:cs typeface="Palatino Linotype"/>
              </a:rPr>
              <a:t>simulation. </a:t>
            </a:r>
            <a:endParaRPr lang="en-GB" sz="1800" b="1" i="1" dirty="0">
              <a:solidFill>
                <a:srgbClr val="000090"/>
              </a:solidFill>
              <a:latin typeface="Palatino Linotype"/>
              <a:cs typeface="Palatino Linotype"/>
            </a:endParaRPr>
          </a:p>
        </p:txBody>
      </p:sp>
    </p:spTree>
    <p:extLst>
      <p:ext uri="{BB962C8B-B14F-4D97-AF65-F5344CB8AC3E}">
        <p14:creationId xmlns:p14="http://schemas.microsoft.com/office/powerpoint/2010/main" val="3024615787"/>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1"/>
          </p:nvPr>
        </p:nvSpPr>
        <p:spPr/>
        <p:txBody>
          <a:bodyPr/>
          <a:lstStyle/>
          <a:p>
            <a:pPr>
              <a:defRPr/>
            </a:pPr>
            <a:fld id="{EB2C8A24-B7DA-5047-81F5-68DE4C8D5743}" type="slidenum">
              <a:rPr lang="es-ES"/>
              <a:pPr>
                <a:defRPr/>
              </a:pPr>
              <a:t>59</a:t>
            </a:fld>
            <a:endParaRPr lang="es-ES" dirty="0"/>
          </a:p>
        </p:txBody>
      </p:sp>
      <p:pic>
        <p:nvPicPr>
          <p:cNvPr id="46087" name="Picture 1"/>
          <p:cNvPicPr>
            <a:picLocks noChangeAspect="1" noChangeArrowheads="1"/>
          </p:cNvPicPr>
          <p:nvPr/>
        </p:nvPicPr>
        <p:blipFill>
          <a:blip r:embed="rId2">
            <a:extLst>
              <a:ext uri="{28A0092B-C50C-407E-A947-70E740481C1C}">
                <a14:useLocalDpi xmlns:a14="http://schemas.microsoft.com/office/drawing/2010/main" val="0"/>
              </a:ext>
            </a:extLst>
          </a:blip>
          <a:srcRect l="28841" r="17790"/>
          <a:stretch>
            <a:fillRect/>
          </a:stretch>
        </p:blipFill>
        <p:spPr bwMode="auto">
          <a:xfrm>
            <a:off x="7451725" y="365125"/>
            <a:ext cx="1081088" cy="771525"/>
          </a:xfrm>
          <a:prstGeom prst="rect">
            <a:avLst/>
          </a:prstGeom>
          <a:noFill/>
          <a:ln>
            <a:noFill/>
          </a:ln>
          <a:effectLst/>
          <a:extLst>
            <a:ext uri="{909E8E84-426E-40dd-AFC4-6F175D3DCCD1}">
              <a14:hiddenFill xmlns:a14="http://schemas.microsoft.com/office/drawing/2010/main">
                <a:blipFill dpi="0" rotWithShape="0">
                  <a:blip/>
                  <a:srcRect l="28841" r="177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err="1">
                <a:solidFill>
                  <a:srgbClr val="FFFFFF"/>
                </a:solidFill>
              </a:rPr>
              <a:t>Norrköping</a:t>
            </a:r>
            <a:r>
              <a:rPr lang="en-GB" sz="1000" dirty="0">
                <a:solidFill>
                  <a:srgbClr val="FFFFFF"/>
                </a:solidFill>
              </a:rPr>
              <a:t>, </a:t>
            </a:r>
            <a:r>
              <a:rPr lang="en-GB" sz="1000" dirty="0" smtClean="0">
                <a:solidFill>
                  <a:srgbClr val="FFFFFF"/>
                </a:solidFill>
              </a:rPr>
              <a:t>September </a:t>
            </a:r>
            <a:r>
              <a:rPr lang="en-GB" sz="1000" dirty="0">
                <a:solidFill>
                  <a:srgbClr val="FFFFFF"/>
                </a:solidFill>
              </a:rPr>
              <a:t>2015</a:t>
            </a:r>
            <a:endParaRPr lang="en-US" sz="1000" dirty="0">
              <a:solidFill>
                <a:srgbClr val="FFFFFF"/>
              </a:solidFill>
            </a:endParaRPr>
          </a:p>
        </p:txBody>
      </p:sp>
      <p:pic>
        <p:nvPicPr>
          <p:cNvPr id="8" name="image22.png" descr="assemble.png"/>
          <p:cNvPicPr/>
          <p:nvPr/>
        </p:nvPicPr>
        <p:blipFill>
          <a:blip r:embed="rId3"/>
          <a:srcRect l="7407" t="4262" r="7716" b="50491"/>
          <a:stretch>
            <a:fillRect/>
          </a:stretch>
        </p:blipFill>
        <p:spPr>
          <a:xfrm>
            <a:off x="2106406" y="909825"/>
            <a:ext cx="6986793" cy="5327464"/>
          </a:xfrm>
          <a:prstGeom prst="rect">
            <a:avLst/>
          </a:prstGeom>
          <a:ln/>
        </p:spPr>
      </p:pic>
      <p:sp>
        <p:nvSpPr>
          <p:cNvPr id="9"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dirty="0">
                <a:latin typeface="Century Gothic" charset="0"/>
              </a:rPr>
              <a:t>Appendix</a:t>
            </a:r>
            <a:endParaRPr lang="en-US" b="1" cap="none" dirty="0">
              <a:latin typeface="Century Gothic" charset="0"/>
            </a:endParaRPr>
          </a:p>
        </p:txBody>
      </p:sp>
      <p:sp>
        <p:nvSpPr>
          <p:cNvPr id="10" name="Text Box 3"/>
          <p:cNvSpPr txBox="1">
            <a:spLocks noChangeArrowheads="1"/>
          </p:cNvSpPr>
          <p:nvPr/>
        </p:nvSpPr>
        <p:spPr bwMode="auto">
          <a:xfrm>
            <a:off x="1" y="1268730"/>
            <a:ext cx="2411730"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1200"/>
              </a:spcAft>
              <a:buSzPct val="100000"/>
              <a:buFont typeface="Times New Roman" charset="0"/>
              <a:buChar char="→"/>
            </a:pPr>
            <a:r>
              <a:rPr lang="en-GB" sz="2000" b="1" dirty="0">
                <a:solidFill>
                  <a:srgbClr val="000080"/>
                </a:solidFill>
                <a:latin typeface="Palatino Linotype" charset="0"/>
              </a:rPr>
              <a:t> </a:t>
            </a:r>
            <a:r>
              <a:rPr lang="en-GB" sz="2000" b="1" dirty="0" smtClean="0">
                <a:solidFill>
                  <a:srgbClr val="000080"/>
                </a:solidFill>
                <a:latin typeface="Palatino Linotype" charset="0"/>
              </a:rPr>
              <a:t>Winter SLP anomalies, AMO sensitivities experiments with CNRM-CM5</a:t>
            </a:r>
            <a:endParaRPr lang="en-GB" sz="2000" b="1" dirty="0">
              <a:solidFill>
                <a:srgbClr val="000080"/>
              </a:solidFill>
              <a:latin typeface="Palatino Linotype" charset="0"/>
              <a:sym typeface="Symbol" charset="0"/>
            </a:endParaRPr>
          </a:p>
        </p:txBody>
      </p:sp>
    </p:spTree>
    <p:extLst>
      <p:ext uri="{BB962C8B-B14F-4D97-AF65-F5344CB8AC3E}">
        <p14:creationId xmlns:p14="http://schemas.microsoft.com/office/powerpoint/2010/main" val="354549294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4415155" y="1446530"/>
            <a:ext cx="4711601" cy="4568825"/>
          </a:xfrm>
          <a:prstGeom prst="rect">
            <a:avLst/>
          </a:prstGeom>
        </p:spPr>
      </p:pic>
      <p:sp>
        <p:nvSpPr>
          <p:cNvPr id="5" name="Slide Number Placeholder 5"/>
          <p:cNvSpPr>
            <a:spLocks noGrp="1"/>
          </p:cNvSpPr>
          <p:nvPr>
            <p:ph type="sldNum" sz="quarter" idx="11"/>
          </p:nvPr>
        </p:nvSpPr>
        <p:spPr/>
        <p:txBody>
          <a:bodyPr/>
          <a:lstStyle/>
          <a:p>
            <a:pPr>
              <a:defRPr/>
            </a:pPr>
            <a:fld id="{81C09667-AC69-3545-99E2-1C5F7929DB71}" type="slidenum">
              <a:rPr lang="es-ES"/>
              <a:pPr>
                <a:defRPr/>
              </a:pPr>
              <a:t>6</a:t>
            </a:fld>
            <a:endParaRPr lang="es-ES" dirty="0"/>
          </a:p>
        </p:txBody>
      </p:sp>
      <p:sp>
        <p:nvSpPr>
          <p:cNvPr id="16386" name="Título 1"/>
          <p:cNvSpPr>
            <a:spLocks noGrp="1"/>
          </p:cNvSpPr>
          <p:nvPr>
            <p:ph type="title"/>
          </p:nvPr>
        </p:nvSpPr>
        <p:spPr bwMode="auto"/>
        <p:txBody>
          <a:bodyPr wrap="square" numCol="1" anchorCtr="0" compatLnSpc="1">
            <a:prstTxWarp prst="textNoShape">
              <a:avLst/>
            </a:prstTxWarp>
          </a:bodyPr>
          <a:lstStyle/>
          <a:p>
            <a:pPr algn="ctr" eaLnBrk="1" hangingPunct="1"/>
            <a:r>
              <a:rPr lang="en-GB" b="1" cap="none" dirty="0">
                <a:latin typeface="Century Gothic" charset="0"/>
              </a:rPr>
              <a:t>Introduction</a:t>
            </a:r>
            <a:endParaRPr lang="en-US" b="1" cap="none" dirty="0">
              <a:latin typeface="Century Gothic" charset="0"/>
            </a:endParaRPr>
          </a:p>
        </p:txBody>
      </p:sp>
      <p:pic>
        <p:nvPicPr>
          <p:cNvPr id="7177" name="Picture 1"/>
          <p:cNvPicPr>
            <a:picLocks noChangeAspect="1" noChangeArrowheads="1"/>
          </p:cNvPicPr>
          <p:nvPr/>
        </p:nvPicPr>
        <p:blipFill>
          <a:blip r:embed="rId4">
            <a:extLst>
              <a:ext uri="{28A0092B-C50C-407E-A947-70E740481C1C}">
                <a14:useLocalDpi xmlns:a14="http://schemas.microsoft.com/office/drawing/2010/main" val="0"/>
              </a:ext>
            </a:extLst>
          </a:blip>
          <a:srcRect l="28841" r="17790"/>
          <a:stretch>
            <a:fillRect/>
          </a:stretch>
        </p:blipFill>
        <p:spPr bwMode="auto">
          <a:xfrm>
            <a:off x="7451725" y="188595"/>
            <a:ext cx="1081088" cy="771525"/>
          </a:xfrm>
          <a:prstGeom prst="rect">
            <a:avLst/>
          </a:prstGeom>
          <a:noFill/>
          <a:ln>
            <a:noFill/>
          </a:ln>
          <a:effectLst/>
          <a:extLst>
            <a:ext uri="{909E8E84-426E-40dd-AFC4-6F175D3DCCD1}">
              <a14:hiddenFill xmlns:a14="http://schemas.microsoft.com/office/drawing/2010/main">
                <a:blipFill dpi="0" rotWithShape="0">
                  <a:blip/>
                  <a:srcRect l="28841" r="177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9" name="Rectangle 1"/>
          <p:cNvSpPr>
            <a:spLocks noChangeArrowheads="1"/>
          </p:cNvSpPr>
          <p:nvPr/>
        </p:nvSpPr>
        <p:spPr bwMode="auto">
          <a:xfrm>
            <a:off x="99060" y="1937504"/>
            <a:ext cx="4320540"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Aft>
                <a:spcPts val="1200"/>
              </a:spcAft>
              <a:buSzPct val="100000"/>
              <a:buFont typeface="Times New Roman" charset="0"/>
              <a:buChar char="→"/>
            </a:pPr>
            <a:r>
              <a:rPr lang="en-GB" sz="2000" b="1" dirty="0" smtClean="0">
                <a:solidFill>
                  <a:srgbClr val="000080"/>
                </a:solidFill>
                <a:latin typeface="Palatino Linotype" charset="0"/>
                <a:cs typeface="Palatino Linotype" charset="0"/>
                <a:sym typeface="Symbol" charset="0"/>
              </a:rPr>
              <a:t> </a:t>
            </a:r>
            <a:r>
              <a:rPr lang="en-GB" sz="2000" b="1" dirty="0" err="1" smtClean="0">
                <a:solidFill>
                  <a:srgbClr val="000080"/>
                </a:solidFill>
                <a:latin typeface="Palatino Linotype" charset="0"/>
                <a:cs typeface="Palatino Linotype" charset="0"/>
                <a:sym typeface="Symbol" charset="0"/>
              </a:rPr>
              <a:t>Zanchettin</a:t>
            </a:r>
            <a:r>
              <a:rPr lang="en-GB" sz="2000" b="1" dirty="0" smtClean="0">
                <a:solidFill>
                  <a:srgbClr val="000080"/>
                </a:solidFill>
                <a:latin typeface="Palatino Linotype" charset="0"/>
                <a:cs typeface="Palatino Linotype" charset="0"/>
                <a:sym typeface="Symbol" charset="0"/>
              </a:rPr>
              <a:t> et al. (2013a): Oceanic and atmospheric responses to volcanic eruptions depend on the climate background conditions.</a:t>
            </a:r>
          </a:p>
          <a:p>
            <a:pPr>
              <a:spcAft>
                <a:spcPts val="1200"/>
              </a:spcAft>
              <a:buSzPct val="100000"/>
              <a:buFont typeface="Times New Roman" charset="0"/>
              <a:buChar char="→"/>
            </a:pPr>
            <a:r>
              <a:rPr lang="en-GB" sz="2000" b="1" dirty="0">
                <a:solidFill>
                  <a:srgbClr val="000080"/>
                </a:solidFill>
                <a:latin typeface="Palatino Linotype" charset="0"/>
                <a:cs typeface="Palatino Linotype" charset="0"/>
                <a:sym typeface="Symbol" charset="0"/>
              </a:rPr>
              <a:t> </a:t>
            </a:r>
            <a:r>
              <a:rPr lang="en-GB" sz="2000" b="1" dirty="0" err="1">
                <a:solidFill>
                  <a:srgbClr val="000080"/>
                </a:solidFill>
                <a:latin typeface="Palatino Linotype" charset="0"/>
                <a:cs typeface="Palatino Linotype" charset="0"/>
                <a:sym typeface="Symbol" charset="0"/>
              </a:rPr>
              <a:t>Zanchettin</a:t>
            </a:r>
            <a:r>
              <a:rPr lang="en-GB" sz="2000" b="1" dirty="0">
                <a:solidFill>
                  <a:srgbClr val="000080"/>
                </a:solidFill>
                <a:latin typeface="Palatino Linotype" charset="0"/>
                <a:cs typeface="Palatino Linotype" charset="0"/>
                <a:sym typeface="Symbol" charset="0"/>
              </a:rPr>
              <a:t> et al. (</a:t>
            </a:r>
            <a:r>
              <a:rPr lang="en-GB" sz="2000" b="1" dirty="0" smtClean="0">
                <a:solidFill>
                  <a:srgbClr val="000080"/>
                </a:solidFill>
                <a:latin typeface="Palatino Linotype" charset="0"/>
                <a:cs typeface="Palatino Linotype" charset="0"/>
                <a:sym typeface="Symbol" charset="0"/>
              </a:rPr>
              <a:t>2013b): over the last 500 years, the NAO+ signal following tropical volcanic </a:t>
            </a:r>
            <a:r>
              <a:rPr lang="en-GB" sz="2000" b="1" dirty="0" smtClean="0">
                <a:solidFill>
                  <a:srgbClr val="000080"/>
                </a:solidFill>
                <a:latin typeface="Palatino Linotype" charset="0"/>
                <a:cs typeface="Palatino Linotype" charset="0"/>
                <a:sym typeface="Symbol" charset="0"/>
              </a:rPr>
              <a:t>eruptions </a:t>
            </a:r>
            <a:r>
              <a:rPr lang="en-GB" sz="2000" b="1" dirty="0" smtClean="0">
                <a:solidFill>
                  <a:srgbClr val="000080"/>
                </a:solidFill>
                <a:latin typeface="Palatino Linotype" charset="0"/>
                <a:cs typeface="Palatino Linotype" charset="0"/>
                <a:sym typeface="Symbol" charset="0"/>
              </a:rPr>
              <a:t>shows a peak approximately one decade after the eruptions!</a:t>
            </a:r>
            <a:endParaRPr lang="en-GB" sz="2000" b="1" dirty="0">
              <a:solidFill>
                <a:srgbClr val="000080"/>
              </a:solidFill>
              <a:latin typeface="Palatino Linotype" charset="0"/>
              <a:cs typeface="Palatino Linotype" charset="0"/>
            </a:endParaRPr>
          </a:p>
        </p:txBody>
      </p:sp>
      <p:sp>
        <p:nvSpPr>
          <p:cNvPr id="9"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smtClean="0">
                <a:solidFill>
                  <a:srgbClr val="FFFFFF"/>
                </a:solidFill>
              </a:rPr>
              <a:t>Paris, November 2015</a:t>
            </a:r>
            <a:endParaRPr lang="en-US" sz="1000" dirty="0">
              <a:solidFill>
                <a:srgbClr val="FFFFFF"/>
              </a:solidFill>
            </a:endParaRPr>
          </a:p>
        </p:txBody>
      </p:sp>
      <p:sp>
        <p:nvSpPr>
          <p:cNvPr id="3" name="Rectangle 2"/>
          <p:cNvSpPr/>
          <p:nvPr/>
        </p:nvSpPr>
        <p:spPr>
          <a:xfrm>
            <a:off x="3682216" y="5828267"/>
            <a:ext cx="2690009" cy="369332"/>
          </a:xfrm>
          <a:prstGeom prst="rect">
            <a:avLst/>
          </a:prstGeom>
        </p:spPr>
        <p:txBody>
          <a:bodyPr wrap="none">
            <a:spAutoFit/>
          </a:bodyPr>
          <a:lstStyle/>
          <a:p>
            <a:r>
              <a:rPr lang="en-GB" sz="1800" b="1" dirty="0" err="1">
                <a:solidFill>
                  <a:srgbClr val="000080"/>
                </a:solidFill>
                <a:latin typeface="Palatino Linotype" charset="0"/>
                <a:cs typeface="Palatino Linotype" charset="0"/>
                <a:sym typeface="Symbol" charset="0"/>
              </a:rPr>
              <a:t>Zanchettin</a:t>
            </a:r>
            <a:r>
              <a:rPr lang="en-GB" sz="1800" b="1" dirty="0">
                <a:solidFill>
                  <a:srgbClr val="000080"/>
                </a:solidFill>
                <a:latin typeface="Palatino Linotype" charset="0"/>
                <a:cs typeface="Palatino Linotype" charset="0"/>
                <a:sym typeface="Symbol" charset="0"/>
              </a:rPr>
              <a:t> et al. (2013b)</a:t>
            </a:r>
            <a:endParaRPr lang="en-GB" sz="1800" dirty="0"/>
          </a:p>
        </p:txBody>
      </p:sp>
      <p:sp>
        <p:nvSpPr>
          <p:cNvPr id="10" name="Rectangle 21"/>
          <p:cNvSpPr>
            <a:spLocks noChangeArrowheads="1"/>
          </p:cNvSpPr>
          <p:nvPr/>
        </p:nvSpPr>
        <p:spPr bwMode="auto">
          <a:xfrm>
            <a:off x="251459" y="1127065"/>
            <a:ext cx="684085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Aft>
                <a:spcPts val="1200"/>
              </a:spcAft>
              <a:buSzPct val="100000"/>
            </a:pPr>
            <a:r>
              <a:rPr lang="en-GB" sz="2000" b="1" dirty="0" smtClean="0">
                <a:solidFill>
                  <a:srgbClr val="FF0000"/>
                </a:solidFill>
                <a:latin typeface="Palatino Linotype" charset="0"/>
                <a:cs typeface="Palatino Linotype" charset="0"/>
                <a:sym typeface="Symbol" charset="0"/>
              </a:rPr>
              <a:t>NAO changes after volcanoes in the </a:t>
            </a:r>
            <a:r>
              <a:rPr lang="en-GB" sz="2000" b="1" dirty="0" smtClean="0">
                <a:solidFill>
                  <a:srgbClr val="FF0000"/>
                </a:solidFill>
                <a:latin typeface="Palatino Linotype" charset="0"/>
                <a:cs typeface="Palatino Linotype" charset="0"/>
                <a:sym typeface="Symbol" charset="0"/>
              </a:rPr>
              <a:t>scientific literature</a:t>
            </a:r>
            <a:endParaRPr lang="en-GB" sz="2000" b="1" dirty="0">
              <a:solidFill>
                <a:srgbClr val="FF0000"/>
              </a:solidFill>
              <a:latin typeface="Palatino Linotype" charset="0"/>
              <a:cs typeface="Palatino Linotype" charset="0"/>
              <a:sym typeface="Symbol" charset="0"/>
            </a:endParaRPr>
          </a:p>
        </p:txBody>
      </p:sp>
    </p:spTree>
    <p:extLst>
      <p:ext uri="{BB962C8B-B14F-4D97-AF65-F5344CB8AC3E}">
        <p14:creationId xmlns:p14="http://schemas.microsoft.com/office/powerpoint/2010/main" val="870441149"/>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1"/>
          </p:nvPr>
        </p:nvSpPr>
        <p:spPr/>
        <p:txBody>
          <a:bodyPr/>
          <a:lstStyle/>
          <a:p>
            <a:pPr>
              <a:defRPr/>
            </a:pPr>
            <a:fld id="{EB2C8A24-B7DA-5047-81F5-68DE4C8D5743}" type="slidenum">
              <a:rPr lang="es-ES"/>
              <a:pPr>
                <a:defRPr/>
              </a:pPr>
              <a:t>60</a:t>
            </a:fld>
            <a:endParaRPr lang="es-ES" dirty="0"/>
          </a:p>
        </p:txBody>
      </p:sp>
      <p:pic>
        <p:nvPicPr>
          <p:cNvPr id="46087" name="Picture 1"/>
          <p:cNvPicPr>
            <a:picLocks noChangeAspect="1" noChangeArrowheads="1"/>
          </p:cNvPicPr>
          <p:nvPr/>
        </p:nvPicPr>
        <p:blipFill>
          <a:blip r:embed="rId2">
            <a:extLst>
              <a:ext uri="{28A0092B-C50C-407E-A947-70E740481C1C}">
                <a14:useLocalDpi xmlns:a14="http://schemas.microsoft.com/office/drawing/2010/main" val="0"/>
              </a:ext>
            </a:extLst>
          </a:blip>
          <a:srcRect l="28841" r="17790"/>
          <a:stretch>
            <a:fillRect/>
          </a:stretch>
        </p:blipFill>
        <p:spPr bwMode="auto">
          <a:xfrm>
            <a:off x="7451725" y="365125"/>
            <a:ext cx="1081088" cy="771525"/>
          </a:xfrm>
          <a:prstGeom prst="rect">
            <a:avLst/>
          </a:prstGeom>
          <a:noFill/>
          <a:ln>
            <a:noFill/>
          </a:ln>
          <a:effectLst/>
          <a:extLst>
            <a:ext uri="{909E8E84-426E-40dd-AFC4-6F175D3DCCD1}">
              <a14:hiddenFill xmlns:a14="http://schemas.microsoft.com/office/drawing/2010/main">
                <a:blipFill dpi="0" rotWithShape="0">
                  <a:blip/>
                  <a:srcRect l="28841" r="177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err="1">
                <a:solidFill>
                  <a:srgbClr val="FFFFFF"/>
                </a:solidFill>
              </a:rPr>
              <a:t>Norrköping</a:t>
            </a:r>
            <a:r>
              <a:rPr lang="en-GB" sz="1000" dirty="0">
                <a:solidFill>
                  <a:srgbClr val="FFFFFF"/>
                </a:solidFill>
              </a:rPr>
              <a:t>, </a:t>
            </a:r>
            <a:r>
              <a:rPr lang="en-GB" sz="1000" dirty="0" smtClean="0">
                <a:solidFill>
                  <a:srgbClr val="FFFFFF"/>
                </a:solidFill>
              </a:rPr>
              <a:t>September </a:t>
            </a:r>
            <a:r>
              <a:rPr lang="en-GB" sz="1000" dirty="0">
                <a:solidFill>
                  <a:srgbClr val="FFFFFF"/>
                </a:solidFill>
              </a:rPr>
              <a:t>2015</a:t>
            </a:r>
            <a:endParaRPr lang="en-US" sz="1000" dirty="0">
              <a:solidFill>
                <a:srgbClr val="FFFFFF"/>
              </a:solidFill>
            </a:endParaRPr>
          </a:p>
        </p:txBody>
      </p:sp>
      <p:pic>
        <p:nvPicPr>
          <p:cNvPr id="9" name="image30.png" descr="assemble.png"/>
          <p:cNvPicPr/>
          <p:nvPr/>
        </p:nvPicPr>
        <p:blipFill>
          <a:blip r:embed="rId3"/>
          <a:srcRect l="6790" t="4262" r="6481" b="10601"/>
          <a:stretch>
            <a:fillRect/>
          </a:stretch>
        </p:blipFill>
        <p:spPr>
          <a:xfrm>
            <a:off x="2438400" y="908685"/>
            <a:ext cx="5734050" cy="7959725"/>
          </a:xfrm>
          <a:prstGeom prst="rect">
            <a:avLst/>
          </a:prstGeom>
          <a:ln/>
        </p:spPr>
      </p:pic>
      <p:sp>
        <p:nvSpPr>
          <p:cNvPr id="10"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dirty="0">
                <a:latin typeface="Century Gothic" charset="0"/>
              </a:rPr>
              <a:t>Appendix</a:t>
            </a:r>
            <a:endParaRPr lang="en-US" b="1" cap="none" dirty="0">
              <a:latin typeface="Century Gothic" charset="0"/>
            </a:endParaRPr>
          </a:p>
        </p:txBody>
      </p:sp>
      <p:sp>
        <p:nvSpPr>
          <p:cNvPr id="11" name="Text Box 3"/>
          <p:cNvSpPr txBox="1">
            <a:spLocks noChangeArrowheads="1"/>
          </p:cNvSpPr>
          <p:nvPr/>
        </p:nvSpPr>
        <p:spPr bwMode="auto">
          <a:xfrm>
            <a:off x="1" y="1268730"/>
            <a:ext cx="2411730"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1200"/>
              </a:spcAft>
              <a:buSzPct val="100000"/>
              <a:buFont typeface="Times New Roman" charset="0"/>
              <a:buChar char="→"/>
            </a:pPr>
            <a:r>
              <a:rPr lang="en-GB" sz="2000" b="1" dirty="0">
                <a:solidFill>
                  <a:srgbClr val="000080"/>
                </a:solidFill>
                <a:latin typeface="Palatino Linotype" charset="0"/>
              </a:rPr>
              <a:t> </a:t>
            </a:r>
            <a:r>
              <a:rPr lang="en-GB" sz="2000" b="1" dirty="0" smtClean="0">
                <a:solidFill>
                  <a:srgbClr val="000080"/>
                </a:solidFill>
                <a:latin typeface="Palatino Linotype" charset="0"/>
              </a:rPr>
              <a:t>Temperature anomalies, AMO sensitivities experiments with CNRM-CM5</a:t>
            </a:r>
            <a:endParaRPr lang="en-GB" sz="2000" b="1" dirty="0">
              <a:solidFill>
                <a:srgbClr val="000080"/>
              </a:solidFill>
              <a:latin typeface="Palatino Linotype" charset="0"/>
              <a:sym typeface="Symbol" charset="0"/>
            </a:endParaRPr>
          </a:p>
        </p:txBody>
      </p:sp>
    </p:spTree>
    <p:extLst>
      <p:ext uri="{BB962C8B-B14F-4D97-AF65-F5344CB8AC3E}">
        <p14:creationId xmlns:p14="http://schemas.microsoft.com/office/powerpoint/2010/main" val="997209751"/>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1"/>
          </p:nvPr>
        </p:nvSpPr>
        <p:spPr/>
        <p:txBody>
          <a:bodyPr/>
          <a:lstStyle/>
          <a:p>
            <a:pPr>
              <a:defRPr/>
            </a:pPr>
            <a:fld id="{EB2C8A24-B7DA-5047-81F5-68DE4C8D5743}" type="slidenum">
              <a:rPr lang="es-ES"/>
              <a:pPr>
                <a:defRPr/>
              </a:pPr>
              <a:t>61</a:t>
            </a:fld>
            <a:endParaRPr lang="es-ES" dirty="0"/>
          </a:p>
        </p:txBody>
      </p:sp>
      <p:pic>
        <p:nvPicPr>
          <p:cNvPr id="46087" name="Picture 1"/>
          <p:cNvPicPr>
            <a:picLocks noChangeAspect="1" noChangeArrowheads="1"/>
          </p:cNvPicPr>
          <p:nvPr/>
        </p:nvPicPr>
        <p:blipFill>
          <a:blip r:embed="rId2">
            <a:extLst>
              <a:ext uri="{28A0092B-C50C-407E-A947-70E740481C1C}">
                <a14:useLocalDpi xmlns:a14="http://schemas.microsoft.com/office/drawing/2010/main" val="0"/>
              </a:ext>
            </a:extLst>
          </a:blip>
          <a:srcRect l="28841" r="17790"/>
          <a:stretch>
            <a:fillRect/>
          </a:stretch>
        </p:blipFill>
        <p:spPr bwMode="auto">
          <a:xfrm>
            <a:off x="7451725" y="365125"/>
            <a:ext cx="1081088" cy="771525"/>
          </a:xfrm>
          <a:prstGeom prst="rect">
            <a:avLst/>
          </a:prstGeom>
          <a:noFill/>
          <a:ln>
            <a:noFill/>
          </a:ln>
          <a:effectLst/>
          <a:extLst>
            <a:ext uri="{909E8E84-426E-40dd-AFC4-6F175D3DCCD1}">
              <a14:hiddenFill xmlns:a14="http://schemas.microsoft.com/office/drawing/2010/main">
                <a:blipFill dpi="0" rotWithShape="0">
                  <a:blip/>
                  <a:srcRect l="28841" r="177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err="1">
                <a:solidFill>
                  <a:srgbClr val="FFFFFF"/>
                </a:solidFill>
              </a:rPr>
              <a:t>Norrköping</a:t>
            </a:r>
            <a:r>
              <a:rPr lang="en-GB" sz="1000" dirty="0">
                <a:solidFill>
                  <a:srgbClr val="FFFFFF"/>
                </a:solidFill>
              </a:rPr>
              <a:t>, </a:t>
            </a:r>
            <a:r>
              <a:rPr lang="en-GB" sz="1000" dirty="0" smtClean="0">
                <a:solidFill>
                  <a:srgbClr val="FFFFFF"/>
                </a:solidFill>
              </a:rPr>
              <a:t>September </a:t>
            </a:r>
            <a:r>
              <a:rPr lang="en-GB" sz="1000" dirty="0">
                <a:solidFill>
                  <a:srgbClr val="FFFFFF"/>
                </a:solidFill>
              </a:rPr>
              <a:t>2015</a:t>
            </a:r>
            <a:endParaRPr lang="en-US" sz="1000" dirty="0">
              <a:solidFill>
                <a:srgbClr val="FFFFFF"/>
              </a:solidFill>
            </a:endParaRPr>
          </a:p>
        </p:txBody>
      </p:sp>
      <p:pic>
        <p:nvPicPr>
          <p:cNvPr id="9" name="image08.png" descr="assemble.png"/>
          <p:cNvPicPr/>
          <p:nvPr/>
        </p:nvPicPr>
        <p:blipFill>
          <a:blip r:embed="rId3"/>
          <a:srcRect l="7561" t="4480" r="7407" b="14207"/>
          <a:stretch>
            <a:fillRect/>
          </a:stretch>
        </p:blipFill>
        <p:spPr>
          <a:xfrm>
            <a:off x="2393926" y="845185"/>
            <a:ext cx="5883275" cy="7957820"/>
          </a:xfrm>
          <a:prstGeom prst="rect">
            <a:avLst/>
          </a:prstGeom>
          <a:ln/>
        </p:spPr>
      </p:pic>
      <p:sp>
        <p:nvSpPr>
          <p:cNvPr id="10"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dirty="0">
                <a:latin typeface="Century Gothic" charset="0"/>
              </a:rPr>
              <a:t>Appendix</a:t>
            </a:r>
            <a:endParaRPr lang="en-US" b="1" cap="none" dirty="0">
              <a:latin typeface="Century Gothic" charset="0"/>
            </a:endParaRPr>
          </a:p>
        </p:txBody>
      </p:sp>
      <p:sp>
        <p:nvSpPr>
          <p:cNvPr id="11" name="Text Box 3"/>
          <p:cNvSpPr txBox="1">
            <a:spLocks noChangeArrowheads="1"/>
          </p:cNvSpPr>
          <p:nvPr/>
        </p:nvSpPr>
        <p:spPr bwMode="auto">
          <a:xfrm>
            <a:off x="1" y="1268730"/>
            <a:ext cx="2411730"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1200"/>
              </a:spcAft>
              <a:buSzPct val="100000"/>
              <a:buFont typeface="Times New Roman" charset="0"/>
              <a:buChar char="→"/>
            </a:pPr>
            <a:r>
              <a:rPr lang="en-GB" sz="2000" b="1" dirty="0">
                <a:solidFill>
                  <a:srgbClr val="000080"/>
                </a:solidFill>
                <a:latin typeface="Palatino Linotype" charset="0"/>
              </a:rPr>
              <a:t> </a:t>
            </a:r>
            <a:r>
              <a:rPr lang="en-GB" sz="2000" b="1" dirty="0" smtClean="0">
                <a:solidFill>
                  <a:srgbClr val="000080"/>
                </a:solidFill>
                <a:latin typeface="Palatino Linotype" charset="0"/>
              </a:rPr>
              <a:t>Winter SLP anomalies, AMO sensitivities experiments with CNRM-CM5</a:t>
            </a:r>
            <a:endParaRPr lang="en-GB" sz="2000" b="1" dirty="0">
              <a:solidFill>
                <a:srgbClr val="000080"/>
              </a:solidFill>
              <a:latin typeface="Palatino Linotype" charset="0"/>
              <a:sym typeface="Symbol" charset="0"/>
            </a:endParaRPr>
          </a:p>
        </p:txBody>
      </p:sp>
    </p:spTree>
    <p:extLst>
      <p:ext uri="{BB962C8B-B14F-4D97-AF65-F5344CB8AC3E}">
        <p14:creationId xmlns:p14="http://schemas.microsoft.com/office/powerpoint/2010/main" val="997209751"/>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1"/>
          </p:nvPr>
        </p:nvSpPr>
        <p:spPr/>
        <p:txBody>
          <a:bodyPr/>
          <a:lstStyle/>
          <a:p>
            <a:pPr>
              <a:defRPr/>
            </a:pPr>
            <a:fld id="{EB2C8A24-B7DA-5047-81F5-68DE4C8D5743}" type="slidenum">
              <a:rPr lang="es-ES"/>
              <a:pPr>
                <a:defRPr/>
              </a:pPr>
              <a:t>62</a:t>
            </a:fld>
            <a:endParaRPr lang="es-ES" dirty="0"/>
          </a:p>
        </p:txBody>
      </p:sp>
      <p:pic>
        <p:nvPicPr>
          <p:cNvPr id="46087" name="Picture 1"/>
          <p:cNvPicPr>
            <a:picLocks noChangeAspect="1" noChangeArrowheads="1"/>
          </p:cNvPicPr>
          <p:nvPr/>
        </p:nvPicPr>
        <p:blipFill>
          <a:blip r:embed="rId2">
            <a:extLst>
              <a:ext uri="{28A0092B-C50C-407E-A947-70E740481C1C}">
                <a14:useLocalDpi xmlns:a14="http://schemas.microsoft.com/office/drawing/2010/main" val="0"/>
              </a:ext>
            </a:extLst>
          </a:blip>
          <a:srcRect l="28841" r="17790"/>
          <a:stretch>
            <a:fillRect/>
          </a:stretch>
        </p:blipFill>
        <p:spPr bwMode="auto">
          <a:xfrm>
            <a:off x="7451725" y="365125"/>
            <a:ext cx="1081088" cy="771525"/>
          </a:xfrm>
          <a:prstGeom prst="rect">
            <a:avLst/>
          </a:prstGeom>
          <a:noFill/>
          <a:ln>
            <a:noFill/>
          </a:ln>
          <a:effectLst/>
          <a:extLst>
            <a:ext uri="{909E8E84-426E-40dd-AFC4-6F175D3DCCD1}">
              <a14:hiddenFill xmlns:a14="http://schemas.microsoft.com/office/drawing/2010/main">
                <a:blipFill dpi="0" rotWithShape="0">
                  <a:blip/>
                  <a:srcRect l="28841" r="177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err="1">
                <a:solidFill>
                  <a:srgbClr val="FFFFFF"/>
                </a:solidFill>
              </a:rPr>
              <a:t>Norrköping</a:t>
            </a:r>
            <a:r>
              <a:rPr lang="en-GB" sz="1000" dirty="0">
                <a:solidFill>
                  <a:srgbClr val="FFFFFF"/>
                </a:solidFill>
              </a:rPr>
              <a:t>, </a:t>
            </a:r>
            <a:r>
              <a:rPr lang="en-GB" sz="1000" dirty="0" smtClean="0">
                <a:solidFill>
                  <a:srgbClr val="FFFFFF"/>
                </a:solidFill>
              </a:rPr>
              <a:t>September </a:t>
            </a:r>
            <a:r>
              <a:rPr lang="en-GB" sz="1000" dirty="0">
                <a:solidFill>
                  <a:srgbClr val="FFFFFF"/>
                </a:solidFill>
              </a:rPr>
              <a:t>2015</a:t>
            </a:r>
            <a:endParaRPr lang="en-US" sz="1000" dirty="0">
              <a:solidFill>
                <a:srgbClr val="FFFFFF"/>
              </a:solidFill>
            </a:endParaRPr>
          </a:p>
        </p:txBody>
      </p:sp>
      <p:sp>
        <p:nvSpPr>
          <p:cNvPr id="10"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dirty="0">
                <a:latin typeface="Century Gothic" charset="0"/>
              </a:rPr>
              <a:t>Appendix</a:t>
            </a:r>
            <a:endParaRPr lang="en-US" b="1" cap="none" dirty="0">
              <a:latin typeface="Century Gothic" charset="0"/>
            </a:endParaRPr>
          </a:p>
        </p:txBody>
      </p:sp>
      <p:sp>
        <p:nvSpPr>
          <p:cNvPr id="11" name="Text Box 3"/>
          <p:cNvSpPr txBox="1">
            <a:spLocks noChangeArrowheads="1"/>
          </p:cNvSpPr>
          <p:nvPr/>
        </p:nvSpPr>
        <p:spPr bwMode="auto">
          <a:xfrm>
            <a:off x="1" y="1268730"/>
            <a:ext cx="2411730"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1200"/>
              </a:spcAft>
              <a:buSzPct val="100000"/>
              <a:buFont typeface="Times New Roman" charset="0"/>
              <a:buChar char="→"/>
            </a:pPr>
            <a:r>
              <a:rPr lang="en-GB" sz="2000" b="1" dirty="0">
                <a:solidFill>
                  <a:srgbClr val="000080"/>
                </a:solidFill>
                <a:latin typeface="Palatino Linotype" charset="0"/>
              </a:rPr>
              <a:t> </a:t>
            </a:r>
            <a:r>
              <a:rPr lang="en-GB" sz="2000" b="1" dirty="0" smtClean="0">
                <a:solidFill>
                  <a:srgbClr val="000080"/>
                </a:solidFill>
                <a:latin typeface="Palatino Linotype" charset="0"/>
              </a:rPr>
              <a:t>Winter Z500 anomalies, AMO sensitivities experiments with CNRM-CM5</a:t>
            </a:r>
            <a:endParaRPr lang="en-GB" sz="2000" b="1" dirty="0">
              <a:solidFill>
                <a:srgbClr val="000080"/>
              </a:solidFill>
              <a:latin typeface="Palatino Linotype" charset="0"/>
              <a:sym typeface="Symbol" charset="0"/>
            </a:endParaRPr>
          </a:p>
        </p:txBody>
      </p:sp>
      <p:pic>
        <p:nvPicPr>
          <p:cNvPr id="8" name="image22.png" descr="assemble.png"/>
          <p:cNvPicPr/>
          <p:nvPr/>
        </p:nvPicPr>
        <p:blipFill>
          <a:blip r:embed="rId3"/>
          <a:srcRect t="3606" b="13879"/>
          <a:stretch>
            <a:fillRect/>
          </a:stretch>
        </p:blipFill>
        <p:spPr>
          <a:xfrm>
            <a:off x="2192020" y="188595"/>
            <a:ext cx="6700520" cy="7806690"/>
          </a:xfrm>
          <a:prstGeom prst="rect">
            <a:avLst/>
          </a:prstGeom>
          <a:ln/>
        </p:spPr>
      </p:pic>
    </p:spTree>
    <p:extLst>
      <p:ext uri="{BB962C8B-B14F-4D97-AF65-F5344CB8AC3E}">
        <p14:creationId xmlns:p14="http://schemas.microsoft.com/office/powerpoint/2010/main" val="882462016"/>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1"/>
          </p:nvPr>
        </p:nvSpPr>
        <p:spPr/>
        <p:txBody>
          <a:bodyPr/>
          <a:lstStyle/>
          <a:p>
            <a:pPr>
              <a:defRPr/>
            </a:pPr>
            <a:fld id="{EB2C8A24-B7DA-5047-81F5-68DE4C8D5743}" type="slidenum">
              <a:rPr lang="es-ES"/>
              <a:pPr>
                <a:defRPr/>
              </a:pPr>
              <a:t>63</a:t>
            </a:fld>
            <a:endParaRPr lang="es-ES" dirty="0"/>
          </a:p>
        </p:txBody>
      </p:sp>
      <p:pic>
        <p:nvPicPr>
          <p:cNvPr id="46087" name="Picture 1"/>
          <p:cNvPicPr>
            <a:picLocks noChangeAspect="1" noChangeArrowheads="1"/>
          </p:cNvPicPr>
          <p:nvPr/>
        </p:nvPicPr>
        <p:blipFill>
          <a:blip r:embed="rId2">
            <a:extLst>
              <a:ext uri="{28A0092B-C50C-407E-A947-70E740481C1C}">
                <a14:useLocalDpi xmlns:a14="http://schemas.microsoft.com/office/drawing/2010/main" val="0"/>
              </a:ext>
            </a:extLst>
          </a:blip>
          <a:srcRect l="28841" r="17790"/>
          <a:stretch>
            <a:fillRect/>
          </a:stretch>
        </p:blipFill>
        <p:spPr bwMode="auto">
          <a:xfrm>
            <a:off x="7451725" y="365125"/>
            <a:ext cx="1081088" cy="771525"/>
          </a:xfrm>
          <a:prstGeom prst="rect">
            <a:avLst/>
          </a:prstGeom>
          <a:noFill/>
          <a:ln>
            <a:noFill/>
          </a:ln>
          <a:effectLst/>
          <a:extLst>
            <a:ext uri="{909E8E84-426E-40dd-AFC4-6F175D3DCCD1}">
              <a14:hiddenFill xmlns:a14="http://schemas.microsoft.com/office/drawing/2010/main">
                <a:blipFill dpi="0" rotWithShape="0">
                  <a:blip/>
                  <a:srcRect l="28841" r="177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err="1">
                <a:solidFill>
                  <a:srgbClr val="FFFFFF"/>
                </a:solidFill>
              </a:rPr>
              <a:t>Norrköping</a:t>
            </a:r>
            <a:r>
              <a:rPr lang="en-GB" sz="1000" dirty="0">
                <a:solidFill>
                  <a:srgbClr val="FFFFFF"/>
                </a:solidFill>
              </a:rPr>
              <a:t>, </a:t>
            </a:r>
            <a:r>
              <a:rPr lang="en-GB" sz="1000" dirty="0" smtClean="0">
                <a:solidFill>
                  <a:srgbClr val="FFFFFF"/>
                </a:solidFill>
              </a:rPr>
              <a:t>September </a:t>
            </a:r>
            <a:r>
              <a:rPr lang="en-GB" sz="1000" dirty="0">
                <a:solidFill>
                  <a:srgbClr val="FFFFFF"/>
                </a:solidFill>
              </a:rPr>
              <a:t>2015</a:t>
            </a:r>
            <a:endParaRPr lang="en-US" sz="1000" dirty="0">
              <a:solidFill>
                <a:srgbClr val="FFFFFF"/>
              </a:solidFill>
            </a:endParaRPr>
          </a:p>
        </p:txBody>
      </p:sp>
      <p:sp>
        <p:nvSpPr>
          <p:cNvPr id="10"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dirty="0">
                <a:latin typeface="Century Gothic" charset="0"/>
              </a:rPr>
              <a:t>Appendix</a:t>
            </a:r>
            <a:endParaRPr lang="en-US" b="1" cap="none" dirty="0">
              <a:latin typeface="Century Gothic" charset="0"/>
            </a:endParaRPr>
          </a:p>
        </p:txBody>
      </p:sp>
      <p:sp>
        <p:nvSpPr>
          <p:cNvPr id="11" name="Text Box 3"/>
          <p:cNvSpPr txBox="1">
            <a:spLocks noChangeArrowheads="1"/>
          </p:cNvSpPr>
          <p:nvPr/>
        </p:nvSpPr>
        <p:spPr bwMode="auto">
          <a:xfrm>
            <a:off x="1" y="1268729"/>
            <a:ext cx="2411729" cy="3240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algn="just" eaLnBrk="1" hangingPunct="1">
              <a:spcAft>
                <a:spcPts val="1200"/>
              </a:spcAft>
              <a:buSzPct val="100000"/>
              <a:buFont typeface="Times New Roman" charset="0"/>
              <a:buChar char="→"/>
            </a:pPr>
            <a:r>
              <a:rPr lang="en-GB" sz="2000" b="1" dirty="0">
                <a:solidFill>
                  <a:srgbClr val="000090"/>
                </a:solidFill>
                <a:latin typeface="Palatino Linotype"/>
                <a:cs typeface="Palatino Linotype"/>
              </a:rPr>
              <a:t> </a:t>
            </a:r>
            <a:r>
              <a:rPr lang="fr-FR" sz="2000" dirty="0">
                <a:solidFill>
                  <a:srgbClr val="000090"/>
                </a:solidFill>
                <a:latin typeface="Palatino Linotype"/>
                <a:cs typeface="Palatino Linotype"/>
              </a:rPr>
              <a:t>The NAO+ signal the </a:t>
            </a:r>
            <a:r>
              <a:rPr lang="fr-FR" sz="2000" dirty="0" err="1">
                <a:solidFill>
                  <a:srgbClr val="000090"/>
                </a:solidFill>
                <a:latin typeface="Palatino Linotype"/>
                <a:cs typeface="Palatino Linotype"/>
              </a:rPr>
              <a:t>third</a:t>
            </a:r>
            <a:r>
              <a:rPr lang="fr-FR" sz="2000" dirty="0">
                <a:solidFill>
                  <a:srgbClr val="000090"/>
                </a:solidFill>
                <a:latin typeface="Palatino Linotype"/>
                <a:cs typeface="Palatino Linotype"/>
              </a:rPr>
              <a:t> </a:t>
            </a:r>
            <a:r>
              <a:rPr lang="fr-FR" sz="2000" dirty="0" err="1">
                <a:solidFill>
                  <a:srgbClr val="000090"/>
                </a:solidFill>
                <a:latin typeface="Palatino Linotype"/>
                <a:cs typeface="Palatino Linotype"/>
              </a:rPr>
              <a:t>winter</a:t>
            </a:r>
            <a:r>
              <a:rPr lang="fr-FR" sz="2000" dirty="0">
                <a:solidFill>
                  <a:srgbClr val="000090"/>
                </a:solidFill>
                <a:latin typeface="Palatino Linotype"/>
                <a:cs typeface="Palatino Linotype"/>
              </a:rPr>
              <a:t> </a:t>
            </a:r>
            <a:r>
              <a:rPr lang="fr-FR" sz="2000" dirty="0" err="1">
                <a:solidFill>
                  <a:srgbClr val="000090"/>
                </a:solidFill>
                <a:latin typeface="Palatino Linotype"/>
                <a:cs typeface="Palatino Linotype"/>
              </a:rPr>
              <a:t>following</a:t>
            </a:r>
            <a:r>
              <a:rPr lang="fr-FR" sz="2000" dirty="0">
                <a:solidFill>
                  <a:srgbClr val="000090"/>
                </a:solidFill>
                <a:latin typeface="Palatino Linotype"/>
                <a:cs typeface="Palatino Linotype"/>
              </a:rPr>
              <a:t> the </a:t>
            </a:r>
            <a:r>
              <a:rPr lang="fr-FR" sz="2000" dirty="0" err="1">
                <a:solidFill>
                  <a:srgbClr val="000090"/>
                </a:solidFill>
                <a:latin typeface="Palatino Linotype"/>
                <a:cs typeface="Palatino Linotype"/>
              </a:rPr>
              <a:t>eruption</a:t>
            </a:r>
            <a:r>
              <a:rPr lang="fr-FR" sz="2000" dirty="0">
                <a:solidFill>
                  <a:srgbClr val="000090"/>
                </a:solidFill>
                <a:latin typeface="Palatino Linotype"/>
                <a:cs typeface="Palatino Linotype"/>
              </a:rPr>
              <a:t> </a:t>
            </a:r>
            <a:r>
              <a:rPr lang="fr-FR" sz="2000" dirty="0" err="1">
                <a:solidFill>
                  <a:srgbClr val="000090"/>
                </a:solidFill>
                <a:latin typeface="Palatino Linotype"/>
                <a:cs typeface="Palatino Linotype"/>
              </a:rPr>
              <a:t>is</a:t>
            </a:r>
            <a:r>
              <a:rPr lang="fr-FR" sz="2000" dirty="0">
                <a:solidFill>
                  <a:srgbClr val="000090"/>
                </a:solidFill>
                <a:latin typeface="Palatino Linotype"/>
                <a:cs typeface="Palatino Linotype"/>
              </a:rPr>
              <a:t> </a:t>
            </a:r>
            <a:r>
              <a:rPr lang="fr-FR" sz="2000" dirty="0" err="1">
                <a:solidFill>
                  <a:srgbClr val="000090"/>
                </a:solidFill>
                <a:latin typeface="Palatino Linotype"/>
                <a:cs typeface="Palatino Linotype"/>
              </a:rPr>
              <a:t>also</a:t>
            </a:r>
            <a:r>
              <a:rPr lang="fr-FR" sz="2000" dirty="0">
                <a:solidFill>
                  <a:srgbClr val="000090"/>
                </a:solidFill>
                <a:latin typeface="Palatino Linotype"/>
                <a:cs typeface="Palatino Linotype"/>
              </a:rPr>
              <a:t> </a:t>
            </a:r>
            <a:r>
              <a:rPr lang="fr-FR" sz="2000" dirty="0" err="1">
                <a:solidFill>
                  <a:srgbClr val="000090"/>
                </a:solidFill>
                <a:latin typeface="Palatino Linotype"/>
                <a:cs typeface="Palatino Linotype"/>
              </a:rPr>
              <a:t>significant</a:t>
            </a:r>
            <a:r>
              <a:rPr lang="fr-FR" sz="2000" dirty="0">
                <a:solidFill>
                  <a:srgbClr val="000090"/>
                </a:solidFill>
                <a:latin typeface="Palatino Linotype"/>
                <a:cs typeface="Palatino Linotype"/>
              </a:rPr>
              <a:t> in </a:t>
            </a:r>
            <a:r>
              <a:rPr lang="fr-FR" sz="2000" dirty="0" err="1">
                <a:solidFill>
                  <a:srgbClr val="000090"/>
                </a:solidFill>
                <a:latin typeface="Palatino Linotype"/>
                <a:cs typeface="Palatino Linotype"/>
              </a:rPr>
              <a:t>terms</a:t>
            </a:r>
            <a:r>
              <a:rPr lang="fr-FR" sz="2000" dirty="0">
                <a:solidFill>
                  <a:srgbClr val="000090"/>
                </a:solidFill>
                <a:latin typeface="Palatino Linotype"/>
                <a:cs typeface="Palatino Linotype"/>
              </a:rPr>
              <a:t> of Z500. There </a:t>
            </a:r>
            <a:r>
              <a:rPr lang="fr-FR" sz="2000" dirty="0" err="1">
                <a:solidFill>
                  <a:srgbClr val="000090"/>
                </a:solidFill>
                <a:latin typeface="Palatino Linotype"/>
                <a:cs typeface="Palatino Linotype"/>
              </a:rPr>
              <a:t>is</a:t>
            </a:r>
            <a:r>
              <a:rPr lang="fr-FR" sz="2000" dirty="0">
                <a:solidFill>
                  <a:srgbClr val="000090"/>
                </a:solidFill>
                <a:latin typeface="Palatino Linotype"/>
                <a:cs typeface="Palatino Linotype"/>
              </a:rPr>
              <a:t> </a:t>
            </a:r>
            <a:r>
              <a:rPr lang="fr-FR" sz="2000" dirty="0" err="1">
                <a:solidFill>
                  <a:srgbClr val="000090"/>
                </a:solidFill>
                <a:latin typeface="Palatino Linotype"/>
                <a:cs typeface="Palatino Linotype"/>
              </a:rPr>
              <a:t>also</a:t>
            </a:r>
            <a:r>
              <a:rPr lang="fr-FR" sz="2000" dirty="0">
                <a:solidFill>
                  <a:srgbClr val="000090"/>
                </a:solidFill>
                <a:latin typeface="Palatino Linotype"/>
                <a:cs typeface="Palatino Linotype"/>
              </a:rPr>
              <a:t> a </a:t>
            </a:r>
            <a:r>
              <a:rPr lang="fr-FR" sz="2000" dirty="0" err="1">
                <a:solidFill>
                  <a:srgbClr val="000090"/>
                </a:solidFill>
                <a:latin typeface="Palatino Linotype"/>
                <a:cs typeface="Palatino Linotype"/>
              </a:rPr>
              <a:t>significant</a:t>
            </a:r>
            <a:r>
              <a:rPr lang="fr-FR" sz="2000" dirty="0">
                <a:solidFill>
                  <a:srgbClr val="000090"/>
                </a:solidFill>
                <a:latin typeface="Palatino Linotype"/>
                <a:cs typeface="Palatino Linotype"/>
              </a:rPr>
              <a:t> signal the </a:t>
            </a:r>
            <a:r>
              <a:rPr lang="fr-FR" sz="2000" dirty="0" err="1">
                <a:solidFill>
                  <a:srgbClr val="000090"/>
                </a:solidFill>
                <a:latin typeface="Palatino Linotype"/>
                <a:cs typeface="Palatino Linotype"/>
              </a:rPr>
              <a:t>fifth</a:t>
            </a:r>
            <a:r>
              <a:rPr lang="fr-FR" sz="2000" dirty="0">
                <a:solidFill>
                  <a:srgbClr val="000090"/>
                </a:solidFill>
                <a:latin typeface="Palatino Linotype"/>
                <a:cs typeface="Palatino Linotype"/>
              </a:rPr>
              <a:t> </a:t>
            </a:r>
            <a:r>
              <a:rPr lang="fr-FR" sz="2000" dirty="0" err="1">
                <a:solidFill>
                  <a:srgbClr val="000090"/>
                </a:solidFill>
                <a:latin typeface="Palatino Linotype"/>
                <a:cs typeface="Palatino Linotype"/>
              </a:rPr>
              <a:t>year</a:t>
            </a:r>
            <a:r>
              <a:rPr lang="fr-FR" sz="2000" dirty="0">
                <a:solidFill>
                  <a:srgbClr val="000090"/>
                </a:solidFill>
                <a:latin typeface="Palatino Linotype"/>
                <a:cs typeface="Palatino Linotype"/>
              </a:rPr>
              <a:t> </a:t>
            </a:r>
            <a:endParaRPr lang="en-GB" sz="2000" b="1" dirty="0">
              <a:solidFill>
                <a:srgbClr val="000090"/>
              </a:solidFill>
              <a:latin typeface="Palatino Linotype"/>
              <a:cs typeface="Palatino Linotype"/>
              <a:sym typeface="Symbol" charset="0"/>
            </a:endParaRPr>
          </a:p>
        </p:txBody>
      </p:sp>
      <p:pic>
        <p:nvPicPr>
          <p:cNvPr id="9" name="image34.png" descr="NAO_EOF_MORDICUS.png"/>
          <p:cNvPicPr/>
          <p:nvPr/>
        </p:nvPicPr>
        <p:blipFill>
          <a:blip r:embed="rId3"/>
          <a:srcRect/>
          <a:stretch>
            <a:fillRect/>
          </a:stretch>
        </p:blipFill>
        <p:spPr>
          <a:xfrm>
            <a:off x="2771775" y="1268730"/>
            <a:ext cx="6172200" cy="4279900"/>
          </a:xfrm>
          <a:prstGeom prst="rect">
            <a:avLst/>
          </a:prstGeom>
          <a:ln/>
        </p:spPr>
      </p:pic>
    </p:spTree>
    <p:extLst>
      <p:ext uri="{BB962C8B-B14F-4D97-AF65-F5344CB8AC3E}">
        <p14:creationId xmlns:p14="http://schemas.microsoft.com/office/powerpoint/2010/main" val="1039971456"/>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1"/>
          </p:nvPr>
        </p:nvSpPr>
        <p:spPr/>
        <p:txBody>
          <a:bodyPr/>
          <a:lstStyle/>
          <a:p>
            <a:pPr>
              <a:defRPr/>
            </a:pPr>
            <a:fld id="{7F05A339-31EF-F141-930D-A1C24C0A2078}" type="slidenum">
              <a:rPr lang="es-ES"/>
              <a:pPr>
                <a:defRPr/>
              </a:pPr>
              <a:t>64</a:t>
            </a:fld>
            <a:endParaRPr lang="es-ES" dirty="0"/>
          </a:p>
        </p:txBody>
      </p:sp>
      <p:sp>
        <p:nvSpPr>
          <p:cNvPr id="19458"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dirty="0" smtClean="0">
                <a:latin typeface="Century Gothic" charset="0"/>
              </a:rPr>
              <a:t>Volcanoes and ENSO</a:t>
            </a:r>
            <a:endParaRPr lang="en-US" b="1" cap="none" dirty="0">
              <a:latin typeface="Century Gothic" charset="0"/>
            </a:endParaRPr>
          </a:p>
        </p:txBody>
      </p:sp>
      <p:pic>
        <p:nvPicPr>
          <p:cNvPr id="46087" name="Picture 1"/>
          <p:cNvPicPr>
            <a:picLocks noChangeAspect="1" noChangeArrowheads="1"/>
          </p:cNvPicPr>
          <p:nvPr/>
        </p:nvPicPr>
        <p:blipFill>
          <a:blip r:embed="rId2">
            <a:extLst>
              <a:ext uri="{28A0092B-C50C-407E-A947-70E740481C1C}">
                <a14:useLocalDpi xmlns:a14="http://schemas.microsoft.com/office/drawing/2010/main" val="0"/>
              </a:ext>
            </a:extLst>
          </a:blip>
          <a:srcRect l="28841" r="17790"/>
          <a:stretch>
            <a:fillRect/>
          </a:stretch>
        </p:blipFill>
        <p:spPr bwMode="auto">
          <a:xfrm>
            <a:off x="7451725" y="188595"/>
            <a:ext cx="1081088" cy="771525"/>
          </a:xfrm>
          <a:prstGeom prst="rect">
            <a:avLst/>
          </a:prstGeom>
          <a:noFill/>
          <a:ln>
            <a:noFill/>
          </a:ln>
          <a:effectLst/>
          <a:extLst>
            <a:ext uri="{909E8E84-426E-40dd-AFC4-6F175D3DCCD1}">
              <a14:hiddenFill xmlns:a14="http://schemas.microsoft.com/office/drawing/2010/main">
                <a:blipFill dpi="0" rotWithShape="0">
                  <a:blip/>
                  <a:srcRect l="28841" r="177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9462" name="Rectangle 8"/>
          <p:cNvSpPr>
            <a:spLocks noChangeArrowheads="1"/>
          </p:cNvSpPr>
          <p:nvPr/>
        </p:nvSpPr>
        <p:spPr bwMode="auto">
          <a:xfrm>
            <a:off x="0" y="4970780"/>
            <a:ext cx="9144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fr-FR" sz="1800" i="1" dirty="0">
                <a:solidFill>
                  <a:srgbClr val="000090"/>
                </a:solidFill>
                <a:latin typeface="Palatino Linotype"/>
                <a:cs typeface="Palatino Linotype"/>
              </a:rPr>
              <a:t>Winter ENSO </a:t>
            </a:r>
            <a:r>
              <a:rPr lang="fr-FR" sz="1800" i="1" dirty="0" err="1">
                <a:solidFill>
                  <a:srgbClr val="000090"/>
                </a:solidFill>
                <a:latin typeface="Palatino Linotype"/>
                <a:cs typeface="Palatino Linotype"/>
              </a:rPr>
              <a:t>defined</a:t>
            </a:r>
            <a:r>
              <a:rPr lang="fr-FR" sz="1800" i="1" dirty="0">
                <a:solidFill>
                  <a:srgbClr val="000090"/>
                </a:solidFill>
                <a:latin typeface="Palatino Linotype"/>
                <a:cs typeface="Palatino Linotype"/>
              </a:rPr>
              <a:t> as: (</a:t>
            </a:r>
            <a:r>
              <a:rPr lang="fr-FR" sz="1800" i="1" dirty="0" err="1">
                <a:solidFill>
                  <a:srgbClr val="000090"/>
                </a:solidFill>
                <a:latin typeface="Palatino Linotype"/>
                <a:cs typeface="Palatino Linotype"/>
              </a:rPr>
              <a:t>left</a:t>
            </a:r>
            <a:r>
              <a:rPr lang="fr-FR" sz="1800" i="1" dirty="0">
                <a:solidFill>
                  <a:srgbClr val="000090"/>
                </a:solidFill>
                <a:latin typeface="Palatino Linotype"/>
                <a:cs typeface="Palatino Linotype"/>
              </a:rPr>
              <a:t>) the 2m </a:t>
            </a:r>
            <a:r>
              <a:rPr lang="fr-FR" sz="1800" i="1" dirty="0" err="1">
                <a:solidFill>
                  <a:srgbClr val="000090"/>
                </a:solidFill>
                <a:latin typeface="Palatino Linotype"/>
                <a:cs typeface="Palatino Linotype"/>
              </a:rPr>
              <a:t>temperature</a:t>
            </a:r>
            <a:r>
              <a:rPr lang="fr-FR" sz="1800" i="1" dirty="0">
                <a:solidFill>
                  <a:srgbClr val="000090"/>
                </a:solidFill>
                <a:latin typeface="Palatino Linotype"/>
                <a:cs typeface="Palatino Linotype"/>
              </a:rPr>
              <a:t> </a:t>
            </a:r>
            <a:r>
              <a:rPr lang="fr-FR" sz="1800" i="1" dirty="0" err="1">
                <a:solidFill>
                  <a:srgbClr val="000090"/>
                </a:solidFill>
                <a:latin typeface="Palatino Linotype"/>
                <a:cs typeface="Palatino Linotype"/>
              </a:rPr>
              <a:t>anomaly</a:t>
            </a:r>
            <a:r>
              <a:rPr lang="fr-FR" sz="1800" i="1" dirty="0">
                <a:solidFill>
                  <a:srgbClr val="000090"/>
                </a:solidFill>
                <a:latin typeface="Palatino Linotype"/>
                <a:cs typeface="Palatino Linotype"/>
              </a:rPr>
              <a:t> in the </a:t>
            </a:r>
            <a:r>
              <a:rPr lang="fr-FR" sz="1800" i="1" dirty="0" err="1">
                <a:solidFill>
                  <a:srgbClr val="000090"/>
                </a:solidFill>
                <a:latin typeface="Palatino Linotype"/>
                <a:cs typeface="Palatino Linotype"/>
              </a:rPr>
              <a:t>nino</a:t>
            </a:r>
            <a:r>
              <a:rPr lang="fr-FR" sz="1800" i="1" dirty="0">
                <a:solidFill>
                  <a:srgbClr val="000090"/>
                </a:solidFill>
                <a:latin typeface="Palatino Linotype"/>
                <a:cs typeface="Palatino Linotype"/>
              </a:rPr>
              <a:t> 3.4 </a:t>
            </a:r>
            <a:r>
              <a:rPr lang="fr-FR" sz="1800" i="1" dirty="0" err="1">
                <a:solidFill>
                  <a:srgbClr val="000090"/>
                </a:solidFill>
                <a:latin typeface="Palatino Linotype"/>
                <a:cs typeface="Palatino Linotype"/>
              </a:rPr>
              <a:t>region</a:t>
            </a:r>
            <a:r>
              <a:rPr lang="fr-FR" sz="1800" i="1" dirty="0">
                <a:solidFill>
                  <a:srgbClr val="000090"/>
                </a:solidFill>
                <a:latin typeface="Palatino Linotype"/>
                <a:cs typeface="Palatino Linotype"/>
              </a:rPr>
              <a:t> (150°E-120°W, -5°S-5°S); (right) the 2m </a:t>
            </a:r>
            <a:r>
              <a:rPr lang="fr-FR" sz="1800" i="1" dirty="0" err="1">
                <a:solidFill>
                  <a:srgbClr val="000090"/>
                </a:solidFill>
                <a:latin typeface="Palatino Linotype"/>
                <a:cs typeface="Palatino Linotype"/>
              </a:rPr>
              <a:t>temperature</a:t>
            </a:r>
            <a:r>
              <a:rPr lang="fr-FR" sz="1800" i="1" dirty="0">
                <a:solidFill>
                  <a:srgbClr val="000090"/>
                </a:solidFill>
                <a:latin typeface="Palatino Linotype"/>
                <a:cs typeface="Palatino Linotype"/>
              </a:rPr>
              <a:t> </a:t>
            </a:r>
            <a:r>
              <a:rPr lang="fr-FR" sz="1800" i="1" dirty="0" err="1">
                <a:solidFill>
                  <a:srgbClr val="000090"/>
                </a:solidFill>
                <a:latin typeface="Palatino Linotype"/>
                <a:cs typeface="Palatino Linotype"/>
              </a:rPr>
              <a:t>difference</a:t>
            </a:r>
            <a:r>
              <a:rPr lang="fr-FR" sz="1800" i="1" dirty="0">
                <a:solidFill>
                  <a:srgbClr val="000090"/>
                </a:solidFill>
                <a:latin typeface="Palatino Linotype"/>
                <a:cs typeface="Palatino Linotype"/>
              </a:rPr>
              <a:t> </a:t>
            </a:r>
            <a:r>
              <a:rPr lang="fr-FR" sz="1800" i="1" dirty="0" err="1">
                <a:solidFill>
                  <a:srgbClr val="000090"/>
                </a:solidFill>
                <a:latin typeface="Palatino Linotype"/>
                <a:cs typeface="Palatino Linotype"/>
              </a:rPr>
              <a:t>between</a:t>
            </a:r>
            <a:r>
              <a:rPr lang="fr-FR" sz="1800" i="1" dirty="0">
                <a:solidFill>
                  <a:srgbClr val="000090"/>
                </a:solidFill>
                <a:latin typeface="Palatino Linotype"/>
                <a:cs typeface="Palatino Linotype"/>
              </a:rPr>
              <a:t> the </a:t>
            </a:r>
            <a:r>
              <a:rPr lang="fr-FR" sz="1800" i="1" dirty="0" err="1">
                <a:solidFill>
                  <a:srgbClr val="000090"/>
                </a:solidFill>
                <a:latin typeface="Palatino Linotype"/>
                <a:cs typeface="Palatino Linotype"/>
              </a:rPr>
              <a:t>nino</a:t>
            </a:r>
            <a:r>
              <a:rPr lang="fr-FR" sz="1800" i="1" dirty="0">
                <a:solidFill>
                  <a:srgbClr val="000090"/>
                </a:solidFill>
                <a:latin typeface="Palatino Linotype"/>
                <a:cs typeface="Palatino Linotype"/>
              </a:rPr>
              <a:t> 3.4 </a:t>
            </a:r>
            <a:r>
              <a:rPr lang="fr-FR" sz="1800" i="1" dirty="0" err="1">
                <a:solidFill>
                  <a:srgbClr val="000090"/>
                </a:solidFill>
                <a:latin typeface="Palatino Linotype"/>
                <a:cs typeface="Palatino Linotype"/>
              </a:rPr>
              <a:t>region</a:t>
            </a:r>
            <a:r>
              <a:rPr lang="fr-FR" sz="1800" i="1" dirty="0">
                <a:solidFill>
                  <a:srgbClr val="000090"/>
                </a:solidFill>
                <a:latin typeface="Palatino Linotype"/>
                <a:cs typeface="Palatino Linotype"/>
              </a:rPr>
              <a:t> and the </a:t>
            </a:r>
            <a:r>
              <a:rPr lang="fr-FR" sz="1800" i="1" dirty="0" err="1">
                <a:solidFill>
                  <a:srgbClr val="000090"/>
                </a:solidFill>
                <a:latin typeface="Palatino Linotype"/>
                <a:cs typeface="Palatino Linotype"/>
              </a:rPr>
              <a:t>tropics</a:t>
            </a:r>
            <a:r>
              <a:rPr lang="fr-FR" sz="1800" i="1" dirty="0">
                <a:solidFill>
                  <a:srgbClr val="000090"/>
                </a:solidFill>
                <a:latin typeface="Palatino Linotype"/>
                <a:cs typeface="Palatino Linotype"/>
              </a:rPr>
              <a:t> (20°S-20°N). Simulations </a:t>
            </a:r>
            <a:r>
              <a:rPr lang="fr-FR" sz="1800" i="1" dirty="0" err="1">
                <a:solidFill>
                  <a:srgbClr val="000090"/>
                </a:solidFill>
                <a:latin typeface="Palatino Linotype"/>
                <a:cs typeface="Palatino Linotype"/>
              </a:rPr>
              <a:t>including</a:t>
            </a:r>
            <a:r>
              <a:rPr lang="fr-FR" sz="1800" i="1" dirty="0">
                <a:solidFill>
                  <a:srgbClr val="000090"/>
                </a:solidFill>
                <a:latin typeface="Palatino Linotype"/>
                <a:cs typeface="Palatino Linotype"/>
              </a:rPr>
              <a:t> (</a:t>
            </a:r>
            <a:r>
              <a:rPr lang="fr-FR" sz="1800" i="1" dirty="0" err="1">
                <a:solidFill>
                  <a:srgbClr val="000090"/>
                </a:solidFill>
                <a:latin typeface="Palatino Linotype"/>
                <a:cs typeface="Palatino Linotype"/>
              </a:rPr>
              <a:t>blue</a:t>
            </a:r>
            <a:r>
              <a:rPr lang="fr-FR" sz="1800" i="1" dirty="0">
                <a:solidFill>
                  <a:srgbClr val="000090"/>
                </a:solidFill>
                <a:latin typeface="Palatino Linotype"/>
                <a:cs typeface="Palatino Linotype"/>
              </a:rPr>
              <a:t>) and </a:t>
            </a:r>
            <a:r>
              <a:rPr lang="fr-FR" sz="1800" i="1" dirty="0" err="1">
                <a:solidFill>
                  <a:srgbClr val="000090"/>
                </a:solidFill>
                <a:latin typeface="Palatino Linotype"/>
                <a:cs typeface="Palatino Linotype"/>
              </a:rPr>
              <a:t>excluding</a:t>
            </a:r>
            <a:r>
              <a:rPr lang="fr-FR" sz="1800" i="1" dirty="0">
                <a:solidFill>
                  <a:srgbClr val="000090"/>
                </a:solidFill>
                <a:latin typeface="Palatino Linotype"/>
                <a:cs typeface="Palatino Linotype"/>
              </a:rPr>
              <a:t> (black) a </a:t>
            </a:r>
            <a:r>
              <a:rPr lang="fr-FR" sz="1800" i="1" dirty="0" smtClean="0">
                <a:solidFill>
                  <a:srgbClr val="000090"/>
                </a:solidFill>
                <a:latin typeface="Palatino Linotype"/>
                <a:cs typeface="Palatino Linotype"/>
              </a:rPr>
              <a:t>Pinatubo </a:t>
            </a:r>
            <a:r>
              <a:rPr lang="fr-FR" sz="1800" i="1" dirty="0" err="1" smtClean="0">
                <a:solidFill>
                  <a:srgbClr val="000090"/>
                </a:solidFill>
                <a:latin typeface="Palatino Linotype"/>
                <a:cs typeface="Palatino Linotype"/>
              </a:rPr>
              <a:t>eruption</a:t>
            </a:r>
            <a:r>
              <a:rPr lang="fr-FR" sz="1800" i="1" dirty="0" smtClean="0">
                <a:solidFill>
                  <a:srgbClr val="000090"/>
                </a:solidFill>
                <a:latin typeface="Palatino Linotype"/>
                <a:cs typeface="Palatino Linotype"/>
              </a:rPr>
              <a:t> the </a:t>
            </a:r>
            <a:r>
              <a:rPr lang="fr-FR" sz="1800" i="1" dirty="0" err="1" smtClean="0">
                <a:solidFill>
                  <a:srgbClr val="000090"/>
                </a:solidFill>
                <a:latin typeface="Palatino Linotype"/>
                <a:cs typeface="Palatino Linotype"/>
              </a:rPr>
              <a:t>year</a:t>
            </a:r>
            <a:r>
              <a:rPr lang="fr-FR" sz="1800" i="1" dirty="0" smtClean="0">
                <a:solidFill>
                  <a:srgbClr val="000090"/>
                </a:solidFill>
                <a:latin typeface="Palatino Linotype"/>
                <a:cs typeface="Palatino Linotype"/>
              </a:rPr>
              <a:t> 0, all </a:t>
            </a:r>
            <a:r>
              <a:rPr lang="fr-FR" sz="1800" i="1" dirty="0" err="1" smtClean="0">
                <a:solidFill>
                  <a:srgbClr val="000090"/>
                </a:solidFill>
                <a:latin typeface="Palatino Linotype"/>
                <a:cs typeface="Palatino Linotype"/>
              </a:rPr>
              <a:t>initialised</a:t>
            </a:r>
            <a:r>
              <a:rPr lang="fr-FR" sz="1800" i="1" dirty="0" smtClean="0">
                <a:solidFill>
                  <a:srgbClr val="000090"/>
                </a:solidFill>
                <a:latin typeface="Palatino Linotype"/>
                <a:cs typeface="Palatino Linotype"/>
              </a:rPr>
              <a:t> </a:t>
            </a:r>
            <a:r>
              <a:rPr lang="fr-FR" sz="1800" i="1" dirty="0" err="1">
                <a:solidFill>
                  <a:srgbClr val="000090"/>
                </a:solidFill>
                <a:latin typeface="Palatino Linotype"/>
                <a:cs typeface="Palatino Linotype"/>
              </a:rPr>
              <a:t>from</a:t>
            </a:r>
            <a:r>
              <a:rPr lang="fr-FR" sz="1800" i="1" dirty="0">
                <a:solidFill>
                  <a:srgbClr val="000090"/>
                </a:solidFill>
                <a:latin typeface="Palatino Linotype"/>
                <a:cs typeface="Palatino Linotype"/>
              </a:rPr>
              <a:t> </a:t>
            </a:r>
            <a:r>
              <a:rPr lang="fr-FR" sz="1800" i="1" dirty="0" err="1" smtClean="0">
                <a:solidFill>
                  <a:srgbClr val="000090"/>
                </a:solidFill>
                <a:latin typeface="Palatino Linotype"/>
                <a:cs typeface="Palatino Linotype"/>
              </a:rPr>
              <a:t>climate</a:t>
            </a:r>
            <a:r>
              <a:rPr lang="fr-FR" sz="1800" i="1" dirty="0" smtClean="0">
                <a:solidFill>
                  <a:srgbClr val="000090"/>
                </a:solidFill>
                <a:latin typeface="Palatino Linotype"/>
                <a:cs typeface="Palatino Linotype"/>
              </a:rPr>
              <a:t> conditions </a:t>
            </a:r>
            <a:r>
              <a:rPr lang="fr-FR" sz="1800" i="1" dirty="0" err="1">
                <a:solidFill>
                  <a:srgbClr val="000090"/>
                </a:solidFill>
                <a:latin typeface="Palatino Linotype"/>
                <a:cs typeface="Palatino Linotype"/>
              </a:rPr>
              <a:t>typical</a:t>
            </a:r>
            <a:r>
              <a:rPr lang="fr-FR" sz="1800" i="1" dirty="0">
                <a:solidFill>
                  <a:srgbClr val="000090"/>
                </a:solidFill>
                <a:latin typeface="Palatino Linotype"/>
                <a:cs typeface="Palatino Linotype"/>
              </a:rPr>
              <a:t> </a:t>
            </a:r>
            <a:r>
              <a:rPr lang="fr-FR" sz="1800" i="1" dirty="0" err="1">
                <a:solidFill>
                  <a:srgbClr val="000090"/>
                </a:solidFill>
                <a:latin typeface="Palatino Linotype"/>
                <a:cs typeface="Palatino Linotype"/>
              </a:rPr>
              <a:t>from</a:t>
            </a:r>
            <a:r>
              <a:rPr lang="fr-FR" sz="1800" i="1" dirty="0">
                <a:solidFill>
                  <a:srgbClr val="000090"/>
                </a:solidFill>
                <a:latin typeface="Palatino Linotype"/>
                <a:cs typeface="Palatino Linotype"/>
              </a:rPr>
              <a:t> a </a:t>
            </a:r>
            <a:r>
              <a:rPr lang="fr-FR" sz="1800" i="1" dirty="0" smtClean="0">
                <a:solidFill>
                  <a:srgbClr val="000090"/>
                </a:solidFill>
                <a:latin typeface="Palatino Linotype"/>
                <a:cs typeface="Palatino Linotype"/>
              </a:rPr>
              <a:t>warm </a:t>
            </a:r>
            <a:r>
              <a:rPr lang="fr-FR" sz="1800" i="1" dirty="0">
                <a:solidFill>
                  <a:srgbClr val="000090"/>
                </a:solidFill>
                <a:latin typeface="Palatino Linotype"/>
                <a:cs typeface="Palatino Linotype"/>
              </a:rPr>
              <a:t>phase of the </a:t>
            </a:r>
            <a:r>
              <a:rPr lang="fr-FR" sz="1800" i="1" dirty="0" smtClean="0">
                <a:solidFill>
                  <a:srgbClr val="000090"/>
                </a:solidFill>
                <a:latin typeface="Palatino Linotype"/>
                <a:cs typeface="Palatino Linotype"/>
              </a:rPr>
              <a:t>AMO.</a:t>
            </a:r>
            <a:endParaRPr lang="en-GB" sz="1800" b="1" i="1" dirty="0">
              <a:solidFill>
                <a:srgbClr val="000090"/>
              </a:solidFill>
              <a:latin typeface="Palatino Linotype"/>
              <a:cs typeface="Palatino Linotype"/>
            </a:endParaRPr>
          </a:p>
        </p:txBody>
      </p:sp>
      <p:sp>
        <p:nvSpPr>
          <p:cNvPr id="19464" name="Text Box 3"/>
          <p:cNvSpPr txBox="1">
            <a:spLocks noChangeArrowheads="1"/>
          </p:cNvSpPr>
          <p:nvPr/>
        </p:nvSpPr>
        <p:spPr bwMode="auto">
          <a:xfrm>
            <a:off x="95250" y="1192212"/>
            <a:ext cx="8797925"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1200"/>
              </a:spcAft>
              <a:buSzPct val="100000"/>
              <a:buFont typeface="Times New Roman" charset="0"/>
              <a:buChar char="→"/>
            </a:pPr>
            <a:r>
              <a:rPr lang="en-GB" sz="2000" b="1" dirty="0">
                <a:solidFill>
                  <a:srgbClr val="000080"/>
                </a:solidFill>
                <a:latin typeface="Palatino Linotype" charset="0"/>
                <a:sym typeface="Symbol" charset="0"/>
              </a:rPr>
              <a:t> </a:t>
            </a:r>
            <a:r>
              <a:rPr lang="en-GB" sz="2000" b="1" dirty="0" smtClean="0">
                <a:solidFill>
                  <a:srgbClr val="000080"/>
                </a:solidFill>
                <a:latin typeface="Palatino Linotype" charset="0"/>
                <a:sym typeface="Symbol" charset="0"/>
              </a:rPr>
              <a:t>Two ways to define the ENSO index:</a:t>
            </a:r>
            <a:endParaRPr lang="en-GB" sz="2000" b="1" dirty="0">
              <a:solidFill>
                <a:srgbClr val="000080"/>
              </a:solidFill>
              <a:latin typeface="Palatino Linotype" charset="0"/>
              <a:sym typeface="Symbol" charset="0"/>
            </a:endParaRPr>
          </a:p>
        </p:txBody>
      </p:sp>
      <p:sp>
        <p:nvSpPr>
          <p:cNvPr id="11"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smtClean="0">
                <a:solidFill>
                  <a:srgbClr val="FFFFFF"/>
                </a:solidFill>
              </a:rPr>
              <a:t>Paris, November, 2015</a:t>
            </a:r>
            <a:endParaRPr lang="en-US" sz="1000" dirty="0">
              <a:solidFill>
                <a:srgbClr val="FFFFFF"/>
              </a:solidFill>
            </a:endParaRPr>
          </a:p>
        </p:txBody>
      </p:sp>
      <p:pic>
        <p:nvPicPr>
          <p:cNvPr id="10" name="image15.png" descr="winter_ENSO_1991_simple.png"/>
          <p:cNvPicPr/>
          <p:nvPr/>
        </p:nvPicPr>
        <p:blipFill>
          <a:blip r:embed="rId3"/>
          <a:srcRect/>
          <a:stretch>
            <a:fillRect/>
          </a:stretch>
        </p:blipFill>
        <p:spPr>
          <a:xfrm>
            <a:off x="-133350" y="1717675"/>
            <a:ext cx="4687550" cy="2855076"/>
          </a:xfrm>
          <a:prstGeom prst="rect">
            <a:avLst/>
          </a:prstGeom>
          <a:ln/>
        </p:spPr>
      </p:pic>
      <p:pic>
        <p:nvPicPr>
          <p:cNvPr id="12" name="image33.png" descr="winter_ENSO_1991.png"/>
          <p:cNvPicPr/>
          <p:nvPr/>
        </p:nvPicPr>
        <p:blipFill>
          <a:blip r:embed="rId4"/>
          <a:srcRect/>
          <a:stretch>
            <a:fillRect/>
          </a:stretch>
        </p:blipFill>
        <p:spPr>
          <a:xfrm>
            <a:off x="4443730" y="1730375"/>
            <a:ext cx="4567555" cy="2778760"/>
          </a:xfrm>
          <a:prstGeom prst="rect">
            <a:avLst/>
          </a:prstGeom>
          <a:ln/>
        </p:spPr>
      </p:pic>
    </p:spTree>
    <p:extLst>
      <p:ext uri="{BB962C8B-B14F-4D97-AF65-F5344CB8AC3E}">
        <p14:creationId xmlns:p14="http://schemas.microsoft.com/office/powerpoint/2010/main" val="3454878836"/>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1"/>
          </p:nvPr>
        </p:nvSpPr>
        <p:spPr/>
        <p:txBody>
          <a:bodyPr/>
          <a:lstStyle/>
          <a:p>
            <a:pPr>
              <a:defRPr/>
            </a:pPr>
            <a:fld id="{7F05A339-31EF-F141-930D-A1C24C0A2078}" type="slidenum">
              <a:rPr lang="es-ES"/>
              <a:pPr>
                <a:defRPr/>
              </a:pPr>
              <a:t>65</a:t>
            </a:fld>
            <a:endParaRPr lang="es-ES" dirty="0"/>
          </a:p>
        </p:txBody>
      </p:sp>
      <p:sp>
        <p:nvSpPr>
          <p:cNvPr id="19458"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dirty="0" smtClean="0">
                <a:latin typeface="Century Gothic" charset="0"/>
              </a:rPr>
              <a:t>Volcanoes and ENSO</a:t>
            </a:r>
            <a:endParaRPr lang="en-US" b="1" cap="none" dirty="0">
              <a:latin typeface="Century Gothic" charset="0"/>
            </a:endParaRPr>
          </a:p>
        </p:txBody>
      </p:sp>
      <p:pic>
        <p:nvPicPr>
          <p:cNvPr id="46087" name="Picture 1"/>
          <p:cNvPicPr>
            <a:picLocks noChangeAspect="1" noChangeArrowheads="1"/>
          </p:cNvPicPr>
          <p:nvPr/>
        </p:nvPicPr>
        <p:blipFill>
          <a:blip r:embed="rId2">
            <a:extLst>
              <a:ext uri="{28A0092B-C50C-407E-A947-70E740481C1C}">
                <a14:useLocalDpi xmlns:a14="http://schemas.microsoft.com/office/drawing/2010/main" val="0"/>
              </a:ext>
            </a:extLst>
          </a:blip>
          <a:srcRect l="28841" r="17790"/>
          <a:stretch>
            <a:fillRect/>
          </a:stretch>
        </p:blipFill>
        <p:spPr bwMode="auto">
          <a:xfrm>
            <a:off x="7451725" y="188595"/>
            <a:ext cx="1081088" cy="771525"/>
          </a:xfrm>
          <a:prstGeom prst="rect">
            <a:avLst/>
          </a:prstGeom>
          <a:noFill/>
          <a:ln>
            <a:noFill/>
          </a:ln>
          <a:effectLst/>
          <a:extLst>
            <a:ext uri="{909E8E84-426E-40dd-AFC4-6F175D3DCCD1}">
              <a14:hiddenFill xmlns:a14="http://schemas.microsoft.com/office/drawing/2010/main">
                <a:blipFill dpi="0" rotWithShape="0">
                  <a:blip/>
                  <a:srcRect l="28841" r="177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9464" name="Text Box 3"/>
          <p:cNvSpPr txBox="1">
            <a:spLocks noChangeArrowheads="1"/>
          </p:cNvSpPr>
          <p:nvPr/>
        </p:nvSpPr>
        <p:spPr bwMode="auto">
          <a:xfrm>
            <a:off x="95250" y="1192212"/>
            <a:ext cx="8797925"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1200"/>
              </a:spcAft>
              <a:buSzPct val="100000"/>
              <a:buFont typeface="Times New Roman" charset="0"/>
              <a:buChar char="→"/>
            </a:pPr>
            <a:r>
              <a:rPr lang="en-GB" sz="2000" b="1" dirty="0">
                <a:solidFill>
                  <a:srgbClr val="000080"/>
                </a:solidFill>
                <a:latin typeface="Palatino Linotype" charset="0"/>
                <a:sym typeface="Symbol" charset="0"/>
              </a:rPr>
              <a:t> </a:t>
            </a:r>
            <a:r>
              <a:rPr lang="en-GB" sz="2000" b="1" dirty="0" smtClean="0">
                <a:solidFill>
                  <a:srgbClr val="000080"/>
                </a:solidFill>
                <a:latin typeface="Palatino Linotype" charset="0"/>
                <a:sym typeface="Symbol" charset="0"/>
              </a:rPr>
              <a:t>Filtering the ENSO:</a:t>
            </a:r>
            <a:endParaRPr lang="en-GB" sz="2000" b="1" dirty="0">
              <a:solidFill>
                <a:srgbClr val="000080"/>
              </a:solidFill>
              <a:latin typeface="Palatino Linotype" charset="0"/>
              <a:sym typeface="Symbol" charset="0"/>
            </a:endParaRPr>
          </a:p>
        </p:txBody>
      </p:sp>
      <p:sp>
        <p:nvSpPr>
          <p:cNvPr id="11"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smtClean="0">
                <a:solidFill>
                  <a:srgbClr val="FFFFFF"/>
                </a:solidFill>
              </a:rPr>
              <a:t>Paris, November, 2015</a:t>
            </a:r>
            <a:endParaRPr lang="en-US" sz="1000" dirty="0">
              <a:solidFill>
                <a:srgbClr val="FFFFFF"/>
              </a:solidFill>
            </a:endParaRPr>
          </a:p>
        </p:txBody>
      </p:sp>
      <p:sp>
        <p:nvSpPr>
          <p:cNvPr id="2" name="ZoneTexte 1"/>
          <p:cNvSpPr txBox="1"/>
          <p:nvPr/>
        </p:nvSpPr>
        <p:spPr>
          <a:xfrm>
            <a:off x="4470400" y="4191000"/>
            <a:ext cx="184666" cy="461665"/>
          </a:xfrm>
          <a:prstGeom prst="rect">
            <a:avLst/>
          </a:prstGeom>
          <a:noFill/>
        </p:spPr>
        <p:txBody>
          <a:bodyPr wrap="none" rtlCol="0">
            <a:spAutoFit/>
          </a:bodyPr>
          <a:lstStyle/>
          <a:p>
            <a:endParaRPr lang="en-GB" dirty="0"/>
          </a:p>
        </p:txBody>
      </p:sp>
      <p:pic>
        <p:nvPicPr>
          <p:cNvPr id="13" name="image27.png" descr="assemble_ENSO_filter-0.png"/>
          <p:cNvPicPr/>
          <p:nvPr/>
        </p:nvPicPr>
        <p:blipFill>
          <a:blip r:embed="rId3"/>
          <a:srcRect t="5046" b="11138"/>
          <a:stretch>
            <a:fillRect/>
          </a:stretch>
        </p:blipFill>
        <p:spPr>
          <a:xfrm>
            <a:off x="2720340" y="-73025"/>
            <a:ext cx="6172200" cy="7462520"/>
          </a:xfrm>
          <a:prstGeom prst="rect">
            <a:avLst/>
          </a:prstGeom>
          <a:ln/>
        </p:spPr>
      </p:pic>
    </p:spTree>
    <p:extLst>
      <p:ext uri="{BB962C8B-B14F-4D97-AF65-F5344CB8AC3E}">
        <p14:creationId xmlns:p14="http://schemas.microsoft.com/office/powerpoint/2010/main" val="1596121232"/>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1"/>
          </p:nvPr>
        </p:nvSpPr>
        <p:spPr/>
        <p:txBody>
          <a:bodyPr/>
          <a:lstStyle/>
          <a:p>
            <a:pPr>
              <a:defRPr/>
            </a:pPr>
            <a:fld id="{7F05A339-31EF-F141-930D-A1C24C0A2078}" type="slidenum">
              <a:rPr lang="es-ES"/>
              <a:pPr>
                <a:defRPr/>
              </a:pPr>
              <a:t>66</a:t>
            </a:fld>
            <a:endParaRPr lang="es-ES" dirty="0"/>
          </a:p>
        </p:txBody>
      </p:sp>
      <p:sp>
        <p:nvSpPr>
          <p:cNvPr id="19458"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dirty="0" smtClean="0">
                <a:latin typeface="Century Gothic" charset="0"/>
              </a:rPr>
              <a:t>Volcanoes and ENSO</a:t>
            </a:r>
            <a:endParaRPr lang="en-US" b="1" cap="none" dirty="0">
              <a:latin typeface="Century Gothic" charset="0"/>
            </a:endParaRPr>
          </a:p>
        </p:txBody>
      </p:sp>
      <p:pic>
        <p:nvPicPr>
          <p:cNvPr id="46087" name="Picture 1"/>
          <p:cNvPicPr>
            <a:picLocks noChangeAspect="1" noChangeArrowheads="1"/>
          </p:cNvPicPr>
          <p:nvPr/>
        </p:nvPicPr>
        <p:blipFill>
          <a:blip r:embed="rId2">
            <a:extLst>
              <a:ext uri="{28A0092B-C50C-407E-A947-70E740481C1C}">
                <a14:useLocalDpi xmlns:a14="http://schemas.microsoft.com/office/drawing/2010/main" val="0"/>
              </a:ext>
            </a:extLst>
          </a:blip>
          <a:srcRect l="28841" r="17790"/>
          <a:stretch>
            <a:fillRect/>
          </a:stretch>
        </p:blipFill>
        <p:spPr bwMode="auto">
          <a:xfrm>
            <a:off x="7451725" y="188595"/>
            <a:ext cx="1081088" cy="771525"/>
          </a:xfrm>
          <a:prstGeom prst="rect">
            <a:avLst/>
          </a:prstGeom>
          <a:noFill/>
          <a:ln>
            <a:noFill/>
          </a:ln>
          <a:effectLst/>
          <a:extLst>
            <a:ext uri="{909E8E84-426E-40dd-AFC4-6F175D3DCCD1}">
              <a14:hiddenFill xmlns:a14="http://schemas.microsoft.com/office/drawing/2010/main">
                <a:blipFill dpi="0" rotWithShape="0">
                  <a:blip/>
                  <a:srcRect l="28841" r="177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9464" name="Text Box 3"/>
          <p:cNvSpPr txBox="1">
            <a:spLocks noChangeArrowheads="1"/>
          </p:cNvSpPr>
          <p:nvPr/>
        </p:nvSpPr>
        <p:spPr bwMode="auto">
          <a:xfrm>
            <a:off x="95251" y="1192212"/>
            <a:ext cx="3036570"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1200"/>
              </a:spcAft>
              <a:buSzPct val="100000"/>
              <a:buFont typeface="Times New Roman" charset="0"/>
              <a:buChar char="→"/>
            </a:pPr>
            <a:r>
              <a:rPr lang="en-GB" sz="2000" b="1" dirty="0">
                <a:solidFill>
                  <a:srgbClr val="000080"/>
                </a:solidFill>
                <a:latin typeface="Palatino Linotype" charset="0"/>
                <a:sym typeface="Symbol" charset="0"/>
              </a:rPr>
              <a:t> </a:t>
            </a:r>
            <a:r>
              <a:rPr lang="en-GB" sz="2000" b="1" dirty="0" smtClean="0">
                <a:solidFill>
                  <a:srgbClr val="000080"/>
                </a:solidFill>
                <a:latin typeface="Palatino Linotype" charset="0"/>
                <a:sym typeface="Symbol" charset="0"/>
              </a:rPr>
              <a:t>SLP anomalies with the ENSO filter:</a:t>
            </a:r>
            <a:endParaRPr lang="en-GB" sz="2000" b="1" dirty="0">
              <a:solidFill>
                <a:srgbClr val="000080"/>
              </a:solidFill>
              <a:latin typeface="Palatino Linotype" charset="0"/>
              <a:sym typeface="Symbol" charset="0"/>
            </a:endParaRPr>
          </a:p>
        </p:txBody>
      </p:sp>
      <p:sp>
        <p:nvSpPr>
          <p:cNvPr id="11"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smtClean="0">
                <a:solidFill>
                  <a:srgbClr val="FFFFFF"/>
                </a:solidFill>
              </a:rPr>
              <a:t>Paris, November, 2015</a:t>
            </a:r>
            <a:endParaRPr lang="en-US" sz="1000" dirty="0">
              <a:solidFill>
                <a:srgbClr val="FFFFFF"/>
              </a:solidFill>
            </a:endParaRPr>
          </a:p>
        </p:txBody>
      </p:sp>
      <p:sp>
        <p:nvSpPr>
          <p:cNvPr id="2" name="ZoneTexte 1"/>
          <p:cNvSpPr txBox="1"/>
          <p:nvPr/>
        </p:nvSpPr>
        <p:spPr>
          <a:xfrm>
            <a:off x="4470400" y="4191000"/>
            <a:ext cx="184666" cy="461665"/>
          </a:xfrm>
          <a:prstGeom prst="rect">
            <a:avLst/>
          </a:prstGeom>
          <a:noFill/>
        </p:spPr>
        <p:txBody>
          <a:bodyPr wrap="none" rtlCol="0">
            <a:spAutoFit/>
          </a:bodyPr>
          <a:lstStyle/>
          <a:p>
            <a:endParaRPr lang="en-GB" dirty="0"/>
          </a:p>
        </p:txBody>
      </p:sp>
      <p:pic>
        <p:nvPicPr>
          <p:cNvPr id="9" name="image14.png" descr="assemble.png"/>
          <p:cNvPicPr/>
          <p:nvPr/>
        </p:nvPicPr>
        <p:blipFill>
          <a:blip r:embed="rId3"/>
          <a:srcRect b="12896"/>
          <a:stretch>
            <a:fillRect/>
          </a:stretch>
        </p:blipFill>
        <p:spPr>
          <a:xfrm>
            <a:off x="2761615" y="-366395"/>
            <a:ext cx="6490970" cy="7983855"/>
          </a:xfrm>
          <a:prstGeom prst="rect">
            <a:avLst/>
          </a:prstGeom>
          <a:ln/>
        </p:spPr>
      </p:pic>
    </p:spTree>
    <p:extLst>
      <p:ext uri="{BB962C8B-B14F-4D97-AF65-F5344CB8AC3E}">
        <p14:creationId xmlns:p14="http://schemas.microsoft.com/office/powerpoint/2010/main" val="185417620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1"/>
          </p:nvPr>
        </p:nvSpPr>
        <p:spPr/>
        <p:txBody>
          <a:bodyPr/>
          <a:lstStyle/>
          <a:p>
            <a:pPr>
              <a:defRPr/>
            </a:pPr>
            <a:fld id="{81C09667-AC69-3545-99E2-1C5F7929DB71}" type="slidenum">
              <a:rPr lang="es-ES"/>
              <a:pPr>
                <a:defRPr/>
              </a:pPr>
              <a:t>7</a:t>
            </a:fld>
            <a:endParaRPr lang="es-ES" dirty="0"/>
          </a:p>
        </p:txBody>
      </p:sp>
      <p:sp>
        <p:nvSpPr>
          <p:cNvPr id="16386" name="Título 1"/>
          <p:cNvSpPr>
            <a:spLocks noGrp="1"/>
          </p:cNvSpPr>
          <p:nvPr>
            <p:ph type="title"/>
          </p:nvPr>
        </p:nvSpPr>
        <p:spPr bwMode="auto"/>
        <p:txBody>
          <a:bodyPr wrap="square" numCol="1" anchorCtr="0" compatLnSpc="1">
            <a:prstTxWarp prst="textNoShape">
              <a:avLst/>
            </a:prstTxWarp>
          </a:bodyPr>
          <a:lstStyle/>
          <a:p>
            <a:pPr algn="ctr" eaLnBrk="1" hangingPunct="1"/>
            <a:r>
              <a:rPr lang="en-GB" b="1" cap="none" dirty="0">
                <a:latin typeface="Century Gothic" charset="0"/>
              </a:rPr>
              <a:t>Introduction</a:t>
            </a:r>
            <a:endParaRPr lang="en-US" b="1" cap="none" dirty="0">
              <a:latin typeface="Century Gothic" charset="0"/>
            </a:endParaRPr>
          </a:p>
        </p:txBody>
      </p:sp>
      <p:pic>
        <p:nvPicPr>
          <p:cNvPr id="7177" name="Picture 1"/>
          <p:cNvPicPr>
            <a:picLocks noChangeAspect="1" noChangeArrowheads="1"/>
          </p:cNvPicPr>
          <p:nvPr/>
        </p:nvPicPr>
        <p:blipFill>
          <a:blip r:embed="rId3">
            <a:extLst>
              <a:ext uri="{28A0092B-C50C-407E-A947-70E740481C1C}">
                <a14:useLocalDpi xmlns:a14="http://schemas.microsoft.com/office/drawing/2010/main" val="0"/>
              </a:ext>
            </a:extLst>
          </a:blip>
          <a:srcRect l="28841" r="17790"/>
          <a:stretch>
            <a:fillRect/>
          </a:stretch>
        </p:blipFill>
        <p:spPr bwMode="auto">
          <a:xfrm>
            <a:off x="7451725" y="188595"/>
            <a:ext cx="1081088" cy="771525"/>
          </a:xfrm>
          <a:prstGeom prst="rect">
            <a:avLst/>
          </a:prstGeom>
          <a:noFill/>
          <a:ln>
            <a:noFill/>
          </a:ln>
          <a:effectLst/>
          <a:extLst>
            <a:ext uri="{909E8E84-426E-40dd-AFC4-6F175D3DCCD1}">
              <a14:hiddenFill xmlns:a14="http://schemas.microsoft.com/office/drawing/2010/main">
                <a:blipFill dpi="0" rotWithShape="0">
                  <a:blip/>
                  <a:srcRect l="28841" r="177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6389" name="Rectangle 21"/>
          <p:cNvSpPr>
            <a:spLocks noChangeArrowheads="1"/>
          </p:cNvSpPr>
          <p:nvPr/>
        </p:nvSpPr>
        <p:spPr bwMode="auto">
          <a:xfrm>
            <a:off x="148272" y="2708910"/>
            <a:ext cx="910431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Aft>
                <a:spcPts val="1200"/>
              </a:spcAft>
              <a:buSzPct val="100000"/>
            </a:pPr>
            <a:r>
              <a:rPr lang="en-GB" sz="2000" b="1" dirty="0" smtClean="0">
                <a:solidFill>
                  <a:srgbClr val="FF0000"/>
                </a:solidFill>
                <a:latin typeface="Palatino Linotype" charset="0"/>
                <a:cs typeface="Palatino Linotype" charset="0"/>
                <a:sym typeface="Symbol" charset="0"/>
              </a:rPr>
              <a:t>Do we catch a NAO+ signal after eruptions with EC-Earth and CNRM-CM5?</a:t>
            </a:r>
          </a:p>
          <a:p>
            <a:pPr>
              <a:spcAft>
                <a:spcPts val="1200"/>
              </a:spcAft>
              <a:buSzPct val="100000"/>
            </a:pPr>
            <a:endParaRPr lang="en-GB" sz="2000" b="1" dirty="0" smtClean="0">
              <a:solidFill>
                <a:srgbClr val="FF0000"/>
              </a:solidFill>
              <a:latin typeface="Palatino Linotype" charset="0"/>
              <a:cs typeface="Palatino Linotype" charset="0"/>
              <a:sym typeface="Symbol" charset="0"/>
            </a:endParaRPr>
          </a:p>
          <a:p>
            <a:pPr>
              <a:spcAft>
                <a:spcPts val="1200"/>
              </a:spcAft>
              <a:buSzPct val="100000"/>
            </a:pPr>
            <a:r>
              <a:rPr lang="en-GB" sz="2000" b="1" dirty="0" smtClean="0">
                <a:solidFill>
                  <a:srgbClr val="FF0000"/>
                </a:solidFill>
                <a:latin typeface="Palatino Linotype" charset="0"/>
                <a:cs typeface="Palatino Linotype" charset="0"/>
                <a:sym typeface="Symbol" charset="0"/>
              </a:rPr>
              <a:t>Does the Atlantic </a:t>
            </a:r>
            <a:r>
              <a:rPr lang="en-GB" sz="2000" b="1" dirty="0" err="1" smtClean="0">
                <a:solidFill>
                  <a:srgbClr val="FF0000"/>
                </a:solidFill>
                <a:latin typeface="Palatino Linotype" charset="0"/>
                <a:cs typeface="Palatino Linotype" charset="0"/>
                <a:sym typeface="Symbol" charset="0"/>
              </a:rPr>
              <a:t>Multidecadal</a:t>
            </a:r>
            <a:r>
              <a:rPr lang="en-GB" sz="2000" b="1" dirty="0" smtClean="0">
                <a:solidFill>
                  <a:srgbClr val="FF0000"/>
                </a:solidFill>
                <a:latin typeface="Palatino Linotype" charset="0"/>
                <a:cs typeface="Palatino Linotype" charset="0"/>
                <a:sym typeface="Symbol" charset="0"/>
              </a:rPr>
              <a:t> Oscillation (AMO) modulate this response?</a:t>
            </a:r>
            <a:endParaRPr lang="en-GB" sz="2000" b="1" dirty="0">
              <a:solidFill>
                <a:srgbClr val="FF0000"/>
              </a:solidFill>
              <a:latin typeface="Palatino Linotype" charset="0"/>
              <a:cs typeface="Palatino Linotype" charset="0"/>
              <a:sym typeface="Symbol" charset="0"/>
            </a:endParaRPr>
          </a:p>
        </p:txBody>
      </p:sp>
      <p:sp>
        <p:nvSpPr>
          <p:cNvPr id="9"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smtClean="0">
                <a:solidFill>
                  <a:srgbClr val="FFFFFF"/>
                </a:solidFill>
              </a:rPr>
              <a:t>Paris, November 2015</a:t>
            </a:r>
            <a:endParaRPr lang="en-US" sz="1000" dirty="0">
              <a:solidFill>
                <a:srgbClr val="FFFFFF"/>
              </a:solidFill>
            </a:endParaRPr>
          </a:p>
        </p:txBody>
      </p:sp>
    </p:spTree>
    <p:extLst>
      <p:ext uri="{BB962C8B-B14F-4D97-AF65-F5344CB8AC3E}">
        <p14:creationId xmlns:p14="http://schemas.microsoft.com/office/powerpoint/2010/main" val="425426357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1" descr="sarychev_volcan_nasa.jpeg"/>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7515" t="-17" r="26722" b="17"/>
          <a:stretch/>
        </p:blipFill>
        <p:spPr>
          <a:xfrm rot="16200000">
            <a:off x="1850367" y="151455"/>
            <a:ext cx="5083222" cy="6840858"/>
          </a:xfrm>
          <a:prstGeom prst="rect">
            <a:avLst/>
          </a:prstGeom>
          <a:effectLst>
            <a:outerShdw blurRad="50800" dist="50800" dir="5400000" algn="ctr" rotWithShape="0">
              <a:srgbClr val="000000">
                <a:alpha val="4000"/>
              </a:srgbClr>
            </a:outerShdw>
          </a:effectLst>
        </p:spPr>
      </p:pic>
      <p:sp>
        <p:nvSpPr>
          <p:cNvPr id="5" name="Slide Number Placeholder 5"/>
          <p:cNvSpPr>
            <a:spLocks noGrp="1"/>
          </p:cNvSpPr>
          <p:nvPr>
            <p:ph type="sldNum" sz="quarter" idx="11"/>
          </p:nvPr>
        </p:nvSpPr>
        <p:spPr/>
        <p:txBody>
          <a:bodyPr/>
          <a:lstStyle/>
          <a:p>
            <a:pPr>
              <a:defRPr/>
            </a:pPr>
            <a:fld id="{FEEDE119-5AF5-9C41-B1F8-A6D3D5F51E17}" type="slidenum">
              <a:rPr lang="es-ES"/>
              <a:pPr>
                <a:defRPr/>
              </a:pPr>
              <a:t>8</a:t>
            </a:fld>
            <a:endParaRPr lang="es-ES" dirty="0"/>
          </a:p>
        </p:txBody>
      </p:sp>
      <p:pic>
        <p:nvPicPr>
          <p:cNvPr id="7177"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28841" r="17790" b="14144"/>
          <a:stretch/>
        </p:blipFill>
        <p:spPr bwMode="auto">
          <a:xfrm>
            <a:off x="7451725" y="188595"/>
            <a:ext cx="1081088" cy="661988"/>
          </a:xfrm>
          <a:prstGeom prst="rect">
            <a:avLst/>
          </a:prstGeom>
          <a:noFill/>
          <a:ln>
            <a:noFill/>
          </a:ln>
          <a:effectLst/>
          <a:extLst>
            <a:ext uri="{909E8E84-426E-40dd-AFC4-6F175D3DCCD1}">
              <a14:hiddenFill xmlns:a14="http://schemas.microsoft.com/office/drawing/2010/main">
                <a:blipFill dpi="0" rotWithShape="0">
                  <a:blip/>
                  <a:srcRect l="28841" r="177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7412" name="Text Box 3"/>
          <p:cNvSpPr txBox="1">
            <a:spLocks noChangeArrowheads="1"/>
          </p:cNvSpPr>
          <p:nvPr/>
        </p:nvSpPr>
        <p:spPr bwMode="auto">
          <a:xfrm>
            <a:off x="971550" y="4004945"/>
            <a:ext cx="7200900" cy="1944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2400"/>
              </a:spcAft>
              <a:buSzPct val="100000"/>
              <a:buFont typeface="Times New Roman" charset="0"/>
              <a:buChar char="→"/>
            </a:pPr>
            <a:r>
              <a:rPr lang="en-GB" b="1" dirty="0">
                <a:solidFill>
                  <a:srgbClr val="000080"/>
                </a:solidFill>
                <a:latin typeface="Palatino Linotype" charset="0"/>
              </a:rPr>
              <a:t> </a:t>
            </a:r>
            <a:r>
              <a:rPr lang="en-GB" dirty="0" smtClean="0">
                <a:solidFill>
                  <a:srgbClr val="000080"/>
                </a:solidFill>
                <a:latin typeface="Palatino Linotype" charset="0"/>
              </a:rPr>
              <a:t>NAO response in initialised forecasts</a:t>
            </a:r>
            <a:endParaRPr lang="en-GB" dirty="0">
              <a:solidFill>
                <a:srgbClr val="000080"/>
              </a:solidFill>
              <a:latin typeface="Palatino Linotype" charset="0"/>
            </a:endParaRPr>
          </a:p>
          <a:p>
            <a:pPr eaLnBrk="1" hangingPunct="1">
              <a:spcAft>
                <a:spcPts val="2400"/>
              </a:spcAft>
              <a:buSzPct val="100000"/>
              <a:buFont typeface="Times New Roman" charset="0"/>
              <a:buChar char="→"/>
            </a:pPr>
            <a:r>
              <a:rPr lang="en-GB" dirty="0">
                <a:solidFill>
                  <a:srgbClr val="000080"/>
                </a:solidFill>
                <a:latin typeface="Palatino Linotype" charset="0"/>
                <a:sym typeface="Symbol" charset="0"/>
              </a:rPr>
              <a:t> </a:t>
            </a:r>
            <a:r>
              <a:rPr lang="en-GB" dirty="0" smtClean="0">
                <a:solidFill>
                  <a:srgbClr val="000080"/>
                </a:solidFill>
                <a:latin typeface="Palatino Linotype" charset="0"/>
                <a:sym typeface="Symbol" charset="0"/>
              </a:rPr>
              <a:t>Modulation of the NAO response by the AMO</a:t>
            </a:r>
          </a:p>
          <a:p>
            <a:pPr eaLnBrk="1" hangingPunct="1">
              <a:spcAft>
                <a:spcPts val="2400"/>
              </a:spcAft>
              <a:buSzPct val="100000"/>
              <a:buFont typeface="Times New Roman" charset="0"/>
              <a:buChar char="→"/>
            </a:pPr>
            <a:r>
              <a:rPr lang="en-GB" dirty="0">
                <a:solidFill>
                  <a:srgbClr val="000080"/>
                </a:solidFill>
                <a:latin typeface="Palatino Linotype" charset="0"/>
                <a:sym typeface="Symbol" charset="0"/>
              </a:rPr>
              <a:t> </a:t>
            </a:r>
            <a:r>
              <a:rPr lang="en-GB" dirty="0" err="1" smtClean="0">
                <a:solidFill>
                  <a:srgbClr val="000080"/>
                </a:solidFill>
                <a:latin typeface="Palatino Linotype" charset="0"/>
                <a:sym typeface="Symbol" charset="0"/>
              </a:rPr>
              <a:t>Teleconnections</a:t>
            </a:r>
            <a:r>
              <a:rPr lang="en-GB" dirty="0" smtClean="0">
                <a:solidFill>
                  <a:srgbClr val="000080"/>
                </a:solidFill>
                <a:latin typeface="Palatino Linotype" charset="0"/>
                <a:sym typeface="Symbol" charset="0"/>
              </a:rPr>
              <a:t> with the ENSO?</a:t>
            </a:r>
            <a:endParaRPr lang="en-GB" dirty="0">
              <a:solidFill>
                <a:srgbClr val="000080"/>
              </a:solidFill>
              <a:latin typeface="Palatino Linotype" charset="0"/>
              <a:sym typeface="Symbol" charset="0"/>
            </a:endParaRPr>
          </a:p>
        </p:txBody>
      </p:sp>
      <p:sp>
        <p:nvSpPr>
          <p:cNvPr id="8"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smtClean="0">
                <a:solidFill>
                  <a:srgbClr val="FFFFFF"/>
                </a:solidFill>
              </a:rPr>
              <a:t>Paris, November, 2015</a:t>
            </a:r>
            <a:endParaRPr lang="en-US" sz="1000" dirty="0">
              <a:solidFill>
                <a:srgbClr val="FFFFFF"/>
              </a:solidFill>
            </a:endParaRP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1" descr="sarychev_volcan_nasa.jpeg"/>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7515" t="-17" r="26722" b="17"/>
          <a:stretch/>
        </p:blipFill>
        <p:spPr>
          <a:xfrm rot="16200000">
            <a:off x="1850367" y="151455"/>
            <a:ext cx="5083222" cy="6840858"/>
          </a:xfrm>
          <a:prstGeom prst="rect">
            <a:avLst/>
          </a:prstGeom>
          <a:effectLst>
            <a:outerShdw blurRad="50800" dist="50800" dir="5400000" algn="ctr" rotWithShape="0">
              <a:srgbClr val="000000">
                <a:alpha val="4000"/>
              </a:srgbClr>
            </a:outerShdw>
          </a:effectLst>
        </p:spPr>
      </p:pic>
      <p:sp>
        <p:nvSpPr>
          <p:cNvPr id="5" name="Slide Number Placeholder 5"/>
          <p:cNvSpPr>
            <a:spLocks noGrp="1"/>
          </p:cNvSpPr>
          <p:nvPr>
            <p:ph type="sldNum" sz="quarter" idx="11"/>
          </p:nvPr>
        </p:nvSpPr>
        <p:spPr/>
        <p:txBody>
          <a:bodyPr/>
          <a:lstStyle/>
          <a:p>
            <a:pPr>
              <a:defRPr/>
            </a:pPr>
            <a:fld id="{FEEDE119-5AF5-9C41-B1F8-A6D3D5F51E17}" type="slidenum">
              <a:rPr lang="es-ES"/>
              <a:pPr>
                <a:defRPr/>
              </a:pPr>
              <a:t>9</a:t>
            </a:fld>
            <a:endParaRPr lang="es-ES" dirty="0"/>
          </a:p>
        </p:txBody>
      </p:sp>
      <p:pic>
        <p:nvPicPr>
          <p:cNvPr id="7177"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28841" r="17790" b="14144"/>
          <a:stretch/>
        </p:blipFill>
        <p:spPr bwMode="auto">
          <a:xfrm>
            <a:off x="7451725" y="188595"/>
            <a:ext cx="1081088" cy="661988"/>
          </a:xfrm>
          <a:prstGeom prst="rect">
            <a:avLst/>
          </a:prstGeom>
          <a:noFill/>
          <a:ln>
            <a:noFill/>
          </a:ln>
          <a:effectLst/>
          <a:extLst>
            <a:ext uri="{909E8E84-426E-40dd-AFC4-6F175D3DCCD1}">
              <a14:hiddenFill xmlns:a14="http://schemas.microsoft.com/office/drawing/2010/main">
                <a:blipFill dpi="0" rotWithShape="0">
                  <a:blip/>
                  <a:srcRect l="28841" r="177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7412" name="Text Box 3"/>
          <p:cNvSpPr txBox="1">
            <a:spLocks noChangeArrowheads="1"/>
          </p:cNvSpPr>
          <p:nvPr/>
        </p:nvSpPr>
        <p:spPr bwMode="auto">
          <a:xfrm>
            <a:off x="971550" y="4004945"/>
            <a:ext cx="7200900" cy="1944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2400"/>
              </a:spcAft>
              <a:buSzPct val="100000"/>
              <a:buFont typeface="Times New Roman" charset="0"/>
              <a:buChar char="→"/>
            </a:pPr>
            <a:r>
              <a:rPr lang="en-GB" b="1" dirty="0">
                <a:solidFill>
                  <a:srgbClr val="000080"/>
                </a:solidFill>
                <a:latin typeface="Palatino Linotype" charset="0"/>
              </a:rPr>
              <a:t> </a:t>
            </a:r>
            <a:r>
              <a:rPr lang="en-GB" b="1" dirty="0" smtClean="0">
                <a:solidFill>
                  <a:srgbClr val="000080"/>
                </a:solidFill>
                <a:latin typeface="Palatino Linotype" charset="0"/>
              </a:rPr>
              <a:t>NAO response in initialised forecasts</a:t>
            </a:r>
            <a:endParaRPr lang="en-GB" b="1" dirty="0">
              <a:solidFill>
                <a:srgbClr val="000080"/>
              </a:solidFill>
              <a:latin typeface="Palatino Linotype" charset="0"/>
            </a:endParaRPr>
          </a:p>
          <a:p>
            <a:pPr eaLnBrk="1" hangingPunct="1">
              <a:spcAft>
                <a:spcPts val="2400"/>
              </a:spcAft>
              <a:buSzPct val="100000"/>
              <a:buFont typeface="Times New Roman" charset="0"/>
              <a:buChar char="→"/>
            </a:pPr>
            <a:r>
              <a:rPr lang="en-GB" dirty="0">
                <a:solidFill>
                  <a:srgbClr val="000080"/>
                </a:solidFill>
                <a:latin typeface="Palatino Linotype" charset="0"/>
                <a:sym typeface="Symbol" charset="0"/>
              </a:rPr>
              <a:t> </a:t>
            </a:r>
            <a:r>
              <a:rPr lang="en-GB" dirty="0" smtClean="0">
                <a:solidFill>
                  <a:srgbClr val="000080"/>
                </a:solidFill>
                <a:latin typeface="Palatino Linotype" charset="0"/>
                <a:sym typeface="Symbol" charset="0"/>
              </a:rPr>
              <a:t>Modulation of the NAO response by the AMO</a:t>
            </a:r>
          </a:p>
          <a:p>
            <a:pPr eaLnBrk="1" hangingPunct="1">
              <a:spcAft>
                <a:spcPts val="2400"/>
              </a:spcAft>
              <a:buSzPct val="100000"/>
              <a:buFont typeface="Times New Roman" charset="0"/>
              <a:buChar char="→"/>
            </a:pPr>
            <a:r>
              <a:rPr lang="en-GB" dirty="0">
                <a:solidFill>
                  <a:srgbClr val="000080"/>
                </a:solidFill>
                <a:latin typeface="Palatino Linotype" charset="0"/>
                <a:sym typeface="Symbol" charset="0"/>
              </a:rPr>
              <a:t> </a:t>
            </a:r>
            <a:r>
              <a:rPr lang="en-GB" dirty="0" err="1" smtClean="0">
                <a:solidFill>
                  <a:srgbClr val="000080"/>
                </a:solidFill>
                <a:latin typeface="Palatino Linotype" charset="0"/>
                <a:sym typeface="Symbol" charset="0"/>
              </a:rPr>
              <a:t>Teleconnections</a:t>
            </a:r>
            <a:r>
              <a:rPr lang="en-GB" dirty="0" smtClean="0">
                <a:solidFill>
                  <a:srgbClr val="000080"/>
                </a:solidFill>
                <a:latin typeface="Palatino Linotype" charset="0"/>
                <a:sym typeface="Symbol" charset="0"/>
              </a:rPr>
              <a:t> with the ENSO?</a:t>
            </a:r>
            <a:endParaRPr lang="en-GB" dirty="0">
              <a:solidFill>
                <a:srgbClr val="000080"/>
              </a:solidFill>
              <a:latin typeface="Palatino Linotype" charset="0"/>
              <a:sym typeface="Symbol" charset="0"/>
            </a:endParaRPr>
          </a:p>
        </p:txBody>
      </p:sp>
      <p:sp>
        <p:nvSpPr>
          <p:cNvPr id="8"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smtClean="0">
                <a:solidFill>
                  <a:srgbClr val="FFFFFF"/>
                </a:solidFill>
              </a:rPr>
              <a:t>Paris, November, 2015</a:t>
            </a:r>
            <a:endParaRPr lang="en-US" sz="1000" dirty="0">
              <a:solidFill>
                <a:srgbClr val="FFFFFF"/>
              </a:solidFill>
            </a:endParaRPr>
          </a:p>
        </p:txBody>
      </p:sp>
    </p:spTree>
    <p:extLst>
      <p:ext uri="{BB962C8B-B14F-4D97-AF65-F5344CB8AC3E}">
        <p14:creationId xmlns:p14="http://schemas.microsoft.com/office/powerpoint/2010/main" val="794532194"/>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Ángulos">
  <a:themeElements>
    <a:clrScheme name="Ángulo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Ángulo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Ángulos.thmx</Template>
  <TotalTime>3499</TotalTime>
  <Words>3383</Words>
  <Application>Microsoft Macintosh PowerPoint</Application>
  <PresentationFormat>Présentation à l'écran (4:3)</PresentationFormat>
  <Paragraphs>411</Paragraphs>
  <Slides>66</Slides>
  <Notes>15</Notes>
  <HiddenSlides>0</HiddenSlides>
  <MMClips>0</MMClips>
  <ScaleCrop>false</ScaleCrop>
  <HeadingPairs>
    <vt:vector size="4" baseType="variant">
      <vt:variant>
        <vt:lpstr>Thème</vt:lpstr>
      </vt:variant>
      <vt:variant>
        <vt:i4>1</vt:i4>
      </vt:variant>
      <vt:variant>
        <vt:lpstr>Titres des diapositives</vt:lpstr>
      </vt:variant>
      <vt:variant>
        <vt:i4>66</vt:i4>
      </vt:variant>
    </vt:vector>
  </HeadingPairs>
  <TitlesOfParts>
    <vt:vector size="67" baseType="lpstr">
      <vt:lpstr>Ángulos</vt:lpstr>
      <vt:lpstr>Présentation PowerPoint</vt:lpstr>
      <vt:lpstr>Introduction</vt:lpstr>
      <vt:lpstr>Introduction</vt:lpstr>
      <vt:lpstr>Introduction</vt:lpstr>
      <vt:lpstr>Introduction</vt:lpstr>
      <vt:lpstr>Introduction</vt:lpstr>
      <vt:lpstr>Introduction</vt:lpstr>
      <vt:lpstr>Présentation PowerPoint</vt:lpstr>
      <vt:lpstr>Présentation PowerPoint</vt:lpstr>
      <vt:lpstr>Initialised forecasts</vt:lpstr>
      <vt:lpstr>Initialised forecasts</vt:lpstr>
      <vt:lpstr>Initialised forecasts</vt:lpstr>
      <vt:lpstr>Présentation PowerPoint</vt:lpstr>
      <vt:lpstr>Volcanoes, NAO and the AMO</vt:lpstr>
      <vt:lpstr>Volcanoes, NAO and the AMO</vt:lpstr>
      <vt:lpstr>Volcanoes, NAO and the AMO</vt:lpstr>
      <vt:lpstr>Volcanoes, NAO and the AMO</vt:lpstr>
      <vt:lpstr>Volcanoes, NAO and the AMO</vt:lpstr>
      <vt:lpstr>Volcanoes, NAO and the AMO</vt:lpstr>
      <vt:lpstr>Volcanoes, NAO and the AMO</vt:lpstr>
      <vt:lpstr>Volcanoes, NAO and the AMO</vt:lpstr>
      <vt:lpstr>Présentation PowerPoint</vt:lpstr>
      <vt:lpstr>Volcanoes and ENSO</vt:lpstr>
      <vt:lpstr>Volcanoes and ENSO</vt:lpstr>
      <vt:lpstr>Volcanoes and ENSO</vt:lpstr>
      <vt:lpstr>Volcanoes and ENSO</vt:lpstr>
      <vt:lpstr>Volcanoes and ENSO</vt:lpstr>
      <vt:lpstr>Volcanoes and ENSO</vt:lpstr>
      <vt:lpstr>Conclusions</vt:lpstr>
      <vt:lpstr>Présentation PowerPoint</vt:lpstr>
      <vt:lpstr>Appendix</vt:lpstr>
      <vt:lpstr>Climate response to volcanoes</vt:lpstr>
      <vt:lpstr>Présentation PowerPoint</vt:lpstr>
      <vt:lpstr>Initialisation and volcanoes</vt:lpstr>
      <vt:lpstr>Initialisation and volcanoes</vt:lpstr>
      <vt:lpstr>Initialisation and volcanoes</vt:lpstr>
      <vt:lpstr>Initialisation and volcanoes</vt:lpstr>
      <vt:lpstr>Initialisation and volcanoes</vt:lpstr>
      <vt:lpstr>Présentation PowerPoint</vt:lpstr>
      <vt:lpstr>Correlation and RMSE</vt:lpstr>
      <vt:lpstr>Correlation and RMSE</vt:lpstr>
      <vt:lpstr>Correlation and RMSE</vt:lpstr>
      <vt:lpstr>Idealized forcing</vt:lpstr>
      <vt:lpstr>Correlation and RMSE</vt:lpstr>
      <vt:lpstr>Présentation PowerPoint</vt:lpstr>
      <vt:lpstr>Conclusion</vt:lpstr>
      <vt:lpstr>Winter response</vt:lpstr>
      <vt:lpstr>Initialisation and volcanoes</vt:lpstr>
      <vt:lpstr>Initialisation and volcanoes</vt:lpstr>
      <vt:lpstr>Initialisation and volcanoes</vt:lpstr>
      <vt:lpstr>Appendix</vt:lpstr>
      <vt:lpstr>Appendix</vt:lpstr>
      <vt:lpstr>Appendix</vt:lpstr>
      <vt:lpstr>Appendix</vt:lpstr>
      <vt:lpstr>Appendix</vt:lpstr>
      <vt:lpstr>Appendix</vt:lpstr>
      <vt:lpstr>Appendix</vt:lpstr>
      <vt:lpstr>Volcanoes, NAO and the AMO</vt:lpstr>
      <vt:lpstr>Appendix</vt:lpstr>
      <vt:lpstr>Appendix</vt:lpstr>
      <vt:lpstr>Appendix</vt:lpstr>
      <vt:lpstr>Appendix</vt:lpstr>
      <vt:lpstr>Appendix</vt:lpstr>
      <vt:lpstr>Volcanoes and ENSO</vt:lpstr>
      <vt:lpstr>Volcanoes and ENSO</vt:lpstr>
      <vt:lpstr>Volcanoes and ENSO</vt:lpstr>
    </vt:vector>
  </TitlesOfParts>
  <Manager/>
  <Company>IC3</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subject/>
  <dc:creator>Franziska Ewald de Aceves</dc:creator>
  <cp:keywords/>
  <dc:description/>
  <cp:lastModifiedBy>Martin MENEGOZ</cp:lastModifiedBy>
  <cp:revision>412</cp:revision>
  <cp:lastPrinted>2015-11-04T14:46:35Z</cp:lastPrinted>
  <dcterms:created xsi:type="dcterms:W3CDTF">2012-06-07T13:45:56Z</dcterms:created>
  <dcterms:modified xsi:type="dcterms:W3CDTF">2015-11-04T18:41:57Z</dcterms:modified>
  <cp:category/>
</cp:coreProperties>
</file>