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27"/>
  </p:notesMasterIdLst>
  <p:sldIdLst>
    <p:sldId id="256" r:id="rId2"/>
    <p:sldId id="297" r:id="rId3"/>
    <p:sldId id="282" r:id="rId4"/>
    <p:sldId id="274" r:id="rId5"/>
    <p:sldId id="275" r:id="rId6"/>
    <p:sldId id="280" r:id="rId7"/>
    <p:sldId id="279" r:id="rId8"/>
    <p:sldId id="301" r:id="rId9"/>
    <p:sldId id="305" r:id="rId10"/>
    <p:sldId id="298" r:id="rId11"/>
    <p:sldId id="299" r:id="rId12"/>
    <p:sldId id="289" r:id="rId13"/>
    <p:sldId id="290" r:id="rId14"/>
    <p:sldId id="291" r:id="rId15"/>
    <p:sldId id="292" r:id="rId16"/>
    <p:sldId id="257" r:id="rId17"/>
    <p:sldId id="258" r:id="rId18"/>
    <p:sldId id="261" r:id="rId19"/>
    <p:sldId id="271" r:id="rId20"/>
    <p:sldId id="269" r:id="rId21"/>
    <p:sldId id="270" r:id="rId22"/>
    <p:sldId id="302" r:id="rId23"/>
    <p:sldId id="303" r:id="rId24"/>
    <p:sldId id="306" r:id="rId25"/>
    <p:sldId id="272" r:id="rId26"/>
  </p:sldIdLst>
  <p:sldSz cx="9144000" cy="6858000" type="screen4x3"/>
  <p:notesSz cx="6797675" cy="987425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21920"/>
    <p:restoredTop sz="79298"/>
  </p:normalViewPr>
  <p:slideViewPr>
    <p:cSldViewPr snapToGrid="0">
      <p:cViewPr varScale="1">
        <p:scale>
          <a:sx n="76" d="100"/>
          <a:sy n="76" d="100"/>
        </p:scale>
        <p:origin x="240" y="192"/>
      </p:cViewPr>
      <p:guideLst>
        <p:guide orient="horz" pos="211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542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5427"/>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378824"/>
            <a:ext cx="2945659" cy="495426"/>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1:notes"/>
          <p:cNvSpPr txBox="1">
            <a:spLocks noGrp="1"/>
          </p:cNvSpPr>
          <p:nvPr>
            <p:ph type="body" idx="1"/>
          </p:nvPr>
        </p:nvSpPr>
        <p:spPr>
          <a:xfrm>
            <a:off x="679768" y="4751983"/>
            <a:ext cx="5438140" cy="38879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 name="Google Shape;33;p1: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12</a:t>
            </a:fld>
            <a:endParaRPr lang="es-ES"/>
          </a:p>
        </p:txBody>
      </p:sp>
    </p:spTree>
    <p:extLst>
      <p:ext uri="{BB962C8B-B14F-4D97-AF65-F5344CB8AC3E}">
        <p14:creationId xmlns:p14="http://schemas.microsoft.com/office/powerpoint/2010/main" val="1008992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13</a:t>
            </a:fld>
            <a:endParaRPr lang="es-ES"/>
          </a:p>
        </p:txBody>
      </p:sp>
    </p:spTree>
    <p:extLst>
      <p:ext uri="{BB962C8B-B14F-4D97-AF65-F5344CB8AC3E}">
        <p14:creationId xmlns:p14="http://schemas.microsoft.com/office/powerpoint/2010/main" val="204460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14</a:t>
            </a:fld>
            <a:endParaRPr lang="es-ES"/>
          </a:p>
        </p:txBody>
      </p:sp>
    </p:spTree>
    <p:extLst>
      <p:ext uri="{BB962C8B-B14F-4D97-AF65-F5344CB8AC3E}">
        <p14:creationId xmlns:p14="http://schemas.microsoft.com/office/powerpoint/2010/main" val="1100133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15</a:t>
            </a:fld>
            <a:endParaRPr lang="es-ES"/>
          </a:p>
        </p:txBody>
      </p:sp>
    </p:spTree>
    <p:extLst>
      <p:ext uri="{BB962C8B-B14F-4D97-AF65-F5344CB8AC3E}">
        <p14:creationId xmlns:p14="http://schemas.microsoft.com/office/powerpoint/2010/main" val="64402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 name="Google Shape;40;p2: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 name="Google Shape;41;p2: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543d2b8e10_0_4: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543d2b8e10_0_4: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 name="Google Shape;50;g543d2b8e10_0_4:notes"/>
          <p:cNvSpPr txBox="1">
            <a:spLocks noGrp="1"/>
          </p:cNvSpPr>
          <p:nvPr>
            <p:ph type="sldNum" idx="12"/>
          </p:nvPr>
        </p:nvSpPr>
        <p:spPr>
          <a:xfrm>
            <a:off x="3850443" y="9378824"/>
            <a:ext cx="2945700" cy="4953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d1bbfea19_0_5: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4d1bbfea19_0_5:notes"/>
          <p:cNvSpPr txBox="1">
            <a:spLocks noGrp="1"/>
          </p:cNvSpPr>
          <p:nvPr>
            <p:ph type="body" idx="1"/>
          </p:nvPr>
        </p:nvSpPr>
        <p:spPr>
          <a:xfrm>
            <a:off x="679768" y="4751983"/>
            <a:ext cx="5438100" cy="388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g4d1bbfea19_0_5:notes"/>
          <p:cNvSpPr txBox="1">
            <a:spLocks noGrp="1"/>
          </p:cNvSpPr>
          <p:nvPr>
            <p:ph type="sldNum" idx="12"/>
          </p:nvPr>
        </p:nvSpPr>
        <p:spPr>
          <a:xfrm>
            <a:off x="3850443" y="9378824"/>
            <a:ext cx="2945700" cy="4953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3: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3: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1: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daily exceed the limit of PM10 established by the European</a:t>
            </a:r>
            <a:endParaRPr/>
          </a:p>
          <a:p>
            <a:pPr marL="0" lvl="0" indent="0" algn="l" rtl="0">
              <a:spcBef>
                <a:spcPts val="0"/>
              </a:spcBef>
              <a:spcAft>
                <a:spcPts val="0"/>
              </a:spcAft>
              <a:buNone/>
            </a:pPr>
            <a:r>
              <a:rPr lang="en-GB"/>
              <a:t>Commission (50 μg/m3) for the protection of human health (</a:t>
            </a:r>
            <a:endParaRPr/>
          </a:p>
          <a:p>
            <a:pPr marL="0" lvl="0" indent="0" algn="l" rtl="0">
              <a:spcBef>
                <a:spcPts val="0"/>
              </a:spcBef>
              <a:spcAft>
                <a:spcPts val="0"/>
              </a:spcAft>
              <a:buNone/>
            </a:pPr>
            <a:r>
              <a:rPr lang="en-GB"/>
              <a:t>The novelties of the DustClim reanalysis include its unprecedented high-resolution, the assimilation of satellite products over dust source regions with specific dust observational constraints, and a thorough evaluation using a wide variety of observations and data from experimental campaigns. There is currently a very limited integration of dust information into practice and policy. In this context, DustClim will not only provide reliable information on SDS trends and current conditions, but will also develop dust impact assessment pilot studies for three key economic sectors (air quality, aviation and solar energy). Since the beginning of the project, there will be a continuous exchange between the scientific teams (from observational and modelling communities) and the main user communities. This collaboration is fundamental for better defining the dust parameters to be investigated and to design and optimise the future provision of dust services.</a:t>
            </a:r>
            <a:endParaRPr/>
          </a:p>
        </p:txBody>
      </p:sp>
      <p:sp>
        <p:nvSpPr>
          <p:cNvPr id="223" name="Google Shape;223;p11: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2:notes"/>
          <p:cNvSpPr txBox="1">
            <a:spLocks noGrp="1"/>
          </p:cNvSpPr>
          <p:nvPr>
            <p:ph type="body" idx="1"/>
          </p:nvPr>
        </p:nvSpPr>
        <p:spPr>
          <a:xfrm>
            <a:off x="679768" y="4751983"/>
            <a:ext cx="5438140" cy="388798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2: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08075" y="812800"/>
            <a:ext cx="5340350" cy="4006850"/>
          </a:xfrm>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4</a:t>
            </a:fld>
            <a:endParaRPr lang="es-ES"/>
          </a:p>
        </p:txBody>
      </p:sp>
    </p:spTree>
    <p:extLst>
      <p:ext uri="{BB962C8B-B14F-4D97-AF65-F5344CB8AC3E}">
        <p14:creationId xmlns:p14="http://schemas.microsoft.com/office/powerpoint/2010/main" val="661519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Times New Roman"/>
              <a:buNone/>
            </a:pPr>
            <a:fld id="{00000000-1234-1234-1234-123412341234}" type="slidenum">
              <a:rPr lang="en-GB" sz="1400" b="0" i="0" u="none" strike="noStrike" cap="none">
                <a:solidFill>
                  <a:srgbClr val="000000"/>
                </a:solidFill>
                <a:latin typeface="Times New Roman"/>
                <a:ea typeface="Times New Roman"/>
                <a:cs typeface="Times New Roman"/>
                <a:sym typeface="Times New Roman"/>
              </a:rPr>
              <a:t>22</a:t>
            </a:fld>
            <a:endParaRPr sz="1400" b="0" i="0" u="none" strike="noStrike" cap="none">
              <a:solidFill>
                <a:srgbClr val="000000"/>
              </a:solidFill>
              <a:latin typeface="Times New Roman"/>
              <a:ea typeface="Times New Roman"/>
              <a:cs typeface="Times New Roman"/>
              <a:sym typeface="Times New Roman"/>
            </a:endParaRPr>
          </a:p>
        </p:txBody>
      </p:sp>
      <p:sp>
        <p:nvSpPr>
          <p:cNvPr id="124" name="Google Shape;124;p4:notes"/>
          <p:cNvSpPr txBox="1"/>
          <p:nvPr/>
        </p:nvSpPr>
        <p:spPr>
          <a:xfrm>
            <a:off x="4278313"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GB" sz="1400" b="0" i="0" u="none" strike="noStrike" cap="none">
                <a:solidFill>
                  <a:srgbClr val="000000"/>
                </a:solidFill>
                <a:latin typeface="Times New Roman"/>
                <a:ea typeface="Times New Roman"/>
                <a:cs typeface="Times New Roman"/>
                <a:sym typeface="Times New Roman"/>
              </a:rPr>
              <a:t>22</a:t>
            </a:fld>
            <a:endParaRPr sz="1400" b="0" i="0" u="none" strike="noStrike" cap="none">
              <a:solidFill>
                <a:srgbClr val="000000"/>
              </a:solidFill>
              <a:latin typeface="Times New Roman"/>
              <a:ea typeface="Times New Roman"/>
              <a:cs typeface="Times New Roman"/>
              <a:sym typeface="Times New Roman"/>
            </a:endParaRPr>
          </a:p>
        </p:txBody>
      </p:sp>
      <p:sp>
        <p:nvSpPr>
          <p:cNvPr id="125" name="Google Shape;125;p4: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6" name="Google Shape;126;p4:notes"/>
          <p:cNvSpPr txBox="1"/>
          <p:nvPr/>
        </p:nvSpPr>
        <p:spPr>
          <a:xfrm>
            <a:off x="755650" y="5078413"/>
            <a:ext cx="6048375" cy="481171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b="0" i="0" u="none" strike="noStrike" cap="none">
              <a:solidFill>
                <a:schemeClr val="dk1"/>
              </a:solidFill>
              <a:latin typeface="Calibri"/>
              <a:ea typeface="Calibri"/>
              <a:cs typeface="Calibri"/>
              <a:sym typeface="Calibri"/>
            </a:endParaRPr>
          </a:p>
        </p:txBody>
      </p:sp>
      <p:sp>
        <p:nvSpPr>
          <p:cNvPr id="127" name="Google Shape;127;p4:notes"/>
          <p:cNvSpPr txBox="1">
            <a:spLocks noGrp="1"/>
          </p:cNvSpPr>
          <p:nvPr>
            <p:ph type="body" idx="1"/>
          </p:nvPr>
        </p:nvSpPr>
        <p:spPr>
          <a:xfrm>
            <a:off x="679768" y="4751983"/>
            <a:ext cx="5438140" cy="38879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9424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sldNum" idx="12"/>
          </p:nvPr>
        </p:nvSpPr>
        <p:spPr>
          <a:xfrm>
            <a:off x="3850443" y="9378824"/>
            <a:ext cx="2945659" cy="495426"/>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Times New Roman"/>
              <a:buNone/>
            </a:pPr>
            <a:fld id="{00000000-1234-1234-1234-123412341234}" type="slidenum">
              <a:rPr lang="en-GB" sz="1400" b="0" i="0" u="none" strike="noStrike" cap="none">
                <a:solidFill>
                  <a:srgbClr val="000000"/>
                </a:solidFill>
                <a:latin typeface="Times New Roman"/>
                <a:ea typeface="Times New Roman"/>
                <a:cs typeface="Times New Roman"/>
                <a:sym typeface="Times New Roman"/>
              </a:rPr>
              <a:t>23</a:t>
            </a:fld>
            <a:endParaRPr sz="1400" b="0" i="0" u="none" strike="noStrike" cap="none">
              <a:solidFill>
                <a:srgbClr val="000000"/>
              </a:solidFill>
              <a:latin typeface="Times New Roman"/>
              <a:ea typeface="Times New Roman"/>
              <a:cs typeface="Times New Roman"/>
              <a:sym typeface="Times New Roman"/>
            </a:endParaRPr>
          </a:p>
        </p:txBody>
      </p:sp>
      <p:sp>
        <p:nvSpPr>
          <p:cNvPr id="142" name="Google Shape;142;p5:notes"/>
          <p:cNvSpPr txBox="1"/>
          <p:nvPr/>
        </p:nvSpPr>
        <p:spPr>
          <a:xfrm>
            <a:off x="4278313"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GB" sz="1400" b="0" i="0" u="none" strike="noStrike" cap="none">
                <a:solidFill>
                  <a:srgbClr val="000000"/>
                </a:solidFill>
                <a:latin typeface="Times New Roman"/>
                <a:ea typeface="Times New Roman"/>
                <a:cs typeface="Times New Roman"/>
                <a:sym typeface="Times New Roman"/>
              </a:rPr>
              <a:t>23</a:t>
            </a:fld>
            <a:endParaRPr sz="1400" b="0" i="0" u="none" strike="noStrike" cap="none">
              <a:solidFill>
                <a:srgbClr val="000000"/>
              </a:solidFill>
              <a:latin typeface="Times New Roman"/>
              <a:ea typeface="Times New Roman"/>
              <a:cs typeface="Times New Roman"/>
              <a:sym typeface="Times New Roman"/>
            </a:endParaRPr>
          </a:p>
        </p:txBody>
      </p:sp>
      <p:sp>
        <p:nvSpPr>
          <p:cNvPr id="143" name="Google Shape;143;p5: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44" name="Google Shape;144;p5:notes"/>
          <p:cNvSpPr txBox="1"/>
          <p:nvPr/>
        </p:nvSpPr>
        <p:spPr>
          <a:xfrm>
            <a:off x="755650" y="5078413"/>
            <a:ext cx="6048375" cy="481171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b="0" i="0" u="none" strike="noStrike" cap="none">
              <a:solidFill>
                <a:schemeClr val="dk1"/>
              </a:solidFill>
              <a:latin typeface="Calibri"/>
              <a:ea typeface="Calibri"/>
              <a:cs typeface="Calibri"/>
              <a:sym typeface="Calibri"/>
            </a:endParaRPr>
          </a:p>
        </p:txBody>
      </p:sp>
      <p:sp>
        <p:nvSpPr>
          <p:cNvPr id="145" name="Google Shape;145;p5:notes"/>
          <p:cNvSpPr txBox="1">
            <a:spLocks noGrp="1"/>
          </p:cNvSpPr>
          <p:nvPr>
            <p:ph type="body" idx="1"/>
          </p:nvPr>
        </p:nvSpPr>
        <p:spPr>
          <a:xfrm>
            <a:off x="679768" y="4751983"/>
            <a:ext cx="5438140" cy="38879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8285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txBox="1">
            <a:spLocks noGrp="1"/>
          </p:cNvSpPr>
          <p:nvPr>
            <p:ph type="body" idx="1"/>
          </p:nvPr>
        </p:nvSpPr>
        <p:spPr>
          <a:xfrm>
            <a:off x="679768" y="4751983"/>
            <a:ext cx="5438140" cy="38879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4:notes"/>
          <p:cNvSpPr>
            <a:spLocks noGrp="1" noRot="1" noChangeAspect="1"/>
          </p:cNvSpPr>
          <p:nvPr>
            <p:ph type="sldImg" idx="2"/>
          </p:nvPr>
        </p:nvSpPr>
        <p:spPr>
          <a:xfrm>
            <a:off x="1176338" y="1233488"/>
            <a:ext cx="4445000" cy="3333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08075" y="812800"/>
            <a:ext cx="5340350" cy="4006850"/>
          </a:xfrm>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5</a:t>
            </a:fld>
            <a:endParaRPr lang="es-ES"/>
          </a:p>
        </p:txBody>
      </p:sp>
    </p:spTree>
    <p:extLst>
      <p:ext uri="{BB962C8B-B14F-4D97-AF65-F5344CB8AC3E}">
        <p14:creationId xmlns:p14="http://schemas.microsoft.com/office/powerpoint/2010/main" val="800694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10EC59-92A8-49D9-A266-1F666DA847F6}" type="slidenum">
              <a:rPr lang="es-ES" smtClean="0">
                <a:solidFill>
                  <a:prstClr val="black"/>
                </a:solidFill>
                <a:latin typeface="Calibri"/>
              </a:rPr>
              <a:pPr/>
              <a:t>6</a:t>
            </a:fld>
            <a:endParaRPr lang="es-ES">
              <a:solidFill>
                <a:prstClr val="black"/>
              </a:solidFill>
              <a:latin typeface="Calibri"/>
            </a:endParaRPr>
          </a:p>
        </p:txBody>
      </p:sp>
    </p:spTree>
    <p:extLst>
      <p:ext uri="{BB962C8B-B14F-4D97-AF65-F5344CB8AC3E}">
        <p14:creationId xmlns:p14="http://schemas.microsoft.com/office/powerpoint/2010/main" val="2014132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g3ef65b1884_0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 name="Google Shape;34;g3ef65b1884_0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g3ef65b1884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7</a:t>
            </a:fld>
            <a:endParaRPr/>
          </a:p>
        </p:txBody>
      </p:sp>
    </p:spTree>
    <p:extLst>
      <p:ext uri="{BB962C8B-B14F-4D97-AF65-F5344CB8AC3E}">
        <p14:creationId xmlns:p14="http://schemas.microsoft.com/office/powerpoint/2010/main" val="1785614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smtClean="0"/>
          </a:p>
          <a:p>
            <a:r>
              <a:rPr lang="en-GB" dirty="0" smtClean="0"/>
              <a:t>In alignment with the mission of the WMO Sand and Dust Storm Warning Advisory and Assessment System, the Dust Storms Assessment for the development of user-oriented Climate services in Northern Africa, the Middle East and Europe“ (</a:t>
            </a:r>
            <a:r>
              <a:rPr lang="en-GB" dirty="0" err="1" smtClean="0"/>
              <a:t>DustClim</a:t>
            </a:r>
            <a:r>
              <a:rPr lang="en-GB" dirty="0" smtClean="0"/>
              <a:t>) will make a major step forward in the way SDS affects society by producing and delivering an advanced dust regional model reanalysis for Northern Africa, Middle East and Europe covering the satellite era of quantitative aerosol information, and by developing dust-related services tailored to specific socio-economic sectors.</a:t>
            </a:r>
          </a:p>
          <a:p>
            <a:endParaRPr lang="en-GB" dirty="0" smtClean="0"/>
          </a:p>
          <a:p>
            <a:r>
              <a:rPr lang="en-GB" dirty="0" smtClean="0"/>
              <a:t>The novelties of the </a:t>
            </a:r>
            <a:r>
              <a:rPr lang="en-GB" dirty="0" err="1" smtClean="0"/>
              <a:t>DustClim</a:t>
            </a:r>
            <a:r>
              <a:rPr lang="en-GB" dirty="0" smtClean="0"/>
              <a:t> reanalysis include its unprecedented high-resolution, the assimilation of satellite products over dust source regions with specific dust observational constraints, and a thorough evaluation using a wide variety of observations and data from experimental campaigns. There is currently a very limited integration of dust information into practice and policy. In this context, </a:t>
            </a:r>
            <a:r>
              <a:rPr lang="en-GB" dirty="0" err="1" smtClean="0"/>
              <a:t>DustClim</a:t>
            </a:r>
            <a:r>
              <a:rPr lang="en-GB" dirty="0" smtClean="0"/>
              <a:t> will not only provide reliable information on SDS trends and current conditions, but will also develop dust impact assessment pilot studies for three key economic sectors (air quality, aviation and solar energy). Since the beginning of the project, there will be a continuous exchange between the scientific teams (from observational and</a:t>
            </a:r>
            <a:r>
              <a:rPr lang="en-GB" baseline="0" dirty="0" smtClean="0"/>
              <a:t> modelling communities</a:t>
            </a:r>
            <a:r>
              <a:rPr lang="en-GB" dirty="0" smtClean="0"/>
              <a:t>) and the main user communities. This collaboration is fundamental for better defining the dust parameters to be investigated and to design and optimise the future provision of dust services.</a:t>
            </a:r>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8</a:t>
            </a:fld>
            <a:endParaRPr lang="es-ES"/>
          </a:p>
        </p:txBody>
      </p:sp>
    </p:spTree>
    <p:extLst>
      <p:ext uri="{BB962C8B-B14F-4D97-AF65-F5344CB8AC3E}">
        <p14:creationId xmlns:p14="http://schemas.microsoft.com/office/powerpoint/2010/main" val="167350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9</a:t>
            </a:fld>
            <a:endParaRPr lang="es-ES"/>
          </a:p>
        </p:txBody>
      </p:sp>
    </p:spTree>
    <p:extLst>
      <p:ext uri="{BB962C8B-B14F-4D97-AF65-F5344CB8AC3E}">
        <p14:creationId xmlns:p14="http://schemas.microsoft.com/office/powerpoint/2010/main" val="1863685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10</a:t>
            </a:fld>
            <a:endParaRPr lang="es-ES"/>
          </a:p>
        </p:txBody>
      </p:sp>
    </p:spTree>
    <p:extLst>
      <p:ext uri="{BB962C8B-B14F-4D97-AF65-F5344CB8AC3E}">
        <p14:creationId xmlns:p14="http://schemas.microsoft.com/office/powerpoint/2010/main" val="1526092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11</a:t>
            </a:fld>
            <a:endParaRPr lang="es-ES"/>
          </a:p>
        </p:txBody>
      </p:sp>
    </p:spTree>
    <p:extLst>
      <p:ext uri="{BB962C8B-B14F-4D97-AF65-F5344CB8AC3E}">
        <p14:creationId xmlns:p14="http://schemas.microsoft.com/office/powerpoint/2010/main" val="1426251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SC2017-First">
  <p:cSld name="BSC2017-First">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3048000" y="6095685"/>
            <a:ext cx="6096000" cy="487533"/>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2"/>
          <p:cNvSpPr txBox="1">
            <a:spLocks noGrp="1"/>
          </p:cNvSpPr>
          <p:nvPr>
            <p:ph type="ctrTitle"/>
          </p:nvPr>
        </p:nvSpPr>
        <p:spPr>
          <a:xfrm>
            <a:off x="3722916" y="1631730"/>
            <a:ext cx="5026945" cy="299882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04890"/>
              </a:buClr>
              <a:buSzPts val="5200"/>
              <a:buFont typeface="Calibri"/>
              <a:buNone/>
              <a:defRPr sz="5200" b="1" i="0" u="none" strike="noStrike" cap="none">
                <a:solidFill>
                  <a:srgbClr val="0048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3722916" y="4900141"/>
            <a:ext cx="5026945" cy="822742"/>
          </a:xfrm>
          <a:prstGeom prst="rect">
            <a:avLst/>
          </a:prstGeom>
          <a:noFill/>
          <a:ln>
            <a:noFill/>
          </a:ln>
        </p:spPr>
        <p:txBody>
          <a:bodyPr spcFirstLastPara="1" wrap="square" lIns="91425" tIns="45700" rIns="91425" bIns="45700" anchor="ctr"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2"/>
          <p:cNvSpPr/>
          <p:nvPr/>
        </p:nvSpPr>
        <p:spPr>
          <a:xfrm>
            <a:off x="1" y="6095685"/>
            <a:ext cx="3048000" cy="487533"/>
          </a:xfrm>
          <a:prstGeom prst="rect">
            <a:avLst/>
          </a:prstGeom>
          <a:solidFill>
            <a:srgbClr val="00489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libri"/>
              <a:ea typeface="Calibri"/>
              <a:cs typeface="Calibri"/>
              <a:sym typeface="Calibri"/>
            </a:endParaRPr>
          </a:p>
        </p:txBody>
      </p:sp>
      <p:sp>
        <p:nvSpPr>
          <p:cNvPr id="15" name="Google Shape;15;p2"/>
          <p:cNvSpPr txBox="1">
            <a:spLocks noGrp="1"/>
          </p:cNvSpPr>
          <p:nvPr>
            <p:ph type="body" idx="2"/>
          </p:nvPr>
        </p:nvSpPr>
        <p:spPr>
          <a:xfrm>
            <a:off x="244475" y="6095685"/>
            <a:ext cx="2441575" cy="487533"/>
          </a:xfrm>
          <a:prstGeom prst="rect">
            <a:avLst/>
          </a:prstGeom>
          <a:noFill/>
          <a:ln>
            <a:noFill/>
          </a:ln>
        </p:spPr>
        <p:txBody>
          <a:bodyPr spcFirstLastPara="1" wrap="square" lIns="91425" tIns="45700" rIns="91425" bIns="45700" anchor="ctr" anchorCtr="0"/>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body" idx="3"/>
          </p:nvPr>
        </p:nvSpPr>
        <p:spPr>
          <a:xfrm>
            <a:off x="3722916" y="6095684"/>
            <a:ext cx="5026946" cy="487533"/>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000"/>
              </a:spcBef>
              <a:spcAft>
                <a:spcPts val="0"/>
              </a:spcAft>
              <a:buClr>
                <a:srgbClr val="004890"/>
              </a:buClr>
              <a:buSzPts val="2400"/>
              <a:buFont typeface="Arial"/>
              <a:buNone/>
              <a:defRPr sz="2400" b="0" i="0" u="none" strike="noStrike" cap="none">
                <a:solidFill>
                  <a:srgbClr val="004890"/>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37126229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164395565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SC2017-Generic">
    <p:spTree>
      <p:nvGrpSpPr>
        <p:cNvPr id="1" name=""/>
        <p:cNvGrpSpPr/>
        <p:nvPr/>
      </p:nvGrpSpPr>
      <p:grpSpPr>
        <a:xfrm>
          <a:off x="0" y="0"/>
          <a:ext cx="0" cy="0"/>
          <a:chOff x="0" y="0"/>
          <a:chExt cx="0" cy="0"/>
        </a:xfrm>
      </p:grpSpPr>
      <p:pic>
        <p:nvPicPr>
          <p:cNvPr id="4" name="Imagen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3392" y="6231446"/>
            <a:ext cx="1876425" cy="45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167192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ftr" idx="11"/>
          </p:nvPr>
        </p:nvSpPr>
        <p:spPr>
          <a:xfrm>
            <a:off x="2195736" y="6356350"/>
            <a:ext cx="6336704" cy="414041"/>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
          <p:cNvSpPr txBox="1">
            <a:spLocks noGrp="1"/>
          </p:cNvSpPr>
          <p:nvPr>
            <p:ph type="sldNum" idx="12"/>
          </p:nvPr>
        </p:nvSpPr>
        <p:spPr>
          <a:xfrm>
            <a:off x="8604448" y="6357553"/>
            <a:ext cx="442392" cy="412838"/>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100" b="0" i="0" u="none" strike="noStrike" cap="none">
                <a:solidFill>
                  <a:srgbClr val="004990"/>
                </a:solidFill>
                <a:latin typeface="Calibri"/>
                <a:ea typeface="Calibri"/>
                <a:cs typeface="Calibri"/>
                <a:sym typeface="Calibri"/>
              </a:defRPr>
            </a:lvl1pPr>
            <a:lvl2pPr marL="0" marR="0" lvl="1" indent="0" algn="r" rtl="0">
              <a:spcBef>
                <a:spcPts val="0"/>
              </a:spcBef>
              <a:buNone/>
              <a:defRPr sz="1100" b="0" i="0" u="none" strike="noStrike" cap="none">
                <a:solidFill>
                  <a:srgbClr val="004990"/>
                </a:solidFill>
                <a:latin typeface="Calibri"/>
                <a:ea typeface="Calibri"/>
                <a:cs typeface="Calibri"/>
                <a:sym typeface="Calibri"/>
              </a:defRPr>
            </a:lvl2pPr>
            <a:lvl3pPr marL="0" marR="0" lvl="2" indent="0" algn="r" rtl="0">
              <a:spcBef>
                <a:spcPts val="0"/>
              </a:spcBef>
              <a:buNone/>
              <a:defRPr sz="1100" b="0" i="0" u="none" strike="noStrike" cap="none">
                <a:solidFill>
                  <a:srgbClr val="004990"/>
                </a:solidFill>
                <a:latin typeface="Calibri"/>
                <a:ea typeface="Calibri"/>
                <a:cs typeface="Calibri"/>
                <a:sym typeface="Calibri"/>
              </a:defRPr>
            </a:lvl3pPr>
            <a:lvl4pPr marL="0" marR="0" lvl="3" indent="0" algn="r" rtl="0">
              <a:spcBef>
                <a:spcPts val="0"/>
              </a:spcBef>
              <a:buNone/>
              <a:defRPr sz="1100" b="0" i="0" u="none" strike="noStrike" cap="none">
                <a:solidFill>
                  <a:srgbClr val="004990"/>
                </a:solidFill>
                <a:latin typeface="Calibri"/>
                <a:ea typeface="Calibri"/>
                <a:cs typeface="Calibri"/>
                <a:sym typeface="Calibri"/>
              </a:defRPr>
            </a:lvl4pPr>
            <a:lvl5pPr marL="0" marR="0" lvl="4" indent="0" algn="r" rtl="0">
              <a:spcBef>
                <a:spcPts val="0"/>
              </a:spcBef>
              <a:buNone/>
              <a:defRPr sz="1100" b="0" i="0" u="none" strike="noStrike" cap="none">
                <a:solidFill>
                  <a:srgbClr val="004990"/>
                </a:solidFill>
                <a:latin typeface="Calibri"/>
                <a:ea typeface="Calibri"/>
                <a:cs typeface="Calibri"/>
                <a:sym typeface="Calibri"/>
              </a:defRPr>
            </a:lvl5pPr>
            <a:lvl6pPr marL="0" marR="0" lvl="5" indent="0" algn="r" rtl="0">
              <a:spcBef>
                <a:spcPts val="0"/>
              </a:spcBef>
              <a:buNone/>
              <a:defRPr sz="1100" b="0" i="0" u="none" strike="noStrike" cap="none">
                <a:solidFill>
                  <a:srgbClr val="004990"/>
                </a:solidFill>
                <a:latin typeface="Calibri"/>
                <a:ea typeface="Calibri"/>
                <a:cs typeface="Calibri"/>
                <a:sym typeface="Calibri"/>
              </a:defRPr>
            </a:lvl6pPr>
            <a:lvl7pPr marL="0" marR="0" lvl="6" indent="0" algn="r" rtl="0">
              <a:spcBef>
                <a:spcPts val="0"/>
              </a:spcBef>
              <a:buNone/>
              <a:defRPr sz="1100" b="0" i="0" u="none" strike="noStrike" cap="none">
                <a:solidFill>
                  <a:srgbClr val="004990"/>
                </a:solidFill>
                <a:latin typeface="Calibri"/>
                <a:ea typeface="Calibri"/>
                <a:cs typeface="Calibri"/>
                <a:sym typeface="Calibri"/>
              </a:defRPr>
            </a:lvl7pPr>
            <a:lvl8pPr marL="0" marR="0" lvl="7" indent="0" algn="r" rtl="0">
              <a:spcBef>
                <a:spcPts val="0"/>
              </a:spcBef>
              <a:buNone/>
              <a:defRPr sz="1100" b="0" i="0" u="none" strike="noStrike" cap="none">
                <a:solidFill>
                  <a:srgbClr val="004990"/>
                </a:solidFill>
                <a:latin typeface="Calibri"/>
                <a:ea typeface="Calibri"/>
                <a:cs typeface="Calibri"/>
                <a:sym typeface="Calibri"/>
              </a:defRPr>
            </a:lvl8pPr>
            <a:lvl9pPr marL="0" marR="0" lvl="8" indent="0" algn="r" rtl="0">
              <a:spcBef>
                <a:spcPts val="0"/>
              </a:spcBef>
              <a:buNone/>
              <a:defRPr sz="1100" b="0" i="0" u="none" strike="noStrike" cap="none">
                <a:solidFill>
                  <a:srgbClr val="0049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4"/>
          <p:cNvSpPr txBox="1">
            <a:spLocks noGrp="1"/>
          </p:cNvSpPr>
          <p:nvPr>
            <p:ph type="body" idx="1"/>
          </p:nvPr>
        </p:nvSpPr>
        <p:spPr>
          <a:xfrm>
            <a:off x="464803" y="1215072"/>
            <a:ext cx="8229598" cy="483325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070C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70C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70C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3" name="Google Shape;23;p4"/>
          <p:cNvPicPr preferRelativeResize="0"/>
          <p:nvPr/>
        </p:nvPicPr>
        <p:blipFill rotWithShape="1">
          <a:blip r:embed="rId2">
            <a:alphaModFix/>
          </a:blip>
          <a:srcRect/>
          <a:stretch/>
        </p:blipFill>
        <p:spPr>
          <a:xfrm>
            <a:off x="432709" y="6232144"/>
            <a:ext cx="1876425" cy="457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SC2017-Last">
  <p:cSld name="BSC2017-Last">
    <p:spTree>
      <p:nvGrpSpPr>
        <p:cNvPr id="1" name="Shape 26"/>
        <p:cNvGrpSpPr/>
        <p:nvPr/>
      </p:nvGrpSpPr>
      <p:grpSpPr>
        <a:xfrm>
          <a:off x="0" y="0"/>
          <a:ext cx="0" cy="0"/>
          <a:chOff x="0" y="0"/>
          <a:chExt cx="0" cy="0"/>
        </a:xfrm>
      </p:grpSpPr>
      <p:pic>
        <p:nvPicPr>
          <p:cNvPr id="27" name="Google Shape;27;p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8" name="Google Shape;28;p6"/>
          <p:cNvSpPr txBox="1"/>
          <p:nvPr/>
        </p:nvSpPr>
        <p:spPr>
          <a:xfrm>
            <a:off x="1991225" y="2636182"/>
            <a:ext cx="5161550" cy="901825"/>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7200">
                <a:solidFill>
                  <a:schemeClr val="lt1"/>
                </a:solidFill>
                <a:latin typeface="Calibri"/>
                <a:ea typeface="Calibri"/>
                <a:cs typeface="Calibri"/>
                <a:sym typeface="Calibri"/>
              </a:rPr>
              <a:t>THANK YOU!</a:t>
            </a:r>
            <a:endParaRPr sz="7200">
              <a:solidFill>
                <a:schemeClr val="lt1"/>
              </a:solidFill>
              <a:latin typeface="Calibri"/>
              <a:ea typeface="Calibri"/>
              <a:cs typeface="Calibri"/>
              <a:sym typeface="Calibri"/>
            </a:endParaRPr>
          </a:p>
        </p:txBody>
      </p:sp>
      <p:sp>
        <p:nvSpPr>
          <p:cNvPr id="29" name="Google Shape;29;p6"/>
          <p:cNvSpPr txBox="1"/>
          <p:nvPr/>
        </p:nvSpPr>
        <p:spPr>
          <a:xfrm>
            <a:off x="3360099" y="5922083"/>
            <a:ext cx="2407901" cy="534158"/>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lt1"/>
                </a:solidFill>
                <a:latin typeface="Calibri"/>
                <a:ea typeface="Calibri"/>
                <a:cs typeface="Calibri"/>
                <a:sym typeface="Calibri"/>
              </a:rPr>
              <a:t>www.bsc.es</a:t>
            </a:r>
            <a:endParaRPr sz="3600">
              <a:solidFill>
                <a:schemeClr val="lt1"/>
              </a:solidFill>
              <a:latin typeface="Calibri"/>
              <a:ea typeface="Calibri"/>
              <a:cs typeface="Calibri"/>
              <a:sym typeface="Calibri"/>
            </a:endParaRPr>
          </a:p>
        </p:txBody>
      </p:sp>
      <p:sp>
        <p:nvSpPr>
          <p:cNvPr id="30" name="Google Shape;30;p6"/>
          <p:cNvSpPr txBox="1">
            <a:spLocks noGrp="1"/>
          </p:cNvSpPr>
          <p:nvPr>
            <p:ph type="title"/>
          </p:nvPr>
        </p:nvSpPr>
        <p:spPr>
          <a:xfrm>
            <a:off x="910318" y="4101711"/>
            <a:ext cx="7323364" cy="688936"/>
          </a:xfrm>
          <a:prstGeom prst="rect">
            <a:avLst/>
          </a:prstGeom>
          <a:noFill/>
          <a:ln>
            <a:noFill/>
          </a:ln>
        </p:spPr>
        <p:txBody>
          <a:bodyPr spcFirstLastPara="1" wrap="square" lIns="91425" tIns="45700" rIns="91425" bIns="45700" anchor="t" anchorCtr="0"/>
          <a:lstStyle>
            <a:lvl1pPr marR="0" lvl="0" algn="ctr"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419" b="1"/>
            </a:lvl1pPr>
          </a:lstStyle>
          <a:p>
            <a:r>
              <a:rPr lang="es-ES" dirty="0" smtClean="0"/>
              <a:t>Haga clic para modificar el estilo de título del patrón</a:t>
            </a:r>
            <a:endParaRPr lang="en-US" dirty="0"/>
          </a:p>
        </p:txBody>
      </p:sp>
    </p:spTree>
    <p:extLst>
      <p:ext uri="{BB962C8B-B14F-4D97-AF65-F5344CB8AC3E}">
        <p14:creationId xmlns:p14="http://schemas.microsoft.com/office/powerpoint/2010/main" val="16769250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3880144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16121885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3938891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1074497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tiff"/><Relationship Id="rId5" Type="http://schemas.openxmlformats.org/officeDocument/2006/relationships/image" Target="../media/image41.gif"/><Relationship Id="rId6" Type="http://schemas.openxmlformats.org/officeDocument/2006/relationships/image" Target="../media/image42.gif"/><Relationship Id="rId7" Type="http://schemas.openxmlformats.org/officeDocument/2006/relationships/image" Target="../media/image43.gif"/><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4.png"/></Relationships>
</file>

<file path=ppt/slides/_rels/slide13.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5.gif"/><Relationship Id="rId4" Type="http://schemas.openxmlformats.org/officeDocument/2006/relationships/hyperlink" Target="https://earth.bsc.es/gitlab/es/hermesv3_gr" TargetMode="External"/><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5" Type="http://schemas.openxmlformats.org/officeDocument/2006/relationships/image" Target="../media/image56.emf"/><Relationship Id="rId6" Type="http://schemas.openxmlformats.org/officeDocument/2006/relationships/image" Target="../media/image57.png"/><Relationship Id="rId7" Type="http://schemas.openxmlformats.org/officeDocument/2006/relationships/image" Target="../media/image58.gif"/><Relationship Id="rId8" Type="http://schemas.openxmlformats.org/officeDocument/2006/relationships/image" Target="../media/image59.png"/><Relationship Id="rId9" Type="http://schemas.openxmlformats.org/officeDocument/2006/relationships/image" Target="../media/image60.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1" Type="http://schemas.openxmlformats.org/officeDocument/2006/relationships/image" Target="../media/image68.tiff"/><Relationship Id="rId12" Type="http://schemas.openxmlformats.org/officeDocument/2006/relationships/image" Target="../media/image69.tiff"/><Relationship Id="rId13" Type="http://schemas.openxmlformats.org/officeDocument/2006/relationships/image" Target="../media/image70.png"/><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54.jpeg"/><Relationship Id="rId4" Type="http://schemas.openxmlformats.org/officeDocument/2006/relationships/image" Target="../media/image61.gif"/><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tiff"/><Relationship Id="rId10" Type="http://schemas.openxmlformats.org/officeDocument/2006/relationships/image" Target="../media/image6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jp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77.png"/><Relationship Id="rId5" Type="http://schemas.openxmlformats.org/officeDocument/2006/relationships/image" Target="../media/image84.jpg"/><Relationship Id="rId6" Type="http://schemas.openxmlformats.org/officeDocument/2006/relationships/image" Target="../media/image85.png"/><Relationship Id="rId7"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30.jpeg"/><Relationship Id="rId5" Type="http://schemas.openxmlformats.org/officeDocument/2006/relationships/image" Target="../media/image31.gif"/><Relationship Id="rId6" Type="http://schemas.openxmlformats.org/officeDocument/2006/relationships/image" Target="../media/image77.png"/><Relationship Id="rId7" Type="http://schemas.openxmlformats.org/officeDocument/2006/relationships/image" Target="../media/image95.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gif"/><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hyperlink" Target="http://icap.atmos.und.edu/" TargetMode="External"/><Relationship Id="rId6" Type="http://schemas.openxmlformats.org/officeDocument/2006/relationships/hyperlink" Target="http://www.bsc.es/caliope" TargetMode="External"/><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1" Type="http://schemas.openxmlformats.org/officeDocument/2006/relationships/image" Target="../media/image24.jpeg"/><Relationship Id="rId12" Type="http://schemas.openxmlformats.org/officeDocument/2006/relationships/image" Target="../media/image25.jpeg"/><Relationship Id="rId13"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gif"/><Relationship Id="rId6" Type="http://schemas.openxmlformats.org/officeDocument/2006/relationships/hyperlink" Target="http://dust.aemet.es/" TargetMode="External"/><Relationship Id="rId7" Type="http://schemas.openxmlformats.org/officeDocument/2006/relationships/image" Target="../media/image32.gif"/><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7"/>
          <p:cNvSpPr txBox="1">
            <a:spLocks noGrp="1"/>
          </p:cNvSpPr>
          <p:nvPr>
            <p:ph type="ctrTitle"/>
          </p:nvPr>
        </p:nvSpPr>
        <p:spPr>
          <a:xfrm>
            <a:off x="3474817" y="2268146"/>
            <a:ext cx="5627915" cy="299882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4890"/>
              </a:buClr>
              <a:buSzPts val="5200"/>
              <a:buFont typeface="Calibri"/>
              <a:buNone/>
            </a:pPr>
            <a:r>
              <a:rPr lang="en-GB" sz="4600" dirty="0" smtClean="0"/>
              <a:t>BSC’s contribution to CAMS and associated activities</a:t>
            </a:r>
            <a:r>
              <a:rPr lang="en-GB" sz="4600" dirty="0"/>
              <a:t/>
            </a:r>
            <a:br>
              <a:rPr lang="en-GB" sz="4600" dirty="0"/>
            </a:br>
            <a:endParaRPr sz="4600" b="0" dirty="0"/>
          </a:p>
        </p:txBody>
      </p:sp>
      <p:sp>
        <p:nvSpPr>
          <p:cNvPr id="36" name="Google Shape;36;p7"/>
          <p:cNvSpPr txBox="1">
            <a:spLocks noGrp="1"/>
          </p:cNvSpPr>
          <p:nvPr>
            <p:ph type="body" idx="3"/>
          </p:nvPr>
        </p:nvSpPr>
        <p:spPr>
          <a:xfrm>
            <a:off x="3527200" y="6064688"/>
            <a:ext cx="5131718" cy="487533"/>
          </a:xfrm>
          <a:prstGeom prst="rect">
            <a:avLst/>
          </a:prstGeom>
          <a:noFill/>
          <a:ln>
            <a:noFill/>
          </a:ln>
        </p:spPr>
        <p:txBody>
          <a:bodyPr spcFirstLastPara="1" wrap="square" lIns="91425" tIns="45700" rIns="91425" bIns="45700" anchor="ctr" anchorCtr="0">
            <a:noAutofit/>
          </a:bodyPr>
          <a:lstStyle/>
          <a:p>
            <a:pPr marL="0" indent="0">
              <a:spcBef>
                <a:spcPts val="0"/>
              </a:spcBef>
              <a:buSzPts val="1800"/>
            </a:pPr>
            <a:r>
              <a:rPr lang="en-US" sz="1800" dirty="0"/>
              <a:t>Workshop on Copernicus climate change and atmosphere monitoring </a:t>
            </a:r>
            <a:r>
              <a:rPr lang="en-US" sz="1800" dirty="0" smtClean="0"/>
              <a:t>services</a:t>
            </a:r>
          </a:p>
        </p:txBody>
      </p:sp>
      <p:sp>
        <p:nvSpPr>
          <p:cNvPr id="37" name="Google Shape;37;p7"/>
          <p:cNvSpPr txBox="1">
            <a:spLocks noGrp="1"/>
          </p:cNvSpPr>
          <p:nvPr>
            <p:ph type="body" idx="3"/>
          </p:nvPr>
        </p:nvSpPr>
        <p:spPr>
          <a:xfrm>
            <a:off x="3499840" y="4758269"/>
            <a:ext cx="5026946" cy="101740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4890"/>
              </a:buClr>
              <a:buSzPts val="1800"/>
              <a:buNone/>
            </a:pPr>
            <a:endParaRPr lang="en-GB" sz="1800" i="1" dirty="0" smtClean="0"/>
          </a:p>
          <a:p>
            <a:pPr marL="0" lvl="0" indent="0" algn="l" rtl="0">
              <a:lnSpc>
                <a:spcPct val="90000"/>
              </a:lnSpc>
              <a:spcBef>
                <a:spcPts val="0"/>
              </a:spcBef>
              <a:spcAft>
                <a:spcPts val="0"/>
              </a:spcAft>
              <a:buClr>
                <a:srgbClr val="004890"/>
              </a:buClr>
              <a:buSzPts val="1800"/>
              <a:buNone/>
            </a:pPr>
            <a:r>
              <a:rPr lang="en-GB" sz="2500" b="1" i="1" dirty="0" smtClean="0"/>
              <a:t>Carlos Pérez García-Pando</a:t>
            </a:r>
          </a:p>
          <a:p>
            <a:pPr marL="0" lvl="0" indent="0" algn="l" rtl="0">
              <a:lnSpc>
                <a:spcPct val="90000"/>
              </a:lnSpc>
              <a:spcBef>
                <a:spcPts val="0"/>
              </a:spcBef>
              <a:spcAft>
                <a:spcPts val="0"/>
              </a:spcAft>
              <a:buClr>
                <a:srgbClr val="004890"/>
              </a:buClr>
              <a:buSzPts val="1800"/>
              <a:buNone/>
            </a:pPr>
            <a:r>
              <a:rPr lang="en-GB" sz="1800" i="1" dirty="0" smtClean="0"/>
              <a:t>Atmospheric Composition Group</a:t>
            </a:r>
          </a:p>
          <a:p>
            <a:pPr marL="0" lvl="0" indent="0" algn="l" rtl="0">
              <a:lnSpc>
                <a:spcPct val="90000"/>
              </a:lnSpc>
              <a:spcBef>
                <a:spcPts val="0"/>
              </a:spcBef>
              <a:spcAft>
                <a:spcPts val="0"/>
              </a:spcAft>
              <a:buClr>
                <a:srgbClr val="004890"/>
              </a:buClr>
              <a:buSzPts val="1800"/>
              <a:buNone/>
            </a:pPr>
            <a:r>
              <a:rPr lang="en-GB" sz="1800" i="1" dirty="0" smtClean="0"/>
              <a:t>Department of Earth Sciences</a:t>
            </a:r>
            <a:endParaRPr lang="en-GB" sz="1800" i="1" dirty="0"/>
          </a:p>
          <a:p>
            <a:pPr marL="0" lvl="0" indent="0" algn="l" rtl="0">
              <a:lnSpc>
                <a:spcPct val="90000"/>
              </a:lnSpc>
              <a:spcBef>
                <a:spcPts val="0"/>
              </a:spcBef>
              <a:spcAft>
                <a:spcPts val="0"/>
              </a:spcAft>
              <a:buClr>
                <a:srgbClr val="004890"/>
              </a:buClr>
              <a:buSzPts val="1800"/>
              <a:buNone/>
            </a:pPr>
            <a:r>
              <a:rPr lang="en-GB" sz="1800" i="1" dirty="0" smtClean="0"/>
              <a:t>Barcelona </a:t>
            </a:r>
            <a:r>
              <a:rPr lang="en-GB" sz="1800" i="1" dirty="0"/>
              <a:t>Supercomputing </a:t>
            </a:r>
            <a:r>
              <a:rPr lang="en-GB" sz="1800" i="1" dirty="0" err="1"/>
              <a:t>Center</a:t>
            </a:r>
            <a:r>
              <a:rPr lang="en-GB" sz="1800" i="1" dirty="0"/>
              <a:t> (BSC)</a:t>
            </a:r>
            <a:endParaRPr sz="1800" i="1" dirty="0"/>
          </a:p>
          <a:p>
            <a:pPr marL="0" lvl="0" indent="0" algn="l" rtl="0">
              <a:lnSpc>
                <a:spcPct val="90000"/>
              </a:lnSpc>
              <a:spcBef>
                <a:spcPts val="1000"/>
              </a:spcBef>
              <a:spcAft>
                <a:spcPts val="0"/>
              </a:spcAft>
              <a:buClr>
                <a:srgbClr val="004890"/>
              </a:buClr>
              <a:buSzPts val="1800"/>
              <a:buNone/>
            </a:pPr>
            <a:endParaRPr sz="1800" i="1" dirty="0"/>
          </a:p>
        </p:txBody>
      </p:sp>
      <p:pic>
        <p:nvPicPr>
          <p:cNvPr id="5" name="Google Shape;264;p23"/>
          <p:cNvPicPr preferRelativeResize="0"/>
          <p:nvPr/>
        </p:nvPicPr>
        <p:blipFill rotWithShape="1">
          <a:blip r:embed="rId3">
            <a:alphaModFix/>
          </a:blip>
          <a:srcRect/>
          <a:stretch/>
        </p:blipFill>
        <p:spPr>
          <a:xfrm>
            <a:off x="6260554" y="1439434"/>
            <a:ext cx="2396777" cy="652221"/>
          </a:xfrm>
          <a:prstGeom prst="rect">
            <a:avLst/>
          </a:prstGeom>
          <a:noFill/>
          <a:ln>
            <a:noFill/>
          </a:ln>
        </p:spPr>
      </p:pic>
      <p:sp>
        <p:nvSpPr>
          <p:cNvPr id="2" name="Rectangle 1"/>
          <p:cNvSpPr/>
          <p:nvPr/>
        </p:nvSpPr>
        <p:spPr>
          <a:xfrm>
            <a:off x="162289" y="6137638"/>
            <a:ext cx="2675732" cy="341632"/>
          </a:xfrm>
          <a:prstGeom prst="rect">
            <a:avLst/>
          </a:prstGeom>
          <a:noFill/>
          <a:ln>
            <a:noFill/>
          </a:ln>
        </p:spPr>
        <p:txBody>
          <a:bodyPr spcFirstLastPara="1" wrap="square" lIns="91425" tIns="45700" rIns="91425" bIns="45700" anchor="ctr" anchorCtr="0">
            <a:noAutofit/>
          </a:bodyPr>
          <a:lstStyle/>
          <a:p>
            <a:pPr>
              <a:lnSpc>
                <a:spcPct val="90000"/>
              </a:lnSpc>
              <a:buClr>
                <a:srgbClr val="004890"/>
              </a:buClr>
              <a:buSzPts val="1800"/>
            </a:pPr>
            <a:r>
              <a:rPr lang="en-US" sz="1800" dirty="0">
                <a:solidFill>
                  <a:schemeClr val="bg1"/>
                </a:solidFill>
                <a:latin typeface="Calibri"/>
                <a:ea typeface="Calibri"/>
                <a:cs typeface="Calibri"/>
                <a:sym typeface="Calibri"/>
              </a:rPr>
              <a:t>Santander</a:t>
            </a:r>
            <a:r>
              <a:rPr lang="en-US" sz="1800">
                <a:solidFill>
                  <a:schemeClr val="bg1"/>
                </a:solidFill>
                <a:latin typeface="Calibri"/>
                <a:ea typeface="Calibri"/>
                <a:cs typeface="Calibri"/>
                <a:sym typeface="Calibri"/>
              </a:rPr>
              <a:t>, </a:t>
            </a:r>
            <a:r>
              <a:rPr lang="en-US" sz="1800" smtClean="0">
                <a:solidFill>
                  <a:schemeClr val="bg1"/>
                </a:solidFill>
                <a:latin typeface="Calibri"/>
                <a:ea typeface="Calibri"/>
                <a:cs typeface="Calibri"/>
                <a:sym typeface="Calibri"/>
              </a:rPr>
              <a:t>19 March </a:t>
            </a:r>
            <a:r>
              <a:rPr lang="en-US" sz="1800" dirty="0">
                <a:solidFill>
                  <a:schemeClr val="bg1"/>
                </a:solidFill>
                <a:latin typeface="Calibri"/>
                <a:ea typeface="Calibri"/>
                <a:cs typeface="Calibri"/>
                <a:sym typeface="Calibri"/>
              </a:rPr>
              <a:t>2019</a:t>
            </a:r>
            <a:endParaRPr lang="en-US" sz="1800" dirty="0">
              <a:solidFill>
                <a:schemeClr val="bg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17893"/>
            <a:ext cx="9143999" cy="838397"/>
          </a:xfrm>
        </p:spPr>
        <p:txBody>
          <a:bodyPr vert="horz" lIns="91440" tIns="45720" rIns="91440" bIns="45720" rtlCol="0" anchor="ctr">
            <a:noAutofit/>
          </a:bodyPr>
          <a:lstStyle/>
          <a:p>
            <a:pPr>
              <a:lnSpc>
                <a:spcPct val="90000"/>
              </a:lnSpc>
              <a:spcBef>
                <a:spcPct val="0"/>
              </a:spcBef>
            </a:pPr>
            <a:r>
              <a:rPr lang="es-ES" sz="3419" kern="1200" dirty="0">
                <a:solidFill>
                  <a:schemeClr val="accent1"/>
                </a:solidFill>
                <a:latin typeface="+mn-lt"/>
                <a:ea typeface="+mj-ea"/>
                <a:cs typeface="+mj-cs"/>
              </a:rPr>
              <a:t>CAMS-81: </a:t>
            </a:r>
            <a:r>
              <a:rPr lang="en-GB" sz="3419" kern="1200" dirty="0">
                <a:solidFill>
                  <a:schemeClr val="accent1"/>
                </a:solidFill>
                <a:latin typeface="+mn-lt"/>
                <a:ea typeface="+mj-ea"/>
                <a:cs typeface="+mj-cs"/>
              </a:rPr>
              <a:t>global </a:t>
            </a:r>
            <a:r>
              <a:rPr lang="en-GB" sz="3419" kern="1200" dirty="0">
                <a:solidFill>
                  <a:schemeClr val="accent1"/>
                </a:solidFill>
                <a:latin typeface="+mn-lt"/>
                <a:ea typeface="+mj-ea"/>
                <a:cs typeface="+mj-cs"/>
              </a:rPr>
              <a:t>and regional emissions</a:t>
            </a:r>
            <a:r>
              <a:rPr lang="es-ES" sz="3419" kern="1200" dirty="0">
                <a:solidFill>
                  <a:schemeClr val="accent1"/>
                </a:solidFill>
                <a:latin typeface="+mn-lt"/>
                <a:ea typeface="+mj-ea"/>
                <a:cs typeface="+mj-cs"/>
              </a:rPr>
              <a:t> </a:t>
            </a:r>
            <a:endParaRPr lang="es-ES" sz="3419" kern="1200" dirty="0">
              <a:solidFill>
                <a:schemeClr val="accent1"/>
              </a:solidFill>
              <a:latin typeface="+mn-lt"/>
              <a:ea typeface="+mj-ea"/>
              <a:cs typeface="+mj-cs"/>
            </a:endParaRPr>
          </a:p>
        </p:txBody>
      </p:sp>
      <p:sp>
        <p:nvSpPr>
          <p:cNvPr id="5" name="TextBox 4"/>
          <p:cNvSpPr txBox="1"/>
          <p:nvPr/>
        </p:nvSpPr>
        <p:spPr>
          <a:xfrm>
            <a:off x="-8164" y="1100101"/>
            <a:ext cx="9143999" cy="707886"/>
          </a:xfrm>
          <a:prstGeom prst="rect">
            <a:avLst/>
          </a:prstGeom>
          <a:noFill/>
        </p:spPr>
        <p:txBody>
          <a:bodyPr wrap="square" rtlCol="0">
            <a:spAutoFit/>
          </a:bodyPr>
          <a:lstStyle/>
          <a:p>
            <a:pPr algn="ctr"/>
            <a:r>
              <a:rPr lang="en-GB" sz="2000" dirty="0" smtClean="0"/>
              <a:t>To provide </a:t>
            </a:r>
            <a:r>
              <a:rPr lang="en-GB" sz="2000" b="1" dirty="0"/>
              <a:t>gridded distributions of </a:t>
            </a:r>
            <a:r>
              <a:rPr lang="en-GB" sz="2000" b="1" dirty="0" smtClean="0"/>
              <a:t>annual anthropogenic </a:t>
            </a:r>
            <a:r>
              <a:rPr lang="en-GB" sz="2000" b="1" dirty="0"/>
              <a:t>(global and Europe) and natural </a:t>
            </a:r>
            <a:r>
              <a:rPr lang="en-GB" sz="2000" b="1" dirty="0" smtClean="0"/>
              <a:t>emissions</a:t>
            </a:r>
            <a:r>
              <a:rPr lang="en-GB" sz="2000" dirty="0" smtClean="0"/>
              <a:t> and deliver </a:t>
            </a:r>
            <a:r>
              <a:rPr lang="en-GB" sz="2000" b="1" dirty="0"/>
              <a:t>monthly, weekly and diurnal temporal </a:t>
            </a:r>
            <a:r>
              <a:rPr lang="en-GB" sz="2000" b="1" dirty="0" smtClean="0"/>
              <a:t>profiles</a:t>
            </a:r>
            <a:r>
              <a:rPr lang="en-GB" sz="2000" dirty="0"/>
              <a:t>.</a:t>
            </a:r>
          </a:p>
        </p:txBody>
      </p:sp>
      <p:pic>
        <p:nvPicPr>
          <p:cNvPr id="6" name="Picture 5" descr="Archer:Users:granier:Desktop:a1.png"/>
          <p:cNvPicPr/>
          <p:nvPr/>
        </p:nvPicPr>
        <p:blipFill>
          <a:blip r:embed="rId3">
            <a:extLst>
              <a:ext uri="{28A0092B-C50C-407E-A947-70E740481C1C}">
                <a14:useLocalDpi xmlns:a14="http://schemas.microsoft.com/office/drawing/2010/main" val="0"/>
              </a:ext>
            </a:extLst>
          </a:blip>
          <a:srcRect/>
          <a:stretch>
            <a:fillRect/>
          </a:stretch>
        </p:blipFill>
        <p:spPr bwMode="auto">
          <a:xfrm>
            <a:off x="558800" y="2082799"/>
            <a:ext cx="6162198" cy="4277243"/>
          </a:xfrm>
          <a:prstGeom prst="rect">
            <a:avLst/>
          </a:prstGeom>
          <a:noFill/>
          <a:ln>
            <a:noFill/>
          </a:ln>
        </p:spPr>
      </p:pic>
      <p:sp>
        <p:nvSpPr>
          <p:cNvPr id="22" name="Rectangle 21"/>
          <p:cNvSpPr/>
          <p:nvPr/>
        </p:nvSpPr>
        <p:spPr>
          <a:xfrm>
            <a:off x="698500" y="3441700"/>
            <a:ext cx="1231900" cy="10033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6972917" y="2516116"/>
            <a:ext cx="1937626" cy="3236917"/>
            <a:chOff x="6884017" y="2007669"/>
            <a:chExt cx="1937626" cy="3236917"/>
          </a:xfrm>
        </p:grpSpPr>
        <p:pic>
          <p:nvPicPr>
            <p:cNvPr id="21" name="Picture 20"/>
            <p:cNvPicPr>
              <a:picLocks noChangeAspect="1"/>
            </p:cNvPicPr>
            <p:nvPr/>
          </p:nvPicPr>
          <p:blipFill>
            <a:blip r:embed="rId4"/>
            <a:stretch>
              <a:fillRect/>
            </a:stretch>
          </p:blipFill>
          <p:spPr>
            <a:xfrm>
              <a:off x="6884017" y="2007669"/>
              <a:ext cx="1053443" cy="1053443"/>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82957" t="31778" r="5793" b="29574"/>
            <a:stretch/>
          </p:blipFill>
          <p:spPr>
            <a:xfrm>
              <a:off x="8202392" y="3875555"/>
              <a:ext cx="619251" cy="1329599"/>
            </a:xfrm>
            <a:prstGeom prst="rect">
              <a:avLst/>
            </a:prstGeom>
          </p:spPr>
        </p:pic>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l="17084" t="59222" r="71308" b="35222"/>
            <a:stretch/>
          </p:blipFill>
          <p:spPr>
            <a:xfrm>
              <a:off x="6884017" y="4587430"/>
              <a:ext cx="1061404" cy="317500"/>
            </a:xfrm>
            <a:prstGeom prst="rect">
              <a:avLst/>
            </a:prstGeom>
          </p:spPr>
        </p:pic>
        <p:pic>
          <p:nvPicPr>
            <p:cNvPr id="25" name="Picture 24"/>
            <p:cNvPicPr>
              <a:picLocks noChangeAspect="1"/>
            </p:cNvPicPr>
            <p:nvPr/>
          </p:nvPicPr>
          <p:blipFill rotWithShape="1">
            <a:blip r:embed="rId6">
              <a:extLst>
                <a:ext uri="{28A0092B-C50C-407E-A947-70E740481C1C}">
                  <a14:useLocalDpi xmlns:a14="http://schemas.microsoft.com/office/drawing/2010/main" val="0"/>
                </a:ext>
              </a:extLst>
            </a:blip>
            <a:srcRect l="50458" t="59104" r="31903" b="34007"/>
            <a:stretch/>
          </p:blipFill>
          <p:spPr>
            <a:xfrm>
              <a:off x="6884017" y="3172168"/>
              <a:ext cx="1612900" cy="393700"/>
            </a:xfrm>
            <a:prstGeom prst="rect">
              <a:avLst/>
            </a:prstGeom>
          </p:spPr>
        </p:pic>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l="17084" t="34556" r="71308" b="55889"/>
            <a:stretch/>
          </p:blipFill>
          <p:spPr>
            <a:xfrm>
              <a:off x="6884017" y="3782272"/>
              <a:ext cx="1061404" cy="546100"/>
            </a:xfrm>
            <a:prstGeom prst="rect">
              <a:avLst/>
            </a:prstGeom>
          </p:spPr>
        </p:pic>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l="17084" t="83001" r="71308" b="10554"/>
            <a:stretch/>
          </p:blipFill>
          <p:spPr>
            <a:xfrm>
              <a:off x="6884017" y="4299720"/>
              <a:ext cx="1061404" cy="368300"/>
            </a:xfrm>
            <a:prstGeom prst="rect">
              <a:avLst/>
            </a:prstGeom>
          </p:spPr>
        </p:pic>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l="50458" t="37223" r="36907" b="56555"/>
            <a:stretch/>
          </p:blipFill>
          <p:spPr>
            <a:xfrm>
              <a:off x="6884017" y="4888986"/>
              <a:ext cx="1155356" cy="355600"/>
            </a:xfrm>
            <a:prstGeom prst="rect">
              <a:avLst/>
            </a:prstGeom>
          </p:spPr>
        </p:pic>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50458" t="83107" r="37611" b="11337"/>
            <a:stretch/>
          </p:blipFill>
          <p:spPr>
            <a:xfrm>
              <a:off x="6884017" y="3558055"/>
              <a:ext cx="1090948" cy="317500"/>
            </a:xfrm>
            <a:prstGeom prst="rect">
              <a:avLst/>
            </a:prstGeom>
          </p:spPr>
        </p:pic>
      </p:grpSp>
    </p:spTree>
    <p:extLst>
      <p:ext uri="{BB962C8B-B14F-4D97-AF65-F5344CB8AC3E}">
        <p14:creationId xmlns:p14="http://schemas.microsoft.com/office/powerpoint/2010/main" val="1365347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5387" y="3148026"/>
            <a:ext cx="2823153" cy="1896805"/>
          </a:xfrm>
          <a:prstGeom prst="rect">
            <a:avLst/>
          </a:prstGeom>
        </p:spPr>
      </p:pic>
      <p:sp>
        <p:nvSpPr>
          <p:cNvPr id="2" name="Título 1"/>
          <p:cNvSpPr>
            <a:spLocks noGrp="1"/>
          </p:cNvSpPr>
          <p:nvPr>
            <p:ph type="title"/>
          </p:nvPr>
        </p:nvSpPr>
        <p:spPr>
          <a:xfrm>
            <a:off x="449037" y="218248"/>
            <a:ext cx="8229598" cy="745215"/>
          </a:xfrm>
        </p:spPr>
        <p:txBody>
          <a:bodyPr vert="horz" lIns="91440" tIns="45720" rIns="91440" bIns="45720" rtlCol="0" anchor="ctr">
            <a:noAutofit/>
          </a:bodyPr>
          <a:lstStyle/>
          <a:p>
            <a:pPr>
              <a:lnSpc>
                <a:spcPct val="90000"/>
              </a:lnSpc>
              <a:spcBef>
                <a:spcPct val="0"/>
              </a:spcBef>
            </a:pPr>
            <a:r>
              <a:rPr lang="es-ES" sz="3419" kern="1200" dirty="0">
                <a:solidFill>
                  <a:schemeClr val="accent1"/>
                </a:solidFill>
                <a:latin typeface="+mn-lt"/>
                <a:ea typeface="+mj-ea"/>
                <a:cs typeface="+mj-cs"/>
              </a:rPr>
              <a:t>CAMS-81</a:t>
            </a:r>
            <a:r>
              <a:rPr lang="es-ES" sz="3419" kern="1200" dirty="0">
                <a:solidFill>
                  <a:schemeClr val="accent1"/>
                </a:solidFill>
                <a:latin typeface="+mn-lt"/>
                <a:ea typeface="+mj-ea"/>
                <a:cs typeface="+mj-cs"/>
              </a:rPr>
              <a:t>: new temporal </a:t>
            </a:r>
            <a:r>
              <a:rPr lang="es-ES" sz="3419" kern="1200" dirty="0" err="1">
                <a:solidFill>
                  <a:schemeClr val="accent1"/>
                </a:solidFill>
                <a:latin typeface="+mn-lt"/>
                <a:ea typeface="+mj-ea"/>
                <a:cs typeface="+mj-cs"/>
              </a:rPr>
              <a:t>profiles</a:t>
            </a:r>
            <a:endParaRPr lang="es-ES" sz="3419" kern="1200" dirty="0">
              <a:solidFill>
                <a:schemeClr val="accent1"/>
              </a:solidFill>
              <a:latin typeface="+mn-lt"/>
              <a:ea typeface="+mj-ea"/>
              <a:cs typeface="+mj-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03" y="4032072"/>
            <a:ext cx="2790546" cy="187489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2119" y="4032072"/>
            <a:ext cx="2790546" cy="1874899"/>
          </a:xfrm>
          <a:prstGeom prst="rect">
            <a:avLst/>
          </a:prstGeom>
        </p:spPr>
      </p:pic>
      <p:sp>
        <p:nvSpPr>
          <p:cNvPr id="7" name="Rectangle 6"/>
          <p:cNvSpPr/>
          <p:nvPr/>
        </p:nvSpPr>
        <p:spPr>
          <a:xfrm>
            <a:off x="27303" y="3894592"/>
            <a:ext cx="2790546" cy="307777"/>
          </a:xfrm>
          <a:prstGeom prst="rect">
            <a:avLst/>
          </a:prstGeom>
          <a:solidFill>
            <a:schemeClr val="bg1"/>
          </a:solidFill>
        </p:spPr>
        <p:txBody>
          <a:bodyPr wrap="square">
            <a:spAutoFit/>
          </a:bodyPr>
          <a:lstStyle/>
          <a:p>
            <a:pPr algn="ctr"/>
            <a:r>
              <a:rPr lang="en-GB" sz="1400" b="1" dirty="0" smtClean="0"/>
              <a:t>Annual </a:t>
            </a:r>
            <a:r>
              <a:rPr lang="en-GB" sz="1400" b="1" dirty="0"/>
              <a:t>emissions</a:t>
            </a:r>
          </a:p>
        </p:txBody>
      </p:sp>
      <p:sp>
        <p:nvSpPr>
          <p:cNvPr id="8" name="Rectangle 7"/>
          <p:cNvSpPr/>
          <p:nvPr/>
        </p:nvSpPr>
        <p:spPr>
          <a:xfrm>
            <a:off x="6335510" y="3894592"/>
            <a:ext cx="2687156" cy="307777"/>
          </a:xfrm>
          <a:prstGeom prst="rect">
            <a:avLst/>
          </a:prstGeom>
          <a:solidFill>
            <a:schemeClr val="bg1"/>
          </a:solidFill>
        </p:spPr>
        <p:txBody>
          <a:bodyPr wrap="square">
            <a:spAutoFit/>
          </a:bodyPr>
          <a:lstStyle/>
          <a:p>
            <a:pPr algn="ctr"/>
            <a:r>
              <a:rPr lang="en-GB" sz="1400" b="1" dirty="0" smtClean="0"/>
              <a:t>Hourly </a:t>
            </a:r>
            <a:r>
              <a:rPr lang="en-GB" sz="1400" b="1" dirty="0"/>
              <a:t>emissions</a:t>
            </a:r>
          </a:p>
        </p:txBody>
      </p:sp>
      <p:sp>
        <p:nvSpPr>
          <p:cNvPr id="9" name="Rectangle 8"/>
          <p:cNvSpPr/>
          <p:nvPr/>
        </p:nvSpPr>
        <p:spPr>
          <a:xfrm>
            <a:off x="27303" y="932957"/>
            <a:ext cx="8995362" cy="1538883"/>
          </a:xfrm>
          <a:prstGeom prst="rect">
            <a:avLst/>
          </a:prstGeom>
        </p:spPr>
        <p:txBody>
          <a:bodyPr wrap="square">
            <a:spAutoFit/>
          </a:bodyPr>
          <a:lstStyle/>
          <a:p>
            <a:r>
              <a:rPr lang="en-US" sz="2000" dirty="0"/>
              <a:t>Development of </a:t>
            </a:r>
            <a:r>
              <a:rPr lang="en-US" sz="2000" dirty="0" smtClean="0"/>
              <a:t>gridded temporal profiles that take into account differences across:</a:t>
            </a:r>
          </a:p>
          <a:p>
            <a:endParaRPr lang="en-US" sz="2000" dirty="0" smtClean="0"/>
          </a:p>
          <a:p>
            <a:pPr marL="285750" indent="-285750">
              <a:buFont typeface="Arial" panose="020B0604020202020204" pitchFamily="34" charset="0"/>
              <a:buChar char="•"/>
            </a:pPr>
            <a:r>
              <a:rPr lang="en-US" dirty="0"/>
              <a:t>Sources </a:t>
            </a:r>
            <a:r>
              <a:rPr lang="en-US" dirty="0" smtClean="0"/>
              <a:t>(</a:t>
            </a:r>
            <a:r>
              <a:rPr lang="en-US" dirty="0"/>
              <a:t>e</a:t>
            </a:r>
            <a:r>
              <a:rPr lang="en-US" dirty="0" smtClean="0"/>
              <a:t>nergy and manufacturing </a:t>
            </a:r>
            <a:r>
              <a:rPr lang="en-US" dirty="0"/>
              <a:t>industry, </a:t>
            </a:r>
            <a:r>
              <a:rPr lang="en-US" dirty="0" smtClean="0"/>
              <a:t>residential </a:t>
            </a:r>
            <a:r>
              <a:rPr lang="en-US" dirty="0"/>
              <a:t>combustion, </a:t>
            </a:r>
            <a:r>
              <a:rPr lang="en-US" dirty="0" smtClean="0"/>
              <a:t>traffic and agriculture)</a:t>
            </a:r>
          </a:p>
          <a:p>
            <a:pPr marL="285750" indent="-285750">
              <a:buFont typeface="Arial" panose="020B0604020202020204" pitchFamily="34" charset="0"/>
              <a:buChar char="•"/>
            </a:pPr>
            <a:r>
              <a:rPr lang="en-US" dirty="0" smtClean="0"/>
              <a:t>Countries and regions (climatological and sociodemographic aspects)</a:t>
            </a:r>
          </a:p>
          <a:p>
            <a:pPr marL="285750" indent="-285750">
              <a:buFont typeface="Arial" panose="020B0604020202020204" pitchFamily="34" charset="0"/>
              <a:buChar char="•"/>
            </a:pPr>
            <a:r>
              <a:rPr lang="en-US" dirty="0" smtClean="0"/>
              <a:t>Pollutants (NO</a:t>
            </a:r>
            <a:r>
              <a:rPr lang="en-US" baseline="-25000" dirty="0" smtClean="0"/>
              <a:t>x</a:t>
            </a:r>
            <a:r>
              <a:rPr lang="en-US" dirty="0" smtClean="0"/>
              <a:t>, CO, NMVOC, NH</a:t>
            </a:r>
            <a:r>
              <a:rPr lang="en-US" baseline="-25000" dirty="0" smtClean="0"/>
              <a:t>3</a:t>
            </a:r>
            <a:r>
              <a:rPr lang="en-US" dirty="0" smtClean="0"/>
              <a:t>, </a:t>
            </a:r>
            <a:r>
              <a:rPr lang="en-US" dirty="0" err="1" smtClean="0"/>
              <a:t>SO</a:t>
            </a:r>
            <a:r>
              <a:rPr lang="en-US" baseline="-25000" dirty="0" err="1" smtClean="0"/>
              <a:t>x</a:t>
            </a:r>
            <a:r>
              <a:rPr lang="en-US" dirty="0" smtClean="0"/>
              <a:t>, PM</a:t>
            </a:r>
            <a:r>
              <a:rPr lang="en-US" baseline="-25000" dirty="0" smtClean="0"/>
              <a:t>10</a:t>
            </a:r>
            <a:r>
              <a:rPr lang="en-US" dirty="0" smtClean="0"/>
              <a:t>, PM</a:t>
            </a:r>
            <a:r>
              <a:rPr lang="en-US" baseline="-25000" dirty="0" smtClean="0"/>
              <a:t>2.5</a:t>
            </a:r>
            <a:r>
              <a:rPr lang="en-US" dirty="0" smtClean="0"/>
              <a:t>, CO</a:t>
            </a:r>
            <a:r>
              <a:rPr lang="en-US" baseline="-25000" dirty="0" smtClean="0"/>
              <a:t>2</a:t>
            </a:r>
            <a:r>
              <a:rPr lang="en-US" dirty="0" smtClean="0"/>
              <a:t> and CH</a:t>
            </a:r>
            <a:r>
              <a:rPr lang="en-US" baseline="-25000" dirty="0" smtClean="0"/>
              <a:t>4</a:t>
            </a:r>
            <a:r>
              <a:rPr lang="en-US" dirty="0" smtClean="0"/>
              <a:t>)</a:t>
            </a:r>
            <a:endParaRPr lang="en-US" sz="2000" dirty="0"/>
          </a:p>
        </p:txBody>
      </p:sp>
      <p:sp>
        <p:nvSpPr>
          <p:cNvPr id="19" name="Rectangle 18"/>
          <p:cNvSpPr/>
          <p:nvPr/>
        </p:nvSpPr>
        <p:spPr>
          <a:xfrm>
            <a:off x="1970037" y="2732293"/>
            <a:ext cx="4294151" cy="307777"/>
          </a:xfrm>
          <a:prstGeom prst="rect">
            <a:avLst/>
          </a:prstGeom>
          <a:solidFill>
            <a:schemeClr val="bg1"/>
          </a:solidFill>
        </p:spPr>
        <p:txBody>
          <a:bodyPr wrap="square">
            <a:spAutoFit/>
          </a:bodyPr>
          <a:lstStyle/>
          <a:p>
            <a:pPr algn="ctr"/>
            <a:r>
              <a:rPr lang="en-GB" sz="1400" b="1" dirty="0" smtClean="0"/>
              <a:t>Monthly, daily, weekly and hourly profiles</a:t>
            </a:r>
            <a:endParaRPr lang="en-GB" sz="1400" b="1" dirty="0"/>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6026" y="4000399"/>
            <a:ext cx="2787893" cy="187311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7835" y="4887147"/>
            <a:ext cx="2787893" cy="1873116"/>
          </a:xfrm>
          <a:prstGeom prst="rect">
            <a:avLst/>
          </a:prstGeom>
        </p:spPr>
      </p:pic>
      <p:sp>
        <p:nvSpPr>
          <p:cNvPr id="20" name="Right Arrow 19"/>
          <p:cNvSpPr/>
          <p:nvPr/>
        </p:nvSpPr>
        <p:spPr>
          <a:xfrm>
            <a:off x="5940152" y="4789501"/>
            <a:ext cx="648072"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1" name="Right Arrow 20"/>
          <p:cNvSpPr/>
          <p:nvPr/>
        </p:nvSpPr>
        <p:spPr>
          <a:xfrm>
            <a:off x="2627784" y="4789501"/>
            <a:ext cx="648072"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809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ctr">
            <a:noAutofit/>
          </a:bodyPr>
          <a:lstStyle/>
          <a:p>
            <a:pPr>
              <a:lnSpc>
                <a:spcPct val="90000"/>
              </a:lnSpc>
              <a:spcBef>
                <a:spcPct val="0"/>
              </a:spcBef>
            </a:pPr>
            <a:r>
              <a:rPr lang="en-US" altLang="ca-ES" sz="3419" kern="1200" dirty="0">
                <a:solidFill>
                  <a:schemeClr val="accent1"/>
                </a:solidFill>
                <a:latin typeface="+mn-lt"/>
                <a:ea typeface="+mj-ea"/>
                <a:cs typeface="+mj-cs"/>
              </a:rPr>
              <a:t>HERMESv3</a:t>
            </a:r>
            <a:endParaRPr lang="es-ES" sz="3419" kern="1200" dirty="0">
              <a:solidFill>
                <a:schemeClr val="accent1"/>
              </a:solidFill>
              <a:latin typeface="+mn-lt"/>
              <a:ea typeface="+mj-ea"/>
              <a:cs typeface="+mj-cs"/>
            </a:endParaRPr>
          </a:p>
        </p:txBody>
      </p:sp>
      <p:sp>
        <p:nvSpPr>
          <p:cNvPr id="4" name="Rectángulo 3"/>
          <p:cNvSpPr/>
          <p:nvPr/>
        </p:nvSpPr>
        <p:spPr>
          <a:xfrm>
            <a:off x="7602" y="858371"/>
            <a:ext cx="9143999" cy="1200329"/>
          </a:xfrm>
          <a:prstGeom prst="rect">
            <a:avLst/>
          </a:prstGeom>
          <a:solidFill>
            <a:schemeClr val="bg1"/>
          </a:solidFill>
        </p:spPr>
        <p:txBody>
          <a:bodyPr wrap="square">
            <a:spAutoFit/>
          </a:bodyPr>
          <a:lstStyle/>
          <a:p>
            <a:pPr algn="ctr"/>
            <a:r>
              <a:rPr lang="en-GB" sz="2400" dirty="0"/>
              <a:t>A </a:t>
            </a:r>
            <a:r>
              <a:rPr lang="en-GB" sz="2400" b="1" dirty="0"/>
              <a:t>python-based, open source, parallel and </a:t>
            </a:r>
            <a:r>
              <a:rPr lang="en-GB" sz="2400" b="1" dirty="0" smtClean="0"/>
              <a:t>multiscale</a:t>
            </a:r>
            <a:r>
              <a:rPr lang="en-GB" sz="2400" dirty="0" smtClean="0"/>
              <a:t> emission modelling framework </a:t>
            </a:r>
            <a:r>
              <a:rPr lang="en-GB" sz="2400" dirty="0"/>
              <a:t>that </a:t>
            </a:r>
            <a:r>
              <a:rPr lang="en-GB" sz="2400" b="1" dirty="0"/>
              <a:t>processes and estimates gas and aerosol emissions </a:t>
            </a:r>
            <a:r>
              <a:rPr lang="en-GB" sz="2400" dirty="0"/>
              <a:t>for use </a:t>
            </a:r>
            <a:r>
              <a:rPr lang="en-GB" sz="2400" dirty="0" smtClean="0"/>
              <a:t>in atmospheric </a:t>
            </a:r>
            <a:r>
              <a:rPr lang="en-GB" sz="2400" dirty="0"/>
              <a:t>chemistry </a:t>
            </a:r>
            <a:r>
              <a:rPr lang="en-GB" sz="2400" dirty="0" smtClean="0"/>
              <a:t>models.</a:t>
            </a:r>
            <a:endParaRPr lang="es-ES" sz="2400" dirty="0"/>
          </a:p>
        </p:txBody>
      </p:sp>
      <p:pic>
        <p:nvPicPr>
          <p:cNvPr id="6" name="Picture 5"/>
          <p:cNvPicPr>
            <a:picLocks noChangeAspect="1"/>
          </p:cNvPicPr>
          <p:nvPr/>
        </p:nvPicPr>
        <p:blipFill>
          <a:blip r:embed="rId3"/>
          <a:stretch>
            <a:fillRect/>
          </a:stretch>
        </p:blipFill>
        <p:spPr>
          <a:xfrm>
            <a:off x="110074" y="2409043"/>
            <a:ext cx="8886781" cy="4170432"/>
          </a:xfrm>
          <a:prstGeom prst="rect">
            <a:avLst/>
          </a:prstGeom>
        </p:spPr>
      </p:pic>
    </p:spTree>
    <p:extLst>
      <p:ext uri="{BB962C8B-B14F-4D97-AF65-F5344CB8AC3E}">
        <p14:creationId xmlns:p14="http://schemas.microsoft.com/office/powerpoint/2010/main" val="1597735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5593" y="111024"/>
            <a:ext cx="8849384" cy="838397"/>
          </a:xfrm>
        </p:spPr>
        <p:txBody>
          <a:bodyPr vert="horz" lIns="91440" tIns="45720" rIns="91440" bIns="45720" rtlCol="0" anchor="ctr">
            <a:noAutofit/>
          </a:bodyPr>
          <a:lstStyle/>
          <a:p>
            <a:pPr>
              <a:lnSpc>
                <a:spcPct val="90000"/>
              </a:lnSpc>
              <a:spcBef>
                <a:spcPct val="0"/>
              </a:spcBef>
            </a:pPr>
            <a:r>
              <a:rPr lang="es-ES" sz="3419" kern="1200" dirty="0">
                <a:solidFill>
                  <a:schemeClr val="accent1"/>
                </a:solidFill>
                <a:latin typeface="+mn-lt"/>
                <a:ea typeface="+mj-ea"/>
                <a:cs typeface="+mj-cs"/>
              </a:rPr>
              <a:t>HERMESv3_GR: global-regional </a:t>
            </a:r>
            <a:r>
              <a:rPr lang="es-ES" sz="3419" kern="1200" dirty="0">
                <a:solidFill>
                  <a:schemeClr val="accent1"/>
                </a:solidFill>
                <a:latin typeface="+mn-lt"/>
                <a:ea typeface="+mj-ea"/>
                <a:cs typeface="+mj-cs"/>
              </a:rPr>
              <a:t>module</a:t>
            </a:r>
            <a:endParaRPr lang="es-ES" sz="3419" kern="1200" dirty="0">
              <a:solidFill>
                <a:schemeClr val="accent1"/>
              </a:solidFill>
              <a:latin typeface="+mn-lt"/>
              <a:ea typeface="+mj-ea"/>
              <a:cs typeface="+mj-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9104" y="2082152"/>
            <a:ext cx="4581516" cy="3078206"/>
          </a:xfrm>
          <a:prstGeom prst="rect">
            <a:avLst/>
          </a:prstGeom>
        </p:spPr>
      </p:pic>
      <p:sp>
        <p:nvSpPr>
          <p:cNvPr id="23" name="Rectángulo 22"/>
          <p:cNvSpPr/>
          <p:nvPr/>
        </p:nvSpPr>
        <p:spPr>
          <a:xfrm>
            <a:off x="65117" y="5129735"/>
            <a:ext cx="9143999" cy="2031325"/>
          </a:xfrm>
          <a:prstGeom prst="rect">
            <a:avLst/>
          </a:prstGeom>
          <a:solidFill>
            <a:srgbClr val="FFFFFF"/>
          </a:solidFill>
        </p:spPr>
        <p:txBody>
          <a:bodyPr wrap="square">
            <a:spAutoFit/>
          </a:bodyPr>
          <a:lstStyle/>
          <a:p>
            <a:pPr marL="285750" indent="-285750">
              <a:lnSpc>
                <a:spcPct val="120000"/>
              </a:lnSpc>
              <a:buFont typeface="Arial"/>
              <a:buChar char="•"/>
            </a:pPr>
            <a:r>
              <a:rPr lang="en-GB" dirty="0"/>
              <a:t>Combination of </a:t>
            </a:r>
            <a:r>
              <a:rPr lang="en-GB" dirty="0" smtClean="0"/>
              <a:t>multiple </a:t>
            </a:r>
            <a:r>
              <a:rPr lang="en-GB" dirty="0"/>
              <a:t>up-to-date gridded emission inventories </a:t>
            </a:r>
            <a:endParaRPr lang="en-GB" dirty="0" smtClean="0"/>
          </a:p>
          <a:p>
            <a:pPr marL="285750" indent="-285750">
              <a:lnSpc>
                <a:spcPct val="120000"/>
              </a:lnSpc>
              <a:buFont typeface="Arial"/>
              <a:buChar char="•"/>
            </a:pPr>
            <a:r>
              <a:rPr lang="en-GB" dirty="0" smtClean="0"/>
              <a:t>User </a:t>
            </a:r>
            <a:r>
              <a:rPr lang="en-GB" dirty="0"/>
              <a:t>defined destination working </a:t>
            </a:r>
            <a:r>
              <a:rPr lang="en-GB" dirty="0" smtClean="0"/>
              <a:t>domain (conservative remapping)</a:t>
            </a:r>
            <a:endParaRPr lang="en-GB" dirty="0"/>
          </a:p>
          <a:p>
            <a:pPr marL="285750" indent="-285750">
              <a:buFont typeface="Arial" panose="020B0604020202020204" pitchFamily="34" charset="0"/>
              <a:buChar char="•"/>
            </a:pPr>
            <a:r>
              <a:rPr lang="en-GB" dirty="0" smtClean="0"/>
              <a:t>Application of country-specific scaling and masking </a:t>
            </a:r>
            <a:r>
              <a:rPr lang="en-GB" dirty="0"/>
              <a:t>factors </a:t>
            </a:r>
          </a:p>
          <a:p>
            <a:pPr marL="285750" indent="-285750">
              <a:lnSpc>
                <a:spcPct val="120000"/>
              </a:lnSpc>
              <a:buFont typeface="Arial"/>
              <a:buChar char="•"/>
            </a:pPr>
            <a:r>
              <a:rPr lang="en-GB" dirty="0"/>
              <a:t>Specific monthly, weekly and diurnal profiles per sector and </a:t>
            </a:r>
            <a:r>
              <a:rPr lang="en-GB" dirty="0" smtClean="0"/>
              <a:t>pollutant</a:t>
            </a:r>
          </a:p>
          <a:p>
            <a:pPr marL="285750" indent="-285750">
              <a:lnSpc>
                <a:spcPct val="120000"/>
              </a:lnSpc>
              <a:buFont typeface="Arial"/>
              <a:buChar char="•"/>
            </a:pPr>
            <a:r>
              <a:rPr lang="en-GB" dirty="0"/>
              <a:t>Speciation profiles for multiple chemical </a:t>
            </a:r>
            <a:r>
              <a:rPr lang="en-GB" dirty="0" smtClean="0"/>
              <a:t>mechanisms</a:t>
            </a:r>
          </a:p>
          <a:p>
            <a:pPr marL="285750" indent="-285750">
              <a:lnSpc>
                <a:spcPct val="120000"/>
              </a:lnSpc>
              <a:buFont typeface="Arial"/>
              <a:buChar char="•"/>
            </a:pPr>
            <a:r>
              <a:rPr lang="en-GB" dirty="0" smtClean="0"/>
              <a:t>Available at the BSC git repository: </a:t>
            </a:r>
            <a:r>
              <a:rPr lang="en-GB" dirty="0">
                <a:hlinkClick r:id="rId4"/>
              </a:rPr>
              <a:t>https://earth.bsc.es/gitlab/es/hermesv3_gr</a:t>
            </a:r>
            <a:r>
              <a:rPr lang="en-GB" dirty="0"/>
              <a:t> </a:t>
            </a:r>
          </a:p>
        </p:txBody>
      </p:sp>
      <p:sp>
        <p:nvSpPr>
          <p:cNvPr id="8" name="Right Arrow 7"/>
          <p:cNvSpPr/>
          <p:nvPr/>
        </p:nvSpPr>
        <p:spPr>
          <a:xfrm>
            <a:off x="3239912" y="3108489"/>
            <a:ext cx="1320800" cy="73697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nvGrpSpPr>
          <p:cNvPr id="6" name="Group 5"/>
          <p:cNvGrpSpPr/>
          <p:nvPr/>
        </p:nvGrpSpPr>
        <p:grpSpPr>
          <a:xfrm>
            <a:off x="391997" y="2506648"/>
            <a:ext cx="2847915" cy="2156383"/>
            <a:chOff x="265141" y="1793261"/>
            <a:chExt cx="2847915" cy="2156383"/>
          </a:xfrm>
        </p:grpSpPr>
        <p:grpSp>
          <p:nvGrpSpPr>
            <p:cNvPr id="18" name="Agrupar 17"/>
            <p:cNvGrpSpPr/>
            <p:nvPr/>
          </p:nvGrpSpPr>
          <p:grpSpPr>
            <a:xfrm>
              <a:off x="265141" y="1830943"/>
              <a:ext cx="2847915" cy="2118701"/>
              <a:chOff x="265141" y="1147972"/>
              <a:chExt cx="2847915" cy="2118701"/>
            </a:xfrm>
          </p:grpSpPr>
          <p:pic>
            <p:nvPicPr>
              <p:cNvPr id="10" name="Imagen 9" descr="logo_EME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2431" y="2866623"/>
                <a:ext cx="1190625" cy="400050"/>
              </a:xfrm>
              <a:prstGeom prst="rect">
                <a:avLst/>
              </a:prstGeom>
            </p:spPr>
          </p:pic>
          <p:pic>
            <p:nvPicPr>
              <p:cNvPr id="11" name="Imagen 10" descr="logo_TNO-MACCI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141" y="2904850"/>
                <a:ext cx="1524000" cy="355600"/>
              </a:xfrm>
              <a:prstGeom prst="rect">
                <a:avLst/>
              </a:prstGeom>
            </p:spPr>
          </p:pic>
          <p:pic>
            <p:nvPicPr>
              <p:cNvPr id="12" name="Imagen 11" descr="logo_GFASv1.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141" y="2328371"/>
                <a:ext cx="1498600" cy="508000"/>
              </a:xfrm>
              <a:prstGeom prst="rect">
                <a:avLst/>
              </a:prstGeom>
            </p:spPr>
          </p:pic>
          <p:pic>
            <p:nvPicPr>
              <p:cNvPr id="13" name="Imagen 12" descr="logo_ECLIPSE-GAINS-V5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141" y="1648889"/>
                <a:ext cx="714375" cy="571500"/>
              </a:xfrm>
              <a:prstGeom prst="rect">
                <a:avLst/>
              </a:prstGeom>
            </p:spPr>
          </p:pic>
          <p:pic>
            <p:nvPicPr>
              <p:cNvPr id="15" name="Imagen 14" descr="logo_MACCity.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141" y="1147972"/>
                <a:ext cx="952500" cy="438150"/>
              </a:xfrm>
              <a:prstGeom prst="rect">
                <a:avLst/>
              </a:prstGeom>
            </p:spPr>
          </p:pic>
          <p:pic>
            <p:nvPicPr>
              <p:cNvPr id="16" name="Imagen 15" descr="logo_CED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3864" y="2257670"/>
                <a:ext cx="1129192" cy="564596"/>
              </a:xfrm>
              <a:prstGeom prst="rect">
                <a:avLst/>
              </a:prstGeom>
            </p:spPr>
          </p:pic>
          <p:pic>
            <p:nvPicPr>
              <p:cNvPr id="17" name="Imagen 16" descr="logo_CAMS-AG.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0590" y="1706575"/>
                <a:ext cx="2052466" cy="461304"/>
              </a:xfrm>
              <a:prstGeom prst="rect">
                <a:avLst/>
              </a:prstGeom>
            </p:spPr>
          </p:pic>
        </p:grpSp>
        <p:pic>
          <p:nvPicPr>
            <p:cNvPr id="5" name="Picture 4"/>
            <p:cNvPicPr>
              <a:picLocks noChangeAspect="1"/>
            </p:cNvPicPr>
            <p:nvPr/>
          </p:nvPicPr>
          <p:blipFill>
            <a:blip r:embed="rId12"/>
            <a:stretch>
              <a:fillRect/>
            </a:stretch>
          </p:blipFill>
          <p:spPr>
            <a:xfrm>
              <a:off x="1478748" y="1793261"/>
              <a:ext cx="1583418" cy="527806"/>
            </a:xfrm>
            <a:prstGeom prst="rect">
              <a:avLst/>
            </a:prstGeom>
          </p:spPr>
        </p:pic>
      </p:grpSp>
      <p:sp>
        <p:nvSpPr>
          <p:cNvPr id="19" name="Rectángulo 18"/>
          <p:cNvSpPr/>
          <p:nvPr/>
        </p:nvSpPr>
        <p:spPr>
          <a:xfrm>
            <a:off x="5382397" y="1975976"/>
            <a:ext cx="2554930" cy="400110"/>
          </a:xfrm>
          <a:prstGeom prst="rect">
            <a:avLst/>
          </a:prstGeom>
          <a:solidFill>
            <a:schemeClr val="bg1"/>
          </a:solidFill>
        </p:spPr>
        <p:txBody>
          <a:bodyPr wrap="none">
            <a:spAutoFit/>
          </a:bodyPr>
          <a:lstStyle/>
          <a:p>
            <a:r>
              <a:rPr lang="es-ES" sz="2000" b="1" dirty="0" smtClean="0"/>
              <a:t>HERMESv3_GR output</a:t>
            </a:r>
            <a:endParaRPr lang="es-ES" sz="2000" b="1" dirty="0"/>
          </a:p>
        </p:txBody>
      </p:sp>
      <p:sp>
        <p:nvSpPr>
          <p:cNvPr id="21" name="Rectángulo 20"/>
          <p:cNvSpPr/>
          <p:nvPr/>
        </p:nvSpPr>
        <p:spPr>
          <a:xfrm>
            <a:off x="370576" y="2020628"/>
            <a:ext cx="2797024" cy="400110"/>
          </a:xfrm>
          <a:prstGeom prst="rect">
            <a:avLst/>
          </a:prstGeom>
          <a:solidFill>
            <a:schemeClr val="bg1"/>
          </a:solidFill>
        </p:spPr>
        <p:txBody>
          <a:bodyPr wrap="square">
            <a:spAutoFit/>
          </a:bodyPr>
          <a:lstStyle/>
          <a:p>
            <a:pPr algn="ctr"/>
            <a:r>
              <a:rPr lang="es-ES" sz="2000" b="1" dirty="0" err="1" smtClean="0"/>
              <a:t>Emission</a:t>
            </a:r>
            <a:r>
              <a:rPr lang="es-ES" sz="2000" b="1" dirty="0" smtClean="0"/>
              <a:t> data </a:t>
            </a:r>
            <a:r>
              <a:rPr lang="es-ES" sz="2000" b="1" dirty="0" err="1" smtClean="0"/>
              <a:t>library</a:t>
            </a:r>
            <a:endParaRPr lang="es-ES" sz="2000" b="1" dirty="0"/>
          </a:p>
        </p:txBody>
      </p:sp>
      <p:sp>
        <p:nvSpPr>
          <p:cNvPr id="7" name="Rectangle 6"/>
          <p:cNvSpPr/>
          <p:nvPr/>
        </p:nvSpPr>
        <p:spPr>
          <a:xfrm>
            <a:off x="0" y="967981"/>
            <a:ext cx="9054977" cy="707886"/>
          </a:xfrm>
          <a:prstGeom prst="rect">
            <a:avLst/>
          </a:prstGeom>
        </p:spPr>
        <p:txBody>
          <a:bodyPr wrap="square">
            <a:spAutoFit/>
          </a:bodyPr>
          <a:lstStyle/>
          <a:p>
            <a:pPr algn="ctr"/>
            <a:r>
              <a:rPr lang="es-ES" sz="2000" dirty="0"/>
              <a:t>A </a:t>
            </a:r>
            <a:r>
              <a:rPr lang="es-ES" sz="2000" b="1" dirty="0" err="1"/>
              <a:t>processing</a:t>
            </a:r>
            <a:r>
              <a:rPr lang="es-ES" sz="2000" b="1" dirty="0"/>
              <a:t> </a:t>
            </a:r>
            <a:r>
              <a:rPr lang="es-ES" sz="2000" b="1" dirty="0" err="1"/>
              <a:t>system</a:t>
            </a:r>
            <a:r>
              <a:rPr lang="es-ES" sz="2000" b="1" dirty="0"/>
              <a:t> </a:t>
            </a:r>
            <a:r>
              <a:rPr lang="es-ES" sz="2000" dirty="0"/>
              <a:t>to </a:t>
            </a:r>
            <a:r>
              <a:rPr lang="es-ES" sz="2000" dirty="0" err="1"/>
              <a:t>calculate</a:t>
            </a:r>
            <a:r>
              <a:rPr lang="es-ES" sz="2000" dirty="0"/>
              <a:t> </a:t>
            </a:r>
            <a:r>
              <a:rPr lang="es-ES" sz="2000" dirty="0" err="1"/>
              <a:t>emissions</a:t>
            </a:r>
            <a:r>
              <a:rPr lang="es-ES" sz="2000" dirty="0"/>
              <a:t> </a:t>
            </a:r>
            <a:r>
              <a:rPr lang="es-ES" sz="2000" dirty="0" err="1"/>
              <a:t>through</a:t>
            </a:r>
            <a:r>
              <a:rPr lang="es-ES" sz="2000" dirty="0"/>
              <a:t> </a:t>
            </a:r>
            <a:r>
              <a:rPr lang="es-ES" sz="2000" dirty="0" err="1"/>
              <a:t>an</a:t>
            </a:r>
            <a:r>
              <a:rPr lang="es-ES" sz="2000" dirty="0"/>
              <a:t> </a:t>
            </a:r>
            <a:r>
              <a:rPr lang="es-ES" sz="2000" dirty="0" err="1"/>
              <a:t>automatic</a:t>
            </a:r>
            <a:r>
              <a:rPr lang="es-ES" sz="2000" dirty="0"/>
              <a:t> </a:t>
            </a:r>
            <a:r>
              <a:rPr lang="es-ES" sz="2000" b="1" dirty="0" err="1"/>
              <a:t>combination</a:t>
            </a:r>
            <a:r>
              <a:rPr lang="es-ES" sz="2000" b="1" dirty="0"/>
              <a:t> of </a:t>
            </a:r>
            <a:r>
              <a:rPr lang="es-ES" sz="2000" b="1" dirty="0" err="1"/>
              <a:t>existing</a:t>
            </a:r>
            <a:r>
              <a:rPr lang="es-ES" sz="2000" b="1" dirty="0"/>
              <a:t> </a:t>
            </a:r>
            <a:r>
              <a:rPr lang="es-ES" sz="2000" b="1" dirty="0" err="1"/>
              <a:t>inventories</a:t>
            </a:r>
            <a:r>
              <a:rPr lang="es-ES" sz="2000" b="1" dirty="0"/>
              <a:t> </a:t>
            </a:r>
            <a:r>
              <a:rPr lang="es-ES" sz="2000" dirty="0"/>
              <a:t>and </a:t>
            </a:r>
            <a:r>
              <a:rPr lang="es-ES" sz="2000" dirty="0" err="1"/>
              <a:t>user</a:t>
            </a:r>
            <a:r>
              <a:rPr lang="es-ES" sz="2000" dirty="0"/>
              <a:t> </a:t>
            </a:r>
            <a:r>
              <a:rPr lang="es-ES" sz="2000" dirty="0" err="1"/>
              <a:t>defined</a:t>
            </a:r>
            <a:r>
              <a:rPr lang="es-ES" sz="2000" dirty="0"/>
              <a:t> vertical, temporal and </a:t>
            </a:r>
            <a:r>
              <a:rPr lang="es-ES" sz="2000" dirty="0" err="1"/>
              <a:t>speciation</a:t>
            </a:r>
            <a:r>
              <a:rPr lang="es-ES" sz="2000" dirty="0"/>
              <a:t> </a:t>
            </a:r>
            <a:r>
              <a:rPr lang="es-ES" sz="2000" dirty="0" err="1"/>
              <a:t>profiles</a:t>
            </a:r>
            <a:endParaRPr lang="es-ES" sz="2000" dirty="0"/>
          </a:p>
        </p:txBody>
      </p:sp>
      <p:sp>
        <p:nvSpPr>
          <p:cNvPr id="4" name="TextBox 3"/>
          <p:cNvSpPr txBox="1"/>
          <p:nvPr/>
        </p:nvSpPr>
        <p:spPr>
          <a:xfrm>
            <a:off x="7145318" y="5763692"/>
            <a:ext cx="1805302" cy="307777"/>
          </a:xfrm>
          <a:prstGeom prst="rect">
            <a:avLst/>
          </a:prstGeom>
          <a:noFill/>
        </p:spPr>
        <p:txBody>
          <a:bodyPr wrap="none" rtlCol="0">
            <a:spAutoFit/>
          </a:bodyPr>
          <a:lstStyle/>
          <a:p>
            <a:r>
              <a:rPr lang="en-US" dirty="0" smtClean="0"/>
              <a:t>Guevara et </a:t>
            </a:r>
            <a:r>
              <a:rPr lang="en-US" smtClean="0"/>
              <a:t>al., 2019</a:t>
            </a:r>
            <a:endParaRPr lang="en-US"/>
          </a:p>
        </p:txBody>
      </p:sp>
    </p:spTree>
    <p:extLst>
      <p:ext uri="{BB962C8B-B14F-4D97-AF65-F5344CB8AC3E}">
        <p14:creationId xmlns:p14="http://schemas.microsoft.com/office/powerpoint/2010/main" val="1251550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1" y="178963"/>
            <a:ext cx="8229598" cy="838397"/>
          </a:xfrm>
        </p:spPr>
        <p:txBody>
          <a:bodyPr vert="horz" lIns="91440" tIns="45720" rIns="91440" bIns="45720" rtlCol="0" anchor="ctr">
            <a:noAutofit/>
          </a:bodyPr>
          <a:lstStyle/>
          <a:p>
            <a:pPr>
              <a:lnSpc>
                <a:spcPct val="90000"/>
              </a:lnSpc>
              <a:spcBef>
                <a:spcPct val="0"/>
              </a:spcBef>
            </a:pPr>
            <a:r>
              <a:rPr lang="es-ES" sz="3419" kern="1200" dirty="0">
                <a:solidFill>
                  <a:schemeClr val="accent1"/>
                </a:solidFill>
                <a:latin typeface="+mn-lt"/>
                <a:ea typeface="+mj-ea"/>
                <a:cs typeface="+mj-cs"/>
              </a:rPr>
              <a:t>HERMESv3_BU: </a:t>
            </a:r>
            <a:r>
              <a:rPr lang="es-ES" sz="3419" kern="1200" dirty="0" err="1">
                <a:solidFill>
                  <a:schemeClr val="accent1"/>
                </a:solidFill>
                <a:latin typeface="+mn-lt"/>
                <a:ea typeface="+mj-ea"/>
                <a:cs typeface="+mj-cs"/>
              </a:rPr>
              <a:t>bottom</a:t>
            </a:r>
            <a:r>
              <a:rPr lang="es-ES" sz="3419" kern="1200" dirty="0">
                <a:solidFill>
                  <a:schemeClr val="accent1"/>
                </a:solidFill>
                <a:latin typeface="+mn-lt"/>
                <a:ea typeface="+mj-ea"/>
                <a:cs typeface="+mj-cs"/>
              </a:rPr>
              <a:t>-up </a:t>
            </a:r>
            <a:r>
              <a:rPr lang="es-ES" sz="3419" kern="1200" dirty="0">
                <a:solidFill>
                  <a:schemeClr val="accent1"/>
                </a:solidFill>
                <a:latin typeface="+mn-lt"/>
                <a:ea typeface="+mj-ea"/>
                <a:cs typeface="+mj-cs"/>
              </a:rPr>
              <a:t>module</a:t>
            </a:r>
            <a:endParaRPr lang="es-ES" sz="3419" kern="1200" dirty="0">
              <a:solidFill>
                <a:schemeClr val="accent1"/>
              </a:solidFill>
              <a:latin typeface="+mn-lt"/>
              <a:ea typeface="+mj-ea"/>
              <a:cs typeface="+mj-cs"/>
            </a:endParaRPr>
          </a:p>
        </p:txBody>
      </p:sp>
      <p:sp>
        <p:nvSpPr>
          <p:cNvPr id="4" name="Rectangle 3"/>
          <p:cNvSpPr/>
          <p:nvPr/>
        </p:nvSpPr>
        <p:spPr>
          <a:xfrm>
            <a:off x="0" y="923836"/>
            <a:ext cx="9144000" cy="707886"/>
          </a:xfrm>
          <a:prstGeom prst="rect">
            <a:avLst/>
          </a:prstGeom>
        </p:spPr>
        <p:txBody>
          <a:bodyPr wrap="square">
            <a:spAutoFit/>
          </a:bodyPr>
          <a:lstStyle/>
          <a:p>
            <a:pPr algn="ctr"/>
            <a:r>
              <a:rPr lang="es-ES" sz="2000" dirty="0" err="1"/>
              <a:t>An</a:t>
            </a:r>
            <a:r>
              <a:rPr lang="es-ES" sz="2000" dirty="0"/>
              <a:t> </a:t>
            </a:r>
            <a:r>
              <a:rPr lang="es-ES" sz="2000" b="1" dirty="0" err="1"/>
              <a:t>emission</a:t>
            </a:r>
            <a:r>
              <a:rPr lang="es-ES" sz="2000" b="1" dirty="0"/>
              <a:t> </a:t>
            </a:r>
            <a:r>
              <a:rPr lang="es-ES" sz="2000" b="1" dirty="0" err="1"/>
              <a:t>model</a:t>
            </a:r>
            <a:r>
              <a:rPr lang="es-ES" sz="2000" b="1" dirty="0"/>
              <a:t> </a:t>
            </a:r>
            <a:r>
              <a:rPr lang="es-ES" sz="2000" dirty="0"/>
              <a:t>to </a:t>
            </a:r>
            <a:r>
              <a:rPr lang="es-ES" sz="2000" dirty="0" err="1"/>
              <a:t>estimate</a:t>
            </a:r>
            <a:r>
              <a:rPr lang="es-ES" sz="2000" dirty="0"/>
              <a:t> </a:t>
            </a:r>
            <a:r>
              <a:rPr lang="es-ES" sz="2000" dirty="0" err="1"/>
              <a:t>emissions</a:t>
            </a:r>
            <a:r>
              <a:rPr lang="es-ES" sz="2000" dirty="0"/>
              <a:t> at </a:t>
            </a:r>
            <a:r>
              <a:rPr lang="es-ES" sz="2000" dirty="0" err="1"/>
              <a:t>the</a:t>
            </a:r>
            <a:r>
              <a:rPr lang="es-ES" sz="2000" dirty="0"/>
              <a:t> </a:t>
            </a:r>
            <a:r>
              <a:rPr lang="es-ES" sz="2000" b="1" dirty="0" err="1"/>
              <a:t>source</a:t>
            </a:r>
            <a:r>
              <a:rPr lang="es-ES" sz="2000" b="1" dirty="0"/>
              <a:t> </a:t>
            </a:r>
            <a:r>
              <a:rPr lang="es-ES" sz="2000" b="1" dirty="0" err="1" smtClean="0"/>
              <a:t>level</a:t>
            </a:r>
            <a:r>
              <a:rPr lang="es-ES" sz="2000" b="1" dirty="0" smtClean="0"/>
              <a:t> </a:t>
            </a:r>
            <a:r>
              <a:rPr lang="es-ES" sz="2000" dirty="0" err="1"/>
              <a:t>combining</a:t>
            </a:r>
            <a:r>
              <a:rPr lang="es-ES" sz="2000" dirty="0"/>
              <a:t> </a:t>
            </a:r>
            <a:r>
              <a:rPr lang="es-ES" sz="2000" dirty="0" err="1"/>
              <a:t>state</a:t>
            </a:r>
            <a:r>
              <a:rPr lang="es-ES" sz="2000" dirty="0"/>
              <a:t>-of-</a:t>
            </a:r>
            <a:r>
              <a:rPr lang="es-ES" sz="2000" dirty="0" err="1"/>
              <a:t>the</a:t>
            </a:r>
            <a:r>
              <a:rPr lang="es-ES" sz="2000" dirty="0"/>
              <a:t>-art </a:t>
            </a:r>
            <a:r>
              <a:rPr lang="es-ES" sz="2000" b="1" dirty="0" err="1"/>
              <a:t>bottom</a:t>
            </a:r>
            <a:r>
              <a:rPr lang="es-ES" sz="2000" b="1" dirty="0"/>
              <a:t>-up </a:t>
            </a:r>
            <a:r>
              <a:rPr lang="es-ES" sz="2000" b="1" dirty="0" err="1"/>
              <a:t>methods</a:t>
            </a:r>
            <a:r>
              <a:rPr lang="es-ES" sz="2000" b="1" dirty="0"/>
              <a:t> </a:t>
            </a:r>
            <a:r>
              <a:rPr lang="es-ES" sz="2000" dirty="0" err="1"/>
              <a:t>with</a:t>
            </a:r>
            <a:r>
              <a:rPr lang="es-ES" sz="2000" dirty="0"/>
              <a:t> local </a:t>
            </a:r>
            <a:r>
              <a:rPr lang="es-ES" sz="2000" dirty="0" err="1"/>
              <a:t>activity</a:t>
            </a:r>
            <a:r>
              <a:rPr lang="es-ES" sz="2000" dirty="0"/>
              <a:t> and </a:t>
            </a:r>
            <a:r>
              <a:rPr lang="es-ES" sz="2000" dirty="0" err="1"/>
              <a:t>emission</a:t>
            </a:r>
            <a:r>
              <a:rPr lang="es-ES" sz="2000" dirty="0"/>
              <a:t> </a:t>
            </a:r>
            <a:r>
              <a:rPr lang="es-ES" sz="2000" dirty="0" err="1"/>
              <a:t>factors</a:t>
            </a:r>
            <a:r>
              <a:rPr lang="es-ES" sz="2000" dirty="0"/>
              <a:t> </a:t>
            </a:r>
          </a:p>
        </p:txBody>
      </p:sp>
      <p:sp>
        <p:nvSpPr>
          <p:cNvPr id="25" name="Content Placeholder 9"/>
          <p:cNvSpPr>
            <a:spLocks noGrp="1"/>
          </p:cNvSpPr>
          <p:nvPr>
            <p:ph idx="1"/>
          </p:nvPr>
        </p:nvSpPr>
        <p:spPr>
          <a:xfrm>
            <a:off x="206285" y="1817061"/>
            <a:ext cx="4426006" cy="504056"/>
          </a:xfrm>
        </p:spPr>
        <p:txBody>
          <a:bodyPr>
            <a:noAutofit/>
          </a:bodyPr>
          <a:lstStyle/>
          <a:p>
            <a:pPr marL="0" lvl="0" indent="0" algn="ctr">
              <a:spcBef>
                <a:spcPct val="50000"/>
              </a:spcBef>
              <a:buNone/>
            </a:pPr>
            <a:r>
              <a:rPr lang="en-GB" sz="1600" b="1" dirty="0">
                <a:cs typeface="Helvetica" panose="020B0604020202020204" pitchFamily="34" charset="0"/>
              </a:rPr>
              <a:t>Traffic flow </a:t>
            </a:r>
            <a:r>
              <a:rPr lang="en-GB" sz="1600" b="1" dirty="0" smtClean="0">
                <a:cs typeface="Helvetica" panose="020B0604020202020204" pitchFamily="34" charset="0"/>
              </a:rPr>
              <a:t>data (vehicle counts and speed)</a:t>
            </a:r>
            <a:endParaRPr lang="en-GB" sz="1600" b="1" dirty="0">
              <a:cs typeface="Helvetica" panose="020B0604020202020204" pitchFamily="34" charset="0"/>
            </a:endParaRPr>
          </a:p>
        </p:txBody>
      </p:sp>
      <p:sp>
        <p:nvSpPr>
          <p:cNvPr id="26" name="Content Placeholder 9"/>
          <p:cNvSpPr txBox="1">
            <a:spLocks/>
          </p:cNvSpPr>
          <p:nvPr/>
        </p:nvSpPr>
        <p:spPr>
          <a:xfrm>
            <a:off x="206285" y="3403106"/>
            <a:ext cx="4426006"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ct val="50000"/>
              </a:spcBef>
              <a:buNone/>
            </a:pPr>
            <a:r>
              <a:rPr lang="en-GB" sz="1600" b="1" dirty="0">
                <a:solidFill>
                  <a:schemeClr val="tx1"/>
                </a:solidFill>
                <a:cs typeface="Helvetica" panose="020B0604020202020204" pitchFamily="34" charset="0"/>
              </a:rPr>
              <a:t>Vehicle fleet </a:t>
            </a:r>
            <a:r>
              <a:rPr lang="en-GB" sz="1600" b="1" dirty="0" smtClean="0">
                <a:solidFill>
                  <a:schemeClr val="tx1"/>
                </a:solidFill>
                <a:cs typeface="Helvetica" panose="020B0604020202020204" pitchFamily="34" charset="0"/>
              </a:rPr>
              <a:t>composition (traffic cameras)</a:t>
            </a:r>
            <a:endParaRPr lang="en-GB" sz="1600" b="1" dirty="0">
              <a:solidFill>
                <a:schemeClr val="tx1"/>
              </a:solidFill>
              <a:cs typeface="Helvetica" panose="020B0604020202020204" pitchFamily="34" charset="0"/>
            </a:endParaRPr>
          </a:p>
        </p:txBody>
      </p:sp>
      <p:pic>
        <p:nvPicPr>
          <p:cNvPr id="27" name="Picture 26"/>
          <p:cNvPicPr>
            <a:picLocks noChangeAspect="1"/>
          </p:cNvPicPr>
          <p:nvPr/>
        </p:nvPicPr>
        <p:blipFill rotWithShape="1">
          <a:blip r:embed="rId4"/>
          <a:srcRect l="33908" t="20659" b="9002"/>
          <a:stretch/>
        </p:blipFill>
        <p:spPr>
          <a:xfrm>
            <a:off x="2432866" y="2158328"/>
            <a:ext cx="1776051" cy="1294639"/>
          </a:xfrm>
          <a:prstGeom prst="rect">
            <a:avLst/>
          </a:prstGeom>
        </p:spPr>
      </p:pic>
      <p:pic>
        <p:nvPicPr>
          <p:cNvPr id="28" name="Picture 27"/>
          <p:cNvPicPr>
            <a:picLocks noChangeAspect="1"/>
          </p:cNvPicPr>
          <p:nvPr/>
        </p:nvPicPr>
        <p:blipFill rotWithShape="1">
          <a:blip r:embed="rId5"/>
          <a:srcRect r="49644"/>
          <a:stretch/>
        </p:blipFill>
        <p:spPr>
          <a:xfrm>
            <a:off x="1237556" y="3738113"/>
            <a:ext cx="1295735" cy="983413"/>
          </a:xfrm>
          <a:prstGeom prst="rect">
            <a:avLst/>
          </a:prstGeom>
        </p:spPr>
      </p:pic>
      <p:pic>
        <p:nvPicPr>
          <p:cNvPr id="29" name="Picture 28"/>
          <p:cNvPicPr>
            <a:picLocks noChangeAspect="1"/>
          </p:cNvPicPr>
          <p:nvPr/>
        </p:nvPicPr>
        <p:blipFill rotWithShape="1">
          <a:blip r:embed="rId6"/>
          <a:srcRect l="39543" t="74345" r="39961" b="15975"/>
          <a:stretch/>
        </p:blipFill>
        <p:spPr>
          <a:xfrm>
            <a:off x="477503" y="5125858"/>
            <a:ext cx="2027363" cy="675787"/>
          </a:xfrm>
          <a:prstGeom prst="rect">
            <a:avLst/>
          </a:prstGeom>
        </p:spPr>
      </p:pic>
      <p:sp>
        <p:nvSpPr>
          <p:cNvPr id="30" name="Content Placeholder 9"/>
          <p:cNvSpPr txBox="1">
            <a:spLocks/>
          </p:cNvSpPr>
          <p:nvPr/>
        </p:nvSpPr>
        <p:spPr>
          <a:xfrm>
            <a:off x="487789" y="4813252"/>
            <a:ext cx="3862999"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ct val="50000"/>
              </a:spcBef>
              <a:buNone/>
            </a:pPr>
            <a:r>
              <a:rPr lang="en-GB" sz="1600" b="1" dirty="0">
                <a:solidFill>
                  <a:schemeClr val="tx1"/>
                </a:solidFill>
                <a:cs typeface="Helvetica" panose="020B0604020202020204" pitchFamily="34" charset="0"/>
              </a:rPr>
              <a:t>Emission </a:t>
            </a:r>
            <a:r>
              <a:rPr lang="en-GB" sz="1600" b="1" dirty="0" smtClean="0">
                <a:solidFill>
                  <a:schemeClr val="tx1"/>
                </a:solidFill>
                <a:cs typeface="Helvetica" panose="020B0604020202020204" pitchFamily="34" charset="0"/>
              </a:rPr>
              <a:t>factors (speed dependent)</a:t>
            </a:r>
            <a:endParaRPr lang="en-GB" sz="1600" b="1" dirty="0">
              <a:solidFill>
                <a:schemeClr val="tx1"/>
              </a:solidFill>
              <a:cs typeface="Helvetica" panose="020B0604020202020204" pitchFamily="34" charset="0"/>
            </a:endParaRPr>
          </a:p>
        </p:txBody>
      </p:sp>
      <p:pic>
        <p:nvPicPr>
          <p:cNvPr id="31" name="Imagen 6">
            <a:extLst>
              <a:ext uri="{FF2B5EF4-FFF2-40B4-BE49-F238E27FC236}">
                <a16:creationId xmlns:a16="http://schemas.microsoft.com/office/drawing/2014/main" xmlns="" id="{D95717EA-15BA-C249-A094-EFA95F9111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2262" y="1905668"/>
            <a:ext cx="3500494" cy="4952332"/>
          </a:xfrm>
          <a:prstGeom prst="rect">
            <a:avLst/>
          </a:prstGeom>
        </p:spPr>
      </p:pic>
      <p:sp>
        <p:nvSpPr>
          <p:cNvPr id="32" name="Content Placeholder 9">
            <a:extLst>
              <a:ext uri="{FF2B5EF4-FFF2-40B4-BE49-F238E27FC236}">
                <a16:creationId xmlns:a16="http://schemas.microsoft.com/office/drawing/2014/main" xmlns="" id="{FE046E10-8D6E-E945-9A38-3A84B1EFC77C}"/>
              </a:ext>
            </a:extLst>
          </p:cNvPr>
          <p:cNvSpPr txBox="1">
            <a:spLocks/>
          </p:cNvSpPr>
          <p:nvPr/>
        </p:nvSpPr>
        <p:spPr>
          <a:xfrm>
            <a:off x="22648" y="5846794"/>
            <a:ext cx="4793280" cy="1043557"/>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ct val="50000"/>
              </a:spcBef>
              <a:buNone/>
            </a:pPr>
            <a:r>
              <a:rPr lang="en-GB" sz="1600" b="1" dirty="0" smtClean="0">
                <a:solidFill>
                  <a:schemeClr val="tx1"/>
                </a:solidFill>
                <a:cs typeface="Helvetica" panose="020B0604020202020204" pitchFamily="34" charset="0"/>
              </a:rPr>
              <a:t>Meteorological </a:t>
            </a:r>
            <a:r>
              <a:rPr lang="en-GB" sz="1600" b="1" dirty="0">
                <a:solidFill>
                  <a:schemeClr val="tx1"/>
                </a:solidFill>
                <a:cs typeface="Helvetica" panose="020B0604020202020204" pitchFamily="34" charset="0"/>
              </a:rPr>
              <a:t>parameters</a:t>
            </a:r>
          </a:p>
          <a:p>
            <a:pPr marL="0" lvl="0" indent="0" algn="ctr">
              <a:spcBef>
                <a:spcPct val="50000"/>
              </a:spcBef>
              <a:buNone/>
            </a:pPr>
            <a:r>
              <a:rPr lang="en-GB" sz="1600" dirty="0" smtClean="0">
                <a:solidFill>
                  <a:schemeClr val="tx1"/>
                </a:solidFill>
                <a:cs typeface="Helvetica" panose="020B0604020202020204" pitchFamily="34" charset="0"/>
              </a:rPr>
              <a:t>Temperature to account for variation in evaporative/cold-start emissions</a:t>
            </a:r>
            <a:endParaRPr lang="en-GB" sz="1600" dirty="0">
              <a:solidFill>
                <a:schemeClr val="tx1"/>
              </a:solidFill>
              <a:cs typeface="Helvetica" panose="020B0604020202020204" pitchFamily="34" charset="0"/>
            </a:endParaRPr>
          </a:p>
        </p:txBody>
      </p:sp>
      <p:pic>
        <p:nvPicPr>
          <p:cNvPr id="33" name="Picture 2" descr="http://www.intechopen.com/source/html/16157/media/image6.png"/>
          <p:cNvPicPr>
            <a:picLocks noChangeAspect="1" noChangeArrowheads="1"/>
          </p:cNvPicPr>
          <p:nvPr/>
        </p:nvPicPr>
        <p:blipFill rotWithShape="1">
          <a:blip r:embed="rId8">
            <a:extLst>
              <a:ext uri="{28A0092B-C50C-407E-A947-70E740481C1C}">
                <a14:useLocalDpi xmlns:a14="http://schemas.microsoft.com/office/drawing/2010/main" val="0"/>
              </a:ext>
            </a:extLst>
          </a:blip>
          <a:srcRect b="50000"/>
          <a:stretch/>
        </p:blipFill>
        <p:spPr bwMode="auto">
          <a:xfrm>
            <a:off x="819888" y="2197348"/>
            <a:ext cx="1598852" cy="11831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a:stretch>
            <a:fillRect/>
          </a:stretch>
        </p:blipFill>
        <p:spPr>
          <a:xfrm>
            <a:off x="2688222" y="3745680"/>
            <a:ext cx="747163" cy="983413"/>
          </a:xfrm>
          <a:prstGeom prst="rect">
            <a:avLst/>
          </a:prstGeom>
        </p:spPr>
      </p:pic>
      <p:pic>
        <p:nvPicPr>
          <p:cNvPr id="41" name="Picture 40"/>
          <p:cNvPicPr>
            <a:picLocks noChangeAspect="1"/>
          </p:cNvPicPr>
          <p:nvPr/>
        </p:nvPicPr>
        <p:blipFill rotWithShape="1">
          <a:blip r:embed="rId4"/>
          <a:srcRect l="69567" t="88914"/>
          <a:stretch/>
        </p:blipFill>
        <p:spPr>
          <a:xfrm>
            <a:off x="3123402" y="3120818"/>
            <a:ext cx="975307" cy="199901"/>
          </a:xfrm>
          <a:prstGeom prst="rect">
            <a:avLst/>
          </a:prstGeom>
        </p:spPr>
      </p:pic>
      <p:sp>
        <p:nvSpPr>
          <p:cNvPr id="42" name="Rectangle 41"/>
          <p:cNvSpPr/>
          <p:nvPr/>
        </p:nvSpPr>
        <p:spPr>
          <a:xfrm>
            <a:off x="2582384" y="5236311"/>
            <a:ext cx="2041328" cy="584775"/>
          </a:xfrm>
          <a:prstGeom prst="rect">
            <a:avLst/>
          </a:prstGeom>
        </p:spPr>
        <p:txBody>
          <a:bodyPr wrap="square">
            <a:spAutoFit/>
          </a:bodyPr>
          <a:lstStyle/>
          <a:p>
            <a:r>
              <a:rPr lang="en-GB" sz="1600" dirty="0" smtClean="0">
                <a:cs typeface="Helvetica" panose="020B0604020202020204" pitchFamily="34" charset="0"/>
              </a:rPr>
              <a:t>+ resuspension (Amato et al., 2012)</a:t>
            </a:r>
            <a:endParaRPr lang="en-GB" sz="1600" dirty="0"/>
          </a:p>
        </p:txBody>
      </p:sp>
    </p:spTree>
    <p:extLst>
      <p:ext uri="{BB962C8B-B14F-4D97-AF65-F5344CB8AC3E}">
        <p14:creationId xmlns:p14="http://schemas.microsoft.com/office/powerpoint/2010/main" val="1550209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5552" y="127481"/>
            <a:ext cx="8229598" cy="838397"/>
          </a:xfrm>
        </p:spPr>
        <p:txBody>
          <a:bodyPr vert="horz" lIns="91440" tIns="45720" rIns="91440" bIns="45720" rtlCol="0" anchor="ctr">
            <a:noAutofit/>
          </a:bodyPr>
          <a:lstStyle/>
          <a:p>
            <a:pPr>
              <a:lnSpc>
                <a:spcPct val="90000"/>
              </a:lnSpc>
              <a:spcBef>
                <a:spcPct val="0"/>
              </a:spcBef>
            </a:pPr>
            <a:r>
              <a:rPr lang="es-ES" sz="3419" kern="1200" dirty="0">
                <a:solidFill>
                  <a:schemeClr val="accent1"/>
                </a:solidFill>
                <a:latin typeface="+mn-lt"/>
                <a:ea typeface="+mj-ea"/>
                <a:cs typeface="+mj-cs"/>
              </a:rPr>
              <a:t>HERMESv3_BU: </a:t>
            </a:r>
            <a:r>
              <a:rPr lang="es-ES" sz="3419" kern="1200" dirty="0" err="1">
                <a:solidFill>
                  <a:schemeClr val="accent1"/>
                </a:solidFill>
                <a:latin typeface="+mn-lt"/>
                <a:ea typeface="+mj-ea"/>
                <a:cs typeface="+mj-cs"/>
              </a:rPr>
              <a:t>bottom</a:t>
            </a:r>
            <a:r>
              <a:rPr lang="es-ES" sz="3419" kern="1200" dirty="0">
                <a:solidFill>
                  <a:schemeClr val="accent1"/>
                </a:solidFill>
                <a:latin typeface="+mn-lt"/>
                <a:ea typeface="+mj-ea"/>
                <a:cs typeface="+mj-cs"/>
              </a:rPr>
              <a:t>-up </a:t>
            </a:r>
            <a:r>
              <a:rPr lang="es-ES" sz="3419" kern="1200" dirty="0">
                <a:solidFill>
                  <a:schemeClr val="accent1"/>
                </a:solidFill>
                <a:latin typeface="+mn-lt"/>
                <a:ea typeface="+mj-ea"/>
                <a:cs typeface="+mj-cs"/>
              </a:rPr>
              <a:t>module</a:t>
            </a:r>
            <a:endParaRPr lang="es-ES" sz="3419" kern="1200" dirty="0">
              <a:solidFill>
                <a:schemeClr val="accent1"/>
              </a:solidFill>
              <a:latin typeface="+mn-lt"/>
              <a:ea typeface="+mj-ea"/>
              <a:cs typeface="+mj-cs"/>
            </a:endParaRPr>
          </a:p>
        </p:txBody>
      </p:sp>
      <p:sp>
        <p:nvSpPr>
          <p:cNvPr id="4" name="Rectangle 3"/>
          <p:cNvSpPr/>
          <p:nvPr/>
        </p:nvSpPr>
        <p:spPr>
          <a:xfrm>
            <a:off x="0" y="923836"/>
            <a:ext cx="9144000" cy="707886"/>
          </a:xfrm>
          <a:prstGeom prst="rect">
            <a:avLst/>
          </a:prstGeom>
        </p:spPr>
        <p:txBody>
          <a:bodyPr wrap="square">
            <a:spAutoFit/>
          </a:bodyPr>
          <a:lstStyle/>
          <a:p>
            <a:pPr algn="ctr"/>
            <a:r>
              <a:rPr lang="es-ES" sz="2000" dirty="0" err="1"/>
              <a:t>An</a:t>
            </a:r>
            <a:r>
              <a:rPr lang="es-ES" sz="2000" dirty="0"/>
              <a:t> </a:t>
            </a:r>
            <a:r>
              <a:rPr lang="es-ES" sz="2000" b="1" dirty="0" err="1"/>
              <a:t>emission</a:t>
            </a:r>
            <a:r>
              <a:rPr lang="es-ES" sz="2000" b="1" dirty="0"/>
              <a:t> </a:t>
            </a:r>
            <a:r>
              <a:rPr lang="es-ES" sz="2000" b="1" dirty="0" err="1"/>
              <a:t>model</a:t>
            </a:r>
            <a:r>
              <a:rPr lang="es-ES" sz="2000" b="1" dirty="0"/>
              <a:t> </a:t>
            </a:r>
            <a:r>
              <a:rPr lang="es-ES" sz="2000" dirty="0"/>
              <a:t>to </a:t>
            </a:r>
            <a:r>
              <a:rPr lang="es-ES" sz="2000" dirty="0" err="1"/>
              <a:t>estimate</a:t>
            </a:r>
            <a:r>
              <a:rPr lang="es-ES" sz="2000" dirty="0"/>
              <a:t> </a:t>
            </a:r>
            <a:r>
              <a:rPr lang="es-ES" sz="2000" dirty="0" err="1"/>
              <a:t>emissions</a:t>
            </a:r>
            <a:r>
              <a:rPr lang="es-ES" sz="2000" dirty="0"/>
              <a:t> at </a:t>
            </a:r>
            <a:r>
              <a:rPr lang="es-ES" sz="2000" dirty="0" err="1"/>
              <a:t>the</a:t>
            </a:r>
            <a:r>
              <a:rPr lang="es-ES" sz="2000" dirty="0"/>
              <a:t> </a:t>
            </a:r>
            <a:r>
              <a:rPr lang="es-ES" sz="2000" b="1" dirty="0" err="1"/>
              <a:t>source</a:t>
            </a:r>
            <a:r>
              <a:rPr lang="es-ES" sz="2000" b="1" dirty="0"/>
              <a:t> </a:t>
            </a:r>
            <a:r>
              <a:rPr lang="es-ES" sz="2000" b="1" dirty="0" err="1"/>
              <a:t>level</a:t>
            </a:r>
            <a:r>
              <a:rPr lang="es-ES" sz="2000" b="1" dirty="0"/>
              <a:t> </a:t>
            </a:r>
            <a:r>
              <a:rPr lang="es-ES" sz="2000" dirty="0" err="1" smtClean="0"/>
              <a:t>combining</a:t>
            </a:r>
            <a:r>
              <a:rPr lang="es-ES" sz="2000" dirty="0" smtClean="0"/>
              <a:t> </a:t>
            </a:r>
            <a:r>
              <a:rPr lang="es-ES" sz="2000" dirty="0" err="1"/>
              <a:t>state</a:t>
            </a:r>
            <a:r>
              <a:rPr lang="es-ES" sz="2000" dirty="0"/>
              <a:t>-of-</a:t>
            </a:r>
            <a:r>
              <a:rPr lang="es-ES" sz="2000" dirty="0" err="1"/>
              <a:t>the</a:t>
            </a:r>
            <a:r>
              <a:rPr lang="es-ES" sz="2000" dirty="0"/>
              <a:t>-art </a:t>
            </a:r>
            <a:r>
              <a:rPr lang="es-ES" sz="2000" b="1" dirty="0" err="1"/>
              <a:t>bottom</a:t>
            </a:r>
            <a:r>
              <a:rPr lang="es-ES" sz="2000" b="1" dirty="0"/>
              <a:t>-up </a:t>
            </a:r>
            <a:r>
              <a:rPr lang="es-ES" sz="2000" b="1" dirty="0" err="1"/>
              <a:t>methods</a:t>
            </a:r>
            <a:r>
              <a:rPr lang="es-ES" sz="2000" b="1" dirty="0"/>
              <a:t> </a:t>
            </a:r>
            <a:r>
              <a:rPr lang="es-ES" sz="2000" dirty="0" err="1"/>
              <a:t>with</a:t>
            </a:r>
            <a:r>
              <a:rPr lang="es-ES" sz="2000" dirty="0"/>
              <a:t> local </a:t>
            </a:r>
            <a:r>
              <a:rPr lang="es-ES" sz="2000" dirty="0" err="1"/>
              <a:t>activity</a:t>
            </a:r>
            <a:r>
              <a:rPr lang="es-ES" sz="2000" dirty="0"/>
              <a:t> and </a:t>
            </a:r>
            <a:r>
              <a:rPr lang="es-ES" sz="2000" dirty="0" err="1"/>
              <a:t>emission</a:t>
            </a:r>
            <a:r>
              <a:rPr lang="es-ES" sz="2000" dirty="0"/>
              <a:t> </a:t>
            </a:r>
            <a:r>
              <a:rPr lang="es-ES" sz="2000" dirty="0" err="1"/>
              <a:t>factors</a:t>
            </a:r>
            <a:r>
              <a:rPr lang="es-ES" sz="2000" dirty="0"/>
              <a:t> </a:t>
            </a:r>
          </a:p>
        </p:txBody>
      </p:sp>
      <p:sp>
        <p:nvSpPr>
          <p:cNvPr id="25" name="Content Placeholder 9"/>
          <p:cNvSpPr>
            <a:spLocks noGrp="1"/>
          </p:cNvSpPr>
          <p:nvPr>
            <p:ph idx="1"/>
          </p:nvPr>
        </p:nvSpPr>
        <p:spPr>
          <a:xfrm>
            <a:off x="162154" y="1713620"/>
            <a:ext cx="3975100" cy="504056"/>
          </a:xfrm>
        </p:spPr>
        <p:txBody>
          <a:bodyPr>
            <a:noAutofit/>
          </a:bodyPr>
          <a:lstStyle/>
          <a:p>
            <a:pPr marL="0" lvl="0" indent="0" algn="ctr">
              <a:spcBef>
                <a:spcPct val="50000"/>
              </a:spcBef>
              <a:buNone/>
            </a:pPr>
            <a:r>
              <a:rPr lang="en-GB" sz="1600" b="1" dirty="0" smtClean="0">
                <a:cs typeface="Helvetica" panose="020B0604020202020204" pitchFamily="34" charset="0"/>
              </a:rPr>
              <a:t>Crop-specific spatial distributions</a:t>
            </a:r>
            <a:endParaRPr lang="en-GB" sz="1600" b="1" dirty="0">
              <a:cs typeface="Helvetica" panose="020B0604020202020204" pitchFamily="34" charset="0"/>
            </a:endParaRPr>
          </a:p>
        </p:txBody>
      </p:sp>
      <p:sp>
        <p:nvSpPr>
          <p:cNvPr id="30" name="Content Placeholder 9"/>
          <p:cNvSpPr txBox="1">
            <a:spLocks/>
          </p:cNvSpPr>
          <p:nvPr/>
        </p:nvSpPr>
        <p:spPr>
          <a:xfrm>
            <a:off x="-24850" y="3416239"/>
            <a:ext cx="4775201"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ct val="50000"/>
              </a:spcBef>
              <a:buNone/>
            </a:pPr>
            <a:r>
              <a:rPr lang="en-GB" sz="1400" b="1" dirty="0" smtClean="0">
                <a:solidFill>
                  <a:schemeClr val="tx1"/>
                </a:solidFill>
                <a:cs typeface="Helvetica" panose="020B0604020202020204" pitchFamily="34" charset="0"/>
              </a:rPr>
              <a:t>Soil properties </a:t>
            </a:r>
            <a:r>
              <a:rPr lang="en-GB" sz="1400" b="1" dirty="0" smtClean="0">
                <a:solidFill>
                  <a:schemeClr val="tx1"/>
                </a:solidFill>
                <a:cs typeface="Helvetica" panose="020B0604020202020204" pitchFamily="34" charset="0"/>
              </a:rPr>
              <a:t>(</a:t>
            </a:r>
            <a:r>
              <a:rPr lang="en-GB" sz="1400" b="1" dirty="0" smtClean="0">
                <a:solidFill>
                  <a:schemeClr val="tx1"/>
                </a:solidFill>
                <a:cs typeface="Helvetica" panose="020B0604020202020204" pitchFamily="34" charset="0"/>
              </a:rPr>
              <a:t>PH, cation exchange capacity)</a:t>
            </a:r>
            <a:endParaRPr lang="en-GB" sz="1400" b="1" dirty="0">
              <a:solidFill>
                <a:schemeClr val="tx1"/>
              </a:solidFill>
              <a:cs typeface="Helvetica"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698" y="2438956"/>
            <a:ext cx="4409567" cy="2962678"/>
          </a:xfrm>
          <a:prstGeom prst="rect">
            <a:avLst/>
          </a:prstGeom>
        </p:spPr>
      </p:pic>
      <p:sp>
        <p:nvSpPr>
          <p:cNvPr id="32" name="Content Placeholder 9">
            <a:extLst>
              <a:ext uri="{FF2B5EF4-FFF2-40B4-BE49-F238E27FC236}">
                <a16:creationId xmlns:a16="http://schemas.microsoft.com/office/drawing/2014/main" xmlns="" id="{FE046E10-8D6E-E945-9A38-3A84B1EFC77C}"/>
              </a:ext>
            </a:extLst>
          </p:cNvPr>
          <p:cNvSpPr txBox="1">
            <a:spLocks/>
          </p:cNvSpPr>
          <p:nvPr/>
        </p:nvSpPr>
        <p:spPr>
          <a:xfrm>
            <a:off x="-220133" y="5045555"/>
            <a:ext cx="4809067" cy="1043557"/>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ct val="50000"/>
              </a:spcBef>
              <a:buNone/>
            </a:pPr>
            <a:r>
              <a:rPr lang="en-GB" sz="1600" b="1" dirty="0" smtClean="0">
                <a:solidFill>
                  <a:schemeClr val="tx1"/>
                </a:solidFill>
                <a:cs typeface="Helvetica" panose="020B0604020202020204" pitchFamily="34" charset="0"/>
              </a:rPr>
              <a:t>Crop-specific calendars and meteorology</a:t>
            </a:r>
            <a:endParaRPr lang="en-GB" sz="1600" b="1" dirty="0">
              <a:solidFill>
                <a:schemeClr val="tx1"/>
              </a:solidFill>
              <a:cs typeface="Helvetica" panose="020B0604020202020204" pitchFamily="34" charset="0"/>
            </a:endParaRPr>
          </a:p>
        </p:txBody>
      </p:sp>
      <p:grpSp>
        <p:nvGrpSpPr>
          <p:cNvPr id="6" name="Group 5"/>
          <p:cNvGrpSpPr/>
          <p:nvPr/>
        </p:nvGrpSpPr>
        <p:grpSpPr>
          <a:xfrm>
            <a:off x="509797" y="3851279"/>
            <a:ext cx="1389495" cy="1114511"/>
            <a:chOff x="-84078" y="2886451"/>
            <a:chExt cx="3683000" cy="2826853"/>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7674" t="32250" r="32048" b="18638"/>
            <a:stretch/>
          </p:blipFill>
          <p:spPr>
            <a:xfrm>
              <a:off x="-84078" y="2886451"/>
              <a:ext cx="3683000" cy="2806701"/>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295" t="74855" r="91684" b="4389"/>
            <a:stretch/>
          </p:blipFill>
          <p:spPr>
            <a:xfrm>
              <a:off x="2900324" y="4660900"/>
              <a:ext cx="698598" cy="1052404"/>
            </a:xfrm>
            <a:prstGeom prst="rect">
              <a:avLst/>
            </a:prstGeom>
          </p:spPr>
        </p:pic>
      </p:grpSp>
      <p:grpSp>
        <p:nvGrpSpPr>
          <p:cNvPr id="7" name="Group 6"/>
          <p:cNvGrpSpPr/>
          <p:nvPr/>
        </p:nvGrpSpPr>
        <p:grpSpPr>
          <a:xfrm>
            <a:off x="2314326" y="3898077"/>
            <a:ext cx="1364353" cy="1115150"/>
            <a:chOff x="6282216" y="3098799"/>
            <a:chExt cx="3695700" cy="2781301"/>
          </a:xfrm>
        </p:grpSpPr>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27500" t="33111" r="32083" b="18222"/>
            <a:stretch/>
          </p:blipFill>
          <p:spPr>
            <a:xfrm>
              <a:off x="6282216" y="3098799"/>
              <a:ext cx="3695700" cy="2781301"/>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833" t="74777" r="92361" b="3889"/>
            <a:stretch/>
          </p:blipFill>
          <p:spPr>
            <a:xfrm>
              <a:off x="9440751" y="4827696"/>
              <a:ext cx="537165" cy="1052404"/>
            </a:xfrm>
            <a:prstGeom prst="rect">
              <a:avLst/>
            </a:prstGeom>
          </p:spPr>
        </p:pic>
      </p:grpSp>
      <p:grpSp>
        <p:nvGrpSpPr>
          <p:cNvPr id="11" name="Group 10"/>
          <p:cNvGrpSpPr/>
          <p:nvPr/>
        </p:nvGrpSpPr>
        <p:grpSpPr>
          <a:xfrm>
            <a:off x="613642" y="2061499"/>
            <a:ext cx="3137604" cy="1321864"/>
            <a:chOff x="881940" y="2276852"/>
            <a:chExt cx="3137604" cy="1321864"/>
          </a:xfrm>
        </p:grpSpPr>
        <p:grpSp>
          <p:nvGrpSpPr>
            <p:cNvPr id="8" name="Group 7"/>
            <p:cNvGrpSpPr/>
            <p:nvPr/>
          </p:nvGrpSpPr>
          <p:grpSpPr>
            <a:xfrm>
              <a:off x="881940" y="2291037"/>
              <a:ext cx="1537348" cy="1269840"/>
              <a:chOff x="5752452" y="2895760"/>
              <a:chExt cx="1868946" cy="1616311"/>
            </a:xfrm>
          </p:grpSpPr>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l="5457" t="14869" r="36763" b="14438"/>
              <a:stretch/>
            </p:blipFill>
            <p:spPr>
              <a:xfrm>
                <a:off x="5752452" y="2895760"/>
                <a:ext cx="1868946" cy="1616311"/>
              </a:xfrm>
              <a:prstGeom prst="rect">
                <a:avLst/>
              </a:prstGeom>
            </p:spPr>
          </p:pic>
          <p:pic>
            <p:nvPicPr>
              <p:cNvPr id="34" name="Picture 33"/>
              <p:cNvPicPr>
                <a:picLocks noChangeAspect="1"/>
              </p:cNvPicPr>
              <p:nvPr/>
            </p:nvPicPr>
            <p:blipFill rotWithShape="1">
              <a:blip r:embed="rId10" cstate="print">
                <a:extLst>
                  <a:ext uri="{28A0092B-C50C-407E-A947-70E740481C1C}">
                    <a14:useLocalDpi xmlns:a14="http://schemas.microsoft.com/office/drawing/2010/main" val="0"/>
                  </a:ext>
                </a:extLst>
              </a:blip>
              <a:srcRect l="62101" t="14869" r="15912" b="14438"/>
              <a:stretch/>
            </p:blipFill>
            <p:spPr>
              <a:xfrm>
                <a:off x="7372467" y="3946336"/>
                <a:ext cx="248931" cy="565735"/>
              </a:xfrm>
              <a:prstGeom prst="rect">
                <a:avLst/>
              </a:prstGeom>
            </p:spPr>
          </p:pic>
        </p:grpSp>
        <p:grpSp>
          <p:nvGrpSpPr>
            <p:cNvPr id="9" name="Group 8"/>
            <p:cNvGrpSpPr/>
            <p:nvPr/>
          </p:nvGrpSpPr>
          <p:grpSpPr>
            <a:xfrm>
              <a:off x="2540000" y="2276852"/>
              <a:ext cx="1479544" cy="1321864"/>
              <a:chOff x="5425526" y="4598715"/>
              <a:chExt cx="1780335" cy="1585649"/>
            </a:xfrm>
          </p:grpSpPr>
          <p:pic>
            <p:nvPicPr>
              <p:cNvPr id="36" name="Picture 35"/>
              <p:cNvPicPr>
                <a:picLocks noChangeAspect="1"/>
              </p:cNvPicPr>
              <p:nvPr/>
            </p:nvPicPr>
            <p:blipFill rotWithShape="1">
              <a:blip r:embed="rId11" cstate="print">
                <a:extLst>
                  <a:ext uri="{28A0092B-C50C-407E-A947-70E740481C1C}">
                    <a14:useLocalDpi xmlns:a14="http://schemas.microsoft.com/office/drawing/2010/main" val="0"/>
                  </a:ext>
                </a:extLst>
              </a:blip>
              <a:srcRect l="5418" t="13486" r="36831" b="13746"/>
              <a:stretch/>
            </p:blipFill>
            <p:spPr>
              <a:xfrm>
                <a:off x="5425526" y="4598715"/>
                <a:ext cx="1780335" cy="1585649"/>
              </a:xfrm>
              <a:prstGeom prst="rect">
                <a:avLst/>
              </a:prstGeom>
            </p:spPr>
          </p:pic>
          <p:pic>
            <p:nvPicPr>
              <p:cNvPr id="37" name="Picture 36"/>
              <p:cNvPicPr>
                <a:picLocks noChangeAspect="1"/>
              </p:cNvPicPr>
              <p:nvPr/>
            </p:nvPicPr>
            <p:blipFill rotWithShape="1">
              <a:blip r:embed="rId12" cstate="print">
                <a:extLst>
                  <a:ext uri="{28A0092B-C50C-407E-A947-70E740481C1C}">
                    <a14:useLocalDpi xmlns:a14="http://schemas.microsoft.com/office/drawing/2010/main" val="0"/>
                  </a:ext>
                </a:extLst>
              </a:blip>
              <a:srcRect l="62345" t="20419" r="14173" b="17219"/>
              <a:stretch/>
            </p:blipFill>
            <p:spPr>
              <a:xfrm>
                <a:off x="6921999" y="5651500"/>
                <a:ext cx="283862" cy="532864"/>
              </a:xfrm>
              <a:prstGeom prst="rect">
                <a:avLst/>
              </a:prstGeom>
            </p:spPr>
          </p:pic>
        </p:grpSp>
        <p:sp>
          <p:nvSpPr>
            <p:cNvPr id="10" name="Rectangle 9"/>
            <p:cNvSpPr/>
            <p:nvPr/>
          </p:nvSpPr>
          <p:spPr>
            <a:xfrm>
              <a:off x="1380708" y="3229384"/>
              <a:ext cx="786882" cy="369332"/>
            </a:xfrm>
            <a:prstGeom prst="rect">
              <a:avLst/>
            </a:prstGeom>
          </p:spPr>
          <p:txBody>
            <a:bodyPr wrap="none">
              <a:spAutoFit/>
            </a:bodyPr>
            <a:lstStyle/>
            <a:p>
              <a:r>
                <a:rPr lang="en-GB" dirty="0" smtClean="0">
                  <a:cs typeface="Helvetica" panose="020B0604020202020204" pitchFamily="34" charset="0"/>
                </a:rPr>
                <a:t>wheat</a:t>
              </a:r>
              <a:endParaRPr lang="en-GB" dirty="0"/>
            </a:p>
          </p:txBody>
        </p:sp>
        <p:sp>
          <p:nvSpPr>
            <p:cNvPr id="38" name="Rectangle 37"/>
            <p:cNvSpPr/>
            <p:nvPr/>
          </p:nvSpPr>
          <p:spPr>
            <a:xfrm>
              <a:off x="3121855" y="3229384"/>
              <a:ext cx="642612" cy="369332"/>
            </a:xfrm>
            <a:prstGeom prst="rect">
              <a:avLst/>
            </a:prstGeom>
          </p:spPr>
          <p:txBody>
            <a:bodyPr wrap="none">
              <a:spAutoFit/>
            </a:bodyPr>
            <a:lstStyle/>
            <a:p>
              <a:r>
                <a:rPr lang="en-GB" dirty="0" smtClean="0">
                  <a:cs typeface="Helvetica" panose="020B0604020202020204" pitchFamily="34" charset="0"/>
                </a:rPr>
                <a:t>olive</a:t>
              </a:r>
              <a:endParaRPr lang="en-GB" dirty="0"/>
            </a:p>
          </p:txBody>
        </p:sp>
      </p:grpSp>
      <p:pic>
        <p:nvPicPr>
          <p:cNvPr id="13" name="Picture 12"/>
          <p:cNvPicPr>
            <a:picLocks noChangeAspect="1"/>
          </p:cNvPicPr>
          <p:nvPr/>
        </p:nvPicPr>
        <p:blipFill>
          <a:blip r:embed="rId13"/>
          <a:stretch>
            <a:fillRect/>
          </a:stretch>
        </p:blipFill>
        <p:spPr>
          <a:xfrm>
            <a:off x="431540" y="5355171"/>
            <a:ext cx="3144195" cy="1406198"/>
          </a:xfrm>
          <a:prstGeom prst="rect">
            <a:avLst/>
          </a:prstGeom>
        </p:spPr>
      </p:pic>
      <p:sp>
        <p:nvSpPr>
          <p:cNvPr id="15" name="Rectangle 14"/>
          <p:cNvSpPr/>
          <p:nvPr/>
        </p:nvSpPr>
        <p:spPr>
          <a:xfrm>
            <a:off x="4493698" y="2359181"/>
            <a:ext cx="4420121" cy="369332"/>
          </a:xfrm>
          <a:prstGeom prst="rect">
            <a:avLst/>
          </a:prstGeom>
          <a:solidFill>
            <a:schemeClr val="bg1"/>
          </a:solidFill>
        </p:spPr>
        <p:txBody>
          <a:bodyPr wrap="none">
            <a:spAutoFit/>
          </a:bodyPr>
          <a:lstStyle/>
          <a:p>
            <a:pPr lvl="0" algn="ctr">
              <a:spcBef>
                <a:spcPct val="50000"/>
              </a:spcBef>
            </a:pPr>
            <a:r>
              <a:rPr lang="en-GB" b="1" dirty="0" smtClean="0">
                <a:cs typeface="Helvetica" panose="020B0604020202020204" pitchFamily="34" charset="0"/>
              </a:rPr>
              <a:t>Fertilizer NH</a:t>
            </a:r>
            <a:r>
              <a:rPr lang="en-GB" b="1" baseline="-25000" dirty="0" smtClean="0">
                <a:cs typeface="Helvetica" panose="020B0604020202020204" pitchFamily="34" charset="0"/>
              </a:rPr>
              <a:t>3</a:t>
            </a:r>
            <a:r>
              <a:rPr lang="en-GB" b="1" dirty="0" smtClean="0">
                <a:cs typeface="Helvetica" panose="020B0604020202020204" pitchFamily="34" charset="0"/>
              </a:rPr>
              <a:t> daily emissions (Spain, 4x4km)</a:t>
            </a:r>
            <a:endParaRPr lang="en-GB" b="1" dirty="0">
              <a:cs typeface="Helvetica" panose="020B0604020202020204" pitchFamily="34" charset="0"/>
            </a:endParaRPr>
          </a:p>
        </p:txBody>
      </p:sp>
      <p:sp>
        <p:nvSpPr>
          <p:cNvPr id="12" name="TextBox 11"/>
          <p:cNvSpPr txBox="1"/>
          <p:nvPr/>
        </p:nvSpPr>
        <p:spPr>
          <a:xfrm>
            <a:off x="6299200" y="6112933"/>
            <a:ext cx="2451312" cy="307777"/>
          </a:xfrm>
          <a:prstGeom prst="rect">
            <a:avLst/>
          </a:prstGeom>
          <a:noFill/>
        </p:spPr>
        <p:txBody>
          <a:bodyPr wrap="none" rtlCol="0">
            <a:spAutoFit/>
          </a:bodyPr>
          <a:lstStyle/>
          <a:p>
            <a:r>
              <a:rPr lang="en-US" dirty="0" smtClean="0"/>
              <a:t>Guevara et al., 2019 in prep</a:t>
            </a:r>
            <a:endParaRPr lang="en-US" dirty="0"/>
          </a:p>
        </p:txBody>
      </p:sp>
    </p:spTree>
    <p:extLst>
      <p:ext uri="{BB962C8B-B14F-4D97-AF65-F5344CB8AC3E}">
        <p14:creationId xmlns:p14="http://schemas.microsoft.com/office/powerpoint/2010/main" val="2021886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8"/>
          <p:cNvSpPr txBox="1"/>
          <p:nvPr/>
        </p:nvSpPr>
        <p:spPr>
          <a:xfrm>
            <a:off x="360783" y="217893"/>
            <a:ext cx="9316233" cy="838397"/>
          </a:xfrm>
          <a:prstGeom prst="rect">
            <a:avLst/>
          </a:prstGeom>
          <a:noFill/>
          <a:ln>
            <a:noFill/>
          </a:ln>
        </p:spPr>
        <p:txBody>
          <a:bodyPr spcFirstLastPara="1" wrap="square" lIns="91425" tIns="45700" rIns="91425" bIns="45700" anchor="t" anchorCtr="0">
            <a:noAutofit/>
          </a:bodyPr>
          <a:lstStyle/>
          <a:p>
            <a:r>
              <a:rPr lang="en-GB" sz="3000" b="1" i="0" u="none" strike="noStrike" cap="none" dirty="0" smtClean="0">
                <a:solidFill>
                  <a:schemeClr val="accent1"/>
                </a:solidFill>
                <a:latin typeface="Calibri"/>
                <a:ea typeface="Calibri"/>
                <a:cs typeface="Calibri"/>
                <a:sym typeface="Calibri"/>
              </a:rPr>
              <a:t>CAMS-84: </a:t>
            </a:r>
            <a:r>
              <a:rPr lang="en-GB" sz="3000" b="1" dirty="0">
                <a:solidFill>
                  <a:schemeClr val="accent1"/>
                </a:solidFill>
                <a:latin typeface="Calibri"/>
                <a:ea typeface="Calibri"/>
                <a:cs typeface="Calibri"/>
              </a:rPr>
              <a:t>Global and regional a posteriori validation</a:t>
            </a:r>
          </a:p>
        </p:txBody>
      </p:sp>
      <p:pic>
        <p:nvPicPr>
          <p:cNvPr id="44" name="Google Shape;44;p8"/>
          <p:cNvPicPr preferRelativeResize="0"/>
          <p:nvPr/>
        </p:nvPicPr>
        <p:blipFill rotWithShape="1">
          <a:blip r:embed="rId3">
            <a:alphaModFix/>
          </a:blip>
          <a:srcRect/>
          <a:stretch/>
        </p:blipFill>
        <p:spPr>
          <a:xfrm>
            <a:off x="0" y="1056290"/>
            <a:ext cx="9256732" cy="5197397"/>
          </a:xfrm>
          <a:prstGeom prst="rect">
            <a:avLst/>
          </a:prstGeom>
          <a:noFill/>
          <a:ln>
            <a:noFill/>
          </a:ln>
        </p:spPr>
      </p:pic>
      <p:sp>
        <p:nvSpPr>
          <p:cNvPr id="45" name="Google Shape;45;p8"/>
          <p:cNvSpPr/>
          <p:nvPr/>
        </p:nvSpPr>
        <p:spPr>
          <a:xfrm>
            <a:off x="464800" y="2493825"/>
            <a:ext cx="4734000" cy="3509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8"/>
          <p:cNvSpPr txBox="1"/>
          <p:nvPr/>
        </p:nvSpPr>
        <p:spPr>
          <a:xfrm>
            <a:off x="423500" y="6030275"/>
            <a:ext cx="4595400" cy="4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0000"/>
                </a:solidFill>
              </a:rPr>
              <a:t>BSC’s contribution focuses on the aerosols evaluation and particularly on the dust component</a:t>
            </a:r>
            <a:endParaRPr b="1">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3" name="Google Shape;53;p9"/>
          <p:cNvPicPr preferRelativeResize="0"/>
          <p:nvPr/>
        </p:nvPicPr>
        <p:blipFill rotWithShape="1">
          <a:blip r:embed="rId3">
            <a:alphaModFix/>
          </a:blip>
          <a:srcRect r="1390" b="27567"/>
          <a:stretch/>
        </p:blipFill>
        <p:spPr>
          <a:xfrm>
            <a:off x="212750" y="1425375"/>
            <a:ext cx="8716725" cy="3130299"/>
          </a:xfrm>
          <a:prstGeom prst="rect">
            <a:avLst/>
          </a:prstGeom>
          <a:noFill/>
          <a:ln>
            <a:noFill/>
          </a:ln>
        </p:spPr>
      </p:pic>
      <p:sp>
        <p:nvSpPr>
          <p:cNvPr id="54" name="Google Shape;54;p9"/>
          <p:cNvSpPr txBox="1"/>
          <p:nvPr/>
        </p:nvSpPr>
        <p:spPr>
          <a:xfrm>
            <a:off x="464800" y="835725"/>
            <a:ext cx="7551900" cy="77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https://atmosphere.copernicus.eu/global-services</a:t>
            </a:r>
            <a:endParaRPr b="1"/>
          </a:p>
        </p:txBody>
      </p:sp>
      <p:pic>
        <p:nvPicPr>
          <p:cNvPr id="55" name="Google Shape;55;p9"/>
          <p:cNvPicPr preferRelativeResize="0"/>
          <p:nvPr/>
        </p:nvPicPr>
        <p:blipFill rotWithShape="1">
          <a:blip r:embed="rId4">
            <a:alphaModFix/>
          </a:blip>
          <a:srcRect t="16022"/>
          <a:stretch/>
        </p:blipFill>
        <p:spPr>
          <a:xfrm>
            <a:off x="160000" y="5213575"/>
            <a:ext cx="9144001" cy="1317275"/>
          </a:xfrm>
          <a:prstGeom prst="rect">
            <a:avLst/>
          </a:prstGeom>
          <a:noFill/>
          <a:ln>
            <a:noFill/>
          </a:ln>
        </p:spPr>
      </p:pic>
      <p:sp>
        <p:nvSpPr>
          <p:cNvPr id="56" name="Google Shape;56;p9"/>
          <p:cNvSpPr/>
          <p:nvPr/>
        </p:nvSpPr>
        <p:spPr>
          <a:xfrm>
            <a:off x="464800" y="5061175"/>
            <a:ext cx="8229600" cy="1239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9"/>
          <p:cNvSpPr txBox="1"/>
          <p:nvPr/>
        </p:nvSpPr>
        <p:spPr>
          <a:xfrm>
            <a:off x="2574400" y="3076000"/>
            <a:ext cx="6729600" cy="4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0000"/>
                </a:solidFill>
              </a:rPr>
              <a:t>All the validation reports are available through the Copernicus website!</a:t>
            </a:r>
            <a:endParaRPr b="1">
              <a:solidFill>
                <a:srgbClr val="FF0000"/>
              </a:solidFill>
            </a:endParaRPr>
          </a:p>
        </p:txBody>
      </p:sp>
      <p:sp>
        <p:nvSpPr>
          <p:cNvPr id="58" name="Google Shape;58;p9"/>
          <p:cNvSpPr txBox="1"/>
          <p:nvPr/>
        </p:nvSpPr>
        <p:spPr>
          <a:xfrm>
            <a:off x="376524" y="4750975"/>
            <a:ext cx="7640175" cy="4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0000"/>
                </a:solidFill>
              </a:rPr>
              <a:t>BSC also maintains the NRT of the global dust model through the </a:t>
            </a:r>
            <a:r>
              <a:rPr lang="en-GB" b="1" smtClean="0">
                <a:solidFill>
                  <a:srgbClr val="FF0000"/>
                </a:solidFill>
              </a:rPr>
              <a:t>WMO SDS-WAS </a:t>
            </a:r>
            <a:endParaRPr b="1" dirty="0">
              <a:solidFill>
                <a:srgbClr val="FF0000"/>
              </a:solidFill>
            </a:endParaRPr>
          </a:p>
        </p:txBody>
      </p:sp>
      <p:sp>
        <p:nvSpPr>
          <p:cNvPr id="9" name="Google Shape;43;p8"/>
          <p:cNvSpPr txBox="1"/>
          <p:nvPr/>
        </p:nvSpPr>
        <p:spPr>
          <a:xfrm>
            <a:off x="360783" y="217893"/>
            <a:ext cx="9316233" cy="838397"/>
          </a:xfrm>
          <a:prstGeom prst="rect">
            <a:avLst/>
          </a:prstGeom>
          <a:noFill/>
          <a:ln>
            <a:noFill/>
          </a:ln>
        </p:spPr>
        <p:txBody>
          <a:bodyPr spcFirstLastPara="1" wrap="square" lIns="91425" tIns="45700" rIns="91425" bIns="45700" anchor="t" anchorCtr="0">
            <a:noAutofit/>
          </a:bodyPr>
          <a:lstStyle/>
          <a:p>
            <a:r>
              <a:rPr lang="en-GB" sz="3000" b="1" i="0" u="none" strike="noStrike" cap="none" dirty="0" smtClean="0">
                <a:solidFill>
                  <a:schemeClr val="accent1"/>
                </a:solidFill>
                <a:latin typeface="Calibri"/>
                <a:ea typeface="Calibri"/>
                <a:cs typeface="Calibri"/>
                <a:sym typeface="Calibri"/>
              </a:rPr>
              <a:t>CAMS-84: </a:t>
            </a:r>
            <a:r>
              <a:rPr lang="en-GB" sz="3000" b="1" dirty="0">
                <a:solidFill>
                  <a:schemeClr val="accent1"/>
                </a:solidFill>
                <a:latin typeface="Calibri"/>
                <a:ea typeface="Calibri"/>
                <a:cs typeface="Calibri"/>
              </a:rPr>
              <a:t>Global and regional a posteriori validation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2"/>
          <p:cNvSpPr txBox="1"/>
          <p:nvPr/>
        </p:nvSpPr>
        <p:spPr>
          <a:xfrm>
            <a:off x="464803" y="217893"/>
            <a:ext cx="8229600" cy="838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GB" sz="3500" b="1">
                <a:solidFill>
                  <a:schemeClr val="accent1"/>
                </a:solidFill>
                <a:latin typeface="Calibri"/>
                <a:ea typeface="Calibri"/>
                <a:cs typeface="Calibri"/>
                <a:sym typeface="Calibri"/>
              </a:rPr>
              <a:t>CAMS-95 </a:t>
            </a:r>
            <a:r>
              <a:rPr lang="en-GB" sz="3500" b="1" dirty="0" err="1">
                <a:solidFill>
                  <a:schemeClr val="accent1"/>
                </a:solidFill>
                <a:latin typeface="Calibri"/>
                <a:ea typeface="Calibri"/>
                <a:cs typeface="Calibri"/>
                <a:sym typeface="Calibri"/>
              </a:rPr>
              <a:t>AsSISt</a:t>
            </a:r>
            <a:r>
              <a:rPr lang="en-GB" sz="3500" b="1" dirty="0">
                <a:solidFill>
                  <a:schemeClr val="accent1"/>
                </a:solidFill>
                <a:latin typeface="Calibri"/>
                <a:ea typeface="Calibri"/>
                <a:cs typeface="Calibri"/>
                <a:sym typeface="Calibri"/>
              </a:rPr>
              <a:t> </a:t>
            </a:r>
            <a:endParaRPr sz="3500" b="1" dirty="0">
              <a:solidFill>
                <a:schemeClr val="accent1"/>
              </a:solidFill>
              <a:latin typeface="Calibri"/>
              <a:ea typeface="Calibri"/>
              <a:cs typeface="Calibri"/>
              <a:sym typeface="Calibri"/>
            </a:endParaRPr>
          </a:p>
          <a:p>
            <a:pPr marL="0" marR="0" lvl="0" indent="0" algn="ctr" rtl="0">
              <a:lnSpc>
                <a:spcPct val="90000"/>
              </a:lnSpc>
              <a:spcBef>
                <a:spcPts val="0"/>
              </a:spcBef>
              <a:spcAft>
                <a:spcPts val="0"/>
              </a:spcAft>
              <a:buClr>
                <a:schemeClr val="accent1"/>
              </a:buClr>
              <a:buSzPts val="3500"/>
              <a:buFont typeface="Calibri"/>
              <a:buNone/>
            </a:pPr>
            <a:r>
              <a:rPr lang="en-GB" sz="3500" b="1" dirty="0">
                <a:solidFill>
                  <a:schemeClr val="accent1"/>
                </a:solidFill>
                <a:latin typeface="Calibri"/>
                <a:ea typeface="Calibri"/>
                <a:cs typeface="Calibri"/>
                <a:sym typeface="Calibri"/>
              </a:rPr>
              <a:t>Aircraft Support &amp; Maintenance Services</a:t>
            </a:r>
            <a:endParaRPr dirty="0">
              <a:solidFill>
                <a:schemeClr val="dk1"/>
              </a:solidFill>
            </a:endParaRPr>
          </a:p>
          <a:p>
            <a:pPr marL="0" marR="0" lvl="0" indent="0" algn="ctr" rtl="0">
              <a:lnSpc>
                <a:spcPct val="90000"/>
              </a:lnSpc>
              <a:spcBef>
                <a:spcPts val="0"/>
              </a:spcBef>
              <a:spcAft>
                <a:spcPts val="0"/>
              </a:spcAft>
              <a:buClr>
                <a:schemeClr val="accent1"/>
              </a:buClr>
              <a:buSzPts val="3500"/>
              <a:buFont typeface="Calibri"/>
              <a:buNone/>
            </a:pPr>
            <a:endParaRPr sz="3500" b="1" dirty="0">
              <a:solidFill>
                <a:schemeClr val="accent1"/>
              </a:solidFill>
              <a:latin typeface="Calibri"/>
              <a:ea typeface="Calibri"/>
              <a:cs typeface="Calibri"/>
              <a:sym typeface="Calibri"/>
            </a:endParaRPr>
          </a:p>
        </p:txBody>
      </p:sp>
      <p:pic>
        <p:nvPicPr>
          <p:cNvPr id="117" name="Google Shape;117;p12"/>
          <p:cNvPicPr preferRelativeResize="0"/>
          <p:nvPr/>
        </p:nvPicPr>
        <p:blipFill>
          <a:blip r:embed="rId3">
            <a:alphaModFix/>
          </a:blip>
          <a:stretch>
            <a:fillRect/>
          </a:stretch>
        </p:blipFill>
        <p:spPr>
          <a:xfrm>
            <a:off x="71975" y="6255647"/>
            <a:ext cx="3388000" cy="520775"/>
          </a:xfrm>
          <a:prstGeom prst="rect">
            <a:avLst/>
          </a:prstGeom>
          <a:noFill/>
          <a:ln>
            <a:noFill/>
          </a:ln>
        </p:spPr>
      </p:pic>
      <p:pic>
        <p:nvPicPr>
          <p:cNvPr id="118" name="Google Shape;118;p12"/>
          <p:cNvPicPr preferRelativeResize="0"/>
          <p:nvPr/>
        </p:nvPicPr>
        <p:blipFill rotWithShape="1">
          <a:blip r:embed="rId4">
            <a:alphaModFix/>
          </a:blip>
          <a:srcRect t="3025"/>
          <a:stretch/>
        </p:blipFill>
        <p:spPr>
          <a:xfrm>
            <a:off x="464800" y="1850250"/>
            <a:ext cx="4361950" cy="3398825"/>
          </a:xfrm>
          <a:prstGeom prst="rect">
            <a:avLst/>
          </a:prstGeom>
          <a:noFill/>
          <a:ln>
            <a:noFill/>
          </a:ln>
        </p:spPr>
      </p:pic>
      <p:sp>
        <p:nvSpPr>
          <p:cNvPr id="119" name="Google Shape;119;p12"/>
          <p:cNvSpPr txBox="1"/>
          <p:nvPr/>
        </p:nvSpPr>
        <p:spPr>
          <a:xfrm>
            <a:off x="954129" y="4852105"/>
            <a:ext cx="4284900" cy="6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b="1">
                <a:solidFill>
                  <a:srgbClr val="FF0000"/>
                </a:solidFill>
              </a:rPr>
              <a:t>BSC</a:t>
            </a:r>
            <a:endParaRPr sz="2000" b="1">
              <a:solidFill>
                <a:srgbClr val="FF0000"/>
              </a:solidFill>
            </a:endParaRPr>
          </a:p>
        </p:txBody>
      </p:sp>
      <p:pic>
        <p:nvPicPr>
          <p:cNvPr id="120" name="Google Shape;120;p12"/>
          <p:cNvPicPr preferRelativeResize="0"/>
          <p:nvPr/>
        </p:nvPicPr>
        <p:blipFill rotWithShape="1">
          <a:blip r:embed="rId5">
            <a:alphaModFix/>
          </a:blip>
          <a:srcRect l="2496" t="6164"/>
          <a:stretch/>
        </p:blipFill>
        <p:spPr>
          <a:xfrm>
            <a:off x="4878450" y="3997625"/>
            <a:ext cx="3990049" cy="2574424"/>
          </a:xfrm>
          <a:prstGeom prst="rect">
            <a:avLst/>
          </a:prstGeom>
          <a:noFill/>
          <a:ln>
            <a:noFill/>
          </a:ln>
        </p:spPr>
      </p:pic>
      <p:sp>
        <p:nvSpPr>
          <p:cNvPr id="121" name="Google Shape;121;p12"/>
          <p:cNvSpPr/>
          <p:nvPr/>
        </p:nvSpPr>
        <p:spPr>
          <a:xfrm rot="2146946">
            <a:off x="4621694" y="1677498"/>
            <a:ext cx="3126683" cy="1808005"/>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2"/>
          <p:cNvSpPr txBox="1">
            <a:spLocks noGrp="1"/>
          </p:cNvSpPr>
          <p:nvPr>
            <p:ph type="sldNum" idx="12"/>
          </p:nvPr>
        </p:nvSpPr>
        <p:spPr>
          <a:xfrm>
            <a:off x="8604448" y="6357553"/>
            <a:ext cx="442392" cy="4128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1800">
                <a:solidFill>
                  <a:schemeClr val="dk1"/>
                </a:solidFill>
                <a:latin typeface="Calibri"/>
                <a:ea typeface="Calibri"/>
                <a:cs typeface="Calibri"/>
                <a:sym typeface="Calibri"/>
              </a:rPr>
              <a:t>19</a:t>
            </a:fld>
            <a:endParaRPr sz="1800">
              <a:solidFill>
                <a:schemeClr val="dk1"/>
              </a:solidFill>
              <a:latin typeface="Calibri"/>
              <a:ea typeface="Calibri"/>
              <a:cs typeface="Calibri"/>
              <a:sym typeface="Calibri"/>
            </a:endParaRPr>
          </a:p>
        </p:txBody>
      </p:sp>
      <p:pic>
        <p:nvPicPr>
          <p:cNvPr id="252" name="Google Shape;252;p22"/>
          <p:cNvPicPr preferRelativeResize="0"/>
          <p:nvPr/>
        </p:nvPicPr>
        <p:blipFill rotWithShape="1">
          <a:blip r:embed="rId3">
            <a:alphaModFix/>
          </a:blip>
          <a:srcRect/>
          <a:stretch/>
        </p:blipFill>
        <p:spPr>
          <a:xfrm>
            <a:off x="2707341" y="0"/>
            <a:ext cx="4323904" cy="1186023"/>
          </a:xfrm>
          <a:prstGeom prst="rect">
            <a:avLst/>
          </a:prstGeom>
          <a:noFill/>
          <a:ln>
            <a:noFill/>
          </a:ln>
        </p:spPr>
      </p:pic>
      <p:pic>
        <p:nvPicPr>
          <p:cNvPr id="253" name="Google Shape;253;p22"/>
          <p:cNvPicPr preferRelativeResize="0"/>
          <p:nvPr/>
        </p:nvPicPr>
        <p:blipFill rotWithShape="1">
          <a:blip r:embed="rId4">
            <a:alphaModFix/>
          </a:blip>
          <a:srcRect/>
          <a:stretch/>
        </p:blipFill>
        <p:spPr>
          <a:xfrm>
            <a:off x="1164555" y="1525992"/>
            <a:ext cx="6924368" cy="4313541"/>
          </a:xfrm>
          <a:prstGeom prst="rect">
            <a:avLst/>
          </a:prstGeom>
          <a:noFill/>
          <a:ln>
            <a:noFill/>
          </a:ln>
        </p:spPr>
      </p:pic>
      <p:sp>
        <p:nvSpPr>
          <p:cNvPr id="254" name="Google Shape;254;p22"/>
          <p:cNvSpPr/>
          <p:nvPr/>
        </p:nvSpPr>
        <p:spPr>
          <a:xfrm>
            <a:off x="701564" y="1039847"/>
            <a:ext cx="8142194"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AVIATION: </a:t>
            </a:r>
            <a:r>
              <a:rPr lang="en-GB" sz="1800">
                <a:solidFill>
                  <a:schemeClr val="dk1"/>
                </a:solidFill>
                <a:latin typeface="Calibri"/>
                <a:ea typeface="Calibri"/>
                <a:cs typeface="Calibri"/>
                <a:sym typeface="Calibri"/>
              </a:rPr>
              <a:t>Dust MONARCH model outputs (colour scale) vs airport and flight routes</a:t>
            </a:r>
            <a:endParaRPr sz="1800">
              <a:solidFill>
                <a:schemeClr val="dk1"/>
              </a:solidFill>
              <a:latin typeface="Calibri"/>
              <a:ea typeface="Calibri"/>
              <a:cs typeface="Calibri"/>
              <a:sym typeface="Calibri"/>
            </a:endParaRPr>
          </a:p>
        </p:txBody>
      </p:sp>
      <p:sp>
        <p:nvSpPr>
          <p:cNvPr id="255" name="Google Shape;255;p22"/>
          <p:cNvSpPr txBox="1"/>
          <p:nvPr/>
        </p:nvSpPr>
        <p:spPr>
          <a:xfrm>
            <a:off x="2754103" y="5839987"/>
            <a:ext cx="5334820"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i="1">
                <a:solidFill>
                  <a:schemeClr val="dk1"/>
                </a:solidFill>
                <a:latin typeface="Calibri"/>
                <a:ea typeface="Calibri"/>
                <a:cs typeface="Calibri"/>
                <a:sym typeface="Calibri"/>
              </a:rPr>
              <a:t>(Courtesy A. Votsis, FMI)</a:t>
            </a:r>
            <a:endParaRPr sz="1400" i="1">
              <a:solidFill>
                <a:schemeClr val="dk1"/>
              </a:solidFill>
              <a:latin typeface="Calibri"/>
              <a:ea typeface="Calibri"/>
              <a:cs typeface="Calibri"/>
              <a:sym typeface="Calibri"/>
            </a:endParaRPr>
          </a:p>
        </p:txBody>
      </p:sp>
      <p:pic>
        <p:nvPicPr>
          <p:cNvPr id="256" name="Google Shape;256;p22"/>
          <p:cNvPicPr preferRelativeResize="0"/>
          <p:nvPr/>
        </p:nvPicPr>
        <p:blipFill rotWithShape="1">
          <a:blip r:embed="rId5">
            <a:alphaModFix/>
          </a:blip>
          <a:srcRect/>
          <a:stretch/>
        </p:blipFill>
        <p:spPr>
          <a:xfrm>
            <a:off x="271927" y="6311272"/>
            <a:ext cx="2762676" cy="475252"/>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57" y="464923"/>
            <a:ext cx="4733060" cy="838397"/>
          </a:xfrm>
        </p:spPr>
        <p:txBody>
          <a:bodyPr/>
          <a:lstStyle/>
          <a:p>
            <a:pPr>
              <a:lnSpc>
                <a:spcPct val="90000"/>
              </a:lnSpc>
              <a:spcBef>
                <a:spcPct val="0"/>
              </a:spcBef>
            </a:pPr>
            <a:r>
              <a:rPr lang="en-GB" sz="2600" kern="1200" dirty="0" smtClean="0">
                <a:solidFill>
                  <a:schemeClr val="accent1"/>
                </a:solidFill>
                <a:latin typeface="+mn-lt"/>
                <a:ea typeface="+mj-ea"/>
                <a:cs typeface="+mj-cs"/>
              </a:rPr>
              <a:t>Contributions to CAMS</a:t>
            </a:r>
            <a:endParaRPr lang="en-GB" sz="2600" kern="1200" dirty="0">
              <a:solidFill>
                <a:schemeClr val="accent1"/>
              </a:solidFill>
              <a:latin typeface="+mn-lt"/>
              <a:ea typeface="+mj-ea"/>
              <a:cs typeface="+mj-cs"/>
            </a:endParaRPr>
          </a:p>
        </p:txBody>
      </p:sp>
      <p:sp>
        <p:nvSpPr>
          <p:cNvPr id="5" name="TextBox 4"/>
          <p:cNvSpPr txBox="1"/>
          <p:nvPr/>
        </p:nvSpPr>
        <p:spPr>
          <a:xfrm>
            <a:off x="423334" y="1395665"/>
            <a:ext cx="3577240" cy="892552"/>
          </a:xfrm>
          <a:prstGeom prst="rect">
            <a:avLst/>
          </a:prstGeom>
          <a:noFill/>
          <a:ln>
            <a:solidFill>
              <a:schemeClr val="accent1"/>
            </a:solidFill>
          </a:ln>
        </p:spPr>
        <p:txBody>
          <a:bodyPr wrap="square" rtlCol="0">
            <a:spAutoFit/>
          </a:bodyPr>
          <a:lstStyle/>
          <a:p>
            <a:pPr algn="ctr"/>
            <a:r>
              <a:rPr lang="en-GB" sz="2000" b="1" kern="1200" dirty="0" smtClean="0">
                <a:solidFill>
                  <a:srgbClr val="FF0000"/>
                </a:solidFill>
              </a:rPr>
              <a:t>CAMS-50</a:t>
            </a:r>
          </a:p>
          <a:p>
            <a:pPr algn="ctr"/>
            <a:endParaRPr lang="en-GB" sz="1600" kern="1200" dirty="0" smtClean="0">
              <a:solidFill>
                <a:schemeClr val="accent1"/>
              </a:solidFill>
            </a:endParaRPr>
          </a:p>
          <a:p>
            <a:pPr algn="ctr"/>
            <a:r>
              <a:rPr lang="en-GB" sz="1600" b="1" kern="1200" dirty="0" smtClean="0">
                <a:solidFill>
                  <a:schemeClr val="accent1"/>
                </a:solidFill>
              </a:rPr>
              <a:t>Regional production</a:t>
            </a:r>
          </a:p>
        </p:txBody>
      </p:sp>
      <p:sp>
        <p:nvSpPr>
          <p:cNvPr id="6" name="Rectangle 5"/>
          <p:cNvSpPr/>
          <p:nvPr/>
        </p:nvSpPr>
        <p:spPr>
          <a:xfrm>
            <a:off x="423335" y="2437101"/>
            <a:ext cx="3560306" cy="892552"/>
          </a:xfrm>
          <a:prstGeom prst="rect">
            <a:avLst/>
          </a:prstGeom>
          <a:noFill/>
          <a:ln>
            <a:solidFill>
              <a:schemeClr val="accent1"/>
            </a:solidFill>
          </a:ln>
        </p:spPr>
        <p:txBody>
          <a:bodyPr wrap="square" rtlCol="0">
            <a:spAutoFit/>
          </a:bodyPr>
          <a:lstStyle/>
          <a:p>
            <a:pPr algn="ctr"/>
            <a:r>
              <a:rPr lang="es-ES" sz="2000" b="1" kern="1200" dirty="0" smtClean="0">
                <a:solidFill>
                  <a:srgbClr val="FF0000"/>
                </a:solidFill>
              </a:rPr>
              <a:t>CAMS-81</a:t>
            </a:r>
            <a:endParaRPr lang="es-ES" sz="1600" b="1" kern="1200" dirty="0" smtClean="0">
              <a:solidFill>
                <a:srgbClr val="FF0000"/>
              </a:solidFill>
            </a:endParaRPr>
          </a:p>
          <a:p>
            <a:pPr algn="ctr"/>
            <a:endParaRPr lang="es-ES" sz="1600" kern="1200" dirty="0">
              <a:solidFill>
                <a:schemeClr val="accent1"/>
              </a:solidFill>
            </a:endParaRPr>
          </a:p>
          <a:p>
            <a:pPr algn="ctr"/>
            <a:r>
              <a:rPr lang="en-GB" sz="1600" b="1" kern="1200" dirty="0" smtClean="0">
                <a:solidFill>
                  <a:schemeClr val="accent1"/>
                </a:solidFill>
              </a:rPr>
              <a:t>Global &amp; </a:t>
            </a:r>
            <a:r>
              <a:rPr lang="en-GB" sz="1600" b="1" kern="1200" dirty="0">
                <a:solidFill>
                  <a:schemeClr val="accent1"/>
                </a:solidFill>
              </a:rPr>
              <a:t>regional </a:t>
            </a:r>
            <a:r>
              <a:rPr lang="en-GB" sz="1600" b="1" kern="1200" dirty="0" smtClean="0">
                <a:solidFill>
                  <a:schemeClr val="accent1"/>
                </a:solidFill>
              </a:rPr>
              <a:t>emissions</a:t>
            </a:r>
            <a:r>
              <a:rPr lang="es-ES" sz="1600" b="1" kern="1200" dirty="0" smtClean="0">
                <a:solidFill>
                  <a:schemeClr val="accent1"/>
                </a:solidFill>
              </a:rPr>
              <a:t> </a:t>
            </a:r>
            <a:endParaRPr lang="en-GB" sz="1600" b="1" kern="1200" dirty="0">
              <a:solidFill>
                <a:schemeClr val="accent1"/>
              </a:solidFill>
            </a:endParaRPr>
          </a:p>
        </p:txBody>
      </p:sp>
      <p:sp>
        <p:nvSpPr>
          <p:cNvPr id="8" name="Rectangle 7"/>
          <p:cNvSpPr/>
          <p:nvPr/>
        </p:nvSpPr>
        <p:spPr>
          <a:xfrm>
            <a:off x="423334" y="4516457"/>
            <a:ext cx="3560306" cy="892552"/>
          </a:xfrm>
          <a:prstGeom prst="rect">
            <a:avLst/>
          </a:prstGeom>
          <a:noFill/>
          <a:ln>
            <a:solidFill>
              <a:schemeClr val="accent1"/>
            </a:solidFill>
          </a:ln>
        </p:spPr>
        <p:txBody>
          <a:bodyPr wrap="square" rtlCol="0">
            <a:spAutoFit/>
          </a:bodyPr>
          <a:lstStyle/>
          <a:p>
            <a:pPr algn="ctr"/>
            <a:r>
              <a:rPr lang="en-GB" sz="2000" b="1" kern="1200" dirty="0" smtClean="0">
                <a:solidFill>
                  <a:srgbClr val="FF0000"/>
                </a:solidFill>
                <a:sym typeface="Calibri"/>
              </a:rPr>
              <a:t>CAMS-84</a:t>
            </a:r>
          </a:p>
          <a:p>
            <a:pPr algn="ctr"/>
            <a:r>
              <a:rPr lang="en-GB" sz="1600" b="1" kern="1200" dirty="0" smtClean="0">
                <a:solidFill>
                  <a:schemeClr val="accent1"/>
                </a:solidFill>
              </a:rPr>
              <a:t>Global &amp; regional a </a:t>
            </a:r>
            <a:r>
              <a:rPr lang="en-GB" sz="1600" b="1" kern="1200" dirty="0">
                <a:solidFill>
                  <a:schemeClr val="accent1"/>
                </a:solidFill>
              </a:rPr>
              <a:t>posteriori </a:t>
            </a:r>
            <a:endParaRPr lang="en-GB" sz="1600" b="1" kern="1200" dirty="0" smtClean="0">
              <a:solidFill>
                <a:schemeClr val="accent1"/>
              </a:solidFill>
            </a:endParaRPr>
          </a:p>
          <a:p>
            <a:pPr algn="ctr"/>
            <a:r>
              <a:rPr lang="en-GB" sz="1600" b="1" kern="1200" dirty="0" smtClean="0">
                <a:solidFill>
                  <a:schemeClr val="accent1"/>
                </a:solidFill>
              </a:rPr>
              <a:t>validation</a:t>
            </a:r>
            <a:endParaRPr lang="en-GB" sz="1600" b="1" kern="1200" dirty="0">
              <a:solidFill>
                <a:schemeClr val="accent1"/>
              </a:solidFill>
            </a:endParaRPr>
          </a:p>
        </p:txBody>
      </p:sp>
      <p:sp>
        <p:nvSpPr>
          <p:cNvPr id="12" name="Rectangle 11"/>
          <p:cNvSpPr/>
          <p:nvPr/>
        </p:nvSpPr>
        <p:spPr>
          <a:xfrm>
            <a:off x="423334" y="3451379"/>
            <a:ext cx="3560306" cy="892552"/>
          </a:xfrm>
          <a:prstGeom prst="rect">
            <a:avLst/>
          </a:prstGeom>
          <a:noFill/>
          <a:ln>
            <a:solidFill>
              <a:schemeClr val="accent1"/>
            </a:solidFill>
          </a:ln>
        </p:spPr>
        <p:txBody>
          <a:bodyPr wrap="square" rtlCol="0">
            <a:spAutoFit/>
          </a:bodyPr>
          <a:lstStyle/>
          <a:p>
            <a:pPr algn="ctr"/>
            <a:r>
              <a:rPr lang="en-GB" sz="2000" b="1" kern="1200" dirty="0" smtClean="0">
                <a:solidFill>
                  <a:srgbClr val="FF0000"/>
                </a:solidFill>
              </a:rPr>
              <a:t>CAMS-43</a:t>
            </a:r>
            <a:endParaRPr lang="en-GB" sz="1600" b="1" kern="1200" dirty="0" smtClean="0">
              <a:solidFill>
                <a:srgbClr val="FF0000"/>
              </a:solidFill>
            </a:endParaRPr>
          </a:p>
          <a:p>
            <a:pPr algn="ctr"/>
            <a:endParaRPr lang="en-GB" sz="1600" kern="1200" dirty="0" smtClean="0">
              <a:solidFill>
                <a:schemeClr val="accent1"/>
              </a:solidFill>
            </a:endParaRPr>
          </a:p>
          <a:p>
            <a:pPr algn="ctr"/>
            <a:r>
              <a:rPr lang="en-GB" sz="1600" b="1" kern="1200" dirty="0" smtClean="0">
                <a:solidFill>
                  <a:schemeClr val="accent1"/>
                </a:solidFill>
              </a:rPr>
              <a:t>Global aerosol aspects </a:t>
            </a:r>
            <a:endParaRPr lang="en-US" sz="1600" b="1" kern="1200" dirty="0">
              <a:solidFill>
                <a:schemeClr val="accent1"/>
              </a:solidFill>
            </a:endParaRPr>
          </a:p>
        </p:txBody>
      </p:sp>
      <p:sp>
        <p:nvSpPr>
          <p:cNvPr id="23" name="Google Shape;116;p12"/>
          <p:cNvSpPr txBox="1"/>
          <p:nvPr/>
        </p:nvSpPr>
        <p:spPr>
          <a:xfrm>
            <a:off x="423334" y="5568491"/>
            <a:ext cx="3544808" cy="892552"/>
          </a:xfrm>
          <a:prstGeom prst="rect">
            <a:avLst/>
          </a:prstGeom>
          <a:noFill/>
          <a:ln>
            <a:solidFill>
              <a:schemeClr val="accent1"/>
            </a:solidFill>
          </a:ln>
        </p:spPr>
        <p:txBody>
          <a:bodyPr wrap="square" rtlCol="0">
            <a:spAutoFit/>
          </a:bodyPr>
          <a:lstStyle>
            <a:defPPr marR="0" lvl="0" algn="l" rtl="0">
              <a:lnSpc>
                <a:spcPct val="100000"/>
              </a:lnSpc>
              <a:spcBef>
                <a:spcPts val="0"/>
              </a:spcBef>
              <a:spcAft>
                <a:spcPts val="0"/>
              </a:spcAft>
            </a:defPPr>
            <a:lvl1pPr algn="ctr">
              <a:defRPr sz="2000" kern="1200">
                <a:solidFill>
                  <a:schemeClr val="accent1"/>
                </a:solidFill>
              </a:defRPr>
            </a:lvl1pPr>
          </a:lstStyle>
          <a:p>
            <a:r>
              <a:rPr lang="en-GB" b="1" dirty="0">
                <a:solidFill>
                  <a:srgbClr val="FF0000"/>
                </a:solidFill>
                <a:sym typeface="Calibri"/>
              </a:rPr>
              <a:t>CAMS-95</a:t>
            </a:r>
            <a:r>
              <a:rPr lang="en-GB" dirty="0">
                <a:sym typeface="Calibri"/>
              </a:rPr>
              <a:t> </a:t>
            </a:r>
            <a:endParaRPr lang="en-GB" dirty="0" smtClean="0">
              <a:sym typeface="Calibri"/>
            </a:endParaRPr>
          </a:p>
          <a:p>
            <a:r>
              <a:rPr lang="en-GB" sz="1600" b="1" dirty="0" err="1" smtClean="0">
                <a:sym typeface="Calibri"/>
              </a:rPr>
              <a:t>AsSISt</a:t>
            </a:r>
            <a:r>
              <a:rPr lang="en-GB" sz="1600" b="1" dirty="0" smtClean="0">
                <a:sym typeface="Calibri"/>
              </a:rPr>
              <a:t>:  Aircraft </a:t>
            </a:r>
            <a:r>
              <a:rPr lang="en-GB" sz="1600" b="1" dirty="0">
                <a:sym typeface="Calibri"/>
              </a:rPr>
              <a:t>Support &amp; </a:t>
            </a:r>
            <a:r>
              <a:rPr lang="en-GB" sz="1600" b="1" dirty="0" smtClean="0">
                <a:sym typeface="Calibri"/>
              </a:rPr>
              <a:t>Maintenance Services</a:t>
            </a:r>
            <a:endParaRPr sz="1600" b="1" dirty="0"/>
          </a:p>
        </p:txBody>
      </p:sp>
      <p:sp>
        <p:nvSpPr>
          <p:cNvPr id="13" name="TextBox 12"/>
          <p:cNvSpPr txBox="1"/>
          <p:nvPr/>
        </p:nvSpPr>
        <p:spPr>
          <a:xfrm>
            <a:off x="4307718" y="1409228"/>
            <a:ext cx="4453419" cy="861774"/>
          </a:xfrm>
          <a:prstGeom prst="rect">
            <a:avLst/>
          </a:prstGeom>
          <a:noFill/>
          <a:ln>
            <a:solidFill>
              <a:schemeClr val="accent1"/>
            </a:solidFill>
          </a:ln>
        </p:spPr>
        <p:txBody>
          <a:bodyPr wrap="square" rtlCol="0">
            <a:spAutoFit/>
          </a:bodyPr>
          <a:lstStyle/>
          <a:p>
            <a:pPr algn="ctr"/>
            <a:r>
              <a:rPr lang="en-US" sz="1600" dirty="0" smtClean="0">
                <a:solidFill>
                  <a:schemeClr val="accent1">
                    <a:lumMod val="75000"/>
                  </a:schemeClr>
                </a:solidFill>
              </a:rPr>
              <a:t>Development of a </a:t>
            </a:r>
          </a:p>
          <a:p>
            <a:pPr algn="ctr"/>
            <a:r>
              <a:rPr lang="en-US" sz="1600" dirty="0" smtClean="0">
                <a:solidFill>
                  <a:schemeClr val="accent1">
                    <a:lumMod val="75000"/>
                  </a:schemeClr>
                </a:solidFill>
              </a:rPr>
              <a:t>multiscale modeling and forecasting systems</a:t>
            </a:r>
          </a:p>
          <a:p>
            <a:pPr algn="ctr"/>
            <a:r>
              <a:rPr lang="en-US" sz="1800" dirty="0" smtClean="0">
                <a:solidFill>
                  <a:srgbClr val="FF0000"/>
                </a:solidFill>
              </a:rPr>
              <a:t>MONARCH, SDS-WAS, CALIOPE, ICAP</a:t>
            </a:r>
            <a:endParaRPr lang="en-US" sz="1800" dirty="0">
              <a:solidFill>
                <a:srgbClr val="FF0000"/>
              </a:solidFill>
            </a:endParaRPr>
          </a:p>
        </p:txBody>
      </p:sp>
      <p:sp>
        <p:nvSpPr>
          <p:cNvPr id="24" name="TextBox 23"/>
          <p:cNvSpPr txBox="1"/>
          <p:nvPr/>
        </p:nvSpPr>
        <p:spPr>
          <a:xfrm>
            <a:off x="4307719" y="2447328"/>
            <a:ext cx="4453418" cy="892552"/>
          </a:xfrm>
          <a:prstGeom prst="rect">
            <a:avLst/>
          </a:prstGeom>
          <a:noFill/>
          <a:ln>
            <a:solidFill>
              <a:schemeClr val="accent1"/>
            </a:solidFill>
          </a:ln>
        </p:spPr>
        <p:txBody>
          <a:bodyPr wrap="square" rtlCol="0">
            <a:spAutoFit/>
          </a:bodyPr>
          <a:lstStyle/>
          <a:p>
            <a:pPr algn="ctr"/>
            <a:r>
              <a:rPr lang="en-US" sz="1600" dirty="0" smtClean="0">
                <a:solidFill>
                  <a:schemeClr val="accent1">
                    <a:lumMod val="75000"/>
                  </a:schemeClr>
                </a:solidFill>
              </a:rPr>
              <a:t>Development of top down and bottom up </a:t>
            </a:r>
          </a:p>
          <a:p>
            <a:pPr algn="ctr"/>
            <a:r>
              <a:rPr lang="en-US" sz="1600" dirty="0" smtClean="0">
                <a:solidFill>
                  <a:schemeClr val="accent1">
                    <a:lumMod val="75000"/>
                  </a:schemeClr>
                </a:solidFill>
              </a:rPr>
              <a:t>emission </a:t>
            </a:r>
            <a:r>
              <a:rPr lang="en-US" sz="1600" dirty="0">
                <a:solidFill>
                  <a:schemeClr val="accent1">
                    <a:lumMod val="75000"/>
                  </a:schemeClr>
                </a:solidFill>
              </a:rPr>
              <a:t> </a:t>
            </a:r>
            <a:r>
              <a:rPr lang="en-US" sz="1600" dirty="0" smtClean="0">
                <a:solidFill>
                  <a:schemeClr val="accent1">
                    <a:lumMod val="75000"/>
                  </a:schemeClr>
                </a:solidFill>
              </a:rPr>
              <a:t>inventories and models</a:t>
            </a:r>
          </a:p>
          <a:p>
            <a:pPr algn="ctr"/>
            <a:r>
              <a:rPr lang="en-US" sz="2000" dirty="0" smtClean="0">
                <a:solidFill>
                  <a:srgbClr val="FF0000"/>
                </a:solidFill>
              </a:rPr>
              <a:t>HERMES</a:t>
            </a:r>
            <a:endParaRPr lang="en-US" sz="2000" dirty="0">
              <a:solidFill>
                <a:srgbClr val="FF0000"/>
              </a:solidFill>
            </a:endParaRPr>
          </a:p>
        </p:txBody>
      </p:sp>
      <p:sp>
        <p:nvSpPr>
          <p:cNvPr id="25" name="TextBox 24"/>
          <p:cNvSpPr txBox="1"/>
          <p:nvPr/>
        </p:nvSpPr>
        <p:spPr>
          <a:xfrm>
            <a:off x="4307717" y="3512670"/>
            <a:ext cx="4453419" cy="861774"/>
          </a:xfrm>
          <a:prstGeom prst="rect">
            <a:avLst/>
          </a:prstGeom>
          <a:noFill/>
          <a:ln>
            <a:solidFill>
              <a:schemeClr val="accent1"/>
            </a:solidFill>
          </a:ln>
        </p:spPr>
        <p:txBody>
          <a:bodyPr wrap="square" rtlCol="0">
            <a:spAutoFit/>
          </a:bodyPr>
          <a:lstStyle/>
          <a:p>
            <a:pPr algn="ctr"/>
            <a:r>
              <a:rPr lang="en-US" sz="1600" dirty="0" smtClean="0">
                <a:solidFill>
                  <a:schemeClr val="accent1">
                    <a:lumMod val="75000"/>
                  </a:schemeClr>
                </a:solidFill>
              </a:rPr>
              <a:t>Model data assimilation</a:t>
            </a:r>
          </a:p>
          <a:p>
            <a:endParaRPr lang="en-US" dirty="0" smtClean="0"/>
          </a:p>
          <a:p>
            <a:pPr algn="ctr"/>
            <a:r>
              <a:rPr lang="en-US" sz="2000" dirty="0" smtClean="0">
                <a:solidFill>
                  <a:srgbClr val="FF0000"/>
                </a:solidFill>
              </a:rPr>
              <a:t>LETKF DA system</a:t>
            </a:r>
            <a:endParaRPr lang="en-US" sz="2000" dirty="0">
              <a:solidFill>
                <a:srgbClr val="FF0000"/>
              </a:solidFill>
            </a:endParaRPr>
          </a:p>
        </p:txBody>
      </p:sp>
      <p:sp>
        <p:nvSpPr>
          <p:cNvPr id="26" name="TextBox 25"/>
          <p:cNvSpPr txBox="1"/>
          <p:nvPr/>
        </p:nvSpPr>
        <p:spPr>
          <a:xfrm>
            <a:off x="4307718" y="4547234"/>
            <a:ext cx="4453417" cy="861775"/>
          </a:xfrm>
          <a:prstGeom prst="rect">
            <a:avLst/>
          </a:prstGeom>
          <a:noFill/>
          <a:ln>
            <a:solidFill>
              <a:schemeClr val="accent1"/>
            </a:solidFill>
          </a:ln>
        </p:spPr>
        <p:txBody>
          <a:bodyPr wrap="square" rtlCol="0">
            <a:spAutoFit/>
          </a:bodyPr>
          <a:lstStyle/>
          <a:p>
            <a:pPr algn="ctr"/>
            <a:r>
              <a:rPr lang="en-US" sz="1600" dirty="0" smtClean="0">
                <a:solidFill>
                  <a:schemeClr val="accent1">
                    <a:lumMod val="75000"/>
                  </a:schemeClr>
                </a:solidFill>
              </a:rPr>
              <a:t>Model Evaluation</a:t>
            </a:r>
          </a:p>
          <a:p>
            <a:pPr algn="ctr"/>
            <a:endParaRPr lang="en-US" dirty="0" smtClean="0"/>
          </a:p>
          <a:p>
            <a:pPr algn="ctr"/>
            <a:r>
              <a:rPr lang="en-US" sz="2000" dirty="0" smtClean="0">
                <a:solidFill>
                  <a:srgbClr val="FF0000"/>
                </a:solidFill>
              </a:rPr>
              <a:t>BSC model evaluation tool</a:t>
            </a:r>
            <a:endParaRPr lang="en-US" sz="2000" dirty="0">
              <a:solidFill>
                <a:srgbClr val="FF0000"/>
              </a:solidFill>
            </a:endParaRPr>
          </a:p>
        </p:txBody>
      </p:sp>
      <p:sp>
        <p:nvSpPr>
          <p:cNvPr id="27" name="TextBox 26"/>
          <p:cNvSpPr txBox="1"/>
          <p:nvPr/>
        </p:nvSpPr>
        <p:spPr>
          <a:xfrm>
            <a:off x="4307719" y="5572238"/>
            <a:ext cx="4453416" cy="892552"/>
          </a:xfrm>
          <a:prstGeom prst="rect">
            <a:avLst/>
          </a:prstGeom>
          <a:noFill/>
          <a:ln>
            <a:solidFill>
              <a:schemeClr val="accent1"/>
            </a:solidFill>
          </a:ln>
        </p:spPr>
        <p:txBody>
          <a:bodyPr wrap="square" rtlCol="0">
            <a:spAutoFit/>
          </a:bodyPr>
          <a:lstStyle/>
          <a:p>
            <a:pPr algn="ctr"/>
            <a:r>
              <a:rPr lang="en-US" sz="1600" dirty="0" smtClean="0">
                <a:solidFill>
                  <a:schemeClr val="accent1">
                    <a:lumMod val="75000"/>
                  </a:schemeClr>
                </a:solidFill>
              </a:rPr>
              <a:t>Development of </a:t>
            </a:r>
            <a:r>
              <a:rPr lang="en-US" sz="1600" i="1" dirty="0" smtClean="0">
                <a:solidFill>
                  <a:schemeClr val="accent1">
                    <a:lumMod val="75000"/>
                  </a:schemeClr>
                </a:solidFill>
              </a:rPr>
              <a:t>user-oriented</a:t>
            </a:r>
            <a:r>
              <a:rPr lang="en-US" sz="1600" dirty="0" smtClean="0">
                <a:solidFill>
                  <a:schemeClr val="accent1">
                    <a:lumMod val="75000"/>
                  </a:schemeClr>
                </a:solidFill>
              </a:rPr>
              <a:t> services for a variety of socio-economic sectors</a:t>
            </a:r>
          </a:p>
          <a:p>
            <a:pPr algn="ctr"/>
            <a:r>
              <a:rPr lang="en-US" sz="2000" dirty="0" err="1" smtClean="0">
                <a:solidFill>
                  <a:srgbClr val="FF0000"/>
                </a:solidFill>
              </a:rPr>
              <a:t>InDust</a:t>
            </a:r>
            <a:r>
              <a:rPr lang="en-US" sz="2000" dirty="0" smtClean="0">
                <a:solidFill>
                  <a:srgbClr val="FF0000"/>
                </a:solidFill>
              </a:rPr>
              <a:t>, </a:t>
            </a:r>
            <a:r>
              <a:rPr lang="en-US" sz="2000" dirty="0" err="1" smtClean="0">
                <a:solidFill>
                  <a:srgbClr val="FF0000"/>
                </a:solidFill>
              </a:rPr>
              <a:t>DustClim</a:t>
            </a:r>
            <a:r>
              <a:rPr lang="en-US" sz="2000" dirty="0" smtClean="0">
                <a:solidFill>
                  <a:srgbClr val="FF0000"/>
                </a:solidFill>
              </a:rPr>
              <a:t>, SOLWATT</a:t>
            </a:r>
          </a:p>
        </p:txBody>
      </p:sp>
      <p:sp>
        <p:nvSpPr>
          <p:cNvPr id="28" name="Title 1"/>
          <p:cNvSpPr txBox="1">
            <a:spLocks/>
          </p:cNvSpPr>
          <p:nvPr/>
        </p:nvSpPr>
        <p:spPr>
          <a:xfrm>
            <a:off x="4307718" y="465429"/>
            <a:ext cx="4453419" cy="838397"/>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3419"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Bef>
                <a:spcPct val="0"/>
              </a:spcBef>
            </a:pPr>
            <a:r>
              <a:rPr lang="en-GB" sz="2600" kern="1200" dirty="0" smtClean="0">
                <a:solidFill>
                  <a:schemeClr val="accent1"/>
                </a:solidFill>
                <a:latin typeface="+mn-lt"/>
                <a:ea typeface="+mj-ea"/>
                <a:cs typeface="+mj-cs"/>
              </a:rPr>
              <a:t>Associated Developments</a:t>
            </a:r>
          </a:p>
          <a:p>
            <a:pPr>
              <a:lnSpc>
                <a:spcPct val="90000"/>
              </a:lnSpc>
              <a:spcBef>
                <a:spcPct val="0"/>
              </a:spcBef>
            </a:pPr>
            <a:r>
              <a:rPr lang="en-GB" sz="2600" kern="1200" dirty="0" smtClean="0">
                <a:solidFill>
                  <a:schemeClr val="accent1"/>
                </a:solidFill>
                <a:latin typeface="+mn-lt"/>
                <a:ea typeface="+mj-ea"/>
                <a:cs typeface="+mj-cs"/>
              </a:rPr>
              <a:t>&amp; Activities  </a:t>
            </a:r>
          </a:p>
        </p:txBody>
      </p:sp>
    </p:spTree>
    <p:extLst>
      <p:ext uri="{BB962C8B-B14F-4D97-AF65-F5344CB8AC3E}">
        <p14:creationId xmlns:p14="http://schemas.microsoft.com/office/powerpoint/2010/main" val="205294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5" grpId="0" animBg="1"/>
      <p:bldP spid="26" grpId="0" animBg="1"/>
      <p:bldP spid="27" grpId="0"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txBox="1">
            <a:spLocks noGrp="1"/>
          </p:cNvSpPr>
          <p:nvPr>
            <p:ph type="sldNum" idx="12"/>
          </p:nvPr>
        </p:nvSpPr>
        <p:spPr>
          <a:xfrm>
            <a:off x="8604448" y="6357553"/>
            <a:ext cx="442392" cy="4128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1800">
                <a:solidFill>
                  <a:schemeClr val="dk1"/>
                </a:solidFill>
                <a:latin typeface="Calibri"/>
                <a:ea typeface="Calibri"/>
                <a:cs typeface="Calibri"/>
                <a:sym typeface="Calibri"/>
              </a:rPr>
              <a:t>20</a:t>
            </a:fld>
            <a:endParaRPr sz="1800">
              <a:solidFill>
                <a:schemeClr val="dk1"/>
              </a:solidFill>
              <a:latin typeface="Calibri"/>
              <a:ea typeface="Calibri"/>
              <a:cs typeface="Calibri"/>
              <a:sym typeface="Calibri"/>
            </a:endParaRPr>
          </a:p>
        </p:txBody>
      </p:sp>
      <p:pic>
        <p:nvPicPr>
          <p:cNvPr id="226" name="Google Shape;226;p20"/>
          <p:cNvPicPr preferRelativeResize="0"/>
          <p:nvPr/>
        </p:nvPicPr>
        <p:blipFill rotWithShape="1">
          <a:blip r:embed="rId3">
            <a:alphaModFix/>
          </a:blip>
          <a:srcRect/>
          <a:stretch/>
        </p:blipFill>
        <p:spPr>
          <a:xfrm>
            <a:off x="2707341" y="0"/>
            <a:ext cx="4323904" cy="1186023"/>
          </a:xfrm>
          <a:prstGeom prst="rect">
            <a:avLst/>
          </a:prstGeom>
          <a:noFill/>
          <a:ln>
            <a:noFill/>
          </a:ln>
        </p:spPr>
      </p:pic>
      <p:sp>
        <p:nvSpPr>
          <p:cNvPr id="227" name="Google Shape;227;p20"/>
          <p:cNvSpPr/>
          <p:nvPr/>
        </p:nvSpPr>
        <p:spPr>
          <a:xfrm>
            <a:off x="701564" y="1039847"/>
            <a:ext cx="8142194"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AIR QUALITY: </a:t>
            </a:r>
            <a:r>
              <a:rPr lang="en-GB" sz="1800">
                <a:solidFill>
                  <a:schemeClr val="dk1"/>
                </a:solidFill>
                <a:latin typeface="Calibri"/>
                <a:ea typeface="Calibri"/>
                <a:cs typeface="Calibri"/>
                <a:sym typeface="Calibri"/>
              </a:rPr>
              <a:t>Design of AQ Early warning systems – First tests based on NMMB-MONARCH simulations </a:t>
            </a:r>
            <a:r>
              <a:rPr lang="en-GB" sz="1800" b="1">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28" name="Google Shape;228;p20"/>
          <p:cNvSpPr txBox="1"/>
          <p:nvPr/>
        </p:nvSpPr>
        <p:spPr>
          <a:xfrm>
            <a:off x="3171607" y="6034383"/>
            <a:ext cx="5334820"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i="1">
                <a:solidFill>
                  <a:schemeClr val="dk1"/>
                </a:solidFill>
                <a:latin typeface="Calibri"/>
                <a:ea typeface="Calibri"/>
                <a:cs typeface="Calibri"/>
                <a:sym typeface="Calibri"/>
              </a:rPr>
              <a:t>(Courtesy F. Barnaba, CNR-ISAC)</a:t>
            </a:r>
            <a:endParaRPr sz="1400" i="1">
              <a:solidFill>
                <a:schemeClr val="dk1"/>
              </a:solidFill>
              <a:latin typeface="Calibri"/>
              <a:ea typeface="Calibri"/>
              <a:cs typeface="Calibri"/>
              <a:sym typeface="Calibri"/>
            </a:endParaRPr>
          </a:p>
        </p:txBody>
      </p:sp>
      <p:pic>
        <p:nvPicPr>
          <p:cNvPr id="229" name="Google Shape;229;p20"/>
          <p:cNvPicPr preferRelativeResize="0"/>
          <p:nvPr/>
        </p:nvPicPr>
        <p:blipFill rotWithShape="1">
          <a:blip r:embed="rId4">
            <a:alphaModFix/>
          </a:blip>
          <a:srcRect/>
          <a:stretch/>
        </p:blipFill>
        <p:spPr>
          <a:xfrm>
            <a:off x="271927" y="6311272"/>
            <a:ext cx="2762676" cy="475252"/>
          </a:xfrm>
          <a:prstGeom prst="rect">
            <a:avLst/>
          </a:prstGeom>
          <a:noFill/>
          <a:ln>
            <a:noFill/>
          </a:ln>
        </p:spPr>
      </p:pic>
      <p:pic>
        <p:nvPicPr>
          <p:cNvPr id="230" name="Google Shape;230;p20"/>
          <p:cNvPicPr preferRelativeResize="0"/>
          <p:nvPr/>
        </p:nvPicPr>
        <p:blipFill rotWithShape="1">
          <a:blip r:embed="rId5">
            <a:alphaModFix/>
          </a:blip>
          <a:srcRect/>
          <a:stretch/>
        </p:blipFill>
        <p:spPr>
          <a:xfrm>
            <a:off x="271927" y="1746263"/>
            <a:ext cx="3216921" cy="2210715"/>
          </a:xfrm>
          <a:prstGeom prst="rect">
            <a:avLst/>
          </a:prstGeom>
          <a:noFill/>
          <a:ln>
            <a:noFill/>
          </a:ln>
        </p:spPr>
      </p:pic>
      <p:pic>
        <p:nvPicPr>
          <p:cNvPr id="231" name="Google Shape;231;p20"/>
          <p:cNvPicPr preferRelativeResize="0"/>
          <p:nvPr/>
        </p:nvPicPr>
        <p:blipFill rotWithShape="1">
          <a:blip r:embed="rId6">
            <a:alphaModFix/>
          </a:blip>
          <a:srcRect/>
          <a:stretch/>
        </p:blipFill>
        <p:spPr>
          <a:xfrm>
            <a:off x="400296" y="3922265"/>
            <a:ext cx="2977983" cy="2266006"/>
          </a:xfrm>
          <a:prstGeom prst="rect">
            <a:avLst/>
          </a:prstGeom>
          <a:noFill/>
          <a:ln>
            <a:noFill/>
          </a:ln>
        </p:spPr>
      </p:pic>
      <p:pic>
        <p:nvPicPr>
          <p:cNvPr id="232" name="Google Shape;232;p20"/>
          <p:cNvPicPr preferRelativeResize="0"/>
          <p:nvPr/>
        </p:nvPicPr>
        <p:blipFill rotWithShape="1">
          <a:blip r:embed="rId7">
            <a:alphaModFix/>
          </a:blip>
          <a:srcRect/>
          <a:stretch/>
        </p:blipFill>
        <p:spPr>
          <a:xfrm>
            <a:off x="3446781" y="1739678"/>
            <a:ext cx="5257676" cy="4266612"/>
          </a:xfrm>
          <a:prstGeom prst="rect">
            <a:avLst/>
          </a:prstGeom>
          <a:noFill/>
          <a:ln>
            <a:noFill/>
          </a:ln>
        </p:spPr>
      </p:pic>
      <p:sp>
        <p:nvSpPr>
          <p:cNvPr id="233" name="Google Shape;233;p20"/>
          <p:cNvSpPr txBox="1"/>
          <p:nvPr/>
        </p:nvSpPr>
        <p:spPr>
          <a:xfrm>
            <a:off x="206443" y="6111333"/>
            <a:ext cx="3496877"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i="1">
                <a:solidFill>
                  <a:schemeClr val="dk1"/>
                </a:solidFill>
                <a:latin typeface="Calibri"/>
                <a:ea typeface="Calibri"/>
                <a:cs typeface="Calibri"/>
                <a:sym typeface="Calibri"/>
              </a:rPr>
              <a:t>Number of days that exceed the EU limit of PM10 (i.e 50 μg/m3)</a:t>
            </a:r>
            <a:endParaRPr sz="1000" i="1">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1"/>
          <p:cNvSpPr txBox="1">
            <a:spLocks noGrp="1"/>
          </p:cNvSpPr>
          <p:nvPr>
            <p:ph type="sldNum" idx="12"/>
          </p:nvPr>
        </p:nvSpPr>
        <p:spPr>
          <a:xfrm>
            <a:off x="8604448" y="6357553"/>
            <a:ext cx="442392" cy="4128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1800">
                <a:solidFill>
                  <a:schemeClr val="dk1"/>
                </a:solidFill>
                <a:latin typeface="Calibri"/>
                <a:ea typeface="Calibri"/>
                <a:cs typeface="Calibri"/>
                <a:sym typeface="Calibri"/>
              </a:rPr>
              <a:t>21</a:t>
            </a:fld>
            <a:endParaRPr sz="1800">
              <a:solidFill>
                <a:schemeClr val="dk1"/>
              </a:solidFill>
              <a:latin typeface="Calibri"/>
              <a:ea typeface="Calibri"/>
              <a:cs typeface="Calibri"/>
              <a:sym typeface="Calibri"/>
            </a:endParaRPr>
          </a:p>
        </p:txBody>
      </p:sp>
      <p:sp>
        <p:nvSpPr>
          <p:cNvPr id="240" name="Google Shape;240;p21"/>
          <p:cNvSpPr txBox="1"/>
          <p:nvPr/>
        </p:nvSpPr>
        <p:spPr>
          <a:xfrm>
            <a:off x="518059" y="1354024"/>
            <a:ext cx="5746334" cy="4682243"/>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Soiling</a:t>
            </a:r>
            <a:r>
              <a:rPr lang="en-GB" sz="1800">
                <a:solidFill>
                  <a:schemeClr val="dk1"/>
                </a:solidFill>
                <a:latin typeface="Calibri"/>
                <a:ea typeface="Calibri"/>
                <a:cs typeface="Calibri"/>
                <a:sym typeface="Calibri"/>
              </a:rPr>
              <a:t> → panels efficiency and water management</a:t>
            </a:r>
            <a:endParaRPr/>
          </a:p>
          <a:p>
            <a:pPr marL="228600" marR="0" lvl="0" indent="-228600" algn="l" rtl="0">
              <a:lnSpc>
                <a:spcPct val="90000"/>
              </a:lnSpc>
              <a:spcBef>
                <a:spcPts val="1000"/>
              </a:spcBef>
              <a:spcAft>
                <a:spcPts val="0"/>
              </a:spcAft>
              <a:buClr>
                <a:schemeClr val="dk1"/>
              </a:buClr>
              <a:buSzPts val="1800"/>
              <a:buFont typeface="Arial"/>
              <a:buChar char="•"/>
            </a:pPr>
            <a:r>
              <a:rPr lang="en-GB" sz="1800" b="1">
                <a:solidFill>
                  <a:schemeClr val="dk1"/>
                </a:solidFill>
                <a:latin typeface="Calibri"/>
                <a:ea typeface="Calibri"/>
                <a:cs typeface="Calibri"/>
                <a:sym typeface="Calibri"/>
              </a:rPr>
              <a:t>Solar irradiance </a:t>
            </a:r>
            <a:r>
              <a:rPr lang="en-GB" sz="1800">
                <a:solidFill>
                  <a:schemeClr val="dk1"/>
                </a:solidFill>
                <a:latin typeface="Calibri"/>
                <a:ea typeface="Calibri"/>
                <a:cs typeface="Calibri"/>
                <a:sym typeface="Calibri"/>
              </a:rPr>
              <a:t>→ the presence of dust reduces the incoming </a:t>
            </a:r>
            <a:r>
              <a:rPr lang="en-GB" sz="1800" b="1">
                <a:solidFill>
                  <a:srgbClr val="FF0000"/>
                </a:solidFill>
                <a:latin typeface="Calibri"/>
                <a:ea typeface="Calibri"/>
                <a:cs typeface="Calibri"/>
                <a:sym typeface="Calibri"/>
              </a:rPr>
              <a:t>solar irradiance </a:t>
            </a:r>
            <a:r>
              <a:rPr lang="en-GB" sz="1800">
                <a:solidFill>
                  <a:schemeClr val="dk1"/>
                </a:solidFill>
                <a:latin typeface="Calibri"/>
                <a:ea typeface="Calibri"/>
                <a:cs typeface="Calibri"/>
                <a:sym typeface="Calibri"/>
              </a:rPr>
              <a:t>through direct radiative effect </a:t>
            </a:r>
            <a:endParaRPr/>
          </a:p>
          <a:p>
            <a:pPr marL="0" marR="0" lvl="0" indent="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28600" marR="0" lvl="0" indent="-11430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685800" marR="0" lvl="1" indent="-114300" algn="l" rtl="0">
              <a:lnSpc>
                <a:spcPct val="90000"/>
              </a:lnSpc>
              <a:spcBef>
                <a:spcPts val="5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28600" marR="0" lvl="0" indent="-11430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pic>
        <p:nvPicPr>
          <p:cNvPr id="241" name="Google Shape;241;p21"/>
          <p:cNvPicPr preferRelativeResize="0"/>
          <p:nvPr/>
        </p:nvPicPr>
        <p:blipFill rotWithShape="1">
          <a:blip r:embed="rId3">
            <a:alphaModFix/>
          </a:blip>
          <a:srcRect/>
          <a:stretch/>
        </p:blipFill>
        <p:spPr>
          <a:xfrm>
            <a:off x="388034" y="2758293"/>
            <a:ext cx="6767831" cy="3421514"/>
          </a:xfrm>
          <a:prstGeom prst="rect">
            <a:avLst/>
          </a:prstGeom>
          <a:noFill/>
          <a:ln>
            <a:noFill/>
          </a:ln>
        </p:spPr>
      </p:pic>
      <p:pic>
        <p:nvPicPr>
          <p:cNvPr id="242" name="Google Shape;242;p21"/>
          <p:cNvPicPr preferRelativeResize="0"/>
          <p:nvPr/>
        </p:nvPicPr>
        <p:blipFill rotWithShape="1">
          <a:blip r:embed="rId4">
            <a:alphaModFix/>
          </a:blip>
          <a:srcRect/>
          <a:stretch/>
        </p:blipFill>
        <p:spPr>
          <a:xfrm>
            <a:off x="2742065" y="51704"/>
            <a:ext cx="4323904" cy="1186023"/>
          </a:xfrm>
          <a:prstGeom prst="rect">
            <a:avLst/>
          </a:prstGeom>
          <a:noFill/>
          <a:ln>
            <a:noFill/>
          </a:ln>
        </p:spPr>
      </p:pic>
      <p:pic>
        <p:nvPicPr>
          <p:cNvPr id="243" name="Google Shape;243;p21"/>
          <p:cNvPicPr preferRelativeResize="0"/>
          <p:nvPr/>
        </p:nvPicPr>
        <p:blipFill rotWithShape="1">
          <a:blip r:embed="rId5">
            <a:alphaModFix/>
          </a:blip>
          <a:srcRect/>
          <a:stretch/>
        </p:blipFill>
        <p:spPr>
          <a:xfrm>
            <a:off x="6386255" y="1763682"/>
            <a:ext cx="2336428" cy="1752321"/>
          </a:xfrm>
          <a:prstGeom prst="rect">
            <a:avLst/>
          </a:prstGeom>
          <a:noFill/>
          <a:ln>
            <a:noFill/>
          </a:ln>
        </p:spPr>
      </p:pic>
      <p:pic>
        <p:nvPicPr>
          <p:cNvPr id="244" name="Google Shape;244;p21"/>
          <p:cNvPicPr preferRelativeResize="0"/>
          <p:nvPr/>
        </p:nvPicPr>
        <p:blipFill rotWithShape="1">
          <a:blip r:embed="rId6">
            <a:alphaModFix/>
          </a:blip>
          <a:srcRect l="13437" t="-2431" r="16842" b="2430"/>
          <a:stretch/>
        </p:blipFill>
        <p:spPr>
          <a:xfrm>
            <a:off x="7037527" y="2976754"/>
            <a:ext cx="1784120" cy="1144061"/>
          </a:xfrm>
          <a:prstGeom prst="rect">
            <a:avLst/>
          </a:prstGeom>
          <a:noFill/>
          <a:ln>
            <a:noFill/>
          </a:ln>
        </p:spPr>
      </p:pic>
      <p:pic>
        <p:nvPicPr>
          <p:cNvPr id="245" name="Google Shape;245;p21"/>
          <p:cNvPicPr preferRelativeResize="0"/>
          <p:nvPr/>
        </p:nvPicPr>
        <p:blipFill rotWithShape="1">
          <a:blip r:embed="rId7">
            <a:alphaModFix/>
          </a:blip>
          <a:srcRect/>
          <a:stretch/>
        </p:blipFill>
        <p:spPr>
          <a:xfrm>
            <a:off x="271927" y="6311272"/>
            <a:ext cx="2762676" cy="475252"/>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3"/>
          <p:cNvPicPr preferRelativeResize="0"/>
          <p:nvPr/>
        </p:nvPicPr>
        <p:blipFill rotWithShape="1">
          <a:blip r:embed="rId3">
            <a:alphaModFix/>
          </a:blip>
          <a:srcRect/>
          <a:stretch/>
        </p:blipFill>
        <p:spPr>
          <a:xfrm>
            <a:off x="1441" y="3241"/>
            <a:ext cx="9142560" cy="6855840"/>
          </a:xfrm>
          <a:prstGeom prst="rect">
            <a:avLst/>
          </a:prstGeom>
          <a:noFill/>
          <a:ln>
            <a:noFill/>
          </a:ln>
        </p:spPr>
      </p:pic>
      <p:sp>
        <p:nvSpPr>
          <p:cNvPr id="130" name="Google Shape;130;p13"/>
          <p:cNvSpPr txBox="1"/>
          <p:nvPr/>
        </p:nvSpPr>
        <p:spPr>
          <a:xfrm>
            <a:off x="737281" y="1215721"/>
            <a:ext cx="7669440" cy="3157920"/>
          </a:xfrm>
          <a:prstGeom prst="rect">
            <a:avLst/>
          </a:prstGeom>
          <a:noFill/>
          <a:ln>
            <a:noFill/>
          </a:ln>
        </p:spPr>
        <p:txBody>
          <a:bodyPr spcFirstLastPara="1" wrap="square" lIns="0" tIns="0" rIns="0" bIns="0" anchor="t" anchorCtr="0">
            <a:noAutofit/>
          </a:bodyPr>
          <a:lstStyle/>
          <a:p>
            <a:pPr marL="0" marR="0" lvl="0" indent="0" algn="ctr" rtl="0">
              <a:lnSpc>
                <a:spcPct val="93000"/>
              </a:lnSpc>
              <a:spcBef>
                <a:spcPts val="0"/>
              </a:spcBef>
              <a:spcAft>
                <a:spcPts val="0"/>
              </a:spcAft>
              <a:buClr>
                <a:srgbClr val="000000"/>
              </a:buClr>
              <a:buSzPts val="2903"/>
              <a:buFont typeface="Times New Roman"/>
              <a:buNone/>
            </a:pPr>
            <a:r>
              <a:rPr lang="en-GB" sz="2903" b="0" i="0" u="none" strike="noStrike" cap="none">
                <a:solidFill>
                  <a:srgbClr val="000000"/>
                </a:solidFill>
                <a:latin typeface="Arial"/>
                <a:ea typeface="Arial"/>
                <a:cs typeface="Arial"/>
                <a:sym typeface="Arial"/>
              </a:rPr>
              <a:t>International Network to Encourage the Use of</a:t>
            </a:r>
            <a:endParaRPr/>
          </a:p>
        </p:txBody>
      </p:sp>
      <p:pic>
        <p:nvPicPr>
          <p:cNvPr id="131" name="Google Shape;131;p13"/>
          <p:cNvPicPr preferRelativeResize="0"/>
          <p:nvPr/>
        </p:nvPicPr>
        <p:blipFill rotWithShape="1">
          <a:blip r:embed="rId4">
            <a:alphaModFix/>
          </a:blip>
          <a:srcRect/>
          <a:stretch/>
        </p:blipFill>
        <p:spPr>
          <a:xfrm>
            <a:off x="1545121" y="2608201"/>
            <a:ext cx="5808960" cy="1810080"/>
          </a:xfrm>
          <a:prstGeom prst="rect">
            <a:avLst/>
          </a:prstGeom>
          <a:noFill/>
          <a:ln>
            <a:noFill/>
          </a:ln>
        </p:spPr>
      </p:pic>
      <p:sp>
        <p:nvSpPr>
          <p:cNvPr id="132" name="Google Shape;132;p13"/>
          <p:cNvSpPr txBox="1"/>
          <p:nvPr/>
        </p:nvSpPr>
        <p:spPr>
          <a:xfrm>
            <a:off x="6513121" y="201961"/>
            <a:ext cx="4108320" cy="337020"/>
          </a:xfrm>
          <a:prstGeom prst="rect">
            <a:avLst/>
          </a:prstGeom>
          <a:noFill/>
          <a:ln>
            <a:noFill/>
          </a:ln>
        </p:spPr>
        <p:txBody>
          <a:bodyPr spcFirstLastPara="1" wrap="square" lIns="81625" tIns="42450" rIns="81625" bIns="42450" anchor="t" anchorCtr="0">
            <a:noAutofit/>
          </a:bodyPr>
          <a:lstStyle/>
          <a:p>
            <a:pPr marL="0" marR="0" lvl="0" indent="0" algn="l" rtl="0">
              <a:lnSpc>
                <a:spcPct val="100000"/>
              </a:lnSpc>
              <a:spcBef>
                <a:spcPts val="0"/>
              </a:spcBef>
              <a:spcAft>
                <a:spcPts val="0"/>
              </a:spcAft>
              <a:buClr>
                <a:srgbClr val="7F7F7F"/>
              </a:buClr>
              <a:buSzPts val="1633"/>
              <a:buFont typeface="Times New Roman"/>
              <a:buNone/>
            </a:pPr>
            <a:r>
              <a:rPr lang="en-GB" sz="1633" b="0" i="0" u="none" strike="noStrike" cap="none">
                <a:solidFill>
                  <a:srgbClr val="7F7F7F"/>
                </a:solidFill>
                <a:latin typeface="Arial"/>
                <a:ea typeface="Arial"/>
                <a:cs typeface="Arial"/>
                <a:sym typeface="Arial"/>
              </a:rPr>
              <a:t>www.cost-indust.eu </a:t>
            </a:r>
            <a:endParaRPr/>
          </a:p>
        </p:txBody>
      </p:sp>
      <p:sp>
        <p:nvSpPr>
          <p:cNvPr id="133" name="Google Shape;133;p13"/>
          <p:cNvSpPr txBox="1"/>
          <p:nvPr/>
        </p:nvSpPr>
        <p:spPr>
          <a:xfrm>
            <a:off x="1844641" y="4415400"/>
            <a:ext cx="5454720" cy="295149"/>
          </a:xfrm>
          <a:prstGeom prst="rect">
            <a:avLst/>
          </a:prstGeom>
          <a:noFill/>
          <a:ln>
            <a:noFill/>
          </a:ln>
        </p:spPr>
        <p:txBody>
          <a:bodyPr spcFirstLastPara="1" wrap="square" lIns="81625" tIns="42450" rIns="81625" bIns="42450" anchor="t" anchorCtr="0">
            <a:noAutofit/>
          </a:bodyPr>
          <a:lstStyle/>
          <a:p>
            <a:pPr marL="0" marR="0" lvl="0" indent="0" algn="r" rtl="0">
              <a:lnSpc>
                <a:spcPct val="100000"/>
              </a:lnSpc>
              <a:spcBef>
                <a:spcPts val="0"/>
              </a:spcBef>
              <a:spcAft>
                <a:spcPts val="0"/>
              </a:spcAft>
              <a:buClr>
                <a:srgbClr val="000000"/>
              </a:buClr>
              <a:buSzPts val="1361"/>
              <a:buFont typeface="Times New Roman"/>
              <a:buNone/>
            </a:pPr>
            <a:r>
              <a:rPr lang="en-GB" sz="1361" b="0" i="1" u="none" strike="noStrike" cap="none">
                <a:solidFill>
                  <a:srgbClr val="000000"/>
                </a:solidFill>
                <a:latin typeface="Arial"/>
                <a:ea typeface="Arial"/>
                <a:cs typeface="Arial"/>
                <a:sym typeface="Arial"/>
              </a:rPr>
              <a:t>COST Action CA16202</a:t>
            </a:r>
            <a:endParaRPr/>
          </a:p>
        </p:txBody>
      </p:sp>
      <p:pic>
        <p:nvPicPr>
          <p:cNvPr id="134" name="Google Shape;134;p13"/>
          <p:cNvPicPr preferRelativeResize="0"/>
          <p:nvPr/>
        </p:nvPicPr>
        <p:blipFill rotWithShape="1">
          <a:blip r:embed="rId5">
            <a:alphaModFix/>
          </a:blip>
          <a:srcRect/>
          <a:stretch/>
        </p:blipFill>
        <p:spPr>
          <a:xfrm>
            <a:off x="2743201" y="6127561"/>
            <a:ext cx="1869120" cy="502560"/>
          </a:xfrm>
          <a:prstGeom prst="rect">
            <a:avLst/>
          </a:prstGeom>
          <a:noFill/>
          <a:ln>
            <a:noFill/>
          </a:ln>
        </p:spPr>
      </p:pic>
      <p:pic>
        <p:nvPicPr>
          <p:cNvPr id="135" name="Google Shape;135;p13"/>
          <p:cNvPicPr preferRelativeResize="0"/>
          <p:nvPr/>
        </p:nvPicPr>
        <p:blipFill rotWithShape="1">
          <a:blip r:embed="rId6">
            <a:alphaModFix/>
          </a:blip>
          <a:srcRect/>
          <a:stretch/>
        </p:blipFill>
        <p:spPr>
          <a:xfrm>
            <a:off x="2018881" y="6238441"/>
            <a:ext cx="430560" cy="292320"/>
          </a:xfrm>
          <a:prstGeom prst="rect">
            <a:avLst/>
          </a:prstGeom>
          <a:noFill/>
          <a:ln>
            <a:noFill/>
          </a:ln>
        </p:spPr>
      </p:pic>
      <p:sp>
        <p:nvSpPr>
          <p:cNvPr id="136" name="Google Shape;136;p13"/>
          <p:cNvSpPr/>
          <p:nvPr/>
        </p:nvSpPr>
        <p:spPr>
          <a:xfrm>
            <a:off x="737281" y="4709160"/>
            <a:ext cx="6552000" cy="797659"/>
          </a:xfrm>
          <a:prstGeom prst="rect">
            <a:avLst/>
          </a:prstGeom>
          <a:noFill/>
          <a:ln>
            <a:noFill/>
          </a:ln>
        </p:spPr>
        <p:txBody>
          <a:bodyPr spcFirstLastPara="1" wrap="square" lIns="81625" tIns="42450" rIns="81625" bIns="42450" anchor="t" anchorCtr="0">
            <a:noAutofit/>
          </a:bodyPr>
          <a:lstStyle/>
          <a:p>
            <a:pPr marL="0" marR="0" lvl="0" indent="0" algn="l" rtl="0">
              <a:lnSpc>
                <a:spcPct val="100000"/>
              </a:lnSpc>
              <a:spcBef>
                <a:spcPts val="0"/>
              </a:spcBef>
              <a:spcAft>
                <a:spcPts val="0"/>
              </a:spcAft>
              <a:buClr>
                <a:srgbClr val="000000"/>
              </a:buClr>
              <a:buSzPts val="1542"/>
              <a:buFont typeface="Times New Roman"/>
              <a:buNone/>
            </a:pPr>
            <a:r>
              <a:rPr lang="en-GB" sz="1542" b="1" i="0" u="none" strike="noStrike" cap="none">
                <a:solidFill>
                  <a:srgbClr val="000000"/>
                </a:solidFill>
                <a:latin typeface="Arial"/>
                <a:ea typeface="Arial"/>
                <a:cs typeface="Arial"/>
                <a:sym typeface="Arial"/>
              </a:rPr>
              <a:t>Chair: </a:t>
            </a:r>
            <a:r>
              <a:rPr lang="en-GB" sz="1542" b="0" i="0" u="none" strike="noStrike" cap="none">
                <a:solidFill>
                  <a:srgbClr val="595959"/>
                </a:solidFill>
                <a:latin typeface="Arial"/>
                <a:ea typeface="Arial"/>
                <a:cs typeface="Arial"/>
                <a:sym typeface="Arial"/>
              </a:rPr>
              <a:t>Sara Basart (Spain, sara.Basart@bsc.es)</a:t>
            </a:r>
            <a:endParaRPr/>
          </a:p>
          <a:p>
            <a:pPr marL="0" marR="0" lvl="0" indent="0" algn="l" rtl="0">
              <a:lnSpc>
                <a:spcPct val="100000"/>
              </a:lnSpc>
              <a:spcBef>
                <a:spcPts val="0"/>
              </a:spcBef>
              <a:spcAft>
                <a:spcPts val="0"/>
              </a:spcAft>
              <a:buClr>
                <a:srgbClr val="000000"/>
              </a:buClr>
              <a:buSzPts val="1542"/>
              <a:buFont typeface="Times New Roman"/>
              <a:buNone/>
            </a:pPr>
            <a:r>
              <a:rPr lang="en-GB" sz="1542" b="1" i="0" u="none" strike="noStrike" cap="none">
                <a:solidFill>
                  <a:srgbClr val="000000"/>
                </a:solidFill>
                <a:latin typeface="Arial"/>
                <a:ea typeface="Arial"/>
                <a:cs typeface="Arial"/>
                <a:sym typeface="Arial"/>
              </a:rPr>
              <a:t>Vice-Chair: </a:t>
            </a:r>
            <a:r>
              <a:rPr lang="en-GB" sz="1542" b="0" i="0" u="none" strike="noStrike" cap="none">
                <a:solidFill>
                  <a:srgbClr val="595959"/>
                </a:solidFill>
                <a:latin typeface="Arial"/>
                <a:ea typeface="Arial"/>
                <a:cs typeface="Arial"/>
                <a:sym typeface="Arial"/>
              </a:rPr>
              <a:t>Slobodan Nickovic (Serbia) </a:t>
            </a:r>
            <a:endParaRPr/>
          </a:p>
          <a:p>
            <a:pPr marL="0" marR="0" lvl="0" indent="0" algn="l" rtl="0">
              <a:lnSpc>
                <a:spcPct val="100000"/>
              </a:lnSpc>
              <a:spcBef>
                <a:spcPts val="0"/>
              </a:spcBef>
              <a:spcAft>
                <a:spcPts val="0"/>
              </a:spcAft>
              <a:buClr>
                <a:srgbClr val="000000"/>
              </a:buClr>
              <a:buSzPts val="1542"/>
              <a:buFont typeface="Times New Roman"/>
              <a:buNone/>
            </a:pPr>
            <a:endParaRPr sz="1542" b="0" i="0" u="none" strike="noStrike" cap="none">
              <a:solidFill>
                <a:srgbClr val="595959"/>
              </a:solidFill>
              <a:latin typeface="Arial"/>
              <a:ea typeface="Arial"/>
              <a:cs typeface="Arial"/>
              <a:sym typeface="Arial"/>
            </a:endParaRPr>
          </a:p>
        </p:txBody>
      </p:sp>
      <p:pic>
        <p:nvPicPr>
          <p:cNvPr id="137" name="Google Shape;137;p13"/>
          <p:cNvPicPr preferRelativeResize="0"/>
          <p:nvPr/>
        </p:nvPicPr>
        <p:blipFill rotWithShape="1">
          <a:blip r:embed="rId7">
            <a:alphaModFix/>
          </a:blip>
          <a:srcRect/>
          <a:stretch/>
        </p:blipFill>
        <p:spPr>
          <a:xfrm>
            <a:off x="488161" y="6100201"/>
            <a:ext cx="1454400" cy="560160"/>
          </a:xfrm>
          <a:prstGeom prst="rect">
            <a:avLst/>
          </a:prstGeom>
          <a:noFill/>
          <a:ln>
            <a:noFill/>
          </a:ln>
        </p:spPr>
      </p:pic>
      <p:pic>
        <p:nvPicPr>
          <p:cNvPr id="138" name="Google Shape;138;p13"/>
          <p:cNvPicPr preferRelativeResize="0"/>
          <p:nvPr/>
        </p:nvPicPr>
        <p:blipFill rotWithShape="1">
          <a:blip r:embed="rId8">
            <a:alphaModFix/>
          </a:blip>
          <a:srcRect/>
          <a:stretch/>
        </p:blipFill>
        <p:spPr>
          <a:xfrm>
            <a:off x="6203520" y="453961"/>
            <a:ext cx="3185280" cy="447840"/>
          </a:xfrm>
          <a:prstGeom prst="rect">
            <a:avLst/>
          </a:prstGeom>
          <a:noFill/>
          <a:ln>
            <a:noFill/>
          </a:ln>
        </p:spPr>
      </p:pic>
      <p:sp>
        <p:nvSpPr>
          <p:cNvPr id="139" name="Google Shape;139;p13"/>
          <p:cNvSpPr txBox="1"/>
          <p:nvPr/>
        </p:nvSpPr>
        <p:spPr>
          <a:xfrm>
            <a:off x="779041" y="1663561"/>
            <a:ext cx="7627680" cy="2328111"/>
          </a:xfrm>
          <a:prstGeom prst="rect">
            <a:avLst/>
          </a:prstGeom>
          <a:noFill/>
          <a:ln>
            <a:noFill/>
          </a:ln>
        </p:spPr>
        <p:txBody>
          <a:bodyPr spcFirstLastPara="1" wrap="square" lIns="0" tIns="0" rIns="0" bIns="0" anchor="t" anchorCtr="0">
            <a:noAutofit/>
          </a:bodyPr>
          <a:lstStyle/>
          <a:p>
            <a:pPr marL="0" marR="0" lvl="0" indent="0" algn="ctr" rtl="0">
              <a:lnSpc>
                <a:spcPct val="93000"/>
              </a:lnSpc>
              <a:spcBef>
                <a:spcPts val="0"/>
              </a:spcBef>
              <a:spcAft>
                <a:spcPts val="0"/>
              </a:spcAft>
              <a:buClr>
                <a:srgbClr val="000000"/>
              </a:buClr>
              <a:buSzPts val="2903"/>
              <a:buFont typeface="Times New Roman"/>
              <a:buNone/>
            </a:pPr>
            <a:r>
              <a:rPr lang="en-GB" sz="2903" b="0" i="0" u="none" strike="noStrike" cap="none">
                <a:solidFill>
                  <a:srgbClr val="000000"/>
                </a:solidFill>
                <a:latin typeface="Arial"/>
                <a:ea typeface="Arial"/>
                <a:cs typeface="Arial"/>
                <a:sym typeface="Arial"/>
              </a:rPr>
              <a:t>Monitoring and Forecasting Dust Products</a:t>
            </a:r>
            <a:endParaRPr/>
          </a:p>
        </p:txBody>
      </p:sp>
      <p:sp>
        <p:nvSpPr>
          <p:cNvPr id="2" name="Rectangle 1"/>
          <p:cNvSpPr/>
          <p:nvPr/>
        </p:nvSpPr>
        <p:spPr>
          <a:xfrm>
            <a:off x="2449441" y="5291493"/>
            <a:ext cx="4572000" cy="523220"/>
          </a:xfrm>
          <a:prstGeom prst="rect">
            <a:avLst/>
          </a:prstGeom>
        </p:spPr>
        <p:txBody>
          <a:bodyPr>
            <a:spAutoFit/>
          </a:bodyPr>
          <a:lstStyle/>
          <a:p>
            <a:pPr lvl="0" algn="r">
              <a:buSzPts val="1633"/>
            </a:pPr>
            <a:r>
              <a:rPr lang="en-GB" b="1" dirty="0" err="1"/>
              <a:t>www.cost-indust.eu</a:t>
            </a:r>
            <a:endParaRPr lang="en-GB" dirty="0"/>
          </a:p>
          <a:p>
            <a:pPr lvl="0" algn="r">
              <a:buSzPts val="1633"/>
            </a:pPr>
            <a:r>
              <a:rPr lang="en-GB" b="1" dirty="0"/>
              <a:t>Contact: </a:t>
            </a:r>
            <a:r>
              <a:rPr lang="en-GB" b="1" dirty="0" err="1"/>
              <a:t>cost-indust@bsc.es</a:t>
            </a:r>
            <a:endParaRPr lang="en-GB" dirty="0"/>
          </a:p>
        </p:txBody>
      </p:sp>
    </p:spTree>
    <p:extLst>
      <p:ext uri="{BB962C8B-B14F-4D97-AF65-F5344CB8AC3E}">
        <p14:creationId xmlns:p14="http://schemas.microsoft.com/office/powerpoint/2010/main" val="15965947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4"/>
          <p:cNvPicPr preferRelativeResize="0"/>
          <p:nvPr/>
        </p:nvPicPr>
        <p:blipFill rotWithShape="1">
          <a:blip r:embed="rId3">
            <a:alphaModFix/>
          </a:blip>
          <a:srcRect/>
          <a:stretch/>
        </p:blipFill>
        <p:spPr>
          <a:xfrm>
            <a:off x="1" y="361"/>
            <a:ext cx="9142560" cy="6855840"/>
          </a:xfrm>
          <a:prstGeom prst="rect">
            <a:avLst/>
          </a:prstGeom>
          <a:noFill/>
          <a:ln>
            <a:noFill/>
          </a:ln>
        </p:spPr>
      </p:pic>
      <p:pic>
        <p:nvPicPr>
          <p:cNvPr id="148" name="Google Shape;148;p14"/>
          <p:cNvPicPr preferRelativeResize="0"/>
          <p:nvPr/>
        </p:nvPicPr>
        <p:blipFill rotWithShape="1">
          <a:blip r:embed="rId4">
            <a:alphaModFix/>
          </a:blip>
          <a:srcRect/>
          <a:stretch/>
        </p:blipFill>
        <p:spPr>
          <a:xfrm>
            <a:off x="456481" y="523081"/>
            <a:ext cx="718560" cy="653760"/>
          </a:xfrm>
          <a:prstGeom prst="rect">
            <a:avLst/>
          </a:prstGeom>
          <a:noFill/>
          <a:ln>
            <a:noFill/>
          </a:ln>
        </p:spPr>
      </p:pic>
      <p:sp>
        <p:nvSpPr>
          <p:cNvPr id="149" name="Google Shape;149;p14"/>
          <p:cNvSpPr txBox="1"/>
          <p:nvPr/>
        </p:nvSpPr>
        <p:spPr>
          <a:xfrm>
            <a:off x="457921" y="273961"/>
            <a:ext cx="8228160" cy="1144800"/>
          </a:xfrm>
          <a:prstGeom prst="rect">
            <a:avLst/>
          </a:prstGeom>
          <a:noFill/>
          <a:ln>
            <a:noFill/>
          </a:ln>
        </p:spPr>
        <p:txBody>
          <a:bodyPr spcFirstLastPara="1" wrap="square" lIns="0" tIns="35250" rIns="0" bIns="0" anchor="ctr" anchorCtr="0">
            <a:noAutofit/>
          </a:bodyPr>
          <a:lstStyle/>
          <a:p>
            <a:pPr marL="0" marR="0" lvl="0" indent="0" algn="ctr" rtl="0">
              <a:lnSpc>
                <a:spcPct val="93000"/>
              </a:lnSpc>
              <a:spcBef>
                <a:spcPts val="0"/>
              </a:spcBef>
              <a:spcAft>
                <a:spcPts val="0"/>
              </a:spcAft>
              <a:buClr>
                <a:srgbClr val="000000"/>
              </a:buClr>
              <a:buSzPts val="3991"/>
              <a:buFont typeface="Times New Roman"/>
              <a:buNone/>
            </a:pPr>
            <a:r>
              <a:rPr lang="en-GB" sz="3991" b="0" i="0" u="none" strike="noStrike" cap="none" dirty="0">
                <a:solidFill>
                  <a:srgbClr val="000000"/>
                </a:solidFill>
                <a:latin typeface="Arial"/>
                <a:ea typeface="Arial"/>
                <a:cs typeface="Arial"/>
                <a:sym typeface="Arial"/>
              </a:rPr>
              <a:t>Our goals</a:t>
            </a:r>
            <a:endParaRPr dirty="0"/>
          </a:p>
        </p:txBody>
      </p:sp>
      <p:sp>
        <p:nvSpPr>
          <p:cNvPr id="150" name="Google Shape;150;p14"/>
          <p:cNvSpPr txBox="1"/>
          <p:nvPr/>
        </p:nvSpPr>
        <p:spPr>
          <a:xfrm>
            <a:off x="391681" y="1711081"/>
            <a:ext cx="8264160" cy="4592160"/>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000000"/>
              </a:buClr>
              <a:buSzPts val="1814"/>
              <a:buFont typeface="Times New Roman"/>
              <a:buNone/>
            </a:pPr>
            <a:endParaRPr sz="1814"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ED5D05"/>
              </a:buClr>
              <a:buSzPts val="1814"/>
              <a:buFont typeface="Noto Sans Symbols"/>
              <a:buNone/>
            </a:pPr>
            <a:endParaRPr sz="1814" b="0" i="0" u="none" strike="noStrike" cap="none">
              <a:solidFill>
                <a:srgbClr val="7F7F7F"/>
              </a:solidFill>
              <a:latin typeface="Arial"/>
              <a:ea typeface="Arial"/>
              <a:cs typeface="Arial"/>
              <a:sym typeface="Arial"/>
            </a:endParaRPr>
          </a:p>
          <a:p>
            <a:pPr marL="0" marR="0" lvl="0" indent="0" algn="l" rtl="0">
              <a:lnSpc>
                <a:spcPct val="93000"/>
              </a:lnSpc>
              <a:spcBef>
                <a:spcPts val="0"/>
              </a:spcBef>
              <a:spcAft>
                <a:spcPts val="0"/>
              </a:spcAft>
              <a:buClr>
                <a:srgbClr val="ED5D05"/>
              </a:buClr>
              <a:buSzPts val="1814"/>
              <a:buFont typeface="Noto Sans Symbols"/>
              <a:buNone/>
            </a:pPr>
            <a:endParaRPr sz="1814" b="0" i="0" u="none" strike="noStrike" cap="none">
              <a:solidFill>
                <a:srgbClr val="7F7F7F"/>
              </a:solidFill>
              <a:latin typeface="Arial"/>
              <a:ea typeface="Arial"/>
              <a:cs typeface="Arial"/>
              <a:sym typeface="Arial"/>
            </a:endParaRPr>
          </a:p>
          <a:p>
            <a:pPr marL="0" marR="0" lvl="0" indent="0" algn="l" rtl="0">
              <a:lnSpc>
                <a:spcPct val="93000"/>
              </a:lnSpc>
              <a:spcBef>
                <a:spcPts val="0"/>
              </a:spcBef>
              <a:spcAft>
                <a:spcPts val="0"/>
              </a:spcAft>
              <a:buClr>
                <a:srgbClr val="ED5D05"/>
              </a:buClr>
              <a:buSzPts val="1814"/>
              <a:buFont typeface="Noto Sans Symbols"/>
              <a:buNone/>
            </a:pPr>
            <a:endParaRPr sz="1814" b="0" i="0" u="none" strike="noStrike" cap="none">
              <a:solidFill>
                <a:srgbClr val="000000"/>
              </a:solidFill>
              <a:latin typeface="Arial"/>
              <a:ea typeface="Arial"/>
              <a:cs typeface="Arial"/>
              <a:sym typeface="Arial"/>
            </a:endParaRPr>
          </a:p>
          <a:p>
            <a:pPr marL="0" marR="0" lvl="0" indent="0" algn="l" rtl="0">
              <a:lnSpc>
                <a:spcPct val="93000"/>
              </a:lnSpc>
              <a:spcBef>
                <a:spcPts val="0"/>
              </a:spcBef>
              <a:spcAft>
                <a:spcPts val="0"/>
              </a:spcAft>
              <a:buClr>
                <a:srgbClr val="000000"/>
              </a:buClr>
              <a:buSzPts val="1814"/>
              <a:buFont typeface="Noto Sans Symbols"/>
              <a:buNone/>
            </a:pPr>
            <a:endParaRPr sz="1814" b="0" i="0" u="none" strike="noStrike" cap="none">
              <a:solidFill>
                <a:srgbClr val="000000"/>
              </a:solidFill>
              <a:latin typeface="Arial"/>
              <a:ea typeface="Arial"/>
              <a:cs typeface="Arial"/>
              <a:sym typeface="Arial"/>
            </a:endParaRPr>
          </a:p>
        </p:txBody>
      </p:sp>
      <p:sp>
        <p:nvSpPr>
          <p:cNvPr id="151" name="Google Shape;151;p14"/>
          <p:cNvSpPr txBox="1"/>
          <p:nvPr/>
        </p:nvSpPr>
        <p:spPr>
          <a:xfrm>
            <a:off x="186586" y="1425961"/>
            <a:ext cx="8957413" cy="3490560"/>
          </a:xfrm>
          <a:prstGeom prst="rect">
            <a:avLst/>
          </a:prstGeom>
          <a:noFill/>
          <a:ln>
            <a:noFill/>
          </a:ln>
        </p:spPr>
        <p:txBody>
          <a:bodyPr spcFirstLastPara="1" wrap="square" lIns="81625" tIns="42450" rIns="81625" bIns="42450" anchor="t" anchorCtr="0">
            <a:noAutofit/>
          </a:bodyPr>
          <a:lstStyle/>
          <a:p>
            <a:pPr marL="228600" marR="0" lvl="0" indent="-228600" algn="l" rtl="0">
              <a:lnSpc>
                <a:spcPct val="90000"/>
              </a:lnSpc>
              <a:spcBef>
                <a:spcPts val="0"/>
              </a:spcBef>
              <a:spcAft>
                <a:spcPts val="0"/>
              </a:spcAft>
              <a:buClr>
                <a:srgbClr val="E1783C"/>
              </a:buClr>
              <a:buSzPts val="2540"/>
              <a:buFont typeface="Noto Sans Symbols"/>
              <a:buChar char="▪"/>
            </a:pPr>
            <a:r>
              <a:rPr lang="en-GB" sz="2000" b="0" i="0" u="none" strike="noStrike" cap="none">
                <a:solidFill>
                  <a:srgbClr val="737373"/>
                </a:solidFill>
                <a:sym typeface="Arial"/>
              </a:rPr>
              <a:t>To </a:t>
            </a:r>
            <a:r>
              <a:rPr lang="en-GB" sz="2000" b="0" i="0" u="none" strike="noStrike" cap="none">
                <a:solidFill>
                  <a:srgbClr val="E1783C"/>
                </a:solidFill>
                <a:sym typeface="Arial"/>
              </a:rPr>
              <a:t>establish a network</a:t>
            </a:r>
            <a:r>
              <a:rPr lang="en-GB" sz="2000" b="0" i="0" u="none" strike="noStrike" cap="none">
                <a:solidFill>
                  <a:srgbClr val="737373"/>
                </a:solidFill>
                <a:sym typeface="Arial"/>
              </a:rPr>
              <a:t> involving research institutions, service providers and potential end users of information on airborne dust. </a:t>
            </a:r>
            <a:endParaRPr sz="2000" dirty="0"/>
          </a:p>
          <a:p>
            <a:pPr marL="228600" marR="0" lvl="0" indent="-228600" algn="l" rtl="0">
              <a:lnSpc>
                <a:spcPct val="90000"/>
              </a:lnSpc>
              <a:spcBef>
                <a:spcPts val="907"/>
              </a:spcBef>
              <a:spcAft>
                <a:spcPts val="0"/>
              </a:spcAft>
              <a:buClr>
                <a:srgbClr val="E1783C"/>
              </a:buClr>
              <a:buSzPts val="2540"/>
              <a:buFont typeface="Noto Sans Symbols"/>
              <a:buChar char="▪"/>
            </a:pPr>
            <a:r>
              <a:rPr lang="en-GB" sz="2000" b="0" i="0" u="none" strike="noStrike" cap="none" dirty="0">
                <a:solidFill>
                  <a:srgbClr val="737373"/>
                </a:solidFill>
                <a:sym typeface="Arial"/>
              </a:rPr>
              <a:t>To </a:t>
            </a:r>
            <a:r>
              <a:rPr lang="en-GB" sz="2000" b="0" i="0" u="none" strike="noStrike" cap="none" dirty="0">
                <a:solidFill>
                  <a:srgbClr val="E1783C"/>
                </a:solidFill>
                <a:sym typeface="Arial"/>
              </a:rPr>
              <a:t>coordinate </a:t>
            </a:r>
            <a:r>
              <a:rPr lang="en-GB" sz="2000" b="0" i="0" u="none" strike="noStrike" cap="none" dirty="0">
                <a:solidFill>
                  <a:srgbClr val="737373"/>
                </a:solidFill>
                <a:sym typeface="Arial"/>
              </a:rPr>
              <a:t>and</a:t>
            </a:r>
            <a:r>
              <a:rPr lang="en-GB" sz="2000" b="0" i="0" u="none" strike="noStrike" cap="none" dirty="0">
                <a:solidFill>
                  <a:srgbClr val="E1783C"/>
                </a:solidFill>
                <a:sym typeface="Arial"/>
              </a:rPr>
              <a:t> harmonise </a:t>
            </a:r>
            <a:r>
              <a:rPr lang="en-GB" sz="2000" b="0" i="0" u="none" strike="noStrike" cap="none" dirty="0">
                <a:solidFill>
                  <a:srgbClr val="737373"/>
                </a:solidFill>
                <a:sym typeface="Arial"/>
              </a:rPr>
              <a:t>the process of transferring dust observations and predictions to users (including researchers and stakeholders).</a:t>
            </a:r>
            <a:endParaRPr sz="2000" dirty="0"/>
          </a:p>
          <a:p>
            <a:pPr marL="228600" marR="0" lvl="0" indent="-228600" algn="l" rtl="0">
              <a:lnSpc>
                <a:spcPct val="90000"/>
              </a:lnSpc>
              <a:spcBef>
                <a:spcPts val="907"/>
              </a:spcBef>
              <a:spcAft>
                <a:spcPts val="0"/>
              </a:spcAft>
              <a:buClr>
                <a:srgbClr val="E1783C"/>
              </a:buClr>
              <a:buSzPts val="2540"/>
              <a:buFont typeface="Noto Sans Symbols"/>
              <a:buChar char="▪"/>
            </a:pPr>
            <a:r>
              <a:rPr lang="en-GB" sz="2000" b="0" i="0" u="none" strike="noStrike" cap="none" dirty="0">
                <a:solidFill>
                  <a:srgbClr val="737373"/>
                </a:solidFill>
                <a:sym typeface="Arial"/>
              </a:rPr>
              <a:t>To </a:t>
            </a:r>
            <a:r>
              <a:rPr lang="en-GB" sz="2000" b="0" i="0" u="none" strike="noStrike" cap="none" dirty="0">
                <a:solidFill>
                  <a:srgbClr val="E1783C"/>
                </a:solidFill>
                <a:sym typeface="Arial"/>
              </a:rPr>
              <a:t>assist</a:t>
            </a:r>
            <a:r>
              <a:rPr lang="en-GB" sz="2000" b="0" i="0" u="none" strike="noStrike" cap="none" dirty="0">
                <a:solidFill>
                  <a:srgbClr val="737373"/>
                </a:solidFill>
                <a:sym typeface="Arial"/>
              </a:rPr>
              <a:t> the diverse socio-economic sectors affected by the presence of high concentrations of airborne mineral dust.</a:t>
            </a:r>
            <a:endParaRPr sz="2000" dirty="0"/>
          </a:p>
          <a:p>
            <a:pPr marL="228600" marR="0" lvl="0" indent="-205923" algn="l" rtl="0">
              <a:lnSpc>
                <a:spcPct val="90000"/>
              </a:lnSpc>
              <a:spcBef>
                <a:spcPts val="907"/>
              </a:spcBef>
              <a:spcAft>
                <a:spcPts val="0"/>
              </a:spcAft>
              <a:buNone/>
            </a:pPr>
            <a:endParaRPr sz="2000" b="0" i="0" u="none" strike="noStrike" cap="none" dirty="0">
              <a:solidFill>
                <a:srgbClr val="737373"/>
              </a:solidFill>
              <a:sym typeface="Arial"/>
            </a:endParaRPr>
          </a:p>
        </p:txBody>
      </p:sp>
      <p:pic>
        <p:nvPicPr>
          <p:cNvPr id="8" name="Google Shape;168;p16"/>
          <p:cNvPicPr preferRelativeResize="0"/>
          <p:nvPr/>
        </p:nvPicPr>
        <p:blipFill rotWithShape="1">
          <a:blip r:embed="rId5">
            <a:alphaModFix/>
          </a:blip>
          <a:srcRect/>
          <a:stretch/>
        </p:blipFill>
        <p:spPr>
          <a:xfrm>
            <a:off x="1913466" y="3799127"/>
            <a:ext cx="6206905" cy="2819428"/>
          </a:xfrm>
          <a:prstGeom prst="rect">
            <a:avLst/>
          </a:prstGeom>
          <a:noFill/>
          <a:ln>
            <a:noFill/>
          </a:ln>
        </p:spPr>
      </p:pic>
    </p:spTree>
    <p:extLst>
      <p:ext uri="{BB962C8B-B14F-4D97-AF65-F5344CB8AC3E}">
        <p14:creationId xmlns:p14="http://schemas.microsoft.com/office/powerpoint/2010/main" val="176437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57" y="464923"/>
            <a:ext cx="4733060" cy="838397"/>
          </a:xfrm>
        </p:spPr>
        <p:txBody>
          <a:bodyPr/>
          <a:lstStyle/>
          <a:p>
            <a:pPr>
              <a:lnSpc>
                <a:spcPct val="90000"/>
              </a:lnSpc>
              <a:spcBef>
                <a:spcPct val="0"/>
              </a:spcBef>
            </a:pPr>
            <a:r>
              <a:rPr lang="en-GB" sz="2600" kern="1200" dirty="0" smtClean="0">
                <a:solidFill>
                  <a:schemeClr val="accent1"/>
                </a:solidFill>
                <a:latin typeface="+mn-lt"/>
                <a:ea typeface="+mj-ea"/>
                <a:cs typeface="+mj-cs"/>
              </a:rPr>
              <a:t>Contributions to CAMS</a:t>
            </a:r>
            <a:endParaRPr lang="en-GB" sz="2600" kern="1200" dirty="0">
              <a:solidFill>
                <a:schemeClr val="accent1"/>
              </a:solidFill>
              <a:latin typeface="+mn-lt"/>
              <a:ea typeface="+mj-ea"/>
              <a:cs typeface="+mj-cs"/>
            </a:endParaRPr>
          </a:p>
        </p:txBody>
      </p:sp>
      <p:sp>
        <p:nvSpPr>
          <p:cNvPr id="5" name="TextBox 4"/>
          <p:cNvSpPr txBox="1"/>
          <p:nvPr/>
        </p:nvSpPr>
        <p:spPr>
          <a:xfrm>
            <a:off x="423334" y="1395665"/>
            <a:ext cx="3577240" cy="892552"/>
          </a:xfrm>
          <a:prstGeom prst="rect">
            <a:avLst/>
          </a:prstGeom>
          <a:noFill/>
          <a:ln>
            <a:solidFill>
              <a:schemeClr val="accent1"/>
            </a:solidFill>
          </a:ln>
        </p:spPr>
        <p:txBody>
          <a:bodyPr wrap="square" rtlCol="0">
            <a:spAutoFit/>
          </a:bodyPr>
          <a:lstStyle/>
          <a:p>
            <a:pPr algn="ctr"/>
            <a:r>
              <a:rPr lang="en-GB" sz="2000" b="1" kern="1200" dirty="0" smtClean="0">
                <a:solidFill>
                  <a:srgbClr val="FF0000"/>
                </a:solidFill>
              </a:rPr>
              <a:t>CAMS-50</a:t>
            </a:r>
          </a:p>
          <a:p>
            <a:pPr algn="ctr"/>
            <a:endParaRPr lang="en-GB" sz="1600" kern="1200" dirty="0" smtClean="0">
              <a:solidFill>
                <a:schemeClr val="accent1"/>
              </a:solidFill>
            </a:endParaRPr>
          </a:p>
          <a:p>
            <a:pPr algn="ctr"/>
            <a:r>
              <a:rPr lang="en-GB" sz="1600" b="1" kern="1200" dirty="0" smtClean="0">
                <a:solidFill>
                  <a:schemeClr val="accent1"/>
                </a:solidFill>
              </a:rPr>
              <a:t>Regional production</a:t>
            </a:r>
          </a:p>
        </p:txBody>
      </p:sp>
      <p:sp>
        <p:nvSpPr>
          <p:cNvPr id="6" name="Rectangle 5"/>
          <p:cNvSpPr/>
          <p:nvPr/>
        </p:nvSpPr>
        <p:spPr>
          <a:xfrm>
            <a:off x="423335" y="2437101"/>
            <a:ext cx="3560306" cy="892552"/>
          </a:xfrm>
          <a:prstGeom prst="rect">
            <a:avLst/>
          </a:prstGeom>
          <a:noFill/>
          <a:ln>
            <a:solidFill>
              <a:schemeClr val="accent1"/>
            </a:solidFill>
          </a:ln>
        </p:spPr>
        <p:txBody>
          <a:bodyPr wrap="square" rtlCol="0">
            <a:spAutoFit/>
          </a:bodyPr>
          <a:lstStyle/>
          <a:p>
            <a:pPr algn="ctr"/>
            <a:r>
              <a:rPr lang="es-ES" sz="2000" b="1" kern="1200" dirty="0" smtClean="0">
                <a:solidFill>
                  <a:srgbClr val="FF0000"/>
                </a:solidFill>
              </a:rPr>
              <a:t>CAMS-81</a:t>
            </a:r>
            <a:endParaRPr lang="es-ES" sz="1600" b="1" kern="1200" dirty="0" smtClean="0">
              <a:solidFill>
                <a:srgbClr val="FF0000"/>
              </a:solidFill>
            </a:endParaRPr>
          </a:p>
          <a:p>
            <a:pPr algn="ctr"/>
            <a:endParaRPr lang="es-ES" sz="1600" kern="1200" dirty="0">
              <a:solidFill>
                <a:schemeClr val="accent1"/>
              </a:solidFill>
            </a:endParaRPr>
          </a:p>
          <a:p>
            <a:pPr algn="ctr"/>
            <a:r>
              <a:rPr lang="en-GB" sz="1600" b="1" kern="1200" dirty="0" smtClean="0">
                <a:solidFill>
                  <a:schemeClr val="accent1"/>
                </a:solidFill>
              </a:rPr>
              <a:t>Global &amp; </a:t>
            </a:r>
            <a:r>
              <a:rPr lang="en-GB" sz="1600" b="1" kern="1200" dirty="0">
                <a:solidFill>
                  <a:schemeClr val="accent1"/>
                </a:solidFill>
              </a:rPr>
              <a:t>regional </a:t>
            </a:r>
            <a:r>
              <a:rPr lang="en-GB" sz="1600" b="1" kern="1200" dirty="0" smtClean="0">
                <a:solidFill>
                  <a:schemeClr val="accent1"/>
                </a:solidFill>
              </a:rPr>
              <a:t>emissions</a:t>
            </a:r>
            <a:r>
              <a:rPr lang="es-ES" sz="1600" b="1" kern="1200" dirty="0" smtClean="0">
                <a:solidFill>
                  <a:schemeClr val="accent1"/>
                </a:solidFill>
              </a:rPr>
              <a:t> </a:t>
            </a:r>
            <a:endParaRPr lang="en-GB" sz="1600" b="1" kern="1200" dirty="0">
              <a:solidFill>
                <a:schemeClr val="accent1"/>
              </a:solidFill>
            </a:endParaRPr>
          </a:p>
        </p:txBody>
      </p:sp>
      <p:sp>
        <p:nvSpPr>
          <p:cNvPr id="8" name="Rectangle 7"/>
          <p:cNvSpPr/>
          <p:nvPr/>
        </p:nvSpPr>
        <p:spPr>
          <a:xfrm>
            <a:off x="423334" y="4516457"/>
            <a:ext cx="3560306" cy="892552"/>
          </a:xfrm>
          <a:prstGeom prst="rect">
            <a:avLst/>
          </a:prstGeom>
          <a:noFill/>
          <a:ln>
            <a:solidFill>
              <a:schemeClr val="accent1"/>
            </a:solidFill>
          </a:ln>
        </p:spPr>
        <p:txBody>
          <a:bodyPr wrap="square" rtlCol="0">
            <a:spAutoFit/>
          </a:bodyPr>
          <a:lstStyle/>
          <a:p>
            <a:pPr algn="ctr"/>
            <a:r>
              <a:rPr lang="en-GB" sz="2000" b="1" kern="1200" dirty="0" smtClean="0">
                <a:solidFill>
                  <a:srgbClr val="FF0000"/>
                </a:solidFill>
                <a:sym typeface="Calibri"/>
              </a:rPr>
              <a:t>CAMS-84</a:t>
            </a:r>
          </a:p>
          <a:p>
            <a:pPr algn="ctr"/>
            <a:r>
              <a:rPr lang="en-GB" sz="1600" b="1" kern="1200" dirty="0" smtClean="0">
                <a:solidFill>
                  <a:schemeClr val="accent1"/>
                </a:solidFill>
              </a:rPr>
              <a:t>Global &amp; regional a </a:t>
            </a:r>
            <a:r>
              <a:rPr lang="en-GB" sz="1600" b="1" kern="1200" dirty="0">
                <a:solidFill>
                  <a:schemeClr val="accent1"/>
                </a:solidFill>
              </a:rPr>
              <a:t>posteriori </a:t>
            </a:r>
            <a:endParaRPr lang="en-GB" sz="1600" b="1" kern="1200" dirty="0" smtClean="0">
              <a:solidFill>
                <a:schemeClr val="accent1"/>
              </a:solidFill>
            </a:endParaRPr>
          </a:p>
          <a:p>
            <a:pPr algn="ctr"/>
            <a:r>
              <a:rPr lang="en-GB" sz="1600" b="1" kern="1200" dirty="0" smtClean="0">
                <a:solidFill>
                  <a:schemeClr val="accent1"/>
                </a:solidFill>
              </a:rPr>
              <a:t>validation</a:t>
            </a:r>
            <a:endParaRPr lang="en-GB" sz="1600" b="1" kern="1200" dirty="0">
              <a:solidFill>
                <a:schemeClr val="accent1"/>
              </a:solidFill>
            </a:endParaRPr>
          </a:p>
        </p:txBody>
      </p:sp>
      <p:sp>
        <p:nvSpPr>
          <p:cNvPr id="12" name="Rectangle 11"/>
          <p:cNvSpPr/>
          <p:nvPr/>
        </p:nvSpPr>
        <p:spPr>
          <a:xfrm>
            <a:off x="423334" y="3451379"/>
            <a:ext cx="3560306" cy="892552"/>
          </a:xfrm>
          <a:prstGeom prst="rect">
            <a:avLst/>
          </a:prstGeom>
          <a:noFill/>
          <a:ln>
            <a:solidFill>
              <a:schemeClr val="accent1"/>
            </a:solidFill>
          </a:ln>
        </p:spPr>
        <p:txBody>
          <a:bodyPr wrap="square" rtlCol="0">
            <a:spAutoFit/>
          </a:bodyPr>
          <a:lstStyle/>
          <a:p>
            <a:pPr algn="ctr"/>
            <a:r>
              <a:rPr lang="en-GB" sz="2000" b="1" kern="1200" dirty="0" smtClean="0">
                <a:solidFill>
                  <a:srgbClr val="FF0000"/>
                </a:solidFill>
              </a:rPr>
              <a:t>CAMS-43</a:t>
            </a:r>
            <a:endParaRPr lang="en-GB" sz="1600" b="1" kern="1200" dirty="0" smtClean="0">
              <a:solidFill>
                <a:srgbClr val="FF0000"/>
              </a:solidFill>
            </a:endParaRPr>
          </a:p>
          <a:p>
            <a:pPr algn="ctr"/>
            <a:endParaRPr lang="en-GB" sz="1600" kern="1200" dirty="0" smtClean="0">
              <a:solidFill>
                <a:schemeClr val="accent1"/>
              </a:solidFill>
            </a:endParaRPr>
          </a:p>
          <a:p>
            <a:pPr algn="ctr"/>
            <a:r>
              <a:rPr lang="en-GB" sz="1600" b="1" kern="1200" dirty="0" smtClean="0">
                <a:solidFill>
                  <a:schemeClr val="accent1"/>
                </a:solidFill>
              </a:rPr>
              <a:t>Global aerosol aspects </a:t>
            </a:r>
            <a:endParaRPr lang="en-US" sz="1600" b="1" kern="1200" dirty="0">
              <a:solidFill>
                <a:schemeClr val="accent1"/>
              </a:solidFill>
            </a:endParaRPr>
          </a:p>
        </p:txBody>
      </p:sp>
      <p:sp>
        <p:nvSpPr>
          <p:cNvPr id="23" name="Google Shape;116;p12"/>
          <p:cNvSpPr txBox="1"/>
          <p:nvPr/>
        </p:nvSpPr>
        <p:spPr>
          <a:xfrm>
            <a:off x="423334" y="5568491"/>
            <a:ext cx="3544808" cy="892552"/>
          </a:xfrm>
          <a:prstGeom prst="rect">
            <a:avLst/>
          </a:prstGeom>
          <a:noFill/>
          <a:ln>
            <a:solidFill>
              <a:schemeClr val="accent1"/>
            </a:solidFill>
          </a:ln>
        </p:spPr>
        <p:txBody>
          <a:bodyPr wrap="square" rtlCol="0">
            <a:spAutoFit/>
          </a:bodyPr>
          <a:lstStyle>
            <a:defPPr marR="0" lvl="0" algn="l" rtl="0">
              <a:lnSpc>
                <a:spcPct val="100000"/>
              </a:lnSpc>
              <a:spcBef>
                <a:spcPts val="0"/>
              </a:spcBef>
              <a:spcAft>
                <a:spcPts val="0"/>
              </a:spcAft>
            </a:defPPr>
            <a:lvl1pPr algn="ctr">
              <a:defRPr sz="2000" kern="1200">
                <a:solidFill>
                  <a:schemeClr val="accent1"/>
                </a:solidFill>
              </a:defRPr>
            </a:lvl1pPr>
          </a:lstStyle>
          <a:p>
            <a:r>
              <a:rPr lang="en-GB" b="1" dirty="0">
                <a:solidFill>
                  <a:srgbClr val="FF0000"/>
                </a:solidFill>
                <a:sym typeface="Calibri"/>
              </a:rPr>
              <a:t>CAMS-95</a:t>
            </a:r>
            <a:r>
              <a:rPr lang="en-GB" dirty="0">
                <a:sym typeface="Calibri"/>
              </a:rPr>
              <a:t> </a:t>
            </a:r>
            <a:endParaRPr lang="en-GB" dirty="0" smtClean="0">
              <a:sym typeface="Calibri"/>
            </a:endParaRPr>
          </a:p>
          <a:p>
            <a:r>
              <a:rPr lang="en-GB" sz="1600" b="1" dirty="0" err="1" smtClean="0">
                <a:sym typeface="Calibri"/>
              </a:rPr>
              <a:t>AsSISt</a:t>
            </a:r>
            <a:r>
              <a:rPr lang="en-GB" sz="1600" b="1" dirty="0" smtClean="0">
                <a:sym typeface="Calibri"/>
              </a:rPr>
              <a:t>:  Aircraft </a:t>
            </a:r>
            <a:r>
              <a:rPr lang="en-GB" sz="1600" b="1" dirty="0">
                <a:sym typeface="Calibri"/>
              </a:rPr>
              <a:t>Support &amp; </a:t>
            </a:r>
            <a:r>
              <a:rPr lang="en-GB" sz="1600" b="1" dirty="0" smtClean="0">
                <a:sym typeface="Calibri"/>
              </a:rPr>
              <a:t>Maintenance Services</a:t>
            </a:r>
            <a:endParaRPr sz="1600" b="1" dirty="0"/>
          </a:p>
        </p:txBody>
      </p:sp>
      <p:sp>
        <p:nvSpPr>
          <p:cNvPr id="13" name="TextBox 12"/>
          <p:cNvSpPr txBox="1"/>
          <p:nvPr/>
        </p:nvSpPr>
        <p:spPr>
          <a:xfrm>
            <a:off x="4307718" y="1409228"/>
            <a:ext cx="4453419" cy="861774"/>
          </a:xfrm>
          <a:prstGeom prst="rect">
            <a:avLst/>
          </a:prstGeom>
          <a:noFill/>
          <a:ln>
            <a:solidFill>
              <a:schemeClr val="accent1"/>
            </a:solidFill>
          </a:ln>
        </p:spPr>
        <p:txBody>
          <a:bodyPr wrap="square" rtlCol="0">
            <a:spAutoFit/>
          </a:bodyPr>
          <a:lstStyle/>
          <a:p>
            <a:pPr algn="ctr"/>
            <a:r>
              <a:rPr lang="en-US" sz="1600" dirty="0" smtClean="0">
                <a:solidFill>
                  <a:schemeClr val="accent1">
                    <a:lumMod val="75000"/>
                  </a:schemeClr>
                </a:solidFill>
              </a:rPr>
              <a:t>Development of a </a:t>
            </a:r>
          </a:p>
          <a:p>
            <a:pPr algn="ctr"/>
            <a:r>
              <a:rPr lang="en-US" sz="1600" dirty="0" smtClean="0">
                <a:solidFill>
                  <a:schemeClr val="accent1">
                    <a:lumMod val="75000"/>
                  </a:schemeClr>
                </a:solidFill>
              </a:rPr>
              <a:t>multiscale modeling and forecasting systems</a:t>
            </a:r>
          </a:p>
          <a:p>
            <a:pPr algn="ctr"/>
            <a:r>
              <a:rPr lang="en-US" sz="1800" dirty="0" smtClean="0">
                <a:solidFill>
                  <a:srgbClr val="FF0000"/>
                </a:solidFill>
              </a:rPr>
              <a:t>MONARCH, SDS-WAS, CALIOPE, ICAP</a:t>
            </a:r>
            <a:endParaRPr lang="en-US" sz="1800" dirty="0">
              <a:solidFill>
                <a:srgbClr val="FF0000"/>
              </a:solidFill>
            </a:endParaRPr>
          </a:p>
        </p:txBody>
      </p:sp>
      <p:sp>
        <p:nvSpPr>
          <p:cNvPr id="24" name="TextBox 23"/>
          <p:cNvSpPr txBox="1"/>
          <p:nvPr/>
        </p:nvSpPr>
        <p:spPr>
          <a:xfrm>
            <a:off x="4307719" y="2447328"/>
            <a:ext cx="4453418" cy="892552"/>
          </a:xfrm>
          <a:prstGeom prst="rect">
            <a:avLst/>
          </a:prstGeom>
          <a:noFill/>
          <a:ln>
            <a:solidFill>
              <a:schemeClr val="accent1"/>
            </a:solidFill>
          </a:ln>
        </p:spPr>
        <p:txBody>
          <a:bodyPr wrap="square" rtlCol="0">
            <a:spAutoFit/>
          </a:bodyPr>
          <a:lstStyle/>
          <a:p>
            <a:pPr algn="ctr"/>
            <a:r>
              <a:rPr lang="en-US" sz="1600" dirty="0" smtClean="0">
                <a:solidFill>
                  <a:schemeClr val="accent1">
                    <a:lumMod val="75000"/>
                  </a:schemeClr>
                </a:solidFill>
              </a:rPr>
              <a:t>Development of top down and bottom up </a:t>
            </a:r>
          </a:p>
          <a:p>
            <a:pPr algn="ctr"/>
            <a:r>
              <a:rPr lang="en-US" sz="1600" dirty="0" smtClean="0">
                <a:solidFill>
                  <a:schemeClr val="accent1">
                    <a:lumMod val="75000"/>
                  </a:schemeClr>
                </a:solidFill>
              </a:rPr>
              <a:t>emission </a:t>
            </a:r>
            <a:r>
              <a:rPr lang="en-US" sz="1600" dirty="0">
                <a:solidFill>
                  <a:schemeClr val="accent1">
                    <a:lumMod val="75000"/>
                  </a:schemeClr>
                </a:solidFill>
              </a:rPr>
              <a:t> </a:t>
            </a:r>
            <a:r>
              <a:rPr lang="en-US" sz="1600" dirty="0" smtClean="0">
                <a:solidFill>
                  <a:schemeClr val="accent1">
                    <a:lumMod val="75000"/>
                  </a:schemeClr>
                </a:solidFill>
              </a:rPr>
              <a:t>inventories and models</a:t>
            </a:r>
          </a:p>
          <a:p>
            <a:pPr algn="ctr"/>
            <a:r>
              <a:rPr lang="en-US" sz="2000" dirty="0" smtClean="0">
                <a:solidFill>
                  <a:srgbClr val="FF0000"/>
                </a:solidFill>
              </a:rPr>
              <a:t>HERMES</a:t>
            </a:r>
            <a:endParaRPr lang="en-US" sz="2000" dirty="0">
              <a:solidFill>
                <a:srgbClr val="FF0000"/>
              </a:solidFill>
            </a:endParaRPr>
          </a:p>
        </p:txBody>
      </p:sp>
      <p:sp>
        <p:nvSpPr>
          <p:cNvPr id="25" name="TextBox 24"/>
          <p:cNvSpPr txBox="1"/>
          <p:nvPr/>
        </p:nvSpPr>
        <p:spPr>
          <a:xfrm>
            <a:off x="4307717" y="3512670"/>
            <a:ext cx="4453419" cy="861774"/>
          </a:xfrm>
          <a:prstGeom prst="rect">
            <a:avLst/>
          </a:prstGeom>
          <a:noFill/>
          <a:ln>
            <a:solidFill>
              <a:schemeClr val="accent1"/>
            </a:solidFill>
          </a:ln>
        </p:spPr>
        <p:txBody>
          <a:bodyPr wrap="square" rtlCol="0">
            <a:spAutoFit/>
          </a:bodyPr>
          <a:lstStyle/>
          <a:p>
            <a:pPr algn="ctr"/>
            <a:r>
              <a:rPr lang="en-US" sz="1600" dirty="0" smtClean="0">
                <a:solidFill>
                  <a:schemeClr val="accent1">
                    <a:lumMod val="75000"/>
                  </a:schemeClr>
                </a:solidFill>
              </a:rPr>
              <a:t>Model data assimilation</a:t>
            </a:r>
          </a:p>
          <a:p>
            <a:endParaRPr lang="en-US" dirty="0" smtClean="0"/>
          </a:p>
          <a:p>
            <a:pPr algn="ctr"/>
            <a:r>
              <a:rPr lang="en-US" sz="2000" dirty="0" smtClean="0">
                <a:solidFill>
                  <a:srgbClr val="FF0000"/>
                </a:solidFill>
              </a:rPr>
              <a:t>LETKF DA system</a:t>
            </a:r>
            <a:endParaRPr lang="en-US" sz="2000" dirty="0">
              <a:solidFill>
                <a:srgbClr val="FF0000"/>
              </a:solidFill>
            </a:endParaRPr>
          </a:p>
        </p:txBody>
      </p:sp>
      <p:sp>
        <p:nvSpPr>
          <p:cNvPr id="26" name="TextBox 25"/>
          <p:cNvSpPr txBox="1"/>
          <p:nvPr/>
        </p:nvSpPr>
        <p:spPr>
          <a:xfrm>
            <a:off x="4307718" y="4547234"/>
            <a:ext cx="4453417" cy="861775"/>
          </a:xfrm>
          <a:prstGeom prst="rect">
            <a:avLst/>
          </a:prstGeom>
          <a:noFill/>
          <a:ln>
            <a:solidFill>
              <a:schemeClr val="accent1"/>
            </a:solidFill>
          </a:ln>
        </p:spPr>
        <p:txBody>
          <a:bodyPr wrap="square" rtlCol="0">
            <a:spAutoFit/>
          </a:bodyPr>
          <a:lstStyle/>
          <a:p>
            <a:pPr algn="ctr"/>
            <a:r>
              <a:rPr lang="en-US" sz="1600" dirty="0" smtClean="0">
                <a:solidFill>
                  <a:schemeClr val="accent1">
                    <a:lumMod val="75000"/>
                  </a:schemeClr>
                </a:solidFill>
              </a:rPr>
              <a:t>Model Evaluation</a:t>
            </a:r>
          </a:p>
          <a:p>
            <a:pPr algn="ctr"/>
            <a:endParaRPr lang="en-US" dirty="0" smtClean="0"/>
          </a:p>
          <a:p>
            <a:pPr algn="ctr"/>
            <a:r>
              <a:rPr lang="en-US" sz="2000" dirty="0" smtClean="0">
                <a:solidFill>
                  <a:srgbClr val="FF0000"/>
                </a:solidFill>
              </a:rPr>
              <a:t>BSC model evaluation tool</a:t>
            </a:r>
            <a:endParaRPr lang="en-US" sz="2000" dirty="0">
              <a:solidFill>
                <a:srgbClr val="FF0000"/>
              </a:solidFill>
            </a:endParaRPr>
          </a:p>
        </p:txBody>
      </p:sp>
      <p:sp>
        <p:nvSpPr>
          <p:cNvPr id="27" name="TextBox 26"/>
          <p:cNvSpPr txBox="1"/>
          <p:nvPr/>
        </p:nvSpPr>
        <p:spPr>
          <a:xfrm>
            <a:off x="4307719" y="5572238"/>
            <a:ext cx="4453416" cy="892552"/>
          </a:xfrm>
          <a:prstGeom prst="rect">
            <a:avLst/>
          </a:prstGeom>
          <a:noFill/>
          <a:ln>
            <a:solidFill>
              <a:schemeClr val="accent1"/>
            </a:solidFill>
          </a:ln>
        </p:spPr>
        <p:txBody>
          <a:bodyPr wrap="square" rtlCol="0">
            <a:spAutoFit/>
          </a:bodyPr>
          <a:lstStyle/>
          <a:p>
            <a:pPr algn="ctr"/>
            <a:r>
              <a:rPr lang="en-US" sz="1600" dirty="0" smtClean="0">
                <a:solidFill>
                  <a:schemeClr val="accent1">
                    <a:lumMod val="75000"/>
                  </a:schemeClr>
                </a:solidFill>
              </a:rPr>
              <a:t>Development of </a:t>
            </a:r>
            <a:r>
              <a:rPr lang="en-US" sz="1600" i="1" dirty="0" smtClean="0">
                <a:solidFill>
                  <a:schemeClr val="accent1">
                    <a:lumMod val="75000"/>
                  </a:schemeClr>
                </a:solidFill>
              </a:rPr>
              <a:t>user-oriented</a:t>
            </a:r>
            <a:r>
              <a:rPr lang="en-US" sz="1600" dirty="0" smtClean="0">
                <a:solidFill>
                  <a:schemeClr val="accent1">
                    <a:lumMod val="75000"/>
                  </a:schemeClr>
                </a:solidFill>
              </a:rPr>
              <a:t> services for a variety of socio-economic sectors</a:t>
            </a:r>
          </a:p>
          <a:p>
            <a:pPr algn="ctr"/>
            <a:r>
              <a:rPr lang="en-US" sz="2000" dirty="0" err="1" smtClean="0">
                <a:solidFill>
                  <a:srgbClr val="FF0000"/>
                </a:solidFill>
              </a:rPr>
              <a:t>InDust</a:t>
            </a:r>
            <a:r>
              <a:rPr lang="en-US" sz="2000" dirty="0" smtClean="0">
                <a:solidFill>
                  <a:srgbClr val="FF0000"/>
                </a:solidFill>
              </a:rPr>
              <a:t>, </a:t>
            </a:r>
            <a:r>
              <a:rPr lang="en-US" sz="2000" dirty="0" err="1" smtClean="0">
                <a:solidFill>
                  <a:srgbClr val="FF0000"/>
                </a:solidFill>
              </a:rPr>
              <a:t>DustClim</a:t>
            </a:r>
            <a:r>
              <a:rPr lang="en-US" sz="2000" dirty="0" smtClean="0">
                <a:solidFill>
                  <a:srgbClr val="FF0000"/>
                </a:solidFill>
              </a:rPr>
              <a:t>, SOLWATT</a:t>
            </a:r>
          </a:p>
        </p:txBody>
      </p:sp>
      <p:sp>
        <p:nvSpPr>
          <p:cNvPr id="28" name="Title 1"/>
          <p:cNvSpPr txBox="1">
            <a:spLocks/>
          </p:cNvSpPr>
          <p:nvPr/>
        </p:nvSpPr>
        <p:spPr>
          <a:xfrm>
            <a:off x="4307718" y="465429"/>
            <a:ext cx="4453419" cy="838397"/>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3419"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Bef>
                <a:spcPct val="0"/>
              </a:spcBef>
            </a:pPr>
            <a:r>
              <a:rPr lang="en-GB" sz="2600" kern="1200" dirty="0" smtClean="0">
                <a:solidFill>
                  <a:schemeClr val="accent1"/>
                </a:solidFill>
                <a:latin typeface="+mn-lt"/>
                <a:ea typeface="+mj-ea"/>
                <a:cs typeface="+mj-cs"/>
              </a:rPr>
              <a:t>Associated Developments</a:t>
            </a:r>
          </a:p>
          <a:p>
            <a:pPr>
              <a:lnSpc>
                <a:spcPct val="90000"/>
              </a:lnSpc>
              <a:spcBef>
                <a:spcPct val="0"/>
              </a:spcBef>
            </a:pPr>
            <a:r>
              <a:rPr lang="en-GB" sz="2600" kern="1200" dirty="0" smtClean="0">
                <a:solidFill>
                  <a:schemeClr val="accent1"/>
                </a:solidFill>
                <a:latin typeface="+mn-lt"/>
                <a:ea typeface="+mj-ea"/>
                <a:cs typeface="+mj-cs"/>
              </a:rPr>
              <a:t>&amp; Activities  </a:t>
            </a:r>
          </a:p>
        </p:txBody>
      </p:sp>
    </p:spTree>
    <p:extLst>
      <p:ext uri="{BB962C8B-B14F-4D97-AF65-F5344CB8AC3E}">
        <p14:creationId xmlns:p14="http://schemas.microsoft.com/office/powerpoint/2010/main" val="15419957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3"/>
          <p:cNvSpPr txBox="1">
            <a:spLocks noGrp="1"/>
          </p:cNvSpPr>
          <p:nvPr>
            <p:ph type="ctrTitle"/>
          </p:nvPr>
        </p:nvSpPr>
        <p:spPr>
          <a:xfrm>
            <a:off x="3603066" y="2178389"/>
            <a:ext cx="5026945" cy="299882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4890"/>
              </a:buClr>
              <a:buSzPts val="4400"/>
              <a:buFont typeface="Calibri"/>
              <a:buNone/>
            </a:pPr>
            <a:r>
              <a:rPr lang="en-GB" sz="4400"/>
              <a:t>Thanks!</a:t>
            </a:r>
            <a:r>
              <a:rPr lang="en-GB" sz="2400"/>
              <a:t/>
            </a:r>
            <a:br>
              <a:rPr lang="en-GB" sz="2400"/>
            </a:br>
            <a:r>
              <a:rPr lang="en-GB" sz="4400" b="0"/>
              <a:t/>
            </a:r>
            <a:br>
              <a:rPr lang="en-GB" sz="4400" b="0"/>
            </a:br>
            <a:r>
              <a:rPr lang="en-GB" sz="4400" i="1">
                <a:latin typeface="Calibri"/>
                <a:ea typeface="Calibri"/>
                <a:cs typeface="Calibri"/>
                <a:sym typeface="Calibri"/>
              </a:rPr>
              <a:t/>
            </a:r>
            <a:br>
              <a:rPr lang="en-GB" sz="4400" i="1">
                <a:latin typeface="Calibri"/>
                <a:ea typeface="Calibri"/>
                <a:cs typeface="Calibri"/>
                <a:sym typeface="Calibri"/>
              </a:rPr>
            </a:br>
            <a:r>
              <a:rPr lang="en-GB" sz="4400" b="0"/>
              <a:t/>
            </a:r>
            <a:br>
              <a:rPr lang="en-GB" sz="4400" b="0"/>
            </a:br>
            <a:r>
              <a:rPr lang="en-GB" sz="4400" b="0"/>
              <a:t> </a:t>
            </a:r>
            <a:endParaRPr sz="4400" b="0"/>
          </a:p>
        </p:txBody>
      </p:sp>
      <p:sp>
        <p:nvSpPr>
          <p:cNvPr id="262" name="Google Shape;262;p23"/>
          <p:cNvSpPr txBox="1">
            <a:spLocks noGrp="1"/>
          </p:cNvSpPr>
          <p:nvPr>
            <p:ph type="subTitle" idx="1"/>
          </p:nvPr>
        </p:nvSpPr>
        <p:spPr>
          <a:xfrm>
            <a:off x="3603066" y="6107242"/>
            <a:ext cx="4569950" cy="46441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4890"/>
              </a:buClr>
              <a:buSzPts val="2800"/>
              <a:buNone/>
            </a:pPr>
            <a:r>
              <a:rPr lang="en-GB" sz="2800" dirty="0" err="1" smtClean="0">
                <a:solidFill>
                  <a:srgbClr val="004890"/>
                </a:solidFill>
              </a:rPr>
              <a:t>c</a:t>
            </a:r>
            <a:r>
              <a:rPr lang="en-GB" sz="2800" dirty="0" err="1" smtClean="0">
                <a:solidFill>
                  <a:srgbClr val="004890"/>
                </a:solidFill>
              </a:rPr>
              <a:t>arlos.perez@bsc.es</a:t>
            </a:r>
            <a:endParaRPr sz="2800" dirty="0">
              <a:solidFill>
                <a:srgbClr val="004890"/>
              </a:solidFill>
            </a:endParaRPr>
          </a:p>
        </p:txBody>
      </p:sp>
      <p:sp>
        <p:nvSpPr>
          <p:cNvPr id="263" name="Google Shape;263;p23"/>
          <p:cNvSpPr/>
          <p:nvPr/>
        </p:nvSpPr>
        <p:spPr>
          <a:xfrm>
            <a:off x="3281817" y="3809894"/>
            <a:ext cx="5596351" cy="12115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00" i="1" dirty="0">
              <a:solidFill>
                <a:srgbClr val="124484"/>
              </a:solidFill>
              <a:latin typeface="Calibri"/>
              <a:ea typeface="Calibri"/>
              <a:cs typeface="Calibri"/>
              <a:sym typeface="Calibri"/>
            </a:endParaRPr>
          </a:p>
          <a:p>
            <a:pPr marL="0" marR="0" lvl="0" indent="0" algn="ctr" rtl="0">
              <a:spcBef>
                <a:spcPts val="0"/>
              </a:spcBef>
              <a:spcAft>
                <a:spcPts val="0"/>
              </a:spcAft>
              <a:buNone/>
            </a:pPr>
            <a:r>
              <a:rPr lang="en-GB" sz="1400" i="1" dirty="0">
                <a:solidFill>
                  <a:srgbClr val="124484"/>
                </a:solidFill>
                <a:latin typeface="Calibri"/>
                <a:ea typeface="Calibri"/>
                <a:cs typeface="Calibri"/>
                <a:sym typeface="Calibri"/>
              </a:rPr>
              <a:t> </a:t>
            </a:r>
            <a:r>
              <a:rPr lang="en-GB" sz="1400" i="1" dirty="0" smtClean="0">
                <a:solidFill>
                  <a:srgbClr val="124484"/>
                </a:solidFill>
                <a:latin typeface="Calibri"/>
                <a:ea typeface="Calibri"/>
                <a:cs typeface="Calibri"/>
                <a:sym typeface="Calibri"/>
              </a:rPr>
              <a:t>AEMET, CAMS, </a:t>
            </a:r>
            <a:r>
              <a:rPr lang="en-GB" sz="1400" i="1" dirty="0" err="1" smtClean="0">
                <a:solidFill>
                  <a:srgbClr val="124484"/>
                </a:solidFill>
                <a:latin typeface="Calibri"/>
                <a:ea typeface="Calibri"/>
                <a:cs typeface="Calibri"/>
                <a:sym typeface="Calibri"/>
              </a:rPr>
              <a:t>InDust</a:t>
            </a:r>
            <a:r>
              <a:rPr lang="en-GB" sz="1400" i="1" dirty="0" smtClean="0">
                <a:solidFill>
                  <a:srgbClr val="124484"/>
                </a:solidFill>
                <a:latin typeface="Calibri"/>
                <a:ea typeface="Calibri"/>
                <a:cs typeface="Calibri"/>
                <a:sym typeface="Calibri"/>
              </a:rPr>
              <a:t> </a:t>
            </a:r>
            <a:r>
              <a:rPr lang="en-GB" sz="1400" i="1" dirty="0">
                <a:solidFill>
                  <a:srgbClr val="124484"/>
                </a:solidFill>
                <a:latin typeface="Calibri"/>
                <a:ea typeface="Calibri"/>
                <a:cs typeface="Calibri"/>
                <a:sym typeface="Calibri"/>
              </a:rPr>
              <a:t>(COST Action CA16202, </a:t>
            </a:r>
            <a:r>
              <a:rPr lang="en-GB" sz="1400" i="1" dirty="0" err="1">
                <a:solidFill>
                  <a:srgbClr val="124484"/>
                </a:solidFill>
                <a:latin typeface="Calibri"/>
                <a:ea typeface="Calibri"/>
                <a:cs typeface="Calibri"/>
                <a:sym typeface="Calibri"/>
              </a:rPr>
              <a:t>www.cost-indust.eu</a:t>
            </a:r>
            <a:r>
              <a:rPr lang="en-GB" sz="1400" i="1" dirty="0">
                <a:solidFill>
                  <a:srgbClr val="124484"/>
                </a:solidFill>
                <a:latin typeface="Calibri"/>
                <a:ea typeface="Calibri"/>
                <a:cs typeface="Calibri"/>
                <a:sym typeface="Calibri"/>
              </a:rPr>
              <a:t>) and ERA4CS are gratefully acknowledged. Also thanks to AXA Research Fund for funding aerosol research at the Barcelona Supercomputing </a:t>
            </a:r>
            <a:r>
              <a:rPr lang="en-GB" sz="1400" i="1" dirty="0" err="1">
                <a:solidFill>
                  <a:srgbClr val="124484"/>
                </a:solidFill>
                <a:latin typeface="Calibri"/>
                <a:ea typeface="Calibri"/>
                <a:cs typeface="Calibri"/>
                <a:sym typeface="Calibri"/>
              </a:rPr>
              <a:t>Center</a:t>
            </a:r>
            <a:r>
              <a:rPr lang="en-GB" sz="1400" i="1" dirty="0">
                <a:solidFill>
                  <a:srgbClr val="124484"/>
                </a:solidFill>
                <a:latin typeface="Calibri"/>
                <a:ea typeface="Calibri"/>
                <a:cs typeface="Calibri"/>
                <a:sym typeface="Calibri"/>
              </a:rPr>
              <a:t> through the AXA Chair on Sand and Dust Storms.</a:t>
            </a:r>
            <a:endParaRPr sz="1400" i="1" dirty="0">
              <a:solidFill>
                <a:srgbClr val="124484"/>
              </a:solidFill>
              <a:latin typeface="Calibri"/>
              <a:ea typeface="Calibri"/>
              <a:cs typeface="Calibri"/>
              <a:sym typeface="Calibri"/>
            </a:endParaRPr>
          </a:p>
        </p:txBody>
      </p:sp>
      <p:pic>
        <p:nvPicPr>
          <p:cNvPr id="264" name="Google Shape;264;p23"/>
          <p:cNvPicPr preferRelativeResize="0"/>
          <p:nvPr/>
        </p:nvPicPr>
        <p:blipFill rotWithShape="1">
          <a:blip r:embed="rId3">
            <a:alphaModFix/>
          </a:blip>
          <a:srcRect/>
          <a:stretch/>
        </p:blipFill>
        <p:spPr>
          <a:xfrm>
            <a:off x="6615319" y="1359086"/>
            <a:ext cx="2396777" cy="652221"/>
          </a:xfrm>
          <a:prstGeom prst="rect">
            <a:avLst/>
          </a:prstGeom>
          <a:noFill/>
          <a:ln>
            <a:noFill/>
          </a:ln>
        </p:spPr>
      </p:pic>
      <p:grpSp>
        <p:nvGrpSpPr>
          <p:cNvPr id="265" name="Google Shape;265;p23"/>
          <p:cNvGrpSpPr/>
          <p:nvPr/>
        </p:nvGrpSpPr>
        <p:grpSpPr>
          <a:xfrm>
            <a:off x="3960246" y="3053184"/>
            <a:ext cx="1399230" cy="518360"/>
            <a:chOff x="7236611" y="1439174"/>
            <a:chExt cx="1399230" cy="518360"/>
          </a:xfrm>
        </p:grpSpPr>
        <p:pic>
          <p:nvPicPr>
            <p:cNvPr id="266" name="Google Shape;266;p23"/>
            <p:cNvPicPr preferRelativeResize="0"/>
            <p:nvPr/>
          </p:nvPicPr>
          <p:blipFill rotWithShape="1">
            <a:blip r:embed="rId4">
              <a:alphaModFix/>
            </a:blip>
            <a:srcRect/>
            <a:stretch/>
          </p:blipFill>
          <p:spPr>
            <a:xfrm>
              <a:off x="8173016" y="1439174"/>
              <a:ext cx="462825" cy="505499"/>
            </a:xfrm>
            <a:prstGeom prst="rect">
              <a:avLst/>
            </a:prstGeom>
            <a:noFill/>
            <a:ln>
              <a:noFill/>
            </a:ln>
          </p:spPr>
        </p:pic>
        <p:pic>
          <p:nvPicPr>
            <p:cNvPr id="267" name="Google Shape;267;p23"/>
            <p:cNvPicPr preferRelativeResize="0"/>
            <p:nvPr/>
          </p:nvPicPr>
          <p:blipFill rotWithShape="1">
            <a:blip r:embed="rId5">
              <a:alphaModFix/>
            </a:blip>
            <a:srcRect l="70240"/>
            <a:stretch/>
          </p:blipFill>
          <p:spPr>
            <a:xfrm>
              <a:off x="7236611" y="1452035"/>
              <a:ext cx="934279" cy="505499"/>
            </a:xfrm>
            <a:prstGeom prst="rect">
              <a:avLst/>
            </a:prstGeom>
            <a:noFill/>
            <a:ln>
              <a:noFill/>
            </a:ln>
          </p:spPr>
        </p:pic>
      </p:grpSp>
      <p:pic>
        <p:nvPicPr>
          <p:cNvPr id="268" name="Google Shape;268;p23"/>
          <p:cNvPicPr preferRelativeResize="0"/>
          <p:nvPr/>
        </p:nvPicPr>
        <p:blipFill rotWithShape="1">
          <a:blip r:embed="rId6">
            <a:alphaModFix/>
          </a:blip>
          <a:srcRect l="52120" b="4243"/>
          <a:stretch/>
        </p:blipFill>
        <p:spPr>
          <a:xfrm>
            <a:off x="7796757" y="2847455"/>
            <a:ext cx="1215342" cy="698255"/>
          </a:xfrm>
          <a:prstGeom prst="rect">
            <a:avLst/>
          </a:prstGeom>
          <a:noFill/>
          <a:ln>
            <a:noFill/>
          </a:ln>
        </p:spPr>
      </p:pic>
      <p:pic>
        <p:nvPicPr>
          <p:cNvPr id="269" name="Google Shape;269;p23"/>
          <p:cNvPicPr preferRelativeResize="0"/>
          <p:nvPr/>
        </p:nvPicPr>
        <p:blipFill rotWithShape="1">
          <a:blip r:embed="rId7">
            <a:alphaModFix/>
          </a:blip>
          <a:srcRect/>
          <a:stretch/>
        </p:blipFill>
        <p:spPr>
          <a:xfrm>
            <a:off x="5548251" y="2984829"/>
            <a:ext cx="1963082" cy="560881"/>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44496" y="1701990"/>
            <a:ext cx="1803219" cy="1352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6639">
              <a:buClrTx/>
            </a:pPr>
            <a:endParaRPr lang="en-GB" sz="1758" kern="1200">
              <a:solidFill>
                <a:prstClr val="white"/>
              </a:solidFill>
              <a:latin typeface="Calibri"/>
            </a:endParaRPr>
          </a:p>
        </p:txBody>
      </p:sp>
      <p:sp>
        <p:nvSpPr>
          <p:cNvPr id="2" name="Title 1"/>
          <p:cNvSpPr>
            <a:spLocks noGrp="1"/>
          </p:cNvSpPr>
          <p:nvPr>
            <p:ph type="title"/>
          </p:nvPr>
        </p:nvSpPr>
        <p:spPr>
          <a:xfrm>
            <a:off x="245915" y="159059"/>
            <a:ext cx="8679197" cy="838397"/>
          </a:xfrm>
        </p:spPr>
        <p:txBody>
          <a:bodyPr/>
          <a:lstStyle/>
          <a:p>
            <a:pPr>
              <a:lnSpc>
                <a:spcPct val="90000"/>
              </a:lnSpc>
              <a:spcBef>
                <a:spcPct val="0"/>
              </a:spcBef>
            </a:pPr>
            <a:r>
              <a:rPr lang="en-GB" kern="1200" dirty="0">
                <a:solidFill>
                  <a:schemeClr val="accent1"/>
                </a:solidFill>
                <a:latin typeface="+mn-lt"/>
                <a:ea typeface="+mj-ea"/>
                <a:cs typeface="+mj-cs"/>
              </a:rPr>
              <a:t>CAMS-50 phase II: Regional production</a:t>
            </a:r>
            <a:endParaRPr lang="en-GB" kern="1200" dirty="0">
              <a:solidFill>
                <a:schemeClr val="accent1"/>
              </a:solidFill>
              <a:latin typeface="+mn-lt"/>
              <a:ea typeface="+mj-ea"/>
              <a:cs typeface="+mj-cs"/>
            </a:endParaRPr>
          </a:p>
        </p:txBody>
      </p:sp>
      <p:sp>
        <p:nvSpPr>
          <p:cNvPr id="4" name="Rectangle 3"/>
          <p:cNvSpPr/>
          <p:nvPr/>
        </p:nvSpPr>
        <p:spPr>
          <a:xfrm>
            <a:off x="3899701" y="4959400"/>
            <a:ext cx="4699618" cy="16709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46639">
              <a:buClrTx/>
            </a:pPr>
            <a:endParaRPr lang="en-GB" sz="1758" kern="1200">
              <a:solidFill>
                <a:prstClr val="white"/>
              </a:solidFill>
              <a:latin typeface="Calibri"/>
            </a:endParaRPr>
          </a:p>
        </p:txBody>
      </p:sp>
      <p:sp>
        <p:nvSpPr>
          <p:cNvPr id="7" name="TextBox 6"/>
          <p:cNvSpPr txBox="1"/>
          <p:nvPr/>
        </p:nvSpPr>
        <p:spPr>
          <a:xfrm>
            <a:off x="5614770" y="4994826"/>
            <a:ext cx="1451626" cy="362856"/>
          </a:xfrm>
          <a:prstGeom prst="rect">
            <a:avLst/>
          </a:prstGeom>
          <a:noFill/>
        </p:spPr>
        <p:txBody>
          <a:bodyPr wrap="square" rtlCol="0">
            <a:spAutoFit/>
          </a:bodyPr>
          <a:lstStyle/>
          <a:p>
            <a:pPr defTabSz="446639">
              <a:buClrTx/>
            </a:pPr>
            <a:r>
              <a:rPr lang="en-GB" sz="1758" b="1" kern="1200" dirty="0">
                <a:solidFill>
                  <a:srgbClr val="124484"/>
                </a:solidFill>
                <a:latin typeface="Calibri"/>
                <a:ea typeface="+mn-ea"/>
                <a:cs typeface="+mn-cs"/>
              </a:rPr>
              <a:t>Products</a:t>
            </a:r>
            <a:endParaRPr lang="en-GB" sz="1758" b="1" kern="1200" dirty="0">
              <a:solidFill>
                <a:srgbClr val="124484"/>
              </a:solidFill>
              <a:latin typeface="Calibri"/>
              <a:ea typeface="+mn-ea"/>
              <a:cs typeface="+mn-cs"/>
            </a:endParaRPr>
          </a:p>
        </p:txBody>
      </p:sp>
      <p:sp>
        <p:nvSpPr>
          <p:cNvPr id="9" name="TextBox 8"/>
          <p:cNvSpPr txBox="1"/>
          <p:nvPr/>
        </p:nvSpPr>
        <p:spPr>
          <a:xfrm>
            <a:off x="4029977" y="5366830"/>
            <a:ext cx="4569342" cy="1174424"/>
          </a:xfrm>
          <a:prstGeom prst="rect">
            <a:avLst/>
          </a:prstGeom>
          <a:noFill/>
        </p:spPr>
        <p:txBody>
          <a:bodyPr wrap="square" rtlCol="0">
            <a:spAutoFit/>
          </a:bodyPr>
          <a:lstStyle/>
          <a:p>
            <a:pPr marL="279149" indent="-279149" defTabSz="446639">
              <a:buClrTx/>
              <a:buFont typeface="Arial" panose="020B0604020202020204" pitchFamily="34" charset="0"/>
              <a:buChar char="•"/>
            </a:pPr>
            <a:r>
              <a:rPr lang="en-GB" sz="1758" kern="1200" dirty="0">
                <a:solidFill>
                  <a:prstClr val="black"/>
                </a:solidFill>
                <a:latin typeface="Calibri"/>
                <a:ea typeface="+mn-ea"/>
                <a:cs typeface="+mn-cs"/>
              </a:rPr>
              <a:t>NRT Individual &amp; Ensemble 4-Day Forecasts</a:t>
            </a:r>
          </a:p>
          <a:p>
            <a:pPr marL="279149" indent="-279149" defTabSz="446639">
              <a:buClrTx/>
              <a:buFont typeface="Arial" panose="020B0604020202020204" pitchFamily="34" charset="0"/>
              <a:buChar char="•"/>
            </a:pPr>
            <a:r>
              <a:rPr lang="en-GB" sz="1758" kern="1200" dirty="0">
                <a:solidFill>
                  <a:prstClr val="black"/>
                </a:solidFill>
                <a:latin typeface="Calibri"/>
                <a:ea typeface="+mn-ea"/>
                <a:cs typeface="+mn-cs"/>
              </a:rPr>
              <a:t>NRT Individual &amp; Ensemble Analyses (DD-1)</a:t>
            </a:r>
          </a:p>
          <a:p>
            <a:pPr marL="279149" indent="-279149" defTabSz="446639">
              <a:buClrTx/>
              <a:buFont typeface="Arial" panose="020B0604020202020204" pitchFamily="34" charset="0"/>
              <a:buChar char="•"/>
            </a:pPr>
            <a:r>
              <a:rPr lang="en-GB" sz="1758" kern="1200" dirty="0">
                <a:solidFill>
                  <a:prstClr val="black"/>
                </a:solidFill>
                <a:latin typeface="Calibri"/>
                <a:ea typeface="+mn-ea"/>
                <a:cs typeface="+mn-cs"/>
              </a:rPr>
              <a:t>NRT Validation &amp; Statistics products</a:t>
            </a:r>
          </a:p>
          <a:p>
            <a:pPr marL="279149" indent="-279149" defTabSz="446639">
              <a:buClrTx/>
              <a:buFont typeface="Arial" panose="020B0604020202020204" pitchFamily="34" charset="0"/>
              <a:buChar char="•"/>
            </a:pPr>
            <a:r>
              <a:rPr lang="en-GB" sz="1758" kern="1200" dirty="0">
                <a:solidFill>
                  <a:prstClr val="black"/>
                </a:solidFill>
                <a:latin typeface="Calibri"/>
                <a:ea typeface="+mn-ea"/>
                <a:cs typeface="+mn-cs"/>
              </a:rPr>
              <a:t>Reanalyses (2014-2017)</a:t>
            </a:r>
            <a:endParaRPr lang="en-GB" sz="1758" kern="1200" dirty="0">
              <a:solidFill>
                <a:prstClr val="black"/>
              </a:solidFill>
              <a:latin typeface="Calibri"/>
              <a:ea typeface="+mn-ea"/>
              <a:cs typeface="+mn-cs"/>
            </a:endParaRPr>
          </a:p>
        </p:txBody>
      </p:sp>
      <p:sp>
        <p:nvSpPr>
          <p:cNvPr id="10" name="TextBox 9"/>
          <p:cNvSpPr txBox="1"/>
          <p:nvPr/>
        </p:nvSpPr>
        <p:spPr>
          <a:xfrm>
            <a:off x="244496" y="1811398"/>
            <a:ext cx="1803219" cy="105439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defTabSz="446639">
              <a:buClrTx/>
            </a:pPr>
            <a:r>
              <a:rPr lang="en-GB" sz="1563" b="1" kern="1200" dirty="0">
                <a:solidFill>
                  <a:prstClr val="white"/>
                </a:solidFill>
                <a:latin typeface="Calibri"/>
              </a:rPr>
              <a:t>Inputs</a:t>
            </a:r>
            <a:endParaRPr lang="en-GB" sz="1563" b="1" kern="1200" dirty="0">
              <a:solidFill>
                <a:prstClr val="white"/>
              </a:solidFill>
              <a:latin typeface="Calibri"/>
            </a:endParaRPr>
          </a:p>
          <a:p>
            <a:pPr algn="ctr" defTabSz="446639">
              <a:buClrTx/>
            </a:pPr>
            <a:r>
              <a:rPr lang="en-GB" sz="1563" b="1" kern="1200" dirty="0">
                <a:solidFill>
                  <a:prstClr val="white"/>
                </a:solidFill>
                <a:latin typeface="Calibri"/>
              </a:rPr>
              <a:t>Global products</a:t>
            </a:r>
          </a:p>
          <a:p>
            <a:pPr algn="ctr" defTabSz="446639">
              <a:buClrTx/>
            </a:pPr>
            <a:r>
              <a:rPr lang="en-GB" sz="1563" b="1" kern="1200" dirty="0">
                <a:solidFill>
                  <a:prstClr val="white"/>
                </a:solidFill>
                <a:latin typeface="Calibri"/>
              </a:rPr>
              <a:t>R</a:t>
            </a:r>
            <a:r>
              <a:rPr lang="en-GB" sz="1563" b="1" kern="1200" dirty="0">
                <a:solidFill>
                  <a:prstClr val="white"/>
                </a:solidFill>
                <a:latin typeface="Calibri"/>
              </a:rPr>
              <a:t>egional emissions</a:t>
            </a:r>
          </a:p>
          <a:p>
            <a:pPr algn="ctr" defTabSz="446639">
              <a:buClrTx/>
            </a:pPr>
            <a:r>
              <a:rPr lang="en-GB" sz="1563" b="1" kern="1200" dirty="0">
                <a:solidFill>
                  <a:prstClr val="white"/>
                </a:solidFill>
                <a:latin typeface="Calibri"/>
              </a:rPr>
              <a:t>In situ observations</a:t>
            </a:r>
            <a:endParaRPr lang="en-GB" sz="1563" b="1" kern="1200" dirty="0">
              <a:solidFill>
                <a:prstClr val="white"/>
              </a:solidFill>
              <a:latin typeface="Calibri"/>
            </a:endParaRPr>
          </a:p>
        </p:txBody>
      </p:sp>
      <p:pic>
        <p:nvPicPr>
          <p:cNvPr id="11" name="Picture 10"/>
          <p:cNvPicPr>
            <a:picLocks noChangeAspect="1"/>
          </p:cNvPicPr>
          <p:nvPr/>
        </p:nvPicPr>
        <p:blipFill>
          <a:blip r:embed="rId2"/>
          <a:stretch>
            <a:fillRect/>
          </a:stretch>
        </p:blipFill>
        <p:spPr>
          <a:xfrm>
            <a:off x="1205560" y="5765194"/>
            <a:ext cx="1749176" cy="485714"/>
          </a:xfrm>
          <a:prstGeom prst="rect">
            <a:avLst/>
          </a:prstGeom>
        </p:spPr>
      </p:pic>
      <p:pic>
        <p:nvPicPr>
          <p:cNvPr id="15" name="Picture 14"/>
          <p:cNvPicPr>
            <a:picLocks noChangeAspect="1"/>
          </p:cNvPicPr>
          <p:nvPr/>
        </p:nvPicPr>
        <p:blipFill>
          <a:blip r:embed="rId3"/>
          <a:stretch>
            <a:fillRect/>
          </a:stretch>
        </p:blipFill>
        <p:spPr>
          <a:xfrm>
            <a:off x="2315405" y="1239352"/>
            <a:ext cx="6598731" cy="3115869"/>
          </a:xfrm>
          <a:prstGeom prst="rect">
            <a:avLst/>
          </a:prstGeom>
        </p:spPr>
      </p:pic>
      <p:cxnSp>
        <p:nvCxnSpPr>
          <p:cNvPr id="17" name="Straight Arrow Connector 16"/>
          <p:cNvCxnSpPr>
            <a:stCxn id="10" idx="3"/>
          </p:cNvCxnSpPr>
          <p:nvPr/>
        </p:nvCxnSpPr>
        <p:spPr>
          <a:xfrm>
            <a:off x="2047715" y="2338594"/>
            <a:ext cx="360499" cy="114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1205560" y="4462626"/>
            <a:ext cx="1749176" cy="680381"/>
          </a:xfrm>
          <a:prstGeom prst="rect">
            <a:avLst/>
          </a:prstGeom>
        </p:spPr>
      </p:pic>
      <p:sp>
        <p:nvSpPr>
          <p:cNvPr id="20" name="TextBox 19"/>
          <p:cNvSpPr txBox="1"/>
          <p:nvPr/>
        </p:nvSpPr>
        <p:spPr>
          <a:xfrm>
            <a:off x="568986" y="4093290"/>
            <a:ext cx="3022340" cy="362856"/>
          </a:xfrm>
          <a:prstGeom prst="rect">
            <a:avLst/>
          </a:prstGeom>
          <a:noFill/>
        </p:spPr>
        <p:txBody>
          <a:bodyPr wrap="square" rtlCol="0">
            <a:spAutoFit/>
          </a:bodyPr>
          <a:lstStyle/>
          <a:p>
            <a:pPr defTabSz="446639">
              <a:buClrTx/>
            </a:pPr>
            <a:r>
              <a:rPr lang="en-GB" sz="1758" b="1" kern="1200" dirty="0">
                <a:solidFill>
                  <a:srgbClr val="2F5597"/>
                </a:solidFill>
                <a:latin typeface="Calibri"/>
                <a:ea typeface="+mn-ea"/>
                <a:cs typeface="+mn-cs"/>
              </a:rPr>
              <a:t>New operational AQ models</a:t>
            </a:r>
            <a:endParaRPr lang="en-GB" sz="1758" b="1" kern="1200" dirty="0">
              <a:solidFill>
                <a:srgbClr val="2F5597"/>
              </a:solidFill>
              <a:latin typeface="Calibri"/>
              <a:ea typeface="+mn-ea"/>
              <a:cs typeface="+mn-cs"/>
            </a:endParaRPr>
          </a:p>
        </p:txBody>
      </p:sp>
      <p:sp>
        <p:nvSpPr>
          <p:cNvPr id="21" name="TextBox 20"/>
          <p:cNvSpPr txBox="1"/>
          <p:nvPr/>
        </p:nvSpPr>
        <p:spPr>
          <a:xfrm>
            <a:off x="568986" y="5327669"/>
            <a:ext cx="3022340" cy="362856"/>
          </a:xfrm>
          <a:prstGeom prst="rect">
            <a:avLst/>
          </a:prstGeom>
          <a:noFill/>
        </p:spPr>
        <p:txBody>
          <a:bodyPr wrap="square" rtlCol="0">
            <a:spAutoFit/>
          </a:bodyPr>
          <a:lstStyle/>
          <a:p>
            <a:pPr defTabSz="446639">
              <a:buClrTx/>
            </a:pPr>
            <a:r>
              <a:rPr lang="en-GB" sz="1758" b="1" kern="1200" dirty="0">
                <a:solidFill>
                  <a:srgbClr val="2F5597"/>
                </a:solidFill>
                <a:latin typeface="Calibri"/>
                <a:ea typeface="+mn-ea"/>
                <a:cs typeface="+mn-cs"/>
              </a:rPr>
              <a:t>New candidates AQ models</a:t>
            </a:r>
            <a:endParaRPr lang="en-GB" sz="1758" b="1" kern="1200" dirty="0">
              <a:solidFill>
                <a:srgbClr val="2F5597"/>
              </a:solidFill>
              <a:latin typeface="Calibri"/>
              <a:ea typeface="+mn-ea"/>
              <a:cs typeface="+mn-cs"/>
            </a:endParaRPr>
          </a:p>
        </p:txBody>
      </p:sp>
      <p:sp>
        <p:nvSpPr>
          <p:cNvPr id="22" name="TextBox 21"/>
          <p:cNvSpPr txBox="1"/>
          <p:nvPr/>
        </p:nvSpPr>
        <p:spPr>
          <a:xfrm>
            <a:off x="2543446" y="1537750"/>
            <a:ext cx="2549650" cy="362856"/>
          </a:xfrm>
          <a:prstGeom prst="rect">
            <a:avLst/>
          </a:prstGeom>
          <a:solidFill>
            <a:schemeClr val="bg1"/>
          </a:solidFill>
        </p:spPr>
        <p:txBody>
          <a:bodyPr wrap="square" rtlCol="0">
            <a:spAutoFit/>
          </a:bodyPr>
          <a:lstStyle/>
          <a:p>
            <a:pPr algn="ctr" defTabSz="446639">
              <a:buClrTx/>
            </a:pPr>
            <a:r>
              <a:rPr lang="en-GB" sz="1758" b="1" kern="1200" dirty="0">
                <a:solidFill>
                  <a:srgbClr val="2F5597"/>
                </a:solidFill>
                <a:latin typeface="Calibri"/>
                <a:ea typeface="+mn-ea"/>
                <a:cs typeface="+mn-cs"/>
              </a:rPr>
              <a:t>7 operational AQ models</a:t>
            </a:r>
            <a:endParaRPr lang="en-GB" sz="1758" b="1" kern="1200" dirty="0">
              <a:solidFill>
                <a:srgbClr val="2F5597"/>
              </a:solidFill>
              <a:latin typeface="Calibri"/>
              <a:ea typeface="+mn-ea"/>
              <a:cs typeface="+mn-cs"/>
            </a:endParaRPr>
          </a:p>
        </p:txBody>
      </p:sp>
    </p:spTree>
    <p:extLst>
      <p:ext uri="{BB962C8B-B14F-4D97-AF65-F5344CB8AC3E}">
        <p14:creationId xmlns:p14="http://schemas.microsoft.com/office/powerpoint/2010/main" val="503797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327310" y="1973204"/>
            <a:ext cx="8797362" cy="4708538"/>
          </a:xfrm>
          <a:prstGeom prst="rect">
            <a:avLst/>
          </a:prstGeom>
        </p:spPr>
      </p:pic>
      <p:sp>
        <p:nvSpPr>
          <p:cNvPr id="7" name="Título 1"/>
          <p:cNvSpPr txBox="1">
            <a:spLocks/>
          </p:cNvSpPr>
          <p:nvPr/>
        </p:nvSpPr>
        <p:spPr>
          <a:xfrm>
            <a:off x="559542" y="217894"/>
            <a:ext cx="858445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419" b="1" dirty="0"/>
              <a:t>MONARCH: </a:t>
            </a:r>
            <a:r>
              <a:rPr lang="en-US" altLang="ca-ES" sz="2735" b="1" u="sng" dirty="0" smtClean="0"/>
              <a:t>M</a:t>
            </a:r>
            <a:r>
              <a:rPr lang="en-US" altLang="ca-ES" sz="2735" b="1" dirty="0" smtClean="0"/>
              <a:t>ultiscale </a:t>
            </a:r>
            <a:r>
              <a:rPr lang="en-US" altLang="ca-ES" sz="2735" b="1" u="sng" dirty="0" smtClean="0"/>
              <a:t>O</a:t>
            </a:r>
            <a:r>
              <a:rPr lang="en-US" altLang="ca-ES" sz="2735" b="1" dirty="0" smtClean="0"/>
              <a:t>nline </a:t>
            </a:r>
            <a:r>
              <a:rPr lang="en-US" altLang="ca-ES" sz="2735" b="1" u="sng" dirty="0" smtClean="0"/>
              <a:t>N</a:t>
            </a:r>
            <a:r>
              <a:rPr lang="en-US" altLang="ca-ES" sz="2735" b="1" dirty="0" smtClean="0"/>
              <a:t>on-hydrostatic </a:t>
            </a:r>
            <a:r>
              <a:rPr lang="en-US" altLang="ca-ES" sz="2735" b="1" u="sng" dirty="0" smtClean="0"/>
              <a:t>A</a:t>
            </a:r>
            <a:r>
              <a:rPr lang="en-US" altLang="ca-ES" sz="2735" b="1" dirty="0" smtClean="0"/>
              <a:t>tmosphere </a:t>
            </a:r>
            <a:r>
              <a:rPr lang="en-US" altLang="ca-ES" sz="2735" b="1" u="sng" dirty="0" err="1" smtClean="0"/>
              <a:t>CH</a:t>
            </a:r>
            <a:r>
              <a:rPr lang="en-US" altLang="ca-ES" sz="2735" b="1" dirty="0" err="1" smtClean="0"/>
              <a:t>emistry</a:t>
            </a:r>
            <a:r>
              <a:rPr lang="en-US" altLang="ca-ES" sz="2735" b="1" dirty="0" smtClean="0"/>
              <a:t> model </a:t>
            </a:r>
            <a:endParaRPr lang="en-US" altLang="ca-ES" sz="2735" b="1" dirty="0"/>
          </a:p>
        </p:txBody>
      </p:sp>
      <p:sp>
        <p:nvSpPr>
          <p:cNvPr id="3" name="Text Box 3"/>
          <p:cNvSpPr txBox="1">
            <a:spLocks noChangeArrowheads="1"/>
          </p:cNvSpPr>
          <p:nvPr/>
        </p:nvSpPr>
        <p:spPr bwMode="auto">
          <a:xfrm>
            <a:off x="0" y="1230790"/>
            <a:ext cx="9290823" cy="12684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7924" tIns="62918" rIns="87924" bIns="43962"/>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9pPr>
          </a:lstStyle>
          <a:p>
            <a:pPr>
              <a:defRPr/>
            </a:pPr>
            <a:r>
              <a:rPr lang="en-GB" sz="2100" dirty="0">
                <a:latin typeface="Calibri" panose="020F0502020204030204" pitchFamily="34" charset="0"/>
              </a:rPr>
              <a:t>· </a:t>
            </a:r>
            <a:r>
              <a:rPr lang="en-GB" sz="2100" b="1" i="1" dirty="0">
                <a:latin typeface="Calibri" panose="020F0502020204030204" pitchFamily="34" charset="0"/>
              </a:rPr>
              <a:t>Multiscale</a:t>
            </a:r>
            <a:r>
              <a:rPr lang="en-GB" sz="2100" dirty="0">
                <a:latin typeface="Calibri" panose="020F0502020204030204" pitchFamily="34" charset="0"/>
              </a:rPr>
              <a:t>: global to regional (up to 1km) scales allowed </a:t>
            </a:r>
          </a:p>
          <a:p>
            <a:pPr>
              <a:defRPr/>
            </a:pPr>
            <a:r>
              <a:rPr lang="es-ES" sz="2100" dirty="0">
                <a:latin typeface="Calibri" panose="020F0502020204030204" pitchFamily="34" charset="0"/>
              </a:rPr>
              <a:t>· </a:t>
            </a:r>
            <a:r>
              <a:rPr lang="en-GB" sz="2100" dirty="0">
                <a:latin typeface="Calibri" panose="020F0502020204030204" pitchFamily="34" charset="0"/>
              </a:rPr>
              <a:t>Fully </a:t>
            </a:r>
            <a:r>
              <a:rPr lang="en-GB" sz="2100" b="1" i="1" dirty="0">
                <a:latin typeface="Calibri" panose="020F0502020204030204" pitchFamily="34" charset="0"/>
              </a:rPr>
              <a:t>on-line</a:t>
            </a:r>
            <a:r>
              <a:rPr lang="en-GB" sz="2100" dirty="0">
                <a:latin typeface="Calibri" panose="020F0502020204030204" pitchFamily="34" charset="0"/>
              </a:rPr>
              <a:t> coupling: </a:t>
            </a:r>
            <a:r>
              <a:rPr lang="en-GB" sz="2100" dirty="0">
                <a:latin typeface="Calibri" panose="020F0502020204030204" pitchFamily="34" charset="0"/>
              </a:rPr>
              <a:t>weather-chemistry </a:t>
            </a:r>
            <a:r>
              <a:rPr lang="en-GB" sz="2100" dirty="0">
                <a:latin typeface="Calibri" panose="020F0502020204030204" pitchFamily="34" charset="0"/>
              </a:rPr>
              <a:t>feedback processes </a:t>
            </a:r>
            <a:r>
              <a:rPr lang="en-GB" sz="2100" dirty="0">
                <a:latin typeface="Calibri" panose="020F0502020204030204" pitchFamily="34" charset="0"/>
              </a:rPr>
              <a:t>allowed</a:t>
            </a:r>
          </a:p>
          <a:p>
            <a:pPr>
              <a:defRPr/>
            </a:pPr>
            <a:r>
              <a:rPr lang="en-GB" sz="2100" dirty="0">
                <a:latin typeface="Calibri" panose="020F0502020204030204" pitchFamily="34" charset="0"/>
              </a:rPr>
              <a:t>· Enhancement with a </a:t>
            </a:r>
            <a:r>
              <a:rPr lang="en-GB" sz="2100" b="1" i="1" dirty="0">
                <a:latin typeface="Calibri" panose="020F0502020204030204" pitchFamily="34" charset="0"/>
              </a:rPr>
              <a:t>data assimilation</a:t>
            </a:r>
            <a:r>
              <a:rPr lang="en-GB" sz="2100" dirty="0">
                <a:latin typeface="Calibri" panose="020F0502020204030204" pitchFamily="34" charset="0"/>
              </a:rPr>
              <a:t> </a:t>
            </a:r>
            <a:r>
              <a:rPr lang="en-GB" sz="2100" dirty="0" smtClean="0">
                <a:latin typeface="Calibri" panose="020F0502020204030204" pitchFamily="34" charset="0"/>
              </a:rPr>
              <a:t>system and machine learning techniques</a:t>
            </a:r>
          </a:p>
          <a:p>
            <a:pPr>
              <a:defRPr/>
            </a:pPr>
            <a:endParaRPr lang="en-GB" sz="2100" dirty="0">
              <a:latin typeface="Calibri" panose="020F0502020204030204" pitchFamily="34" charset="0"/>
            </a:endParaRPr>
          </a:p>
        </p:txBody>
      </p:sp>
      <p:pic>
        <p:nvPicPr>
          <p:cNvPr id="1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491" y="6151585"/>
            <a:ext cx="2343383" cy="7064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4007806" y="6336320"/>
            <a:ext cx="4253350" cy="302840"/>
          </a:xfrm>
          <a:prstGeom prst="rect">
            <a:avLst/>
          </a:prstGeom>
          <a:noFill/>
        </p:spPr>
        <p:txBody>
          <a:bodyPr wrap="square" rtlCol="0">
            <a:spAutoFit/>
          </a:bodyPr>
          <a:lstStyle/>
          <a:p>
            <a:pPr algn="r"/>
            <a:r>
              <a:rPr lang="en-US" sz="1368" dirty="0">
                <a:solidFill>
                  <a:srgbClr val="FF0000"/>
                </a:solidFill>
                <a:latin typeface="Calibri" panose="020F0502020204030204" pitchFamily="34" charset="0"/>
              </a:rPr>
              <a:t>Dust module is known as </a:t>
            </a:r>
            <a:r>
              <a:rPr lang="en-US" sz="1368" b="1" dirty="0">
                <a:solidFill>
                  <a:srgbClr val="FF0000"/>
                </a:solidFill>
                <a:latin typeface="Calibri" panose="020F0502020204030204" pitchFamily="34" charset="0"/>
              </a:rPr>
              <a:t>NMMB/BSC-Dust</a:t>
            </a:r>
          </a:p>
        </p:txBody>
      </p:sp>
      <p:grpSp>
        <p:nvGrpSpPr>
          <p:cNvPr id="8" name="Grupo 6"/>
          <p:cNvGrpSpPr/>
          <p:nvPr/>
        </p:nvGrpSpPr>
        <p:grpSpPr>
          <a:xfrm>
            <a:off x="607836" y="4334780"/>
            <a:ext cx="3165616" cy="1782934"/>
            <a:chOff x="179512" y="1196751"/>
            <a:chExt cx="8832125" cy="5489910"/>
          </a:xfrm>
        </p:grpSpPr>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340" t="19806" r="7927" b="22552"/>
            <a:stretch/>
          </p:blipFill>
          <p:spPr bwMode="auto">
            <a:xfrm>
              <a:off x="1768077" y="2716427"/>
              <a:ext cx="4119137" cy="196469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 name="Imagen 17" descr="BSC-ES_FORECAST_NOx_MAXD1.gif"/>
            <p:cNvPicPr>
              <a:picLocks noChangeAspect="1"/>
            </p:cNvPicPr>
            <p:nvPr/>
          </p:nvPicPr>
          <p:blipFill rotWithShape="1">
            <a:blip r:embed="rId6" cstate="print">
              <a:extLst>
                <a:ext uri="{28A0092B-C50C-407E-A947-70E740481C1C}">
                  <a14:useLocalDpi xmlns:a14="http://schemas.microsoft.com/office/drawing/2010/main" val="0"/>
                </a:ext>
              </a:extLst>
            </a:blip>
            <a:srcRect l="20201" t="10100" r="19984" b="10364"/>
            <a:stretch/>
          </p:blipFill>
          <p:spPr>
            <a:xfrm>
              <a:off x="5076056" y="3933056"/>
              <a:ext cx="2220744" cy="2214739"/>
            </a:xfrm>
            <a:prstGeom prst="rect">
              <a:avLst/>
            </a:prstGeom>
          </p:spPr>
        </p:pic>
        <p:pic>
          <p:nvPicPr>
            <p:cNvPr id="11" name="Imagen 18"/>
            <p:cNvPicPr>
              <a:picLocks noChangeAspect="1"/>
            </p:cNvPicPr>
            <p:nvPr/>
          </p:nvPicPr>
          <p:blipFill rotWithShape="1">
            <a:blip r:embed="rId7"/>
            <a:srcRect l="7873" t="8796" r="8184" b="7193"/>
            <a:stretch/>
          </p:blipFill>
          <p:spPr>
            <a:xfrm>
              <a:off x="7092280" y="5229200"/>
              <a:ext cx="1919357" cy="1457461"/>
            </a:xfrm>
            <a:prstGeom prst="rect">
              <a:avLst/>
            </a:prstGeom>
          </p:spPr>
        </p:pic>
        <p:pic>
          <p:nvPicPr>
            <p:cNvPr id="12" name="Imagen 19"/>
            <p:cNvPicPr>
              <a:picLocks noChangeAspect="1"/>
            </p:cNvPicPr>
            <p:nvPr/>
          </p:nvPicPr>
          <p:blipFill>
            <a:blip r:embed="rId8">
              <a:clrChange>
                <a:clrFrom>
                  <a:srgbClr val="FFFFFF"/>
                </a:clrFrom>
                <a:clrTo>
                  <a:srgbClr val="FFFFFF">
                    <a:alpha val="0"/>
                  </a:srgbClr>
                </a:clrTo>
              </a:clrChange>
            </a:blip>
            <a:stretch>
              <a:fillRect/>
            </a:stretch>
          </p:blipFill>
          <p:spPr>
            <a:xfrm>
              <a:off x="179512" y="1196751"/>
              <a:ext cx="2812504" cy="2836299"/>
            </a:xfrm>
            <a:prstGeom prst="rect">
              <a:avLst/>
            </a:prstGeom>
          </p:spPr>
        </p:pic>
        <p:sp>
          <p:nvSpPr>
            <p:cNvPr id="15" name="Flecha izquierda y derecha 20"/>
            <p:cNvSpPr/>
            <p:nvPr/>
          </p:nvSpPr>
          <p:spPr>
            <a:xfrm rot="1800000">
              <a:off x="1072346" y="4125428"/>
              <a:ext cx="7416825" cy="936106"/>
            </a:xfrm>
            <a:prstGeom prst="leftRightArrow">
              <a:avLst/>
            </a:prstGeom>
            <a:solidFill>
              <a:srgbClr val="008000"/>
            </a:solidFill>
            <a:scene3d>
              <a:camera prst="orthographicFront">
                <a:rot lat="1500000" lon="0" rev="21599984"/>
              </a:camera>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68" dirty="0">
                  <a:solidFill>
                    <a:schemeClr val="tx1"/>
                  </a:solidFill>
                </a:rPr>
                <a:t>Multiscale Model from Global to Local Scales</a:t>
              </a:r>
              <a:endParaRPr lang="en-GB" sz="1368" dirty="0">
                <a:solidFill>
                  <a:schemeClr val="tx1"/>
                </a:solidFill>
              </a:endParaRPr>
            </a:p>
          </p:txBody>
        </p:sp>
      </p:grpSp>
    </p:spTree>
    <p:extLst>
      <p:ext uri="{BB962C8B-B14F-4D97-AF65-F5344CB8AC3E}">
        <p14:creationId xmlns:p14="http://schemas.microsoft.com/office/powerpoint/2010/main" val="14843802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559542" y="217894"/>
            <a:ext cx="8039770"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419" b="1" dirty="0"/>
              <a:t>MONARCH forecasts </a:t>
            </a:r>
          </a:p>
        </p:txBody>
      </p:sp>
      <p:sp>
        <p:nvSpPr>
          <p:cNvPr id="2" name="Slide Number Placeholder 1"/>
          <p:cNvSpPr>
            <a:spLocks noGrp="1"/>
          </p:cNvSpPr>
          <p:nvPr>
            <p:ph type="sldNum" sz="quarter" idx="4294967295"/>
          </p:nvPr>
        </p:nvSpPr>
        <p:spPr>
          <a:xfrm>
            <a:off x="8511433" y="6357554"/>
            <a:ext cx="432188" cy="412838"/>
          </a:xfrm>
          <a:prstGeom prst="rect">
            <a:avLst/>
          </a:prstGeom>
        </p:spPr>
        <p:txBody>
          <a:bodyPr/>
          <a:lstStyle/>
          <a:p>
            <a:fld id="{4A490C5D-AEA8-4823-B9B3-806910A0ECF7}" type="slidenum">
              <a:rPr lang="es-ES" smtClean="0"/>
              <a:pPr/>
              <a:t>5</a:t>
            </a:fld>
            <a:endParaRPr lang="es-ES" dirty="0"/>
          </a:p>
        </p:txBody>
      </p:sp>
      <p:pic>
        <p:nvPicPr>
          <p:cNvPr id="1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491" y="6151585"/>
            <a:ext cx="2343383" cy="7064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Imagen 3"/>
          <p:cNvPicPr>
            <a:picLocks noChangeAspect="1"/>
          </p:cNvPicPr>
          <p:nvPr/>
        </p:nvPicPr>
        <p:blipFill rotWithShape="1">
          <a:blip r:embed="rId4"/>
          <a:srcRect l="51743"/>
          <a:stretch/>
        </p:blipFill>
        <p:spPr>
          <a:xfrm>
            <a:off x="532530" y="1672792"/>
            <a:ext cx="3998108" cy="3156575"/>
          </a:xfrm>
          <a:prstGeom prst="rect">
            <a:avLst/>
          </a:prstGeom>
        </p:spPr>
      </p:pic>
      <p:sp>
        <p:nvSpPr>
          <p:cNvPr id="6" name="Rectángulo 5"/>
          <p:cNvSpPr/>
          <p:nvPr/>
        </p:nvSpPr>
        <p:spPr>
          <a:xfrm>
            <a:off x="559542" y="4833991"/>
            <a:ext cx="3686497" cy="1295226"/>
          </a:xfrm>
          <a:prstGeom prst="rect">
            <a:avLst/>
          </a:prstGeom>
        </p:spPr>
        <p:txBody>
          <a:bodyPr wrap="square">
            <a:spAutoFit/>
          </a:bodyPr>
          <a:lstStyle/>
          <a:p>
            <a:pPr marL="279149" indent="-279149">
              <a:buFont typeface="Wingdings" charset="2"/>
              <a:buChar char="ü"/>
            </a:pPr>
            <a:r>
              <a:rPr lang="en-US" sz="1954" i="1" dirty="0">
                <a:latin typeface="Calibri" panose="020F0502020204030204" pitchFamily="34" charset="0"/>
              </a:rPr>
              <a:t>MONARCH contributes </a:t>
            </a:r>
            <a:r>
              <a:rPr lang="en-US" sz="1954" i="1" dirty="0">
                <a:latin typeface="Calibri" panose="020F0502020204030204" pitchFamily="34" charset="0"/>
              </a:rPr>
              <a:t>to the </a:t>
            </a:r>
            <a:r>
              <a:rPr lang="en-US" sz="1954" b="1" i="1" dirty="0">
                <a:latin typeface="Calibri" panose="020F0502020204030204" pitchFamily="34" charset="0"/>
              </a:rPr>
              <a:t>ICAP </a:t>
            </a:r>
            <a:r>
              <a:rPr lang="en-US" sz="1954" b="1" i="1" dirty="0">
                <a:latin typeface="Calibri" panose="020F0502020204030204" pitchFamily="34" charset="0"/>
              </a:rPr>
              <a:t>global forecast aerosol </a:t>
            </a:r>
            <a:r>
              <a:rPr lang="en-US" sz="1954" i="1" dirty="0">
                <a:latin typeface="Calibri" panose="020F0502020204030204" pitchFamily="34" charset="0"/>
              </a:rPr>
              <a:t>multi-model ensemble </a:t>
            </a:r>
            <a:r>
              <a:rPr lang="en-US" sz="1954" i="1" dirty="0">
                <a:latin typeface="Calibri" panose="020F0502020204030204" pitchFamily="34" charset="0"/>
                <a:hlinkClick r:id="rId5"/>
              </a:rPr>
              <a:t>http</a:t>
            </a:r>
            <a:r>
              <a:rPr lang="en-US" sz="1954" i="1" dirty="0">
                <a:latin typeface="Calibri" panose="020F0502020204030204" pitchFamily="34" charset="0"/>
                <a:hlinkClick r:id="rId5"/>
              </a:rPr>
              <a:t>://icap.atmos.und.edu</a:t>
            </a:r>
            <a:endParaRPr lang="en-US" sz="1954" i="1" dirty="0">
              <a:latin typeface="Calibri" panose="020F0502020204030204" pitchFamily="34" charset="0"/>
            </a:endParaRPr>
          </a:p>
        </p:txBody>
      </p:sp>
      <p:sp>
        <p:nvSpPr>
          <p:cNvPr id="9" name="Rectángulo 8"/>
          <p:cNvSpPr/>
          <p:nvPr/>
        </p:nvSpPr>
        <p:spPr>
          <a:xfrm>
            <a:off x="416765" y="1056311"/>
            <a:ext cx="4019886" cy="5301263"/>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68"/>
          </a:p>
        </p:txBody>
      </p:sp>
      <p:sp>
        <p:nvSpPr>
          <p:cNvPr id="10" name="Rectángulo 9"/>
          <p:cNvSpPr/>
          <p:nvPr/>
        </p:nvSpPr>
        <p:spPr>
          <a:xfrm>
            <a:off x="4687010" y="1056311"/>
            <a:ext cx="4019886" cy="5301263"/>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68"/>
          </a:p>
        </p:txBody>
      </p:sp>
      <p:sp>
        <p:nvSpPr>
          <p:cNvPr id="11" name="Rectángulo 10"/>
          <p:cNvSpPr/>
          <p:nvPr/>
        </p:nvSpPr>
        <p:spPr>
          <a:xfrm>
            <a:off x="1832217" y="1111033"/>
            <a:ext cx="1587294" cy="633571"/>
          </a:xfrm>
          <a:prstGeom prst="rect">
            <a:avLst/>
          </a:prstGeom>
        </p:spPr>
        <p:txBody>
          <a:bodyPr wrap="none">
            <a:spAutoFit/>
          </a:bodyPr>
          <a:lstStyle/>
          <a:p>
            <a:r>
              <a:rPr lang="en-US" sz="3517" b="1" dirty="0">
                <a:solidFill>
                  <a:schemeClr val="accent1"/>
                </a:solidFill>
              </a:rPr>
              <a:t>Global</a:t>
            </a:r>
            <a:endParaRPr lang="es-ES" sz="3517" dirty="0">
              <a:solidFill>
                <a:schemeClr val="accent1"/>
              </a:solidFill>
            </a:endParaRPr>
          </a:p>
        </p:txBody>
      </p:sp>
      <p:sp>
        <p:nvSpPr>
          <p:cNvPr id="13" name="Rectángulo 12"/>
          <p:cNvSpPr/>
          <p:nvPr/>
        </p:nvSpPr>
        <p:spPr>
          <a:xfrm>
            <a:off x="5789891" y="1108842"/>
            <a:ext cx="2087431" cy="633571"/>
          </a:xfrm>
          <a:prstGeom prst="rect">
            <a:avLst/>
          </a:prstGeom>
        </p:spPr>
        <p:txBody>
          <a:bodyPr wrap="none">
            <a:spAutoFit/>
          </a:bodyPr>
          <a:lstStyle/>
          <a:p>
            <a:r>
              <a:rPr lang="en-US" sz="3517" b="1" dirty="0">
                <a:solidFill>
                  <a:schemeClr val="accent1"/>
                </a:solidFill>
              </a:rPr>
              <a:t>Regional</a:t>
            </a:r>
            <a:endParaRPr lang="es-ES" sz="3517" dirty="0">
              <a:solidFill>
                <a:schemeClr val="accent1"/>
              </a:solidFill>
            </a:endParaRPr>
          </a:p>
        </p:txBody>
      </p:sp>
      <p:sp>
        <p:nvSpPr>
          <p:cNvPr id="3" name="Rectángulo 2"/>
          <p:cNvSpPr/>
          <p:nvPr/>
        </p:nvSpPr>
        <p:spPr>
          <a:xfrm>
            <a:off x="4714829" y="5178096"/>
            <a:ext cx="4017099" cy="994503"/>
          </a:xfrm>
          <a:prstGeom prst="rect">
            <a:avLst/>
          </a:prstGeom>
        </p:spPr>
        <p:txBody>
          <a:bodyPr wrap="square">
            <a:spAutoFit/>
          </a:bodyPr>
          <a:lstStyle/>
          <a:p>
            <a:pPr algn="ctr"/>
            <a:r>
              <a:rPr lang="en-US" altLang="ca-ES" sz="1954" b="1" i="1" dirty="0">
                <a:solidFill>
                  <a:srgbClr val="FF0000"/>
                </a:solidFill>
              </a:rPr>
              <a:t>CALIOPE </a:t>
            </a:r>
            <a:r>
              <a:rPr lang="en-US" altLang="ca-ES" sz="1954" b="1" i="1" dirty="0">
                <a:solidFill>
                  <a:srgbClr val="FF0000"/>
                </a:solidFill>
              </a:rPr>
              <a:t> </a:t>
            </a:r>
            <a:r>
              <a:rPr lang="en-US" altLang="ca-ES" sz="1954" i="1" dirty="0"/>
              <a:t>(</a:t>
            </a:r>
            <a:r>
              <a:rPr lang="en-US" altLang="ca-ES" sz="1954" i="1" dirty="0">
                <a:hlinkClick r:id="rId6"/>
              </a:rPr>
              <a:t>www.bsc.es/caliope</a:t>
            </a:r>
            <a:r>
              <a:rPr lang="en-US" altLang="ca-ES" sz="1954" i="1" dirty="0"/>
              <a:t>)</a:t>
            </a:r>
          </a:p>
          <a:p>
            <a:pPr algn="ctr"/>
            <a:r>
              <a:rPr lang="en-US" altLang="ca-ES" sz="1954" i="1" dirty="0"/>
              <a:t>AQ </a:t>
            </a:r>
            <a:r>
              <a:rPr lang="en-US" altLang="ca-ES" sz="1954" i="1" dirty="0"/>
              <a:t>Forecast System for </a:t>
            </a:r>
            <a:r>
              <a:rPr lang="en-US" altLang="ca-ES" sz="1954" b="1" i="1" dirty="0"/>
              <a:t>EU</a:t>
            </a:r>
            <a:r>
              <a:rPr lang="en-US" altLang="ca-ES" sz="1954" i="1" dirty="0"/>
              <a:t> and </a:t>
            </a:r>
            <a:r>
              <a:rPr lang="en-US" altLang="ca-ES" sz="1954" b="1" i="1" dirty="0"/>
              <a:t>Spain</a:t>
            </a:r>
          </a:p>
        </p:txBody>
      </p:sp>
      <p:sp>
        <p:nvSpPr>
          <p:cNvPr id="15" name="TextBox 12"/>
          <p:cNvSpPr txBox="1"/>
          <p:nvPr/>
        </p:nvSpPr>
        <p:spPr>
          <a:xfrm>
            <a:off x="5101047" y="4189230"/>
            <a:ext cx="4313886" cy="923330"/>
          </a:xfrm>
          <a:prstGeom prst="rect">
            <a:avLst/>
          </a:prstGeom>
          <a:noFill/>
        </p:spPr>
        <p:txBody>
          <a:bodyPr wrap="square" rtlCol="0">
            <a:spAutoFit/>
          </a:bodyPr>
          <a:lstStyle/>
          <a:p>
            <a:pPr marL="279149" indent="-279149">
              <a:buFont typeface="Wingdings" charset="2"/>
              <a:buChar char="ü"/>
            </a:pPr>
            <a:endParaRPr lang="en-US" sz="1800" i="1" dirty="0">
              <a:latin typeface="Calibri" panose="020F0502020204030204" pitchFamily="34" charset="0"/>
            </a:endParaRPr>
          </a:p>
          <a:p>
            <a:pPr marL="279149" indent="-279149">
              <a:buFont typeface="Wingdings" charset="2"/>
              <a:buChar char="ü"/>
            </a:pPr>
            <a:r>
              <a:rPr lang="en-US" sz="1800" i="1" dirty="0">
                <a:latin typeface="Calibri" panose="020F0502020204030204" pitchFamily="34" charset="0"/>
              </a:rPr>
              <a:t>Candidate model CAMS-50</a:t>
            </a:r>
            <a:endParaRPr lang="en-US" sz="1800" i="1" dirty="0">
              <a:latin typeface="Calibri" panose="020F0502020204030204" pitchFamily="34" charset="0"/>
            </a:endParaRPr>
          </a:p>
          <a:p>
            <a:pPr marL="279149" indent="-279149">
              <a:buFont typeface="Wingdings" charset="2"/>
              <a:buChar char="ü"/>
            </a:pPr>
            <a:r>
              <a:rPr lang="en-US" sz="1800" i="1" dirty="0">
                <a:latin typeface="Calibri" panose="020F0502020204030204" pitchFamily="34" charset="0"/>
              </a:rPr>
              <a:t>It will </a:t>
            </a:r>
            <a:r>
              <a:rPr lang="en-US" sz="1800" i="1" dirty="0">
                <a:latin typeface="Calibri" panose="020F0502020204030204" pitchFamily="34" charset="0"/>
              </a:rPr>
              <a:t>be </a:t>
            </a:r>
            <a:r>
              <a:rPr lang="en-US" sz="1800" i="1" dirty="0">
                <a:latin typeface="Calibri" panose="020F0502020204030204" pitchFamily="34" charset="0"/>
              </a:rPr>
              <a:t>implemented in</a:t>
            </a:r>
            <a:endParaRPr lang="en-US" sz="1800" i="1" dirty="0">
              <a:latin typeface="Calibri" panose="020F0502020204030204" pitchFamily="34" charset="0"/>
            </a:endParaRPr>
          </a:p>
        </p:txBody>
      </p:sp>
      <p:pic>
        <p:nvPicPr>
          <p:cNvPr id="1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0657"/>
          <a:stretch/>
        </p:blipFill>
        <p:spPr bwMode="auto">
          <a:xfrm>
            <a:off x="4728710" y="1963461"/>
            <a:ext cx="3887020" cy="24041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7" name="TextBox 6"/>
          <p:cNvSpPr txBox="1"/>
          <p:nvPr/>
        </p:nvSpPr>
        <p:spPr>
          <a:xfrm>
            <a:off x="5791641" y="1726243"/>
            <a:ext cx="1774845" cy="302840"/>
          </a:xfrm>
          <a:prstGeom prst="rect">
            <a:avLst/>
          </a:prstGeom>
          <a:noFill/>
        </p:spPr>
        <p:txBody>
          <a:bodyPr wrap="none" rtlCol="0">
            <a:spAutoFit/>
          </a:bodyPr>
          <a:lstStyle/>
          <a:p>
            <a:r>
              <a:rPr lang="en-US" sz="1368" b="1" i="1" dirty="0"/>
              <a:t>20100715 at 12UTC</a:t>
            </a:r>
            <a:endParaRPr lang="en-US" sz="1368" b="1" i="1" dirty="0"/>
          </a:p>
        </p:txBody>
      </p:sp>
      <p:sp>
        <p:nvSpPr>
          <p:cNvPr id="5" name="Rectángulo 4"/>
          <p:cNvSpPr/>
          <p:nvPr/>
        </p:nvSpPr>
        <p:spPr>
          <a:xfrm>
            <a:off x="3866383" y="6423110"/>
            <a:ext cx="3990195" cy="302840"/>
          </a:xfrm>
          <a:prstGeom prst="rect">
            <a:avLst/>
          </a:prstGeom>
        </p:spPr>
        <p:txBody>
          <a:bodyPr wrap="none">
            <a:spAutoFit/>
          </a:bodyPr>
          <a:lstStyle/>
          <a:p>
            <a:r>
              <a:rPr lang="es-ES" sz="1368" b="1" dirty="0"/>
              <a:t>And more </a:t>
            </a:r>
            <a:r>
              <a:rPr lang="es-ES" sz="1368" b="1" dirty="0" err="1"/>
              <a:t>products</a:t>
            </a:r>
            <a:r>
              <a:rPr lang="es-ES" sz="1368" b="1" dirty="0"/>
              <a:t> in: http</a:t>
            </a:r>
            <a:r>
              <a:rPr lang="es-ES" sz="1368" b="1" dirty="0"/>
              <a:t>://</a:t>
            </a:r>
            <a:r>
              <a:rPr lang="es-ES" sz="1368" b="1" dirty="0"/>
              <a:t>www.bsc.es/ess/</a:t>
            </a:r>
            <a:endParaRPr lang="es-ES" sz="1368" b="1" dirty="0"/>
          </a:p>
        </p:txBody>
      </p:sp>
    </p:spTree>
    <p:extLst>
      <p:ext uri="{BB962C8B-B14F-4D97-AF65-F5344CB8AC3E}">
        <p14:creationId xmlns:p14="http://schemas.microsoft.com/office/powerpoint/2010/main" val="634185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 name="TextShape 1"/>
          <p:cNvSpPr txBox="1"/>
          <p:nvPr/>
        </p:nvSpPr>
        <p:spPr>
          <a:xfrm>
            <a:off x="559500" y="217801"/>
            <a:ext cx="8039420" cy="838080"/>
          </a:xfrm>
          <a:prstGeom prst="rect">
            <a:avLst/>
          </a:prstGeom>
          <a:noFill/>
          <a:ln>
            <a:noFill/>
          </a:ln>
        </p:spPr>
        <p:txBody>
          <a:bodyPr anchor="ctr"/>
          <a:lstStyle/>
          <a:p>
            <a:pPr algn="ctr" defTabSz="446639">
              <a:buClrTx/>
            </a:pPr>
            <a:r>
              <a:rPr lang="es-ES" sz="3126" b="1" kern="1200" spc="-1" dirty="0" err="1">
                <a:solidFill>
                  <a:srgbClr val="124484"/>
                </a:solidFill>
                <a:uFill>
                  <a:solidFill>
                    <a:srgbClr val="FFFFFF"/>
                  </a:solidFill>
                </a:uFill>
                <a:latin typeface="Calibri"/>
                <a:ea typeface="+mn-ea"/>
                <a:cs typeface="+mn-cs"/>
              </a:rPr>
              <a:t>CALIdad</a:t>
            </a:r>
            <a:r>
              <a:rPr lang="es-ES" sz="3126" b="1" kern="1200" spc="-1" dirty="0">
                <a:solidFill>
                  <a:srgbClr val="124484"/>
                </a:solidFill>
                <a:uFill>
                  <a:solidFill>
                    <a:srgbClr val="FFFFFF"/>
                  </a:solidFill>
                </a:uFill>
                <a:latin typeface="Calibri"/>
                <a:ea typeface="+mn-ea"/>
                <a:cs typeface="+mn-cs"/>
              </a:rPr>
              <a:t> del aire Operacional Para España (CALIOPE) </a:t>
            </a:r>
            <a:endParaRPr lang="en-US" sz="1563" kern="1200" spc="-1" dirty="0">
              <a:uFill>
                <a:solidFill>
                  <a:srgbClr val="FFFFFF"/>
                </a:solidFill>
              </a:uFill>
              <a:latin typeface="Calibri"/>
              <a:ea typeface="+mn-ea"/>
              <a:cs typeface="+mn-cs"/>
            </a:endParaRPr>
          </a:p>
        </p:txBody>
      </p:sp>
      <p:grpSp>
        <p:nvGrpSpPr>
          <p:cNvPr id="8" name="Group 7"/>
          <p:cNvGrpSpPr/>
          <p:nvPr/>
        </p:nvGrpSpPr>
        <p:grpSpPr>
          <a:xfrm>
            <a:off x="495460" y="4153107"/>
            <a:ext cx="4172874" cy="2379240"/>
            <a:chOff x="385920" y="3986576"/>
            <a:chExt cx="4271400" cy="2379240"/>
          </a:xfrm>
        </p:grpSpPr>
        <p:pic>
          <p:nvPicPr>
            <p:cNvPr id="1437" name="Picture 8"/>
            <p:cNvPicPr/>
            <p:nvPr/>
          </p:nvPicPr>
          <p:blipFill>
            <a:blip r:embed="rId3"/>
            <a:stretch/>
          </p:blipFill>
          <p:spPr>
            <a:xfrm>
              <a:off x="385920" y="4083416"/>
              <a:ext cx="2190240" cy="2282400"/>
            </a:xfrm>
            <a:prstGeom prst="rect">
              <a:avLst/>
            </a:prstGeom>
            <a:ln>
              <a:noFill/>
            </a:ln>
          </p:spPr>
        </p:pic>
        <p:pic>
          <p:nvPicPr>
            <p:cNvPr id="1438" name="Picture 9"/>
            <p:cNvPicPr/>
            <p:nvPr/>
          </p:nvPicPr>
          <p:blipFill>
            <a:blip r:embed="rId4"/>
            <a:srcRect l="18354" t="11562" r="25895" b="26734"/>
            <a:stretch/>
          </p:blipFill>
          <p:spPr>
            <a:xfrm>
              <a:off x="439560" y="4294736"/>
              <a:ext cx="2036520" cy="1247400"/>
            </a:xfrm>
            <a:prstGeom prst="rect">
              <a:avLst/>
            </a:prstGeom>
            <a:ln>
              <a:noFill/>
            </a:ln>
          </p:spPr>
        </p:pic>
        <p:pic>
          <p:nvPicPr>
            <p:cNvPr id="1439" name="Picture 11"/>
            <p:cNvPicPr/>
            <p:nvPr/>
          </p:nvPicPr>
          <p:blipFill>
            <a:blip r:embed="rId5"/>
            <a:stretch/>
          </p:blipFill>
          <p:spPr>
            <a:xfrm>
              <a:off x="2008080" y="3986576"/>
              <a:ext cx="2649240" cy="2190240"/>
            </a:xfrm>
            <a:prstGeom prst="rect">
              <a:avLst/>
            </a:prstGeom>
            <a:ln>
              <a:noFill/>
            </a:ln>
          </p:spPr>
        </p:pic>
        <p:pic>
          <p:nvPicPr>
            <p:cNvPr id="1440" name="Picture 12"/>
            <p:cNvPicPr/>
            <p:nvPr/>
          </p:nvPicPr>
          <p:blipFill>
            <a:blip r:embed="rId6"/>
            <a:stretch/>
          </p:blipFill>
          <p:spPr>
            <a:xfrm>
              <a:off x="2775530" y="4131440"/>
              <a:ext cx="1107720" cy="1910880"/>
            </a:xfrm>
            <a:prstGeom prst="rect">
              <a:avLst/>
            </a:prstGeom>
            <a:ln>
              <a:noFill/>
            </a:ln>
          </p:spPr>
        </p:pic>
      </p:grpSp>
      <p:pic>
        <p:nvPicPr>
          <p:cNvPr id="1441" name="Picture 19"/>
          <p:cNvPicPr/>
          <p:nvPr/>
        </p:nvPicPr>
        <p:blipFill rotWithShape="1">
          <a:blip r:embed="rId7">
            <a:clrChange>
              <a:clrFrom>
                <a:srgbClr val="FFFFFF"/>
              </a:clrFrom>
              <a:clrTo>
                <a:srgbClr val="FFFFFF">
                  <a:alpha val="0"/>
                </a:srgbClr>
              </a:clrTo>
            </a:clrChange>
          </a:blip>
          <a:srcRect l="8738" t="7966" r="9686"/>
          <a:stretch/>
        </p:blipFill>
        <p:spPr>
          <a:xfrm>
            <a:off x="454570" y="1240220"/>
            <a:ext cx="2125457" cy="1840915"/>
          </a:xfrm>
          <a:prstGeom prst="rect">
            <a:avLst/>
          </a:prstGeom>
          <a:ln>
            <a:noFill/>
          </a:ln>
          <a:effectLst>
            <a:outerShdw blurRad="292100" dist="139700" dir="2700000" algn="tl" rotWithShape="0">
              <a:srgbClr val="333333">
                <a:alpha val="65000"/>
              </a:srgbClr>
            </a:outerShdw>
          </a:effectLst>
        </p:spPr>
      </p:pic>
      <p:pic>
        <p:nvPicPr>
          <p:cNvPr id="1442" name="Picture 20"/>
          <p:cNvPicPr/>
          <p:nvPr/>
        </p:nvPicPr>
        <p:blipFill rotWithShape="1">
          <a:blip r:embed="rId8">
            <a:clrChange>
              <a:clrFrom>
                <a:srgbClr val="FFFFFF"/>
              </a:clrFrom>
              <a:clrTo>
                <a:srgbClr val="FFFFFF">
                  <a:alpha val="0"/>
                </a:srgbClr>
              </a:clrTo>
            </a:clrChange>
          </a:blip>
          <a:srcRect l="13261" t="9400" r="13439" b="10206"/>
          <a:stretch/>
        </p:blipFill>
        <p:spPr>
          <a:xfrm>
            <a:off x="2758503" y="1274785"/>
            <a:ext cx="1909831" cy="1608084"/>
          </a:xfrm>
          <a:prstGeom prst="rect">
            <a:avLst/>
          </a:prstGeom>
          <a:ln w="28575">
            <a:solidFill>
              <a:srgbClr val="FF0000"/>
            </a:solidFill>
          </a:ln>
          <a:effectLst>
            <a:outerShdw blurRad="292100" dist="139700" dir="2700000" algn="tl" rotWithShape="0">
              <a:srgbClr val="333333">
                <a:alpha val="65000"/>
              </a:srgbClr>
            </a:outerShdw>
          </a:effectLst>
        </p:spPr>
      </p:pic>
      <p:pic>
        <p:nvPicPr>
          <p:cNvPr id="1443" name="Picture 21"/>
          <p:cNvPicPr/>
          <p:nvPr/>
        </p:nvPicPr>
        <p:blipFill rotWithShape="1">
          <a:blip r:embed="rId9"/>
          <a:srcRect l="19069" t="9383" r="19059" b="9698"/>
          <a:stretch/>
        </p:blipFill>
        <p:spPr>
          <a:xfrm>
            <a:off x="4859921" y="1269530"/>
            <a:ext cx="1612062" cy="1618593"/>
          </a:xfrm>
          <a:prstGeom prst="rect">
            <a:avLst/>
          </a:prstGeom>
          <a:ln w="28575">
            <a:solidFill>
              <a:srgbClr val="FF0000"/>
            </a:solidFill>
          </a:ln>
          <a:effectLst>
            <a:outerShdw blurRad="292100" dist="139700" dir="2700000" algn="tl" rotWithShape="0">
              <a:srgbClr val="333333">
                <a:alpha val="65000"/>
              </a:srgbClr>
            </a:outerShdw>
          </a:effectLst>
        </p:spPr>
      </p:pic>
      <p:sp>
        <p:nvSpPr>
          <p:cNvPr id="1444" name="CustomShape 2"/>
          <p:cNvSpPr/>
          <p:nvPr/>
        </p:nvSpPr>
        <p:spPr>
          <a:xfrm>
            <a:off x="823673" y="3160048"/>
            <a:ext cx="7269679" cy="294840"/>
          </a:xfrm>
          <a:prstGeom prst="leftRightArrow">
            <a:avLst>
              <a:gd name="adj1" fmla="val 73149"/>
              <a:gd name="adj2" fmla="val 50302"/>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360">
            <a:solidFill>
              <a:srgbClr val="0070C0"/>
            </a:solidFill>
            <a:miter/>
          </a:ln>
        </p:spPr>
        <p:style>
          <a:lnRef idx="0">
            <a:scrgbClr r="0" g="0" b="0"/>
          </a:lnRef>
          <a:fillRef idx="0">
            <a:scrgbClr r="0" g="0" b="0"/>
          </a:fillRef>
          <a:effectRef idx="0">
            <a:scrgbClr r="0" g="0" b="0"/>
          </a:effectRef>
          <a:fontRef idx="minor"/>
        </p:style>
        <p:txBody>
          <a:bodyPr lIns="87924" tIns="45720" rIns="87924" bIns="45720" anchor="ctr"/>
          <a:lstStyle/>
          <a:p>
            <a:pPr algn="ctr" defTabSz="446639">
              <a:buClrTx/>
            </a:pPr>
            <a:r>
              <a:rPr lang="en-GB" sz="1563" kern="1200" spc="-1" dirty="0">
                <a:solidFill>
                  <a:srgbClr val="0070C0"/>
                </a:solidFill>
                <a:uFill>
                  <a:solidFill>
                    <a:srgbClr val="FFFFFF"/>
                  </a:solidFill>
                </a:uFill>
                <a:latin typeface="Arial"/>
                <a:ea typeface="ＭＳ Ｐゴシック"/>
              </a:rPr>
              <a:t>Multiscale models from </a:t>
            </a:r>
            <a:r>
              <a:rPr lang="en-GB" sz="1563" kern="1200" spc="-1" dirty="0">
                <a:solidFill>
                  <a:srgbClr val="0070C0"/>
                </a:solidFill>
                <a:uFill>
                  <a:solidFill>
                    <a:srgbClr val="FFFFFF"/>
                  </a:solidFill>
                </a:uFill>
                <a:latin typeface="Arial"/>
                <a:ea typeface="ＭＳ Ｐゴシック"/>
              </a:rPr>
              <a:t>regional </a:t>
            </a:r>
            <a:r>
              <a:rPr lang="en-GB" sz="1563" kern="1200" spc="-1" dirty="0">
                <a:solidFill>
                  <a:srgbClr val="0070C0"/>
                </a:solidFill>
                <a:uFill>
                  <a:solidFill>
                    <a:srgbClr val="FFFFFF"/>
                  </a:solidFill>
                </a:uFill>
                <a:latin typeface="Arial"/>
                <a:ea typeface="ＭＳ Ｐゴシック"/>
              </a:rPr>
              <a:t>to local scales</a:t>
            </a:r>
            <a:endParaRPr lang="en-GB" sz="1758" kern="1200" spc="-1" dirty="0">
              <a:uFill>
                <a:solidFill>
                  <a:srgbClr val="FFFFFF"/>
                </a:solidFill>
              </a:uFill>
              <a:latin typeface="Arial"/>
            </a:endParaRPr>
          </a:p>
        </p:txBody>
      </p:sp>
      <p:pic>
        <p:nvPicPr>
          <p:cNvPr id="1445" name="Picture 24"/>
          <p:cNvPicPr/>
          <p:nvPr/>
        </p:nvPicPr>
        <p:blipFill>
          <a:blip r:embed="rId10"/>
          <a:stretch/>
        </p:blipFill>
        <p:spPr>
          <a:xfrm>
            <a:off x="4460417" y="5075559"/>
            <a:ext cx="1998689" cy="1275840"/>
          </a:xfrm>
          <a:prstGeom prst="rect">
            <a:avLst/>
          </a:prstGeom>
          <a:ln>
            <a:noFill/>
          </a:ln>
        </p:spPr>
      </p:pic>
      <p:pic>
        <p:nvPicPr>
          <p:cNvPr id="1446" name="Picture 25"/>
          <p:cNvPicPr/>
          <p:nvPr/>
        </p:nvPicPr>
        <p:blipFill>
          <a:blip r:embed="rId11"/>
          <a:stretch/>
        </p:blipFill>
        <p:spPr>
          <a:xfrm>
            <a:off x="6697682" y="5075559"/>
            <a:ext cx="1997282" cy="1275840"/>
          </a:xfrm>
          <a:prstGeom prst="rect">
            <a:avLst/>
          </a:prstGeom>
          <a:ln>
            <a:noFill/>
          </a:ln>
        </p:spPr>
      </p:pic>
      <p:pic>
        <p:nvPicPr>
          <p:cNvPr id="1447" name="Picture 26"/>
          <p:cNvPicPr/>
          <p:nvPr/>
        </p:nvPicPr>
        <p:blipFill>
          <a:blip r:embed="rId12"/>
          <a:stretch/>
        </p:blipFill>
        <p:spPr>
          <a:xfrm>
            <a:off x="5422104" y="4073162"/>
            <a:ext cx="1998689" cy="1275840"/>
          </a:xfrm>
          <a:prstGeom prst="rect">
            <a:avLst/>
          </a:prstGeom>
          <a:ln>
            <a:noFill/>
          </a:ln>
        </p:spPr>
      </p:pic>
      <p:sp>
        <p:nvSpPr>
          <p:cNvPr id="1448" name="CustomShape 3"/>
          <p:cNvSpPr/>
          <p:nvPr/>
        </p:nvSpPr>
        <p:spPr>
          <a:xfrm>
            <a:off x="5728782" y="3569760"/>
            <a:ext cx="1549925" cy="272880"/>
          </a:xfrm>
          <a:prstGeom prst="rect">
            <a:avLst/>
          </a:prstGeom>
          <a:noFill/>
          <a:ln>
            <a:noFill/>
          </a:ln>
        </p:spPr>
        <p:style>
          <a:lnRef idx="0">
            <a:scrgbClr r="0" g="0" b="0"/>
          </a:lnRef>
          <a:fillRef idx="0">
            <a:scrgbClr r="0" g="0" b="0"/>
          </a:fillRef>
          <a:effectRef idx="0">
            <a:scrgbClr r="0" g="0" b="0"/>
          </a:effectRef>
          <a:fontRef idx="minor"/>
        </p:style>
        <p:txBody>
          <a:bodyPr lIns="87924" tIns="43962" rIns="87924" bIns="43962"/>
          <a:lstStyle/>
          <a:p>
            <a:pPr defTabSz="446639">
              <a:buClrTx/>
            </a:pPr>
            <a:r>
              <a:rPr lang="en-GB" sz="1758" kern="1200" spc="-1" dirty="0">
                <a:solidFill>
                  <a:srgbClr val="0070C0"/>
                </a:solidFill>
                <a:uFill>
                  <a:solidFill>
                    <a:srgbClr val="FFFFFF"/>
                  </a:solidFill>
                </a:uFill>
                <a:latin typeface="Arial"/>
              </a:rPr>
              <a:t>In the media</a:t>
            </a:r>
            <a:endParaRPr lang="en-GB" sz="2735" kern="1200" spc="-1" dirty="0">
              <a:uFill>
                <a:solidFill>
                  <a:srgbClr val="FFFFFF"/>
                </a:solidFill>
              </a:uFill>
              <a:latin typeface="Arial"/>
            </a:endParaRPr>
          </a:p>
        </p:txBody>
      </p:sp>
      <p:sp>
        <p:nvSpPr>
          <p:cNvPr id="1449" name="CustomShape 4"/>
          <p:cNvSpPr/>
          <p:nvPr/>
        </p:nvSpPr>
        <p:spPr>
          <a:xfrm>
            <a:off x="1668787" y="3612176"/>
            <a:ext cx="1395882" cy="272880"/>
          </a:xfrm>
          <a:prstGeom prst="rect">
            <a:avLst/>
          </a:prstGeom>
          <a:noFill/>
          <a:ln>
            <a:noFill/>
          </a:ln>
        </p:spPr>
        <p:style>
          <a:lnRef idx="0">
            <a:scrgbClr r="0" g="0" b="0"/>
          </a:lnRef>
          <a:fillRef idx="0">
            <a:scrgbClr r="0" g="0" b="0"/>
          </a:fillRef>
          <a:effectRef idx="0">
            <a:scrgbClr r="0" g="0" b="0"/>
          </a:effectRef>
          <a:fontRef idx="minor"/>
        </p:style>
        <p:txBody>
          <a:bodyPr lIns="87924" tIns="43962" rIns="87924" bIns="43962"/>
          <a:lstStyle/>
          <a:p>
            <a:pPr defTabSz="446639">
              <a:buClrTx/>
            </a:pPr>
            <a:r>
              <a:rPr lang="en-GB" sz="1758" kern="1200" spc="-1" dirty="0">
                <a:solidFill>
                  <a:srgbClr val="0070C0"/>
                </a:solidFill>
                <a:uFill>
                  <a:solidFill>
                    <a:srgbClr val="FFFFFF"/>
                  </a:solidFill>
                </a:uFill>
                <a:latin typeface="Arial"/>
              </a:rPr>
              <a:t>Web / App</a:t>
            </a:r>
            <a:endParaRPr lang="en-GB" sz="2735" kern="1200" spc="-1" dirty="0">
              <a:uFill>
                <a:solidFill>
                  <a:srgbClr val="FFFFFF"/>
                </a:solidFill>
              </a:uFill>
              <a:latin typeface="Arial"/>
            </a:endParaRPr>
          </a:p>
        </p:txBody>
      </p:sp>
      <p:sp>
        <p:nvSpPr>
          <p:cNvPr id="2" name="Rectangle 1"/>
          <p:cNvSpPr/>
          <p:nvPr/>
        </p:nvSpPr>
        <p:spPr>
          <a:xfrm>
            <a:off x="1091179" y="1923393"/>
            <a:ext cx="359377" cy="3573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6639">
              <a:buClrTx/>
            </a:pPr>
            <a:endParaRPr lang="en-GB" sz="1758" kern="1200">
              <a:solidFill>
                <a:prstClr val="white"/>
              </a:solidFill>
              <a:latin typeface="Calibri"/>
            </a:endParaRPr>
          </a:p>
        </p:txBody>
      </p:sp>
      <p:sp>
        <p:nvSpPr>
          <p:cNvPr id="17" name="Rectangle 16"/>
          <p:cNvSpPr/>
          <p:nvPr/>
        </p:nvSpPr>
        <p:spPr>
          <a:xfrm>
            <a:off x="4024759" y="1548244"/>
            <a:ext cx="444566" cy="4830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6639">
              <a:buClrTx/>
            </a:pPr>
            <a:endParaRPr lang="en-GB" sz="1758" kern="1200">
              <a:solidFill>
                <a:prstClr val="white"/>
              </a:solidFill>
              <a:latin typeface="Calibri"/>
            </a:endParaRPr>
          </a:p>
        </p:txBody>
      </p:sp>
      <p:sp>
        <p:nvSpPr>
          <p:cNvPr id="18" name="Rectangle 17"/>
          <p:cNvSpPr/>
          <p:nvPr/>
        </p:nvSpPr>
        <p:spPr>
          <a:xfrm>
            <a:off x="5665950" y="2102070"/>
            <a:ext cx="312754" cy="2877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6639">
              <a:buClrTx/>
            </a:pPr>
            <a:endParaRPr lang="en-GB" sz="1758" kern="1200">
              <a:solidFill>
                <a:prstClr val="white"/>
              </a:solidFill>
              <a:latin typeface="Calibri"/>
            </a:endParaRPr>
          </a:p>
        </p:txBody>
      </p:sp>
      <p:sp>
        <p:nvSpPr>
          <p:cNvPr id="19" name="Rectangle 18"/>
          <p:cNvSpPr/>
          <p:nvPr/>
        </p:nvSpPr>
        <p:spPr>
          <a:xfrm>
            <a:off x="6824400" y="1270335"/>
            <a:ext cx="1816208" cy="1611968"/>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6639">
              <a:buClrTx/>
            </a:pPr>
            <a:r>
              <a:rPr lang="en-GB" sz="1758" kern="1200" dirty="0">
                <a:solidFill>
                  <a:prstClr val="white"/>
                </a:solidFill>
                <a:latin typeface="Calibri"/>
              </a:rPr>
              <a:t> </a:t>
            </a:r>
            <a:r>
              <a:rPr lang="en-GB" sz="1758" kern="1200" dirty="0">
                <a:solidFill>
                  <a:srgbClr val="FF0000"/>
                </a:solidFill>
                <a:latin typeface="Calibri"/>
              </a:rPr>
              <a:t>Urban picture</a:t>
            </a:r>
            <a:endParaRPr lang="en-GB" sz="1758" kern="1200" dirty="0">
              <a:solidFill>
                <a:prstClr val="white"/>
              </a:solidFill>
              <a:latin typeface="Calibri"/>
            </a:endParaRPr>
          </a:p>
        </p:txBody>
      </p:sp>
      <p:sp>
        <p:nvSpPr>
          <p:cNvPr id="3" name="TextBox 2"/>
          <p:cNvSpPr txBox="1"/>
          <p:nvPr/>
        </p:nvSpPr>
        <p:spPr>
          <a:xfrm>
            <a:off x="1215903" y="1314585"/>
            <a:ext cx="973721" cy="362856"/>
          </a:xfrm>
          <a:prstGeom prst="rect">
            <a:avLst/>
          </a:prstGeom>
          <a:noFill/>
        </p:spPr>
        <p:txBody>
          <a:bodyPr wrap="square" rtlCol="0">
            <a:spAutoFit/>
          </a:bodyPr>
          <a:lstStyle/>
          <a:p>
            <a:pPr defTabSz="446639">
              <a:buClrTx/>
            </a:pPr>
            <a:r>
              <a:rPr lang="en-GB" sz="1758" kern="1200" dirty="0">
                <a:solidFill>
                  <a:srgbClr val="FF0000"/>
                </a:solidFill>
                <a:latin typeface="Calibri"/>
                <a:ea typeface="+mn-ea"/>
                <a:cs typeface="+mn-cs"/>
              </a:rPr>
              <a:t>12km</a:t>
            </a:r>
            <a:endParaRPr lang="en-GB" sz="1758" kern="1200" dirty="0">
              <a:solidFill>
                <a:srgbClr val="FF0000"/>
              </a:solidFill>
              <a:latin typeface="Calibri"/>
              <a:ea typeface="+mn-ea"/>
              <a:cs typeface="+mn-cs"/>
            </a:endParaRPr>
          </a:p>
        </p:txBody>
      </p:sp>
      <p:sp>
        <p:nvSpPr>
          <p:cNvPr id="21" name="TextBox 20"/>
          <p:cNvSpPr txBox="1"/>
          <p:nvPr/>
        </p:nvSpPr>
        <p:spPr>
          <a:xfrm>
            <a:off x="3459384" y="1254125"/>
            <a:ext cx="973721" cy="362856"/>
          </a:xfrm>
          <a:prstGeom prst="rect">
            <a:avLst/>
          </a:prstGeom>
          <a:noFill/>
        </p:spPr>
        <p:txBody>
          <a:bodyPr wrap="square" rtlCol="0">
            <a:spAutoFit/>
          </a:bodyPr>
          <a:lstStyle/>
          <a:p>
            <a:pPr defTabSz="446639">
              <a:buClrTx/>
            </a:pPr>
            <a:r>
              <a:rPr lang="en-GB" sz="1758" kern="1200" dirty="0">
                <a:solidFill>
                  <a:srgbClr val="FF0000"/>
                </a:solidFill>
                <a:latin typeface="Calibri"/>
                <a:ea typeface="+mn-ea"/>
                <a:cs typeface="+mn-cs"/>
              </a:rPr>
              <a:t>4km</a:t>
            </a:r>
            <a:endParaRPr lang="en-GB" sz="1758" kern="1200" dirty="0">
              <a:solidFill>
                <a:srgbClr val="FF0000"/>
              </a:solidFill>
              <a:latin typeface="Calibri"/>
              <a:ea typeface="+mn-ea"/>
              <a:cs typeface="+mn-cs"/>
            </a:endParaRPr>
          </a:p>
        </p:txBody>
      </p:sp>
      <p:sp>
        <p:nvSpPr>
          <p:cNvPr id="22" name="TextBox 21"/>
          <p:cNvSpPr txBox="1"/>
          <p:nvPr/>
        </p:nvSpPr>
        <p:spPr>
          <a:xfrm>
            <a:off x="5447727" y="1275525"/>
            <a:ext cx="973721" cy="362856"/>
          </a:xfrm>
          <a:prstGeom prst="rect">
            <a:avLst/>
          </a:prstGeom>
          <a:noFill/>
        </p:spPr>
        <p:txBody>
          <a:bodyPr wrap="square" rtlCol="0">
            <a:spAutoFit/>
          </a:bodyPr>
          <a:lstStyle/>
          <a:p>
            <a:pPr defTabSz="446639">
              <a:buClrTx/>
            </a:pPr>
            <a:r>
              <a:rPr lang="en-GB" sz="1758" kern="1200" dirty="0">
                <a:solidFill>
                  <a:srgbClr val="FF0000"/>
                </a:solidFill>
                <a:latin typeface="Calibri"/>
                <a:ea typeface="+mn-ea"/>
                <a:cs typeface="+mn-cs"/>
              </a:rPr>
              <a:t>1</a:t>
            </a:r>
            <a:r>
              <a:rPr lang="en-GB" sz="1758" kern="1200" dirty="0">
                <a:solidFill>
                  <a:srgbClr val="FF0000"/>
                </a:solidFill>
                <a:latin typeface="Calibri"/>
                <a:ea typeface="+mn-ea"/>
                <a:cs typeface="+mn-cs"/>
              </a:rPr>
              <a:t>km</a:t>
            </a:r>
            <a:endParaRPr lang="en-GB" sz="1758" kern="1200" dirty="0">
              <a:solidFill>
                <a:srgbClr val="FF0000"/>
              </a:solidFill>
              <a:latin typeface="Calibri"/>
              <a:ea typeface="+mn-ea"/>
              <a:cs typeface="+mn-cs"/>
            </a:endParaRPr>
          </a:p>
        </p:txBody>
      </p:sp>
      <p:cxnSp>
        <p:nvCxnSpPr>
          <p:cNvPr id="5" name="Straight Arrow Connector 4"/>
          <p:cNvCxnSpPr>
            <a:stCxn id="2" idx="3"/>
            <a:endCxn id="1442" idx="1"/>
          </p:cNvCxnSpPr>
          <p:nvPr/>
        </p:nvCxnSpPr>
        <p:spPr>
          <a:xfrm flipV="1">
            <a:off x="1450557" y="2078827"/>
            <a:ext cx="1307947" cy="232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p:cNvCxnSpPr>
          <p:nvPr/>
        </p:nvCxnSpPr>
        <p:spPr>
          <a:xfrm flipV="1">
            <a:off x="4469323" y="1788356"/>
            <a:ext cx="472148" cy="1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Google Shape;50;p9"/>
          <p:cNvPicPr preferRelativeResize="0"/>
          <p:nvPr/>
        </p:nvPicPr>
        <p:blipFill rotWithShape="1">
          <a:blip r:embed="rId13">
            <a:alphaModFix/>
          </a:blip>
          <a:srcRect r="725" b="9492"/>
          <a:stretch/>
        </p:blipFill>
        <p:spPr>
          <a:xfrm>
            <a:off x="6855695" y="1303303"/>
            <a:ext cx="1747314" cy="1541406"/>
          </a:xfrm>
          <a:prstGeom prst="rect">
            <a:avLst/>
          </a:prstGeom>
          <a:noFill/>
          <a:ln>
            <a:noFill/>
          </a:ln>
        </p:spPr>
      </p:pic>
    </p:spTree>
    <p:extLst>
      <p:ext uri="{BB962C8B-B14F-4D97-AF65-F5344CB8AC3E}">
        <p14:creationId xmlns:p14="http://schemas.microsoft.com/office/powerpoint/2010/main" val="18864351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328787" y="46801"/>
            <a:ext cx="8486426" cy="838500"/>
          </a:xfrm>
          <a:prstGeom prst="rect">
            <a:avLst/>
          </a:prstGeom>
        </p:spPr>
        <p:txBody>
          <a:bodyPr spcFirstLastPara="1" wrap="square" lIns="89316" tIns="89316" rIns="89316" bIns="89316" anchor="ctr" anchorCtr="0">
            <a:noAutofit/>
          </a:bodyPr>
          <a:lstStyle/>
          <a:p>
            <a:pPr lvl="0"/>
            <a:r>
              <a:rPr lang="es-ES" dirty="0"/>
              <a:t>Street </a:t>
            </a:r>
            <a:r>
              <a:rPr lang="es-ES" dirty="0" err="1"/>
              <a:t>Scale</a:t>
            </a:r>
            <a:r>
              <a:rPr lang="es-ES" dirty="0"/>
              <a:t> NO</a:t>
            </a:r>
            <a:r>
              <a:rPr lang="es-ES" baseline="-25000" dirty="0"/>
              <a:t>2</a:t>
            </a:r>
            <a:r>
              <a:rPr lang="es-ES" dirty="0"/>
              <a:t> </a:t>
            </a:r>
            <a:r>
              <a:rPr lang="es-ES" dirty="0" err="1" smtClean="0"/>
              <a:t>modelling</a:t>
            </a:r>
            <a:r>
              <a:rPr lang="es-ES" dirty="0" smtClean="0"/>
              <a:t>: </a:t>
            </a:r>
            <a:r>
              <a:rPr lang="es-ES" dirty="0"/>
              <a:t>Barcelona case</a:t>
            </a:r>
            <a:endParaRPr dirty="0"/>
          </a:p>
        </p:txBody>
      </p:sp>
      <p:pic>
        <p:nvPicPr>
          <p:cNvPr id="39" name="Google Shape;39;p8"/>
          <p:cNvPicPr preferRelativeResize="0"/>
          <p:nvPr/>
        </p:nvPicPr>
        <p:blipFill>
          <a:blip r:embed="rId3">
            <a:alphaModFix/>
          </a:blip>
          <a:stretch>
            <a:fillRect/>
          </a:stretch>
        </p:blipFill>
        <p:spPr>
          <a:xfrm>
            <a:off x="234023" y="941274"/>
            <a:ext cx="4243214" cy="2910188"/>
          </a:xfrm>
          <a:prstGeom prst="rect">
            <a:avLst/>
          </a:prstGeom>
          <a:noFill/>
          <a:ln>
            <a:noFill/>
          </a:ln>
        </p:spPr>
      </p:pic>
      <p:pic>
        <p:nvPicPr>
          <p:cNvPr id="40" name="Google Shape;40;p8"/>
          <p:cNvPicPr preferRelativeResize="0"/>
          <p:nvPr/>
        </p:nvPicPr>
        <p:blipFill>
          <a:blip r:embed="rId4">
            <a:alphaModFix/>
          </a:blip>
          <a:stretch>
            <a:fillRect/>
          </a:stretch>
        </p:blipFill>
        <p:spPr>
          <a:xfrm>
            <a:off x="1913289" y="2649988"/>
            <a:ext cx="2802970" cy="2785550"/>
          </a:xfrm>
          <a:prstGeom prst="rect">
            <a:avLst/>
          </a:prstGeom>
          <a:noFill/>
          <a:ln>
            <a:noFill/>
          </a:ln>
        </p:spPr>
      </p:pic>
      <p:sp>
        <p:nvSpPr>
          <p:cNvPr id="41" name="Google Shape;41;p8"/>
          <p:cNvSpPr txBox="1"/>
          <p:nvPr/>
        </p:nvSpPr>
        <p:spPr>
          <a:xfrm>
            <a:off x="4833501" y="3241806"/>
            <a:ext cx="4072697" cy="601800"/>
          </a:xfrm>
          <a:prstGeom prst="rect">
            <a:avLst/>
          </a:prstGeom>
          <a:noFill/>
          <a:ln>
            <a:noFill/>
          </a:ln>
        </p:spPr>
        <p:txBody>
          <a:bodyPr spcFirstLastPara="1" wrap="square" lIns="0" tIns="0" rIns="0" bIns="0" anchor="ctr" anchorCtr="0">
            <a:noAutofit/>
          </a:bodyPr>
          <a:lstStyle/>
          <a:p>
            <a:pPr marL="223319" algn="ctr">
              <a:buSzPts val="1100"/>
            </a:pPr>
            <a:r>
              <a:rPr lang="es-ES" sz="2345" dirty="0">
                <a:latin typeface="Calibri"/>
                <a:ea typeface="Calibri"/>
                <a:cs typeface="Calibri"/>
                <a:sym typeface="Calibri"/>
              </a:rPr>
              <a:t>Street </a:t>
            </a:r>
            <a:r>
              <a:rPr lang="es-ES" sz="2345" dirty="0" err="1">
                <a:latin typeface="Calibri"/>
                <a:ea typeface="Calibri"/>
                <a:cs typeface="Calibri"/>
                <a:sym typeface="Calibri"/>
              </a:rPr>
              <a:t>scale</a:t>
            </a:r>
            <a:r>
              <a:rPr lang="es-ES" sz="2345" dirty="0">
                <a:latin typeface="Calibri"/>
                <a:ea typeface="Calibri"/>
                <a:cs typeface="Calibri"/>
                <a:sym typeface="Calibri"/>
              </a:rPr>
              <a:t> NO</a:t>
            </a:r>
            <a:r>
              <a:rPr lang="es-ES" sz="2345" baseline="-25000" dirty="0">
                <a:latin typeface="Calibri"/>
                <a:ea typeface="Calibri"/>
                <a:cs typeface="Calibri"/>
                <a:sym typeface="Calibri"/>
              </a:rPr>
              <a:t>x</a:t>
            </a:r>
            <a:r>
              <a:rPr lang="es-ES" sz="2345" dirty="0">
                <a:latin typeface="Calibri"/>
                <a:ea typeface="Calibri"/>
                <a:cs typeface="Calibri"/>
                <a:sym typeface="Calibri"/>
              </a:rPr>
              <a:t> </a:t>
            </a:r>
            <a:r>
              <a:rPr lang="es-ES" sz="2345" dirty="0" err="1">
                <a:latin typeface="Calibri"/>
                <a:ea typeface="Calibri"/>
                <a:cs typeface="Calibri"/>
                <a:sym typeface="Calibri"/>
              </a:rPr>
              <a:t>emissions</a:t>
            </a:r>
            <a:r>
              <a:rPr lang="es-ES" sz="2345" dirty="0">
                <a:latin typeface="Calibri"/>
                <a:ea typeface="Calibri"/>
                <a:cs typeface="Calibri"/>
                <a:sym typeface="Calibri"/>
              </a:rPr>
              <a:t> </a:t>
            </a:r>
            <a:r>
              <a:rPr lang="es-ES" sz="2345" dirty="0" err="1">
                <a:latin typeface="Calibri"/>
                <a:ea typeface="Calibri"/>
                <a:cs typeface="Calibri"/>
                <a:sym typeface="Calibri"/>
              </a:rPr>
              <a:t>from</a:t>
            </a:r>
            <a:r>
              <a:rPr lang="es-ES" sz="2345" dirty="0">
                <a:latin typeface="Calibri"/>
                <a:ea typeface="Calibri"/>
                <a:cs typeface="Calibri"/>
                <a:sym typeface="Calibri"/>
              </a:rPr>
              <a:t> HERMESv3</a:t>
            </a:r>
            <a:endParaRPr sz="2345" dirty="0">
              <a:latin typeface="Calibri"/>
              <a:ea typeface="Calibri"/>
              <a:cs typeface="Calibri"/>
              <a:sym typeface="Calibri"/>
            </a:endParaRPr>
          </a:p>
        </p:txBody>
      </p:sp>
      <p:sp>
        <p:nvSpPr>
          <p:cNvPr id="43" name="Google Shape;43;p8"/>
          <p:cNvSpPr txBox="1"/>
          <p:nvPr/>
        </p:nvSpPr>
        <p:spPr>
          <a:xfrm>
            <a:off x="4552274" y="1596532"/>
            <a:ext cx="4089240" cy="601800"/>
          </a:xfrm>
          <a:prstGeom prst="rect">
            <a:avLst/>
          </a:prstGeom>
          <a:noFill/>
          <a:ln>
            <a:noFill/>
          </a:ln>
        </p:spPr>
        <p:txBody>
          <a:bodyPr spcFirstLastPara="1" wrap="square" lIns="0" tIns="0" rIns="0" bIns="0" anchor="ctr" anchorCtr="0">
            <a:noAutofit/>
          </a:bodyPr>
          <a:lstStyle/>
          <a:p>
            <a:pPr marL="223319">
              <a:buSzPts val="1100"/>
            </a:pPr>
            <a:r>
              <a:rPr lang="es-ES" sz="2345" dirty="0">
                <a:latin typeface="Calibri"/>
                <a:ea typeface="Calibri"/>
                <a:cs typeface="Calibri"/>
                <a:sym typeface="Calibri"/>
              </a:rPr>
              <a:t>City </a:t>
            </a:r>
            <a:r>
              <a:rPr lang="es-ES" sz="2345" dirty="0" err="1">
                <a:latin typeface="Calibri"/>
                <a:ea typeface="Calibri"/>
                <a:cs typeface="Calibri"/>
                <a:sym typeface="Calibri"/>
              </a:rPr>
              <a:t>morphology</a:t>
            </a:r>
            <a:r>
              <a:rPr lang="es-ES" sz="2345" dirty="0">
                <a:latin typeface="Calibri"/>
                <a:ea typeface="Calibri"/>
                <a:cs typeface="Calibri"/>
                <a:sym typeface="Calibri"/>
              </a:rPr>
              <a:t> </a:t>
            </a:r>
            <a:r>
              <a:rPr lang="es-ES" sz="2345" dirty="0" err="1">
                <a:latin typeface="Calibri"/>
                <a:ea typeface="Calibri"/>
                <a:cs typeface="Calibri"/>
                <a:sym typeface="Calibri"/>
              </a:rPr>
              <a:t>parameters</a:t>
            </a:r>
            <a:r>
              <a:rPr lang="es-ES" sz="2345" dirty="0">
                <a:latin typeface="Calibri"/>
                <a:ea typeface="Calibri"/>
                <a:cs typeface="Calibri"/>
                <a:sym typeface="Calibri"/>
              </a:rPr>
              <a:t>: </a:t>
            </a:r>
            <a:r>
              <a:rPr lang="es-ES" sz="2345" dirty="0" err="1">
                <a:latin typeface="Calibri"/>
                <a:ea typeface="Calibri"/>
                <a:cs typeface="Calibri"/>
                <a:sym typeface="Calibri"/>
              </a:rPr>
              <a:t>building</a:t>
            </a:r>
            <a:r>
              <a:rPr lang="es-ES" sz="2345" dirty="0">
                <a:latin typeface="Calibri"/>
                <a:ea typeface="Calibri"/>
                <a:cs typeface="Calibri"/>
                <a:sym typeface="Calibri"/>
              </a:rPr>
              <a:t> </a:t>
            </a:r>
            <a:r>
              <a:rPr lang="es-ES" sz="2345" dirty="0" err="1">
                <a:latin typeface="Calibri"/>
                <a:ea typeface="Calibri"/>
                <a:cs typeface="Calibri"/>
                <a:sym typeface="Calibri"/>
              </a:rPr>
              <a:t>height</a:t>
            </a:r>
            <a:r>
              <a:rPr lang="es-ES" sz="2345" dirty="0">
                <a:latin typeface="Calibri"/>
                <a:ea typeface="Calibri"/>
                <a:cs typeface="Calibri"/>
                <a:sym typeface="Calibri"/>
              </a:rPr>
              <a:t>, </a:t>
            </a:r>
            <a:r>
              <a:rPr lang="es-ES" sz="2345" dirty="0" err="1">
                <a:latin typeface="Calibri"/>
                <a:ea typeface="Calibri"/>
                <a:cs typeface="Calibri"/>
                <a:sym typeface="Calibri"/>
              </a:rPr>
              <a:t>street</a:t>
            </a:r>
            <a:r>
              <a:rPr lang="es-ES" sz="2345" dirty="0">
                <a:latin typeface="Calibri"/>
                <a:ea typeface="Calibri"/>
                <a:cs typeface="Calibri"/>
                <a:sym typeface="Calibri"/>
              </a:rPr>
              <a:t> </a:t>
            </a:r>
            <a:r>
              <a:rPr lang="es-ES" sz="2345" dirty="0" err="1">
                <a:latin typeface="Calibri"/>
                <a:ea typeface="Calibri"/>
                <a:cs typeface="Calibri"/>
                <a:sym typeface="Calibri"/>
              </a:rPr>
              <a:t>width</a:t>
            </a:r>
            <a:r>
              <a:rPr lang="es-ES" sz="2345" dirty="0">
                <a:latin typeface="Calibri"/>
                <a:ea typeface="Calibri"/>
                <a:cs typeface="Calibri"/>
                <a:sym typeface="Calibri"/>
              </a:rPr>
              <a:t>, </a:t>
            </a:r>
            <a:r>
              <a:rPr lang="es-ES" sz="2345" dirty="0" err="1">
                <a:latin typeface="Calibri"/>
                <a:ea typeface="Calibri"/>
                <a:cs typeface="Calibri"/>
                <a:sym typeface="Calibri"/>
              </a:rPr>
              <a:t>building</a:t>
            </a:r>
            <a:r>
              <a:rPr lang="es-ES" sz="2345" dirty="0">
                <a:latin typeface="Calibri"/>
                <a:ea typeface="Calibri"/>
                <a:cs typeface="Calibri"/>
                <a:sym typeface="Calibri"/>
              </a:rPr>
              <a:t> </a:t>
            </a:r>
            <a:r>
              <a:rPr lang="es-ES" sz="2345" dirty="0" err="1">
                <a:latin typeface="Calibri"/>
                <a:ea typeface="Calibri"/>
                <a:cs typeface="Calibri"/>
                <a:sym typeface="Calibri"/>
              </a:rPr>
              <a:t>density</a:t>
            </a:r>
            <a:endParaRPr sz="2345" dirty="0">
              <a:latin typeface="Calibri"/>
              <a:ea typeface="Calibri"/>
              <a:cs typeface="Calibri"/>
              <a:sym typeface="Calibri"/>
            </a:endParaRPr>
          </a:p>
        </p:txBody>
      </p:sp>
      <p:pic>
        <p:nvPicPr>
          <p:cNvPr id="9" name="Google Shape;50;p9"/>
          <p:cNvPicPr preferRelativeResize="0"/>
          <p:nvPr/>
        </p:nvPicPr>
        <p:blipFill rotWithShape="1">
          <a:blip r:embed="rId5">
            <a:alphaModFix/>
          </a:blip>
          <a:srcRect b="9492"/>
          <a:stretch/>
        </p:blipFill>
        <p:spPr>
          <a:xfrm>
            <a:off x="2669586" y="4383167"/>
            <a:ext cx="3060407" cy="2299094"/>
          </a:xfrm>
          <a:prstGeom prst="rect">
            <a:avLst/>
          </a:prstGeom>
          <a:noFill/>
          <a:ln>
            <a:noFill/>
          </a:ln>
        </p:spPr>
      </p:pic>
      <p:sp>
        <p:nvSpPr>
          <p:cNvPr id="10" name="Google Shape;41;p8"/>
          <p:cNvSpPr txBox="1"/>
          <p:nvPr/>
        </p:nvSpPr>
        <p:spPr>
          <a:xfrm>
            <a:off x="5770603" y="4847702"/>
            <a:ext cx="3192749" cy="1586459"/>
          </a:xfrm>
          <a:prstGeom prst="rect">
            <a:avLst/>
          </a:prstGeom>
          <a:noFill/>
          <a:ln>
            <a:noFill/>
          </a:ln>
        </p:spPr>
        <p:txBody>
          <a:bodyPr spcFirstLastPara="1" wrap="square" lIns="0" tIns="0" rIns="0" bIns="0" anchor="ctr" anchorCtr="0">
            <a:noAutofit/>
          </a:bodyPr>
          <a:lstStyle/>
          <a:p>
            <a:pPr marL="223319" algn="ctr">
              <a:buSzPts val="1100"/>
            </a:pPr>
            <a:r>
              <a:rPr lang="es-ES" sz="2345" dirty="0" err="1">
                <a:latin typeface="Calibri"/>
                <a:ea typeface="Calibri"/>
                <a:cs typeface="Calibri"/>
                <a:sym typeface="Calibri"/>
              </a:rPr>
              <a:t>Mesoscale</a:t>
            </a:r>
            <a:r>
              <a:rPr lang="es-ES" sz="2345" dirty="0">
                <a:latin typeface="Calibri"/>
                <a:ea typeface="Calibri"/>
                <a:cs typeface="Calibri"/>
                <a:sym typeface="Calibri"/>
              </a:rPr>
              <a:t> </a:t>
            </a:r>
            <a:r>
              <a:rPr lang="mr-IN" sz="2345" dirty="0">
                <a:latin typeface="Calibri"/>
                <a:ea typeface="Calibri"/>
                <a:cs typeface="Calibri"/>
                <a:sym typeface="Calibri"/>
              </a:rPr>
              <a:t>–</a:t>
            </a:r>
            <a:r>
              <a:rPr lang="es-ES_tradnl" sz="2345" dirty="0">
                <a:latin typeface="Calibri"/>
                <a:ea typeface="Calibri"/>
                <a:cs typeface="Calibri"/>
                <a:sym typeface="Calibri"/>
              </a:rPr>
              <a:t> S</a:t>
            </a:r>
            <a:r>
              <a:rPr lang="es-ES" sz="2345" dirty="0" err="1">
                <a:latin typeface="Calibri"/>
                <a:ea typeface="Calibri"/>
                <a:cs typeface="Calibri"/>
                <a:sym typeface="Calibri"/>
              </a:rPr>
              <a:t>treet</a:t>
            </a:r>
            <a:r>
              <a:rPr lang="es-ES" sz="2345" dirty="0">
                <a:latin typeface="Calibri"/>
                <a:ea typeface="Calibri"/>
                <a:cs typeface="Calibri"/>
                <a:sym typeface="Calibri"/>
              </a:rPr>
              <a:t> </a:t>
            </a:r>
            <a:r>
              <a:rPr lang="es-ES" sz="2345" dirty="0" err="1">
                <a:latin typeface="Calibri"/>
                <a:ea typeface="Calibri"/>
                <a:cs typeface="Calibri"/>
                <a:sym typeface="Calibri"/>
              </a:rPr>
              <a:t>C</a:t>
            </a:r>
            <a:r>
              <a:rPr lang="es-ES" sz="2345" dirty="0" err="1">
                <a:latin typeface="Calibri"/>
                <a:ea typeface="Calibri"/>
                <a:cs typeface="Calibri"/>
                <a:sym typeface="Calibri"/>
              </a:rPr>
              <a:t>anyon</a:t>
            </a:r>
            <a:r>
              <a:rPr lang="es-ES" sz="2345" dirty="0">
                <a:latin typeface="Calibri"/>
                <a:ea typeface="Calibri"/>
                <a:cs typeface="Calibri"/>
                <a:sym typeface="Calibri"/>
              </a:rPr>
              <a:t> </a:t>
            </a:r>
            <a:r>
              <a:rPr lang="es-ES" sz="2345" dirty="0" err="1">
                <a:latin typeface="Calibri"/>
                <a:ea typeface="Calibri"/>
                <a:cs typeface="Calibri"/>
                <a:sym typeface="Calibri"/>
              </a:rPr>
              <a:t>model</a:t>
            </a:r>
            <a:r>
              <a:rPr lang="es-ES" sz="2345" dirty="0">
                <a:latin typeface="Calibri"/>
                <a:ea typeface="Calibri"/>
                <a:cs typeface="Calibri"/>
                <a:sym typeface="Calibri"/>
              </a:rPr>
              <a:t> </a:t>
            </a:r>
            <a:r>
              <a:rPr lang="es-ES" sz="2345" dirty="0" err="1">
                <a:latin typeface="Calibri"/>
                <a:ea typeface="Calibri"/>
                <a:cs typeface="Calibri"/>
                <a:sym typeface="Calibri"/>
              </a:rPr>
              <a:t>coupling</a:t>
            </a:r>
            <a:r>
              <a:rPr lang="es-ES" sz="2345" dirty="0">
                <a:latin typeface="Calibri"/>
                <a:ea typeface="Calibri"/>
                <a:cs typeface="Calibri"/>
                <a:sym typeface="Calibri"/>
              </a:rPr>
              <a:t>: NO</a:t>
            </a:r>
            <a:r>
              <a:rPr lang="es-ES" sz="2345" baseline="-25000" dirty="0">
                <a:latin typeface="Calibri"/>
                <a:ea typeface="Calibri"/>
                <a:cs typeface="Calibri"/>
                <a:sym typeface="Calibri"/>
              </a:rPr>
              <a:t>2</a:t>
            </a:r>
            <a:r>
              <a:rPr lang="es-ES" sz="2345" dirty="0">
                <a:latin typeface="Calibri"/>
                <a:ea typeface="Calibri"/>
                <a:cs typeface="Calibri"/>
                <a:sym typeface="Calibri"/>
              </a:rPr>
              <a:t> </a:t>
            </a:r>
            <a:r>
              <a:rPr lang="es-ES" sz="2345" dirty="0" err="1">
                <a:latin typeface="Calibri"/>
                <a:ea typeface="Calibri"/>
                <a:cs typeface="Calibri"/>
                <a:sym typeface="Calibri"/>
              </a:rPr>
              <a:t>concentration</a:t>
            </a:r>
            <a:endParaRPr sz="2345" dirty="0">
              <a:latin typeface="Calibri"/>
              <a:ea typeface="Calibri"/>
              <a:cs typeface="Calibri"/>
              <a:sym typeface="Calibri"/>
            </a:endParaRPr>
          </a:p>
        </p:txBody>
      </p:sp>
    </p:spTree>
    <p:extLst>
      <p:ext uri="{BB962C8B-B14F-4D97-AF65-F5344CB8AC3E}">
        <p14:creationId xmlns:p14="http://schemas.microsoft.com/office/powerpoint/2010/main" val="4125580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8</a:t>
            </a:fld>
            <a:endParaRPr lang="es-ES" dirty="0"/>
          </a:p>
        </p:txBody>
      </p:sp>
      <p:sp>
        <p:nvSpPr>
          <p:cNvPr id="19" name="Title 2"/>
          <p:cNvSpPr txBox="1">
            <a:spLocks/>
          </p:cNvSpPr>
          <p:nvPr/>
        </p:nvSpPr>
        <p:spPr>
          <a:xfrm>
            <a:off x="195763" y="181102"/>
            <a:ext cx="8752113" cy="58776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GB" sz="3500" b="1" dirty="0"/>
              <a:t>Mineral Dust Services at BSC </a:t>
            </a:r>
          </a:p>
        </p:txBody>
      </p:sp>
      <p:grpSp>
        <p:nvGrpSpPr>
          <p:cNvPr id="11" name="Group 10"/>
          <p:cNvGrpSpPr>
            <a:grpSpLocks noChangeAspect="1"/>
          </p:cNvGrpSpPr>
          <p:nvPr/>
        </p:nvGrpSpPr>
        <p:grpSpPr>
          <a:xfrm>
            <a:off x="195763" y="6034650"/>
            <a:ext cx="2259419" cy="823350"/>
            <a:chOff x="-1249326" y="4083544"/>
            <a:chExt cx="2801679" cy="1020954"/>
          </a:xfrm>
        </p:grpSpPr>
        <p:sp>
          <p:nvSpPr>
            <p:cNvPr id="12" name="Rectangle 11"/>
            <p:cNvSpPr/>
            <p:nvPr/>
          </p:nvSpPr>
          <p:spPr>
            <a:xfrm>
              <a:off x="-1249326" y="4083544"/>
              <a:ext cx="2801679" cy="102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3" cstate="print">
              <a:clrChange>
                <a:clrFrom>
                  <a:srgbClr val="FDFDFD"/>
                </a:clrFrom>
                <a:clrTo>
                  <a:srgbClr val="FDFDFD">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4333" y="4243435"/>
              <a:ext cx="2611692" cy="701171"/>
            </a:xfrm>
            <a:prstGeom prst="rect">
              <a:avLst/>
            </a:prstGeom>
          </p:spPr>
        </p:pic>
      </p:grpSp>
      <p:pic>
        <p:nvPicPr>
          <p:cNvPr id="14"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32260" y="6318275"/>
            <a:ext cx="462825" cy="505499"/>
          </a:xfrm>
          <a:prstGeom prst="rect">
            <a:avLst/>
          </a:prstGeom>
          <a:noFill/>
          <a:ln>
            <a:noFill/>
          </a:ln>
        </p:spPr>
      </p:pic>
      <p:pic>
        <p:nvPicPr>
          <p:cNvPr id="15" name="Shape 155"/>
          <p:cNvPicPr preferRelativeResize="0"/>
          <p:nvPr/>
        </p:nvPicPr>
        <p:blipFill>
          <a:blip r:embed="rId5">
            <a:alphaModFix/>
          </a:blip>
          <a:stretch>
            <a:fillRect/>
          </a:stretch>
        </p:blipFill>
        <p:spPr>
          <a:xfrm>
            <a:off x="5966606" y="6318274"/>
            <a:ext cx="3139400" cy="505499"/>
          </a:xfrm>
          <a:prstGeom prst="rect">
            <a:avLst/>
          </a:prstGeom>
          <a:noFill/>
          <a:ln>
            <a:noFill/>
          </a:ln>
        </p:spPr>
      </p:pic>
      <p:sp>
        <p:nvSpPr>
          <p:cNvPr id="16" name="Content Placeholder 6"/>
          <p:cNvSpPr txBox="1">
            <a:spLocks/>
          </p:cNvSpPr>
          <p:nvPr/>
        </p:nvSpPr>
        <p:spPr>
          <a:xfrm>
            <a:off x="535718" y="1010858"/>
            <a:ext cx="5312954" cy="46822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t>BSC dust operational </a:t>
            </a:r>
            <a:r>
              <a:rPr lang="en-GB" sz="2000" b="1" dirty="0" smtClean="0"/>
              <a:t>forecast:</a:t>
            </a:r>
            <a:endParaRPr lang="en-GB" sz="2000" dirty="0" smtClean="0"/>
          </a:p>
          <a:p>
            <a:r>
              <a:rPr lang="en-GB" sz="2000" dirty="0" smtClean="0"/>
              <a:t>Contribution to the SDS-WAS (regional) and ICAP (global) multi-model ensembles</a:t>
            </a:r>
          </a:p>
          <a:p>
            <a:pPr marL="0" indent="0">
              <a:buNone/>
            </a:pPr>
            <a:r>
              <a:rPr lang="en-GB" sz="2000" b="1" dirty="0" smtClean="0"/>
              <a:t>WMO </a:t>
            </a:r>
            <a:r>
              <a:rPr lang="en-GB" sz="2000" b="1" dirty="0"/>
              <a:t>Dust Regional </a:t>
            </a:r>
            <a:r>
              <a:rPr lang="en-GB" sz="2000" b="1" dirty="0" smtClean="0"/>
              <a:t>Centres:</a:t>
            </a:r>
            <a:endParaRPr lang="en-GB" sz="2000" b="1" dirty="0"/>
          </a:p>
          <a:p>
            <a:r>
              <a:rPr lang="en-GB" sz="2000" b="1" dirty="0"/>
              <a:t>Barcelona Dust Forecast </a:t>
            </a:r>
            <a:r>
              <a:rPr lang="en-GB" sz="2000" b="1" dirty="0" smtClean="0"/>
              <a:t>Centre</a:t>
            </a:r>
            <a:r>
              <a:rPr lang="en-GB" sz="2000" dirty="0" smtClean="0"/>
              <a:t>. </a:t>
            </a:r>
            <a:r>
              <a:rPr lang="en-GB" sz="2000" dirty="0"/>
              <a:t>First specialized WMO </a:t>
            </a:r>
            <a:r>
              <a:rPr lang="en-GB" sz="2000" dirty="0" smtClean="0"/>
              <a:t>Centre </a:t>
            </a:r>
            <a:r>
              <a:rPr lang="en-GB" sz="2000" dirty="0"/>
              <a:t>for mineral dust prediction. Started in 2014  - </a:t>
            </a:r>
            <a:r>
              <a:rPr lang="en-GB" sz="2000" b="1" dirty="0" smtClean="0">
                <a:solidFill>
                  <a:srgbClr val="FF0000"/>
                </a:solidFill>
              </a:rPr>
              <a:t>Operational</a:t>
            </a:r>
            <a:r>
              <a:rPr lang="en-GB" sz="2000" dirty="0" smtClean="0">
                <a:solidFill>
                  <a:srgbClr val="FF0000"/>
                </a:solidFill>
              </a:rPr>
              <a:t> </a:t>
            </a:r>
          </a:p>
          <a:p>
            <a:pPr lvl="1"/>
            <a:r>
              <a:rPr lang="en-GB" sz="1600" dirty="0">
                <a:hlinkClick r:id="rId6"/>
              </a:rPr>
              <a:t>http://dust.aemet.es</a:t>
            </a:r>
            <a:endParaRPr lang="en-GB" sz="1600" dirty="0"/>
          </a:p>
          <a:p>
            <a:pPr lvl="1"/>
            <a:r>
              <a:rPr lang="en-GB" sz="1600" dirty="0"/>
              <a:t>@</a:t>
            </a:r>
            <a:r>
              <a:rPr lang="en-GB" sz="1600" dirty="0" err="1"/>
              <a:t>Dust_Barcelona</a:t>
            </a:r>
            <a:endParaRPr lang="en-GB" sz="1600" dirty="0"/>
          </a:p>
          <a:p>
            <a:r>
              <a:rPr lang="en-GB" sz="2000" dirty="0" smtClean="0"/>
              <a:t>Sand and Dust Storms Warning Advisory and Assessment System (</a:t>
            </a:r>
            <a:r>
              <a:rPr lang="en-GB" sz="2000" b="1" dirty="0" smtClean="0"/>
              <a:t>SDS-WAS</a:t>
            </a:r>
            <a:r>
              <a:rPr lang="en-GB" sz="2000" dirty="0" smtClean="0"/>
              <a:t>). </a:t>
            </a:r>
            <a:r>
              <a:rPr lang="en-GB" sz="2000" dirty="0"/>
              <a:t>North Africa, Middle East and Europe Regional </a:t>
            </a:r>
            <a:r>
              <a:rPr lang="en-GB" sz="2000" dirty="0" err="1"/>
              <a:t>Center</a:t>
            </a:r>
            <a:r>
              <a:rPr lang="en-GB" sz="2000" dirty="0"/>
              <a:t>. Started in 2010 – </a:t>
            </a:r>
            <a:r>
              <a:rPr lang="en-GB" sz="2000" b="1" dirty="0">
                <a:solidFill>
                  <a:srgbClr val="FF0000"/>
                </a:solidFill>
              </a:rPr>
              <a:t>Research</a:t>
            </a:r>
            <a:r>
              <a:rPr lang="en-GB" sz="2000" dirty="0">
                <a:solidFill>
                  <a:srgbClr val="FF0000"/>
                </a:solidFill>
              </a:rPr>
              <a:t> </a:t>
            </a:r>
          </a:p>
          <a:p>
            <a:pPr lvl="1"/>
            <a:r>
              <a:rPr lang="en-GB" sz="1600" dirty="0"/>
              <a:t>http://</a:t>
            </a:r>
            <a:r>
              <a:rPr lang="en-GB" sz="1600" dirty="0" err="1"/>
              <a:t>sds-was.aemet.es</a:t>
            </a:r>
            <a:r>
              <a:rPr lang="en-GB" sz="1600" dirty="0"/>
              <a:t> </a:t>
            </a:r>
            <a:endParaRPr lang="en-GB" sz="1600" dirty="0" smtClean="0"/>
          </a:p>
          <a:p>
            <a:r>
              <a:rPr lang="en-GB" sz="2000" dirty="0" smtClean="0"/>
              <a:t>Both WMO Regional Centres are jointly managed  by BSC and AEMET</a:t>
            </a:r>
            <a:endParaRPr lang="en-GB" sz="2000" dirty="0"/>
          </a:p>
        </p:txBody>
      </p:sp>
      <p:pic>
        <p:nvPicPr>
          <p:cNvPr id="17" name="Shape 15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848672" y="3712539"/>
            <a:ext cx="2971800" cy="2251628"/>
          </a:xfrm>
          <a:prstGeom prst="rect">
            <a:avLst/>
          </a:prstGeom>
          <a:noFill/>
          <a:ln>
            <a:noFill/>
          </a:ln>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a:ext>
            </a:extLst>
          </a:blip>
          <a:srcRect l="51283"/>
          <a:stretch/>
        </p:blipFill>
        <p:spPr>
          <a:xfrm>
            <a:off x="5933595" y="1214699"/>
            <a:ext cx="2814869" cy="2314642"/>
          </a:xfrm>
          <a:prstGeom prst="rect">
            <a:avLst/>
          </a:prstGeom>
        </p:spPr>
      </p:pic>
    </p:spTree>
    <p:extLst>
      <p:ext uri="{BB962C8B-B14F-4D97-AF65-F5344CB8AC3E}">
        <p14:creationId xmlns:p14="http://schemas.microsoft.com/office/powerpoint/2010/main" val="1316929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z="3000" dirty="0" smtClean="0">
                <a:solidFill>
                  <a:schemeClr val="accent1">
                    <a:lumMod val="75000"/>
                  </a:schemeClr>
                </a:solidFill>
              </a:rPr>
              <a:t>Applying Machine </a:t>
            </a:r>
            <a:r>
              <a:rPr lang="en-US" sz="3000" dirty="0" smtClean="0">
                <a:solidFill>
                  <a:schemeClr val="accent1">
                    <a:lumMod val="75000"/>
                  </a:schemeClr>
                </a:solidFill>
              </a:rPr>
              <a:t>learning in a forecast context</a:t>
            </a:r>
            <a:endParaRPr lang="en-GB" sz="3000" dirty="0">
              <a:solidFill>
                <a:schemeClr val="accent1">
                  <a:lumMod val="75000"/>
                </a:schemeClr>
              </a:solidFill>
            </a:endParaRPr>
          </a:p>
        </p:txBody>
      </p:sp>
      <p:sp>
        <p:nvSpPr>
          <p:cNvPr id="15" name="Espace réservé du texte 2">
            <a:extLst>
              <a:ext uri="{FF2B5EF4-FFF2-40B4-BE49-F238E27FC236}">
                <a16:creationId xmlns:a16="http://schemas.microsoft.com/office/drawing/2014/main" xmlns="" id="{DE005E42-9F5E-4C53-8F0C-28B769DB37FF}"/>
              </a:ext>
            </a:extLst>
          </p:cNvPr>
          <p:cNvSpPr txBox="1">
            <a:spLocks/>
          </p:cNvSpPr>
          <p:nvPr/>
        </p:nvSpPr>
        <p:spPr>
          <a:xfrm>
            <a:off x="0" y="1405466"/>
            <a:ext cx="9144000" cy="48464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sz="2100" dirty="0" smtClean="0">
                <a:solidFill>
                  <a:srgbClr val="004890"/>
                </a:solidFill>
                <a:latin typeface="Calibri" panose="020F0502020204030204" pitchFamily="34" charset="0"/>
              </a:rPr>
              <a:t>Machine learning used to correct the MONARCH air quality forecasts based on previous observations and to better diagnose the forecast errors to improve the forecast system.</a:t>
            </a:r>
          </a:p>
          <a:p>
            <a:pPr lvl="0"/>
            <a:r>
              <a:rPr lang="en-GB" sz="2100" dirty="0" smtClean="0">
                <a:solidFill>
                  <a:srgbClr val="004890"/>
                </a:solidFill>
                <a:latin typeface="Calibri" panose="020F0502020204030204" pitchFamily="34" charset="0"/>
              </a:rPr>
              <a:t>Combination of random forests and neural networks to correct forecast biases using data from the previous weeks.</a:t>
            </a:r>
          </a:p>
          <a:p>
            <a:pPr lvl="0"/>
            <a:r>
              <a:rPr lang="en-GB" sz="2100" dirty="0" smtClean="0">
                <a:solidFill>
                  <a:srgbClr val="004890"/>
                </a:solidFill>
                <a:latin typeface="Calibri" panose="020F0502020204030204" pitchFamily="34" charset="0"/>
              </a:rPr>
              <a:t>Example for O3.</a:t>
            </a:r>
            <a:endParaRPr lang="en-GB" sz="2100" dirty="0">
              <a:solidFill>
                <a:srgbClr val="004890"/>
              </a:solidFill>
              <a:latin typeface="Calibri" panose="020F0502020204030204" pitchFamily="34" charset="0"/>
            </a:endParaRPr>
          </a:p>
        </p:txBody>
      </p:sp>
      <p:pic>
        <p:nvPicPr>
          <p:cNvPr id="8" name="Picture 7" descr="Captura de pantalla 2018-10-30 a las 10.11.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950" y="3433234"/>
            <a:ext cx="4772186" cy="3209864"/>
          </a:xfrm>
          <a:prstGeom prst="rect">
            <a:avLst/>
          </a:prstGeom>
        </p:spPr>
      </p:pic>
      <p:sp>
        <p:nvSpPr>
          <p:cNvPr id="9" name="TextBox 8"/>
          <p:cNvSpPr txBox="1"/>
          <p:nvPr/>
        </p:nvSpPr>
        <p:spPr>
          <a:xfrm>
            <a:off x="1933040" y="4421691"/>
            <a:ext cx="2303910" cy="830997"/>
          </a:xfrm>
          <a:prstGeom prst="rect">
            <a:avLst/>
          </a:prstGeom>
          <a:solidFill>
            <a:schemeClr val="bg1"/>
          </a:solidFill>
          <a:ln>
            <a:solidFill>
              <a:schemeClr val="tx1"/>
            </a:solidFill>
          </a:ln>
        </p:spPr>
        <p:txBody>
          <a:bodyPr wrap="square" rtlCol="0">
            <a:spAutoFit/>
          </a:bodyPr>
          <a:lstStyle/>
          <a:p>
            <a:r>
              <a:rPr lang="en-US" sz="1600" i="1" dirty="0" smtClean="0"/>
              <a:t>Observations</a:t>
            </a:r>
          </a:p>
          <a:p>
            <a:r>
              <a:rPr lang="en-US" sz="1600" i="1" dirty="0" smtClean="0">
                <a:solidFill>
                  <a:srgbClr val="751515"/>
                </a:solidFill>
              </a:rPr>
              <a:t>Model</a:t>
            </a:r>
          </a:p>
          <a:p>
            <a:r>
              <a:rPr lang="en-US" sz="1600" i="1" dirty="0" smtClean="0">
                <a:solidFill>
                  <a:srgbClr val="0D336E"/>
                </a:solidFill>
              </a:rPr>
              <a:t>Model after correction</a:t>
            </a:r>
            <a:endParaRPr lang="en-US" sz="1600" i="1" dirty="0">
              <a:solidFill>
                <a:srgbClr val="0D336E"/>
              </a:solidFill>
            </a:endParaRPr>
          </a:p>
        </p:txBody>
      </p:sp>
    </p:spTree>
    <p:extLst>
      <p:ext uri="{BB962C8B-B14F-4D97-AF65-F5344CB8AC3E}">
        <p14:creationId xmlns:p14="http://schemas.microsoft.com/office/powerpoint/2010/main" val="228441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1663</Words>
  <Application>Microsoft Macintosh PowerPoint</Application>
  <PresentationFormat>On-screen Show (4:3)</PresentationFormat>
  <Paragraphs>241</Paragraphs>
  <Slides>25</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Calibri</vt:lpstr>
      <vt:lpstr>DejaVu Sans</vt:lpstr>
      <vt:lpstr>Helvetica</vt:lpstr>
      <vt:lpstr>ＭＳ Ｐゴシック</vt:lpstr>
      <vt:lpstr>Noto Sans Symbols</vt:lpstr>
      <vt:lpstr>Times New Roman</vt:lpstr>
      <vt:lpstr>Wingdings</vt:lpstr>
      <vt:lpstr>Arial</vt:lpstr>
      <vt:lpstr>Tema de Office</vt:lpstr>
      <vt:lpstr>BSC’s contribution to CAMS and associated activities </vt:lpstr>
      <vt:lpstr>Contributions to CAMS</vt:lpstr>
      <vt:lpstr>CAMS-50 phase II: Regional production</vt:lpstr>
      <vt:lpstr>PowerPoint Presentation</vt:lpstr>
      <vt:lpstr>PowerPoint Presentation</vt:lpstr>
      <vt:lpstr>PowerPoint Presentation</vt:lpstr>
      <vt:lpstr>Street Scale NO2 modelling: Barcelona case</vt:lpstr>
      <vt:lpstr>PowerPoint Presentation</vt:lpstr>
      <vt:lpstr>Applying Machine learning in a forecast context</vt:lpstr>
      <vt:lpstr>CAMS-81: global and regional emissions </vt:lpstr>
      <vt:lpstr>CAMS-81: new temporal profiles</vt:lpstr>
      <vt:lpstr>HERMESv3</vt:lpstr>
      <vt:lpstr>HERMESv3_GR: global-regional module</vt:lpstr>
      <vt:lpstr>HERMESv3_BU: bottom-up module</vt:lpstr>
      <vt:lpstr>HERMESv3_BU: bottom-up module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Contributions to CAMS</vt:lpstr>
      <vt:lpstr>Thanks!     </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CAMS-84 CAMS-95 </dc:title>
  <cp:lastModifiedBy>Carlos Pérez García-Pando</cp:lastModifiedBy>
  <cp:revision>24</cp:revision>
  <dcterms:modified xsi:type="dcterms:W3CDTF">2019-03-19T08:36:13Z</dcterms:modified>
</cp:coreProperties>
</file>