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</p:sldMasterIdLst>
  <p:notesMasterIdLst>
    <p:notesMasterId r:id="rId25"/>
  </p:notesMasterIdLst>
  <p:handoutMasterIdLst>
    <p:handoutMasterId r:id="rId26"/>
  </p:handoutMasterIdLst>
  <p:sldIdLst>
    <p:sldId id="744" r:id="rId3"/>
    <p:sldId id="747" r:id="rId4"/>
    <p:sldId id="749" r:id="rId5"/>
    <p:sldId id="748" r:id="rId6"/>
    <p:sldId id="452" r:id="rId7"/>
    <p:sldId id="753" r:id="rId8"/>
    <p:sldId id="768" r:id="rId9"/>
    <p:sldId id="752" r:id="rId10"/>
    <p:sldId id="754" r:id="rId11"/>
    <p:sldId id="755" r:id="rId12"/>
    <p:sldId id="758" r:id="rId13"/>
    <p:sldId id="756" r:id="rId14"/>
    <p:sldId id="757" r:id="rId15"/>
    <p:sldId id="760" r:id="rId16"/>
    <p:sldId id="761" r:id="rId17"/>
    <p:sldId id="762" r:id="rId18"/>
    <p:sldId id="763" r:id="rId19"/>
    <p:sldId id="764" r:id="rId20"/>
    <p:sldId id="766" r:id="rId21"/>
    <p:sldId id="745" r:id="rId22"/>
    <p:sldId id="765" r:id="rId23"/>
    <p:sldId id="767" r:id="rId2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33" userDrawn="1">
          <p15:clr>
            <a:srgbClr val="FBAE40"/>
          </p15:clr>
        </p15:guide>
        <p15:guide id="3" pos="5178" userDrawn="1">
          <p15:clr>
            <a:srgbClr val="FBAE40"/>
          </p15:clr>
        </p15:guide>
        <p15:guide id="4" orient="horz" pos="1434" userDrawn="1">
          <p15:clr>
            <a:srgbClr val="FBAE40"/>
          </p15:clr>
        </p15:guide>
        <p15:guide id="5" orient="horz" pos="2886" userDrawn="1">
          <p15:clr>
            <a:srgbClr val="FBAE40"/>
          </p15:clr>
        </p15:guide>
        <p15:guide id="6" pos="2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3E81"/>
    <a:srgbClr val="5A7DBC"/>
    <a:srgbClr val="3867BC"/>
    <a:srgbClr val="E2F0D9"/>
    <a:srgbClr val="F9FBEF"/>
    <a:srgbClr val="FEFEB5"/>
    <a:srgbClr val="ED7D31"/>
    <a:srgbClr val="70AD47"/>
    <a:srgbClr val="1054CC"/>
    <a:srgbClr val="F1E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1" autoAdjust="0"/>
    <p:restoredTop sz="94732" autoAdjust="0"/>
  </p:normalViewPr>
  <p:slideViewPr>
    <p:cSldViewPr snapToGrid="0" showGuides="1">
      <p:cViewPr varScale="1">
        <p:scale>
          <a:sx n="90" d="100"/>
          <a:sy n="90" d="100"/>
        </p:scale>
        <p:origin x="800" y="200"/>
      </p:cViewPr>
      <p:guideLst>
        <p:guide pos="2933"/>
        <p:guide pos="5178"/>
        <p:guide orient="horz" pos="1434"/>
        <p:guide orient="horz" pos="2886"/>
        <p:guide pos="257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3156" y="90"/>
      </p:cViewPr>
      <p:guideLst/>
    </p:cSldViewPr>
  </p:notesViewPr>
  <p:gridSpacing cx="120000" cy="12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F00F2-8E3E-4EF9-ABA6-FD0A0C1B3085}" type="datetimeFigureOut">
              <a:rPr lang="es-ES" smtClean="0"/>
              <a:t>11/10/22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A8D5D-EC9E-40FC-98EC-CD281E4E88A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9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ED78F-F34A-494E-84FF-07AE05271233}" type="datetimeFigureOut">
              <a:rPr lang="ca-ES" smtClean="0"/>
              <a:t>11/10/22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04FA8-2E13-40DF-8C73-14DED82BECE3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882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Supporting the formulation of adaptation strategies through improved climate predictions in Europe and beyond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3238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NewRomanPSMT"/>
              </a:rPr>
              <a:t>A supermodel combines </a:t>
            </a:r>
            <a:r>
              <a:rPr lang="en-GB" sz="1800" dirty="0" err="1">
                <a:effectLst/>
                <a:latin typeface="TimesNewRomanPSMT"/>
              </a:rPr>
              <a:t>intereactively</a:t>
            </a:r>
            <a:r>
              <a:rPr lang="en-GB" sz="1800" dirty="0">
                <a:effectLst/>
                <a:latin typeface="TimesNewRomanPSMT"/>
              </a:rPr>
              <a:t> and optimally different climate models to mitigate model errors and produce a model with higher performance. </a:t>
            </a:r>
          </a:p>
          <a:p>
            <a:r>
              <a:rPr lang="en-GB" sz="1800" dirty="0">
                <a:effectLst/>
                <a:latin typeface="TimesNewRomanPSMT"/>
              </a:rPr>
              <a:t>In the I4C supermodel, data assimilation will be used to connect different ocean model components 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06174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70593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9548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60693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95554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04FA8-2E13-40DF-8C73-14DED82BECE3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1723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4" name="Rectángulo 13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23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1756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1729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6792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241516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134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595618" y="1569411"/>
            <a:ext cx="10996916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5"/>
            <a:ext cx="12192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601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</p:spPr>
        <p:txBody>
          <a:bodyPr anchor="ctr"/>
          <a:lstStyle>
            <a:lvl1pPr>
              <a:defRPr sz="60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140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63130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639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4" r:id="rId2"/>
    <p:sldLayoutId id="2147483677" r:id="rId3"/>
    <p:sldLayoutId id="2147483675" r:id="rId4"/>
    <p:sldLayoutId id="214748367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2321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1" r:id="rId2"/>
    <p:sldLayoutId id="2147483692" r:id="rId3"/>
    <p:sldLayoutId id="2147483693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12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70513" y="198644"/>
            <a:ext cx="3255433" cy="536286"/>
          </a:xfrm>
        </p:spPr>
        <p:txBody>
          <a:bodyPr>
            <a:normAutofit/>
          </a:bodyPr>
          <a:lstStyle/>
          <a:p>
            <a:r>
              <a:rPr lang="es-ES" dirty="0" err="1">
                <a:latin typeface="+mj-lt"/>
              </a:rPr>
              <a:t>October</a:t>
            </a:r>
            <a:r>
              <a:rPr lang="es-ES" dirty="0">
                <a:latin typeface="+mj-lt"/>
              </a:rPr>
              <a:t> 11-13,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A3F86-C3A6-DB4D-A9DB-82FA822B93CD}"/>
              </a:ext>
            </a:extLst>
          </p:cNvPr>
          <p:cNvSpPr/>
          <p:nvPr/>
        </p:nvSpPr>
        <p:spPr>
          <a:xfrm>
            <a:off x="4040217" y="17422"/>
            <a:ext cx="828468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D259EC6-769F-A842-8316-F3991EE7B13C}"/>
              </a:ext>
            </a:extLst>
          </p:cNvPr>
          <p:cNvSpPr txBox="1">
            <a:spLocks/>
          </p:cNvSpPr>
          <p:nvPr/>
        </p:nvSpPr>
        <p:spPr>
          <a:xfrm>
            <a:off x="4340459" y="2309318"/>
            <a:ext cx="6505731" cy="800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b="1" kern="1200" baseline="0">
                <a:solidFill>
                  <a:srgbClr val="00489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altLang="es-ES" sz="5000" b="0" dirty="0">
                <a:latin typeface="Avenir Light" panose="020B0402020203020204" pitchFamily="34" charset="77"/>
              </a:rPr>
              <a:t>Impetus4Change (I4C)</a:t>
            </a:r>
            <a:endParaRPr lang="es-ES" sz="5000" b="0" dirty="0">
              <a:latin typeface="Avenir Light" panose="020B0402020203020204" pitchFamily="34" charset="77"/>
            </a:endParaRP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A093AD6F-3E78-7946-A850-06A80CC284BB}"/>
              </a:ext>
            </a:extLst>
          </p:cNvPr>
          <p:cNvSpPr txBox="1">
            <a:spLocks/>
          </p:cNvSpPr>
          <p:nvPr/>
        </p:nvSpPr>
        <p:spPr>
          <a:xfrm>
            <a:off x="221225" y="6073024"/>
            <a:ext cx="3717668" cy="5362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>
                <a:latin typeface="+mj-lt"/>
                <a:cs typeface="Calibri" panose="020F0502020204030204" pitchFamily="34" charset="0"/>
              </a:rPr>
              <a:t>EC-</a:t>
            </a:r>
            <a:r>
              <a:rPr lang="es-ES" sz="2600" dirty="0" err="1">
                <a:latin typeface="+mj-lt"/>
                <a:cs typeface="Calibri" panose="020F0502020204030204" pitchFamily="34" charset="0"/>
              </a:rPr>
              <a:t>Earth</a:t>
            </a:r>
            <a:r>
              <a:rPr lang="es-ES" sz="2600" dirty="0">
                <a:latin typeface="+mj-lt"/>
                <a:cs typeface="Calibri" panose="020F0502020204030204" pitchFamily="34" charset="0"/>
              </a:rPr>
              <a:t> Meeting (</a:t>
            </a:r>
            <a:r>
              <a:rPr lang="es-ES" sz="2600" dirty="0" err="1">
                <a:latin typeface="+mj-lt"/>
                <a:cs typeface="Calibri" panose="020F0502020204030204" pitchFamily="34" charset="0"/>
              </a:rPr>
              <a:t>Lund</a:t>
            </a:r>
            <a:r>
              <a:rPr lang="es-ES" sz="2600" dirty="0">
                <a:latin typeface="+mj-lt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4AE67-D9C1-F843-A297-A9ECCEE92707}"/>
              </a:ext>
            </a:extLst>
          </p:cNvPr>
          <p:cNvSpPr txBox="1"/>
          <p:nvPr/>
        </p:nvSpPr>
        <p:spPr>
          <a:xfrm>
            <a:off x="4365522" y="3395950"/>
            <a:ext cx="78585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effectLst/>
                <a:latin typeface="Avenir Book" panose="02000503020000020003" pitchFamily="2" charset="0"/>
              </a:rPr>
              <a:t>IMPROVING NEAR-TERM CLIMATE </a:t>
            </a:r>
          </a:p>
          <a:p>
            <a:r>
              <a:rPr lang="en-GB" sz="2600" dirty="0">
                <a:effectLst/>
                <a:latin typeface="Avenir Book" panose="02000503020000020003" pitchFamily="2" charset="0"/>
              </a:rPr>
              <a:t>PREDICTIONS FOR SOCIETAL TRANSFORMATION </a:t>
            </a:r>
            <a:endParaRPr lang="en-GB" sz="2600" dirty="0">
              <a:latin typeface="Avenir Book" panose="02000503020000020003" pitchFamily="2" charset="0"/>
            </a:endParaRPr>
          </a:p>
        </p:txBody>
      </p:sp>
      <p:pic>
        <p:nvPicPr>
          <p:cNvPr id="1026" name="Picture 2" descr="An update about Horizon Europe Associated Countries | EURAXESS">
            <a:extLst>
              <a:ext uri="{FF2B5EF4-FFF2-40B4-BE49-F238E27FC236}">
                <a16:creationId xmlns:a16="http://schemas.microsoft.com/office/drawing/2014/main" id="{238E479F-DF7D-A242-858C-A1B9EB52A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260" y="198361"/>
            <a:ext cx="1676951" cy="94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Barcelona Supercomputing Center (BSC)">
            <a:extLst>
              <a:ext uri="{FF2B5EF4-FFF2-40B4-BE49-F238E27FC236}">
                <a16:creationId xmlns:a16="http://schemas.microsoft.com/office/drawing/2014/main" id="{93573AAA-11D0-264E-8175-7117BEEE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25" y="5741807"/>
            <a:ext cx="3121189" cy="83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E2A29A-5F1A-3941-9B27-0D8E7104E6B6}"/>
              </a:ext>
            </a:extLst>
          </p:cNvPr>
          <p:cNvGrpSpPr/>
          <p:nvPr/>
        </p:nvGrpSpPr>
        <p:grpSpPr>
          <a:xfrm>
            <a:off x="8816253" y="5455796"/>
            <a:ext cx="2612306" cy="1333411"/>
            <a:chOff x="8831001" y="5411552"/>
            <a:chExt cx="2612306" cy="1333411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3F5303DB-63C6-CD4D-A5C9-3D62B93213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831001" y="5643253"/>
              <a:ext cx="964480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883F0F24-45CB-3C41-909D-B149A4B77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F7DC52A-4AD8-7840-9D51-C643916D7B46}"/>
              </a:ext>
            </a:extLst>
          </p:cNvPr>
          <p:cNvSpPr txBox="1"/>
          <p:nvPr/>
        </p:nvSpPr>
        <p:spPr>
          <a:xfrm>
            <a:off x="4340459" y="4502713"/>
            <a:ext cx="78585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effectLst/>
                <a:latin typeface="Avenir Book" panose="02000503020000020003" pitchFamily="2" charset="0"/>
              </a:rPr>
              <a:t>Coordinators: </a:t>
            </a:r>
            <a:r>
              <a:rPr lang="en-GB" sz="22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S. </a:t>
            </a:r>
            <a:r>
              <a:rPr lang="en-GB" sz="2200" dirty="0" err="1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Sobolowski</a:t>
            </a:r>
            <a:r>
              <a:rPr lang="en-GB" sz="22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 (NORCE); D. </a:t>
            </a:r>
            <a:r>
              <a:rPr lang="en-GB" sz="2200" dirty="0" err="1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Bojovic</a:t>
            </a:r>
            <a:r>
              <a:rPr lang="en-GB" sz="22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 (BSC)</a:t>
            </a:r>
          </a:p>
          <a:p>
            <a:r>
              <a:rPr lang="en-GB" sz="2200" dirty="0">
                <a:effectLst/>
                <a:latin typeface="Avenir Book" panose="02000503020000020003" pitchFamily="2" charset="0"/>
              </a:rPr>
              <a:t>Present</a:t>
            </a:r>
            <a:r>
              <a:rPr lang="en-GB" sz="2200" dirty="0">
                <a:latin typeface="Avenir Book" panose="02000503020000020003" pitchFamily="2" charset="0"/>
              </a:rPr>
              <a:t>ing: </a:t>
            </a:r>
            <a:r>
              <a:rPr lang="en-GB" sz="2200" dirty="0">
                <a:effectLst/>
                <a:latin typeface="Avenir Book" panose="02000503020000020003" pitchFamily="2" charset="0"/>
              </a:rPr>
              <a:t>    </a:t>
            </a:r>
            <a:r>
              <a:rPr lang="en-GB" sz="22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P. Ortega</a:t>
            </a:r>
            <a:endParaRPr lang="en-GB" sz="2200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84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68C996-4478-0841-99AD-4A8F8BDBE70A}"/>
              </a:ext>
            </a:extLst>
          </p:cNvPr>
          <p:cNvSpPr txBox="1"/>
          <p:nvPr/>
        </p:nvSpPr>
        <p:spPr>
          <a:xfrm>
            <a:off x="1076380" y="1708236"/>
            <a:ext cx="101962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effectLst/>
                <a:latin typeface="Avenir Medium" panose="02000503020000020003" pitchFamily="2" charset="0"/>
              </a:rPr>
              <a:t>Several Earth System Models and prediction systems involved</a:t>
            </a:r>
            <a:endParaRPr lang="en-GB" sz="2600" dirty="0">
              <a:latin typeface="Avenir Medium" panose="02000503020000020003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544377-0F92-B142-9CA1-5F736AF25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587683"/>
              </p:ext>
            </p:extLst>
          </p:nvPr>
        </p:nvGraphicFramePr>
        <p:xfrm>
          <a:off x="662296" y="2263838"/>
          <a:ext cx="11245688" cy="3571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92286">
                  <a:extLst>
                    <a:ext uri="{9D8B030D-6E8A-4147-A177-3AD203B41FA5}">
                      <a16:colId xmlns:a16="http://schemas.microsoft.com/office/drawing/2014/main" val="2276415172"/>
                    </a:ext>
                  </a:extLst>
                </a:gridCol>
                <a:gridCol w="2209582">
                  <a:extLst>
                    <a:ext uri="{9D8B030D-6E8A-4147-A177-3AD203B41FA5}">
                      <a16:colId xmlns:a16="http://schemas.microsoft.com/office/drawing/2014/main" val="226784882"/>
                    </a:ext>
                  </a:extLst>
                </a:gridCol>
                <a:gridCol w="2727142">
                  <a:extLst>
                    <a:ext uri="{9D8B030D-6E8A-4147-A177-3AD203B41FA5}">
                      <a16:colId xmlns:a16="http://schemas.microsoft.com/office/drawing/2014/main" val="3055730143"/>
                    </a:ext>
                  </a:extLst>
                </a:gridCol>
                <a:gridCol w="4116678">
                  <a:extLst>
                    <a:ext uri="{9D8B030D-6E8A-4147-A177-3AD203B41FA5}">
                      <a16:colId xmlns:a16="http://schemas.microsoft.com/office/drawing/2014/main" val="3729201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ES" sz="1600" dirty="0">
                          <a:latin typeface="Avenir Book" panose="02000503020000020003" pitchFamily="2" charset="0"/>
                        </a:rPr>
                        <a:t>Earth system models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ES" sz="1600" dirty="0">
                          <a:latin typeface="Avenir Book" panose="02000503020000020003" pitchFamily="2" charset="0"/>
                        </a:rPr>
                        <a:t>Ocean/atmosphere</a:t>
                      </a:r>
                    </a:p>
                  </a:txBody>
                  <a:tcP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ES" sz="1600" dirty="0">
                          <a:latin typeface="Avenir Book" panose="02000503020000020003" pitchFamily="2" charset="0"/>
                        </a:rPr>
                        <a:t>Resolutions</a:t>
                      </a:r>
                    </a:p>
                  </a:txBody>
                  <a:tcP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ES" sz="1600" dirty="0">
                          <a:latin typeface="Avenir Book" panose="02000503020000020003" pitchFamily="2" charset="0"/>
                        </a:rPr>
                        <a:t>Applications</a:t>
                      </a:r>
                    </a:p>
                  </a:txBody>
                  <a:tcPr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5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rgbClr val="002060"/>
                          </a:solidFill>
                          <a:latin typeface="Avenir" panose="02000503020000020003" pitchFamily="2" charset="0"/>
                        </a:rPr>
                        <a:t>NorCPM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MICOM/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CAM5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Light" panose="020B0402020203020204" pitchFamily="34" charset="77"/>
                        </a:rPr>
                        <a:t>SR: 2° oce / 0.8° atm</a:t>
                      </a:r>
                    </a:p>
                    <a:p>
                      <a:r>
                        <a:rPr lang="en-ES" b="0" i="0" dirty="0">
                          <a:solidFill>
                            <a:srgbClr val="5A7DBC"/>
                          </a:solidFill>
                          <a:latin typeface="Avenir Light" panose="020B0402020203020204" pitchFamily="34" charset="77"/>
                        </a:rPr>
                        <a:t>HR: 0.25° oce and atm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Supermodelling (SR)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Super resolution DA (SR and HR)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216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rgbClr val="002060"/>
                          </a:solidFill>
                          <a:latin typeface="Avenir" panose="02000503020000020003" pitchFamily="2" charset="0"/>
                        </a:rPr>
                        <a:t>EC-Earth3.3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NEMO3.6/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IFS c36r4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Light" panose="020B0402020203020204" pitchFamily="34" charset="77"/>
                        </a:rPr>
                        <a:t>SR: 1° oce / 0.8° atm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Supermodelling (SR)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Flux-correction (SR)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300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rgbClr val="002060"/>
                          </a:solidFill>
                          <a:latin typeface="Avenir" panose="02000503020000020003" pitchFamily="2" charset="0"/>
                        </a:rPr>
                        <a:t>CNRM-ESM2.1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NEMO3.6/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ARPEGE-Climat6.3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Light" panose="020B0402020203020204" pitchFamily="34" charset="77"/>
                        </a:rPr>
                        <a:t>SR: 1° oce / 1.5° atm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Particle-filter (SR)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2230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rgbClr val="002060"/>
                          </a:solidFill>
                          <a:latin typeface="Avenir" panose="02000503020000020003" pitchFamily="2" charset="0"/>
                        </a:rPr>
                        <a:t>MPI-ESM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MPIOM/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ECHAM6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Light" panose="020B0402020203020204" pitchFamily="34" charset="77"/>
                        </a:rPr>
                        <a:t>SR: 1 ° oce / 2° atm</a:t>
                      </a:r>
                    </a:p>
                    <a:p>
                      <a:r>
                        <a:rPr lang="en-ES" b="0" i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Avenir Light" panose="020B0402020203020204" pitchFamily="34" charset="77"/>
                        </a:rPr>
                        <a:t>VHR: 0.1° oce / 1° atm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Supermodelling (SR)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Eddy-resolving predictions (VHR)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5363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rgbClr val="002060"/>
                          </a:solidFill>
                          <a:latin typeface="Avenir" panose="02000503020000020003" pitchFamily="2" charset="0"/>
                        </a:rPr>
                        <a:t>CESM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POP2/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CAM5-6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Light" panose="020B0402020203020204" pitchFamily="34" charset="77"/>
                        </a:rPr>
                        <a:t>SR: 1° oce / 2 ° atm</a:t>
                      </a:r>
                    </a:p>
                    <a:p>
                      <a:r>
                        <a:rPr lang="en-ES" b="0" i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Avenir Light" panose="020B0402020203020204" pitchFamily="34" charset="77"/>
                        </a:rPr>
                        <a:t>VHR: 0.1° oce / 0.25° atm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Supermodelling (SR)</a:t>
                      </a:r>
                    </a:p>
                    <a:p>
                      <a:r>
                        <a:rPr lang="en-ES" b="0" i="0" dirty="0">
                          <a:latin typeface="Avenir Light" panose="020B0402020203020204" pitchFamily="34" charset="77"/>
                        </a:rPr>
                        <a:t>Eddy-resolving predictions (VHR)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941910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16CDF79-F6BA-4C46-82A4-5274A3D72068}"/>
              </a:ext>
            </a:extLst>
          </p:cNvPr>
          <p:cNvSpPr txBox="1"/>
          <p:nvPr/>
        </p:nvSpPr>
        <p:spPr>
          <a:xfrm>
            <a:off x="-976745" y="-5403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E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7D747D-3B8F-D74F-96C5-B35B6B702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632"/>
          <a:stretch/>
        </p:blipFill>
        <p:spPr>
          <a:xfrm>
            <a:off x="0" y="219951"/>
            <a:ext cx="12192000" cy="1371394"/>
          </a:xfrm>
          <a:prstGeom prst="rect">
            <a:avLst/>
          </a:prstGeom>
        </p:spPr>
      </p:pic>
      <p:sp>
        <p:nvSpPr>
          <p:cNvPr id="30" name="Pentagon 29">
            <a:extLst>
              <a:ext uri="{FF2B5EF4-FFF2-40B4-BE49-F238E27FC236}">
                <a16:creationId xmlns:a16="http://schemas.microsoft.com/office/drawing/2014/main" id="{F858A8CD-2C7A-8749-ACBE-BFD3A30FA7D4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EFC4BF7-351F-034F-AD8D-A5C741D0BE07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14" name="Picture 2" descr="EC-Earth – EC-Earth a Global Climate Model">
            <a:extLst>
              <a:ext uri="{FF2B5EF4-FFF2-40B4-BE49-F238E27FC236}">
                <a16:creationId xmlns:a16="http://schemas.microsoft.com/office/drawing/2014/main" id="{52DEA820-D1F0-CA4A-9628-111AD5B3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61" y="22550"/>
            <a:ext cx="1770761" cy="7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68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69" b="78632"/>
          <a:stretch/>
        </p:blipFill>
        <p:spPr>
          <a:xfrm>
            <a:off x="0" y="744255"/>
            <a:ext cx="12192000" cy="847089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81EF7B09-3468-3549-9D86-F25C27CBD1C6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D18D16-ABF8-BF4D-891D-483856C9AC20}"/>
              </a:ext>
            </a:extLst>
          </p:cNvPr>
          <p:cNvSpPr txBox="1"/>
          <p:nvPr/>
        </p:nvSpPr>
        <p:spPr>
          <a:xfrm>
            <a:off x="815174" y="159381"/>
            <a:ext cx="1103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Medium" panose="02000503020000020003" pitchFamily="2" charset="0"/>
              </a:rPr>
              <a:t>Task 2.1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Understanding limitations in current prediction systems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84BF41-80CE-5649-A057-734AB2F927EF}"/>
              </a:ext>
            </a:extLst>
          </p:cNvPr>
          <p:cNvSpPr txBox="1"/>
          <p:nvPr/>
        </p:nvSpPr>
        <p:spPr>
          <a:xfrm>
            <a:off x="812351" y="1911118"/>
            <a:ext cx="99251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venir Book" panose="02000503020000020003" pitchFamily="2" charset="0"/>
              </a:rPr>
              <a:t>Focus on </a:t>
            </a:r>
            <a:r>
              <a:rPr lang="en-GB" sz="2400" dirty="0">
                <a:latin typeface="Avenir Medium" panose="02000503020000020003" pitchFamily="2" charset="0"/>
              </a:rPr>
              <a:t>decadal prediction large ensembles </a:t>
            </a: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(DCPP + new I4C ones)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Book" panose="02000503020000020003" pitchFamily="2" charset="0"/>
              </a:rPr>
              <a:t>Multi-model analyses to understand impact of mean state biases and the realism of key atmospheric teleconnections on the predictive skill on different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Book" panose="02000503020000020003" pitchFamily="2" charset="0"/>
              </a:rPr>
              <a:t>Impact of model resolution on those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venir Book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Book" panose="02000503020000020003" pitchFamily="2" charset="0"/>
              </a:rPr>
              <a:t>Ultimate interest on the signal-to-noise problem and predictability of extreme events (frequency/magnitude)</a:t>
            </a:r>
          </a:p>
        </p:txBody>
      </p:sp>
    </p:spTree>
    <p:extLst>
      <p:ext uri="{BB962C8B-B14F-4D97-AF65-F5344CB8AC3E}">
        <p14:creationId xmlns:p14="http://schemas.microsoft.com/office/powerpoint/2010/main" val="379250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68C996-4478-0841-99AD-4A8F8BDBE70A}"/>
              </a:ext>
            </a:extLst>
          </p:cNvPr>
          <p:cNvSpPr txBox="1"/>
          <p:nvPr/>
        </p:nvSpPr>
        <p:spPr>
          <a:xfrm>
            <a:off x="3387436" y="1791203"/>
            <a:ext cx="48925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 err="1">
                <a:effectLst/>
                <a:latin typeface="Avenir Medium" panose="02000503020000020003" pitchFamily="2" charset="0"/>
              </a:rPr>
              <a:t>Supermodelling</a:t>
            </a:r>
            <a:endParaRPr lang="en-GB" sz="2600" dirty="0">
              <a:latin typeface="Avenir Medium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734AE-2E66-1647-BFCB-304447FFD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675" y="2262864"/>
            <a:ext cx="8062008" cy="3821601"/>
          </a:xfrm>
          <a:prstGeom prst="rect">
            <a:avLst/>
          </a:prstGeom>
        </p:spPr>
      </p:pic>
      <p:pic>
        <p:nvPicPr>
          <p:cNvPr id="14" name="Picture 2" descr="EC-Earth – EC-Earth a Global Climate Model">
            <a:extLst>
              <a:ext uri="{FF2B5EF4-FFF2-40B4-BE49-F238E27FC236}">
                <a16:creationId xmlns:a16="http://schemas.microsoft.com/office/drawing/2014/main" id="{C6FE90BF-9777-494C-A3A5-40B52E20F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0" y="1920361"/>
            <a:ext cx="2341618" cy="9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9D13F1-48EB-F84F-8255-C637456C29A1}"/>
              </a:ext>
            </a:extLst>
          </p:cNvPr>
          <p:cNvSpPr txBox="1"/>
          <p:nvPr/>
        </p:nvSpPr>
        <p:spPr>
          <a:xfrm>
            <a:off x="11439643" y="2341886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800" b="1" dirty="0">
                <a:solidFill>
                  <a:schemeClr val="accent5">
                    <a:lumMod val="75000"/>
                  </a:schemeClr>
                </a:solidFill>
              </a:rPr>
              <a:t>3.3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E23958-B51B-814D-AC64-42573E4758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69" b="78632"/>
          <a:stretch/>
        </p:blipFill>
        <p:spPr>
          <a:xfrm>
            <a:off x="0" y="744255"/>
            <a:ext cx="12192000" cy="847089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407FB60B-C744-DC4E-B0D7-E2FC42FD710D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1D926C-F31F-FF46-A389-3D924F91FDAB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BABA3D-21FC-5446-8114-D808B059BB86}"/>
              </a:ext>
            </a:extLst>
          </p:cNvPr>
          <p:cNvSpPr txBox="1"/>
          <p:nvPr/>
        </p:nvSpPr>
        <p:spPr>
          <a:xfrm>
            <a:off x="815175" y="159381"/>
            <a:ext cx="1103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Medium" panose="02000503020000020003" pitchFamily="2" charset="0"/>
              </a:rPr>
              <a:t>Task 2.2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Novel methods to mitigate model errors </a:t>
            </a:r>
          </a:p>
        </p:txBody>
      </p:sp>
    </p:spTree>
    <p:extLst>
      <p:ext uri="{BB962C8B-B14F-4D97-AF65-F5344CB8AC3E}">
        <p14:creationId xmlns:p14="http://schemas.microsoft.com/office/powerpoint/2010/main" val="1420917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68C996-4478-0841-99AD-4A8F8BDBE70A}"/>
              </a:ext>
            </a:extLst>
          </p:cNvPr>
          <p:cNvSpPr txBox="1"/>
          <p:nvPr/>
        </p:nvSpPr>
        <p:spPr>
          <a:xfrm>
            <a:off x="3657602" y="1645729"/>
            <a:ext cx="489258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effectLst/>
                <a:latin typeface="Avenir Medium" panose="02000503020000020003" pitchFamily="2" charset="0"/>
              </a:rPr>
              <a:t>Flux Corrected Predictions</a:t>
            </a:r>
            <a:endParaRPr lang="en-GB" sz="2600" dirty="0">
              <a:latin typeface="Avenir Medium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87EAD8-29E7-7845-88E1-C44F0CB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308" y="2649760"/>
            <a:ext cx="5837354" cy="41122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2826AC-2489-FE41-9B8A-B6FC929889B7}"/>
              </a:ext>
            </a:extLst>
          </p:cNvPr>
          <p:cNvSpPr txBox="1"/>
          <p:nvPr/>
        </p:nvSpPr>
        <p:spPr>
          <a:xfrm>
            <a:off x="6316126" y="2091809"/>
            <a:ext cx="27231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Annual mean biases </a:t>
            </a:r>
          </a:p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(EC-Earth3.3-CC)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7A235-ADEA-9243-8387-D19FF3BAEEBB}"/>
              </a:ext>
            </a:extLst>
          </p:cNvPr>
          <p:cNvSpPr txBox="1"/>
          <p:nvPr/>
        </p:nvSpPr>
        <p:spPr>
          <a:xfrm>
            <a:off x="3291997" y="2091809"/>
            <a:ext cx="27231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Historical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Climatologies</a:t>
            </a:r>
            <a:endParaRPr lang="en-GB" dirty="0">
              <a:solidFill>
                <a:schemeClr val="accent5">
                  <a:lumMod val="50000"/>
                </a:schemeClr>
              </a:solidFill>
              <a:effectLst/>
              <a:latin typeface="Avenir Light" panose="020B0402020203020204" pitchFamily="34" charset="77"/>
            </a:endParaRPr>
          </a:p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(1981-2010)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256C3-3771-4547-A91F-D88B729CCF4C}"/>
              </a:ext>
            </a:extLst>
          </p:cNvPr>
          <p:cNvSpPr txBox="1"/>
          <p:nvPr/>
        </p:nvSpPr>
        <p:spPr>
          <a:xfrm>
            <a:off x="2729766" y="3126847"/>
            <a:ext cx="6242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SST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4EB628-1F9C-FD4C-96F8-6EDD6F016A68}"/>
              </a:ext>
            </a:extLst>
          </p:cNvPr>
          <p:cNvSpPr txBox="1"/>
          <p:nvPr/>
        </p:nvSpPr>
        <p:spPr>
          <a:xfrm>
            <a:off x="1787236" y="4505375"/>
            <a:ext cx="156673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Precipitation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8D47C8-38D6-3F40-927C-A4E380EABF6E}"/>
              </a:ext>
            </a:extLst>
          </p:cNvPr>
          <p:cNvSpPr txBox="1"/>
          <p:nvPr/>
        </p:nvSpPr>
        <p:spPr>
          <a:xfrm>
            <a:off x="2623076" y="5925468"/>
            <a:ext cx="7308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effectLst/>
                <a:latin typeface="Avenir Light" panose="020B0402020203020204" pitchFamily="34" charset="77"/>
              </a:rPr>
              <a:t>SLP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</p:txBody>
      </p:sp>
      <p:pic>
        <p:nvPicPr>
          <p:cNvPr id="22" name="Picture 2" descr="EC-Earth – EC-Earth a Global Climate Model">
            <a:extLst>
              <a:ext uri="{FF2B5EF4-FFF2-40B4-BE49-F238E27FC236}">
                <a16:creationId xmlns:a16="http://schemas.microsoft.com/office/drawing/2014/main" id="{2BD37DBA-5A34-B14E-9A27-F6167BA4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50" y="1920361"/>
            <a:ext cx="2341618" cy="9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93572-F5F4-EF44-9EB9-E99189848FE7}"/>
              </a:ext>
            </a:extLst>
          </p:cNvPr>
          <p:cNvSpPr txBox="1"/>
          <p:nvPr/>
        </p:nvSpPr>
        <p:spPr>
          <a:xfrm>
            <a:off x="11439643" y="2341886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800" b="1" dirty="0">
                <a:solidFill>
                  <a:schemeClr val="accent5">
                    <a:lumMod val="75000"/>
                  </a:schemeClr>
                </a:solidFill>
              </a:rPr>
              <a:t>3.3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F7742D-DADD-1E40-873E-5D9BD56959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69" b="78632"/>
          <a:stretch/>
        </p:blipFill>
        <p:spPr>
          <a:xfrm>
            <a:off x="0" y="744255"/>
            <a:ext cx="12192000" cy="847089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6588FA38-68AC-CA40-994B-4DA2EBE75071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82906-9087-034C-9729-DE4D1D52CDBA}"/>
              </a:ext>
            </a:extLst>
          </p:cNvPr>
          <p:cNvSpPr txBox="1"/>
          <p:nvPr/>
        </p:nvSpPr>
        <p:spPr>
          <a:xfrm>
            <a:off x="815175" y="159381"/>
            <a:ext cx="1103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Medium" panose="02000503020000020003" pitchFamily="2" charset="0"/>
              </a:rPr>
              <a:t>Task 2.2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Novel methods to mitigate model errors </a:t>
            </a:r>
          </a:p>
        </p:txBody>
      </p:sp>
    </p:spTree>
    <p:extLst>
      <p:ext uri="{BB962C8B-B14F-4D97-AF65-F5344CB8AC3E}">
        <p14:creationId xmlns:p14="http://schemas.microsoft.com/office/powerpoint/2010/main" val="43688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68C996-4478-0841-99AD-4A8F8BDBE70A}"/>
              </a:ext>
            </a:extLst>
          </p:cNvPr>
          <p:cNvSpPr txBox="1"/>
          <p:nvPr/>
        </p:nvSpPr>
        <p:spPr>
          <a:xfrm>
            <a:off x="3345871" y="1811985"/>
            <a:ext cx="76477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effectLst/>
                <a:latin typeface="Avenir Medium" panose="02000503020000020003" pitchFamily="2" charset="0"/>
              </a:rPr>
              <a:t>Predictions with VHR (</a:t>
            </a:r>
            <a:r>
              <a:rPr lang="en-GB" sz="2600" dirty="0">
                <a:effectLst/>
                <a:latin typeface="Avenir Light" panose="020B0402020203020204" pitchFamily="34" charset="77"/>
              </a:rPr>
              <a:t>eddy-resolving) </a:t>
            </a:r>
            <a:r>
              <a:rPr lang="en-GB" sz="2600" dirty="0">
                <a:latin typeface="Avenir Medium" panose="02000503020000020003" pitchFamily="2" charset="0"/>
              </a:rPr>
              <a:t>oceans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F7742D-DADD-1E40-873E-5D9BD56959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9" b="78632"/>
          <a:stretch/>
        </p:blipFill>
        <p:spPr>
          <a:xfrm>
            <a:off x="0" y="744255"/>
            <a:ext cx="12192000" cy="847089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6588FA38-68AC-CA40-994B-4DA2EBE75071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957AD8-C756-8840-8616-5FF4154B6194}"/>
              </a:ext>
            </a:extLst>
          </p:cNvPr>
          <p:cNvSpPr txBox="1"/>
          <p:nvPr/>
        </p:nvSpPr>
        <p:spPr>
          <a:xfrm>
            <a:off x="815175" y="159381"/>
            <a:ext cx="1103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Medium" panose="02000503020000020003" pitchFamily="2" charset="0"/>
              </a:rPr>
              <a:t>Task 2.2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Novel methods to mitigate model errors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B3878-2352-6447-A6D2-2721A175E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60" y="2341886"/>
            <a:ext cx="3060785" cy="3429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B4F04A5-A19E-7D49-A657-F199BC4254F0}"/>
              </a:ext>
            </a:extLst>
          </p:cNvPr>
          <p:cNvSpPr txBox="1"/>
          <p:nvPr/>
        </p:nvSpPr>
        <p:spPr>
          <a:xfrm>
            <a:off x="3363881" y="2428686"/>
            <a:ext cx="8577288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Performed with two systems (</a:t>
            </a:r>
            <a:r>
              <a:rPr lang="en-GB" sz="2400" dirty="0">
                <a:latin typeface="Avenir Light" panose="020B0402020203020204" pitchFamily="34" charset="77"/>
              </a:rPr>
              <a:t>MPI-ESM-ER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 and </a:t>
            </a:r>
            <a:r>
              <a:rPr lang="en-GB" sz="2400" dirty="0">
                <a:latin typeface="Avenir Light" panose="020B0402020203020204" pitchFamily="34" charset="77"/>
              </a:rPr>
              <a:t>CESM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Both will run with </a:t>
            </a:r>
            <a:r>
              <a:rPr lang="en-GB" sz="2400" dirty="0">
                <a:latin typeface="Avenir Light" panose="020B0402020203020204" pitchFamily="34" charset="77"/>
              </a:rPr>
              <a:t>VHR ocean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and a </a:t>
            </a:r>
            <a:r>
              <a:rPr lang="en-GB" sz="2400" dirty="0">
                <a:latin typeface="Avenir Light" panose="020B0402020203020204" pitchFamily="34" charset="77"/>
              </a:rPr>
              <a:t>coarse atmosphere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latin typeface="Avenir Light" panose="020B040202020302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LR counterparts will be run to determine the </a:t>
            </a:r>
            <a:r>
              <a:rPr lang="en-GB" sz="2400" dirty="0">
                <a:latin typeface="Avenir Light" panose="020B0402020203020204" pitchFamily="34" charset="77"/>
              </a:rPr>
              <a:t>added value of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Avenir Light" panose="020B0402020203020204" pitchFamily="34" charset="77"/>
              </a:rPr>
              <a:t>Improvements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 expected on the </a:t>
            </a:r>
            <a:r>
              <a:rPr lang="en-GB" sz="2400" dirty="0">
                <a:latin typeface="Avenir Light" panose="020B0402020203020204" pitchFamily="34" charset="77"/>
              </a:rPr>
              <a:t>signal-to-noise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accent5">
                  <a:lumMod val="50000"/>
                </a:schemeClr>
              </a:solidFill>
              <a:latin typeface="Avenir Light" panose="020B040202020302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A </a:t>
            </a:r>
            <a:r>
              <a:rPr lang="en-GB" sz="2400" dirty="0">
                <a:latin typeface="Avenir Light" panose="020B0402020203020204" pitchFamily="34" charset="77"/>
              </a:rPr>
              <a:t>super-resolution model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will be developed with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NorCPM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 via a </a:t>
            </a:r>
            <a:r>
              <a:rPr lang="en-GB" sz="2400" dirty="0">
                <a:latin typeface="Avenir Light" panose="020B0402020203020204" pitchFamily="34" charset="77"/>
              </a:rPr>
              <a:t>machine-learned emulator of the HR in the LR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version</a:t>
            </a:r>
          </a:p>
        </p:txBody>
      </p:sp>
    </p:spTree>
    <p:extLst>
      <p:ext uri="{BB962C8B-B14F-4D97-AF65-F5344CB8AC3E}">
        <p14:creationId xmlns:p14="http://schemas.microsoft.com/office/powerpoint/2010/main" val="146644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68C996-4478-0841-99AD-4A8F8BDBE70A}"/>
              </a:ext>
            </a:extLst>
          </p:cNvPr>
          <p:cNvSpPr txBox="1"/>
          <p:nvPr/>
        </p:nvSpPr>
        <p:spPr>
          <a:xfrm>
            <a:off x="240750" y="1941986"/>
            <a:ext cx="33666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>
                <a:effectLst/>
                <a:latin typeface="Avenir Medium" panose="02000503020000020003" pitchFamily="2" charset="0"/>
              </a:rPr>
              <a:t>VHR Predictions</a:t>
            </a:r>
            <a:endParaRPr lang="en-GB" sz="2600" dirty="0">
              <a:latin typeface="Avenir Medium" panose="0200050302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F7742D-DADD-1E40-873E-5D9BD56959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69" b="78632"/>
          <a:stretch/>
        </p:blipFill>
        <p:spPr>
          <a:xfrm>
            <a:off x="0" y="744255"/>
            <a:ext cx="12192000" cy="847089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6588FA38-68AC-CA40-994B-4DA2EBE75071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957AD8-C756-8840-8616-5FF4154B6194}"/>
              </a:ext>
            </a:extLst>
          </p:cNvPr>
          <p:cNvSpPr txBox="1"/>
          <p:nvPr/>
        </p:nvSpPr>
        <p:spPr>
          <a:xfrm>
            <a:off x="794395" y="159381"/>
            <a:ext cx="110352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Medium" panose="02000503020000020003" pitchFamily="2" charset="0"/>
              </a:rPr>
              <a:t>Task 2.3 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Performing/evaluating new set of improved S2D predictions </a:t>
            </a:r>
          </a:p>
          <a:p>
            <a:endParaRPr lang="en-GB" sz="2800" dirty="0">
              <a:solidFill>
                <a:schemeClr val="accent5">
                  <a:lumMod val="75000"/>
                </a:schemeClr>
              </a:solidFill>
              <a:effectLst/>
              <a:latin typeface="Avenir Light" panose="020B0402020203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B3878-2352-6447-A6D2-2721A175E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60" y="2341886"/>
            <a:ext cx="3060785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6AB530-5D0D-0C43-B1CF-E6E676631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282" t="15350" r="10999" b="17703"/>
          <a:stretch/>
        </p:blipFill>
        <p:spPr>
          <a:xfrm>
            <a:off x="8029391" y="2476874"/>
            <a:ext cx="3953342" cy="2575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B0E007-9A22-8A4E-9912-A88DF2E22C23}"/>
              </a:ext>
            </a:extLst>
          </p:cNvPr>
          <p:cNvSpPr txBox="1"/>
          <p:nvPr/>
        </p:nvSpPr>
        <p:spPr>
          <a:xfrm>
            <a:off x="8168957" y="1941986"/>
            <a:ext cx="4354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effectLst/>
                <a:latin typeface="Avenir Medium" panose="02000503020000020003" pitchFamily="2" charset="0"/>
              </a:rPr>
              <a:t>Supermodel Predictions</a:t>
            </a:r>
            <a:endParaRPr lang="en-GB" sz="2600" dirty="0">
              <a:latin typeface="Avenir Medium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ADB21-FB7A-F443-8359-896D611C46B2}"/>
              </a:ext>
            </a:extLst>
          </p:cNvPr>
          <p:cNvSpPr txBox="1"/>
          <p:nvPr/>
        </p:nvSpPr>
        <p:spPr>
          <a:xfrm>
            <a:off x="3711316" y="2236994"/>
            <a:ext cx="413913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600" dirty="0">
                <a:effectLst/>
                <a:latin typeface="Avenir Medium" panose="02000503020000020003" pitchFamily="2" charset="0"/>
              </a:rPr>
              <a:t>Flux-corrected Predictions</a:t>
            </a:r>
            <a:endParaRPr lang="en-GB" sz="2600" dirty="0">
              <a:latin typeface="Avenir Medium" panose="02000503020000020003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66D321-8B50-DD4C-A7F6-6484AAB0A9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690" b="33546"/>
          <a:stretch/>
        </p:blipFill>
        <p:spPr>
          <a:xfrm>
            <a:off x="4206824" y="2712687"/>
            <a:ext cx="3239015" cy="32051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0B3FC9-6213-3F45-BDC1-8827F6DB6917}"/>
              </a:ext>
            </a:extLst>
          </p:cNvPr>
          <p:cNvSpPr txBox="1"/>
          <p:nvPr/>
        </p:nvSpPr>
        <p:spPr>
          <a:xfrm>
            <a:off x="3032378" y="6082643"/>
            <a:ext cx="629390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2800" dirty="0">
                <a:solidFill>
                  <a:schemeClr val="accent5">
                    <a:lumMod val="75000"/>
                  </a:schemeClr>
                </a:solidFill>
                <a:effectLst/>
                <a:latin typeface="Avenir Light" panose="020B0402020203020204" pitchFamily="34" charset="77"/>
              </a:rPr>
              <a:t>Will jointly contribute to other WPs</a:t>
            </a:r>
          </a:p>
        </p:txBody>
      </p:sp>
    </p:spTree>
    <p:extLst>
      <p:ext uri="{BB962C8B-B14F-4D97-AF65-F5344CB8AC3E}">
        <p14:creationId xmlns:p14="http://schemas.microsoft.com/office/powerpoint/2010/main" val="293436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49"/>
          <a:stretch/>
        </p:blipFill>
        <p:spPr>
          <a:xfrm>
            <a:off x="0" y="219951"/>
            <a:ext cx="12192000" cy="2198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A2780E-8963-E947-96A5-ECD7FC6DCD9F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414D6E-30F6-4F42-B6F1-625D31E8D173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ACF40542-199F-1043-82BB-A8BAB684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4739A3-D05F-8C41-95B2-5E8E757D6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51FAE085-11F0-C145-940B-3FC65053AA58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C960567-C409-CA4D-A03A-82BA7756AA6C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6524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75"/>
          <a:stretch/>
        </p:blipFill>
        <p:spPr>
          <a:xfrm>
            <a:off x="0" y="219951"/>
            <a:ext cx="12192000" cy="2979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A2780E-8963-E947-96A5-ECD7FC6DCD9F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414D6E-30F6-4F42-B6F1-625D31E8D173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ACF40542-199F-1043-82BB-A8BAB684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4739A3-D05F-8C41-95B2-5E8E757D6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51FAE085-11F0-C145-940B-3FC65053AA58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C960567-C409-CA4D-A03A-82BA7756AA6C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09A9AB8D-DDBB-B24B-B6DF-EA9232B20876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29109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71"/>
          <a:stretch/>
        </p:blipFill>
        <p:spPr>
          <a:xfrm>
            <a:off x="0" y="219951"/>
            <a:ext cx="12192000" cy="383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A2780E-8963-E947-96A5-ECD7FC6DCD9F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414D6E-30F6-4F42-B6F1-625D31E8D173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ACF40542-199F-1043-82BB-A8BAB684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4739A3-D05F-8C41-95B2-5E8E757D6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51FAE085-11F0-C145-940B-3FC65053AA58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C960567-C409-CA4D-A03A-82BA7756AA6C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09A9AB8D-DDBB-B24B-B6DF-EA9232B20876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F6FAFB74-2A79-F043-9F54-B742B1CB4A5A}"/>
              </a:ext>
            </a:extLst>
          </p:cNvPr>
          <p:cNvSpPr/>
          <p:nvPr/>
        </p:nvSpPr>
        <p:spPr>
          <a:xfrm>
            <a:off x="791570" y="3259157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77613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71"/>
          <a:stretch/>
        </p:blipFill>
        <p:spPr>
          <a:xfrm>
            <a:off x="0" y="219951"/>
            <a:ext cx="12192000" cy="383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A2780E-8963-E947-96A5-ECD7FC6DCD9F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414D6E-30F6-4F42-B6F1-625D31E8D173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ACF40542-199F-1043-82BB-A8BAB684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4739A3-D05F-8C41-95B2-5E8E757D6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51FAE085-11F0-C145-940B-3FC65053AA58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C960567-C409-CA4D-A03A-82BA7756AA6C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09A9AB8D-DDBB-B24B-B6DF-EA9232B20876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F6FAFB74-2A79-F043-9F54-B742B1CB4A5A}"/>
              </a:ext>
            </a:extLst>
          </p:cNvPr>
          <p:cNvSpPr/>
          <p:nvPr/>
        </p:nvSpPr>
        <p:spPr>
          <a:xfrm>
            <a:off x="791570" y="3259157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0FAFE-72CE-2544-BB21-1C35400FBD03}"/>
              </a:ext>
            </a:extLst>
          </p:cNvPr>
          <p:cNvSpPr txBox="1"/>
          <p:nvPr/>
        </p:nvSpPr>
        <p:spPr>
          <a:xfrm>
            <a:off x="1141233" y="4283225"/>
            <a:ext cx="10267985" cy="446276"/>
          </a:xfrm>
          <a:prstGeom prst="rect">
            <a:avLst/>
          </a:prstGeom>
          <a:solidFill>
            <a:schemeClr val="accent3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2300" dirty="0">
                <a:solidFill>
                  <a:schemeClr val="bg1"/>
                </a:solidFill>
                <a:effectLst/>
                <a:latin typeface="Avenir Light" panose="020B0402020203020204" pitchFamily="34" charset="77"/>
              </a:rPr>
              <a:t>Improving the quality and usability of near-term climate information</a:t>
            </a:r>
          </a:p>
        </p:txBody>
      </p:sp>
    </p:spTree>
    <p:extLst>
      <p:ext uri="{BB962C8B-B14F-4D97-AF65-F5344CB8AC3E}">
        <p14:creationId xmlns:p14="http://schemas.microsoft.com/office/powerpoint/2010/main" val="164530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F89E8B-D501-8242-81C6-A53F92DAA950}"/>
              </a:ext>
            </a:extLst>
          </p:cNvPr>
          <p:cNvSpPr/>
          <p:nvPr/>
        </p:nvSpPr>
        <p:spPr>
          <a:xfrm>
            <a:off x="744795" y="589935"/>
            <a:ext cx="10832690" cy="12093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57350-8C92-9149-920F-5BC32D1D9837}"/>
              </a:ext>
            </a:extLst>
          </p:cNvPr>
          <p:cNvSpPr txBox="1"/>
          <p:nvPr/>
        </p:nvSpPr>
        <p:spPr>
          <a:xfrm>
            <a:off x="833283" y="687259"/>
            <a:ext cx="10525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The overarching objective of I4C is 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to </a:t>
            </a:r>
            <a:r>
              <a:rPr lang="en-GB" sz="2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venir Book" panose="02000503020000020003" pitchFamily="2" charset="0"/>
              </a:rPr>
              <a:t>improve the quality, accessibility and usability of near-term climate information and services at local to regional scales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GB" sz="2000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to strengthen and support end-user adaptation planning and action.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2A75-AF1C-8C4C-9233-1C573187EDBB}"/>
              </a:ext>
            </a:extLst>
          </p:cNvPr>
          <p:cNvSpPr txBox="1"/>
          <p:nvPr/>
        </p:nvSpPr>
        <p:spPr>
          <a:xfrm>
            <a:off x="744795" y="2014611"/>
            <a:ext cx="10311581" cy="389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venir Book" panose="02000503020000020003" pitchFamily="2" charset="0"/>
              </a:rPr>
              <a:t>Several specific objectives work towards this overarching goal: </a:t>
            </a:r>
          </a:p>
          <a:p>
            <a:pPr algn="just"/>
            <a:endParaRPr lang="en-GB" sz="1000" dirty="0">
              <a:effectLst/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Improve understanding and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flow of climate information through knowledge networks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Address persistent shortcomings </a:t>
            </a:r>
            <a:r>
              <a:rPr lang="en-GB" sz="1800" b="1" u="sng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to deliver seasonal to decadal predictions of improved quality</a:t>
            </a:r>
            <a:endParaRPr lang="en-GB" b="1" u="sng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Develop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novel methods to downscale predictions </a:t>
            </a:r>
            <a:r>
              <a:rPr lang="en-GB" sz="1800" dirty="0">
                <a:effectLst/>
                <a:latin typeface="Avenir Book" panose="02000503020000020003" pitchFamily="2" charset="0"/>
              </a:rPr>
              <a:t>to local scales</a:t>
            </a:r>
            <a:endParaRPr lang="en-GB" dirty="0"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</a:rPr>
              <a:t>An 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i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mproved assessment of hazards</a:t>
            </a:r>
            <a:r>
              <a:rPr lang="en-GB" sz="1800" dirty="0">
                <a:effectLst/>
                <a:latin typeface="Avenir Book" panose="02000503020000020003" pitchFamily="2" charset="0"/>
              </a:rPr>
              <a:t> translated into usable information for local risk assessments</a:t>
            </a:r>
            <a:endParaRPr lang="en-GB" dirty="0"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Make advances towards the goal of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end-to-end seamless climate services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Through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transdisciplinary co-production approaches develop fit-for- purpose </a:t>
            </a:r>
            <a:r>
              <a:rPr lang="en-GB" sz="1800" dirty="0">
                <a:effectLst/>
                <a:latin typeface="Avenir Book" panose="02000503020000020003" pitchFamily="2" charset="0"/>
              </a:rPr>
              <a:t>"Adaptation support packs" at municipal scales through our so-called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urban Demonstrators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Ensure high impact and visibility through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robust and targeted communication and engagement</a:t>
            </a: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Commit to Open Science through development of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open access tools and exploitation of data/model outputs</a:t>
            </a:r>
            <a:r>
              <a:rPr lang="en-GB" sz="1800" dirty="0">
                <a:effectLst/>
                <a:latin typeface="Avenir Book" panose="02000503020000020003" pitchFamily="2" charset="0"/>
              </a:rPr>
              <a:t> via relevant platforms thereby ensuring improved accessibility and usability of climate knowledge. </a:t>
            </a:r>
            <a:endParaRPr lang="en-GB" dirty="0">
              <a:latin typeface="Avenir Book" panose="02000503020000020003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D8096-4AB8-9544-9219-5D6037A45747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81280269-7DD2-5342-ADC9-FCDDA6FAF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4AD5C7-2D1C-264E-993A-1CBA691EC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177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34"/>
          <a:stretch/>
        </p:blipFill>
        <p:spPr>
          <a:xfrm>
            <a:off x="0" y="219951"/>
            <a:ext cx="12192000" cy="46637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CC96BFC8-7CB0-6349-81E1-E1C3B714AC09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solidFill>
                <a:schemeClr val="accent3"/>
              </a:solidFill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E4F61DC1-6F2A-5E49-987B-9EF1EAA5782E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2B95B295-0571-D544-AE52-DF1CD52665B5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8AE9D106-B7BA-AB4B-847C-BBAFE3D52A66}"/>
              </a:ext>
            </a:extLst>
          </p:cNvPr>
          <p:cNvSpPr/>
          <p:nvPr/>
        </p:nvSpPr>
        <p:spPr>
          <a:xfrm>
            <a:off x="791570" y="3259157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9AE3BE-5B8D-7C48-A6EC-9A0E971213F7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865F7BBD-979B-F14C-985B-C6BDA80C0C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27C9544-949D-C241-A714-81BFB70D0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Pentagon 17">
            <a:extLst>
              <a:ext uri="{FF2B5EF4-FFF2-40B4-BE49-F238E27FC236}">
                <a16:creationId xmlns:a16="http://schemas.microsoft.com/office/drawing/2014/main" id="{24406834-312E-B840-8B37-6E45431EB422}"/>
              </a:ext>
            </a:extLst>
          </p:cNvPr>
          <p:cNvSpPr/>
          <p:nvPr/>
        </p:nvSpPr>
        <p:spPr>
          <a:xfrm>
            <a:off x="819278" y="4097356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714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06"/>
          <a:stretch/>
        </p:blipFill>
        <p:spPr>
          <a:xfrm>
            <a:off x="0" y="219951"/>
            <a:ext cx="12192000" cy="54742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CC96BFC8-7CB0-6349-81E1-E1C3B714AC09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solidFill>
                <a:schemeClr val="accent3"/>
              </a:solidFill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E4F61DC1-6F2A-5E49-987B-9EF1EAA5782E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2B95B295-0571-D544-AE52-DF1CD52665B5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8AE9D106-B7BA-AB4B-847C-BBAFE3D52A66}"/>
              </a:ext>
            </a:extLst>
          </p:cNvPr>
          <p:cNvSpPr/>
          <p:nvPr/>
        </p:nvSpPr>
        <p:spPr>
          <a:xfrm>
            <a:off x="791570" y="3259157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18A3B9CB-1137-364D-9DCE-17BD32991360}"/>
              </a:ext>
            </a:extLst>
          </p:cNvPr>
          <p:cNvSpPr/>
          <p:nvPr/>
        </p:nvSpPr>
        <p:spPr>
          <a:xfrm>
            <a:off x="819278" y="4097356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0A94F548-5A26-CF44-863A-4EB32B8761D8}"/>
              </a:ext>
            </a:extLst>
          </p:cNvPr>
          <p:cNvSpPr/>
          <p:nvPr/>
        </p:nvSpPr>
        <p:spPr>
          <a:xfrm>
            <a:off x="826204" y="4914774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E33070-90C8-AB4C-B38E-17456E05715F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5F89B5E9-7681-0444-B5AD-F503787131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390902-57BC-0245-8018-34B03F6065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892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06"/>
          <a:stretch/>
        </p:blipFill>
        <p:spPr>
          <a:xfrm>
            <a:off x="0" y="219951"/>
            <a:ext cx="12192000" cy="54742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CC96BFC8-7CB0-6349-81E1-E1C3B714AC09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solidFill>
                <a:schemeClr val="accent3"/>
              </a:solidFill>
            </a:endParaRPr>
          </a:p>
        </p:txBody>
      </p:sp>
      <p:sp>
        <p:nvSpPr>
          <p:cNvPr id="14" name="Pentagon 13">
            <a:extLst>
              <a:ext uri="{FF2B5EF4-FFF2-40B4-BE49-F238E27FC236}">
                <a16:creationId xmlns:a16="http://schemas.microsoft.com/office/drawing/2014/main" id="{E4F61DC1-6F2A-5E49-987B-9EF1EAA5782E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6" name="Pentagon 15">
            <a:extLst>
              <a:ext uri="{FF2B5EF4-FFF2-40B4-BE49-F238E27FC236}">
                <a16:creationId xmlns:a16="http://schemas.microsoft.com/office/drawing/2014/main" id="{2B95B295-0571-D544-AE52-DF1CD52665B5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8AE9D106-B7BA-AB4B-847C-BBAFE3D52A66}"/>
              </a:ext>
            </a:extLst>
          </p:cNvPr>
          <p:cNvSpPr/>
          <p:nvPr/>
        </p:nvSpPr>
        <p:spPr>
          <a:xfrm>
            <a:off x="791570" y="3259157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18A3B9CB-1137-364D-9DCE-17BD32991360}"/>
              </a:ext>
            </a:extLst>
          </p:cNvPr>
          <p:cNvSpPr/>
          <p:nvPr/>
        </p:nvSpPr>
        <p:spPr>
          <a:xfrm>
            <a:off x="819278" y="4097356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0A94F548-5A26-CF44-863A-4EB32B8761D8}"/>
              </a:ext>
            </a:extLst>
          </p:cNvPr>
          <p:cNvSpPr/>
          <p:nvPr/>
        </p:nvSpPr>
        <p:spPr>
          <a:xfrm>
            <a:off x="826204" y="4914774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4D8538-6A01-A046-8545-FEFDFC3E339A}"/>
              </a:ext>
            </a:extLst>
          </p:cNvPr>
          <p:cNvSpPr txBox="1"/>
          <p:nvPr/>
        </p:nvSpPr>
        <p:spPr>
          <a:xfrm>
            <a:off x="2407298" y="5960743"/>
            <a:ext cx="7397879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dirty="0">
                <a:latin typeface="Avenir Light" panose="020B0402020203020204" pitchFamily="34" charset="77"/>
              </a:rPr>
              <a:t>I</a:t>
            </a:r>
            <a:r>
              <a:rPr lang="en-GB" sz="2000" dirty="0">
                <a:effectLst/>
                <a:latin typeface="Avenir Light" panose="020B0402020203020204" pitchFamily="34" charset="77"/>
              </a:rPr>
              <a:t>mproved final value chain to transform data to information, </a:t>
            </a:r>
          </a:p>
          <a:p>
            <a:pPr algn="ctr"/>
            <a:r>
              <a:rPr lang="en-GB" sz="2000" dirty="0">
                <a:effectLst/>
                <a:latin typeface="Avenir Light" panose="020B0402020203020204" pitchFamily="34" charset="77"/>
              </a:rPr>
              <a:t>information to knowledge and knowledge to action</a:t>
            </a:r>
            <a:endParaRPr lang="en-GB" sz="2000" dirty="0">
              <a:latin typeface="Avenir Light" panose="020B0402020203020204" pitchFamily="34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4D648E-9BF1-FD43-A81F-DC938485401C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3428B921-FDAF-1F4D-97C9-1B395B5F5C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8E27A4-E699-E24A-B2A8-C253195D3C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0983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F89E8B-D501-8242-81C6-A53F92DAA950}"/>
              </a:ext>
            </a:extLst>
          </p:cNvPr>
          <p:cNvSpPr/>
          <p:nvPr/>
        </p:nvSpPr>
        <p:spPr>
          <a:xfrm>
            <a:off x="744795" y="589935"/>
            <a:ext cx="10832690" cy="12093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57350-8C92-9149-920F-5BC32D1D9837}"/>
              </a:ext>
            </a:extLst>
          </p:cNvPr>
          <p:cNvSpPr txBox="1"/>
          <p:nvPr/>
        </p:nvSpPr>
        <p:spPr>
          <a:xfrm>
            <a:off x="833283" y="687259"/>
            <a:ext cx="10525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The overarching objective of I4C is 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to </a:t>
            </a:r>
            <a:r>
              <a:rPr lang="en-GB" sz="2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venir Book" panose="02000503020000020003" pitchFamily="2" charset="0"/>
              </a:rPr>
              <a:t>improve the quality, accessibility and usability of near-term climate information and services at local to regional scales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GB" sz="2000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to strengthen and support end-user adaptation planning and action.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2A75-AF1C-8C4C-9233-1C573187EDBB}"/>
              </a:ext>
            </a:extLst>
          </p:cNvPr>
          <p:cNvSpPr txBox="1"/>
          <p:nvPr/>
        </p:nvSpPr>
        <p:spPr>
          <a:xfrm>
            <a:off x="744795" y="2014611"/>
            <a:ext cx="10311581" cy="389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venir Book" panose="02000503020000020003" pitchFamily="2" charset="0"/>
              </a:rPr>
              <a:t>Several specific objectives work towards this overarching goal: </a:t>
            </a:r>
          </a:p>
          <a:p>
            <a:pPr algn="just"/>
            <a:endParaRPr lang="en-GB" sz="1000" dirty="0">
              <a:effectLst/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Improve understanding and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flow of climate information through knowledge networks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Address persistent shortcomings </a:t>
            </a:r>
            <a:r>
              <a:rPr lang="en-GB" sz="1800" b="1" u="sng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to deliver seasonal to decadal predictions of improved quality</a:t>
            </a:r>
            <a:endParaRPr lang="en-GB" b="1" u="sng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solidFill>
                  <a:schemeClr val="accent3"/>
                </a:solidFill>
                <a:effectLst/>
                <a:latin typeface="Avenir Book" panose="02000503020000020003" pitchFamily="2" charset="0"/>
              </a:rPr>
              <a:t>Develop novel methods to downscale predictions to local scales</a:t>
            </a:r>
            <a:endParaRPr lang="en-GB" dirty="0">
              <a:solidFill>
                <a:schemeClr val="accent3"/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dirty="0">
                <a:solidFill>
                  <a:schemeClr val="accent3"/>
                </a:solidFill>
                <a:latin typeface="Avenir Book" panose="02000503020000020003" pitchFamily="2" charset="0"/>
              </a:rPr>
              <a:t>An i</a:t>
            </a:r>
            <a:r>
              <a:rPr lang="en-GB" sz="1800" dirty="0">
                <a:solidFill>
                  <a:schemeClr val="accent3"/>
                </a:solidFill>
                <a:effectLst/>
                <a:latin typeface="Avenir Book" panose="02000503020000020003" pitchFamily="2" charset="0"/>
              </a:rPr>
              <a:t>mproved assessment of hazards translated into usable information for local risk assessments</a:t>
            </a:r>
            <a:endParaRPr lang="en-GB" dirty="0">
              <a:solidFill>
                <a:schemeClr val="accent3"/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solidFill>
                  <a:schemeClr val="accent3"/>
                </a:solidFill>
                <a:effectLst/>
                <a:latin typeface="Avenir Book" panose="02000503020000020003" pitchFamily="2" charset="0"/>
              </a:rPr>
              <a:t>Make advances towards the goal of end-to-end seamless climate services</a:t>
            </a:r>
            <a:endParaRPr lang="en-GB" dirty="0">
              <a:solidFill>
                <a:schemeClr val="accent3"/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solidFill>
                  <a:schemeClr val="accent3"/>
                </a:solidFill>
                <a:effectLst/>
                <a:latin typeface="Avenir Book" panose="02000503020000020003" pitchFamily="2" charset="0"/>
              </a:rPr>
              <a:t>Through transdisciplinary co-production approaches develop fit-for- purpose "Adaptation support packs" at municipal scales through our so-called urban Demonstrators</a:t>
            </a:r>
            <a:endParaRPr lang="en-GB" dirty="0">
              <a:solidFill>
                <a:schemeClr val="accent3"/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solidFill>
                  <a:schemeClr val="accent3"/>
                </a:solidFill>
                <a:effectLst/>
                <a:latin typeface="Avenir Book" panose="02000503020000020003" pitchFamily="2" charset="0"/>
              </a:rPr>
              <a:t>Ensure high impact and visibility through robust and targeted communication and engagement</a:t>
            </a: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Commit to Open Science through development of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open access tools and exploitation of data/model outputs</a:t>
            </a:r>
            <a:r>
              <a:rPr lang="en-GB" sz="1800" dirty="0">
                <a:effectLst/>
                <a:latin typeface="Avenir Book" panose="02000503020000020003" pitchFamily="2" charset="0"/>
              </a:rPr>
              <a:t> via relevant platforms thereby ensuring improved accessibility and usability of climate knowledge. </a:t>
            </a:r>
            <a:endParaRPr lang="en-GB" dirty="0">
              <a:latin typeface="Avenir Book" panose="02000503020000020003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33817E-D152-6D40-B975-704042691AE6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0C11818E-EF0C-734D-8DBE-7AD40A34A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E9D4C8-C7FD-D341-AF18-43266C0E15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424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F89E8B-D501-8242-81C6-A53F92DAA950}"/>
              </a:ext>
            </a:extLst>
          </p:cNvPr>
          <p:cNvSpPr/>
          <p:nvPr/>
        </p:nvSpPr>
        <p:spPr>
          <a:xfrm>
            <a:off x="744795" y="589935"/>
            <a:ext cx="10832690" cy="12093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57350-8C92-9149-920F-5BC32D1D9837}"/>
              </a:ext>
            </a:extLst>
          </p:cNvPr>
          <p:cNvSpPr txBox="1"/>
          <p:nvPr/>
        </p:nvSpPr>
        <p:spPr>
          <a:xfrm>
            <a:off x="833283" y="687259"/>
            <a:ext cx="10525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The overarching objective of I4C is 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to </a:t>
            </a:r>
            <a:r>
              <a:rPr lang="en-GB" sz="2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Avenir Book" panose="02000503020000020003" pitchFamily="2" charset="0"/>
              </a:rPr>
              <a:t>improve the quality, accessibility and usability of near-term climate information and services at local to regional scales</a:t>
            </a:r>
            <a:r>
              <a:rPr lang="en-GB" sz="2000" b="1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GB" sz="2000" i="1" dirty="0">
                <a:solidFill>
                  <a:schemeClr val="bg1"/>
                </a:solidFill>
                <a:effectLst/>
                <a:latin typeface="Avenir Book" panose="02000503020000020003" pitchFamily="2" charset="0"/>
              </a:rPr>
              <a:t>to strengthen and support end-user adaptation planning and action.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2A75-AF1C-8C4C-9233-1C573187EDBB}"/>
              </a:ext>
            </a:extLst>
          </p:cNvPr>
          <p:cNvSpPr txBox="1"/>
          <p:nvPr/>
        </p:nvSpPr>
        <p:spPr>
          <a:xfrm>
            <a:off x="744795" y="2284043"/>
            <a:ext cx="6051790" cy="300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GB" sz="1000" dirty="0">
              <a:effectLst/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Improve understanding and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flow of climate information through knowledge networks</a:t>
            </a:r>
            <a:endParaRPr lang="en-GB" sz="1800" dirty="0">
              <a:effectLst/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/>
            </a:pPr>
            <a:r>
              <a:rPr lang="en-GB" sz="1800" dirty="0">
                <a:effectLst/>
                <a:latin typeface="Avenir Book" panose="02000503020000020003" pitchFamily="2" charset="0"/>
              </a:rPr>
              <a:t>Address persistent shortcomings </a:t>
            </a:r>
            <a:r>
              <a:rPr lang="en-GB" sz="1800" b="1" u="sng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to deliver seasonal to decadal predictions of improved quality</a:t>
            </a:r>
            <a:endParaRPr lang="en-GB" b="1" u="sng" dirty="0">
              <a:solidFill>
                <a:schemeClr val="accent5">
                  <a:lumMod val="75000"/>
                </a:schemeClr>
              </a:solidFill>
              <a:latin typeface="Avenir Book" panose="02000503020000020003" pitchFamily="2" charset="0"/>
            </a:endParaRPr>
          </a:p>
          <a:p>
            <a:pPr marL="342900" indent="-342900" algn="just">
              <a:lnSpc>
                <a:spcPts val="2400"/>
              </a:lnSpc>
              <a:buFont typeface="+mj-lt"/>
              <a:buAutoNum type="arabicPeriod" startAt="8"/>
            </a:pPr>
            <a:r>
              <a:rPr lang="en-GB" sz="1800" dirty="0">
                <a:effectLst/>
                <a:latin typeface="Avenir Book" panose="02000503020000020003" pitchFamily="2" charset="0"/>
              </a:rPr>
              <a:t>Commit to Open Science through development of </a:t>
            </a:r>
            <a:r>
              <a:rPr lang="en-GB" sz="1800" dirty="0">
                <a:solidFill>
                  <a:schemeClr val="accent5">
                    <a:lumMod val="75000"/>
                  </a:schemeClr>
                </a:solidFill>
                <a:effectLst/>
                <a:latin typeface="Avenir Book" panose="02000503020000020003" pitchFamily="2" charset="0"/>
              </a:rPr>
              <a:t>open access tools and exploitation of data/model outputs</a:t>
            </a:r>
            <a:r>
              <a:rPr lang="en-GB" sz="1800" dirty="0">
                <a:effectLst/>
                <a:latin typeface="Avenir Book" panose="02000503020000020003" pitchFamily="2" charset="0"/>
              </a:rPr>
              <a:t> via relevant platforms thereby ensuring improved accessibility and usability of climate knowledge. </a:t>
            </a:r>
            <a:endParaRPr lang="en-GB" dirty="0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EC87D-6356-9549-8078-E13C85E7629E}"/>
              </a:ext>
            </a:extLst>
          </p:cNvPr>
          <p:cNvSpPr txBox="1"/>
          <p:nvPr/>
        </p:nvSpPr>
        <p:spPr>
          <a:xfrm>
            <a:off x="744795" y="2014611"/>
            <a:ext cx="1031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Avenir Book" panose="02000503020000020003" pitchFamily="2" charset="0"/>
              </a:rPr>
              <a:t>Several specific objectives work towards this overarching goal:</a:t>
            </a:r>
            <a:endParaRPr lang="en-GB" dirty="0">
              <a:latin typeface="Avenir Book" panose="02000503020000020003" pitchFamily="2" charset="0"/>
            </a:endParaRPr>
          </a:p>
        </p:txBody>
      </p:sp>
      <p:pic>
        <p:nvPicPr>
          <p:cNvPr id="1026" name="Picture 2" descr="EC-Earth – EC-Earth a Global Climate Model">
            <a:extLst>
              <a:ext uri="{FF2B5EF4-FFF2-40B4-BE49-F238E27FC236}">
                <a16:creationId xmlns:a16="http://schemas.microsoft.com/office/drawing/2014/main" id="{B05894F1-21D2-1C46-8695-A6ABCF7F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85" y="5534814"/>
            <a:ext cx="2586176" cy="104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58EDD2-653B-E145-8A91-766E14DDAA0D}"/>
              </a:ext>
            </a:extLst>
          </p:cNvPr>
          <p:cNvGrpSpPr/>
          <p:nvPr/>
        </p:nvGrpSpPr>
        <p:grpSpPr>
          <a:xfrm>
            <a:off x="7568354" y="2133123"/>
            <a:ext cx="3774290" cy="3759496"/>
            <a:chOff x="7266496" y="2351787"/>
            <a:chExt cx="4334567" cy="4317577"/>
          </a:xfrm>
        </p:grpSpPr>
        <p:pic>
          <p:nvPicPr>
            <p:cNvPr id="9" name="Picture 2" descr="EC-Earth – EC-Earth a Global Climate Model">
              <a:extLst>
                <a:ext uri="{FF2B5EF4-FFF2-40B4-BE49-F238E27FC236}">
                  <a16:creationId xmlns:a16="http://schemas.microsoft.com/office/drawing/2014/main" id="{6D1D437D-B51D-2B48-9FE5-5851F6717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496" y="2351787"/>
              <a:ext cx="4334567" cy="4317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973B9D2-7A8F-694E-B489-29EE3884621E}"/>
                </a:ext>
              </a:extLst>
            </p:cNvPr>
            <p:cNvSpPr/>
            <p:nvPr/>
          </p:nvSpPr>
          <p:spPr>
            <a:xfrm>
              <a:off x="7315200" y="2358036"/>
              <a:ext cx="2121933" cy="1996582"/>
            </a:xfrm>
            <a:custGeom>
              <a:avLst/>
              <a:gdLst>
                <a:gd name="connsiteX0" fmla="*/ 2121933 w 2121933"/>
                <a:gd name="connsiteY0" fmla="*/ 1281910 h 1995055"/>
                <a:gd name="connsiteX1" fmla="*/ 1360662 w 2121933"/>
                <a:gd name="connsiteY1" fmla="*/ 1995055 h 1995055"/>
                <a:gd name="connsiteX2" fmla="*/ 0 w 2121933"/>
                <a:gd name="connsiteY2" fmla="*/ 1771924 h 1995055"/>
                <a:gd name="connsiteX3" fmla="*/ 2121933 w 2121933"/>
                <a:gd name="connsiteY3" fmla="*/ 0 h 1995055"/>
                <a:gd name="connsiteX4" fmla="*/ 2121933 w 2121933"/>
                <a:gd name="connsiteY4" fmla="*/ 1281910 h 1995055"/>
                <a:gd name="connsiteX0" fmla="*/ 2121933 w 2121933"/>
                <a:gd name="connsiteY0" fmla="*/ 1281910 h 1995055"/>
                <a:gd name="connsiteX1" fmla="*/ 1360662 w 2121933"/>
                <a:gd name="connsiteY1" fmla="*/ 1995055 h 1995055"/>
                <a:gd name="connsiteX2" fmla="*/ 0 w 2121933"/>
                <a:gd name="connsiteY2" fmla="*/ 1771924 h 1995055"/>
                <a:gd name="connsiteX3" fmla="*/ 2121933 w 2121933"/>
                <a:gd name="connsiteY3" fmla="*/ 0 h 1995055"/>
                <a:gd name="connsiteX4" fmla="*/ 2121933 w 2121933"/>
                <a:gd name="connsiteY4" fmla="*/ 1281910 h 1995055"/>
                <a:gd name="connsiteX0" fmla="*/ 2121933 w 2121933"/>
                <a:gd name="connsiteY0" fmla="*/ 1309872 h 2023017"/>
                <a:gd name="connsiteX1" fmla="*/ 1360662 w 2121933"/>
                <a:gd name="connsiteY1" fmla="*/ 2023017 h 2023017"/>
                <a:gd name="connsiteX2" fmla="*/ 0 w 2121933"/>
                <a:gd name="connsiteY2" fmla="*/ 1799886 h 2023017"/>
                <a:gd name="connsiteX3" fmla="*/ 2121933 w 2121933"/>
                <a:gd name="connsiteY3" fmla="*/ 27962 h 2023017"/>
                <a:gd name="connsiteX4" fmla="*/ 2121933 w 2121933"/>
                <a:gd name="connsiteY4" fmla="*/ 1309872 h 2023017"/>
                <a:gd name="connsiteX0" fmla="*/ 2121933 w 2121933"/>
                <a:gd name="connsiteY0" fmla="*/ 1282207 h 1995352"/>
                <a:gd name="connsiteX1" fmla="*/ 1360662 w 2121933"/>
                <a:gd name="connsiteY1" fmla="*/ 1995352 h 1995352"/>
                <a:gd name="connsiteX2" fmla="*/ 0 w 2121933"/>
                <a:gd name="connsiteY2" fmla="*/ 1772221 h 1995352"/>
                <a:gd name="connsiteX3" fmla="*/ 2121933 w 2121933"/>
                <a:gd name="connsiteY3" fmla="*/ 297 h 1995352"/>
                <a:gd name="connsiteX4" fmla="*/ 2121933 w 2121933"/>
                <a:gd name="connsiteY4" fmla="*/ 1282207 h 1995352"/>
                <a:gd name="connsiteX0" fmla="*/ 2121933 w 2121933"/>
                <a:gd name="connsiteY0" fmla="*/ 1283396 h 1996541"/>
                <a:gd name="connsiteX1" fmla="*/ 1360662 w 2121933"/>
                <a:gd name="connsiteY1" fmla="*/ 1996541 h 1996541"/>
                <a:gd name="connsiteX2" fmla="*/ 0 w 2121933"/>
                <a:gd name="connsiteY2" fmla="*/ 1773410 h 1996541"/>
                <a:gd name="connsiteX3" fmla="*/ 2121933 w 2121933"/>
                <a:gd name="connsiteY3" fmla="*/ 1486 h 1996541"/>
                <a:gd name="connsiteX4" fmla="*/ 2121933 w 2121933"/>
                <a:gd name="connsiteY4" fmla="*/ 1283396 h 1996541"/>
                <a:gd name="connsiteX0" fmla="*/ 2121933 w 2121933"/>
                <a:gd name="connsiteY0" fmla="*/ 1283437 h 1996582"/>
                <a:gd name="connsiteX1" fmla="*/ 1360662 w 2121933"/>
                <a:gd name="connsiteY1" fmla="*/ 1996582 h 1996582"/>
                <a:gd name="connsiteX2" fmla="*/ 0 w 2121933"/>
                <a:gd name="connsiteY2" fmla="*/ 1773451 h 1996582"/>
                <a:gd name="connsiteX3" fmla="*/ 2121933 w 2121933"/>
                <a:gd name="connsiteY3" fmla="*/ 1527 h 1996582"/>
                <a:gd name="connsiteX4" fmla="*/ 2121933 w 2121933"/>
                <a:gd name="connsiteY4" fmla="*/ 1283437 h 1996582"/>
                <a:gd name="connsiteX0" fmla="*/ 2121933 w 2121933"/>
                <a:gd name="connsiteY0" fmla="*/ 1283437 h 1996582"/>
                <a:gd name="connsiteX1" fmla="*/ 1360662 w 2121933"/>
                <a:gd name="connsiteY1" fmla="*/ 1996582 h 1996582"/>
                <a:gd name="connsiteX2" fmla="*/ 0 w 2121933"/>
                <a:gd name="connsiteY2" fmla="*/ 1773451 h 1996582"/>
                <a:gd name="connsiteX3" fmla="*/ 2121933 w 2121933"/>
                <a:gd name="connsiteY3" fmla="*/ 1527 h 1996582"/>
                <a:gd name="connsiteX4" fmla="*/ 2121933 w 2121933"/>
                <a:gd name="connsiteY4" fmla="*/ 1283437 h 1996582"/>
                <a:gd name="connsiteX0" fmla="*/ 2121933 w 2121933"/>
                <a:gd name="connsiteY0" fmla="*/ 1283437 h 1996582"/>
                <a:gd name="connsiteX1" fmla="*/ 1360662 w 2121933"/>
                <a:gd name="connsiteY1" fmla="*/ 1996582 h 1996582"/>
                <a:gd name="connsiteX2" fmla="*/ 0 w 2121933"/>
                <a:gd name="connsiteY2" fmla="*/ 1773451 h 1996582"/>
                <a:gd name="connsiteX3" fmla="*/ 2121933 w 2121933"/>
                <a:gd name="connsiteY3" fmla="*/ 1527 h 1996582"/>
                <a:gd name="connsiteX4" fmla="*/ 2121933 w 2121933"/>
                <a:gd name="connsiteY4" fmla="*/ 1283437 h 199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1933" h="1996582">
                  <a:moveTo>
                    <a:pt x="2121933" y="1283437"/>
                  </a:moveTo>
                  <a:cubicBezTo>
                    <a:pt x="1824425" y="1315521"/>
                    <a:pt x="1395663" y="1531361"/>
                    <a:pt x="1360662" y="1996582"/>
                  </a:cubicBezTo>
                  <a:lnTo>
                    <a:pt x="0" y="1773451"/>
                  </a:lnTo>
                  <a:cubicBezTo>
                    <a:pt x="239173" y="395289"/>
                    <a:pt x="1537125" y="-29099"/>
                    <a:pt x="2121933" y="1527"/>
                  </a:cubicBezTo>
                  <a:cubicBezTo>
                    <a:pt x="2120475" y="433206"/>
                    <a:pt x="2119016" y="864884"/>
                    <a:pt x="2121933" y="128343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>
                <a:highlight>
                  <a:srgbClr val="000000"/>
                </a:highligh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80D643-64AD-4C45-8146-D9DB3FA6CB5F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D1D7A7C3-A421-9540-A0B6-3751D9441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7BC810-871F-524E-B87F-27057BD297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8F0241D-2669-4B48-927C-45D8BE5A306D}"/>
              </a:ext>
            </a:extLst>
          </p:cNvPr>
          <p:cNvSpPr txBox="1"/>
          <p:nvPr/>
        </p:nvSpPr>
        <p:spPr>
          <a:xfrm>
            <a:off x="7892847" y="5930362"/>
            <a:ext cx="474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613E81"/>
                </a:solidFill>
                <a:effectLst/>
                <a:latin typeface="Avenir Medium" panose="02000503020000020003" pitchFamily="2" charset="0"/>
              </a:rPr>
              <a:t>4</a:t>
            </a:r>
            <a:endParaRPr lang="en-ES" sz="3600" i="1" dirty="0">
              <a:solidFill>
                <a:srgbClr val="613E8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24F98-ECEA-334D-90DA-0F31EFC53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64" y="536713"/>
            <a:ext cx="8347776" cy="53583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F32E9C-3715-2343-8902-59753C4A1EAA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B6F4734E-9358-7B42-BC0E-F4D750B40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B34382-E7E9-2941-840B-98082481B2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350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71"/>
          <a:stretch/>
        </p:blipFill>
        <p:spPr>
          <a:xfrm>
            <a:off x="0" y="219951"/>
            <a:ext cx="12192000" cy="383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A2780E-8963-E947-96A5-ECD7FC6DCD9F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414D6E-30F6-4F42-B6F1-625D31E8D173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ACF40542-199F-1043-82BB-A8BAB68468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4739A3-D05F-8C41-95B2-5E8E757D6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Pentagon 7">
            <a:extLst>
              <a:ext uri="{FF2B5EF4-FFF2-40B4-BE49-F238E27FC236}">
                <a16:creationId xmlns:a16="http://schemas.microsoft.com/office/drawing/2014/main" id="{51FAE085-11F0-C145-940B-3FC65053AA58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FC960567-C409-CA4D-A03A-82BA7756AA6C}"/>
              </a:ext>
            </a:extLst>
          </p:cNvPr>
          <p:cNvSpPr/>
          <p:nvPr/>
        </p:nvSpPr>
        <p:spPr>
          <a:xfrm>
            <a:off x="791570" y="16323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  <p:pic>
        <p:nvPicPr>
          <p:cNvPr id="10" name="Picture 2" descr="EC-Earth – EC-Earth a Global Climate Model">
            <a:extLst>
              <a:ext uri="{FF2B5EF4-FFF2-40B4-BE49-F238E27FC236}">
                <a16:creationId xmlns:a16="http://schemas.microsoft.com/office/drawing/2014/main" id="{FB41E0F0-13BD-3642-89B7-4FE92ABF3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61" y="22550"/>
            <a:ext cx="1770761" cy="7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9A9AB8D-DDBB-B24B-B6DF-EA9232B20876}"/>
              </a:ext>
            </a:extLst>
          </p:cNvPr>
          <p:cNvSpPr/>
          <p:nvPr/>
        </p:nvSpPr>
        <p:spPr>
          <a:xfrm>
            <a:off x="791570" y="2443523"/>
            <a:ext cx="11191163" cy="756000"/>
          </a:xfrm>
          <a:prstGeom prst="homePlate">
            <a:avLst>
              <a:gd name="adj" fmla="val 2457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F6FAFB74-2A79-F043-9F54-B742B1CB4A5A}"/>
              </a:ext>
            </a:extLst>
          </p:cNvPr>
          <p:cNvSpPr/>
          <p:nvPr/>
        </p:nvSpPr>
        <p:spPr>
          <a:xfrm>
            <a:off x="791570" y="3259157"/>
            <a:ext cx="11178705" cy="756000"/>
          </a:xfrm>
          <a:prstGeom prst="homePlate">
            <a:avLst>
              <a:gd name="adj" fmla="val 26167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633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32"/>
          <a:stretch/>
        </p:blipFill>
        <p:spPr>
          <a:xfrm>
            <a:off x="0" y="219951"/>
            <a:ext cx="12192000" cy="1371394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81EF7B09-3468-3549-9D86-F25C27CBD1C6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 descr="EC-Earth – EC-Earth a Global Climate Model">
            <a:extLst>
              <a:ext uri="{FF2B5EF4-FFF2-40B4-BE49-F238E27FC236}">
                <a16:creationId xmlns:a16="http://schemas.microsoft.com/office/drawing/2014/main" id="{36C875E1-BBF4-2843-B5F8-D2357E3E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61" y="22550"/>
            <a:ext cx="1770761" cy="7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28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32"/>
          <a:stretch/>
        </p:blipFill>
        <p:spPr>
          <a:xfrm>
            <a:off x="0" y="219951"/>
            <a:ext cx="12192000" cy="1371394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81EF7B09-3468-3549-9D86-F25C27CBD1C6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A28B34-0E82-E342-B7BA-B4246EBA3E96}"/>
              </a:ext>
            </a:extLst>
          </p:cNvPr>
          <p:cNvSpPr txBox="1"/>
          <p:nvPr/>
        </p:nvSpPr>
        <p:spPr>
          <a:xfrm>
            <a:off x="3797189" y="5206557"/>
            <a:ext cx="35779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600" b="1" dirty="0">
                <a:effectLst/>
                <a:latin typeface="Avenir Heavy" panose="02000503020000020003" pitchFamily="2" charset="0"/>
              </a:rPr>
              <a:t>EU Partners Involved</a:t>
            </a:r>
            <a:endParaRPr lang="en-GB" sz="2600" b="1" dirty="0">
              <a:latin typeface="Avenir Heavy" panose="02000503020000020003" pitchFamily="2" charset="0"/>
            </a:endParaRPr>
          </a:p>
        </p:txBody>
      </p:sp>
      <p:pic>
        <p:nvPicPr>
          <p:cNvPr id="6148" name="Picture 4" descr="Universitetet i Bergen | Universitetet i Bergen (UiB)">
            <a:extLst>
              <a:ext uri="{FF2B5EF4-FFF2-40B4-BE49-F238E27FC236}">
                <a16:creationId xmlns:a16="http://schemas.microsoft.com/office/drawing/2014/main" id="{083A7D31-48F0-4B4F-A39E-3D7EEA59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96" y="5953907"/>
            <a:ext cx="2219060" cy="7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nsen Environmental and Remote Sensing Center (NERSC) - EuroGOOS">
            <a:extLst>
              <a:ext uri="{FF2B5EF4-FFF2-40B4-BE49-F238E27FC236}">
                <a16:creationId xmlns:a16="http://schemas.microsoft.com/office/drawing/2014/main" id="{150A5837-D2B4-9948-912A-6DE2BB3F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01" y="4880907"/>
            <a:ext cx="2550618" cy="119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44CA2-2824-F443-8D83-9BD3AC2B2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95" y="5983887"/>
            <a:ext cx="2524797" cy="620501"/>
          </a:xfrm>
          <a:prstGeom prst="rect">
            <a:avLst/>
          </a:prstGeom>
        </p:spPr>
      </p:pic>
      <p:pic>
        <p:nvPicPr>
          <p:cNvPr id="6164" name="Picture 20" descr="PEOPLE WORKING IN SCIROCCO &lt; Scirocco">
            <a:extLst>
              <a:ext uri="{FF2B5EF4-FFF2-40B4-BE49-F238E27FC236}">
                <a16:creationId xmlns:a16="http://schemas.microsoft.com/office/drawing/2014/main" id="{50DE0EDD-69D3-A744-BD90-A0F5D6F7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04" y="5221381"/>
            <a:ext cx="2302317" cy="3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C-Earth – EC-Earth a Global Climate Model">
            <a:extLst>
              <a:ext uri="{FF2B5EF4-FFF2-40B4-BE49-F238E27FC236}">
                <a16:creationId xmlns:a16="http://schemas.microsoft.com/office/drawing/2014/main" id="{36C875E1-BBF4-2843-B5F8-D2357E3E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61" y="22550"/>
            <a:ext cx="1770761" cy="7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03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8045A-AD0A-054E-8B30-D63355507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32"/>
          <a:stretch/>
        </p:blipFill>
        <p:spPr>
          <a:xfrm>
            <a:off x="0" y="219951"/>
            <a:ext cx="12192000" cy="1371394"/>
          </a:xfrm>
          <a:prstGeom prst="rect">
            <a:avLst/>
          </a:prstGeom>
        </p:spPr>
      </p:pic>
      <p:sp>
        <p:nvSpPr>
          <p:cNvPr id="6" name="Pentagon 5">
            <a:extLst>
              <a:ext uri="{FF2B5EF4-FFF2-40B4-BE49-F238E27FC236}">
                <a16:creationId xmlns:a16="http://schemas.microsoft.com/office/drawing/2014/main" id="{81EF7B09-3468-3549-9D86-F25C27CBD1C6}"/>
              </a:ext>
            </a:extLst>
          </p:cNvPr>
          <p:cNvSpPr/>
          <p:nvPr/>
        </p:nvSpPr>
        <p:spPr>
          <a:xfrm>
            <a:off x="791570" y="777922"/>
            <a:ext cx="11191163" cy="805218"/>
          </a:xfrm>
          <a:prstGeom prst="homePlate">
            <a:avLst>
              <a:gd name="adj" fmla="val 2118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2E5C9-70E2-4740-8FDE-C9411E939038}"/>
              </a:ext>
            </a:extLst>
          </p:cNvPr>
          <p:cNvSpPr/>
          <p:nvPr/>
        </p:nvSpPr>
        <p:spPr>
          <a:xfrm>
            <a:off x="10563366" y="22550"/>
            <a:ext cx="1587690" cy="564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B6139-7A89-294F-89F5-8D74600C5ED9}"/>
              </a:ext>
            </a:extLst>
          </p:cNvPr>
          <p:cNvGrpSpPr/>
          <p:nvPr/>
        </p:nvGrpSpPr>
        <p:grpSpPr>
          <a:xfrm>
            <a:off x="9889683" y="5696348"/>
            <a:ext cx="2180489" cy="1143437"/>
            <a:chOff x="8900544" y="5411552"/>
            <a:chExt cx="2542763" cy="1333412"/>
          </a:xfrm>
        </p:grpSpPr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B92B7910-4AEC-9243-85CE-68006CF1CB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5"/>
            <a:stretch/>
          </p:blipFill>
          <p:spPr bwMode="auto">
            <a:xfrm>
              <a:off x="8900544" y="5643253"/>
              <a:ext cx="964480" cy="1101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A4F290-601F-8642-BD29-8CC9EC53B3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0"/>
            <a:stretch/>
          </p:blipFill>
          <p:spPr bwMode="auto">
            <a:xfrm>
              <a:off x="9881418" y="5411552"/>
              <a:ext cx="1561889" cy="110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7A28B34-0E82-E342-B7BA-B4246EBA3E96}"/>
              </a:ext>
            </a:extLst>
          </p:cNvPr>
          <p:cNvSpPr txBox="1"/>
          <p:nvPr/>
        </p:nvSpPr>
        <p:spPr>
          <a:xfrm>
            <a:off x="3797189" y="5206557"/>
            <a:ext cx="35779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600" b="1" dirty="0">
                <a:effectLst/>
                <a:latin typeface="Avenir Heavy" panose="02000503020000020003" pitchFamily="2" charset="0"/>
              </a:rPr>
              <a:t>EU Partners Involved</a:t>
            </a:r>
            <a:endParaRPr lang="en-GB" sz="2600" b="1" dirty="0">
              <a:latin typeface="Avenir Heavy" panose="02000503020000020003" pitchFamily="2" charset="0"/>
            </a:endParaRPr>
          </a:p>
        </p:txBody>
      </p:sp>
      <p:pic>
        <p:nvPicPr>
          <p:cNvPr id="6148" name="Picture 4" descr="Universitetet i Bergen | Universitetet i Bergen (UiB)">
            <a:extLst>
              <a:ext uri="{FF2B5EF4-FFF2-40B4-BE49-F238E27FC236}">
                <a16:creationId xmlns:a16="http://schemas.microsoft.com/office/drawing/2014/main" id="{083A7D31-48F0-4B4F-A39E-3D7EEA596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96" y="5953907"/>
            <a:ext cx="2219060" cy="7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ansen Environmental and Remote Sensing Center (NERSC) - EuroGOOS">
            <a:extLst>
              <a:ext uri="{FF2B5EF4-FFF2-40B4-BE49-F238E27FC236}">
                <a16:creationId xmlns:a16="http://schemas.microsoft.com/office/drawing/2014/main" id="{150A5837-D2B4-9948-912A-6DE2BB3F4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01" y="4880907"/>
            <a:ext cx="2550618" cy="119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F44CA2-2824-F443-8D83-9BD3AC2B2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95" y="5983887"/>
            <a:ext cx="2524797" cy="620501"/>
          </a:xfrm>
          <a:prstGeom prst="rect">
            <a:avLst/>
          </a:prstGeom>
        </p:spPr>
      </p:pic>
      <p:pic>
        <p:nvPicPr>
          <p:cNvPr id="6164" name="Picture 20" descr="PEOPLE WORKING IN SCIROCCO &lt; Scirocco">
            <a:extLst>
              <a:ext uri="{FF2B5EF4-FFF2-40B4-BE49-F238E27FC236}">
                <a16:creationId xmlns:a16="http://schemas.microsoft.com/office/drawing/2014/main" id="{50DE0EDD-69D3-A744-BD90-A0F5D6F77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04" y="5221381"/>
            <a:ext cx="2302317" cy="36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Our structure | National Center for Atmospheric Research">
            <a:extLst>
              <a:ext uri="{FF2B5EF4-FFF2-40B4-BE49-F238E27FC236}">
                <a16:creationId xmlns:a16="http://schemas.microsoft.com/office/drawing/2014/main" id="{69CA53C5-7126-FC41-B6D6-B4A14BDF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64" y="3142519"/>
            <a:ext cx="1784238" cy="47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Academia Sinica">
            <a:extLst>
              <a:ext uri="{FF2B5EF4-FFF2-40B4-BE49-F238E27FC236}">
                <a16:creationId xmlns:a16="http://schemas.microsoft.com/office/drawing/2014/main" id="{2BED7764-3C59-E94A-97B3-D4996DC5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84" y="3072095"/>
            <a:ext cx="1554347" cy="8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Nanjing University - Wikipedia">
            <a:extLst>
              <a:ext uri="{FF2B5EF4-FFF2-40B4-BE49-F238E27FC236}">
                <a16:creationId xmlns:a16="http://schemas.microsoft.com/office/drawing/2014/main" id="{89116B01-3EF8-4F4C-B4BF-FFB8C999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50" y="3096112"/>
            <a:ext cx="688109" cy="86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Downloads | University Brand Guide | Texas A&amp;M University">
            <a:extLst>
              <a:ext uri="{FF2B5EF4-FFF2-40B4-BE49-F238E27FC236}">
                <a16:creationId xmlns:a16="http://schemas.microsoft.com/office/drawing/2014/main" id="{FD168B92-0B1C-9041-BED6-D622B411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87" y="2658911"/>
            <a:ext cx="2359426" cy="188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322737-9926-E443-BFC6-35F4595EB05B}"/>
              </a:ext>
            </a:extLst>
          </p:cNvPr>
          <p:cNvSpPr txBox="1"/>
          <p:nvPr/>
        </p:nvSpPr>
        <p:spPr>
          <a:xfrm>
            <a:off x="534968" y="3192128"/>
            <a:ext cx="2967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rgbClr val="202122"/>
                </a:solidFill>
                <a:effectLst/>
                <a:latin typeface="Avenir Book" panose="02000503020000020003" pitchFamily="2" charset="0"/>
              </a:rPr>
              <a:t>A.M. </a:t>
            </a:r>
            <a:r>
              <a:rPr lang="en-GB" i="0" dirty="0" err="1">
                <a:solidFill>
                  <a:srgbClr val="202122"/>
                </a:solidFill>
                <a:effectLst/>
                <a:latin typeface="Avenir Book" panose="02000503020000020003" pitchFamily="2" charset="0"/>
              </a:rPr>
              <a:t>Obukhov</a:t>
            </a:r>
            <a:r>
              <a:rPr lang="en-GB" i="0" dirty="0">
                <a:solidFill>
                  <a:srgbClr val="202122"/>
                </a:solidFill>
                <a:effectLst/>
                <a:latin typeface="Avenir Book" panose="02000503020000020003" pitchFamily="2" charset="0"/>
              </a:rPr>
              <a:t> Institute of Atmospheric Physics RAS</a:t>
            </a:r>
            <a:endParaRPr lang="en-ES" dirty="0">
              <a:latin typeface="Avenir Book" panose="0200050302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68C996-4478-0841-99AD-4A8F8BDBE70A}"/>
              </a:ext>
            </a:extLst>
          </p:cNvPr>
          <p:cNvSpPr txBox="1"/>
          <p:nvPr/>
        </p:nvSpPr>
        <p:spPr>
          <a:xfrm>
            <a:off x="711664" y="2422250"/>
            <a:ext cx="109107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600" b="1" dirty="0">
                <a:effectLst/>
                <a:latin typeface="Avenir Heavy" panose="02000503020000020003" pitchFamily="2" charset="0"/>
              </a:rPr>
              <a:t>Associated Partners </a:t>
            </a:r>
            <a:r>
              <a:rPr lang="en-GB" sz="2600" dirty="0">
                <a:effectLst/>
                <a:latin typeface="Avenir Book" panose="02000503020000020003" pitchFamily="2" charset="0"/>
              </a:rPr>
              <a:t>(via applications to their national funding agencies)</a:t>
            </a:r>
            <a:endParaRPr lang="en-GB" sz="2600" dirty="0">
              <a:latin typeface="Avenir Book" panose="02000503020000020003" pitchFamily="2" charset="0"/>
            </a:endParaRPr>
          </a:p>
        </p:txBody>
      </p:sp>
      <p:pic>
        <p:nvPicPr>
          <p:cNvPr id="20" name="Picture 2" descr="EC-Earth – EC-Earth a Global Climate Model">
            <a:extLst>
              <a:ext uri="{FF2B5EF4-FFF2-40B4-BE49-F238E27FC236}">
                <a16:creationId xmlns:a16="http://schemas.microsoft.com/office/drawing/2014/main" id="{4A098499-778E-1D4A-ABE2-DFD63C2D4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61" y="22550"/>
            <a:ext cx="1770761" cy="7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059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25383</TotalTime>
  <Words>913</Words>
  <Application>Microsoft Macintosh PowerPoint</Application>
  <PresentationFormat>Widescreen</PresentationFormat>
  <Paragraphs>127</Paragraphs>
  <Slides>22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</vt:lpstr>
      <vt:lpstr>Avenir</vt:lpstr>
      <vt:lpstr>Avenir Book</vt:lpstr>
      <vt:lpstr>Avenir Heavy</vt:lpstr>
      <vt:lpstr>Avenir Light</vt:lpstr>
      <vt:lpstr>Avenir Medium</vt:lpstr>
      <vt:lpstr>Calibri</vt:lpstr>
      <vt:lpstr>Calibri Light</vt:lpstr>
      <vt:lpstr>TimesNewRomanPSMT</vt:lpstr>
      <vt:lpstr>Diseño personalizado</vt:lpstr>
      <vt:lpstr>2_Diseño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Gemma Ribas</dc:creator>
  <cp:lastModifiedBy>Pablo Ortega Montilla</cp:lastModifiedBy>
  <cp:revision>398</cp:revision>
  <dcterms:created xsi:type="dcterms:W3CDTF">2019-06-06T09:57:11Z</dcterms:created>
  <dcterms:modified xsi:type="dcterms:W3CDTF">2022-10-11T14:01:59Z</dcterms:modified>
</cp:coreProperties>
</file>