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9906000" cx="17610125"/>
  <p:notesSz cx="66690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55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B3AEE7E-F2B6-4C90-9725-10A3995AF18F}">
  <a:tblStyle styleId="{3B3AEE7E-F2B6-4C90-9725-10A3995AF18F}"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20" orient="horz"/>
        <p:guide pos="554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25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8250" y="0"/>
            <a:ext cx="288925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8775" y="1241425"/>
            <a:ext cx="5951538"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750" y="4776788"/>
            <a:ext cx="5335588"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889250"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8250" y="9429750"/>
            <a:ext cx="288925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66750" y="4776788"/>
            <a:ext cx="5335588"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358775" y="1241425"/>
            <a:ext cx="5951538"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84c7a3b5f_0_38: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84c7a3b5f_0_38: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composited precipitation for the 200 strongest tropical cyclones in each model over the period 1998-2014. Precipitation has been averaged over the full lifetime of all the storms. This mean view is not representative of a single tropical cyclone, which is characterized by mesoscale structures, such as spiraling rain bands; rather, it reflects the likelihood of precipitation occurring at a given distance from the center of the storm.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Per-TC precipitation simulated in GCMs, unlike TC intensity, is relatively insensitive to the grid horizontal resolution. TC precipitation has however some dependence on model formulation.</a:t>
            </a:r>
            <a:endParaRPr/>
          </a:p>
        </p:txBody>
      </p:sp>
      <p:sp>
        <p:nvSpPr>
          <p:cNvPr id="125" name="Google Shape;125;g784c7a3b5f_0_38: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84c7a3b5f_0_28: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84c7a3b5f_0_28: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CNRM nominal resolution: 250 km / 50 km</a:t>
            </a:r>
            <a:endParaRPr/>
          </a:p>
        </p:txBody>
      </p:sp>
      <p:sp>
        <p:nvSpPr>
          <p:cNvPr id="137" name="Google Shape;137;g784c7a3b5f_0_28: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84c7a3b5f_0_52: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84c7a3b5f_0_52: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784c7a3b5f_0_52: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84c7a3b5f_0_78: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84c7a3b5f_0_78: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100"/>
              <a:buFont typeface="Arial"/>
              <a:buNone/>
            </a:pPr>
            <a:r>
              <a:rPr lang="en-GB"/>
              <a:t>Stochastic physics introduced to improve the spread and mean in ensemble NWP .</a:t>
            </a:r>
            <a:endParaRPr/>
          </a:p>
          <a:p>
            <a:pPr indent="0" lvl="0" marL="0" rtl="0" algn="l">
              <a:spcBef>
                <a:spcPts val="0"/>
              </a:spcBef>
              <a:spcAft>
                <a:spcPts val="0"/>
              </a:spcAft>
              <a:buClr>
                <a:schemeClr val="lt1"/>
              </a:buClr>
              <a:buSzPts val="1100"/>
              <a:buFont typeface="Arial"/>
              <a:buNone/>
            </a:pPr>
            <a:r>
              <a:t/>
            </a:r>
            <a:endParaRPr/>
          </a:p>
          <a:p>
            <a:pPr indent="0" lvl="0" marL="0" rtl="0" algn="l">
              <a:spcBef>
                <a:spcPts val="0"/>
              </a:spcBef>
              <a:spcAft>
                <a:spcPts val="0"/>
              </a:spcAft>
              <a:buClr>
                <a:schemeClr val="lt1"/>
              </a:buClr>
              <a:buSzPts val="1100"/>
              <a:buFont typeface="Arial"/>
              <a:buNone/>
            </a:pPr>
            <a:r>
              <a:rPr lang="en-GB"/>
              <a:t> Sample the uncertainty in sub-grid scale processes (parameterised), unpredictable.</a:t>
            </a:r>
            <a:endParaRPr/>
          </a:p>
          <a:p>
            <a:pPr indent="0" lvl="0" marL="0" rtl="0" algn="l">
              <a:spcBef>
                <a:spcPts val="0"/>
              </a:spcBef>
              <a:spcAft>
                <a:spcPts val="0"/>
              </a:spcAft>
              <a:buClr>
                <a:schemeClr val="lt1"/>
              </a:buClr>
              <a:buSzPts val="1100"/>
              <a:buFont typeface="Arial"/>
              <a:buNone/>
            </a:pPr>
            <a:r>
              <a:t/>
            </a:r>
            <a:endParaRPr/>
          </a:p>
          <a:p>
            <a:pPr indent="0" lvl="0" marL="0" rtl="0" algn="l">
              <a:spcBef>
                <a:spcPts val="0"/>
              </a:spcBef>
              <a:spcAft>
                <a:spcPts val="0"/>
              </a:spcAft>
              <a:buClr>
                <a:schemeClr val="lt1"/>
              </a:buClr>
              <a:buSzPts val="1100"/>
              <a:buFont typeface="Arial"/>
              <a:buNone/>
            </a:pPr>
            <a:r>
              <a:rPr lang="en-GB"/>
              <a:t> Introduce stochastic (random) noise. Two main schemes:</a:t>
            </a:r>
            <a:endParaRPr/>
          </a:p>
          <a:p>
            <a:pPr indent="0" lvl="0" marL="0" rtl="0" algn="l">
              <a:spcBef>
                <a:spcPts val="0"/>
              </a:spcBef>
              <a:spcAft>
                <a:spcPts val="0"/>
              </a:spcAft>
              <a:buNone/>
            </a:pPr>
            <a:r>
              <a:rPr lang="en-GB"/>
              <a:t>Stochastic Kinetic Energy Backscatter (SKEB). - Upscale propagation of KE due to missing or diffused processes</a:t>
            </a:r>
            <a:endParaRPr/>
          </a:p>
          <a:p>
            <a:pPr indent="0" lvl="0" marL="0" rtl="0" algn="l">
              <a:spcBef>
                <a:spcPts val="0"/>
              </a:spcBef>
              <a:spcAft>
                <a:spcPts val="0"/>
              </a:spcAft>
              <a:buNone/>
            </a:pPr>
            <a:r>
              <a:t/>
            </a:r>
            <a:endParaRPr/>
          </a:p>
          <a:p>
            <a:pPr indent="0" lvl="0" marL="0" rtl="0" algn="l">
              <a:spcBef>
                <a:spcPts val="0"/>
              </a:spcBef>
              <a:spcAft>
                <a:spcPts val="0"/>
              </a:spcAft>
              <a:buClr>
                <a:schemeClr val="lt1"/>
              </a:buClr>
              <a:buSzPts val="1100"/>
              <a:buFont typeface="Arial"/>
              <a:buNone/>
            </a:pPr>
            <a:r>
              <a:rPr lang="en-GB"/>
              <a:t>Stochastically Perturbed Parametrisation Tendencies (SPPT)- randomly perturbs the tendencies from the physical parameterisation schemes.</a:t>
            </a:r>
            <a:endParaRPr/>
          </a:p>
          <a:p>
            <a:pPr indent="0" lvl="0" marL="0" rtl="0" algn="l">
              <a:spcBef>
                <a:spcPts val="0"/>
              </a:spcBef>
              <a:spcAft>
                <a:spcPts val="0"/>
              </a:spcAft>
              <a:buClr>
                <a:schemeClr val="lt1"/>
              </a:buClr>
              <a:buSzPts val="1100"/>
              <a:buFont typeface="Arial"/>
              <a:buNone/>
            </a:pPr>
            <a:r>
              <a:t/>
            </a:r>
            <a:endParaRPr/>
          </a:p>
          <a:p>
            <a:pPr indent="0" lvl="0" marL="0" rtl="0" algn="l">
              <a:spcBef>
                <a:spcPts val="0"/>
              </a:spcBef>
              <a:spcAft>
                <a:spcPts val="0"/>
              </a:spcAft>
              <a:buNone/>
            </a:pPr>
            <a:r>
              <a:t/>
            </a:r>
            <a:endParaRPr/>
          </a:p>
        </p:txBody>
      </p:sp>
      <p:sp>
        <p:nvSpPr>
          <p:cNvPr id="157" name="Google Shape;157;g784c7a3b5f_0_78: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84c7a3b5f_0_60: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84c7a3b5f_0_60: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784c7a3b5f_0_60: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58af82cfc_3_20: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58af82cfc_3_20: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858af82cfc_3_20: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66750" y="4776788"/>
            <a:ext cx="5335588"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358775" y="1241425"/>
            <a:ext cx="5951538"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66750" y="4776788"/>
            <a:ext cx="5335588" cy="3908425"/>
          </a:xfrm>
          <a:prstGeom prst="rect">
            <a:avLst/>
          </a:prstGeom>
        </p:spPr>
        <p:txBody>
          <a:bodyPr anchorCtr="0" anchor="t" bIns="45700" lIns="91425" spcFirstLastPara="1" rIns="91425" wrap="square" tIns="45700">
            <a:noAutofit/>
          </a:bodyPr>
          <a:lstStyle/>
          <a:p>
            <a:pPr indent="-298450" lvl="0" marL="457200" rtl="0" algn="just">
              <a:lnSpc>
                <a:spcPct val="115000"/>
              </a:lnSpc>
              <a:spcBef>
                <a:spcPts val="0"/>
              </a:spcBef>
              <a:spcAft>
                <a:spcPts val="0"/>
              </a:spcAft>
              <a:buClr>
                <a:schemeClr val="lt1"/>
              </a:buClr>
              <a:buSzPts val="1100"/>
              <a:buAutoNum type="arabicPeriod"/>
            </a:pPr>
            <a:r>
              <a:rPr lang="en-GB" sz="1100">
                <a:solidFill>
                  <a:srgbClr val="000000"/>
                </a:solidFill>
                <a:latin typeface="Arial"/>
                <a:ea typeface="Arial"/>
                <a:cs typeface="Arial"/>
                <a:sym typeface="Arial"/>
              </a:rPr>
              <a:t>SSP5-8.5 scenario (equivalent to RSP 8.5 in CMIP5)</a:t>
            </a:r>
            <a:r>
              <a:rPr lang="en-GB" sz="1100">
                <a:solidFill>
                  <a:schemeClr val="lt1"/>
                </a:solidFill>
                <a:latin typeface="Arial"/>
                <a:ea typeface="Arial"/>
                <a:cs typeface="Arial"/>
                <a:sym typeface="Arial"/>
              </a:rPr>
              <a:t> </a:t>
            </a:r>
            <a:endParaRPr/>
          </a:p>
        </p:txBody>
      </p:sp>
      <p:sp>
        <p:nvSpPr>
          <p:cNvPr id="53" name="Google Shape;53;p3:notes"/>
          <p:cNvSpPr/>
          <p:nvPr>
            <p:ph idx="2" type="sldImg"/>
          </p:nvPr>
        </p:nvSpPr>
        <p:spPr>
          <a:xfrm>
            <a:off x="358775" y="1241425"/>
            <a:ext cx="5951538"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84c7a3b5f_0_6: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60" name="Google Shape;60;g784c7a3b5f_0_6: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g784c7a3b5f_0_6: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58af82cfc_3_8: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71" name="Google Shape;71;g858af82cfc_3_8: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1"/>
              </a:buClr>
              <a:buSzPts val="1100"/>
              <a:buFont typeface="Arial"/>
              <a:buNone/>
            </a:pPr>
            <a:r>
              <a:rPr lang="en-GB" sz="1100">
                <a:solidFill>
                  <a:srgbClr val="000000"/>
                </a:solidFill>
                <a:latin typeface="Arial"/>
                <a:ea typeface="Arial"/>
                <a:cs typeface="Arial"/>
                <a:sym typeface="Arial"/>
              </a:rPr>
              <a:t>Figure. Track density of tropical cyclones undergoing extratropical transition in reanalyses (left) and track density biases in (middle) highresSST-present and (right) hist-1950 simulations at (top) low and (bottom) high resolution. Genesis density biases are also reduced at high-resolution (not shown).</a:t>
            </a:r>
            <a:endParaRPr sz="1100">
              <a:solidFill>
                <a:srgbClr val="000000"/>
              </a:solidFill>
              <a:latin typeface="Arial"/>
              <a:ea typeface="Arial"/>
              <a:cs typeface="Arial"/>
              <a:sym typeface="Arial"/>
            </a:endParaRPr>
          </a:p>
          <a:p>
            <a:pPr indent="0" lvl="0" marL="0" rtl="0" algn="just">
              <a:lnSpc>
                <a:spcPct val="115000"/>
              </a:lnSpc>
              <a:spcBef>
                <a:spcPts val="0"/>
              </a:spcBef>
              <a:spcAft>
                <a:spcPts val="0"/>
              </a:spcAft>
              <a:buClr>
                <a:schemeClr val="lt1"/>
              </a:buClr>
              <a:buSzPts val="1100"/>
              <a:buFont typeface="Arial"/>
              <a:buNone/>
            </a:pPr>
            <a:r>
              <a:t/>
            </a:r>
            <a:endParaRPr sz="1100">
              <a:solidFill>
                <a:srgbClr val="000000"/>
              </a:solidFill>
              <a:latin typeface="Arial"/>
              <a:ea typeface="Arial"/>
              <a:cs typeface="Arial"/>
              <a:sym typeface="Arial"/>
            </a:endParaRPr>
          </a:p>
        </p:txBody>
      </p:sp>
      <p:sp>
        <p:nvSpPr>
          <p:cNvPr id="72" name="Google Shape;72;g858af82cfc_3_8: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84c7a3b5f_0_17: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79" name="Google Shape;79;g784c7a3b5f_0_17: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784c7a3b5f_0_17: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84c7a3b5f_0_72: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90" name="Google Shape;90;g784c7a3b5f_0_72: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 The first figure (CMCC_numTCs.png) shows the latitudinal distribution of tropical cyclones' Residence Time (measured in the number of 6hr time-steps with tropical cyclones in each latitudinal band of 10 degrees, namely 5-15°N, 15-25, 25-35, 35-45, 45-55, 55-65, 65-75) in the period 1985-2014 over the North Atlantic Basin for observations (IBTRACS) and CMCC-CM2 in two PRIMAVERA simulations (hist-1950 (coupled), highresSST-present (AMIP-like))  and with two resolutions (HR4 (low-resolution configuration: ocean 1/4, atm 1), VHR4 (high-resolution configuration: ocean 1/4, atm 1/4));</a:t>
            </a:r>
            <a:endParaRPr/>
          </a:p>
        </p:txBody>
      </p:sp>
      <p:sp>
        <p:nvSpPr>
          <p:cNvPr id="91" name="Google Shape;91;g784c7a3b5f_0_72: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84c7a3b5f_0_45: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98" name="Google Shape;98;g784c7a3b5f_0_45: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The two terms on the right-hand-side correspond respectively to the contribution of the fractional change of precipitation per tropical cyclone and the fractional change of TC frequency to the change in total precipitation associated with TCs.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find that DP is mostly explained by the change in frequency of tropical cyclones when resolution is increased. In HadGEM3-GC31, CNRM-CM6-1 and CMCC-CM2, it is slightly offset by a decrease in the amount of precipitation per TC. This is easily understood by the reduction of frequency of low intensity TCP5° in LR, discussed previously, which leads to higher TCP5° when averaged over all bins.</a:t>
            </a:r>
            <a:endParaRPr/>
          </a:p>
        </p:txBody>
      </p:sp>
      <p:sp>
        <p:nvSpPr>
          <p:cNvPr id="99" name="Google Shape;99;g784c7a3b5f_0_45: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84c7a3b5f_0_66: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84c7a3b5f_0_66: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1100">
                <a:solidFill>
                  <a:srgbClr val="000000"/>
                </a:solidFill>
                <a:latin typeface="Arial"/>
                <a:ea typeface="Arial"/>
                <a:cs typeface="Arial"/>
                <a:sym typeface="Arial"/>
              </a:rPr>
              <a:t>Comparison between precipitation associated with high-ACE and low-ACE years. The difference between JJA JRA-55 precipitation associated with high-ACE (higher than the median) and low-ACE years is shown (</a:t>
            </a:r>
            <a:r>
              <a:rPr i="1" lang="en-GB" sz="1100">
                <a:solidFill>
                  <a:srgbClr val="000000"/>
                </a:solidFill>
                <a:latin typeface="Arial"/>
                <a:ea typeface="Arial"/>
                <a:cs typeface="Arial"/>
                <a:sym typeface="Arial"/>
              </a:rPr>
              <a:t>A</a:t>
            </a:r>
            <a:r>
              <a:rPr lang="en-GB" sz="1100">
                <a:solidFill>
                  <a:srgbClr val="000000"/>
                </a:solidFill>
                <a:latin typeface="Arial"/>
                <a:ea typeface="Arial"/>
                <a:cs typeface="Arial"/>
                <a:sym typeface="Arial"/>
              </a:rPr>
              <a:t>) considering the whole period 1979–2015 and (</a:t>
            </a:r>
            <a:r>
              <a:rPr i="1" lang="en-GB" sz="1100">
                <a:solidFill>
                  <a:srgbClr val="000000"/>
                </a:solidFill>
                <a:latin typeface="Arial"/>
                <a:ea typeface="Arial"/>
                <a:cs typeface="Arial"/>
                <a:sym typeface="Arial"/>
              </a:rPr>
              <a:t>B</a:t>
            </a:r>
            <a:r>
              <a:rPr lang="en-GB" sz="1100">
                <a:solidFill>
                  <a:srgbClr val="000000"/>
                </a:solidFill>
                <a:latin typeface="Arial"/>
                <a:ea typeface="Arial"/>
                <a:cs typeface="Arial"/>
                <a:sym typeface="Arial"/>
              </a:rPr>
              <a:t>) considering ENSO neutral years only. Units are millimeters per day. Black dots represent the origin of TCs observed in this period. Blue and red boxes in </a:t>
            </a:r>
            <a:r>
              <a:rPr i="1" lang="en-GB" sz="1100">
                <a:solidFill>
                  <a:srgbClr val="000000"/>
                </a:solidFill>
                <a:latin typeface="Arial"/>
                <a:ea typeface="Arial"/>
                <a:cs typeface="Arial"/>
                <a:sym typeface="Arial"/>
              </a:rPr>
              <a:t>A</a:t>
            </a:r>
            <a:r>
              <a:rPr lang="en-GB" sz="1100">
                <a:solidFill>
                  <a:srgbClr val="000000"/>
                </a:solidFill>
                <a:latin typeface="Arial"/>
                <a:ea typeface="Arial"/>
                <a:cs typeface="Arial"/>
                <a:sym typeface="Arial"/>
              </a:rPr>
              <a:t> mark the domain used to compute the Maritime Continent and West Pacific TC region averages, respectively. White patterns represent regions where the difference is not statistically significant.</a:t>
            </a:r>
            <a:endParaRPr>
              <a:solidFill>
                <a:srgbClr val="000000"/>
              </a:solidFill>
            </a:endParaRPr>
          </a:p>
        </p:txBody>
      </p:sp>
      <p:sp>
        <p:nvSpPr>
          <p:cNvPr id="107" name="Google Shape;107;g784c7a3b5f_0_66: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59bf74437_4_1:notes"/>
          <p:cNvSpPr/>
          <p:nvPr>
            <p:ph idx="2" type="sldImg"/>
          </p:nvPr>
        </p:nvSpPr>
        <p:spPr>
          <a:xfrm>
            <a:off x="358775" y="1241425"/>
            <a:ext cx="5951400" cy="33495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59bf74437_4_1:notes"/>
          <p:cNvSpPr txBox="1"/>
          <p:nvPr>
            <p:ph idx="1" type="body"/>
          </p:nvPr>
        </p:nvSpPr>
        <p:spPr>
          <a:xfrm>
            <a:off x="666750" y="4776788"/>
            <a:ext cx="5335500" cy="390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1100">
                <a:solidFill>
                  <a:srgbClr val="000000"/>
                </a:solidFill>
                <a:latin typeface="Arial"/>
                <a:ea typeface="Arial"/>
                <a:cs typeface="Arial"/>
                <a:sym typeface="Arial"/>
              </a:rPr>
              <a:t>Nominal Resolution: LR: 100 km HR: 25 km</a:t>
            </a:r>
            <a:endParaRPr>
              <a:solidFill>
                <a:srgbClr val="000000"/>
              </a:solidFill>
            </a:endParaRPr>
          </a:p>
        </p:txBody>
      </p:sp>
      <p:sp>
        <p:nvSpPr>
          <p:cNvPr id="115" name="Google Shape;115;g859bf74437_4_1:notes"/>
          <p:cNvSpPr txBox="1"/>
          <p:nvPr>
            <p:ph idx="12" type="sldNum"/>
          </p:nvPr>
        </p:nvSpPr>
        <p:spPr>
          <a:xfrm>
            <a:off x="3778250" y="9429750"/>
            <a:ext cx="2889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4" name="Shape 14"/>
        <p:cNvGrpSpPr/>
        <p:nvPr/>
      </p:nvGrpSpPr>
      <p:grpSpPr>
        <a:xfrm>
          <a:off x="0" y="0"/>
          <a:ext cx="0" cy="0"/>
          <a:chOff x="0" y="0"/>
          <a:chExt cx="0" cy="0"/>
        </a:xfrm>
      </p:grpSpPr>
      <p:sp>
        <p:nvSpPr>
          <p:cNvPr id="15" name="Google Shape;15;p2"/>
          <p:cNvSpPr/>
          <p:nvPr/>
        </p:nvSpPr>
        <p:spPr>
          <a:xfrm>
            <a:off x="4123" y="0"/>
            <a:ext cx="17610138" cy="9906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txBox="1"/>
          <p:nvPr>
            <p:ph type="ctrTitle"/>
          </p:nvPr>
        </p:nvSpPr>
        <p:spPr>
          <a:xfrm>
            <a:off x="720000" y="2520000"/>
            <a:ext cx="16200000" cy="252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5400"/>
              <a:buFont typeface="Arial"/>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720000" y="5256000"/>
            <a:ext cx="16200000" cy="8640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2"/>
              </a:buClr>
              <a:buSzPts val="3200"/>
              <a:buNone/>
              <a:defRPr sz="3200">
                <a:solidFill>
                  <a:schemeClr val="dk2"/>
                </a:solidFill>
              </a:defRPr>
            </a:lvl1pPr>
            <a:lvl2pPr lvl="1" algn="ctr">
              <a:lnSpc>
                <a:spcPct val="90000"/>
              </a:lnSpc>
              <a:spcBef>
                <a:spcPts val="500"/>
              </a:spcBef>
              <a:spcAft>
                <a:spcPts val="0"/>
              </a:spcAft>
              <a:buClr>
                <a:schemeClr val="accent6"/>
              </a:buClr>
              <a:buSzPts val="2000"/>
              <a:buNone/>
              <a:defRPr sz="2000"/>
            </a:lvl2pPr>
            <a:lvl3pPr lvl="2" algn="ctr">
              <a:lnSpc>
                <a:spcPct val="90000"/>
              </a:lnSpc>
              <a:spcBef>
                <a:spcPts val="500"/>
              </a:spcBef>
              <a:spcAft>
                <a:spcPts val="0"/>
              </a:spcAft>
              <a:buClr>
                <a:schemeClr val="accent6"/>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id="18" name="Google Shape;18;p2"/>
          <p:cNvPicPr preferRelativeResize="0"/>
          <p:nvPr/>
        </p:nvPicPr>
        <p:blipFill rotWithShape="1">
          <a:blip r:embed="rId2">
            <a:alphaModFix/>
          </a:blip>
          <a:srcRect b="0" l="0" r="0" t="0"/>
          <a:stretch/>
        </p:blipFill>
        <p:spPr>
          <a:xfrm>
            <a:off x="541495" y="540000"/>
            <a:ext cx="4959998" cy="1440000"/>
          </a:xfrm>
          <a:prstGeom prst="rect">
            <a:avLst/>
          </a:prstGeom>
          <a:noFill/>
          <a:ln>
            <a:noFill/>
          </a:ln>
        </p:spPr>
      </p:pic>
      <p:pic>
        <p:nvPicPr>
          <p:cNvPr id="19" name="Google Shape;19;p2"/>
          <p:cNvPicPr preferRelativeResize="0"/>
          <p:nvPr/>
        </p:nvPicPr>
        <p:blipFill rotWithShape="1">
          <a:blip r:embed="rId3">
            <a:alphaModFix/>
          </a:blip>
          <a:srcRect b="0" l="0" r="0" t="0"/>
          <a:stretch/>
        </p:blipFill>
        <p:spPr>
          <a:xfrm>
            <a:off x="15501813" y="8520902"/>
            <a:ext cx="1418186" cy="971636"/>
          </a:xfrm>
          <a:prstGeom prst="rect">
            <a:avLst/>
          </a:prstGeom>
          <a:noFill/>
          <a:ln>
            <a:noFill/>
          </a:ln>
        </p:spPr>
      </p:pic>
      <p:sp>
        <p:nvSpPr>
          <p:cNvPr id="20" name="Google Shape;20;p2"/>
          <p:cNvSpPr/>
          <p:nvPr/>
        </p:nvSpPr>
        <p:spPr>
          <a:xfrm>
            <a:off x="8702440" y="8520902"/>
            <a:ext cx="6583349" cy="955738"/>
          </a:xfrm>
          <a:prstGeom prst="rect">
            <a:avLst/>
          </a:prstGeom>
          <a:noFill/>
          <a:ln>
            <a:noFill/>
          </a:ln>
        </p:spPr>
        <p:txBody>
          <a:bodyPr anchorCtr="0" anchor="ctr" bIns="45700" lIns="91425" spcFirstLastPara="1" rIns="91425" wrap="square" tIns="45700">
            <a:noAutofit/>
          </a:bodyPr>
          <a:lstStyle/>
          <a:p>
            <a:pPr indent="-756000" lvl="0" marL="756000" marR="0" rtl="0" algn="r">
              <a:spcBef>
                <a:spcPts val="0"/>
              </a:spcBef>
              <a:spcAft>
                <a:spcPts val="0"/>
              </a:spcAft>
              <a:buNone/>
            </a:pPr>
            <a:r>
              <a:rPr b="0" i="0" lang="en-GB" sz="1600" u="none" cap="none" strike="noStrike">
                <a:solidFill>
                  <a:schemeClr val="dk2"/>
                </a:solidFill>
                <a:latin typeface="Arial"/>
                <a:ea typeface="Arial"/>
                <a:cs typeface="Arial"/>
                <a:sym typeface="Arial"/>
              </a:rPr>
              <a:t>This project has received funding from the European Union’s </a:t>
            </a:r>
            <a:br>
              <a:rPr b="0" i="0" lang="en-GB" sz="1600" u="none" cap="none" strike="noStrike">
                <a:solidFill>
                  <a:schemeClr val="dk2"/>
                </a:solidFill>
                <a:latin typeface="Arial"/>
                <a:ea typeface="Arial"/>
                <a:cs typeface="Arial"/>
                <a:sym typeface="Arial"/>
              </a:rPr>
            </a:br>
            <a:r>
              <a:rPr b="0" i="0" lang="en-GB" sz="1600" u="none" cap="none" strike="noStrike">
                <a:solidFill>
                  <a:schemeClr val="dk2"/>
                </a:solidFill>
                <a:latin typeface="Arial"/>
                <a:ea typeface="Arial"/>
                <a:cs typeface="Arial"/>
                <a:sym typeface="Arial"/>
              </a:rPr>
              <a:t>Horizon 2020 Research &amp; Innovation Programme </a:t>
            </a:r>
            <a:br>
              <a:rPr b="0" i="0" lang="en-GB" sz="1600" u="none" cap="none" strike="noStrike">
                <a:solidFill>
                  <a:schemeClr val="dk2"/>
                </a:solidFill>
                <a:latin typeface="Arial"/>
                <a:ea typeface="Arial"/>
                <a:cs typeface="Arial"/>
                <a:sym typeface="Arial"/>
              </a:rPr>
            </a:br>
            <a:r>
              <a:rPr b="0" i="0" lang="en-GB" sz="1600" u="none" cap="none" strike="noStrike">
                <a:solidFill>
                  <a:schemeClr val="dk2"/>
                </a:solidFill>
                <a:latin typeface="Arial"/>
                <a:ea typeface="Arial"/>
                <a:cs typeface="Arial"/>
                <a:sym typeface="Arial"/>
              </a:rPr>
              <a:t>under grant agreement no. 641727.</a:t>
            </a:r>
            <a:endParaRPr b="0" i="0" sz="1600" u="none" cap="none" strike="noStrike">
              <a:solidFill>
                <a:schemeClr val="dk2"/>
              </a:solidFill>
              <a:latin typeface="Arial"/>
              <a:ea typeface="Arial"/>
              <a:cs typeface="Arial"/>
              <a:sym typeface="Arial"/>
            </a:endParaRPr>
          </a:p>
        </p:txBody>
      </p:sp>
      <p:sp>
        <p:nvSpPr>
          <p:cNvPr id="21" name="Google Shape;21;p2"/>
          <p:cNvSpPr txBox="1"/>
          <p:nvPr>
            <p:ph idx="2" type="body"/>
          </p:nvPr>
        </p:nvSpPr>
        <p:spPr>
          <a:xfrm>
            <a:off x="720725" y="6336000"/>
            <a:ext cx="16198850" cy="108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2400"/>
              <a:buNone/>
              <a:defRPr sz="2400">
                <a:solidFill>
                  <a:schemeClr val="dk2"/>
                </a:solidFil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 name="Shape 22"/>
        <p:cNvGrpSpPr/>
        <p:nvPr/>
      </p:nvGrpSpPr>
      <p:grpSpPr>
        <a:xfrm>
          <a:off x="0" y="0"/>
          <a:ext cx="0" cy="0"/>
          <a:chOff x="0" y="0"/>
          <a:chExt cx="0" cy="0"/>
        </a:xfrm>
      </p:grpSpPr>
      <p:sp>
        <p:nvSpPr>
          <p:cNvPr id="23" name="Google Shape;23;p3"/>
          <p:cNvSpPr/>
          <p:nvPr/>
        </p:nvSpPr>
        <p:spPr>
          <a:xfrm>
            <a:off x="4123" y="0"/>
            <a:ext cx="17610138" cy="990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3"/>
          <p:cNvSpPr txBox="1"/>
          <p:nvPr>
            <p:ph type="title"/>
          </p:nvPr>
        </p:nvSpPr>
        <p:spPr>
          <a:xfrm>
            <a:off x="720000" y="2520000"/>
            <a:ext cx="16200000" cy="252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5400"/>
              <a:buFont typeface="Arial"/>
              <a:buNone/>
              <a:defRPr sz="54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720000" y="5256000"/>
            <a:ext cx="16200000" cy="216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2"/>
              </a:buClr>
              <a:buSzPts val="2800"/>
              <a:buNone/>
              <a:defRPr sz="2800">
                <a:solidFill>
                  <a:schemeClr val="dk2"/>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26" name="Google Shape;26;p3"/>
          <p:cNvPicPr preferRelativeResize="0"/>
          <p:nvPr/>
        </p:nvPicPr>
        <p:blipFill rotWithShape="1">
          <a:blip r:embed="rId2">
            <a:alphaModFix/>
          </a:blip>
          <a:srcRect b="0" l="0" r="0" t="0"/>
          <a:stretch/>
        </p:blipFill>
        <p:spPr>
          <a:xfrm>
            <a:off x="15273592" y="9193226"/>
            <a:ext cx="2160000" cy="627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720000" y="720001"/>
            <a:ext cx="16200000" cy="108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6"/>
              </a:buClr>
              <a:buSzPts val="4000"/>
              <a:buFont typeface="Arial"/>
              <a:buNone/>
              <a:defRPr b="0" sz="40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0000" y="2160000"/>
            <a:ext cx="16200000" cy="69480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6"/>
              </a:buClr>
              <a:buSzPts val="2800"/>
              <a:buFont typeface="Noto Sans Symbols"/>
              <a:buChar char="▪"/>
              <a:defRPr sz="2800">
                <a:solidFill>
                  <a:schemeClr val="accent6"/>
                </a:solidFill>
              </a:defRPr>
            </a:lvl1pPr>
            <a:lvl2pPr indent="-381000" lvl="1" marL="914400" algn="l">
              <a:lnSpc>
                <a:spcPct val="90000"/>
              </a:lnSpc>
              <a:spcBef>
                <a:spcPts val="500"/>
              </a:spcBef>
              <a:spcAft>
                <a:spcPts val="0"/>
              </a:spcAft>
              <a:buClr>
                <a:schemeClr val="accent6"/>
              </a:buClr>
              <a:buSzPts val="2400"/>
              <a:buFont typeface="Arial"/>
              <a:buChar char="•"/>
              <a:defRPr>
                <a:solidFill>
                  <a:schemeClr val="accent6"/>
                </a:solidFill>
              </a:defRPr>
            </a:lvl2pPr>
            <a:lvl3pPr indent="-355600" lvl="2" marL="1371600" algn="l">
              <a:lnSpc>
                <a:spcPct val="90000"/>
              </a:lnSpc>
              <a:spcBef>
                <a:spcPts val="500"/>
              </a:spcBef>
              <a:spcAft>
                <a:spcPts val="0"/>
              </a:spcAft>
              <a:buClr>
                <a:schemeClr val="accent6"/>
              </a:buClr>
              <a:buSzPts val="2000"/>
              <a:buFont typeface="Arial"/>
              <a:buChar char="-"/>
              <a:defRPr>
                <a:solidFill>
                  <a:schemeClr val="accent6"/>
                </a:solidFill>
              </a:defRPr>
            </a:lvl3pPr>
            <a:lvl4pPr indent="-342900" lvl="3" marL="1828800" algn="l">
              <a:lnSpc>
                <a:spcPct val="90000"/>
              </a:lnSpc>
              <a:spcBef>
                <a:spcPts val="500"/>
              </a:spcBef>
              <a:spcAft>
                <a:spcPts val="0"/>
              </a:spcAft>
              <a:buClr>
                <a:schemeClr val="accent6"/>
              </a:buClr>
              <a:buSzPts val="1800"/>
              <a:buChar char="•"/>
              <a:defRPr>
                <a:solidFill>
                  <a:schemeClr val="accent6"/>
                </a:solidFill>
              </a:defRPr>
            </a:lvl4pPr>
            <a:lvl5pPr indent="-342900" lvl="4" marL="2286000" algn="l">
              <a:lnSpc>
                <a:spcPct val="90000"/>
              </a:lnSpc>
              <a:spcBef>
                <a:spcPts val="500"/>
              </a:spcBef>
              <a:spcAft>
                <a:spcPts val="0"/>
              </a:spcAft>
              <a:buClr>
                <a:schemeClr val="accent6"/>
              </a:buClr>
              <a:buSzPts val="1800"/>
              <a:buChar char="•"/>
              <a:defRPr>
                <a:solidFill>
                  <a:schemeClr val="accent6"/>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numbers)">
  <p:cSld name="Title and Content (numbers)">
    <p:spTree>
      <p:nvGrpSpPr>
        <p:cNvPr id="30" name="Shape 30"/>
        <p:cNvGrpSpPr/>
        <p:nvPr/>
      </p:nvGrpSpPr>
      <p:grpSpPr>
        <a:xfrm>
          <a:off x="0" y="0"/>
          <a:ext cx="0" cy="0"/>
          <a:chOff x="0" y="0"/>
          <a:chExt cx="0" cy="0"/>
        </a:xfrm>
      </p:grpSpPr>
      <p:sp>
        <p:nvSpPr>
          <p:cNvPr id="31" name="Google Shape;31;p5"/>
          <p:cNvSpPr txBox="1"/>
          <p:nvPr>
            <p:ph type="title"/>
          </p:nvPr>
        </p:nvSpPr>
        <p:spPr>
          <a:xfrm>
            <a:off x="720000" y="720001"/>
            <a:ext cx="16200000" cy="108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6"/>
              </a:buClr>
              <a:buSzPts val="4000"/>
              <a:buFont typeface="Arial"/>
              <a:buNone/>
              <a:defRPr b="0" sz="40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720000" y="2160000"/>
            <a:ext cx="16200000" cy="69480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6"/>
              </a:buClr>
              <a:buSzPts val="2800"/>
              <a:buFont typeface="Arial"/>
              <a:buAutoNum type="arabicPeriod"/>
              <a:defRPr sz="2800">
                <a:solidFill>
                  <a:schemeClr val="accent6"/>
                </a:solidFill>
              </a:defRPr>
            </a:lvl1pPr>
            <a:lvl2pPr indent="-381000" lvl="1" marL="914400" algn="l">
              <a:lnSpc>
                <a:spcPct val="90000"/>
              </a:lnSpc>
              <a:spcBef>
                <a:spcPts val="500"/>
              </a:spcBef>
              <a:spcAft>
                <a:spcPts val="0"/>
              </a:spcAft>
              <a:buClr>
                <a:schemeClr val="accent6"/>
              </a:buClr>
              <a:buSzPts val="2400"/>
              <a:buFont typeface="Arial"/>
              <a:buAutoNum type="alphaLcPeriod"/>
              <a:defRPr>
                <a:solidFill>
                  <a:schemeClr val="accent6"/>
                </a:solidFill>
              </a:defRPr>
            </a:lvl2pPr>
            <a:lvl3pPr indent="-355600" lvl="2" marL="1371600" algn="l">
              <a:lnSpc>
                <a:spcPct val="90000"/>
              </a:lnSpc>
              <a:spcBef>
                <a:spcPts val="500"/>
              </a:spcBef>
              <a:spcAft>
                <a:spcPts val="0"/>
              </a:spcAft>
              <a:buClr>
                <a:schemeClr val="accent6"/>
              </a:buClr>
              <a:buSzPts val="2000"/>
              <a:buFont typeface="Arial"/>
              <a:buAutoNum type="romanLcPeriod"/>
              <a:defRPr>
                <a:solidFill>
                  <a:schemeClr val="accent6"/>
                </a:solidFill>
              </a:defRPr>
            </a:lvl3pPr>
            <a:lvl4pPr indent="-342900" lvl="3" marL="1828800" algn="l">
              <a:lnSpc>
                <a:spcPct val="90000"/>
              </a:lnSpc>
              <a:spcBef>
                <a:spcPts val="500"/>
              </a:spcBef>
              <a:spcAft>
                <a:spcPts val="0"/>
              </a:spcAft>
              <a:buClr>
                <a:schemeClr val="accent6"/>
              </a:buClr>
              <a:buSzPts val="1800"/>
              <a:buChar char="•"/>
              <a:defRPr>
                <a:solidFill>
                  <a:schemeClr val="accent6"/>
                </a:solidFill>
              </a:defRPr>
            </a:lvl4pPr>
            <a:lvl5pPr indent="-342900" lvl="4" marL="2286000" algn="l">
              <a:lnSpc>
                <a:spcPct val="90000"/>
              </a:lnSpc>
              <a:spcBef>
                <a:spcPts val="500"/>
              </a:spcBef>
              <a:spcAft>
                <a:spcPts val="0"/>
              </a:spcAft>
              <a:buClr>
                <a:schemeClr val="accent6"/>
              </a:buClr>
              <a:buSzPts val="1800"/>
              <a:buChar char="•"/>
              <a:defRPr>
                <a:solidFill>
                  <a:schemeClr val="accent6"/>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720000" y="720000"/>
            <a:ext cx="16200000" cy="108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719999" y="2160000"/>
            <a:ext cx="7920000" cy="6948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accent6"/>
              </a:buClr>
              <a:buSzPts val="1800"/>
              <a:buChar char="▪"/>
              <a:defRPr/>
            </a:lvl1pPr>
            <a:lvl2pPr indent="-342900" lvl="1" marL="914400" algn="l">
              <a:lnSpc>
                <a:spcPct val="90000"/>
              </a:lnSpc>
              <a:spcBef>
                <a:spcPts val="500"/>
              </a:spcBef>
              <a:spcAft>
                <a:spcPts val="0"/>
              </a:spcAft>
              <a:buClr>
                <a:schemeClr val="accent6"/>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228600" lvl="3" marL="1828800" algn="l">
              <a:lnSpc>
                <a:spcPct val="90000"/>
              </a:lnSpc>
              <a:spcBef>
                <a:spcPts val="500"/>
              </a:spcBef>
              <a:spcAft>
                <a:spcPts val="0"/>
              </a:spcAft>
              <a:buClr>
                <a:schemeClr val="lt1"/>
              </a:buClr>
              <a:buSzPts val="1800"/>
              <a:buNone/>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6"/>
          <p:cNvSpPr txBox="1"/>
          <p:nvPr>
            <p:ph idx="2" type="body"/>
          </p:nvPr>
        </p:nvSpPr>
        <p:spPr>
          <a:xfrm>
            <a:off x="9401600" y="2160000"/>
            <a:ext cx="7518400" cy="6948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accent6"/>
              </a:buClr>
              <a:buSzPts val="1800"/>
              <a:buChar char="▪"/>
              <a:defRPr/>
            </a:lvl1pPr>
            <a:lvl2pPr indent="-342900" lvl="1" marL="914400" algn="l">
              <a:lnSpc>
                <a:spcPct val="90000"/>
              </a:lnSpc>
              <a:spcBef>
                <a:spcPts val="500"/>
              </a:spcBef>
              <a:spcAft>
                <a:spcPts val="0"/>
              </a:spcAft>
              <a:buClr>
                <a:schemeClr val="accent6"/>
              </a:buClr>
              <a:buSzPts val="1800"/>
              <a:buChar char="•"/>
              <a:defRPr/>
            </a:lvl2pPr>
            <a:lvl3pPr indent="-355600" lvl="2" marL="1371600" algn="l">
              <a:lnSpc>
                <a:spcPct val="90000"/>
              </a:lnSpc>
              <a:spcBef>
                <a:spcPts val="500"/>
              </a:spcBef>
              <a:spcAft>
                <a:spcPts val="0"/>
              </a:spcAft>
              <a:buClr>
                <a:schemeClr val="accent6"/>
              </a:buClr>
              <a:buSzPts val="20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numbers)">
  <p:cSld name="Two Content (numbers)">
    <p:spTree>
      <p:nvGrpSpPr>
        <p:cNvPr id="37" name="Shape 37"/>
        <p:cNvGrpSpPr/>
        <p:nvPr/>
      </p:nvGrpSpPr>
      <p:grpSpPr>
        <a:xfrm>
          <a:off x="0" y="0"/>
          <a:ext cx="0" cy="0"/>
          <a:chOff x="0" y="0"/>
          <a:chExt cx="0" cy="0"/>
        </a:xfrm>
      </p:grpSpPr>
      <p:sp>
        <p:nvSpPr>
          <p:cNvPr id="38" name="Google Shape;38;p7"/>
          <p:cNvSpPr txBox="1"/>
          <p:nvPr>
            <p:ph type="title"/>
          </p:nvPr>
        </p:nvSpPr>
        <p:spPr>
          <a:xfrm>
            <a:off x="720000" y="720000"/>
            <a:ext cx="16200000" cy="108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 type="body"/>
          </p:nvPr>
        </p:nvSpPr>
        <p:spPr>
          <a:xfrm>
            <a:off x="719999" y="2160000"/>
            <a:ext cx="7920000" cy="69480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6"/>
              </a:buClr>
              <a:buSzPts val="2800"/>
              <a:buFont typeface="Arial"/>
              <a:buAutoNum type="arabicPeriod"/>
              <a:defRPr/>
            </a:lvl1pPr>
            <a:lvl2pPr indent="-381000" lvl="1" marL="914400" algn="l">
              <a:lnSpc>
                <a:spcPct val="90000"/>
              </a:lnSpc>
              <a:spcBef>
                <a:spcPts val="500"/>
              </a:spcBef>
              <a:spcAft>
                <a:spcPts val="0"/>
              </a:spcAft>
              <a:buClr>
                <a:schemeClr val="accent6"/>
              </a:buClr>
              <a:buSzPts val="2400"/>
              <a:buFont typeface="Arial"/>
              <a:buAutoNum type="alphaLcPeriod"/>
              <a:defRPr/>
            </a:lvl2pPr>
            <a:lvl3pPr indent="-355600" lvl="2" marL="1371600" algn="l">
              <a:lnSpc>
                <a:spcPct val="90000"/>
              </a:lnSpc>
              <a:spcBef>
                <a:spcPts val="500"/>
              </a:spcBef>
              <a:spcAft>
                <a:spcPts val="0"/>
              </a:spcAft>
              <a:buClr>
                <a:schemeClr val="accent6"/>
              </a:buClr>
              <a:buSzPts val="2000"/>
              <a:buFont typeface="Arial"/>
              <a:buAutoNum type="romanLcPeriod"/>
              <a:defRPr/>
            </a:lvl3pPr>
            <a:lvl4pPr indent="-228600" lvl="3" marL="1828800" algn="l">
              <a:lnSpc>
                <a:spcPct val="90000"/>
              </a:lnSpc>
              <a:spcBef>
                <a:spcPts val="500"/>
              </a:spcBef>
              <a:spcAft>
                <a:spcPts val="0"/>
              </a:spcAft>
              <a:buClr>
                <a:schemeClr val="lt1"/>
              </a:buClr>
              <a:buSzPts val="1800"/>
              <a:buNone/>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7"/>
          <p:cNvSpPr txBox="1"/>
          <p:nvPr>
            <p:ph idx="2" type="body"/>
          </p:nvPr>
        </p:nvSpPr>
        <p:spPr>
          <a:xfrm>
            <a:off x="9401600" y="2160000"/>
            <a:ext cx="7518400" cy="69480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6"/>
              </a:buClr>
              <a:buSzPts val="2800"/>
              <a:buFont typeface="Arial"/>
              <a:buAutoNum type="arabicPeriod"/>
              <a:defRPr/>
            </a:lvl1pPr>
            <a:lvl2pPr indent="-381000" lvl="1" marL="914400" algn="l">
              <a:lnSpc>
                <a:spcPct val="90000"/>
              </a:lnSpc>
              <a:spcBef>
                <a:spcPts val="500"/>
              </a:spcBef>
              <a:spcAft>
                <a:spcPts val="0"/>
              </a:spcAft>
              <a:buClr>
                <a:schemeClr val="accent6"/>
              </a:buClr>
              <a:buSzPts val="2400"/>
              <a:buFont typeface="Arial"/>
              <a:buAutoNum type="alphaLcPeriod"/>
              <a:defRPr/>
            </a:lvl2pPr>
            <a:lvl3pPr indent="-355600" lvl="2" marL="1371600" algn="l">
              <a:lnSpc>
                <a:spcPct val="90000"/>
              </a:lnSpc>
              <a:spcBef>
                <a:spcPts val="500"/>
              </a:spcBef>
              <a:spcAft>
                <a:spcPts val="0"/>
              </a:spcAft>
              <a:buClr>
                <a:schemeClr val="accent6"/>
              </a:buClr>
              <a:buSzPts val="2000"/>
              <a:buFont typeface="Arial"/>
              <a:buAutoNum type="romanLcPeriod"/>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1" name="Shape 41"/>
        <p:cNvGrpSpPr/>
        <p:nvPr/>
      </p:nvGrpSpPr>
      <p:grpSpPr>
        <a:xfrm>
          <a:off x="0" y="0"/>
          <a:ext cx="0" cy="0"/>
          <a:chOff x="0" y="0"/>
          <a:chExt cx="0" cy="0"/>
        </a:xfrm>
      </p:grpSpPr>
      <p:sp>
        <p:nvSpPr>
          <p:cNvPr id="42" name="Google Shape;42;p8"/>
          <p:cNvSpPr txBox="1"/>
          <p:nvPr>
            <p:ph type="title"/>
          </p:nvPr>
        </p:nvSpPr>
        <p:spPr>
          <a:xfrm>
            <a:off x="720000" y="720000"/>
            <a:ext cx="16200000" cy="108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3" name="Shape 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20000" y="720000"/>
            <a:ext cx="16200000" cy="1080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6"/>
              </a:buClr>
              <a:buSzPts val="4000"/>
              <a:buFont typeface="Arial"/>
              <a:buNone/>
              <a:defRPr b="0"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20000" y="2160000"/>
            <a:ext cx="16200000" cy="6948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accent6"/>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accent6"/>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accent6"/>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 name="Google Shape;12;p1"/>
          <p:cNvSpPr/>
          <p:nvPr/>
        </p:nvSpPr>
        <p:spPr>
          <a:xfrm>
            <a:off x="15093592" y="9103574"/>
            <a:ext cx="2520000" cy="80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 name="Google Shape;13;p1"/>
          <p:cNvPicPr preferRelativeResize="0"/>
          <p:nvPr/>
        </p:nvPicPr>
        <p:blipFill rotWithShape="1">
          <a:blip r:embed="rId1">
            <a:alphaModFix/>
          </a:blip>
          <a:srcRect b="0" l="0" r="0" t="0"/>
          <a:stretch/>
        </p:blipFill>
        <p:spPr>
          <a:xfrm>
            <a:off x="15273592" y="9193226"/>
            <a:ext cx="2160000" cy="6270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i.org/10.1175/JCLI-D-19-0639.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10"/>
          <p:cNvSpPr txBox="1"/>
          <p:nvPr>
            <p:ph type="ctrTitle"/>
          </p:nvPr>
        </p:nvSpPr>
        <p:spPr>
          <a:xfrm>
            <a:off x="720000" y="2520000"/>
            <a:ext cx="16200000" cy="252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5400"/>
              <a:buFont typeface="Arial"/>
              <a:buNone/>
            </a:pPr>
            <a:r>
              <a:rPr lang="en-GB"/>
              <a:t>Tropical Cyclones in PRIMAVERA HighResMIP Simulations</a:t>
            </a:r>
            <a:endParaRPr/>
          </a:p>
        </p:txBody>
      </p:sp>
      <p:sp>
        <p:nvSpPr>
          <p:cNvPr id="49" name="Google Shape;49;p10"/>
          <p:cNvSpPr txBox="1"/>
          <p:nvPr>
            <p:ph idx="1" type="subTitle"/>
          </p:nvPr>
        </p:nvSpPr>
        <p:spPr>
          <a:xfrm>
            <a:off x="720000" y="5256000"/>
            <a:ext cx="16200000" cy="864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3200"/>
              <a:buNone/>
            </a:pPr>
            <a:r>
              <a:rPr lang="en-GB"/>
              <a:t>Louis-Philippe Caron</a:t>
            </a:r>
            <a:endParaRPr/>
          </a:p>
          <a:p>
            <a:pPr indent="0" lvl="0" marL="0" rtl="0" algn="ctr">
              <a:lnSpc>
                <a:spcPct val="90000"/>
              </a:lnSpc>
              <a:spcBef>
                <a:spcPts val="0"/>
              </a:spcBef>
              <a:spcAft>
                <a:spcPts val="0"/>
              </a:spcAft>
              <a:buClr>
                <a:schemeClr val="dk2"/>
              </a:buClr>
              <a:buSzPts val="3200"/>
              <a:buNone/>
            </a:pPr>
            <a:r>
              <a:t/>
            </a:r>
            <a:endParaRPr/>
          </a:p>
          <a:p>
            <a:pPr indent="-431800" lvl="0" marL="457200" rtl="0" algn="ctr">
              <a:lnSpc>
                <a:spcPct val="90000"/>
              </a:lnSpc>
              <a:spcBef>
                <a:spcPts val="0"/>
              </a:spcBef>
              <a:spcAft>
                <a:spcPts val="0"/>
              </a:spcAft>
              <a:buSzPts val="3200"/>
              <a:buAutoNum type="alphaUcPeriod"/>
            </a:pPr>
            <a:r>
              <a:rPr lang="en-GB"/>
              <a:t>Baker, </a:t>
            </a:r>
            <a:r>
              <a:rPr lang="en-GB"/>
              <a:t>D Peano, P Kreussler, M Roberts, E Scoccimarro, B Vannière, PL Vidale, and many others.</a:t>
            </a:r>
            <a:endParaRPr/>
          </a:p>
          <a:p>
            <a:pPr indent="0" lvl="0" marL="0" rtl="0" algn="ctr">
              <a:lnSpc>
                <a:spcPct val="90000"/>
              </a:lnSpc>
              <a:spcBef>
                <a:spcPts val="0"/>
              </a:spcBef>
              <a:spcAft>
                <a:spcPts val="0"/>
              </a:spcAft>
              <a:buClr>
                <a:schemeClr val="lt1"/>
              </a:buClr>
              <a:buSzPts val="1100"/>
              <a:buFont typeface="Arial"/>
              <a:buNone/>
            </a:pPr>
            <a:r>
              <a:t/>
            </a:r>
            <a:endParaRPr/>
          </a:p>
          <a:p>
            <a:pPr indent="0" lvl="0" marL="0" rtl="0" algn="ctr">
              <a:lnSpc>
                <a:spcPct val="90000"/>
              </a:lnSpc>
              <a:spcBef>
                <a:spcPts val="0"/>
              </a:spcBef>
              <a:spcAft>
                <a:spcPts val="0"/>
              </a:spcAft>
              <a:buClr>
                <a:schemeClr val="dk2"/>
              </a:buClr>
              <a:buSzPts val="3200"/>
              <a:buNone/>
            </a:pPr>
            <a:r>
              <a:t/>
            </a:r>
            <a:endParaRPr/>
          </a:p>
          <a:p>
            <a:pPr indent="0" lvl="0" marL="0" rtl="0" algn="l">
              <a:lnSpc>
                <a:spcPct val="90000"/>
              </a:lnSpc>
              <a:spcBef>
                <a:spcPts val="0"/>
              </a:spcBef>
              <a:spcAft>
                <a:spcPts val="0"/>
              </a:spcAft>
              <a:buClr>
                <a:schemeClr val="dk2"/>
              </a:buClr>
              <a:buSzPts val="3200"/>
              <a:buNone/>
            </a:pPr>
            <a:r>
              <a:t/>
            </a:r>
            <a:endParaRPr/>
          </a:p>
        </p:txBody>
      </p:sp>
      <p:sp>
        <p:nvSpPr>
          <p:cNvPr id="50" name="Google Shape;50;p10"/>
          <p:cNvSpPr txBox="1"/>
          <p:nvPr>
            <p:ph idx="2" type="body"/>
          </p:nvPr>
        </p:nvSpPr>
        <p:spPr>
          <a:xfrm>
            <a:off x="705650" y="7514900"/>
            <a:ext cx="16198800" cy="555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None/>
            </a:pPr>
            <a:r>
              <a:rPr lang="en-GB"/>
              <a:t>May 21st,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TC-induced Precipitation</a:t>
            </a:r>
            <a:endParaRPr b="1"/>
          </a:p>
        </p:txBody>
      </p:sp>
      <p:pic>
        <p:nvPicPr>
          <p:cNvPr id="128" name="Google Shape;128;p19"/>
          <p:cNvPicPr preferRelativeResize="0"/>
          <p:nvPr/>
        </p:nvPicPr>
        <p:blipFill>
          <a:blip r:embed="rId3">
            <a:alphaModFix/>
          </a:blip>
          <a:stretch>
            <a:fillRect/>
          </a:stretch>
        </p:blipFill>
        <p:spPr>
          <a:xfrm>
            <a:off x="2120400" y="1800001"/>
            <a:ext cx="10930567" cy="7801200"/>
          </a:xfrm>
          <a:prstGeom prst="rect">
            <a:avLst/>
          </a:prstGeom>
          <a:noFill/>
          <a:ln>
            <a:noFill/>
          </a:ln>
        </p:spPr>
      </p:pic>
      <p:sp>
        <p:nvSpPr>
          <p:cNvPr id="129" name="Google Shape;129;p19"/>
          <p:cNvSpPr txBox="1"/>
          <p:nvPr/>
        </p:nvSpPr>
        <p:spPr>
          <a:xfrm>
            <a:off x="13517225" y="7401000"/>
            <a:ext cx="40929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Vannière </a:t>
            </a:r>
            <a:r>
              <a:rPr lang="en-GB" sz="3600"/>
              <a:t>et al. (2020), under review</a:t>
            </a:r>
            <a:endParaRPr sz="3600"/>
          </a:p>
        </p:txBody>
      </p:sp>
      <p:sp>
        <p:nvSpPr>
          <p:cNvPr id="130" name="Google Shape;130;p19"/>
          <p:cNvSpPr txBox="1"/>
          <p:nvPr/>
        </p:nvSpPr>
        <p:spPr>
          <a:xfrm>
            <a:off x="720000" y="4433200"/>
            <a:ext cx="15336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t>LR</a:t>
            </a:r>
            <a:endParaRPr b="1" sz="4800"/>
          </a:p>
        </p:txBody>
      </p:sp>
      <p:sp>
        <p:nvSpPr>
          <p:cNvPr id="131" name="Google Shape;131;p19"/>
          <p:cNvSpPr txBox="1"/>
          <p:nvPr/>
        </p:nvSpPr>
        <p:spPr>
          <a:xfrm>
            <a:off x="720000" y="6328275"/>
            <a:ext cx="15336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t>H</a:t>
            </a:r>
            <a:r>
              <a:rPr b="1" lang="en-GB" sz="4800"/>
              <a:t>R</a:t>
            </a:r>
            <a:endParaRPr b="1" sz="4800"/>
          </a:p>
        </p:txBody>
      </p:sp>
      <p:sp>
        <p:nvSpPr>
          <p:cNvPr id="132" name="Google Shape;132;p19"/>
          <p:cNvSpPr txBox="1"/>
          <p:nvPr/>
        </p:nvSpPr>
        <p:spPr>
          <a:xfrm>
            <a:off x="293750" y="2538125"/>
            <a:ext cx="15336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t>Obs</a:t>
            </a:r>
            <a:endParaRPr b="1" sz="4800"/>
          </a:p>
        </p:txBody>
      </p:sp>
      <p:sp>
        <p:nvSpPr>
          <p:cNvPr id="133" name="Google Shape;133;p19"/>
          <p:cNvSpPr txBox="1"/>
          <p:nvPr/>
        </p:nvSpPr>
        <p:spPr>
          <a:xfrm>
            <a:off x="0" y="7759475"/>
            <a:ext cx="2120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t>HR-LR</a:t>
            </a:r>
            <a:endParaRPr b="1"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Intensity</a:t>
            </a:r>
            <a:endParaRPr b="1"/>
          </a:p>
        </p:txBody>
      </p:sp>
      <p:pic>
        <p:nvPicPr>
          <p:cNvPr id="140" name="Google Shape;140;p20"/>
          <p:cNvPicPr preferRelativeResize="0"/>
          <p:nvPr/>
        </p:nvPicPr>
        <p:blipFill rotWithShape="1">
          <a:blip r:embed="rId3">
            <a:alphaModFix/>
          </a:blip>
          <a:srcRect b="0" l="0" r="0" t="50504"/>
          <a:stretch/>
        </p:blipFill>
        <p:spPr>
          <a:xfrm>
            <a:off x="494000" y="2537150"/>
            <a:ext cx="8743500" cy="5290875"/>
          </a:xfrm>
          <a:prstGeom prst="rect">
            <a:avLst/>
          </a:prstGeom>
          <a:noFill/>
          <a:ln>
            <a:noFill/>
          </a:ln>
        </p:spPr>
      </p:pic>
      <p:pic>
        <p:nvPicPr>
          <p:cNvPr id="141" name="Google Shape;141;p20"/>
          <p:cNvPicPr preferRelativeResize="0"/>
          <p:nvPr/>
        </p:nvPicPr>
        <p:blipFill rotWithShape="1">
          <a:blip r:embed="rId4">
            <a:alphaModFix/>
          </a:blip>
          <a:srcRect b="49494" l="0" r="49202" t="0"/>
          <a:stretch/>
        </p:blipFill>
        <p:spPr>
          <a:xfrm>
            <a:off x="10767725" y="2537150"/>
            <a:ext cx="6152272" cy="6255352"/>
          </a:xfrm>
          <a:prstGeom prst="rect">
            <a:avLst/>
          </a:prstGeom>
          <a:noFill/>
          <a:ln>
            <a:noFill/>
          </a:ln>
        </p:spPr>
      </p:pic>
      <p:sp>
        <p:nvSpPr>
          <p:cNvPr id="142" name="Google Shape;142;p20"/>
          <p:cNvSpPr txBox="1"/>
          <p:nvPr/>
        </p:nvSpPr>
        <p:spPr>
          <a:xfrm>
            <a:off x="3159675" y="9108975"/>
            <a:ext cx="5522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Roberts et al. (2020a)</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Integrated Kinetic Energy</a:t>
            </a:r>
            <a:endParaRPr b="1"/>
          </a:p>
        </p:txBody>
      </p:sp>
      <p:pic>
        <p:nvPicPr>
          <p:cNvPr id="149" name="Google Shape;149;p21"/>
          <p:cNvPicPr preferRelativeResize="0"/>
          <p:nvPr/>
        </p:nvPicPr>
        <p:blipFill>
          <a:blip r:embed="rId3">
            <a:alphaModFix/>
          </a:blip>
          <a:stretch>
            <a:fillRect/>
          </a:stretch>
        </p:blipFill>
        <p:spPr>
          <a:xfrm>
            <a:off x="289300" y="2105200"/>
            <a:ext cx="3348375" cy="3129400"/>
          </a:xfrm>
          <a:prstGeom prst="rect">
            <a:avLst/>
          </a:prstGeom>
          <a:noFill/>
          <a:ln>
            <a:noFill/>
          </a:ln>
        </p:spPr>
      </p:pic>
      <p:pic>
        <p:nvPicPr>
          <p:cNvPr id="150" name="Google Shape;150;p21"/>
          <p:cNvPicPr preferRelativeResize="0"/>
          <p:nvPr/>
        </p:nvPicPr>
        <p:blipFill rotWithShape="1">
          <a:blip r:embed="rId4">
            <a:alphaModFix/>
          </a:blip>
          <a:srcRect b="51286" l="0" r="0" t="0"/>
          <a:stretch/>
        </p:blipFill>
        <p:spPr>
          <a:xfrm>
            <a:off x="6713850" y="1799998"/>
            <a:ext cx="10848475" cy="4922675"/>
          </a:xfrm>
          <a:prstGeom prst="rect">
            <a:avLst/>
          </a:prstGeom>
          <a:noFill/>
          <a:ln>
            <a:noFill/>
          </a:ln>
        </p:spPr>
      </p:pic>
      <p:graphicFrame>
        <p:nvGraphicFramePr>
          <p:cNvPr id="151" name="Google Shape;151;p21"/>
          <p:cNvGraphicFramePr/>
          <p:nvPr/>
        </p:nvGraphicFramePr>
        <p:xfrm>
          <a:off x="5841638" y="7333075"/>
          <a:ext cx="3000000" cy="3000000"/>
        </p:xfrm>
        <a:graphic>
          <a:graphicData uri="http://schemas.openxmlformats.org/drawingml/2006/table">
            <a:tbl>
              <a:tblPr>
                <a:noFill/>
                <a:tableStyleId>{3B3AEE7E-F2B6-4C90-9725-10A3995AF18F}</a:tableStyleId>
              </a:tblPr>
              <a:tblGrid>
                <a:gridCol w="4955200"/>
                <a:gridCol w="2024950"/>
                <a:gridCol w="2024600"/>
              </a:tblGrid>
              <a:tr h="643225">
                <a:tc>
                  <a:txBody>
                    <a:bodyPr/>
                    <a:lstStyle/>
                    <a:p>
                      <a:pPr indent="0" lvl="0" marL="0" rtl="0" algn="l">
                        <a:spcBef>
                          <a:spcPts val="0"/>
                        </a:spcBef>
                        <a:spcAft>
                          <a:spcPts val="0"/>
                        </a:spcAft>
                        <a:buNone/>
                      </a:pPr>
                      <a:r>
                        <a:rPr lang="en-GB" sz="2400"/>
                        <a:t>Correlation IKE w/</a:t>
                      </a:r>
                      <a:endParaRPr sz="2400"/>
                    </a:p>
                  </a:txBody>
                  <a:tcPr marT="63500" marB="63500" marR="63500" marL="63500"/>
                </a:tc>
                <a:tc>
                  <a:txBody>
                    <a:bodyPr/>
                    <a:lstStyle/>
                    <a:p>
                      <a:pPr indent="0" lvl="0" marL="0" rtl="0" algn="l">
                        <a:spcBef>
                          <a:spcPts val="0"/>
                        </a:spcBef>
                        <a:spcAft>
                          <a:spcPts val="0"/>
                        </a:spcAft>
                        <a:buNone/>
                      </a:pPr>
                      <a:r>
                        <a:rPr b="1" lang="en-GB" sz="2400"/>
                        <a:t>LR</a:t>
                      </a:r>
                      <a:endParaRPr b="1" sz="2400"/>
                    </a:p>
                  </a:txBody>
                  <a:tcPr marT="63500" marB="63500" marR="63500" marL="63500"/>
                </a:tc>
                <a:tc>
                  <a:txBody>
                    <a:bodyPr/>
                    <a:lstStyle/>
                    <a:p>
                      <a:pPr indent="0" lvl="0" marL="0" rtl="0" algn="l">
                        <a:spcBef>
                          <a:spcPts val="0"/>
                        </a:spcBef>
                        <a:spcAft>
                          <a:spcPts val="0"/>
                        </a:spcAft>
                        <a:buNone/>
                      </a:pPr>
                      <a:r>
                        <a:rPr b="1" lang="en-GB" sz="2400"/>
                        <a:t>HR</a:t>
                      </a:r>
                      <a:endParaRPr b="1" sz="2400"/>
                    </a:p>
                  </a:txBody>
                  <a:tcPr marT="63500" marB="63500" marR="63500" marL="63500"/>
                </a:tc>
              </a:tr>
              <a:tr h="643225">
                <a:tc>
                  <a:txBody>
                    <a:bodyPr/>
                    <a:lstStyle/>
                    <a:p>
                      <a:pPr indent="0" lvl="0" marL="0" rtl="0" algn="l">
                        <a:spcBef>
                          <a:spcPts val="0"/>
                        </a:spcBef>
                        <a:spcAft>
                          <a:spcPts val="0"/>
                        </a:spcAft>
                        <a:buNone/>
                      </a:pPr>
                      <a:r>
                        <a:rPr lang="en-GB" sz="2400"/>
                        <a:t>maximum surface wind speed </a:t>
                      </a:r>
                      <a:endParaRPr sz="2400"/>
                    </a:p>
                  </a:txBody>
                  <a:tcPr marT="63500" marB="63500" marR="63500" marL="63500"/>
                </a:tc>
                <a:tc>
                  <a:txBody>
                    <a:bodyPr/>
                    <a:lstStyle/>
                    <a:p>
                      <a:pPr indent="0" lvl="0" marL="0" rtl="0" algn="l">
                        <a:spcBef>
                          <a:spcPts val="0"/>
                        </a:spcBef>
                        <a:spcAft>
                          <a:spcPts val="0"/>
                        </a:spcAft>
                        <a:buNone/>
                      </a:pPr>
                      <a:r>
                        <a:rPr lang="en-GB" sz="2400"/>
                        <a:t>0.87</a:t>
                      </a:r>
                      <a:endParaRPr sz="2400"/>
                    </a:p>
                  </a:txBody>
                  <a:tcPr marT="63500" marB="63500" marR="63500" marL="63500"/>
                </a:tc>
                <a:tc>
                  <a:txBody>
                    <a:bodyPr/>
                    <a:lstStyle/>
                    <a:p>
                      <a:pPr indent="0" lvl="0" marL="0" rtl="0" algn="l">
                        <a:spcBef>
                          <a:spcPts val="0"/>
                        </a:spcBef>
                        <a:spcAft>
                          <a:spcPts val="0"/>
                        </a:spcAft>
                        <a:buNone/>
                      </a:pPr>
                      <a:r>
                        <a:rPr lang="en-GB" sz="2400"/>
                        <a:t>0.82</a:t>
                      </a:r>
                      <a:endParaRPr sz="2400"/>
                    </a:p>
                  </a:txBody>
                  <a:tcPr marT="63500" marB="63500" marR="63500" marL="63500"/>
                </a:tc>
              </a:tr>
              <a:tr h="643225">
                <a:tc>
                  <a:txBody>
                    <a:bodyPr/>
                    <a:lstStyle/>
                    <a:p>
                      <a:pPr indent="0" lvl="0" marL="0" rtl="0" algn="l">
                        <a:spcBef>
                          <a:spcPts val="0"/>
                        </a:spcBef>
                        <a:spcAft>
                          <a:spcPts val="0"/>
                        </a:spcAft>
                        <a:buNone/>
                      </a:pPr>
                      <a:r>
                        <a:rPr lang="en-GB" sz="2400"/>
                        <a:t>IKE area</a:t>
                      </a:r>
                      <a:endParaRPr sz="2400"/>
                    </a:p>
                  </a:txBody>
                  <a:tcPr marT="63500" marB="63500" marR="63500" marL="63500"/>
                </a:tc>
                <a:tc>
                  <a:txBody>
                    <a:bodyPr/>
                    <a:lstStyle/>
                    <a:p>
                      <a:pPr indent="0" lvl="0" marL="0" rtl="0" algn="l">
                        <a:spcBef>
                          <a:spcPts val="0"/>
                        </a:spcBef>
                        <a:spcAft>
                          <a:spcPts val="0"/>
                        </a:spcAft>
                        <a:buNone/>
                      </a:pPr>
                      <a:r>
                        <a:rPr lang="en-GB" sz="2400"/>
                        <a:t>0.99</a:t>
                      </a:r>
                      <a:endParaRPr sz="2400"/>
                    </a:p>
                  </a:txBody>
                  <a:tcPr marT="63500" marB="63500" marR="63500" marL="63500"/>
                </a:tc>
                <a:tc>
                  <a:txBody>
                    <a:bodyPr/>
                    <a:lstStyle/>
                    <a:p>
                      <a:pPr indent="0" lvl="0" marL="0" rtl="0" algn="l">
                        <a:spcBef>
                          <a:spcPts val="0"/>
                        </a:spcBef>
                        <a:spcAft>
                          <a:spcPts val="0"/>
                        </a:spcAft>
                        <a:buNone/>
                      </a:pPr>
                      <a:r>
                        <a:rPr lang="en-GB" sz="2400"/>
                        <a:t>0.96</a:t>
                      </a:r>
                      <a:endParaRPr sz="2400"/>
                    </a:p>
                  </a:txBody>
                  <a:tcPr marT="63500" marB="63500" marR="63500" marL="63500"/>
                </a:tc>
              </a:tr>
              <a:tr h="643225">
                <a:tc>
                  <a:txBody>
                    <a:bodyPr/>
                    <a:lstStyle/>
                    <a:p>
                      <a:pPr indent="0" lvl="0" marL="0" rtl="0" algn="l">
                        <a:spcBef>
                          <a:spcPts val="0"/>
                        </a:spcBef>
                        <a:spcAft>
                          <a:spcPts val="0"/>
                        </a:spcAft>
                        <a:buNone/>
                      </a:pPr>
                      <a:r>
                        <a:rPr lang="en-GB" sz="2400"/>
                        <a:t>minimum MSLP</a:t>
                      </a:r>
                      <a:endParaRPr sz="2400"/>
                    </a:p>
                  </a:txBody>
                  <a:tcPr marT="63500" marB="63500" marR="63500" marL="63500"/>
                </a:tc>
                <a:tc>
                  <a:txBody>
                    <a:bodyPr/>
                    <a:lstStyle/>
                    <a:p>
                      <a:pPr indent="0" lvl="0" marL="0" rtl="0" algn="l">
                        <a:spcBef>
                          <a:spcPts val="0"/>
                        </a:spcBef>
                        <a:spcAft>
                          <a:spcPts val="0"/>
                        </a:spcAft>
                        <a:buNone/>
                      </a:pPr>
                      <a:r>
                        <a:rPr lang="en-GB" sz="2400"/>
                        <a:t>-0.78</a:t>
                      </a:r>
                      <a:endParaRPr sz="2400"/>
                    </a:p>
                  </a:txBody>
                  <a:tcPr marT="63500" marB="63500" marR="63500" marL="63500"/>
                </a:tc>
                <a:tc>
                  <a:txBody>
                    <a:bodyPr/>
                    <a:lstStyle/>
                    <a:p>
                      <a:pPr indent="0" lvl="0" marL="0" rtl="0" algn="l">
                        <a:spcBef>
                          <a:spcPts val="0"/>
                        </a:spcBef>
                        <a:spcAft>
                          <a:spcPts val="0"/>
                        </a:spcAft>
                        <a:buNone/>
                      </a:pPr>
                      <a:r>
                        <a:rPr lang="en-GB" sz="2400"/>
                        <a:t>-0.85</a:t>
                      </a:r>
                      <a:endParaRPr sz="2400"/>
                    </a:p>
                  </a:txBody>
                  <a:tcPr marT="63500" marB="63500" marR="63500" marL="63500"/>
                </a:tc>
              </a:tr>
            </a:tbl>
          </a:graphicData>
        </a:graphic>
      </p:graphicFrame>
      <p:sp>
        <p:nvSpPr>
          <p:cNvPr id="152" name="Google Shape;152;p21"/>
          <p:cNvSpPr txBox="1"/>
          <p:nvPr/>
        </p:nvSpPr>
        <p:spPr>
          <a:xfrm>
            <a:off x="0" y="8619525"/>
            <a:ext cx="54003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Kreussler et al., in prep.</a:t>
            </a:r>
            <a:endParaRPr sz="3600"/>
          </a:p>
        </p:txBody>
      </p:sp>
      <p:pic>
        <p:nvPicPr>
          <p:cNvPr id="153" name="Google Shape;153;p21"/>
          <p:cNvPicPr preferRelativeResize="0"/>
          <p:nvPr/>
        </p:nvPicPr>
        <p:blipFill>
          <a:blip r:embed="rId5">
            <a:alphaModFix/>
          </a:blip>
          <a:stretch>
            <a:fillRect/>
          </a:stretch>
        </p:blipFill>
        <p:spPr>
          <a:xfrm>
            <a:off x="2595550" y="4754225"/>
            <a:ext cx="3246089" cy="303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Stochastic Physics on </a:t>
            </a:r>
            <a:r>
              <a:rPr b="1" lang="en-GB"/>
              <a:t>TC track density</a:t>
            </a:r>
            <a:endParaRPr b="1"/>
          </a:p>
        </p:txBody>
      </p:sp>
      <p:pic>
        <p:nvPicPr>
          <p:cNvPr id="160" name="Google Shape;160;p22"/>
          <p:cNvPicPr preferRelativeResize="0"/>
          <p:nvPr/>
        </p:nvPicPr>
        <p:blipFill>
          <a:blip r:embed="rId3">
            <a:alphaModFix/>
          </a:blip>
          <a:stretch>
            <a:fillRect/>
          </a:stretch>
        </p:blipFill>
        <p:spPr>
          <a:xfrm>
            <a:off x="6028700" y="1584119"/>
            <a:ext cx="9098400" cy="8321881"/>
          </a:xfrm>
          <a:prstGeom prst="rect">
            <a:avLst/>
          </a:prstGeom>
          <a:noFill/>
          <a:ln>
            <a:noFill/>
          </a:ln>
        </p:spPr>
      </p:pic>
      <p:sp>
        <p:nvSpPr>
          <p:cNvPr id="161" name="Google Shape;161;p22"/>
          <p:cNvSpPr txBox="1"/>
          <p:nvPr/>
        </p:nvSpPr>
        <p:spPr>
          <a:xfrm>
            <a:off x="549488" y="9108900"/>
            <a:ext cx="54792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Vidale et al., in prep.</a:t>
            </a:r>
            <a:endParaRPr sz="3600"/>
          </a:p>
        </p:txBody>
      </p:sp>
      <p:sp>
        <p:nvSpPr>
          <p:cNvPr id="162" name="Google Shape;162;p22"/>
          <p:cNvSpPr txBox="1"/>
          <p:nvPr/>
        </p:nvSpPr>
        <p:spPr>
          <a:xfrm>
            <a:off x="1113925" y="5569650"/>
            <a:ext cx="4137600" cy="22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Up to 30% increase using SP</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Future TC Activity</a:t>
            </a:r>
            <a:endParaRPr b="1"/>
          </a:p>
        </p:txBody>
      </p:sp>
      <p:pic>
        <p:nvPicPr>
          <p:cNvPr id="169" name="Google Shape;169;p23"/>
          <p:cNvPicPr preferRelativeResize="0"/>
          <p:nvPr/>
        </p:nvPicPr>
        <p:blipFill>
          <a:blip r:embed="rId3">
            <a:alphaModFix/>
          </a:blip>
          <a:stretch>
            <a:fillRect/>
          </a:stretch>
        </p:blipFill>
        <p:spPr>
          <a:xfrm>
            <a:off x="10180625" y="0"/>
            <a:ext cx="7429493" cy="9906001"/>
          </a:xfrm>
          <a:prstGeom prst="rect">
            <a:avLst/>
          </a:prstGeom>
          <a:noFill/>
          <a:ln>
            <a:noFill/>
          </a:ln>
        </p:spPr>
      </p:pic>
      <p:sp>
        <p:nvSpPr>
          <p:cNvPr id="170" name="Google Shape;170;p23"/>
          <p:cNvSpPr txBox="1"/>
          <p:nvPr/>
        </p:nvSpPr>
        <p:spPr>
          <a:xfrm>
            <a:off x="1417950" y="9108900"/>
            <a:ext cx="81228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Roberts et al. (2020b), under review. </a:t>
            </a:r>
            <a:endParaRPr sz="3600"/>
          </a:p>
        </p:txBody>
      </p:sp>
      <p:pic>
        <p:nvPicPr>
          <p:cNvPr id="171" name="Google Shape;171;p23"/>
          <p:cNvPicPr preferRelativeResize="0"/>
          <p:nvPr/>
        </p:nvPicPr>
        <p:blipFill rotWithShape="1">
          <a:blip r:embed="rId4">
            <a:alphaModFix/>
          </a:blip>
          <a:srcRect b="0" l="0" r="0" t="50526"/>
          <a:stretch/>
        </p:blipFill>
        <p:spPr>
          <a:xfrm>
            <a:off x="447500" y="2068835"/>
            <a:ext cx="9540851" cy="5768326"/>
          </a:xfrm>
          <a:prstGeom prst="rect">
            <a:avLst/>
          </a:prstGeom>
          <a:noFill/>
          <a:ln>
            <a:noFill/>
          </a:ln>
        </p:spPr>
      </p:pic>
      <p:sp>
        <p:nvSpPr>
          <p:cNvPr id="172" name="Google Shape;172;p23"/>
          <p:cNvSpPr txBox="1"/>
          <p:nvPr/>
        </p:nvSpPr>
        <p:spPr>
          <a:xfrm>
            <a:off x="1417950" y="7971550"/>
            <a:ext cx="81228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(2020-2050) - (1950-1980)</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References</a:t>
            </a:r>
            <a:endParaRPr b="1"/>
          </a:p>
        </p:txBody>
      </p:sp>
      <p:sp>
        <p:nvSpPr>
          <p:cNvPr id="179" name="Google Shape;179;p24"/>
          <p:cNvSpPr txBox="1"/>
          <p:nvPr>
            <p:ph idx="1" type="body"/>
          </p:nvPr>
        </p:nvSpPr>
        <p:spPr>
          <a:xfrm>
            <a:off x="720000" y="2160000"/>
            <a:ext cx="16200000" cy="6948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Roberts, MJ, (2020) Projected Future Changes in Tropical Cyclones using the CMIP6 HighResMIP Multi-model Ensemble. Geophys Res Lett. Under review.</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Roberts, MJ (2020) Impact of model resolution on tropical cyclone simulation using the HighResMIP-PRIMAVERA multi-model ensemble. J. Clim. </a:t>
            </a:r>
            <a:r>
              <a:rPr lang="en-GB" u="sng">
                <a:solidFill>
                  <a:schemeClr val="hlink"/>
                </a:solidFill>
                <a:hlinkClick r:id="rId3"/>
              </a:rPr>
              <a:t>https://doi.org/10.1175/JCLI-D-19-0639.1</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Scoccimarro et al. (2020) The typhoon-induced drying of the Maritime Continent.  PNAS 117 (8) 3983-3988</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Vanniere, B, (2020) The moisture budget of tropical cyclones: large scale environmental constraints and sensitivity to model horizontal resolution. J Climate. Under review.</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Vidale et al. Impact of stochastic physics and model resolution on the simulation of tropical cyclones in Climate GCMs. In prep.</a:t>
            </a:r>
            <a:endParaRPr/>
          </a:p>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1152050" y="4696800"/>
            <a:ext cx="16200000" cy="882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5400"/>
              <a:buFont typeface="Arial"/>
              <a:buNone/>
            </a:pPr>
            <a:r>
              <a:rPr lang="en-GB"/>
              <a:t>Thank you</a:t>
            </a:r>
            <a:endParaRPr/>
          </a:p>
        </p:txBody>
      </p:sp>
      <p:sp>
        <p:nvSpPr>
          <p:cNvPr id="185" name="Google Shape;185;p25"/>
          <p:cNvSpPr txBox="1"/>
          <p:nvPr>
            <p:ph idx="1" type="body"/>
          </p:nvPr>
        </p:nvSpPr>
        <p:spPr>
          <a:xfrm>
            <a:off x="720000" y="5256000"/>
            <a:ext cx="16200000" cy="216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800"/>
              <a:buNone/>
            </a:pPr>
            <a:r>
              <a:t/>
            </a:r>
            <a:endParaRPr/>
          </a:p>
          <a:p>
            <a:pPr indent="0" lvl="0" marL="0" rtl="0" algn="ctr">
              <a:lnSpc>
                <a:spcPct val="90000"/>
              </a:lnSpc>
              <a:spcBef>
                <a:spcPts val="0"/>
              </a:spcBef>
              <a:spcAft>
                <a:spcPts val="0"/>
              </a:spcAft>
              <a:buClr>
                <a:schemeClr val="dk2"/>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11"/>
          <p:cNvSpPr txBox="1"/>
          <p:nvPr>
            <p:ph type="title"/>
          </p:nvPr>
        </p:nvSpPr>
        <p:spPr>
          <a:xfrm>
            <a:off x="720000" y="720001"/>
            <a:ext cx="16200000" cy="108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4000"/>
              <a:buFont typeface="Arial"/>
              <a:buNone/>
            </a:pPr>
            <a:r>
              <a:rPr b="1" lang="en-GB"/>
              <a:t>HighResMIP Protocol</a:t>
            </a:r>
            <a:endParaRPr b="1"/>
          </a:p>
        </p:txBody>
      </p:sp>
      <p:pic>
        <p:nvPicPr>
          <p:cNvPr id="56" name="Google Shape;56;p11"/>
          <p:cNvPicPr preferRelativeResize="0"/>
          <p:nvPr/>
        </p:nvPicPr>
        <p:blipFill>
          <a:blip r:embed="rId3">
            <a:alphaModFix/>
          </a:blip>
          <a:stretch>
            <a:fillRect/>
          </a:stretch>
        </p:blipFill>
        <p:spPr>
          <a:xfrm>
            <a:off x="720000" y="1990150"/>
            <a:ext cx="15183600" cy="6381150"/>
          </a:xfrm>
          <a:prstGeom prst="rect">
            <a:avLst/>
          </a:prstGeom>
          <a:noFill/>
          <a:ln>
            <a:noFill/>
          </a:ln>
        </p:spPr>
      </p:pic>
      <p:sp>
        <p:nvSpPr>
          <p:cNvPr id="57" name="Google Shape;57;p11"/>
          <p:cNvSpPr txBox="1"/>
          <p:nvPr/>
        </p:nvSpPr>
        <p:spPr>
          <a:xfrm>
            <a:off x="1707925" y="9080500"/>
            <a:ext cx="8568000" cy="8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t>7 GCMS   //      2 Trackers</a:t>
            </a:r>
            <a:endParaRPr b="1"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2"/>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Track Density </a:t>
            </a:r>
            <a:endParaRPr b="1"/>
          </a:p>
        </p:txBody>
      </p:sp>
      <p:pic>
        <p:nvPicPr>
          <p:cNvPr id="64" name="Google Shape;64;p12"/>
          <p:cNvPicPr preferRelativeResize="0"/>
          <p:nvPr/>
        </p:nvPicPr>
        <p:blipFill>
          <a:blip r:embed="rId3">
            <a:alphaModFix/>
          </a:blip>
          <a:stretch>
            <a:fillRect/>
          </a:stretch>
        </p:blipFill>
        <p:spPr>
          <a:xfrm>
            <a:off x="1700775" y="1558675"/>
            <a:ext cx="15909350" cy="7320425"/>
          </a:xfrm>
          <a:prstGeom prst="rect">
            <a:avLst/>
          </a:prstGeom>
          <a:noFill/>
          <a:ln>
            <a:noFill/>
          </a:ln>
        </p:spPr>
      </p:pic>
      <p:sp>
        <p:nvSpPr>
          <p:cNvPr id="65" name="Google Shape;65;p12"/>
          <p:cNvSpPr txBox="1"/>
          <p:nvPr/>
        </p:nvSpPr>
        <p:spPr>
          <a:xfrm>
            <a:off x="3159675" y="9108975"/>
            <a:ext cx="5522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Roberts et al. (2020a)</a:t>
            </a:r>
            <a:endParaRPr sz="3600"/>
          </a:p>
        </p:txBody>
      </p:sp>
      <p:sp>
        <p:nvSpPr>
          <p:cNvPr id="66" name="Google Shape;66;p12"/>
          <p:cNvSpPr txBox="1"/>
          <p:nvPr/>
        </p:nvSpPr>
        <p:spPr>
          <a:xfrm>
            <a:off x="0" y="3193575"/>
            <a:ext cx="2120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t>HR - LR</a:t>
            </a:r>
            <a:endParaRPr b="1" sz="3600"/>
          </a:p>
        </p:txBody>
      </p:sp>
      <p:sp>
        <p:nvSpPr>
          <p:cNvPr id="67" name="Google Shape;67;p12"/>
          <p:cNvSpPr txBox="1"/>
          <p:nvPr/>
        </p:nvSpPr>
        <p:spPr>
          <a:xfrm>
            <a:off x="0" y="6403125"/>
            <a:ext cx="2120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t>Change in RMSE</a:t>
            </a:r>
            <a:endParaRPr b="1" sz="2400"/>
          </a:p>
        </p:txBody>
      </p:sp>
      <p:pic>
        <p:nvPicPr>
          <p:cNvPr id="68" name="Google Shape;68;p12"/>
          <p:cNvPicPr preferRelativeResize="0"/>
          <p:nvPr/>
        </p:nvPicPr>
        <p:blipFill>
          <a:blip r:embed="rId4">
            <a:alphaModFix/>
          </a:blip>
          <a:stretch>
            <a:fillRect/>
          </a:stretch>
        </p:blipFill>
        <p:spPr>
          <a:xfrm>
            <a:off x="2120400" y="2116898"/>
            <a:ext cx="15489725" cy="65718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3"/>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Extra-Tropical Transitions</a:t>
            </a:r>
            <a:endParaRPr b="1"/>
          </a:p>
        </p:txBody>
      </p:sp>
      <p:pic>
        <p:nvPicPr>
          <p:cNvPr id="75" name="Google Shape;75;p13"/>
          <p:cNvPicPr preferRelativeResize="0"/>
          <p:nvPr/>
        </p:nvPicPr>
        <p:blipFill>
          <a:blip r:embed="rId3">
            <a:alphaModFix/>
          </a:blip>
          <a:stretch>
            <a:fillRect/>
          </a:stretch>
        </p:blipFill>
        <p:spPr>
          <a:xfrm>
            <a:off x="152400" y="1952398"/>
            <a:ext cx="17457725" cy="6727894"/>
          </a:xfrm>
          <a:prstGeom prst="rect">
            <a:avLst/>
          </a:prstGeom>
          <a:noFill/>
          <a:ln>
            <a:noFill/>
          </a:ln>
        </p:spPr>
      </p:pic>
      <p:sp>
        <p:nvSpPr>
          <p:cNvPr id="76" name="Google Shape;76;p13"/>
          <p:cNvSpPr txBox="1"/>
          <p:nvPr/>
        </p:nvSpPr>
        <p:spPr>
          <a:xfrm>
            <a:off x="8805875" y="8816125"/>
            <a:ext cx="54792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Credit: A. Baker</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Google Shape;82;p14"/>
          <p:cNvPicPr preferRelativeResize="0"/>
          <p:nvPr/>
        </p:nvPicPr>
        <p:blipFill>
          <a:blip r:embed="rId3">
            <a:alphaModFix/>
          </a:blip>
          <a:stretch>
            <a:fillRect/>
          </a:stretch>
        </p:blipFill>
        <p:spPr>
          <a:xfrm>
            <a:off x="719988" y="2027725"/>
            <a:ext cx="15072194" cy="7582852"/>
          </a:xfrm>
          <a:prstGeom prst="rect">
            <a:avLst/>
          </a:prstGeom>
          <a:noFill/>
          <a:ln>
            <a:noFill/>
          </a:ln>
        </p:spPr>
      </p:pic>
      <p:sp>
        <p:nvSpPr>
          <p:cNvPr id="83" name="Google Shape;83;p14"/>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Track Density </a:t>
            </a:r>
            <a:endParaRPr b="1"/>
          </a:p>
        </p:txBody>
      </p:sp>
      <p:sp>
        <p:nvSpPr>
          <p:cNvPr id="84" name="Google Shape;84;p14"/>
          <p:cNvSpPr/>
          <p:nvPr/>
        </p:nvSpPr>
        <p:spPr>
          <a:xfrm>
            <a:off x="540850" y="7486575"/>
            <a:ext cx="7970400" cy="2419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4"/>
          <p:cNvCxnSpPr/>
          <p:nvPr/>
        </p:nvCxnSpPr>
        <p:spPr>
          <a:xfrm rot="10800000">
            <a:off x="6490125" y="7628650"/>
            <a:ext cx="0" cy="1594200"/>
          </a:xfrm>
          <a:prstGeom prst="straightConnector1">
            <a:avLst/>
          </a:prstGeom>
          <a:noFill/>
          <a:ln cap="flat" cmpd="sng" w="114300">
            <a:solidFill>
              <a:srgbClr val="000000"/>
            </a:solidFill>
            <a:prstDash val="solid"/>
            <a:round/>
            <a:headEnd len="med" w="med" type="none"/>
            <a:tailEnd len="med" w="med" type="triangle"/>
          </a:ln>
        </p:spPr>
      </p:cxnSp>
      <p:cxnSp>
        <p:nvCxnSpPr>
          <p:cNvPr id="86" name="Google Shape;86;p14"/>
          <p:cNvCxnSpPr/>
          <p:nvPr/>
        </p:nvCxnSpPr>
        <p:spPr>
          <a:xfrm>
            <a:off x="12980275" y="462000"/>
            <a:ext cx="0" cy="1338000"/>
          </a:xfrm>
          <a:prstGeom prst="straightConnector1">
            <a:avLst/>
          </a:prstGeom>
          <a:noFill/>
          <a:ln cap="flat" cmpd="sng" w="114300">
            <a:solidFill>
              <a:srgbClr val="000000"/>
            </a:solidFill>
            <a:prstDash val="solid"/>
            <a:round/>
            <a:headEnd len="med" w="med" type="none"/>
            <a:tailEnd len="med" w="med" type="triangle"/>
          </a:ln>
        </p:spPr>
      </p:cxnSp>
      <p:sp>
        <p:nvSpPr>
          <p:cNvPr id="87" name="Google Shape;87;p14"/>
          <p:cNvSpPr txBox="1"/>
          <p:nvPr/>
        </p:nvSpPr>
        <p:spPr>
          <a:xfrm>
            <a:off x="3159675" y="9108975"/>
            <a:ext cx="5522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Roberts et al. (2020a)</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5"/>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Residence </a:t>
            </a:r>
            <a:endParaRPr b="1"/>
          </a:p>
        </p:txBody>
      </p:sp>
      <p:pic>
        <p:nvPicPr>
          <p:cNvPr id="94" name="Google Shape;94;p15"/>
          <p:cNvPicPr preferRelativeResize="0"/>
          <p:nvPr/>
        </p:nvPicPr>
        <p:blipFill>
          <a:blip r:embed="rId3">
            <a:alphaModFix/>
          </a:blip>
          <a:stretch>
            <a:fillRect/>
          </a:stretch>
        </p:blipFill>
        <p:spPr>
          <a:xfrm>
            <a:off x="1661075" y="1631100"/>
            <a:ext cx="11033200" cy="8274900"/>
          </a:xfrm>
          <a:prstGeom prst="rect">
            <a:avLst/>
          </a:prstGeom>
          <a:noFill/>
          <a:ln>
            <a:noFill/>
          </a:ln>
        </p:spPr>
      </p:pic>
      <p:sp>
        <p:nvSpPr>
          <p:cNvPr id="95" name="Google Shape;95;p15"/>
          <p:cNvSpPr txBox="1"/>
          <p:nvPr/>
        </p:nvSpPr>
        <p:spPr>
          <a:xfrm>
            <a:off x="11948750" y="7582850"/>
            <a:ext cx="54792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Peano et al. (in prep)</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Impact of Resolution on TC-induced Precipitation</a:t>
            </a:r>
            <a:endParaRPr b="1"/>
          </a:p>
        </p:txBody>
      </p:sp>
      <p:pic>
        <p:nvPicPr>
          <p:cNvPr id="102" name="Google Shape;102;p16"/>
          <p:cNvPicPr preferRelativeResize="0"/>
          <p:nvPr/>
        </p:nvPicPr>
        <p:blipFill>
          <a:blip r:embed="rId3">
            <a:alphaModFix/>
          </a:blip>
          <a:stretch>
            <a:fillRect/>
          </a:stretch>
        </p:blipFill>
        <p:spPr>
          <a:xfrm>
            <a:off x="1205625" y="1640100"/>
            <a:ext cx="11483324" cy="8306926"/>
          </a:xfrm>
          <a:prstGeom prst="rect">
            <a:avLst/>
          </a:prstGeom>
          <a:noFill/>
          <a:ln>
            <a:noFill/>
          </a:ln>
        </p:spPr>
      </p:pic>
      <p:sp>
        <p:nvSpPr>
          <p:cNvPr id="103" name="Google Shape;103;p16"/>
          <p:cNvSpPr txBox="1"/>
          <p:nvPr/>
        </p:nvSpPr>
        <p:spPr>
          <a:xfrm>
            <a:off x="12688950" y="7301625"/>
            <a:ext cx="49212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Vannière et al. (2020), under review.</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D</a:t>
            </a:r>
            <a:r>
              <a:rPr b="1" lang="en-GB"/>
              <a:t>rying of the Maritime Continent</a:t>
            </a:r>
            <a:endParaRPr b="1"/>
          </a:p>
        </p:txBody>
      </p:sp>
      <p:pic>
        <p:nvPicPr>
          <p:cNvPr id="110" name="Google Shape;110;p17"/>
          <p:cNvPicPr preferRelativeResize="0"/>
          <p:nvPr/>
        </p:nvPicPr>
        <p:blipFill>
          <a:blip r:embed="rId3">
            <a:alphaModFix/>
          </a:blip>
          <a:stretch>
            <a:fillRect/>
          </a:stretch>
        </p:blipFill>
        <p:spPr>
          <a:xfrm>
            <a:off x="720000" y="2026752"/>
            <a:ext cx="15447613" cy="6854875"/>
          </a:xfrm>
          <a:prstGeom prst="rect">
            <a:avLst/>
          </a:prstGeom>
          <a:noFill/>
          <a:ln>
            <a:noFill/>
          </a:ln>
        </p:spPr>
      </p:pic>
      <p:sp>
        <p:nvSpPr>
          <p:cNvPr id="111" name="Google Shape;111;p17"/>
          <p:cNvSpPr txBox="1"/>
          <p:nvPr/>
        </p:nvSpPr>
        <p:spPr>
          <a:xfrm>
            <a:off x="8468225" y="9108900"/>
            <a:ext cx="56028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Scoccimarro </a:t>
            </a:r>
            <a:r>
              <a:rPr lang="en-GB" sz="3600"/>
              <a:t>et al.  (2020)</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720000" y="720001"/>
            <a:ext cx="16200000" cy="108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t>Drying of the Maritime Continent</a:t>
            </a:r>
            <a:endParaRPr b="1"/>
          </a:p>
        </p:txBody>
      </p:sp>
      <p:sp>
        <p:nvSpPr>
          <p:cNvPr id="118" name="Google Shape;118;p18"/>
          <p:cNvSpPr txBox="1"/>
          <p:nvPr/>
        </p:nvSpPr>
        <p:spPr>
          <a:xfrm>
            <a:off x="7354450" y="9108900"/>
            <a:ext cx="61656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t>Scoccimarro et al.  (2020)</a:t>
            </a:r>
            <a:endParaRPr sz="3600"/>
          </a:p>
        </p:txBody>
      </p:sp>
      <p:pic>
        <p:nvPicPr>
          <p:cNvPr id="119" name="Google Shape;119;p18"/>
          <p:cNvPicPr preferRelativeResize="0"/>
          <p:nvPr/>
        </p:nvPicPr>
        <p:blipFill>
          <a:blip r:embed="rId3">
            <a:alphaModFix/>
          </a:blip>
          <a:stretch>
            <a:fillRect/>
          </a:stretch>
        </p:blipFill>
        <p:spPr>
          <a:xfrm>
            <a:off x="360000" y="2369664"/>
            <a:ext cx="16890128" cy="6169586"/>
          </a:xfrm>
          <a:prstGeom prst="rect">
            <a:avLst/>
          </a:prstGeom>
          <a:noFill/>
          <a:ln>
            <a:noFill/>
          </a:ln>
        </p:spPr>
      </p:pic>
      <p:sp>
        <p:nvSpPr>
          <p:cNvPr id="120" name="Google Shape;120;p18"/>
          <p:cNvSpPr txBox="1"/>
          <p:nvPr/>
        </p:nvSpPr>
        <p:spPr>
          <a:xfrm>
            <a:off x="360000" y="3757350"/>
            <a:ext cx="15336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t>LR</a:t>
            </a:r>
            <a:endParaRPr b="1" sz="4800"/>
          </a:p>
        </p:txBody>
      </p:sp>
      <p:sp>
        <p:nvSpPr>
          <p:cNvPr id="121" name="Google Shape;121;p18"/>
          <p:cNvSpPr txBox="1"/>
          <p:nvPr/>
        </p:nvSpPr>
        <p:spPr>
          <a:xfrm>
            <a:off x="15850725" y="3757350"/>
            <a:ext cx="15336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t>H</a:t>
            </a:r>
            <a:r>
              <a:rPr b="1" lang="en-GB" sz="4800"/>
              <a:t>R</a:t>
            </a:r>
            <a:endParaRPr b="1" sz="4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PRIMAVERA">
      <a:dk1>
        <a:srgbClr val="2B2B2B"/>
      </a:dk1>
      <a:lt1>
        <a:srgbClr val="000000"/>
      </a:lt1>
      <a:dk2>
        <a:srgbClr val="FFFFFF"/>
      </a:dk2>
      <a:lt2>
        <a:srgbClr val="FFAD00"/>
      </a:lt2>
      <a:accent1>
        <a:srgbClr val="0F4880"/>
      </a:accent1>
      <a:accent2>
        <a:srgbClr val="803224"/>
      </a:accent2>
      <a:accent3>
        <a:srgbClr val="005031"/>
      </a:accent3>
      <a:accent4>
        <a:srgbClr val="999999"/>
      </a:accent4>
      <a:accent5>
        <a:srgbClr val="F3F3F3"/>
      </a:accent5>
      <a:accent6>
        <a:srgbClr val="0A3055"/>
      </a:accent6>
      <a:hlink>
        <a:srgbClr val="0F4880"/>
      </a:hlink>
      <a:folHlink>
        <a:srgbClr val="0F48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