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1" r:id="rId4"/>
    <p:sldMasterId id="214748365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6858000" cx="9144000"/>
  <p:notesSz cx="6858000" cy="9144000"/>
  <p:embeddedFontLst>
    <p:embeddedFont>
      <p:font typeface="Calibri"/>
      <p:regular r:id="rId17"/>
      <p:bold r:id="rId18"/>
      <p:italic r:id="rId19"/>
      <p:boldItalic r:id="rId20"/>
    </p:embeddedFont>
    <p:embeddedFont>
      <p:font typeface="Questrial"/>
      <p:regular r:id="rId21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69A0A6FB-8C4C-4D85-8FB1-B45427EEC20F}">
  <a:tblStyle styleId="{69A0A6FB-8C4C-4D85-8FB1-B45427EEC20F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  <a:tblStyle styleId="{4E66B325-FA87-4A14-87BB-EA6CBC0191BB}" styleName="Table_1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alibri-bold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Questrial-regular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Calibri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Calibri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Calibri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" name="Shape 3"/>
          <p:cNvSpPr/>
          <p:nvPr/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0211" cy="4556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" name="Shape 5"/>
          <p:cNvSpPr/>
          <p:nvPr>
            <p:ph idx="2" type="sldImg"/>
          </p:nvPr>
        </p:nvSpPr>
        <p:spPr>
          <a:xfrm>
            <a:off x="1143000" y="685800"/>
            <a:ext cx="4570411" cy="34274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6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4812" cy="41132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/>
          <p:nvPr/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1"/>
            <a:ext cx="2970211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0" type="dt"/>
          </p:nvPr>
        </p:nvSpPr>
        <p:spPr>
          <a:xfrm>
            <a:off x="3884612" y="0"/>
            <a:ext cx="2970211" cy="4556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26" name="Shape 2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0" type="dt"/>
          </p:nvPr>
        </p:nvSpPr>
        <p:spPr>
          <a:xfrm>
            <a:off x="3884612" y="0"/>
            <a:ext cx="2970300" cy="4556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152" name="Shape 15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idx="10" type="dt"/>
          </p:nvPr>
        </p:nvSpPr>
        <p:spPr>
          <a:xfrm>
            <a:off x="3884612" y="0"/>
            <a:ext cx="2970211" cy="4556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54" name="Shape 5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idx="10" type="dt"/>
          </p:nvPr>
        </p:nvSpPr>
        <p:spPr>
          <a:xfrm>
            <a:off x="3884612" y="0"/>
            <a:ext cx="2970211" cy="4556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65" name="Shape 6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idx="10" type="dt"/>
          </p:nvPr>
        </p:nvSpPr>
        <p:spPr>
          <a:xfrm>
            <a:off x="3884612" y="0"/>
            <a:ext cx="2970300" cy="4556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80" name="Shape 8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0" type="dt"/>
          </p:nvPr>
        </p:nvSpPr>
        <p:spPr>
          <a:xfrm>
            <a:off x="3884612" y="0"/>
            <a:ext cx="2970300" cy="4556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idx="10" type="dt"/>
          </p:nvPr>
        </p:nvSpPr>
        <p:spPr>
          <a:xfrm>
            <a:off x="3884612" y="0"/>
            <a:ext cx="2970300" cy="4556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0" type="dt"/>
          </p:nvPr>
        </p:nvSpPr>
        <p:spPr>
          <a:xfrm>
            <a:off x="3884612" y="0"/>
            <a:ext cx="2970300" cy="4556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0" type="dt"/>
          </p:nvPr>
        </p:nvSpPr>
        <p:spPr>
          <a:xfrm>
            <a:off x="3884612" y="0"/>
            <a:ext cx="2970300" cy="4556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127" name="Shape 12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idx="10" type="dt"/>
          </p:nvPr>
        </p:nvSpPr>
        <p:spPr>
          <a:xfrm>
            <a:off x="3884612" y="0"/>
            <a:ext cx="2970300" cy="4556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10/09/15</a:t>
            </a:r>
          </a:p>
        </p:txBody>
      </p:sp>
      <p:sp>
        <p:nvSpPr>
          <p:cNvPr id="140" name="Shape 14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3517900" y="6313487"/>
            <a:ext cx="4722812" cy="3667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474075" y="6348412"/>
            <a:ext cx="355600" cy="3556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669925" y="365125"/>
            <a:ext cx="7861299" cy="5476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1114425" y="1100137"/>
            <a:ext cx="7861299" cy="4635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marL="3429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defRPr b="1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1" type="ftr"/>
          </p:nvPr>
        </p:nvSpPr>
        <p:spPr>
          <a:xfrm>
            <a:off x="3517900" y="6313487"/>
            <a:ext cx="4722812" cy="3667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4075" y="6348412"/>
            <a:ext cx="355600" cy="3556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03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2647950"/>
            <a:ext cx="3571874" cy="4210049"/>
          </a:xfrm>
          <a:prstGeom prst="rtTriangle">
            <a:avLst/>
          </a:prstGeom>
          <a:solidFill>
            <a:srgbClr val="F96A1B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-1586" y="-1586"/>
            <a:ext cx="9145586" cy="6859587"/>
          </a:xfrm>
          <a:custGeom>
            <a:pathLst>
              <a:path extrusionOk="0" h="2002901" w="3352800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rgbClr val="08A1D9">
              <a:alpha val="79607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" name="Shape 12"/>
          <p:cNvSpPr txBox="1"/>
          <p:nvPr>
            <p:ph type="title"/>
          </p:nvPr>
        </p:nvSpPr>
        <p:spPr>
          <a:xfrm>
            <a:off x="1114425" y="365125"/>
            <a:ext cx="7861299" cy="5476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1114425" y="1100137"/>
            <a:ext cx="7861299" cy="4635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defRPr b="1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-3175" y="6208712"/>
            <a:ext cx="2046287" cy="657225"/>
          </a:xfrm>
          <a:custGeom>
            <a:pathLst>
              <a:path extrusionOk="0" h="1824142" w="2045036">
                <a:moveTo>
                  <a:pt x="2382" y="1807368"/>
                </a:moveTo>
                <a:lnTo>
                  <a:pt x="0" y="0"/>
                </a:lnTo>
                <a:lnTo>
                  <a:pt x="1086491" y="2"/>
                </a:lnTo>
                <a:lnTo>
                  <a:pt x="2045036" y="1824142"/>
                </a:lnTo>
                <a:lnTo>
                  <a:pt x="2382" y="1807368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" name="Shape 30"/>
          <p:cNvSpPr/>
          <p:nvPr/>
        </p:nvSpPr>
        <p:spPr>
          <a:xfrm>
            <a:off x="-1586" y="6208712"/>
            <a:ext cx="9145586" cy="657225"/>
          </a:xfrm>
          <a:custGeom>
            <a:pathLst>
              <a:path extrusionOk="0" h="527584" w="3352800">
                <a:moveTo>
                  <a:pt x="0" y="527584"/>
                </a:moveTo>
                <a:lnTo>
                  <a:pt x="403018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rgbClr val="08A1D9">
              <a:alpha val="79607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1" name="Shape 31"/>
          <p:cNvSpPr txBox="1"/>
          <p:nvPr>
            <p:ph type="title"/>
          </p:nvPr>
        </p:nvSpPr>
        <p:spPr>
          <a:xfrm>
            <a:off x="669925" y="365125"/>
            <a:ext cx="7861299" cy="5476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2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1114425" y="1100137"/>
            <a:ext cx="7861299" cy="4635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defRPr b="1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defRPr b="0" baseline="0" i="0" sz="16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517900" y="6313487"/>
            <a:ext cx="4722812" cy="3667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8575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4075" y="6348412"/>
            <a:ext cx="355600" cy="3556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pic>
        <p:nvPicPr>
          <p:cNvPr id="35" name="Shape 3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36550" y="250825"/>
            <a:ext cx="1706561" cy="55721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png"/><Relationship Id="rId4" Type="http://schemas.openxmlformats.org/officeDocument/2006/relationships/image" Target="../media/image0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0.jpg"/><Relationship Id="rId4" Type="http://schemas.openxmlformats.org/officeDocument/2006/relationships/image" Target="../media/image0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jpg"/><Relationship Id="rId4" Type="http://schemas.openxmlformats.org/officeDocument/2006/relationships/image" Target="../media/image0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5.jpg"/><Relationship Id="rId4" Type="http://schemas.openxmlformats.org/officeDocument/2006/relationships/hyperlink" Target="https://docs.google.com/spreadsheets/d/1NSjt0l4TsoTQ8eayi1BhpPQQ7Jt4m_ZPKwnLetaig1A/edit?usp=sharing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0.jpg"/><Relationship Id="rId4" Type="http://schemas.openxmlformats.org/officeDocument/2006/relationships/image" Target="../media/image0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0.jpg"/><Relationship Id="rId4" Type="http://schemas.openxmlformats.org/officeDocument/2006/relationships/image" Target="../media/image09.png"/><Relationship Id="rId5" Type="http://schemas.openxmlformats.org/officeDocument/2006/relationships/image" Target="../media/image0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browse.ceda.ac.uk/browse/badc/specs/data/SPECS/output" TargetMode="External"/><Relationship Id="rId4" Type="http://schemas.openxmlformats.org/officeDocument/2006/relationships/image" Target="../media/image00.jpg"/><Relationship Id="rId5" Type="http://schemas.openxmlformats.org/officeDocument/2006/relationships/image" Target="../media/image06.jpg"/><Relationship Id="rId6" Type="http://schemas.openxmlformats.org/officeDocument/2006/relationships/image" Target="../media/image0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dap.ceda.ac.uk/data/badc/specs/data/SPECS/output" TargetMode="External"/><Relationship Id="rId4" Type="http://schemas.openxmlformats.org/officeDocument/2006/relationships/image" Target="../media/image00.jpg"/><Relationship Id="rId5" Type="http://schemas.openxmlformats.org/officeDocument/2006/relationships/image" Target="../media/image04.jpg"/><Relationship Id="rId6" Type="http://schemas.openxmlformats.org/officeDocument/2006/relationships/image" Target="../media/image0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dap.ceda.ac.uk/data/badc/specs/data/SPECS/output" TargetMode="External"/><Relationship Id="rId4" Type="http://schemas.openxmlformats.org/officeDocument/2006/relationships/image" Target="../media/image00.jpg"/><Relationship Id="rId5" Type="http://schemas.openxmlformats.org/officeDocument/2006/relationships/image" Target="../media/image05.jpg"/><Relationship Id="rId6" Type="http://schemas.openxmlformats.org/officeDocument/2006/relationships/image" Target="../media/image08.png"/><Relationship Id="rId7" Type="http://schemas.openxmlformats.org/officeDocument/2006/relationships/image" Target="../media/image0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/>
        </p:nvSpPr>
        <p:spPr>
          <a:xfrm>
            <a:off x="3650225" y="3373700"/>
            <a:ext cx="4957200" cy="1296600"/>
          </a:xfrm>
          <a:prstGeom prst="rect">
            <a:avLst/>
          </a:prstGeom>
          <a:noFill/>
          <a:ln>
            <a:noFill/>
          </a:ln>
        </p:spPr>
        <p:txBody>
          <a:bodyPr anchorCtr="0" anchor="b" bIns="90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 sz="2800">
                <a:latin typeface="Questrial"/>
                <a:ea typeface="Questrial"/>
                <a:cs typeface="Questrial"/>
                <a:sym typeface="Questrial"/>
              </a:rPr>
              <a:t>SPECS data repositories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Questrial"/>
              <a:buNone/>
            </a:pPr>
            <a:r>
              <a:t/>
            </a:r>
            <a:endParaRPr b="1" sz="28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lang="en-US" sz="2400">
                <a:latin typeface="Questrial"/>
                <a:ea typeface="Questrial"/>
                <a:cs typeface="Questrial"/>
                <a:sym typeface="Questrial"/>
              </a:rPr>
              <a:t>Upload and access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8150" y="260350"/>
            <a:ext cx="3359149" cy="1544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15200" y="5075237"/>
            <a:ext cx="1582737" cy="646112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Shape 22"/>
          <p:cNvSpPr txBox="1"/>
          <p:nvPr/>
        </p:nvSpPr>
        <p:spPr>
          <a:xfrm>
            <a:off x="1485600" y="5272050"/>
            <a:ext cx="5565000" cy="646199"/>
          </a:xfrm>
          <a:prstGeom prst="rect">
            <a:avLst/>
          </a:prstGeom>
          <a:noFill/>
          <a:ln>
            <a:noFill/>
          </a:ln>
        </p:spPr>
        <p:txBody>
          <a:bodyPr anchorCtr="0" anchor="b" bIns="9000" lIns="90000" rIns="90000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 sz="1600">
                <a:latin typeface="Questrial"/>
                <a:ea typeface="Questrial"/>
                <a:cs typeface="Questrial"/>
                <a:sym typeface="Questrial"/>
              </a:rPr>
              <a:t>PA Bretonnière (IC3	 - BSC) - A. Stephens (STFC CEDA)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Questrial"/>
              <a:buNone/>
            </a:pPr>
            <a:r>
              <a:t/>
            </a:r>
            <a:endParaRPr b="1" sz="16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" name="Shape 23"/>
          <p:cNvSpPr txBox="1"/>
          <p:nvPr/>
        </p:nvSpPr>
        <p:spPr>
          <a:xfrm>
            <a:off x="2093400" y="5918250"/>
            <a:ext cx="4957200" cy="646199"/>
          </a:xfrm>
          <a:prstGeom prst="rect">
            <a:avLst/>
          </a:prstGeom>
          <a:noFill/>
          <a:ln>
            <a:noFill/>
          </a:ln>
        </p:spPr>
        <p:txBody>
          <a:bodyPr anchorCtr="0" anchor="b" bIns="9000" lIns="90000" rIns="90000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 sz="1600">
                <a:latin typeface="Questrial"/>
                <a:ea typeface="Questrial"/>
                <a:cs typeface="Questrial"/>
                <a:sym typeface="Questrial"/>
              </a:rPr>
              <a:t>SPECS 4th GA - SMHI - 15-17/09/2015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Questrial"/>
              <a:buNone/>
            </a:pPr>
            <a:r>
              <a:t/>
            </a:r>
            <a:endParaRPr b="1" sz="16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1" type="ftr"/>
          </p:nvPr>
        </p:nvSpPr>
        <p:spPr>
          <a:xfrm>
            <a:off x="3517900" y="6313487"/>
            <a:ext cx="4722900" cy="366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</a:rPr>
              <a:t>SPECS 4th GA - SMHI - 15-17/09/2015</a:t>
            </a:r>
          </a:p>
        </p:txBody>
      </p:sp>
      <p:sp>
        <p:nvSpPr>
          <p:cNvPr id="144" name="Shape 144"/>
          <p:cNvSpPr txBox="1"/>
          <p:nvPr>
            <p:ph idx="12" type="sldNum"/>
          </p:nvPr>
        </p:nvSpPr>
        <p:spPr>
          <a:xfrm>
            <a:off x="8474075" y="6348412"/>
            <a:ext cx="355500" cy="3555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145" name="Shape 145"/>
          <p:cNvSpPr txBox="1"/>
          <p:nvPr>
            <p:ph type="title"/>
          </p:nvPr>
        </p:nvSpPr>
        <p:spPr>
          <a:xfrm>
            <a:off x="669925" y="365125"/>
            <a:ext cx="78630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457200" lvl="0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lang="en-US"/>
              <a:t>Conclusions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327025" y="962350"/>
            <a:ext cx="8567700" cy="49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147" name="Shape 1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88600" y="93175"/>
            <a:ext cx="1224599" cy="1093174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Shape 148"/>
          <p:cNvSpPr txBox="1"/>
          <p:nvPr/>
        </p:nvSpPr>
        <p:spPr>
          <a:xfrm>
            <a:off x="186875" y="943675"/>
            <a:ext cx="8698499" cy="50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SzPct val="100000"/>
              <a:buFont typeface="Questrial"/>
              <a:buChar char="●"/>
            </a:pPr>
            <a:r>
              <a:rPr lang="en-US" sz="1800">
                <a:latin typeface="Questrial"/>
                <a:ea typeface="Questrial"/>
                <a:cs typeface="Questrial"/>
                <a:sym typeface="Questrial"/>
              </a:rPr>
              <a:t>CMORization, upload and QC is taking time but </a:t>
            </a: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data repositories are being populated to be shared among partners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SzPct val="100000"/>
              <a:buFont typeface="Questrial"/>
              <a:buChar char="●"/>
            </a:pPr>
            <a:r>
              <a:rPr lang="en-US" sz="1800">
                <a:latin typeface="Questrial"/>
                <a:ea typeface="Questrial"/>
                <a:cs typeface="Questrial"/>
                <a:sym typeface="Questrial"/>
              </a:rPr>
              <a:t>The several different ways to access to the data allow a permanent and reliable access to the data 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SzPct val="100000"/>
              <a:buFont typeface="Questrial"/>
              <a:buChar char="●"/>
            </a:pPr>
            <a:r>
              <a:rPr lang="en-US" sz="1800">
                <a:latin typeface="Questrial"/>
                <a:ea typeface="Questrial"/>
                <a:cs typeface="Questrial"/>
                <a:sym typeface="Questrial"/>
              </a:rPr>
              <a:t>Work ongoing to solve the ESGF issues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For any information, SPECS wiki or pierre-antoine.bretonniere@ic3.cat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http://www.specs-fp7.eu/wiki/index.php/Data#Data_access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149" name="Shape 14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1" type="ftr"/>
          </p:nvPr>
        </p:nvSpPr>
        <p:spPr>
          <a:xfrm>
            <a:off x="2120925" y="6313475"/>
            <a:ext cx="6119999" cy="366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SPECS 4th </a:t>
            </a:r>
            <a:r>
              <a:rPr lang="en-US"/>
              <a:t>GA </a:t>
            </a:r>
            <a:r>
              <a:rPr lang="en-US">
                <a:solidFill>
                  <a:schemeClr val="dk1"/>
                </a:solidFill>
              </a:rPr>
              <a:t>- SMHI - 15-17/09/2015</a:t>
            </a:r>
          </a:p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74075" y="6348412"/>
            <a:ext cx="355600" cy="3556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49" name="Shape 49"/>
          <p:cNvSpPr txBox="1"/>
          <p:nvPr/>
        </p:nvSpPr>
        <p:spPr>
          <a:xfrm>
            <a:off x="669925" y="365125"/>
            <a:ext cx="7862887" cy="549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 algn="ctr">
              <a:spcBef>
                <a:spcPts val="0"/>
              </a:spcBef>
              <a:buClr>
                <a:schemeClr val="dk1"/>
              </a:buClr>
              <a:buSzPct val="25000"/>
              <a:buFont typeface="Questrial"/>
              <a:buNone/>
            </a:pPr>
            <a:r>
              <a:rPr b="1" lang="en-US" sz="2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SPECS data repositories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Questrial"/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 txBox="1"/>
          <p:nvPr/>
        </p:nvSpPr>
        <p:spPr>
          <a:xfrm>
            <a:off x="504550" y="1158575"/>
            <a:ext cx="8287500" cy="47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  <a:buFont typeface="Questrial"/>
              <a:buChar char="●"/>
            </a:pPr>
            <a:r>
              <a:rPr lang="en-US" sz="2400">
                <a:latin typeface="Questrial"/>
                <a:ea typeface="Questrial"/>
                <a:cs typeface="Questrial"/>
                <a:sym typeface="Questrial"/>
              </a:rPr>
              <a:t>Status of the data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  <a:p>
            <a:pPr indent="-381000" lvl="1" marL="914400" rtl="0">
              <a:spcBef>
                <a:spcPts val="0"/>
              </a:spcBef>
              <a:buSzPct val="100000"/>
              <a:buFont typeface="Questrial"/>
              <a:buChar char="○"/>
            </a:pPr>
            <a:r>
              <a:rPr lang="en-US" sz="2400">
                <a:latin typeface="Questrial"/>
                <a:ea typeface="Questrial"/>
                <a:cs typeface="Questrial"/>
                <a:sym typeface="Questrial"/>
              </a:rPr>
              <a:t>CMORization</a:t>
            </a:r>
          </a:p>
          <a:p>
            <a:pPr indent="-381000" lvl="1" marL="914400" rtl="0">
              <a:spcBef>
                <a:spcPts val="0"/>
              </a:spcBef>
              <a:buSzPct val="100000"/>
              <a:buFont typeface="Questrial"/>
              <a:buChar char="○"/>
            </a:pPr>
            <a:r>
              <a:rPr lang="en-US" sz="2400">
                <a:latin typeface="Questrial"/>
                <a:ea typeface="Questrial"/>
                <a:cs typeface="Questrial"/>
                <a:sym typeface="Questrial"/>
              </a:rPr>
              <a:t>Upload</a:t>
            </a:r>
          </a:p>
          <a:p>
            <a:pPr indent="-381000" lvl="1" marL="914400" rtl="0">
              <a:spcBef>
                <a:spcPts val="0"/>
              </a:spcBef>
              <a:buSzPct val="100000"/>
              <a:buFont typeface="Questrial"/>
              <a:buChar char="○"/>
            </a:pPr>
            <a:r>
              <a:rPr lang="en-US" sz="2400">
                <a:latin typeface="Questrial"/>
                <a:ea typeface="Questrial"/>
                <a:cs typeface="Questrial"/>
                <a:sym typeface="Questrial"/>
              </a:rPr>
              <a:t>Publication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  <a:p>
            <a:pPr indent="-381000" lvl="0" marL="457200" rtl="0">
              <a:spcBef>
                <a:spcPts val="0"/>
              </a:spcBef>
              <a:buSzPct val="100000"/>
              <a:buFont typeface="Questrial"/>
              <a:buChar char="●"/>
            </a:pPr>
            <a:r>
              <a:rPr lang="en-US" sz="2400">
                <a:latin typeface="Questrial"/>
                <a:ea typeface="Questrial"/>
                <a:cs typeface="Questrial"/>
                <a:sym typeface="Questrial"/>
              </a:rPr>
              <a:t>ESGF update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  <a:p>
            <a:pPr indent="-381000" lvl="0" marL="457200">
              <a:spcBef>
                <a:spcPts val="0"/>
              </a:spcBef>
              <a:buSzPct val="100000"/>
              <a:buFont typeface="Questrial"/>
              <a:buChar char="●"/>
            </a:pPr>
            <a:r>
              <a:rPr lang="en-US" sz="2400">
                <a:latin typeface="Questrial"/>
                <a:ea typeface="Questrial"/>
                <a:cs typeface="Questrial"/>
                <a:sym typeface="Questrial"/>
              </a:rPr>
              <a:t>Data access</a:t>
            </a:r>
          </a:p>
        </p:txBody>
      </p:sp>
      <p:pic>
        <p:nvPicPr>
          <p:cNvPr id="51" name="Shape 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1" type="ftr"/>
          </p:nvPr>
        </p:nvSpPr>
        <p:spPr>
          <a:xfrm>
            <a:off x="3517900" y="6313487"/>
            <a:ext cx="4722812" cy="36671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</a:rPr>
              <a:t>SPECS 4th GA - SMHI - 15-17/09/2015</a:t>
            </a:r>
          </a:p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8474075" y="6348412"/>
            <a:ext cx="355600" cy="3556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59" name="Shape 59"/>
          <p:cNvSpPr txBox="1"/>
          <p:nvPr>
            <p:ph type="title"/>
          </p:nvPr>
        </p:nvSpPr>
        <p:spPr>
          <a:xfrm>
            <a:off x="669925" y="365125"/>
            <a:ext cx="7862887" cy="549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/>
              <a:t>Status of the data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327025" y="962350"/>
            <a:ext cx="8567700" cy="49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US" sz="1800">
                <a:latin typeface="Questrial"/>
                <a:ea typeface="Questrial"/>
                <a:cs typeface="Questrial"/>
                <a:sym typeface="Questrial"/>
              </a:rPr>
              <a:t>Month 34/48: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CMORization running everywhere</a:t>
            </a:r>
          </a:p>
          <a:p>
            <a:pPr rtl="0">
              <a:spcBef>
                <a:spcPts val="0"/>
              </a:spcBef>
              <a:buNone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Most of the institutes have already uploaded data to Jasmin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23 </a:t>
            </a: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TB on Jasmin workspace -  31TB archived 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3 datasets published on ESGF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1871</a:t>
            </a: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start dates uploaded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88600" y="93175"/>
            <a:ext cx="1224599" cy="1093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600">
                <a:latin typeface="Questrial"/>
                <a:ea typeface="Questrial"/>
                <a:cs typeface="Questrial"/>
                <a:sym typeface="Questrial"/>
              </a:rPr>
              <a:t>	 	 	 	 </a:t>
            </a:r>
          </a:p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517900" y="6313487"/>
            <a:ext cx="4722900" cy="366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</a:rPr>
              <a:t>SPECS 4th GA - SMHI - 15-17/09/2015</a:t>
            </a:r>
          </a:p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8474075" y="6348412"/>
            <a:ext cx="355500" cy="3555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72" name="Shape 72"/>
          <p:cNvSpPr txBox="1"/>
          <p:nvPr>
            <p:ph type="title"/>
          </p:nvPr>
        </p:nvSpPr>
        <p:spPr>
          <a:xfrm>
            <a:off x="669925" y="365125"/>
            <a:ext cx="78630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/>
              <a:t>Status of the data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327025" y="962350"/>
            <a:ext cx="8567700" cy="49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New shared document to facilitate the follow-up of the data movements: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u="sng">
                <a:solidFill>
                  <a:srgbClr val="0000FF"/>
                </a:solidFill>
                <a:latin typeface="Questrial"/>
                <a:ea typeface="Questrial"/>
                <a:cs typeface="Questrial"/>
                <a:sym typeface="Questrial"/>
                <a:hlinkClick r:id="rId4"/>
              </a:rPr>
              <a:t>https://docs.google.com/spreadsheets/d/1NSjt0l4TsoTQ8eayi1BhpPQQ7Jt4m_ZPKwnLetaig1A/edit?usp=sharing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304800" y="304800"/>
            <a:ext cx="3000000" cy="6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>
                <a:latin typeface="Questrial"/>
                <a:ea typeface="Questrial"/>
                <a:cs typeface="Questrial"/>
                <a:sym typeface="Questrial"/>
              </a:rPr>
              <a:t>	 	 	 	 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1829700" y="3154350"/>
            <a:ext cx="5484599" cy="5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-US" sz="1800">
                <a:latin typeface="Questrial"/>
                <a:ea typeface="Questrial"/>
                <a:cs typeface="Questrial"/>
                <a:sym typeface="Questrial"/>
              </a:rPr>
              <a:t>Data available on Jasmin workspace</a:t>
            </a:r>
          </a:p>
        </p:txBody>
      </p:sp>
      <p:graphicFrame>
        <p:nvGraphicFramePr>
          <p:cNvPr id="76" name="Shape 76"/>
          <p:cNvGraphicFramePr/>
          <p:nvPr/>
        </p:nvGraphicFramePr>
        <p:xfrm>
          <a:off x="952511" y="2065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{69A0A6FB-8C4C-4D85-8FB1-B45427EEC20F}</a:tableStyleId>
              </a:tblPr>
              <a:tblGrid>
                <a:gridCol w="1206500"/>
                <a:gridCol w="1042550"/>
                <a:gridCol w="1047525"/>
                <a:gridCol w="1389700"/>
                <a:gridCol w="1474300"/>
                <a:gridCol w="107842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Experiment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decadal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seasonal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horizlresImpact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soilMoistureInit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seaIceInit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Start date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1992-2012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1981-2010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1993-2009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1981-2013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1979-2013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77" name="Shape 77"/>
          <p:cNvGraphicFramePr/>
          <p:nvPr/>
        </p:nvGraphicFramePr>
        <p:xfrm>
          <a:off x="981925" y="395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{4E66B325-FA87-4A14-87BB-EA6CBC0191BB}</a:tableStyleId>
              </a:tblPr>
              <a:tblGrid>
                <a:gridCol w="1206500"/>
                <a:gridCol w="1042550"/>
                <a:gridCol w="1303725"/>
                <a:gridCol w="1040350"/>
                <a:gridCol w="1171550"/>
                <a:gridCol w="147432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Experiment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snowInit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improvedStratVertRes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phenology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aerosols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solarIrradiance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Start date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1991-2012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1983-2013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1991-2013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1992-2010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2008-2015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1" type="ftr"/>
          </p:nvPr>
        </p:nvSpPr>
        <p:spPr>
          <a:xfrm>
            <a:off x="3517900" y="6313487"/>
            <a:ext cx="4722900" cy="366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</a:rPr>
              <a:t>SPECS 4th GA - SMHI - 15-17/09/2015</a:t>
            </a:r>
          </a:p>
        </p:txBody>
      </p:sp>
      <p:sp>
        <p:nvSpPr>
          <p:cNvPr id="84" name="Shape 84"/>
          <p:cNvSpPr txBox="1"/>
          <p:nvPr>
            <p:ph idx="12" type="sldNum"/>
          </p:nvPr>
        </p:nvSpPr>
        <p:spPr>
          <a:xfrm>
            <a:off x="8474075" y="6348412"/>
            <a:ext cx="355500" cy="3555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85" name="Shape 85"/>
          <p:cNvSpPr txBox="1"/>
          <p:nvPr>
            <p:ph type="title"/>
          </p:nvPr>
        </p:nvSpPr>
        <p:spPr>
          <a:xfrm>
            <a:off x="669925" y="365125"/>
            <a:ext cx="78630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/>
              <a:t>ESGF update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327025" y="962350"/>
            <a:ext cx="8567700" cy="49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Security incident detected in June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Update of the software stack and revision of security levels of the nodes ongoing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New policy about checksums (md5 -&gt; sha256 )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Nodes expected to be back the week of the </a:t>
            </a:r>
            <a:r>
              <a:rPr b="1" lang="en-US" sz="1800" u="sng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21st of September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SPECS data will be visible 2 weeks after because of republication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88600" y="93175"/>
            <a:ext cx="1224599" cy="1093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1" type="ftr"/>
          </p:nvPr>
        </p:nvSpPr>
        <p:spPr>
          <a:xfrm>
            <a:off x="3517900" y="6313487"/>
            <a:ext cx="4722900" cy="366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</a:rPr>
              <a:t>SPECS 4th GA - SMHI - 15-17/09/2015</a:t>
            </a:r>
          </a:p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8474075" y="6348412"/>
            <a:ext cx="355500" cy="3555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96" name="Shape 96"/>
          <p:cNvSpPr txBox="1"/>
          <p:nvPr>
            <p:ph type="title"/>
          </p:nvPr>
        </p:nvSpPr>
        <p:spPr>
          <a:xfrm>
            <a:off x="669925" y="365125"/>
            <a:ext cx="78630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/>
              <a:t>Data access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17575" y="659625"/>
            <a:ext cx="8567700" cy="49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Browsing SPECS Jasmin workspace or archive in command line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rtl="0">
              <a:spcBef>
                <a:spcPts val="0"/>
              </a:spcBef>
              <a:buNone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ssh -A username@jasmin-xfer1.ceda.ac.uk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cd /group_workspaces/jasmin/specs ; cd /badc/specs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98" name="Shape 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88600" y="93175"/>
            <a:ext cx="1224599" cy="1093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Shape 9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40062" y="2560050"/>
            <a:ext cx="6663874" cy="352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Shape 10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1" type="ftr"/>
          </p:nvPr>
        </p:nvSpPr>
        <p:spPr>
          <a:xfrm>
            <a:off x="3517900" y="6313487"/>
            <a:ext cx="4722900" cy="366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</a:rPr>
              <a:t>SPECS 4th GA - SMHI - 15-17/09/2015</a:t>
            </a:r>
          </a:p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x="8474075" y="6348412"/>
            <a:ext cx="355500" cy="3555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108" name="Shape 108"/>
          <p:cNvSpPr txBox="1"/>
          <p:nvPr>
            <p:ph type="title"/>
          </p:nvPr>
        </p:nvSpPr>
        <p:spPr>
          <a:xfrm>
            <a:off x="669925" y="365125"/>
            <a:ext cx="78630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/>
              <a:t>Data access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327025" y="962350"/>
            <a:ext cx="8567700" cy="49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Web browser: This is a web-based service that allows you to browse the archive and download individual or multiple files (using the zip facility).</a:t>
            </a: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u="sng">
                <a:solidFill>
                  <a:srgbClr val="0000FF"/>
                </a:solidFill>
                <a:latin typeface="Questrial"/>
                <a:ea typeface="Questrial"/>
                <a:cs typeface="Questrial"/>
                <a:sym typeface="Questrial"/>
                <a:hlinkClick r:id="rId3"/>
              </a:rPr>
              <a:t>http://browse.ceda.ac.uk/browse/badc/specs/data/SPECS/output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110" name="Shape 1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8600" y="93175"/>
            <a:ext cx="1224599" cy="1093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Shape 1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74262" y="2475975"/>
            <a:ext cx="6654323" cy="352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Shape 11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1" type="ftr"/>
          </p:nvPr>
        </p:nvSpPr>
        <p:spPr>
          <a:xfrm>
            <a:off x="3517900" y="6313487"/>
            <a:ext cx="4722900" cy="366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</a:rPr>
              <a:t>SPECS 4th GA - SMHI - 15-17/09/2015</a:t>
            </a:r>
          </a:p>
        </p:txBody>
      </p:sp>
      <p:sp>
        <p:nvSpPr>
          <p:cNvPr id="119" name="Shape 119"/>
          <p:cNvSpPr txBox="1"/>
          <p:nvPr>
            <p:ph idx="12" type="sldNum"/>
          </p:nvPr>
        </p:nvSpPr>
        <p:spPr>
          <a:xfrm>
            <a:off x="8474075" y="6348412"/>
            <a:ext cx="355500" cy="3555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120" name="Shape 120"/>
          <p:cNvSpPr txBox="1"/>
          <p:nvPr>
            <p:ph type="title"/>
          </p:nvPr>
        </p:nvSpPr>
        <p:spPr>
          <a:xfrm>
            <a:off x="669925" y="365125"/>
            <a:ext cx="78630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/>
              <a:t>Data access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327025" y="962350"/>
            <a:ext cx="8567700" cy="49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FTP server: ftp://ftp.ceda.ac.uk/badc/specs/data/SPECS/output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  <a:hlinkClick r:id="rId3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122" name="Shape 1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8600" y="93175"/>
            <a:ext cx="1224599" cy="1093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15325" y="2004151"/>
            <a:ext cx="7558751" cy="403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Shape 1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idx="11" type="ftr"/>
          </p:nvPr>
        </p:nvSpPr>
        <p:spPr>
          <a:xfrm>
            <a:off x="3517900" y="6313487"/>
            <a:ext cx="4722900" cy="366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</a:rPr>
              <a:t>SPECS 4th GA - SMHI - 15-17/09/2015</a:t>
            </a:r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8474075" y="6348412"/>
            <a:ext cx="355500" cy="355500"/>
          </a:xfrm>
          <a:prstGeom prst="rect">
            <a:avLst/>
          </a:prstGeom>
          <a:noFill/>
          <a:ln cap="flat" cmpd="sng" w="1907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800" u="none" cap="none" strike="noStrik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132" name="Shape 132"/>
          <p:cNvSpPr txBox="1"/>
          <p:nvPr>
            <p:ph type="title"/>
          </p:nvPr>
        </p:nvSpPr>
        <p:spPr>
          <a:xfrm>
            <a:off x="669925" y="365125"/>
            <a:ext cx="78630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Questrial"/>
              <a:buNone/>
            </a:pPr>
            <a:r>
              <a:rPr b="1" lang="en-US"/>
              <a:t>Data access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327025" y="962350"/>
            <a:ext cx="8567700" cy="49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Char char="●"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OpenDAP service:  This is a web-based service that allows you to browse the archive download or subset files. It uses the OpenDap protocol for subsetting and is also accessible programmatically across the network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lang="en-US" sz="1800" u="sng">
                <a:solidFill>
                  <a:srgbClr val="0000FF"/>
                </a:solidFill>
                <a:latin typeface="Questrial"/>
                <a:ea typeface="Questrial"/>
                <a:cs typeface="Questrial"/>
                <a:sym typeface="Questrial"/>
                <a:hlinkClick r:id="rId3"/>
              </a:rPr>
              <a:t>http://dap.ceda.ac.uk/data/badc/specs/data/SPECS/output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134" name="Shape 1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8600" y="93175"/>
            <a:ext cx="1224599" cy="1093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Shape 13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31250" y="0"/>
            <a:ext cx="1412749" cy="1236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Shape 13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300" y="2617800"/>
            <a:ext cx="4407923" cy="3479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Shape 13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86225" y="2617800"/>
            <a:ext cx="4526976" cy="347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