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2"/>
  </p:notesMasterIdLst>
  <p:handoutMasterIdLst>
    <p:handoutMasterId r:id="rId33"/>
  </p:handoutMasterIdLst>
  <p:sldIdLst>
    <p:sldId id="256" r:id="rId2"/>
    <p:sldId id="258" r:id="rId3"/>
    <p:sldId id="270" r:id="rId4"/>
    <p:sldId id="273" r:id="rId5"/>
    <p:sldId id="293" r:id="rId6"/>
    <p:sldId id="300" r:id="rId7"/>
    <p:sldId id="292" r:id="rId8"/>
    <p:sldId id="274" r:id="rId9"/>
    <p:sldId id="291" r:id="rId10"/>
    <p:sldId id="301" r:id="rId11"/>
    <p:sldId id="294" r:id="rId12"/>
    <p:sldId id="279" r:id="rId13"/>
    <p:sldId id="298" r:id="rId14"/>
    <p:sldId id="295" r:id="rId15"/>
    <p:sldId id="276" r:id="rId16"/>
    <p:sldId id="277" r:id="rId17"/>
    <p:sldId id="278" r:id="rId18"/>
    <p:sldId id="299" r:id="rId19"/>
    <p:sldId id="296" r:id="rId20"/>
    <p:sldId id="271" r:id="rId21"/>
    <p:sldId id="297" r:id="rId22"/>
    <p:sldId id="282" r:id="rId23"/>
    <p:sldId id="286" r:id="rId24"/>
    <p:sldId id="285" r:id="rId25"/>
    <p:sldId id="272" r:id="rId26"/>
    <p:sldId id="289" r:id="rId27"/>
    <p:sldId id="290" r:id="rId28"/>
    <p:sldId id="288" r:id="rId29"/>
    <p:sldId id="287" r:id="rId30"/>
    <p:sldId id="26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1" initials="u" lastIdx="2" clrIdx="0">
    <p:extLst>
      <p:ext uri="{19B8F6BF-5375-455C-9EA6-DF929625EA0E}">
        <p15:presenceInfo xmlns:p15="http://schemas.microsoft.com/office/powerpoint/2012/main" userId="user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D7E7F5"/>
    <a:srgbClr val="D4E5F4"/>
    <a:srgbClr val="EAEDF2"/>
    <a:srgbClr val="1E2B33"/>
    <a:srgbClr val="6BA072"/>
    <a:srgbClr val="8FAADC"/>
    <a:srgbClr val="31681E"/>
    <a:srgbClr val="477A2E"/>
    <a:srgbClr val="58A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35120" autoAdjust="0"/>
  </p:normalViewPr>
  <p:slideViewPr>
    <p:cSldViewPr snapToGrid="0">
      <p:cViewPr varScale="1">
        <p:scale>
          <a:sx n="27" d="100"/>
          <a:sy n="27" d="100"/>
        </p:scale>
        <p:origin x="1867" y="24"/>
      </p:cViewPr>
      <p:guideLst>
        <p:guide orient="horz" pos="2115"/>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Relative importance of forecast quality attributes</a:t>
            </a:r>
          </a:p>
        </c:rich>
      </c:tx>
      <c:overlay val="0"/>
      <c:spPr>
        <a:noFill/>
        <a:ln>
          <a:noFill/>
        </a:ln>
        <a:effectLst/>
      </c:spPr>
    </c:title>
    <c:autoTitleDeleted val="0"/>
    <c:plotArea>
      <c:layout/>
      <c:barChart>
        <c:barDir val="col"/>
        <c:grouping val="clustered"/>
        <c:varyColors val="0"/>
        <c:ser>
          <c:idx val="0"/>
          <c:order val="0"/>
          <c:tx>
            <c:strRef>
              <c:f>Sheet1!$B$36</c:f>
              <c:strCache>
                <c:ptCount val="1"/>
                <c:pt idx="0">
                  <c:v>5 - Very important</c:v>
                </c:pt>
              </c:strCache>
            </c:strRef>
          </c:tx>
          <c:spPr>
            <a:solidFill>
              <a:schemeClr val="accent1"/>
            </a:solidFill>
            <a:ln>
              <a:noFill/>
            </a:ln>
            <a:effectLst/>
          </c:spPr>
          <c:invertIfNegative val="0"/>
          <c:cat>
            <c:strRef>
              <c:f>Sheet1!$A$37:$A$41</c:f>
              <c:strCache>
                <c:ptCount val="5"/>
                <c:pt idx="0">
                  <c:v>Resolution</c:v>
                </c:pt>
                <c:pt idx="1">
                  <c:v>Reliability</c:v>
                </c:pt>
                <c:pt idx="2">
                  <c:v>Skill</c:v>
                </c:pt>
                <c:pt idx="3">
                  <c:v>Accuracy</c:v>
                </c:pt>
                <c:pt idx="4">
                  <c:v>Sharpness</c:v>
                </c:pt>
              </c:strCache>
            </c:strRef>
          </c:cat>
          <c:val>
            <c:numRef>
              <c:f>Sheet1!$B$37:$B$41</c:f>
              <c:numCache>
                <c:formatCode>General</c:formatCode>
                <c:ptCount val="5"/>
                <c:pt idx="0">
                  <c:v>14</c:v>
                </c:pt>
                <c:pt idx="1">
                  <c:v>16</c:v>
                </c:pt>
                <c:pt idx="2">
                  <c:v>22</c:v>
                </c:pt>
                <c:pt idx="3">
                  <c:v>15</c:v>
                </c:pt>
                <c:pt idx="4">
                  <c:v>7</c:v>
                </c:pt>
              </c:numCache>
            </c:numRef>
          </c:val>
          <c:extLst>
            <c:ext xmlns:c16="http://schemas.microsoft.com/office/drawing/2014/chart" uri="{C3380CC4-5D6E-409C-BE32-E72D297353CC}">
              <c16:uniqueId val="{00000000-EA10-4ABC-A779-4724C673AC52}"/>
            </c:ext>
          </c:extLst>
        </c:ser>
        <c:ser>
          <c:idx val="1"/>
          <c:order val="1"/>
          <c:tx>
            <c:strRef>
              <c:f>Sheet1!$C$36</c:f>
              <c:strCache>
                <c:ptCount val="1"/>
                <c:pt idx="0">
                  <c:v>4</c:v>
                </c:pt>
              </c:strCache>
            </c:strRef>
          </c:tx>
          <c:spPr>
            <a:solidFill>
              <a:srgbClr val="00B0F0"/>
            </a:solidFill>
            <a:ln>
              <a:noFill/>
            </a:ln>
            <a:effectLst/>
          </c:spPr>
          <c:invertIfNegative val="0"/>
          <c:cat>
            <c:strRef>
              <c:f>Sheet1!$A$37:$A$41</c:f>
              <c:strCache>
                <c:ptCount val="5"/>
                <c:pt idx="0">
                  <c:v>Resolution</c:v>
                </c:pt>
                <c:pt idx="1">
                  <c:v>Reliability</c:v>
                </c:pt>
                <c:pt idx="2">
                  <c:v>Skill</c:v>
                </c:pt>
                <c:pt idx="3">
                  <c:v>Accuracy</c:v>
                </c:pt>
                <c:pt idx="4">
                  <c:v>Sharpness</c:v>
                </c:pt>
              </c:strCache>
            </c:strRef>
          </c:cat>
          <c:val>
            <c:numRef>
              <c:f>Sheet1!$C$37:$C$41</c:f>
              <c:numCache>
                <c:formatCode>General</c:formatCode>
                <c:ptCount val="5"/>
                <c:pt idx="0">
                  <c:v>15</c:v>
                </c:pt>
                <c:pt idx="1">
                  <c:v>12</c:v>
                </c:pt>
                <c:pt idx="2">
                  <c:v>7</c:v>
                </c:pt>
                <c:pt idx="3">
                  <c:v>12</c:v>
                </c:pt>
                <c:pt idx="4">
                  <c:v>13</c:v>
                </c:pt>
              </c:numCache>
            </c:numRef>
          </c:val>
          <c:extLst>
            <c:ext xmlns:c16="http://schemas.microsoft.com/office/drawing/2014/chart" uri="{C3380CC4-5D6E-409C-BE32-E72D297353CC}">
              <c16:uniqueId val="{00000001-EA10-4ABC-A779-4724C673AC52}"/>
            </c:ext>
          </c:extLst>
        </c:ser>
        <c:ser>
          <c:idx val="2"/>
          <c:order val="2"/>
          <c:tx>
            <c:strRef>
              <c:f>Sheet1!$D$36</c:f>
              <c:strCache>
                <c:ptCount val="1"/>
                <c:pt idx="0">
                  <c:v>3</c:v>
                </c:pt>
              </c:strCache>
            </c:strRef>
          </c:tx>
          <c:spPr>
            <a:solidFill>
              <a:srgbClr val="FFC000"/>
            </a:solidFill>
            <a:ln>
              <a:noFill/>
            </a:ln>
            <a:effectLst/>
          </c:spPr>
          <c:invertIfNegative val="0"/>
          <c:cat>
            <c:strRef>
              <c:f>Sheet1!$A$37:$A$41</c:f>
              <c:strCache>
                <c:ptCount val="5"/>
                <c:pt idx="0">
                  <c:v>Resolution</c:v>
                </c:pt>
                <c:pt idx="1">
                  <c:v>Reliability</c:v>
                </c:pt>
                <c:pt idx="2">
                  <c:v>Skill</c:v>
                </c:pt>
                <c:pt idx="3">
                  <c:v>Accuracy</c:v>
                </c:pt>
                <c:pt idx="4">
                  <c:v>Sharpness</c:v>
                </c:pt>
              </c:strCache>
            </c:strRef>
          </c:cat>
          <c:val>
            <c:numRef>
              <c:f>Sheet1!$D$37:$D$41</c:f>
              <c:numCache>
                <c:formatCode>General</c:formatCode>
                <c:ptCount val="5"/>
                <c:pt idx="0">
                  <c:v>4</c:v>
                </c:pt>
                <c:pt idx="1">
                  <c:v>4</c:v>
                </c:pt>
                <c:pt idx="2">
                  <c:v>4</c:v>
                </c:pt>
                <c:pt idx="3">
                  <c:v>3</c:v>
                </c:pt>
                <c:pt idx="4">
                  <c:v>5</c:v>
                </c:pt>
              </c:numCache>
            </c:numRef>
          </c:val>
          <c:extLst>
            <c:ext xmlns:c16="http://schemas.microsoft.com/office/drawing/2014/chart" uri="{C3380CC4-5D6E-409C-BE32-E72D297353CC}">
              <c16:uniqueId val="{00000002-EA10-4ABC-A779-4724C673AC52}"/>
            </c:ext>
          </c:extLst>
        </c:ser>
        <c:ser>
          <c:idx val="3"/>
          <c:order val="3"/>
          <c:tx>
            <c:strRef>
              <c:f>Sheet1!$E$36</c:f>
              <c:strCache>
                <c:ptCount val="1"/>
                <c:pt idx="0">
                  <c:v>2</c:v>
                </c:pt>
              </c:strCache>
            </c:strRef>
          </c:tx>
          <c:spPr>
            <a:solidFill>
              <a:srgbClr val="F67217"/>
            </a:solidFill>
            <a:ln>
              <a:noFill/>
            </a:ln>
            <a:effectLst/>
          </c:spPr>
          <c:invertIfNegative val="0"/>
          <c:cat>
            <c:strRef>
              <c:f>Sheet1!$A$37:$A$41</c:f>
              <c:strCache>
                <c:ptCount val="5"/>
                <c:pt idx="0">
                  <c:v>Resolution</c:v>
                </c:pt>
                <c:pt idx="1">
                  <c:v>Reliability</c:v>
                </c:pt>
                <c:pt idx="2">
                  <c:v>Skill</c:v>
                </c:pt>
                <c:pt idx="3">
                  <c:v>Accuracy</c:v>
                </c:pt>
                <c:pt idx="4">
                  <c:v>Sharpness</c:v>
                </c:pt>
              </c:strCache>
            </c:strRef>
          </c:cat>
          <c:val>
            <c:numRef>
              <c:f>Sheet1!$E$37:$E$41</c:f>
              <c:numCache>
                <c:formatCode>General</c:formatCode>
                <c:ptCount val="5"/>
                <c:pt idx="0">
                  <c:v>2</c:v>
                </c:pt>
                <c:pt idx="1">
                  <c:v>0</c:v>
                </c:pt>
                <c:pt idx="2">
                  <c:v>3</c:v>
                </c:pt>
                <c:pt idx="3">
                  <c:v>1</c:v>
                </c:pt>
                <c:pt idx="4">
                  <c:v>1</c:v>
                </c:pt>
              </c:numCache>
            </c:numRef>
          </c:val>
          <c:extLst>
            <c:ext xmlns:c16="http://schemas.microsoft.com/office/drawing/2014/chart" uri="{C3380CC4-5D6E-409C-BE32-E72D297353CC}">
              <c16:uniqueId val="{00000003-EA10-4ABC-A779-4724C673AC52}"/>
            </c:ext>
          </c:extLst>
        </c:ser>
        <c:ser>
          <c:idx val="4"/>
          <c:order val="4"/>
          <c:tx>
            <c:strRef>
              <c:f>Sheet1!$F$36</c:f>
              <c:strCache>
                <c:ptCount val="1"/>
                <c:pt idx="0">
                  <c:v>1 - Not important at all</c:v>
                </c:pt>
              </c:strCache>
            </c:strRef>
          </c:tx>
          <c:spPr>
            <a:solidFill>
              <a:srgbClr val="C00000"/>
            </a:solidFill>
            <a:ln>
              <a:noFill/>
            </a:ln>
            <a:effectLst/>
          </c:spPr>
          <c:invertIfNegative val="0"/>
          <c:cat>
            <c:strRef>
              <c:f>Sheet1!$A$37:$A$41</c:f>
              <c:strCache>
                <c:ptCount val="5"/>
                <c:pt idx="0">
                  <c:v>Resolution</c:v>
                </c:pt>
                <c:pt idx="1">
                  <c:v>Reliability</c:v>
                </c:pt>
                <c:pt idx="2">
                  <c:v>Skill</c:v>
                </c:pt>
                <c:pt idx="3">
                  <c:v>Accuracy</c:v>
                </c:pt>
                <c:pt idx="4">
                  <c:v>Sharpness</c:v>
                </c:pt>
              </c:strCache>
            </c:strRef>
          </c:cat>
          <c:val>
            <c:numRef>
              <c:f>Sheet1!$F$37:$F$41</c:f>
              <c:numCache>
                <c:formatCode>General</c:formatCode>
                <c:ptCount val="5"/>
                <c:pt idx="0">
                  <c:v>1</c:v>
                </c:pt>
                <c:pt idx="1">
                  <c:v>2</c:v>
                </c:pt>
                <c:pt idx="2">
                  <c:v>0</c:v>
                </c:pt>
                <c:pt idx="3">
                  <c:v>1</c:v>
                </c:pt>
                <c:pt idx="4">
                  <c:v>1</c:v>
                </c:pt>
              </c:numCache>
            </c:numRef>
          </c:val>
          <c:extLst>
            <c:ext xmlns:c16="http://schemas.microsoft.com/office/drawing/2014/chart" uri="{C3380CC4-5D6E-409C-BE32-E72D297353CC}">
              <c16:uniqueId val="{00000004-EA10-4ABC-A779-4724C673AC52}"/>
            </c:ext>
          </c:extLst>
        </c:ser>
        <c:ser>
          <c:idx val="5"/>
          <c:order val="5"/>
          <c:tx>
            <c:strRef>
              <c:f>Sheet1!$G$36</c:f>
              <c:strCache>
                <c:ptCount val="1"/>
                <c:pt idx="0">
                  <c:v>Don't know</c:v>
                </c:pt>
              </c:strCache>
            </c:strRef>
          </c:tx>
          <c:spPr>
            <a:solidFill>
              <a:schemeClr val="bg1">
                <a:lumMod val="65000"/>
              </a:schemeClr>
            </a:solidFill>
            <a:ln>
              <a:noFill/>
            </a:ln>
            <a:effectLst/>
          </c:spPr>
          <c:invertIfNegative val="0"/>
          <c:cat>
            <c:strRef>
              <c:f>Sheet1!$A$37:$A$41</c:f>
              <c:strCache>
                <c:ptCount val="5"/>
                <c:pt idx="0">
                  <c:v>Resolution</c:v>
                </c:pt>
                <c:pt idx="1">
                  <c:v>Reliability</c:v>
                </c:pt>
                <c:pt idx="2">
                  <c:v>Skill</c:v>
                </c:pt>
                <c:pt idx="3">
                  <c:v>Accuracy</c:v>
                </c:pt>
                <c:pt idx="4">
                  <c:v>Sharpness</c:v>
                </c:pt>
              </c:strCache>
            </c:strRef>
          </c:cat>
          <c:val>
            <c:numRef>
              <c:f>Sheet1!$G$37:$G$41</c:f>
              <c:numCache>
                <c:formatCode>General</c:formatCode>
                <c:ptCount val="5"/>
                <c:pt idx="0">
                  <c:v>7</c:v>
                </c:pt>
                <c:pt idx="1">
                  <c:v>5</c:v>
                </c:pt>
                <c:pt idx="2">
                  <c:v>4</c:v>
                </c:pt>
                <c:pt idx="3">
                  <c:v>7</c:v>
                </c:pt>
                <c:pt idx="4">
                  <c:v>10</c:v>
                </c:pt>
              </c:numCache>
            </c:numRef>
          </c:val>
          <c:extLst>
            <c:ext xmlns:c16="http://schemas.microsoft.com/office/drawing/2014/chart" uri="{C3380CC4-5D6E-409C-BE32-E72D297353CC}">
              <c16:uniqueId val="{00000005-EA10-4ABC-A779-4724C673AC52}"/>
            </c:ext>
          </c:extLst>
        </c:ser>
        <c:dLbls>
          <c:showLegendKey val="0"/>
          <c:showVal val="0"/>
          <c:showCatName val="0"/>
          <c:showSerName val="0"/>
          <c:showPercent val="0"/>
          <c:showBubbleSize val="0"/>
        </c:dLbls>
        <c:gapWidth val="219"/>
        <c:overlap val="-27"/>
        <c:axId val="22256256"/>
        <c:axId val="22422656"/>
      </c:barChart>
      <c:catAx>
        <c:axId val="2225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ES_tradnl"/>
          </a:p>
        </c:txPr>
        <c:crossAx val="22422656"/>
        <c:crosses val="autoZero"/>
        <c:auto val="1"/>
        <c:lblAlgn val="ctr"/>
        <c:lblOffset val="100"/>
        <c:noMultiLvlLbl val="0"/>
      </c:catAx>
      <c:valAx>
        <c:axId val="22422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225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Interest in sources of uncertainty in</a:t>
            </a:r>
            <a:r>
              <a:rPr lang="en-US" b="1" baseline="0"/>
              <a:t> seasonal forecasts</a:t>
            </a:r>
            <a:endParaRPr lang="en-US" b="1"/>
          </a:p>
        </c:rich>
      </c:tx>
      <c:overlay val="0"/>
      <c:spPr>
        <a:noFill/>
        <a:ln>
          <a:noFill/>
        </a:ln>
        <a:effectLst/>
      </c:spPr>
    </c:title>
    <c:autoTitleDeleted val="0"/>
    <c:plotArea>
      <c:layout/>
      <c:barChart>
        <c:barDir val="col"/>
        <c:grouping val="clustered"/>
        <c:varyColors val="0"/>
        <c:ser>
          <c:idx val="0"/>
          <c:order val="0"/>
          <c:tx>
            <c:strRef>
              <c:f>Sheet1!$B$60</c:f>
              <c:strCache>
                <c:ptCount val="1"/>
                <c:pt idx="0">
                  <c:v>5 - Very interested</c:v>
                </c:pt>
              </c:strCache>
            </c:strRef>
          </c:tx>
          <c:spPr>
            <a:solidFill>
              <a:schemeClr val="accent1"/>
            </a:solidFill>
            <a:ln>
              <a:noFill/>
            </a:ln>
            <a:effectLst/>
          </c:spPr>
          <c:invertIfNegative val="0"/>
          <c:cat>
            <c:strRef>
              <c:f>Sheet1!$A$61:$A$65</c:f>
              <c:strCache>
                <c:ptCount val="5"/>
                <c:pt idx="0">
                  <c:v>Initial state of the climate system</c:v>
                </c:pt>
                <c:pt idx="1">
                  <c:v>Numerical models' assumptions/formulations</c:v>
                </c:pt>
                <c:pt idx="2">
                  <c:v>Observations (including reanalysis)</c:v>
                </c:pt>
                <c:pt idx="3">
                  <c:v>Post-processing</c:v>
                </c:pt>
                <c:pt idx="4">
                  <c:v>The full chain of uncertainty</c:v>
                </c:pt>
              </c:strCache>
            </c:strRef>
          </c:cat>
          <c:val>
            <c:numRef>
              <c:f>Sheet1!$B$61:$B$65</c:f>
              <c:numCache>
                <c:formatCode>General</c:formatCode>
                <c:ptCount val="5"/>
                <c:pt idx="0">
                  <c:v>17</c:v>
                </c:pt>
                <c:pt idx="1">
                  <c:v>13</c:v>
                </c:pt>
                <c:pt idx="2">
                  <c:v>16</c:v>
                </c:pt>
                <c:pt idx="3">
                  <c:v>9</c:v>
                </c:pt>
                <c:pt idx="4">
                  <c:v>15</c:v>
                </c:pt>
              </c:numCache>
            </c:numRef>
          </c:val>
          <c:extLst>
            <c:ext xmlns:c16="http://schemas.microsoft.com/office/drawing/2014/chart" uri="{C3380CC4-5D6E-409C-BE32-E72D297353CC}">
              <c16:uniqueId val="{00000000-230C-42FE-A338-E71E9FEF0FCF}"/>
            </c:ext>
          </c:extLst>
        </c:ser>
        <c:ser>
          <c:idx val="1"/>
          <c:order val="1"/>
          <c:tx>
            <c:strRef>
              <c:f>Sheet1!$C$60</c:f>
              <c:strCache>
                <c:ptCount val="1"/>
                <c:pt idx="0">
                  <c:v>4</c:v>
                </c:pt>
              </c:strCache>
            </c:strRef>
          </c:tx>
          <c:spPr>
            <a:solidFill>
              <a:srgbClr val="00B0F0"/>
            </a:solidFill>
            <a:ln>
              <a:noFill/>
            </a:ln>
            <a:effectLst/>
          </c:spPr>
          <c:invertIfNegative val="0"/>
          <c:cat>
            <c:strRef>
              <c:f>Sheet1!$A$61:$A$65</c:f>
              <c:strCache>
                <c:ptCount val="5"/>
                <c:pt idx="0">
                  <c:v>Initial state of the climate system</c:v>
                </c:pt>
                <c:pt idx="1">
                  <c:v>Numerical models' assumptions/formulations</c:v>
                </c:pt>
                <c:pt idx="2">
                  <c:v>Observations (including reanalysis)</c:v>
                </c:pt>
                <c:pt idx="3">
                  <c:v>Post-processing</c:v>
                </c:pt>
                <c:pt idx="4">
                  <c:v>The full chain of uncertainty</c:v>
                </c:pt>
              </c:strCache>
            </c:strRef>
          </c:cat>
          <c:val>
            <c:numRef>
              <c:f>Sheet1!$C$61:$C$65</c:f>
              <c:numCache>
                <c:formatCode>General</c:formatCode>
                <c:ptCount val="5"/>
                <c:pt idx="0">
                  <c:v>9</c:v>
                </c:pt>
                <c:pt idx="1">
                  <c:v>10</c:v>
                </c:pt>
                <c:pt idx="2">
                  <c:v>9</c:v>
                </c:pt>
                <c:pt idx="3">
                  <c:v>17</c:v>
                </c:pt>
                <c:pt idx="4">
                  <c:v>12</c:v>
                </c:pt>
              </c:numCache>
            </c:numRef>
          </c:val>
          <c:extLst>
            <c:ext xmlns:c16="http://schemas.microsoft.com/office/drawing/2014/chart" uri="{C3380CC4-5D6E-409C-BE32-E72D297353CC}">
              <c16:uniqueId val="{00000001-230C-42FE-A338-E71E9FEF0FCF}"/>
            </c:ext>
          </c:extLst>
        </c:ser>
        <c:ser>
          <c:idx val="2"/>
          <c:order val="2"/>
          <c:tx>
            <c:strRef>
              <c:f>Sheet1!$D$60</c:f>
              <c:strCache>
                <c:ptCount val="1"/>
                <c:pt idx="0">
                  <c:v>3</c:v>
                </c:pt>
              </c:strCache>
            </c:strRef>
          </c:tx>
          <c:spPr>
            <a:solidFill>
              <a:srgbClr val="FFC000"/>
            </a:solidFill>
            <a:ln>
              <a:noFill/>
            </a:ln>
            <a:effectLst/>
          </c:spPr>
          <c:invertIfNegative val="0"/>
          <c:cat>
            <c:strRef>
              <c:f>Sheet1!$A$61:$A$65</c:f>
              <c:strCache>
                <c:ptCount val="5"/>
                <c:pt idx="0">
                  <c:v>Initial state of the climate system</c:v>
                </c:pt>
                <c:pt idx="1">
                  <c:v>Numerical models' assumptions/formulations</c:v>
                </c:pt>
                <c:pt idx="2">
                  <c:v>Observations (including reanalysis)</c:v>
                </c:pt>
                <c:pt idx="3">
                  <c:v>Post-processing</c:v>
                </c:pt>
                <c:pt idx="4">
                  <c:v>The full chain of uncertainty</c:v>
                </c:pt>
              </c:strCache>
            </c:strRef>
          </c:cat>
          <c:val>
            <c:numRef>
              <c:f>Sheet1!$D$61:$D$65</c:f>
              <c:numCache>
                <c:formatCode>General</c:formatCode>
                <c:ptCount val="5"/>
                <c:pt idx="0">
                  <c:v>2</c:v>
                </c:pt>
                <c:pt idx="1">
                  <c:v>4</c:v>
                </c:pt>
                <c:pt idx="2">
                  <c:v>4</c:v>
                </c:pt>
                <c:pt idx="3">
                  <c:v>4</c:v>
                </c:pt>
                <c:pt idx="4">
                  <c:v>5</c:v>
                </c:pt>
              </c:numCache>
            </c:numRef>
          </c:val>
          <c:extLst>
            <c:ext xmlns:c16="http://schemas.microsoft.com/office/drawing/2014/chart" uri="{C3380CC4-5D6E-409C-BE32-E72D297353CC}">
              <c16:uniqueId val="{00000002-230C-42FE-A338-E71E9FEF0FCF}"/>
            </c:ext>
          </c:extLst>
        </c:ser>
        <c:ser>
          <c:idx val="3"/>
          <c:order val="3"/>
          <c:tx>
            <c:strRef>
              <c:f>Sheet1!$E$60</c:f>
              <c:strCache>
                <c:ptCount val="1"/>
                <c:pt idx="0">
                  <c:v>2</c:v>
                </c:pt>
              </c:strCache>
            </c:strRef>
          </c:tx>
          <c:spPr>
            <a:solidFill>
              <a:srgbClr val="F67217"/>
            </a:solidFill>
            <a:ln>
              <a:noFill/>
            </a:ln>
            <a:effectLst/>
          </c:spPr>
          <c:invertIfNegative val="0"/>
          <c:cat>
            <c:strRef>
              <c:f>Sheet1!$A$61:$A$65</c:f>
              <c:strCache>
                <c:ptCount val="5"/>
                <c:pt idx="0">
                  <c:v>Initial state of the climate system</c:v>
                </c:pt>
                <c:pt idx="1">
                  <c:v>Numerical models' assumptions/formulations</c:v>
                </c:pt>
                <c:pt idx="2">
                  <c:v>Observations (including reanalysis)</c:v>
                </c:pt>
                <c:pt idx="3">
                  <c:v>Post-processing</c:v>
                </c:pt>
                <c:pt idx="4">
                  <c:v>The full chain of uncertainty</c:v>
                </c:pt>
              </c:strCache>
            </c:strRef>
          </c:cat>
          <c:val>
            <c:numRef>
              <c:f>Sheet1!$E$61:$E$65</c:f>
              <c:numCache>
                <c:formatCode>General</c:formatCode>
                <c:ptCount val="5"/>
                <c:pt idx="0">
                  <c:v>2</c:v>
                </c:pt>
                <c:pt idx="1">
                  <c:v>5</c:v>
                </c:pt>
                <c:pt idx="2">
                  <c:v>1</c:v>
                </c:pt>
                <c:pt idx="3">
                  <c:v>1</c:v>
                </c:pt>
                <c:pt idx="4">
                  <c:v>2</c:v>
                </c:pt>
              </c:numCache>
            </c:numRef>
          </c:val>
          <c:extLst>
            <c:ext xmlns:c16="http://schemas.microsoft.com/office/drawing/2014/chart" uri="{C3380CC4-5D6E-409C-BE32-E72D297353CC}">
              <c16:uniqueId val="{00000003-230C-42FE-A338-E71E9FEF0FCF}"/>
            </c:ext>
          </c:extLst>
        </c:ser>
        <c:ser>
          <c:idx val="4"/>
          <c:order val="4"/>
          <c:tx>
            <c:strRef>
              <c:f>Sheet1!$F$60</c:f>
              <c:strCache>
                <c:ptCount val="1"/>
                <c:pt idx="0">
                  <c:v>1 - Not interested at all</c:v>
                </c:pt>
              </c:strCache>
            </c:strRef>
          </c:tx>
          <c:spPr>
            <a:solidFill>
              <a:srgbClr val="C00000"/>
            </a:solidFill>
            <a:ln>
              <a:noFill/>
            </a:ln>
            <a:effectLst/>
          </c:spPr>
          <c:invertIfNegative val="0"/>
          <c:cat>
            <c:strRef>
              <c:f>Sheet1!$A$61:$A$65</c:f>
              <c:strCache>
                <c:ptCount val="5"/>
                <c:pt idx="0">
                  <c:v>Initial state of the climate system</c:v>
                </c:pt>
                <c:pt idx="1">
                  <c:v>Numerical models' assumptions/formulations</c:v>
                </c:pt>
                <c:pt idx="2">
                  <c:v>Observations (including reanalysis)</c:v>
                </c:pt>
                <c:pt idx="3">
                  <c:v>Post-processing</c:v>
                </c:pt>
                <c:pt idx="4">
                  <c:v>The full chain of uncertainty</c:v>
                </c:pt>
              </c:strCache>
            </c:strRef>
          </c:cat>
          <c:val>
            <c:numRef>
              <c:f>Sheet1!$F$61:$F$65</c:f>
              <c:numCache>
                <c:formatCode>General</c:formatCode>
                <c:ptCount val="5"/>
                <c:pt idx="0">
                  <c:v>4</c:v>
                </c:pt>
                <c:pt idx="1">
                  <c:v>2</c:v>
                </c:pt>
                <c:pt idx="2">
                  <c:v>3</c:v>
                </c:pt>
                <c:pt idx="3">
                  <c:v>2</c:v>
                </c:pt>
                <c:pt idx="4">
                  <c:v>2</c:v>
                </c:pt>
              </c:numCache>
            </c:numRef>
          </c:val>
          <c:extLst>
            <c:ext xmlns:c16="http://schemas.microsoft.com/office/drawing/2014/chart" uri="{C3380CC4-5D6E-409C-BE32-E72D297353CC}">
              <c16:uniqueId val="{00000004-230C-42FE-A338-E71E9FEF0FCF}"/>
            </c:ext>
          </c:extLst>
        </c:ser>
        <c:ser>
          <c:idx val="5"/>
          <c:order val="5"/>
          <c:tx>
            <c:strRef>
              <c:f>Sheet1!$G$60</c:f>
              <c:strCache>
                <c:ptCount val="1"/>
                <c:pt idx="0">
                  <c:v>Not sure</c:v>
                </c:pt>
              </c:strCache>
            </c:strRef>
          </c:tx>
          <c:spPr>
            <a:solidFill>
              <a:schemeClr val="bg1">
                <a:lumMod val="65000"/>
              </a:schemeClr>
            </a:solidFill>
            <a:ln>
              <a:noFill/>
            </a:ln>
            <a:effectLst/>
          </c:spPr>
          <c:invertIfNegative val="0"/>
          <c:cat>
            <c:strRef>
              <c:f>Sheet1!$A$61:$A$65</c:f>
              <c:strCache>
                <c:ptCount val="5"/>
                <c:pt idx="0">
                  <c:v>Initial state of the climate system</c:v>
                </c:pt>
                <c:pt idx="1">
                  <c:v>Numerical models' assumptions/formulations</c:v>
                </c:pt>
                <c:pt idx="2">
                  <c:v>Observations (including reanalysis)</c:v>
                </c:pt>
                <c:pt idx="3">
                  <c:v>Post-processing</c:v>
                </c:pt>
                <c:pt idx="4">
                  <c:v>The full chain of uncertainty</c:v>
                </c:pt>
              </c:strCache>
            </c:strRef>
          </c:cat>
          <c:val>
            <c:numRef>
              <c:f>Sheet1!$G$61:$G$65</c:f>
              <c:numCache>
                <c:formatCode>General</c:formatCode>
                <c:ptCount val="5"/>
                <c:pt idx="0">
                  <c:v>3</c:v>
                </c:pt>
                <c:pt idx="1">
                  <c:v>2</c:v>
                </c:pt>
                <c:pt idx="2">
                  <c:v>2</c:v>
                </c:pt>
                <c:pt idx="3">
                  <c:v>2</c:v>
                </c:pt>
                <c:pt idx="4">
                  <c:v>4</c:v>
                </c:pt>
              </c:numCache>
            </c:numRef>
          </c:val>
          <c:extLst>
            <c:ext xmlns:c16="http://schemas.microsoft.com/office/drawing/2014/chart" uri="{C3380CC4-5D6E-409C-BE32-E72D297353CC}">
              <c16:uniqueId val="{00000005-230C-42FE-A338-E71E9FEF0FCF}"/>
            </c:ext>
          </c:extLst>
        </c:ser>
        <c:dLbls>
          <c:showLegendKey val="0"/>
          <c:showVal val="0"/>
          <c:showCatName val="0"/>
          <c:showSerName val="0"/>
          <c:showPercent val="0"/>
          <c:showBubbleSize val="0"/>
        </c:dLbls>
        <c:gapWidth val="219"/>
        <c:overlap val="-27"/>
        <c:axId val="22402176"/>
        <c:axId val="22403712"/>
      </c:barChart>
      <c:catAx>
        <c:axId val="2240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_tradnl"/>
          </a:p>
        </c:txPr>
        <c:crossAx val="22403712"/>
        <c:crosses val="autoZero"/>
        <c:auto val="1"/>
        <c:lblAlgn val="ctr"/>
        <c:lblOffset val="100"/>
        <c:noMultiLvlLbl val="0"/>
      </c:catAx>
      <c:valAx>
        <c:axId val="22403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22402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EED872-E939-46AE-A581-BA92A953253A}" type="datetimeFigureOut">
              <a:rPr lang="es-ES_tradnl" smtClean="0"/>
              <a:t>13/03/2018</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699DBD-F3AF-4AE2-9219-01B173B4358E}" type="slidenum">
              <a:rPr lang="es-ES_tradnl" smtClean="0"/>
              <a:t>‹Nº›</a:t>
            </a:fld>
            <a:endParaRPr lang="es-ES_tradnl"/>
          </a:p>
        </p:txBody>
      </p:sp>
    </p:spTree>
    <p:extLst>
      <p:ext uri="{BB962C8B-B14F-4D97-AF65-F5344CB8AC3E}">
        <p14:creationId xmlns:p14="http://schemas.microsoft.com/office/powerpoint/2010/main" val="38425875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0A98B-92B9-4661-8148-70A28B87BFA7}" type="datetimeFigureOut">
              <a:rPr lang="es-ES" smtClean="0"/>
              <a:t>13/03/2018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0EC59-92A8-49D9-A266-1F666DA847F6}" type="slidenum">
              <a:rPr lang="es-ES" smtClean="0"/>
              <a:t>‹Nº›</a:t>
            </a:fld>
            <a:endParaRPr lang="es-ES"/>
          </a:p>
        </p:txBody>
      </p:sp>
    </p:spTree>
    <p:extLst>
      <p:ext uri="{BB962C8B-B14F-4D97-AF65-F5344CB8AC3E}">
        <p14:creationId xmlns:p14="http://schemas.microsoft.com/office/powerpoint/2010/main" val="30498262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(45seg) </a:t>
            </a:r>
            <a:br>
              <a:rPr lang="en-US" sz="1200" b="0" i="0" u="none" strike="noStrike" kern="1200" dirty="0" smtClean="0">
                <a:solidFill>
                  <a:schemeClr val="tx1"/>
                </a:solidFill>
                <a:effectLst/>
                <a:latin typeface="+mn-lt"/>
                <a:ea typeface="+mn-ea"/>
                <a:cs typeface="+mn-cs"/>
              </a:rPr>
            </a:br>
            <a:endParaRPr lang="en-US" sz="1200" b="0" i="0" u="none" strike="noStrike" kern="1200" dirty="0" smtClean="0">
              <a:solidFill>
                <a:schemeClr val="tx1"/>
              </a:solidFill>
              <a:effectLst/>
              <a:latin typeface="+mn-lt"/>
              <a:ea typeface="+mn-ea"/>
              <a:cs typeface="+mn-cs"/>
            </a:endParaRPr>
          </a:p>
          <a:p>
            <a:pPr marL="171450" indent="-171450">
              <a:buFontTx/>
              <a:buChar char="-"/>
            </a:pPr>
            <a:r>
              <a:rPr lang="en-US" sz="1200" b="0" i="0" u="none" strike="noStrike" kern="1200" dirty="0" smtClean="0">
                <a:solidFill>
                  <a:schemeClr val="tx1"/>
                </a:solidFill>
                <a:effectLst/>
                <a:latin typeface="+mn-lt"/>
                <a:ea typeface="+mn-ea"/>
                <a:cs typeface="+mn-cs"/>
              </a:rPr>
              <a:t>Name, affiliation, topic</a:t>
            </a:r>
          </a:p>
          <a:p>
            <a:pPr marL="171450" indent="-171450">
              <a:buFontTx/>
              <a:buChar char="-"/>
            </a:pPr>
            <a:r>
              <a:rPr lang="en-US" sz="1200" b="0" i="0" u="none" strike="noStrike" kern="1200" dirty="0" smtClean="0">
                <a:solidFill>
                  <a:schemeClr val="tx1"/>
                </a:solidFill>
                <a:effectLst/>
                <a:latin typeface="+mn-lt"/>
                <a:ea typeface="+mn-ea"/>
                <a:cs typeface="+mn-cs"/>
              </a:rPr>
              <a:t>Thanks,</a:t>
            </a:r>
            <a:r>
              <a:rPr lang="en-US" sz="1200" b="0" i="0" u="none" strike="noStrike" kern="1200" baseline="0" dirty="0" smtClean="0">
                <a:solidFill>
                  <a:schemeClr val="tx1"/>
                </a:solidFill>
                <a:effectLst/>
                <a:latin typeface="+mn-lt"/>
                <a:ea typeface="+mn-ea"/>
                <a:cs typeface="+mn-cs"/>
              </a:rPr>
              <a:t> Peng</a:t>
            </a:r>
          </a:p>
          <a:p>
            <a:pPr marL="171450" indent="-171450">
              <a:buFontTx/>
              <a:buChar char="-"/>
            </a:pPr>
            <a:r>
              <a:rPr lang="en-US" sz="1200" b="0" i="0" u="none" strike="noStrike" kern="1200" baseline="0" dirty="0" smtClean="0">
                <a:solidFill>
                  <a:schemeClr val="tx1"/>
                </a:solidFill>
                <a:effectLst/>
                <a:latin typeface="+mn-lt"/>
                <a:ea typeface="+mn-ea"/>
                <a:cs typeface="+mn-cs"/>
              </a:rPr>
              <a:t>Position, authorship</a:t>
            </a:r>
          </a:p>
          <a:p>
            <a:pPr marL="171450" indent="-171450">
              <a:buFontTx/>
              <a:buChar char="-"/>
            </a:pPr>
            <a:r>
              <a:rPr lang="en-US" sz="1200" b="0" i="0" u="none" strike="noStrike" kern="1200" baseline="0" dirty="0" smtClean="0">
                <a:solidFill>
                  <a:schemeClr val="tx1"/>
                </a:solidFill>
                <a:effectLst/>
                <a:latin typeface="+mn-lt"/>
                <a:ea typeface="+mn-ea"/>
                <a:cs typeface="+mn-cs"/>
              </a:rPr>
              <a:t>Copernicus</a:t>
            </a:r>
          </a:p>
          <a:p>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Hello. I am </a:t>
            </a:r>
            <a:r>
              <a:rPr lang="en-US" sz="1200" b="0" i="0" u="none" strike="noStrike" kern="1200" dirty="0" err="1" smtClean="0">
                <a:solidFill>
                  <a:schemeClr val="tx1"/>
                </a:solidFill>
                <a:effectLst/>
                <a:latin typeface="+mn-lt"/>
                <a:ea typeface="+mn-ea"/>
                <a:cs typeface="+mn-cs"/>
              </a:rPr>
              <a:t>Nicolau</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Manubens</a:t>
            </a:r>
            <a:r>
              <a:rPr lang="en-US" sz="1200" b="0" i="0" u="none" strike="noStrike" kern="1200" dirty="0" smtClean="0">
                <a:solidFill>
                  <a:schemeClr val="tx1"/>
                </a:solidFill>
                <a:effectLst/>
                <a:latin typeface="+mn-lt"/>
                <a:ea typeface="+mn-ea"/>
                <a:cs typeface="+mn-cs"/>
              </a:rPr>
              <a:t>, from the Barcelona Supercomputing Center. I am going to talk about the quality control and provenance approaches in a European-funded project, from a producer’s perspective</a:t>
            </a:r>
            <a:r>
              <a:rPr lang="en-US" sz="1200" b="0" i="0" u="none" strike="noStrike" kern="1200" baseline="0" dirty="0" smtClean="0">
                <a:solidFill>
                  <a:schemeClr val="tx1"/>
                </a:solidFill>
                <a:effectLst/>
                <a:latin typeface="+mn-lt"/>
                <a:ea typeface="+mn-ea"/>
                <a:cs typeface="+mn-cs"/>
              </a:rPr>
              <a:t>.</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First of all, thank you very much for giving me</a:t>
            </a:r>
            <a:r>
              <a:rPr lang="en-US" sz="1200" b="0" i="0" u="none" strike="noStrike" kern="1200" baseline="0" dirty="0" smtClean="0">
                <a:solidFill>
                  <a:schemeClr val="tx1"/>
                </a:solidFill>
                <a:effectLst/>
                <a:latin typeface="+mn-lt"/>
                <a:ea typeface="+mn-ea"/>
                <a:cs typeface="+mn-cs"/>
              </a:rPr>
              <a:t> the chance to present here, and thanks especially to Ge Peng who I had the pleasure to meet at the AGU Fall Meeting last December. There I could explain to her the Quality Control strategy we are following in the project and she proposed to have it presented here.</a:t>
            </a:r>
            <a:br>
              <a:rPr lang="en-US" sz="1200" b="0" i="0" u="none" strike="noStrike" kern="1200" baseline="0" dirty="0" smtClean="0">
                <a:solidFill>
                  <a:schemeClr val="tx1"/>
                </a:solidFill>
                <a:effectLst/>
                <a:latin typeface="+mn-lt"/>
                <a:ea typeface="+mn-ea"/>
                <a:cs typeface="+mn-cs"/>
              </a:rPr>
            </a:b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 am a computer scientist and I am</a:t>
            </a:r>
            <a:r>
              <a:rPr lang="en-US" sz="1200" b="0" i="0" u="none" strike="noStrike" kern="1200" baseline="0" dirty="0" smtClean="0">
                <a:solidFill>
                  <a:schemeClr val="tx1"/>
                </a:solidFill>
                <a:effectLst/>
                <a:latin typeface="+mn-lt"/>
                <a:ea typeface="+mn-ea"/>
                <a:cs typeface="+mn-cs"/>
              </a:rPr>
              <a:t> not the main author of this work, I </a:t>
            </a:r>
            <a:r>
              <a:rPr lang="en-US" sz="1200" b="0" i="0" u="none" strike="noStrike" kern="1200" dirty="0" smtClean="0">
                <a:solidFill>
                  <a:schemeClr val="tx1"/>
                </a:solidFill>
                <a:effectLst/>
                <a:latin typeface="+mn-lt"/>
                <a:ea typeface="+mn-ea"/>
                <a:cs typeface="+mn-cs"/>
              </a:rPr>
              <a:t>will</a:t>
            </a:r>
            <a:r>
              <a:rPr lang="en-US" sz="1200" b="0" i="0" u="none" strike="noStrike" kern="1200" baseline="0" dirty="0" smtClean="0">
                <a:solidFill>
                  <a:schemeClr val="tx1"/>
                </a:solidFill>
                <a:effectLst/>
                <a:latin typeface="+mn-lt"/>
                <a:ea typeface="+mn-ea"/>
                <a:cs typeface="+mn-cs"/>
              </a:rPr>
              <a:t> rather present in behalf of the whole team.</a:t>
            </a:r>
            <a:r>
              <a:rPr lang="en-US" sz="1200" b="0" i="0" u="none" strike="noStrike" kern="1200" dirty="0" smtClean="0">
                <a:solidFill>
                  <a:schemeClr val="tx1"/>
                </a:solidFill>
                <a:effectLst/>
                <a:latin typeface="+mn-lt"/>
                <a:ea typeface="+mn-ea"/>
                <a:cs typeface="+mn-cs"/>
              </a:rPr>
              <a:t>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Let me start by introducing the </a:t>
            </a:r>
            <a:r>
              <a:rPr lang="en-US" sz="1200" b="0" i="0" u="none" strike="noStrike" kern="1200" dirty="0" smtClean="0">
                <a:solidFill>
                  <a:schemeClr val="tx1"/>
                </a:solidFill>
                <a:effectLst/>
                <a:latin typeface="+mn-lt"/>
                <a:ea typeface="+mn-ea"/>
                <a:cs typeface="+mn-cs"/>
              </a:rPr>
              <a:t>Copernicus </a:t>
            </a:r>
            <a:r>
              <a:rPr lang="en-US" sz="1200" b="0" i="0" u="none" strike="noStrike" kern="1200" dirty="0" err="1" smtClean="0">
                <a:solidFill>
                  <a:schemeClr val="tx1"/>
                </a:solidFill>
                <a:effectLst/>
                <a:latin typeface="+mn-lt"/>
                <a:ea typeface="+mn-ea"/>
                <a:cs typeface="+mn-cs"/>
              </a:rPr>
              <a:t>programme</a:t>
            </a:r>
            <a:r>
              <a:rPr lang="es" dirty="0" smtClean="0">
                <a:solidFill>
                  <a:schemeClr val="dk1"/>
                </a:solidFill>
              </a:rPr>
              <a:t>.</a:t>
            </a:r>
            <a:endParaRPr lang="es-ES_tradnl" dirty="0"/>
          </a:p>
        </p:txBody>
      </p:sp>
    </p:spTree>
    <p:extLst>
      <p:ext uri="{BB962C8B-B14F-4D97-AF65-F5344CB8AC3E}">
        <p14:creationId xmlns:p14="http://schemas.microsoft.com/office/powerpoint/2010/main" val="3886607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solidFill>
                  <a:schemeClr val="dk1"/>
                </a:solidFill>
              </a:rPr>
              <a:t>(1min 30seg)</a:t>
            </a:r>
          </a:p>
          <a:p>
            <a:pPr marL="0" lvl="0" indent="0">
              <a:spcBef>
                <a:spcPts val="0"/>
              </a:spcBef>
              <a:buNone/>
            </a:pPr>
            <a:endParaRPr lang="es" dirty="0" smtClean="0">
              <a:solidFill>
                <a:schemeClr val="dk1"/>
              </a:solidFill>
            </a:endParaRPr>
          </a:p>
          <a:p>
            <a:pPr marL="171450" lvl="0" indent="-171450">
              <a:spcBef>
                <a:spcPts val="0"/>
              </a:spcBef>
              <a:buFontTx/>
              <a:buChar char="-"/>
            </a:pPr>
            <a:r>
              <a:rPr lang="es" dirty="0" smtClean="0">
                <a:solidFill>
                  <a:schemeClr val="dk1"/>
                </a:solidFill>
              </a:rPr>
              <a:t>Example of one of the suggested forecast products with QC info included</a:t>
            </a:r>
          </a:p>
          <a:p>
            <a:pPr marL="171450" lvl="0" indent="-171450">
              <a:spcBef>
                <a:spcPts val="0"/>
              </a:spcBef>
              <a:buFontTx/>
              <a:buChar char="-"/>
            </a:pPr>
            <a:r>
              <a:rPr lang="es" dirty="0" smtClean="0">
                <a:solidFill>
                  <a:schemeClr val="dk1"/>
                </a:solidFill>
              </a:rPr>
              <a:t>Explanation. RPSS</a:t>
            </a:r>
            <a:r>
              <a:rPr lang="es" baseline="0" dirty="0" smtClean="0">
                <a:solidFill>
                  <a:schemeClr val="dk1"/>
                </a:solidFill>
              </a:rPr>
              <a:t> mask, gray when SS &lt; 0 (no impro. </a:t>
            </a:r>
            <a:r>
              <a:rPr lang="es-ES_tradnl" baseline="0" dirty="0" smtClean="0">
                <a:solidFill>
                  <a:schemeClr val="dk1"/>
                </a:solidFill>
              </a:rPr>
              <a:t>A</a:t>
            </a:r>
            <a:r>
              <a:rPr lang="es" baseline="0" dirty="0" smtClean="0">
                <a:solidFill>
                  <a:schemeClr val="dk1"/>
                </a:solidFill>
              </a:rPr>
              <a:t>gainst baseline). Assessing the skill aspect of the forecast quality</a:t>
            </a:r>
            <a:endParaRPr lang="es" dirty="0">
              <a:solidFill>
                <a:schemeClr val="dk1"/>
              </a:solidFill>
            </a:endParaRPr>
          </a:p>
        </p:txBody>
      </p:sp>
    </p:spTree>
    <p:extLst>
      <p:ext uri="{BB962C8B-B14F-4D97-AF65-F5344CB8AC3E}">
        <p14:creationId xmlns:p14="http://schemas.microsoft.com/office/powerpoint/2010/main" val="360172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rtl="0">
              <a:lnSpc>
                <a:spcPct val="115000"/>
              </a:lnSpc>
              <a:spcBef>
                <a:spcPts val="0"/>
              </a:spcBef>
              <a:spcAft>
                <a:spcPts val="1600"/>
              </a:spcAft>
              <a:buNone/>
            </a:pPr>
            <a:r>
              <a:rPr lang="es" dirty="0" smtClean="0">
                <a:solidFill>
                  <a:schemeClr val="dk1"/>
                </a:solidFill>
              </a:rPr>
              <a:t>(1min</a:t>
            </a:r>
            <a:r>
              <a:rPr lang="es" baseline="0" dirty="0" smtClean="0">
                <a:solidFill>
                  <a:schemeClr val="dk1"/>
                </a:solidFill>
              </a:rPr>
              <a:t> 3</a:t>
            </a:r>
            <a:r>
              <a:rPr lang="es" dirty="0" smtClean="0">
                <a:solidFill>
                  <a:schemeClr val="dk1"/>
                </a:solidFill>
              </a:rPr>
              <a:t>0</a:t>
            </a:r>
            <a:r>
              <a:rPr lang="es" baseline="0" dirty="0" smtClean="0">
                <a:solidFill>
                  <a:schemeClr val="dk1"/>
                </a:solidFill>
              </a:rPr>
              <a:t>seg) </a:t>
            </a:r>
          </a:p>
          <a:p>
            <a:pPr marL="0" lvl="0" indent="0" rtl="0">
              <a:lnSpc>
                <a:spcPct val="115000"/>
              </a:lnSpc>
              <a:spcBef>
                <a:spcPts val="0"/>
              </a:spcBef>
              <a:spcAft>
                <a:spcPts val="1600"/>
              </a:spcAft>
              <a:buNone/>
            </a:pPr>
            <a:endParaRPr lang="es" dirty="0" smtClean="0">
              <a:solidFill>
                <a:schemeClr val="dk1"/>
              </a:solidFill>
            </a:endParaRPr>
          </a:p>
        </p:txBody>
      </p:sp>
    </p:spTree>
    <p:extLst>
      <p:ext uri="{BB962C8B-B14F-4D97-AF65-F5344CB8AC3E}">
        <p14:creationId xmlns:p14="http://schemas.microsoft.com/office/powerpoint/2010/main" val="415709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solidFill>
                  <a:schemeClr val="dk1"/>
                </a:solidFill>
              </a:rPr>
              <a:t>(1min 20seg)</a:t>
            </a:r>
          </a:p>
          <a:p>
            <a:pPr marL="0" lvl="0" indent="0">
              <a:spcBef>
                <a:spcPts val="0"/>
              </a:spcBef>
              <a:buNone/>
            </a:pPr>
            <a:endParaRPr lang="es" dirty="0" smtClean="0">
              <a:solidFill>
                <a:schemeClr val="dk1"/>
              </a:solidFill>
            </a:endParaRPr>
          </a:p>
          <a:p>
            <a:pPr marL="0" lvl="0" indent="0">
              <a:spcBef>
                <a:spcPts val="0"/>
              </a:spcBef>
              <a:buNone/>
            </a:pPr>
            <a:r>
              <a:rPr lang="es" dirty="0" smtClean="0">
                <a:solidFill>
                  <a:schemeClr val="dk1"/>
                </a:solidFill>
              </a:rPr>
              <a:t>This activity has included a</a:t>
            </a:r>
            <a:r>
              <a:rPr lang="es" baseline="0" dirty="0" smtClean="0">
                <a:solidFill>
                  <a:schemeClr val="dk1"/>
                </a:solidFill>
              </a:rPr>
              <a:t> few assessment tasks, such as identifying relevant climate variables and aspects of a dataset quality that a user should be informed about.</a:t>
            </a:r>
            <a:br>
              <a:rPr lang="es" baseline="0" dirty="0" smtClean="0">
                <a:solidFill>
                  <a:schemeClr val="dk1"/>
                </a:solidFill>
              </a:rPr>
            </a:br>
            <a:r>
              <a:rPr lang="es" baseline="0" dirty="0" smtClean="0">
                <a:solidFill>
                  <a:schemeClr val="dk1"/>
                </a:solidFill>
              </a:rPr>
              <a:t/>
            </a:r>
            <a:br>
              <a:rPr lang="es" baseline="0" dirty="0" smtClean="0">
                <a:solidFill>
                  <a:schemeClr val="dk1"/>
                </a:solidFill>
              </a:rPr>
            </a:br>
            <a:r>
              <a:rPr lang="es" baseline="0" dirty="0" smtClean="0">
                <a:solidFill>
                  <a:schemeClr val="dk1"/>
                </a:solidFill>
              </a:rPr>
              <a:t>The convention for the data to be stored has been defined and provided at the C3S level.</a:t>
            </a:r>
            <a:endParaRPr lang="es" dirty="0" smtClean="0">
              <a:solidFill>
                <a:schemeClr val="dk1"/>
              </a:solidFill>
            </a:endParaRPr>
          </a:p>
        </p:txBody>
      </p:sp>
    </p:spTree>
    <p:extLst>
      <p:ext uri="{BB962C8B-B14F-4D97-AF65-F5344CB8AC3E}">
        <p14:creationId xmlns:p14="http://schemas.microsoft.com/office/powerpoint/2010/main" val="719574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solidFill>
                  <a:schemeClr val="dk1"/>
                </a:solidFill>
              </a:rPr>
              <a:t>(1min 20seg)</a:t>
            </a:r>
          </a:p>
          <a:p>
            <a:pPr marL="0" lvl="0" indent="0">
              <a:spcBef>
                <a:spcPts val="0"/>
              </a:spcBef>
              <a:buNone/>
            </a:pPr>
            <a:r>
              <a:rPr lang="es" dirty="0" smtClean="0">
                <a:solidFill>
                  <a:schemeClr val="dk1"/>
                </a:solidFill>
              </a:rPr>
              <a:t/>
            </a:r>
            <a:br>
              <a:rPr lang="es" dirty="0" smtClean="0">
                <a:solidFill>
                  <a:schemeClr val="dk1"/>
                </a:solidFill>
              </a:rPr>
            </a:br>
            <a:r>
              <a:rPr lang="es" dirty="0" smtClean="0">
                <a:solidFill>
                  <a:schemeClr val="dk1"/>
                </a:solidFill>
              </a:rPr>
              <a:t>The convention establishes what should be the content of the data</a:t>
            </a:r>
            <a:r>
              <a:rPr lang="es" baseline="0" dirty="0" smtClean="0">
                <a:solidFill>
                  <a:schemeClr val="dk1"/>
                </a:solidFill>
              </a:rPr>
              <a:t> files</a:t>
            </a:r>
            <a:r>
              <a:rPr lang="es" dirty="0" smtClean="0">
                <a:solidFill>
                  <a:schemeClr val="dk1"/>
                </a:solidFill>
              </a:rPr>
              <a:t>, which format should be used, how to structure the data and which metadata to store. </a:t>
            </a:r>
          </a:p>
          <a:p>
            <a:pPr marL="0" lvl="0" indent="0">
              <a:spcBef>
                <a:spcPts val="0"/>
              </a:spcBef>
              <a:buNone/>
            </a:pPr>
            <a:endParaRPr lang="es" dirty="0" smtClean="0">
              <a:solidFill>
                <a:schemeClr val="dk1"/>
              </a:solidFill>
            </a:endParaRPr>
          </a:p>
          <a:p>
            <a:pPr marL="0" lvl="0" indent="0">
              <a:spcBef>
                <a:spcPts val="0"/>
              </a:spcBef>
              <a:buNone/>
            </a:pPr>
            <a:r>
              <a:rPr lang="es" dirty="0" smtClean="0">
                <a:solidFill>
                  <a:schemeClr val="dk1"/>
                </a:solidFill>
              </a:rPr>
              <a:t>It results from combining and extending other existing conventions: the CF conventions, SPECS, CMIP and the ACDD conventions. </a:t>
            </a:r>
          </a:p>
          <a:p>
            <a:pPr marL="0" lvl="0" indent="0">
              <a:spcBef>
                <a:spcPts val="0"/>
              </a:spcBef>
              <a:buNone/>
            </a:pPr>
            <a:endParaRPr lang="es" dirty="0" smtClean="0">
              <a:solidFill>
                <a:schemeClr val="dk1"/>
              </a:solidFill>
            </a:endParaRPr>
          </a:p>
          <a:p>
            <a:pPr marL="0" lvl="0" indent="0">
              <a:spcBef>
                <a:spcPts val="0"/>
              </a:spcBef>
              <a:buNone/>
            </a:pPr>
            <a:r>
              <a:rPr lang="es" dirty="0" smtClean="0">
                <a:solidFill>
                  <a:schemeClr val="dk1"/>
                </a:solidFill>
              </a:rPr>
              <a:t>In short, the resulting convention establishes NetCDF as the standard file format, and provides indications on how to name and distribute the files, which attributes must be defined, how to define the space and time coordinates and axes, and includes also, for each climate variable, an extensive list of standard names, units, dimension names, cell methods, etcetera.</a:t>
            </a:r>
          </a:p>
          <a:p>
            <a:pPr marL="0" lvl="0" indent="0">
              <a:spcBef>
                <a:spcPts val="0"/>
              </a:spcBef>
              <a:buNone/>
            </a:pPr>
            <a:endParaRPr lang="es" dirty="0" smtClean="0">
              <a:solidFill>
                <a:schemeClr val="dk1"/>
              </a:solidFill>
            </a:endParaRPr>
          </a:p>
          <a:p>
            <a:pPr marL="0" lvl="0" indent="0">
              <a:spcBef>
                <a:spcPts val="0"/>
              </a:spcBef>
              <a:buNone/>
            </a:pPr>
            <a:r>
              <a:rPr lang="es" dirty="0" smtClean="0">
                <a:solidFill>
                  <a:schemeClr val="dk1"/>
                </a:solidFill>
              </a:rPr>
              <a:t>[Two</a:t>
            </a:r>
            <a:r>
              <a:rPr lang="es" baseline="0" dirty="0" smtClean="0">
                <a:solidFill>
                  <a:schemeClr val="dk1"/>
                </a:solidFill>
              </a:rPr>
              <a:t> relevant attributes included in the convention are the ‘source’, to document the exact version of the climate model that was used; and ‘commit’, which should point to the exact software used to ‘preprocess’ the forecast data before being ingested by the C3S.]</a:t>
            </a:r>
            <a:endParaRPr lang="es" dirty="0" smtClean="0">
              <a:solidFill>
                <a:schemeClr val="dk1"/>
              </a:solidFill>
            </a:endParaRPr>
          </a:p>
        </p:txBody>
      </p:sp>
    </p:spTree>
    <p:extLst>
      <p:ext uri="{BB962C8B-B14F-4D97-AF65-F5344CB8AC3E}">
        <p14:creationId xmlns:p14="http://schemas.microsoft.com/office/powerpoint/2010/main" val="3066067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rtl="0">
              <a:lnSpc>
                <a:spcPct val="115000"/>
              </a:lnSpc>
              <a:spcBef>
                <a:spcPts val="0"/>
              </a:spcBef>
              <a:spcAft>
                <a:spcPts val="1600"/>
              </a:spcAft>
              <a:buNone/>
            </a:pPr>
            <a:r>
              <a:rPr lang="es" dirty="0" smtClean="0">
                <a:solidFill>
                  <a:schemeClr val="dk1"/>
                </a:solidFill>
              </a:rPr>
              <a:t>(1min</a:t>
            </a:r>
            <a:r>
              <a:rPr lang="es" baseline="0" dirty="0" smtClean="0">
                <a:solidFill>
                  <a:schemeClr val="dk1"/>
                </a:solidFill>
              </a:rPr>
              <a:t> 3</a:t>
            </a:r>
            <a:r>
              <a:rPr lang="es" dirty="0" smtClean="0">
                <a:solidFill>
                  <a:schemeClr val="dk1"/>
                </a:solidFill>
              </a:rPr>
              <a:t>0</a:t>
            </a:r>
            <a:r>
              <a:rPr lang="es" baseline="0" dirty="0" smtClean="0">
                <a:solidFill>
                  <a:schemeClr val="dk1"/>
                </a:solidFill>
              </a:rPr>
              <a:t>seg)</a:t>
            </a:r>
          </a:p>
          <a:p>
            <a:pPr marL="0" lvl="0" indent="0" rtl="0">
              <a:lnSpc>
                <a:spcPct val="115000"/>
              </a:lnSpc>
              <a:spcBef>
                <a:spcPts val="0"/>
              </a:spcBef>
              <a:spcAft>
                <a:spcPts val="1600"/>
              </a:spcAft>
              <a:buNone/>
            </a:pPr>
            <a:endParaRPr lang="es" baseline="0" dirty="0" smtClean="0">
              <a:solidFill>
                <a:schemeClr val="dk1"/>
              </a:solidFill>
            </a:endParaRPr>
          </a:p>
          <a:p>
            <a:pPr marL="0" lvl="0" indent="0" rtl="0">
              <a:lnSpc>
                <a:spcPct val="115000"/>
              </a:lnSpc>
              <a:spcBef>
                <a:spcPts val="0"/>
              </a:spcBef>
              <a:spcAft>
                <a:spcPts val="1600"/>
              </a:spcAft>
              <a:buNone/>
            </a:pPr>
            <a:r>
              <a:rPr lang="es" baseline="0" dirty="0" smtClean="0">
                <a:solidFill>
                  <a:schemeClr val="dk1"/>
                </a:solidFill>
              </a:rPr>
              <a:t>Let’s move now to the technical assessment activities.</a:t>
            </a:r>
          </a:p>
          <a:p>
            <a:pPr marL="0" lvl="0" indent="0" rtl="0">
              <a:lnSpc>
                <a:spcPct val="115000"/>
              </a:lnSpc>
              <a:spcBef>
                <a:spcPts val="0"/>
              </a:spcBef>
              <a:spcAft>
                <a:spcPts val="1600"/>
              </a:spcAft>
              <a:buNone/>
            </a:pPr>
            <a:endParaRPr lang="es" baseline="0" dirty="0" smtClean="0">
              <a:solidFill>
                <a:schemeClr val="dk1"/>
              </a:solidFill>
            </a:endParaRPr>
          </a:p>
          <a:p>
            <a:pPr marL="0" lvl="0" indent="0" rtl="0">
              <a:lnSpc>
                <a:spcPct val="115000"/>
              </a:lnSpc>
              <a:spcBef>
                <a:spcPts val="0"/>
              </a:spcBef>
              <a:spcAft>
                <a:spcPts val="1600"/>
              </a:spcAft>
              <a:buNone/>
            </a:pPr>
            <a:r>
              <a:rPr lang="es" baseline="0" dirty="0" smtClean="0">
                <a:solidFill>
                  <a:schemeClr val="dk1"/>
                </a:solidFill>
              </a:rPr>
              <a:t>As I said before, it is important to define a provenance mechanism for the seasonal forecasts to be transparently documented, reproducible and comparable.</a:t>
            </a:r>
          </a:p>
          <a:p>
            <a:pPr marL="0" lvl="0" indent="0" rtl="0">
              <a:lnSpc>
                <a:spcPct val="115000"/>
              </a:lnSpc>
              <a:spcBef>
                <a:spcPts val="0"/>
              </a:spcBef>
              <a:spcAft>
                <a:spcPts val="1600"/>
              </a:spcAft>
              <a:buNone/>
            </a:pPr>
            <a:endParaRPr lang="es" baseline="0" dirty="0" smtClean="0">
              <a:solidFill>
                <a:schemeClr val="dk1"/>
              </a:solidFill>
            </a:endParaRPr>
          </a:p>
          <a:p>
            <a:pPr marL="0" lvl="0" indent="0" rtl="0">
              <a:lnSpc>
                <a:spcPct val="115000"/>
              </a:lnSpc>
              <a:spcBef>
                <a:spcPts val="0"/>
              </a:spcBef>
              <a:spcAft>
                <a:spcPts val="1600"/>
              </a:spcAft>
              <a:buNone/>
            </a:pPr>
            <a:endParaRPr lang="es" baseline="0" dirty="0" smtClean="0">
              <a:solidFill>
                <a:schemeClr val="dk1"/>
              </a:solidFill>
            </a:endParaRPr>
          </a:p>
        </p:txBody>
      </p:sp>
    </p:spTree>
    <p:extLst>
      <p:ext uri="{BB962C8B-B14F-4D97-AF65-F5344CB8AC3E}">
        <p14:creationId xmlns:p14="http://schemas.microsoft.com/office/powerpoint/2010/main" val="866339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rtl="0">
              <a:spcBef>
                <a:spcPts val="0"/>
              </a:spcBef>
              <a:buNone/>
            </a:pPr>
            <a:r>
              <a:rPr lang="en-US" dirty="0" smtClean="0">
                <a:solidFill>
                  <a:schemeClr val="dk1"/>
                </a:solidFill>
              </a:rPr>
              <a:t>(1min 05seg)</a:t>
            </a:r>
          </a:p>
          <a:p>
            <a:pPr marL="0" lvl="0" indent="0" rtl="0">
              <a:spcBef>
                <a:spcPts val="0"/>
              </a:spcBef>
              <a:buNone/>
            </a:pPr>
            <a:endParaRPr lang="en-US" dirty="0" smtClean="0">
              <a:solidFill>
                <a:schemeClr val="dk1"/>
              </a:solidFill>
            </a:endParaRPr>
          </a:p>
          <a:p>
            <a:pPr marL="171450" lvl="0" indent="-171450" rtl="0">
              <a:spcBef>
                <a:spcPts val="0"/>
              </a:spcBef>
              <a:buFontTx/>
              <a:buChar char="-"/>
            </a:pPr>
            <a:r>
              <a:rPr lang="en-US" dirty="0" smtClean="0">
                <a:solidFill>
                  <a:schemeClr val="dk1"/>
                </a:solidFill>
              </a:rPr>
              <a:t>Only after the conventions it is possible to metadata propagation and provenance tracking</a:t>
            </a:r>
          </a:p>
          <a:p>
            <a:pPr marL="171450" lvl="0" indent="-171450" rtl="0">
              <a:spcBef>
                <a:spcPts val="0"/>
              </a:spcBef>
              <a:buFontTx/>
              <a:buChar char="-"/>
            </a:pPr>
            <a:r>
              <a:rPr lang="en-US" dirty="0" smtClean="0">
                <a:solidFill>
                  <a:schemeClr val="dk1"/>
                </a:solidFill>
              </a:rPr>
              <a:t>Having them, we have developed a model, </a:t>
            </a:r>
            <a:r>
              <a:rPr lang="en-US" dirty="0" err="1" smtClean="0">
                <a:solidFill>
                  <a:schemeClr val="dk1"/>
                </a:solidFill>
              </a:rPr>
              <a:t>Metaclip</a:t>
            </a:r>
            <a:r>
              <a:rPr lang="en-US" dirty="0" smtClean="0">
                <a:solidFill>
                  <a:schemeClr val="dk1"/>
                </a:solidFill>
              </a:rPr>
              <a:t>,</a:t>
            </a:r>
            <a:r>
              <a:rPr lang="en-US" baseline="0" dirty="0" smtClean="0">
                <a:solidFill>
                  <a:schemeClr val="dk1"/>
                </a:solidFill>
              </a:rPr>
              <a:t> encode climate forecasting metadata</a:t>
            </a:r>
          </a:p>
          <a:p>
            <a:pPr marL="171450" lvl="0" indent="-171450" rtl="0">
              <a:spcBef>
                <a:spcPts val="0"/>
              </a:spcBef>
              <a:buFontTx/>
              <a:buChar char="-"/>
            </a:pPr>
            <a:r>
              <a:rPr lang="en-US" baseline="0" dirty="0" smtClean="0">
                <a:solidFill>
                  <a:schemeClr val="dk1"/>
                </a:solidFill>
              </a:rPr>
              <a:t>Directed graph, blue balls with data source and essential metadata</a:t>
            </a:r>
          </a:p>
          <a:p>
            <a:pPr marL="171450" lvl="0" indent="-171450" rtl="0">
              <a:spcBef>
                <a:spcPts val="0"/>
              </a:spcBef>
              <a:buFontTx/>
              <a:buChar char="-"/>
            </a:pPr>
            <a:r>
              <a:rPr lang="en-US" baseline="0" dirty="0" smtClean="0">
                <a:solidFill>
                  <a:schemeClr val="dk1"/>
                </a:solidFill>
              </a:rPr>
              <a:t>Graph can be extended with steps, green balls</a:t>
            </a:r>
          </a:p>
          <a:p>
            <a:pPr marL="171450" lvl="0" indent="-171450" rtl="0">
              <a:spcBef>
                <a:spcPts val="0"/>
              </a:spcBef>
              <a:buFontTx/>
              <a:buChar char="-"/>
            </a:pPr>
            <a:r>
              <a:rPr lang="en-US" baseline="0" dirty="0" smtClean="0">
                <a:solidFill>
                  <a:schemeClr val="dk1"/>
                </a:solidFill>
              </a:rPr>
              <a:t>Once encoded, serialized and attached to </a:t>
            </a:r>
            <a:r>
              <a:rPr lang="en-US" baseline="0" dirty="0" err="1" smtClean="0">
                <a:solidFill>
                  <a:schemeClr val="dk1"/>
                </a:solidFill>
              </a:rPr>
              <a:t>NetCDF</a:t>
            </a:r>
            <a:r>
              <a:rPr lang="en-US" baseline="0" dirty="0" smtClean="0">
                <a:solidFill>
                  <a:schemeClr val="dk1"/>
                </a:solidFill>
              </a:rPr>
              <a:t> or images</a:t>
            </a:r>
          </a:p>
          <a:p>
            <a:pPr marL="171450" lvl="0" indent="-171450" rtl="0">
              <a:spcBef>
                <a:spcPts val="0"/>
              </a:spcBef>
              <a:buFontTx/>
              <a:buChar char="-"/>
            </a:pPr>
            <a:r>
              <a:rPr lang="en-US" baseline="0" dirty="0" smtClean="0">
                <a:solidFill>
                  <a:schemeClr val="dk1"/>
                </a:solidFill>
              </a:rPr>
              <a:t>Ingested by </a:t>
            </a:r>
            <a:r>
              <a:rPr lang="en-US" baseline="0" dirty="0" err="1" smtClean="0">
                <a:solidFill>
                  <a:schemeClr val="dk1"/>
                </a:solidFill>
              </a:rPr>
              <a:t>viz</a:t>
            </a:r>
            <a:r>
              <a:rPr lang="en-US" baseline="0" dirty="0" smtClean="0">
                <a:solidFill>
                  <a:schemeClr val="dk1"/>
                </a:solidFill>
              </a:rPr>
              <a:t> engine</a:t>
            </a:r>
            <a:endParaRPr lang="en-US" dirty="0" smtClean="0">
              <a:solidFill>
                <a:schemeClr val="dk1"/>
              </a:solidFill>
            </a:endParaRPr>
          </a:p>
          <a:p>
            <a:pPr marL="0" lvl="0" indent="0" rtl="0">
              <a:spcBef>
                <a:spcPts val="0"/>
              </a:spcBef>
              <a:buNone/>
            </a:pPr>
            <a:endParaRPr lang="en-US" dirty="0" smtClean="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dirty="0" smtClean="0">
                <a:solidFill>
                  <a:schemeClr val="dk1"/>
                </a:solidFill>
              </a:rPr>
              <a:t>Only after the conventions are established for the seasonal forecasts to be stored in a homogeneous way and with all the required information,</a:t>
            </a:r>
            <a:r>
              <a:rPr lang="es" baseline="0" dirty="0" smtClean="0">
                <a:solidFill>
                  <a:schemeClr val="dk1"/>
                </a:solidFill>
              </a:rPr>
              <a:t> </a:t>
            </a:r>
            <a:r>
              <a:rPr lang="en-US" baseline="0" dirty="0" smtClean="0">
                <a:solidFill>
                  <a:schemeClr val="dk1"/>
                </a:solidFill>
              </a:rPr>
              <a:t>i</a:t>
            </a:r>
            <a:r>
              <a:rPr lang="en-US" dirty="0" smtClean="0">
                <a:solidFill>
                  <a:schemeClr val="dk1"/>
                </a:solidFill>
              </a:rPr>
              <a:t>t is possible to think of a metadata propagation and provenance tracking</a:t>
            </a:r>
            <a:r>
              <a:rPr lang="en-US" baseline="0" dirty="0" smtClean="0">
                <a:solidFill>
                  <a:schemeClr val="dk1"/>
                </a:solidFill>
              </a:rPr>
              <a:t> </a:t>
            </a:r>
            <a:r>
              <a:rPr lang="en-US" dirty="0" smtClean="0">
                <a:solidFill>
                  <a:schemeClr val="dk1"/>
                </a:solidFill>
              </a:rPr>
              <a:t>mechanism </a:t>
            </a:r>
            <a:endParaRPr lang="es" dirty="0" smtClean="0">
              <a:solidFill>
                <a:schemeClr val="dk1"/>
              </a:solidFill>
            </a:endParaRPr>
          </a:p>
          <a:p>
            <a:pPr marL="0" lvl="0" indent="0">
              <a:spcBef>
                <a:spcPts val="0"/>
              </a:spcBef>
              <a:buNone/>
            </a:pPr>
            <a:endParaRPr lang="en-US" dirty="0" smtClean="0">
              <a:solidFill>
                <a:schemeClr val="dk1"/>
              </a:solidFill>
            </a:endParaRPr>
          </a:p>
          <a:p>
            <a:pPr marL="0" lvl="0" indent="0">
              <a:spcBef>
                <a:spcPts val="0"/>
              </a:spcBef>
              <a:buNone/>
            </a:pPr>
            <a:r>
              <a:rPr lang="en-US" dirty="0" smtClean="0">
                <a:solidFill>
                  <a:schemeClr val="dk1"/>
                </a:solidFill>
              </a:rPr>
              <a:t>Having these conventions,</a:t>
            </a:r>
            <a:r>
              <a:rPr lang="en-US" baseline="0" dirty="0" smtClean="0">
                <a:solidFill>
                  <a:schemeClr val="dk1"/>
                </a:solidFill>
              </a:rPr>
              <a:t> w</a:t>
            </a:r>
            <a:r>
              <a:rPr lang="en-US" dirty="0" smtClean="0">
                <a:solidFill>
                  <a:schemeClr val="dk1"/>
                </a:solidFill>
              </a:rPr>
              <a:t>e have developed a framework, or model, called </a:t>
            </a:r>
            <a:r>
              <a:rPr lang="en-US" dirty="0" err="1" smtClean="0">
                <a:solidFill>
                  <a:schemeClr val="dk1"/>
                </a:solidFill>
              </a:rPr>
              <a:t>Metaclip</a:t>
            </a:r>
            <a:r>
              <a:rPr lang="en-US" dirty="0" smtClean="0">
                <a:solidFill>
                  <a:schemeClr val="dk1"/>
                </a:solidFill>
              </a:rPr>
              <a:t>, that allows for encoding and propagating the metadata involved in climate forecasting. </a:t>
            </a:r>
          </a:p>
          <a:p>
            <a:pPr marL="0" lvl="0" indent="0">
              <a:spcBef>
                <a:spcPts val="0"/>
              </a:spcBef>
              <a:buNone/>
            </a:pPr>
            <a:endParaRPr lang="en-US" dirty="0" smtClean="0">
              <a:solidFill>
                <a:schemeClr val="dk1"/>
              </a:solidFill>
            </a:endParaRPr>
          </a:p>
          <a:p>
            <a:pPr marL="0" lvl="0" indent="0">
              <a:spcBef>
                <a:spcPts val="0"/>
              </a:spcBef>
              <a:buNone/>
            </a:pPr>
            <a:r>
              <a:rPr lang="en-US" dirty="0" smtClean="0">
                <a:solidFill>
                  <a:schemeClr val="dk1"/>
                </a:solidFill>
              </a:rPr>
              <a:t>It is encoded in the form of a directed graph. On</a:t>
            </a:r>
            <a:r>
              <a:rPr lang="en-US" baseline="0" dirty="0" smtClean="0">
                <a:solidFill>
                  <a:schemeClr val="dk1"/>
                </a:solidFill>
              </a:rPr>
              <a:t> the overhead, these blue balls are the graph explaining the involved data sources and containing their most essential metadata.</a:t>
            </a:r>
            <a:endParaRPr lang="en-US" dirty="0" smtClean="0">
              <a:solidFill>
                <a:schemeClr val="dk1"/>
              </a:solidFill>
            </a:endParaRPr>
          </a:p>
          <a:p>
            <a:pPr marL="0" lvl="0" indent="0">
              <a:spcBef>
                <a:spcPts val="0"/>
              </a:spcBef>
              <a:buNone/>
            </a:pPr>
            <a:endParaRPr lang="en-US" dirty="0" smtClean="0">
              <a:solidFill>
                <a:schemeClr val="dk1"/>
              </a:solidFill>
            </a:endParaRPr>
          </a:p>
          <a:p>
            <a:pPr marL="0" lvl="0" indent="0">
              <a:spcBef>
                <a:spcPts val="0"/>
              </a:spcBef>
              <a:buNone/>
            </a:pPr>
            <a:r>
              <a:rPr lang="en-US" dirty="0" smtClean="0">
                <a:solidFill>
                  <a:schemeClr val="dk1"/>
                </a:solidFill>
              </a:rPr>
              <a:t>Once this basic set of metadata is encoded, the resulting graph can easily be extended with information on the steps applied to the data. Additional</a:t>
            </a:r>
            <a:r>
              <a:rPr lang="en-US" baseline="0" dirty="0" smtClean="0">
                <a:solidFill>
                  <a:schemeClr val="dk1"/>
                </a:solidFill>
              </a:rPr>
              <a:t> steps are </a:t>
            </a:r>
            <a:r>
              <a:rPr lang="en-US" baseline="0" dirty="0" err="1" smtClean="0">
                <a:solidFill>
                  <a:schemeClr val="dk1"/>
                </a:solidFill>
              </a:rPr>
              <a:t>coloured</a:t>
            </a:r>
            <a:r>
              <a:rPr lang="en-US" baseline="0" dirty="0" smtClean="0">
                <a:solidFill>
                  <a:schemeClr val="dk1"/>
                </a:solidFill>
              </a:rPr>
              <a:t> in green on the overhead.</a:t>
            </a:r>
            <a:r>
              <a:rPr lang="en-US" dirty="0" smtClean="0">
                <a:solidFill>
                  <a:schemeClr val="dk1"/>
                </a:solidFill>
              </a:rPr>
              <a:t> </a:t>
            </a:r>
          </a:p>
          <a:p>
            <a:pPr marL="0" lvl="0" indent="0" rtl="0">
              <a:spcBef>
                <a:spcPts val="0"/>
              </a:spcBef>
              <a:buNone/>
            </a:pPr>
            <a:endParaRPr lang="en-US" dirty="0" smtClean="0">
              <a:solidFill>
                <a:schemeClr val="dk1"/>
              </a:solidFill>
            </a:endParaRPr>
          </a:p>
          <a:p>
            <a:pPr marL="0" lvl="0" indent="0" rtl="0">
              <a:spcBef>
                <a:spcPts val="0"/>
              </a:spcBef>
              <a:buNone/>
            </a:pPr>
            <a:r>
              <a:rPr lang="en-US" dirty="0" smtClean="0">
                <a:solidFill>
                  <a:schemeClr val="dk1"/>
                </a:solidFill>
              </a:rPr>
              <a:t>Once all the processing steps are encoded, the graph can easily be serialized as an XML string, which can be attached to </a:t>
            </a:r>
            <a:r>
              <a:rPr lang="en-US" dirty="0" err="1" smtClean="0">
                <a:solidFill>
                  <a:schemeClr val="dk1"/>
                </a:solidFill>
              </a:rPr>
              <a:t>NetCDF</a:t>
            </a:r>
            <a:r>
              <a:rPr lang="en-US" dirty="0" smtClean="0">
                <a:solidFill>
                  <a:schemeClr val="dk1"/>
                </a:solidFill>
              </a:rPr>
              <a:t> files or image files. </a:t>
            </a:r>
          </a:p>
          <a:p>
            <a:pPr marL="0" lvl="0" indent="0" rtl="0">
              <a:spcBef>
                <a:spcPts val="0"/>
              </a:spcBef>
              <a:buNone/>
            </a:pPr>
            <a:endParaRPr lang="en-US" dirty="0" smtClean="0">
              <a:solidFill>
                <a:schemeClr val="dk1"/>
              </a:solidFill>
            </a:endParaRPr>
          </a:p>
          <a:p>
            <a:pPr marL="0" lvl="0" indent="0" rtl="0">
              <a:spcBef>
                <a:spcPts val="0"/>
              </a:spcBef>
              <a:buNone/>
            </a:pPr>
            <a:r>
              <a:rPr lang="en-US" dirty="0" smtClean="0">
                <a:solidFill>
                  <a:schemeClr val="dk1"/>
                </a:solidFill>
              </a:rPr>
              <a:t>After, the produced file with metadata can be ingested by a provenance visualization engine, which will interpret and graphically display the provenance and metadata graph.</a:t>
            </a:r>
            <a:endParaRPr lang="en-US" dirty="0">
              <a:solidFill>
                <a:schemeClr val="dk1"/>
              </a:solidFill>
            </a:endParaRPr>
          </a:p>
        </p:txBody>
      </p:sp>
    </p:spTree>
    <p:extLst>
      <p:ext uri="{BB962C8B-B14F-4D97-AF65-F5344CB8AC3E}">
        <p14:creationId xmlns:p14="http://schemas.microsoft.com/office/powerpoint/2010/main" val="160221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rtl="0">
              <a:spcBef>
                <a:spcPts val="0"/>
              </a:spcBef>
              <a:buNone/>
            </a:pPr>
            <a:r>
              <a:rPr lang="es" dirty="0" smtClean="0">
                <a:solidFill>
                  <a:schemeClr val="dk1"/>
                </a:solidFill>
              </a:rPr>
              <a:t>(2min 00seg) </a:t>
            </a: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a:t>
            </a:r>
          </a:p>
          <a:p>
            <a:pPr marL="0" lvl="0" indent="0" rtl="0">
              <a:spcBef>
                <a:spcPts val="0"/>
              </a:spcBef>
              <a:buNone/>
            </a:pPr>
            <a:r>
              <a:rPr lang="es" dirty="0" smtClean="0">
                <a:solidFill>
                  <a:schemeClr val="dk1"/>
                </a:solidFill>
              </a:rPr>
              <a:t>- </a:t>
            </a:r>
            <a:r>
              <a:rPr lang="es-ES_tradnl" dirty="0" smtClean="0">
                <a:solidFill>
                  <a:schemeClr val="dk1"/>
                </a:solidFill>
              </a:rPr>
              <a:t>W</a:t>
            </a:r>
            <a:r>
              <a:rPr lang="es" dirty="0" smtClean="0">
                <a:solidFill>
                  <a:schemeClr val="dk1"/>
                </a:solidFill>
              </a:rPr>
              <a:t>e can tell that the product dragged &amp; dropped is a plot of the AUC score for</a:t>
            </a:r>
            <a:r>
              <a:rPr lang="es" baseline="0" dirty="0" smtClean="0">
                <a:solidFill>
                  <a:schemeClr val="dk1"/>
                </a:solidFill>
              </a:rPr>
              <a:t> a System 4 seasonal forecast</a:t>
            </a:r>
            <a:endParaRPr lang="es" dirty="0" smtClean="0">
              <a:solidFill>
                <a:schemeClr val="dk1"/>
              </a:solidFill>
            </a:endParaRP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In this demonstration video, you can see the provenance inspection application. </a:t>
            </a: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An example product with attached Metaclip information is dragged and dropped into the box,</a:t>
            </a:r>
            <a:r>
              <a:rPr lang="es" baseline="0" dirty="0" smtClean="0">
                <a:solidFill>
                  <a:schemeClr val="dk1"/>
                </a:solidFill>
              </a:rPr>
              <a:t> and</a:t>
            </a:r>
            <a:r>
              <a:rPr lang="es" dirty="0" smtClean="0">
                <a:solidFill>
                  <a:schemeClr val="dk1"/>
                </a:solidFill>
              </a:rPr>
              <a:t> a visualization of the metadata and provenance graph is displayed. </a:t>
            </a: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We can move the components around and double click for more information. </a:t>
            </a: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Here we can see that data coming from the System 4 forecast system has been used to generate this product, and we can check the model version for example. </a:t>
            </a: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We can also see that this forecast data has been used in combination with observational data and has gone through transformation and verification processes</a:t>
            </a:r>
            <a:r>
              <a:rPr lang="es" baseline="0" dirty="0" smtClean="0">
                <a:solidFill>
                  <a:schemeClr val="dk1"/>
                </a:solidFill>
              </a:rPr>
              <a:t> (in purple and yellow. respectively).</a:t>
            </a:r>
            <a:endParaRPr lang="es" dirty="0" smtClean="0">
              <a:solidFill>
                <a:schemeClr val="dk1"/>
              </a:solidFill>
            </a:endParaRP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Finally, we see that a visual product has been generated. With this, we can tell that the product that has been dragged and dropped is a plot of the AUC verification score for a System 4 seasonal forecast.</a:t>
            </a:r>
          </a:p>
          <a:p>
            <a:pPr marL="0" lvl="0" indent="0" rtl="0">
              <a:spcBef>
                <a:spcPts val="0"/>
              </a:spcBef>
              <a:buNone/>
            </a:pPr>
            <a:endParaRPr lang="es" dirty="0" smtClean="0">
              <a:solidFill>
                <a:schemeClr val="dk1"/>
              </a:solidFill>
            </a:endParaRPr>
          </a:p>
          <a:p>
            <a:pPr marL="0" lvl="0" indent="0" rtl="0">
              <a:spcBef>
                <a:spcPts val="0"/>
              </a:spcBef>
              <a:buNone/>
            </a:pPr>
            <a:r>
              <a:rPr lang="es" dirty="0" smtClean="0">
                <a:solidFill>
                  <a:schemeClr val="dk1"/>
                </a:solidFill>
              </a:rPr>
              <a:t>We can check</a:t>
            </a:r>
            <a:r>
              <a:rPr lang="es" baseline="0" dirty="0" smtClean="0">
                <a:solidFill>
                  <a:schemeClr val="dk1"/>
                </a:solidFill>
              </a:rPr>
              <a:t> all the details of the process, and we can see it in various levels of granularity.</a:t>
            </a:r>
            <a:endParaRPr lang="es" dirty="0">
              <a:solidFill>
                <a:schemeClr val="dk1"/>
              </a:solidFill>
            </a:endParaRPr>
          </a:p>
        </p:txBody>
      </p:sp>
    </p:spTree>
    <p:extLst>
      <p:ext uri="{BB962C8B-B14F-4D97-AF65-F5344CB8AC3E}">
        <p14:creationId xmlns:p14="http://schemas.microsoft.com/office/powerpoint/2010/main" val="1372322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rtl="0">
              <a:lnSpc>
                <a:spcPct val="115000"/>
              </a:lnSpc>
              <a:spcBef>
                <a:spcPts val="0"/>
              </a:spcBef>
              <a:spcAft>
                <a:spcPts val="1600"/>
              </a:spcAft>
              <a:buNone/>
            </a:pPr>
            <a:r>
              <a:rPr lang="es" dirty="0" smtClean="0"/>
              <a:t>(1min 10seg) </a:t>
            </a:r>
          </a:p>
          <a:p>
            <a:pPr marL="0" lvl="0" indent="0" rtl="0">
              <a:lnSpc>
                <a:spcPct val="115000"/>
              </a:lnSpc>
              <a:spcBef>
                <a:spcPts val="0"/>
              </a:spcBef>
              <a:spcAft>
                <a:spcPts val="1600"/>
              </a:spcAft>
              <a:buNone/>
            </a:pPr>
            <a:endParaRPr lang="es" dirty="0" smtClean="0"/>
          </a:p>
          <a:p>
            <a:pPr marL="0" lvl="0" indent="0" rtl="0">
              <a:lnSpc>
                <a:spcPct val="115000"/>
              </a:lnSpc>
              <a:spcBef>
                <a:spcPts val="0"/>
              </a:spcBef>
              <a:spcAft>
                <a:spcPts val="1600"/>
              </a:spcAft>
              <a:buNone/>
            </a:pPr>
            <a:r>
              <a:rPr lang="es" dirty="0" smtClean="0"/>
              <a:t>Metaclip is based on RDF, which is a W3C standard widely used for the web semantics. RDF allows to describe relationships between entities or concepts. A set of relationships is called a “vocabulary”.</a:t>
            </a:r>
            <a:br>
              <a:rPr lang="es" dirty="0" smtClean="0"/>
            </a:br>
            <a:r>
              <a:rPr lang="es" dirty="0" smtClean="0"/>
              <a:t/>
            </a:r>
            <a:br>
              <a:rPr lang="es" dirty="0" smtClean="0"/>
            </a:br>
            <a:r>
              <a:rPr lang="es" dirty="0" smtClean="0"/>
              <a:t>Metaclip is modular and benefits from existing community efforts by importing some already defined vocabularies such as the PROV, the GEO or the SEQ. Thanks to its modularity, it can be extended to other research fields.</a:t>
            </a:r>
            <a:br>
              <a:rPr lang="es" dirty="0" smtClean="0"/>
            </a:br>
            <a:endParaRPr lang="es" dirty="0" smtClean="0"/>
          </a:p>
          <a:p>
            <a:pPr marL="0" lvl="0" indent="0" rtl="0">
              <a:lnSpc>
                <a:spcPct val="115000"/>
              </a:lnSpc>
              <a:spcBef>
                <a:spcPts val="0"/>
              </a:spcBef>
              <a:spcAft>
                <a:spcPts val="1600"/>
              </a:spcAft>
              <a:buNone/>
            </a:pPr>
            <a:r>
              <a:rPr lang="es" dirty="0" smtClean="0"/>
              <a:t>Metaclip is an abstract framework. It means it can be implemented in any programming language.</a:t>
            </a:r>
            <a:br>
              <a:rPr lang="es" dirty="0" smtClean="0"/>
            </a:br>
            <a:endParaRPr lang="es" dirty="0" smtClean="0"/>
          </a:p>
          <a:p>
            <a:pPr marL="0" lvl="0" indent="0" rtl="0">
              <a:lnSpc>
                <a:spcPct val="115000"/>
              </a:lnSpc>
              <a:spcBef>
                <a:spcPts val="0"/>
              </a:spcBef>
              <a:spcAft>
                <a:spcPts val="1600"/>
              </a:spcAft>
              <a:buNone/>
            </a:pPr>
            <a:r>
              <a:rPr lang="es" dirty="0" smtClean="0"/>
              <a:t>The main advantages of using Metaclip are that it allows to generate clean and meaningful provenance traces, that it helps in generating description digests of products, for example figure titles, which is a big challenge, and that it provides a governance solution for provenance standards, since it uses already established vocabularies.</a:t>
            </a:r>
            <a:endParaRPr lang="es" dirty="0"/>
          </a:p>
        </p:txBody>
      </p:sp>
    </p:spTree>
    <p:extLst>
      <p:ext uri="{BB962C8B-B14F-4D97-AF65-F5344CB8AC3E}">
        <p14:creationId xmlns:p14="http://schemas.microsoft.com/office/powerpoint/2010/main" val="1814574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rtl="0">
              <a:lnSpc>
                <a:spcPct val="115000"/>
              </a:lnSpc>
              <a:spcBef>
                <a:spcPts val="0"/>
              </a:spcBef>
              <a:spcAft>
                <a:spcPts val="1600"/>
              </a:spcAft>
              <a:buNone/>
            </a:pPr>
            <a:r>
              <a:rPr lang="es" dirty="0" smtClean="0"/>
              <a:t>(1min 10seg)</a:t>
            </a:r>
          </a:p>
          <a:p>
            <a:pPr marL="0" lvl="0" indent="0" rtl="0">
              <a:lnSpc>
                <a:spcPct val="115000"/>
              </a:lnSpc>
              <a:spcBef>
                <a:spcPts val="0"/>
              </a:spcBef>
              <a:spcAft>
                <a:spcPts val="1600"/>
              </a:spcAft>
              <a:buNone/>
            </a:pPr>
            <a:endParaRPr lang="es" dirty="0" smtClean="0"/>
          </a:p>
          <a:p>
            <a:pPr marL="0" lvl="0" indent="0" rtl="0">
              <a:lnSpc>
                <a:spcPct val="115000"/>
              </a:lnSpc>
              <a:spcBef>
                <a:spcPts val="0"/>
              </a:spcBef>
              <a:spcAft>
                <a:spcPts val="1600"/>
              </a:spcAft>
              <a:buNone/>
            </a:pPr>
            <a:r>
              <a:rPr lang="es" dirty="0" smtClean="0"/>
              <a:t>The technical</a:t>
            </a:r>
            <a:r>
              <a:rPr lang="es" baseline="0" dirty="0" smtClean="0"/>
              <a:t> activities carried out also include a performance assessment of the EQC processes and measure calculation on high performance computers, in order to assess to what extent it is possible to generate and provide the EQC information in few seconds.</a:t>
            </a:r>
            <a:endParaRPr lang="es" dirty="0" smtClean="0"/>
          </a:p>
        </p:txBody>
      </p:sp>
    </p:spTree>
    <p:extLst>
      <p:ext uri="{BB962C8B-B14F-4D97-AF65-F5344CB8AC3E}">
        <p14:creationId xmlns:p14="http://schemas.microsoft.com/office/powerpoint/2010/main" val="3301207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rtl="0">
              <a:lnSpc>
                <a:spcPct val="115000"/>
              </a:lnSpc>
              <a:spcBef>
                <a:spcPts val="0"/>
              </a:spcBef>
              <a:spcAft>
                <a:spcPts val="1600"/>
              </a:spcAft>
              <a:buNone/>
            </a:pPr>
            <a:r>
              <a:rPr lang="es" dirty="0" smtClean="0">
                <a:solidFill>
                  <a:schemeClr val="dk1"/>
                </a:solidFill>
              </a:rPr>
              <a:t>(1min</a:t>
            </a:r>
            <a:r>
              <a:rPr lang="es" baseline="0" dirty="0" smtClean="0">
                <a:solidFill>
                  <a:schemeClr val="dk1"/>
                </a:solidFill>
              </a:rPr>
              <a:t> 3</a:t>
            </a:r>
            <a:r>
              <a:rPr lang="es" dirty="0" smtClean="0">
                <a:solidFill>
                  <a:schemeClr val="dk1"/>
                </a:solidFill>
              </a:rPr>
              <a:t>0</a:t>
            </a:r>
            <a:r>
              <a:rPr lang="es" baseline="0" dirty="0" smtClean="0">
                <a:solidFill>
                  <a:schemeClr val="dk1"/>
                </a:solidFill>
              </a:rPr>
              <a:t>seg)</a:t>
            </a:r>
          </a:p>
        </p:txBody>
      </p:sp>
    </p:spTree>
    <p:extLst>
      <p:ext uri="{BB962C8B-B14F-4D97-AF65-F5344CB8AC3E}">
        <p14:creationId xmlns:p14="http://schemas.microsoft.com/office/powerpoint/2010/main" val="16543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(30seg) </a:t>
            </a:r>
          </a:p>
          <a:p>
            <a:endParaRPr lang="es-ES" dirty="0" smtClean="0"/>
          </a:p>
          <a:p>
            <a:pPr marL="171450" indent="-171450">
              <a:buFontTx/>
              <a:buChar char="-"/>
            </a:pPr>
            <a:r>
              <a:rPr lang="es-ES" dirty="0" smtClean="0"/>
              <a:t>EU </a:t>
            </a:r>
            <a:r>
              <a:rPr lang="es-ES" dirty="0" err="1" smtClean="0"/>
              <a:t>Capacity</a:t>
            </a:r>
            <a:r>
              <a:rPr lang="es-ES" baseline="0" dirty="0" smtClean="0"/>
              <a:t> </a:t>
            </a:r>
            <a:r>
              <a:rPr lang="es-ES" baseline="0" dirty="0" err="1" smtClean="0"/>
              <a:t>for</a:t>
            </a:r>
            <a:r>
              <a:rPr lang="es-ES" baseline="0" dirty="0" smtClean="0"/>
              <a:t> </a:t>
            </a:r>
            <a:r>
              <a:rPr lang="es-ES" baseline="0" dirty="0" err="1" smtClean="0"/>
              <a:t>Earth</a:t>
            </a:r>
            <a:r>
              <a:rPr lang="es-ES" baseline="0" dirty="0" smtClean="0"/>
              <a:t> </a:t>
            </a:r>
            <a:r>
              <a:rPr lang="es-ES" baseline="0" dirty="0" err="1" smtClean="0"/>
              <a:t>Observation</a:t>
            </a:r>
            <a:endParaRPr lang="es-ES" baseline="0" dirty="0" smtClean="0"/>
          </a:p>
          <a:p>
            <a:pPr marL="171450" indent="-171450">
              <a:buFontTx/>
              <a:buChar char="-"/>
            </a:pPr>
            <a:r>
              <a:rPr lang="es-ES" baseline="0" dirty="0" smtClean="0"/>
              <a:t>In situ/</a:t>
            </a:r>
            <a:r>
              <a:rPr lang="es-ES" baseline="0" dirty="0" err="1" smtClean="0"/>
              <a:t>satellite</a:t>
            </a:r>
            <a:r>
              <a:rPr lang="es-ES" baseline="0" dirty="0" smtClean="0"/>
              <a:t> + </a:t>
            </a:r>
            <a:r>
              <a:rPr lang="es-ES" baseline="0" dirty="0" err="1" smtClean="0"/>
              <a:t>services</a:t>
            </a:r>
            <a:r>
              <a:rPr lang="es-ES" baseline="0" dirty="0" smtClean="0"/>
              <a:t> to monitor and </a:t>
            </a:r>
            <a:r>
              <a:rPr lang="es-ES" baseline="0" dirty="0" err="1" smtClean="0"/>
              <a:t>inform</a:t>
            </a:r>
            <a:r>
              <a:rPr lang="es-ES" baseline="0" dirty="0" smtClean="0"/>
              <a:t> </a:t>
            </a:r>
            <a:r>
              <a:rPr lang="es-ES" baseline="0" dirty="0" err="1" smtClean="0"/>
              <a:t>about</a:t>
            </a:r>
            <a:r>
              <a:rPr lang="es-ES" baseline="0" dirty="0" smtClean="0"/>
              <a:t> </a:t>
            </a:r>
            <a:r>
              <a:rPr lang="es-ES" baseline="0" dirty="0" err="1" smtClean="0"/>
              <a:t>atmosphere</a:t>
            </a:r>
            <a:r>
              <a:rPr lang="es-ES" baseline="0" dirty="0" smtClean="0"/>
              <a:t>, seas, </a:t>
            </a:r>
            <a:r>
              <a:rPr lang="es-ES" baseline="0" dirty="0" err="1" smtClean="0"/>
              <a:t>land</a:t>
            </a:r>
            <a:r>
              <a:rPr lang="es-ES" baseline="0" dirty="0" smtClean="0"/>
              <a:t> use, </a:t>
            </a:r>
            <a:r>
              <a:rPr lang="es-ES" baseline="0" dirty="0" err="1" smtClean="0"/>
              <a:t>others</a:t>
            </a:r>
            <a:endParaRPr lang="es-ES" baseline="0" dirty="0" smtClean="0"/>
          </a:p>
          <a:p>
            <a:pPr marL="171450" indent="-171450">
              <a:buFontTx/>
              <a:buChar char="-"/>
            </a:pPr>
            <a:r>
              <a:rPr lang="es-ES" baseline="0" dirty="0" smtClean="0"/>
              <a:t>C3S</a:t>
            </a:r>
          </a:p>
          <a:p>
            <a:pPr marL="0" indent="0">
              <a:buFontTx/>
              <a:buNone/>
            </a:pPr>
            <a:endParaRPr lang="es-ES" dirty="0" smtClean="0"/>
          </a:p>
          <a:p>
            <a:r>
              <a:rPr lang="es-ES" dirty="0" err="1" smtClean="0"/>
              <a:t>Copernicus</a:t>
            </a:r>
            <a:r>
              <a:rPr lang="es-ES" dirty="0" smtClean="0"/>
              <a:t> </a:t>
            </a:r>
            <a:r>
              <a:rPr lang="es-ES" dirty="0" err="1" smtClean="0"/>
              <a:t>is</a:t>
            </a:r>
            <a:r>
              <a:rPr lang="es-ES" baseline="0" dirty="0" smtClean="0"/>
              <a:t> </a:t>
            </a:r>
            <a:r>
              <a:rPr lang="es-ES" baseline="0" dirty="0" err="1" smtClean="0"/>
              <a:t>the</a:t>
            </a:r>
            <a:r>
              <a:rPr lang="es-ES" baseline="0" dirty="0" smtClean="0"/>
              <a:t> </a:t>
            </a:r>
            <a:r>
              <a:rPr lang="es-ES" baseline="0" dirty="0" err="1" smtClean="0"/>
              <a:t>European</a:t>
            </a:r>
            <a:r>
              <a:rPr lang="es-ES" baseline="0" dirty="0" smtClean="0"/>
              <a:t> </a:t>
            </a:r>
            <a:r>
              <a:rPr lang="es-ES" baseline="0" dirty="0" err="1" smtClean="0"/>
              <a:t>flagship</a:t>
            </a:r>
            <a:r>
              <a:rPr lang="es-ES" baseline="0" dirty="0" smtClean="0"/>
              <a:t> </a:t>
            </a:r>
            <a:r>
              <a:rPr lang="es-ES" baseline="0" dirty="0" err="1" smtClean="0"/>
              <a:t>Programme</a:t>
            </a:r>
            <a:r>
              <a:rPr lang="es-ES" baseline="0" dirty="0" smtClean="0"/>
              <a:t> </a:t>
            </a:r>
            <a:r>
              <a:rPr lang="es-ES" baseline="0" dirty="0" err="1" smtClean="0"/>
              <a:t>for</a:t>
            </a:r>
            <a:r>
              <a:rPr lang="es-ES" baseline="0" dirty="0" smtClean="0"/>
              <a:t> </a:t>
            </a:r>
            <a:r>
              <a:rPr lang="es-ES" baseline="0" dirty="0" err="1" smtClean="0"/>
              <a:t>the</a:t>
            </a:r>
            <a:r>
              <a:rPr lang="es-ES" baseline="0" dirty="0" smtClean="0"/>
              <a:t> establishment of a </a:t>
            </a:r>
            <a:r>
              <a:rPr lang="es-ES" baseline="0" dirty="0" err="1" smtClean="0"/>
              <a:t>European</a:t>
            </a:r>
            <a:r>
              <a:rPr lang="es-ES" baseline="0" dirty="0" smtClean="0"/>
              <a:t> </a:t>
            </a:r>
            <a:r>
              <a:rPr lang="es-ES" baseline="0" dirty="0" err="1" smtClean="0"/>
              <a:t>capacity</a:t>
            </a:r>
            <a:r>
              <a:rPr lang="es-ES" baseline="0" dirty="0" smtClean="0"/>
              <a:t> </a:t>
            </a:r>
            <a:r>
              <a:rPr lang="es-ES" baseline="0" dirty="0" err="1" smtClean="0"/>
              <a:t>for</a:t>
            </a:r>
            <a:r>
              <a:rPr lang="es-ES" baseline="0" dirty="0" smtClean="0"/>
              <a:t> </a:t>
            </a:r>
            <a:r>
              <a:rPr lang="es-ES" baseline="0" dirty="0" err="1" smtClean="0"/>
              <a:t>Earth</a:t>
            </a:r>
            <a:r>
              <a:rPr lang="es-ES" baseline="0" dirty="0" smtClean="0"/>
              <a:t> </a:t>
            </a:r>
            <a:r>
              <a:rPr lang="es-ES" baseline="0" dirty="0" err="1" smtClean="0"/>
              <a:t>Observation</a:t>
            </a:r>
            <a:r>
              <a:rPr lang="es-ES" baseline="0" dirty="0" smtClean="0"/>
              <a:t>.</a:t>
            </a:r>
          </a:p>
          <a:p>
            <a:endParaRPr lang="es-ES" baseline="0" dirty="0" smtClean="0"/>
          </a:p>
          <a:p>
            <a:r>
              <a:rPr lang="es-ES" baseline="0" dirty="0" err="1" smtClean="0"/>
              <a:t>On</a:t>
            </a:r>
            <a:r>
              <a:rPr lang="es-ES" baseline="0" dirty="0" smtClean="0"/>
              <a:t> top of in situ and </a:t>
            </a:r>
            <a:r>
              <a:rPr lang="es-ES" baseline="0" dirty="0" err="1" smtClean="0"/>
              <a:t>satellite</a:t>
            </a:r>
            <a:r>
              <a:rPr lang="es-ES" baseline="0" dirty="0" smtClean="0"/>
              <a:t> </a:t>
            </a:r>
            <a:r>
              <a:rPr lang="es-ES" baseline="0" dirty="0" err="1" smtClean="0"/>
              <a:t>observations</a:t>
            </a:r>
            <a:r>
              <a:rPr lang="es-ES" baseline="0" dirty="0" smtClean="0"/>
              <a:t>, a </a:t>
            </a:r>
            <a:r>
              <a:rPr lang="es-ES" baseline="0" dirty="0" err="1" smtClean="0"/>
              <a:t>range</a:t>
            </a:r>
            <a:r>
              <a:rPr lang="es-ES" baseline="0" dirty="0" smtClean="0"/>
              <a:t> of </a:t>
            </a:r>
            <a:r>
              <a:rPr lang="es-ES" baseline="0" dirty="0" err="1" smtClean="0"/>
              <a:t>services</a:t>
            </a:r>
            <a:r>
              <a:rPr lang="es-ES" baseline="0" dirty="0" smtClean="0"/>
              <a:t> are </a:t>
            </a:r>
            <a:r>
              <a:rPr lang="es-ES" baseline="0" dirty="0" err="1" smtClean="0"/>
              <a:t>being</a:t>
            </a:r>
            <a:r>
              <a:rPr lang="es-ES" baseline="0" dirty="0" smtClean="0"/>
              <a:t> </a:t>
            </a:r>
            <a:r>
              <a:rPr lang="es-ES" baseline="0" dirty="0" err="1" smtClean="0"/>
              <a:t>developed</a:t>
            </a:r>
            <a:r>
              <a:rPr lang="es-ES" baseline="0" dirty="0" smtClean="0"/>
              <a:t> as </a:t>
            </a:r>
            <a:r>
              <a:rPr lang="es-ES" baseline="0" dirty="0" err="1" smtClean="0"/>
              <a:t>part</a:t>
            </a:r>
            <a:r>
              <a:rPr lang="es-ES" baseline="0" dirty="0" smtClean="0"/>
              <a:t> of </a:t>
            </a:r>
            <a:r>
              <a:rPr lang="es-ES" baseline="0" dirty="0" err="1" smtClean="0"/>
              <a:t>this</a:t>
            </a:r>
            <a:r>
              <a:rPr lang="es-ES" baseline="0" dirty="0" smtClean="0"/>
              <a:t> </a:t>
            </a:r>
            <a:r>
              <a:rPr lang="es-ES" baseline="0" dirty="0" err="1" smtClean="0"/>
              <a:t>programme</a:t>
            </a:r>
            <a:r>
              <a:rPr lang="es-ES" baseline="0" dirty="0" smtClean="0"/>
              <a:t> to monitor and </a:t>
            </a:r>
            <a:r>
              <a:rPr lang="es-ES" baseline="0" dirty="0" err="1" smtClean="0"/>
              <a:t>provide</a:t>
            </a:r>
            <a:r>
              <a:rPr lang="es-ES" baseline="0" dirty="0" smtClean="0"/>
              <a:t> </a:t>
            </a:r>
            <a:r>
              <a:rPr lang="es-ES" baseline="0" dirty="0" err="1" smtClean="0"/>
              <a:t>information</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a:t>
            </a:r>
            <a:r>
              <a:rPr lang="es-ES" baseline="0" dirty="0" err="1" smtClean="0"/>
              <a:t>atmosphere</a:t>
            </a:r>
            <a:r>
              <a:rPr lang="es-ES" baseline="0" dirty="0" smtClean="0"/>
              <a:t>, seas, </a:t>
            </a:r>
            <a:r>
              <a:rPr lang="es-ES" baseline="0" dirty="0" err="1" smtClean="0"/>
              <a:t>land</a:t>
            </a:r>
            <a:r>
              <a:rPr lang="es-ES" baseline="0" dirty="0" smtClean="0"/>
              <a:t> use, and </a:t>
            </a:r>
            <a:r>
              <a:rPr lang="es-ES" baseline="0" dirty="0" err="1" smtClean="0"/>
              <a:t>others</a:t>
            </a:r>
            <a:r>
              <a:rPr lang="es-ES" baseline="0" dirty="0" smtClean="0"/>
              <a:t>.</a:t>
            </a:r>
          </a:p>
          <a:p>
            <a:endParaRPr lang="es-ES" baseline="0" dirty="0" smtClean="0"/>
          </a:p>
          <a:p>
            <a:r>
              <a:rPr lang="es-ES" baseline="0" dirty="0" err="1" smtClean="0"/>
              <a:t>One</a:t>
            </a:r>
            <a:r>
              <a:rPr lang="es-ES" baseline="0" dirty="0" smtClean="0"/>
              <a:t> of </a:t>
            </a:r>
            <a:r>
              <a:rPr lang="es-ES" baseline="0" dirty="0" err="1" smtClean="0"/>
              <a:t>these</a:t>
            </a:r>
            <a:r>
              <a:rPr lang="es-ES" baseline="0" dirty="0" smtClean="0"/>
              <a:t> </a:t>
            </a:r>
            <a:r>
              <a:rPr lang="es-ES" baseline="0" dirty="0" err="1" smtClean="0"/>
              <a:t>services</a:t>
            </a:r>
            <a:r>
              <a:rPr lang="es-ES" baseline="0" dirty="0" smtClean="0"/>
              <a:t> </a:t>
            </a:r>
            <a:r>
              <a:rPr lang="es-ES" baseline="0" dirty="0" err="1" smtClean="0"/>
              <a:t>is</a:t>
            </a:r>
            <a:r>
              <a:rPr lang="es-ES" baseline="0" dirty="0" smtClean="0"/>
              <a:t> </a:t>
            </a:r>
            <a:r>
              <a:rPr lang="es-ES" baseline="0" dirty="0" err="1" smtClean="0"/>
              <a:t>the</a:t>
            </a:r>
            <a:r>
              <a:rPr lang="es-ES" baseline="0" dirty="0" smtClean="0"/>
              <a:t> </a:t>
            </a:r>
            <a:r>
              <a:rPr lang="es-ES" baseline="0" dirty="0" err="1" smtClean="0"/>
              <a:t>Copernicus</a:t>
            </a:r>
            <a:r>
              <a:rPr lang="es-ES" baseline="0" dirty="0" smtClean="0"/>
              <a:t> </a:t>
            </a:r>
            <a:r>
              <a:rPr lang="es-ES" baseline="0" dirty="0" err="1" smtClean="0"/>
              <a:t>Climate</a:t>
            </a:r>
            <a:r>
              <a:rPr lang="es-ES" baseline="0" dirty="0" smtClean="0"/>
              <a:t> </a:t>
            </a:r>
            <a:r>
              <a:rPr lang="es-ES" baseline="0" dirty="0" err="1" smtClean="0"/>
              <a:t>Change</a:t>
            </a:r>
            <a:r>
              <a:rPr lang="es-ES" baseline="0" dirty="0" smtClean="0"/>
              <a:t> </a:t>
            </a:r>
            <a:r>
              <a:rPr lang="es-ES" baseline="0" dirty="0" err="1" smtClean="0"/>
              <a:t>Service</a:t>
            </a:r>
            <a:r>
              <a:rPr lang="es-ES" baseline="0" dirty="0" smtClean="0"/>
              <a:t>. </a:t>
            </a:r>
            <a:r>
              <a:rPr lang="es" dirty="0" smtClean="0">
                <a:solidFill>
                  <a:schemeClr val="dk1"/>
                </a:solidFill>
              </a:rPr>
              <a:t>For short, I will be using C3S.</a:t>
            </a:r>
            <a:endParaRPr lang="es-ES_tradnl" dirty="0"/>
          </a:p>
        </p:txBody>
      </p:sp>
    </p:spTree>
    <p:extLst>
      <p:ext uri="{BB962C8B-B14F-4D97-AF65-F5344CB8AC3E}">
        <p14:creationId xmlns:p14="http://schemas.microsoft.com/office/powerpoint/2010/main" val="4226537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n-US" dirty="0" smtClean="0">
                <a:solidFill>
                  <a:schemeClr val="dk1"/>
                </a:solidFill>
              </a:rPr>
              <a:t>(1min 00seg) </a:t>
            </a:r>
          </a:p>
          <a:p>
            <a:pPr marL="0" lvl="0" indent="0">
              <a:spcBef>
                <a:spcPts val="0"/>
              </a:spcBef>
              <a:buNone/>
            </a:pPr>
            <a:endParaRPr lang="en-US" dirty="0" smtClean="0">
              <a:solidFill>
                <a:schemeClr val="dk1"/>
              </a:solidFill>
            </a:endParaRPr>
          </a:p>
          <a:p>
            <a:pPr marL="0" lvl="0" indent="0">
              <a:spcBef>
                <a:spcPts val="0"/>
              </a:spcBef>
              <a:buNone/>
            </a:pPr>
            <a:r>
              <a:rPr lang="en-US" dirty="0" smtClean="0">
                <a:solidFill>
                  <a:schemeClr val="dk1"/>
                </a:solidFill>
              </a:rPr>
              <a:t>- I won’t spend much time on the prototype. Just mention that some</a:t>
            </a:r>
            <a:r>
              <a:rPr lang="en-US" baseline="0" dirty="0" smtClean="0">
                <a:solidFill>
                  <a:schemeClr val="dk1"/>
                </a:solidFill>
              </a:rPr>
              <a:t> open source software is being extended to generate the EQC products with provenance, taking into account the computational performance requirements.</a:t>
            </a:r>
            <a:r>
              <a:rPr lang="en-US" dirty="0" smtClean="0">
                <a:solidFill>
                  <a:schemeClr val="dk1"/>
                </a:solidFill>
              </a:rPr>
              <a:t/>
            </a:r>
            <a:br>
              <a:rPr lang="en-US" dirty="0" smtClean="0">
                <a:solidFill>
                  <a:schemeClr val="dk1"/>
                </a:solidFill>
              </a:rPr>
            </a:br>
            <a:r>
              <a:rPr lang="en-US" dirty="0" smtClean="0">
                <a:solidFill>
                  <a:schemeClr val="dk1"/>
                </a:solidFill>
              </a:rPr>
              <a:t/>
            </a:r>
            <a:br>
              <a:rPr lang="en-US" dirty="0" smtClean="0">
                <a:solidFill>
                  <a:schemeClr val="dk1"/>
                </a:solidFill>
              </a:rPr>
            </a:br>
            <a:r>
              <a:rPr lang="en-US" dirty="0" smtClean="0">
                <a:solidFill>
                  <a:schemeClr val="dk1"/>
                </a:solidFill>
              </a:rPr>
              <a:t>The last piece of the metadata and provenance strategy consists in developing a proof-of-concept software prototype that demonstrates the viability of the designed mechanism.</a:t>
            </a:r>
          </a:p>
          <a:p>
            <a:pPr marL="0" lvl="0" indent="0">
              <a:spcBef>
                <a:spcPts val="0"/>
              </a:spcBef>
              <a:buNone/>
            </a:pPr>
            <a:endParaRPr lang="en-US" dirty="0" smtClean="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dk1"/>
                </a:solidFill>
              </a:rPr>
              <a:t>On the overhead you can see a module diagram of the prototype. It is quite complex. The important thing is that it shows how existing open-source R packages have been considered. They are </a:t>
            </a:r>
            <a:r>
              <a:rPr lang="en-US" dirty="0" err="1" smtClean="0">
                <a:solidFill>
                  <a:schemeClr val="dk1"/>
                </a:solidFill>
              </a:rPr>
              <a:t>coloured</a:t>
            </a:r>
            <a:r>
              <a:rPr lang="en-US" dirty="0" smtClean="0">
                <a:solidFill>
                  <a:schemeClr val="dk1"/>
                </a:solidFill>
              </a:rPr>
              <a:t> in green and highlighted with a red box. These packages are being extended with an implementation of </a:t>
            </a:r>
            <a:r>
              <a:rPr lang="en-US" dirty="0" err="1" smtClean="0">
                <a:solidFill>
                  <a:schemeClr val="dk1"/>
                </a:solidFill>
              </a:rPr>
              <a:t>Metaclip</a:t>
            </a:r>
            <a:r>
              <a:rPr lang="en-US" dirty="0" smtClean="0">
                <a:solidFill>
                  <a:schemeClr val="dk1"/>
                </a:solidFill>
              </a:rPr>
              <a:t>.</a:t>
            </a:r>
            <a:br>
              <a:rPr lang="en-US" dirty="0" smtClean="0">
                <a:solidFill>
                  <a:schemeClr val="dk1"/>
                </a:solidFill>
              </a:rPr>
            </a:br>
            <a:r>
              <a:rPr lang="en-US" dirty="0" smtClean="0">
                <a:solidFill>
                  <a:schemeClr val="dk1"/>
                </a:solidFill>
              </a:rPr>
              <a:t/>
            </a:r>
            <a:br>
              <a:rPr lang="en-US" dirty="0" smtClean="0">
                <a:solidFill>
                  <a:schemeClr val="dk1"/>
                </a:solidFill>
              </a:rPr>
            </a:br>
            <a:r>
              <a:rPr lang="es" dirty="0" smtClean="0">
                <a:solidFill>
                  <a:schemeClr val="dk1"/>
                </a:solidFill>
              </a:rPr>
              <a:t>Not all of the other surrounding software modules in the diagram will be publicly available, but these will not be required to generate the EQC products with attached provenance.</a:t>
            </a:r>
            <a:br>
              <a:rPr lang="es" dirty="0" smtClean="0">
                <a:solidFill>
                  <a:schemeClr val="dk1"/>
                </a:solidFill>
              </a:rPr>
            </a:br>
            <a:r>
              <a:rPr lang="es" dirty="0" smtClean="0">
                <a:solidFill>
                  <a:schemeClr val="dk1"/>
                </a:solidFill>
              </a:rPr>
              <a:t/>
            </a:r>
            <a:br>
              <a:rPr lang="es" dirty="0" smtClean="0">
                <a:solidFill>
                  <a:schemeClr val="dk1"/>
                </a:solidFill>
              </a:rPr>
            </a:br>
            <a:r>
              <a:rPr lang="es" dirty="0" smtClean="0">
                <a:solidFill>
                  <a:schemeClr val="dk1"/>
                </a:solidFill>
              </a:rPr>
              <a:t>Additionally, the prototype will also try to perform as well as possible by exploiting multicore and cluster resources,</a:t>
            </a:r>
            <a:r>
              <a:rPr lang="es" baseline="0" dirty="0" smtClean="0">
                <a:solidFill>
                  <a:schemeClr val="dk1"/>
                </a:solidFill>
              </a:rPr>
              <a:t> using a distributed multidimensional cube approach</a:t>
            </a:r>
            <a:r>
              <a:rPr lang="es" dirty="0" smtClean="0">
                <a:solidFill>
                  <a:schemeClr val="dk1"/>
                </a:solidFill>
              </a:rPr>
              <a:t>. The goal is to</a:t>
            </a:r>
            <a:r>
              <a:rPr lang="es" baseline="0" dirty="0" smtClean="0">
                <a:solidFill>
                  <a:schemeClr val="dk1"/>
                </a:solidFill>
              </a:rPr>
              <a:t> provide the EQC products in a ‘timely’ way according to user needs, and provide general recommendations for service developers on how to reduce the production time as much as possible.</a:t>
            </a:r>
            <a:endParaRPr lang="es" dirty="0" smtClean="0">
              <a:solidFill>
                <a:schemeClr val="dk1"/>
              </a:solidFill>
            </a:endParaRPr>
          </a:p>
        </p:txBody>
      </p:sp>
    </p:spTree>
    <p:extLst>
      <p:ext uri="{BB962C8B-B14F-4D97-AF65-F5344CB8AC3E}">
        <p14:creationId xmlns:p14="http://schemas.microsoft.com/office/powerpoint/2010/main" val="3833879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rtl="0">
              <a:lnSpc>
                <a:spcPct val="115000"/>
              </a:lnSpc>
              <a:spcBef>
                <a:spcPts val="0"/>
              </a:spcBef>
              <a:spcAft>
                <a:spcPts val="1600"/>
              </a:spcAft>
              <a:buNone/>
            </a:pPr>
            <a:r>
              <a:rPr lang="es" dirty="0" smtClean="0">
                <a:solidFill>
                  <a:schemeClr val="dk1"/>
                </a:solidFill>
              </a:rPr>
              <a:t>(1min</a:t>
            </a:r>
            <a:r>
              <a:rPr lang="es" baseline="0" dirty="0" smtClean="0">
                <a:solidFill>
                  <a:schemeClr val="dk1"/>
                </a:solidFill>
              </a:rPr>
              <a:t> 3</a:t>
            </a:r>
            <a:r>
              <a:rPr lang="es" dirty="0" smtClean="0">
                <a:solidFill>
                  <a:schemeClr val="dk1"/>
                </a:solidFill>
              </a:rPr>
              <a:t>0</a:t>
            </a:r>
            <a:r>
              <a:rPr lang="es" baseline="0" dirty="0" smtClean="0">
                <a:solidFill>
                  <a:schemeClr val="dk1"/>
                </a:solidFill>
              </a:rPr>
              <a:t>seg) </a:t>
            </a:r>
          </a:p>
          <a:p>
            <a:pPr marL="0" lvl="0" indent="0" rtl="0">
              <a:lnSpc>
                <a:spcPct val="115000"/>
              </a:lnSpc>
              <a:spcBef>
                <a:spcPts val="0"/>
              </a:spcBef>
              <a:spcAft>
                <a:spcPts val="1600"/>
              </a:spcAft>
              <a:buNone/>
            </a:pPr>
            <a:endParaRPr lang="es" dirty="0" smtClean="0">
              <a:solidFill>
                <a:schemeClr val="dk1"/>
              </a:solidFill>
            </a:endParaRPr>
          </a:p>
          <a:p>
            <a:pPr marL="0" lvl="0" indent="0" rtl="0">
              <a:lnSpc>
                <a:spcPct val="115000"/>
              </a:lnSpc>
              <a:spcBef>
                <a:spcPts val="0"/>
              </a:spcBef>
              <a:spcAft>
                <a:spcPts val="1600"/>
              </a:spcAft>
              <a:buNone/>
            </a:pPr>
            <a:r>
              <a:rPr lang="es" dirty="0" smtClean="0">
                <a:solidFill>
                  <a:schemeClr val="dk1"/>
                </a:solidFill>
              </a:rPr>
              <a:t>All of the activities in the</a:t>
            </a:r>
            <a:r>
              <a:rPr lang="es" baseline="0" dirty="0" smtClean="0">
                <a:solidFill>
                  <a:schemeClr val="dk1"/>
                </a:solidFill>
              </a:rPr>
              <a:t> quality control strategy we are developing are user driven. </a:t>
            </a:r>
            <a:endParaRPr lang="es" dirty="0" smtClean="0">
              <a:solidFill>
                <a:schemeClr val="dk1"/>
              </a:solidFill>
            </a:endParaRPr>
          </a:p>
        </p:txBody>
      </p:sp>
    </p:spTree>
    <p:extLst>
      <p:ext uri="{BB962C8B-B14F-4D97-AF65-F5344CB8AC3E}">
        <p14:creationId xmlns:p14="http://schemas.microsoft.com/office/powerpoint/2010/main" val="1155845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solidFill>
                  <a:schemeClr val="dk1"/>
                </a:solidFill>
              </a:rPr>
              <a:t>(1min 00seg)</a:t>
            </a:r>
          </a:p>
          <a:p>
            <a:pPr marL="0" lvl="0" indent="0">
              <a:spcBef>
                <a:spcPts val="0"/>
              </a:spcBef>
              <a:buNone/>
            </a:pPr>
            <a:endParaRPr lang="es" dirty="0" smtClean="0">
              <a:solidFill>
                <a:schemeClr val="dk1"/>
              </a:solidFill>
            </a:endParaRPr>
          </a:p>
          <a:p>
            <a:pPr marL="0" lvl="0" indent="0">
              <a:spcBef>
                <a:spcPts val="0"/>
              </a:spcBef>
              <a:buNone/>
            </a:pPr>
            <a:r>
              <a:rPr lang="es" dirty="0" smtClean="0">
                <a:solidFill>
                  <a:schemeClr val="dk1"/>
                </a:solidFill>
              </a:rPr>
              <a:t>Surveys and interviews have</a:t>
            </a:r>
            <a:r>
              <a:rPr lang="es" baseline="0" dirty="0" smtClean="0">
                <a:solidFill>
                  <a:schemeClr val="dk1"/>
                </a:solidFill>
              </a:rPr>
              <a:t> been conducted in order to identify the users requirements in each of the components. These have included themes such as which Climate Variables and Indices they used for their work, what kind of processing methods they use or lack, and what is the relevance of the different kinds of uncertainty or the metadata and provenance.</a:t>
            </a:r>
            <a:endParaRPr lang="es" dirty="0">
              <a:solidFill>
                <a:schemeClr val="dk1"/>
              </a:solidFill>
            </a:endParaRPr>
          </a:p>
        </p:txBody>
      </p:sp>
    </p:spTree>
    <p:extLst>
      <p:ext uri="{BB962C8B-B14F-4D97-AF65-F5344CB8AC3E}">
        <p14:creationId xmlns:p14="http://schemas.microsoft.com/office/powerpoint/2010/main" val="3496186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solidFill>
                  <a:schemeClr val="dk1"/>
                </a:solidFill>
              </a:rPr>
              <a:t>(30seg)</a:t>
            </a:r>
          </a:p>
          <a:p>
            <a:pPr marL="0" lvl="0" indent="0">
              <a:spcBef>
                <a:spcPts val="0"/>
              </a:spcBef>
              <a:buNone/>
            </a:pPr>
            <a:endParaRPr lang="es" dirty="0" smtClean="0">
              <a:solidFill>
                <a:schemeClr val="dk1"/>
              </a:solidFill>
            </a:endParaRPr>
          </a:p>
          <a:p>
            <a:pPr marL="0" lvl="0" indent="0">
              <a:spcBef>
                <a:spcPts val="0"/>
              </a:spcBef>
              <a:buNone/>
            </a:pPr>
            <a:r>
              <a:rPr lang="es" dirty="0" smtClean="0">
                <a:solidFill>
                  <a:schemeClr val="dk1"/>
                </a:solidFill>
              </a:rPr>
              <a:t>Here I show an excerpt of</a:t>
            </a:r>
            <a:r>
              <a:rPr lang="es" baseline="0" dirty="0" smtClean="0">
                <a:solidFill>
                  <a:schemeClr val="dk1"/>
                </a:solidFill>
              </a:rPr>
              <a:t> the results obtained in the first consultation round last year. We asked the users about their interest on the different aspects of the forecasts quality. The results are on the first row of charts. By one side, we see that they are mostly interested on the skill aspect of the quality, and less interested in other aspects we identified as relevant. By the other side, we see that they don’t know about some of the components, which confirms that user guidance is fundamental.</a:t>
            </a:r>
          </a:p>
          <a:p>
            <a:pPr marL="0" lvl="0" indent="0">
              <a:spcBef>
                <a:spcPts val="0"/>
              </a:spcBef>
              <a:buNone/>
            </a:pPr>
            <a:endParaRPr lang="es" baseline="0" dirty="0" smtClean="0">
              <a:solidFill>
                <a:schemeClr val="dk1"/>
              </a:solidFill>
            </a:endParaRPr>
          </a:p>
          <a:p>
            <a:pPr marL="0" lvl="0" indent="0">
              <a:spcBef>
                <a:spcPts val="0"/>
              </a:spcBef>
              <a:buNone/>
            </a:pPr>
            <a:r>
              <a:rPr lang="es" baseline="0" dirty="0" smtClean="0">
                <a:solidFill>
                  <a:schemeClr val="dk1"/>
                </a:solidFill>
              </a:rPr>
              <a:t>On the second row, we see the results of the consultation about the uncertainty sources. All users are very intetrested in all of the identified sources, but the methods in the literature are not quite mature yet.</a:t>
            </a:r>
            <a:endParaRPr lang="es" dirty="0">
              <a:solidFill>
                <a:schemeClr val="dk1"/>
              </a:solidFill>
            </a:endParaRPr>
          </a:p>
        </p:txBody>
      </p:sp>
    </p:spTree>
    <p:extLst>
      <p:ext uri="{BB962C8B-B14F-4D97-AF65-F5344CB8AC3E}">
        <p14:creationId xmlns:p14="http://schemas.microsoft.com/office/powerpoint/2010/main" val="901618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solidFill>
                  <a:schemeClr val="dk1"/>
                </a:solidFill>
              </a:rPr>
              <a:t>(30seg)</a:t>
            </a:r>
          </a:p>
          <a:p>
            <a:pPr marL="0" lvl="0" indent="0">
              <a:spcBef>
                <a:spcPts val="0"/>
              </a:spcBef>
              <a:buNone/>
            </a:pPr>
            <a:endParaRPr lang="es" dirty="0" smtClean="0">
              <a:solidFill>
                <a:schemeClr val="dk1"/>
              </a:solidFill>
            </a:endParaRPr>
          </a:p>
          <a:p>
            <a:pPr marL="0" lvl="0" indent="0">
              <a:spcBef>
                <a:spcPts val="0"/>
              </a:spcBef>
              <a:buNone/>
            </a:pPr>
            <a:r>
              <a:rPr lang="es" dirty="0" smtClean="0">
                <a:solidFill>
                  <a:schemeClr val="dk1"/>
                </a:solidFill>
              </a:rPr>
              <a:t>A second survey</a:t>
            </a:r>
            <a:r>
              <a:rPr lang="es" baseline="0" dirty="0" smtClean="0">
                <a:solidFill>
                  <a:schemeClr val="dk1"/>
                </a:solidFill>
              </a:rPr>
              <a:t> is taking place the coming month, so please if you would like to participate, send me an email to the address I have put on the slides.  It should take 20 minutes approximately.</a:t>
            </a:r>
            <a:endParaRPr lang="es" dirty="0">
              <a:solidFill>
                <a:schemeClr val="dk1"/>
              </a:solidFill>
            </a:endParaRPr>
          </a:p>
        </p:txBody>
      </p:sp>
    </p:spTree>
    <p:extLst>
      <p:ext uri="{BB962C8B-B14F-4D97-AF65-F5344CB8AC3E}">
        <p14:creationId xmlns:p14="http://schemas.microsoft.com/office/powerpoint/2010/main" val="1259712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t>(40seg)</a:t>
            </a:r>
          </a:p>
          <a:p>
            <a:pPr marL="0" lvl="0" indent="0">
              <a:spcBef>
                <a:spcPts val="0"/>
              </a:spcBef>
              <a:buNone/>
            </a:pPr>
            <a:endParaRPr lang="es" dirty="0" smtClean="0"/>
          </a:p>
          <a:p>
            <a:pPr marL="0" lvl="0" indent="0">
              <a:spcBef>
                <a:spcPts val="0"/>
              </a:spcBef>
              <a:buNone/>
            </a:pPr>
            <a:r>
              <a:rPr lang="es" dirty="0" smtClean="0"/>
              <a:t>I</a:t>
            </a:r>
            <a:r>
              <a:rPr lang="es" baseline="0" dirty="0" smtClean="0"/>
              <a:t> wanted to finish the presentations with some slides trying to identify points in common between the work I presented and the ESIP IQC activities.</a:t>
            </a:r>
          </a:p>
          <a:p>
            <a:pPr marL="0" lvl="0" indent="0">
              <a:spcBef>
                <a:spcPts val="0"/>
              </a:spcBef>
              <a:buNone/>
            </a:pPr>
            <a:endParaRPr lang="es" baseline="0" dirty="0" smtClean="0"/>
          </a:p>
          <a:p>
            <a:pPr marL="0" lvl="0" indent="0">
              <a:spcBef>
                <a:spcPts val="0"/>
              </a:spcBef>
              <a:buNone/>
            </a:pPr>
            <a:r>
              <a:rPr lang="es" baseline="0" dirty="0" smtClean="0"/>
              <a:t>I have tackled this with three very simple approaches.</a:t>
            </a:r>
            <a:br>
              <a:rPr lang="es" baseline="0" dirty="0" smtClean="0"/>
            </a:br>
            <a:r>
              <a:rPr lang="es" baseline="0" dirty="0" smtClean="0"/>
              <a:t/>
            </a:r>
            <a:br>
              <a:rPr lang="es" baseline="0" dirty="0" smtClean="0"/>
            </a:br>
            <a:r>
              <a:rPr lang="es" baseline="0" dirty="0" smtClean="0"/>
              <a:t>In first place, I have taken a part of the abstract of the lightning poster presented by the IQC at the AGU Fall meeting 2017. </a:t>
            </a:r>
            <a:br>
              <a:rPr lang="es" baseline="0" dirty="0" smtClean="0"/>
            </a:br>
            <a:r>
              <a:rPr lang="es" baseline="0" dirty="0" smtClean="0"/>
              <a:t/>
            </a:r>
            <a:br>
              <a:rPr lang="es" baseline="0" dirty="0" smtClean="0"/>
            </a:br>
            <a:r>
              <a:rPr lang="es" baseline="0" dirty="0" smtClean="0"/>
              <a:t>What was discovered to be …</a:t>
            </a:r>
            <a:br>
              <a:rPr lang="es" baseline="0" dirty="0" smtClean="0"/>
            </a:br>
            <a:r>
              <a:rPr lang="es" baseline="0" dirty="0" smtClean="0"/>
              <a:t/>
            </a:r>
            <a:br>
              <a:rPr lang="es" baseline="0" dirty="0" smtClean="0"/>
            </a:br>
            <a:r>
              <a:rPr lang="es" baseline="0" dirty="0" smtClean="0"/>
              <a:t>We have worked on all the aspects mentioned in the abstract [explain if needed], so this is already a first indicator.</a:t>
            </a:r>
            <a:endParaRPr lang="es" dirty="0" smtClean="0"/>
          </a:p>
        </p:txBody>
      </p:sp>
    </p:spTree>
    <p:extLst>
      <p:ext uri="{BB962C8B-B14F-4D97-AF65-F5344CB8AC3E}">
        <p14:creationId xmlns:p14="http://schemas.microsoft.com/office/powerpoint/2010/main" val="321122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t>(40seg)</a:t>
            </a:r>
          </a:p>
          <a:p>
            <a:pPr marL="0" lvl="0" indent="0">
              <a:spcBef>
                <a:spcPts val="0"/>
              </a:spcBef>
              <a:buNone/>
            </a:pPr>
            <a:endParaRPr lang="es" dirty="0" smtClean="0"/>
          </a:p>
          <a:p>
            <a:pPr marL="0" lvl="0" indent="0">
              <a:spcBef>
                <a:spcPts val="0"/>
              </a:spcBef>
              <a:buNone/>
            </a:pPr>
            <a:r>
              <a:rPr lang="es" dirty="0" smtClean="0"/>
              <a:t>The second approach has been to take the summary of technical topics on the IQC wiki page,</a:t>
            </a:r>
            <a:r>
              <a:rPr lang="es" baseline="0" dirty="0" smtClean="0"/>
              <a:t> and mark those we have worked on with green arrows.</a:t>
            </a:r>
          </a:p>
          <a:p>
            <a:pPr marL="0" lvl="0" indent="0">
              <a:spcBef>
                <a:spcPts val="0"/>
              </a:spcBef>
              <a:buNone/>
            </a:pPr>
            <a:endParaRPr lang="es" baseline="0" dirty="0" smtClean="0"/>
          </a:p>
          <a:p>
            <a:pPr marL="0" lvl="0" indent="0">
              <a:spcBef>
                <a:spcPts val="0"/>
              </a:spcBef>
              <a:buNone/>
            </a:pPr>
            <a:r>
              <a:rPr lang="es" baseline="0" dirty="0" smtClean="0"/>
              <a:t>Explanation</a:t>
            </a:r>
            <a:endParaRPr lang="es" dirty="0" smtClean="0"/>
          </a:p>
        </p:txBody>
      </p:sp>
    </p:spTree>
    <p:extLst>
      <p:ext uri="{BB962C8B-B14F-4D97-AF65-F5344CB8AC3E}">
        <p14:creationId xmlns:p14="http://schemas.microsoft.com/office/powerpoint/2010/main" val="193577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t>(40seg)</a:t>
            </a:r>
          </a:p>
          <a:p>
            <a:pPr marL="0" lvl="0" indent="0">
              <a:spcBef>
                <a:spcPts val="0"/>
              </a:spcBef>
              <a:buNone/>
            </a:pPr>
            <a:endParaRPr lang="es" dirty="0" smtClean="0"/>
          </a:p>
          <a:p>
            <a:pPr marL="0" lvl="0" indent="0">
              <a:spcBef>
                <a:spcPts val="0"/>
              </a:spcBef>
              <a:buNone/>
            </a:pPr>
            <a:r>
              <a:rPr lang="es" dirty="0" smtClean="0"/>
              <a:t>The third approach has been to look at the maturity framework suggested by the IQC,</a:t>
            </a:r>
            <a:r>
              <a:rPr lang="es" baseline="0" dirty="0" smtClean="0"/>
              <a:t> and the four dimensions of the information quality. I would place the work we have done mainly on </a:t>
            </a:r>
            <a:r>
              <a:rPr lang="es" dirty="0" smtClean="0"/>
              <a:t>the two last quality stages, and particularly</a:t>
            </a:r>
            <a:r>
              <a:rPr lang="es" baseline="0" dirty="0" smtClean="0"/>
              <a:t> on the Stewardship. </a:t>
            </a:r>
          </a:p>
          <a:p>
            <a:pPr marL="0" lvl="0" indent="0">
              <a:spcBef>
                <a:spcPts val="0"/>
              </a:spcBef>
              <a:buNone/>
            </a:pPr>
            <a:endParaRPr lang="es" baseline="0" dirty="0" smtClean="0"/>
          </a:p>
          <a:p>
            <a:pPr marL="0" lvl="0" indent="0">
              <a:spcBef>
                <a:spcPts val="0"/>
              </a:spcBef>
              <a:buNone/>
            </a:pPr>
            <a:r>
              <a:rPr lang="es" baseline="0" dirty="0" smtClean="0"/>
              <a:t>The Stewardship Maturity framework (Peng, 2015), proposes 9 aspects to evaluate. We have worked on aspects related to a number of these, without following a specific order. The Maturity framework would provide structure to our work and would help identifying missing aspects in our work.</a:t>
            </a:r>
          </a:p>
        </p:txBody>
      </p:sp>
    </p:spTree>
    <p:extLst>
      <p:ext uri="{BB962C8B-B14F-4D97-AF65-F5344CB8AC3E}">
        <p14:creationId xmlns:p14="http://schemas.microsoft.com/office/powerpoint/2010/main" val="3069736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t>(40seg)</a:t>
            </a:r>
          </a:p>
          <a:p>
            <a:pPr marL="0" lvl="0" indent="0">
              <a:spcBef>
                <a:spcPts val="0"/>
              </a:spcBef>
              <a:buNone/>
            </a:pPr>
            <a:endParaRPr lang="es" dirty="0" smtClean="0"/>
          </a:p>
          <a:p>
            <a:pPr marL="171450" lvl="0" indent="-171450">
              <a:spcBef>
                <a:spcPts val="0"/>
              </a:spcBef>
              <a:buFontTx/>
              <a:buChar char="-"/>
            </a:pPr>
            <a:r>
              <a:rPr lang="es" dirty="0" smtClean="0"/>
              <a:t>I have put here a summary of the main things</a:t>
            </a:r>
            <a:r>
              <a:rPr lang="es" baseline="0" dirty="0" smtClean="0"/>
              <a:t> I have explained.</a:t>
            </a:r>
          </a:p>
          <a:p>
            <a:pPr marL="171450" lvl="0" indent="-171450">
              <a:spcBef>
                <a:spcPts val="0"/>
              </a:spcBef>
              <a:buFontTx/>
              <a:buChar char="-"/>
            </a:pPr>
            <a:r>
              <a:rPr lang="es" baseline="0" dirty="0" smtClean="0">
                <a:solidFill>
                  <a:schemeClr val="dk1"/>
                </a:solidFill>
              </a:rPr>
              <a:t>Read out loud</a:t>
            </a:r>
          </a:p>
        </p:txBody>
      </p:sp>
    </p:spTree>
    <p:extLst>
      <p:ext uri="{BB962C8B-B14F-4D97-AF65-F5344CB8AC3E}">
        <p14:creationId xmlns:p14="http://schemas.microsoft.com/office/powerpoint/2010/main" val="734815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t>(40seg)</a:t>
            </a:r>
          </a:p>
          <a:p>
            <a:pPr marL="0" lvl="0" indent="0">
              <a:spcBef>
                <a:spcPts val="0"/>
              </a:spcBef>
              <a:buNone/>
            </a:pPr>
            <a:r>
              <a:rPr lang="es" dirty="0" smtClean="0"/>
              <a:t/>
            </a:r>
            <a:br>
              <a:rPr lang="es" dirty="0" smtClean="0"/>
            </a:br>
            <a:r>
              <a:rPr lang="es" dirty="0" smtClean="0"/>
              <a:t>The </a:t>
            </a:r>
            <a:r>
              <a:rPr lang="es" baseline="0" dirty="0" smtClean="0">
                <a:solidFill>
                  <a:schemeClr val="tx1"/>
                </a:solidFill>
              </a:rPr>
              <a:t>most important conclusions are that the work done seems to be tightly related to the ESIP IQC activities.</a:t>
            </a:r>
          </a:p>
          <a:p>
            <a:pPr marL="0" lvl="0" indent="0">
              <a:spcBef>
                <a:spcPts val="0"/>
              </a:spcBef>
              <a:buNone/>
            </a:pPr>
            <a:endParaRPr lang="es" baseline="0" dirty="0" smtClean="0">
              <a:solidFill>
                <a:schemeClr val="tx1"/>
              </a:solidFill>
            </a:endParaRPr>
          </a:p>
          <a:p>
            <a:pPr marL="0" lvl="0" indent="0">
              <a:spcBef>
                <a:spcPts val="0"/>
              </a:spcBef>
              <a:buNone/>
            </a:pPr>
            <a:r>
              <a:rPr lang="es" baseline="0" dirty="0" smtClean="0">
                <a:solidFill>
                  <a:schemeClr val="tx1"/>
                </a:solidFill>
              </a:rPr>
              <a:t>That the IQC recommentations have not been identified soon enough but should become a reference point for upcoming iterations of the C3S/Copernicus EQC strategy.</a:t>
            </a:r>
          </a:p>
          <a:p>
            <a:pPr marL="0" lvl="0" indent="0">
              <a:spcBef>
                <a:spcPts val="0"/>
              </a:spcBef>
              <a:buNone/>
            </a:pPr>
            <a:endParaRPr lang="es" baseline="0" dirty="0" smtClean="0">
              <a:solidFill>
                <a:schemeClr val="tx1"/>
              </a:solidFill>
            </a:endParaRPr>
          </a:p>
          <a:p>
            <a:pPr marL="0" lvl="0" indent="0">
              <a:spcBef>
                <a:spcPts val="0"/>
              </a:spcBef>
              <a:buNone/>
            </a:pPr>
            <a:r>
              <a:rPr lang="es" baseline="0" dirty="0" smtClean="0">
                <a:solidFill>
                  <a:schemeClr val="tx1"/>
                </a:solidFill>
              </a:rPr>
              <a:t>The IQC seems an appropriate place for discussing QC and provenance topics, when we had already been looking for such discussions with other projects and entities. We would like to stay close to the IQC.</a:t>
            </a:r>
          </a:p>
          <a:p>
            <a:pPr marL="0" lvl="0" indent="0">
              <a:spcBef>
                <a:spcPts val="0"/>
              </a:spcBef>
              <a:buNone/>
            </a:pPr>
            <a:endParaRPr lang="es" baseline="0" dirty="0" smtClean="0">
              <a:solidFill>
                <a:schemeClr val="tx1"/>
              </a:solidFill>
            </a:endParaRPr>
          </a:p>
          <a:p>
            <a:pPr marL="0" lvl="0" indent="0">
              <a:spcBef>
                <a:spcPts val="0"/>
              </a:spcBef>
              <a:buNone/>
            </a:pPr>
            <a:r>
              <a:rPr lang="es" baseline="0" dirty="0" smtClean="0">
                <a:solidFill>
                  <a:schemeClr val="tx1"/>
                </a:solidFill>
              </a:rPr>
              <a:t>The presented contract is ending soon, but new instruments are being prepared. If everything goes well, we will keep interacting the coming years.</a:t>
            </a:r>
            <a:br>
              <a:rPr lang="es" baseline="0" dirty="0" smtClean="0">
                <a:solidFill>
                  <a:schemeClr val="tx1"/>
                </a:solidFill>
              </a:rPr>
            </a:br>
            <a:r>
              <a:rPr lang="es" baseline="0" dirty="0" smtClean="0">
                <a:solidFill>
                  <a:schemeClr val="tx1"/>
                </a:solidFill>
              </a:rPr>
              <a:t/>
            </a:r>
            <a:br>
              <a:rPr lang="es" baseline="0" dirty="0" smtClean="0">
                <a:solidFill>
                  <a:schemeClr val="tx1"/>
                </a:solidFill>
              </a:rPr>
            </a:br>
            <a:r>
              <a:rPr lang="es" baseline="0" dirty="0" smtClean="0">
                <a:solidFill>
                  <a:schemeClr val="tx1"/>
                </a:solidFill>
              </a:rPr>
              <a:t>When the current contract ends, by Sepember, we will be happy to share publications with you.</a:t>
            </a:r>
            <a:endParaRPr lang="es" dirty="0" smtClean="0">
              <a:solidFill>
                <a:schemeClr val="dk1"/>
              </a:solidFill>
            </a:endParaRPr>
          </a:p>
        </p:txBody>
      </p:sp>
    </p:spTree>
    <p:extLst>
      <p:ext uri="{BB962C8B-B14F-4D97-AF65-F5344CB8AC3E}">
        <p14:creationId xmlns:p14="http://schemas.microsoft.com/office/powerpoint/2010/main" val="274013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69850" rtl="0">
              <a:spcBef>
                <a:spcPts val="0"/>
              </a:spcBef>
              <a:buClr>
                <a:schemeClr val="dk1"/>
              </a:buClr>
              <a:buSzPts val="1100"/>
              <a:buFont typeface="Arial"/>
              <a:buNone/>
            </a:pPr>
            <a:r>
              <a:rPr lang="es" dirty="0" smtClean="0">
                <a:solidFill>
                  <a:schemeClr val="dk1"/>
                </a:solidFill>
              </a:rPr>
              <a:t>(1min 30seg) </a:t>
            </a:r>
          </a:p>
          <a:p>
            <a:pPr marL="0" lvl="0" indent="-69850" rtl="0">
              <a:spcBef>
                <a:spcPts val="0"/>
              </a:spcBef>
              <a:buClr>
                <a:schemeClr val="dk1"/>
              </a:buClr>
              <a:buSzPts val="1100"/>
              <a:buFont typeface="Arial"/>
              <a:buNone/>
            </a:pPr>
            <a:endParaRPr lang="es" dirty="0" smtClean="0">
              <a:solidFill>
                <a:schemeClr val="dk1"/>
              </a:solidFill>
            </a:endParaRPr>
          </a:p>
          <a:p>
            <a:pPr marL="101600" lvl="0" indent="-171450" rtl="0">
              <a:spcBef>
                <a:spcPts val="0"/>
              </a:spcBef>
              <a:buClr>
                <a:schemeClr val="dk1"/>
              </a:buClr>
              <a:buSzPts val="1100"/>
              <a:buFontTx/>
              <a:buChar char="-"/>
            </a:pPr>
            <a:r>
              <a:rPr lang="es" dirty="0" smtClean="0">
                <a:solidFill>
                  <a:schemeClr val="dk1"/>
                </a:solidFill>
              </a:rPr>
              <a:t>C3S will</a:t>
            </a:r>
            <a:r>
              <a:rPr lang="es" baseline="0" dirty="0" smtClean="0">
                <a:solidFill>
                  <a:schemeClr val="dk1"/>
                </a:solidFill>
              </a:rPr>
              <a:t> provide</a:t>
            </a:r>
          </a:p>
          <a:p>
            <a:pPr marL="101600" lvl="0" indent="-171450" rtl="0">
              <a:spcBef>
                <a:spcPts val="0"/>
              </a:spcBef>
              <a:buClr>
                <a:schemeClr val="dk1"/>
              </a:buClr>
              <a:buSzPts val="1100"/>
              <a:buFontTx/>
              <a:buChar char="-"/>
            </a:pPr>
            <a:r>
              <a:rPr lang="es" baseline="0" dirty="0" smtClean="0">
                <a:solidFill>
                  <a:schemeClr val="dk1"/>
                </a:solidFill>
              </a:rPr>
              <a:t>Openly accessible, web and mobile</a:t>
            </a:r>
          </a:p>
          <a:p>
            <a:pPr marL="101600" lvl="0" indent="-171450" rtl="0">
              <a:spcBef>
                <a:spcPts val="0"/>
              </a:spcBef>
              <a:buClr>
                <a:schemeClr val="dk1"/>
              </a:buClr>
              <a:buSzPts val="1100"/>
              <a:buFontTx/>
              <a:buChar char="-"/>
            </a:pPr>
            <a:r>
              <a:rPr lang="es" baseline="0" dirty="0" smtClean="0">
                <a:solidFill>
                  <a:schemeClr val="dk1"/>
                </a:solidFill>
              </a:rPr>
              <a:t>Screenshot, air temp. </a:t>
            </a:r>
            <a:r>
              <a:rPr lang="es-ES_tradnl" baseline="0" dirty="0" smtClean="0">
                <a:solidFill>
                  <a:schemeClr val="dk1"/>
                </a:solidFill>
              </a:rPr>
              <a:t>A</a:t>
            </a:r>
            <a:r>
              <a:rPr lang="es" baseline="0" dirty="0" smtClean="0">
                <a:solidFill>
                  <a:schemeClr val="dk1"/>
                </a:solidFill>
              </a:rPr>
              <a:t>t surface level</a:t>
            </a:r>
          </a:p>
          <a:p>
            <a:pPr marL="101600" lvl="0" indent="-171450" rtl="0">
              <a:spcBef>
                <a:spcPts val="0"/>
              </a:spcBef>
              <a:buClr>
                <a:schemeClr val="dk1"/>
              </a:buClr>
              <a:buSzPts val="1100"/>
              <a:buFontTx/>
              <a:buChar char="-"/>
            </a:pPr>
            <a:r>
              <a:rPr lang="es" baseline="0" dirty="0" smtClean="0">
                <a:solidFill>
                  <a:schemeClr val="dk1"/>
                </a:solidFill>
              </a:rPr>
              <a:t>Target wide range of users</a:t>
            </a:r>
          </a:p>
          <a:p>
            <a:pPr marL="101600" lvl="0" indent="-171450" rtl="0">
              <a:spcBef>
                <a:spcPts val="0"/>
              </a:spcBef>
              <a:buClr>
                <a:schemeClr val="dk1"/>
              </a:buClr>
              <a:buSzPts val="1100"/>
              <a:buFontTx/>
              <a:buChar char="-"/>
            </a:pPr>
            <a:r>
              <a:rPr lang="es-ES" baseline="0" dirty="0" err="1" smtClean="0">
                <a:solidFill>
                  <a:schemeClr val="dk1"/>
                </a:solidFill>
              </a:rPr>
              <a:t>Examples</a:t>
            </a:r>
            <a:r>
              <a:rPr lang="es-ES" baseline="0" dirty="0" smtClean="0">
                <a:solidFill>
                  <a:schemeClr val="dk1"/>
                </a:solidFill>
              </a:rPr>
              <a:t> </a:t>
            </a:r>
            <a:r>
              <a:rPr lang="es-ES" baseline="0" dirty="0" err="1" smtClean="0">
                <a:solidFill>
                  <a:schemeClr val="dk1"/>
                </a:solidFill>
              </a:rPr>
              <a:t>policy</a:t>
            </a:r>
            <a:r>
              <a:rPr lang="es-ES" baseline="0" dirty="0" smtClean="0">
                <a:solidFill>
                  <a:schemeClr val="dk1"/>
                </a:solidFill>
              </a:rPr>
              <a:t> </a:t>
            </a:r>
            <a:r>
              <a:rPr lang="es-ES" baseline="0" dirty="0" err="1" smtClean="0">
                <a:solidFill>
                  <a:schemeClr val="dk1"/>
                </a:solidFill>
              </a:rPr>
              <a:t>making</a:t>
            </a:r>
            <a:r>
              <a:rPr lang="es-ES" baseline="0" dirty="0" smtClean="0">
                <a:solidFill>
                  <a:schemeClr val="dk1"/>
                </a:solidFill>
              </a:rPr>
              <a:t> </a:t>
            </a:r>
            <a:r>
              <a:rPr lang="es-ES" baseline="0" dirty="0" err="1" smtClean="0">
                <a:solidFill>
                  <a:schemeClr val="dk1"/>
                </a:solidFill>
              </a:rPr>
              <a:t>insurance</a:t>
            </a:r>
            <a:r>
              <a:rPr lang="es-ES" baseline="0" dirty="0" smtClean="0">
                <a:solidFill>
                  <a:schemeClr val="dk1"/>
                </a:solidFill>
              </a:rPr>
              <a:t>, </a:t>
            </a:r>
            <a:r>
              <a:rPr lang="es-ES" baseline="0" dirty="0" err="1" smtClean="0">
                <a:solidFill>
                  <a:schemeClr val="dk1"/>
                </a:solidFill>
              </a:rPr>
              <a:t>decision</a:t>
            </a:r>
            <a:r>
              <a:rPr lang="es-ES" baseline="0" dirty="0" smtClean="0">
                <a:solidFill>
                  <a:schemeClr val="dk1"/>
                </a:solidFill>
              </a:rPr>
              <a:t> </a:t>
            </a:r>
            <a:r>
              <a:rPr lang="es-ES" baseline="0" dirty="0" err="1" smtClean="0">
                <a:solidFill>
                  <a:schemeClr val="dk1"/>
                </a:solidFill>
              </a:rPr>
              <a:t>making</a:t>
            </a:r>
            <a:r>
              <a:rPr lang="es-ES" baseline="0" dirty="0" smtClean="0">
                <a:solidFill>
                  <a:schemeClr val="dk1"/>
                </a:solidFill>
              </a:rPr>
              <a:t> </a:t>
            </a:r>
            <a:r>
              <a:rPr lang="es-ES" baseline="0" dirty="0" err="1" smtClean="0">
                <a:solidFill>
                  <a:schemeClr val="dk1"/>
                </a:solidFill>
              </a:rPr>
              <a:t>energy</a:t>
            </a:r>
            <a:endParaRPr lang="es-ES" baseline="0" dirty="0" smtClean="0">
              <a:solidFill>
                <a:schemeClr val="dk1"/>
              </a:solidFill>
            </a:endParaRPr>
          </a:p>
          <a:p>
            <a:pPr marL="101600" lvl="0" indent="-171450" rtl="0">
              <a:spcBef>
                <a:spcPts val="0"/>
              </a:spcBef>
              <a:buClr>
                <a:schemeClr val="dk1"/>
              </a:buClr>
              <a:buSzPts val="1100"/>
              <a:buFontTx/>
              <a:buChar char="-"/>
            </a:pPr>
            <a:r>
              <a:rPr lang="es-ES" baseline="0" dirty="0" err="1" smtClean="0">
                <a:solidFill>
                  <a:schemeClr val="dk1"/>
                </a:solidFill>
              </a:rPr>
              <a:t>Important</a:t>
            </a:r>
            <a:r>
              <a:rPr lang="es-ES" baseline="0" dirty="0" smtClean="0">
                <a:solidFill>
                  <a:schemeClr val="dk1"/>
                </a:solidFill>
              </a:rPr>
              <a:t>, </a:t>
            </a:r>
            <a:r>
              <a:rPr lang="es-ES" baseline="0" dirty="0" err="1" smtClean="0">
                <a:solidFill>
                  <a:schemeClr val="dk1"/>
                </a:solidFill>
              </a:rPr>
              <a:t>erroneous</a:t>
            </a:r>
            <a:r>
              <a:rPr lang="es-ES" baseline="0" dirty="0" smtClean="0">
                <a:solidFill>
                  <a:schemeClr val="dk1"/>
                </a:solidFill>
              </a:rPr>
              <a:t> </a:t>
            </a:r>
            <a:r>
              <a:rPr lang="es-ES" baseline="0" dirty="0" err="1" smtClean="0">
                <a:solidFill>
                  <a:schemeClr val="dk1"/>
                </a:solidFill>
              </a:rPr>
              <a:t>or</a:t>
            </a:r>
            <a:r>
              <a:rPr lang="es-ES" baseline="0" dirty="0" smtClean="0">
                <a:solidFill>
                  <a:schemeClr val="dk1"/>
                </a:solidFill>
              </a:rPr>
              <a:t> </a:t>
            </a:r>
            <a:r>
              <a:rPr lang="es-ES" baseline="0" dirty="0" err="1" smtClean="0">
                <a:solidFill>
                  <a:schemeClr val="dk1"/>
                </a:solidFill>
              </a:rPr>
              <a:t>unsuitable</a:t>
            </a:r>
            <a:r>
              <a:rPr lang="es-ES" baseline="0" dirty="0" smtClean="0">
                <a:solidFill>
                  <a:schemeClr val="dk1"/>
                </a:solidFill>
              </a:rPr>
              <a:t> </a:t>
            </a:r>
            <a:r>
              <a:rPr lang="es-ES" baseline="0" dirty="0" smtClean="0">
                <a:solidFill>
                  <a:schemeClr val="dk1"/>
                </a:solidFill>
                <a:sym typeface="Wingdings" panose="05000000000000000000" pitchFamily="2" charset="2"/>
              </a:rPr>
              <a:t></a:t>
            </a:r>
            <a:r>
              <a:rPr lang="es-ES" baseline="0" dirty="0" smtClean="0">
                <a:solidFill>
                  <a:schemeClr val="dk1"/>
                </a:solidFill>
              </a:rPr>
              <a:t> </a:t>
            </a:r>
            <a:r>
              <a:rPr lang="es-ES" baseline="0" dirty="0" err="1" smtClean="0">
                <a:solidFill>
                  <a:schemeClr val="dk1"/>
                </a:solidFill>
              </a:rPr>
              <a:t>losses</a:t>
            </a:r>
            <a:r>
              <a:rPr lang="es-ES" baseline="0" dirty="0" smtClean="0">
                <a:solidFill>
                  <a:schemeClr val="dk1"/>
                </a:solidFill>
              </a:rPr>
              <a:t> of </a:t>
            </a:r>
            <a:r>
              <a:rPr lang="es-ES" baseline="0" dirty="0" err="1" smtClean="0">
                <a:solidFill>
                  <a:schemeClr val="dk1"/>
                </a:solidFill>
              </a:rPr>
              <a:t>money</a:t>
            </a:r>
            <a:endParaRPr lang="es-ES" baseline="0" dirty="0" smtClean="0">
              <a:solidFill>
                <a:schemeClr val="dk1"/>
              </a:solidFill>
            </a:endParaRPr>
          </a:p>
          <a:p>
            <a:pPr marL="101600" lvl="0" indent="-171450" rtl="0">
              <a:spcBef>
                <a:spcPts val="0"/>
              </a:spcBef>
              <a:buClr>
                <a:schemeClr val="dk1"/>
              </a:buClr>
              <a:buSzPts val="1100"/>
              <a:buFontTx/>
              <a:buChar char="-"/>
            </a:pPr>
            <a:r>
              <a:rPr lang="es-ES" baseline="0" dirty="0" smtClean="0">
                <a:solidFill>
                  <a:schemeClr val="dk1"/>
                </a:solidFill>
              </a:rPr>
              <a:t>Back to </a:t>
            </a:r>
            <a:r>
              <a:rPr lang="es-ES" baseline="0" dirty="0" err="1" smtClean="0">
                <a:solidFill>
                  <a:schemeClr val="dk1"/>
                </a:solidFill>
              </a:rPr>
              <a:t>responsibilities</a:t>
            </a:r>
            <a:r>
              <a:rPr lang="es-ES" baseline="0" dirty="0" smtClean="0">
                <a:solidFill>
                  <a:schemeClr val="dk1"/>
                </a:solidFill>
              </a:rPr>
              <a:t> </a:t>
            </a:r>
            <a:r>
              <a:rPr lang="es-ES" baseline="0" dirty="0" err="1" smtClean="0">
                <a:solidFill>
                  <a:schemeClr val="dk1"/>
                </a:solidFill>
              </a:rPr>
              <a:t>later</a:t>
            </a:r>
            <a:endParaRPr lang="es" dirty="0" smtClean="0">
              <a:solidFill>
                <a:schemeClr val="dk1"/>
              </a:solidFill>
            </a:endParaRPr>
          </a:p>
          <a:p>
            <a:pPr marL="0" lvl="0" indent="-69850" rtl="0">
              <a:spcBef>
                <a:spcPts val="0"/>
              </a:spcBef>
              <a:buClr>
                <a:schemeClr val="dk1"/>
              </a:buClr>
              <a:buSzPts val="1100"/>
              <a:buFont typeface="Arial"/>
              <a:buNone/>
            </a:pPr>
            <a:endParaRPr lang="es" dirty="0" smtClean="0">
              <a:solidFill>
                <a:schemeClr val="dk1"/>
              </a:solidFill>
            </a:endParaRPr>
          </a:p>
          <a:p>
            <a:pPr marL="0" lvl="0" indent="-69850" rtl="0">
              <a:spcBef>
                <a:spcPts val="0"/>
              </a:spcBef>
              <a:buClr>
                <a:schemeClr val="dk1"/>
              </a:buClr>
              <a:buSzPts val="1100"/>
              <a:buFont typeface="Arial"/>
              <a:buNone/>
            </a:pPr>
            <a:r>
              <a:rPr lang="es" dirty="0" smtClean="0">
                <a:solidFill>
                  <a:schemeClr val="dk1"/>
                </a:solidFill>
              </a:rPr>
              <a:t>The C3S will provide information about the climate of the past, present and future. </a:t>
            </a:r>
            <a:r>
              <a:rPr lang="es" dirty="0" smtClean="0">
                <a:solidFill>
                  <a:srgbClr val="FF0000"/>
                </a:solidFill>
              </a:rPr>
              <a:t>This information will be provided at global and regional scales, and </a:t>
            </a:r>
            <a:r>
              <a:rPr lang="es" dirty="0" smtClean="0">
                <a:solidFill>
                  <a:schemeClr val="dk1"/>
                </a:solidFill>
              </a:rPr>
              <a:t>will be openly accessible through a web portal and mobile applications. Although it is not fully functional yet, you can access it through the URL on the overhead and take a look. </a:t>
            </a:r>
          </a:p>
          <a:p>
            <a:pPr marL="0" lvl="0" indent="-69850" rtl="0">
              <a:spcBef>
                <a:spcPts val="0"/>
              </a:spcBef>
              <a:buClr>
                <a:schemeClr val="dk1"/>
              </a:buClr>
              <a:buSzPts val="1100"/>
              <a:buFont typeface="Arial"/>
              <a:buNone/>
            </a:pPr>
            <a:endParaRPr lang="es" dirty="0" smtClean="0">
              <a:solidFill>
                <a:schemeClr val="dk1"/>
              </a:solidFill>
            </a:endParaRPr>
          </a:p>
          <a:p>
            <a:pPr marL="0" lvl="0" indent="-69850" rtl="0">
              <a:spcBef>
                <a:spcPts val="0"/>
              </a:spcBef>
              <a:buClr>
                <a:schemeClr val="dk1"/>
              </a:buClr>
              <a:buSzPts val="1100"/>
              <a:buFont typeface="Arial"/>
              <a:buNone/>
            </a:pPr>
            <a:r>
              <a:rPr lang="es" dirty="0" smtClean="0">
                <a:solidFill>
                  <a:schemeClr val="dk1"/>
                </a:solidFill>
              </a:rPr>
              <a:t>I have attached here a screenshot of a section of the portal that shows the records for monthly averages, in this case of air temperature at</a:t>
            </a:r>
            <a:r>
              <a:rPr lang="es" baseline="0" dirty="0" smtClean="0">
                <a:solidFill>
                  <a:schemeClr val="dk1"/>
                </a:solidFill>
              </a:rPr>
              <a:t> surface level</a:t>
            </a:r>
            <a:r>
              <a:rPr lang="es" dirty="0" smtClean="0">
                <a:solidFill>
                  <a:schemeClr val="dk1"/>
                </a:solidFill>
              </a:rPr>
              <a:t>.</a:t>
            </a:r>
            <a:br>
              <a:rPr lang="es" dirty="0" smtClean="0">
                <a:solidFill>
                  <a:schemeClr val="dk1"/>
                </a:solidFill>
              </a:rPr>
            </a:br>
            <a:r>
              <a:rPr lang="es" dirty="0" smtClean="0">
                <a:solidFill>
                  <a:schemeClr val="dk1"/>
                </a:solidFill>
              </a:rPr>
              <a:t/>
            </a:r>
            <a:br>
              <a:rPr lang="es" dirty="0" smtClean="0">
                <a:solidFill>
                  <a:schemeClr val="dk1"/>
                </a:solidFill>
              </a:rPr>
            </a:br>
            <a:r>
              <a:rPr lang="es" dirty="0" smtClean="0">
                <a:solidFill>
                  <a:schemeClr val="dk1"/>
                </a:solidFill>
              </a:rPr>
              <a:t>The C3S will target a wide range of users, including researchers and private stakeholders. Two examples of applications of this service could be policy making in the insurance sector and decision making in the energy sector. These examples are important because they imply that the publication of erroneous products or having a user choose an unsuitable product could lead to third-party losses of huge amounts of money.</a:t>
            </a:r>
          </a:p>
          <a:p>
            <a:pPr marL="0" lvl="0" indent="-69850" rtl="0">
              <a:spcBef>
                <a:spcPts val="0"/>
              </a:spcBef>
              <a:buClr>
                <a:schemeClr val="dk1"/>
              </a:buClr>
              <a:buSzPts val="1100"/>
              <a:buFont typeface="Arial"/>
              <a:buNone/>
            </a:pPr>
            <a:endParaRPr lang="es" dirty="0" smtClean="0">
              <a:solidFill>
                <a:schemeClr val="dk1"/>
              </a:solidFill>
            </a:endParaRPr>
          </a:p>
          <a:p>
            <a:pPr marL="0" lvl="0" indent="-69850" rtl="0">
              <a:spcBef>
                <a:spcPts val="0"/>
              </a:spcBef>
              <a:buClr>
                <a:schemeClr val="dk1"/>
              </a:buClr>
              <a:buSzPts val="1100"/>
              <a:buFont typeface="Arial"/>
              <a:buNone/>
            </a:pPr>
            <a:r>
              <a:rPr lang="es" dirty="0" smtClean="0">
                <a:solidFill>
                  <a:schemeClr val="dk1"/>
                </a:solidFill>
              </a:rPr>
              <a:t>But we will be back to these responsibilities in a minute.</a:t>
            </a:r>
            <a:endParaRPr lang="es" dirty="0" smtClean="0">
              <a:solidFill>
                <a:srgbClr val="FF0000"/>
              </a:solidFill>
            </a:endParaRPr>
          </a:p>
        </p:txBody>
      </p:sp>
    </p:spTree>
    <p:extLst>
      <p:ext uri="{BB962C8B-B14F-4D97-AF65-F5344CB8AC3E}">
        <p14:creationId xmlns:p14="http://schemas.microsoft.com/office/powerpoint/2010/main" val="2117129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solidFill>
                  <a:srgbClr val="FF0000"/>
                </a:solidFill>
              </a:rPr>
              <a:t>(1min 50seg) </a:t>
            </a:r>
          </a:p>
          <a:p>
            <a:pPr marL="0" lvl="0" indent="0">
              <a:spcBef>
                <a:spcPts val="0"/>
              </a:spcBef>
              <a:buNone/>
            </a:pPr>
            <a:endParaRPr lang="es" dirty="0" smtClean="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 baseline="0" dirty="0" smtClean="0">
                <a:solidFill>
                  <a:schemeClr val="dk1"/>
                </a:solidFill>
              </a:rPr>
              <a:t>Seas. </a:t>
            </a:r>
            <a:r>
              <a:rPr lang="es-ES_tradnl" baseline="0" dirty="0" smtClean="0">
                <a:solidFill>
                  <a:schemeClr val="dk1"/>
                </a:solidFill>
              </a:rPr>
              <a:t>F</a:t>
            </a:r>
            <a:r>
              <a:rPr lang="es" baseline="0" dirty="0" smtClean="0">
                <a:solidFill>
                  <a:schemeClr val="dk1"/>
                </a:solidFill>
              </a:rPr>
              <a:t>orec. </a:t>
            </a:r>
            <a:r>
              <a:rPr lang="es-ES_tradnl" baseline="0" dirty="0" smtClean="0">
                <a:solidFill>
                  <a:schemeClr val="dk1"/>
                </a:solidFill>
              </a:rPr>
              <a:t>A</a:t>
            </a:r>
            <a:r>
              <a:rPr lang="es" baseline="0" dirty="0" smtClean="0">
                <a:solidFill>
                  <a:schemeClr val="dk1"/>
                </a:solidFill>
              </a:rPr>
              <a:t>ctivity. C3S cover other aspects, I focus on devs on seas. </a:t>
            </a:r>
            <a:r>
              <a:rPr lang="es-ES_tradnl" baseline="0" dirty="0" smtClean="0">
                <a:solidFill>
                  <a:schemeClr val="dk1"/>
                </a:solidFill>
              </a:rPr>
              <a:t>F</a:t>
            </a:r>
            <a:r>
              <a:rPr lang="es" baseline="0" dirty="0" smtClean="0">
                <a:solidFill>
                  <a:schemeClr val="dk1"/>
                </a:solidFill>
              </a:rPr>
              <a:t>orec.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 baseline="0" dirty="0" smtClean="0">
                <a:solidFill>
                  <a:schemeClr val="dk1"/>
                </a:solidFill>
              </a:rPr>
              <a:t>C3S contracted inst, run each month </a:t>
            </a:r>
            <a:r>
              <a:rPr lang="es" baseline="0" dirty="0" smtClean="0">
                <a:solidFill>
                  <a:schemeClr val="dk1"/>
                </a:solidFill>
                <a:sym typeface="Wingdings" panose="05000000000000000000" pitchFamily="2" charset="2"/>
              </a:rPr>
              <a:t> ensemble forec.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 baseline="0" dirty="0" smtClean="0">
                <a:solidFill>
                  <a:schemeClr val="dk1"/>
                </a:solidFill>
                <a:sym typeface="Wingdings" panose="05000000000000000000" pitchFamily="2" charset="2"/>
              </a:rPr>
              <a:t>Preliminary preproc, then ingested by C3S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 baseline="0" dirty="0" smtClean="0">
                <a:solidFill>
                  <a:schemeClr val="dk1"/>
                </a:solidFill>
                <a:sym typeface="Wingdings" panose="05000000000000000000" pitchFamily="2" charset="2"/>
              </a:rPr>
              <a:t>According to users demands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 baseline="0" dirty="0" smtClean="0">
                <a:solidFill>
                  <a:schemeClr val="dk1"/>
                </a:solidFill>
              </a:rPr>
              <a:t>Diagram example product, potentially many steps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 baseline="0" dirty="0" smtClean="0">
                <a:solidFill>
                  <a:schemeClr val="dk1"/>
                </a:solidFill>
              </a:rPr>
              <a:t>Complete example, but always some steps are done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 baseline="0" dirty="0" smtClean="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baseline="0" dirty="0" smtClean="0">
                <a:solidFill>
                  <a:schemeClr val="dk1"/>
                </a:solidFill>
              </a:rPr>
              <a:t>Now let me introduce the seasonal forecasting activity in C3S. </a:t>
            </a:r>
            <a:r>
              <a:rPr lang="es" dirty="0" smtClean="0">
                <a:solidFill>
                  <a:schemeClr val="dk1"/>
                </a:solidFill>
              </a:rPr>
              <a:t>Although the</a:t>
            </a:r>
            <a:r>
              <a:rPr lang="es" baseline="0" dirty="0" smtClean="0">
                <a:solidFill>
                  <a:schemeClr val="dk1"/>
                </a:solidFill>
              </a:rPr>
              <a:t> C3S</a:t>
            </a:r>
            <a:r>
              <a:rPr lang="es" dirty="0" smtClean="0">
                <a:solidFill>
                  <a:schemeClr val="dk1"/>
                </a:solidFill>
              </a:rPr>
              <a:t> will cover other</a:t>
            </a:r>
            <a:r>
              <a:rPr lang="es" baseline="0" dirty="0" smtClean="0">
                <a:solidFill>
                  <a:schemeClr val="dk1"/>
                </a:solidFill>
              </a:rPr>
              <a:t> aspects of the climate change, </a:t>
            </a:r>
            <a:r>
              <a:rPr lang="es" baseline="0" dirty="0" smtClean="0">
                <a:solidFill>
                  <a:srgbClr val="FF0000"/>
                </a:solidFill>
              </a:rPr>
              <a:t>i</a:t>
            </a:r>
            <a:r>
              <a:rPr lang="es" dirty="0" smtClean="0">
                <a:solidFill>
                  <a:srgbClr val="FF0000"/>
                </a:solidFill>
              </a:rPr>
              <a:t>n this talk I will focus</a:t>
            </a:r>
            <a:r>
              <a:rPr lang="es" baseline="0" dirty="0" smtClean="0">
                <a:solidFill>
                  <a:srgbClr val="FF0000"/>
                </a:solidFill>
              </a:rPr>
              <a:t> </a:t>
            </a:r>
            <a:r>
              <a:rPr lang="es" dirty="0" smtClean="0">
                <a:solidFill>
                  <a:srgbClr val="FF0000"/>
                </a:solidFill>
              </a:rPr>
              <a:t>on the developments devoted to seasonal forecasts.</a:t>
            </a:r>
            <a:br>
              <a:rPr lang="es" dirty="0" smtClean="0">
                <a:solidFill>
                  <a:srgbClr val="FF0000"/>
                </a:solidFill>
              </a:rPr>
            </a:br>
            <a:r>
              <a:rPr lang="es" dirty="0" smtClean="0">
                <a:solidFill>
                  <a:srgbClr val="FF0000"/>
                </a:solidFill>
              </a:rPr>
              <a:t/>
            </a:r>
            <a:br>
              <a:rPr lang="es" dirty="0" smtClean="0">
                <a:solidFill>
                  <a:srgbClr val="FF0000"/>
                </a:solidFill>
              </a:rPr>
            </a:br>
            <a:r>
              <a:rPr lang="es" dirty="0" smtClean="0">
                <a:solidFill>
                  <a:srgbClr val="FF0000"/>
                </a:solidFill>
              </a:rPr>
              <a:t>The</a:t>
            </a:r>
            <a:r>
              <a:rPr lang="es" baseline="0" dirty="0" smtClean="0">
                <a:solidFill>
                  <a:srgbClr val="FF0000"/>
                </a:solidFill>
              </a:rPr>
              <a:t> </a:t>
            </a:r>
            <a:r>
              <a:rPr lang="es" dirty="0" smtClean="0">
                <a:solidFill>
                  <a:srgbClr val="FF0000"/>
                </a:solidFill>
              </a:rPr>
              <a:t>C3S has contracted a number of institutions</a:t>
            </a:r>
            <a:r>
              <a:rPr lang="es" baseline="0" dirty="0" smtClean="0">
                <a:solidFill>
                  <a:srgbClr val="FF0000"/>
                </a:solidFill>
              </a:rPr>
              <a:t> who dispose of state-of-the-art seasonal forecast systems, commonly named models, and run them each month to generate ensemble forecasts. The institutions are represented in the diagram on the overhad by the Earth globes.</a:t>
            </a:r>
          </a:p>
          <a:p>
            <a:pPr marL="0" lvl="0" indent="0">
              <a:spcBef>
                <a:spcPts val="0"/>
              </a:spcBef>
              <a:buNone/>
            </a:pPr>
            <a:endParaRPr lang="es" baseline="0" dirty="0" smtClean="0">
              <a:solidFill>
                <a:srgbClr val="FF0000"/>
              </a:solidFill>
            </a:endParaRPr>
          </a:p>
          <a:p>
            <a:pPr marL="0" lvl="0" indent="0">
              <a:spcBef>
                <a:spcPts val="0"/>
              </a:spcBef>
              <a:buNone/>
            </a:pPr>
            <a:r>
              <a:rPr lang="es" dirty="0" smtClean="0"/>
              <a:t>The forecasts go usually through a preliminary processing stage and are then ingested by the C3S service. </a:t>
            </a:r>
          </a:p>
          <a:p>
            <a:pPr marL="0" lvl="0" indent="0">
              <a:spcBef>
                <a:spcPts val="0"/>
              </a:spcBef>
              <a:buNone/>
            </a:pPr>
            <a:endParaRPr lang="es" dirty="0" smtClean="0"/>
          </a:p>
          <a:p>
            <a:pPr marL="0" lvl="0" indent="0">
              <a:spcBef>
                <a:spcPts val="0"/>
              </a:spcBef>
              <a:buNone/>
            </a:pPr>
            <a:r>
              <a:rPr lang="es" dirty="0" smtClean="0"/>
              <a:t>Afterwards, according to the users’ demands, the forecasts go through additional procedures. </a:t>
            </a:r>
          </a:p>
          <a:p>
            <a:pPr marL="0" lvl="0" indent="0">
              <a:spcBef>
                <a:spcPts val="0"/>
              </a:spcBef>
              <a:buNone/>
            </a:pPr>
            <a:endParaRPr lang="es" dirty="0" smtClean="0"/>
          </a:p>
          <a:p>
            <a:pPr marL="0" lvl="0" indent="0">
              <a:spcBef>
                <a:spcPts val="0"/>
              </a:spcBef>
              <a:buNone/>
            </a:pPr>
            <a:r>
              <a:rPr lang="es" dirty="0" smtClean="0"/>
              <a:t>This diagram represents the steps followed to generate a</a:t>
            </a:r>
            <a:r>
              <a:rPr lang="es" baseline="0" dirty="0" smtClean="0"/>
              <a:t> selected</a:t>
            </a:r>
            <a:r>
              <a:rPr lang="es" dirty="0" smtClean="0"/>
              <a:t> example product. As you can see, the seasonal forecast data can potentially go through different types of procedures before being sent to the final user. </a:t>
            </a:r>
          </a:p>
          <a:p>
            <a:pPr marL="0" lvl="0" indent="0">
              <a:spcBef>
                <a:spcPts val="0"/>
              </a:spcBef>
              <a:buNone/>
            </a:pPr>
            <a:endParaRPr lang="es" dirty="0" smtClean="0"/>
          </a:p>
          <a:p>
            <a:pPr marL="0" lvl="0" indent="0">
              <a:spcBef>
                <a:spcPts val="0"/>
              </a:spcBef>
              <a:buNone/>
            </a:pPr>
            <a:r>
              <a:rPr lang="es" dirty="0" smtClean="0"/>
              <a:t>This is a very complete example, but even when the user only wants the seasonal forecast, usually the forecast data needs to be processed or plotted as a visual product.</a:t>
            </a:r>
            <a:endParaRPr lang="es" dirty="0" smtClean="0">
              <a:solidFill>
                <a:srgbClr val="FF0000"/>
              </a:solidFill>
            </a:endParaRPr>
          </a:p>
        </p:txBody>
      </p:sp>
    </p:spTree>
    <p:extLst>
      <p:ext uri="{BB962C8B-B14F-4D97-AF65-F5344CB8AC3E}">
        <p14:creationId xmlns:p14="http://schemas.microsoft.com/office/powerpoint/2010/main" val="348974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solidFill>
                  <a:schemeClr val="dk1"/>
                </a:solidFill>
              </a:rPr>
              <a:t>(1min 30seg)</a:t>
            </a:r>
          </a:p>
          <a:p>
            <a:pPr marL="0" lvl="0" indent="0">
              <a:spcBef>
                <a:spcPts val="0"/>
              </a:spcBef>
              <a:buNone/>
            </a:pPr>
            <a:endParaRPr lang="es" dirty="0" smtClean="0">
              <a:solidFill>
                <a:schemeClr val="dk1"/>
              </a:solidFill>
            </a:endParaRPr>
          </a:p>
          <a:p>
            <a:pPr marL="171450" lvl="0" indent="-171450">
              <a:spcBef>
                <a:spcPts val="0"/>
              </a:spcBef>
              <a:buFontTx/>
              <a:buChar char="-"/>
            </a:pPr>
            <a:r>
              <a:rPr lang="es" dirty="0" smtClean="0">
                <a:solidFill>
                  <a:schemeClr val="dk1"/>
                </a:solidFill>
              </a:rPr>
              <a:t>Example of a forecast</a:t>
            </a:r>
            <a:r>
              <a:rPr lang="es" baseline="0" dirty="0" smtClean="0">
                <a:solidFill>
                  <a:schemeClr val="dk1"/>
                </a:solidFill>
              </a:rPr>
              <a:t> product without QC. Average wind speed forecast for the upcoming season. </a:t>
            </a:r>
          </a:p>
          <a:p>
            <a:pPr marL="171450" lvl="0" indent="-171450">
              <a:spcBef>
                <a:spcPts val="0"/>
              </a:spcBef>
              <a:buFontTx/>
              <a:buChar char="-"/>
            </a:pPr>
            <a:r>
              <a:rPr lang="es" baseline="0" dirty="0" smtClean="0">
                <a:solidFill>
                  <a:schemeClr val="dk1"/>
                </a:solidFill>
              </a:rPr>
              <a:t>Could be bad quality forec.</a:t>
            </a:r>
            <a:endParaRPr lang="es" dirty="0">
              <a:solidFill>
                <a:schemeClr val="dk1"/>
              </a:solidFill>
            </a:endParaRPr>
          </a:p>
        </p:txBody>
      </p:sp>
    </p:spTree>
    <p:extLst>
      <p:ext uri="{BB962C8B-B14F-4D97-AF65-F5344CB8AC3E}">
        <p14:creationId xmlns:p14="http://schemas.microsoft.com/office/powerpoint/2010/main" val="12221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solidFill>
                  <a:srgbClr val="FF0000"/>
                </a:solidFill>
              </a:rPr>
              <a:t>(1min 50seg) </a:t>
            </a:r>
          </a:p>
          <a:p>
            <a:pPr marL="0" lvl="0" indent="0">
              <a:spcBef>
                <a:spcPts val="0"/>
              </a:spcBef>
              <a:buNone/>
            </a:pPr>
            <a:endParaRPr lang="es" dirty="0" smtClean="0">
              <a:solidFill>
                <a:srgbClr val="FF0000"/>
              </a:solidFill>
            </a:endParaRPr>
          </a:p>
          <a:p>
            <a:pPr marL="171450" lvl="0" indent="-171450">
              <a:spcBef>
                <a:spcPts val="0"/>
              </a:spcBef>
              <a:buFontTx/>
              <a:buChar char="-"/>
            </a:pPr>
            <a:r>
              <a:rPr lang="en-US" sz="1200" b="0" i="0" u="none" strike="noStrike" kern="1200" baseline="0" dirty="0" smtClean="0">
                <a:solidFill>
                  <a:schemeClr val="tx1"/>
                </a:solidFill>
                <a:effectLst/>
                <a:latin typeface="+mn-lt"/>
                <a:ea typeface="+mn-ea"/>
                <a:cs typeface="+mn-cs"/>
              </a:rPr>
              <a:t>As said before, responsibility. Robust QA strategy</a:t>
            </a:r>
          </a:p>
          <a:p>
            <a:pPr marL="171450" lvl="0" indent="-171450">
              <a:spcBef>
                <a:spcPts val="0"/>
              </a:spcBef>
              <a:buFontTx/>
              <a:buChar char="-"/>
            </a:pPr>
            <a:r>
              <a:rPr lang="en-US" sz="1200" b="0" i="0" u="none" strike="noStrike" kern="1200" baseline="0" dirty="0" smtClean="0">
                <a:solidFill>
                  <a:schemeClr val="tx1"/>
                </a:solidFill>
                <a:effectLst/>
                <a:latin typeface="+mn-lt"/>
                <a:ea typeface="+mn-ea"/>
                <a:cs typeface="+mn-cs"/>
              </a:rPr>
              <a:t>BSC leading dev. for seas forecasts and related products</a:t>
            </a:r>
          </a:p>
          <a:p>
            <a:pPr marL="171450" lvl="0" indent="-171450">
              <a:spcBef>
                <a:spcPts val="0"/>
              </a:spcBef>
              <a:buFontTx/>
              <a:buChar char="-"/>
            </a:pPr>
            <a:r>
              <a:rPr lang="en-US" sz="1200" b="0" i="0" u="none" strike="noStrike" kern="1200" baseline="0" dirty="0" smtClean="0">
                <a:solidFill>
                  <a:schemeClr val="tx1"/>
                </a:solidFill>
                <a:effectLst/>
                <a:latin typeface="+mn-lt"/>
                <a:ea typeface="+mn-ea"/>
                <a:cs typeface="+mn-cs"/>
              </a:rPr>
              <a:t>Partners involved</a:t>
            </a:r>
          </a:p>
          <a:p>
            <a:pPr marL="0" lvl="0" indent="0">
              <a:spcBef>
                <a:spcPts val="0"/>
              </a:spcBef>
              <a:buNone/>
            </a:pPr>
            <a:endParaRPr lang="en-US" sz="1200" b="0" i="0" u="none" strike="noStrike" kern="1200" baseline="0" dirty="0" smtClean="0">
              <a:solidFill>
                <a:schemeClr val="tx1"/>
              </a:solidFill>
              <a:effectLst/>
              <a:latin typeface="+mn-lt"/>
              <a:ea typeface="+mn-ea"/>
              <a:cs typeface="+mn-cs"/>
            </a:endParaRPr>
          </a:p>
          <a:p>
            <a:pPr marL="0" lvl="0" indent="0">
              <a:spcBef>
                <a:spcPts val="0"/>
              </a:spcBef>
              <a:buNone/>
            </a:pPr>
            <a:r>
              <a:rPr lang="en-US" sz="1200" b="0" i="0" u="none" strike="noStrike" kern="1200" baseline="0" dirty="0" smtClean="0">
                <a:solidFill>
                  <a:schemeClr val="tx1"/>
                </a:solidFill>
                <a:effectLst/>
                <a:latin typeface="+mn-lt"/>
                <a:ea typeface="+mn-ea"/>
                <a:cs typeface="+mn-cs"/>
              </a:rPr>
              <a:t>As I said before, a wrong product or wrong chosen product could have bad consequences, so the C3S has to take responsibility and follow a robust quality assurance strategy.</a:t>
            </a:r>
          </a:p>
          <a:p>
            <a:pPr marL="0" lvl="0" indent="0">
              <a:spcBef>
                <a:spcPts val="0"/>
              </a:spcBef>
              <a:buNone/>
            </a:pPr>
            <a:endParaRPr lang="en-US" sz="1200" b="0" i="0" u="none" strike="noStrike" kern="1200" baseline="0" dirty="0" smtClean="0">
              <a:solidFill>
                <a:schemeClr val="tx1"/>
              </a:solidFill>
              <a:effectLst/>
              <a:latin typeface="+mn-lt"/>
              <a:ea typeface="+mn-ea"/>
              <a:cs typeface="+mn-cs"/>
            </a:endParaRPr>
          </a:p>
          <a:p>
            <a:pPr marL="0" lvl="0" indent="0">
              <a:spcBef>
                <a:spcPts val="0"/>
              </a:spcBef>
              <a:buNone/>
            </a:pPr>
            <a:r>
              <a:rPr lang="en-US" sz="1200" b="0" i="0" u="none" strike="noStrike" kern="1200" baseline="0" dirty="0" smtClean="0">
                <a:solidFill>
                  <a:schemeClr val="tx1"/>
                </a:solidFill>
                <a:effectLst/>
                <a:latin typeface="+mn-lt"/>
                <a:ea typeface="+mn-ea"/>
                <a:cs typeface="+mn-cs"/>
              </a:rPr>
              <a:t>In this direction, t</a:t>
            </a:r>
            <a:r>
              <a:rPr lang="es" dirty="0" smtClean="0"/>
              <a:t>he Barcelona Supercomputing Center is leading the development of the quality assurance strategy for the provision of seasonal forecasts and related products. </a:t>
            </a:r>
          </a:p>
          <a:p>
            <a:pPr marL="0" lvl="0" indent="0">
              <a:spcBef>
                <a:spcPts val="0"/>
              </a:spcBef>
              <a:buNone/>
            </a:pPr>
            <a:endParaRPr lang="es" dirty="0" smtClean="0"/>
          </a:p>
          <a:p>
            <a:pPr marL="0" lvl="0" indent="0">
              <a:spcBef>
                <a:spcPts val="0"/>
              </a:spcBef>
              <a:buNone/>
            </a:pPr>
            <a:r>
              <a:rPr lang="es" dirty="0" smtClean="0"/>
              <a:t>The partners involved are PREDICTIA, a Spanish private company, MeteoSwiss and other European and UK partners.</a:t>
            </a:r>
            <a:endParaRPr lang="es" dirty="0" smtClean="0">
              <a:solidFill>
                <a:schemeClr val="dk1"/>
              </a:solidFill>
            </a:endParaRPr>
          </a:p>
        </p:txBody>
      </p:sp>
    </p:spTree>
    <p:extLst>
      <p:ext uri="{BB962C8B-B14F-4D97-AF65-F5344CB8AC3E}">
        <p14:creationId xmlns:p14="http://schemas.microsoft.com/office/powerpoint/2010/main" val="444116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(30seg)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smtClean="0">
                <a:solidFill>
                  <a:schemeClr val="tx1"/>
                </a:solidFill>
                <a:effectLst/>
                <a:latin typeface="+mn-lt"/>
                <a:ea typeface="+mn-ea"/>
                <a:cs typeface="+mn-cs"/>
              </a:rPr>
              <a:t>Not aware of IQC. Built on own experience + identified</a:t>
            </a:r>
            <a:r>
              <a:rPr lang="en-US" sz="1200" b="0" i="0" u="none" strike="noStrike" kern="1200" baseline="0" dirty="0" smtClean="0">
                <a:solidFill>
                  <a:schemeClr val="tx1"/>
                </a:solidFill>
                <a:effectLst/>
                <a:latin typeface="+mn-lt"/>
                <a:ea typeface="+mn-ea"/>
                <a:cs typeface="+mn-cs"/>
              </a:rPr>
              <a:t> principles and standards for some components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effectLst/>
                <a:latin typeface="+mn-lt"/>
                <a:ea typeface="+mn-ea"/>
                <a:cs typeface="+mn-cs"/>
              </a:rPr>
              <a:t>Will be </a:t>
            </a:r>
            <a:r>
              <a:rPr lang="en-US" sz="1200" b="0" i="0" u="none" strike="noStrike" kern="1200" baseline="0" dirty="0" err="1" smtClean="0">
                <a:solidFill>
                  <a:schemeClr val="tx1"/>
                </a:solidFill>
                <a:effectLst/>
                <a:latin typeface="+mn-lt"/>
                <a:ea typeface="+mn-ea"/>
                <a:cs typeface="+mn-cs"/>
              </a:rPr>
              <a:t>metioning</a:t>
            </a:r>
            <a:r>
              <a:rPr lang="en-US" sz="1200" b="0" i="0" u="none" strike="noStrike" kern="1200" baseline="0" dirty="0" smtClean="0">
                <a:solidFill>
                  <a:schemeClr val="tx1"/>
                </a:solidFill>
                <a:effectLst/>
                <a:latin typeface="+mn-lt"/>
                <a:ea typeface="+mn-ea"/>
                <a:cs typeface="+mn-cs"/>
              </a:rPr>
              <a:t> them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effectLst/>
                <a:latin typeface="+mn-lt"/>
                <a:ea typeface="+mn-ea"/>
                <a:cs typeface="+mn-cs"/>
              </a:rPr>
              <a:t>Ethical Framework for Climate Services, issued by Climate Services Partnership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baseline="0" dirty="0" smtClean="0">
                <a:solidFill>
                  <a:schemeClr val="tx1"/>
                </a:solidFill>
                <a:effectLst/>
                <a:latin typeface="+mn-lt"/>
                <a:ea typeface="+mn-ea"/>
                <a:cs typeface="+mn-cs"/>
              </a:rPr>
              <a:t>According to this… Providers should consider… Products should be…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 dirty="0" smtClean="0">
                <a:solidFill>
                  <a:schemeClr val="dk1"/>
                </a:solidFill>
              </a:rPr>
              <a:t>We were not aware of IQC activities or recommendations, and we rather built upon experience in</a:t>
            </a:r>
            <a:r>
              <a:rPr lang="es" baseline="0" dirty="0" smtClean="0">
                <a:solidFill>
                  <a:schemeClr val="dk1"/>
                </a:solidFill>
              </a:rPr>
              <a:t> the consortium and upon some identified principles and standards for some of the components. I will be mentioning these when appropriate during the presentation.</a:t>
            </a:r>
            <a:endParaRPr lang="es" dirty="0" smtClean="0">
              <a:solidFill>
                <a:schemeClr val="dk1"/>
              </a:solidFill>
            </a:endParaRPr>
          </a:p>
          <a:p>
            <a:pPr marL="0" lvl="0" indent="0">
              <a:spcBef>
                <a:spcPts val="0"/>
              </a:spcBef>
              <a:buNone/>
            </a:pPr>
            <a:endParaRPr lang="en-US" sz="1200" b="0" i="0" u="none" strike="noStrike" kern="1200" dirty="0" smtClean="0">
              <a:solidFill>
                <a:schemeClr val="tx1"/>
              </a:solidFill>
              <a:effectLst/>
              <a:latin typeface="+mn-lt"/>
              <a:ea typeface="+mn-ea"/>
              <a:cs typeface="+mn-cs"/>
            </a:endParaRPr>
          </a:p>
          <a:p>
            <a:pPr marL="0" lvl="0" indent="0">
              <a:spcBef>
                <a:spcPts val="0"/>
              </a:spcBef>
              <a:buNone/>
            </a:pPr>
            <a:r>
              <a:rPr lang="en-US" sz="1200" b="0" i="0" u="none" strike="noStrike" kern="1200" dirty="0" smtClean="0">
                <a:solidFill>
                  <a:schemeClr val="tx1"/>
                </a:solidFill>
                <a:effectLst/>
                <a:latin typeface="+mn-lt"/>
                <a:ea typeface="+mn-ea"/>
                <a:cs typeface="+mn-cs"/>
              </a:rPr>
              <a:t>One of the most essential frameworks</a:t>
            </a:r>
            <a:r>
              <a:rPr lang="en-US" sz="1200" b="0" i="0" u="none" strike="noStrike" kern="1200" baseline="0" dirty="0" smtClean="0">
                <a:solidFill>
                  <a:schemeClr val="tx1"/>
                </a:solidFill>
                <a:effectLst/>
                <a:latin typeface="+mn-lt"/>
                <a:ea typeface="+mn-ea"/>
                <a:cs typeface="+mn-cs"/>
              </a:rPr>
              <a:t> t</a:t>
            </a:r>
            <a:r>
              <a:rPr lang="en-US" sz="1200" b="0" i="0" u="none" strike="noStrike" kern="1200" dirty="0" smtClean="0">
                <a:solidFill>
                  <a:schemeClr val="tx1"/>
                </a:solidFill>
                <a:effectLst/>
                <a:latin typeface="+mn-lt"/>
                <a:ea typeface="+mn-ea"/>
                <a:cs typeface="+mn-cs"/>
              </a:rPr>
              <a:t>he consortium has taken into account is the Ethical Framework for Climate Services issued by the Climate Services Partnership. According to this, first, the providers should consider the consequences of their actions for those using or being affected by the use of the products, and second, the products should be open to scrutiny and comparison.</a:t>
            </a:r>
            <a:endParaRPr lang="es" dirty="0">
              <a:solidFill>
                <a:schemeClr val="dk1"/>
              </a:solidFill>
            </a:endParaRPr>
          </a:p>
        </p:txBody>
      </p:sp>
    </p:spTree>
    <p:extLst>
      <p:ext uri="{BB962C8B-B14F-4D97-AF65-F5344CB8AC3E}">
        <p14:creationId xmlns:p14="http://schemas.microsoft.com/office/powerpoint/2010/main" val="100395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rtl="0">
              <a:lnSpc>
                <a:spcPct val="115000"/>
              </a:lnSpc>
              <a:spcBef>
                <a:spcPts val="0"/>
              </a:spcBef>
              <a:spcAft>
                <a:spcPts val="1600"/>
              </a:spcAft>
              <a:buNone/>
            </a:pPr>
            <a:r>
              <a:rPr lang="es" dirty="0" smtClean="0">
                <a:solidFill>
                  <a:schemeClr val="dk1"/>
                </a:solidFill>
              </a:rPr>
              <a:t>(1min</a:t>
            </a:r>
            <a:r>
              <a:rPr lang="es" baseline="0" dirty="0" smtClean="0">
                <a:solidFill>
                  <a:schemeClr val="dk1"/>
                </a:solidFill>
              </a:rPr>
              <a:t> 3</a:t>
            </a:r>
            <a:r>
              <a:rPr lang="es" dirty="0" smtClean="0">
                <a:solidFill>
                  <a:schemeClr val="dk1"/>
                </a:solidFill>
              </a:rPr>
              <a:t>0</a:t>
            </a:r>
            <a:r>
              <a:rPr lang="es" baseline="0" dirty="0" smtClean="0">
                <a:solidFill>
                  <a:schemeClr val="dk1"/>
                </a:solidFill>
              </a:rPr>
              <a:t>seg) </a:t>
            </a:r>
          </a:p>
          <a:p>
            <a:pPr marL="0" lvl="0" indent="0" rtl="0">
              <a:lnSpc>
                <a:spcPct val="115000"/>
              </a:lnSpc>
              <a:spcBef>
                <a:spcPts val="0"/>
              </a:spcBef>
              <a:spcAft>
                <a:spcPts val="1600"/>
              </a:spcAft>
              <a:buNone/>
            </a:pPr>
            <a:endParaRPr lang="es" baseline="0" dirty="0" smtClean="0">
              <a:solidFill>
                <a:schemeClr val="dk1"/>
              </a:solidFill>
            </a:endParaRPr>
          </a:p>
          <a:p>
            <a:pPr marL="171450" lvl="0" indent="-171450" rtl="0">
              <a:lnSpc>
                <a:spcPct val="115000"/>
              </a:lnSpc>
              <a:spcBef>
                <a:spcPts val="0"/>
              </a:spcBef>
              <a:spcAft>
                <a:spcPts val="1600"/>
              </a:spcAft>
              <a:buFontTx/>
              <a:buChar char="-"/>
            </a:pPr>
            <a:r>
              <a:rPr lang="es" baseline="0" dirty="0" smtClean="0">
                <a:solidFill>
                  <a:schemeClr val="dk1"/>
                </a:solidFill>
              </a:rPr>
              <a:t>Resulting strategy includes activities from user need ass. </a:t>
            </a:r>
            <a:r>
              <a:rPr lang="es-ES_tradnl" baseline="0" dirty="0" smtClean="0">
                <a:solidFill>
                  <a:schemeClr val="dk1"/>
                </a:solidFill>
              </a:rPr>
              <a:t>T</a:t>
            </a:r>
            <a:r>
              <a:rPr lang="es" baseline="0" dirty="0" smtClean="0">
                <a:solidFill>
                  <a:schemeClr val="dk1"/>
                </a:solidFill>
              </a:rPr>
              <a:t>o dev. </a:t>
            </a:r>
            <a:r>
              <a:rPr lang="es-ES_tradnl" baseline="0" dirty="0" smtClean="0">
                <a:solidFill>
                  <a:schemeClr val="dk1"/>
                </a:solidFill>
              </a:rPr>
              <a:t>O</a:t>
            </a:r>
            <a:r>
              <a:rPr lang="es" baseline="0" dirty="0" smtClean="0">
                <a:solidFill>
                  <a:schemeClr val="dk1"/>
                </a:solidFill>
              </a:rPr>
              <a:t>f software proto.</a:t>
            </a:r>
          </a:p>
          <a:p>
            <a:pPr marL="171450" lvl="0" indent="-171450" rtl="0">
              <a:lnSpc>
                <a:spcPct val="115000"/>
              </a:lnSpc>
              <a:spcBef>
                <a:spcPts val="0"/>
              </a:spcBef>
              <a:spcAft>
                <a:spcPts val="1600"/>
              </a:spcAft>
              <a:buFontTx/>
              <a:buChar char="-"/>
            </a:pPr>
            <a:r>
              <a:rPr lang="es" baseline="0" dirty="0" smtClean="0">
                <a:solidFill>
                  <a:schemeClr val="dk1"/>
                </a:solidFill>
              </a:rPr>
              <a:t>These build upon Three main pillars derived from EF4CS</a:t>
            </a:r>
          </a:p>
          <a:p>
            <a:pPr marL="171450" lvl="0" indent="-171450" rtl="0">
              <a:lnSpc>
                <a:spcPct val="115000"/>
              </a:lnSpc>
              <a:spcBef>
                <a:spcPts val="0"/>
              </a:spcBef>
              <a:spcAft>
                <a:spcPts val="1600"/>
              </a:spcAft>
              <a:buFontTx/>
              <a:buChar char="-"/>
            </a:pPr>
            <a:r>
              <a:rPr lang="es" baseline="0" dirty="0" smtClean="0">
                <a:solidFill>
                  <a:schemeClr val="dk1"/>
                </a:solidFill>
              </a:rPr>
              <a:t>User guidance</a:t>
            </a:r>
          </a:p>
          <a:p>
            <a:pPr marL="171450" lvl="0" indent="-171450" rtl="0">
              <a:lnSpc>
                <a:spcPct val="115000"/>
              </a:lnSpc>
              <a:spcBef>
                <a:spcPts val="0"/>
              </a:spcBef>
              <a:spcAft>
                <a:spcPts val="1600"/>
              </a:spcAft>
              <a:buFontTx/>
              <a:buChar char="-"/>
            </a:pPr>
            <a:r>
              <a:rPr lang="es" baseline="0" dirty="0" smtClean="0">
                <a:solidFill>
                  <a:schemeClr val="dk1"/>
                </a:solidFill>
              </a:rPr>
              <a:t>Estimates of the quality (QA measures), trustworthy</a:t>
            </a:r>
          </a:p>
          <a:p>
            <a:pPr marL="171450" lvl="0" indent="-171450" rtl="0">
              <a:lnSpc>
                <a:spcPct val="115000"/>
              </a:lnSpc>
              <a:spcBef>
                <a:spcPts val="0"/>
              </a:spcBef>
              <a:spcAft>
                <a:spcPts val="1600"/>
              </a:spcAft>
              <a:buFontTx/>
              <a:buChar char="-"/>
            </a:pPr>
            <a:r>
              <a:rPr lang="es" baseline="0" dirty="0" smtClean="0">
                <a:solidFill>
                  <a:schemeClr val="dk1"/>
                </a:solidFill>
              </a:rPr>
              <a:t>Provenance info. </a:t>
            </a:r>
            <a:r>
              <a:rPr lang="es" baseline="0" dirty="0" smtClean="0">
                <a:solidFill>
                  <a:schemeClr val="dk1"/>
                </a:solidFill>
                <a:sym typeface="Wingdings" panose="05000000000000000000" pitchFamily="2" charset="2"/>
              </a:rPr>
              <a:t> user guidance + product inspection and comparision</a:t>
            </a:r>
          </a:p>
          <a:p>
            <a:pPr marL="171450" lvl="0" indent="-171450" rtl="0">
              <a:lnSpc>
                <a:spcPct val="115000"/>
              </a:lnSpc>
              <a:spcBef>
                <a:spcPts val="0"/>
              </a:spcBef>
              <a:spcAft>
                <a:spcPts val="1600"/>
              </a:spcAft>
              <a:buFontTx/>
              <a:buChar char="-"/>
            </a:pPr>
            <a:r>
              <a:rPr lang="es" baseline="0" dirty="0" smtClean="0">
                <a:solidFill>
                  <a:schemeClr val="dk1"/>
                </a:solidFill>
                <a:sym typeface="Wingdings" panose="05000000000000000000" pitchFamily="2" charset="2"/>
              </a:rPr>
              <a:t>Only way for C3S to minimie issues and build trust</a:t>
            </a:r>
          </a:p>
          <a:p>
            <a:pPr marL="171450" lvl="0" indent="-171450" rtl="0">
              <a:lnSpc>
                <a:spcPct val="115000"/>
              </a:lnSpc>
              <a:spcBef>
                <a:spcPts val="0"/>
              </a:spcBef>
              <a:spcAft>
                <a:spcPts val="1600"/>
              </a:spcAft>
              <a:buFontTx/>
              <a:buChar char="-"/>
            </a:pPr>
            <a:r>
              <a:rPr lang="es" baseline="0" dirty="0" smtClean="0">
                <a:solidFill>
                  <a:schemeClr val="dk1"/>
                </a:solidFill>
                <a:sym typeface="Wingdings" panose="05000000000000000000" pitchFamily="2" charset="2"/>
              </a:rPr>
              <a:t>Now go through each of the aspects of the EQC strategy. Scientific assessment</a:t>
            </a:r>
          </a:p>
          <a:p>
            <a:pPr marL="171450" lvl="0" indent="-171450" rtl="0">
              <a:lnSpc>
                <a:spcPct val="115000"/>
              </a:lnSpc>
              <a:spcBef>
                <a:spcPts val="0"/>
              </a:spcBef>
              <a:spcAft>
                <a:spcPts val="1600"/>
              </a:spcAft>
              <a:buFontTx/>
              <a:buChar char="-"/>
            </a:pPr>
            <a:endParaRPr lang="es" baseline="0" dirty="0" smtClean="0">
              <a:solidFill>
                <a:schemeClr val="dk1"/>
              </a:solidFill>
            </a:endParaRPr>
          </a:p>
          <a:p>
            <a:pPr marL="0" lvl="0" indent="0" rtl="0">
              <a:lnSpc>
                <a:spcPct val="115000"/>
              </a:lnSpc>
              <a:spcBef>
                <a:spcPts val="0"/>
              </a:spcBef>
              <a:spcAft>
                <a:spcPts val="1600"/>
              </a:spcAft>
              <a:buNone/>
            </a:pPr>
            <a:r>
              <a:rPr lang="es" dirty="0" smtClean="0">
                <a:solidFill>
                  <a:schemeClr val="dk1"/>
                </a:solidFill>
              </a:rPr>
              <a:t>The resulting strategy is multi-faceted and comprehensive, including activities from assessment</a:t>
            </a:r>
            <a:r>
              <a:rPr lang="es" baseline="0" dirty="0" smtClean="0">
                <a:solidFill>
                  <a:schemeClr val="dk1"/>
                </a:solidFill>
              </a:rPr>
              <a:t> of user needs to development of a software prototype. All of these activities build upon three main pillars derived from the Ethical Framework for Climate Services: first, </a:t>
            </a:r>
            <a:r>
              <a:rPr lang="es" dirty="0" smtClean="0">
                <a:solidFill>
                  <a:schemeClr val="dk1"/>
                </a:solidFill>
              </a:rPr>
              <a:t>providing user guidance for the user to select the correct product; second,</a:t>
            </a:r>
            <a:r>
              <a:rPr lang="es" baseline="0" dirty="0" smtClean="0">
                <a:solidFill>
                  <a:schemeClr val="dk1"/>
                </a:solidFill>
              </a:rPr>
              <a:t> </a:t>
            </a:r>
            <a:r>
              <a:rPr lang="es" dirty="0" smtClean="0">
                <a:solidFill>
                  <a:schemeClr val="dk1"/>
                </a:solidFill>
              </a:rPr>
              <a:t>estimates of the quality of the products, or QA measures, for the user to know how trustworthy a product is; and finally provenance information, which by one side contributes to user guidance and by the other side</a:t>
            </a:r>
            <a:r>
              <a:rPr lang="es" baseline="0" dirty="0" smtClean="0">
                <a:solidFill>
                  <a:schemeClr val="dk1"/>
                </a:solidFill>
              </a:rPr>
              <a:t> </a:t>
            </a:r>
            <a:r>
              <a:rPr lang="es" dirty="0" smtClean="0">
                <a:solidFill>
                  <a:schemeClr val="dk1"/>
                </a:solidFill>
              </a:rPr>
              <a:t>allows for product inspection and comparison.</a:t>
            </a:r>
          </a:p>
          <a:p>
            <a:pPr marL="0" lvl="0" indent="0" rtl="0">
              <a:lnSpc>
                <a:spcPct val="115000"/>
              </a:lnSpc>
              <a:spcBef>
                <a:spcPts val="0"/>
              </a:spcBef>
              <a:spcAft>
                <a:spcPts val="1600"/>
              </a:spcAft>
              <a:buNone/>
            </a:pPr>
            <a:endParaRPr lang="es" dirty="0" smtClean="0">
              <a:solidFill>
                <a:schemeClr val="dk1"/>
              </a:solidFill>
            </a:endParaRPr>
          </a:p>
          <a:p>
            <a:pPr marL="0" lvl="0" indent="0" rtl="0">
              <a:lnSpc>
                <a:spcPct val="115000"/>
              </a:lnSpc>
              <a:spcBef>
                <a:spcPts val="0"/>
              </a:spcBef>
              <a:spcAft>
                <a:spcPts val="1600"/>
              </a:spcAft>
              <a:buNone/>
            </a:pPr>
            <a:r>
              <a:rPr lang="es" dirty="0" smtClean="0">
                <a:solidFill>
                  <a:schemeClr val="dk1"/>
                </a:solidFill>
              </a:rPr>
              <a:t>These three ingredients are the only way for C3S to minimize issues and build trust in the offered service.</a:t>
            </a:r>
          </a:p>
          <a:p>
            <a:pPr marL="0" lvl="0" indent="0" rtl="0">
              <a:lnSpc>
                <a:spcPct val="115000"/>
              </a:lnSpc>
              <a:spcBef>
                <a:spcPts val="0"/>
              </a:spcBef>
              <a:spcAft>
                <a:spcPts val="1600"/>
              </a:spcAft>
              <a:buNone/>
            </a:pPr>
            <a:endParaRPr lang="es" dirty="0" smtClean="0">
              <a:solidFill>
                <a:schemeClr val="dk1"/>
              </a:solidFill>
            </a:endParaRPr>
          </a:p>
          <a:p>
            <a:pPr marL="0" lvl="0" indent="0" rtl="0">
              <a:lnSpc>
                <a:spcPct val="115000"/>
              </a:lnSpc>
              <a:spcBef>
                <a:spcPts val="0"/>
              </a:spcBef>
              <a:spcAft>
                <a:spcPts val="1600"/>
              </a:spcAft>
              <a:buNone/>
            </a:pPr>
            <a:r>
              <a:rPr lang="es" dirty="0" smtClean="0">
                <a:solidFill>
                  <a:schemeClr val="dk1"/>
                </a:solidFill>
              </a:rPr>
              <a:t>I will now briefly go through</a:t>
            </a:r>
            <a:r>
              <a:rPr lang="es" baseline="0" dirty="0" smtClean="0">
                <a:solidFill>
                  <a:schemeClr val="dk1"/>
                </a:solidFill>
              </a:rPr>
              <a:t> each of the aspects of the EQC strategy we are developing.</a:t>
            </a:r>
            <a:endParaRPr lang="es" dirty="0">
              <a:solidFill>
                <a:schemeClr val="dk1"/>
              </a:solidFill>
            </a:endParaRPr>
          </a:p>
        </p:txBody>
      </p:sp>
    </p:spTree>
    <p:extLst>
      <p:ext uri="{BB962C8B-B14F-4D97-AF65-F5344CB8AC3E}">
        <p14:creationId xmlns:p14="http://schemas.microsoft.com/office/powerpoint/2010/main" val="570426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spcBef>
                <a:spcPts val="0"/>
              </a:spcBef>
              <a:buNone/>
            </a:pPr>
            <a:r>
              <a:rPr lang="es" dirty="0" smtClean="0">
                <a:solidFill>
                  <a:schemeClr val="dk1"/>
                </a:solidFill>
              </a:rPr>
              <a:t>(1min 30seg)</a:t>
            </a:r>
          </a:p>
          <a:p>
            <a:pPr marL="0" lvl="0" indent="0">
              <a:spcBef>
                <a:spcPts val="0"/>
              </a:spcBef>
              <a:buNone/>
            </a:pPr>
            <a:endParaRPr lang="es" dirty="0" smtClean="0">
              <a:solidFill>
                <a:schemeClr val="dk1"/>
              </a:solidFill>
            </a:endParaRPr>
          </a:p>
          <a:p>
            <a:pPr marL="0" lvl="0" indent="0">
              <a:spcBef>
                <a:spcPts val="0"/>
              </a:spcBef>
              <a:buNone/>
            </a:pPr>
            <a:r>
              <a:rPr lang="es" dirty="0" smtClean="0">
                <a:solidFill>
                  <a:schemeClr val="dk1"/>
                </a:solidFill>
              </a:rPr>
              <a:t>The scientific assessment includes the definition of the forecast quality measures needed to quantify</a:t>
            </a:r>
            <a:r>
              <a:rPr lang="es" baseline="0" dirty="0" smtClean="0">
                <a:solidFill>
                  <a:schemeClr val="dk1"/>
                </a:solidFill>
              </a:rPr>
              <a:t> the different aspects of the forecast quality, for the different forecast types available.</a:t>
            </a:r>
          </a:p>
          <a:p>
            <a:pPr marL="0" lvl="0" indent="0">
              <a:spcBef>
                <a:spcPts val="0"/>
              </a:spcBef>
              <a:buNone/>
            </a:pPr>
            <a:endParaRPr lang="es" baseline="0" dirty="0" smtClean="0">
              <a:solidFill>
                <a:schemeClr val="dk1"/>
              </a:solidFill>
            </a:endParaRPr>
          </a:p>
          <a:p>
            <a:pPr marL="0" lvl="0" indent="0">
              <a:spcBef>
                <a:spcPts val="0"/>
              </a:spcBef>
              <a:buNone/>
            </a:pPr>
            <a:r>
              <a:rPr lang="es" baseline="0" dirty="0" smtClean="0">
                <a:solidFill>
                  <a:schemeClr val="dk1"/>
                </a:solidFill>
              </a:rPr>
              <a:t>Once these measures have been defined or identified, high-level rhethoric questions have been formulated for the user to understand the meaning or value of the quality measures. For example “How good are the forecasts?” “How reliable are they?” “How difficult to forecast is the situation?”</a:t>
            </a:r>
          </a:p>
          <a:p>
            <a:pPr marL="0" lvl="0" indent="0">
              <a:spcBef>
                <a:spcPts val="0"/>
              </a:spcBef>
              <a:buNone/>
            </a:pPr>
            <a:endParaRPr lang="es" baseline="0" dirty="0" smtClean="0">
              <a:solidFill>
                <a:schemeClr val="dk1"/>
              </a:solidFill>
            </a:endParaRPr>
          </a:p>
          <a:p>
            <a:pPr marL="0" lvl="0" indent="0">
              <a:spcBef>
                <a:spcPts val="0"/>
              </a:spcBef>
              <a:buNone/>
            </a:pPr>
            <a:r>
              <a:rPr lang="es" baseline="0" dirty="0" smtClean="0">
                <a:solidFill>
                  <a:schemeClr val="dk1"/>
                </a:solidFill>
              </a:rPr>
              <a:t>Other work done here is the identification of sources of uncertainty in seasonal forecasting as well as methods to quantify it.</a:t>
            </a:r>
          </a:p>
          <a:p>
            <a:pPr marL="0" lvl="0" indent="0">
              <a:spcBef>
                <a:spcPts val="0"/>
              </a:spcBef>
              <a:buNone/>
            </a:pPr>
            <a:endParaRPr lang="es" baseline="0" dirty="0" smtClean="0">
              <a:solidFill>
                <a:schemeClr val="dk1"/>
              </a:solidFill>
            </a:endParaRPr>
          </a:p>
          <a:p>
            <a:pPr marL="0" lvl="0" indent="0">
              <a:spcBef>
                <a:spcPts val="0"/>
              </a:spcBef>
              <a:buNone/>
            </a:pPr>
            <a:r>
              <a:rPr lang="es" baseline="0" dirty="0" smtClean="0">
                <a:solidFill>
                  <a:schemeClr val="dk1"/>
                </a:solidFill>
              </a:rPr>
              <a:t>Finally, graphical products to represent the EQC information have been collected and suggested.</a:t>
            </a:r>
            <a:endParaRPr lang="es" dirty="0">
              <a:solidFill>
                <a:schemeClr val="dk1"/>
              </a:solidFill>
            </a:endParaRPr>
          </a:p>
        </p:txBody>
      </p:sp>
    </p:spTree>
    <p:extLst>
      <p:ext uri="{BB962C8B-B14F-4D97-AF65-F5344CB8AC3E}">
        <p14:creationId xmlns:p14="http://schemas.microsoft.com/office/powerpoint/2010/main" val="348454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0909571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3435339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3947785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SC2017-Fir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ángulo 9"/>
          <p:cNvSpPr/>
          <p:nvPr userDrawn="1"/>
        </p:nvSpPr>
        <p:spPr>
          <a:xfrm>
            <a:off x="4064000" y="6095688"/>
            <a:ext cx="8128000" cy="48753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sp>
        <p:nvSpPr>
          <p:cNvPr id="2" name="Title 1"/>
          <p:cNvSpPr>
            <a:spLocks noGrp="1"/>
          </p:cNvSpPr>
          <p:nvPr>
            <p:ph type="ctrTitle"/>
          </p:nvPr>
        </p:nvSpPr>
        <p:spPr>
          <a:xfrm>
            <a:off x="4963890" y="1631730"/>
            <a:ext cx="6702593" cy="2998826"/>
          </a:xfrm>
          <a:prstGeom prst="rect">
            <a:avLst/>
          </a:prstGeom>
        </p:spPr>
        <p:txBody>
          <a:bodyPr anchor="ctr">
            <a:normAutofit/>
          </a:bodyPr>
          <a:lstStyle>
            <a:lvl1pPr algn="l">
              <a:defRPr sz="5200" b="1">
                <a:solidFill>
                  <a:srgbClr val="004890"/>
                </a:solidFill>
                <a:latin typeface="+mn-lt"/>
              </a:defRPr>
            </a:lvl1pPr>
          </a:lstStyle>
          <a:p>
            <a:r>
              <a:rPr lang="es-ES" dirty="0" smtClean="0"/>
              <a:t>Haga clic para modificar el estilo de título del patrón</a:t>
            </a:r>
            <a:endParaRPr lang="en-US" dirty="0"/>
          </a:p>
        </p:txBody>
      </p:sp>
      <p:sp>
        <p:nvSpPr>
          <p:cNvPr id="3" name="Subtitle 2"/>
          <p:cNvSpPr>
            <a:spLocks noGrp="1"/>
          </p:cNvSpPr>
          <p:nvPr>
            <p:ph type="subTitle" idx="1" hasCustomPrompt="1"/>
          </p:nvPr>
        </p:nvSpPr>
        <p:spPr>
          <a:xfrm>
            <a:off x="4963890" y="4900141"/>
            <a:ext cx="6702593" cy="822742"/>
          </a:xfrm>
          <a:prstGeom prst="rect">
            <a:avLst/>
          </a:prstGeom>
          <a:noFill/>
          <a:effectLst/>
        </p:spPr>
        <p:txBody>
          <a:bodyPr anchor="ctr">
            <a:noAutofit/>
          </a:bodyPr>
          <a:lstStyle>
            <a:lvl1pPr marL="0" indent="0" algn="l">
              <a:buNone/>
              <a:defRPr sz="3200">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a:t>
            </a:r>
            <a:r>
              <a:rPr lang="es-ES" dirty="0" err="1" smtClean="0"/>
              <a:t>click</a:t>
            </a:r>
            <a:r>
              <a:rPr lang="es-ES" dirty="0" smtClean="0"/>
              <a:t> aquí para modificar el subtítulo</a:t>
            </a:r>
          </a:p>
        </p:txBody>
      </p:sp>
      <p:sp>
        <p:nvSpPr>
          <p:cNvPr id="13" name="Rectángulo 12"/>
          <p:cNvSpPr/>
          <p:nvPr userDrawn="1"/>
        </p:nvSpPr>
        <p:spPr>
          <a:xfrm>
            <a:off x="1" y="6095688"/>
            <a:ext cx="4064000" cy="487533"/>
          </a:xfrm>
          <a:prstGeom prst="rect">
            <a:avLst/>
          </a:prstGeom>
          <a:solidFill>
            <a:srgbClr val="00489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chemeClr val="bg1"/>
              </a:solidFill>
            </a:endParaRPr>
          </a:p>
        </p:txBody>
      </p:sp>
      <p:sp>
        <p:nvSpPr>
          <p:cNvPr id="15" name="Marcador de texto 14"/>
          <p:cNvSpPr>
            <a:spLocks noGrp="1"/>
          </p:cNvSpPr>
          <p:nvPr>
            <p:ph type="body" sz="quarter" idx="10" hasCustomPrompt="1"/>
          </p:nvPr>
        </p:nvSpPr>
        <p:spPr>
          <a:xfrm>
            <a:off x="325969" y="6095688"/>
            <a:ext cx="3255433" cy="487533"/>
          </a:xfrm>
          <a:prstGeom prst="rect">
            <a:avLst/>
          </a:prstGeom>
        </p:spPr>
        <p:txBody>
          <a:bodyPr anchor="ctr"/>
          <a:lstStyle>
            <a:lvl1pPr marL="0" indent="0" algn="ctr">
              <a:buNone/>
              <a:defRPr>
                <a:solidFill>
                  <a:schemeClr val="bg1"/>
                </a:solidFill>
              </a:defRPr>
            </a:lvl1pPr>
          </a:lstStyle>
          <a:p>
            <a:pPr lvl="0"/>
            <a:r>
              <a:rPr lang="es-ES" dirty="0" err="1" smtClean="0"/>
              <a:t>day</a:t>
            </a:r>
            <a:r>
              <a:rPr lang="es-ES" dirty="0" smtClean="0"/>
              <a:t>/</a:t>
            </a:r>
            <a:r>
              <a:rPr lang="es-ES" dirty="0" err="1" smtClean="0"/>
              <a:t>month</a:t>
            </a:r>
            <a:r>
              <a:rPr lang="es-ES" dirty="0" smtClean="0"/>
              <a:t>/</a:t>
            </a:r>
            <a:r>
              <a:rPr lang="es-ES" dirty="0" err="1" smtClean="0"/>
              <a:t>year</a:t>
            </a:r>
            <a:endParaRPr lang="es-ES" dirty="0"/>
          </a:p>
        </p:txBody>
      </p:sp>
      <p:sp>
        <p:nvSpPr>
          <p:cNvPr id="17" name="Marcador de texto 16"/>
          <p:cNvSpPr>
            <a:spLocks noGrp="1"/>
          </p:cNvSpPr>
          <p:nvPr>
            <p:ph type="body" sz="quarter" idx="11" hasCustomPrompt="1"/>
          </p:nvPr>
        </p:nvSpPr>
        <p:spPr>
          <a:xfrm>
            <a:off x="4963889" y="6095687"/>
            <a:ext cx="6702595" cy="487533"/>
          </a:xfrm>
          <a:prstGeom prst="rect">
            <a:avLst/>
          </a:prstGeom>
        </p:spPr>
        <p:txBody>
          <a:bodyPr anchor="ctr"/>
          <a:lstStyle>
            <a:lvl1pPr marL="0" indent="0" algn="l">
              <a:buNone/>
              <a:defRPr>
                <a:solidFill>
                  <a:srgbClr val="004890"/>
                </a:solidFill>
              </a:defRPr>
            </a:lvl1pPr>
          </a:lstStyle>
          <a:p>
            <a:pPr lvl="0"/>
            <a:r>
              <a:rPr lang="es-ES" dirty="0" err="1" smtClean="0"/>
              <a:t>Venue</a:t>
            </a:r>
            <a:endParaRPr lang="es-ES" dirty="0"/>
          </a:p>
        </p:txBody>
      </p:sp>
    </p:spTree>
    <p:extLst>
      <p:ext uri="{BB962C8B-B14F-4D97-AF65-F5344CB8AC3E}">
        <p14:creationId xmlns:p14="http://schemas.microsoft.com/office/powerpoint/2010/main" val="16229724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SC2017-Generic">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619737" y="217896"/>
            <a:ext cx="10972797" cy="838397"/>
          </a:xfrm>
          <a:prstGeom prst="rect">
            <a:avLst/>
          </a:prstGeom>
        </p:spPr>
        <p:txBody>
          <a:bodyPr vert="horz" lIns="91440" tIns="45720" rIns="91440" bIns="45720" rtlCol="0" anchor="ctr">
            <a:noAutofit/>
          </a:bodyPr>
          <a:lstStyle>
            <a:lvl1pPr algn="ctr">
              <a:defRPr sz="3500" b="1"/>
            </a:lvl1pPr>
          </a:lstStyle>
          <a:p>
            <a:r>
              <a:rPr lang="es-ES" dirty="0" smtClean="0"/>
              <a:t>Haga clic para modificar el estilo de título del patrón</a:t>
            </a:r>
            <a:endParaRPr lang="en-US" dirty="0"/>
          </a:p>
        </p:txBody>
      </p:sp>
      <p:sp>
        <p:nvSpPr>
          <p:cNvPr id="7" name="Text Placeholder 2"/>
          <p:cNvSpPr>
            <a:spLocks noGrp="1"/>
          </p:cNvSpPr>
          <p:nvPr>
            <p:ph idx="1"/>
          </p:nvPr>
        </p:nvSpPr>
        <p:spPr>
          <a:xfrm>
            <a:off x="619737" y="1215072"/>
            <a:ext cx="10972797" cy="4833258"/>
          </a:xfrm>
          <a:prstGeom prst="rect">
            <a:avLst/>
          </a:prstGeom>
        </p:spPr>
        <p:txBody>
          <a:bodyPr vert="horz" lIns="91440" tIns="45720" rIns="91440" bIns="45720" rtlCol="0">
            <a:normAutofit/>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6946" y="6232144"/>
            <a:ext cx="2501900" cy="457200"/>
          </a:xfrm>
          <a:prstGeom prst="rect">
            <a:avLst/>
          </a:prstGeom>
        </p:spPr>
      </p:pic>
      <p:sp>
        <p:nvSpPr>
          <p:cNvPr id="5" name="Slide Number Placeholder 5"/>
          <p:cNvSpPr>
            <a:spLocks noGrp="1"/>
          </p:cNvSpPr>
          <p:nvPr>
            <p:ph type="sldNum" sz="quarter" idx="12"/>
          </p:nvPr>
        </p:nvSpPr>
        <p:spPr>
          <a:xfrm>
            <a:off x="8610600" y="6356350"/>
            <a:ext cx="2743200" cy="365125"/>
          </a:xfr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8789420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SC2017-Last">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p:cNvSpPr txBox="1"/>
          <p:nvPr userDrawn="1"/>
        </p:nvSpPr>
        <p:spPr>
          <a:xfrm>
            <a:off x="2654968" y="2486933"/>
            <a:ext cx="6882067" cy="1200329"/>
          </a:xfrm>
          <a:prstGeom prst="rect">
            <a:avLst/>
          </a:prstGeom>
          <a:effectLst>
            <a:outerShdw blurRad="127000" algn="ctr" rotWithShape="0">
              <a:schemeClr val="accent1">
                <a:lumMod val="50000"/>
                <a:alpha val="85000"/>
              </a:schemeClr>
            </a:outerShdw>
          </a:effectLst>
        </p:spPr>
        <p:txBody>
          <a:bodyPr wrap="square" rtlCol="0" anchor="ctr">
            <a:spAutoFit/>
          </a:bodyPr>
          <a:lstStyle/>
          <a:p>
            <a:pPr algn="ctr"/>
            <a:r>
              <a:rPr lang="es-ES" sz="7200" dirty="0" smtClean="0">
                <a:solidFill>
                  <a:schemeClr val="bg1"/>
                </a:solidFill>
              </a:rPr>
              <a:t>THANK YOU!</a:t>
            </a:r>
            <a:endParaRPr lang="es-ES" sz="7200" dirty="0">
              <a:solidFill>
                <a:schemeClr val="bg1"/>
              </a:solidFill>
            </a:endParaRPr>
          </a:p>
        </p:txBody>
      </p:sp>
      <p:sp>
        <p:nvSpPr>
          <p:cNvPr id="5" name="CuadroTexto 4"/>
          <p:cNvSpPr txBox="1"/>
          <p:nvPr userDrawn="1"/>
        </p:nvSpPr>
        <p:spPr>
          <a:xfrm>
            <a:off x="4480134" y="5866000"/>
            <a:ext cx="3210535" cy="646331"/>
          </a:xfrm>
          <a:prstGeom prst="rect">
            <a:avLst/>
          </a:prstGeom>
          <a:noFill/>
          <a:effectLst>
            <a:outerShdw blurRad="127000" algn="ctr" rotWithShape="0">
              <a:schemeClr val="accent1">
                <a:lumMod val="50000"/>
                <a:alpha val="85000"/>
              </a:schemeClr>
            </a:outerShdw>
          </a:effectLst>
        </p:spPr>
        <p:txBody>
          <a:bodyPr wrap="square" rtlCol="0" anchor="ctr">
            <a:spAutoFit/>
          </a:bodyPr>
          <a:lstStyle/>
          <a:p>
            <a:pPr algn="ctr"/>
            <a:r>
              <a:rPr lang="es-ES" sz="3600" dirty="0" smtClean="0">
                <a:solidFill>
                  <a:schemeClr val="bg1"/>
                </a:solidFill>
              </a:rPr>
              <a:t>www.bsc.es</a:t>
            </a:r>
            <a:endParaRPr lang="es-ES" sz="3600" dirty="0">
              <a:solidFill>
                <a:schemeClr val="bg1"/>
              </a:solidFill>
            </a:endParaRPr>
          </a:p>
        </p:txBody>
      </p:sp>
      <p:sp>
        <p:nvSpPr>
          <p:cNvPr id="2" name="Título 1"/>
          <p:cNvSpPr>
            <a:spLocks noGrp="1"/>
          </p:cNvSpPr>
          <p:nvPr>
            <p:ph type="title" hasCustomPrompt="1"/>
          </p:nvPr>
        </p:nvSpPr>
        <p:spPr>
          <a:xfrm>
            <a:off x="1213759" y="4101711"/>
            <a:ext cx="9764485" cy="688936"/>
          </a:xfrm>
          <a:prstGeom prst="rect">
            <a:avLst/>
          </a:prstGeom>
        </p:spPr>
        <p:txBody>
          <a:bodyPr/>
          <a:lstStyle>
            <a:lvl1pPr algn="ctr">
              <a:defRPr sz="3600">
                <a:solidFill>
                  <a:schemeClr val="bg1"/>
                </a:solidFill>
              </a:defRPr>
            </a:lvl1pPr>
          </a:lstStyle>
          <a:p>
            <a:r>
              <a:rPr lang="es-ES" dirty="0" smtClean="0"/>
              <a:t>YOUR-EMAIL@bsc.es</a:t>
            </a:r>
            <a:endParaRPr lang="es-ES" dirty="0"/>
          </a:p>
        </p:txBody>
      </p:sp>
    </p:spTree>
    <p:extLst>
      <p:ext uri="{BB962C8B-B14F-4D97-AF65-F5344CB8AC3E}">
        <p14:creationId xmlns:p14="http://schemas.microsoft.com/office/powerpoint/2010/main" val="4070562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6735648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6225739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970403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8263085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395818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39432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4219498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7558406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328564501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5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1.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2.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3.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4.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5.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hyperlink" Target="https://drive.google.com/file/d/15VBG5jRS6f2apkkRjHYwFHC4uDv96nBJ/view?usp=sharing"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4.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9.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0.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5.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1.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nicolau.manubens@bsc.es" TargetMode="External"/><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png"/><Relationship Id="rId3" Type="http://schemas.openxmlformats.org/officeDocument/2006/relationships/notesSlide" Target="../notesSlides/notesSlide6.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7.png"/><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8.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060166" y="0"/>
            <a:ext cx="8131834" cy="6858000"/>
          </a:xfrm>
          <a:prstGeom prst="rect">
            <a:avLst/>
          </a:prstGeom>
          <a:gradFill flip="none" rotWithShape="1">
            <a:gsLst>
              <a:gs pos="0">
                <a:schemeClr val="accent1">
                  <a:lumMod val="5000"/>
                  <a:lumOff val="95000"/>
                  <a:alpha val="26000"/>
                </a:schemeClr>
              </a:gs>
              <a:gs pos="68000">
                <a:schemeClr val="bg1"/>
              </a:gs>
            </a:gsLst>
            <a:lin ang="16200000" scaled="1"/>
            <a:tileRect/>
          </a:gradFill>
        </p:spPr>
        <p:txBody>
          <a:bodyPr wrap="square" rtlCol="0">
            <a:spAutoFit/>
          </a:bodyPr>
          <a:lstStyle/>
          <a:p>
            <a:endParaRPr lang="es-ES_tradnl" dirty="0"/>
          </a:p>
        </p:txBody>
      </p:sp>
      <p:sp>
        <p:nvSpPr>
          <p:cNvPr id="4" name="Título 3"/>
          <p:cNvSpPr>
            <a:spLocks noGrp="1"/>
          </p:cNvSpPr>
          <p:nvPr>
            <p:ph type="ctrTitle"/>
          </p:nvPr>
        </p:nvSpPr>
        <p:spPr>
          <a:xfrm>
            <a:off x="4278521" y="1631730"/>
            <a:ext cx="7712015" cy="2998826"/>
          </a:xfrm>
        </p:spPr>
        <p:txBody>
          <a:bodyPr>
            <a:noAutofit/>
          </a:bodyPr>
          <a:lstStyle/>
          <a:p>
            <a:pPr algn="ctr"/>
            <a:r>
              <a:rPr lang="es-ES" sz="5400" dirty="0" err="1" smtClean="0"/>
              <a:t>Evaluation</a:t>
            </a:r>
            <a:r>
              <a:rPr lang="es-ES" sz="5400" dirty="0" smtClean="0"/>
              <a:t> and </a:t>
            </a:r>
            <a:r>
              <a:rPr lang="es-ES" sz="5400" dirty="0" err="1" smtClean="0"/>
              <a:t>Quality</a:t>
            </a:r>
            <a:r>
              <a:rPr lang="es-ES" sz="5400" dirty="0" smtClean="0"/>
              <a:t> Control </a:t>
            </a:r>
            <a:r>
              <a:rPr lang="es-ES" sz="5400" dirty="0" err="1" smtClean="0"/>
              <a:t>for</a:t>
            </a:r>
            <a:r>
              <a:rPr lang="es-ES" sz="5400" dirty="0" smtClean="0"/>
              <a:t> </a:t>
            </a:r>
            <a:r>
              <a:rPr lang="es-ES" sz="5400" dirty="0" err="1"/>
              <a:t>t</a:t>
            </a:r>
            <a:r>
              <a:rPr lang="es-ES" sz="5400" dirty="0" err="1" smtClean="0"/>
              <a:t>he</a:t>
            </a:r>
            <a:r>
              <a:rPr lang="es-ES" sz="5400" dirty="0" smtClean="0"/>
              <a:t> </a:t>
            </a:r>
            <a:r>
              <a:rPr lang="es-ES" sz="5400" dirty="0" err="1" smtClean="0"/>
              <a:t>Copernicus</a:t>
            </a:r>
            <a:r>
              <a:rPr lang="es-ES" sz="5400" dirty="0" smtClean="0"/>
              <a:t> </a:t>
            </a:r>
            <a:r>
              <a:rPr lang="es-ES" sz="5400" dirty="0" err="1" smtClean="0"/>
              <a:t>Seasonal</a:t>
            </a:r>
            <a:r>
              <a:rPr lang="es-ES" sz="5400" dirty="0" smtClean="0"/>
              <a:t> </a:t>
            </a:r>
            <a:r>
              <a:rPr lang="es-ES" sz="5400" dirty="0" err="1" smtClean="0"/>
              <a:t>Forecast</a:t>
            </a:r>
            <a:r>
              <a:rPr lang="es-ES" sz="5400" dirty="0" smtClean="0"/>
              <a:t> </a:t>
            </a:r>
            <a:r>
              <a:rPr lang="es-ES" sz="5400" dirty="0" err="1" smtClean="0"/>
              <a:t>Systems</a:t>
            </a:r>
            <a:endParaRPr lang="es-ES" sz="5400" dirty="0"/>
          </a:p>
        </p:txBody>
      </p:sp>
      <p:sp>
        <p:nvSpPr>
          <p:cNvPr id="5" name="Subtítulo 4"/>
          <p:cNvSpPr>
            <a:spLocks noGrp="1"/>
          </p:cNvSpPr>
          <p:nvPr>
            <p:ph type="subTitle" idx="1"/>
          </p:nvPr>
        </p:nvSpPr>
        <p:spPr>
          <a:xfrm>
            <a:off x="4315890" y="4216400"/>
            <a:ext cx="6702593" cy="1696720"/>
          </a:xfrm>
        </p:spPr>
        <p:txBody>
          <a:bodyPr/>
          <a:lstStyle/>
          <a:p>
            <a:pPr>
              <a:lnSpc>
                <a:spcPct val="100000"/>
              </a:lnSpc>
            </a:pPr>
            <a:r>
              <a:rPr lang="es-ES" dirty="0"/>
              <a:t>Nicolau</a:t>
            </a:r>
            <a:r>
              <a:rPr lang="es-ES" dirty="0" smtClean="0"/>
              <a:t> </a:t>
            </a:r>
            <a:r>
              <a:rPr lang="es-ES" dirty="0" err="1" smtClean="0"/>
              <a:t>Manubens</a:t>
            </a:r>
            <a:r>
              <a:rPr lang="es-ES" sz="2400" dirty="0" smtClean="0"/>
              <a:t/>
            </a:r>
            <a:br>
              <a:rPr lang="es-ES" sz="2400" dirty="0" smtClean="0"/>
            </a:br>
            <a:r>
              <a:rPr lang="es-ES" sz="2400" dirty="0" err="1" smtClean="0"/>
              <a:t>Computer</a:t>
            </a:r>
            <a:r>
              <a:rPr lang="es-ES" sz="2400" dirty="0" smtClean="0"/>
              <a:t> </a:t>
            </a:r>
            <a:r>
              <a:rPr lang="es-ES" sz="2400" dirty="0" err="1" smtClean="0"/>
              <a:t>Scientist</a:t>
            </a:r>
            <a:r>
              <a:rPr lang="es-ES" sz="2400" dirty="0" smtClean="0"/>
              <a:t/>
            </a:r>
            <a:br>
              <a:rPr lang="es-ES" sz="2400" dirty="0" smtClean="0"/>
            </a:br>
            <a:r>
              <a:rPr lang="es-ES" sz="2400" dirty="0" smtClean="0"/>
              <a:t>Barcelona </a:t>
            </a:r>
            <a:r>
              <a:rPr lang="es-ES" sz="2400" dirty="0" err="1" smtClean="0"/>
              <a:t>Supercomputing</a:t>
            </a:r>
            <a:r>
              <a:rPr lang="es-ES" sz="2400" dirty="0" smtClean="0"/>
              <a:t> Center</a:t>
            </a:r>
            <a:br>
              <a:rPr lang="es-ES" sz="2400" dirty="0" smtClean="0"/>
            </a:br>
            <a:r>
              <a:rPr lang="es-ES" sz="2400" dirty="0" smtClean="0"/>
              <a:t>nicolau.manubens@bsc.es</a:t>
            </a:r>
            <a:endParaRPr lang="es-ES" sz="2400" dirty="0"/>
          </a:p>
        </p:txBody>
      </p:sp>
      <p:sp>
        <p:nvSpPr>
          <p:cNvPr id="2" name="Marcador de texto 1"/>
          <p:cNvSpPr>
            <a:spLocks noGrp="1"/>
          </p:cNvSpPr>
          <p:nvPr>
            <p:ph type="body" sz="quarter" idx="10"/>
          </p:nvPr>
        </p:nvSpPr>
        <p:spPr/>
        <p:txBody>
          <a:bodyPr/>
          <a:lstStyle/>
          <a:p>
            <a:r>
              <a:rPr lang="es-ES" dirty="0" smtClean="0"/>
              <a:t>13 / 03 / 2018</a:t>
            </a:r>
            <a:endParaRPr lang="es-ES" dirty="0"/>
          </a:p>
        </p:txBody>
      </p:sp>
      <p:sp>
        <p:nvSpPr>
          <p:cNvPr id="3" name="Marcador de texto 2"/>
          <p:cNvSpPr>
            <a:spLocks noGrp="1"/>
          </p:cNvSpPr>
          <p:nvPr>
            <p:ph type="body" sz="quarter" idx="11"/>
          </p:nvPr>
        </p:nvSpPr>
        <p:spPr>
          <a:xfrm>
            <a:off x="4323089" y="6095687"/>
            <a:ext cx="7667447" cy="487533"/>
          </a:xfrm>
        </p:spPr>
        <p:txBody>
          <a:bodyPr/>
          <a:lstStyle/>
          <a:p>
            <a:pPr algn="ctr"/>
            <a:r>
              <a:rPr lang="es-ES" dirty="0" smtClean="0"/>
              <a:t>ESIP IQC </a:t>
            </a:r>
            <a:r>
              <a:rPr lang="es-ES" dirty="0" err="1" smtClean="0"/>
              <a:t>monthly</a:t>
            </a:r>
            <a:r>
              <a:rPr lang="es-ES" dirty="0" smtClean="0"/>
              <a:t> </a:t>
            </a:r>
            <a:r>
              <a:rPr lang="es-ES" dirty="0" err="1" smtClean="0"/>
              <a:t>telco</a:t>
            </a:r>
            <a:endParaRPr lang="es-ES" dirty="0"/>
          </a:p>
        </p:txBody>
      </p:sp>
      <p:pic>
        <p:nvPicPr>
          <p:cNvPr id="9" name="Imagen 8"/>
          <p:cNvPicPr>
            <a:picLocks noChangeAspect="1"/>
          </p:cNvPicPr>
          <p:nvPr/>
        </p:nvPicPr>
        <p:blipFill rotWithShape="1">
          <a:blip r:embed="rId3"/>
          <a:srcRect t="14452" r="-221" b="20789"/>
          <a:stretch/>
        </p:blipFill>
        <p:spPr>
          <a:xfrm>
            <a:off x="5463885" y="1071532"/>
            <a:ext cx="1343821" cy="651743"/>
          </a:xfrm>
          <a:prstGeom prst="rect">
            <a:avLst/>
          </a:prstGeom>
        </p:spPr>
      </p:pic>
      <p:pic>
        <p:nvPicPr>
          <p:cNvPr id="8" name="Imagen 7"/>
          <p:cNvPicPr>
            <a:picLocks noChangeAspect="1"/>
          </p:cNvPicPr>
          <p:nvPr/>
        </p:nvPicPr>
        <p:blipFill>
          <a:blip r:embed="rId4"/>
          <a:stretch>
            <a:fillRect/>
          </a:stretch>
        </p:blipFill>
        <p:spPr>
          <a:xfrm>
            <a:off x="4650565" y="259201"/>
            <a:ext cx="3085663" cy="827999"/>
          </a:xfrm>
          <a:prstGeom prst="rect">
            <a:avLst/>
          </a:prstGeom>
        </p:spPr>
      </p:pic>
      <p:pic>
        <p:nvPicPr>
          <p:cNvPr id="10" name="Imagen 9"/>
          <p:cNvPicPr>
            <a:picLocks noChangeAspect="1"/>
          </p:cNvPicPr>
          <p:nvPr/>
        </p:nvPicPr>
        <p:blipFill>
          <a:blip r:embed="rId5"/>
          <a:stretch>
            <a:fillRect/>
          </a:stretch>
        </p:blipFill>
        <p:spPr>
          <a:xfrm>
            <a:off x="7904218" y="208800"/>
            <a:ext cx="1877493" cy="938747"/>
          </a:xfrm>
          <a:prstGeom prst="rect">
            <a:avLst/>
          </a:prstGeom>
        </p:spPr>
      </p:pic>
      <p:pic>
        <p:nvPicPr>
          <p:cNvPr id="11" name="Imagen 10"/>
          <p:cNvPicPr>
            <a:picLocks noChangeAspect="1"/>
          </p:cNvPicPr>
          <p:nvPr/>
        </p:nvPicPr>
        <p:blipFill rotWithShape="1">
          <a:blip r:embed="rId6"/>
          <a:srcRect t="6811" b="28803"/>
          <a:stretch/>
        </p:blipFill>
        <p:spPr>
          <a:xfrm>
            <a:off x="7984800" y="1169148"/>
            <a:ext cx="1742400" cy="629912"/>
          </a:xfrm>
          <a:prstGeom prst="rect">
            <a:avLst/>
          </a:prstGeom>
        </p:spPr>
      </p:pic>
      <p:pic>
        <p:nvPicPr>
          <p:cNvPr id="12" name="Imagen 11"/>
          <p:cNvPicPr>
            <a:picLocks noChangeAspect="1"/>
          </p:cNvPicPr>
          <p:nvPr/>
        </p:nvPicPr>
        <p:blipFill>
          <a:blip r:embed="rId7"/>
          <a:stretch>
            <a:fillRect/>
          </a:stretch>
        </p:blipFill>
        <p:spPr>
          <a:xfrm>
            <a:off x="10205327" y="556555"/>
            <a:ext cx="1077846" cy="1077846"/>
          </a:xfrm>
          <a:prstGeom prst="rect">
            <a:avLst/>
          </a:prstGeom>
        </p:spPr>
      </p:pic>
    </p:spTree>
    <p:extLst>
      <p:ext uri="{BB962C8B-B14F-4D97-AF65-F5344CB8AC3E}">
        <p14:creationId xmlns:p14="http://schemas.microsoft.com/office/powerpoint/2010/main" val="2967086876"/>
      </p:ext>
    </p:extLst>
  </p:cSld>
  <p:clrMapOvr>
    <a:masterClrMapping/>
  </p:clrMapOvr>
  <mc:AlternateContent xmlns:mc="http://schemas.openxmlformats.org/markup-compatibility/2006" xmlns:p14="http://schemas.microsoft.com/office/powerpoint/2010/main">
    <mc:Choice Requires="p14">
      <p:transition p14:dur="10" advTm="11043"/>
    </mc:Choice>
    <mc:Fallback xmlns="">
      <p:transition advTm="110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stretch>
            <a:fillRect/>
          </a:stretch>
        </p:blipFill>
        <p:spPr>
          <a:xfrm>
            <a:off x="5886353" y="6184018"/>
            <a:ext cx="1205268" cy="602634"/>
          </a:xfrm>
          <a:prstGeom prst="rect">
            <a:avLst/>
          </a:prstGeom>
        </p:spPr>
      </p:pic>
      <p:sp>
        <p:nvSpPr>
          <p:cNvPr id="2" name="Título 1"/>
          <p:cNvSpPr>
            <a:spLocks noGrp="1"/>
          </p:cNvSpPr>
          <p:nvPr>
            <p:ph type="title"/>
          </p:nvPr>
        </p:nvSpPr>
        <p:spPr/>
        <p:txBody>
          <a:bodyPr/>
          <a:lstStyle/>
          <a:p>
            <a:r>
              <a:rPr lang="en-US" dirty="0" smtClean="0">
                <a:solidFill>
                  <a:srgbClr val="2F5597"/>
                </a:solidFill>
                <a:latin typeface="+mn-lt"/>
              </a:rPr>
              <a:t>Example forecast product (with QC)</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10</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9" name="Imagen 18"/>
          <p:cNvPicPr>
            <a:picLocks noChangeAspect="1"/>
          </p:cNvPicPr>
          <p:nvPr/>
        </p:nvPicPr>
        <p:blipFill rotWithShape="1">
          <a:blip r:embed="rId6"/>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7"/>
          <a:stretch>
            <a:fillRect/>
          </a:stretch>
        </p:blipFill>
        <p:spPr>
          <a:xfrm>
            <a:off x="10397304" y="6156439"/>
            <a:ext cx="673982" cy="673982"/>
          </a:xfrm>
          <a:prstGeom prst="rect">
            <a:avLst/>
          </a:prstGeom>
        </p:spPr>
      </p:pic>
      <p:pic>
        <p:nvPicPr>
          <p:cNvPr id="3" name="Imagen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2930" y="850079"/>
            <a:ext cx="10930890" cy="6246223"/>
          </a:xfrm>
          <a:prstGeom prst="rect">
            <a:avLst/>
          </a:prstGeom>
        </p:spPr>
      </p:pic>
    </p:spTree>
    <p:extLst>
      <p:ext uri="{BB962C8B-B14F-4D97-AF65-F5344CB8AC3E}">
        <p14:creationId xmlns:p14="http://schemas.microsoft.com/office/powerpoint/2010/main" val="344171389"/>
      </p:ext>
    </p:extLst>
  </p:cSld>
  <p:clrMapOvr>
    <a:masterClrMapping/>
  </p:clrMapOvr>
  <mc:AlternateContent xmlns:mc="http://schemas.openxmlformats.org/markup-compatibility/2006" xmlns:p14="http://schemas.microsoft.com/office/powerpoint/2010/main">
    <mc:Choice Requires="p14">
      <p:transition p14:dur="0" advTm="1177"/>
    </mc:Choice>
    <mc:Fallback xmlns="">
      <p:transition advTm="117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Pentágono regular 27"/>
          <p:cNvSpPr/>
          <p:nvPr/>
        </p:nvSpPr>
        <p:spPr>
          <a:xfrm>
            <a:off x="4343442" y="2066846"/>
            <a:ext cx="3711274" cy="2945359"/>
          </a:xfrm>
          <a:prstGeom prst="pent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ítulo 1"/>
          <p:cNvSpPr>
            <a:spLocks noGrp="1"/>
          </p:cNvSpPr>
          <p:nvPr>
            <p:ph type="title"/>
          </p:nvPr>
        </p:nvSpPr>
        <p:spPr/>
        <p:txBody>
          <a:bodyPr/>
          <a:lstStyle/>
          <a:p>
            <a:r>
              <a:rPr lang="en-US" altLang="ca-ES" dirty="0" smtClean="0">
                <a:solidFill>
                  <a:srgbClr val="2F5597"/>
                </a:solidFill>
                <a:latin typeface="+mn-lt"/>
              </a:rPr>
              <a:t>Quality assurance strategy for seasonal forecasts</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11</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
        <p:nvSpPr>
          <p:cNvPr id="3" name="CuadroTexto 2"/>
          <p:cNvSpPr txBox="1"/>
          <p:nvPr/>
        </p:nvSpPr>
        <p:spPr>
          <a:xfrm>
            <a:off x="4982412" y="3126170"/>
            <a:ext cx="2316421" cy="1077218"/>
          </a:xfrm>
          <a:prstGeom prst="rect">
            <a:avLst/>
          </a:prstGeom>
          <a:noFill/>
        </p:spPr>
        <p:txBody>
          <a:bodyPr wrap="square" rtlCol="0">
            <a:spAutoFit/>
          </a:bodyPr>
          <a:lstStyle/>
          <a:p>
            <a:pPr algn="ctr"/>
            <a:r>
              <a:rPr lang="es-ES" sz="3200" b="1" dirty="0" err="1" smtClean="0"/>
              <a:t>Quality</a:t>
            </a:r>
            <a:r>
              <a:rPr lang="es-ES" sz="3200" b="1" dirty="0" smtClean="0"/>
              <a:t> </a:t>
            </a:r>
            <a:r>
              <a:rPr lang="es-ES" sz="3200" b="1" dirty="0" err="1" smtClean="0"/>
              <a:t>Assurance</a:t>
            </a:r>
            <a:endParaRPr lang="es-ES_tradnl" sz="3200" b="1" dirty="0"/>
          </a:p>
        </p:txBody>
      </p:sp>
      <p:sp>
        <p:nvSpPr>
          <p:cNvPr id="4" name="Elipse 3"/>
          <p:cNvSpPr/>
          <p:nvPr/>
        </p:nvSpPr>
        <p:spPr>
          <a:xfrm>
            <a:off x="4551518" y="1039861"/>
            <a:ext cx="3178208" cy="152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Assessment</a:t>
            </a:r>
            <a:r>
              <a:rPr lang="es-ES" sz="2800" dirty="0" smtClean="0"/>
              <a:t> of </a:t>
            </a:r>
            <a:r>
              <a:rPr lang="es-ES" sz="2800" dirty="0" err="1" smtClean="0"/>
              <a:t>user</a:t>
            </a:r>
            <a:r>
              <a:rPr lang="es-ES" sz="2800" dirty="0" smtClean="0"/>
              <a:t> </a:t>
            </a:r>
            <a:r>
              <a:rPr lang="es-ES" sz="2800" dirty="0" err="1" smtClean="0"/>
              <a:t>needs</a:t>
            </a:r>
            <a:endParaRPr lang="es-ES_tradnl" sz="2800" dirty="0"/>
          </a:p>
        </p:txBody>
      </p:sp>
      <p:sp>
        <p:nvSpPr>
          <p:cNvPr id="12" name="Elipse 11"/>
          <p:cNvSpPr/>
          <p:nvPr/>
        </p:nvSpPr>
        <p:spPr>
          <a:xfrm>
            <a:off x="7612813" y="2269614"/>
            <a:ext cx="3922944" cy="159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Identification</a:t>
            </a:r>
            <a:r>
              <a:rPr lang="es-ES" sz="2800" dirty="0" smtClean="0"/>
              <a:t> of data </a:t>
            </a:r>
            <a:r>
              <a:rPr lang="es-ES" sz="2800" dirty="0" err="1" smtClean="0"/>
              <a:t>sources</a:t>
            </a:r>
            <a:r>
              <a:rPr lang="es-ES" sz="2800" dirty="0" smtClean="0"/>
              <a:t> and </a:t>
            </a:r>
            <a:r>
              <a:rPr lang="es-ES" sz="2800" dirty="0" err="1" smtClean="0"/>
              <a:t>conventions</a:t>
            </a:r>
            <a:endParaRPr lang="es-ES_tradnl" sz="2800" dirty="0"/>
          </a:p>
        </p:txBody>
      </p:sp>
      <p:sp>
        <p:nvSpPr>
          <p:cNvPr id="13" name="Elipse 12"/>
          <p:cNvSpPr/>
          <p:nvPr/>
        </p:nvSpPr>
        <p:spPr>
          <a:xfrm>
            <a:off x="329185" y="2347547"/>
            <a:ext cx="4630350" cy="17307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Scientific</a:t>
            </a:r>
            <a:r>
              <a:rPr lang="es-ES" sz="2800" dirty="0" smtClean="0"/>
              <a:t> </a:t>
            </a:r>
            <a:r>
              <a:rPr lang="es-ES" sz="2800" dirty="0" err="1" smtClean="0"/>
              <a:t>assessment</a:t>
            </a:r>
            <a:endParaRPr lang="es-ES" sz="2800" dirty="0" smtClean="0"/>
          </a:p>
          <a:p>
            <a:pPr marL="457200" indent="-457200">
              <a:buFontTx/>
              <a:buChar char="-"/>
            </a:pPr>
            <a:r>
              <a:rPr lang="es-ES" sz="2800" b="1" dirty="0" err="1" smtClean="0"/>
              <a:t>User</a:t>
            </a:r>
            <a:r>
              <a:rPr lang="es-ES" sz="2800" b="1" dirty="0" smtClean="0"/>
              <a:t> </a:t>
            </a:r>
            <a:r>
              <a:rPr lang="es-ES" sz="2800" b="1" dirty="0" err="1" smtClean="0"/>
              <a:t>guidance</a:t>
            </a:r>
            <a:endParaRPr lang="es-ES" sz="2800" b="1" dirty="0" smtClean="0"/>
          </a:p>
          <a:p>
            <a:pPr marL="457200" indent="-457200">
              <a:buFontTx/>
              <a:buChar char="-"/>
            </a:pPr>
            <a:r>
              <a:rPr lang="es-ES" sz="2800" b="1" dirty="0" smtClean="0"/>
              <a:t>QA </a:t>
            </a:r>
            <a:r>
              <a:rPr lang="es-ES" sz="2800" b="1" dirty="0" err="1" smtClean="0"/>
              <a:t>measures</a:t>
            </a:r>
            <a:endParaRPr lang="es-ES_tradnl" sz="2800" b="1" dirty="0"/>
          </a:p>
        </p:txBody>
      </p:sp>
      <p:sp>
        <p:nvSpPr>
          <p:cNvPr id="14" name="Elipse 13"/>
          <p:cNvSpPr/>
          <p:nvPr/>
        </p:nvSpPr>
        <p:spPr>
          <a:xfrm>
            <a:off x="6488987" y="4436347"/>
            <a:ext cx="4471793" cy="1551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Technical</a:t>
            </a:r>
            <a:r>
              <a:rPr lang="es-ES" sz="2800" dirty="0" smtClean="0"/>
              <a:t> </a:t>
            </a:r>
            <a:r>
              <a:rPr lang="es-ES" sz="2800" dirty="0" err="1" smtClean="0"/>
              <a:t>assessmet</a:t>
            </a:r>
            <a:endParaRPr lang="es-ES" sz="2800" dirty="0" smtClean="0"/>
          </a:p>
          <a:p>
            <a:pPr marL="914400" lvl="1" indent="-457200">
              <a:buFontTx/>
              <a:buChar char="-"/>
            </a:pPr>
            <a:r>
              <a:rPr lang="es-ES" sz="2800" b="1" dirty="0" err="1" smtClean="0"/>
              <a:t>Provenance</a:t>
            </a:r>
            <a:endParaRPr lang="es-ES" sz="2800" dirty="0" smtClean="0"/>
          </a:p>
          <a:p>
            <a:pPr marL="914400" lvl="1" indent="-457200">
              <a:buFontTx/>
              <a:buChar char="-"/>
            </a:pPr>
            <a:r>
              <a:rPr lang="es-ES" sz="2800" dirty="0" smtClean="0"/>
              <a:t>Performance</a:t>
            </a:r>
          </a:p>
        </p:txBody>
      </p:sp>
      <p:sp>
        <p:nvSpPr>
          <p:cNvPr id="15" name="Elipse 14"/>
          <p:cNvSpPr/>
          <p:nvPr/>
        </p:nvSpPr>
        <p:spPr>
          <a:xfrm>
            <a:off x="2506919" y="4436347"/>
            <a:ext cx="3178208" cy="152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Software </a:t>
            </a:r>
            <a:r>
              <a:rPr lang="es-ES" sz="2800" dirty="0" err="1" smtClean="0"/>
              <a:t>prototype</a:t>
            </a:r>
            <a:endParaRPr lang="es-ES_tradnl" sz="2800" dirty="0"/>
          </a:p>
        </p:txBody>
      </p:sp>
      <p:sp>
        <p:nvSpPr>
          <p:cNvPr id="21" name="Flecha abajo 20"/>
          <p:cNvSpPr/>
          <p:nvPr/>
        </p:nvSpPr>
        <p:spPr>
          <a:xfrm>
            <a:off x="9475448" y="1495233"/>
            <a:ext cx="371363" cy="53938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ustDataLst>
      <p:tags r:id="rId1"/>
    </p:custDataLst>
    <p:extLst>
      <p:ext uri="{BB962C8B-B14F-4D97-AF65-F5344CB8AC3E}">
        <p14:creationId xmlns:p14="http://schemas.microsoft.com/office/powerpoint/2010/main" val="370619076"/>
      </p:ext>
    </p:extLst>
  </p:cSld>
  <p:clrMapOvr>
    <a:masterClrMapping/>
  </p:clrMapOvr>
  <mc:AlternateContent xmlns:mc="http://schemas.openxmlformats.org/markup-compatibility/2006" xmlns:p14="http://schemas.microsoft.com/office/powerpoint/2010/main">
    <mc:Choice Requires="p14">
      <p:transition p14:dur="10" advTm="3331"/>
    </mc:Choice>
    <mc:Fallback xmlns="">
      <p:transition advTm="333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dirty="0">
                <a:solidFill>
                  <a:srgbClr val="2F5597"/>
                </a:solidFill>
                <a:latin typeface="+mn-lt"/>
              </a:rPr>
              <a:t>D</a:t>
            </a:r>
            <a:r>
              <a:rPr lang="en-US" altLang="ca-ES" dirty="0" smtClean="0">
                <a:solidFill>
                  <a:srgbClr val="2F5597"/>
                </a:solidFill>
                <a:latin typeface="+mn-lt"/>
              </a:rPr>
              <a:t>ata sources and conventions</a:t>
            </a:r>
            <a:endParaRPr lang="es-ES" dirty="0">
              <a:solidFill>
                <a:srgbClr val="2F5597"/>
              </a:solidFill>
              <a:latin typeface="+mn-lt"/>
            </a:endParaRPr>
          </a:p>
        </p:txBody>
      </p:sp>
      <p:sp>
        <p:nvSpPr>
          <p:cNvPr id="24" name="Marcador de contenido 23"/>
          <p:cNvSpPr>
            <a:spLocks noGrp="1"/>
          </p:cNvSpPr>
          <p:nvPr>
            <p:ph idx="1"/>
          </p:nvPr>
        </p:nvSpPr>
        <p:spPr>
          <a:xfrm>
            <a:off x="448574" y="1215072"/>
            <a:ext cx="11143959" cy="5141278"/>
          </a:xfrm>
        </p:spPr>
        <p:txBody>
          <a:bodyPr>
            <a:normAutofit/>
          </a:bodyPr>
          <a:lstStyle/>
          <a:p>
            <a:r>
              <a:rPr lang="es-ES" dirty="0" err="1" smtClean="0"/>
              <a:t>Essential</a:t>
            </a:r>
            <a:r>
              <a:rPr lang="es-ES" dirty="0" smtClean="0"/>
              <a:t> </a:t>
            </a:r>
            <a:r>
              <a:rPr lang="es-ES" dirty="0" err="1" smtClean="0"/>
              <a:t>Climate</a:t>
            </a:r>
            <a:r>
              <a:rPr lang="es-ES" dirty="0" smtClean="0"/>
              <a:t> Variable </a:t>
            </a:r>
            <a:r>
              <a:rPr lang="es-ES" dirty="0" err="1" smtClean="0"/>
              <a:t>inventory</a:t>
            </a:r>
            <a:r>
              <a:rPr lang="es-ES" dirty="0" smtClean="0"/>
              <a:t>.</a:t>
            </a:r>
          </a:p>
          <a:p>
            <a:endParaRPr lang="es-ES" dirty="0"/>
          </a:p>
          <a:p>
            <a:r>
              <a:rPr lang="es-ES" dirty="0" err="1" smtClean="0"/>
              <a:t>Quality</a:t>
            </a:r>
            <a:r>
              <a:rPr lang="es-ES" dirty="0" smtClean="0"/>
              <a:t> </a:t>
            </a:r>
            <a:r>
              <a:rPr lang="es-ES" dirty="0" err="1" smtClean="0"/>
              <a:t>Brief</a:t>
            </a:r>
            <a:r>
              <a:rPr lang="es-ES" dirty="0" smtClean="0"/>
              <a:t> – </a:t>
            </a:r>
            <a:r>
              <a:rPr lang="es-ES" dirty="0" err="1" smtClean="0"/>
              <a:t>collection</a:t>
            </a:r>
            <a:r>
              <a:rPr lang="es-ES" dirty="0" smtClean="0"/>
              <a:t> of </a:t>
            </a:r>
            <a:r>
              <a:rPr lang="es-ES" dirty="0" err="1" smtClean="0"/>
              <a:t>quality</a:t>
            </a:r>
            <a:r>
              <a:rPr lang="es-ES" dirty="0" smtClean="0"/>
              <a:t> </a:t>
            </a:r>
            <a:r>
              <a:rPr lang="es-ES" dirty="0" err="1" smtClean="0"/>
              <a:t>aspects</a:t>
            </a:r>
            <a:r>
              <a:rPr lang="es-ES" dirty="0" smtClean="0"/>
              <a:t> of a </a:t>
            </a:r>
            <a:r>
              <a:rPr lang="es-ES" dirty="0" err="1" smtClean="0"/>
              <a:t>dataset</a:t>
            </a:r>
            <a:r>
              <a:rPr lang="es-ES" dirty="0" smtClean="0"/>
              <a:t> </a:t>
            </a:r>
            <a:r>
              <a:rPr lang="es-ES" dirty="0" err="1" smtClean="0"/>
              <a:t>which</a:t>
            </a:r>
            <a:r>
              <a:rPr lang="es-ES" dirty="0" smtClean="0"/>
              <a:t> </a:t>
            </a:r>
            <a:r>
              <a:rPr lang="es-ES" dirty="0" err="1" smtClean="0"/>
              <a:t>the</a:t>
            </a:r>
            <a:r>
              <a:rPr lang="es-ES" dirty="0" smtClean="0"/>
              <a:t> </a:t>
            </a:r>
            <a:r>
              <a:rPr lang="es-ES" dirty="0" err="1" smtClean="0"/>
              <a:t>user</a:t>
            </a:r>
            <a:r>
              <a:rPr lang="es-ES" dirty="0" smtClean="0"/>
              <a:t> </a:t>
            </a:r>
            <a:r>
              <a:rPr lang="es-ES" dirty="0" err="1" smtClean="0"/>
              <a:t>should</a:t>
            </a:r>
            <a:r>
              <a:rPr lang="es-ES" dirty="0" smtClean="0"/>
              <a:t> be </a:t>
            </a:r>
            <a:r>
              <a:rPr lang="es-ES" dirty="0" err="1" smtClean="0"/>
              <a:t>informed</a:t>
            </a:r>
            <a:r>
              <a:rPr lang="es-ES" dirty="0" smtClean="0"/>
              <a:t> </a:t>
            </a:r>
            <a:r>
              <a:rPr lang="es-ES" dirty="0" err="1" smtClean="0"/>
              <a:t>about</a:t>
            </a:r>
            <a:r>
              <a:rPr lang="es-ES" dirty="0" smtClean="0"/>
              <a:t>.</a:t>
            </a:r>
          </a:p>
          <a:p>
            <a:endParaRPr lang="es-ES" dirty="0"/>
          </a:p>
          <a:p>
            <a:r>
              <a:rPr lang="es-ES" dirty="0" smtClean="0"/>
              <a:t>C3S data </a:t>
            </a:r>
            <a:r>
              <a:rPr lang="es-ES" dirty="0" err="1" smtClean="0"/>
              <a:t>conventions</a:t>
            </a:r>
            <a:endParaRPr lang="es-ES" dirty="0" smtClean="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12</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Tree>
    <p:custDataLst>
      <p:tags r:id="rId1"/>
    </p:custDataLst>
    <p:extLst>
      <p:ext uri="{BB962C8B-B14F-4D97-AF65-F5344CB8AC3E}">
        <p14:creationId xmlns:p14="http://schemas.microsoft.com/office/powerpoint/2010/main" val="865069739"/>
      </p:ext>
    </p:extLst>
  </p:cSld>
  <p:clrMapOvr>
    <a:masterClrMapping/>
  </p:clrMapOvr>
  <mc:AlternateContent xmlns:mc="http://schemas.openxmlformats.org/markup-compatibility/2006" xmlns:p14="http://schemas.microsoft.com/office/powerpoint/2010/main">
    <mc:Choice Requires="p14">
      <p:transition p14:dur="0" advTm="2589"/>
    </mc:Choice>
    <mc:Fallback xmlns="">
      <p:transition advTm="258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dirty="0" smtClean="0">
                <a:solidFill>
                  <a:srgbClr val="2F5597"/>
                </a:solidFill>
                <a:latin typeface="+mn-lt"/>
              </a:rPr>
              <a:t>Data sources and conventions</a:t>
            </a:r>
            <a:endParaRPr lang="es-ES" dirty="0">
              <a:solidFill>
                <a:srgbClr val="2F5597"/>
              </a:solidFill>
              <a:latin typeface="+mn-lt"/>
            </a:endParaRPr>
          </a:p>
        </p:txBody>
      </p:sp>
      <p:sp>
        <p:nvSpPr>
          <p:cNvPr id="24" name="Marcador de contenido 23"/>
          <p:cNvSpPr>
            <a:spLocks noGrp="1"/>
          </p:cNvSpPr>
          <p:nvPr>
            <p:ph idx="1"/>
          </p:nvPr>
        </p:nvSpPr>
        <p:spPr>
          <a:xfrm>
            <a:off x="448574" y="1215072"/>
            <a:ext cx="11143959" cy="5141278"/>
          </a:xfrm>
        </p:spPr>
        <p:txBody>
          <a:bodyPr>
            <a:normAutofit/>
          </a:bodyPr>
          <a:lstStyle/>
          <a:p>
            <a:r>
              <a:rPr lang="es-ES" dirty="0" err="1" smtClean="0"/>
              <a:t>The</a:t>
            </a:r>
            <a:r>
              <a:rPr lang="es-ES" dirty="0" smtClean="0"/>
              <a:t> C3S data </a:t>
            </a:r>
            <a:r>
              <a:rPr lang="es-ES" dirty="0" err="1" smtClean="0"/>
              <a:t>conventions</a:t>
            </a:r>
            <a:r>
              <a:rPr lang="es-ES" dirty="0" smtClean="0"/>
              <a:t> </a:t>
            </a:r>
            <a:r>
              <a:rPr lang="es-ES" dirty="0" err="1" smtClean="0"/>
              <a:t>cover</a:t>
            </a:r>
            <a:r>
              <a:rPr lang="es-ES" dirty="0" smtClean="0"/>
              <a:t>:</a:t>
            </a:r>
          </a:p>
          <a:p>
            <a:pPr lvl="1"/>
            <a:r>
              <a:rPr lang="es-ES" dirty="0" smtClean="0"/>
              <a:t>File </a:t>
            </a:r>
            <a:r>
              <a:rPr lang="es-ES" dirty="0" err="1" smtClean="0"/>
              <a:t>content</a:t>
            </a:r>
            <a:endParaRPr lang="es-ES" dirty="0" smtClean="0"/>
          </a:p>
          <a:p>
            <a:pPr lvl="1"/>
            <a:r>
              <a:rPr lang="es-ES" dirty="0" smtClean="0"/>
              <a:t>File </a:t>
            </a:r>
            <a:r>
              <a:rPr lang="es-ES" dirty="0" err="1" smtClean="0"/>
              <a:t>format</a:t>
            </a:r>
            <a:endParaRPr lang="es-ES" dirty="0" smtClean="0"/>
          </a:p>
          <a:p>
            <a:pPr lvl="1"/>
            <a:r>
              <a:rPr lang="es-ES" dirty="0" smtClean="0"/>
              <a:t>File </a:t>
            </a:r>
            <a:r>
              <a:rPr lang="es-ES" dirty="0" err="1" smtClean="0"/>
              <a:t>structure</a:t>
            </a:r>
            <a:endParaRPr lang="es-ES" dirty="0" smtClean="0"/>
          </a:p>
          <a:p>
            <a:pPr lvl="1"/>
            <a:r>
              <a:rPr lang="es-ES" dirty="0" err="1" smtClean="0"/>
              <a:t>Metadata</a:t>
            </a:r>
            <a:r>
              <a:rPr lang="es-ES" dirty="0"/>
              <a:t/>
            </a:r>
            <a:br>
              <a:rPr lang="es-ES" dirty="0"/>
            </a:br>
            <a:endParaRPr lang="es-ES" dirty="0" smtClean="0"/>
          </a:p>
          <a:p>
            <a:r>
              <a:rPr lang="es-ES" dirty="0" err="1" smtClean="0"/>
              <a:t>Based</a:t>
            </a:r>
            <a:r>
              <a:rPr lang="es-ES" dirty="0" smtClean="0"/>
              <a:t> </a:t>
            </a:r>
            <a:r>
              <a:rPr lang="es-ES" dirty="0" err="1" smtClean="0"/>
              <a:t>on</a:t>
            </a:r>
            <a:r>
              <a:rPr lang="es-ES" dirty="0" smtClean="0"/>
              <a:t> </a:t>
            </a:r>
            <a:r>
              <a:rPr lang="es-ES" b="1" dirty="0" smtClean="0"/>
              <a:t>CF </a:t>
            </a:r>
            <a:r>
              <a:rPr lang="es-ES" b="1" dirty="0" err="1" smtClean="0"/>
              <a:t>conventions</a:t>
            </a:r>
            <a:r>
              <a:rPr lang="es-ES" dirty="0" smtClean="0"/>
              <a:t>, </a:t>
            </a:r>
            <a:r>
              <a:rPr lang="es-ES" b="1" dirty="0" smtClean="0"/>
              <a:t>SPECS</a:t>
            </a:r>
            <a:r>
              <a:rPr lang="es-ES" dirty="0" smtClean="0"/>
              <a:t>,</a:t>
            </a:r>
            <a:r>
              <a:rPr lang="es-ES" b="1" dirty="0" smtClean="0"/>
              <a:t> CMIP</a:t>
            </a:r>
            <a:r>
              <a:rPr lang="es-ES" dirty="0" smtClean="0"/>
              <a:t>, and </a:t>
            </a:r>
            <a:r>
              <a:rPr lang="es-ES" b="1" dirty="0" smtClean="0"/>
              <a:t>ACDD</a:t>
            </a:r>
          </a:p>
          <a:p>
            <a:pPr lvl="1"/>
            <a:r>
              <a:rPr lang="es-ES" dirty="0" err="1" smtClean="0"/>
              <a:t>NetCDF</a:t>
            </a:r>
            <a:endParaRPr lang="es-ES" dirty="0" smtClean="0"/>
          </a:p>
          <a:p>
            <a:pPr lvl="1"/>
            <a:r>
              <a:rPr lang="es-ES" dirty="0" smtClean="0"/>
              <a:t>File </a:t>
            </a:r>
            <a:r>
              <a:rPr lang="es-ES" dirty="0" err="1" smtClean="0"/>
              <a:t>naming</a:t>
            </a:r>
            <a:r>
              <a:rPr lang="es-ES" dirty="0" smtClean="0"/>
              <a:t> and </a:t>
            </a:r>
            <a:r>
              <a:rPr lang="es-ES" dirty="0" err="1" smtClean="0"/>
              <a:t>distribution</a:t>
            </a:r>
            <a:endParaRPr lang="es-ES" dirty="0"/>
          </a:p>
          <a:p>
            <a:pPr lvl="1"/>
            <a:r>
              <a:rPr lang="es-ES" dirty="0" err="1" smtClean="0"/>
              <a:t>Attributes</a:t>
            </a:r>
            <a:r>
              <a:rPr lang="es-ES" dirty="0" smtClean="0"/>
              <a:t> (</a:t>
            </a:r>
            <a:r>
              <a:rPr lang="es-ES" dirty="0" err="1" smtClean="0"/>
              <a:t>e.g</a:t>
            </a:r>
            <a:r>
              <a:rPr lang="es-ES" dirty="0" smtClean="0"/>
              <a:t>. </a:t>
            </a:r>
            <a:r>
              <a:rPr lang="es-ES" b="1" dirty="0" err="1" smtClean="0"/>
              <a:t>source</a:t>
            </a:r>
            <a:r>
              <a:rPr lang="es-ES" dirty="0" smtClean="0"/>
              <a:t>, </a:t>
            </a:r>
            <a:r>
              <a:rPr lang="es-ES" b="1" dirty="0" err="1" smtClean="0"/>
              <a:t>commit</a:t>
            </a:r>
            <a:r>
              <a:rPr lang="es-ES" dirty="0" smtClean="0"/>
              <a:t>)</a:t>
            </a:r>
            <a:endParaRPr lang="es-ES" dirty="0"/>
          </a:p>
          <a:p>
            <a:pPr lvl="1"/>
            <a:r>
              <a:rPr lang="es-ES" dirty="0" err="1" smtClean="0"/>
              <a:t>Spatial</a:t>
            </a:r>
            <a:r>
              <a:rPr lang="es-ES" dirty="0" smtClean="0"/>
              <a:t> and time </a:t>
            </a:r>
            <a:r>
              <a:rPr lang="es-ES" dirty="0" err="1" smtClean="0"/>
              <a:t>coordinates</a:t>
            </a:r>
            <a:r>
              <a:rPr lang="es-ES" dirty="0" smtClean="0"/>
              <a:t> and </a:t>
            </a:r>
            <a:r>
              <a:rPr lang="es-ES" dirty="0" err="1" smtClean="0"/>
              <a:t>axes</a:t>
            </a:r>
            <a:r>
              <a:rPr lang="es-ES" dirty="0" smtClean="0"/>
              <a:t>: </a:t>
            </a:r>
            <a:r>
              <a:rPr lang="es-ES" dirty="0" err="1" smtClean="0"/>
              <a:t>names</a:t>
            </a:r>
            <a:r>
              <a:rPr lang="es-ES" dirty="0" smtClean="0"/>
              <a:t>, </a:t>
            </a:r>
            <a:r>
              <a:rPr lang="es-ES" dirty="0" err="1" smtClean="0"/>
              <a:t>valid_min</a:t>
            </a:r>
            <a:r>
              <a:rPr lang="es-ES" dirty="0" smtClean="0"/>
              <a:t>/</a:t>
            </a:r>
            <a:r>
              <a:rPr lang="es-ES" dirty="0" err="1" smtClean="0"/>
              <a:t>max</a:t>
            </a:r>
            <a:r>
              <a:rPr lang="es-ES" dirty="0" smtClean="0"/>
              <a:t>, </a:t>
            </a:r>
            <a:r>
              <a:rPr lang="es-ES" dirty="0" err="1" smtClean="0"/>
              <a:t>units</a:t>
            </a:r>
            <a:r>
              <a:rPr lang="es-ES" dirty="0" smtClean="0"/>
              <a:t>, </a:t>
            </a:r>
            <a:r>
              <a:rPr lang="es-ES" dirty="0" err="1" smtClean="0"/>
              <a:t>bounds</a:t>
            </a:r>
            <a:endParaRPr lang="es-ES" dirty="0"/>
          </a:p>
          <a:p>
            <a:pPr lvl="1"/>
            <a:r>
              <a:rPr lang="es-ES" dirty="0" smtClean="0"/>
              <a:t>Variables: </a:t>
            </a:r>
            <a:r>
              <a:rPr lang="es-ES" dirty="0" err="1" smtClean="0"/>
              <a:t>names</a:t>
            </a:r>
            <a:r>
              <a:rPr lang="es-ES" dirty="0" smtClean="0"/>
              <a:t>, </a:t>
            </a:r>
            <a:r>
              <a:rPr lang="es-ES" dirty="0" err="1" smtClean="0"/>
              <a:t>units</a:t>
            </a:r>
            <a:r>
              <a:rPr lang="es-ES" dirty="0" smtClean="0"/>
              <a:t>, </a:t>
            </a:r>
            <a:r>
              <a:rPr lang="es-ES" dirty="0" err="1" smtClean="0"/>
              <a:t>dimension</a:t>
            </a:r>
            <a:r>
              <a:rPr lang="es-ES" dirty="0" smtClean="0"/>
              <a:t> </a:t>
            </a:r>
            <a:r>
              <a:rPr lang="es-ES" dirty="0" err="1" smtClean="0"/>
              <a:t>names</a:t>
            </a:r>
            <a:r>
              <a:rPr lang="es-ES" dirty="0" smtClean="0"/>
              <a:t>, </a:t>
            </a:r>
            <a:r>
              <a:rPr lang="es-ES" dirty="0" err="1" smtClean="0"/>
              <a:t>cell</a:t>
            </a:r>
            <a:r>
              <a:rPr lang="es-ES" dirty="0" smtClean="0"/>
              <a:t> </a:t>
            </a:r>
            <a:r>
              <a:rPr lang="es-ES" dirty="0" err="1" smtClean="0"/>
              <a:t>methods</a:t>
            </a:r>
            <a:endParaRPr lang="es-ES" dirty="0" smtClean="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13</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Tree>
    <p:custDataLst>
      <p:tags r:id="rId1"/>
    </p:custDataLst>
    <p:extLst>
      <p:ext uri="{BB962C8B-B14F-4D97-AF65-F5344CB8AC3E}">
        <p14:creationId xmlns:p14="http://schemas.microsoft.com/office/powerpoint/2010/main" val="1611864975"/>
      </p:ext>
    </p:extLst>
  </p:cSld>
  <p:clrMapOvr>
    <a:masterClrMapping/>
  </p:clrMapOvr>
  <mc:AlternateContent xmlns:mc="http://schemas.openxmlformats.org/markup-compatibility/2006" xmlns:p14="http://schemas.microsoft.com/office/powerpoint/2010/main">
    <mc:Choice Requires="p14">
      <p:transition p14:dur="0" advTm="2589"/>
    </mc:Choice>
    <mc:Fallback xmlns="">
      <p:transition advTm="258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Pentágono regular 27"/>
          <p:cNvSpPr/>
          <p:nvPr/>
        </p:nvSpPr>
        <p:spPr>
          <a:xfrm>
            <a:off x="4343442" y="2066846"/>
            <a:ext cx="3711274" cy="2945359"/>
          </a:xfrm>
          <a:prstGeom prst="pent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ítulo 1"/>
          <p:cNvSpPr>
            <a:spLocks noGrp="1"/>
          </p:cNvSpPr>
          <p:nvPr>
            <p:ph type="title"/>
          </p:nvPr>
        </p:nvSpPr>
        <p:spPr/>
        <p:txBody>
          <a:bodyPr/>
          <a:lstStyle/>
          <a:p>
            <a:r>
              <a:rPr lang="en-US" altLang="ca-ES" dirty="0" smtClean="0">
                <a:solidFill>
                  <a:srgbClr val="2F5597"/>
                </a:solidFill>
                <a:latin typeface="+mn-lt"/>
              </a:rPr>
              <a:t>Quality assurance strategy for seasonal forecasts</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14</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
        <p:nvSpPr>
          <p:cNvPr id="3" name="CuadroTexto 2"/>
          <p:cNvSpPr txBox="1"/>
          <p:nvPr/>
        </p:nvSpPr>
        <p:spPr>
          <a:xfrm>
            <a:off x="4982412" y="3126170"/>
            <a:ext cx="2316421" cy="1077218"/>
          </a:xfrm>
          <a:prstGeom prst="rect">
            <a:avLst/>
          </a:prstGeom>
          <a:noFill/>
        </p:spPr>
        <p:txBody>
          <a:bodyPr wrap="square" rtlCol="0">
            <a:spAutoFit/>
          </a:bodyPr>
          <a:lstStyle/>
          <a:p>
            <a:pPr algn="ctr"/>
            <a:r>
              <a:rPr lang="es-ES" sz="3200" b="1" dirty="0" err="1" smtClean="0"/>
              <a:t>Quality</a:t>
            </a:r>
            <a:r>
              <a:rPr lang="es-ES" sz="3200" b="1" dirty="0" smtClean="0"/>
              <a:t> </a:t>
            </a:r>
            <a:r>
              <a:rPr lang="es-ES" sz="3200" b="1" dirty="0" err="1" smtClean="0"/>
              <a:t>Assurance</a:t>
            </a:r>
            <a:endParaRPr lang="es-ES_tradnl" sz="3200" b="1" dirty="0"/>
          </a:p>
        </p:txBody>
      </p:sp>
      <p:sp>
        <p:nvSpPr>
          <p:cNvPr id="4" name="Elipse 3"/>
          <p:cNvSpPr/>
          <p:nvPr/>
        </p:nvSpPr>
        <p:spPr>
          <a:xfrm>
            <a:off x="4551518" y="1039861"/>
            <a:ext cx="3178208" cy="152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Assessment</a:t>
            </a:r>
            <a:r>
              <a:rPr lang="es-ES" sz="2800" dirty="0" smtClean="0"/>
              <a:t> of </a:t>
            </a:r>
            <a:r>
              <a:rPr lang="es-ES" sz="2800" dirty="0" err="1" smtClean="0"/>
              <a:t>user</a:t>
            </a:r>
            <a:r>
              <a:rPr lang="es-ES" sz="2800" dirty="0" smtClean="0"/>
              <a:t> </a:t>
            </a:r>
            <a:r>
              <a:rPr lang="es-ES" sz="2800" dirty="0" err="1" smtClean="0"/>
              <a:t>needs</a:t>
            </a:r>
            <a:endParaRPr lang="es-ES_tradnl" sz="2800" dirty="0"/>
          </a:p>
        </p:txBody>
      </p:sp>
      <p:sp>
        <p:nvSpPr>
          <p:cNvPr id="12" name="Elipse 11"/>
          <p:cNvSpPr/>
          <p:nvPr/>
        </p:nvSpPr>
        <p:spPr>
          <a:xfrm>
            <a:off x="7612813" y="2269614"/>
            <a:ext cx="3922944" cy="159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Identification</a:t>
            </a:r>
            <a:r>
              <a:rPr lang="es-ES" sz="2800" dirty="0" smtClean="0"/>
              <a:t> of data </a:t>
            </a:r>
            <a:r>
              <a:rPr lang="es-ES" sz="2800" dirty="0" err="1" smtClean="0"/>
              <a:t>sources</a:t>
            </a:r>
            <a:r>
              <a:rPr lang="es-ES" sz="2800" dirty="0" smtClean="0"/>
              <a:t> and </a:t>
            </a:r>
            <a:r>
              <a:rPr lang="es-ES" sz="2800" dirty="0" err="1" smtClean="0"/>
              <a:t>conventions</a:t>
            </a:r>
            <a:endParaRPr lang="es-ES_tradnl" sz="2800" dirty="0"/>
          </a:p>
        </p:txBody>
      </p:sp>
      <p:sp>
        <p:nvSpPr>
          <p:cNvPr id="13" name="Elipse 12"/>
          <p:cNvSpPr/>
          <p:nvPr/>
        </p:nvSpPr>
        <p:spPr>
          <a:xfrm>
            <a:off x="329185" y="2347547"/>
            <a:ext cx="4630350" cy="17307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Scientific</a:t>
            </a:r>
            <a:r>
              <a:rPr lang="es-ES" sz="2800" dirty="0" smtClean="0"/>
              <a:t> </a:t>
            </a:r>
            <a:r>
              <a:rPr lang="es-ES" sz="2800" dirty="0" err="1" smtClean="0"/>
              <a:t>assessment</a:t>
            </a:r>
            <a:endParaRPr lang="es-ES" sz="2800" dirty="0" smtClean="0"/>
          </a:p>
          <a:p>
            <a:pPr marL="457200" indent="-457200">
              <a:buFontTx/>
              <a:buChar char="-"/>
            </a:pPr>
            <a:r>
              <a:rPr lang="es-ES" sz="2800" b="1" dirty="0" err="1" smtClean="0"/>
              <a:t>User</a:t>
            </a:r>
            <a:r>
              <a:rPr lang="es-ES" sz="2800" b="1" dirty="0" smtClean="0"/>
              <a:t> </a:t>
            </a:r>
            <a:r>
              <a:rPr lang="es-ES" sz="2800" b="1" dirty="0" err="1" smtClean="0"/>
              <a:t>guidance</a:t>
            </a:r>
            <a:endParaRPr lang="es-ES" sz="2800" b="1" dirty="0" smtClean="0"/>
          </a:p>
          <a:p>
            <a:pPr marL="457200" indent="-457200">
              <a:buFontTx/>
              <a:buChar char="-"/>
            </a:pPr>
            <a:r>
              <a:rPr lang="es-ES" sz="2800" b="1" dirty="0" smtClean="0"/>
              <a:t>QA </a:t>
            </a:r>
            <a:r>
              <a:rPr lang="es-ES" sz="2800" b="1" dirty="0" err="1" smtClean="0"/>
              <a:t>measures</a:t>
            </a:r>
            <a:endParaRPr lang="es-ES_tradnl" sz="2800" b="1" dirty="0"/>
          </a:p>
        </p:txBody>
      </p:sp>
      <p:sp>
        <p:nvSpPr>
          <p:cNvPr id="14" name="Elipse 13"/>
          <p:cNvSpPr/>
          <p:nvPr/>
        </p:nvSpPr>
        <p:spPr>
          <a:xfrm>
            <a:off x="6488987" y="4436347"/>
            <a:ext cx="4471793" cy="1551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Technical</a:t>
            </a:r>
            <a:r>
              <a:rPr lang="es-ES" sz="2800" dirty="0" smtClean="0"/>
              <a:t> </a:t>
            </a:r>
            <a:r>
              <a:rPr lang="es-ES" sz="2800" dirty="0" err="1" smtClean="0"/>
              <a:t>assessmet</a:t>
            </a:r>
            <a:endParaRPr lang="es-ES" sz="2800" dirty="0" smtClean="0"/>
          </a:p>
          <a:p>
            <a:pPr marL="914400" lvl="1" indent="-457200">
              <a:buFontTx/>
              <a:buChar char="-"/>
            </a:pPr>
            <a:r>
              <a:rPr lang="es-ES" sz="2800" b="1" dirty="0" err="1" smtClean="0"/>
              <a:t>Provenance</a:t>
            </a:r>
            <a:endParaRPr lang="es-ES" sz="2800" dirty="0" smtClean="0"/>
          </a:p>
          <a:p>
            <a:pPr marL="914400" lvl="1" indent="-457200">
              <a:buFontTx/>
              <a:buChar char="-"/>
            </a:pPr>
            <a:r>
              <a:rPr lang="es-ES" sz="2800" dirty="0" smtClean="0"/>
              <a:t>Performance</a:t>
            </a:r>
          </a:p>
        </p:txBody>
      </p:sp>
      <p:sp>
        <p:nvSpPr>
          <p:cNvPr id="15" name="Elipse 14"/>
          <p:cNvSpPr/>
          <p:nvPr/>
        </p:nvSpPr>
        <p:spPr>
          <a:xfrm>
            <a:off x="2506919" y="4436347"/>
            <a:ext cx="3178208" cy="152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Software </a:t>
            </a:r>
            <a:r>
              <a:rPr lang="es-ES" sz="2800" dirty="0" err="1" smtClean="0"/>
              <a:t>prototype</a:t>
            </a:r>
            <a:endParaRPr lang="es-ES_tradnl" sz="2800" dirty="0"/>
          </a:p>
        </p:txBody>
      </p:sp>
      <p:sp>
        <p:nvSpPr>
          <p:cNvPr id="21" name="Flecha abajo 20"/>
          <p:cNvSpPr/>
          <p:nvPr/>
        </p:nvSpPr>
        <p:spPr>
          <a:xfrm rot="3100854">
            <a:off x="10687046" y="4136491"/>
            <a:ext cx="371363" cy="53938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ustDataLst>
      <p:tags r:id="rId1"/>
    </p:custDataLst>
    <p:extLst>
      <p:ext uri="{BB962C8B-B14F-4D97-AF65-F5344CB8AC3E}">
        <p14:creationId xmlns:p14="http://schemas.microsoft.com/office/powerpoint/2010/main" val="2788028584"/>
      </p:ext>
    </p:extLst>
  </p:cSld>
  <p:clrMapOvr>
    <a:masterClrMapping/>
  </p:clrMapOvr>
  <mc:AlternateContent xmlns:mc="http://schemas.openxmlformats.org/markup-compatibility/2006" xmlns:p14="http://schemas.microsoft.com/office/powerpoint/2010/main">
    <mc:Choice Requires="p14">
      <p:transition p14:dur="10" advTm="3331"/>
    </mc:Choice>
    <mc:Fallback xmlns="">
      <p:transition advTm="333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dirty="0" smtClean="0">
                <a:solidFill>
                  <a:srgbClr val="2F5597"/>
                </a:solidFill>
                <a:latin typeface="+mn-lt"/>
              </a:rPr>
              <a:t>Technical assessment - Provenance</a:t>
            </a:r>
            <a:endParaRPr lang="es-ES" dirty="0">
              <a:solidFill>
                <a:srgbClr val="2F5597"/>
              </a:solidFill>
              <a:latin typeface="+mn-lt"/>
            </a:endParaRPr>
          </a:p>
        </p:txBody>
      </p:sp>
      <p:sp>
        <p:nvSpPr>
          <p:cNvPr id="24" name="Marcador de contenido 23"/>
          <p:cNvSpPr>
            <a:spLocks noGrp="1"/>
          </p:cNvSpPr>
          <p:nvPr>
            <p:ph idx="1"/>
          </p:nvPr>
        </p:nvSpPr>
        <p:spPr>
          <a:xfrm>
            <a:off x="448575" y="1215072"/>
            <a:ext cx="5894118" cy="5141278"/>
          </a:xfrm>
        </p:spPr>
        <p:txBody>
          <a:bodyPr>
            <a:normAutofit/>
          </a:bodyPr>
          <a:lstStyle/>
          <a:p>
            <a:r>
              <a:rPr lang="es-ES" b="1" dirty="0" err="1" smtClean="0"/>
              <a:t>Metaclip</a:t>
            </a:r>
            <a:r>
              <a:rPr lang="es-ES" dirty="0"/>
              <a:t> </a:t>
            </a:r>
            <a:r>
              <a:rPr lang="es-ES" dirty="0" err="1" smtClean="0"/>
              <a:t>is</a:t>
            </a:r>
            <a:r>
              <a:rPr lang="es-ES" dirty="0" smtClean="0"/>
              <a:t> a </a:t>
            </a:r>
            <a:r>
              <a:rPr lang="es-ES" dirty="0" err="1" smtClean="0"/>
              <a:t>metadata</a:t>
            </a:r>
            <a:r>
              <a:rPr lang="es-ES" dirty="0" smtClean="0"/>
              <a:t> and </a:t>
            </a:r>
            <a:r>
              <a:rPr lang="es-ES" dirty="0" err="1" smtClean="0"/>
              <a:t>provenance</a:t>
            </a:r>
            <a:r>
              <a:rPr lang="es-ES" dirty="0" smtClean="0"/>
              <a:t> </a:t>
            </a:r>
            <a:r>
              <a:rPr lang="es-ES" dirty="0" err="1" smtClean="0"/>
              <a:t>model</a:t>
            </a:r>
            <a:r>
              <a:rPr lang="es-ES" dirty="0" smtClean="0"/>
              <a:t>. </a:t>
            </a:r>
            <a:r>
              <a:rPr lang="es-ES" dirty="0" err="1" smtClean="0"/>
              <a:t>It</a:t>
            </a:r>
            <a:r>
              <a:rPr lang="es-ES" dirty="0" smtClean="0"/>
              <a:t> </a:t>
            </a:r>
            <a:r>
              <a:rPr lang="es-ES" dirty="0" err="1" smtClean="0"/>
              <a:t>allows</a:t>
            </a:r>
            <a:r>
              <a:rPr lang="es-ES" dirty="0" smtClean="0"/>
              <a:t> </a:t>
            </a:r>
            <a:r>
              <a:rPr lang="es-ES" dirty="0" err="1" smtClean="0"/>
              <a:t>encoding</a:t>
            </a:r>
            <a:r>
              <a:rPr lang="es-ES" dirty="0" smtClean="0"/>
              <a:t> meta-data and </a:t>
            </a:r>
            <a:r>
              <a:rPr lang="es-ES" dirty="0" err="1" smtClean="0"/>
              <a:t>provenance</a:t>
            </a:r>
            <a:r>
              <a:rPr lang="es-ES" dirty="0" smtClean="0"/>
              <a:t> as a </a:t>
            </a:r>
            <a:r>
              <a:rPr lang="es-ES" dirty="0" err="1" smtClean="0"/>
              <a:t>graph</a:t>
            </a:r>
            <a:endParaRPr lang="es-ES" dirty="0" smtClean="0"/>
          </a:p>
          <a:p>
            <a:endParaRPr lang="es-ES" dirty="0"/>
          </a:p>
          <a:p>
            <a:endParaRPr lang="es-ES" dirty="0" smtClean="0"/>
          </a:p>
          <a:p>
            <a:r>
              <a:rPr lang="es-ES" dirty="0" err="1" smtClean="0"/>
              <a:t>The</a:t>
            </a:r>
            <a:r>
              <a:rPr lang="es-ES" dirty="0" smtClean="0"/>
              <a:t> </a:t>
            </a:r>
            <a:r>
              <a:rPr lang="es-ES" dirty="0" err="1" smtClean="0"/>
              <a:t>graph</a:t>
            </a:r>
            <a:r>
              <a:rPr lang="es-ES" dirty="0" smtClean="0"/>
              <a:t> can be </a:t>
            </a:r>
            <a:r>
              <a:rPr lang="es-ES" dirty="0" err="1" smtClean="0"/>
              <a:t>serialized</a:t>
            </a:r>
            <a:r>
              <a:rPr lang="es-ES" dirty="0" smtClean="0"/>
              <a:t> and </a:t>
            </a:r>
            <a:r>
              <a:rPr lang="es-ES" dirty="0" err="1" smtClean="0"/>
              <a:t>attached</a:t>
            </a:r>
            <a:r>
              <a:rPr lang="es-ES" dirty="0" smtClean="0"/>
              <a:t> to </a:t>
            </a:r>
            <a:r>
              <a:rPr lang="es-ES" dirty="0" err="1" smtClean="0"/>
              <a:t>products</a:t>
            </a:r>
            <a:endParaRPr lang="es-ES" dirty="0" smtClean="0"/>
          </a:p>
          <a:p>
            <a:endParaRPr lang="es-ES" dirty="0"/>
          </a:p>
          <a:p>
            <a:r>
              <a:rPr lang="es-ES" dirty="0" err="1" smtClean="0"/>
              <a:t>Metaclip</a:t>
            </a:r>
            <a:r>
              <a:rPr lang="es-ES" dirty="0" smtClean="0"/>
              <a:t> </a:t>
            </a:r>
            <a:r>
              <a:rPr lang="es-ES" dirty="0" err="1" smtClean="0"/>
              <a:t>info</a:t>
            </a:r>
            <a:r>
              <a:rPr lang="es-ES" dirty="0" smtClean="0"/>
              <a:t>. of a </a:t>
            </a:r>
            <a:r>
              <a:rPr lang="es-ES" dirty="0" err="1" smtClean="0"/>
              <a:t>product</a:t>
            </a:r>
            <a:r>
              <a:rPr lang="es-ES" dirty="0" smtClean="0"/>
              <a:t> can be </a:t>
            </a:r>
            <a:r>
              <a:rPr lang="es-ES" dirty="0" err="1" smtClean="0"/>
              <a:t>visually</a:t>
            </a:r>
            <a:r>
              <a:rPr lang="es-ES" dirty="0" smtClean="0"/>
              <a:t> </a:t>
            </a:r>
            <a:r>
              <a:rPr lang="es-ES" dirty="0" err="1" smtClean="0"/>
              <a:t>inspected</a:t>
            </a:r>
            <a:endParaRPr lang="es-ES" dirty="0" smtClean="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15</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
        <p:nvSpPr>
          <p:cNvPr id="10" name="Shape 112"/>
          <p:cNvSpPr/>
          <p:nvPr/>
        </p:nvSpPr>
        <p:spPr>
          <a:xfrm rot="10800000">
            <a:off x="6667480" y="2980242"/>
            <a:ext cx="2443479" cy="2950907"/>
          </a:xfrm>
          <a:prstGeom prst="foldedCorner">
            <a:avLst>
              <a:gd name="adj" fmla="val 2295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 name="Shape 115"/>
          <p:cNvSpPr txBox="1"/>
          <p:nvPr/>
        </p:nvSpPr>
        <p:spPr>
          <a:xfrm>
            <a:off x="1097888" y="2598181"/>
            <a:ext cx="3946065" cy="566228"/>
          </a:xfrm>
          <a:prstGeom prst="rect">
            <a:avLst/>
          </a:prstGeom>
          <a:noFill/>
          <a:ln>
            <a:noFill/>
          </a:ln>
        </p:spPr>
        <p:txBody>
          <a:bodyPr wrap="square" lIns="91425" tIns="91425" rIns="91425" bIns="91425" anchor="t" anchorCtr="0">
            <a:noAutofit/>
          </a:bodyPr>
          <a:lstStyle/>
          <a:p>
            <a:pPr marL="0" lvl="0" indent="0">
              <a:spcBef>
                <a:spcPts val="0"/>
              </a:spcBef>
              <a:buNone/>
            </a:pPr>
            <a:r>
              <a:rPr lang="es" sz="2400" b="1" dirty="0">
                <a:solidFill>
                  <a:srgbClr val="4A86E8"/>
                </a:solidFill>
              </a:rPr>
              <a:t>http://metaclip.predictia.es</a:t>
            </a:r>
          </a:p>
        </p:txBody>
      </p:sp>
      <p:pic>
        <p:nvPicPr>
          <p:cNvPr id="13" name="Shape 116"/>
          <p:cNvPicPr preferRelativeResize="0"/>
          <p:nvPr/>
        </p:nvPicPr>
        <p:blipFill>
          <a:blip r:embed="rId9">
            <a:alphaModFix/>
          </a:blip>
          <a:stretch>
            <a:fillRect/>
          </a:stretch>
        </p:blipFill>
        <p:spPr>
          <a:xfrm>
            <a:off x="6905547" y="3545254"/>
            <a:ext cx="2000841" cy="1833763"/>
          </a:xfrm>
          <a:prstGeom prst="rect">
            <a:avLst/>
          </a:prstGeom>
          <a:noFill/>
          <a:ln>
            <a:noFill/>
          </a:ln>
        </p:spPr>
      </p:pic>
      <p:sp>
        <p:nvSpPr>
          <p:cNvPr id="14" name="Shape 117"/>
          <p:cNvSpPr txBox="1"/>
          <p:nvPr/>
        </p:nvSpPr>
        <p:spPr>
          <a:xfrm>
            <a:off x="6787249" y="5465463"/>
            <a:ext cx="2244338" cy="388909"/>
          </a:xfrm>
          <a:prstGeom prst="rect">
            <a:avLst/>
          </a:prstGeom>
          <a:noFill/>
          <a:ln>
            <a:noFill/>
          </a:ln>
        </p:spPr>
        <p:txBody>
          <a:bodyPr wrap="square" lIns="91425" tIns="91425" rIns="91425" bIns="91425" anchor="ctr" anchorCtr="0">
            <a:noAutofit/>
          </a:bodyPr>
          <a:lstStyle/>
          <a:p>
            <a:pPr marL="0" lvl="0" indent="0" rtl="0">
              <a:spcBef>
                <a:spcPts val="0"/>
              </a:spcBef>
              <a:buNone/>
            </a:pPr>
            <a:r>
              <a:rPr lang="es" dirty="0"/>
              <a:t>EXIF </a:t>
            </a:r>
            <a:r>
              <a:rPr lang="es" dirty="0" smtClean="0"/>
              <a:t>tags</a:t>
            </a:r>
            <a:endParaRPr lang="es" dirty="0"/>
          </a:p>
        </p:txBody>
      </p:sp>
      <p:sp>
        <p:nvSpPr>
          <p:cNvPr id="15" name="Shape 118"/>
          <p:cNvSpPr txBox="1"/>
          <p:nvPr/>
        </p:nvSpPr>
        <p:spPr>
          <a:xfrm>
            <a:off x="7475150" y="2994006"/>
            <a:ext cx="1005720" cy="433649"/>
          </a:xfrm>
          <a:prstGeom prst="rect">
            <a:avLst/>
          </a:prstGeom>
          <a:noFill/>
          <a:ln>
            <a:noFill/>
          </a:ln>
        </p:spPr>
        <p:txBody>
          <a:bodyPr wrap="square" lIns="91425" tIns="91425" rIns="91425" bIns="91425" anchor="ctr" anchorCtr="0">
            <a:noAutofit/>
          </a:bodyPr>
          <a:lstStyle/>
          <a:p>
            <a:pPr marL="0" lvl="0" indent="0" rtl="0">
              <a:spcBef>
                <a:spcPts val="0"/>
              </a:spcBef>
              <a:buNone/>
            </a:pPr>
            <a:r>
              <a:rPr lang="es" dirty="0"/>
              <a:t>JPG file</a:t>
            </a:r>
          </a:p>
        </p:txBody>
      </p:sp>
      <p:sp>
        <p:nvSpPr>
          <p:cNvPr id="21" name="Shape 119"/>
          <p:cNvSpPr txBox="1"/>
          <p:nvPr/>
        </p:nvSpPr>
        <p:spPr>
          <a:xfrm>
            <a:off x="9402215" y="4453041"/>
            <a:ext cx="2510385" cy="1067568"/>
          </a:xfrm>
          <a:prstGeom prst="rect">
            <a:avLst/>
          </a:prstGeom>
          <a:noFill/>
          <a:ln>
            <a:noFill/>
          </a:ln>
        </p:spPr>
        <p:txBody>
          <a:bodyPr wrap="square" lIns="91425" tIns="91425" rIns="91425" bIns="91425" anchor="ctr" anchorCtr="0">
            <a:noAutofit/>
          </a:bodyPr>
          <a:lstStyle/>
          <a:p>
            <a:pPr marL="0" lvl="0" indent="0" rtl="0">
              <a:spcBef>
                <a:spcPts val="0"/>
              </a:spcBef>
              <a:buNone/>
            </a:pPr>
            <a:r>
              <a:rPr lang="es" dirty="0"/>
              <a:t>The </a:t>
            </a:r>
            <a:r>
              <a:rPr lang="es" dirty="0" smtClean="0"/>
              <a:t>metadata and provenance information is </a:t>
            </a:r>
            <a:r>
              <a:rPr lang="es" dirty="0"/>
              <a:t>delivered within the image</a:t>
            </a:r>
          </a:p>
        </p:txBody>
      </p:sp>
      <p:sp>
        <p:nvSpPr>
          <p:cNvPr id="3" name="Conector 2"/>
          <p:cNvSpPr/>
          <p:nvPr/>
        </p:nvSpPr>
        <p:spPr>
          <a:xfrm>
            <a:off x="7170494" y="1381222"/>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Conector 24"/>
          <p:cNvSpPr/>
          <p:nvPr/>
        </p:nvSpPr>
        <p:spPr>
          <a:xfrm>
            <a:off x="6932427" y="1959084"/>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Conector 25"/>
          <p:cNvSpPr/>
          <p:nvPr/>
        </p:nvSpPr>
        <p:spPr>
          <a:xfrm>
            <a:off x="7410440" y="1731757"/>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6" name="Conector recto 5"/>
          <p:cNvCxnSpPr>
            <a:stCxn id="25" idx="0"/>
            <a:endCxn id="3" idx="3"/>
          </p:cNvCxnSpPr>
          <p:nvPr/>
        </p:nvCxnSpPr>
        <p:spPr>
          <a:xfrm flipV="1">
            <a:off x="7049844" y="1557682"/>
            <a:ext cx="155040" cy="401402"/>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8" name="Conector recto 7"/>
          <p:cNvCxnSpPr>
            <a:stCxn id="3" idx="5"/>
            <a:endCxn id="26" idx="1"/>
          </p:cNvCxnSpPr>
          <p:nvPr/>
        </p:nvCxnSpPr>
        <p:spPr>
          <a:xfrm>
            <a:off x="7370937" y="1557682"/>
            <a:ext cx="73893" cy="204351"/>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26" idx="3"/>
            <a:endCxn id="25" idx="6"/>
          </p:cNvCxnSpPr>
          <p:nvPr/>
        </p:nvCxnSpPr>
        <p:spPr>
          <a:xfrm flipH="1">
            <a:off x="7167260" y="1908217"/>
            <a:ext cx="277570" cy="154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Conector 41"/>
          <p:cNvSpPr/>
          <p:nvPr/>
        </p:nvSpPr>
        <p:spPr>
          <a:xfrm>
            <a:off x="8874685" y="1134464"/>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3" name="Conector 42"/>
          <p:cNvSpPr/>
          <p:nvPr/>
        </p:nvSpPr>
        <p:spPr>
          <a:xfrm>
            <a:off x="8636618" y="1712326"/>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Conector 43"/>
          <p:cNvSpPr/>
          <p:nvPr/>
        </p:nvSpPr>
        <p:spPr>
          <a:xfrm>
            <a:off x="9114631" y="1484999"/>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45" name="Conector recto 44"/>
          <p:cNvCxnSpPr>
            <a:stCxn id="43" idx="0"/>
            <a:endCxn id="42" idx="3"/>
          </p:cNvCxnSpPr>
          <p:nvPr/>
        </p:nvCxnSpPr>
        <p:spPr>
          <a:xfrm flipV="1">
            <a:off x="8754035" y="1310924"/>
            <a:ext cx="155040" cy="401402"/>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6" name="Conector recto 45"/>
          <p:cNvCxnSpPr>
            <a:stCxn id="42" idx="5"/>
            <a:endCxn id="44" idx="1"/>
          </p:cNvCxnSpPr>
          <p:nvPr/>
        </p:nvCxnSpPr>
        <p:spPr>
          <a:xfrm>
            <a:off x="9075128" y="1310924"/>
            <a:ext cx="73893" cy="204351"/>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a:stCxn id="44" idx="3"/>
            <a:endCxn id="43" idx="6"/>
          </p:cNvCxnSpPr>
          <p:nvPr/>
        </p:nvCxnSpPr>
        <p:spPr>
          <a:xfrm flipH="1">
            <a:off x="8871451" y="1661459"/>
            <a:ext cx="277570" cy="154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Conector 49"/>
          <p:cNvSpPr/>
          <p:nvPr/>
        </p:nvSpPr>
        <p:spPr>
          <a:xfrm>
            <a:off x="8958854" y="2201011"/>
            <a:ext cx="234833" cy="206736"/>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51" name="Conector recto 50"/>
          <p:cNvCxnSpPr>
            <a:stCxn id="43" idx="5"/>
            <a:endCxn id="50" idx="1"/>
          </p:cNvCxnSpPr>
          <p:nvPr/>
        </p:nvCxnSpPr>
        <p:spPr>
          <a:xfrm>
            <a:off x="8837061" y="1888786"/>
            <a:ext cx="156183" cy="342501"/>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onector 56"/>
          <p:cNvSpPr/>
          <p:nvPr/>
        </p:nvSpPr>
        <p:spPr>
          <a:xfrm>
            <a:off x="10717301" y="915648"/>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8" name="Conector 57"/>
          <p:cNvSpPr/>
          <p:nvPr/>
        </p:nvSpPr>
        <p:spPr>
          <a:xfrm>
            <a:off x="10479234" y="1493510"/>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9" name="Conector 58"/>
          <p:cNvSpPr/>
          <p:nvPr/>
        </p:nvSpPr>
        <p:spPr>
          <a:xfrm>
            <a:off x="10957247" y="1266183"/>
            <a:ext cx="234833" cy="20673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60" name="Conector recto 59"/>
          <p:cNvCxnSpPr>
            <a:stCxn id="58" idx="0"/>
            <a:endCxn id="57" idx="3"/>
          </p:cNvCxnSpPr>
          <p:nvPr/>
        </p:nvCxnSpPr>
        <p:spPr>
          <a:xfrm flipV="1">
            <a:off x="10596651" y="1092108"/>
            <a:ext cx="155040" cy="401402"/>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61" name="Conector recto 60"/>
          <p:cNvCxnSpPr>
            <a:stCxn id="57" idx="5"/>
            <a:endCxn id="59" idx="1"/>
          </p:cNvCxnSpPr>
          <p:nvPr/>
        </p:nvCxnSpPr>
        <p:spPr>
          <a:xfrm>
            <a:off x="10917744" y="1092108"/>
            <a:ext cx="73893" cy="204351"/>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a:stCxn id="59" idx="3"/>
            <a:endCxn id="58" idx="6"/>
          </p:cNvCxnSpPr>
          <p:nvPr/>
        </p:nvCxnSpPr>
        <p:spPr>
          <a:xfrm flipH="1">
            <a:off x="10714067" y="1442643"/>
            <a:ext cx="277570" cy="1542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Conector 62"/>
          <p:cNvSpPr/>
          <p:nvPr/>
        </p:nvSpPr>
        <p:spPr>
          <a:xfrm>
            <a:off x="10801470" y="1982195"/>
            <a:ext cx="234833" cy="206736"/>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64" name="Conector recto 63"/>
          <p:cNvCxnSpPr>
            <a:stCxn id="58" idx="5"/>
            <a:endCxn id="63" idx="1"/>
          </p:cNvCxnSpPr>
          <p:nvPr/>
        </p:nvCxnSpPr>
        <p:spPr>
          <a:xfrm>
            <a:off x="10679677" y="1669970"/>
            <a:ext cx="156183" cy="342501"/>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Conector 97"/>
          <p:cNvSpPr/>
          <p:nvPr/>
        </p:nvSpPr>
        <p:spPr>
          <a:xfrm>
            <a:off x="10598267" y="2390436"/>
            <a:ext cx="234833" cy="206736"/>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9" name="Conector 98"/>
          <p:cNvSpPr/>
          <p:nvPr/>
        </p:nvSpPr>
        <p:spPr>
          <a:xfrm>
            <a:off x="10984580" y="2384649"/>
            <a:ext cx="234833" cy="206736"/>
          </a:xfrm>
          <a:prstGeom prst="flowChart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100" name="Conector recto 99"/>
          <p:cNvCxnSpPr>
            <a:stCxn id="98" idx="0"/>
            <a:endCxn id="63" idx="3"/>
          </p:cNvCxnSpPr>
          <p:nvPr/>
        </p:nvCxnSpPr>
        <p:spPr>
          <a:xfrm flipV="1">
            <a:off x="10715684" y="2158655"/>
            <a:ext cx="120176" cy="231781"/>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01" name="Conector recto 100"/>
          <p:cNvCxnSpPr>
            <a:stCxn id="63" idx="5"/>
            <a:endCxn id="99" idx="0"/>
          </p:cNvCxnSpPr>
          <p:nvPr/>
        </p:nvCxnSpPr>
        <p:spPr>
          <a:xfrm>
            <a:off x="11001913" y="2158655"/>
            <a:ext cx="100084" cy="225994"/>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Proceso 114"/>
          <p:cNvSpPr/>
          <p:nvPr/>
        </p:nvSpPr>
        <p:spPr>
          <a:xfrm>
            <a:off x="10461994" y="3686205"/>
            <a:ext cx="917017" cy="51946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XML</a:t>
            </a:r>
            <a:endParaRPr lang="es-ES_tradnl" dirty="0">
              <a:solidFill>
                <a:schemeClr val="tx1"/>
              </a:solidFill>
            </a:endParaRPr>
          </a:p>
        </p:txBody>
      </p:sp>
      <p:sp>
        <p:nvSpPr>
          <p:cNvPr id="116" name="Shape 120"/>
          <p:cNvSpPr/>
          <p:nvPr/>
        </p:nvSpPr>
        <p:spPr>
          <a:xfrm rot="10800000">
            <a:off x="7849990" y="1631178"/>
            <a:ext cx="602666" cy="204841"/>
          </a:xfrm>
          <a:prstGeom prst="leftArrow">
            <a:avLst>
              <a:gd name="adj1" fmla="val 50000"/>
              <a:gd name="adj2" fmla="val 50000"/>
            </a:avLst>
          </a:prstGeom>
          <a:solidFill>
            <a:srgbClr val="EEEEEE"/>
          </a:solidFill>
          <a:ln w="9525" cap="flat" cmpd="sng">
            <a:solidFill>
              <a:srgbClr val="595959"/>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7" name="Shape 120"/>
          <p:cNvSpPr/>
          <p:nvPr/>
        </p:nvSpPr>
        <p:spPr>
          <a:xfrm rot="10800000">
            <a:off x="9577788" y="1629345"/>
            <a:ext cx="602666" cy="204841"/>
          </a:xfrm>
          <a:prstGeom prst="leftArrow">
            <a:avLst>
              <a:gd name="adj1" fmla="val 50000"/>
              <a:gd name="adj2" fmla="val 50000"/>
            </a:avLst>
          </a:prstGeom>
          <a:solidFill>
            <a:srgbClr val="EEEEEE"/>
          </a:solidFill>
          <a:ln w="9525" cap="flat" cmpd="sng">
            <a:solidFill>
              <a:srgbClr val="595959"/>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8" name="Shape 120"/>
          <p:cNvSpPr/>
          <p:nvPr/>
        </p:nvSpPr>
        <p:spPr>
          <a:xfrm rot="16200000">
            <a:off x="10595018" y="2991981"/>
            <a:ext cx="610966" cy="277983"/>
          </a:xfrm>
          <a:prstGeom prst="leftArrow">
            <a:avLst>
              <a:gd name="adj1" fmla="val 50000"/>
              <a:gd name="adj2" fmla="val 50000"/>
            </a:avLst>
          </a:prstGeom>
          <a:solidFill>
            <a:srgbClr val="EEEEEE"/>
          </a:solidFill>
          <a:ln w="9525" cap="flat" cmpd="sng">
            <a:solidFill>
              <a:srgbClr val="595959"/>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9" name="Shape 120"/>
          <p:cNvSpPr/>
          <p:nvPr/>
        </p:nvSpPr>
        <p:spPr>
          <a:xfrm>
            <a:off x="9553927" y="3801721"/>
            <a:ext cx="610966" cy="277983"/>
          </a:xfrm>
          <a:prstGeom prst="leftArrow">
            <a:avLst>
              <a:gd name="adj1" fmla="val 50000"/>
              <a:gd name="adj2" fmla="val 50000"/>
            </a:avLst>
          </a:prstGeom>
          <a:solidFill>
            <a:srgbClr val="EEEEEE"/>
          </a:solidFill>
          <a:ln w="9525" cap="flat" cmpd="sng">
            <a:solidFill>
              <a:srgbClr val="595959"/>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Tree>
    <p:custDataLst>
      <p:tags r:id="rId1"/>
    </p:custDataLst>
    <p:extLst>
      <p:ext uri="{BB962C8B-B14F-4D97-AF65-F5344CB8AC3E}">
        <p14:creationId xmlns:p14="http://schemas.microsoft.com/office/powerpoint/2010/main" val="4119849744"/>
      </p:ext>
    </p:extLst>
  </p:cSld>
  <p:clrMapOvr>
    <a:masterClrMapping/>
  </p:clrMapOvr>
  <mc:AlternateContent xmlns:mc="http://schemas.openxmlformats.org/markup-compatibility/2006" xmlns:p14="http://schemas.microsoft.com/office/powerpoint/2010/main">
    <mc:Choice Requires="p14">
      <p:transition p14:dur="0" advTm="4994"/>
    </mc:Choice>
    <mc:Fallback xmlns="">
      <p:transition advTm="49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10" presetClass="entr" presetSubtype="0"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fade">
                                      <p:cBhvr>
                                        <p:cTn id="51" dur="500"/>
                                        <p:tgtEl>
                                          <p:spTgt spid="1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par>
                                <p:cTn id="63" presetID="10"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fade">
                                      <p:cBhvr>
                                        <p:cTn id="65" dur="500"/>
                                        <p:tgtEl>
                                          <p:spTgt spid="60"/>
                                        </p:tgtEl>
                                      </p:cBhvr>
                                    </p:animEffect>
                                  </p:childTnLst>
                                </p:cTn>
                              </p:par>
                              <p:par>
                                <p:cTn id="66" presetID="10" presetClass="entr" presetSubtype="0" fill="hold" nodeType="with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500"/>
                                        <p:tgtEl>
                                          <p:spTgt spid="61"/>
                                        </p:tgtEl>
                                      </p:cBhvr>
                                    </p:animEffect>
                                  </p:childTnLst>
                                </p:cTn>
                              </p:par>
                              <p:par>
                                <p:cTn id="69" presetID="10"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500"/>
                                        <p:tgtEl>
                                          <p:spTgt spid="6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500"/>
                                        <p:tgtEl>
                                          <p:spTgt spid="63"/>
                                        </p:tgtEl>
                                      </p:cBhvr>
                                    </p:animEffect>
                                  </p:childTnLst>
                                </p:cTn>
                              </p:par>
                              <p:par>
                                <p:cTn id="75" presetID="10"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500"/>
                                        <p:tgtEl>
                                          <p:spTgt spid="6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8"/>
                                        </p:tgtEl>
                                        <p:attrNameLst>
                                          <p:attrName>style.visibility</p:attrName>
                                        </p:attrNameLst>
                                      </p:cBhvr>
                                      <p:to>
                                        <p:strVal val="visible"/>
                                      </p:to>
                                    </p:set>
                                    <p:animEffect transition="in" filter="fade">
                                      <p:cBhvr>
                                        <p:cTn id="80" dur="500"/>
                                        <p:tgtEl>
                                          <p:spTgt spid="9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fade">
                                      <p:cBhvr>
                                        <p:cTn id="83" dur="500"/>
                                        <p:tgtEl>
                                          <p:spTgt spid="99"/>
                                        </p:tgtEl>
                                      </p:cBhvr>
                                    </p:animEffect>
                                  </p:childTnLst>
                                </p:cTn>
                              </p:par>
                              <p:par>
                                <p:cTn id="84" presetID="10" presetClass="entr" presetSubtype="0" fill="hold" nodeType="withEffect">
                                  <p:stCondLst>
                                    <p:cond delay="0"/>
                                  </p:stCondLst>
                                  <p:childTnLst>
                                    <p:set>
                                      <p:cBhvr>
                                        <p:cTn id="85" dur="1" fill="hold">
                                          <p:stCondLst>
                                            <p:cond delay="0"/>
                                          </p:stCondLst>
                                        </p:cTn>
                                        <p:tgtEl>
                                          <p:spTgt spid="100"/>
                                        </p:tgtEl>
                                        <p:attrNameLst>
                                          <p:attrName>style.visibility</p:attrName>
                                        </p:attrNameLst>
                                      </p:cBhvr>
                                      <p:to>
                                        <p:strVal val="visible"/>
                                      </p:to>
                                    </p:set>
                                    <p:animEffect transition="in" filter="fade">
                                      <p:cBhvr>
                                        <p:cTn id="86" dur="500"/>
                                        <p:tgtEl>
                                          <p:spTgt spid="100"/>
                                        </p:tgtEl>
                                      </p:cBhvr>
                                    </p:animEffect>
                                  </p:childTnLst>
                                </p:cTn>
                              </p:par>
                              <p:par>
                                <p:cTn id="87" presetID="10" presetClass="entr" presetSubtype="0" fill="hold" nodeType="with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fade">
                                      <p:cBhvr>
                                        <p:cTn id="89" dur="500"/>
                                        <p:tgtEl>
                                          <p:spTgt spid="10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7"/>
                                        </p:tgtEl>
                                        <p:attrNameLst>
                                          <p:attrName>style.visibility</p:attrName>
                                        </p:attrNameLst>
                                      </p:cBhvr>
                                      <p:to>
                                        <p:strVal val="visible"/>
                                      </p:to>
                                    </p:set>
                                    <p:animEffect transition="in" filter="fade">
                                      <p:cBhvr>
                                        <p:cTn id="92" dur="500"/>
                                        <p:tgtEl>
                                          <p:spTgt spid="11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15"/>
                                        </p:tgtEl>
                                        <p:attrNameLst>
                                          <p:attrName>style.visibility</p:attrName>
                                        </p:attrNameLst>
                                      </p:cBhvr>
                                      <p:to>
                                        <p:strVal val="visible"/>
                                      </p:to>
                                    </p:set>
                                    <p:animEffect transition="in" filter="fade">
                                      <p:cBhvr>
                                        <p:cTn id="97" dur="500"/>
                                        <p:tgtEl>
                                          <p:spTgt spid="11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18"/>
                                        </p:tgtEl>
                                        <p:attrNameLst>
                                          <p:attrName>style.visibility</p:attrName>
                                        </p:attrNameLst>
                                      </p:cBhvr>
                                      <p:to>
                                        <p:strVal val="visible"/>
                                      </p:to>
                                    </p:set>
                                    <p:animEffect transition="in" filter="fade">
                                      <p:cBhvr>
                                        <p:cTn id="100" dur="500"/>
                                        <p:tgtEl>
                                          <p:spTgt spid="118"/>
                                        </p:tgtEl>
                                      </p:cBhvr>
                                    </p:animEffect>
                                  </p:childTnLst>
                                </p:cTn>
                              </p:par>
                              <p:par>
                                <p:cTn id="101" presetID="10" presetClass="entr" presetSubtype="0" fill="hold" nodeType="withEffect">
                                  <p:stCondLst>
                                    <p:cond delay="0"/>
                                  </p:stCondLst>
                                  <p:childTnLst>
                                    <p:set>
                                      <p:cBhvr>
                                        <p:cTn id="102" dur="1" fill="hold">
                                          <p:stCondLst>
                                            <p:cond delay="0"/>
                                          </p:stCondLst>
                                        </p:cTn>
                                        <p:tgtEl>
                                          <p:spTgt spid="24">
                                            <p:txEl>
                                              <p:pRg st="3" end="3"/>
                                            </p:txEl>
                                          </p:spTgt>
                                        </p:tgtEl>
                                        <p:attrNameLst>
                                          <p:attrName>style.visibility</p:attrName>
                                        </p:attrNameLst>
                                      </p:cBhvr>
                                      <p:to>
                                        <p:strVal val="visible"/>
                                      </p:to>
                                    </p:set>
                                    <p:animEffect transition="in" filter="fade">
                                      <p:cBhvr>
                                        <p:cTn id="103" dur="500"/>
                                        <p:tgtEl>
                                          <p:spTgt spid="24">
                                            <p:txEl>
                                              <p:pRg st="3" end="3"/>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childTnLst>
                                </p:cTn>
                              </p:par>
                              <p:par>
                                <p:cTn id="109" presetID="10" presetClass="entr" presetSubtype="0" fill="hold" nodeType="with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fade">
                                      <p:cBhvr>
                                        <p:cTn id="111" dur="500"/>
                                        <p:tgtEl>
                                          <p:spTgt spid="1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fade">
                                      <p:cBhvr>
                                        <p:cTn id="114" dur="500"/>
                                        <p:tgtEl>
                                          <p:spTgt spid="1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animEffect transition="in" filter="fade">
                                      <p:cBhvr>
                                        <p:cTn id="117" dur="500"/>
                                        <p:tgtEl>
                                          <p:spTgt spid="1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9"/>
                                        </p:tgtEl>
                                        <p:attrNameLst>
                                          <p:attrName>style.visibility</p:attrName>
                                        </p:attrNameLst>
                                      </p:cBhvr>
                                      <p:to>
                                        <p:strVal val="visible"/>
                                      </p:to>
                                    </p:set>
                                    <p:animEffect transition="in" filter="fade">
                                      <p:cBhvr>
                                        <p:cTn id="120" dur="500"/>
                                        <p:tgtEl>
                                          <p:spTgt spid="11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fade">
                                      <p:cBhvr>
                                        <p:cTn id="123" dur="500"/>
                                        <p:tgtEl>
                                          <p:spTgt spid="2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4">
                                            <p:txEl>
                                              <p:pRg st="5" end="5"/>
                                            </p:txEl>
                                          </p:spTgt>
                                        </p:tgtEl>
                                        <p:attrNameLst>
                                          <p:attrName>style.visibility</p:attrName>
                                        </p:attrNameLst>
                                      </p:cBhvr>
                                      <p:to>
                                        <p:strVal val="visible"/>
                                      </p:to>
                                    </p:set>
                                    <p:animEffect transition="in" filter="fade">
                                      <p:cBhvr>
                                        <p:cTn id="128"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p:bldP spid="21" grpId="0"/>
      <p:bldP spid="3" grpId="0" animBg="1"/>
      <p:bldP spid="25" grpId="0" animBg="1"/>
      <p:bldP spid="26" grpId="0" animBg="1"/>
      <p:bldP spid="42" grpId="0" animBg="1"/>
      <p:bldP spid="43" grpId="0" animBg="1"/>
      <p:bldP spid="44" grpId="0" animBg="1"/>
      <p:bldP spid="50" grpId="0" animBg="1"/>
      <p:bldP spid="57" grpId="0" animBg="1"/>
      <p:bldP spid="58" grpId="0" animBg="1"/>
      <p:bldP spid="59" grpId="0" animBg="1"/>
      <p:bldP spid="63" grpId="0" animBg="1"/>
      <p:bldP spid="98" grpId="0" animBg="1"/>
      <p:bldP spid="99" grpId="0" animBg="1"/>
      <p:bldP spid="115" grpId="0" animBg="1"/>
      <p:bldP spid="116" grpId="0" animBg="1"/>
      <p:bldP spid="117" grpId="0" animBg="1"/>
      <p:bldP spid="118" grpId="0" animBg="1"/>
      <p:bldP spid="11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2F5597"/>
                </a:solidFill>
                <a:latin typeface="+mn-lt"/>
              </a:rPr>
              <a:t>Technical assessment - Provenance</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16</a:t>
            </a:fld>
            <a:endParaRPr lang="en-US" dirty="0"/>
          </a:p>
        </p:txBody>
      </p:sp>
      <p:pic>
        <p:nvPicPr>
          <p:cNvPr id="16" name="Imagen 15"/>
          <p:cNvPicPr>
            <a:picLocks noChangeAspect="1"/>
          </p:cNvPicPr>
          <p:nvPr/>
        </p:nvPicPr>
        <p:blipFill rotWithShape="1">
          <a:blip r:embed="rId3"/>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4"/>
          <a:stretch>
            <a:fillRect/>
          </a:stretch>
        </p:blipFill>
        <p:spPr>
          <a:xfrm>
            <a:off x="1182029" y="6262762"/>
            <a:ext cx="1911978" cy="513055"/>
          </a:xfrm>
          <a:prstGeom prst="rect">
            <a:avLst/>
          </a:prstGeom>
        </p:spPr>
      </p:pic>
      <p:pic>
        <p:nvPicPr>
          <p:cNvPr id="18" name="Imagen 17"/>
          <p:cNvPicPr>
            <a:picLocks noChangeAspect="1"/>
          </p:cNvPicPr>
          <p:nvPr/>
        </p:nvPicPr>
        <p:blipFill>
          <a:blip r:embed="rId5"/>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6"/>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7"/>
          <a:stretch>
            <a:fillRect/>
          </a:stretch>
        </p:blipFill>
        <p:spPr>
          <a:xfrm>
            <a:off x="10397304" y="6156439"/>
            <a:ext cx="673982" cy="673982"/>
          </a:xfrm>
          <a:prstGeom prst="rect">
            <a:avLst/>
          </a:prstGeom>
        </p:spPr>
      </p:pic>
      <p:sp>
        <p:nvSpPr>
          <p:cNvPr id="5" name="CuadroTexto 4"/>
          <p:cNvSpPr txBox="1"/>
          <p:nvPr/>
        </p:nvSpPr>
        <p:spPr>
          <a:xfrm>
            <a:off x="867100" y="1434662"/>
            <a:ext cx="10499835" cy="3693319"/>
          </a:xfrm>
          <a:prstGeom prst="rect">
            <a:avLst/>
          </a:prstGeom>
          <a:noFill/>
        </p:spPr>
        <p:txBody>
          <a:bodyPr wrap="square" rtlCol="0">
            <a:spAutoFit/>
          </a:bodyPr>
          <a:lstStyle/>
          <a:p>
            <a:pPr algn="just"/>
            <a:r>
              <a:rPr lang="es-ES" sz="3600" dirty="0" smtClean="0"/>
              <a:t>METACLIP DEMO VIDEO REMOVED FOR SHARING PURPOSES. </a:t>
            </a:r>
            <a:r>
              <a:rPr lang="es-ES" sz="3600" dirty="0"/>
              <a:t>YOU CAN DOWNLOAD A VERSION OF THE OVERHEADS WITH THE ATTACHED VIDEO AT </a:t>
            </a:r>
            <a:endParaRPr lang="es-ES" sz="3600" dirty="0" smtClean="0"/>
          </a:p>
          <a:p>
            <a:pPr algn="just"/>
            <a:endParaRPr lang="es-ES" sz="3600" dirty="0">
              <a:hlinkClick r:id="rId8"/>
            </a:endParaRPr>
          </a:p>
          <a:p>
            <a:pPr algn="just"/>
            <a:r>
              <a:rPr lang="es-ES" sz="3600" dirty="0" smtClean="0">
                <a:hlinkClick r:id="rId8"/>
              </a:rPr>
              <a:t>https</a:t>
            </a:r>
            <a:r>
              <a:rPr lang="es-ES" sz="3600" dirty="0">
                <a:hlinkClick r:id="rId8"/>
              </a:rPr>
              <a:t>://</a:t>
            </a:r>
            <a:r>
              <a:rPr lang="es-ES" sz="3600" dirty="0" smtClean="0">
                <a:hlinkClick r:id="rId8"/>
              </a:rPr>
              <a:t>drive.google.com/file/d/15VBG5jRS6f2apkkRjHYwFHC4uDv96nBJ/view?usp=sharing</a:t>
            </a:r>
            <a:endParaRPr lang="es-ES" sz="3600" dirty="0" smtClean="0"/>
          </a:p>
          <a:p>
            <a:pPr algn="just"/>
            <a:endParaRPr lang="es-ES_tradnl" dirty="0"/>
          </a:p>
        </p:txBody>
      </p:sp>
    </p:spTree>
    <p:extLst>
      <p:ext uri="{BB962C8B-B14F-4D97-AF65-F5344CB8AC3E}">
        <p14:creationId xmlns:p14="http://schemas.microsoft.com/office/powerpoint/2010/main" val="2933835269"/>
      </p:ext>
    </p:extLst>
  </p:cSld>
  <p:clrMapOvr>
    <a:masterClrMapping/>
  </p:clrMapOvr>
  <mc:AlternateContent xmlns:mc="http://schemas.openxmlformats.org/markup-compatibility/2006" xmlns:p14="http://schemas.microsoft.com/office/powerpoint/2010/main">
    <mc:Choice Requires="p14">
      <p:transition p14:dur="0" advTm="988"/>
    </mc:Choice>
    <mc:Fallback xmlns="">
      <p:transition advTm="988"/>
    </mc:Fallback>
  </mc:AlternateContent>
  <p:timing>
    <p:tnLst>
      <p:par>
        <p:cTn id="1" dur="indefinite" restart="never" nodeType="tmRoot"/>
      </p:par>
    </p:tnLst>
  </p:timing>
  <p:extLst mod="1">
    <p:ext uri="{E180D4A7-C9FB-4DFB-919C-405C955672EB}">
      <p14:showEvtLst xmlns:p14="http://schemas.microsoft.com/office/powerpoint/2010/main">
        <p14:playEvt time="3" objId="3"/>
        <p14:stopEvt time="988" objId="3"/>
      </p14:showEvtLst>
    </p:ext>
  </p:extLs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2F5597"/>
                </a:solidFill>
                <a:latin typeface="+mn-lt"/>
              </a:rPr>
              <a:t>Technical assessment - Provenance</a:t>
            </a:r>
            <a:endParaRPr lang="es-ES" dirty="0">
              <a:solidFill>
                <a:srgbClr val="2F5597"/>
              </a:solidFill>
              <a:latin typeface="+mn-lt"/>
            </a:endParaRPr>
          </a:p>
        </p:txBody>
      </p:sp>
      <p:sp>
        <p:nvSpPr>
          <p:cNvPr id="24" name="Marcador de contenido 23"/>
          <p:cNvSpPr>
            <a:spLocks noGrp="1"/>
          </p:cNvSpPr>
          <p:nvPr>
            <p:ph idx="1"/>
          </p:nvPr>
        </p:nvSpPr>
        <p:spPr>
          <a:xfrm>
            <a:off x="448574" y="1215072"/>
            <a:ext cx="11143959" cy="5141278"/>
          </a:xfrm>
        </p:spPr>
        <p:txBody>
          <a:bodyPr>
            <a:normAutofit/>
          </a:bodyPr>
          <a:lstStyle/>
          <a:p>
            <a:r>
              <a:rPr lang="es-ES" dirty="0" err="1" smtClean="0"/>
              <a:t>Based</a:t>
            </a:r>
            <a:r>
              <a:rPr lang="es-ES" dirty="0" smtClean="0"/>
              <a:t> </a:t>
            </a:r>
            <a:r>
              <a:rPr lang="es-ES" dirty="0" err="1" smtClean="0"/>
              <a:t>on</a:t>
            </a:r>
            <a:r>
              <a:rPr lang="es-ES" dirty="0" smtClean="0"/>
              <a:t> </a:t>
            </a:r>
            <a:r>
              <a:rPr lang="es-ES" dirty="0" err="1" smtClean="0"/>
              <a:t>the</a:t>
            </a:r>
            <a:r>
              <a:rPr lang="es-ES" dirty="0" smtClean="0"/>
              <a:t> </a:t>
            </a:r>
            <a:r>
              <a:rPr lang="es-ES" b="1" dirty="0" smtClean="0"/>
              <a:t>W3C RDF </a:t>
            </a:r>
            <a:r>
              <a:rPr lang="es-ES" dirty="0" smtClean="0"/>
              <a:t>(</a:t>
            </a:r>
            <a:r>
              <a:rPr lang="es-ES" dirty="0" err="1" smtClean="0"/>
              <a:t>Resource</a:t>
            </a:r>
            <a:r>
              <a:rPr lang="es-ES" dirty="0" smtClean="0"/>
              <a:t> </a:t>
            </a:r>
            <a:r>
              <a:rPr lang="es-ES" dirty="0" err="1" smtClean="0"/>
              <a:t>Description</a:t>
            </a:r>
            <a:r>
              <a:rPr lang="es-ES" dirty="0"/>
              <a:t> </a:t>
            </a:r>
            <a:r>
              <a:rPr lang="es-ES" dirty="0" smtClean="0"/>
              <a:t>Framework)</a:t>
            </a:r>
          </a:p>
          <a:p>
            <a:pPr marL="457200" lvl="1" indent="0">
              <a:buNone/>
            </a:pPr>
            <a:endParaRPr lang="es-ES" dirty="0" smtClean="0"/>
          </a:p>
          <a:p>
            <a:pPr marL="457200" lvl="1" indent="0">
              <a:buNone/>
            </a:pPr>
            <a:r>
              <a:rPr lang="es-ES" dirty="0" err="1" smtClean="0"/>
              <a:t>Reusing</a:t>
            </a:r>
            <a:r>
              <a:rPr lang="es-ES" dirty="0" smtClean="0"/>
              <a:t> </a:t>
            </a:r>
            <a:r>
              <a:rPr lang="es-ES" dirty="0" err="1" smtClean="0"/>
              <a:t>existing</a:t>
            </a:r>
            <a:r>
              <a:rPr lang="es-ES" dirty="0" smtClean="0"/>
              <a:t> standard </a:t>
            </a:r>
            <a:r>
              <a:rPr lang="es-ES" dirty="0" err="1" smtClean="0"/>
              <a:t>ontologies</a:t>
            </a:r>
            <a:r>
              <a:rPr lang="es-ES" dirty="0" smtClean="0"/>
              <a:t> </a:t>
            </a:r>
            <a:r>
              <a:rPr lang="es-ES" dirty="0" err="1" smtClean="0"/>
              <a:t>developed</a:t>
            </a:r>
            <a:r>
              <a:rPr lang="es-ES" dirty="0" smtClean="0"/>
              <a:t> </a:t>
            </a:r>
            <a:r>
              <a:rPr lang="es-ES" dirty="0" err="1" smtClean="0"/>
              <a:t>by</a:t>
            </a:r>
            <a:r>
              <a:rPr lang="es-ES" dirty="0" smtClean="0"/>
              <a:t> </a:t>
            </a:r>
            <a:r>
              <a:rPr lang="es-ES" dirty="0" err="1" smtClean="0"/>
              <a:t>the</a:t>
            </a:r>
            <a:r>
              <a:rPr lang="es-ES" dirty="0" smtClean="0"/>
              <a:t> </a:t>
            </a:r>
            <a:r>
              <a:rPr lang="es-ES" dirty="0" err="1" smtClean="0"/>
              <a:t>community</a:t>
            </a:r>
            <a:r>
              <a:rPr lang="es-ES" dirty="0" smtClean="0"/>
              <a:t>:</a:t>
            </a:r>
          </a:p>
          <a:p>
            <a:pPr marL="457200" lvl="1" indent="0">
              <a:buNone/>
            </a:pPr>
            <a:r>
              <a:rPr lang="es-ES" b="1" dirty="0"/>
              <a:t>	</a:t>
            </a:r>
            <a:r>
              <a:rPr lang="es-ES" b="1" dirty="0" smtClean="0"/>
              <a:t>PROV</a:t>
            </a:r>
            <a:r>
              <a:rPr lang="es-ES" dirty="0" smtClean="0"/>
              <a:t>, </a:t>
            </a:r>
            <a:r>
              <a:rPr lang="es-ES" b="1" dirty="0" smtClean="0"/>
              <a:t>SEQ</a:t>
            </a:r>
            <a:r>
              <a:rPr lang="es-ES" dirty="0" smtClean="0"/>
              <a:t>, </a:t>
            </a:r>
            <a:r>
              <a:rPr lang="es-ES" b="1" dirty="0" smtClean="0"/>
              <a:t>GEO</a:t>
            </a:r>
          </a:p>
          <a:p>
            <a:endParaRPr lang="es-ES" dirty="0"/>
          </a:p>
          <a:p>
            <a:r>
              <a:rPr lang="es-ES" dirty="0" smtClean="0"/>
              <a:t>Modular and extensible</a:t>
            </a:r>
          </a:p>
          <a:p>
            <a:endParaRPr lang="es-ES" dirty="0"/>
          </a:p>
          <a:p>
            <a:r>
              <a:rPr lang="es-ES" dirty="0" err="1" smtClean="0"/>
              <a:t>Abstract</a:t>
            </a:r>
            <a:endParaRPr lang="es-ES" dirty="0" smtClean="0"/>
          </a:p>
          <a:p>
            <a:endParaRPr lang="es-ES" dirty="0"/>
          </a:p>
          <a:p>
            <a:r>
              <a:rPr lang="es-ES" dirty="0" err="1" smtClean="0"/>
              <a:t>Provides</a:t>
            </a:r>
            <a:r>
              <a:rPr lang="es-ES" dirty="0" smtClean="0"/>
              <a:t> </a:t>
            </a:r>
            <a:r>
              <a:rPr lang="es-ES" dirty="0" err="1" smtClean="0"/>
              <a:t>meaningful</a:t>
            </a:r>
            <a:r>
              <a:rPr lang="es-ES" dirty="0" smtClean="0"/>
              <a:t> </a:t>
            </a:r>
            <a:r>
              <a:rPr lang="es-ES" dirty="0" err="1" smtClean="0"/>
              <a:t>provenance</a:t>
            </a:r>
            <a:r>
              <a:rPr lang="es-ES" dirty="0" smtClean="0"/>
              <a:t> traces</a:t>
            </a: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17</a:t>
            </a:fld>
            <a:endParaRPr lang="en-US" dirty="0"/>
          </a:p>
        </p:txBody>
      </p:sp>
      <p:pic>
        <p:nvPicPr>
          <p:cNvPr id="16" name="Imagen 15"/>
          <p:cNvPicPr>
            <a:picLocks noChangeAspect="1"/>
          </p:cNvPicPr>
          <p:nvPr/>
        </p:nvPicPr>
        <p:blipFill rotWithShape="1">
          <a:blip r:embed="rId3"/>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4"/>
          <a:stretch>
            <a:fillRect/>
          </a:stretch>
        </p:blipFill>
        <p:spPr>
          <a:xfrm>
            <a:off x="1182029" y="6262762"/>
            <a:ext cx="1911978" cy="513055"/>
          </a:xfrm>
          <a:prstGeom prst="rect">
            <a:avLst/>
          </a:prstGeom>
        </p:spPr>
      </p:pic>
      <p:pic>
        <p:nvPicPr>
          <p:cNvPr id="18" name="Imagen 17"/>
          <p:cNvPicPr>
            <a:picLocks noChangeAspect="1"/>
          </p:cNvPicPr>
          <p:nvPr/>
        </p:nvPicPr>
        <p:blipFill>
          <a:blip r:embed="rId5"/>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6"/>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7"/>
          <a:stretch>
            <a:fillRect/>
          </a:stretch>
        </p:blipFill>
        <p:spPr>
          <a:xfrm>
            <a:off x="10397304" y="6156439"/>
            <a:ext cx="673982" cy="673982"/>
          </a:xfrm>
          <a:prstGeom prst="rect">
            <a:avLst/>
          </a:prstGeom>
        </p:spPr>
      </p:pic>
    </p:spTree>
    <p:extLst>
      <p:ext uri="{BB962C8B-B14F-4D97-AF65-F5344CB8AC3E}">
        <p14:creationId xmlns:p14="http://schemas.microsoft.com/office/powerpoint/2010/main" val="3961115818"/>
      </p:ext>
    </p:extLst>
  </p:cSld>
  <p:clrMapOvr>
    <a:masterClrMapping/>
  </p:clrMapOvr>
  <mc:AlternateContent xmlns:mc="http://schemas.openxmlformats.org/markup-compatibility/2006" xmlns:p14="http://schemas.microsoft.com/office/powerpoint/2010/main">
    <mc:Choice Requires="p14">
      <p:transition p14:dur="0" advTm="624"/>
    </mc:Choice>
    <mc:Fallback xmlns="">
      <p:transition advTm="62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6" descr="https://lh3.googleusercontent.com/LP5Md_TWKzKlgDlWbpdGP9siIQsczECcreb_FTIb4Z8eLiKH94rpWCbzBNe8NSKnMW-RSUH78La3aXw9A-MAM-whZm2xPXrMhanG55Bf9Cj-HsrpKCQBwAEpHf-RoHmKz5BIcQdHZ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845" y="2165605"/>
            <a:ext cx="3713695" cy="35971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lh4.googleusercontent.com/j-I-bqOsT5VZq59Jw4CN1at8bhyBpvxgSFo_PFl0b__bmVdyeBHZgHXCAz2raFPFXbUQTeJY7DD39FdL4y2br9aIkd3huoR_nog_evMJSsz9s11W2g23FqpOt0fUpJwL4zaTFLVVC5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864" y="1719069"/>
            <a:ext cx="5350355" cy="460595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n-US" dirty="0" smtClean="0">
                <a:solidFill>
                  <a:srgbClr val="2F5597"/>
                </a:solidFill>
                <a:latin typeface="+mn-lt"/>
              </a:rPr>
              <a:t>Technical assessment - Performance</a:t>
            </a:r>
            <a:endParaRPr lang="es-ES" dirty="0">
              <a:solidFill>
                <a:srgbClr val="2F5597"/>
              </a:solidFill>
              <a:latin typeface="+mn-lt"/>
            </a:endParaRPr>
          </a:p>
        </p:txBody>
      </p:sp>
      <p:sp>
        <p:nvSpPr>
          <p:cNvPr id="24" name="Marcador de contenido 23"/>
          <p:cNvSpPr>
            <a:spLocks noGrp="1"/>
          </p:cNvSpPr>
          <p:nvPr>
            <p:ph idx="1"/>
          </p:nvPr>
        </p:nvSpPr>
        <p:spPr>
          <a:xfrm>
            <a:off x="448574" y="1215072"/>
            <a:ext cx="11143959" cy="5141278"/>
          </a:xfrm>
        </p:spPr>
        <p:txBody>
          <a:bodyPr>
            <a:normAutofit/>
          </a:bodyPr>
          <a:lstStyle/>
          <a:p>
            <a:pPr algn="just"/>
            <a:r>
              <a:rPr lang="es-ES" dirty="0" smtClean="0"/>
              <a:t>EQC </a:t>
            </a:r>
            <a:r>
              <a:rPr lang="es-ES" dirty="0" err="1" smtClean="0"/>
              <a:t>information</a:t>
            </a:r>
            <a:r>
              <a:rPr lang="es-ES" dirty="0" smtClean="0"/>
              <a:t> </a:t>
            </a:r>
            <a:r>
              <a:rPr lang="es-ES" dirty="0" err="1" smtClean="0"/>
              <a:t>should</a:t>
            </a:r>
            <a:r>
              <a:rPr lang="es-ES" dirty="0" smtClean="0"/>
              <a:t> be </a:t>
            </a:r>
            <a:r>
              <a:rPr lang="es-ES" dirty="0" err="1" smtClean="0"/>
              <a:t>timely</a:t>
            </a:r>
            <a:r>
              <a:rPr lang="es-ES" dirty="0" smtClean="0"/>
              <a:t>. </a:t>
            </a:r>
            <a:r>
              <a:rPr lang="es-ES" dirty="0" err="1" smtClean="0"/>
              <a:t>Efficiency</a:t>
            </a:r>
            <a:r>
              <a:rPr lang="es-ES" dirty="0" smtClean="0"/>
              <a:t> and </a:t>
            </a:r>
            <a:r>
              <a:rPr lang="es-ES" dirty="0" err="1" smtClean="0"/>
              <a:t>computing</a:t>
            </a:r>
            <a:r>
              <a:rPr lang="es-ES" dirty="0" smtClean="0"/>
              <a:t> performance of </a:t>
            </a:r>
            <a:r>
              <a:rPr lang="es-ES" dirty="0" err="1" smtClean="0"/>
              <a:t>verification</a:t>
            </a:r>
            <a:r>
              <a:rPr lang="es-ES" dirty="0" smtClean="0"/>
              <a:t> </a:t>
            </a:r>
            <a:r>
              <a:rPr lang="es-ES" dirty="0" err="1" smtClean="0"/>
              <a:t>is</a:t>
            </a:r>
            <a:r>
              <a:rPr lang="es-ES" dirty="0" smtClean="0"/>
              <a:t> </a:t>
            </a:r>
            <a:r>
              <a:rPr lang="es-ES" dirty="0" err="1" smtClean="0"/>
              <a:t>being</a:t>
            </a:r>
            <a:r>
              <a:rPr lang="es-ES" dirty="0" smtClean="0"/>
              <a:t> </a:t>
            </a:r>
            <a:r>
              <a:rPr lang="es-ES" dirty="0" err="1" smtClean="0"/>
              <a:t>evaluated</a:t>
            </a:r>
            <a:r>
              <a:rPr lang="es-ES" dirty="0" smtClean="0"/>
              <a:t> in </a:t>
            </a:r>
            <a:r>
              <a:rPr lang="es-ES" dirty="0" err="1" smtClean="0"/>
              <a:t>controlled</a:t>
            </a:r>
            <a:r>
              <a:rPr lang="es-ES" dirty="0" smtClean="0"/>
              <a:t> </a:t>
            </a:r>
            <a:r>
              <a:rPr lang="es-ES" dirty="0" err="1" smtClean="0"/>
              <a:t>computing</a:t>
            </a:r>
            <a:r>
              <a:rPr lang="es-ES" dirty="0" smtClean="0"/>
              <a:t> </a:t>
            </a:r>
            <a:r>
              <a:rPr lang="es-ES" dirty="0" err="1" smtClean="0"/>
              <a:t>environments</a:t>
            </a:r>
            <a:r>
              <a:rPr lang="es-ES" dirty="0" smtClean="0"/>
              <a:t>.</a:t>
            </a: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18</a:t>
            </a:fld>
            <a:endParaRPr lang="en-US" dirty="0"/>
          </a:p>
        </p:txBody>
      </p:sp>
      <p:pic>
        <p:nvPicPr>
          <p:cNvPr id="16" name="Imagen 15"/>
          <p:cNvPicPr>
            <a:picLocks noChangeAspect="1"/>
          </p:cNvPicPr>
          <p:nvPr/>
        </p:nvPicPr>
        <p:blipFill rotWithShape="1">
          <a:blip r:embed="rId5"/>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6"/>
          <a:stretch>
            <a:fillRect/>
          </a:stretch>
        </p:blipFill>
        <p:spPr>
          <a:xfrm>
            <a:off x="1182029" y="6262762"/>
            <a:ext cx="1911978" cy="513055"/>
          </a:xfrm>
          <a:prstGeom prst="rect">
            <a:avLst/>
          </a:prstGeom>
        </p:spPr>
      </p:pic>
      <p:pic>
        <p:nvPicPr>
          <p:cNvPr id="18" name="Imagen 17"/>
          <p:cNvPicPr>
            <a:picLocks noChangeAspect="1"/>
          </p:cNvPicPr>
          <p:nvPr/>
        </p:nvPicPr>
        <p:blipFill>
          <a:blip r:embed="rId7"/>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8"/>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9"/>
          <a:stretch>
            <a:fillRect/>
          </a:stretch>
        </p:blipFill>
        <p:spPr>
          <a:xfrm>
            <a:off x="10397304" y="6156439"/>
            <a:ext cx="673982" cy="673982"/>
          </a:xfrm>
          <a:prstGeom prst="rect">
            <a:avLst/>
          </a:prstGeom>
        </p:spPr>
      </p:pic>
      <p:sp>
        <p:nvSpPr>
          <p:cNvPr id="13" name="Text Box 12"/>
          <p:cNvSpPr txBox="1">
            <a:spLocks noChangeArrowheads="1"/>
          </p:cNvSpPr>
          <p:nvPr/>
        </p:nvSpPr>
        <p:spPr bwMode="auto">
          <a:xfrm>
            <a:off x="7475220" y="5805356"/>
            <a:ext cx="3052775" cy="3438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895" tIns="43448" rIns="86895" bIns="43448">
            <a:spAutoFit/>
          </a:bodyPr>
          <a:lstStyle>
            <a:lvl1pPr defTabSz="868363" eaLnBrk="0" hangingPunct="0">
              <a:defRPr>
                <a:solidFill>
                  <a:schemeClr val="tx1"/>
                </a:solidFill>
                <a:latin typeface="Arial" charset="0"/>
                <a:ea typeface="ＭＳ Ｐゴシック" pitchFamily="34" charset="-128"/>
              </a:defRPr>
            </a:lvl1pPr>
            <a:lvl2pPr marL="742950" indent="-285750" defTabSz="868363" eaLnBrk="0" hangingPunct="0">
              <a:defRPr>
                <a:solidFill>
                  <a:schemeClr val="tx1"/>
                </a:solidFill>
                <a:latin typeface="Arial" charset="0"/>
                <a:ea typeface="ＭＳ Ｐゴシック" pitchFamily="34" charset="-128"/>
              </a:defRPr>
            </a:lvl2pPr>
            <a:lvl3pPr marL="1143000" indent="-228600" defTabSz="868363" eaLnBrk="0" hangingPunct="0">
              <a:defRPr>
                <a:solidFill>
                  <a:schemeClr val="tx1"/>
                </a:solidFill>
                <a:latin typeface="Arial" charset="0"/>
                <a:ea typeface="ＭＳ Ｐゴシック" pitchFamily="34" charset="-128"/>
              </a:defRPr>
            </a:lvl3pPr>
            <a:lvl4pPr marL="1600200" indent="-228600" defTabSz="868363" eaLnBrk="0" hangingPunct="0">
              <a:defRPr>
                <a:solidFill>
                  <a:schemeClr val="tx1"/>
                </a:solidFill>
                <a:latin typeface="Arial" charset="0"/>
                <a:ea typeface="ＭＳ Ｐゴシック" pitchFamily="34" charset="-128"/>
              </a:defRPr>
            </a:lvl4pPr>
            <a:lvl5pPr marL="2057400" indent="-228600" defTabSz="868363" eaLnBrk="0" hangingPunct="0">
              <a:defRPr>
                <a:solidFill>
                  <a:schemeClr val="tx1"/>
                </a:solidFill>
                <a:latin typeface="Arial" charset="0"/>
                <a:ea typeface="ＭＳ Ｐゴシック" pitchFamily="34" charset="-128"/>
              </a:defRPr>
            </a:lvl5pPr>
            <a:lvl6pPr marL="2514600" indent="-228600" defTabSz="8683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8683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8683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868363" eaLnBrk="0" fontAlgn="base" hangingPunct="0">
              <a:spcBef>
                <a:spcPct val="0"/>
              </a:spcBef>
              <a:spcAft>
                <a:spcPct val="0"/>
              </a:spcAft>
              <a:defRPr>
                <a:solidFill>
                  <a:schemeClr val="tx1"/>
                </a:solidFill>
                <a:latin typeface="Arial" charset="0"/>
                <a:ea typeface="ＭＳ Ｐゴシック" pitchFamily="34" charset="-128"/>
              </a:defRPr>
            </a:lvl9pPr>
          </a:lstStyle>
          <a:p>
            <a:pPr eaLnBrk="1">
              <a:lnSpc>
                <a:spcPct val="104000"/>
              </a:lnSpc>
              <a:spcBef>
                <a:spcPct val="50000"/>
              </a:spcBef>
              <a:buClr>
                <a:srgbClr val="000000"/>
              </a:buClr>
              <a:buSzPct val="100000"/>
              <a:buFont typeface="Times New Roman" pitchFamily="18" charset="0"/>
              <a:buNone/>
            </a:pPr>
            <a:r>
              <a:rPr lang="en-GB" altLang="es-ES" sz="1600" dirty="0" smtClean="0">
                <a:solidFill>
                  <a:schemeClr val="tx2"/>
                </a:solidFill>
                <a:latin typeface="Calibri" pitchFamily="34" charset="0"/>
              </a:rPr>
              <a:t>J. </a:t>
            </a:r>
            <a:r>
              <a:rPr lang="en-GB" altLang="es-ES" sz="1600" dirty="0" err="1" smtClean="0">
                <a:solidFill>
                  <a:schemeClr val="tx2"/>
                </a:solidFill>
                <a:latin typeface="Calibri" pitchFamily="34" charset="0"/>
              </a:rPr>
              <a:t>Bedia</a:t>
            </a:r>
            <a:r>
              <a:rPr lang="en-GB" altLang="es-ES" sz="1600" dirty="0" smtClean="0">
                <a:solidFill>
                  <a:schemeClr val="tx2"/>
                </a:solidFill>
                <a:latin typeface="Calibri" pitchFamily="34" charset="0"/>
              </a:rPr>
              <a:t>, D. </a:t>
            </a:r>
            <a:r>
              <a:rPr lang="en-GB" altLang="es-ES" sz="1600" dirty="0" err="1" smtClean="0">
                <a:solidFill>
                  <a:schemeClr val="tx2"/>
                </a:solidFill>
                <a:latin typeface="Calibri" pitchFamily="34" charset="0"/>
              </a:rPr>
              <a:t>Sanmartín</a:t>
            </a:r>
            <a:r>
              <a:rPr lang="en-GB" altLang="es-ES" sz="1600" dirty="0" smtClean="0">
                <a:solidFill>
                  <a:schemeClr val="tx2"/>
                </a:solidFill>
                <a:latin typeface="Calibri" pitchFamily="34" charset="0"/>
              </a:rPr>
              <a:t> (PREDICTIA)</a:t>
            </a:r>
            <a:endParaRPr lang="en-US" altLang="es-ES" sz="1600" dirty="0">
              <a:solidFill>
                <a:schemeClr val="tx2"/>
              </a:solidFill>
              <a:latin typeface="Calibri" pitchFamily="34" charset="0"/>
            </a:endParaRPr>
          </a:p>
        </p:txBody>
      </p:sp>
    </p:spTree>
    <p:extLst>
      <p:ext uri="{BB962C8B-B14F-4D97-AF65-F5344CB8AC3E}">
        <p14:creationId xmlns:p14="http://schemas.microsoft.com/office/powerpoint/2010/main" val="525088144"/>
      </p:ext>
    </p:extLst>
  </p:cSld>
  <p:clrMapOvr>
    <a:masterClrMapping/>
  </p:clrMapOvr>
  <mc:AlternateContent xmlns:mc="http://schemas.openxmlformats.org/markup-compatibility/2006" xmlns:p14="http://schemas.microsoft.com/office/powerpoint/2010/main">
    <mc:Choice Requires="p14">
      <p:transition p14:dur="0" advTm="624"/>
    </mc:Choice>
    <mc:Fallback xmlns="">
      <p:transition advTm="62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Pentágono regular 27"/>
          <p:cNvSpPr/>
          <p:nvPr/>
        </p:nvSpPr>
        <p:spPr>
          <a:xfrm>
            <a:off x="4343442" y="2066846"/>
            <a:ext cx="3711274" cy="2945359"/>
          </a:xfrm>
          <a:prstGeom prst="pent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ítulo 1"/>
          <p:cNvSpPr>
            <a:spLocks noGrp="1"/>
          </p:cNvSpPr>
          <p:nvPr>
            <p:ph type="title"/>
          </p:nvPr>
        </p:nvSpPr>
        <p:spPr/>
        <p:txBody>
          <a:bodyPr/>
          <a:lstStyle/>
          <a:p>
            <a:r>
              <a:rPr lang="en-US" altLang="ca-ES" dirty="0" smtClean="0">
                <a:solidFill>
                  <a:srgbClr val="2F5597"/>
                </a:solidFill>
                <a:latin typeface="+mn-lt"/>
              </a:rPr>
              <a:t>Quality assurance strategy for seasonal forecasts</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19</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
        <p:nvSpPr>
          <p:cNvPr id="3" name="CuadroTexto 2"/>
          <p:cNvSpPr txBox="1"/>
          <p:nvPr/>
        </p:nvSpPr>
        <p:spPr>
          <a:xfrm>
            <a:off x="4982412" y="3126170"/>
            <a:ext cx="2316421" cy="1077218"/>
          </a:xfrm>
          <a:prstGeom prst="rect">
            <a:avLst/>
          </a:prstGeom>
          <a:noFill/>
        </p:spPr>
        <p:txBody>
          <a:bodyPr wrap="square" rtlCol="0">
            <a:spAutoFit/>
          </a:bodyPr>
          <a:lstStyle/>
          <a:p>
            <a:pPr algn="ctr"/>
            <a:r>
              <a:rPr lang="es-ES" sz="3200" b="1" dirty="0" err="1" smtClean="0"/>
              <a:t>Quality</a:t>
            </a:r>
            <a:r>
              <a:rPr lang="es-ES" sz="3200" b="1" dirty="0" smtClean="0"/>
              <a:t> </a:t>
            </a:r>
            <a:r>
              <a:rPr lang="es-ES" sz="3200" b="1" dirty="0" err="1" smtClean="0"/>
              <a:t>Assurance</a:t>
            </a:r>
            <a:endParaRPr lang="es-ES_tradnl" sz="3200" b="1" dirty="0"/>
          </a:p>
        </p:txBody>
      </p:sp>
      <p:sp>
        <p:nvSpPr>
          <p:cNvPr id="4" name="Elipse 3"/>
          <p:cNvSpPr/>
          <p:nvPr/>
        </p:nvSpPr>
        <p:spPr>
          <a:xfrm>
            <a:off x="4551518" y="1039861"/>
            <a:ext cx="3178208" cy="152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Assessment</a:t>
            </a:r>
            <a:r>
              <a:rPr lang="es-ES" sz="2800" dirty="0" smtClean="0"/>
              <a:t> of </a:t>
            </a:r>
            <a:r>
              <a:rPr lang="es-ES" sz="2800" dirty="0" err="1" smtClean="0"/>
              <a:t>user</a:t>
            </a:r>
            <a:r>
              <a:rPr lang="es-ES" sz="2800" dirty="0" smtClean="0"/>
              <a:t> </a:t>
            </a:r>
            <a:r>
              <a:rPr lang="es-ES" sz="2800" dirty="0" err="1" smtClean="0"/>
              <a:t>needs</a:t>
            </a:r>
            <a:endParaRPr lang="es-ES_tradnl" sz="2800" dirty="0"/>
          </a:p>
        </p:txBody>
      </p:sp>
      <p:sp>
        <p:nvSpPr>
          <p:cNvPr id="12" name="Elipse 11"/>
          <p:cNvSpPr/>
          <p:nvPr/>
        </p:nvSpPr>
        <p:spPr>
          <a:xfrm>
            <a:off x="7612813" y="2269614"/>
            <a:ext cx="3922944" cy="159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Identification</a:t>
            </a:r>
            <a:r>
              <a:rPr lang="es-ES" sz="2800" dirty="0" smtClean="0"/>
              <a:t> of data </a:t>
            </a:r>
            <a:r>
              <a:rPr lang="es-ES" sz="2800" dirty="0" err="1" smtClean="0"/>
              <a:t>sources</a:t>
            </a:r>
            <a:r>
              <a:rPr lang="es-ES" sz="2800" dirty="0" smtClean="0"/>
              <a:t> and </a:t>
            </a:r>
            <a:r>
              <a:rPr lang="es-ES" sz="2800" dirty="0" err="1" smtClean="0"/>
              <a:t>conventions</a:t>
            </a:r>
            <a:endParaRPr lang="es-ES_tradnl" sz="2800" dirty="0"/>
          </a:p>
        </p:txBody>
      </p:sp>
      <p:sp>
        <p:nvSpPr>
          <p:cNvPr id="13" name="Elipse 12"/>
          <p:cNvSpPr/>
          <p:nvPr/>
        </p:nvSpPr>
        <p:spPr>
          <a:xfrm>
            <a:off x="329185" y="2347547"/>
            <a:ext cx="4630350" cy="17307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Scientific</a:t>
            </a:r>
            <a:r>
              <a:rPr lang="es-ES" sz="2800" dirty="0" smtClean="0"/>
              <a:t> </a:t>
            </a:r>
            <a:r>
              <a:rPr lang="es-ES" sz="2800" dirty="0" err="1" smtClean="0"/>
              <a:t>assessment</a:t>
            </a:r>
            <a:endParaRPr lang="es-ES" sz="2800" dirty="0" smtClean="0"/>
          </a:p>
          <a:p>
            <a:pPr marL="457200" indent="-457200">
              <a:buFontTx/>
              <a:buChar char="-"/>
            </a:pPr>
            <a:r>
              <a:rPr lang="es-ES" sz="2800" b="1" dirty="0" err="1" smtClean="0"/>
              <a:t>User</a:t>
            </a:r>
            <a:r>
              <a:rPr lang="es-ES" sz="2800" b="1" dirty="0" smtClean="0"/>
              <a:t> </a:t>
            </a:r>
            <a:r>
              <a:rPr lang="es-ES" sz="2800" b="1" dirty="0" err="1" smtClean="0"/>
              <a:t>guidance</a:t>
            </a:r>
            <a:endParaRPr lang="es-ES" sz="2800" b="1" dirty="0" smtClean="0"/>
          </a:p>
          <a:p>
            <a:pPr marL="457200" indent="-457200">
              <a:buFontTx/>
              <a:buChar char="-"/>
            </a:pPr>
            <a:r>
              <a:rPr lang="es-ES" sz="2800" b="1" dirty="0" smtClean="0"/>
              <a:t>QA </a:t>
            </a:r>
            <a:r>
              <a:rPr lang="es-ES" sz="2800" b="1" dirty="0" err="1" smtClean="0"/>
              <a:t>measures</a:t>
            </a:r>
            <a:endParaRPr lang="es-ES_tradnl" sz="2800" b="1" dirty="0"/>
          </a:p>
        </p:txBody>
      </p:sp>
      <p:sp>
        <p:nvSpPr>
          <p:cNvPr id="14" name="Elipse 13"/>
          <p:cNvSpPr/>
          <p:nvPr/>
        </p:nvSpPr>
        <p:spPr>
          <a:xfrm>
            <a:off x="6488987" y="4436347"/>
            <a:ext cx="4471793" cy="1551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Technical</a:t>
            </a:r>
            <a:r>
              <a:rPr lang="es-ES" sz="2800" dirty="0" smtClean="0"/>
              <a:t> </a:t>
            </a:r>
            <a:r>
              <a:rPr lang="es-ES" sz="2800" dirty="0" err="1" smtClean="0"/>
              <a:t>assessmet</a:t>
            </a:r>
            <a:endParaRPr lang="es-ES" sz="2800" dirty="0" smtClean="0"/>
          </a:p>
          <a:p>
            <a:pPr marL="914400" lvl="1" indent="-457200">
              <a:buFontTx/>
              <a:buChar char="-"/>
            </a:pPr>
            <a:r>
              <a:rPr lang="es-ES" sz="2800" b="1" dirty="0" err="1" smtClean="0"/>
              <a:t>Provenance</a:t>
            </a:r>
            <a:endParaRPr lang="es-ES" sz="2800" dirty="0" smtClean="0"/>
          </a:p>
          <a:p>
            <a:pPr marL="914400" lvl="1" indent="-457200">
              <a:buFontTx/>
              <a:buChar char="-"/>
            </a:pPr>
            <a:r>
              <a:rPr lang="es-ES" sz="2800" dirty="0" smtClean="0"/>
              <a:t>Performance</a:t>
            </a:r>
          </a:p>
        </p:txBody>
      </p:sp>
      <p:sp>
        <p:nvSpPr>
          <p:cNvPr id="15" name="Elipse 14"/>
          <p:cNvSpPr/>
          <p:nvPr/>
        </p:nvSpPr>
        <p:spPr>
          <a:xfrm>
            <a:off x="2506919" y="4436347"/>
            <a:ext cx="3178208" cy="152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Software </a:t>
            </a:r>
            <a:r>
              <a:rPr lang="es-ES" sz="2800" dirty="0" err="1" smtClean="0"/>
              <a:t>prototype</a:t>
            </a:r>
            <a:endParaRPr lang="es-ES_tradnl" sz="2800" dirty="0"/>
          </a:p>
        </p:txBody>
      </p:sp>
      <p:sp>
        <p:nvSpPr>
          <p:cNvPr id="21" name="Flecha abajo 20"/>
          <p:cNvSpPr/>
          <p:nvPr/>
        </p:nvSpPr>
        <p:spPr>
          <a:xfrm rot="17253886">
            <a:off x="1919308" y="4427994"/>
            <a:ext cx="371363" cy="53938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ustDataLst>
      <p:tags r:id="rId1"/>
    </p:custDataLst>
    <p:extLst>
      <p:ext uri="{BB962C8B-B14F-4D97-AF65-F5344CB8AC3E}">
        <p14:creationId xmlns:p14="http://schemas.microsoft.com/office/powerpoint/2010/main" val="356354600"/>
      </p:ext>
    </p:extLst>
  </p:cSld>
  <p:clrMapOvr>
    <a:masterClrMapping/>
  </p:clrMapOvr>
  <mc:AlternateContent xmlns:mc="http://schemas.openxmlformats.org/markup-compatibility/2006" xmlns:p14="http://schemas.microsoft.com/office/powerpoint/2010/main">
    <mc:Choice Requires="p14">
      <p:transition p14:dur="10" advTm="3331"/>
    </mc:Choice>
    <mc:Fallback xmlns="">
      <p:transition advTm="333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dirty="0" smtClean="0">
                <a:solidFill>
                  <a:srgbClr val="2F5597"/>
                </a:solidFill>
                <a:latin typeface="+mn-lt"/>
              </a:rPr>
              <a:t>The Copernicus </a:t>
            </a:r>
            <a:r>
              <a:rPr lang="en-US" altLang="ca-ES" dirty="0" err="1" smtClean="0">
                <a:solidFill>
                  <a:srgbClr val="2F5597"/>
                </a:solidFill>
                <a:latin typeface="+mn-lt"/>
              </a:rPr>
              <a:t>Programme</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2</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pic>
        <p:nvPicPr>
          <p:cNvPr id="26" name="Picture 3"/>
          <p:cNvPicPr>
            <a:picLocks noChangeAspect="1"/>
          </p:cNvPicPr>
          <p:nvPr/>
        </p:nvPicPr>
        <p:blipFill rotWithShape="1">
          <a:blip r:embed="rId9">
            <a:extLst>
              <a:ext uri="{28A0092B-C50C-407E-A947-70E740481C1C}">
                <a14:useLocalDpi xmlns:a14="http://schemas.microsoft.com/office/drawing/2010/main" val="0"/>
              </a:ext>
            </a:extLst>
          </a:blip>
          <a:srcRect t="25862"/>
          <a:stretch/>
        </p:blipFill>
        <p:spPr>
          <a:xfrm>
            <a:off x="3530738" y="1923650"/>
            <a:ext cx="8097837" cy="4278454"/>
          </a:xfrm>
          <a:prstGeom prst="rect">
            <a:avLst/>
          </a:prstGeom>
        </p:spPr>
      </p:pic>
      <p:pic>
        <p:nvPicPr>
          <p:cNvPr id="27" name="Imagen 26"/>
          <p:cNvPicPr>
            <a:picLocks noChangeAspect="1"/>
          </p:cNvPicPr>
          <p:nvPr/>
        </p:nvPicPr>
        <p:blipFill>
          <a:blip r:embed="rId6"/>
          <a:stretch>
            <a:fillRect/>
          </a:stretch>
        </p:blipFill>
        <p:spPr>
          <a:xfrm>
            <a:off x="6180528" y="1139436"/>
            <a:ext cx="3139274" cy="1569637"/>
          </a:xfrm>
          <a:prstGeom prst="rect">
            <a:avLst/>
          </a:prstGeom>
        </p:spPr>
      </p:pic>
      <p:sp>
        <p:nvSpPr>
          <p:cNvPr id="24" name="Marcador de contenido 23"/>
          <p:cNvSpPr>
            <a:spLocks noGrp="1"/>
          </p:cNvSpPr>
          <p:nvPr>
            <p:ph idx="1"/>
          </p:nvPr>
        </p:nvSpPr>
        <p:spPr>
          <a:xfrm>
            <a:off x="448575" y="1215072"/>
            <a:ext cx="5350059" cy="5141278"/>
          </a:xfrm>
        </p:spPr>
        <p:txBody>
          <a:bodyPr>
            <a:normAutofit/>
          </a:bodyPr>
          <a:lstStyle/>
          <a:p>
            <a:r>
              <a:rPr lang="es-ES" dirty="0" smtClean="0"/>
              <a:t>Establishment of a </a:t>
            </a:r>
            <a:r>
              <a:rPr lang="es-ES" dirty="0" err="1" smtClean="0"/>
              <a:t>European</a:t>
            </a:r>
            <a:r>
              <a:rPr lang="es-ES" dirty="0" smtClean="0"/>
              <a:t> </a:t>
            </a:r>
            <a:r>
              <a:rPr lang="es-ES" dirty="0" err="1" smtClean="0"/>
              <a:t>capacity</a:t>
            </a:r>
            <a:r>
              <a:rPr lang="es-ES" dirty="0" smtClean="0"/>
              <a:t> </a:t>
            </a:r>
            <a:r>
              <a:rPr lang="es-ES" dirty="0" err="1" smtClean="0"/>
              <a:t>for</a:t>
            </a:r>
            <a:r>
              <a:rPr lang="es-ES" dirty="0" smtClean="0"/>
              <a:t> </a:t>
            </a:r>
            <a:r>
              <a:rPr lang="es-ES" dirty="0" err="1" smtClean="0"/>
              <a:t>Earth</a:t>
            </a:r>
            <a:r>
              <a:rPr lang="es-ES" dirty="0" smtClean="0"/>
              <a:t> </a:t>
            </a:r>
            <a:r>
              <a:rPr lang="es-ES" dirty="0" err="1" smtClean="0"/>
              <a:t>Observation</a:t>
            </a:r>
            <a:r>
              <a:rPr lang="es-ES" dirty="0" smtClean="0"/>
              <a:t> </a:t>
            </a:r>
            <a:endParaRPr lang="es-ES_tradnl" dirty="0"/>
          </a:p>
        </p:txBody>
      </p:sp>
      <p:sp>
        <p:nvSpPr>
          <p:cNvPr id="3" name="Rectángulo 2"/>
          <p:cNvSpPr/>
          <p:nvPr/>
        </p:nvSpPr>
        <p:spPr>
          <a:xfrm>
            <a:off x="6419271" y="4498108"/>
            <a:ext cx="2419928" cy="618837"/>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ustDataLst>
      <p:tags r:id="rId1"/>
    </p:custDataLst>
    <p:extLst>
      <p:ext uri="{BB962C8B-B14F-4D97-AF65-F5344CB8AC3E}">
        <p14:creationId xmlns:p14="http://schemas.microsoft.com/office/powerpoint/2010/main" val="1595477690"/>
      </p:ext>
    </p:extLst>
  </p:cSld>
  <p:clrMapOvr>
    <a:masterClrMapping/>
  </p:clrMapOvr>
  <mc:AlternateContent xmlns:mc="http://schemas.openxmlformats.org/markup-compatibility/2006" xmlns:p14="http://schemas.microsoft.com/office/powerpoint/2010/main">
    <mc:Choice Requires="p14">
      <p:transition p14:dur="10" advTm="11571"/>
    </mc:Choice>
    <mc:Fallback xmlns="">
      <p:transition advTm="115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lh5.googleusercontent.com/NdnMwXq7fPfFhXJV0VZyziySRPcdOR1edUcgIos1hCR_qF5T10RzaCI0uK9o-XwTFD2BDcaBPknqyFmMHsS1b90yoG6e0ebM8VyPhf4RrQp-0eoJR-4sbqLav0bpG9-KH1f-M-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004" y="238911"/>
            <a:ext cx="6548308" cy="626492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pPr algn="l"/>
            <a:r>
              <a:rPr lang="en-US" altLang="ca-ES" dirty="0" smtClean="0">
                <a:solidFill>
                  <a:srgbClr val="2F5597"/>
                </a:solidFill>
                <a:latin typeface="+mn-lt"/>
              </a:rPr>
              <a:t>Prototype</a:t>
            </a:r>
            <a:endParaRPr lang="es-ES" dirty="0">
              <a:solidFill>
                <a:srgbClr val="2F5597"/>
              </a:solidFill>
              <a:latin typeface="+mn-lt"/>
            </a:endParaRPr>
          </a:p>
        </p:txBody>
      </p:sp>
      <p:sp>
        <p:nvSpPr>
          <p:cNvPr id="24" name="Marcador de contenido 23"/>
          <p:cNvSpPr>
            <a:spLocks noGrp="1"/>
          </p:cNvSpPr>
          <p:nvPr>
            <p:ph idx="1"/>
          </p:nvPr>
        </p:nvSpPr>
        <p:spPr>
          <a:xfrm>
            <a:off x="448575" y="1215072"/>
            <a:ext cx="5320907" cy="5141278"/>
          </a:xfrm>
        </p:spPr>
        <p:txBody>
          <a:bodyPr>
            <a:normAutofit/>
          </a:bodyPr>
          <a:lstStyle/>
          <a:p>
            <a:r>
              <a:rPr lang="en-US" dirty="0" smtClean="0"/>
              <a:t>Proof-of-concept software</a:t>
            </a:r>
          </a:p>
          <a:p>
            <a:endParaRPr lang="en-US" dirty="0"/>
          </a:p>
          <a:p>
            <a:r>
              <a:rPr lang="en-US" dirty="0" smtClean="0"/>
              <a:t>Existing open-source R packages are being evolved</a:t>
            </a:r>
          </a:p>
          <a:p>
            <a:endParaRPr lang="en-US" dirty="0"/>
          </a:p>
          <a:p>
            <a:r>
              <a:rPr lang="en-US" dirty="0" smtClean="0"/>
              <a:t>Performance (‘timeliness’) is also being addressed</a:t>
            </a:r>
            <a:endParaRPr lang="en-US" dirty="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20</a:t>
            </a:fld>
            <a:endParaRPr lang="en-US" dirty="0"/>
          </a:p>
        </p:txBody>
      </p:sp>
      <p:pic>
        <p:nvPicPr>
          <p:cNvPr id="16" name="Imagen 15"/>
          <p:cNvPicPr>
            <a:picLocks noChangeAspect="1"/>
          </p:cNvPicPr>
          <p:nvPr/>
        </p:nvPicPr>
        <p:blipFill rotWithShape="1">
          <a:blip r:embed="rId5"/>
          <a:srcRect t="14452" r="-221" b="20789"/>
          <a:stretch/>
        </p:blipFill>
        <p:spPr>
          <a:xfrm>
            <a:off x="4031934" y="5594475"/>
            <a:ext cx="981494" cy="476017"/>
          </a:xfrm>
          <a:prstGeom prst="rect">
            <a:avLst/>
          </a:prstGeom>
        </p:spPr>
      </p:pic>
      <p:pic>
        <p:nvPicPr>
          <p:cNvPr id="17" name="Imagen 16"/>
          <p:cNvPicPr>
            <a:picLocks noChangeAspect="1"/>
          </p:cNvPicPr>
          <p:nvPr/>
        </p:nvPicPr>
        <p:blipFill>
          <a:blip r:embed="rId6"/>
          <a:stretch>
            <a:fillRect/>
          </a:stretch>
        </p:blipFill>
        <p:spPr>
          <a:xfrm>
            <a:off x="1215482" y="5557437"/>
            <a:ext cx="1911978" cy="513055"/>
          </a:xfrm>
          <a:prstGeom prst="rect">
            <a:avLst/>
          </a:prstGeom>
        </p:spPr>
      </p:pic>
      <p:pic>
        <p:nvPicPr>
          <p:cNvPr id="18" name="Imagen 17"/>
          <p:cNvPicPr>
            <a:picLocks noChangeAspect="1"/>
          </p:cNvPicPr>
          <p:nvPr/>
        </p:nvPicPr>
        <p:blipFill>
          <a:blip r:embed="rId7"/>
          <a:stretch>
            <a:fillRect/>
          </a:stretch>
        </p:blipFill>
        <p:spPr>
          <a:xfrm>
            <a:off x="444565" y="6184018"/>
            <a:ext cx="1205268" cy="602634"/>
          </a:xfrm>
          <a:prstGeom prst="rect">
            <a:avLst/>
          </a:prstGeom>
        </p:spPr>
      </p:pic>
      <p:pic>
        <p:nvPicPr>
          <p:cNvPr id="19" name="Imagen 18"/>
          <p:cNvPicPr>
            <a:picLocks noChangeAspect="1"/>
          </p:cNvPicPr>
          <p:nvPr/>
        </p:nvPicPr>
        <p:blipFill rotWithShape="1">
          <a:blip r:embed="rId8"/>
          <a:srcRect t="6811" b="28803"/>
          <a:stretch/>
        </p:blipFill>
        <p:spPr>
          <a:xfrm>
            <a:off x="2548708" y="6245641"/>
            <a:ext cx="1326035" cy="479388"/>
          </a:xfrm>
          <a:prstGeom prst="rect">
            <a:avLst/>
          </a:prstGeom>
        </p:spPr>
      </p:pic>
      <p:pic>
        <p:nvPicPr>
          <p:cNvPr id="20" name="Imagen 19"/>
          <p:cNvPicPr>
            <a:picLocks noChangeAspect="1"/>
          </p:cNvPicPr>
          <p:nvPr/>
        </p:nvPicPr>
        <p:blipFill>
          <a:blip r:embed="rId9"/>
          <a:stretch>
            <a:fillRect/>
          </a:stretch>
        </p:blipFill>
        <p:spPr>
          <a:xfrm>
            <a:off x="4955516" y="6156439"/>
            <a:ext cx="673982" cy="673982"/>
          </a:xfrm>
          <a:prstGeom prst="rect">
            <a:avLst/>
          </a:prstGeom>
        </p:spPr>
      </p:pic>
      <p:sp>
        <p:nvSpPr>
          <p:cNvPr id="6" name="Rectángulo 5"/>
          <p:cNvSpPr/>
          <p:nvPr/>
        </p:nvSpPr>
        <p:spPr>
          <a:xfrm>
            <a:off x="5614797" y="3196303"/>
            <a:ext cx="4520875" cy="2006763"/>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ustDataLst>
      <p:tags r:id="rId1"/>
    </p:custDataLst>
    <p:extLst>
      <p:ext uri="{BB962C8B-B14F-4D97-AF65-F5344CB8AC3E}">
        <p14:creationId xmlns:p14="http://schemas.microsoft.com/office/powerpoint/2010/main" val="534039871"/>
      </p:ext>
    </p:extLst>
  </p:cSld>
  <p:clrMapOvr>
    <a:masterClrMapping/>
  </p:clrMapOvr>
  <mc:AlternateContent xmlns:mc="http://schemas.openxmlformats.org/markup-compatibility/2006" xmlns:p14="http://schemas.microsoft.com/office/powerpoint/2010/main">
    <mc:Choice Requires="p14">
      <p:transition p14:dur="0" advTm="1331"/>
    </mc:Choice>
    <mc:Fallback xmlns="">
      <p:transition advTm="1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Pentágono regular 27"/>
          <p:cNvSpPr/>
          <p:nvPr/>
        </p:nvSpPr>
        <p:spPr>
          <a:xfrm>
            <a:off x="4343442" y="2066846"/>
            <a:ext cx="3711274" cy="2945359"/>
          </a:xfrm>
          <a:prstGeom prst="pent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ítulo 1"/>
          <p:cNvSpPr>
            <a:spLocks noGrp="1"/>
          </p:cNvSpPr>
          <p:nvPr>
            <p:ph type="title"/>
          </p:nvPr>
        </p:nvSpPr>
        <p:spPr/>
        <p:txBody>
          <a:bodyPr/>
          <a:lstStyle/>
          <a:p>
            <a:r>
              <a:rPr lang="en-US" altLang="ca-ES" dirty="0" smtClean="0">
                <a:solidFill>
                  <a:srgbClr val="2F5597"/>
                </a:solidFill>
                <a:latin typeface="+mn-lt"/>
              </a:rPr>
              <a:t>Quality assurance strategy for seasonal forecasts</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21</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
        <p:nvSpPr>
          <p:cNvPr id="3" name="CuadroTexto 2"/>
          <p:cNvSpPr txBox="1"/>
          <p:nvPr/>
        </p:nvSpPr>
        <p:spPr>
          <a:xfrm>
            <a:off x="4982412" y="3126170"/>
            <a:ext cx="2316421" cy="1077218"/>
          </a:xfrm>
          <a:prstGeom prst="rect">
            <a:avLst/>
          </a:prstGeom>
          <a:noFill/>
        </p:spPr>
        <p:txBody>
          <a:bodyPr wrap="square" rtlCol="0">
            <a:spAutoFit/>
          </a:bodyPr>
          <a:lstStyle/>
          <a:p>
            <a:pPr algn="ctr"/>
            <a:r>
              <a:rPr lang="es-ES" sz="3200" b="1" dirty="0" err="1" smtClean="0"/>
              <a:t>Quality</a:t>
            </a:r>
            <a:r>
              <a:rPr lang="es-ES" sz="3200" b="1" dirty="0" smtClean="0"/>
              <a:t> </a:t>
            </a:r>
            <a:r>
              <a:rPr lang="es-ES" sz="3200" b="1" dirty="0" err="1" smtClean="0"/>
              <a:t>Assurance</a:t>
            </a:r>
            <a:endParaRPr lang="es-ES_tradnl" sz="3200" b="1" dirty="0"/>
          </a:p>
        </p:txBody>
      </p:sp>
      <p:sp>
        <p:nvSpPr>
          <p:cNvPr id="4" name="Elipse 3"/>
          <p:cNvSpPr/>
          <p:nvPr/>
        </p:nvSpPr>
        <p:spPr>
          <a:xfrm>
            <a:off x="4551518" y="1039861"/>
            <a:ext cx="3178208" cy="152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Assessment</a:t>
            </a:r>
            <a:r>
              <a:rPr lang="es-ES" sz="2800" dirty="0" smtClean="0"/>
              <a:t> of </a:t>
            </a:r>
            <a:r>
              <a:rPr lang="es-ES" sz="2800" dirty="0" err="1" smtClean="0"/>
              <a:t>user</a:t>
            </a:r>
            <a:r>
              <a:rPr lang="es-ES" sz="2800" dirty="0" smtClean="0"/>
              <a:t> </a:t>
            </a:r>
            <a:r>
              <a:rPr lang="es-ES" sz="2800" dirty="0" err="1" smtClean="0"/>
              <a:t>needs</a:t>
            </a:r>
            <a:endParaRPr lang="es-ES_tradnl" sz="2800" dirty="0"/>
          </a:p>
        </p:txBody>
      </p:sp>
      <p:sp>
        <p:nvSpPr>
          <p:cNvPr id="12" name="Elipse 11"/>
          <p:cNvSpPr/>
          <p:nvPr/>
        </p:nvSpPr>
        <p:spPr>
          <a:xfrm>
            <a:off x="7612813" y="2269614"/>
            <a:ext cx="3922944" cy="159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Identification</a:t>
            </a:r>
            <a:r>
              <a:rPr lang="es-ES" sz="2800" dirty="0" smtClean="0"/>
              <a:t> of data </a:t>
            </a:r>
            <a:r>
              <a:rPr lang="es-ES" sz="2800" dirty="0" err="1" smtClean="0"/>
              <a:t>sources</a:t>
            </a:r>
            <a:r>
              <a:rPr lang="es-ES" sz="2800" dirty="0" smtClean="0"/>
              <a:t> and </a:t>
            </a:r>
            <a:r>
              <a:rPr lang="es-ES" sz="2800" dirty="0" err="1" smtClean="0"/>
              <a:t>conventions</a:t>
            </a:r>
            <a:endParaRPr lang="es-ES_tradnl" sz="2800" dirty="0"/>
          </a:p>
        </p:txBody>
      </p:sp>
      <p:sp>
        <p:nvSpPr>
          <p:cNvPr id="13" name="Elipse 12"/>
          <p:cNvSpPr/>
          <p:nvPr/>
        </p:nvSpPr>
        <p:spPr>
          <a:xfrm>
            <a:off x="329185" y="2347547"/>
            <a:ext cx="4630350" cy="17307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Scientific</a:t>
            </a:r>
            <a:r>
              <a:rPr lang="es-ES" sz="2800" dirty="0" smtClean="0"/>
              <a:t> </a:t>
            </a:r>
            <a:r>
              <a:rPr lang="es-ES" sz="2800" dirty="0" err="1" smtClean="0"/>
              <a:t>assessment</a:t>
            </a:r>
            <a:endParaRPr lang="es-ES" sz="2800" dirty="0" smtClean="0"/>
          </a:p>
          <a:p>
            <a:pPr marL="457200" indent="-457200">
              <a:buFontTx/>
              <a:buChar char="-"/>
            </a:pPr>
            <a:r>
              <a:rPr lang="es-ES" sz="2800" b="1" dirty="0" err="1" smtClean="0"/>
              <a:t>User</a:t>
            </a:r>
            <a:r>
              <a:rPr lang="es-ES" sz="2800" b="1" dirty="0" smtClean="0"/>
              <a:t> </a:t>
            </a:r>
            <a:r>
              <a:rPr lang="es-ES" sz="2800" b="1" dirty="0" err="1" smtClean="0"/>
              <a:t>guidance</a:t>
            </a:r>
            <a:endParaRPr lang="es-ES" sz="2800" b="1" dirty="0" smtClean="0"/>
          </a:p>
          <a:p>
            <a:pPr marL="457200" indent="-457200">
              <a:buFontTx/>
              <a:buChar char="-"/>
            </a:pPr>
            <a:r>
              <a:rPr lang="es-ES" sz="2800" b="1" dirty="0" smtClean="0"/>
              <a:t>QA </a:t>
            </a:r>
            <a:r>
              <a:rPr lang="es-ES" sz="2800" b="1" dirty="0" err="1" smtClean="0"/>
              <a:t>measures</a:t>
            </a:r>
            <a:endParaRPr lang="es-ES_tradnl" sz="2800" b="1" dirty="0"/>
          </a:p>
        </p:txBody>
      </p:sp>
      <p:sp>
        <p:nvSpPr>
          <p:cNvPr id="14" name="Elipse 13"/>
          <p:cNvSpPr/>
          <p:nvPr/>
        </p:nvSpPr>
        <p:spPr>
          <a:xfrm>
            <a:off x="6488987" y="4436347"/>
            <a:ext cx="4471793" cy="1551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Technical</a:t>
            </a:r>
            <a:r>
              <a:rPr lang="es-ES" sz="2800" dirty="0" smtClean="0"/>
              <a:t> </a:t>
            </a:r>
            <a:r>
              <a:rPr lang="es-ES" sz="2800" dirty="0" err="1" smtClean="0"/>
              <a:t>assessmet</a:t>
            </a:r>
            <a:endParaRPr lang="es-ES" sz="2800" dirty="0" smtClean="0"/>
          </a:p>
          <a:p>
            <a:pPr marL="914400" lvl="1" indent="-457200">
              <a:buFontTx/>
              <a:buChar char="-"/>
            </a:pPr>
            <a:r>
              <a:rPr lang="es-ES" sz="2800" b="1" dirty="0" err="1" smtClean="0"/>
              <a:t>Provenance</a:t>
            </a:r>
            <a:endParaRPr lang="es-ES" sz="2800" dirty="0" smtClean="0"/>
          </a:p>
          <a:p>
            <a:pPr marL="914400" lvl="1" indent="-457200">
              <a:buFontTx/>
              <a:buChar char="-"/>
            </a:pPr>
            <a:r>
              <a:rPr lang="es-ES" sz="2800" dirty="0" smtClean="0"/>
              <a:t>Performance</a:t>
            </a:r>
          </a:p>
        </p:txBody>
      </p:sp>
      <p:sp>
        <p:nvSpPr>
          <p:cNvPr id="15" name="Elipse 14"/>
          <p:cNvSpPr/>
          <p:nvPr/>
        </p:nvSpPr>
        <p:spPr>
          <a:xfrm>
            <a:off x="2506919" y="4436347"/>
            <a:ext cx="3178208" cy="152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Software </a:t>
            </a:r>
            <a:r>
              <a:rPr lang="es-ES" sz="2800" dirty="0" err="1" smtClean="0"/>
              <a:t>prototype</a:t>
            </a:r>
            <a:endParaRPr lang="es-ES_tradnl" sz="2800" dirty="0"/>
          </a:p>
        </p:txBody>
      </p:sp>
      <p:sp>
        <p:nvSpPr>
          <p:cNvPr id="21" name="Flecha abajo 20"/>
          <p:cNvSpPr/>
          <p:nvPr/>
        </p:nvSpPr>
        <p:spPr>
          <a:xfrm rot="17253886">
            <a:off x="3910342" y="1045016"/>
            <a:ext cx="371363" cy="53938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ustDataLst>
      <p:tags r:id="rId1"/>
    </p:custDataLst>
    <p:extLst>
      <p:ext uri="{BB962C8B-B14F-4D97-AF65-F5344CB8AC3E}">
        <p14:creationId xmlns:p14="http://schemas.microsoft.com/office/powerpoint/2010/main" val="3453941472"/>
      </p:ext>
    </p:extLst>
  </p:cSld>
  <p:clrMapOvr>
    <a:masterClrMapping/>
  </p:clrMapOvr>
  <mc:AlternateContent xmlns:mc="http://schemas.openxmlformats.org/markup-compatibility/2006" xmlns:p14="http://schemas.microsoft.com/office/powerpoint/2010/main">
    <mc:Choice Requires="p14">
      <p:transition p14:dur="10" advTm="3331"/>
    </mc:Choice>
    <mc:Fallback xmlns="">
      <p:transition advTm="333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2F5597"/>
                </a:solidFill>
                <a:latin typeface="+mn-lt"/>
              </a:rPr>
              <a:t>Assessment of user needs</a:t>
            </a:r>
            <a:endParaRPr lang="es-ES" dirty="0">
              <a:solidFill>
                <a:srgbClr val="2F5597"/>
              </a:solidFill>
              <a:latin typeface="+mn-lt"/>
            </a:endParaRPr>
          </a:p>
        </p:txBody>
      </p:sp>
      <p:sp>
        <p:nvSpPr>
          <p:cNvPr id="24" name="Marcador de contenido 23"/>
          <p:cNvSpPr>
            <a:spLocks noGrp="1"/>
          </p:cNvSpPr>
          <p:nvPr>
            <p:ph idx="1"/>
          </p:nvPr>
        </p:nvSpPr>
        <p:spPr>
          <a:xfrm>
            <a:off x="448575" y="1082336"/>
            <a:ext cx="11059484" cy="5141278"/>
          </a:xfrm>
        </p:spPr>
        <p:txBody>
          <a:bodyPr>
            <a:normAutofit/>
          </a:bodyPr>
          <a:lstStyle/>
          <a:p>
            <a:r>
              <a:rPr lang="en-US" dirty="0" smtClean="0"/>
              <a:t>First consultation stage – carried out</a:t>
            </a:r>
          </a:p>
          <a:p>
            <a:pPr lvl="1"/>
            <a:r>
              <a:rPr lang="en-US" dirty="0" smtClean="0"/>
              <a:t>Survey</a:t>
            </a:r>
          </a:p>
          <a:p>
            <a:pPr lvl="2"/>
            <a:r>
              <a:rPr lang="en-US" dirty="0" smtClean="0"/>
              <a:t>A survey has been conducted, on themes such as:</a:t>
            </a:r>
          </a:p>
          <a:p>
            <a:pPr lvl="3">
              <a:buFontTx/>
              <a:buChar char="-"/>
            </a:pPr>
            <a:r>
              <a:rPr lang="en-US" dirty="0" smtClean="0"/>
              <a:t>Use of ECVs and CIIs</a:t>
            </a:r>
          </a:p>
          <a:p>
            <a:pPr lvl="3">
              <a:buFontTx/>
              <a:buChar char="-"/>
            </a:pPr>
            <a:r>
              <a:rPr lang="en-US" dirty="0" smtClean="0"/>
              <a:t>Using and accessing climate forecasts</a:t>
            </a:r>
          </a:p>
          <a:p>
            <a:pPr lvl="3">
              <a:buFontTx/>
              <a:buChar char="-"/>
            </a:pPr>
            <a:r>
              <a:rPr lang="en-US" dirty="0" smtClean="0"/>
              <a:t>Post-processing</a:t>
            </a:r>
          </a:p>
          <a:p>
            <a:pPr lvl="3">
              <a:buFontTx/>
              <a:buChar char="-"/>
            </a:pPr>
            <a:r>
              <a:rPr lang="en-US" dirty="0" smtClean="0"/>
              <a:t>Uncertainty</a:t>
            </a:r>
          </a:p>
          <a:p>
            <a:pPr lvl="3">
              <a:buFontTx/>
              <a:buChar char="-"/>
            </a:pPr>
            <a:r>
              <a:rPr lang="en-US" dirty="0" smtClean="0"/>
              <a:t>Metadata and software tools</a:t>
            </a:r>
          </a:p>
          <a:p>
            <a:pPr lvl="2"/>
            <a:r>
              <a:rPr lang="en-US" dirty="0" smtClean="0"/>
              <a:t>~60 respondents</a:t>
            </a:r>
          </a:p>
          <a:p>
            <a:pPr marL="914400" lvl="2" indent="0">
              <a:buNone/>
            </a:pPr>
            <a:endParaRPr lang="en-US" dirty="0" smtClean="0"/>
          </a:p>
          <a:p>
            <a:pPr lvl="1"/>
            <a:r>
              <a:rPr lang="en-US" dirty="0" smtClean="0"/>
              <a:t>Interviews</a:t>
            </a:r>
          </a:p>
          <a:p>
            <a:pPr lvl="2"/>
            <a:r>
              <a:rPr lang="en-US" dirty="0" smtClean="0"/>
              <a:t>An interview protocol has been established. Same themes as survey</a:t>
            </a:r>
          </a:p>
          <a:p>
            <a:pPr lvl="2"/>
            <a:r>
              <a:rPr lang="en-US" dirty="0" smtClean="0"/>
              <a:t>~10 respondents</a:t>
            </a: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22</a:t>
            </a:fld>
            <a:endParaRPr lang="en-US" dirty="0"/>
          </a:p>
        </p:txBody>
      </p:sp>
      <p:pic>
        <p:nvPicPr>
          <p:cNvPr id="16" name="Imagen 15"/>
          <p:cNvPicPr>
            <a:picLocks noChangeAspect="1"/>
          </p:cNvPicPr>
          <p:nvPr/>
        </p:nvPicPr>
        <p:blipFill rotWithShape="1">
          <a:blip r:embed="rId3"/>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4"/>
          <a:stretch>
            <a:fillRect/>
          </a:stretch>
        </p:blipFill>
        <p:spPr>
          <a:xfrm>
            <a:off x="1182029" y="6262762"/>
            <a:ext cx="1911978" cy="513055"/>
          </a:xfrm>
          <a:prstGeom prst="rect">
            <a:avLst/>
          </a:prstGeom>
        </p:spPr>
      </p:pic>
      <p:pic>
        <p:nvPicPr>
          <p:cNvPr id="18" name="Imagen 17"/>
          <p:cNvPicPr>
            <a:picLocks noChangeAspect="1"/>
          </p:cNvPicPr>
          <p:nvPr/>
        </p:nvPicPr>
        <p:blipFill>
          <a:blip r:embed="rId5"/>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6"/>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7"/>
          <a:stretch>
            <a:fillRect/>
          </a:stretch>
        </p:blipFill>
        <p:spPr>
          <a:xfrm>
            <a:off x="10397304" y="6156439"/>
            <a:ext cx="673982" cy="673982"/>
          </a:xfrm>
          <a:prstGeom prst="rect">
            <a:avLst/>
          </a:prstGeom>
        </p:spPr>
      </p:pic>
    </p:spTree>
    <p:extLst>
      <p:ext uri="{BB962C8B-B14F-4D97-AF65-F5344CB8AC3E}">
        <p14:creationId xmlns:p14="http://schemas.microsoft.com/office/powerpoint/2010/main" val="3718025161"/>
      </p:ext>
    </p:extLst>
  </p:cSld>
  <p:clrMapOvr>
    <a:masterClrMapping/>
  </p:clrMapOvr>
  <mc:AlternateContent xmlns:mc="http://schemas.openxmlformats.org/markup-compatibility/2006" xmlns:p14="http://schemas.microsoft.com/office/powerpoint/2010/main">
    <mc:Choice Requires="p14">
      <p:transition p14:dur="0" advTm="1177"/>
    </mc:Choice>
    <mc:Fallback xmlns="">
      <p:transition advTm="117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2F5597"/>
                </a:solidFill>
                <a:latin typeface="+mn-lt"/>
              </a:rPr>
              <a:t>Assessment of user needs</a:t>
            </a:r>
            <a:endParaRPr lang="es-ES" dirty="0">
              <a:solidFill>
                <a:srgbClr val="2F5597"/>
              </a:solidFill>
              <a:latin typeface="+mn-lt"/>
            </a:endParaRPr>
          </a:p>
        </p:txBody>
      </p:sp>
      <p:sp>
        <p:nvSpPr>
          <p:cNvPr id="21" name="Text Box 12"/>
          <p:cNvSpPr txBox="1">
            <a:spLocks noChangeArrowheads="1"/>
          </p:cNvSpPr>
          <p:nvPr/>
        </p:nvSpPr>
        <p:spPr bwMode="auto">
          <a:xfrm>
            <a:off x="9168567" y="6506396"/>
            <a:ext cx="2990108" cy="3438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895" tIns="43448" rIns="86895" bIns="43448">
            <a:spAutoFit/>
          </a:bodyPr>
          <a:lstStyle>
            <a:lvl1pPr defTabSz="868363" eaLnBrk="0" hangingPunct="0">
              <a:defRPr>
                <a:solidFill>
                  <a:schemeClr val="tx1"/>
                </a:solidFill>
                <a:latin typeface="Arial" charset="0"/>
                <a:ea typeface="ＭＳ Ｐゴシック" pitchFamily="34" charset="-128"/>
              </a:defRPr>
            </a:lvl1pPr>
            <a:lvl2pPr marL="742950" indent="-285750" defTabSz="868363" eaLnBrk="0" hangingPunct="0">
              <a:defRPr>
                <a:solidFill>
                  <a:schemeClr val="tx1"/>
                </a:solidFill>
                <a:latin typeface="Arial" charset="0"/>
                <a:ea typeface="ＭＳ Ｐゴシック" pitchFamily="34" charset="-128"/>
              </a:defRPr>
            </a:lvl2pPr>
            <a:lvl3pPr marL="1143000" indent="-228600" defTabSz="868363" eaLnBrk="0" hangingPunct="0">
              <a:defRPr>
                <a:solidFill>
                  <a:schemeClr val="tx1"/>
                </a:solidFill>
                <a:latin typeface="Arial" charset="0"/>
                <a:ea typeface="ＭＳ Ｐゴシック" pitchFamily="34" charset="-128"/>
              </a:defRPr>
            </a:lvl3pPr>
            <a:lvl4pPr marL="1600200" indent="-228600" defTabSz="868363" eaLnBrk="0" hangingPunct="0">
              <a:defRPr>
                <a:solidFill>
                  <a:schemeClr val="tx1"/>
                </a:solidFill>
                <a:latin typeface="Arial" charset="0"/>
                <a:ea typeface="ＭＳ Ｐゴシック" pitchFamily="34" charset="-128"/>
              </a:defRPr>
            </a:lvl4pPr>
            <a:lvl5pPr marL="2057400" indent="-228600" defTabSz="868363" eaLnBrk="0" hangingPunct="0">
              <a:defRPr>
                <a:solidFill>
                  <a:schemeClr val="tx1"/>
                </a:solidFill>
                <a:latin typeface="Arial" charset="0"/>
                <a:ea typeface="ＭＳ Ｐゴシック" pitchFamily="34" charset="-128"/>
              </a:defRPr>
            </a:lvl5pPr>
            <a:lvl6pPr marL="2514600" indent="-228600" defTabSz="8683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8683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8683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868363" eaLnBrk="0" fontAlgn="base" hangingPunct="0">
              <a:spcBef>
                <a:spcPct val="0"/>
              </a:spcBef>
              <a:spcAft>
                <a:spcPct val="0"/>
              </a:spcAft>
              <a:defRPr>
                <a:solidFill>
                  <a:schemeClr val="tx1"/>
                </a:solidFill>
                <a:latin typeface="Arial" charset="0"/>
                <a:ea typeface="ＭＳ Ｐゴシック" pitchFamily="34" charset="-128"/>
              </a:defRPr>
            </a:lvl9pPr>
          </a:lstStyle>
          <a:p>
            <a:pPr eaLnBrk="1">
              <a:lnSpc>
                <a:spcPct val="104000"/>
              </a:lnSpc>
              <a:spcBef>
                <a:spcPct val="50000"/>
              </a:spcBef>
              <a:buClr>
                <a:srgbClr val="000000"/>
              </a:buClr>
              <a:buSzPct val="100000"/>
              <a:buFont typeface="Times New Roman" pitchFamily="18" charset="0"/>
              <a:buNone/>
            </a:pPr>
            <a:r>
              <a:rPr lang="en-GB" altLang="es-ES" sz="1600" dirty="0" smtClean="0">
                <a:solidFill>
                  <a:schemeClr val="tx2"/>
                </a:solidFill>
                <a:latin typeface="Calibri" pitchFamily="34" charset="0"/>
              </a:rPr>
              <a:t>M. </a:t>
            </a:r>
            <a:r>
              <a:rPr lang="en-GB" altLang="es-ES" sz="1600" dirty="0" err="1" smtClean="0">
                <a:solidFill>
                  <a:schemeClr val="tx2"/>
                </a:solidFill>
                <a:latin typeface="Calibri" pitchFamily="34" charset="0"/>
              </a:rPr>
              <a:t>Soares</a:t>
            </a:r>
            <a:r>
              <a:rPr lang="en-GB" altLang="es-ES" sz="1600" dirty="0" smtClean="0">
                <a:solidFill>
                  <a:schemeClr val="tx2"/>
                </a:solidFill>
                <a:latin typeface="Calibri" pitchFamily="34" charset="0"/>
              </a:rPr>
              <a:t>, A. Taylor (Univ. Leeds)</a:t>
            </a:r>
            <a:endParaRPr lang="en-US" altLang="es-ES" sz="1600" dirty="0">
              <a:solidFill>
                <a:schemeClr val="tx2"/>
              </a:solidFill>
              <a:latin typeface="Calibri" pitchFamily="34" charset="0"/>
            </a:endParaRPr>
          </a:p>
        </p:txBody>
      </p:sp>
      <p:graphicFrame>
        <p:nvGraphicFramePr>
          <p:cNvPr id="22" name="Chart 9"/>
          <p:cNvGraphicFramePr>
            <a:graphicFrameLocks/>
          </p:cNvGraphicFramePr>
          <p:nvPr>
            <p:extLst>
              <p:ext uri="{D42A27DB-BD31-4B8C-83A1-F6EECF244321}">
                <p14:modId xmlns:p14="http://schemas.microsoft.com/office/powerpoint/2010/main" val="1928984895"/>
              </p:ext>
            </p:extLst>
          </p:nvPr>
        </p:nvGraphicFramePr>
        <p:xfrm>
          <a:off x="2223056" y="759178"/>
          <a:ext cx="7284730" cy="2897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10"/>
          <p:cNvGraphicFramePr>
            <a:graphicFrameLocks/>
          </p:cNvGraphicFramePr>
          <p:nvPr>
            <p:extLst>
              <p:ext uri="{D42A27DB-BD31-4B8C-83A1-F6EECF244321}">
                <p14:modId xmlns:p14="http://schemas.microsoft.com/office/powerpoint/2010/main" val="3432582575"/>
              </p:ext>
            </p:extLst>
          </p:nvPr>
        </p:nvGraphicFramePr>
        <p:xfrm>
          <a:off x="2231287" y="3517678"/>
          <a:ext cx="7488832" cy="3352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1182082"/>
      </p:ext>
    </p:extLst>
  </p:cSld>
  <p:clrMapOvr>
    <a:masterClrMapping/>
  </p:clrMapOvr>
  <mc:AlternateContent xmlns:mc="http://schemas.openxmlformats.org/markup-compatibility/2006" xmlns:p14="http://schemas.microsoft.com/office/powerpoint/2010/main">
    <mc:Choice Requires="p14">
      <p:transition p14:dur="0" advTm="1177"/>
    </mc:Choice>
    <mc:Fallback xmlns="">
      <p:transition advTm="117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2F5597"/>
                </a:solidFill>
                <a:latin typeface="+mn-lt"/>
              </a:rPr>
              <a:t>Assessment of user needs</a:t>
            </a:r>
            <a:endParaRPr lang="es-ES" dirty="0">
              <a:solidFill>
                <a:srgbClr val="2F5597"/>
              </a:solidFill>
              <a:latin typeface="+mn-lt"/>
            </a:endParaRPr>
          </a:p>
        </p:txBody>
      </p:sp>
      <p:sp>
        <p:nvSpPr>
          <p:cNvPr id="24" name="Marcador de contenido 23"/>
          <p:cNvSpPr>
            <a:spLocks noGrp="1"/>
          </p:cNvSpPr>
          <p:nvPr>
            <p:ph idx="1"/>
          </p:nvPr>
        </p:nvSpPr>
        <p:spPr>
          <a:xfrm>
            <a:off x="448575" y="1082336"/>
            <a:ext cx="11059484" cy="5141278"/>
          </a:xfrm>
        </p:spPr>
        <p:txBody>
          <a:bodyPr>
            <a:normAutofit/>
          </a:bodyPr>
          <a:lstStyle/>
          <a:p>
            <a:r>
              <a:rPr lang="en-US" dirty="0" smtClean="0"/>
              <a:t>Second consultation stage – starting soon</a:t>
            </a:r>
          </a:p>
          <a:p>
            <a:endParaRPr lang="en-US" dirty="0" smtClean="0"/>
          </a:p>
          <a:p>
            <a:pPr lvl="1"/>
            <a:r>
              <a:rPr lang="en-US" dirty="0" smtClean="0"/>
              <a:t>Survey</a:t>
            </a:r>
          </a:p>
          <a:p>
            <a:pPr lvl="1"/>
            <a:endParaRPr lang="en-US" dirty="0"/>
          </a:p>
          <a:p>
            <a:pPr marL="457200" lvl="1" indent="0">
              <a:buNone/>
            </a:pPr>
            <a:r>
              <a:rPr lang="en-US" dirty="0" smtClean="0"/>
              <a:t>Please send an email to the </a:t>
            </a:r>
            <a:r>
              <a:rPr lang="en-US" dirty="0"/>
              <a:t>following address if you would like to participate. The survey should take approximately 20 minutes</a:t>
            </a:r>
            <a:r>
              <a:rPr lang="en-US" dirty="0" smtClean="0"/>
              <a:t>.</a:t>
            </a:r>
          </a:p>
          <a:p>
            <a:pPr marL="457200" lvl="1" indent="0">
              <a:buNone/>
            </a:pPr>
            <a:endParaRPr lang="en-US" dirty="0" smtClean="0"/>
          </a:p>
          <a:p>
            <a:pPr marL="457200" lvl="1" indent="0" algn="ctr">
              <a:buNone/>
            </a:pPr>
            <a:r>
              <a:rPr lang="en-US" sz="3600" dirty="0" smtClean="0">
                <a:hlinkClick r:id="rId3"/>
              </a:rPr>
              <a:t>nicolau.manubens</a:t>
            </a:r>
            <a:r>
              <a:rPr lang="en-US" sz="3600" dirty="0">
                <a:hlinkClick r:id="rId3"/>
              </a:rPr>
              <a:t>@</a:t>
            </a:r>
            <a:r>
              <a:rPr lang="en-US" sz="3600" dirty="0" smtClean="0">
                <a:hlinkClick r:id="rId3"/>
              </a:rPr>
              <a:t>bsc.es</a:t>
            </a:r>
            <a:endParaRPr lang="en-US" dirty="0" smtClean="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24</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Tree>
    <p:extLst>
      <p:ext uri="{BB962C8B-B14F-4D97-AF65-F5344CB8AC3E}">
        <p14:creationId xmlns:p14="http://schemas.microsoft.com/office/powerpoint/2010/main" val="4231379509"/>
      </p:ext>
    </p:extLst>
  </p:cSld>
  <p:clrMapOvr>
    <a:masterClrMapping/>
  </p:clrMapOvr>
  <mc:AlternateContent xmlns:mc="http://schemas.openxmlformats.org/markup-compatibility/2006" xmlns:p14="http://schemas.microsoft.com/office/powerpoint/2010/main">
    <mc:Choice Requires="p14">
      <p:transition p14:dur="0" advTm="1177"/>
    </mc:Choice>
    <mc:Fallback xmlns="">
      <p:transition advTm="117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2F5597"/>
                </a:solidFill>
                <a:latin typeface="+mn-lt"/>
              </a:rPr>
              <a:t>Points in common with the ESIP IQC activities</a:t>
            </a:r>
            <a:endParaRPr lang="es-ES" dirty="0">
              <a:solidFill>
                <a:srgbClr val="2F5597"/>
              </a:solidFill>
              <a:latin typeface="+mn-lt"/>
            </a:endParaRPr>
          </a:p>
        </p:txBody>
      </p:sp>
      <p:sp>
        <p:nvSpPr>
          <p:cNvPr id="24" name="Marcador de contenido 23"/>
          <p:cNvSpPr>
            <a:spLocks noGrp="1"/>
          </p:cNvSpPr>
          <p:nvPr>
            <p:ph idx="1"/>
          </p:nvPr>
        </p:nvSpPr>
        <p:spPr>
          <a:xfrm>
            <a:off x="448575" y="1082337"/>
            <a:ext cx="11059484" cy="5141278"/>
          </a:xfrm>
        </p:spPr>
        <p:txBody>
          <a:bodyPr>
            <a:normAutofit/>
          </a:bodyPr>
          <a:lstStyle/>
          <a:p>
            <a:r>
              <a:rPr lang="en-US" dirty="0" smtClean="0"/>
              <a:t>According to AGU Fall Meeting 2017 ESIP IQC abstract:</a:t>
            </a:r>
          </a:p>
          <a:p>
            <a:endParaRPr lang="en-US" dirty="0" smtClean="0"/>
          </a:p>
          <a:p>
            <a:pPr marL="0" indent="0" algn="ctr">
              <a:buNone/>
            </a:pPr>
            <a:r>
              <a:rPr lang="en-US" sz="2400" b="1" dirty="0" smtClean="0"/>
              <a:t>“</a:t>
            </a:r>
            <a:r>
              <a:rPr lang="en-US" sz="2400" dirty="0"/>
              <a:t>What was discovered to be most lacking is the transparency of data lineage (i.e., provenance and maturity), uniform methods for uncertainty characterization, and uniform quality assurance data and metadata. While solutions to these types of issues exist, most data producers have little time to investigate and collaborate to arrive at and conform to a consensus approach</a:t>
            </a:r>
            <a:r>
              <a:rPr lang="en-US" sz="2400" dirty="0" smtClean="0"/>
              <a:t>.”</a:t>
            </a:r>
          </a:p>
          <a:p>
            <a:pPr marL="0" indent="0">
              <a:buNone/>
            </a:pPr>
            <a:endParaRPr lang="en-US" b="1" dirty="0"/>
          </a:p>
          <a:p>
            <a:pPr marL="0" indent="0" algn="just">
              <a:buNone/>
            </a:pPr>
            <a:r>
              <a:rPr lang="en-US" dirty="0" smtClean="0"/>
              <a:t>We have worked on all of these aspects and we are looking for collaboration and interaction to tend as much as possible to a consensus approach.</a:t>
            </a:r>
          </a:p>
          <a:p>
            <a:endParaRPr lang="en-US" dirty="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25</a:t>
            </a:fld>
            <a:endParaRPr lang="en-US" dirty="0"/>
          </a:p>
        </p:txBody>
      </p:sp>
      <p:pic>
        <p:nvPicPr>
          <p:cNvPr id="16" name="Imagen 15"/>
          <p:cNvPicPr>
            <a:picLocks noChangeAspect="1"/>
          </p:cNvPicPr>
          <p:nvPr/>
        </p:nvPicPr>
        <p:blipFill rotWithShape="1">
          <a:blip r:embed="rId3"/>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4"/>
          <a:stretch>
            <a:fillRect/>
          </a:stretch>
        </p:blipFill>
        <p:spPr>
          <a:xfrm>
            <a:off x="1182029" y="6262762"/>
            <a:ext cx="1911978" cy="513055"/>
          </a:xfrm>
          <a:prstGeom prst="rect">
            <a:avLst/>
          </a:prstGeom>
        </p:spPr>
      </p:pic>
      <p:pic>
        <p:nvPicPr>
          <p:cNvPr id="18" name="Imagen 17"/>
          <p:cNvPicPr>
            <a:picLocks noChangeAspect="1"/>
          </p:cNvPicPr>
          <p:nvPr/>
        </p:nvPicPr>
        <p:blipFill>
          <a:blip r:embed="rId5"/>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6"/>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7"/>
          <a:stretch>
            <a:fillRect/>
          </a:stretch>
        </p:blipFill>
        <p:spPr>
          <a:xfrm>
            <a:off x="10397304" y="6156439"/>
            <a:ext cx="673982" cy="673982"/>
          </a:xfrm>
          <a:prstGeom prst="rect">
            <a:avLst/>
          </a:prstGeom>
        </p:spPr>
      </p:pic>
    </p:spTree>
    <p:extLst>
      <p:ext uri="{BB962C8B-B14F-4D97-AF65-F5344CB8AC3E}">
        <p14:creationId xmlns:p14="http://schemas.microsoft.com/office/powerpoint/2010/main" val="1373723216"/>
      </p:ext>
    </p:extLst>
  </p:cSld>
  <p:clrMapOvr>
    <a:masterClrMapping/>
  </p:clrMapOvr>
  <mc:AlternateContent xmlns:mc="http://schemas.openxmlformats.org/markup-compatibility/2006" xmlns:p14="http://schemas.microsoft.com/office/powerpoint/2010/main">
    <mc:Choice Requires="p14">
      <p:transition p14:dur="0" advTm="1177"/>
    </mc:Choice>
    <mc:Fallback xmlns="">
      <p:transition advTm="117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2F5597"/>
                </a:solidFill>
                <a:latin typeface="+mn-lt"/>
              </a:rPr>
              <a:t>Points in common with the ESIP IQC activities</a:t>
            </a:r>
            <a:endParaRPr lang="es-ES" dirty="0">
              <a:solidFill>
                <a:srgbClr val="2F5597"/>
              </a:solidFill>
              <a:latin typeface="+mn-lt"/>
            </a:endParaRPr>
          </a:p>
        </p:txBody>
      </p:sp>
      <p:sp>
        <p:nvSpPr>
          <p:cNvPr id="24" name="Marcador de contenido 23"/>
          <p:cNvSpPr>
            <a:spLocks noGrp="1"/>
          </p:cNvSpPr>
          <p:nvPr>
            <p:ph idx="1"/>
          </p:nvPr>
        </p:nvSpPr>
        <p:spPr>
          <a:xfrm>
            <a:off x="448575" y="1082336"/>
            <a:ext cx="11059484" cy="5486104"/>
          </a:xfrm>
        </p:spPr>
        <p:txBody>
          <a:bodyPr>
            <a:normAutofit lnSpcReduction="10000"/>
          </a:bodyPr>
          <a:lstStyle/>
          <a:p>
            <a:r>
              <a:rPr lang="en-US" dirty="0" smtClean="0"/>
              <a:t>Technical topics on ESIP IQC wiki:</a:t>
            </a:r>
          </a:p>
          <a:p>
            <a:pPr lvl="1">
              <a:lnSpc>
                <a:spcPct val="125000"/>
              </a:lnSpc>
            </a:pPr>
            <a:r>
              <a:rPr lang="en-US" dirty="0" smtClean="0"/>
              <a:t>Quality aspect </a:t>
            </a:r>
            <a:r>
              <a:rPr lang="en-US" dirty="0" err="1" smtClean="0"/>
              <a:t>terminlogy</a:t>
            </a:r>
            <a:r>
              <a:rPr lang="en-US" dirty="0" smtClean="0"/>
              <a:t>/taxonomy</a:t>
            </a:r>
          </a:p>
          <a:p>
            <a:pPr lvl="1">
              <a:lnSpc>
                <a:spcPct val="125000"/>
              </a:lnSpc>
            </a:pPr>
            <a:r>
              <a:rPr lang="en-US" dirty="0" smtClean="0"/>
              <a:t>Data </a:t>
            </a:r>
            <a:r>
              <a:rPr lang="en-US" dirty="0" err="1" smtClean="0"/>
              <a:t>intercomparison</a:t>
            </a:r>
            <a:r>
              <a:rPr lang="en-US" dirty="0" smtClean="0"/>
              <a:t> and quality harmonization</a:t>
            </a:r>
          </a:p>
          <a:p>
            <a:pPr lvl="1">
              <a:lnSpc>
                <a:spcPct val="125000"/>
              </a:lnSpc>
            </a:pPr>
            <a:r>
              <a:rPr lang="en-US" dirty="0" smtClean="0"/>
              <a:t>Best practices in different communities</a:t>
            </a:r>
          </a:p>
          <a:p>
            <a:pPr lvl="1">
              <a:lnSpc>
                <a:spcPct val="125000"/>
              </a:lnSpc>
            </a:pPr>
            <a:r>
              <a:rPr lang="en-US" dirty="0" smtClean="0"/>
              <a:t>Level 2 Quality flags (and what do they tell about the product quality)</a:t>
            </a:r>
          </a:p>
          <a:p>
            <a:pPr lvl="1">
              <a:lnSpc>
                <a:spcPct val="125000"/>
              </a:lnSpc>
            </a:pPr>
            <a:r>
              <a:rPr lang="en-US" dirty="0" smtClean="0"/>
              <a:t>Level 3 “Quality” (what’s that?)</a:t>
            </a:r>
          </a:p>
          <a:p>
            <a:pPr lvl="1">
              <a:lnSpc>
                <a:spcPct val="125000"/>
              </a:lnSpc>
            </a:pPr>
            <a:r>
              <a:rPr lang="en-US" dirty="0" smtClean="0"/>
              <a:t>Propagation of L2 uncertainty to L3</a:t>
            </a:r>
          </a:p>
          <a:p>
            <a:pPr lvl="1">
              <a:lnSpc>
                <a:spcPct val="125000"/>
              </a:lnSpc>
            </a:pPr>
            <a:r>
              <a:rPr lang="en-US" dirty="0" smtClean="0"/>
              <a:t>Effects of missing data on aggregates</a:t>
            </a:r>
          </a:p>
          <a:p>
            <a:pPr lvl="1">
              <a:lnSpc>
                <a:spcPct val="125000"/>
              </a:lnSpc>
            </a:pPr>
            <a:r>
              <a:rPr lang="en-US" dirty="0" smtClean="0"/>
              <a:t>Data quality ontology (The Semantic Web Cluster is already working on logistics of the Data Quality Ontology breakout session)</a:t>
            </a:r>
          </a:p>
          <a:p>
            <a:pPr lvl="1">
              <a:lnSpc>
                <a:spcPct val="125000"/>
              </a:lnSpc>
            </a:pPr>
            <a:r>
              <a:rPr lang="en-US" dirty="0" smtClean="0"/>
              <a:t>Presenting data quality to users</a:t>
            </a: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26</a:t>
            </a:fld>
            <a:endParaRPr lang="en-US" dirty="0"/>
          </a:p>
        </p:txBody>
      </p:sp>
      <p:pic>
        <p:nvPicPr>
          <p:cNvPr id="16" name="Imagen 15"/>
          <p:cNvPicPr>
            <a:picLocks noChangeAspect="1"/>
          </p:cNvPicPr>
          <p:nvPr/>
        </p:nvPicPr>
        <p:blipFill rotWithShape="1">
          <a:blip r:embed="rId3"/>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4"/>
          <a:stretch>
            <a:fillRect/>
          </a:stretch>
        </p:blipFill>
        <p:spPr>
          <a:xfrm>
            <a:off x="1182029" y="6262762"/>
            <a:ext cx="1911978" cy="513055"/>
          </a:xfrm>
          <a:prstGeom prst="rect">
            <a:avLst/>
          </a:prstGeom>
        </p:spPr>
      </p:pic>
      <p:pic>
        <p:nvPicPr>
          <p:cNvPr id="18" name="Imagen 17"/>
          <p:cNvPicPr>
            <a:picLocks noChangeAspect="1"/>
          </p:cNvPicPr>
          <p:nvPr/>
        </p:nvPicPr>
        <p:blipFill>
          <a:blip r:embed="rId5"/>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6"/>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7"/>
          <a:stretch>
            <a:fillRect/>
          </a:stretch>
        </p:blipFill>
        <p:spPr>
          <a:xfrm>
            <a:off x="10397304" y="6156439"/>
            <a:ext cx="673982" cy="673982"/>
          </a:xfrm>
          <a:prstGeom prst="rect">
            <a:avLst/>
          </a:prstGeom>
        </p:spPr>
      </p:pic>
      <p:sp>
        <p:nvSpPr>
          <p:cNvPr id="3" name="Flecha derecha 2"/>
          <p:cNvSpPr/>
          <p:nvPr/>
        </p:nvSpPr>
        <p:spPr>
          <a:xfrm>
            <a:off x="289560" y="1600200"/>
            <a:ext cx="518160" cy="2286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Flecha derecha 11"/>
          <p:cNvSpPr/>
          <p:nvPr/>
        </p:nvSpPr>
        <p:spPr>
          <a:xfrm>
            <a:off x="289560" y="2590800"/>
            <a:ext cx="518160" cy="2286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Flecha derecha 12"/>
          <p:cNvSpPr/>
          <p:nvPr/>
        </p:nvSpPr>
        <p:spPr>
          <a:xfrm>
            <a:off x="303108" y="3076220"/>
            <a:ext cx="518160" cy="2286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Flecha derecha 13"/>
          <p:cNvSpPr/>
          <p:nvPr/>
        </p:nvSpPr>
        <p:spPr>
          <a:xfrm>
            <a:off x="311579" y="3567276"/>
            <a:ext cx="518160" cy="2286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Flecha derecha 14"/>
          <p:cNvSpPr/>
          <p:nvPr/>
        </p:nvSpPr>
        <p:spPr>
          <a:xfrm>
            <a:off x="320050" y="4047045"/>
            <a:ext cx="518160" cy="2286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Flecha derecha 20"/>
          <p:cNvSpPr/>
          <p:nvPr/>
        </p:nvSpPr>
        <p:spPr>
          <a:xfrm>
            <a:off x="325692" y="5029165"/>
            <a:ext cx="518160" cy="2286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Flecha derecha 21"/>
          <p:cNvSpPr/>
          <p:nvPr/>
        </p:nvSpPr>
        <p:spPr>
          <a:xfrm>
            <a:off x="334157" y="5926623"/>
            <a:ext cx="518160" cy="228600"/>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61495152"/>
      </p:ext>
    </p:extLst>
  </p:cSld>
  <p:clrMapOvr>
    <a:masterClrMapping/>
  </p:clrMapOvr>
  <mc:AlternateContent xmlns:mc="http://schemas.openxmlformats.org/markup-compatibility/2006" xmlns:p14="http://schemas.microsoft.com/office/powerpoint/2010/main">
    <mc:Choice Requires="p14">
      <p:transition p14:dur="0" advTm="1177"/>
    </mc:Choice>
    <mc:Fallback xmlns="">
      <p:transition advTm="117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2F5597"/>
                </a:solidFill>
                <a:latin typeface="+mn-lt"/>
              </a:rPr>
              <a:t>Points in common with the ESIP IQC activities</a:t>
            </a:r>
            <a:endParaRPr lang="es-ES" dirty="0">
              <a:solidFill>
                <a:srgbClr val="2F5597"/>
              </a:solidFill>
              <a:latin typeface="+mn-lt"/>
            </a:endParaRPr>
          </a:p>
        </p:txBody>
      </p:sp>
      <p:sp>
        <p:nvSpPr>
          <p:cNvPr id="24" name="Marcador de contenido 23"/>
          <p:cNvSpPr>
            <a:spLocks noGrp="1"/>
          </p:cNvSpPr>
          <p:nvPr>
            <p:ph idx="1"/>
          </p:nvPr>
        </p:nvSpPr>
        <p:spPr>
          <a:xfrm>
            <a:off x="448575" y="1082337"/>
            <a:ext cx="11059484" cy="5141278"/>
          </a:xfrm>
        </p:spPr>
        <p:txBody>
          <a:bodyPr>
            <a:normAutofit lnSpcReduction="10000"/>
          </a:bodyPr>
          <a:lstStyle/>
          <a:p>
            <a:r>
              <a:rPr lang="en-US" dirty="0" smtClean="0"/>
              <a:t>ESIP IQC maturity framework (</a:t>
            </a:r>
            <a:r>
              <a:rPr lang="en-US" dirty="0" err="1" smtClean="0"/>
              <a:t>Ramapriyan</a:t>
            </a:r>
            <a:r>
              <a:rPr lang="en-US" dirty="0" smtClean="0"/>
              <a:t>, Peng, </a:t>
            </a:r>
            <a:r>
              <a:rPr lang="en-US" dirty="0" err="1" smtClean="0"/>
              <a:t>Moroni</a:t>
            </a:r>
            <a:r>
              <a:rPr lang="en-US" dirty="0" smtClean="0"/>
              <a:t>, </a:t>
            </a:r>
            <a:r>
              <a:rPr lang="en-US" dirty="0" err="1" smtClean="0"/>
              <a:t>Shie</a:t>
            </a:r>
            <a:r>
              <a:rPr lang="en-US" dirty="0" smtClean="0"/>
              <a:t>, 2017)</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marL="457200" lvl="1" indent="0">
              <a:buNone/>
            </a:pPr>
            <a:r>
              <a:rPr lang="en-US" dirty="0"/>
              <a:t/>
            </a:r>
            <a:br>
              <a:rPr lang="en-US" dirty="0"/>
            </a:br>
            <a:r>
              <a:rPr lang="en-US" dirty="0" smtClean="0"/>
              <a:t>                                                             G. Peng, 2018</a:t>
            </a: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27</a:t>
            </a:fld>
            <a:endParaRPr lang="en-US" dirty="0"/>
          </a:p>
        </p:txBody>
      </p:sp>
      <p:pic>
        <p:nvPicPr>
          <p:cNvPr id="16" name="Imagen 15"/>
          <p:cNvPicPr>
            <a:picLocks noChangeAspect="1"/>
          </p:cNvPicPr>
          <p:nvPr/>
        </p:nvPicPr>
        <p:blipFill rotWithShape="1">
          <a:blip r:embed="rId3"/>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4"/>
          <a:stretch>
            <a:fillRect/>
          </a:stretch>
        </p:blipFill>
        <p:spPr>
          <a:xfrm>
            <a:off x="1180125" y="6259966"/>
            <a:ext cx="1911978" cy="513055"/>
          </a:xfrm>
          <a:prstGeom prst="rect">
            <a:avLst/>
          </a:prstGeom>
        </p:spPr>
      </p:pic>
      <p:pic>
        <p:nvPicPr>
          <p:cNvPr id="18" name="Imagen 17"/>
          <p:cNvPicPr>
            <a:picLocks noChangeAspect="1"/>
          </p:cNvPicPr>
          <p:nvPr/>
        </p:nvPicPr>
        <p:blipFill>
          <a:blip r:embed="rId5"/>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6"/>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7"/>
          <a:stretch>
            <a:fillRect/>
          </a:stretch>
        </p:blipFill>
        <p:spPr>
          <a:xfrm>
            <a:off x="10397304" y="6156439"/>
            <a:ext cx="673982" cy="673982"/>
          </a:xfrm>
          <a:prstGeom prst="rect">
            <a:avLst/>
          </a:prstGeom>
        </p:spPr>
      </p:pic>
      <p:pic>
        <p:nvPicPr>
          <p:cNvPr id="4" name="Imagen 3"/>
          <p:cNvPicPr>
            <a:picLocks noChangeAspect="1"/>
          </p:cNvPicPr>
          <p:nvPr/>
        </p:nvPicPr>
        <p:blipFill rotWithShape="1">
          <a:blip r:embed="rId8" cstate="print">
            <a:extLst>
              <a:ext uri="{28A0092B-C50C-407E-A947-70E740481C1C}">
                <a14:useLocalDpi xmlns:a14="http://schemas.microsoft.com/office/drawing/2010/main" val="0"/>
              </a:ext>
            </a:extLst>
          </a:blip>
          <a:srcRect t="23850" b="18122"/>
          <a:stretch/>
        </p:blipFill>
        <p:spPr>
          <a:xfrm>
            <a:off x="1590295" y="1595287"/>
            <a:ext cx="9144000" cy="3979573"/>
          </a:xfrm>
          <a:prstGeom prst="rect">
            <a:avLst/>
          </a:prstGeom>
        </p:spPr>
      </p:pic>
      <p:sp>
        <p:nvSpPr>
          <p:cNvPr id="3" name="Rectángulo 2"/>
          <p:cNvSpPr/>
          <p:nvPr/>
        </p:nvSpPr>
        <p:spPr>
          <a:xfrm>
            <a:off x="5917594" y="2266685"/>
            <a:ext cx="4952175" cy="185455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913392735"/>
      </p:ext>
    </p:extLst>
  </p:cSld>
  <p:clrMapOvr>
    <a:masterClrMapping/>
  </p:clrMapOvr>
  <mc:AlternateContent xmlns:mc="http://schemas.openxmlformats.org/markup-compatibility/2006" xmlns:p14="http://schemas.microsoft.com/office/powerpoint/2010/main">
    <mc:Choice Requires="p14">
      <p:transition p14:dur="0" advTm="1177"/>
    </mc:Choice>
    <mc:Fallback xmlns="">
      <p:transition advTm="1177"/>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dirty="0" smtClean="0">
                <a:solidFill>
                  <a:srgbClr val="2F5597"/>
                </a:solidFill>
                <a:latin typeface="+mn-lt"/>
              </a:rPr>
              <a:t>Conclusions</a:t>
            </a:r>
            <a:endParaRPr lang="es-ES" dirty="0">
              <a:solidFill>
                <a:srgbClr val="2F5597"/>
              </a:solidFill>
              <a:latin typeface="+mn-lt"/>
            </a:endParaRPr>
          </a:p>
        </p:txBody>
      </p:sp>
      <p:sp>
        <p:nvSpPr>
          <p:cNvPr id="24" name="Marcador de contenido 23"/>
          <p:cNvSpPr>
            <a:spLocks noGrp="1"/>
          </p:cNvSpPr>
          <p:nvPr>
            <p:ph idx="1"/>
          </p:nvPr>
        </p:nvSpPr>
        <p:spPr>
          <a:xfrm>
            <a:off x="448575" y="1082337"/>
            <a:ext cx="11059484" cy="5141278"/>
          </a:xfrm>
        </p:spPr>
        <p:txBody>
          <a:bodyPr>
            <a:normAutofit/>
          </a:bodyPr>
          <a:lstStyle/>
          <a:p>
            <a:r>
              <a:rPr lang="en-US" b="1" dirty="0"/>
              <a:t>A quality control and provenance strategy for climate seasonal forecasts has been shown from a </a:t>
            </a:r>
            <a:r>
              <a:rPr lang="en-US" b="1" dirty="0" smtClean="0"/>
              <a:t>producer’s </a:t>
            </a:r>
            <a:r>
              <a:rPr lang="en-US" b="1" dirty="0"/>
              <a:t>perspective</a:t>
            </a:r>
            <a:br>
              <a:rPr lang="en-US" b="1" dirty="0"/>
            </a:br>
            <a:endParaRPr lang="en-US" b="1" dirty="0"/>
          </a:p>
          <a:p>
            <a:r>
              <a:rPr lang="en-US" dirty="0"/>
              <a:t>The solution consists in defining </a:t>
            </a:r>
            <a:r>
              <a:rPr lang="en-US" b="1" dirty="0"/>
              <a:t>quality measures </a:t>
            </a:r>
            <a:r>
              <a:rPr lang="en-US" dirty="0"/>
              <a:t>for the products and in establishing a </a:t>
            </a:r>
            <a:r>
              <a:rPr lang="en-US" b="1" dirty="0"/>
              <a:t>provenance mechanism</a:t>
            </a:r>
            <a:br>
              <a:rPr lang="en-US" b="1" dirty="0"/>
            </a:br>
            <a:endParaRPr lang="en-US" b="1" dirty="0"/>
          </a:p>
          <a:p>
            <a:r>
              <a:rPr lang="en-US" b="1" dirty="0"/>
              <a:t>User guidance and data conventions </a:t>
            </a:r>
            <a:r>
              <a:rPr lang="en-US" dirty="0"/>
              <a:t>are fundamental</a:t>
            </a:r>
            <a:br>
              <a:rPr lang="en-US" dirty="0"/>
            </a:br>
            <a:endParaRPr lang="en-US" dirty="0"/>
          </a:p>
          <a:p>
            <a:r>
              <a:rPr lang="en-US" dirty="0"/>
              <a:t>An extensible </a:t>
            </a:r>
            <a:r>
              <a:rPr lang="en-US" b="1" dirty="0"/>
              <a:t>provenance framework called </a:t>
            </a:r>
            <a:r>
              <a:rPr lang="en-US" b="1" dirty="0" err="1"/>
              <a:t>Metaclip</a:t>
            </a:r>
            <a:r>
              <a:rPr lang="en-US" b="1" dirty="0"/>
              <a:t> </a:t>
            </a:r>
            <a:r>
              <a:rPr lang="en-US" dirty="0"/>
              <a:t>has been shown</a:t>
            </a:r>
            <a:br>
              <a:rPr lang="en-US" dirty="0"/>
            </a:br>
            <a:endParaRPr lang="en-US" dirty="0"/>
          </a:p>
          <a:p>
            <a:r>
              <a:rPr lang="en-US" dirty="0"/>
              <a:t>Open-source software for the QC of seasonal forecasts is being </a:t>
            </a:r>
            <a:r>
              <a:rPr lang="en-US" dirty="0" smtClean="0"/>
              <a:t>developed</a:t>
            </a:r>
            <a:endParaRPr lang="en-US" dirty="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28</a:t>
            </a:fld>
            <a:endParaRPr lang="en-US" dirty="0"/>
          </a:p>
        </p:txBody>
      </p:sp>
      <p:pic>
        <p:nvPicPr>
          <p:cNvPr id="16" name="Imagen 15"/>
          <p:cNvPicPr>
            <a:picLocks noChangeAspect="1"/>
          </p:cNvPicPr>
          <p:nvPr/>
        </p:nvPicPr>
        <p:blipFill rotWithShape="1">
          <a:blip r:embed="rId3"/>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4"/>
          <a:stretch>
            <a:fillRect/>
          </a:stretch>
        </p:blipFill>
        <p:spPr>
          <a:xfrm>
            <a:off x="1182029" y="6262762"/>
            <a:ext cx="1911978" cy="513055"/>
          </a:xfrm>
          <a:prstGeom prst="rect">
            <a:avLst/>
          </a:prstGeom>
        </p:spPr>
      </p:pic>
      <p:pic>
        <p:nvPicPr>
          <p:cNvPr id="18" name="Imagen 17"/>
          <p:cNvPicPr>
            <a:picLocks noChangeAspect="1"/>
          </p:cNvPicPr>
          <p:nvPr/>
        </p:nvPicPr>
        <p:blipFill>
          <a:blip r:embed="rId5"/>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6"/>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7"/>
          <a:stretch>
            <a:fillRect/>
          </a:stretch>
        </p:blipFill>
        <p:spPr>
          <a:xfrm>
            <a:off x="10397304" y="6156439"/>
            <a:ext cx="673982" cy="673982"/>
          </a:xfrm>
          <a:prstGeom prst="rect">
            <a:avLst/>
          </a:prstGeom>
        </p:spPr>
      </p:pic>
    </p:spTree>
    <p:extLst>
      <p:ext uri="{BB962C8B-B14F-4D97-AF65-F5344CB8AC3E}">
        <p14:creationId xmlns:p14="http://schemas.microsoft.com/office/powerpoint/2010/main" val="2695743124"/>
      </p:ext>
    </p:extLst>
  </p:cSld>
  <p:clrMapOvr>
    <a:masterClrMapping/>
  </p:clrMapOvr>
  <mc:AlternateContent xmlns:mc="http://schemas.openxmlformats.org/markup-compatibility/2006" xmlns:p14="http://schemas.microsoft.com/office/powerpoint/2010/main">
    <mc:Choice Requires="p14">
      <p:transition p14:dur="0" advTm="1177"/>
    </mc:Choice>
    <mc:Fallback xmlns="">
      <p:transition advTm="1177"/>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dirty="0" smtClean="0">
                <a:solidFill>
                  <a:srgbClr val="2F5597"/>
                </a:solidFill>
                <a:latin typeface="+mn-lt"/>
              </a:rPr>
              <a:t>Conclusions</a:t>
            </a:r>
            <a:endParaRPr lang="es-ES" dirty="0">
              <a:solidFill>
                <a:srgbClr val="2F5597"/>
              </a:solidFill>
              <a:latin typeface="+mn-lt"/>
            </a:endParaRPr>
          </a:p>
        </p:txBody>
      </p:sp>
      <p:sp>
        <p:nvSpPr>
          <p:cNvPr id="24" name="Marcador de contenido 23"/>
          <p:cNvSpPr>
            <a:spLocks noGrp="1"/>
          </p:cNvSpPr>
          <p:nvPr>
            <p:ph idx="1"/>
          </p:nvPr>
        </p:nvSpPr>
        <p:spPr>
          <a:xfrm>
            <a:off x="448575" y="1082337"/>
            <a:ext cx="11059484" cy="5141278"/>
          </a:xfrm>
        </p:spPr>
        <p:txBody>
          <a:bodyPr>
            <a:normAutofit/>
          </a:bodyPr>
          <a:lstStyle/>
          <a:p>
            <a:r>
              <a:rPr lang="en-US" dirty="0" smtClean="0"/>
              <a:t>The work done is tightly related to ESIP IQC activities</a:t>
            </a:r>
          </a:p>
          <a:p>
            <a:endParaRPr lang="en-US" b="1" dirty="0"/>
          </a:p>
          <a:p>
            <a:r>
              <a:rPr lang="en-US" b="1" dirty="0" smtClean="0"/>
              <a:t>IQC recommendations </a:t>
            </a:r>
            <a:r>
              <a:rPr lang="en-US" dirty="0" smtClean="0"/>
              <a:t>have not been identified soon enough, but </a:t>
            </a:r>
            <a:r>
              <a:rPr lang="en-US" b="1" dirty="0" smtClean="0"/>
              <a:t>should become a reference point for </a:t>
            </a:r>
            <a:r>
              <a:rPr lang="en-US" dirty="0" smtClean="0"/>
              <a:t>upcoming iterations of </a:t>
            </a:r>
            <a:r>
              <a:rPr lang="en-US" b="1" dirty="0" smtClean="0"/>
              <a:t>the</a:t>
            </a:r>
            <a:r>
              <a:rPr lang="en-US" dirty="0" smtClean="0"/>
              <a:t> </a:t>
            </a:r>
            <a:r>
              <a:rPr lang="en-US" b="1" dirty="0" smtClean="0"/>
              <a:t>C3S/Copernicus EQC strategy </a:t>
            </a:r>
            <a:r>
              <a:rPr lang="en-US" dirty="0" smtClean="0"/>
              <a:t>(presented contract ending soon)</a:t>
            </a:r>
            <a:endParaRPr lang="en-US" dirty="0"/>
          </a:p>
          <a:p>
            <a:endParaRPr lang="en-US" b="1" dirty="0"/>
          </a:p>
          <a:p>
            <a:pPr algn="just"/>
            <a:r>
              <a:rPr lang="en-US" dirty="0" smtClean="0"/>
              <a:t>ESIP IQC seems an appropriate place for the discussions we have been looking for on provenance and other QC aspects. We would like to stay close to the IQC</a:t>
            </a:r>
            <a:endParaRPr lang="en-US" dirty="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29</a:t>
            </a:fld>
            <a:endParaRPr lang="en-US" dirty="0"/>
          </a:p>
        </p:txBody>
      </p:sp>
      <p:pic>
        <p:nvPicPr>
          <p:cNvPr id="16" name="Imagen 15"/>
          <p:cNvPicPr>
            <a:picLocks noChangeAspect="1"/>
          </p:cNvPicPr>
          <p:nvPr/>
        </p:nvPicPr>
        <p:blipFill rotWithShape="1">
          <a:blip r:embed="rId3"/>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4"/>
          <a:stretch>
            <a:fillRect/>
          </a:stretch>
        </p:blipFill>
        <p:spPr>
          <a:xfrm>
            <a:off x="1182029" y="6262762"/>
            <a:ext cx="1911978" cy="513055"/>
          </a:xfrm>
          <a:prstGeom prst="rect">
            <a:avLst/>
          </a:prstGeom>
        </p:spPr>
      </p:pic>
      <p:pic>
        <p:nvPicPr>
          <p:cNvPr id="18" name="Imagen 17"/>
          <p:cNvPicPr>
            <a:picLocks noChangeAspect="1"/>
          </p:cNvPicPr>
          <p:nvPr/>
        </p:nvPicPr>
        <p:blipFill>
          <a:blip r:embed="rId5"/>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6"/>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7"/>
          <a:stretch>
            <a:fillRect/>
          </a:stretch>
        </p:blipFill>
        <p:spPr>
          <a:xfrm>
            <a:off x="10397304" y="6156439"/>
            <a:ext cx="673982" cy="673982"/>
          </a:xfrm>
          <a:prstGeom prst="rect">
            <a:avLst/>
          </a:prstGeom>
        </p:spPr>
      </p:pic>
    </p:spTree>
    <p:extLst>
      <p:ext uri="{BB962C8B-B14F-4D97-AF65-F5344CB8AC3E}">
        <p14:creationId xmlns:p14="http://schemas.microsoft.com/office/powerpoint/2010/main" val="498929469"/>
      </p:ext>
    </p:extLst>
  </p:cSld>
  <p:clrMapOvr>
    <a:masterClrMapping/>
  </p:clrMapOvr>
  <mc:AlternateContent xmlns:mc="http://schemas.openxmlformats.org/markup-compatibility/2006" xmlns:p14="http://schemas.microsoft.com/office/powerpoint/2010/main">
    <mc:Choice Requires="p14">
      <p:transition p14:dur="0" advTm="1177"/>
    </mc:Choice>
    <mc:Fallback xmlns="">
      <p:transition advTm="117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ltLang="ca-ES" dirty="0" smtClean="0">
                <a:solidFill>
                  <a:srgbClr val="2F5597"/>
                </a:solidFill>
                <a:latin typeface="+mn-lt"/>
              </a:rPr>
              <a:t>The Copernicus Climate Change Service (C3S)</a:t>
            </a:r>
            <a:endParaRPr lang="es-ES" dirty="0">
              <a:solidFill>
                <a:srgbClr val="2F5597"/>
              </a:solidFill>
              <a:latin typeface="+mn-lt"/>
            </a:endParaRPr>
          </a:p>
        </p:txBody>
      </p:sp>
      <p:sp>
        <p:nvSpPr>
          <p:cNvPr id="24" name="Marcador de contenido 23"/>
          <p:cNvSpPr>
            <a:spLocks noGrp="1"/>
          </p:cNvSpPr>
          <p:nvPr>
            <p:ph idx="1"/>
          </p:nvPr>
        </p:nvSpPr>
        <p:spPr>
          <a:xfrm>
            <a:off x="448575" y="1215072"/>
            <a:ext cx="5316606" cy="3809510"/>
          </a:xfrm>
        </p:spPr>
        <p:txBody>
          <a:bodyPr>
            <a:normAutofit/>
          </a:bodyPr>
          <a:lstStyle/>
          <a:p>
            <a:r>
              <a:rPr lang="es-ES" dirty="0" err="1" smtClean="0"/>
              <a:t>The</a:t>
            </a:r>
            <a:r>
              <a:rPr lang="es-ES" dirty="0" smtClean="0"/>
              <a:t> C3S </a:t>
            </a:r>
            <a:r>
              <a:rPr lang="es-ES" dirty="0" err="1" smtClean="0"/>
              <a:t>will</a:t>
            </a:r>
            <a:r>
              <a:rPr lang="es-ES" dirty="0" smtClean="0"/>
              <a:t> </a:t>
            </a:r>
            <a:r>
              <a:rPr lang="es-ES" dirty="0" err="1" smtClean="0"/>
              <a:t>openly</a:t>
            </a:r>
            <a:r>
              <a:rPr lang="es-ES" dirty="0" smtClean="0"/>
              <a:t> </a:t>
            </a:r>
            <a:r>
              <a:rPr lang="es-ES" dirty="0" err="1" smtClean="0"/>
              <a:t>provide</a:t>
            </a:r>
            <a:r>
              <a:rPr lang="es-ES" dirty="0" smtClean="0"/>
              <a:t> </a:t>
            </a:r>
            <a:r>
              <a:rPr lang="es-ES" dirty="0" err="1" smtClean="0"/>
              <a:t>authoritative</a:t>
            </a:r>
            <a:r>
              <a:rPr lang="es-ES" dirty="0" smtClean="0"/>
              <a:t> </a:t>
            </a:r>
            <a:r>
              <a:rPr lang="es-ES" dirty="0" err="1" smtClean="0"/>
              <a:t>information</a:t>
            </a:r>
            <a:r>
              <a:rPr lang="es-ES" dirty="0" smtClean="0"/>
              <a:t> </a:t>
            </a:r>
            <a:r>
              <a:rPr lang="es-ES" dirty="0" err="1" smtClean="0"/>
              <a:t>about</a:t>
            </a:r>
            <a:r>
              <a:rPr lang="es-ES" dirty="0" smtClean="0"/>
              <a:t> </a:t>
            </a:r>
            <a:r>
              <a:rPr lang="es-ES" dirty="0" err="1" smtClean="0"/>
              <a:t>past</a:t>
            </a:r>
            <a:r>
              <a:rPr lang="es-ES" dirty="0" smtClean="0"/>
              <a:t>, </a:t>
            </a:r>
            <a:r>
              <a:rPr lang="es-ES" dirty="0" err="1" smtClean="0"/>
              <a:t>present</a:t>
            </a:r>
            <a:r>
              <a:rPr lang="es-ES" dirty="0" smtClean="0"/>
              <a:t> and </a:t>
            </a:r>
            <a:r>
              <a:rPr lang="es-ES" dirty="0" err="1" smtClean="0"/>
              <a:t>future</a:t>
            </a:r>
            <a:r>
              <a:rPr lang="es-ES" dirty="0" smtClean="0"/>
              <a:t> </a:t>
            </a:r>
            <a:r>
              <a:rPr lang="es-ES" dirty="0" err="1" smtClean="0"/>
              <a:t>climate</a:t>
            </a:r>
            <a:endParaRPr lang="es-ES" dirty="0" smtClean="0"/>
          </a:p>
          <a:p>
            <a:pPr marL="0" indent="0">
              <a:buNone/>
            </a:pPr>
            <a:endParaRPr lang="es-ES" dirty="0" smtClean="0"/>
          </a:p>
          <a:p>
            <a:pPr marL="0" indent="0">
              <a:buNone/>
            </a:pPr>
            <a:endParaRPr lang="es-ES" dirty="0"/>
          </a:p>
          <a:p>
            <a:r>
              <a:rPr lang="es-ES" dirty="0" err="1" smtClean="0"/>
              <a:t>Targetting</a:t>
            </a:r>
            <a:r>
              <a:rPr lang="es-ES" dirty="0" smtClean="0"/>
              <a:t> </a:t>
            </a:r>
            <a:r>
              <a:rPr lang="es-ES" dirty="0" err="1" smtClean="0"/>
              <a:t>the</a:t>
            </a:r>
            <a:r>
              <a:rPr lang="es-ES" dirty="0" smtClean="0"/>
              <a:t> </a:t>
            </a:r>
            <a:r>
              <a:rPr lang="es-ES" dirty="0" err="1" smtClean="0"/>
              <a:t>private</a:t>
            </a:r>
            <a:r>
              <a:rPr lang="es-ES" dirty="0" smtClean="0"/>
              <a:t> and </a:t>
            </a:r>
            <a:r>
              <a:rPr lang="es-ES" dirty="0" err="1" smtClean="0"/>
              <a:t>public</a:t>
            </a:r>
            <a:r>
              <a:rPr lang="es-ES" dirty="0" smtClean="0"/>
              <a:t> </a:t>
            </a:r>
            <a:r>
              <a:rPr lang="es-ES" dirty="0" err="1" smtClean="0"/>
              <a:t>sectors</a:t>
            </a:r>
            <a:r>
              <a:rPr lang="es-ES" dirty="0" smtClean="0"/>
              <a:t>, </a:t>
            </a:r>
            <a:r>
              <a:rPr lang="es-ES" dirty="0" err="1" smtClean="0"/>
              <a:t>e.g</a:t>
            </a:r>
            <a:r>
              <a:rPr lang="es-ES" dirty="0" smtClean="0"/>
              <a:t>. </a:t>
            </a:r>
            <a:r>
              <a:rPr lang="es-ES" dirty="0" err="1" smtClean="0"/>
              <a:t>for</a:t>
            </a:r>
            <a:r>
              <a:rPr lang="es-ES" dirty="0" smtClean="0"/>
              <a:t> </a:t>
            </a:r>
            <a:r>
              <a:rPr lang="es-ES" dirty="0" err="1" smtClean="0"/>
              <a:t>decision</a:t>
            </a:r>
            <a:r>
              <a:rPr lang="es-ES" dirty="0" smtClean="0"/>
              <a:t> </a:t>
            </a:r>
            <a:r>
              <a:rPr lang="es-ES" dirty="0" err="1" smtClean="0"/>
              <a:t>making</a:t>
            </a:r>
            <a:r>
              <a:rPr lang="es-ES" dirty="0" smtClean="0"/>
              <a:t> in </a:t>
            </a:r>
            <a:r>
              <a:rPr lang="es-ES" dirty="0" err="1" smtClean="0"/>
              <a:t>the</a:t>
            </a:r>
            <a:r>
              <a:rPr lang="es-ES" dirty="0" smtClean="0"/>
              <a:t> </a:t>
            </a:r>
            <a:r>
              <a:rPr lang="es-ES" dirty="0" err="1" smtClean="0"/>
              <a:t>energy</a:t>
            </a:r>
            <a:r>
              <a:rPr lang="es-ES" dirty="0" smtClean="0"/>
              <a:t> sector</a:t>
            </a:r>
            <a:endParaRPr lang="es-ES_tradnl" b="1" dirty="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3</a:t>
            </a:fld>
            <a:endParaRPr lang="en-US" dirty="0"/>
          </a:p>
        </p:txBody>
      </p:sp>
      <p:pic>
        <p:nvPicPr>
          <p:cNvPr id="1026" name="Picture 2" descr="https://lh4.googleusercontent.com/U9RxcJTjJ-j87votiHGrvWLSE5V2nCt0CSENkDGbDy8Z6Ef6oRy-kxLXIi2h2wQWJyOwiH12JV-J0238kYhbbMSGL0Oli0WlSQsFCDYA6oOdevXSa0zGFySeGa-NwGuVH8oiF1qfpy8"/>
          <p:cNvPicPr>
            <a:picLocks noChangeAspect="1" noChangeArrowheads="1"/>
          </p:cNvPicPr>
          <p:nvPr/>
        </p:nvPicPr>
        <p:blipFill rotWithShape="1">
          <a:blip r:embed="rId3">
            <a:extLst>
              <a:ext uri="{28A0092B-C50C-407E-A947-70E740481C1C}">
                <a14:useLocalDpi xmlns:a14="http://schemas.microsoft.com/office/drawing/2010/main" val="0"/>
              </a:ext>
            </a:extLst>
          </a:blip>
          <a:srcRect t="8336" r="35857" b="12340"/>
          <a:stretch/>
        </p:blipFill>
        <p:spPr bwMode="auto">
          <a:xfrm>
            <a:off x="5864051" y="1156652"/>
            <a:ext cx="5876787" cy="484671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
        <p:nvSpPr>
          <p:cNvPr id="12" name="Marcador de contenido 23"/>
          <p:cNvSpPr txBox="1">
            <a:spLocks/>
          </p:cNvSpPr>
          <p:nvPr/>
        </p:nvSpPr>
        <p:spPr>
          <a:xfrm>
            <a:off x="453199" y="5560292"/>
            <a:ext cx="5316606" cy="596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70C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0C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b="1" dirty="0" smtClean="0"/>
              <a:t>https://climate.copernicus.eu</a:t>
            </a:r>
            <a:endParaRPr lang="es-ES_tradnl" b="1" dirty="0"/>
          </a:p>
        </p:txBody>
      </p:sp>
    </p:spTree>
    <p:extLst>
      <p:ext uri="{BB962C8B-B14F-4D97-AF65-F5344CB8AC3E}">
        <p14:creationId xmlns:p14="http://schemas.microsoft.com/office/powerpoint/2010/main" val="1265790901"/>
      </p:ext>
    </p:extLst>
  </p:cSld>
  <p:clrMapOvr>
    <a:masterClrMapping/>
  </p:clrMapOvr>
  <mc:AlternateContent xmlns:mc="http://schemas.openxmlformats.org/markup-compatibility/2006" xmlns:p14="http://schemas.microsoft.com/office/powerpoint/2010/main">
    <mc:Choice Requires="p14">
      <p:transition p14:dur="0" advTm="830"/>
    </mc:Choice>
    <mc:Fallback xmlns="">
      <p:transition advTm="83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060166" y="0"/>
            <a:ext cx="8131834" cy="6858000"/>
          </a:xfrm>
          <a:prstGeom prst="rect">
            <a:avLst/>
          </a:prstGeom>
          <a:gradFill flip="none" rotWithShape="1">
            <a:gsLst>
              <a:gs pos="0">
                <a:schemeClr val="accent1">
                  <a:lumMod val="5000"/>
                  <a:lumOff val="95000"/>
                  <a:alpha val="26000"/>
                </a:schemeClr>
              </a:gs>
              <a:gs pos="68000">
                <a:schemeClr val="bg1"/>
              </a:gs>
            </a:gsLst>
            <a:lin ang="16200000" scaled="1"/>
            <a:tileRect/>
          </a:gradFill>
        </p:spPr>
        <p:txBody>
          <a:bodyPr wrap="square" rtlCol="0">
            <a:spAutoFit/>
          </a:bodyPr>
          <a:lstStyle/>
          <a:p>
            <a:endParaRPr lang="es-ES_tradnl" dirty="0"/>
          </a:p>
        </p:txBody>
      </p:sp>
      <p:sp>
        <p:nvSpPr>
          <p:cNvPr id="4" name="Título 3"/>
          <p:cNvSpPr>
            <a:spLocks noGrp="1"/>
          </p:cNvSpPr>
          <p:nvPr>
            <p:ph type="ctrTitle"/>
          </p:nvPr>
        </p:nvSpPr>
        <p:spPr>
          <a:xfrm>
            <a:off x="4276801" y="1360071"/>
            <a:ext cx="7704000" cy="3191772"/>
          </a:xfrm>
        </p:spPr>
        <p:txBody>
          <a:bodyPr>
            <a:noAutofit/>
          </a:bodyPr>
          <a:lstStyle/>
          <a:p>
            <a:pPr algn="ctr"/>
            <a:r>
              <a:rPr lang="es-ES" sz="5400" dirty="0" err="1"/>
              <a:t>Thank</a:t>
            </a:r>
            <a:r>
              <a:rPr lang="es-ES" sz="5400" dirty="0"/>
              <a:t> </a:t>
            </a:r>
            <a:r>
              <a:rPr lang="es-ES" sz="5400" dirty="0" err="1" smtClean="0"/>
              <a:t>you</a:t>
            </a:r>
            <a:endParaRPr lang="es-ES" sz="3200" b="0" dirty="0">
              <a:solidFill>
                <a:schemeClr val="tx1"/>
              </a:solidFill>
            </a:endParaRPr>
          </a:p>
        </p:txBody>
      </p:sp>
      <p:sp>
        <p:nvSpPr>
          <p:cNvPr id="2" name="Subtítulo 1"/>
          <p:cNvSpPr>
            <a:spLocks noGrp="1"/>
          </p:cNvSpPr>
          <p:nvPr>
            <p:ph type="subTitle" idx="1"/>
          </p:nvPr>
        </p:nvSpPr>
        <p:spPr>
          <a:xfrm>
            <a:off x="5627403" y="6107242"/>
            <a:ext cx="4569950" cy="464416"/>
          </a:xfrm>
        </p:spPr>
        <p:txBody>
          <a:bodyPr/>
          <a:lstStyle/>
          <a:p>
            <a:pPr algn="ctr"/>
            <a:r>
              <a:rPr lang="es-ES" sz="2800" dirty="0" smtClean="0">
                <a:solidFill>
                  <a:srgbClr val="004890"/>
                </a:solidFill>
                <a:ea typeface="+mj-ea"/>
                <a:cs typeface="+mj-cs"/>
              </a:rPr>
              <a:t>nicolau.manubens@bsc.es</a:t>
            </a:r>
            <a:endParaRPr lang="es-ES" sz="2800" dirty="0">
              <a:solidFill>
                <a:srgbClr val="004890"/>
              </a:solidFill>
              <a:ea typeface="+mj-ea"/>
              <a:cs typeface="+mj-cs"/>
            </a:endParaRPr>
          </a:p>
        </p:txBody>
      </p:sp>
      <p:sp>
        <p:nvSpPr>
          <p:cNvPr id="7" name="Título 3"/>
          <p:cNvSpPr txBox="1">
            <a:spLocks/>
          </p:cNvSpPr>
          <p:nvPr/>
        </p:nvSpPr>
        <p:spPr>
          <a:xfrm>
            <a:off x="4278001" y="3190071"/>
            <a:ext cx="7704000" cy="31917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200" b="1" kern="1200">
                <a:solidFill>
                  <a:srgbClr val="004890"/>
                </a:solidFill>
                <a:latin typeface="+mn-lt"/>
                <a:ea typeface="+mj-ea"/>
                <a:cs typeface="+mj-cs"/>
              </a:defRPr>
            </a:lvl1pPr>
          </a:lstStyle>
          <a:p>
            <a:r>
              <a:rPr lang="en-US" sz="3200" b="0" dirty="0" smtClean="0">
                <a:solidFill>
                  <a:schemeClr val="tx1"/>
                </a:solidFill>
              </a:rPr>
              <a:t>This project has received funding from the EU Copernicus </a:t>
            </a:r>
            <a:r>
              <a:rPr lang="en-US" sz="3200" b="0" dirty="0" err="1" smtClean="0">
                <a:solidFill>
                  <a:schemeClr val="tx1"/>
                </a:solidFill>
              </a:rPr>
              <a:t>Programme</a:t>
            </a:r>
            <a:r>
              <a:rPr lang="en-US" sz="3200" b="0" dirty="0" smtClean="0">
                <a:solidFill>
                  <a:schemeClr val="tx1"/>
                </a:solidFill>
              </a:rPr>
              <a:t> under Framework Agreement No. 2016/C3S_51_Lot3_BSC</a:t>
            </a:r>
            <a:endParaRPr lang="es-ES" sz="3200" b="0" dirty="0">
              <a:solidFill>
                <a:schemeClr val="tx1"/>
              </a:solidFill>
            </a:endParaRPr>
          </a:p>
        </p:txBody>
      </p:sp>
    </p:spTree>
    <p:extLst>
      <p:ext uri="{BB962C8B-B14F-4D97-AF65-F5344CB8AC3E}">
        <p14:creationId xmlns:p14="http://schemas.microsoft.com/office/powerpoint/2010/main" val="2972815262"/>
      </p:ext>
    </p:extLst>
  </p:cSld>
  <p:clrMapOvr>
    <a:masterClrMapping/>
  </p:clrMapOvr>
  <mc:AlternateContent xmlns:mc="http://schemas.openxmlformats.org/markup-compatibility/2006" xmlns:p14="http://schemas.microsoft.com/office/powerpoint/2010/main">
    <mc:Choice Requires="p14">
      <p:transition p14:dur="0" advTm="871"/>
    </mc:Choice>
    <mc:Fallback xmlns="">
      <p:transition advTm="87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19738" y="217896"/>
            <a:ext cx="6621572" cy="1398468"/>
          </a:xfrm>
        </p:spPr>
        <p:txBody>
          <a:bodyPr/>
          <a:lstStyle/>
          <a:p>
            <a:pPr algn="l"/>
            <a:r>
              <a:rPr lang="en-US" altLang="ca-ES" dirty="0" smtClean="0">
                <a:solidFill>
                  <a:srgbClr val="2F5597"/>
                </a:solidFill>
                <a:latin typeface="+mn-lt"/>
              </a:rPr>
              <a:t>Quality assurance strategy for seasonal forecasts</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4</a:t>
            </a:fld>
            <a:endParaRPr lang="en-US" dirty="0"/>
          </a:p>
        </p:txBody>
      </p:sp>
      <p:pic>
        <p:nvPicPr>
          <p:cNvPr id="12" name="Shape 79"/>
          <p:cNvPicPr preferRelativeResize="0"/>
          <p:nvPr/>
        </p:nvPicPr>
        <p:blipFill>
          <a:blip r:embed="rId4">
            <a:alphaModFix/>
          </a:blip>
          <a:stretch>
            <a:fillRect/>
          </a:stretch>
        </p:blipFill>
        <p:spPr>
          <a:xfrm>
            <a:off x="10106760" y="477088"/>
            <a:ext cx="547629" cy="547609"/>
          </a:xfrm>
          <a:prstGeom prst="rect">
            <a:avLst/>
          </a:prstGeom>
          <a:noFill/>
          <a:ln>
            <a:noFill/>
          </a:ln>
        </p:spPr>
      </p:pic>
      <p:pic>
        <p:nvPicPr>
          <p:cNvPr id="13" name="Shape 88"/>
          <p:cNvPicPr preferRelativeResize="0"/>
          <p:nvPr/>
        </p:nvPicPr>
        <p:blipFill rotWithShape="1">
          <a:blip r:embed="rId5">
            <a:alphaModFix/>
          </a:blip>
          <a:srcRect l="31592" t="4489" r="21811" b="23902"/>
          <a:stretch/>
        </p:blipFill>
        <p:spPr>
          <a:xfrm>
            <a:off x="6826880" y="1790546"/>
            <a:ext cx="4248552" cy="4896641"/>
          </a:xfrm>
          <a:prstGeom prst="rect">
            <a:avLst/>
          </a:prstGeom>
          <a:noFill/>
          <a:ln>
            <a:noFill/>
          </a:ln>
        </p:spPr>
      </p:pic>
      <p:pic>
        <p:nvPicPr>
          <p:cNvPr id="26" name="Shape 79"/>
          <p:cNvPicPr preferRelativeResize="0"/>
          <p:nvPr/>
        </p:nvPicPr>
        <p:blipFill>
          <a:blip r:embed="rId4">
            <a:alphaModFix/>
          </a:blip>
          <a:stretch>
            <a:fillRect/>
          </a:stretch>
        </p:blipFill>
        <p:spPr>
          <a:xfrm>
            <a:off x="9235397" y="481657"/>
            <a:ext cx="547629" cy="547609"/>
          </a:xfrm>
          <a:prstGeom prst="rect">
            <a:avLst/>
          </a:prstGeom>
          <a:noFill/>
          <a:ln>
            <a:noFill/>
          </a:ln>
        </p:spPr>
      </p:pic>
      <p:pic>
        <p:nvPicPr>
          <p:cNvPr id="27" name="Shape 79"/>
          <p:cNvPicPr preferRelativeResize="0"/>
          <p:nvPr/>
        </p:nvPicPr>
        <p:blipFill>
          <a:blip r:embed="rId4">
            <a:alphaModFix/>
          </a:blip>
          <a:stretch>
            <a:fillRect/>
          </a:stretch>
        </p:blipFill>
        <p:spPr>
          <a:xfrm>
            <a:off x="8362398" y="503882"/>
            <a:ext cx="547629" cy="547609"/>
          </a:xfrm>
          <a:prstGeom prst="rect">
            <a:avLst/>
          </a:prstGeom>
          <a:noFill/>
          <a:ln>
            <a:noFill/>
          </a:ln>
        </p:spPr>
      </p:pic>
      <p:pic>
        <p:nvPicPr>
          <p:cNvPr id="28" name="Shape 79"/>
          <p:cNvPicPr preferRelativeResize="0"/>
          <p:nvPr/>
        </p:nvPicPr>
        <p:blipFill>
          <a:blip r:embed="rId4">
            <a:alphaModFix/>
          </a:blip>
          <a:stretch>
            <a:fillRect/>
          </a:stretch>
        </p:blipFill>
        <p:spPr>
          <a:xfrm>
            <a:off x="7491035" y="497038"/>
            <a:ext cx="547629" cy="547609"/>
          </a:xfrm>
          <a:prstGeom prst="rect">
            <a:avLst/>
          </a:prstGeom>
          <a:noFill/>
          <a:ln>
            <a:noFill/>
          </a:ln>
        </p:spPr>
      </p:pic>
      <p:sp>
        <p:nvSpPr>
          <p:cNvPr id="22" name="Shape 93"/>
          <p:cNvSpPr/>
          <p:nvPr/>
        </p:nvSpPr>
        <p:spPr>
          <a:xfrm>
            <a:off x="6983788" y="846065"/>
            <a:ext cx="4030577" cy="504214"/>
          </a:xfrm>
          <a:prstGeom prst="down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69850" algn="ctr" rtl="0">
              <a:spcBef>
                <a:spcPts val="0"/>
              </a:spcBef>
              <a:buClr>
                <a:schemeClr val="dk1"/>
              </a:buClr>
              <a:buSzPts val="1100"/>
              <a:buFont typeface="Arial"/>
              <a:buNone/>
            </a:pPr>
            <a:r>
              <a:rPr lang="es" sz="1050" dirty="0">
                <a:solidFill>
                  <a:schemeClr val="dk1"/>
                </a:solidFill>
              </a:rPr>
              <a:t>RAW CLIMATE FORECASTS FROM GCMs</a:t>
            </a:r>
          </a:p>
        </p:txBody>
      </p:sp>
      <p:sp>
        <p:nvSpPr>
          <p:cNvPr id="23" name="Shape 93"/>
          <p:cNvSpPr/>
          <p:nvPr/>
        </p:nvSpPr>
        <p:spPr>
          <a:xfrm>
            <a:off x="8229008" y="1346242"/>
            <a:ext cx="1530760" cy="504214"/>
          </a:xfrm>
          <a:prstGeom prst="down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69850" algn="ctr" rtl="0">
              <a:spcBef>
                <a:spcPts val="0"/>
              </a:spcBef>
              <a:buClr>
                <a:schemeClr val="dk1"/>
              </a:buClr>
              <a:buSzPts val="1100"/>
              <a:buFont typeface="Arial"/>
              <a:buNone/>
            </a:pPr>
            <a:r>
              <a:rPr lang="es" sz="1050" dirty="0" smtClean="0">
                <a:solidFill>
                  <a:schemeClr val="dk1"/>
                </a:solidFill>
              </a:rPr>
              <a:t>C3S STORE</a:t>
            </a:r>
            <a:endParaRPr lang="es" sz="1050" dirty="0">
              <a:solidFill>
                <a:schemeClr val="dk1"/>
              </a:solidFill>
            </a:endParaRPr>
          </a:p>
        </p:txBody>
      </p:sp>
      <p:sp>
        <p:nvSpPr>
          <p:cNvPr id="25" name="CuadroTexto 24"/>
          <p:cNvSpPr txBox="1"/>
          <p:nvPr/>
        </p:nvSpPr>
        <p:spPr>
          <a:xfrm>
            <a:off x="10951893" y="2392216"/>
            <a:ext cx="353943" cy="3457755"/>
          </a:xfrm>
          <a:prstGeom prst="rect">
            <a:avLst/>
          </a:prstGeom>
          <a:noFill/>
        </p:spPr>
        <p:txBody>
          <a:bodyPr vert="vert270" wrap="square" rtlCol="0">
            <a:spAutoFit/>
          </a:bodyPr>
          <a:lstStyle/>
          <a:p>
            <a:r>
              <a:rPr lang="es-ES" sz="1100" dirty="0" smtClean="0"/>
              <a:t>EXAMPLE C3S PRODUCT GENERATION WORKFLOW</a:t>
            </a:r>
            <a:endParaRPr lang="es-ES_tradnl" sz="1100" dirty="0"/>
          </a:p>
        </p:txBody>
      </p:sp>
      <p:pic>
        <p:nvPicPr>
          <p:cNvPr id="36" name="Imagen 35"/>
          <p:cNvPicPr>
            <a:picLocks noChangeAspect="1"/>
          </p:cNvPicPr>
          <p:nvPr/>
        </p:nvPicPr>
        <p:blipFill>
          <a:blip r:embed="rId6"/>
          <a:stretch>
            <a:fillRect/>
          </a:stretch>
        </p:blipFill>
        <p:spPr>
          <a:xfrm>
            <a:off x="444565" y="6184018"/>
            <a:ext cx="1205268" cy="602634"/>
          </a:xfrm>
          <a:prstGeom prst="rect">
            <a:avLst/>
          </a:prstGeom>
        </p:spPr>
      </p:pic>
      <p:pic>
        <p:nvPicPr>
          <p:cNvPr id="37" name="Imagen 36"/>
          <p:cNvPicPr>
            <a:picLocks noChangeAspect="1"/>
          </p:cNvPicPr>
          <p:nvPr/>
        </p:nvPicPr>
        <p:blipFill rotWithShape="1">
          <a:blip r:embed="rId7"/>
          <a:srcRect t="6811" b="28803"/>
          <a:stretch/>
        </p:blipFill>
        <p:spPr>
          <a:xfrm>
            <a:off x="2548708" y="6245641"/>
            <a:ext cx="1326035" cy="479388"/>
          </a:xfrm>
          <a:prstGeom prst="rect">
            <a:avLst/>
          </a:prstGeom>
        </p:spPr>
      </p:pic>
      <p:pic>
        <p:nvPicPr>
          <p:cNvPr id="38" name="Imagen 37"/>
          <p:cNvPicPr>
            <a:picLocks noChangeAspect="1"/>
          </p:cNvPicPr>
          <p:nvPr/>
        </p:nvPicPr>
        <p:blipFill>
          <a:blip r:embed="rId8"/>
          <a:stretch>
            <a:fillRect/>
          </a:stretch>
        </p:blipFill>
        <p:spPr>
          <a:xfrm>
            <a:off x="4955516" y="6156439"/>
            <a:ext cx="673982" cy="673982"/>
          </a:xfrm>
          <a:prstGeom prst="rect">
            <a:avLst/>
          </a:prstGeom>
        </p:spPr>
      </p:pic>
    </p:spTree>
    <p:custDataLst>
      <p:tags r:id="rId1"/>
    </p:custDataLst>
    <p:extLst>
      <p:ext uri="{BB962C8B-B14F-4D97-AF65-F5344CB8AC3E}">
        <p14:creationId xmlns:p14="http://schemas.microsoft.com/office/powerpoint/2010/main" val="3336467931"/>
      </p:ext>
    </p:extLst>
  </p:cSld>
  <p:clrMapOvr>
    <a:masterClrMapping/>
  </p:clrMapOvr>
  <mc:AlternateContent xmlns:mc="http://schemas.openxmlformats.org/markup-compatibility/2006" xmlns:p14="http://schemas.microsoft.com/office/powerpoint/2010/main">
    <mc:Choice Requires="p14">
      <p:transition p14:dur="0" advTm="1912"/>
    </mc:Choice>
    <mc:Fallback xmlns="">
      <p:transition advTm="191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n 17"/>
          <p:cNvPicPr>
            <a:picLocks noChangeAspect="1"/>
          </p:cNvPicPr>
          <p:nvPr/>
        </p:nvPicPr>
        <p:blipFill>
          <a:blip r:embed="rId3"/>
          <a:stretch>
            <a:fillRect/>
          </a:stretch>
        </p:blipFill>
        <p:spPr>
          <a:xfrm>
            <a:off x="5886353" y="6184018"/>
            <a:ext cx="1205268" cy="602634"/>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7612" y="746761"/>
            <a:ext cx="8948936" cy="5593084"/>
          </a:xfrm>
          <a:prstGeom prst="rect">
            <a:avLst/>
          </a:prstGeom>
        </p:spPr>
      </p:pic>
      <p:sp>
        <p:nvSpPr>
          <p:cNvPr id="2" name="Título 1"/>
          <p:cNvSpPr>
            <a:spLocks noGrp="1"/>
          </p:cNvSpPr>
          <p:nvPr>
            <p:ph type="title"/>
          </p:nvPr>
        </p:nvSpPr>
        <p:spPr/>
        <p:txBody>
          <a:bodyPr/>
          <a:lstStyle/>
          <a:p>
            <a:r>
              <a:rPr lang="en-US" dirty="0" smtClean="0">
                <a:solidFill>
                  <a:srgbClr val="2F5597"/>
                </a:solidFill>
                <a:latin typeface="+mn-lt"/>
              </a:rPr>
              <a:t>Example forecast product (no QC)</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5</a:t>
            </a:fld>
            <a:endParaRPr lang="en-US" dirty="0"/>
          </a:p>
        </p:txBody>
      </p:sp>
      <p:pic>
        <p:nvPicPr>
          <p:cNvPr id="16" name="Imagen 15"/>
          <p:cNvPicPr>
            <a:picLocks noChangeAspect="1"/>
          </p:cNvPicPr>
          <p:nvPr/>
        </p:nvPicPr>
        <p:blipFill rotWithShape="1">
          <a:blip r:embed="rId5"/>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6"/>
          <a:stretch>
            <a:fillRect/>
          </a:stretch>
        </p:blipFill>
        <p:spPr>
          <a:xfrm>
            <a:off x="1182029" y="6262762"/>
            <a:ext cx="1911978" cy="513055"/>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Tree>
    <p:extLst>
      <p:ext uri="{BB962C8B-B14F-4D97-AF65-F5344CB8AC3E}">
        <p14:creationId xmlns:p14="http://schemas.microsoft.com/office/powerpoint/2010/main" val="1523810122"/>
      </p:ext>
    </p:extLst>
  </p:cSld>
  <p:clrMapOvr>
    <a:masterClrMapping/>
  </p:clrMapOvr>
  <mc:AlternateContent xmlns:mc="http://schemas.openxmlformats.org/markup-compatibility/2006" xmlns:p14="http://schemas.microsoft.com/office/powerpoint/2010/main">
    <mc:Choice Requires="p14">
      <p:transition p14:dur="0" advTm="1177"/>
    </mc:Choice>
    <mc:Fallback xmlns="">
      <p:transition advTm="117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619738" y="217896"/>
            <a:ext cx="6621572" cy="1398468"/>
          </a:xfrm>
        </p:spPr>
        <p:txBody>
          <a:bodyPr/>
          <a:lstStyle/>
          <a:p>
            <a:pPr algn="l"/>
            <a:r>
              <a:rPr lang="en-US" altLang="ca-ES" dirty="0" smtClean="0">
                <a:solidFill>
                  <a:srgbClr val="2F5597"/>
                </a:solidFill>
                <a:latin typeface="+mn-lt"/>
              </a:rPr>
              <a:t>Quality assurance strategy for seasonal forecasts</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6</a:t>
            </a:fld>
            <a:endParaRPr lang="en-US" dirty="0"/>
          </a:p>
        </p:txBody>
      </p:sp>
      <p:pic>
        <p:nvPicPr>
          <p:cNvPr id="12" name="Shape 79"/>
          <p:cNvPicPr preferRelativeResize="0"/>
          <p:nvPr/>
        </p:nvPicPr>
        <p:blipFill>
          <a:blip r:embed="rId4">
            <a:alphaModFix/>
          </a:blip>
          <a:stretch>
            <a:fillRect/>
          </a:stretch>
        </p:blipFill>
        <p:spPr>
          <a:xfrm>
            <a:off x="10106760" y="477088"/>
            <a:ext cx="547629" cy="547609"/>
          </a:xfrm>
          <a:prstGeom prst="rect">
            <a:avLst/>
          </a:prstGeom>
          <a:noFill/>
          <a:ln>
            <a:noFill/>
          </a:ln>
        </p:spPr>
      </p:pic>
      <p:pic>
        <p:nvPicPr>
          <p:cNvPr id="13" name="Shape 88"/>
          <p:cNvPicPr preferRelativeResize="0"/>
          <p:nvPr/>
        </p:nvPicPr>
        <p:blipFill rotWithShape="1">
          <a:blip r:embed="rId5">
            <a:alphaModFix/>
          </a:blip>
          <a:srcRect l="31592" t="4489" r="21811" b="23902"/>
          <a:stretch/>
        </p:blipFill>
        <p:spPr>
          <a:xfrm>
            <a:off x="6826880" y="1790546"/>
            <a:ext cx="4248552" cy="4896641"/>
          </a:xfrm>
          <a:prstGeom prst="rect">
            <a:avLst/>
          </a:prstGeom>
          <a:noFill/>
          <a:ln>
            <a:noFill/>
          </a:ln>
        </p:spPr>
      </p:pic>
      <p:pic>
        <p:nvPicPr>
          <p:cNvPr id="26" name="Shape 79"/>
          <p:cNvPicPr preferRelativeResize="0"/>
          <p:nvPr/>
        </p:nvPicPr>
        <p:blipFill>
          <a:blip r:embed="rId4">
            <a:alphaModFix/>
          </a:blip>
          <a:stretch>
            <a:fillRect/>
          </a:stretch>
        </p:blipFill>
        <p:spPr>
          <a:xfrm>
            <a:off x="9235397" y="481657"/>
            <a:ext cx="547629" cy="547609"/>
          </a:xfrm>
          <a:prstGeom prst="rect">
            <a:avLst/>
          </a:prstGeom>
          <a:noFill/>
          <a:ln>
            <a:noFill/>
          </a:ln>
        </p:spPr>
      </p:pic>
      <p:pic>
        <p:nvPicPr>
          <p:cNvPr id="27" name="Shape 79"/>
          <p:cNvPicPr preferRelativeResize="0"/>
          <p:nvPr/>
        </p:nvPicPr>
        <p:blipFill>
          <a:blip r:embed="rId4">
            <a:alphaModFix/>
          </a:blip>
          <a:stretch>
            <a:fillRect/>
          </a:stretch>
        </p:blipFill>
        <p:spPr>
          <a:xfrm>
            <a:off x="8362398" y="503882"/>
            <a:ext cx="547629" cy="547609"/>
          </a:xfrm>
          <a:prstGeom prst="rect">
            <a:avLst/>
          </a:prstGeom>
          <a:noFill/>
          <a:ln>
            <a:noFill/>
          </a:ln>
        </p:spPr>
      </p:pic>
      <p:pic>
        <p:nvPicPr>
          <p:cNvPr id="28" name="Shape 79"/>
          <p:cNvPicPr preferRelativeResize="0"/>
          <p:nvPr/>
        </p:nvPicPr>
        <p:blipFill>
          <a:blip r:embed="rId4">
            <a:alphaModFix/>
          </a:blip>
          <a:stretch>
            <a:fillRect/>
          </a:stretch>
        </p:blipFill>
        <p:spPr>
          <a:xfrm>
            <a:off x="7491035" y="497038"/>
            <a:ext cx="547629" cy="547609"/>
          </a:xfrm>
          <a:prstGeom prst="rect">
            <a:avLst/>
          </a:prstGeom>
          <a:noFill/>
          <a:ln>
            <a:noFill/>
          </a:ln>
        </p:spPr>
      </p:pic>
      <p:sp>
        <p:nvSpPr>
          <p:cNvPr id="22" name="Shape 93"/>
          <p:cNvSpPr/>
          <p:nvPr/>
        </p:nvSpPr>
        <p:spPr>
          <a:xfrm>
            <a:off x="6983788" y="846065"/>
            <a:ext cx="4030577" cy="504214"/>
          </a:xfrm>
          <a:prstGeom prst="down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69850" algn="ctr" rtl="0">
              <a:spcBef>
                <a:spcPts val="0"/>
              </a:spcBef>
              <a:buClr>
                <a:schemeClr val="dk1"/>
              </a:buClr>
              <a:buSzPts val="1100"/>
              <a:buFont typeface="Arial"/>
              <a:buNone/>
            </a:pPr>
            <a:r>
              <a:rPr lang="es" sz="1050" dirty="0">
                <a:solidFill>
                  <a:schemeClr val="dk1"/>
                </a:solidFill>
              </a:rPr>
              <a:t>RAW CLIMATE FORECASTS FROM GCMs</a:t>
            </a:r>
          </a:p>
        </p:txBody>
      </p:sp>
      <p:sp>
        <p:nvSpPr>
          <p:cNvPr id="23" name="Shape 93"/>
          <p:cNvSpPr/>
          <p:nvPr/>
        </p:nvSpPr>
        <p:spPr>
          <a:xfrm>
            <a:off x="8229008" y="1346242"/>
            <a:ext cx="1530760" cy="504214"/>
          </a:xfrm>
          <a:prstGeom prst="down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marL="0" lvl="0" indent="-69850" algn="ctr" rtl="0">
              <a:spcBef>
                <a:spcPts val="0"/>
              </a:spcBef>
              <a:buClr>
                <a:schemeClr val="dk1"/>
              </a:buClr>
              <a:buSzPts val="1100"/>
              <a:buFont typeface="Arial"/>
              <a:buNone/>
            </a:pPr>
            <a:r>
              <a:rPr lang="es" sz="1050" dirty="0" smtClean="0">
                <a:solidFill>
                  <a:schemeClr val="dk1"/>
                </a:solidFill>
              </a:rPr>
              <a:t>C3S STORE</a:t>
            </a:r>
            <a:endParaRPr lang="es" sz="1050" dirty="0">
              <a:solidFill>
                <a:schemeClr val="dk1"/>
              </a:solidFill>
            </a:endParaRPr>
          </a:p>
        </p:txBody>
      </p:sp>
      <p:sp>
        <p:nvSpPr>
          <p:cNvPr id="25" name="CuadroTexto 24"/>
          <p:cNvSpPr txBox="1"/>
          <p:nvPr/>
        </p:nvSpPr>
        <p:spPr>
          <a:xfrm>
            <a:off x="10951893" y="2392216"/>
            <a:ext cx="353943" cy="3457755"/>
          </a:xfrm>
          <a:prstGeom prst="rect">
            <a:avLst/>
          </a:prstGeom>
          <a:noFill/>
        </p:spPr>
        <p:txBody>
          <a:bodyPr vert="vert270" wrap="square" rtlCol="0">
            <a:spAutoFit/>
          </a:bodyPr>
          <a:lstStyle/>
          <a:p>
            <a:r>
              <a:rPr lang="es-ES" sz="1100" dirty="0" smtClean="0"/>
              <a:t>EXAMPLE C3S PRODUCT GENERATION WORKFLOW</a:t>
            </a:r>
            <a:endParaRPr lang="es-ES_tradnl" sz="1100" dirty="0"/>
          </a:p>
        </p:txBody>
      </p:sp>
      <p:pic>
        <p:nvPicPr>
          <p:cNvPr id="29" name="Shape 81"/>
          <p:cNvPicPr preferRelativeResize="0"/>
          <p:nvPr/>
        </p:nvPicPr>
        <p:blipFill>
          <a:blip r:embed="rId6">
            <a:alphaModFix/>
          </a:blip>
          <a:stretch>
            <a:fillRect/>
          </a:stretch>
        </p:blipFill>
        <p:spPr>
          <a:xfrm>
            <a:off x="695465" y="1831657"/>
            <a:ext cx="1971817" cy="1764152"/>
          </a:xfrm>
          <a:prstGeom prst="rect">
            <a:avLst/>
          </a:prstGeom>
          <a:noFill/>
          <a:ln>
            <a:noFill/>
          </a:ln>
        </p:spPr>
      </p:pic>
      <p:pic>
        <p:nvPicPr>
          <p:cNvPr id="30" name="Shape 82"/>
          <p:cNvPicPr preferRelativeResize="0"/>
          <p:nvPr/>
        </p:nvPicPr>
        <p:blipFill>
          <a:blip r:embed="rId7">
            <a:alphaModFix/>
          </a:blip>
          <a:stretch>
            <a:fillRect/>
          </a:stretch>
        </p:blipFill>
        <p:spPr>
          <a:xfrm>
            <a:off x="966440" y="4231074"/>
            <a:ext cx="964924" cy="969369"/>
          </a:xfrm>
          <a:prstGeom prst="rect">
            <a:avLst/>
          </a:prstGeom>
          <a:noFill/>
          <a:ln>
            <a:noFill/>
          </a:ln>
        </p:spPr>
      </p:pic>
      <p:pic>
        <p:nvPicPr>
          <p:cNvPr id="31" name="Shape 83"/>
          <p:cNvPicPr preferRelativeResize="0"/>
          <p:nvPr/>
        </p:nvPicPr>
        <p:blipFill>
          <a:blip r:embed="rId8">
            <a:alphaModFix/>
          </a:blip>
          <a:stretch>
            <a:fillRect/>
          </a:stretch>
        </p:blipFill>
        <p:spPr>
          <a:xfrm>
            <a:off x="1943694" y="4231079"/>
            <a:ext cx="691814" cy="969370"/>
          </a:xfrm>
          <a:prstGeom prst="rect">
            <a:avLst/>
          </a:prstGeom>
          <a:noFill/>
          <a:ln>
            <a:noFill/>
          </a:ln>
        </p:spPr>
      </p:pic>
      <p:pic>
        <p:nvPicPr>
          <p:cNvPr id="32" name="Shape 84"/>
          <p:cNvPicPr preferRelativeResize="0"/>
          <p:nvPr/>
        </p:nvPicPr>
        <p:blipFill>
          <a:blip r:embed="rId9">
            <a:alphaModFix/>
          </a:blip>
          <a:stretch>
            <a:fillRect/>
          </a:stretch>
        </p:blipFill>
        <p:spPr>
          <a:xfrm>
            <a:off x="3275234" y="2766663"/>
            <a:ext cx="2903636" cy="715203"/>
          </a:xfrm>
          <a:prstGeom prst="rect">
            <a:avLst/>
          </a:prstGeom>
          <a:noFill/>
          <a:ln>
            <a:noFill/>
          </a:ln>
        </p:spPr>
      </p:pic>
      <p:pic>
        <p:nvPicPr>
          <p:cNvPr id="33" name="Shape 85"/>
          <p:cNvPicPr preferRelativeResize="0"/>
          <p:nvPr/>
        </p:nvPicPr>
        <p:blipFill>
          <a:blip r:embed="rId10">
            <a:alphaModFix/>
          </a:blip>
          <a:stretch>
            <a:fillRect/>
          </a:stretch>
        </p:blipFill>
        <p:spPr>
          <a:xfrm>
            <a:off x="3275245" y="2025606"/>
            <a:ext cx="2903626" cy="626226"/>
          </a:xfrm>
          <a:prstGeom prst="rect">
            <a:avLst/>
          </a:prstGeom>
          <a:noFill/>
          <a:ln>
            <a:noFill/>
          </a:ln>
        </p:spPr>
      </p:pic>
      <p:pic>
        <p:nvPicPr>
          <p:cNvPr id="34" name="Shape 86"/>
          <p:cNvPicPr preferRelativeResize="0"/>
          <p:nvPr/>
        </p:nvPicPr>
        <p:blipFill>
          <a:blip r:embed="rId11">
            <a:alphaModFix/>
          </a:blip>
          <a:stretch>
            <a:fillRect/>
          </a:stretch>
        </p:blipFill>
        <p:spPr>
          <a:xfrm>
            <a:off x="3183960" y="3986594"/>
            <a:ext cx="883481" cy="1661501"/>
          </a:xfrm>
          <a:prstGeom prst="rect">
            <a:avLst/>
          </a:prstGeom>
          <a:noFill/>
          <a:ln>
            <a:noFill/>
          </a:ln>
        </p:spPr>
      </p:pic>
      <p:pic>
        <p:nvPicPr>
          <p:cNvPr id="35" name="Shape 87"/>
          <p:cNvPicPr preferRelativeResize="0"/>
          <p:nvPr/>
        </p:nvPicPr>
        <p:blipFill>
          <a:blip r:embed="rId12">
            <a:alphaModFix/>
          </a:blip>
          <a:stretch>
            <a:fillRect/>
          </a:stretch>
        </p:blipFill>
        <p:spPr>
          <a:xfrm>
            <a:off x="4522697" y="4367046"/>
            <a:ext cx="1730326" cy="715203"/>
          </a:xfrm>
          <a:prstGeom prst="rect">
            <a:avLst/>
          </a:prstGeom>
          <a:noFill/>
          <a:ln>
            <a:noFill/>
          </a:ln>
        </p:spPr>
      </p:pic>
      <p:pic>
        <p:nvPicPr>
          <p:cNvPr id="36" name="Imagen 35"/>
          <p:cNvPicPr>
            <a:picLocks noChangeAspect="1"/>
          </p:cNvPicPr>
          <p:nvPr/>
        </p:nvPicPr>
        <p:blipFill>
          <a:blip r:embed="rId13"/>
          <a:stretch>
            <a:fillRect/>
          </a:stretch>
        </p:blipFill>
        <p:spPr>
          <a:xfrm>
            <a:off x="444565" y="6184018"/>
            <a:ext cx="1205268" cy="602634"/>
          </a:xfrm>
          <a:prstGeom prst="rect">
            <a:avLst/>
          </a:prstGeom>
        </p:spPr>
      </p:pic>
      <p:pic>
        <p:nvPicPr>
          <p:cNvPr id="37" name="Imagen 36"/>
          <p:cNvPicPr>
            <a:picLocks noChangeAspect="1"/>
          </p:cNvPicPr>
          <p:nvPr/>
        </p:nvPicPr>
        <p:blipFill rotWithShape="1">
          <a:blip r:embed="rId14"/>
          <a:srcRect t="6811" b="28803"/>
          <a:stretch/>
        </p:blipFill>
        <p:spPr>
          <a:xfrm>
            <a:off x="2548708" y="6245641"/>
            <a:ext cx="1326035" cy="479388"/>
          </a:xfrm>
          <a:prstGeom prst="rect">
            <a:avLst/>
          </a:prstGeom>
        </p:spPr>
      </p:pic>
      <p:pic>
        <p:nvPicPr>
          <p:cNvPr id="38" name="Imagen 37"/>
          <p:cNvPicPr>
            <a:picLocks noChangeAspect="1"/>
          </p:cNvPicPr>
          <p:nvPr/>
        </p:nvPicPr>
        <p:blipFill>
          <a:blip r:embed="rId15"/>
          <a:stretch>
            <a:fillRect/>
          </a:stretch>
        </p:blipFill>
        <p:spPr>
          <a:xfrm>
            <a:off x="4955516" y="6156439"/>
            <a:ext cx="673982" cy="673982"/>
          </a:xfrm>
          <a:prstGeom prst="rect">
            <a:avLst/>
          </a:prstGeom>
        </p:spPr>
      </p:pic>
    </p:spTree>
    <p:custDataLst>
      <p:tags r:id="rId1"/>
    </p:custDataLst>
    <p:extLst>
      <p:ext uri="{BB962C8B-B14F-4D97-AF65-F5344CB8AC3E}">
        <p14:creationId xmlns:p14="http://schemas.microsoft.com/office/powerpoint/2010/main" val="2758352097"/>
      </p:ext>
    </p:extLst>
  </p:cSld>
  <p:clrMapOvr>
    <a:masterClrMapping/>
  </p:clrMapOvr>
  <mc:AlternateContent xmlns:mc="http://schemas.openxmlformats.org/markup-compatibility/2006" xmlns:p14="http://schemas.microsoft.com/office/powerpoint/2010/main">
    <mc:Choice Requires="p14">
      <p:transition p14:dur="0" advTm="1912"/>
    </mc:Choice>
    <mc:Fallback xmlns="">
      <p:transition advTm="19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2F5597"/>
                </a:solidFill>
                <a:latin typeface="+mn-lt"/>
              </a:rPr>
              <a:t>Principles of a climate service</a:t>
            </a:r>
            <a:endParaRPr lang="es-ES" dirty="0">
              <a:solidFill>
                <a:srgbClr val="2F5597"/>
              </a:solidFill>
              <a:latin typeface="+mn-lt"/>
            </a:endParaRPr>
          </a:p>
        </p:txBody>
      </p:sp>
      <p:sp>
        <p:nvSpPr>
          <p:cNvPr id="24" name="Marcador de contenido 23"/>
          <p:cNvSpPr>
            <a:spLocks noGrp="1"/>
          </p:cNvSpPr>
          <p:nvPr>
            <p:ph idx="1"/>
          </p:nvPr>
        </p:nvSpPr>
        <p:spPr>
          <a:xfrm>
            <a:off x="448575" y="1082336"/>
            <a:ext cx="11059484" cy="5141278"/>
          </a:xfrm>
        </p:spPr>
        <p:txBody>
          <a:bodyPr>
            <a:normAutofit/>
          </a:bodyPr>
          <a:lstStyle/>
          <a:p>
            <a:r>
              <a:rPr lang="en-US" dirty="0" smtClean="0"/>
              <a:t>According to the Climate Services Partnership’s Ethical Framework for Climate Services[1]:</a:t>
            </a:r>
          </a:p>
          <a:p>
            <a:pPr marL="457200" lvl="1" indent="0" algn="ctr">
              <a:buNone/>
            </a:pPr>
            <a:r>
              <a:rPr lang="en-US" sz="2000" dirty="0" smtClean="0"/>
              <a:t/>
            </a:r>
            <a:br>
              <a:rPr lang="en-US" sz="2000" dirty="0" smtClean="0"/>
            </a:br>
            <a:r>
              <a:rPr lang="en-US" sz="2800" dirty="0" smtClean="0"/>
              <a:t>“</a:t>
            </a:r>
            <a:r>
              <a:rPr lang="en-US" sz="2800" dirty="0"/>
              <a:t>Climate service providers should consider the consequences of their actions for those who may use or be affected by the use of climate service products.”</a:t>
            </a:r>
          </a:p>
          <a:p>
            <a:pPr marL="457200" lvl="1" indent="0" algn="ctr">
              <a:buNone/>
            </a:pPr>
            <a:endParaRPr lang="en-US" sz="2800" dirty="0"/>
          </a:p>
          <a:p>
            <a:pPr marL="457200" lvl="1" indent="0" algn="ctr">
              <a:buNone/>
            </a:pPr>
            <a:r>
              <a:rPr lang="en-US" sz="2800" dirty="0"/>
              <a:t>“Climate service products should be open to scrutiny and comparison</a:t>
            </a:r>
            <a:r>
              <a:rPr lang="en-US" sz="2800" dirty="0" smtClean="0"/>
              <a:t>.”</a:t>
            </a:r>
            <a:endParaRPr lang="en-US" sz="2800" dirty="0"/>
          </a:p>
          <a:p>
            <a:pPr marL="0" indent="0">
              <a:buNone/>
            </a:pPr>
            <a:endParaRPr lang="en-US" dirty="0"/>
          </a:p>
          <a:p>
            <a:pPr marL="0" indent="0">
              <a:buNone/>
            </a:pPr>
            <a:r>
              <a:rPr lang="en-US" sz="2000" dirty="0" smtClean="0"/>
              <a:t/>
            </a:r>
            <a:br>
              <a:rPr lang="en-US" sz="2000" dirty="0" smtClean="0"/>
            </a:br>
            <a:r>
              <a:rPr lang="en-US" sz="2000" dirty="0" smtClean="0"/>
              <a:t/>
            </a:r>
            <a:br>
              <a:rPr lang="en-US" sz="2000" dirty="0" smtClean="0"/>
            </a:br>
            <a:r>
              <a:rPr lang="en-US" sz="2000" dirty="0" smtClean="0"/>
              <a:t>[</a:t>
            </a:r>
            <a:r>
              <a:rPr lang="en-US" sz="2000" dirty="0"/>
              <a:t>1] www.climate-services.org/ethics</a:t>
            </a:r>
          </a:p>
          <a:p>
            <a:pPr marL="0" indent="0">
              <a:buNone/>
            </a:pPr>
            <a:endParaRPr lang="en-US" dirty="0" smtClean="0"/>
          </a:p>
          <a:p>
            <a:pPr marL="0" indent="0">
              <a:buNone/>
            </a:pPr>
            <a:endParaRPr lang="en-US" dirty="0"/>
          </a:p>
          <a:p>
            <a:pPr marL="0" indent="0">
              <a:buNone/>
            </a:pPr>
            <a:endParaRPr lang="en-US" dirty="0" smtClean="0"/>
          </a:p>
          <a:p>
            <a:endParaRPr lang="en-US" dirty="0"/>
          </a:p>
          <a:p>
            <a:pPr marL="457200" lvl="1" indent="0">
              <a:buNone/>
            </a:pPr>
            <a:endParaRPr lang="en-US" dirty="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7</a:t>
            </a:fld>
            <a:endParaRPr lang="en-US" dirty="0"/>
          </a:p>
        </p:txBody>
      </p:sp>
      <p:pic>
        <p:nvPicPr>
          <p:cNvPr id="16" name="Imagen 15"/>
          <p:cNvPicPr>
            <a:picLocks noChangeAspect="1"/>
          </p:cNvPicPr>
          <p:nvPr/>
        </p:nvPicPr>
        <p:blipFill rotWithShape="1">
          <a:blip r:embed="rId3"/>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4"/>
          <a:stretch>
            <a:fillRect/>
          </a:stretch>
        </p:blipFill>
        <p:spPr>
          <a:xfrm>
            <a:off x="1182029" y="6262762"/>
            <a:ext cx="1911978" cy="513055"/>
          </a:xfrm>
          <a:prstGeom prst="rect">
            <a:avLst/>
          </a:prstGeom>
        </p:spPr>
      </p:pic>
      <p:pic>
        <p:nvPicPr>
          <p:cNvPr id="18" name="Imagen 17"/>
          <p:cNvPicPr>
            <a:picLocks noChangeAspect="1"/>
          </p:cNvPicPr>
          <p:nvPr/>
        </p:nvPicPr>
        <p:blipFill>
          <a:blip r:embed="rId5"/>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6"/>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7"/>
          <a:stretch>
            <a:fillRect/>
          </a:stretch>
        </p:blipFill>
        <p:spPr>
          <a:xfrm>
            <a:off x="10397304" y="6156439"/>
            <a:ext cx="673982" cy="673982"/>
          </a:xfrm>
          <a:prstGeom prst="rect">
            <a:avLst/>
          </a:prstGeom>
        </p:spPr>
      </p:pic>
    </p:spTree>
    <p:extLst>
      <p:ext uri="{BB962C8B-B14F-4D97-AF65-F5344CB8AC3E}">
        <p14:creationId xmlns:p14="http://schemas.microsoft.com/office/powerpoint/2010/main" val="770287151"/>
      </p:ext>
    </p:extLst>
  </p:cSld>
  <p:clrMapOvr>
    <a:masterClrMapping/>
  </p:clrMapOvr>
  <mc:AlternateContent xmlns:mc="http://schemas.openxmlformats.org/markup-compatibility/2006" xmlns:p14="http://schemas.microsoft.com/office/powerpoint/2010/main">
    <mc:Choice Requires="p14">
      <p:transition p14:dur="10" advTm="1177"/>
    </mc:Choice>
    <mc:Fallback xmlns="">
      <p:transition advTm="117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Pentágono regular 27"/>
          <p:cNvSpPr/>
          <p:nvPr/>
        </p:nvSpPr>
        <p:spPr>
          <a:xfrm>
            <a:off x="4343442" y="2066846"/>
            <a:ext cx="3711274" cy="2945359"/>
          </a:xfrm>
          <a:prstGeom prst="pent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ítulo 1"/>
          <p:cNvSpPr>
            <a:spLocks noGrp="1"/>
          </p:cNvSpPr>
          <p:nvPr>
            <p:ph type="title"/>
          </p:nvPr>
        </p:nvSpPr>
        <p:spPr/>
        <p:txBody>
          <a:bodyPr/>
          <a:lstStyle/>
          <a:p>
            <a:r>
              <a:rPr lang="en-US" altLang="ca-ES" dirty="0" smtClean="0">
                <a:solidFill>
                  <a:srgbClr val="2F5597"/>
                </a:solidFill>
                <a:latin typeface="+mn-lt"/>
              </a:rPr>
              <a:t>Quality assurance strategy for seasonal forecasts</a:t>
            </a:r>
            <a:endParaRPr lang="es-ES" dirty="0">
              <a:solidFill>
                <a:srgbClr val="2F5597"/>
              </a:solidFill>
              <a:latin typeface="+mn-lt"/>
            </a:endParaRPr>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8</a:t>
            </a:fld>
            <a:endParaRPr lang="en-US" dirty="0"/>
          </a:p>
        </p:txBody>
      </p:sp>
      <p:pic>
        <p:nvPicPr>
          <p:cNvPr id="16" name="Imagen 15"/>
          <p:cNvPicPr>
            <a:picLocks noChangeAspect="1"/>
          </p:cNvPicPr>
          <p:nvPr/>
        </p:nvPicPr>
        <p:blipFill rotWithShape="1">
          <a:blip r:embed="rId4"/>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5"/>
          <a:stretch>
            <a:fillRect/>
          </a:stretch>
        </p:blipFill>
        <p:spPr>
          <a:xfrm>
            <a:off x="1182029" y="6262762"/>
            <a:ext cx="1911978" cy="513055"/>
          </a:xfrm>
          <a:prstGeom prst="rect">
            <a:avLst/>
          </a:prstGeom>
        </p:spPr>
      </p:pic>
      <p:pic>
        <p:nvPicPr>
          <p:cNvPr id="18" name="Imagen 17"/>
          <p:cNvPicPr>
            <a:picLocks noChangeAspect="1"/>
          </p:cNvPicPr>
          <p:nvPr/>
        </p:nvPicPr>
        <p:blipFill>
          <a:blip r:embed="rId6"/>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7"/>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8"/>
          <a:stretch>
            <a:fillRect/>
          </a:stretch>
        </p:blipFill>
        <p:spPr>
          <a:xfrm>
            <a:off x="10397304" y="6156439"/>
            <a:ext cx="673982" cy="673982"/>
          </a:xfrm>
          <a:prstGeom prst="rect">
            <a:avLst/>
          </a:prstGeom>
        </p:spPr>
      </p:pic>
      <p:sp>
        <p:nvSpPr>
          <p:cNvPr id="3" name="CuadroTexto 2"/>
          <p:cNvSpPr txBox="1"/>
          <p:nvPr/>
        </p:nvSpPr>
        <p:spPr>
          <a:xfrm>
            <a:off x="4982412" y="3126170"/>
            <a:ext cx="2316421" cy="1077218"/>
          </a:xfrm>
          <a:prstGeom prst="rect">
            <a:avLst/>
          </a:prstGeom>
          <a:noFill/>
        </p:spPr>
        <p:txBody>
          <a:bodyPr wrap="square" rtlCol="0">
            <a:spAutoFit/>
          </a:bodyPr>
          <a:lstStyle/>
          <a:p>
            <a:pPr algn="ctr"/>
            <a:r>
              <a:rPr lang="es-ES" sz="3200" b="1" dirty="0" err="1" smtClean="0"/>
              <a:t>Quality</a:t>
            </a:r>
            <a:r>
              <a:rPr lang="es-ES" sz="3200" b="1" dirty="0" smtClean="0"/>
              <a:t> </a:t>
            </a:r>
            <a:r>
              <a:rPr lang="es-ES" sz="3200" b="1" dirty="0" err="1" smtClean="0"/>
              <a:t>Assurance</a:t>
            </a:r>
            <a:endParaRPr lang="es-ES_tradnl" sz="3200" b="1" dirty="0"/>
          </a:p>
        </p:txBody>
      </p:sp>
      <p:sp>
        <p:nvSpPr>
          <p:cNvPr id="4" name="Elipse 3"/>
          <p:cNvSpPr/>
          <p:nvPr/>
        </p:nvSpPr>
        <p:spPr>
          <a:xfrm>
            <a:off x="4551518" y="1039861"/>
            <a:ext cx="3178208" cy="152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Assessment</a:t>
            </a:r>
            <a:r>
              <a:rPr lang="es-ES" sz="2800" dirty="0" smtClean="0"/>
              <a:t> of </a:t>
            </a:r>
            <a:r>
              <a:rPr lang="es-ES" sz="2800" dirty="0" err="1" smtClean="0"/>
              <a:t>user</a:t>
            </a:r>
            <a:r>
              <a:rPr lang="es-ES" sz="2800" dirty="0" smtClean="0"/>
              <a:t> </a:t>
            </a:r>
            <a:r>
              <a:rPr lang="es-ES" sz="2800" dirty="0" err="1" smtClean="0"/>
              <a:t>needs</a:t>
            </a:r>
            <a:endParaRPr lang="es-ES_tradnl" sz="2800" dirty="0"/>
          </a:p>
        </p:txBody>
      </p:sp>
      <p:sp>
        <p:nvSpPr>
          <p:cNvPr id="12" name="Elipse 11"/>
          <p:cNvSpPr/>
          <p:nvPr/>
        </p:nvSpPr>
        <p:spPr>
          <a:xfrm>
            <a:off x="7612813" y="2269614"/>
            <a:ext cx="3922944" cy="159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Identification</a:t>
            </a:r>
            <a:r>
              <a:rPr lang="es-ES" sz="2800" dirty="0" smtClean="0"/>
              <a:t> of data </a:t>
            </a:r>
            <a:r>
              <a:rPr lang="es-ES" sz="2800" dirty="0" err="1" smtClean="0"/>
              <a:t>sources</a:t>
            </a:r>
            <a:r>
              <a:rPr lang="es-ES" sz="2800" dirty="0" smtClean="0"/>
              <a:t> and </a:t>
            </a:r>
            <a:r>
              <a:rPr lang="es-ES" sz="2800" dirty="0" err="1" smtClean="0"/>
              <a:t>conventions</a:t>
            </a:r>
            <a:endParaRPr lang="es-ES_tradnl" sz="2800" dirty="0"/>
          </a:p>
        </p:txBody>
      </p:sp>
      <p:sp>
        <p:nvSpPr>
          <p:cNvPr id="13" name="Elipse 12"/>
          <p:cNvSpPr/>
          <p:nvPr/>
        </p:nvSpPr>
        <p:spPr>
          <a:xfrm>
            <a:off x="329185" y="2347547"/>
            <a:ext cx="4630350" cy="17307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Scientific</a:t>
            </a:r>
            <a:r>
              <a:rPr lang="es-ES" sz="2800" dirty="0" smtClean="0"/>
              <a:t> </a:t>
            </a:r>
            <a:r>
              <a:rPr lang="es-ES" sz="2800" dirty="0" err="1" smtClean="0"/>
              <a:t>assessment</a:t>
            </a:r>
            <a:endParaRPr lang="es-ES" sz="2800" dirty="0" smtClean="0"/>
          </a:p>
          <a:p>
            <a:pPr marL="457200" indent="-457200">
              <a:buFontTx/>
              <a:buChar char="-"/>
            </a:pPr>
            <a:r>
              <a:rPr lang="es-ES" sz="2800" b="1" dirty="0" err="1" smtClean="0"/>
              <a:t>User</a:t>
            </a:r>
            <a:r>
              <a:rPr lang="es-ES" sz="2800" b="1" dirty="0" smtClean="0"/>
              <a:t> </a:t>
            </a:r>
            <a:r>
              <a:rPr lang="es-ES" sz="2800" b="1" dirty="0" err="1" smtClean="0"/>
              <a:t>guidance</a:t>
            </a:r>
            <a:endParaRPr lang="es-ES" sz="2800" b="1" dirty="0" smtClean="0"/>
          </a:p>
          <a:p>
            <a:pPr marL="457200" indent="-457200">
              <a:buFontTx/>
              <a:buChar char="-"/>
            </a:pPr>
            <a:r>
              <a:rPr lang="es-ES" sz="2800" b="1" dirty="0" smtClean="0"/>
              <a:t>QA </a:t>
            </a:r>
            <a:r>
              <a:rPr lang="es-ES" sz="2800" b="1" dirty="0" err="1" smtClean="0"/>
              <a:t>measures</a:t>
            </a:r>
            <a:endParaRPr lang="es-ES_tradnl" sz="2800" b="1" dirty="0"/>
          </a:p>
        </p:txBody>
      </p:sp>
      <p:sp>
        <p:nvSpPr>
          <p:cNvPr id="14" name="Elipse 13"/>
          <p:cNvSpPr/>
          <p:nvPr/>
        </p:nvSpPr>
        <p:spPr>
          <a:xfrm>
            <a:off x="6488987" y="4436347"/>
            <a:ext cx="4471793" cy="15515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t>Technical</a:t>
            </a:r>
            <a:r>
              <a:rPr lang="es-ES" sz="2800" dirty="0" smtClean="0"/>
              <a:t> </a:t>
            </a:r>
            <a:r>
              <a:rPr lang="es-ES" sz="2800" dirty="0" err="1" smtClean="0"/>
              <a:t>assessmet</a:t>
            </a:r>
            <a:endParaRPr lang="es-ES" sz="2800" dirty="0" smtClean="0"/>
          </a:p>
          <a:p>
            <a:pPr marL="914400" lvl="1" indent="-457200">
              <a:buFontTx/>
              <a:buChar char="-"/>
            </a:pPr>
            <a:r>
              <a:rPr lang="es-ES" sz="2800" b="1" dirty="0" err="1" smtClean="0"/>
              <a:t>Provenance</a:t>
            </a:r>
            <a:endParaRPr lang="es-ES" sz="2800" dirty="0" smtClean="0"/>
          </a:p>
          <a:p>
            <a:pPr marL="914400" lvl="1" indent="-457200">
              <a:buFontTx/>
              <a:buChar char="-"/>
            </a:pPr>
            <a:r>
              <a:rPr lang="es-ES" sz="2800" dirty="0" smtClean="0"/>
              <a:t>Performance</a:t>
            </a:r>
          </a:p>
        </p:txBody>
      </p:sp>
      <p:sp>
        <p:nvSpPr>
          <p:cNvPr id="15" name="Elipse 14"/>
          <p:cNvSpPr/>
          <p:nvPr/>
        </p:nvSpPr>
        <p:spPr>
          <a:xfrm>
            <a:off x="2506919" y="4436347"/>
            <a:ext cx="3178208" cy="15256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Software </a:t>
            </a:r>
            <a:r>
              <a:rPr lang="es-ES" sz="2800" dirty="0" err="1" smtClean="0"/>
              <a:t>prototype</a:t>
            </a:r>
            <a:endParaRPr lang="es-ES_tradnl" sz="2800" dirty="0"/>
          </a:p>
        </p:txBody>
      </p:sp>
      <p:sp>
        <p:nvSpPr>
          <p:cNvPr id="5" name="Flecha abajo 4"/>
          <p:cNvSpPr/>
          <p:nvPr/>
        </p:nvSpPr>
        <p:spPr>
          <a:xfrm>
            <a:off x="2399946" y="1609129"/>
            <a:ext cx="371363" cy="53938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ustDataLst>
      <p:tags r:id="rId1"/>
    </p:custDataLst>
    <p:extLst>
      <p:ext uri="{BB962C8B-B14F-4D97-AF65-F5344CB8AC3E}">
        <p14:creationId xmlns:p14="http://schemas.microsoft.com/office/powerpoint/2010/main" val="1416434269"/>
      </p:ext>
    </p:extLst>
  </p:cSld>
  <p:clrMapOvr>
    <a:masterClrMapping/>
  </p:clrMapOvr>
  <mc:AlternateContent xmlns:mc="http://schemas.openxmlformats.org/markup-compatibility/2006" xmlns:p14="http://schemas.microsoft.com/office/powerpoint/2010/main">
    <mc:Choice Requires="p14">
      <p:transition p14:dur="10" advTm="3331"/>
    </mc:Choice>
    <mc:Fallback xmlns="">
      <p:transition advTm="3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fade">
                                      <p:cBhvr>
                                        <p:cTn id="22" dur="500"/>
                                        <p:tgtEl>
                                          <p:spTgt spid="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2F5597"/>
                </a:solidFill>
                <a:latin typeface="+mn-lt"/>
              </a:rPr>
              <a:t>Scientific assessment</a:t>
            </a:r>
            <a:endParaRPr lang="es-ES" dirty="0">
              <a:solidFill>
                <a:srgbClr val="2F5597"/>
              </a:solidFill>
              <a:latin typeface="+mn-lt"/>
            </a:endParaRPr>
          </a:p>
        </p:txBody>
      </p:sp>
      <p:sp>
        <p:nvSpPr>
          <p:cNvPr id="24" name="Marcador de contenido 23"/>
          <p:cNvSpPr>
            <a:spLocks noGrp="1"/>
          </p:cNvSpPr>
          <p:nvPr>
            <p:ph idx="1"/>
          </p:nvPr>
        </p:nvSpPr>
        <p:spPr>
          <a:xfrm>
            <a:off x="448574" y="1082336"/>
            <a:ext cx="11143959" cy="5141278"/>
          </a:xfrm>
        </p:spPr>
        <p:txBody>
          <a:bodyPr>
            <a:normAutofit/>
          </a:bodyPr>
          <a:lstStyle/>
          <a:p>
            <a:r>
              <a:rPr lang="en-US" dirty="0" smtClean="0"/>
              <a:t>Scientific assessment activities include:</a:t>
            </a:r>
          </a:p>
          <a:p>
            <a:pPr lvl="1"/>
            <a:endParaRPr lang="en-US" dirty="0"/>
          </a:p>
          <a:p>
            <a:pPr lvl="1"/>
            <a:r>
              <a:rPr lang="en-US" dirty="0" smtClean="0"/>
              <a:t>Definition of a set of </a:t>
            </a:r>
            <a:r>
              <a:rPr lang="en-US" b="1" dirty="0" smtClean="0"/>
              <a:t>forecast quality measures </a:t>
            </a:r>
            <a:r>
              <a:rPr lang="en-US" dirty="0" smtClean="0"/>
              <a:t>needed</a:t>
            </a:r>
          </a:p>
          <a:p>
            <a:pPr lvl="2"/>
            <a:r>
              <a:rPr lang="en-US" dirty="0" smtClean="0"/>
              <a:t>Different forecast types</a:t>
            </a:r>
          </a:p>
          <a:p>
            <a:pPr lvl="2"/>
            <a:r>
              <a:rPr lang="en-US" dirty="0" smtClean="0"/>
              <a:t>Different forecast quality aspects</a:t>
            </a:r>
          </a:p>
          <a:p>
            <a:pPr lvl="1"/>
            <a:endParaRPr lang="en-US" dirty="0" smtClean="0"/>
          </a:p>
          <a:p>
            <a:pPr lvl="1"/>
            <a:r>
              <a:rPr lang="en-US" dirty="0" smtClean="0"/>
              <a:t>Elaboration of </a:t>
            </a:r>
            <a:r>
              <a:rPr lang="en-US" b="1" dirty="0" smtClean="0"/>
              <a:t>rhetoric questions for end users to understand </a:t>
            </a:r>
            <a:r>
              <a:rPr lang="en-US" dirty="0" smtClean="0"/>
              <a:t>the meaning/value of the quality measures</a:t>
            </a:r>
          </a:p>
          <a:p>
            <a:pPr lvl="1"/>
            <a:endParaRPr lang="en-US" dirty="0"/>
          </a:p>
          <a:p>
            <a:pPr lvl="1"/>
            <a:r>
              <a:rPr lang="en-US" dirty="0" smtClean="0"/>
              <a:t>Identifying sources of uncertainty and methods to quantify</a:t>
            </a:r>
          </a:p>
          <a:p>
            <a:pPr lvl="1"/>
            <a:endParaRPr lang="en-US" dirty="0" smtClean="0"/>
          </a:p>
          <a:p>
            <a:pPr lvl="1"/>
            <a:r>
              <a:rPr lang="en-US" b="1" dirty="0" smtClean="0"/>
              <a:t>Recommendations on EQC graphical products</a:t>
            </a:r>
            <a:endParaRPr lang="en-US" dirty="0" smtClean="0"/>
          </a:p>
          <a:p>
            <a:pPr marL="457200" lvl="1" indent="0">
              <a:buNone/>
            </a:pPr>
            <a:endParaRPr lang="en-US" dirty="0"/>
          </a:p>
          <a:p>
            <a:endParaRPr lang="en-US" dirty="0" smtClean="0"/>
          </a:p>
          <a:p>
            <a:pPr marL="457200" lvl="1" indent="0">
              <a:buNone/>
            </a:pPr>
            <a:endParaRPr lang="en-US" dirty="0" smtClean="0"/>
          </a:p>
        </p:txBody>
      </p:sp>
      <p:sp>
        <p:nvSpPr>
          <p:cNvPr id="11" name="Marcador de número de diapositiva 10"/>
          <p:cNvSpPr>
            <a:spLocks noGrp="1"/>
          </p:cNvSpPr>
          <p:nvPr>
            <p:ph type="sldNum" sz="quarter" idx="12"/>
          </p:nvPr>
        </p:nvSpPr>
        <p:spPr/>
        <p:txBody>
          <a:bodyPr/>
          <a:lstStyle/>
          <a:p>
            <a:fld id="{48F63A3B-78C7-47BE-AE5E-E10140E04643}" type="slidenum">
              <a:rPr lang="en-US" smtClean="0"/>
              <a:pPr/>
              <a:t>9</a:t>
            </a:fld>
            <a:endParaRPr lang="en-US" dirty="0"/>
          </a:p>
        </p:txBody>
      </p:sp>
      <p:pic>
        <p:nvPicPr>
          <p:cNvPr id="16" name="Imagen 15"/>
          <p:cNvPicPr>
            <a:picLocks noChangeAspect="1"/>
          </p:cNvPicPr>
          <p:nvPr/>
        </p:nvPicPr>
        <p:blipFill rotWithShape="1">
          <a:blip r:embed="rId3"/>
          <a:srcRect t="14452" r="-221" b="20789"/>
          <a:stretch/>
        </p:blipFill>
        <p:spPr>
          <a:xfrm>
            <a:off x="3998481" y="6297004"/>
            <a:ext cx="981494" cy="476017"/>
          </a:xfrm>
          <a:prstGeom prst="rect">
            <a:avLst/>
          </a:prstGeom>
        </p:spPr>
      </p:pic>
      <p:pic>
        <p:nvPicPr>
          <p:cNvPr id="17" name="Imagen 16"/>
          <p:cNvPicPr>
            <a:picLocks noChangeAspect="1"/>
          </p:cNvPicPr>
          <p:nvPr/>
        </p:nvPicPr>
        <p:blipFill>
          <a:blip r:embed="rId4"/>
          <a:stretch>
            <a:fillRect/>
          </a:stretch>
        </p:blipFill>
        <p:spPr>
          <a:xfrm>
            <a:off x="1182029" y="6262762"/>
            <a:ext cx="1911978" cy="513055"/>
          </a:xfrm>
          <a:prstGeom prst="rect">
            <a:avLst/>
          </a:prstGeom>
        </p:spPr>
      </p:pic>
      <p:pic>
        <p:nvPicPr>
          <p:cNvPr id="18" name="Imagen 17"/>
          <p:cNvPicPr>
            <a:picLocks noChangeAspect="1"/>
          </p:cNvPicPr>
          <p:nvPr/>
        </p:nvPicPr>
        <p:blipFill>
          <a:blip r:embed="rId5"/>
          <a:stretch>
            <a:fillRect/>
          </a:stretch>
        </p:blipFill>
        <p:spPr>
          <a:xfrm>
            <a:off x="5886353" y="6184018"/>
            <a:ext cx="1205268" cy="602634"/>
          </a:xfrm>
          <a:prstGeom prst="rect">
            <a:avLst/>
          </a:prstGeom>
        </p:spPr>
      </p:pic>
      <p:pic>
        <p:nvPicPr>
          <p:cNvPr id="19" name="Imagen 18"/>
          <p:cNvPicPr>
            <a:picLocks noChangeAspect="1"/>
          </p:cNvPicPr>
          <p:nvPr/>
        </p:nvPicPr>
        <p:blipFill rotWithShape="1">
          <a:blip r:embed="rId6"/>
          <a:srcRect t="6811" b="28803"/>
          <a:stretch/>
        </p:blipFill>
        <p:spPr>
          <a:xfrm>
            <a:off x="7990496" y="6245641"/>
            <a:ext cx="1326035" cy="479388"/>
          </a:xfrm>
          <a:prstGeom prst="rect">
            <a:avLst/>
          </a:prstGeom>
        </p:spPr>
      </p:pic>
      <p:pic>
        <p:nvPicPr>
          <p:cNvPr id="20" name="Imagen 19"/>
          <p:cNvPicPr>
            <a:picLocks noChangeAspect="1"/>
          </p:cNvPicPr>
          <p:nvPr/>
        </p:nvPicPr>
        <p:blipFill>
          <a:blip r:embed="rId7"/>
          <a:stretch>
            <a:fillRect/>
          </a:stretch>
        </p:blipFill>
        <p:spPr>
          <a:xfrm>
            <a:off x="10397304" y="6156439"/>
            <a:ext cx="673982" cy="673982"/>
          </a:xfrm>
          <a:prstGeom prst="rect">
            <a:avLst/>
          </a:prstGeom>
        </p:spPr>
      </p:pic>
    </p:spTree>
    <p:extLst>
      <p:ext uri="{BB962C8B-B14F-4D97-AF65-F5344CB8AC3E}">
        <p14:creationId xmlns:p14="http://schemas.microsoft.com/office/powerpoint/2010/main" val="1908052365"/>
      </p:ext>
    </p:extLst>
  </p:cSld>
  <p:clrMapOvr>
    <a:masterClrMapping/>
  </p:clrMapOvr>
  <mc:AlternateContent xmlns:mc="http://schemas.openxmlformats.org/markup-compatibility/2006" xmlns:p14="http://schemas.microsoft.com/office/powerpoint/2010/main">
    <mc:Choice Requires="p14">
      <p:transition p14:dur="0" advTm="1177"/>
    </mc:Choice>
    <mc:Fallback xmlns="">
      <p:transition advTm="117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6|0.9"/>
</p:tagLst>
</file>

<file path=ppt/tags/tag10.xml><?xml version="1.0" encoding="utf-8"?>
<p:tagLst xmlns:a="http://schemas.openxmlformats.org/drawingml/2006/main" xmlns:r="http://schemas.openxmlformats.org/officeDocument/2006/relationships" xmlns:p="http://schemas.openxmlformats.org/presentationml/2006/main">
  <p:tag name="TIMING" val="|0.7|0.8|0.8"/>
</p:tagLst>
</file>

<file path=ppt/tags/tag11.xml><?xml version="1.0" encoding="utf-8"?>
<p:tagLst xmlns:a="http://schemas.openxmlformats.org/drawingml/2006/main" xmlns:r="http://schemas.openxmlformats.org/officeDocument/2006/relationships" xmlns:p="http://schemas.openxmlformats.org/presentationml/2006/main">
  <p:tag name="TIMING" val="|0.6"/>
</p:tagLst>
</file>

<file path=ppt/tags/tag12.xml><?xml version="1.0" encoding="utf-8"?>
<p:tagLst xmlns:a="http://schemas.openxmlformats.org/drawingml/2006/main" xmlns:r="http://schemas.openxmlformats.org/officeDocument/2006/relationships" xmlns:p="http://schemas.openxmlformats.org/presentationml/2006/main">
  <p:tag name="TIMING" val="|0.7|0.8|0.8"/>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0.7|0.8|0.8"/>
</p:tagLst>
</file>

<file path=ppt/tags/tag5.xml><?xml version="1.0" encoding="utf-8"?>
<p:tagLst xmlns:a="http://schemas.openxmlformats.org/drawingml/2006/main" xmlns:r="http://schemas.openxmlformats.org/officeDocument/2006/relationships" xmlns:p="http://schemas.openxmlformats.org/presentationml/2006/main">
  <p:tag name="TIMING" val="|0.7|0.8|0.8"/>
</p:tagLst>
</file>

<file path=ppt/tags/tag6.xml><?xml version="1.0" encoding="utf-8"?>
<p:tagLst xmlns:a="http://schemas.openxmlformats.org/drawingml/2006/main" xmlns:r="http://schemas.openxmlformats.org/officeDocument/2006/relationships" xmlns:p="http://schemas.openxmlformats.org/presentationml/2006/main">
  <p:tag name="TIMING" val="|0.8|0.9"/>
</p:tagLst>
</file>

<file path=ppt/tags/tag7.xml><?xml version="1.0" encoding="utf-8"?>
<p:tagLst xmlns:a="http://schemas.openxmlformats.org/drawingml/2006/main" xmlns:r="http://schemas.openxmlformats.org/officeDocument/2006/relationships" xmlns:p="http://schemas.openxmlformats.org/presentationml/2006/main">
  <p:tag name="TIMING" val="|0.8|0.9"/>
</p:tagLst>
</file>

<file path=ppt/tags/tag8.xml><?xml version="1.0" encoding="utf-8"?>
<p:tagLst xmlns:a="http://schemas.openxmlformats.org/drawingml/2006/main" xmlns:r="http://schemas.openxmlformats.org/officeDocument/2006/relationships" xmlns:p="http://schemas.openxmlformats.org/presentationml/2006/main">
  <p:tag name="TIMING" val="|0.7|0.8|0.8"/>
</p:tagLst>
</file>

<file path=ppt/tags/tag9.xml><?xml version="1.0" encoding="utf-8"?>
<p:tagLst xmlns:a="http://schemas.openxmlformats.org/drawingml/2006/main" xmlns:r="http://schemas.openxmlformats.org/officeDocument/2006/relationships" xmlns:p="http://schemas.openxmlformats.org/presentationml/2006/main">
  <p:tag name="TIMING" val="|0.9|0.7|0.6|0.6|0.6|0.6"/>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5152</TotalTime>
  <Words>3194</Words>
  <Application>Microsoft Office PowerPoint</Application>
  <PresentationFormat>Panorámica</PresentationFormat>
  <Paragraphs>471</Paragraphs>
  <Slides>30</Slides>
  <Notes>29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ＭＳ Ｐゴシック</vt:lpstr>
      <vt:lpstr>Arial</vt:lpstr>
      <vt:lpstr>Calibri</vt:lpstr>
      <vt:lpstr>Calibri Light</vt:lpstr>
      <vt:lpstr>Times New Roman</vt:lpstr>
      <vt:lpstr>Wingdings</vt:lpstr>
      <vt:lpstr>Tema de Office</vt:lpstr>
      <vt:lpstr>Evaluation and Quality Control for the Copernicus Seasonal Forecast Systems</vt:lpstr>
      <vt:lpstr>The Copernicus Programme</vt:lpstr>
      <vt:lpstr>The Copernicus Climate Change Service (C3S)</vt:lpstr>
      <vt:lpstr>Quality assurance strategy for seasonal forecasts</vt:lpstr>
      <vt:lpstr>Example forecast product (no QC)</vt:lpstr>
      <vt:lpstr>Quality assurance strategy for seasonal forecasts</vt:lpstr>
      <vt:lpstr>Principles of a climate service</vt:lpstr>
      <vt:lpstr>Quality assurance strategy for seasonal forecasts</vt:lpstr>
      <vt:lpstr>Scientific assessment</vt:lpstr>
      <vt:lpstr>Example forecast product (with QC)</vt:lpstr>
      <vt:lpstr>Quality assurance strategy for seasonal forecasts</vt:lpstr>
      <vt:lpstr>Data sources and conventions</vt:lpstr>
      <vt:lpstr>Data sources and conventions</vt:lpstr>
      <vt:lpstr>Quality assurance strategy for seasonal forecasts</vt:lpstr>
      <vt:lpstr>Technical assessment - Provenance</vt:lpstr>
      <vt:lpstr>Technical assessment - Provenance</vt:lpstr>
      <vt:lpstr>Technical assessment - Provenance</vt:lpstr>
      <vt:lpstr>Technical assessment - Performance</vt:lpstr>
      <vt:lpstr>Quality assurance strategy for seasonal forecasts</vt:lpstr>
      <vt:lpstr>Prototype</vt:lpstr>
      <vt:lpstr>Quality assurance strategy for seasonal forecasts</vt:lpstr>
      <vt:lpstr>Assessment of user needs</vt:lpstr>
      <vt:lpstr>Assessment of user needs</vt:lpstr>
      <vt:lpstr>Assessment of user needs</vt:lpstr>
      <vt:lpstr>Points in common with the ESIP IQC activities</vt:lpstr>
      <vt:lpstr>Points in common with the ESIP IQC activities</vt:lpstr>
      <vt:lpstr>Points in common with the ESIP IQC activities</vt:lpstr>
      <vt:lpstr>Conclusions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BSC Slides v.1</dc:title>
  <dc:creator>BSC-CNS</dc:creator>
  <cp:lastModifiedBy>user1</cp:lastModifiedBy>
  <cp:revision>427</cp:revision>
  <dcterms:created xsi:type="dcterms:W3CDTF">2016-07-07T10:13:32Z</dcterms:created>
  <dcterms:modified xsi:type="dcterms:W3CDTF">2018-03-13T20:26:42Z</dcterms:modified>
</cp:coreProperties>
</file>