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0" r:id="rId3"/>
    <p:sldId id="303" r:id="rId4"/>
    <p:sldId id="291" r:id="rId5"/>
    <p:sldId id="290" r:id="rId6"/>
    <p:sldId id="271" r:id="rId7"/>
    <p:sldId id="289" r:id="rId8"/>
    <p:sldId id="300" r:id="rId9"/>
    <p:sldId id="292" r:id="rId10"/>
    <p:sldId id="293" r:id="rId11"/>
    <p:sldId id="294" r:id="rId12"/>
    <p:sldId id="295" r:id="rId13"/>
    <p:sldId id="297" r:id="rId14"/>
    <p:sldId id="296" r:id="rId15"/>
    <p:sldId id="298" r:id="rId16"/>
    <p:sldId id="305" r:id="rId17"/>
    <p:sldId id="313" r:id="rId18"/>
    <p:sldId id="312" r:id="rId19"/>
    <p:sldId id="307" r:id="rId20"/>
    <p:sldId id="308" r:id="rId21"/>
    <p:sldId id="306" r:id="rId22"/>
    <p:sldId id="309" r:id="rId23"/>
    <p:sldId id="311" r:id="rId24"/>
    <p:sldId id="310" r:id="rId25"/>
  </p:sldIdLst>
  <p:sldSz cx="9144000" cy="7019925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58"/>
    <p:restoredTop sz="94648"/>
  </p:normalViewPr>
  <p:slideViewPr>
    <p:cSldViewPr>
      <p:cViewPr varScale="1">
        <p:scale>
          <a:sx n="57" d="100"/>
          <a:sy n="57" d="100"/>
        </p:scale>
        <p:origin x="1134" y="66"/>
      </p:cViewPr>
      <p:guideLst>
        <p:guide orient="horz" pos="221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13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BD1F6C0-19BE-42BD-95F1-483657D702D3}" type="datetimeFigureOut">
              <a:rPr lang="en-US" altLang="en-US"/>
              <a:pPr>
                <a:defRPr/>
              </a:pPr>
              <a:t>5/9/2016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26995A9-292B-4226-B3E1-2F2DA84B1B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99993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2799FE9-96B0-4ADF-824C-12D5C2BD044E}" type="datetimeFigureOut">
              <a:rPr lang="en-US" altLang="en-US"/>
              <a:pPr>
                <a:defRPr/>
              </a:pPr>
              <a:t>5/9/2016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F9C16F9-ED7E-44FC-8B9C-244903526A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0651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C46206E-F523-4CCB-B63B-FA378D4C1AB8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225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B2733BA-7197-479F-BCAA-71FDD408403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797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757230B-BE84-4FC6-8EC8-701BEFC78E0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27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BSCCNS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hyperlink" Target="https://www.youtube.com/user/BSCCNS" TargetMode="External"/><Relationship Id="rId5" Type="http://schemas.openxmlformats.org/officeDocument/2006/relationships/hyperlink" Target="https://www.linkedin.com/company/barcelona-supercomputing-center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hyperlink" Target="https://twitter.com/bsc_cns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5"/>
          <p:cNvSpPr txBox="1">
            <a:spLocks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/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altLang="en-US" smtClean="0">
                <a:solidFill>
                  <a:srgbClr val="FFFFFF"/>
                </a:solidFill>
              </a:rPr>
              <a:t>www.bsc.es</a:t>
            </a:r>
            <a:endParaRPr lang="en-US" altLang="en-US" smtClean="0">
              <a:latin typeface="Calibri" pitchFamily="34" charset="0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0263"/>
            <a:ext cx="46037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025525"/>
            <a:ext cx="10128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6386513"/>
            <a:ext cx="42545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7"/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389688"/>
            <a:ext cx="393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6386513"/>
            <a:ext cx="4476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1"/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386513"/>
            <a:ext cx="76358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397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B1336113-A5AA-4818-A1DE-2FCEAF8F9142}" type="slidenum">
              <a:rPr lang="en-US" altLang="en-US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‹#›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193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830CA2DD-908D-4544-8DE6-AE049213D202}" type="slidenum">
              <a:rPr lang="en-US" altLang="en-US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‹#›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97794"/>
            <a:ext cx="4152900" cy="460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chart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804332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5449FF56-45D3-436C-BD07-CC532DE34D6F}" type="slidenum">
              <a:rPr lang="en-US" altLang="en-US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‹#›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221930"/>
            <a:ext cx="4152900" cy="3384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8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s-ES" altLang="en-US" sz="2800" smtClean="0">
                <a:solidFill>
                  <a:srgbClr val="FFFFFF"/>
                </a:solidFill>
              </a:rPr>
              <a:t>FUTURE PLANS</a:t>
            </a:r>
            <a:endParaRPr lang="en-US" altLang="en-US" smtClean="0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s-ES" altLang="en-US" sz="2800" smtClean="0">
                <a:solidFill>
                  <a:srgbClr val="FFFFFF"/>
                </a:solidFill>
              </a:rPr>
              <a:t>MAIN RESEARCH LINES &amp; RESULTS</a:t>
            </a:r>
            <a:endParaRPr lang="en-US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57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s-ES" altLang="en-US" sz="2800" smtClean="0">
                <a:solidFill>
                  <a:srgbClr val="FFFFFF"/>
                </a:solidFill>
              </a:rPr>
              <a:t>FUTURE PLANS</a:t>
            </a:r>
            <a:endParaRPr lang="en-US" altLang="en-US" smtClean="0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s-ES" altLang="en-US" sz="2800" smtClean="0">
                <a:solidFill>
                  <a:srgbClr val="FFFFFF"/>
                </a:solidFill>
              </a:rPr>
              <a:t>FUTURE PLANS</a:t>
            </a:r>
            <a:endParaRPr lang="en-US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271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/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altLang="en-US" smtClean="0">
                <a:solidFill>
                  <a:srgbClr val="FFFFFF"/>
                </a:solidFill>
              </a:rPr>
              <a:t>www.bsc.es</a:t>
            </a:r>
            <a:endParaRPr lang="en-US" altLang="en-US" smtClean="0">
              <a:latin typeface="Calibri" pitchFamily="34" charset="0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5738"/>
            <a:ext cx="330676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6213"/>
            <a:ext cx="8302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3176996"/>
            <a:ext cx="8229600" cy="665931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18313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84325"/>
            <a:ext cx="61912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690688"/>
            <a:ext cx="15557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/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altLang="en-US" smtClean="0">
                <a:solidFill>
                  <a:srgbClr val="FFFFFF"/>
                </a:solidFill>
              </a:rPr>
              <a:t>www.bsc.es</a:t>
            </a:r>
            <a:endParaRPr lang="en-US" altLang="en-US" smtClean="0">
              <a:latin typeface="Calibri" pitchFamily="34" charset="0"/>
            </a:endParaRPr>
          </a:p>
        </p:txBody>
      </p:sp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3819339" y="4806106"/>
            <a:ext cx="4762872" cy="720080"/>
          </a:xfrm>
          <a:prstGeom prst="rect">
            <a:avLst/>
          </a:prstGeom>
        </p:spPr>
        <p:txBody>
          <a:bodyPr/>
          <a:lstStyle>
            <a:lvl1pPr algn="r"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9098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/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altLang="en-US" smtClean="0">
                <a:solidFill>
                  <a:srgbClr val="FFFFFF"/>
                </a:solidFill>
              </a:rPr>
              <a:t>www.bsc.es</a:t>
            </a:r>
            <a:endParaRPr lang="en-US" altLang="en-US" smtClean="0">
              <a:latin typeface="Calibri" pitchFamily="34" charset="0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016125"/>
            <a:ext cx="330676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06600"/>
            <a:ext cx="8302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155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339" r:id="rId1"/>
    <p:sldLayoutId id="2147485340" r:id="rId2"/>
    <p:sldLayoutId id="2147485341" r:id="rId3"/>
    <p:sldLayoutId id="2147485342" r:id="rId4"/>
    <p:sldLayoutId id="2147485343" r:id="rId5"/>
    <p:sldLayoutId id="2147485344" r:id="rId6"/>
    <p:sldLayoutId id="2147485345" r:id="rId7"/>
    <p:sldLayoutId id="2147485346" r:id="rId8"/>
    <p:sldLayoutId id="2147485347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63.png"/><Relationship Id="rId3" Type="http://schemas.openxmlformats.org/officeDocument/2006/relationships/image" Target="../media/image58.png"/><Relationship Id="rId21" Type="http://schemas.openxmlformats.org/officeDocument/2006/relationships/image" Target="../media/image66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62.png"/><Relationship Id="rId2" Type="http://schemas.openxmlformats.org/officeDocument/2006/relationships/image" Target="../media/image5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60.png"/><Relationship Id="rId10" Type="http://schemas.openxmlformats.org/officeDocument/2006/relationships/image" Target="../media/image36.png"/><Relationship Id="rId19" Type="http://schemas.openxmlformats.org/officeDocument/2006/relationships/image" Target="../media/image64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68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1"/>
          <p:cNvSpPr txBox="1">
            <a:spLocks/>
          </p:cNvSpPr>
          <p:nvPr/>
        </p:nvSpPr>
        <p:spPr>
          <a:xfrm>
            <a:off x="71438" y="2463800"/>
            <a:ext cx="9001125" cy="9001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Mediterranean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desert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dust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outbreaks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radiative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effects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regional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simulations</a:t>
            </a:r>
            <a:endParaRPr lang="es-ES" sz="3000" b="1" kern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12"/>
          <p:cNvSpPr txBox="1">
            <a:spLocks/>
          </p:cNvSpPr>
          <p:nvPr/>
        </p:nvSpPr>
        <p:spPr>
          <a:xfrm>
            <a:off x="431800" y="3860800"/>
            <a:ext cx="8280400" cy="8636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s-ES" b="1" u="sng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Gkikas</a:t>
            </a:r>
            <a:r>
              <a:rPr lang="es-ES" b="1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V. Obiso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L. Vendrell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S. Basart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O. Jorba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FontTx/>
              <a:buNone/>
              <a:defRPr/>
            </a:pP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C.P. Garcia-Pando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N. Hatzianastassiou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S. Gassó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J.M. Baldasano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es-ES" kern="0" baseline="30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292" name="Group 8"/>
          <p:cNvGrpSpPr>
            <a:grpSpLocks/>
          </p:cNvGrpSpPr>
          <p:nvPr/>
        </p:nvGrpSpPr>
        <p:grpSpPr bwMode="auto">
          <a:xfrm>
            <a:off x="500063" y="4986338"/>
            <a:ext cx="8143875" cy="900112"/>
            <a:chOff x="500158" y="4986000"/>
            <a:chExt cx="8143684" cy="900000"/>
          </a:xfrm>
        </p:grpSpPr>
        <p:pic>
          <p:nvPicPr>
            <p:cNvPr id="12296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58" y="5076000"/>
              <a:ext cx="2681824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7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075" y="5076000"/>
              <a:ext cx="870773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8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6941" y="5076000"/>
              <a:ext cx="2250715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09" y="5076000"/>
              <a:ext cx="49200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3842" y="4986000"/>
              <a:ext cx="900000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3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6146800"/>
            <a:ext cx="2627313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16"/>
          <p:cNvSpPr txBox="1">
            <a:spLocks noChangeArrowheads="1"/>
          </p:cNvSpPr>
          <p:nvPr/>
        </p:nvSpPr>
        <p:spPr bwMode="auto">
          <a:xfrm>
            <a:off x="635000" y="6156325"/>
            <a:ext cx="44640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accent1"/>
                </a:solidFill>
                <a:latin typeface="Times New Roman" panose="02020603050405020304" pitchFamily="18" charset="0"/>
              </a:rPr>
              <a:t>MDRAF </a:t>
            </a:r>
          </a:p>
          <a:p>
            <a:pPr algn="ctr" eaLnBrk="1" hangingPunct="1"/>
            <a:r>
              <a:rPr lang="en-US" altLang="en-US" b="1">
                <a:solidFill>
                  <a:schemeClr val="accent1"/>
                </a:solidFill>
                <a:latin typeface="Times New Roman" panose="02020603050405020304" pitchFamily="18" charset="0"/>
              </a:rPr>
              <a:t>MC-IEF-Intra-European Fellowships (IEF)</a:t>
            </a:r>
          </a:p>
        </p:txBody>
      </p:sp>
      <p:sp>
        <p:nvSpPr>
          <p:cNvPr id="12295" name="TextBox 17"/>
          <p:cNvSpPr txBox="1">
            <a:spLocks noChangeArrowheads="1"/>
          </p:cNvSpPr>
          <p:nvPr/>
        </p:nvSpPr>
        <p:spPr bwMode="auto">
          <a:xfrm>
            <a:off x="5903913" y="0"/>
            <a:ext cx="32400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n-US" sz="1400" b="1" i="1">
                <a:solidFill>
                  <a:schemeClr val="accent1"/>
                </a:solidFill>
                <a:latin typeface="Times New Roman" panose="02020603050405020304" pitchFamily="18" charset="0"/>
              </a:rPr>
              <a:t>8th International Workshop on</a:t>
            </a:r>
          </a:p>
          <a:p>
            <a:pPr algn="ctr" eaLnBrk="1" hangingPunct="1"/>
            <a:r>
              <a:rPr lang="es-ES" altLang="en-US" sz="1400" b="1" i="1">
                <a:solidFill>
                  <a:schemeClr val="accent1"/>
                </a:solidFill>
                <a:latin typeface="Times New Roman" panose="02020603050405020304" pitchFamily="18" charset="0"/>
              </a:rPr>
              <a:t>Sand/Duststorms and Associated Dustfall</a:t>
            </a:r>
          </a:p>
          <a:p>
            <a:pPr algn="ctr" eaLnBrk="1" hangingPunct="1"/>
            <a:r>
              <a:rPr lang="es-ES" altLang="en-US" sz="1400" b="1" i="1">
                <a:solidFill>
                  <a:schemeClr val="accent1"/>
                </a:solidFill>
                <a:latin typeface="Times New Roman" panose="02020603050405020304" pitchFamily="18" charset="0"/>
              </a:rPr>
              <a:t>Lisbon, 1 – 4 May 2016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nodeType="clickPar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3541713"/>
            <a:ext cx="1800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1719263"/>
            <a:ext cx="18002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Instantaneous NET DREs based on NMMB simulations (2</a:t>
            </a:r>
            <a:r>
              <a:rPr lang="es-ES" altLang="en-US" sz="2400" b="1" baseline="3000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nd</a:t>
            </a: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August 2012)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pic>
        <p:nvPicPr>
          <p:cNvPr id="23557" name="Picture 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19263"/>
            <a:ext cx="18002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8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19263"/>
            <a:ext cx="18002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719263"/>
            <a:ext cx="18002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2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719263"/>
            <a:ext cx="18002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4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41713"/>
            <a:ext cx="1800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8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541713"/>
            <a:ext cx="1800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9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541713"/>
            <a:ext cx="1800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20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541713"/>
            <a:ext cx="1800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TextBox 34"/>
          <p:cNvSpPr txBox="1">
            <a:spLocks noChangeArrowheads="1"/>
          </p:cNvSpPr>
          <p:nvPr/>
        </p:nvSpPr>
        <p:spPr bwMode="auto">
          <a:xfrm rot="-5400000">
            <a:off x="-684212" y="2155825"/>
            <a:ext cx="151288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+12H (Day)</a:t>
            </a:r>
          </a:p>
        </p:txBody>
      </p:sp>
      <p:sp>
        <p:nvSpPr>
          <p:cNvPr id="23566" name="TextBox 35"/>
          <p:cNvSpPr txBox="1">
            <a:spLocks noChangeArrowheads="1"/>
          </p:cNvSpPr>
          <p:nvPr/>
        </p:nvSpPr>
        <p:spPr bwMode="auto">
          <a:xfrm rot="-5400000">
            <a:off x="-683419" y="4015581"/>
            <a:ext cx="1511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+24H (Night)</a:t>
            </a:r>
          </a:p>
        </p:txBody>
      </p:sp>
      <p:sp>
        <p:nvSpPr>
          <p:cNvPr id="23567" name="TextBox 40"/>
          <p:cNvSpPr txBox="1">
            <a:spLocks noChangeArrowheads="1"/>
          </p:cNvSpPr>
          <p:nvPr/>
        </p:nvSpPr>
        <p:spPr bwMode="auto">
          <a:xfrm>
            <a:off x="144463" y="1395413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Dust AOD</a:t>
            </a:r>
          </a:p>
        </p:txBody>
      </p:sp>
      <p:sp>
        <p:nvSpPr>
          <p:cNvPr id="23568" name="TextBox 41"/>
          <p:cNvSpPr txBox="1">
            <a:spLocks noChangeArrowheads="1"/>
          </p:cNvSpPr>
          <p:nvPr/>
        </p:nvSpPr>
        <p:spPr bwMode="auto">
          <a:xfrm>
            <a:off x="1944688" y="1395413"/>
            <a:ext cx="1798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TOA</a:t>
            </a:r>
          </a:p>
        </p:txBody>
      </p:sp>
      <p:sp>
        <p:nvSpPr>
          <p:cNvPr id="23569" name="TextBox 42"/>
          <p:cNvSpPr txBox="1">
            <a:spLocks noChangeArrowheads="1"/>
          </p:cNvSpPr>
          <p:nvPr/>
        </p:nvSpPr>
        <p:spPr bwMode="auto">
          <a:xfrm>
            <a:off x="3743325" y="1395413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SURF</a:t>
            </a:r>
          </a:p>
        </p:txBody>
      </p:sp>
      <p:sp>
        <p:nvSpPr>
          <p:cNvPr id="23570" name="TextBox 43"/>
          <p:cNvSpPr txBox="1">
            <a:spLocks noChangeArrowheads="1"/>
          </p:cNvSpPr>
          <p:nvPr/>
        </p:nvSpPr>
        <p:spPr bwMode="auto">
          <a:xfrm>
            <a:off x="5543550" y="1395413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NETSURF</a:t>
            </a:r>
          </a:p>
        </p:txBody>
      </p:sp>
      <p:sp>
        <p:nvSpPr>
          <p:cNvPr id="23571" name="TextBox 44"/>
          <p:cNvSpPr txBox="1">
            <a:spLocks noChangeArrowheads="1"/>
          </p:cNvSpPr>
          <p:nvPr/>
        </p:nvSpPr>
        <p:spPr bwMode="auto">
          <a:xfrm>
            <a:off x="7343775" y="1395413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ATM</a:t>
            </a:r>
          </a:p>
        </p:txBody>
      </p:sp>
      <p:sp>
        <p:nvSpPr>
          <p:cNvPr id="32" name="TextBox 10"/>
          <p:cNvSpPr txBox="1">
            <a:spLocks noChangeArrowheads="1"/>
          </p:cNvSpPr>
          <p:nvPr/>
        </p:nvSpPr>
        <p:spPr bwMode="auto">
          <a:xfrm>
            <a:off x="539750" y="5040313"/>
            <a:ext cx="2305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u="sng">
                <a:solidFill>
                  <a:srgbClr val="000000"/>
                </a:solidFill>
                <a:latin typeface="Times New Roman" panose="02020603050405020304" pitchFamily="18" charset="0"/>
              </a:rPr>
              <a:t>TOA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Warming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b="1">
                <a:solidFill>
                  <a:schemeClr val="tx2"/>
                </a:solidFill>
                <a:latin typeface="Times New Roman" panose="02020603050405020304" pitchFamily="18" charset="0"/>
              </a:rPr>
              <a:t>cooling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over desert/sea at noon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Higher/lower albedos</a:t>
            </a:r>
          </a:p>
        </p:txBody>
      </p:sp>
      <p:sp>
        <p:nvSpPr>
          <p:cNvPr id="33" name="TextBox 10"/>
          <p:cNvSpPr txBox="1">
            <a:spLocks noChangeArrowheads="1"/>
          </p:cNvSpPr>
          <p:nvPr/>
        </p:nvSpPr>
        <p:spPr bwMode="auto">
          <a:xfrm>
            <a:off x="3492500" y="5040313"/>
            <a:ext cx="215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u="sng">
                <a:solidFill>
                  <a:srgbClr val="000000"/>
                </a:solidFill>
                <a:latin typeface="Times New Roman" panose="02020603050405020304" pitchFamily="18" charset="0"/>
              </a:rPr>
              <a:t>SURF &amp; NETSURF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b="1">
                <a:solidFill>
                  <a:schemeClr val="tx2"/>
                </a:solidFill>
                <a:latin typeface="Times New Roman" panose="02020603050405020304" pitchFamily="18" charset="0"/>
              </a:rPr>
              <a:t>Cooling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warming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during day/night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SW/LW effects</a:t>
            </a:r>
          </a:p>
        </p:txBody>
      </p:sp>
      <p:sp>
        <p:nvSpPr>
          <p:cNvPr id="34" name="TextBox 10"/>
          <p:cNvSpPr txBox="1">
            <a:spLocks noChangeArrowheads="1"/>
          </p:cNvSpPr>
          <p:nvPr/>
        </p:nvSpPr>
        <p:spPr bwMode="auto">
          <a:xfrm>
            <a:off x="6299200" y="5040313"/>
            <a:ext cx="2305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u="sng">
                <a:solidFill>
                  <a:srgbClr val="000000"/>
                </a:solidFill>
                <a:latin typeface="Times New Roman" panose="02020603050405020304" pitchFamily="18" charset="0"/>
              </a:rPr>
              <a:t>ATM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Warming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b="1">
                <a:solidFill>
                  <a:schemeClr val="tx2"/>
                </a:solidFill>
                <a:latin typeface="Times New Roman" panose="02020603050405020304" pitchFamily="18" charset="0"/>
              </a:rPr>
              <a:t>cooling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during day/night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SW/LW effects</a:t>
            </a:r>
          </a:p>
        </p:txBody>
      </p:sp>
      <p:sp>
        <p:nvSpPr>
          <p:cNvPr id="3" name="Oval 2"/>
          <p:cNvSpPr/>
          <p:nvPr/>
        </p:nvSpPr>
        <p:spPr>
          <a:xfrm rot="1157968">
            <a:off x="2278063" y="2557463"/>
            <a:ext cx="842962" cy="292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 rot="1157968">
            <a:off x="4094163" y="4243388"/>
            <a:ext cx="422275" cy="292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 rot="1157968">
            <a:off x="5875338" y="4249738"/>
            <a:ext cx="420687" cy="292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507288" y="2178050"/>
            <a:ext cx="842962" cy="78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3913188" y="2163763"/>
            <a:ext cx="842962" cy="787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5724525" y="2097088"/>
            <a:ext cx="750888" cy="787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7658100" y="4125913"/>
            <a:ext cx="433388" cy="5095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224088" y="2241550"/>
            <a:ext cx="479425" cy="2492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71550" y="6480175"/>
            <a:ext cx="7200900" cy="4000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 impacts driven by the desert dust outbreaks’ patterns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" grpId="0" animBg="1"/>
      <p:bldP spid="3" grpId="1" animBg="1"/>
      <p:bldP spid="3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43" grpId="0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9" grpId="0" animBg="1"/>
      <p:bldP spid="52" grpId="0" animBg="1"/>
      <p:bldP spid="52" grpId="1" animBg="1"/>
      <p:bldP spid="52" grpId="2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Regional DREs under clear sky conditions</a:t>
            </a:r>
            <a:b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</a:b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for the 20 desert dust outbreaks  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pic>
        <p:nvPicPr>
          <p:cNvPr id="24579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187450"/>
            <a:ext cx="230346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187450"/>
            <a:ext cx="23050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2843213"/>
            <a:ext cx="230346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843213"/>
            <a:ext cx="23050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9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4500563"/>
            <a:ext cx="230346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0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500563"/>
            <a:ext cx="230505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Box 40"/>
          <p:cNvSpPr txBox="1">
            <a:spLocks noChangeArrowheads="1"/>
          </p:cNvSpPr>
          <p:nvPr/>
        </p:nvSpPr>
        <p:spPr bwMode="auto">
          <a:xfrm>
            <a:off x="1079500" y="900113"/>
            <a:ext cx="23034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MSD</a:t>
            </a:r>
          </a:p>
        </p:txBody>
      </p:sp>
      <p:sp>
        <p:nvSpPr>
          <p:cNvPr id="24586" name="TextBox 40"/>
          <p:cNvSpPr txBox="1">
            <a:spLocks noChangeArrowheads="1"/>
          </p:cNvSpPr>
          <p:nvPr/>
        </p:nvSpPr>
        <p:spPr bwMode="auto">
          <a:xfrm>
            <a:off x="4140200" y="900113"/>
            <a:ext cx="23050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SDD</a:t>
            </a:r>
          </a:p>
        </p:txBody>
      </p:sp>
      <p:sp>
        <p:nvSpPr>
          <p:cNvPr id="24587" name="TextBox 40"/>
          <p:cNvSpPr txBox="1">
            <a:spLocks noChangeArrowheads="1"/>
          </p:cNvSpPr>
          <p:nvPr/>
        </p:nvSpPr>
        <p:spPr bwMode="auto">
          <a:xfrm rot="-5400000">
            <a:off x="-179387" y="1800225"/>
            <a:ext cx="18002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NET (SW+LW)</a:t>
            </a:r>
          </a:p>
        </p:txBody>
      </p:sp>
      <p:sp>
        <p:nvSpPr>
          <p:cNvPr id="24588" name="TextBox 40"/>
          <p:cNvSpPr txBox="1">
            <a:spLocks noChangeArrowheads="1"/>
          </p:cNvSpPr>
          <p:nvPr/>
        </p:nvSpPr>
        <p:spPr bwMode="auto">
          <a:xfrm rot="-5400000">
            <a:off x="-107949" y="3492500"/>
            <a:ext cx="16573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SW</a:t>
            </a:r>
          </a:p>
        </p:txBody>
      </p:sp>
      <p:sp>
        <p:nvSpPr>
          <p:cNvPr id="24589" name="TextBox 40"/>
          <p:cNvSpPr txBox="1">
            <a:spLocks noChangeArrowheads="1"/>
          </p:cNvSpPr>
          <p:nvPr/>
        </p:nvSpPr>
        <p:spPr bwMode="auto">
          <a:xfrm rot="-5400000">
            <a:off x="-108743" y="5076031"/>
            <a:ext cx="165576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LW</a:t>
            </a: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6732588" y="1116013"/>
            <a:ext cx="23399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Surface </a:t>
            </a:r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</a:rPr>
              <a:t>cooling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(up to 60 W/m</a:t>
            </a:r>
            <a:r>
              <a:rPr lang="en-US" altLang="en-US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Atmospheric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warming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(up to 30 W/m</a:t>
            </a:r>
            <a:r>
              <a:rPr lang="en-US" altLang="en-US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Planetary </a:t>
            </a:r>
            <a:r>
              <a:rPr lang="en-US" altLang="en-US" b="1">
                <a:solidFill>
                  <a:schemeClr val="tx2"/>
                </a:solidFill>
                <a:latin typeface="Times New Roman" panose="02020603050405020304" pitchFamily="18" charset="0"/>
              </a:rPr>
              <a:t>cooling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(up to 20 W/m</a:t>
            </a:r>
            <a:r>
              <a:rPr lang="en-US" altLang="en-US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6732588" y="3203575"/>
            <a:ext cx="23399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Slightly </a:t>
            </a: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higher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SW DREs compared to NET DREs </a:t>
            </a: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6732588" y="4427538"/>
            <a:ext cx="23399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Reverse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LW effects 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of </a:t>
            </a: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lower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magnitude compared to SW ones</a:t>
            </a:r>
          </a:p>
          <a:p>
            <a:pPr algn="just"/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Predominance of </a:t>
            </a:r>
          </a:p>
          <a:p>
            <a:pPr algn="ctr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SW effects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0" y="6227763"/>
            <a:ext cx="8459788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Planetary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warming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and </a:t>
            </a:r>
            <a:r>
              <a:rPr lang="en-US" altLang="en-US" sz="2000" b="1">
                <a:solidFill>
                  <a:schemeClr val="bg2"/>
                </a:solidFill>
                <a:latin typeface="Times New Roman" panose="02020603050405020304" pitchFamily="18" charset="0"/>
              </a:rPr>
              <a:t>cooling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in SDD and MSD, respectively, at noon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Higher albedos across the Sahara desert 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Increase of atmospheric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warming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" name="Oval 2"/>
          <p:cNvSpPr/>
          <p:nvPr/>
        </p:nvSpPr>
        <p:spPr>
          <a:xfrm>
            <a:off x="1489075" y="1979613"/>
            <a:ext cx="287338" cy="287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046288" y="1979613"/>
            <a:ext cx="287337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595563" y="1979613"/>
            <a:ext cx="287337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567238" y="1836738"/>
            <a:ext cx="288925" cy="287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095875" y="1836738"/>
            <a:ext cx="288925" cy="287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657850" y="1836738"/>
            <a:ext cx="287338" cy="287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3" grpId="0" animBg="1"/>
      <p:bldP spid="23" grpId="0" animBg="1"/>
      <p:bldP spid="24" grpId="0" animBg="1"/>
      <p:bldP spid="25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Impact on temperature at 2 meters:</a:t>
            </a:r>
            <a:b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</a:b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s-ES" altLang="en-US" sz="2400" b="1" baseline="3000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nd</a:t>
            </a: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August 2012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pic>
        <p:nvPicPr>
          <p:cNvPr id="2560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1260475"/>
            <a:ext cx="30241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260475"/>
            <a:ext cx="30241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3419475"/>
            <a:ext cx="302418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419475"/>
            <a:ext cx="30241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9"/>
          <p:cNvSpPr txBox="1">
            <a:spLocks noChangeArrowheads="1"/>
          </p:cNvSpPr>
          <p:nvPr/>
        </p:nvSpPr>
        <p:spPr bwMode="auto">
          <a:xfrm>
            <a:off x="1439863" y="863600"/>
            <a:ext cx="3024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Daytime</a:t>
            </a:r>
          </a:p>
        </p:txBody>
      </p:sp>
      <p:sp>
        <p:nvSpPr>
          <p:cNvPr id="25608" name="TextBox 9"/>
          <p:cNvSpPr txBox="1">
            <a:spLocks noChangeArrowheads="1"/>
          </p:cNvSpPr>
          <p:nvPr/>
        </p:nvSpPr>
        <p:spPr bwMode="auto">
          <a:xfrm>
            <a:off x="4679950" y="863600"/>
            <a:ext cx="3024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Nighttime</a:t>
            </a:r>
          </a:p>
        </p:txBody>
      </p:sp>
      <p:sp>
        <p:nvSpPr>
          <p:cNvPr id="25609" name="TextBox 34"/>
          <p:cNvSpPr txBox="1">
            <a:spLocks noChangeArrowheads="1"/>
          </p:cNvSpPr>
          <p:nvPr/>
        </p:nvSpPr>
        <p:spPr bwMode="auto">
          <a:xfrm>
            <a:off x="71438" y="2232025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+12H</a:t>
            </a:r>
          </a:p>
        </p:txBody>
      </p:sp>
      <p:sp>
        <p:nvSpPr>
          <p:cNvPr id="25610" name="TextBox 35"/>
          <p:cNvSpPr txBox="1">
            <a:spLocks noChangeArrowheads="1"/>
          </p:cNvSpPr>
          <p:nvPr/>
        </p:nvSpPr>
        <p:spPr bwMode="auto">
          <a:xfrm>
            <a:off x="7775575" y="2232025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+24H</a:t>
            </a:r>
          </a:p>
        </p:txBody>
      </p:sp>
      <p:sp>
        <p:nvSpPr>
          <p:cNvPr id="25611" name="TextBox 38"/>
          <p:cNvSpPr txBox="1">
            <a:spLocks noChangeArrowheads="1"/>
          </p:cNvSpPr>
          <p:nvPr/>
        </p:nvSpPr>
        <p:spPr bwMode="auto">
          <a:xfrm>
            <a:off x="71438" y="4392613"/>
            <a:ext cx="1296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+36H</a:t>
            </a:r>
          </a:p>
        </p:txBody>
      </p:sp>
      <p:sp>
        <p:nvSpPr>
          <p:cNvPr id="25612" name="TextBox 39"/>
          <p:cNvSpPr txBox="1">
            <a:spLocks noChangeArrowheads="1"/>
          </p:cNvSpPr>
          <p:nvPr/>
        </p:nvSpPr>
        <p:spPr bwMode="auto">
          <a:xfrm>
            <a:off x="7775575" y="439261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+48H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0" y="575945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SW DREs 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2000" b="1">
                <a:solidFill>
                  <a:schemeClr val="tx2"/>
                </a:solidFill>
                <a:latin typeface="Times New Roman" panose="02020603050405020304" pitchFamily="18" charset="0"/>
              </a:rPr>
              <a:t>Reduction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of temperature at 2 meters (up to 4 ºC) during daytime</a:t>
            </a:r>
          </a:p>
        </p:txBody>
      </p:sp>
      <p:sp>
        <p:nvSpPr>
          <p:cNvPr id="3" name="Oval 2"/>
          <p:cNvSpPr/>
          <p:nvPr/>
        </p:nvSpPr>
        <p:spPr>
          <a:xfrm rot="18675015">
            <a:off x="1735932" y="2313781"/>
            <a:ext cx="1009650" cy="57626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21600000">
            <a:off x="1908175" y="4662488"/>
            <a:ext cx="503238" cy="4318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rot="21600000">
            <a:off x="2303463" y="4392613"/>
            <a:ext cx="485775" cy="185737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rot="21600000">
            <a:off x="5364163" y="4762500"/>
            <a:ext cx="576262" cy="2079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rot="1272807">
            <a:off x="5229225" y="2497138"/>
            <a:ext cx="711200" cy="365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FF0000"/>
              </a:solidFill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0" y="611981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LW DREs 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Increase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of temperature at 2 meters (up to 3-4 ºC) during nighttime</a:t>
            </a: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0" y="6480175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Reduction of the diurnal temperature range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dirty="0" err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Feedbacks</a:t>
            </a:r>
            <a:r>
              <a:rPr lang="es-ES" altLang="en-US" sz="2400" b="1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s-ES" altLang="en-US" sz="2400" b="1" dirty="0" err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on</a:t>
            </a:r>
            <a:r>
              <a:rPr lang="es-ES" altLang="en-US" sz="2400" b="1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s-ES" altLang="en-US" sz="2400" b="1" dirty="0" err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dust</a:t>
            </a:r>
            <a:r>
              <a:rPr lang="es-ES" altLang="en-US" sz="2400" b="1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AOD and </a:t>
            </a:r>
            <a:r>
              <a:rPr lang="es-ES" altLang="en-US" sz="2400" b="1" dirty="0" err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dust</a:t>
            </a:r>
            <a:r>
              <a:rPr lang="es-ES" altLang="en-US" sz="2400" b="1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s-ES" altLang="en-US" sz="2400" b="1" dirty="0" err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emission</a:t>
            </a:r>
            <a:r>
              <a:rPr lang="es-ES" altLang="en-US" sz="2400" b="1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(NSD)</a:t>
            </a:r>
            <a:endParaRPr lang="es-ES" altLang="en-US" sz="2400" dirty="0" smtClean="0">
              <a:ea typeface="ＭＳ Ｐゴシック" pitchFamily="34" charset="-128"/>
            </a:endParaRPr>
          </a:p>
        </p:txBody>
      </p:sp>
      <p:pic>
        <p:nvPicPr>
          <p:cNvPr id="26627" name="Picture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0475"/>
            <a:ext cx="39608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1260475"/>
            <a:ext cx="39608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9"/>
          <p:cNvSpPr txBox="1">
            <a:spLocks noChangeArrowheads="1"/>
          </p:cNvSpPr>
          <p:nvPr/>
        </p:nvSpPr>
        <p:spPr bwMode="auto">
          <a:xfrm>
            <a:off x="179388" y="900113"/>
            <a:ext cx="3960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Dust AOD@550</a:t>
            </a:r>
          </a:p>
        </p:txBody>
      </p:sp>
      <p:sp>
        <p:nvSpPr>
          <p:cNvPr id="26630" name="TextBox 9"/>
          <p:cNvSpPr txBox="1">
            <a:spLocks noChangeArrowheads="1"/>
          </p:cNvSpPr>
          <p:nvPr/>
        </p:nvSpPr>
        <p:spPr bwMode="auto">
          <a:xfrm>
            <a:off x="4751388" y="900113"/>
            <a:ext cx="3960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Dust emission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771775" y="3924300"/>
            <a:ext cx="360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>
                <a:solidFill>
                  <a:schemeClr val="tx2"/>
                </a:solidFill>
                <a:latin typeface="Times New Roman" panose="02020603050405020304" pitchFamily="18" charset="0"/>
              </a:rPr>
              <a:t>Dust AOD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424815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Increasing RADOFF-RADON biases (</a:t>
            </a:r>
            <a:r>
              <a:rPr lang="en-US" altLang="en-US" b="1">
                <a:latin typeface="Times New Roman" panose="02020603050405020304" pitchFamily="18" charset="0"/>
              </a:rPr>
              <a:t>negative feedback</a:t>
            </a:r>
            <a:r>
              <a:rPr lang="en-US" altLang="en-US">
                <a:latin typeface="Times New Roman" panose="02020603050405020304" pitchFamily="18" charset="0"/>
              </a:rPr>
              <a:t>) for increasing forecast hours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b="1">
                <a:latin typeface="Times New Roman" panose="02020603050405020304" pitchFamily="18" charset="0"/>
              </a:rPr>
              <a:t>Reduction by 6.3%</a:t>
            </a:r>
            <a:r>
              <a:rPr lang="en-US" altLang="en-US">
                <a:latin typeface="Times New Roman" panose="02020603050405020304" pitchFamily="18" charset="0"/>
              </a:rPr>
              <a:t> of the regional (NSD) dust AOD over the forecast cycle (84 hours)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771775" y="4967288"/>
            <a:ext cx="360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>
                <a:solidFill>
                  <a:schemeClr val="tx2"/>
                </a:solidFill>
                <a:latin typeface="Times New Roman" panose="02020603050405020304" pitchFamily="18" charset="0"/>
              </a:rPr>
              <a:t>Dust emission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5292725"/>
            <a:ext cx="9144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Reduction of dust emission at noon-late noon for the RADON simulation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Reduced outgoing surface sensible heat flux from the ground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b="1">
                <a:latin typeface="Times New Roman" panose="02020603050405020304" pitchFamily="18" charset="0"/>
              </a:rPr>
              <a:t>Reduction by 19.7%</a:t>
            </a:r>
            <a:r>
              <a:rPr lang="en-US" altLang="en-US">
                <a:latin typeface="Times New Roman" panose="02020603050405020304" pitchFamily="18" charset="0"/>
              </a:rPr>
              <a:t> of the regional (NSD) dust emission over the forecast cycle (84 hours)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1550" y="6280150"/>
            <a:ext cx="7200900" cy="719138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feedbacks on dust emission and dust AOD when dust radiative effects are considered into the numerical simulations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3956050"/>
            <a:ext cx="39243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Downwelling SW and LW radiation:</a:t>
            </a:r>
            <a:b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</a:b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Comparison NMMB – BSRN 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pic>
        <p:nvPicPr>
          <p:cNvPr id="27652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260475"/>
            <a:ext cx="360045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1260475"/>
            <a:ext cx="360045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9"/>
          <p:cNvSpPr txBox="1">
            <a:spLocks noChangeArrowheads="1"/>
          </p:cNvSpPr>
          <p:nvPr/>
        </p:nvSpPr>
        <p:spPr bwMode="auto">
          <a:xfrm>
            <a:off x="485775" y="900113"/>
            <a:ext cx="360045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SW radiation</a:t>
            </a:r>
          </a:p>
        </p:txBody>
      </p:sp>
      <p:sp>
        <p:nvSpPr>
          <p:cNvPr id="27655" name="TextBox 9"/>
          <p:cNvSpPr txBox="1">
            <a:spLocks noChangeArrowheads="1"/>
          </p:cNvSpPr>
          <p:nvPr/>
        </p:nvSpPr>
        <p:spPr bwMode="auto">
          <a:xfrm>
            <a:off x="5057775" y="917575"/>
            <a:ext cx="360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LW radiation</a:t>
            </a: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377825" y="3598863"/>
            <a:ext cx="3924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AOD@550nm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8388" y="3743325"/>
            <a:ext cx="3959225" cy="433388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Sede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Boker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(Israel) | 24 Feb. 2007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319588" y="4211638"/>
            <a:ext cx="4841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Misrepresentation of the dust outbreak by the model </a:t>
            </a: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 Overestimation (by 30-40 Wm</a:t>
            </a:r>
            <a:r>
              <a:rPr lang="en-US" altLang="en-US" baseline="30000">
                <a:latin typeface="Times New Roman" panose="02020603050405020304" pitchFamily="18" charset="0"/>
                <a:sym typeface="Wingdings" panose="05000000000000000000" pitchFamily="2" charset="2"/>
              </a:rPr>
              <a:t>-2</a:t>
            </a: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) of the SW radiation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 rot="16200000">
            <a:off x="-40481" y="5055394"/>
            <a:ext cx="2413000" cy="57626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16200000">
            <a:off x="642144" y="2253456"/>
            <a:ext cx="962025" cy="40481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319588" y="5075238"/>
            <a:ext cx="50053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LW effect </a:t>
            </a: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 Reduction (by 20-30 Wm</a:t>
            </a:r>
            <a:r>
              <a:rPr lang="en-US" altLang="en-US" baseline="30000">
                <a:latin typeface="Times New Roman" panose="02020603050405020304" pitchFamily="18" charset="0"/>
                <a:sym typeface="Wingdings" panose="05000000000000000000" pitchFamily="2" charset="2"/>
              </a:rPr>
              <a:t>-2</a:t>
            </a: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) of the LW underestimation by the model (RADON)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 rot="16200000">
            <a:off x="1271588" y="5164138"/>
            <a:ext cx="863600" cy="43180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16200000">
            <a:off x="5988050" y="1936750"/>
            <a:ext cx="481013" cy="57626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319588" y="5651500"/>
            <a:ext cx="4841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Underestimation (by 300-600 Wm</a:t>
            </a:r>
            <a:r>
              <a:rPr lang="en-US" altLang="en-US" baseline="30000">
                <a:latin typeface="Times New Roman" panose="02020603050405020304" pitchFamily="18" charset="0"/>
              </a:rPr>
              <a:t>-2</a:t>
            </a:r>
            <a:r>
              <a:rPr lang="en-US" altLang="en-US">
                <a:latin typeface="Times New Roman" panose="02020603050405020304" pitchFamily="18" charset="0"/>
              </a:rPr>
              <a:t>) of the SW radiation by the model </a:t>
            </a: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 Development of low clouds based on model simulations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 rot="16200000">
            <a:off x="2334418" y="2177257"/>
            <a:ext cx="1223963" cy="43180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625" y="6613525"/>
            <a:ext cx="8485188" cy="4000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Reduction of NMMB-BSRN differences for the RADON simulation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1" grpId="1" animBg="1"/>
      <p:bldP spid="12" grpId="0" animBg="1"/>
      <p:bldP spid="12" grpId="1" animBg="1"/>
      <p:bldP spid="13" grpId="0"/>
      <p:bldP spid="14" grpId="0" animBg="1"/>
      <p:bldP spid="14" grpId="1" animBg="1"/>
      <p:bldP spid="15" grpId="0" animBg="1"/>
      <p:bldP spid="15" grpId="1" animBg="1"/>
      <p:bldP spid="17" grpId="0"/>
      <p:bldP spid="18" grpId="0" animBg="1"/>
      <p:bldP spid="18" grpId="1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Temperature vertical profiles:</a:t>
            </a:r>
            <a:b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</a:b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Comparison NMMB – FNL (NSD) 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pic>
        <p:nvPicPr>
          <p:cNvPr id="28675" name="Picture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619250"/>
            <a:ext cx="395922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1619250"/>
            <a:ext cx="395922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Box 34"/>
          <p:cNvSpPr txBox="1">
            <a:spLocks noChangeArrowheads="1"/>
          </p:cNvSpPr>
          <p:nvPr/>
        </p:nvSpPr>
        <p:spPr bwMode="auto">
          <a:xfrm>
            <a:off x="1925638" y="1260475"/>
            <a:ext cx="720725" cy="3683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en-US" b="1" dirty="0" smtClean="0">
                <a:solidFill>
                  <a:schemeClr val="accent1"/>
                </a:solidFill>
                <a:latin typeface="Times New Roman" charset="0"/>
              </a:rPr>
              <a:t>+24H</a:t>
            </a:r>
          </a:p>
        </p:txBody>
      </p:sp>
      <p:sp>
        <p:nvSpPr>
          <p:cNvPr id="30730" name="TextBox 35"/>
          <p:cNvSpPr txBox="1">
            <a:spLocks noChangeArrowheads="1"/>
          </p:cNvSpPr>
          <p:nvPr/>
        </p:nvSpPr>
        <p:spPr bwMode="auto">
          <a:xfrm>
            <a:off x="6497638" y="1260475"/>
            <a:ext cx="720725" cy="3683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en-US" b="1" dirty="0" smtClean="0">
                <a:solidFill>
                  <a:schemeClr val="accent1"/>
                </a:solidFill>
                <a:latin typeface="Times New Roman" charset="0"/>
              </a:rPr>
              <a:t>+48H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11300" y="5940425"/>
            <a:ext cx="6121400" cy="646113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LW effect </a:t>
            </a: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Reduction by 0.2-0.3 </a:t>
            </a:r>
            <a:r>
              <a:rPr lang="en-US" b="1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for the RADON simulation, of the model warm biases during nighttime</a:t>
            </a:r>
          </a:p>
        </p:txBody>
      </p:sp>
      <p:sp>
        <p:nvSpPr>
          <p:cNvPr id="3" name="Oval 2"/>
          <p:cNvSpPr/>
          <p:nvPr/>
        </p:nvSpPr>
        <p:spPr>
          <a:xfrm>
            <a:off x="1403350" y="3509963"/>
            <a:ext cx="1584325" cy="6477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40425" y="3365500"/>
            <a:ext cx="1666875" cy="79216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4586" name="TextBox 15"/>
          <p:cNvSpPr txBox="1">
            <a:spLocks noChangeArrowheads="1"/>
          </p:cNvSpPr>
          <p:nvPr/>
        </p:nvSpPr>
        <p:spPr bwMode="auto">
          <a:xfrm>
            <a:off x="3373438" y="5219700"/>
            <a:ext cx="2397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 b="1">
                <a:latin typeface="Times New Roman" panose="02020603050405020304" pitchFamily="18" charset="0"/>
              </a:rPr>
              <a:t>Dust AOD ≥ 0.5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15" grpId="0" animBg="1"/>
      <p:bldP spid="245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2 Título"/>
          <p:cNvSpPr>
            <a:spLocks noGrp="1"/>
          </p:cNvSpPr>
          <p:nvPr>
            <p:ph type="title"/>
          </p:nvPr>
        </p:nvSpPr>
        <p:spPr bwMode="auto">
          <a:xfrm>
            <a:off x="396875" y="144463"/>
            <a:ext cx="6191250" cy="696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n-US" b="1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Conclusions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0" y="1079500"/>
            <a:ext cx="9144000" cy="5629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0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Identification of 20 intense and widespread Mediterranean dust outbreaks based on an objective and dynamic satellite algorithm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Calculation of the instantaneous DREs based on short-term (84 hours) simulations of the NMMB/BSC-Dust regional model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u="sng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TOA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: </a:t>
            </a:r>
            <a:r>
              <a:rPr lang="en-US" altLang="en-US" sz="1800" b="1" smtClean="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Cooling (up to 250 Wm</a:t>
            </a:r>
            <a:r>
              <a:rPr lang="en-US" altLang="en-US" sz="1800" b="1" baseline="30000" smtClean="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-2</a:t>
            </a:r>
            <a:r>
              <a:rPr lang="en-US" altLang="en-US" sz="1800" b="1" smtClean="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/</a:t>
            </a:r>
            <a:r>
              <a:rPr lang="en-US" altLang="en-US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warming (up to 50 Wm</a:t>
            </a:r>
            <a:r>
              <a:rPr lang="en-US" altLang="en-US" sz="1800" b="1" baseline="3000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-2</a:t>
            </a:r>
            <a:r>
              <a:rPr lang="en-US" altLang="en-US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over sea/desert at noon 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 higher albedos across desert areas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u="sng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SURF &amp; NETSURF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1800" b="1" smtClean="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Cooling (up to 300 Wm</a:t>
            </a:r>
            <a:r>
              <a:rPr lang="en-US" altLang="en-US" sz="1800" b="1" baseline="30000" smtClean="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-2</a:t>
            </a:r>
            <a:r>
              <a:rPr lang="en-US" altLang="en-US" sz="1800" b="1" smtClean="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/</a:t>
            </a:r>
            <a:r>
              <a:rPr lang="en-US" altLang="en-US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warming (up to 50 Wm</a:t>
            </a:r>
            <a:r>
              <a:rPr lang="en-US" altLang="en-US" sz="1800" b="1" baseline="3000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-2</a:t>
            </a:r>
            <a:r>
              <a:rPr lang="en-US" altLang="en-US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during daytime/nighttime 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 SW/LW effect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u="sng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ATM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Warming (up to 200 Wm</a:t>
            </a:r>
            <a:r>
              <a:rPr lang="en-US" altLang="en-US" sz="1800" b="1" baseline="3000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-2</a:t>
            </a:r>
            <a:r>
              <a:rPr lang="en-US" altLang="en-US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/</a:t>
            </a:r>
            <a:r>
              <a:rPr lang="en-US" altLang="en-US" sz="1800" b="1" smtClean="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cooling (up to 50 Wm</a:t>
            </a:r>
            <a:r>
              <a:rPr lang="en-US" altLang="en-US" sz="1800" b="1" baseline="30000" smtClean="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-2</a:t>
            </a:r>
            <a:r>
              <a:rPr lang="en-US" altLang="en-US" sz="1800" b="1" smtClean="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during daytime/nighttime 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 SW/LW effect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Predominance of the SW effects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1" smtClean="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Reduction</a:t>
            </a:r>
            <a:r>
              <a:rPr lang="en-US" altLang="en-US" sz="20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alt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increase</a:t>
            </a:r>
            <a:r>
              <a:rPr lang="en-US" altLang="en-US" sz="20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 of temperature at 2 m (by up to 4 </a:t>
            </a:r>
            <a:r>
              <a:rPr lang="en-US" altLang="en-US" sz="2000" baseline="300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o</a:t>
            </a:r>
            <a:r>
              <a:rPr lang="en-US" altLang="en-US" sz="20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C) during daytime/nighttime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1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Negative feedbacks</a:t>
            </a:r>
            <a:r>
              <a:rPr lang="en-US" altLang="en-US" sz="20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 on dust AOD and emission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Reduction of the NMMB-BSRN biases, for the downwelling SW and LW radiation, when dust-radiation interactions are activated (RADON simulation)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Better representation of the temperature fields during nighttime when dust radiative effects are considered into the numerical simulations (RADON simulation)   </a:t>
            </a:r>
          </a:p>
          <a:p>
            <a:pPr lvl="1"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    </a:t>
            </a:r>
            <a:r>
              <a:rPr lang="en-US" altLang="en-US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smtClean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mtClean="0"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mtClean="0"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mtClean="0">
              <a:ea typeface="ＭＳ Ｐゴシック" panose="020B0600070205080204" pitchFamily="34" charset="-128"/>
            </a:endParaRPr>
          </a:p>
          <a:p>
            <a:pPr lvl="2"/>
            <a:endParaRPr lang="es-ES" altLang="en-US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1"/>
          <p:cNvSpPr txBox="1">
            <a:spLocks/>
          </p:cNvSpPr>
          <p:nvPr/>
        </p:nvSpPr>
        <p:spPr>
          <a:xfrm>
            <a:off x="71438" y="2463800"/>
            <a:ext cx="9001125" cy="9001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Mediterranean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desert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dust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outbreaks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radiative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effects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regional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simulations</a:t>
            </a:r>
            <a:endParaRPr lang="es-ES" sz="3000" b="1" kern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12"/>
          <p:cNvSpPr txBox="1">
            <a:spLocks/>
          </p:cNvSpPr>
          <p:nvPr/>
        </p:nvSpPr>
        <p:spPr>
          <a:xfrm>
            <a:off x="431800" y="3860800"/>
            <a:ext cx="8280400" cy="8636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s-ES" b="1" u="sng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Gkikas</a:t>
            </a:r>
            <a:r>
              <a:rPr lang="es-ES" b="1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V. Obiso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L. Vendrell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S. Basart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O. Jorba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FontTx/>
              <a:buNone/>
              <a:defRPr/>
            </a:pP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C.P. Garcia-Pando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N. Hatzianastassiou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S. Gassó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J.M. Baldasano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es-ES" kern="0" baseline="30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748" name="Group 8"/>
          <p:cNvGrpSpPr>
            <a:grpSpLocks/>
          </p:cNvGrpSpPr>
          <p:nvPr/>
        </p:nvGrpSpPr>
        <p:grpSpPr bwMode="auto">
          <a:xfrm>
            <a:off x="500063" y="4986338"/>
            <a:ext cx="8143875" cy="900112"/>
            <a:chOff x="500158" y="4986000"/>
            <a:chExt cx="8143684" cy="900000"/>
          </a:xfrm>
        </p:grpSpPr>
        <p:pic>
          <p:nvPicPr>
            <p:cNvPr id="31752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58" y="5076000"/>
              <a:ext cx="2681824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3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075" y="5076000"/>
              <a:ext cx="870773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4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6941" y="5076000"/>
              <a:ext cx="2250715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5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09" y="5076000"/>
              <a:ext cx="49200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6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3842" y="4986000"/>
              <a:ext cx="900000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49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6146800"/>
            <a:ext cx="2627313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16"/>
          <p:cNvSpPr txBox="1">
            <a:spLocks noChangeArrowheads="1"/>
          </p:cNvSpPr>
          <p:nvPr/>
        </p:nvSpPr>
        <p:spPr bwMode="auto">
          <a:xfrm>
            <a:off x="635000" y="6156325"/>
            <a:ext cx="44640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accent1"/>
                </a:solidFill>
                <a:latin typeface="Times New Roman" panose="02020603050405020304" pitchFamily="18" charset="0"/>
              </a:rPr>
              <a:t>MDRAF </a:t>
            </a:r>
          </a:p>
          <a:p>
            <a:pPr algn="ctr" eaLnBrk="1" hangingPunct="1"/>
            <a:r>
              <a:rPr lang="en-US" altLang="en-US" b="1">
                <a:solidFill>
                  <a:schemeClr val="accent1"/>
                </a:solidFill>
                <a:latin typeface="Times New Roman" panose="02020603050405020304" pitchFamily="18" charset="0"/>
              </a:rPr>
              <a:t>MC-IEF-Intra-European Fellowships (IEF)</a:t>
            </a:r>
          </a:p>
        </p:txBody>
      </p:sp>
      <p:sp>
        <p:nvSpPr>
          <p:cNvPr id="31751" name="TextBox 17"/>
          <p:cNvSpPr txBox="1">
            <a:spLocks noChangeArrowheads="1"/>
          </p:cNvSpPr>
          <p:nvPr/>
        </p:nvSpPr>
        <p:spPr bwMode="auto">
          <a:xfrm>
            <a:off x="5903913" y="0"/>
            <a:ext cx="32400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n-US" sz="1400" b="1" i="1">
                <a:solidFill>
                  <a:schemeClr val="accent1"/>
                </a:solidFill>
                <a:latin typeface="Times New Roman" panose="02020603050405020304" pitchFamily="18" charset="0"/>
              </a:rPr>
              <a:t>8th International Workshop on</a:t>
            </a:r>
          </a:p>
          <a:p>
            <a:pPr algn="ctr" eaLnBrk="1" hangingPunct="1"/>
            <a:r>
              <a:rPr lang="es-ES" altLang="en-US" sz="1400" b="1" i="1">
                <a:solidFill>
                  <a:schemeClr val="accent1"/>
                </a:solidFill>
                <a:latin typeface="Times New Roman" panose="02020603050405020304" pitchFamily="18" charset="0"/>
              </a:rPr>
              <a:t>Sand/Duststorms and Associated Dustfall</a:t>
            </a:r>
          </a:p>
          <a:p>
            <a:pPr algn="ctr" eaLnBrk="1" hangingPunct="1"/>
            <a:r>
              <a:rPr lang="es-ES" altLang="en-US" sz="1400" b="1" i="1">
                <a:solidFill>
                  <a:schemeClr val="accent1"/>
                </a:solidFill>
                <a:latin typeface="Times New Roman" panose="02020603050405020304" pitchFamily="18" charset="0"/>
              </a:rPr>
              <a:t>Lisbon, 1 – 4 May 2016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nodeType="clickPar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Título"/>
          <p:cNvSpPr>
            <a:spLocks noGrp="1"/>
          </p:cNvSpPr>
          <p:nvPr>
            <p:ph type="title"/>
          </p:nvPr>
        </p:nvSpPr>
        <p:spPr bwMode="auto">
          <a:xfrm>
            <a:off x="396875" y="144463"/>
            <a:ext cx="6191250" cy="696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n-US" b="1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11267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0" y="1008063"/>
            <a:ext cx="9144000" cy="5629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Introduction – Aim of the study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Observational datasets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NMMB/BSC-Dust regional model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Identification of desert dust outbreaks, based on  satellite retrievals, from grid cell to regional level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Direct Radiative Effects (DREs)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Impact on temperature at 2 meters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Feedback on dust AOD and dust emission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Assessment of the NMMB downwelling SW and LW radiation versus BSRN measurements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Assessment of the NMMB forecast temperature vertical profiles versus FNL analyses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Conclusions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smtClean="0"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mtClean="0"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mtClean="0">
              <a:ea typeface="ＭＳ Ｐゴシック" panose="020B0600070205080204" pitchFamily="34" charset="-128"/>
            </a:endParaRPr>
          </a:p>
          <a:p>
            <a:pPr lvl="2"/>
            <a:endParaRPr lang="es-ES" altLang="en-US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5075238"/>
            <a:ext cx="18002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3779838"/>
            <a:ext cx="1800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2484438"/>
            <a:ext cx="1800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1187450"/>
            <a:ext cx="18002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NET DREs based on NMMB/BSC-Dust model simulations (2</a:t>
            </a:r>
            <a:r>
              <a:rPr lang="es-ES" altLang="en-US" sz="2400" b="1" baseline="3000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nd</a:t>
            </a: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August 2012)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pic>
        <p:nvPicPr>
          <p:cNvPr id="33799" name="Picture 2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87450"/>
            <a:ext cx="18002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187450"/>
            <a:ext cx="18002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1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187450"/>
            <a:ext cx="18002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2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187450"/>
            <a:ext cx="18002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4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84438"/>
            <a:ext cx="1800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8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484438"/>
            <a:ext cx="1800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9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484438"/>
            <a:ext cx="1800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20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484438"/>
            <a:ext cx="1800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24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79838"/>
            <a:ext cx="1800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8" name="Picture 25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779838"/>
            <a:ext cx="1800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26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779838"/>
            <a:ext cx="1800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27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779838"/>
            <a:ext cx="1800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Picture 29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075238"/>
            <a:ext cx="18002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30"/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075238"/>
            <a:ext cx="18002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Picture 31"/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075238"/>
            <a:ext cx="18002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4" name="Picture 32"/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5075238"/>
            <a:ext cx="18002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5" name="TextBox 34"/>
          <p:cNvSpPr txBox="1">
            <a:spLocks noChangeArrowheads="1"/>
          </p:cNvSpPr>
          <p:nvPr/>
        </p:nvSpPr>
        <p:spPr bwMode="auto">
          <a:xfrm rot="-5400000">
            <a:off x="-558006" y="1727994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+12H</a:t>
            </a:r>
          </a:p>
        </p:txBody>
      </p:sp>
      <p:sp>
        <p:nvSpPr>
          <p:cNvPr id="33816" name="TextBox 35"/>
          <p:cNvSpPr txBox="1">
            <a:spLocks noChangeArrowheads="1"/>
          </p:cNvSpPr>
          <p:nvPr/>
        </p:nvSpPr>
        <p:spPr bwMode="auto">
          <a:xfrm rot="-5400000">
            <a:off x="-558006" y="3023394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+24H</a:t>
            </a:r>
          </a:p>
        </p:txBody>
      </p:sp>
      <p:sp>
        <p:nvSpPr>
          <p:cNvPr id="33817" name="TextBox 38"/>
          <p:cNvSpPr txBox="1">
            <a:spLocks noChangeArrowheads="1"/>
          </p:cNvSpPr>
          <p:nvPr/>
        </p:nvSpPr>
        <p:spPr bwMode="auto">
          <a:xfrm rot="-5400000">
            <a:off x="-558800" y="4319588"/>
            <a:ext cx="1296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+36H</a:t>
            </a:r>
          </a:p>
        </p:txBody>
      </p:sp>
      <p:sp>
        <p:nvSpPr>
          <p:cNvPr id="33818" name="TextBox 39"/>
          <p:cNvSpPr txBox="1">
            <a:spLocks noChangeArrowheads="1"/>
          </p:cNvSpPr>
          <p:nvPr/>
        </p:nvSpPr>
        <p:spPr bwMode="auto">
          <a:xfrm rot="-5400000">
            <a:off x="-558006" y="5615781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+48H</a:t>
            </a:r>
          </a:p>
        </p:txBody>
      </p:sp>
      <p:sp>
        <p:nvSpPr>
          <p:cNvPr id="33819" name="TextBox 40"/>
          <p:cNvSpPr txBox="1">
            <a:spLocks noChangeArrowheads="1"/>
          </p:cNvSpPr>
          <p:nvPr/>
        </p:nvSpPr>
        <p:spPr bwMode="auto">
          <a:xfrm>
            <a:off x="144463" y="863600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Dust AOD</a:t>
            </a:r>
          </a:p>
        </p:txBody>
      </p:sp>
      <p:sp>
        <p:nvSpPr>
          <p:cNvPr id="33820" name="TextBox 41"/>
          <p:cNvSpPr txBox="1">
            <a:spLocks noChangeArrowheads="1"/>
          </p:cNvSpPr>
          <p:nvPr/>
        </p:nvSpPr>
        <p:spPr bwMode="auto">
          <a:xfrm>
            <a:off x="1944688" y="863600"/>
            <a:ext cx="1798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TOA</a:t>
            </a:r>
          </a:p>
        </p:txBody>
      </p:sp>
      <p:sp>
        <p:nvSpPr>
          <p:cNvPr id="33821" name="TextBox 42"/>
          <p:cNvSpPr txBox="1">
            <a:spLocks noChangeArrowheads="1"/>
          </p:cNvSpPr>
          <p:nvPr/>
        </p:nvSpPr>
        <p:spPr bwMode="auto">
          <a:xfrm>
            <a:off x="3743325" y="863600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SURF</a:t>
            </a:r>
          </a:p>
        </p:txBody>
      </p:sp>
      <p:sp>
        <p:nvSpPr>
          <p:cNvPr id="33822" name="TextBox 43"/>
          <p:cNvSpPr txBox="1">
            <a:spLocks noChangeArrowheads="1"/>
          </p:cNvSpPr>
          <p:nvPr/>
        </p:nvSpPr>
        <p:spPr bwMode="auto">
          <a:xfrm>
            <a:off x="5543550" y="863600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NETSURF</a:t>
            </a:r>
          </a:p>
        </p:txBody>
      </p:sp>
      <p:sp>
        <p:nvSpPr>
          <p:cNvPr id="33823" name="TextBox 44"/>
          <p:cNvSpPr txBox="1">
            <a:spLocks noChangeArrowheads="1"/>
          </p:cNvSpPr>
          <p:nvPr/>
        </p:nvSpPr>
        <p:spPr bwMode="auto">
          <a:xfrm>
            <a:off x="7343775" y="863600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ATM</a:t>
            </a:r>
          </a:p>
        </p:txBody>
      </p:sp>
      <p:sp>
        <p:nvSpPr>
          <p:cNvPr id="32" name="TextBox 10"/>
          <p:cNvSpPr txBox="1">
            <a:spLocks noChangeArrowheads="1"/>
          </p:cNvSpPr>
          <p:nvPr/>
        </p:nvSpPr>
        <p:spPr bwMode="auto">
          <a:xfrm>
            <a:off x="738188" y="6264275"/>
            <a:ext cx="2124075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TOA</a:t>
            </a: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Warming</a:t>
            </a: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sz="1600" b="1">
                <a:solidFill>
                  <a:schemeClr val="tx2"/>
                </a:solidFill>
                <a:latin typeface="Times New Roman" panose="02020603050405020304" pitchFamily="18" charset="0"/>
              </a:rPr>
              <a:t>cooling</a:t>
            </a: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over desert/sea at noon</a:t>
            </a:r>
          </a:p>
        </p:txBody>
      </p:sp>
      <p:sp>
        <p:nvSpPr>
          <p:cNvPr id="33" name="TextBox 10"/>
          <p:cNvSpPr txBox="1">
            <a:spLocks noChangeArrowheads="1"/>
          </p:cNvSpPr>
          <p:nvPr/>
        </p:nvSpPr>
        <p:spPr bwMode="auto">
          <a:xfrm>
            <a:off x="3600450" y="6264275"/>
            <a:ext cx="19431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SURF &amp; NETSURF</a:t>
            </a: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1600" b="1">
                <a:solidFill>
                  <a:schemeClr val="tx2"/>
                </a:solidFill>
                <a:latin typeface="Times New Roman" panose="02020603050405020304" pitchFamily="18" charset="0"/>
              </a:rPr>
              <a:t>Cooling</a:t>
            </a: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warming</a:t>
            </a: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during day/night</a:t>
            </a:r>
          </a:p>
        </p:txBody>
      </p:sp>
      <p:sp>
        <p:nvSpPr>
          <p:cNvPr id="34" name="TextBox 10"/>
          <p:cNvSpPr txBox="1">
            <a:spLocks noChangeArrowheads="1"/>
          </p:cNvSpPr>
          <p:nvPr/>
        </p:nvSpPr>
        <p:spPr bwMode="auto">
          <a:xfrm>
            <a:off x="6497638" y="6264275"/>
            <a:ext cx="1692275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ATM</a:t>
            </a: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Warming</a:t>
            </a: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sz="1600" b="1">
                <a:solidFill>
                  <a:schemeClr val="tx2"/>
                </a:solidFill>
                <a:latin typeface="Times New Roman" panose="02020603050405020304" pitchFamily="18" charset="0"/>
              </a:rPr>
              <a:t>cooling</a:t>
            </a: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during day/night</a:t>
            </a:r>
          </a:p>
        </p:txBody>
      </p:sp>
      <p:sp>
        <p:nvSpPr>
          <p:cNvPr id="3" name="Oval 2"/>
          <p:cNvSpPr/>
          <p:nvPr/>
        </p:nvSpPr>
        <p:spPr>
          <a:xfrm rot="1157968">
            <a:off x="2278063" y="2025650"/>
            <a:ext cx="842962" cy="292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 rot="1157968">
            <a:off x="2265363" y="4608513"/>
            <a:ext cx="841375" cy="292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 rot="1157968">
            <a:off x="4103688" y="3160713"/>
            <a:ext cx="422275" cy="292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 rot="1157968">
            <a:off x="5915025" y="3198813"/>
            <a:ext cx="420688" cy="292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 rot="1157968">
            <a:off x="4103688" y="5810250"/>
            <a:ext cx="422275" cy="292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 rot="1157968">
            <a:off x="5915025" y="5821363"/>
            <a:ext cx="420688" cy="292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 rot="21600000">
            <a:off x="7507288" y="1646238"/>
            <a:ext cx="842962" cy="78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 rot="21600000">
            <a:off x="7473950" y="4246563"/>
            <a:ext cx="842963" cy="78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 rot="21600000">
            <a:off x="3913188" y="1631950"/>
            <a:ext cx="842962" cy="787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 rot="21600000">
            <a:off x="5724525" y="1565275"/>
            <a:ext cx="750888" cy="787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 rot="21600000">
            <a:off x="5724525" y="4246563"/>
            <a:ext cx="647700" cy="558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 rot="21600000">
            <a:off x="3975100" y="4260850"/>
            <a:ext cx="704850" cy="6889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 rot="21600000">
            <a:off x="7667625" y="3005138"/>
            <a:ext cx="433388" cy="5095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 rot="21600000">
            <a:off x="7621588" y="5546725"/>
            <a:ext cx="479425" cy="5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 rot="21600000">
            <a:off x="2162175" y="4283075"/>
            <a:ext cx="479425" cy="25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 rot="21600000">
            <a:off x="2224088" y="1709738"/>
            <a:ext cx="479425" cy="2492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" grpId="0" animBg="1"/>
      <p:bldP spid="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2 Título"/>
          <p:cNvSpPr>
            <a:spLocks noGrp="1"/>
          </p:cNvSpPr>
          <p:nvPr>
            <p:ph type="title"/>
          </p:nvPr>
        </p:nvSpPr>
        <p:spPr bwMode="auto">
          <a:xfrm>
            <a:off x="396875" y="144463"/>
            <a:ext cx="6191250" cy="696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n-US" b="1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Introduction – Aim of the study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0" y="900113"/>
            <a:ext cx="9144000" cy="5629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Mediterranean is affected by desert dust outbreaks throughout the year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Spatiotemporal variability </a:t>
            </a: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</a:t>
            </a: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prevailing atmospheric circulation patterns and dust mobilization in the source areas (Sahara Desert, Middle East)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Interaction of dust aerosols with the incoming solar (shortwave, SW) and outgoing terrestrial (longwave, LW) radiation </a:t>
            </a: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 </a:t>
            </a: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Perturbation of the Earth-Atmosphere system’s radiation budget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Direct, semi-direct and indirect radiative effects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Impact on atmospheric processes from short- (weather) to long-term (climate) temporal scales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Direct Radiative Effects (DREs)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9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Scattering and absorption of SW radiation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9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Absorption and re-emission of LW radiation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Consideration of dust radiative impacts </a:t>
            </a: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 Improvement of regional model weather forecasts (Pérez et al., 2006)</a:t>
            </a:r>
            <a:endParaRPr lang="en-US" altLang="en-US" sz="210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mtClean="0"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mtClean="0">
              <a:ea typeface="ＭＳ Ｐゴシック" panose="020B0600070205080204" pitchFamily="34" charset="-128"/>
            </a:endParaRPr>
          </a:p>
          <a:p>
            <a:pPr lvl="2"/>
            <a:endParaRPr lang="es-E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011863"/>
            <a:ext cx="9144000" cy="100806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Calculation of DREs, induced by intense and widespread Mediterranean dust outbreaks, based on regional model simulations 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weather forecasts and feedbacks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Regional DREs under clear sky conditions 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pic>
        <p:nvPicPr>
          <p:cNvPr id="34819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87450"/>
            <a:ext cx="230346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1187450"/>
            <a:ext cx="230346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87450"/>
            <a:ext cx="23050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5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843213"/>
            <a:ext cx="230346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6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2843213"/>
            <a:ext cx="230346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7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843213"/>
            <a:ext cx="23050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8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00563"/>
            <a:ext cx="2303462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9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4500563"/>
            <a:ext cx="2303462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0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500563"/>
            <a:ext cx="230505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TextBox 40"/>
          <p:cNvSpPr txBox="1">
            <a:spLocks noChangeArrowheads="1"/>
          </p:cNvSpPr>
          <p:nvPr/>
        </p:nvSpPr>
        <p:spPr bwMode="auto">
          <a:xfrm>
            <a:off x="252413" y="900113"/>
            <a:ext cx="23034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NSD</a:t>
            </a:r>
          </a:p>
        </p:txBody>
      </p:sp>
      <p:sp>
        <p:nvSpPr>
          <p:cNvPr id="34829" name="TextBox 40"/>
          <p:cNvSpPr txBox="1">
            <a:spLocks noChangeArrowheads="1"/>
          </p:cNvSpPr>
          <p:nvPr/>
        </p:nvSpPr>
        <p:spPr bwMode="auto">
          <a:xfrm>
            <a:off x="2519363" y="900113"/>
            <a:ext cx="23034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MSD</a:t>
            </a:r>
          </a:p>
        </p:txBody>
      </p:sp>
      <p:sp>
        <p:nvSpPr>
          <p:cNvPr id="34830" name="TextBox 40"/>
          <p:cNvSpPr txBox="1">
            <a:spLocks noChangeArrowheads="1"/>
          </p:cNvSpPr>
          <p:nvPr/>
        </p:nvSpPr>
        <p:spPr bwMode="auto">
          <a:xfrm>
            <a:off x="4787900" y="900113"/>
            <a:ext cx="23050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SDD</a:t>
            </a:r>
          </a:p>
        </p:txBody>
      </p:sp>
      <p:sp>
        <p:nvSpPr>
          <p:cNvPr id="34831" name="TextBox 40"/>
          <p:cNvSpPr txBox="1">
            <a:spLocks noChangeArrowheads="1"/>
          </p:cNvSpPr>
          <p:nvPr/>
        </p:nvSpPr>
        <p:spPr bwMode="auto">
          <a:xfrm rot="-5400000">
            <a:off x="-792163" y="1800225"/>
            <a:ext cx="1800225" cy="35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NET (SW+LW)</a:t>
            </a:r>
          </a:p>
        </p:txBody>
      </p:sp>
      <p:sp>
        <p:nvSpPr>
          <p:cNvPr id="34832" name="TextBox 40"/>
          <p:cNvSpPr txBox="1">
            <a:spLocks noChangeArrowheads="1"/>
          </p:cNvSpPr>
          <p:nvPr/>
        </p:nvSpPr>
        <p:spPr bwMode="auto">
          <a:xfrm rot="-5400000">
            <a:off x="-720725" y="3492500"/>
            <a:ext cx="1657350" cy="35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SW</a:t>
            </a:r>
          </a:p>
        </p:txBody>
      </p:sp>
      <p:sp>
        <p:nvSpPr>
          <p:cNvPr id="34833" name="TextBox 40"/>
          <p:cNvSpPr txBox="1">
            <a:spLocks noChangeArrowheads="1"/>
          </p:cNvSpPr>
          <p:nvPr/>
        </p:nvSpPr>
        <p:spPr bwMode="auto">
          <a:xfrm rot="-5400000">
            <a:off x="-724693" y="5076031"/>
            <a:ext cx="165576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LW</a:t>
            </a: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6911975" y="1116013"/>
            <a:ext cx="233997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Surface </a:t>
            </a:r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</a:rPr>
              <a:t>cooling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(up to 50 W/m</a:t>
            </a:r>
            <a:r>
              <a:rPr lang="en-US" altLang="en-US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Atmospheric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warming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(up to 30 W/m</a:t>
            </a:r>
            <a:r>
              <a:rPr lang="en-US" altLang="en-US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Planetary </a:t>
            </a:r>
            <a:r>
              <a:rPr lang="en-US" altLang="en-US" b="1">
                <a:solidFill>
                  <a:schemeClr val="tx2"/>
                </a:solidFill>
                <a:latin typeface="Times New Roman" panose="02020603050405020304" pitchFamily="18" charset="0"/>
              </a:rPr>
              <a:t>cooling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(up to 18 W/m</a:t>
            </a:r>
            <a:r>
              <a:rPr lang="en-US" altLang="en-US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6911975" y="3203575"/>
            <a:ext cx="23399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Slightly </a:t>
            </a: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higher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SW DREs compared to NET DREs </a:t>
            </a: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6911975" y="4427538"/>
            <a:ext cx="23399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Reverse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LW effects 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of </a:t>
            </a: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lower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magnitude compared to SW ones</a:t>
            </a:r>
          </a:p>
          <a:p>
            <a:pPr algn="just"/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Predominance of </a:t>
            </a:r>
          </a:p>
          <a:p>
            <a:pPr algn="ctr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SW effects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0" y="6227763"/>
            <a:ext cx="8459788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Planetary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warming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and </a:t>
            </a:r>
            <a:r>
              <a:rPr lang="en-US" altLang="en-US" sz="2000" b="1">
                <a:solidFill>
                  <a:schemeClr val="bg2"/>
                </a:solidFill>
                <a:latin typeface="Times New Roman" panose="02020603050405020304" pitchFamily="18" charset="0"/>
              </a:rPr>
              <a:t>cooling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in SDD and MSD, respectively, at noon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Higher albedos across the Sahara desert 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Increase of atmospheric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warming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" name="Oval 2"/>
          <p:cNvSpPr/>
          <p:nvPr/>
        </p:nvSpPr>
        <p:spPr>
          <a:xfrm>
            <a:off x="2916238" y="1979613"/>
            <a:ext cx="287337" cy="287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492500" y="1979613"/>
            <a:ext cx="287338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032250" y="1979613"/>
            <a:ext cx="287338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219700" y="1836738"/>
            <a:ext cx="288925" cy="287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759450" y="1836738"/>
            <a:ext cx="288925" cy="287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6300788" y="1836738"/>
            <a:ext cx="287337" cy="287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3" grpId="0" animBg="1"/>
      <p:bldP spid="23" grpId="0" animBg="1"/>
      <p:bldP spid="24" grpId="0" animBg="1"/>
      <p:bldP spid="25" grpId="0" animBg="1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Temperature at 2 meters:</a:t>
            </a:r>
            <a:b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</a:b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Comparison NMMB – FNL (NSD) 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pic>
        <p:nvPicPr>
          <p:cNvPr id="35843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87450"/>
            <a:ext cx="3492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1187450"/>
            <a:ext cx="3492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8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140200"/>
            <a:ext cx="349250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9"/>
          <p:cNvSpPr txBox="1">
            <a:spLocks noChangeArrowheads="1"/>
          </p:cNvSpPr>
          <p:nvPr/>
        </p:nvSpPr>
        <p:spPr bwMode="auto">
          <a:xfrm>
            <a:off x="539750" y="900113"/>
            <a:ext cx="34925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Dust AOD ≥ 0.1</a:t>
            </a:r>
          </a:p>
        </p:txBody>
      </p:sp>
      <p:sp>
        <p:nvSpPr>
          <p:cNvPr id="35847" name="TextBox 9"/>
          <p:cNvSpPr txBox="1">
            <a:spLocks noChangeArrowheads="1"/>
          </p:cNvSpPr>
          <p:nvPr/>
        </p:nvSpPr>
        <p:spPr bwMode="auto">
          <a:xfrm>
            <a:off x="5111750" y="900113"/>
            <a:ext cx="34925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Dust AOD ≥ 0.5</a:t>
            </a:r>
          </a:p>
        </p:txBody>
      </p:sp>
      <p:sp>
        <p:nvSpPr>
          <p:cNvPr id="35848" name="TextBox 9"/>
          <p:cNvSpPr txBox="1">
            <a:spLocks noChangeArrowheads="1"/>
          </p:cNvSpPr>
          <p:nvPr/>
        </p:nvSpPr>
        <p:spPr bwMode="auto">
          <a:xfrm>
            <a:off x="539750" y="3851275"/>
            <a:ext cx="3492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Dust AOD ≥ 1.0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8388" y="3779838"/>
            <a:ext cx="3959225" cy="39687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 of land grid points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157663" y="4319588"/>
            <a:ext cx="486092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LW effect </a:t>
            </a: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 Improvement of model forecasts during nighttime, for increasing dust AOD threshold, when dust radiative effects are considered (RADON simulation)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157663" y="5759450"/>
            <a:ext cx="4860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SW effect </a:t>
            </a: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 Better performance for the RADOFF simulation at noon 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58888" y="1781175"/>
            <a:ext cx="720725" cy="122396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73288" y="1781175"/>
            <a:ext cx="720725" cy="122396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21025" y="1738313"/>
            <a:ext cx="720725" cy="122396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35650" y="1790700"/>
            <a:ext cx="720725" cy="1277938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62750" y="1749425"/>
            <a:ext cx="719138" cy="128905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696200" y="1749425"/>
            <a:ext cx="720725" cy="122396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279525" y="4716463"/>
            <a:ext cx="720725" cy="134620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174875" y="4611688"/>
            <a:ext cx="720725" cy="152241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079750" y="4735513"/>
            <a:ext cx="720725" cy="122396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23938" y="2081213"/>
            <a:ext cx="261937" cy="32226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947863" y="2089150"/>
            <a:ext cx="261937" cy="32385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881313" y="2101850"/>
            <a:ext cx="261937" cy="32385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600700" y="2116138"/>
            <a:ext cx="260350" cy="32385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6543675" y="2138363"/>
            <a:ext cx="261938" cy="32385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480300" y="2130425"/>
            <a:ext cx="261938" cy="32226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042988" y="5208588"/>
            <a:ext cx="261937" cy="32226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957388" y="5192713"/>
            <a:ext cx="261937" cy="32385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863850" y="5165725"/>
            <a:ext cx="261938" cy="32385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" grpId="0" animBg="1"/>
      <p:bldP spid="3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Optical properties (GOCART and BSC) 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pic>
        <p:nvPicPr>
          <p:cNvPr id="36867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439863"/>
            <a:ext cx="26987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1439863"/>
            <a:ext cx="270033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1439863"/>
            <a:ext cx="270033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3959225"/>
            <a:ext cx="26987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3959225"/>
            <a:ext cx="270033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1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3959225"/>
            <a:ext cx="270033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xtBox 40"/>
          <p:cNvSpPr txBox="1">
            <a:spLocks noChangeArrowheads="1"/>
          </p:cNvSpPr>
          <p:nvPr/>
        </p:nvSpPr>
        <p:spPr bwMode="auto">
          <a:xfrm>
            <a:off x="704850" y="1116013"/>
            <a:ext cx="26987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EXT</a:t>
            </a:r>
          </a:p>
        </p:txBody>
      </p:sp>
      <p:sp>
        <p:nvSpPr>
          <p:cNvPr id="36874" name="TextBox 40"/>
          <p:cNvSpPr txBox="1">
            <a:spLocks noChangeArrowheads="1"/>
          </p:cNvSpPr>
          <p:nvPr/>
        </p:nvSpPr>
        <p:spPr bwMode="auto">
          <a:xfrm>
            <a:off x="3403600" y="1116013"/>
            <a:ext cx="270033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SSA</a:t>
            </a:r>
          </a:p>
        </p:txBody>
      </p:sp>
      <p:sp>
        <p:nvSpPr>
          <p:cNvPr id="36875" name="TextBox 40"/>
          <p:cNvSpPr txBox="1">
            <a:spLocks noChangeArrowheads="1"/>
          </p:cNvSpPr>
          <p:nvPr/>
        </p:nvSpPr>
        <p:spPr bwMode="auto">
          <a:xfrm>
            <a:off x="6103938" y="1116013"/>
            <a:ext cx="270033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ASYM</a:t>
            </a:r>
          </a:p>
        </p:txBody>
      </p:sp>
      <p:sp>
        <p:nvSpPr>
          <p:cNvPr id="36876" name="TextBox 40"/>
          <p:cNvSpPr txBox="1">
            <a:spLocks noChangeArrowheads="1"/>
          </p:cNvSpPr>
          <p:nvPr/>
        </p:nvSpPr>
        <p:spPr bwMode="auto">
          <a:xfrm rot="-5400000">
            <a:off x="-555625" y="2339975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GOCART</a:t>
            </a:r>
          </a:p>
        </p:txBody>
      </p:sp>
      <p:sp>
        <p:nvSpPr>
          <p:cNvPr id="36877" name="TextBox 40"/>
          <p:cNvSpPr txBox="1">
            <a:spLocks noChangeArrowheads="1"/>
          </p:cNvSpPr>
          <p:nvPr/>
        </p:nvSpPr>
        <p:spPr bwMode="auto">
          <a:xfrm rot="-5400000">
            <a:off x="-555625" y="4751388"/>
            <a:ext cx="216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BSC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Temperature vertical profiles:</a:t>
            </a:r>
            <a:b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</a:b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Comparison NMMB – FNL (NSD) 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pic>
        <p:nvPicPr>
          <p:cNvPr id="37891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079500"/>
            <a:ext cx="3238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1079500"/>
            <a:ext cx="3238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3708400"/>
            <a:ext cx="3238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3708400"/>
            <a:ext cx="3238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Box 9"/>
          <p:cNvSpPr txBox="1">
            <a:spLocks noChangeArrowheads="1"/>
          </p:cNvSpPr>
          <p:nvPr/>
        </p:nvSpPr>
        <p:spPr bwMode="auto">
          <a:xfrm>
            <a:off x="666750" y="755650"/>
            <a:ext cx="323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Daytime</a:t>
            </a:r>
          </a:p>
        </p:txBody>
      </p:sp>
      <p:sp>
        <p:nvSpPr>
          <p:cNvPr id="37896" name="TextBox 9"/>
          <p:cNvSpPr txBox="1">
            <a:spLocks noChangeArrowheads="1"/>
          </p:cNvSpPr>
          <p:nvPr/>
        </p:nvSpPr>
        <p:spPr bwMode="auto">
          <a:xfrm>
            <a:off x="5238750" y="755650"/>
            <a:ext cx="323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Nighttime</a:t>
            </a:r>
          </a:p>
        </p:txBody>
      </p:sp>
      <p:sp>
        <p:nvSpPr>
          <p:cNvPr id="37897" name="TextBox 34"/>
          <p:cNvSpPr txBox="1">
            <a:spLocks noChangeArrowheads="1"/>
          </p:cNvSpPr>
          <p:nvPr/>
        </p:nvSpPr>
        <p:spPr bwMode="auto">
          <a:xfrm>
            <a:off x="0" y="2052638"/>
            <a:ext cx="7207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+12H</a:t>
            </a:r>
          </a:p>
        </p:txBody>
      </p:sp>
      <p:sp>
        <p:nvSpPr>
          <p:cNvPr id="37898" name="TextBox 38"/>
          <p:cNvSpPr txBox="1">
            <a:spLocks noChangeArrowheads="1"/>
          </p:cNvSpPr>
          <p:nvPr/>
        </p:nvSpPr>
        <p:spPr bwMode="auto">
          <a:xfrm>
            <a:off x="0" y="4679950"/>
            <a:ext cx="7207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+36H</a:t>
            </a:r>
          </a:p>
        </p:txBody>
      </p:sp>
      <p:sp>
        <p:nvSpPr>
          <p:cNvPr id="37899" name="TextBox 35"/>
          <p:cNvSpPr txBox="1">
            <a:spLocks noChangeArrowheads="1"/>
          </p:cNvSpPr>
          <p:nvPr/>
        </p:nvSpPr>
        <p:spPr bwMode="auto">
          <a:xfrm>
            <a:off x="8423275" y="2052638"/>
            <a:ext cx="7207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+24H</a:t>
            </a:r>
          </a:p>
        </p:txBody>
      </p:sp>
      <p:sp>
        <p:nvSpPr>
          <p:cNvPr id="37900" name="TextBox 39"/>
          <p:cNvSpPr txBox="1">
            <a:spLocks noChangeArrowheads="1"/>
          </p:cNvSpPr>
          <p:nvPr/>
        </p:nvSpPr>
        <p:spPr bwMode="auto">
          <a:xfrm>
            <a:off x="8423275" y="4679950"/>
            <a:ext cx="7207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+48H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11300" y="6372225"/>
            <a:ext cx="6121400" cy="646113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LW effect </a:t>
            </a: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Reduction by 0.2-0.3 </a:t>
            </a:r>
            <a:r>
              <a:rPr lang="en-US" b="1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for the RADON simulation, of the model warm biases during nighttime</a:t>
            </a:r>
          </a:p>
        </p:txBody>
      </p:sp>
      <p:sp>
        <p:nvSpPr>
          <p:cNvPr id="3" name="Oval 2"/>
          <p:cNvSpPr/>
          <p:nvPr/>
        </p:nvSpPr>
        <p:spPr>
          <a:xfrm>
            <a:off x="6011863" y="2654300"/>
            <a:ext cx="1439862" cy="503238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145213" y="5186363"/>
            <a:ext cx="1439862" cy="57626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37904" name="TextBox 15"/>
          <p:cNvSpPr txBox="1">
            <a:spLocks noChangeArrowheads="1"/>
          </p:cNvSpPr>
          <p:nvPr/>
        </p:nvSpPr>
        <p:spPr bwMode="auto">
          <a:xfrm>
            <a:off x="3748088" y="3373438"/>
            <a:ext cx="1908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Dust AOD ≥ 0.5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NMMB elevation and albedo 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pic>
        <p:nvPicPr>
          <p:cNvPr id="3891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77938"/>
            <a:ext cx="4427538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438525"/>
            <a:ext cx="4427537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2 Título"/>
          <p:cNvSpPr>
            <a:spLocks noGrp="1"/>
          </p:cNvSpPr>
          <p:nvPr>
            <p:ph type="title"/>
          </p:nvPr>
        </p:nvSpPr>
        <p:spPr bwMode="auto">
          <a:xfrm>
            <a:off x="396875" y="144463"/>
            <a:ext cx="6191250" cy="696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n-US" b="1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Observational datasets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950" y="989013"/>
            <a:ext cx="8928100" cy="29860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1">
                <a:latin typeface="Times New Roman" panose="02020603050405020304" pitchFamily="18" charset="0"/>
              </a:rPr>
              <a:t>Gridded daily satellite retrievals provided at 1ºx1º spatial resolution (Level 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1">
                <a:latin typeface="Times New Roman" panose="02020603050405020304" pitchFamily="18" charset="0"/>
              </a:rPr>
              <a:t>MODIS – Terra (Mar. 2000 – Feb. 2013), Collection 051 (C051)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>
                <a:latin typeface="Times New Roman" panose="02020603050405020304" pitchFamily="18" charset="0"/>
              </a:rPr>
              <a:t>Aerosol Optical Depth at 550nm (AOD</a:t>
            </a:r>
            <a:r>
              <a:rPr lang="en-US" altLang="en-US" baseline="-25000">
                <a:latin typeface="Times New Roman" panose="02020603050405020304" pitchFamily="18" charset="0"/>
              </a:rPr>
              <a:t>550nm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>
                <a:latin typeface="Times New Roman" panose="02020603050405020304" pitchFamily="18" charset="0"/>
              </a:rPr>
              <a:t>Ångström exponent (land </a:t>
            </a: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 470 – 660nm, sea  550-865nm)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Fine Fraction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Effective radius (over sea)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1">
                <a:latin typeface="Times New Roman" panose="02020603050405020304" pitchFamily="18" charset="0"/>
                <a:sym typeface="Wingdings" panose="05000000000000000000" pitchFamily="2" charset="2"/>
              </a:rPr>
              <a:t>Earth Probe TOMS (2000 – 2004)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Aerosol Index (AI)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1">
                <a:latin typeface="Times New Roman" panose="02020603050405020304" pitchFamily="18" charset="0"/>
                <a:sym typeface="Wingdings" panose="05000000000000000000" pitchFamily="2" charset="2"/>
              </a:rPr>
              <a:t>OMI-Aura (2005 – 2013)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Aerosol Index (AI)</a:t>
            </a:r>
            <a:endParaRPr lang="en-US" alt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7950" y="4264025"/>
            <a:ext cx="8928100" cy="23701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1">
                <a:latin typeface="Times New Roman" panose="02020603050405020304" pitchFamily="18" charset="0"/>
              </a:rPr>
              <a:t>Baseline Surface Radiation Network (BSRN)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>
                <a:latin typeface="Times New Roman" panose="02020603050405020304" pitchFamily="18" charset="0"/>
              </a:rPr>
              <a:t>Downwelling shortwave (SW) and longwave (LW) radiation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Sede Boker (South Israel)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altLang="en-US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1">
                <a:latin typeface="Times New Roman" panose="02020603050405020304" pitchFamily="18" charset="0"/>
                <a:sym typeface="Wingdings" panose="05000000000000000000" pitchFamily="2" charset="2"/>
              </a:rPr>
              <a:t>AERosol RObotic NETwork (AERONET)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Aerosol Optical Depth (AOD) at 550nm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Level 2.0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Sede Boker (South Israel)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04025" y="3527425"/>
            <a:ext cx="2160588" cy="4000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solidFill>
                  <a:schemeClr val="accent1"/>
                </a:solidFill>
                <a:latin typeface="Times New Roman" panose="02020603050405020304" pitchFamily="18" charset="0"/>
              </a:rPr>
              <a:t>Satellite data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04025" y="6191250"/>
            <a:ext cx="2160588" cy="4016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solidFill>
                  <a:schemeClr val="accent1"/>
                </a:solidFill>
                <a:latin typeface="Times New Roman" panose="02020603050405020304" pitchFamily="18" charset="0"/>
              </a:rPr>
              <a:t>Ground data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NMMB/BSC-Dust regional model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1277938"/>
            <a:ext cx="45720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Non-hydrostatic Multiscale Model NMMB (Janjic et al., 2004)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Arakawa B grid (Arakawa and Lamb, 1977)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Vertical hybrid </a:t>
            </a:r>
            <a:r>
              <a:rPr lang="el-GR" altLang="en-US" i="1">
                <a:latin typeface="Times New Roman" panose="02020603050405020304" pitchFamily="18" charset="0"/>
              </a:rPr>
              <a:t>σ</a:t>
            </a:r>
            <a:r>
              <a:rPr lang="el-GR" altLang="en-US">
                <a:latin typeface="Times New Roman" panose="02020603050405020304" pitchFamily="18" charset="0"/>
              </a:rPr>
              <a:t>-</a:t>
            </a:r>
            <a:r>
              <a:rPr lang="en-US" altLang="en-US">
                <a:latin typeface="Times New Roman" panose="02020603050405020304" pitchFamily="18" charset="0"/>
              </a:rPr>
              <a:t>pressure coordinate system (Simmons and Burridge, 1981)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A rotated longitude-latitude coordinated system is used for regional simulations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72000" y="1265238"/>
            <a:ext cx="45720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Radiation: RRTM (Mlawer et al., 1997)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Convection: Betts-Miller-Janjic (BMJ) (Betts, 1986)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Clouds and microphysics: Ferrier (Ferrier et al., 2002)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Turbulence: Mellor-Yamada-Janjic (MYJ) (Janjic, 2001)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Land model: NCEP NOAH (Eck et al., 2003)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572000" y="4140200"/>
            <a:ext cx="47529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Horizontal: 0.25</a:t>
            </a:r>
            <a:r>
              <a:rPr lang="en-US" altLang="en-US" baseline="30000">
                <a:latin typeface="Times New Roman" panose="02020603050405020304" pitchFamily="18" charset="0"/>
              </a:rPr>
              <a:t>o</a:t>
            </a:r>
            <a:r>
              <a:rPr lang="en-US" altLang="en-US">
                <a:latin typeface="Times New Roman" panose="02020603050405020304" pitchFamily="18" charset="0"/>
              </a:rPr>
              <a:t> x 0.25</a:t>
            </a:r>
            <a:r>
              <a:rPr lang="en-US" altLang="en-US" baseline="30000">
                <a:latin typeface="Times New Roman" panose="02020603050405020304" pitchFamily="18" charset="0"/>
              </a:rPr>
              <a:t>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Vertical: 40 </a:t>
            </a:r>
            <a:r>
              <a:rPr lang="el-GR" altLang="en-US" i="1">
                <a:latin typeface="Times New Roman" panose="02020603050405020304" pitchFamily="18" charset="0"/>
              </a:rPr>
              <a:t>σ</a:t>
            </a:r>
            <a:r>
              <a:rPr lang="en-US" altLang="en-US">
                <a:latin typeface="Times New Roman" panose="02020603050405020304" pitchFamily="18" charset="0"/>
              </a:rPr>
              <a:t>-pressure levels up to 50hPa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Initial and 6-hourly boundary conditions: NCEP final analyses (FNL) at 1</a:t>
            </a:r>
            <a:r>
              <a:rPr lang="en-US" altLang="en-US" baseline="30000">
                <a:latin typeface="Times New Roman" panose="02020603050405020304" pitchFamily="18" charset="0"/>
              </a:rPr>
              <a:t>o</a:t>
            </a:r>
            <a:r>
              <a:rPr lang="en-US" altLang="en-US">
                <a:latin typeface="Times New Roman" panose="02020603050405020304" pitchFamily="18" charset="0"/>
              </a:rPr>
              <a:t> x 1</a:t>
            </a:r>
            <a:r>
              <a:rPr lang="en-US" altLang="en-US" baseline="30000">
                <a:latin typeface="Times New Roman" panose="02020603050405020304" pitchFamily="18" charset="0"/>
              </a:rPr>
              <a:t>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Forecast range: 84 hours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Initialization: at 00UTC of the desert dust outbreak day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Forecast outputs: every 3 hours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Spin-up period: 10 days (24h reinitialization)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0" y="4140200"/>
            <a:ext cx="45720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Dust model: Coupled with the NMMB model (Pérez et al., 2011; Haustein et al., 2012)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8 size bins (Tegen and Lacis, 1996; Pérez et al., 2006)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GOCART (Chin et al., 2002) optical properties (extinction efficiency, SSA, g)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Other aerosol types: OC, BC, SS, sulfate (2000-2007) – GOCART climatology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438" y="900113"/>
            <a:ext cx="4429125" cy="4000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features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3438" y="900113"/>
            <a:ext cx="4429125" cy="4000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schemes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438" y="3779838"/>
            <a:ext cx="4429125" cy="4000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Aerosols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79950" y="3779838"/>
            <a:ext cx="4429125" cy="4000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configuration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Simulation (NSD) and satellite (MSD) domains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2525" y="6121400"/>
            <a:ext cx="6838950" cy="72072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NSD: NMMB/BSC-Dust short-term (84 h) forecasts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MSD: Identification of desert dust outbreaks</a:t>
            </a:r>
          </a:p>
        </p:txBody>
      </p:sp>
      <p:pic>
        <p:nvPicPr>
          <p:cNvPr id="1843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885825"/>
            <a:ext cx="7480300" cy="518318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Identification of desert dust (DD) episodes at pixel level (MSD domain)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pic>
        <p:nvPicPr>
          <p:cNvPr id="19459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981075"/>
            <a:ext cx="655637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0113" y="6102350"/>
            <a:ext cx="7343775" cy="4000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of the satellite algorithm in each 1</a:t>
            </a:r>
            <a:r>
              <a:rPr lang="en-US" sz="2000" b="1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1</a:t>
            </a:r>
            <a:r>
              <a:rPr lang="en-US" sz="2000" b="1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grid cell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0113" y="6565900"/>
            <a:ext cx="7343775" cy="4000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 period: 1 March 2000 – 28 February 2013</a:t>
            </a:r>
          </a:p>
        </p:txBody>
      </p:sp>
      <p:sp>
        <p:nvSpPr>
          <p:cNvPr id="19462" name="TextBox 2"/>
          <p:cNvSpPr txBox="1">
            <a:spLocks noChangeArrowheads="1"/>
          </p:cNvSpPr>
          <p:nvPr/>
        </p:nvSpPr>
        <p:spPr bwMode="auto">
          <a:xfrm>
            <a:off x="107950" y="974725"/>
            <a:ext cx="33115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Gkikas et al. (2009; 2013; 2016)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Selection of desert dust outbreaks at regional level (MSD domain)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1277938"/>
            <a:ext cx="9144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Days where at least 30 pixel-level DD episodes (either strong or extreme) have been identified by the satellite algorithm (Gkikas et al., 2012; 2015)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Calculation of the mean regional AOD considering only pixels undergoing a DD episode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Ranking of days based on dust outbreaks’ intensity (MODIS-Terra regional AOD)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20 widespread and intense Mediterranean desert dust outbreaks are analyzed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1038" y="3486150"/>
          <a:ext cx="7781925" cy="2519363"/>
        </p:xfrm>
        <a:graphic>
          <a:graphicData uri="http://schemas.openxmlformats.org/drawingml/2006/table">
            <a:tbl>
              <a:tblPr/>
              <a:tblGrid>
                <a:gridCol w="1854200"/>
                <a:gridCol w="1854200"/>
                <a:gridCol w="1930400"/>
                <a:gridCol w="2143125"/>
              </a:tblGrid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Dust outbreaks</a:t>
                      </a: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Percentage (%)</a:t>
                      </a: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MSD Sector</a:t>
                      </a: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</a:tr>
              <a:tr h="417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Winter</a:t>
                      </a: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25%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Eastern – Central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</a:tr>
              <a:tr h="417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Spring</a:t>
                      </a: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55%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Central – Eastern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E"/>
                    </a:solidFill>
                  </a:tcPr>
                </a:tc>
              </a:tr>
              <a:tr h="417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Summer</a:t>
                      </a: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20%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Western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</a:tr>
              <a:tr h="417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Autumn</a:t>
                      </a: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0%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-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E"/>
                    </a:solidFill>
                  </a:tcPr>
                </a:tc>
              </a:tr>
              <a:tr h="417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20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100%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2525" y="6121400"/>
            <a:ext cx="6838950" cy="70802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DD episodes: 30 (28/7/2005) – 85 (31/7/2001)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Intensity of dust outbreaks: 0.74 (31/7/2001) – 2.96 (2/3/2005)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71775" y="900113"/>
            <a:ext cx="3600450" cy="4000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Selection criteria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71775" y="3024188"/>
            <a:ext cx="3600450" cy="4000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Statistics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Intense dust outbreaks over the broader Mediterranean basin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pic>
        <p:nvPicPr>
          <p:cNvPr id="21507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790950"/>
            <a:ext cx="288131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3790950"/>
            <a:ext cx="2879725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3790950"/>
            <a:ext cx="2879725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366838"/>
            <a:ext cx="2881312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1366838"/>
            <a:ext cx="287972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1366838"/>
            <a:ext cx="287972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40"/>
          <p:cNvSpPr txBox="1">
            <a:spLocks noChangeArrowheads="1"/>
          </p:cNvSpPr>
          <p:nvPr/>
        </p:nvSpPr>
        <p:spPr bwMode="auto">
          <a:xfrm>
            <a:off x="503238" y="1006475"/>
            <a:ext cx="2881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2 August 2012</a:t>
            </a:r>
          </a:p>
        </p:txBody>
      </p:sp>
      <p:sp>
        <p:nvSpPr>
          <p:cNvPr id="21514" name="TextBox 40"/>
          <p:cNvSpPr txBox="1">
            <a:spLocks noChangeArrowheads="1"/>
          </p:cNvSpPr>
          <p:nvPr/>
        </p:nvSpPr>
        <p:spPr bwMode="auto">
          <a:xfrm>
            <a:off x="3384550" y="1006475"/>
            <a:ext cx="287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19 May 2008</a:t>
            </a:r>
          </a:p>
        </p:txBody>
      </p:sp>
      <p:sp>
        <p:nvSpPr>
          <p:cNvPr id="21515" name="TextBox 40"/>
          <p:cNvSpPr txBox="1">
            <a:spLocks noChangeArrowheads="1"/>
          </p:cNvSpPr>
          <p:nvPr/>
        </p:nvSpPr>
        <p:spPr bwMode="auto">
          <a:xfrm>
            <a:off x="6264275" y="1006475"/>
            <a:ext cx="287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2 March 2005</a:t>
            </a:r>
          </a:p>
        </p:txBody>
      </p:sp>
      <p:sp>
        <p:nvSpPr>
          <p:cNvPr id="21516" name="TextBox 40"/>
          <p:cNvSpPr txBox="1">
            <a:spLocks noChangeArrowheads="1"/>
          </p:cNvSpPr>
          <p:nvPr/>
        </p:nvSpPr>
        <p:spPr bwMode="auto">
          <a:xfrm rot="-5400000">
            <a:off x="-648494" y="1799431"/>
            <a:ext cx="1800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MODIS-Terra</a:t>
            </a:r>
          </a:p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(AOD@550)</a:t>
            </a:r>
          </a:p>
        </p:txBody>
      </p:sp>
      <p:sp>
        <p:nvSpPr>
          <p:cNvPr id="21517" name="TextBox 40"/>
          <p:cNvSpPr txBox="1">
            <a:spLocks noChangeArrowheads="1"/>
          </p:cNvSpPr>
          <p:nvPr/>
        </p:nvSpPr>
        <p:spPr bwMode="auto">
          <a:xfrm rot="-5400000">
            <a:off x="-757238" y="4438650"/>
            <a:ext cx="2017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NMMB</a:t>
            </a:r>
          </a:p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(Dust AOD@550)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2525" y="6013450"/>
            <a:ext cx="6838950" cy="70802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NMMB short-term (84 hours) regional simulations initialized at 00 UTC of the desert dust outbreak day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52525" y="3054350"/>
            <a:ext cx="6838950" cy="401638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Satellite observations of the desert dust outbreaks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Direct Radiative Effects (DREs)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521200" y="3389313"/>
          <a:ext cx="1016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3" name="Equation" r:id="rId3" imgW="101556" imgH="241195" progId="Equation.3">
                  <p:embed/>
                </p:oleObj>
              </mc:Choice>
              <mc:Fallback>
                <p:oleObj name="Equation" r:id="rId3" imgW="101556" imgH="241195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3389313"/>
                        <a:ext cx="1016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2627313" y="1295400"/>
          <a:ext cx="38893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4" name="Equation" r:id="rId5" imgW="2057400" imgH="266700" progId="Equation.3">
                  <p:embed/>
                </p:oleObj>
              </mc:Choice>
              <mc:Fallback>
                <p:oleObj name="Equation" r:id="rId5" imgW="2057400" imgH="266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1295400"/>
                        <a:ext cx="3889375" cy="5048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00206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2447925" y="2303463"/>
          <a:ext cx="42481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5" name="Equation" r:id="rId7" imgW="2247900" imgH="266700" progId="Equation.3">
                  <p:embed/>
                </p:oleObj>
              </mc:Choice>
              <mc:Fallback>
                <p:oleObj name="Equation" r:id="rId7" imgW="2247900" imgH="266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7925" y="2303463"/>
                        <a:ext cx="4248150" cy="5048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00206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4" name="Object 6"/>
          <p:cNvGraphicFramePr>
            <a:graphicFrameLocks noChangeAspect="1"/>
          </p:cNvGraphicFramePr>
          <p:nvPr/>
        </p:nvGraphicFramePr>
        <p:xfrm>
          <a:off x="1758950" y="3311525"/>
          <a:ext cx="56245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6" name="Equation" r:id="rId9" imgW="2692400" imgH="241300" progId="Equation.3">
                  <p:embed/>
                </p:oleObj>
              </mc:Choice>
              <mc:Fallback>
                <p:oleObj name="Equation" r:id="rId9" imgW="2692400" imgH="241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8950" y="3311525"/>
                        <a:ext cx="5624513" cy="5048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00206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5" name="Object 7"/>
          <p:cNvGraphicFramePr>
            <a:graphicFrameLocks noChangeAspect="1"/>
          </p:cNvGraphicFramePr>
          <p:nvPr/>
        </p:nvGraphicFramePr>
        <p:xfrm>
          <a:off x="2490788" y="4319588"/>
          <a:ext cx="4160837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" name="Equation" r:id="rId11" imgW="2032000" imgH="228600" progId="Equation.3">
                  <p:embed/>
                </p:oleObj>
              </mc:Choice>
              <mc:Fallback>
                <p:oleObj name="Equation" r:id="rId11" imgW="20320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0788" y="4319588"/>
                        <a:ext cx="4160837" cy="4683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6" name="TextBox 9"/>
          <p:cNvSpPr txBox="1">
            <a:spLocks noChangeArrowheads="1"/>
          </p:cNvSpPr>
          <p:nvPr/>
        </p:nvSpPr>
        <p:spPr bwMode="auto">
          <a:xfrm>
            <a:off x="971550" y="863600"/>
            <a:ext cx="7200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Top of Atmosphere (TOA)</a:t>
            </a:r>
          </a:p>
        </p:txBody>
      </p:sp>
      <p:sp>
        <p:nvSpPr>
          <p:cNvPr id="22537" name="TextBox 15"/>
          <p:cNvSpPr txBox="1">
            <a:spLocks noChangeArrowheads="1"/>
          </p:cNvSpPr>
          <p:nvPr/>
        </p:nvSpPr>
        <p:spPr bwMode="auto">
          <a:xfrm>
            <a:off x="971550" y="1871663"/>
            <a:ext cx="7200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Downwelling radiation at surface (SURF)</a:t>
            </a:r>
          </a:p>
        </p:txBody>
      </p:sp>
      <p:sp>
        <p:nvSpPr>
          <p:cNvPr id="22538" name="TextBox 16"/>
          <p:cNvSpPr txBox="1">
            <a:spLocks noChangeArrowheads="1"/>
          </p:cNvSpPr>
          <p:nvPr/>
        </p:nvSpPr>
        <p:spPr bwMode="auto">
          <a:xfrm>
            <a:off x="971550" y="2879725"/>
            <a:ext cx="7200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Absorbed radiation at surface (NETSURF)</a:t>
            </a:r>
          </a:p>
        </p:txBody>
      </p:sp>
      <p:sp>
        <p:nvSpPr>
          <p:cNvPr id="22539" name="TextBox 17"/>
          <p:cNvSpPr txBox="1">
            <a:spLocks noChangeArrowheads="1"/>
          </p:cNvSpPr>
          <p:nvPr/>
        </p:nvSpPr>
        <p:spPr bwMode="auto">
          <a:xfrm>
            <a:off x="971550" y="3887788"/>
            <a:ext cx="7200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Into the Atmosphere (ATM)</a:t>
            </a:r>
          </a:p>
        </p:txBody>
      </p:sp>
      <p:sp>
        <p:nvSpPr>
          <p:cNvPr id="22540" name="TextBox 10"/>
          <p:cNvSpPr txBox="1">
            <a:spLocks noChangeArrowheads="1"/>
          </p:cNvSpPr>
          <p:nvPr/>
        </p:nvSpPr>
        <p:spPr bwMode="auto">
          <a:xfrm>
            <a:off x="719138" y="5181600"/>
            <a:ext cx="7705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RADON/RADOFF: Activated/deactivated dust-radiation interactions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Shortwave (</a:t>
            </a: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SW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), longwave (</a:t>
            </a: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LW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) and NET (</a:t>
            </a: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SW+LW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) radiation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4970463"/>
            <a:ext cx="9144000" cy="7143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2542" name="TextBox 22"/>
          <p:cNvSpPr txBox="1">
            <a:spLocks noChangeArrowheads="1"/>
          </p:cNvSpPr>
          <p:nvPr/>
        </p:nvSpPr>
        <p:spPr bwMode="auto">
          <a:xfrm>
            <a:off x="0" y="6100763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DREs indicate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warming effect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while </a:t>
            </a:r>
            <a:r>
              <a:rPr lang="en-US" altLang="en-US" sz="2000" b="1">
                <a:solidFill>
                  <a:srgbClr val="0049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DREs indicate </a:t>
            </a:r>
            <a:r>
              <a:rPr lang="en-US" altLang="en-US" sz="2000" b="1">
                <a:solidFill>
                  <a:srgbClr val="0049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effect</a:t>
            </a: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0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BSC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11221</TotalTime>
  <Words>1919</Words>
  <Application>Microsoft Office PowerPoint</Application>
  <PresentationFormat>Custom</PresentationFormat>
  <Paragraphs>304</Paragraphs>
  <Slides>24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ＭＳ Ｐゴシック</vt:lpstr>
      <vt:lpstr>DejaVu Sans</vt:lpstr>
      <vt:lpstr>Calibri</vt:lpstr>
      <vt:lpstr>Times New Roman</vt:lpstr>
      <vt:lpstr>Wingdings</vt:lpstr>
      <vt:lpstr>Office Theme</vt:lpstr>
      <vt:lpstr>Microsoft Equation 3.0</vt:lpstr>
      <vt:lpstr>PowerPoint Presentation</vt:lpstr>
      <vt:lpstr>Introduction – Aim of the study</vt:lpstr>
      <vt:lpstr>Observational datasets</vt:lpstr>
      <vt:lpstr>NMMB/BSC-Dust regional model</vt:lpstr>
      <vt:lpstr>Simulation (NSD) and satellite (MSD) domains</vt:lpstr>
      <vt:lpstr>Identification of desert dust (DD) episodes at pixel level (MSD domain)</vt:lpstr>
      <vt:lpstr>Selection of desert dust outbreaks at regional level (MSD domain)</vt:lpstr>
      <vt:lpstr>Intense dust outbreaks over the broader Mediterranean basin</vt:lpstr>
      <vt:lpstr>Direct Radiative Effects (DREs)</vt:lpstr>
      <vt:lpstr>Instantaneous NET DREs based on NMMB simulations (2nd August 2012)</vt:lpstr>
      <vt:lpstr>Regional DREs under clear sky conditions for the 20 desert dust outbreaks  </vt:lpstr>
      <vt:lpstr>Impact on temperature at 2 meters: 2nd August 2012</vt:lpstr>
      <vt:lpstr>Feedbacks on dust AOD and dust emission (NSD)</vt:lpstr>
      <vt:lpstr>Downwelling SW and LW radiation: Comparison NMMB – BSRN </vt:lpstr>
      <vt:lpstr>Temperature vertical profiles: Comparison NMMB – FNL (NSD) </vt:lpstr>
      <vt:lpstr>Conclusions</vt:lpstr>
      <vt:lpstr>PowerPoint Presentation</vt:lpstr>
      <vt:lpstr>Outline</vt:lpstr>
      <vt:lpstr>NET DREs based on NMMB/BSC-Dust model simulations (2nd August 2012)</vt:lpstr>
      <vt:lpstr>Regional DREs under clear sky conditions </vt:lpstr>
      <vt:lpstr>Temperature at 2 meters: Comparison NMMB – FNL (NSD) </vt:lpstr>
      <vt:lpstr>Optical properties (GOCART and BSC) </vt:lpstr>
      <vt:lpstr>Temperature vertical profiles: Comparison NMMB – FNL (NSD) </vt:lpstr>
      <vt:lpstr>NMMB elevation and albedo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lbermude</dc:creator>
  <cp:lastModifiedBy>Antonis</cp:lastModifiedBy>
  <cp:revision>465</cp:revision>
  <dcterms:modified xsi:type="dcterms:W3CDTF">2016-05-09T16:45:07Z</dcterms:modified>
</cp:coreProperties>
</file>