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256" r:id="rId2"/>
    <p:sldId id="257" r:id="rId3"/>
    <p:sldId id="274" r:id="rId4"/>
    <p:sldId id="258" r:id="rId5"/>
    <p:sldId id="261" r:id="rId6"/>
    <p:sldId id="266" r:id="rId7"/>
    <p:sldId id="265" r:id="rId8"/>
    <p:sldId id="264" r:id="rId9"/>
    <p:sldId id="263" r:id="rId10"/>
    <p:sldId id="262" r:id="rId11"/>
    <p:sldId id="267" r:id="rId12"/>
    <p:sldId id="260" r:id="rId13"/>
    <p:sldId id="259" r:id="rId14"/>
    <p:sldId id="275" r:id="rId15"/>
    <p:sldId id="293" r:id="rId16"/>
    <p:sldId id="294" r:id="rId17"/>
    <p:sldId id="300" r:id="rId18"/>
    <p:sldId id="297" r:id="rId19"/>
    <p:sldId id="298" r:id="rId20"/>
    <p:sldId id="299" r:id="rId21"/>
    <p:sldId id="268" r:id="rId22"/>
    <p:sldId id="288" r:id="rId23"/>
    <p:sldId id="289" r:id="rId24"/>
    <p:sldId id="277" r:id="rId25"/>
    <p:sldId id="270" r:id="rId26"/>
    <p:sldId id="269" r:id="rId27"/>
    <p:sldId id="271" r:id="rId28"/>
    <p:sldId id="291" r:id="rId29"/>
    <p:sldId id="272" r:id="rId30"/>
    <p:sldId id="279" r:id="rId31"/>
    <p:sldId id="281" r:id="rId32"/>
    <p:sldId id="282" r:id="rId33"/>
    <p:sldId id="292" r:id="rId34"/>
    <p:sldId id="284" r:id="rId35"/>
    <p:sldId id="285" r:id="rId36"/>
    <p:sldId id="283" r:id="rId37"/>
    <p:sldId id="278" r:id="rId38"/>
    <p:sldId id="280" r:id="rId39"/>
    <p:sldId id="276" r:id="rId40"/>
    <p:sldId id="273" r:id="rId41"/>
    <p:sldId id="295" r:id="rId42"/>
    <p:sldId id="296" r:id="rId43"/>
    <p:sldId id="286" r:id="rId44"/>
    <p:sldId id="287" r:id="rId45"/>
    <p:sldId id="290" r:id="rId4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8219EC-0C25-42F8-ACAB-9891D741DBA4}">
          <p14:sldIdLst>
            <p14:sldId id="256"/>
            <p14:sldId id="257"/>
            <p14:sldId id="274"/>
            <p14:sldId id="258"/>
            <p14:sldId id="261"/>
            <p14:sldId id="266"/>
            <p14:sldId id="265"/>
            <p14:sldId id="264"/>
            <p14:sldId id="263"/>
            <p14:sldId id="262"/>
            <p14:sldId id="267"/>
            <p14:sldId id="260"/>
            <p14:sldId id="259"/>
            <p14:sldId id="275"/>
            <p14:sldId id="293"/>
            <p14:sldId id="294"/>
            <p14:sldId id="300"/>
            <p14:sldId id="297"/>
            <p14:sldId id="298"/>
            <p14:sldId id="299"/>
            <p14:sldId id="268"/>
            <p14:sldId id="288"/>
            <p14:sldId id="289"/>
            <p14:sldId id="277"/>
            <p14:sldId id="270"/>
            <p14:sldId id="269"/>
            <p14:sldId id="271"/>
            <p14:sldId id="291"/>
            <p14:sldId id="272"/>
            <p14:sldId id="279"/>
            <p14:sldId id="281"/>
            <p14:sldId id="282"/>
            <p14:sldId id="292"/>
            <p14:sldId id="284"/>
            <p14:sldId id="285"/>
            <p14:sldId id="283"/>
            <p14:sldId id="278"/>
            <p14:sldId id="280"/>
            <p14:sldId id="276"/>
            <p14:sldId id="273"/>
            <p14:sldId id="295"/>
            <p14:sldId id="296"/>
            <p14:sldId id="286"/>
            <p14:sldId id="287"/>
            <p14:sldId id="290"/>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510"/>
    <a:srgbClr val="000308"/>
    <a:srgbClr val="004990"/>
    <a:srgbClr val="FF33CC"/>
    <a:srgbClr val="B54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2816" autoAdjust="0"/>
  </p:normalViewPr>
  <p:slideViewPr>
    <p:cSldViewPr>
      <p:cViewPr>
        <p:scale>
          <a:sx n="66" d="100"/>
          <a:sy n="66" d="100"/>
        </p:scale>
        <p:origin x="-1482"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12"/>
    </p:cViewPr>
  </p:sorterViewPr>
  <p:notesViewPr>
    <p:cSldViewPr>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BF4D8E-8FEE-4638-B4DB-EF63DA5419F0}" type="datetimeFigureOut">
              <a:rPr lang="es-ES" smtClean="0"/>
              <a:t>09/02/2015</a:t>
            </a:fld>
            <a:endParaRPr lang="es-E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2A2F53-7943-49BE-8A9A-D20CA0C9A870}" type="slidenum">
              <a:rPr lang="es-ES" smtClean="0"/>
              <a:t>‹#›</a:t>
            </a:fld>
            <a:endParaRPr lang="es-ES"/>
          </a:p>
        </p:txBody>
      </p:sp>
    </p:spTree>
    <p:extLst>
      <p:ext uri="{BB962C8B-B14F-4D97-AF65-F5344CB8AC3E}">
        <p14:creationId xmlns:p14="http://schemas.microsoft.com/office/powerpoint/2010/main" val="2777022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DB71A-CD6A-4A37-8CFD-9BADD0848D77}" type="datetimeFigureOut">
              <a:rPr lang="es-ES" smtClean="0"/>
              <a:t>09/02/2015</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799E72-CB38-4F12-87EF-E621BD195274}" type="slidenum">
              <a:rPr lang="es-ES" smtClean="0"/>
              <a:t>‹#›</a:t>
            </a:fld>
            <a:endParaRPr lang="es-ES"/>
          </a:p>
        </p:txBody>
      </p:sp>
    </p:spTree>
    <p:extLst>
      <p:ext uri="{BB962C8B-B14F-4D97-AF65-F5344CB8AC3E}">
        <p14:creationId xmlns:p14="http://schemas.microsoft.com/office/powerpoint/2010/main" val="2311306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 forecasts – dominated</a:t>
            </a:r>
            <a:r>
              <a:rPr lang="en-US" baseline="0" dirty="0" smtClean="0"/>
              <a:t> by memory of initial state</a:t>
            </a:r>
          </a:p>
          <a:p>
            <a:r>
              <a:rPr lang="en-US" baseline="0" dirty="0" smtClean="0"/>
              <a:t>Climate projections – dominated by external </a:t>
            </a:r>
            <a:r>
              <a:rPr lang="en-US" baseline="0" dirty="0" err="1" smtClean="0"/>
              <a:t>radiative</a:t>
            </a:r>
            <a:r>
              <a:rPr lang="en-US" baseline="0" dirty="0" smtClean="0"/>
              <a:t> </a:t>
            </a:r>
            <a:r>
              <a:rPr lang="en-US" baseline="0" dirty="0" err="1" smtClean="0"/>
              <a:t>forcings</a:t>
            </a:r>
            <a:r>
              <a:rPr lang="en-US" baseline="0" dirty="0" smtClean="0"/>
              <a:t> </a:t>
            </a:r>
          </a:p>
          <a:p>
            <a:r>
              <a:rPr lang="en-US" baseline="0" dirty="0" smtClean="0"/>
              <a:t>Near-term climate predictions : need for good initialization, external </a:t>
            </a:r>
            <a:r>
              <a:rPr lang="en-US" baseline="0" dirty="0" err="1" smtClean="0"/>
              <a:t>forcings</a:t>
            </a:r>
            <a:r>
              <a:rPr lang="en-US" baseline="0" dirty="0" smtClean="0"/>
              <a:t> and models of highest complexity</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a:t>
            </a:fld>
            <a:endParaRPr lang="es-ES"/>
          </a:p>
        </p:txBody>
      </p:sp>
    </p:spTree>
    <p:extLst>
      <p:ext uri="{BB962C8B-B14F-4D97-AF65-F5344CB8AC3E}">
        <p14:creationId xmlns:p14="http://schemas.microsoft.com/office/powerpoint/2010/main" val="945114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There</a:t>
            </a:r>
            <a:r>
              <a:rPr lang="fr-BE" baseline="0" dirty="0" smtClean="0"/>
              <a:t> </a:t>
            </a:r>
            <a:r>
              <a:rPr lang="fr-BE" baseline="0" dirty="0" err="1" smtClean="0"/>
              <a:t>may</a:t>
            </a:r>
            <a:r>
              <a:rPr lang="fr-BE" baseline="0" dirty="0" smtClean="0"/>
              <a:t> </a:t>
            </a:r>
            <a:r>
              <a:rPr lang="fr-BE" baseline="0" dirty="0" err="1" smtClean="0"/>
              <a:t>be</a:t>
            </a:r>
            <a:r>
              <a:rPr lang="fr-BE" baseline="0" dirty="0" smtClean="0"/>
              <a:t> </a:t>
            </a:r>
            <a:r>
              <a:rPr lang="fr-BE" baseline="0" dirty="0" err="1" smtClean="0"/>
              <a:t>several</a:t>
            </a:r>
            <a:r>
              <a:rPr lang="fr-BE" baseline="0" dirty="0" smtClean="0"/>
              <a:t> drawbacks of </a:t>
            </a:r>
            <a:r>
              <a:rPr lang="fr-BE" baseline="0" dirty="0" err="1" smtClean="0"/>
              <a:t>initializing</a:t>
            </a:r>
            <a:r>
              <a:rPr lang="fr-BE" baseline="0" dirty="0" smtClean="0"/>
              <a:t> </a:t>
            </a:r>
            <a:r>
              <a:rPr lang="fr-BE" baseline="0" dirty="0" err="1" smtClean="0"/>
              <a:t>separately</a:t>
            </a:r>
            <a:r>
              <a:rPr lang="fr-BE" baseline="0" dirty="0" smtClean="0"/>
              <a:t> the </a:t>
            </a:r>
            <a:r>
              <a:rPr lang="fr-BE" baseline="0" dirty="0" err="1" smtClean="0"/>
              <a:t>ice</a:t>
            </a:r>
            <a:r>
              <a:rPr lang="fr-BE" baseline="0" dirty="0" smtClean="0"/>
              <a:t> and the </a:t>
            </a:r>
            <a:r>
              <a:rPr lang="fr-BE" baseline="0" dirty="0" err="1" smtClean="0"/>
              <a:t>ocean</a:t>
            </a:r>
            <a:r>
              <a:rPr lang="fr-BE" baseline="0" dirty="0" smtClean="0"/>
              <a:t>, </a:t>
            </a:r>
            <a:r>
              <a:rPr lang="fr-BE" baseline="0" dirty="0" err="1" smtClean="0"/>
              <a:t>namely</a:t>
            </a:r>
            <a:r>
              <a:rPr lang="fr-BE" baseline="0" dirty="0" smtClean="0"/>
              <a:t> </a:t>
            </a:r>
            <a:r>
              <a:rPr lang="fr-BE" baseline="0" dirty="0" err="1" smtClean="0"/>
              <a:t>shocks</a:t>
            </a:r>
            <a:r>
              <a:rPr lang="fr-BE" baseline="0" dirty="0" smtClean="0"/>
              <a:t> </a:t>
            </a:r>
            <a:r>
              <a:rPr lang="fr-BE" baseline="0" dirty="0" err="1" smtClean="0"/>
              <a:t>between</a:t>
            </a:r>
            <a:r>
              <a:rPr lang="fr-BE" baseline="0" dirty="0" smtClean="0"/>
              <a:t> the </a:t>
            </a:r>
            <a:r>
              <a:rPr lang="fr-BE" baseline="0" dirty="0" err="1" smtClean="0"/>
              <a:t>two</a:t>
            </a:r>
            <a:r>
              <a:rPr lang="fr-BE" baseline="0" dirty="0" smtClean="0"/>
              <a:t> components </a:t>
            </a:r>
            <a:r>
              <a:rPr lang="fr-BE" baseline="0" dirty="0" err="1" smtClean="0"/>
              <a:t>at</a:t>
            </a:r>
            <a:r>
              <a:rPr lang="fr-BE" baseline="0" dirty="0" smtClean="0"/>
              <a:t> </a:t>
            </a:r>
            <a:r>
              <a:rPr lang="fr-BE" baseline="0" dirty="0" err="1" smtClean="0"/>
              <a:t>initialization</a:t>
            </a:r>
            <a:r>
              <a:rPr lang="fr-BE" baseline="0" dirty="0" smtClean="0"/>
              <a:t> time. One </a:t>
            </a:r>
            <a:r>
              <a:rPr lang="fr-BE" baseline="0" dirty="0" err="1" smtClean="0"/>
              <a:t>way</a:t>
            </a:r>
            <a:r>
              <a:rPr lang="fr-BE" baseline="0" dirty="0" smtClean="0"/>
              <a:t> to </a:t>
            </a:r>
            <a:r>
              <a:rPr lang="fr-BE" baseline="0" dirty="0" err="1" smtClean="0"/>
              <a:t>overcome</a:t>
            </a:r>
            <a:r>
              <a:rPr lang="fr-BE" baseline="0" dirty="0" smtClean="0"/>
              <a:t> </a:t>
            </a:r>
            <a:r>
              <a:rPr lang="fr-BE" baseline="0" dirty="0" err="1" smtClean="0"/>
              <a:t>this</a:t>
            </a:r>
            <a:r>
              <a:rPr lang="fr-BE" baseline="0" dirty="0" smtClean="0"/>
              <a:t> </a:t>
            </a:r>
            <a:r>
              <a:rPr lang="fr-BE" baseline="0" dirty="0" err="1" smtClean="0"/>
              <a:t>is</a:t>
            </a:r>
            <a:r>
              <a:rPr lang="fr-BE" baseline="0" dirty="0" smtClean="0"/>
              <a:t> to use </a:t>
            </a:r>
            <a:r>
              <a:rPr lang="fr-BE" baseline="0" dirty="0" err="1" smtClean="0"/>
              <a:t>so-called</a:t>
            </a:r>
            <a:r>
              <a:rPr lang="fr-BE" baseline="0" dirty="0" smtClean="0"/>
              <a:t> </a:t>
            </a:r>
            <a:r>
              <a:rPr lang="fr-BE" baseline="0" dirty="0" err="1" smtClean="0"/>
              <a:t>multivariate</a:t>
            </a:r>
            <a:r>
              <a:rPr lang="fr-BE" baseline="0" dirty="0" smtClean="0"/>
              <a:t> data assimilation </a:t>
            </a:r>
            <a:r>
              <a:rPr lang="fr-BE" baseline="0" dirty="0" err="1" smtClean="0"/>
              <a:t>methods</a:t>
            </a:r>
            <a:r>
              <a:rPr lang="fr-BE" baseline="0" dirty="0" smtClean="0"/>
              <a:t>, and the ensemble </a:t>
            </a:r>
            <a:r>
              <a:rPr lang="fr-BE" baseline="0" dirty="0" err="1" smtClean="0"/>
              <a:t>Kalman</a:t>
            </a:r>
            <a:r>
              <a:rPr lang="fr-BE" baseline="0" dirty="0" smtClean="0"/>
              <a:t> </a:t>
            </a:r>
            <a:r>
              <a:rPr lang="fr-BE" baseline="0" dirty="0" err="1" smtClean="0"/>
              <a:t>filter</a:t>
            </a:r>
            <a:r>
              <a:rPr lang="fr-BE" baseline="0" dirty="0" smtClean="0"/>
              <a:t> </a:t>
            </a:r>
            <a:r>
              <a:rPr lang="fr-BE" baseline="0" dirty="0" err="1" smtClean="0"/>
              <a:t>is</a:t>
            </a:r>
            <a:r>
              <a:rPr lang="fr-BE" baseline="0" dirty="0" smtClean="0"/>
              <a:t> one of </a:t>
            </a:r>
            <a:r>
              <a:rPr lang="fr-BE" baseline="0" dirty="0" err="1" smtClean="0"/>
              <a:t>them</a:t>
            </a:r>
            <a:r>
              <a:rPr lang="fr-BE" baseline="0" dirty="0" smtClean="0"/>
              <a:t>. The </a:t>
            </a:r>
            <a:r>
              <a:rPr lang="fr-BE" baseline="0" dirty="0" err="1" smtClean="0"/>
              <a:t>method</a:t>
            </a:r>
            <a:r>
              <a:rPr lang="fr-BE" baseline="0" dirty="0" smtClean="0"/>
              <a:t> </a:t>
            </a:r>
            <a:r>
              <a:rPr lang="fr-BE" baseline="0" dirty="0" err="1" smtClean="0"/>
              <a:t>works</a:t>
            </a:r>
            <a:r>
              <a:rPr lang="fr-BE" baseline="0" dirty="0" smtClean="0"/>
              <a:t> in </a:t>
            </a:r>
            <a:r>
              <a:rPr lang="fr-BE" baseline="0" dirty="0" err="1" smtClean="0"/>
              <a:t>two</a:t>
            </a:r>
            <a:r>
              <a:rPr lang="fr-BE" baseline="0" dirty="0" smtClean="0"/>
              <a:t> </a:t>
            </a:r>
            <a:r>
              <a:rPr lang="fr-BE" baseline="0" dirty="0" err="1" smtClean="0"/>
              <a:t>steps</a:t>
            </a:r>
            <a:r>
              <a:rPr lang="fr-BE" baseline="0" dirty="0" smtClean="0"/>
              <a:t>: first, an ensemble of simulations </a:t>
            </a:r>
            <a:r>
              <a:rPr lang="fr-BE" baseline="0" dirty="0" err="1" smtClean="0"/>
              <a:t>is</a:t>
            </a:r>
            <a:r>
              <a:rPr lang="fr-BE" baseline="0" dirty="0" smtClean="0"/>
              <a:t> </a:t>
            </a:r>
            <a:r>
              <a:rPr lang="fr-BE" baseline="0" dirty="0" err="1" smtClean="0"/>
              <a:t>forwarded</a:t>
            </a:r>
            <a:r>
              <a:rPr lang="fr-BE" baseline="0" dirty="0" smtClean="0"/>
              <a:t> in time </a:t>
            </a:r>
            <a:r>
              <a:rPr lang="fr-BE" baseline="0" dirty="0" err="1" smtClean="0"/>
              <a:t>so</a:t>
            </a:r>
            <a:r>
              <a:rPr lang="fr-BE" baseline="0" dirty="0" smtClean="0"/>
              <a:t> </a:t>
            </a:r>
            <a:r>
              <a:rPr lang="fr-BE" baseline="0" dirty="0" err="1" smtClean="0"/>
              <a:t>that</a:t>
            </a:r>
            <a:r>
              <a:rPr lang="fr-BE" baseline="0" dirty="0" smtClean="0"/>
              <a:t> a structure </a:t>
            </a:r>
            <a:r>
              <a:rPr lang="fr-BE" baseline="0" dirty="0" err="1" smtClean="0"/>
              <a:t>emerges</a:t>
            </a:r>
            <a:r>
              <a:rPr lang="fr-BE" baseline="0" dirty="0" smtClean="0"/>
              <a:t> in the ensemble. For instance, </a:t>
            </a:r>
            <a:r>
              <a:rPr lang="fr-BE" baseline="0" dirty="0" err="1" smtClean="0"/>
              <a:t>members</a:t>
            </a:r>
            <a:r>
              <a:rPr lang="fr-BE" baseline="0" dirty="0" smtClean="0"/>
              <a:t> </a:t>
            </a:r>
            <a:r>
              <a:rPr lang="fr-BE" baseline="0" dirty="0" err="1" smtClean="0"/>
              <a:t>that</a:t>
            </a:r>
            <a:r>
              <a:rPr lang="fr-BE" baseline="0" dirty="0" smtClean="0"/>
              <a:t> </a:t>
            </a:r>
            <a:r>
              <a:rPr lang="fr-BE" baseline="0" dirty="0" err="1" smtClean="0"/>
              <a:t>created</a:t>
            </a:r>
            <a:r>
              <a:rPr lang="fr-BE" baseline="0" dirty="0" smtClean="0"/>
              <a:t> more </a:t>
            </a:r>
            <a:r>
              <a:rPr lang="fr-BE" baseline="0" dirty="0" err="1" smtClean="0"/>
              <a:t>ice</a:t>
            </a:r>
            <a:r>
              <a:rPr lang="fr-BE" baseline="0" dirty="0" smtClean="0"/>
              <a:t> </a:t>
            </a:r>
            <a:r>
              <a:rPr lang="fr-BE" baseline="0" dirty="0" err="1" smtClean="0"/>
              <a:t>than</a:t>
            </a:r>
            <a:r>
              <a:rPr lang="fr-BE" baseline="0" dirty="0" smtClean="0"/>
              <a:t> </a:t>
            </a:r>
            <a:r>
              <a:rPr lang="fr-BE" baseline="0" dirty="0" err="1" smtClean="0"/>
              <a:t>others</a:t>
            </a:r>
            <a:r>
              <a:rPr lang="fr-BE" baseline="0" dirty="0" smtClean="0"/>
              <a:t> </a:t>
            </a:r>
            <a:r>
              <a:rPr lang="fr-BE" baseline="0" dirty="0" err="1" smtClean="0"/>
              <a:t>will</a:t>
            </a:r>
            <a:r>
              <a:rPr lang="fr-BE" baseline="0" dirty="0" smtClean="0"/>
              <a:t> </a:t>
            </a:r>
            <a:r>
              <a:rPr lang="fr-BE" baseline="0" dirty="0" err="1" smtClean="0"/>
              <a:t>naturally</a:t>
            </a:r>
            <a:r>
              <a:rPr lang="fr-BE" baseline="0" dirty="0" smtClean="0"/>
              <a:t> have </a:t>
            </a:r>
            <a:r>
              <a:rPr lang="fr-BE" baseline="0" dirty="0" err="1" smtClean="0"/>
              <a:t>higher</a:t>
            </a:r>
            <a:r>
              <a:rPr lang="fr-BE" baseline="0" dirty="0" smtClean="0"/>
              <a:t> </a:t>
            </a:r>
            <a:r>
              <a:rPr lang="fr-BE" baseline="0" dirty="0" err="1" smtClean="0"/>
              <a:t>salinities</a:t>
            </a:r>
            <a:r>
              <a:rPr lang="fr-BE" baseline="0" dirty="0" smtClean="0"/>
              <a:t>, and </a:t>
            </a:r>
            <a:r>
              <a:rPr lang="fr-BE" baseline="0" dirty="0" err="1" smtClean="0"/>
              <a:t>conversely</a:t>
            </a:r>
            <a:r>
              <a:rPr lang="fr-BE" baseline="0" dirty="0" smtClean="0"/>
              <a:t>. </a:t>
            </a:r>
            <a:r>
              <a:rPr lang="fr-BE" baseline="0" dirty="0" err="1" smtClean="0"/>
              <a:t>At</a:t>
            </a:r>
            <a:r>
              <a:rPr lang="fr-BE" baseline="0" dirty="0" smtClean="0"/>
              <a:t> </a:t>
            </a:r>
            <a:r>
              <a:rPr lang="fr-BE" baseline="0" dirty="0" err="1" smtClean="0"/>
              <a:t>this</a:t>
            </a:r>
            <a:r>
              <a:rPr lang="fr-BE" baseline="0" dirty="0" smtClean="0"/>
              <a:t> stage, an observation </a:t>
            </a:r>
            <a:r>
              <a:rPr lang="fr-BE" baseline="0" dirty="0" err="1" smtClean="0"/>
              <a:t>is</a:t>
            </a:r>
            <a:r>
              <a:rPr lang="fr-BE" baseline="0" dirty="0" smtClean="0"/>
              <a:t> </a:t>
            </a:r>
            <a:r>
              <a:rPr lang="fr-BE" baseline="0" dirty="0" err="1" smtClean="0"/>
              <a:t>injected</a:t>
            </a:r>
            <a:r>
              <a:rPr lang="fr-BE" baseline="0" dirty="0" smtClean="0"/>
              <a:t> in the system. This observation </a:t>
            </a:r>
            <a:r>
              <a:rPr lang="fr-BE" baseline="0" dirty="0" err="1" smtClean="0"/>
              <a:t>may</a:t>
            </a:r>
            <a:r>
              <a:rPr lang="fr-BE" baseline="0" dirty="0" smtClean="0"/>
              <a:t> </a:t>
            </a:r>
            <a:r>
              <a:rPr lang="fr-BE" baseline="0" dirty="0" err="1" smtClean="0"/>
              <a:t>be</a:t>
            </a:r>
            <a:r>
              <a:rPr lang="fr-BE" baseline="0" dirty="0" smtClean="0"/>
              <a:t> </a:t>
            </a:r>
            <a:r>
              <a:rPr lang="fr-BE" baseline="0" dirty="0" err="1" smtClean="0"/>
              <a:t>limited</a:t>
            </a:r>
            <a:r>
              <a:rPr lang="fr-BE" baseline="0" dirty="0" smtClean="0"/>
              <a:t> in </a:t>
            </a:r>
            <a:r>
              <a:rPr lang="fr-BE" baseline="0" dirty="0" err="1" smtClean="0"/>
              <a:t>space</a:t>
            </a:r>
            <a:r>
              <a:rPr lang="fr-BE" baseline="0" dirty="0" smtClean="0"/>
              <a:t> and </a:t>
            </a:r>
            <a:r>
              <a:rPr lang="fr-BE" baseline="0" dirty="0" err="1" smtClean="0"/>
              <a:t>restricted</a:t>
            </a:r>
            <a:r>
              <a:rPr lang="fr-BE" baseline="0" dirty="0" smtClean="0"/>
              <a:t> to one variable, for </a:t>
            </a:r>
            <a:r>
              <a:rPr lang="fr-BE" baseline="0" dirty="0" err="1" smtClean="0"/>
              <a:t>example</a:t>
            </a:r>
            <a:r>
              <a:rPr lang="fr-BE" baseline="0" dirty="0" smtClean="0"/>
              <a:t> </a:t>
            </a:r>
            <a:r>
              <a:rPr lang="fr-BE" baseline="0" dirty="0" err="1" smtClean="0"/>
              <a:t>sea</a:t>
            </a:r>
            <a:r>
              <a:rPr lang="fr-BE" baseline="0" dirty="0" smtClean="0"/>
              <a:t> </a:t>
            </a:r>
            <a:r>
              <a:rPr lang="fr-BE" baseline="0" dirty="0" err="1" smtClean="0"/>
              <a:t>ice</a:t>
            </a:r>
            <a:r>
              <a:rPr lang="fr-BE" baseline="0" dirty="0" smtClean="0"/>
              <a:t> concentration. The second and final </a:t>
            </a:r>
            <a:r>
              <a:rPr lang="fr-BE" baseline="0" dirty="0" err="1" smtClean="0"/>
              <a:t>step</a:t>
            </a:r>
            <a:r>
              <a:rPr lang="fr-BE" baseline="0" dirty="0" smtClean="0"/>
              <a:t> </a:t>
            </a:r>
            <a:r>
              <a:rPr lang="fr-BE" baseline="0" dirty="0" err="1" smtClean="0"/>
              <a:t>is</a:t>
            </a:r>
            <a:r>
              <a:rPr lang="fr-BE" baseline="0" dirty="0" smtClean="0"/>
              <a:t> the « </a:t>
            </a:r>
            <a:r>
              <a:rPr lang="fr-BE" baseline="0" dirty="0" err="1" smtClean="0"/>
              <a:t>analysis</a:t>
            </a:r>
            <a:r>
              <a:rPr lang="fr-BE" baseline="0" dirty="0" smtClean="0"/>
              <a:t> », </a:t>
            </a:r>
            <a:r>
              <a:rPr lang="fr-BE" baseline="0" dirty="0" err="1" smtClean="0"/>
              <a:t>where</a:t>
            </a:r>
            <a:r>
              <a:rPr lang="fr-BE" baseline="0" dirty="0" smtClean="0"/>
              <a:t> not </a:t>
            </a:r>
            <a:r>
              <a:rPr lang="fr-BE" baseline="0" dirty="0" err="1" smtClean="0"/>
              <a:t>only</a:t>
            </a:r>
            <a:r>
              <a:rPr lang="fr-BE" baseline="0" dirty="0" smtClean="0"/>
              <a:t> </a:t>
            </a:r>
            <a:r>
              <a:rPr lang="fr-BE" baseline="0" dirty="0" err="1" smtClean="0"/>
              <a:t>ice</a:t>
            </a:r>
            <a:r>
              <a:rPr lang="fr-BE" baseline="0" dirty="0" smtClean="0"/>
              <a:t> concentration but </a:t>
            </a:r>
            <a:r>
              <a:rPr lang="fr-BE" baseline="0" dirty="0" err="1" smtClean="0"/>
              <a:t>also</a:t>
            </a:r>
            <a:r>
              <a:rPr lang="fr-BE" baseline="0" dirty="0" smtClean="0"/>
              <a:t> </a:t>
            </a:r>
            <a:r>
              <a:rPr lang="fr-BE" baseline="0" dirty="0" err="1" smtClean="0"/>
              <a:t>salinity</a:t>
            </a:r>
            <a:r>
              <a:rPr lang="fr-BE" baseline="0" dirty="0" smtClean="0"/>
              <a:t> </a:t>
            </a:r>
            <a:r>
              <a:rPr lang="fr-BE" baseline="0" dirty="0" err="1" smtClean="0"/>
              <a:t>is</a:t>
            </a:r>
            <a:r>
              <a:rPr lang="fr-BE" baseline="0" dirty="0" smtClean="0"/>
              <a:t> </a:t>
            </a:r>
            <a:r>
              <a:rPr lang="fr-BE" baseline="0" dirty="0" err="1" smtClean="0"/>
              <a:t>updated</a:t>
            </a:r>
            <a:r>
              <a:rPr lang="fr-BE" baseline="0" dirty="0" smtClean="0"/>
              <a:t> in the model, </a:t>
            </a:r>
            <a:r>
              <a:rPr lang="fr-BE" baseline="0" dirty="0" err="1" smtClean="0"/>
              <a:t>based</a:t>
            </a:r>
            <a:r>
              <a:rPr lang="fr-BE" baseline="0" dirty="0" smtClean="0"/>
              <a:t> on the </a:t>
            </a:r>
            <a:r>
              <a:rPr lang="fr-BE" baseline="0" dirty="0" err="1" smtClean="0"/>
              <a:t>relationship</a:t>
            </a:r>
            <a:r>
              <a:rPr lang="fr-BE" baseline="0" dirty="0" smtClean="0"/>
              <a:t> </a:t>
            </a:r>
            <a:r>
              <a:rPr lang="fr-BE" baseline="0" dirty="0" err="1" smtClean="0"/>
              <a:t>between</a:t>
            </a:r>
            <a:r>
              <a:rPr lang="fr-BE" baseline="0" dirty="0" smtClean="0"/>
              <a:t> </a:t>
            </a:r>
            <a:r>
              <a:rPr lang="fr-BE" baseline="0" dirty="0" err="1" smtClean="0"/>
              <a:t>these</a:t>
            </a:r>
            <a:r>
              <a:rPr lang="fr-BE" baseline="0" dirty="0" smtClean="0"/>
              <a:t> </a:t>
            </a:r>
            <a:r>
              <a:rPr lang="fr-BE" baseline="0" dirty="0" err="1" smtClean="0"/>
              <a:t>two</a:t>
            </a:r>
            <a:r>
              <a:rPr lang="fr-BE" baseline="0" dirty="0" smtClean="0"/>
              <a:t> variables. This cycle </a:t>
            </a:r>
            <a:r>
              <a:rPr lang="fr-BE" baseline="0" dirty="0" err="1" smtClean="0"/>
              <a:t>is</a:t>
            </a:r>
            <a:r>
              <a:rPr lang="fr-BE" baseline="0" dirty="0" smtClean="0"/>
              <a:t> </a:t>
            </a:r>
            <a:r>
              <a:rPr lang="fr-BE" baseline="0" dirty="0" err="1" smtClean="0"/>
              <a:t>reproduced</a:t>
            </a:r>
            <a:r>
              <a:rPr lang="fr-BE" baseline="0" dirty="0" smtClean="0"/>
              <a:t> as </a:t>
            </a:r>
            <a:r>
              <a:rPr lang="fr-BE" baseline="0" dirty="0" err="1" smtClean="0"/>
              <a:t>many</a:t>
            </a:r>
            <a:r>
              <a:rPr lang="fr-BE" baseline="0" dirty="0" smtClean="0"/>
              <a:t> times as </a:t>
            </a:r>
            <a:r>
              <a:rPr lang="fr-BE" baseline="0" dirty="0" err="1" smtClean="0"/>
              <a:t>needed</a:t>
            </a:r>
            <a:r>
              <a:rPr lang="fr-BE" baseline="0" dirty="0" smtClean="0"/>
              <a:t>.</a:t>
            </a:r>
            <a:endParaRPr lang="fr-BE" dirty="0" smtClean="0"/>
          </a:p>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18</a:t>
            </a:fld>
            <a:endParaRPr lang="es-ES"/>
          </a:p>
        </p:txBody>
      </p:sp>
    </p:spTree>
    <p:extLst>
      <p:ext uri="{BB962C8B-B14F-4D97-AF65-F5344CB8AC3E}">
        <p14:creationId xmlns:p14="http://schemas.microsoft.com/office/powerpoint/2010/main" val="14446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The ensemble </a:t>
            </a:r>
            <a:r>
              <a:rPr lang="fr-BE" dirty="0" err="1" smtClean="0"/>
              <a:t>Kalman</a:t>
            </a:r>
            <a:r>
              <a:rPr lang="fr-BE" dirty="0" smtClean="0"/>
              <a:t> </a:t>
            </a:r>
            <a:r>
              <a:rPr lang="fr-BE" dirty="0" err="1" smtClean="0"/>
              <a:t>filter</a:t>
            </a:r>
            <a:r>
              <a:rPr lang="fr-BE" dirty="0" smtClean="0"/>
              <a:t> has</a:t>
            </a:r>
            <a:r>
              <a:rPr lang="fr-BE" baseline="0" dirty="0" smtClean="0"/>
              <a:t> been </a:t>
            </a:r>
            <a:r>
              <a:rPr lang="fr-BE" baseline="0" dirty="0" err="1" smtClean="0"/>
              <a:t>used</a:t>
            </a:r>
            <a:r>
              <a:rPr lang="fr-BE" baseline="0" dirty="0" smtClean="0"/>
              <a:t> </a:t>
            </a:r>
            <a:r>
              <a:rPr lang="fr-BE" baseline="0" dirty="0" err="1" smtClean="0"/>
              <a:t>extensively</a:t>
            </a:r>
            <a:r>
              <a:rPr lang="fr-BE" baseline="0" dirty="0" smtClean="0"/>
              <a:t> </a:t>
            </a:r>
            <a:r>
              <a:rPr lang="fr-BE" baseline="0" dirty="0" err="1" smtClean="0"/>
              <a:t>with</a:t>
            </a:r>
            <a:r>
              <a:rPr lang="fr-BE" baseline="0" dirty="0" smtClean="0"/>
              <a:t> the NEMO and LIM </a:t>
            </a:r>
            <a:r>
              <a:rPr lang="fr-BE" baseline="0" dirty="0" err="1" smtClean="0"/>
              <a:t>models</a:t>
            </a:r>
            <a:r>
              <a:rPr lang="fr-BE" baseline="0" dirty="0" smtClean="0"/>
              <a:t>, </a:t>
            </a:r>
            <a:r>
              <a:rPr lang="fr-BE" baseline="0" dirty="0" err="1" smtClean="0"/>
              <a:t>forced</a:t>
            </a:r>
            <a:r>
              <a:rPr lang="fr-BE" baseline="0" dirty="0" smtClean="0"/>
              <a:t> by </a:t>
            </a:r>
            <a:r>
              <a:rPr lang="fr-BE" baseline="0" dirty="0" err="1" smtClean="0"/>
              <a:t>atmospheric</a:t>
            </a:r>
            <a:r>
              <a:rPr lang="fr-BE" baseline="0" dirty="0" smtClean="0"/>
              <a:t> </a:t>
            </a:r>
            <a:r>
              <a:rPr lang="fr-BE" baseline="0" dirty="0" err="1" smtClean="0"/>
              <a:t>reanalysis</a:t>
            </a:r>
            <a:r>
              <a:rPr lang="fr-BE" baseline="0" dirty="0" smtClean="0"/>
              <a:t>, by François Massonnet </a:t>
            </a:r>
            <a:r>
              <a:rPr lang="fr-BE" baseline="0" dirty="0" err="1" smtClean="0"/>
              <a:t>during</a:t>
            </a:r>
            <a:r>
              <a:rPr lang="fr-BE" baseline="0" dirty="0" smtClean="0"/>
              <a:t> </a:t>
            </a:r>
            <a:r>
              <a:rPr lang="fr-BE" baseline="0" dirty="0" err="1" smtClean="0"/>
              <a:t>his</a:t>
            </a:r>
            <a:r>
              <a:rPr lang="fr-BE" baseline="0" dirty="0" smtClean="0"/>
              <a:t> </a:t>
            </a:r>
            <a:r>
              <a:rPr lang="fr-BE" baseline="0" dirty="0" err="1" smtClean="0"/>
              <a:t>thesis</a:t>
            </a:r>
            <a:r>
              <a:rPr lang="fr-BE" baseline="0" dirty="0" smtClean="0"/>
              <a:t>. The figure shows the initial conditions of </a:t>
            </a:r>
            <a:r>
              <a:rPr lang="fr-BE" baseline="0" dirty="0" err="1" smtClean="0"/>
              <a:t>sea</a:t>
            </a:r>
            <a:r>
              <a:rPr lang="fr-BE" baseline="0" dirty="0" smtClean="0"/>
              <a:t> </a:t>
            </a:r>
            <a:r>
              <a:rPr lang="fr-BE" baseline="0" dirty="0" err="1" smtClean="0"/>
              <a:t>ice</a:t>
            </a:r>
            <a:r>
              <a:rPr lang="fr-BE" baseline="0" dirty="0" smtClean="0"/>
              <a:t> </a:t>
            </a:r>
            <a:r>
              <a:rPr lang="fr-BE" baseline="0" dirty="0" err="1" smtClean="0"/>
              <a:t>thickness</a:t>
            </a:r>
            <a:r>
              <a:rPr lang="fr-BE" baseline="0" dirty="0" smtClean="0"/>
              <a:t> (</a:t>
            </a:r>
            <a:r>
              <a:rPr lang="fr-BE" baseline="0" dirty="0" err="1" smtClean="0"/>
              <a:t>left</a:t>
            </a:r>
            <a:r>
              <a:rPr lang="fr-BE" baseline="0" dirty="0" smtClean="0"/>
              <a:t>), and surface </a:t>
            </a:r>
            <a:r>
              <a:rPr lang="fr-BE" baseline="0" dirty="0" err="1" smtClean="0"/>
              <a:t>temperature</a:t>
            </a:r>
            <a:r>
              <a:rPr lang="fr-BE" baseline="0" dirty="0" smtClean="0"/>
              <a:t> (middle) in March 2007 for a </a:t>
            </a:r>
            <a:r>
              <a:rPr lang="fr-BE" baseline="0" dirty="0" err="1" smtClean="0"/>
              <a:t>run</a:t>
            </a:r>
            <a:r>
              <a:rPr lang="fr-BE" baseline="0" dirty="0" smtClean="0"/>
              <a:t> </a:t>
            </a:r>
            <a:r>
              <a:rPr lang="fr-BE" baseline="0" dirty="0" err="1" smtClean="0"/>
              <a:t>without</a:t>
            </a:r>
            <a:r>
              <a:rPr lang="fr-BE" baseline="0" dirty="0" smtClean="0"/>
              <a:t> data assimilation of </a:t>
            </a:r>
            <a:r>
              <a:rPr lang="fr-BE" baseline="0" dirty="0" err="1" smtClean="0"/>
              <a:t>sea</a:t>
            </a:r>
            <a:r>
              <a:rPr lang="fr-BE" baseline="0" dirty="0" smtClean="0"/>
              <a:t> </a:t>
            </a:r>
            <a:r>
              <a:rPr lang="fr-BE" baseline="0" dirty="0" err="1" smtClean="0"/>
              <a:t>ice</a:t>
            </a:r>
            <a:r>
              <a:rPr lang="fr-BE" baseline="0" dirty="0" smtClean="0"/>
              <a:t> concentration (top), and one </a:t>
            </a:r>
            <a:r>
              <a:rPr lang="fr-BE" baseline="0" dirty="0" err="1" smtClean="0"/>
              <a:t>initialized</a:t>
            </a:r>
            <a:r>
              <a:rPr lang="fr-BE" baseline="0" dirty="0" smtClean="0"/>
              <a:t> </a:t>
            </a:r>
            <a:r>
              <a:rPr lang="fr-BE" baseline="0" dirty="0" err="1" smtClean="0"/>
              <a:t>with</a:t>
            </a:r>
            <a:r>
              <a:rPr lang="fr-BE" baseline="0" dirty="0" smtClean="0"/>
              <a:t> the </a:t>
            </a:r>
            <a:r>
              <a:rPr lang="fr-BE" baseline="0" dirty="0" err="1" smtClean="0"/>
              <a:t>EnKF</a:t>
            </a:r>
            <a:r>
              <a:rPr lang="fr-BE" baseline="0" dirty="0" smtClean="0"/>
              <a:t>. It </a:t>
            </a:r>
            <a:r>
              <a:rPr lang="fr-BE" baseline="0" dirty="0" err="1" smtClean="0"/>
              <a:t>is</a:t>
            </a:r>
            <a:r>
              <a:rPr lang="fr-BE" baseline="0" dirty="0" smtClean="0"/>
              <a:t> important to </a:t>
            </a:r>
            <a:r>
              <a:rPr lang="fr-BE" baseline="0" dirty="0" err="1" smtClean="0"/>
              <a:t>remind</a:t>
            </a:r>
            <a:r>
              <a:rPr lang="fr-BE" baseline="0" dirty="0" smtClean="0"/>
              <a:t> </a:t>
            </a:r>
            <a:r>
              <a:rPr lang="fr-BE" baseline="0" dirty="0" err="1" smtClean="0"/>
              <a:t>here</a:t>
            </a:r>
            <a:r>
              <a:rPr lang="fr-BE" baseline="0" dirty="0" smtClean="0"/>
              <a:t> </a:t>
            </a:r>
            <a:r>
              <a:rPr lang="fr-BE" baseline="0" dirty="0" err="1" smtClean="0"/>
              <a:t>that</a:t>
            </a:r>
            <a:r>
              <a:rPr lang="fr-BE" baseline="0" dirty="0" smtClean="0"/>
              <a:t> </a:t>
            </a:r>
            <a:r>
              <a:rPr lang="fr-BE" baseline="0" dirty="0" err="1" smtClean="0"/>
              <a:t>only</a:t>
            </a:r>
            <a:r>
              <a:rPr lang="fr-BE" baseline="0" dirty="0" smtClean="0"/>
              <a:t> observations of </a:t>
            </a:r>
            <a:r>
              <a:rPr lang="fr-BE" baseline="0" dirty="0" err="1" smtClean="0"/>
              <a:t>ice</a:t>
            </a:r>
            <a:r>
              <a:rPr lang="fr-BE" baseline="0" dirty="0" smtClean="0"/>
              <a:t> concentration </a:t>
            </a:r>
            <a:r>
              <a:rPr lang="fr-BE" baseline="0" dirty="0" err="1" smtClean="0"/>
              <a:t>were</a:t>
            </a:r>
            <a:r>
              <a:rPr lang="fr-BE" baseline="0" dirty="0" smtClean="0"/>
              <a:t> </a:t>
            </a:r>
            <a:r>
              <a:rPr lang="fr-BE" baseline="0" dirty="0" err="1" smtClean="0"/>
              <a:t>fed</a:t>
            </a:r>
            <a:r>
              <a:rPr lang="fr-BE" baseline="0" dirty="0" smtClean="0"/>
              <a:t> in the model, but </a:t>
            </a:r>
            <a:r>
              <a:rPr lang="fr-BE" baseline="0" dirty="0" err="1" smtClean="0"/>
              <a:t>that</a:t>
            </a:r>
            <a:r>
              <a:rPr lang="fr-BE" baseline="0" dirty="0" smtClean="0"/>
              <a:t> </a:t>
            </a:r>
            <a:r>
              <a:rPr lang="fr-BE" baseline="0" dirty="0" err="1" smtClean="0"/>
              <a:t>because</a:t>
            </a:r>
            <a:r>
              <a:rPr lang="fr-BE" baseline="0" dirty="0" smtClean="0"/>
              <a:t> of </a:t>
            </a:r>
            <a:r>
              <a:rPr lang="fr-BE" baseline="0" dirty="0" err="1" smtClean="0"/>
              <a:t>its</a:t>
            </a:r>
            <a:r>
              <a:rPr lang="fr-BE" baseline="0" dirty="0" smtClean="0"/>
              <a:t> </a:t>
            </a:r>
            <a:r>
              <a:rPr lang="fr-BE" baseline="0" dirty="0" err="1" smtClean="0"/>
              <a:t>multivariate</a:t>
            </a:r>
            <a:r>
              <a:rPr lang="fr-BE" baseline="0" dirty="0" smtClean="0"/>
              <a:t> structure, the Ensemble </a:t>
            </a:r>
            <a:r>
              <a:rPr lang="fr-BE" baseline="0" dirty="0" err="1" smtClean="0"/>
              <a:t>Kalman</a:t>
            </a:r>
            <a:r>
              <a:rPr lang="fr-BE" baseline="0" dirty="0" smtClean="0"/>
              <a:t> </a:t>
            </a:r>
            <a:r>
              <a:rPr lang="fr-BE" baseline="0" dirty="0" err="1" smtClean="0"/>
              <a:t>filter</a:t>
            </a:r>
            <a:r>
              <a:rPr lang="fr-BE" baseline="0" dirty="0" smtClean="0"/>
              <a:t> </a:t>
            </a:r>
            <a:r>
              <a:rPr lang="fr-BE" baseline="0" dirty="0" err="1" smtClean="0"/>
              <a:t>automatically</a:t>
            </a:r>
            <a:r>
              <a:rPr lang="fr-BE" baseline="0" dirty="0" smtClean="0"/>
              <a:t> updates all </a:t>
            </a:r>
            <a:r>
              <a:rPr lang="fr-BE" baseline="0" dirty="0" err="1" smtClean="0"/>
              <a:t>other</a:t>
            </a:r>
            <a:r>
              <a:rPr lang="fr-BE" baseline="0" dirty="0" smtClean="0"/>
              <a:t> variables (</a:t>
            </a:r>
            <a:r>
              <a:rPr lang="fr-BE" baseline="0" dirty="0" err="1" smtClean="0"/>
              <a:t>here</a:t>
            </a:r>
            <a:r>
              <a:rPr lang="fr-BE" baseline="0" dirty="0" smtClean="0"/>
              <a:t> </a:t>
            </a:r>
            <a:r>
              <a:rPr lang="fr-BE" baseline="0" dirty="0" err="1" smtClean="0"/>
              <a:t>thickness</a:t>
            </a:r>
            <a:r>
              <a:rPr lang="fr-BE" baseline="0" dirty="0" smtClean="0"/>
              <a:t> and </a:t>
            </a:r>
            <a:r>
              <a:rPr lang="fr-BE" baseline="0" dirty="0" err="1" smtClean="0"/>
              <a:t>temperature</a:t>
            </a:r>
            <a:r>
              <a:rPr lang="fr-BE" baseline="0" dirty="0" smtClean="0"/>
              <a:t>). </a:t>
            </a:r>
            <a:r>
              <a:rPr lang="fr-BE" baseline="0" dirty="0" err="1" smtClean="0"/>
              <a:t>Thanks</a:t>
            </a:r>
            <a:r>
              <a:rPr lang="fr-BE" baseline="0" dirty="0" smtClean="0"/>
              <a:t> to the update of </a:t>
            </a:r>
            <a:r>
              <a:rPr lang="fr-BE" baseline="0" dirty="0" err="1" smtClean="0"/>
              <a:t>these</a:t>
            </a:r>
            <a:r>
              <a:rPr lang="fr-BE" baseline="0" dirty="0" smtClean="0"/>
              <a:t> non-</a:t>
            </a:r>
            <a:r>
              <a:rPr lang="fr-BE" baseline="0" dirty="0" err="1" smtClean="0"/>
              <a:t>observed</a:t>
            </a:r>
            <a:r>
              <a:rPr lang="fr-BE" baseline="0" dirty="0" smtClean="0"/>
              <a:t> variables, </a:t>
            </a:r>
            <a:r>
              <a:rPr lang="fr-BE" baseline="0" dirty="0" err="1" smtClean="0"/>
              <a:t>it</a:t>
            </a:r>
            <a:r>
              <a:rPr lang="fr-BE" baseline="0" dirty="0" smtClean="0"/>
              <a:t> </a:t>
            </a:r>
            <a:r>
              <a:rPr lang="fr-BE" baseline="0" dirty="0" err="1" smtClean="0"/>
              <a:t>is</a:t>
            </a:r>
            <a:r>
              <a:rPr lang="fr-BE" baseline="0" dirty="0" smtClean="0"/>
              <a:t> </a:t>
            </a:r>
            <a:r>
              <a:rPr lang="fr-BE" baseline="0" dirty="0" err="1" smtClean="0"/>
              <a:t>still</a:t>
            </a:r>
            <a:r>
              <a:rPr lang="fr-BE" baseline="0" dirty="0" smtClean="0"/>
              <a:t> possible to </a:t>
            </a:r>
            <a:r>
              <a:rPr lang="fr-BE" baseline="0" dirty="0" err="1" smtClean="0"/>
              <a:t>improve</a:t>
            </a:r>
            <a:r>
              <a:rPr lang="fr-BE" baseline="0" dirty="0" smtClean="0"/>
              <a:t> the spatial distribution of </a:t>
            </a:r>
            <a:r>
              <a:rPr lang="fr-BE" baseline="0" dirty="0" err="1" smtClean="0"/>
              <a:t>ice</a:t>
            </a:r>
            <a:r>
              <a:rPr lang="fr-BE" baseline="0" dirty="0" smtClean="0"/>
              <a:t> concentration in the </a:t>
            </a:r>
            <a:r>
              <a:rPr lang="fr-BE" baseline="0" dirty="0" err="1" smtClean="0"/>
              <a:t>next</a:t>
            </a:r>
            <a:r>
              <a:rPr lang="fr-BE" baseline="0" dirty="0" smtClean="0"/>
              <a:t> </a:t>
            </a:r>
            <a:r>
              <a:rPr lang="fr-BE" baseline="0" dirty="0" err="1" smtClean="0"/>
              <a:t>summer</a:t>
            </a:r>
            <a:r>
              <a:rPr lang="fr-BE" baseline="0" dirty="0" smtClean="0"/>
              <a:t>, </a:t>
            </a:r>
            <a:r>
              <a:rPr lang="fr-BE" baseline="0" dirty="0" err="1" smtClean="0"/>
              <a:t>because</a:t>
            </a:r>
            <a:r>
              <a:rPr lang="fr-BE" baseline="0" dirty="0" smtClean="0"/>
              <a:t> </a:t>
            </a:r>
            <a:r>
              <a:rPr lang="fr-BE" baseline="0" dirty="0" err="1" smtClean="0"/>
              <a:t>these</a:t>
            </a:r>
            <a:r>
              <a:rPr lang="fr-BE" baseline="0" dirty="0" smtClean="0"/>
              <a:t> variables </a:t>
            </a:r>
            <a:r>
              <a:rPr lang="fr-BE" baseline="0" dirty="0" err="1" smtClean="0"/>
              <a:t>hold</a:t>
            </a:r>
            <a:r>
              <a:rPr lang="fr-BE" baseline="0" dirty="0" smtClean="0"/>
              <a:t> a memory </a:t>
            </a:r>
            <a:r>
              <a:rPr lang="fr-BE" baseline="0" dirty="0" err="1" smtClean="0"/>
              <a:t>that</a:t>
            </a:r>
            <a:r>
              <a:rPr lang="fr-BE" baseline="0" dirty="0" smtClean="0"/>
              <a:t> </a:t>
            </a:r>
            <a:r>
              <a:rPr lang="fr-BE" baseline="0" dirty="0" err="1" smtClean="0"/>
              <a:t>can</a:t>
            </a:r>
            <a:r>
              <a:rPr lang="fr-BE" baseline="0" dirty="0" smtClean="0"/>
              <a:t> </a:t>
            </a:r>
            <a:r>
              <a:rPr lang="fr-BE" baseline="0" dirty="0" err="1" smtClean="0"/>
              <a:t>reemerge</a:t>
            </a:r>
            <a:r>
              <a:rPr lang="fr-BE" baseline="0" dirty="0" smtClean="0"/>
              <a:t> six </a:t>
            </a:r>
            <a:r>
              <a:rPr lang="fr-BE" baseline="0" dirty="0" err="1" smtClean="0"/>
              <a:t>months</a:t>
            </a:r>
            <a:r>
              <a:rPr lang="fr-BE" baseline="0" dirty="0" smtClean="0"/>
              <a:t> </a:t>
            </a:r>
            <a:r>
              <a:rPr lang="fr-BE" baseline="0" dirty="0" err="1" smtClean="0"/>
              <a:t>later</a:t>
            </a:r>
            <a:r>
              <a:rPr lang="fr-BE"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19</a:t>
            </a:fld>
            <a:endParaRPr lang="es-ES"/>
          </a:p>
        </p:txBody>
      </p:sp>
    </p:spTree>
    <p:extLst>
      <p:ext uri="{BB962C8B-B14F-4D97-AF65-F5344CB8AC3E}">
        <p14:creationId xmlns:p14="http://schemas.microsoft.com/office/powerpoint/2010/main" val="187939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The </a:t>
            </a:r>
            <a:r>
              <a:rPr lang="fr-BE" dirty="0" err="1" smtClean="0"/>
              <a:t>next</a:t>
            </a:r>
            <a:r>
              <a:rPr lang="fr-BE" dirty="0" smtClean="0"/>
              <a:t> </a:t>
            </a:r>
            <a:r>
              <a:rPr lang="fr-BE" dirty="0" err="1" smtClean="0"/>
              <a:t>step</a:t>
            </a:r>
            <a:r>
              <a:rPr lang="fr-BE" dirty="0" smtClean="0"/>
              <a:t> </a:t>
            </a:r>
            <a:r>
              <a:rPr lang="fr-BE" dirty="0" err="1" smtClean="0"/>
              <a:t>is</a:t>
            </a:r>
            <a:r>
              <a:rPr lang="fr-BE" dirty="0" smtClean="0"/>
              <a:t> </a:t>
            </a:r>
            <a:r>
              <a:rPr lang="fr-BE" dirty="0" err="1" smtClean="0"/>
              <a:t>now</a:t>
            </a:r>
            <a:r>
              <a:rPr lang="fr-BE" dirty="0" smtClean="0"/>
              <a:t> to port the </a:t>
            </a:r>
            <a:r>
              <a:rPr lang="fr-BE" dirty="0" err="1" smtClean="0"/>
              <a:t>EnKF</a:t>
            </a:r>
            <a:r>
              <a:rPr lang="fr-BE" dirty="0" smtClean="0"/>
              <a:t> to a </a:t>
            </a:r>
            <a:r>
              <a:rPr lang="fr-BE" dirty="0" err="1" smtClean="0"/>
              <a:t>fully-coupled</a:t>
            </a:r>
            <a:r>
              <a:rPr lang="fr-BE" baseline="0" dirty="0" smtClean="0"/>
              <a:t> system (EC-</a:t>
            </a:r>
            <a:r>
              <a:rPr lang="fr-BE" baseline="0" dirty="0" err="1" smtClean="0"/>
              <a:t>Earth</a:t>
            </a:r>
            <a:r>
              <a:rPr lang="fr-BE" baseline="0" dirty="0" smtClean="0"/>
              <a:t>). But </a:t>
            </a:r>
            <a:r>
              <a:rPr lang="fr-BE" baseline="0" dirty="0" err="1" smtClean="0"/>
              <a:t>when</a:t>
            </a:r>
            <a:r>
              <a:rPr lang="fr-BE" baseline="0" dirty="0" smtClean="0"/>
              <a:t> the model changes, new questions </a:t>
            </a:r>
            <a:r>
              <a:rPr lang="fr-BE" baseline="0" dirty="0" err="1" smtClean="0"/>
              <a:t>emerge</a:t>
            </a:r>
            <a:r>
              <a:rPr lang="fr-BE" baseline="0" dirty="0" smtClean="0"/>
              <a:t>. It </a:t>
            </a:r>
            <a:r>
              <a:rPr lang="fr-BE" baseline="0" dirty="0" err="1" smtClean="0"/>
              <a:t>is</a:t>
            </a:r>
            <a:r>
              <a:rPr lang="fr-BE" baseline="0" dirty="0" smtClean="0"/>
              <a:t> </a:t>
            </a:r>
            <a:r>
              <a:rPr lang="fr-BE" baseline="0" dirty="0" err="1" smtClean="0"/>
              <a:t>uncertain</a:t>
            </a:r>
            <a:r>
              <a:rPr lang="fr-BE" baseline="0" dirty="0" smtClean="0"/>
              <a:t> </a:t>
            </a:r>
            <a:r>
              <a:rPr lang="fr-BE" baseline="0" dirty="0" err="1" smtClean="0"/>
              <a:t>at</a:t>
            </a:r>
            <a:r>
              <a:rPr lang="fr-BE" baseline="0" dirty="0" smtClean="0"/>
              <a:t> </a:t>
            </a:r>
            <a:r>
              <a:rPr lang="fr-BE" baseline="0" dirty="0" err="1" smtClean="0"/>
              <a:t>this</a:t>
            </a:r>
            <a:r>
              <a:rPr lang="fr-BE" baseline="0" dirty="0" smtClean="0"/>
              <a:t> stage how to </a:t>
            </a:r>
            <a:r>
              <a:rPr lang="fr-BE" baseline="0" dirty="0" err="1" smtClean="0"/>
              <a:t>perturb</a:t>
            </a:r>
            <a:r>
              <a:rPr lang="fr-BE" baseline="0" dirty="0" smtClean="0"/>
              <a:t> the model as to </a:t>
            </a:r>
            <a:r>
              <a:rPr lang="fr-BE" baseline="0" dirty="0" err="1" smtClean="0"/>
              <a:t>generate</a:t>
            </a:r>
            <a:r>
              <a:rPr lang="fr-BE" baseline="0" dirty="0" smtClean="0"/>
              <a:t> the </a:t>
            </a:r>
            <a:r>
              <a:rPr lang="fr-BE" baseline="0" dirty="0" err="1" smtClean="0"/>
              <a:t>appropriate</a:t>
            </a:r>
            <a:r>
              <a:rPr lang="fr-BE" baseline="0" dirty="0" smtClean="0"/>
              <a:t> </a:t>
            </a:r>
            <a:r>
              <a:rPr lang="fr-BE" baseline="0" dirty="0" err="1" smtClean="0"/>
              <a:t>error</a:t>
            </a:r>
            <a:r>
              <a:rPr lang="fr-BE" baseline="0" dirty="0" smtClean="0"/>
              <a:t> structure in the </a:t>
            </a:r>
            <a:r>
              <a:rPr lang="fr-BE" baseline="0" dirty="0" err="1" smtClean="0"/>
              <a:t>sea</a:t>
            </a:r>
            <a:r>
              <a:rPr lang="fr-BE" baseline="0" dirty="0" smtClean="0"/>
              <a:t> </a:t>
            </a:r>
            <a:r>
              <a:rPr lang="fr-BE" baseline="0" dirty="0" err="1" smtClean="0"/>
              <a:t>ice</a:t>
            </a:r>
            <a:r>
              <a:rPr lang="fr-BE" baseline="0" dirty="0" smtClean="0"/>
              <a:t> model. In </a:t>
            </a:r>
            <a:r>
              <a:rPr lang="fr-BE" baseline="0" dirty="0" err="1" smtClean="0"/>
              <a:t>fact</a:t>
            </a:r>
            <a:r>
              <a:rPr lang="fr-BE" baseline="0" dirty="0" smtClean="0"/>
              <a:t>, </a:t>
            </a:r>
            <a:r>
              <a:rPr lang="fr-BE" baseline="0" dirty="0" err="1" smtClean="0"/>
              <a:t>perturbing</a:t>
            </a:r>
            <a:r>
              <a:rPr lang="fr-BE" baseline="0" dirty="0" smtClean="0"/>
              <a:t> </a:t>
            </a:r>
            <a:r>
              <a:rPr lang="fr-BE" baseline="0" dirty="0" err="1" smtClean="0"/>
              <a:t>coupled</a:t>
            </a:r>
            <a:r>
              <a:rPr lang="fr-BE" baseline="0" dirty="0" smtClean="0"/>
              <a:t> </a:t>
            </a:r>
            <a:r>
              <a:rPr lang="fr-BE" baseline="0" dirty="0" err="1" smtClean="0"/>
              <a:t>systems</a:t>
            </a:r>
            <a:r>
              <a:rPr lang="fr-BE" baseline="0" dirty="0" smtClean="0"/>
              <a:t> </a:t>
            </a:r>
            <a:r>
              <a:rPr lang="fr-BE" baseline="0" dirty="0" err="1" smtClean="0"/>
              <a:t>is</a:t>
            </a:r>
            <a:r>
              <a:rPr lang="fr-BE" baseline="0" dirty="0" smtClean="0"/>
              <a:t> far </a:t>
            </a:r>
            <a:r>
              <a:rPr lang="fr-BE" baseline="0" dirty="0" err="1" smtClean="0"/>
              <a:t>from</a:t>
            </a:r>
            <a:r>
              <a:rPr lang="fr-BE" baseline="0" dirty="0" smtClean="0"/>
              <a:t> </a:t>
            </a:r>
            <a:r>
              <a:rPr lang="fr-BE" baseline="0" dirty="0" err="1" smtClean="0"/>
              <a:t>clear</a:t>
            </a:r>
            <a:r>
              <a:rPr lang="fr-BE" baseline="0" dirty="0" smtClean="0"/>
              <a:t> </a:t>
            </a:r>
            <a:r>
              <a:rPr lang="fr-BE" baseline="0" dirty="0" err="1" smtClean="0"/>
              <a:t>since</a:t>
            </a:r>
            <a:r>
              <a:rPr lang="fr-BE" baseline="0" dirty="0" smtClean="0"/>
              <a:t> the time </a:t>
            </a:r>
            <a:r>
              <a:rPr lang="fr-BE" baseline="0" dirty="0" err="1" smtClean="0"/>
              <a:t>scales</a:t>
            </a:r>
            <a:r>
              <a:rPr lang="fr-BE" baseline="0" dirty="0" smtClean="0"/>
              <a:t> of the </a:t>
            </a:r>
            <a:r>
              <a:rPr lang="fr-BE" baseline="0" dirty="0" err="1" smtClean="0"/>
              <a:t>ocean</a:t>
            </a:r>
            <a:r>
              <a:rPr lang="fr-BE" baseline="0" dirty="0" smtClean="0"/>
              <a:t> and the </a:t>
            </a:r>
            <a:r>
              <a:rPr lang="fr-BE" baseline="0" dirty="0" err="1" smtClean="0"/>
              <a:t>atmosphere</a:t>
            </a:r>
            <a:r>
              <a:rPr lang="fr-BE" baseline="0" dirty="0" smtClean="0"/>
              <a:t> are </a:t>
            </a:r>
            <a:r>
              <a:rPr lang="fr-BE" baseline="0" dirty="0" err="1" smtClean="0"/>
              <a:t>very</a:t>
            </a:r>
            <a:r>
              <a:rPr lang="fr-BE" baseline="0" dirty="0" smtClean="0"/>
              <a:t> </a:t>
            </a:r>
            <a:r>
              <a:rPr lang="fr-BE" baseline="0" dirty="0" err="1" smtClean="0"/>
              <a:t>different</a:t>
            </a:r>
            <a:r>
              <a:rPr lang="fr-BE" baseline="0" dirty="0" smtClean="0"/>
              <a:t>. </a:t>
            </a:r>
            <a:r>
              <a:rPr lang="fr-BE" baseline="0" dirty="0" err="1" smtClean="0"/>
              <a:t>Another</a:t>
            </a:r>
            <a:r>
              <a:rPr lang="fr-BE" baseline="0" dirty="0" smtClean="0"/>
              <a:t> question </a:t>
            </a:r>
            <a:r>
              <a:rPr lang="fr-BE" baseline="0" dirty="0" err="1" smtClean="0"/>
              <a:t>pertains</a:t>
            </a:r>
            <a:r>
              <a:rPr lang="fr-BE" baseline="0" dirty="0" smtClean="0"/>
              <a:t> to the update phase: </a:t>
            </a:r>
            <a:r>
              <a:rPr lang="fr-BE" baseline="0" dirty="0" err="1" smtClean="0"/>
              <a:t>when</a:t>
            </a:r>
            <a:r>
              <a:rPr lang="fr-BE" baseline="0" dirty="0" smtClean="0"/>
              <a:t> </a:t>
            </a:r>
            <a:r>
              <a:rPr lang="fr-BE" baseline="0" dirty="0" err="1" smtClean="0"/>
              <a:t>ice</a:t>
            </a:r>
            <a:r>
              <a:rPr lang="fr-BE" baseline="0" dirty="0" smtClean="0"/>
              <a:t> concentration </a:t>
            </a:r>
            <a:r>
              <a:rPr lang="fr-BE" baseline="0" dirty="0" err="1" smtClean="0"/>
              <a:t>is</a:t>
            </a:r>
            <a:r>
              <a:rPr lang="fr-BE" baseline="0" dirty="0" smtClean="0"/>
              <a:t> </a:t>
            </a:r>
            <a:r>
              <a:rPr lang="fr-BE" baseline="0" dirty="0" err="1" smtClean="0"/>
              <a:t>updated</a:t>
            </a:r>
            <a:r>
              <a:rPr lang="fr-BE" baseline="0" dirty="0" smtClean="0"/>
              <a:t>, </a:t>
            </a:r>
            <a:r>
              <a:rPr lang="fr-BE" baseline="0" dirty="0" err="1" smtClean="0"/>
              <a:t>should</a:t>
            </a:r>
            <a:r>
              <a:rPr lang="fr-BE" baseline="0" dirty="0" smtClean="0"/>
              <a:t> </a:t>
            </a:r>
            <a:r>
              <a:rPr lang="fr-BE" baseline="0" dirty="0" err="1" smtClean="0"/>
              <a:t>near</a:t>
            </a:r>
            <a:r>
              <a:rPr lang="fr-BE" baseline="0" dirty="0" smtClean="0"/>
              <a:t>-surface air </a:t>
            </a:r>
            <a:r>
              <a:rPr lang="fr-BE" baseline="0" dirty="0" err="1" smtClean="0"/>
              <a:t>temperatures</a:t>
            </a:r>
            <a:r>
              <a:rPr lang="fr-BE" baseline="0" dirty="0" smtClean="0"/>
              <a:t> </a:t>
            </a:r>
            <a:r>
              <a:rPr lang="fr-BE" baseline="0" dirty="0" err="1" smtClean="0"/>
              <a:t>be</a:t>
            </a:r>
            <a:r>
              <a:rPr lang="fr-BE" baseline="0" dirty="0" smtClean="0"/>
              <a:t> </a:t>
            </a:r>
            <a:r>
              <a:rPr lang="fr-BE" baseline="0" dirty="0" err="1" smtClean="0"/>
              <a:t>updated</a:t>
            </a:r>
            <a:r>
              <a:rPr lang="fr-BE" baseline="0" dirty="0" smtClean="0"/>
              <a:t> as </a:t>
            </a:r>
            <a:r>
              <a:rPr lang="fr-BE" baseline="0" dirty="0" err="1" smtClean="0"/>
              <a:t>well</a:t>
            </a:r>
            <a:r>
              <a:rPr lang="fr-BE" baseline="0" dirty="0" smtClean="0"/>
              <a:t>? </a:t>
            </a:r>
            <a:r>
              <a:rPr lang="fr-BE" baseline="0" dirty="0" err="1" smtClean="0"/>
              <a:t>What</a:t>
            </a:r>
            <a:r>
              <a:rPr lang="fr-BE" baseline="0" dirty="0" smtClean="0"/>
              <a:t> about the </a:t>
            </a:r>
            <a:r>
              <a:rPr lang="fr-BE" baseline="0" dirty="0" err="1" smtClean="0"/>
              <a:t>whole</a:t>
            </a:r>
            <a:r>
              <a:rPr lang="fr-BE" baseline="0" dirty="0" smtClean="0"/>
              <a:t> vertical </a:t>
            </a:r>
            <a:r>
              <a:rPr lang="fr-BE" baseline="0" dirty="0" err="1" smtClean="0"/>
              <a:t>column</a:t>
            </a:r>
            <a:r>
              <a:rPr lang="fr-BE" baseline="0" dirty="0" smtClean="0"/>
              <a:t>? </a:t>
            </a:r>
            <a:r>
              <a:rPr lang="fr-BE" baseline="0" dirty="0" err="1" smtClean="0"/>
              <a:t>Finally</a:t>
            </a:r>
            <a:r>
              <a:rPr lang="fr-BE" baseline="0" dirty="0" smtClean="0"/>
              <a:t>, </a:t>
            </a:r>
            <a:r>
              <a:rPr lang="fr-BE" baseline="0" dirty="0" err="1" smtClean="0"/>
              <a:t>it</a:t>
            </a:r>
            <a:r>
              <a:rPr lang="fr-BE" baseline="0" dirty="0" smtClean="0"/>
              <a:t> </a:t>
            </a:r>
            <a:r>
              <a:rPr lang="fr-BE" baseline="0" dirty="0" err="1" smtClean="0"/>
              <a:t>is</a:t>
            </a:r>
            <a:r>
              <a:rPr lang="fr-BE" baseline="0" dirty="0" smtClean="0"/>
              <a:t> </a:t>
            </a:r>
            <a:r>
              <a:rPr lang="fr-BE" baseline="0" dirty="0" err="1" smtClean="0"/>
              <a:t>clear</a:t>
            </a:r>
            <a:r>
              <a:rPr lang="fr-BE" baseline="0" dirty="0" smtClean="0"/>
              <a:t> </a:t>
            </a:r>
            <a:r>
              <a:rPr lang="fr-BE" baseline="0" dirty="0" err="1" smtClean="0"/>
              <a:t>that</a:t>
            </a:r>
            <a:r>
              <a:rPr lang="fr-BE" baseline="0" dirty="0" smtClean="0"/>
              <a:t> </a:t>
            </a:r>
            <a:r>
              <a:rPr lang="fr-BE" baseline="0" dirty="0" err="1" smtClean="0"/>
              <a:t>these</a:t>
            </a:r>
            <a:r>
              <a:rPr lang="fr-BE" baseline="0" dirty="0" smtClean="0"/>
              <a:t> simulations </a:t>
            </a:r>
            <a:r>
              <a:rPr lang="fr-BE" baseline="0" dirty="0" err="1" smtClean="0"/>
              <a:t>will</a:t>
            </a:r>
            <a:r>
              <a:rPr lang="fr-BE" baseline="0" dirty="0" smtClean="0"/>
              <a:t> </a:t>
            </a:r>
            <a:r>
              <a:rPr lang="fr-BE" baseline="0" dirty="0" err="1" smtClean="0"/>
              <a:t>be</a:t>
            </a:r>
            <a:r>
              <a:rPr lang="fr-BE" baseline="0" dirty="0" smtClean="0"/>
              <a:t> </a:t>
            </a:r>
            <a:r>
              <a:rPr lang="fr-BE" baseline="0" dirty="0" err="1" smtClean="0"/>
              <a:t>highly</a:t>
            </a:r>
            <a:r>
              <a:rPr lang="fr-BE" baseline="0" dirty="0" smtClean="0"/>
              <a:t> </a:t>
            </a:r>
            <a:r>
              <a:rPr lang="fr-BE" baseline="0" dirty="0" err="1" smtClean="0"/>
              <a:t>demanding</a:t>
            </a:r>
            <a:r>
              <a:rPr lang="fr-BE" baseline="0" dirty="0" smtClean="0"/>
              <a:t>. So far the </a:t>
            </a:r>
            <a:r>
              <a:rPr lang="fr-BE" baseline="0" dirty="0" err="1" smtClean="0"/>
              <a:t>filter</a:t>
            </a:r>
            <a:r>
              <a:rPr lang="fr-BE" baseline="0" dirty="0" smtClean="0"/>
              <a:t> has been </a:t>
            </a:r>
            <a:r>
              <a:rPr lang="fr-BE" baseline="0" dirty="0" err="1" smtClean="0"/>
              <a:t>run</a:t>
            </a:r>
            <a:r>
              <a:rPr lang="fr-BE" baseline="0" dirty="0" smtClean="0"/>
              <a:t> </a:t>
            </a:r>
            <a:r>
              <a:rPr lang="fr-BE" baseline="0" dirty="0" err="1" smtClean="0"/>
              <a:t>with</a:t>
            </a:r>
            <a:r>
              <a:rPr lang="fr-BE" baseline="0" dirty="0" smtClean="0"/>
              <a:t> 25 </a:t>
            </a:r>
            <a:r>
              <a:rPr lang="fr-BE" baseline="0" dirty="0" err="1" smtClean="0"/>
              <a:t>members</a:t>
            </a:r>
            <a:r>
              <a:rPr lang="fr-BE" baseline="0" dirty="0" smtClean="0"/>
              <a:t>, </a:t>
            </a:r>
            <a:r>
              <a:rPr lang="fr-BE" baseline="0" dirty="0" err="1" smtClean="0"/>
              <a:t>which</a:t>
            </a:r>
            <a:r>
              <a:rPr lang="fr-BE" baseline="0" dirty="0" smtClean="0"/>
              <a:t> </a:t>
            </a:r>
            <a:r>
              <a:rPr lang="fr-BE" baseline="0" dirty="0" err="1" smtClean="0"/>
              <a:t>seems</a:t>
            </a:r>
            <a:r>
              <a:rPr lang="fr-BE" baseline="0" dirty="0" smtClean="0"/>
              <a:t> a lot for </a:t>
            </a:r>
            <a:r>
              <a:rPr lang="fr-BE" baseline="0" dirty="0" err="1" smtClean="0"/>
              <a:t>climate</a:t>
            </a:r>
            <a:r>
              <a:rPr lang="fr-BE" baseline="0" dirty="0" smtClean="0"/>
              <a:t> </a:t>
            </a:r>
            <a:r>
              <a:rPr lang="fr-BE" baseline="0" dirty="0" err="1" smtClean="0"/>
              <a:t>modellers</a:t>
            </a:r>
            <a:r>
              <a:rPr lang="fr-BE" baseline="0" dirty="0" smtClean="0"/>
              <a:t> but </a:t>
            </a:r>
            <a:r>
              <a:rPr lang="fr-BE" baseline="0" dirty="0" err="1" smtClean="0"/>
              <a:t>ridiculous</a:t>
            </a:r>
            <a:r>
              <a:rPr lang="fr-BE" baseline="0" dirty="0" smtClean="0"/>
              <a:t> for data assimilation people. How to </a:t>
            </a:r>
            <a:r>
              <a:rPr lang="fr-BE" baseline="0" dirty="0" err="1" smtClean="0"/>
              <a:t>optimize</a:t>
            </a:r>
            <a:r>
              <a:rPr lang="fr-BE" baseline="0" dirty="0" smtClean="0"/>
              <a:t> the use of </a:t>
            </a:r>
            <a:r>
              <a:rPr lang="fr-BE" baseline="0" dirty="0" err="1" smtClean="0"/>
              <a:t>resources</a:t>
            </a:r>
            <a:r>
              <a:rPr lang="fr-BE" baseline="0" dirty="0" smtClean="0"/>
              <a:t> </a:t>
            </a:r>
            <a:r>
              <a:rPr lang="fr-BE" baseline="0" dirty="0" err="1" smtClean="0"/>
              <a:t>without</a:t>
            </a:r>
            <a:r>
              <a:rPr lang="fr-BE" baseline="0" dirty="0" smtClean="0"/>
              <a:t> </a:t>
            </a:r>
            <a:r>
              <a:rPr lang="fr-BE" baseline="0" dirty="0" err="1" smtClean="0"/>
              <a:t>sacrificing</a:t>
            </a:r>
            <a:r>
              <a:rPr lang="fr-BE" baseline="0" dirty="0" smtClean="0"/>
              <a:t> the </a:t>
            </a:r>
            <a:r>
              <a:rPr lang="fr-BE" baseline="0" dirty="0" err="1" smtClean="0"/>
              <a:t>statistics</a:t>
            </a:r>
            <a:r>
              <a:rPr lang="fr-BE" baseline="0" dirty="0" smtClean="0"/>
              <a:t> of </a:t>
            </a:r>
            <a:r>
              <a:rPr lang="fr-BE" baseline="0" dirty="0" err="1" smtClean="0"/>
              <a:t>our</a:t>
            </a:r>
            <a:r>
              <a:rPr lang="fr-BE" baseline="0" dirty="0" smtClean="0"/>
              <a:t> ensemble </a:t>
            </a:r>
            <a:r>
              <a:rPr lang="fr-BE" baseline="0" dirty="0" err="1" smtClean="0"/>
              <a:t>will</a:t>
            </a:r>
            <a:r>
              <a:rPr lang="fr-BE" baseline="0" dirty="0" smtClean="0"/>
              <a:t> </a:t>
            </a:r>
            <a:r>
              <a:rPr lang="fr-BE" baseline="0" dirty="0" err="1" smtClean="0"/>
              <a:t>be</a:t>
            </a:r>
            <a:r>
              <a:rPr lang="fr-BE" baseline="0" dirty="0" smtClean="0"/>
              <a:t> a </a:t>
            </a:r>
            <a:r>
              <a:rPr lang="fr-BE" baseline="0" dirty="0" err="1" smtClean="0"/>
              <a:t>very</a:t>
            </a:r>
            <a:r>
              <a:rPr lang="fr-BE" baseline="0" dirty="0" smtClean="0"/>
              <a:t> important question to </a:t>
            </a:r>
            <a:r>
              <a:rPr lang="fr-BE" baseline="0" dirty="0" err="1" smtClean="0"/>
              <a:t>address</a:t>
            </a:r>
            <a:r>
              <a:rPr lang="fr-BE"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20</a:t>
            </a:fld>
            <a:endParaRPr lang="es-ES"/>
          </a:p>
        </p:txBody>
      </p:sp>
    </p:spTree>
    <p:extLst>
      <p:ext uri="{BB962C8B-B14F-4D97-AF65-F5344CB8AC3E}">
        <p14:creationId xmlns:p14="http://schemas.microsoft.com/office/powerpoint/2010/main" val="187939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 model biases cause</a:t>
            </a:r>
            <a:r>
              <a:rPr lang="en-US" baseline="0" dirty="0" smtClean="0"/>
              <a:t> c</a:t>
            </a:r>
            <a:r>
              <a:rPr lang="en-US" dirty="0" smtClean="0"/>
              <a:t>limate</a:t>
            </a:r>
            <a:r>
              <a:rPr lang="en-US" baseline="0" dirty="0" smtClean="0"/>
              <a:t> drift of predictions initialized from observations and makes it compulsory to apply a-posteriori bias correction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21</a:t>
            </a:fld>
            <a:endParaRPr lang="es-ES"/>
          </a:p>
        </p:txBody>
      </p:sp>
    </p:spTree>
    <p:extLst>
      <p:ext uri="{BB962C8B-B14F-4D97-AF65-F5344CB8AC3E}">
        <p14:creationId xmlns:p14="http://schemas.microsoft.com/office/powerpoint/2010/main" val="3036342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a:t>
            </a:r>
            <a:r>
              <a:rPr lang="en-US" baseline="0" dirty="0" smtClean="0"/>
              <a:t> of the impact of the two methods on the variable distributions</a:t>
            </a:r>
          </a:p>
          <a:p>
            <a:r>
              <a:rPr lang="en-US" baseline="0" dirty="0" smtClean="0"/>
              <a:t>Per-pair  = replacement of the average of all forecasts (different start dates) by the observed equivalent – simple translation of the distributions</a:t>
            </a:r>
            <a:endParaRPr lang="en-US" dirty="0" smtClean="0"/>
          </a:p>
          <a:p>
            <a:r>
              <a:rPr lang="en-US" dirty="0" smtClean="0"/>
              <a:t>Percentile</a:t>
            </a:r>
            <a:r>
              <a:rPr lang="en-US" baseline="0" dirty="0" smtClean="0"/>
              <a:t> matching = Replacing the forecast value by the observed value that corresponds to the same </a:t>
            </a:r>
            <a:r>
              <a:rPr lang="en-US" baseline="0" dirty="0" err="1" smtClean="0"/>
              <a:t>quantile</a:t>
            </a:r>
            <a:r>
              <a:rPr lang="en-US" baseline="0" dirty="0" smtClean="0"/>
              <a:t> of the observed </a:t>
            </a:r>
            <a:r>
              <a:rPr lang="en-US" baseline="0" dirty="0" err="1" smtClean="0"/>
              <a:t>pdf</a:t>
            </a:r>
            <a:r>
              <a:rPr lang="en-US" baseline="0" dirty="0" smtClean="0"/>
              <a:t> as the </a:t>
            </a:r>
            <a:r>
              <a:rPr lang="en-US" baseline="0" dirty="0" err="1" smtClean="0"/>
              <a:t>quantile</a:t>
            </a:r>
            <a:r>
              <a:rPr lang="en-US" baseline="0" dirty="0" smtClean="0"/>
              <a:t> corresponding to the forecast value in the model </a:t>
            </a:r>
            <a:r>
              <a:rPr lang="en-US" baseline="0" dirty="0" err="1" smtClean="0"/>
              <a:t>pdf</a:t>
            </a:r>
            <a:r>
              <a:rPr lang="en-US" baseline="0" dirty="0" smtClean="0"/>
              <a:t> – close match of the observed and model </a:t>
            </a:r>
            <a:r>
              <a:rPr lang="en-US" baseline="0" dirty="0" err="1" smtClean="0"/>
              <a:t>pdf</a:t>
            </a:r>
            <a:r>
              <a:rPr lang="en-US" baseline="0" dirty="0" smtClean="0"/>
              <a:t> after correction – differences correspond to sampling errors</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22</a:t>
            </a:fld>
            <a:endParaRPr lang="es-ES"/>
          </a:p>
        </p:txBody>
      </p:sp>
    </p:spTree>
    <p:extLst>
      <p:ext uri="{BB962C8B-B14F-4D97-AF65-F5344CB8AC3E}">
        <p14:creationId xmlns:p14="http://schemas.microsoft.com/office/powerpoint/2010/main" val="1458872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Predictions of winds over the wind farms</a:t>
            </a:r>
            <a:r>
              <a:rPr lang="en-US" baseline="0" dirty="0" smtClean="0"/>
              <a:t> indicated in the map. In the figures, one grey point per wind farm + one big point for ensemble-mean, black = </a:t>
            </a:r>
            <a:r>
              <a:rPr lang="en-US" baseline="0" dirty="0" err="1" smtClean="0"/>
              <a:t>obs</a:t>
            </a:r>
            <a:r>
              <a:rPr lang="en-US" baseline="0" dirty="0" smtClean="0"/>
              <a:t>, 2013 prediction : % of data in each </a:t>
            </a:r>
            <a:r>
              <a:rPr lang="en-US" baseline="0" dirty="0" err="1" smtClean="0"/>
              <a:t>tercile</a:t>
            </a:r>
            <a:r>
              <a:rPr lang="en-US" baseline="0" dirty="0" smtClean="0"/>
              <a:t>. Correlation lower after bias correction but more robust estimate of the skill anyway</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23</a:t>
            </a:fld>
            <a:endParaRPr lang="es-ES"/>
          </a:p>
        </p:txBody>
      </p:sp>
    </p:spTree>
    <p:extLst>
      <p:ext uri="{BB962C8B-B14F-4D97-AF65-F5344CB8AC3E}">
        <p14:creationId xmlns:p14="http://schemas.microsoft.com/office/powerpoint/2010/main" val="190356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Per-pair</a:t>
            </a:r>
            <a:r>
              <a:rPr lang="en-US" baseline="0" dirty="0" smtClean="0"/>
              <a:t>  = replacement of the average of all the forecasts for the various </a:t>
            </a:r>
            <a:r>
              <a:rPr lang="en-US" baseline="0" dirty="0" err="1" smtClean="0"/>
              <a:t>startdates</a:t>
            </a:r>
            <a:r>
              <a:rPr lang="en-US" baseline="0" dirty="0" smtClean="0"/>
              <a:t> by their observed equivalent – assumes the climate prediction drift does not depend on the climate conditions which is not true </a:t>
            </a:r>
          </a:p>
          <a:p>
            <a:r>
              <a:rPr lang="en-US" baseline="0" dirty="0" smtClean="0"/>
              <a:t>Trend = Replacement of the model linear trend at each forecast time by its observed equivalent – accounts for the dependence of the climate prediction drift on long-term climate change</a:t>
            </a:r>
          </a:p>
          <a:p>
            <a:r>
              <a:rPr lang="en-US" baseline="0" dirty="0" smtClean="0"/>
              <a:t>IC = Replacement of the regression at each forecast time on the IC by their observed equivalent – accounts also for the dependence of the climate prediction drift on the observed climate state at the </a:t>
            </a:r>
            <a:r>
              <a:rPr lang="en-US" baseline="0" dirty="0" err="1" smtClean="0"/>
              <a:t>initialisation</a:t>
            </a:r>
            <a:r>
              <a:rPr lang="en-US" baseline="0" dirty="0" smtClean="0"/>
              <a:t> date</a:t>
            </a:r>
          </a:p>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24</a:t>
            </a:fld>
            <a:endParaRPr lang="es-ES"/>
          </a:p>
        </p:txBody>
      </p:sp>
    </p:spTree>
    <p:extLst>
      <p:ext uri="{BB962C8B-B14F-4D97-AF65-F5344CB8AC3E}">
        <p14:creationId xmlns:p14="http://schemas.microsoft.com/office/powerpoint/2010/main" val="113150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Bias correction challenges</a:t>
            </a:r>
            <a:r>
              <a:rPr lang="en-US" baseline="0" dirty="0" smtClean="0"/>
              <a:t> could be solved if AI allowed to capture the observed variability</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25</a:t>
            </a:fld>
            <a:endParaRPr lang="es-ES"/>
          </a:p>
        </p:txBody>
      </p:sp>
    </p:spTree>
    <p:extLst>
      <p:ext uri="{BB962C8B-B14F-4D97-AF65-F5344CB8AC3E}">
        <p14:creationId xmlns:p14="http://schemas.microsoft.com/office/powerpoint/2010/main" val="1489169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 to reproduce</a:t>
            </a:r>
            <a:r>
              <a:rPr lang="en-US" baseline="0" dirty="0" smtClean="0"/>
              <a:t> better the observed climate variability when the model is initialized in its biased world with observed anomalies </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26</a:t>
            </a:fld>
            <a:endParaRPr lang="es-ES"/>
          </a:p>
        </p:txBody>
      </p:sp>
    </p:spTree>
    <p:extLst>
      <p:ext uri="{BB962C8B-B14F-4D97-AF65-F5344CB8AC3E}">
        <p14:creationId xmlns:p14="http://schemas.microsoft.com/office/powerpoint/2010/main" val="272745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OSI-AI</a:t>
            </a:r>
            <a:r>
              <a:rPr lang="en-US" baseline="0" dirty="0" smtClean="0"/>
              <a:t> : corrections to ocean and sea ice at the interface to make sure SST is at freezing point when there is sea ice, that there is no negative sea ice concentration or thickness …</a:t>
            </a:r>
          </a:p>
          <a:p>
            <a:r>
              <a:rPr lang="en-US" sz="1200" dirty="0" smtClean="0">
                <a:solidFill>
                  <a:schemeClr val="accent1">
                    <a:lumMod val="50000"/>
                  </a:schemeClr>
                </a:solidFill>
                <a:latin typeface="Arial" charset="0"/>
              </a:rPr>
              <a:t>rho-OSI-</a:t>
            </a:r>
            <a:r>
              <a:rPr lang="en-US" sz="1200" dirty="0" err="1" smtClean="0">
                <a:solidFill>
                  <a:schemeClr val="accent1">
                    <a:lumMod val="50000"/>
                  </a:schemeClr>
                </a:solidFill>
                <a:latin typeface="Arial" charset="0"/>
              </a:rPr>
              <a:t>wAI</a:t>
            </a:r>
            <a:r>
              <a:rPr lang="en-US" sz="1200" dirty="0" smtClean="0">
                <a:solidFill>
                  <a:schemeClr val="accent1">
                    <a:lumMod val="50000"/>
                  </a:schemeClr>
                </a:solidFill>
                <a:latin typeface="Arial" charset="0"/>
              </a:rPr>
              <a:t> : weight</a:t>
            </a:r>
            <a:r>
              <a:rPr lang="en-US" sz="1200" baseline="0" dirty="0" smtClean="0">
                <a:solidFill>
                  <a:schemeClr val="accent1">
                    <a:lumMod val="50000"/>
                  </a:schemeClr>
                </a:solidFill>
                <a:latin typeface="Arial" charset="0"/>
              </a:rPr>
              <a:t> of the observed anomaly by the ratio between the model and observed standard deviations + (T,S) in the ocean restarts that are used in the non-linear density equation to obtain the density in the model -&gt; (T, rho) computed as model </a:t>
            </a:r>
            <a:r>
              <a:rPr lang="en-US" sz="1200" baseline="0" dirty="0" err="1" smtClean="0">
                <a:solidFill>
                  <a:schemeClr val="accent1">
                    <a:lumMod val="50000"/>
                  </a:schemeClr>
                </a:solidFill>
                <a:latin typeface="Arial" charset="0"/>
              </a:rPr>
              <a:t>clim</a:t>
            </a:r>
            <a:r>
              <a:rPr lang="en-US" sz="1200" baseline="0" dirty="0" smtClean="0">
                <a:solidFill>
                  <a:schemeClr val="accent1">
                    <a:lumMod val="50000"/>
                  </a:schemeClr>
                </a:solidFill>
                <a:latin typeface="Arial" charset="0"/>
              </a:rPr>
              <a:t> + observed anomaly then inversion of the density equation to obtain (T,S) for the restarts</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27</a:t>
            </a:fld>
            <a:endParaRPr lang="es-ES"/>
          </a:p>
        </p:txBody>
      </p:sp>
    </p:spTree>
    <p:extLst>
      <p:ext uri="{BB962C8B-B14F-4D97-AF65-F5344CB8AC3E}">
        <p14:creationId xmlns:p14="http://schemas.microsoft.com/office/powerpoint/2010/main" val="417310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Efforts</a:t>
            </a:r>
            <a:r>
              <a:rPr lang="en-US" baseline="0" dirty="0" smtClean="0"/>
              <a:t> targeted on ocean, sea ice and land </a:t>
            </a:r>
            <a:r>
              <a:rPr lang="en-US" baseline="0" dirty="0" err="1" smtClean="0"/>
              <a:t>initialisation</a:t>
            </a:r>
            <a:r>
              <a:rPr lang="en-US" baseline="0" dirty="0" smtClean="0"/>
              <a:t>, specification of </a:t>
            </a:r>
            <a:r>
              <a:rPr lang="en-US" baseline="0" dirty="0" err="1" smtClean="0"/>
              <a:t>radiative</a:t>
            </a:r>
            <a:r>
              <a:rPr lang="en-US" baseline="0" dirty="0" smtClean="0"/>
              <a:t> </a:t>
            </a:r>
            <a:r>
              <a:rPr lang="en-US" baseline="0" dirty="0" err="1" smtClean="0"/>
              <a:t>forcings</a:t>
            </a:r>
            <a:r>
              <a:rPr lang="en-US" baseline="0" dirty="0" smtClean="0"/>
              <a:t> and model improvements</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a:t>
            </a:fld>
            <a:endParaRPr lang="es-ES"/>
          </a:p>
        </p:txBody>
      </p:sp>
    </p:spTree>
    <p:extLst>
      <p:ext uri="{BB962C8B-B14F-4D97-AF65-F5344CB8AC3E}">
        <p14:creationId xmlns:p14="http://schemas.microsoft.com/office/powerpoint/2010/main" val="881874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a:t>
            </a:r>
            <a:r>
              <a:rPr lang="en-US" baseline="0" dirty="0" smtClean="0"/>
              <a:t> improvement of FFI over NOINI and OSI-AI over FFI</a:t>
            </a:r>
            <a:endParaRPr lang="en-US" dirty="0" smtClean="0"/>
          </a:p>
          <a:p>
            <a:r>
              <a:rPr lang="en-US" dirty="0" smtClean="0"/>
              <a:t>Better skill in AMO and PDO the first year, SIA the</a:t>
            </a:r>
            <a:r>
              <a:rPr lang="en-US" baseline="0" dirty="0" smtClean="0"/>
              <a:t> first 2 years, SIV the first 3 years with the most advanced AI technique</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28</a:t>
            </a:fld>
            <a:endParaRPr lang="es-ES"/>
          </a:p>
        </p:txBody>
      </p:sp>
    </p:spTree>
    <p:extLst>
      <p:ext uri="{BB962C8B-B14F-4D97-AF65-F5344CB8AC3E}">
        <p14:creationId xmlns:p14="http://schemas.microsoft.com/office/powerpoint/2010/main" val="491236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skill FFI in the</a:t>
            </a:r>
            <a:r>
              <a:rPr lang="en-US" baseline="0" dirty="0" smtClean="0"/>
              <a:t> ENSO region because AI does not respect the location of the model variability patterns which can be different from the observed variability patterns, better NOINI skill in the Southern Oceans but few observations there for robust initialization and forecast skill assessment, </a:t>
            </a:r>
          </a:p>
          <a:p>
            <a:r>
              <a:rPr lang="en-US" baseline="0" dirty="0" smtClean="0"/>
              <a:t>Best skill in OSI-AI over large regions and even larger regions with rho-OSI-AI, the most advanced AI technique</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29</a:t>
            </a:fld>
            <a:endParaRPr lang="es-ES"/>
          </a:p>
        </p:txBody>
      </p:sp>
    </p:spTree>
    <p:extLst>
      <p:ext uri="{BB962C8B-B14F-4D97-AF65-F5344CB8AC3E}">
        <p14:creationId xmlns:p14="http://schemas.microsoft.com/office/powerpoint/2010/main" val="3685653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SPPT = Stochastic</a:t>
            </a:r>
            <a:r>
              <a:rPr lang="en-US" baseline="0" dirty="0" smtClean="0"/>
              <a:t> perturbations to the physical variables applied as tendencies to their equations (temperature).</a:t>
            </a:r>
            <a:endParaRPr lang="en-US" dirty="0" smtClean="0"/>
          </a:p>
          <a:p>
            <a:r>
              <a:rPr lang="en-US" dirty="0" smtClean="0"/>
              <a:t>Bias</a:t>
            </a:r>
            <a:r>
              <a:rPr lang="en-US" baseline="0" dirty="0" smtClean="0"/>
              <a:t> in a control ensemble on the left, absolute reduction of the bias on the right. Substantial reduction of the bias over the warm pool</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30</a:t>
            </a:fld>
            <a:endParaRPr lang="es-ES"/>
          </a:p>
        </p:txBody>
      </p:sp>
    </p:spTree>
    <p:extLst>
      <p:ext uri="{BB962C8B-B14F-4D97-AF65-F5344CB8AC3E}">
        <p14:creationId xmlns:p14="http://schemas.microsoft.com/office/powerpoint/2010/main" val="784611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Independent forecasts are joined by a</a:t>
            </a:r>
            <a:r>
              <a:rPr lang="en-US" baseline="0" dirty="0" smtClean="0"/>
              <a:t> continuous line here for the predictions !!!</a:t>
            </a:r>
            <a:endParaRPr lang="en-US" dirty="0" smtClean="0"/>
          </a:p>
          <a:p>
            <a:r>
              <a:rPr lang="en-US" dirty="0" smtClean="0"/>
              <a:t>Initialization allows</a:t>
            </a:r>
            <a:r>
              <a:rPr lang="en-US" baseline="0" dirty="0" smtClean="0"/>
              <a:t> for better capturing long-term trend which is corrected in the initial conditions and for better capturing part of the superimposed </a:t>
            </a:r>
            <a:r>
              <a:rPr lang="en-US" baseline="0" dirty="0" err="1" smtClean="0"/>
              <a:t>interannual</a:t>
            </a:r>
            <a:r>
              <a:rPr lang="en-US" baseline="0" dirty="0" smtClean="0"/>
              <a:t> variability</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31</a:t>
            </a:fld>
            <a:endParaRPr lang="es-ES"/>
          </a:p>
        </p:txBody>
      </p:sp>
    </p:spTree>
    <p:extLst>
      <p:ext uri="{BB962C8B-B14F-4D97-AF65-F5344CB8AC3E}">
        <p14:creationId xmlns:p14="http://schemas.microsoft.com/office/powerpoint/2010/main" val="28063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Substantial reduction in near-surface temperature RMSE in the northern high latitudes when using realistic</a:t>
            </a:r>
            <a:r>
              <a:rPr lang="en-US" baseline="0" dirty="0" smtClean="0"/>
              <a:t> sea ice initialization for the winter following Nov </a:t>
            </a:r>
            <a:r>
              <a:rPr lang="en-US" baseline="0" dirty="0" err="1" smtClean="0"/>
              <a:t>initialisation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32</a:t>
            </a:fld>
            <a:endParaRPr lang="es-ES"/>
          </a:p>
        </p:txBody>
      </p:sp>
    </p:spTree>
    <p:extLst>
      <p:ext uri="{BB962C8B-B14F-4D97-AF65-F5344CB8AC3E}">
        <p14:creationId xmlns:p14="http://schemas.microsoft.com/office/powerpoint/2010/main" val="108496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Improved</a:t>
            </a:r>
            <a:r>
              <a:rPr lang="en-US" baseline="0" dirty="0" smtClean="0"/>
              <a:t> NAO skill with sea ice initialization on top </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33</a:t>
            </a:fld>
            <a:endParaRPr lang="es-ES"/>
          </a:p>
        </p:txBody>
      </p:sp>
    </p:spTree>
    <p:extLst>
      <p:ext uri="{BB962C8B-B14F-4D97-AF65-F5344CB8AC3E}">
        <p14:creationId xmlns:p14="http://schemas.microsoft.com/office/powerpoint/2010/main" val="4278453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a:t>
            </a:r>
            <a:r>
              <a:rPr lang="en-US" baseline="0" dirty="0" smtClean="0"/>
              <a:t> T2m skill in northern central </a:t>
            </a:r>
            <a:r>
              <a:rPr lang="en-US" baseline="0" dirty="0" err="1" smtClean="0"/>
              <a:t>europe</a:t>
            </a:r>
            <a:r>
              <a:rPr lang="en-US" baseline="0" dirty="0" smtClean="0"/>
              <a:t> with </a:t>
            </a:r>
            <a:r>
              <a:rPr lang="en-US" baseline="0" dirty="0" err="1" smtClean="0"/>
              <a:t>clim</a:t>
            </a:r>
            <a:r>
              <a:rPr lang="en-US" baseline="0" dirty="0" smtClean="0"/>
              <a:t>  improved with </a:t>
            </a:r>
            <a:r>
              <a:rPr lang="en-US" baseline="0" dirty="0" err="1" smtClean="0"/>
              <a:t>initialisation</a:t>
            </a:r>
            <a:endParaRPr lang="en-US" baseline="0" dirty="0" smtClean="0"/>
          </a:p>
          <a:p>
            <a:r>
              <a:rPr lang="en-US" baseline="0" dirty="0" smtClean="0"/>
              <a:t>Low P skill in northern and eastern </a:t>
            </a:r>
            <a:r>
              <a:rPr lang="en-US" baseline="0" dirty="0" err="1" smtClean="0"/>
              <a:t>europe</a:t>
            </a:r>
            <a:r>
              <a:rPr lang="en-US" baseline="0" dirty="0" smtClean="0"/>
              <a:t> with </a:t>
            </a:r>
            <a:r>
              <a:rPr lang="en-US" baseline="0" dirty="0" err="1" smtClean="0"/>
              <a:t>clim</a:t>
            </a:r>
            <a:r>
              <a:rPr lang="en-US" baseline="0" dirty="0" smtClean="0"/>
              <a:t> improved with </a:t>
            </a:r>
            <a:r>
              <a:rPr lang="en-US" baseline="0" dirty="0" err="1" smtClean="0"/>
              <a:t>initialisation</a:t>
            </a:r>
            <a:endParaRPr lang="en-US" baseline="0" dirty="0" smtClean="0"/>
          </a:p>
        </p:txBody>
      </p:sp>
      <p:sp>
        <p:nvSpPr>
          <p:cNvPr id="4" name="Slide Number Placeholder 3"/>
          <p:cNvSpPr>
            <a:spLocks noGrp="1"/>
          </p:cNvSpPr>
          <p:nvPr>
            <p:ph type="sldNum" sz="quarter" idx="10"/>
          </p:nvPr>
        </p:nvSpPr>
        <p:spPr/>
        <p:txBody>
          <a:bodyPr/>
          <a:lstStyle/>
          <a:p>
            <a:fld id="{90799E72-CB38-4F12-87EF-E621BD195274}" type="slidenum">
              <a:rPr lang="es-ES" smtClean="0"/>
              <a:t>34</a:t>
            </a:fld>
            <a:endParaRPr lang="es-ES"/>
          </a:p>
        </p:txBody>
      </p:sp>
    </p:spTree>
    <p:extLst>
      <p:ext uri="{BB962C8B-B14F-4D97-AF65-F5344CB8AC3E}">
        <p14:creationId xmlns:p14="http://schemas.microsoft.com/office/powerpoint/2010/main" val="2129769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Summer precipitation better captured with </a:t>
            </a:r>
            <a:r>
              <a:rPr lang="en-US" dirty="0" err="1" smtClean="0"/>
              <a:t>initialisation</a:t>
            </a:r>
            <a:r>
              <a:rPr lang="en-US" baseline="0" dirty="0" smtClean="0"/>
              <a:t> for the 2003 and 2010 case studies</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35</a:t>
            </a:fld>
            <a:endParaRPr lang="es-ES"/>
          </a:p>
        </p:txBody>
      </p:sp>
    </p:spTree>
    <p:extLst>
      <p:ext uri="{BB962C8B-B14F-4D97-AF65-F5344CB8AC3E}">
        <p14:creationId xmlns:p14="http://schemas.microsoft.com/office/powerpoint/2010/main" val="2208651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Substantially</a:t>
            </a:r>
            <a:r>
              <a:rPr lang="en-US" baseline="0" dirty="0" smtClean="0"/>
              <a:t> reduced cold summer bias with higher resolution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36</a:t>
            </a:fld>
            <a:endParaRPr lang="es-ES"/>
          </a:p>
        </p:txBody>
      </p:sp>
    </p:spTree>
    <p:extLst>
      <p:ext uri="{BB962C8B-B14F-4D97-AF65-F5344CB8AC3E}">
        <p14:creationId xmlns:p14="http://schemas.microsoft.com/office/powerpoint/2010/main" val="2855750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Improved</a:t>
            </a:r>
            <a:r>
              <a:rPr lang="en-US" baseline="0" dirty="0" smtClean="0"/>
              <a:t> NAO prediction skill with higher resolution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37</a:t>
            </a:fld>
            <a:endParaRPr lang="es-ES"/>
          </a:p>
        </p:txBody>
      </p:sp>
    </p:spTree>
    <p:extLst>
      <p:ext uri="{BB962C8B-B14F-4D97-AF65-F5344CB8AC3E}">
        <p14:creationId xmlns:p14="http://schemas.microsoft.com/office/powerpoint/2010/main" val="337715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of CMIP5 protocol</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4</a:t>
            </a:fld>
            <a:endParaRPr lang="es-ES"/>
          </a:p>
        </p:txBody>
      </p:sp>
    </p:spTree>
    <p:extLst>
      <p:ext uri="{BB962C8B-B14F-4D97-AF65-F5344CB8AC3E}">
        <p14:creationId xmlns:p14="http://schemas.microsoft.com/office/powerpoint/2010/main" val="2347853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CMIP5 multi-model</a:t>
            </a:r>
            <a:r>
              <a:rPr lang="en-US" baseline="0" dirty="0" smtClean="0"/>
              <a:t> ensemble mean prediction (black) substantially better than EC-Earth prediction (red and orange) and than CMIP5  ensemble mean historical simulation (blue) </a:t>
            </a:r>
            <a:r>
              <a:rPr lang="en-US" baseline="0" dirty="0" smtClean="0"/>
              <a:t>or persistence (green) but </a:t>
            </a:r>
            <a:r>
              <a:rPr lang="en-US" baseline="0" dirty="0" smtClean="0"/>
              <a:t>even EC-Earth </a:t>
            </a:r>
            <a:r>
              <a:rPr lang="en-US" baseline="0" dirty="0" smtClean="0"/>
              <a:t>only initialized is </a:t>
            </a:r>
            <a:r>
              <a:rPr lang="en-US" baseline="0" dirty="0" smtClean="0"/>
              <a:t>better than CMIP5 historical </a:t>
            </a:r>
            <a:r>
              <a:rPr lang="en-US" baseline="0" dirty="0" smtClean="0"/>
              <a:t>simulation</a:t>
            </a:r>
          </a:p>
          <a:p>
            <a:r>
              <a:rPr lang="en-US" baseline="0" dirty="0" smtClean="0"/>
              <a:t>Not shown: skill at predicting  mean hurricane wind-related damage over the US for a 5-year horizon + skill at predicting a variable called accumulated cyclone energy, which scales with the wind-related damage, over that region.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38</a:t>
            </a:fld>
            <a:endParaRPr lang="es-ES"/>
          </a:p>
        </p:txBody>
      </p:sp>
    </p:spTree>
    <p:extLst>
      <p:ext uri="{BB962C8B-B14F-4D97-AF65-F5344CB8AC3E}">
        <p14:creationId xmlns:p14="http://schemas.microsoft.com/office/powerpoint/2010/main" val="3776995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Pall &gt; </a:t>
            </a:r>
            <a:r>
              <a:rPr lang="en-US" dirty="0" err="1" smtClean="0"/>
              <a:t>Pnat</a:t>
            </a:r>
            <a:r>
              <a:rPr lang="en-US" baseline="0" dirty="0" smtClean="0"/>
              <a:t> (anthropogenic contribution), FAR &lt;0</a:t>
            </a:r>
            <a:endParaRPr lang="en-US" dirty="0" smtClean="0"/>
          </a:p>
          <a:p>
            <a:r>
              <a:rPr lang="en-US" dirty="0" smtClean="0"/>
              <a:t>If Pall &lt;</a:t>
            </a:r>
            <a:r>
              <a:rPr lang="en-US" baseline="0" dirty="0" smtClean="0"/>
              <a:t> </a:t>
            </a:r>
            <a:r>
              <a:rPr lang="en-US" baseline="0" dirty="0" err="1" smtClean="0"/>
              <a:t>Pnat</a:t>
            </a:r>
            <a:r>
              <a:rPr lang="en-US" baseline="0" dirty="0" smtClean="0"/>
              <a:t> (anthropogenic risk reduction), FAR&gt;0</a:t>
            </a:r>
            <a:endParaRPr lang="en-US" dirty="0" smtClean="0"/>
          </a:p>
          <a:p>
            <a:r>
              <a:rPr lang="en-US" dirty="0" smtClean="0"/>
              <a:t>Positive FAR for dr</a:t>
            </a:r>
            <a:r>
              <a:rPr lang="en-US" baseline="0" dirty="0" smtClean="0"/>
              <a:t>y events – Negative one for wet events</a:t>
            </a:r>
          </a:p>
          <a:p>
            <a:r>
              <a:rPr lang="en-US" baseline="0" dirty="0" smtClean="0"/>
              <a:t>Inconsistency formula – figure – conclusion on the right side of the slide </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39</a:t>
            </a:fld>
            <a:endParaRPr lang="es-ES"/>
          </a:p>
        </p:txBody>
      </p:sp>
    </p:spTree>
    <p:extLst>
      <p:ext uri="{BB962C8B-B14F-4D97-AF65-F5344CB8AC3E}">
        <p14:creationId xmlns:p14="http://schemas.microsoft.com/office/powerpoint/2010/main" val="359694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Decadal climate predictions run with EC-Earth 2.3 within the CMIP5 project capture</a:t>
            </a:r>
            <a:r>
              <a:rPr lang="en-US" baseline="0" dirty="0" smtClean="0"/>
              <a:t> the hiatus until 5 years ahead in terms of anomaly as shown here but also in terms of tendency along the forecast (not shown), i.e. in terms of mechanism leading to the hiatus.</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40</a:t>
            </a:fld>
            <a:endParaRPr lang="es-ES"/>
          </a:p>
        </p:txBody>
      </p:sp>
    </p:spTree>
    <p:extLst>
      <p:ext uri="{BB962C8B-B14F-4D97-AF65-F5344CB8AC3E}">
        <p14:creationId xmlns:p14="http://schemas.microsoft.com/office/powerpoint/2010/main" val="2303986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Initialization from observations (red better than blue) allows</a:t>
            </a:r>
            <a:r>
              <a:rPr lang="en-US" baseline="0" dirty="0" smtClean="0"/>
              <a:t> to capture the plateau in terms of anomaly as shown here but also in terms of tendency along the forecasts (not shown)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41</a:t>
            </a:fld>
            <a:endParaRPr lang="es-ES"/>
          </a:p>
        </p:txBody>
      </p:sp>
    </p:spTree>
    <p:extLst>
      <p:ext uri="{BB962C8B-B14F-4D97-AF65-F5344CB8AC3E}">
        <p14:creationId xmlns:p14="http://schemas.microsoft.com/office/powerpoint/2010/main" val="2345244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Analysis of the heat budget in EC-Earth2.3</a:t>
            </a:r>
            <a:r>
              <a:rPr lang="en-US" baseline="0" dirty="0" smtClean="0"/>
              <a:t> decadal predictions : where does the excess energy stored due to GHG go in the climate system ? In the top 800m of the ocean below the mixed layer, mainly in the Tropics and North Atlantic as shown here.</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42</a:t>
            </a:fld>
            <a:endParaRPr lang="es-ES"/>
          </a:p>
        </p:txBody>
      </p:sp>
    </p:spTree>
    <p:extLst>
      <p:ext uri="{BB962C8B-B14F-4D97-AF65-F5344CB8AC3E}">
        <p14:creationId xmlns:p14="http://schemas.microsoft.com/office/powerpoint/2010/main" val="2136167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a:t>
            </a:r>
            <a:r>
              <a:rPr lang="en-US" baseline="0" dirty="0" smtClean="0"/>
              <a:t> initiative by WMO toward climate services development – one of the key objective of our team</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43</a:t>
            </a:fld>
            <a:endParaRPr lang="es-ES"/>
          </a:p>
        </p:txBody>
      </p:sp>
    </p:spTree>
    <p:extLst>
      <p:ext uri="{BB962C8B-B14F-4D97-AF65-F5344CB8AC3E}">
        <p14:creationId xmlns:p14="http://schemas.microsoft.com/office/powerpoint/2010/main" val="1058387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seasonal</a:t>
            </a:r>
            <a:r>
              <a:rPr lang="en-US" baseline="0" dirty="0" smtClean="0"/>
              <a:t> forecast of 10-meter wind speed for wind energy production planning</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44</a:t>
            </a:fld>
            <a:endParaRPr lang="es-ES"/>
          </a:p>
        </p:txBody>
      </p:sp>
    </p:spTree>
    <p:extLst>
      <p:ext uri="{BB962C8B-B14F-4D97-AF65-F5344CB8AC3E}">
        <p14:creationId xmlns:p14="http://schemas.microsoft.com/office/powerpoint/2010/main" val="1936148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45</a:t>
            </a:fld>
            <a:endParaRPr lang="es-ES"/>
          </a:p>
        </p:txBody>
      </p:sp>
    </p:spTree>
    <p:extLst>
      <p:ext uri="{BB962C8B-B14F-4D97-AF65-F5344CB8AC3E}">
        <p14:creationId xmlns:p14="http://schemas.microsoft.com/office/powerpoint/2010/main" val="144276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5</a:t>
            </a:fld>
            <a:endParaRPr lang="es-ES"/>
          </a:p>
        </p:txBody>
      </p:sp>
    </p:spTree>
    <p:extLst>
      <p:ext uri="{BB962C8B-B14F-4D97-AF65-F5344CB8AC3E}">
        <p14:creationId xmlns:p14="http://schemas.microsoft.com/office/powerpoint/2010/main" val="178465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skill in the Atlantic : ocean </a:t>
            </a:r>
            <a:r>
              <a:rPr lang="en-US" dirty="0" err="1" smtClean="0"/>
              <a:t>thermohaline</a:t>
            </a:r>
            <a:r>
              <a:rPr lang="en-US" baseline="0" dirty="0" smtClean="0"/>
              <a:t> circulation, Worst skill in the Pacific : </a:t>
            </a:r>
            <a:r>
              <a:rPr lang="en-US" baseline="0" dirty="0" err="1" smtClean="0"/>
              <a:t>Pb</a:t>
            </a:r>
            <a:r>
              <a:rPr lang="en-US" baseline="0" dirty="0" smtClean="0"/>
              <a:t> with turbulent ocean mixing</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12</a:t>
            </a:fld>
            <a:endParaRPr lang="es-ES"/>
          </a:p>
        </p:txBody>
      </p:sp>
    </p:spTree>
    <p:extLst>
      <p:ext uri="{BB962C8B-B14F-4D97-AF65-F5344CB8AC3E}">
        <p14:creationId xmlns:p14="http://schemas.microsoft.com/office/powerpoint/2010/main" val="828023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skill in the Tropical</a:t>
            </a:r>
            <a:r>
              <a:rPr lang="en-US" baseline="0" dirty="0" smtClean="0"/>
              <a:t> Pacific : ENSO</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13</a:t>
            </a:fld>
            <a:endParaRPr lang="es-ES"/>
          </a:p>
        </p:txBody>
      </p:sp>
    </p:spTree>
    <p:extLst>
      <p:ext uri="{BB962C8B-B14F-4D97-AF65-F5344CB8AC3E}">
        <p14:creationId xmlns:p14="http://schemas.microsoft.com/office/powerpoint/2010/main" val="1735220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of the ocean-sea ice component of EC-Earth, forcing with ERA40/</a:t>
            </a:r>
            <a:r>
              <a:rPr lang="en-US" baseline="0" dirty="0" err="1" smtClean="0"/>
              <a:t>ERAint</a:t>
            </a:r>
            <a:r>
              <a:rPr lang="en-US" baseline="0" dirty="0" smtClean="0"/>
              <a:t> which are used to initialize the atmospheric component of EC-Earth (DFS4.3 is ERA40 corrected by observations), nudging toward ORAS4 which is used to initialize the ocean component of EC-Earth, atmospheric and oceanic perturbations to generate 5 members and sample uncertainty on initial sea ice conditions</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15</a:t>
            </a:fld>
            <a:endParaRPr lang="es-ES"/>
          </a:p>
        </p:txBody>
      </p:sp>
    </p:spTree>
    <p:extLst>
      <p:ext uri="{BB962C8B-B14F-4D97-AF65-F5344CB8AC3E}">
        <p14:creationId xmlns:p14="http://schemas.microsoft.com/office/powerpoint/2010/main" val="14484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IceSat</a:t>
            </a:r>
            <a:r>
              <a:rPr lang="en-US" baseline="0" dirty="0" smtClean="0"/>
              <a:t> = satellite observations of sea ice thickness available only from 2003 to 2007, reasonable agreement of mean state, also in terms of variability (not shown)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16</a:t>
            </a:fld>
            <a:endParaRPr lang="es-ES"/>
          </a:p>
        </p:txBody>
      </p:sp>
    </p:spTree>
    <p:extLst>
      <p:ext uri="{BB962C8B-B14F-4D97-AF65-F5344CB8AC3E}">
        <p14:creationId xmlns:p14="http://schemas.microsoft.com/office/powerpoint/2010/main" val="2635746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Clustering methods gather snapshots/fields</a:t>
            </a:r>
            <a:r>
              <a:rPr lang="en-US" baseline="0" dirty="0" smtClean="0"/>
              <a:t> in groups by minimizing the variance intra-group and maximizing the variance inter-groups. 3 modes of sea ice variability obtained for each season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17</a:t>
            </a:fld>
            <a:endParaRPr lang="es-ES"/>
          </a:p>
        </p:txBody>
      </p:sp>
    </p:spTree>
    <p:extLst>
      <p:ext uri="{BB962C8B-B14F-4D97-AF65-F5344CB8AC3E}">
        <p14:creationId xmlns:p14="http://schemas.microsoft.com/office/powerpoint/2010/main" val="113150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3068960"/>
            <a:ext cx="7772400" cy="747514"/>
          </a:xfrm>
        </p:spPr>
        <p:txBody>
          <a:bodyPr>
            <a:normAutofit/>
          </a:bodyPr>
          <a:lstStyle>
            <a:lvl1pPr algn="ctr">
              <a:defRPr sz="3200" b="1">
                <a:solidFill>
                  <a:schemeClr val="bg1"/>
                </a:solidFill>
                <a:latin typeface="Arial" pitchFamily="34" charset="0"/>
                <a:cs typeface="Arial" pitchFamily="34" charset="0"/>
              </a:defRPr>
            </a:lvl1pPr>
          </a:lstStyle>
          <a:p>
            <a:r>
              <a:rPr lang="en-US" dirty="0" smtClean="0"/>
              <a:t>CLICK TO EDIT MASTER TITLE STYLE</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4067" y="1196752"/>
            <a:ext cx="497194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userDrawn="1"/>
        </p:nvSpPr>
        <p:spPr>
          <a:xfrm>
            <a:off x="251520" y="188640"/>
            <a:ext cx="3894050" cy="400110"/>
          </a:xfrm>
          <a:prstGeom prst="rect">
            <a:avLst/>
          </a:prstGeom>
          <a:noFill/>
        </p:spPr>
        <p:txBody>
          <a:bodyPr wrap="square" rtlCol="0">
            <a:spAutoFit/>
          </a:bodyPr>
          <a:lstStyle/>
          <a:p>
            <a:r>
              <a:rPr lang="es-ES" sz="2000" b="0" dirty="0" smtClean="0">
                <a:solidFill>
                  <a:schemeClr val="bg1"/>
                </a:solidFill>
              </a:rPr>
              <a:t>www.bsc.es</a:t>
            </a:r>
            <a:endParaRPr lang="es-ES" sz="2000" b="0" dirty="0">
              <a:solidFill>
                <a:schemeClr val="bg1"/>
              </a:solidFill>
            </a:endParaRPr>
          </a:p>
        </p:txBody>
      </p:sp>
    </p:spTree>
    <p:extLst>
      <p:ext uri="{BB962C8B-B14F-4D97-AF65-F5344CB8AC3E}">
        <p14:creationId xmlns:p14="http://schemas.microsoft.com/office/powerpoint/2010/main" val="19540405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8"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
        <p:nvSpPr>
          <p:cNvPr id="9"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lvl1pPr>
              <a:lnSpc>
                <a:spcPts val="3000"/>
              </a:lnSpc>
              <a:defRPr/>
            </a:lvl1pPr>
          </a:lstStyle>
          <a:p>
            <a:r>
              <a:rPr lang="es-ES" smtClean="0"/>
              <a:t>Haga clic para modificar el estilo de título del patrón</a:t>
            </a:r>
            <a:endParaRPr lang="es-ES" dirty="0"/>
          </a:p>
        </p:txBody>
      </p:sp>
      <p:sp>
        <p:nvSpPr>
          <p:cNvPr id="10" name="Text Placeholder 2"/>
          <p:cNvSpPr>
            <a:spLocks noGrp="1"/>
          </p:cNvSpPr>
          <p:nvPr>
            <p:ph idx="1"/>
          </p:nvPr>
        </p:nvSpPr>
        <p:spPr>
          <a:xfrm>
            <a:off x="107504" y="980728"/>
            <a:ext cx="8928992" cy="518457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Tree>
    <p:extLst>
      <p:ext uri="{BB962C8B-B14F-4D97-AF65-F5344CB8AC3E}">
        <p14:creationId xmlns:p14="http://schemas.microsoft.com/office/powerpoint/2010/main" val="23957684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371181"/>
            <a:ext cx="7772400" cy="1362075"/>
          </a:xfrm>
        </p:spPr>
        <p:txBody>
          <a:bodyPr anchor="t">
            <a:normAutofit/>
          </a:bodyPr>
          <a:lstStyle>
            <a:lvl1pPr algn="r">
              <a:defRPr sz="2800" b="1" cap="all">
                <a:solidFill>
                  <a:schemeClr val="bg1"/>
                </a:solidFill>
                <a:latin typeface="Arial" pitchFamily="34" charset="0"/>
                <a:cs typeface="Arial" pitchFamily="34" charset="0"/>
              </a:defRPr>
            </a:lvl1pPr>
          </a:lstStyle>
          <a:p>
            <a:r>
              <a:rPr lang="es-ES" smtClean="0"/>
              <a:t>Haga clic para modificar el estilo de 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576" y="2852936"/>
            <a:ext cx="32171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125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4" name="Content Placeholder 3"/>
          <p:cNvSpPr>
            <a:spLocks noGrp="1"/>
          </p:cNvSpPr>
          <p:nvPr>
            <p:ph sz="half" idx="2"/>
          </p:nvPr>
        </p:nvSpPr>
        <p:spPr>
          <a:xfrm>
            <a:off x="4648200"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8"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10"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
        <p:nvSpPr>
          <p:cNvPr id="11"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8140026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mtClean="0"/>
              <a:t>Haga clic para modificar el estilo de título del patrón</a:t>
            </a:r>
            <a:endParaRPr lang="en-US"/>
          </a:p>
        </p:txBody>
      </p:sp>
      <p:sp>
        <p:nvSpPr>
          <p:cNvPr id="7" name="Footer Placeholder 6"/>
          <p:cNvSpPr>
            <a:spLocks noGrp="1"/>
          </p:cNvSpPr>
          <p:nvPr>
            <p:ph type="ftr" sz="quarter" idx="10"/>
          </p:nvPr>
        </p:nvSpPr>
        <p:spPr/>
        <p:txBody>
          <a:bodyPr/>
          <a:lstStyle/>
          <a:p>
            <a:endParaRPr lang="es-ES" dirty="0"/>
          </a:p>
        </p:txBody>
      </p:sp>
      <p:sp>
        <p:nvSpPr>
          <p:cNvPr id="8" name="Slide Number Placeholder 7"/>
          <p:cNvSpPr>
            <a:spLocks noGrp="1"/>
          </p:cNvSpPr>
          <p:nvPr>
            <p:ph type="sldNum" sz="quarter" idx="11"/>
          </p:nvPr>
        </p:nvSpPr>
        <p:spPr/>
        <p:txBody>
          <a:bodyPr anchor="b"/>
          <a:lstStyle/>
          <a:p>
            <a:fld id="{4A490C5D-AEA8-4823-B9B3-806910A0ECF7}" type="slidenum">
              <a:rPr lang="es-ES" smtClean="0"/>
              <a:pPr/>
              <a:t>‹#›</a:t>
            </a:fld>
            <a:endParaRPr lang="es-ES" dirty="0"/>
          </a:p>
        </p:txBody>
      </p:sp>
    </p:spTree>
    <p:extLst>
      <p:ext uri="{BB962C8B-B14F-4D97-AF65-F5344CB8AC3E}">
        <p14:creationId xmlns:p14="http://schemas.microsoft.com/office/powerpoint/2010/main" val="9914575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Tree>
    <p:extLst>
      <p:ext uri="{BB962C8B-B14F-4D97-AF65-F5344CB8AC3E}">
        <p14:creationId xmlns:p14="http://schemas.microsoft.com/office/powerpoint/2010/main" val="26845240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Presentation End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3068960"/>
            <a:ext cx="7772400" cy="747514"/>
          </a:xfrm>
        </p:spPr>
        <p:txBody>
          <a:bodyPr anchor="ctr">
            <a:normAutofit/>
          </a:bodyPr>
          <a:lstStyle>
            <a:lvl1pPr algn="ctr">
              <a:defRPr sz="3200" b="0">
                <a:solidFill>
                  <a:schemeClr val="bg1"/>
                </a:solidFill>
                <a:latin typeface="Arial" pitchFamily="34" charset="0"/>
                <a:cs typeface="Arial" pitchFamily="34" charset="0"/>
              </a:defRPr>
            </a:lvl1pPr>
          </a:lstStyle>
          <a:p>
            <a:r>
              <a:rPr lang="en-US" dirty="0" smtClean="0"/>
              <a:t>Click to edit master title style</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4067" y="1196752"/>
            <a:ext cx="497194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userDrawn="1"/>
        </p:nvSpPr>
        <p:spPr>
          <a:xfrm>
            <a:off x="251520" y="188640"/>
            <a:ext cx="3894050" cy="400110"/>
          </a:xfrm>
          <a:prstGeom prst="rect">
            <a:avLst/>
          </a:prstGeom>
          <a:noFill/>
        </p:spPr>
        <p:txBody>
          <a:bodyPr wrap="square" rtlCol="0">
            <a:spAutoFit/>
          </a:bodyPr>
          <a:lstStyle/>
          <a:p>
            <a:r>
              <a:rPr lang="es-ES" sz="2000" b="0" dirty="0" smtClean="0">
                <a:solidFill>
                  <a:schemeClr val="bg1"/>
                </a:solidFill>
              </a:rPr>
              <a:t>www.bsc.es</a:t>
            </a:r>
            <a:endParaRPr lang="es-ES" sz="2000" b="0" dirty="0">
              <a:solidFill>
                <a:schemeClr val="bg1"/>
              </a:solidFill>
            </a:endParaRPr>
          </a:p>
        </p:txBody>
      </p:sp>
    </p:spTree>
    <p:extLst>
      <p:ext uri="{BB962C8B-B14F-4D97-AF65-F5344CB8AC3E}">
        <p14:creationId xmlns:p14="http://schemas.microsoft.com/office/powerpoint/2010/main" val="34408340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p>
            <a:r>
              <a:rPr lang="es-ES" smtClean="0"/>
              <a:t>Haga clic para modificar el estilo de título del patrón</a:t>
            </a:r>
            <a:endParaRPr lang="es-ES" dirty="0"/>
          </a:p>
        </p:txBody>
      </p:sp>
      <p:sp>
        <p:nvSpPr>
          <p:cNvPr id="3" name="Text Placeholder 2"/>
          <p:cNvSpPr>
            <a:spLocks noGrp="1"/>
          </p:cNvSpPr>
          <p:nvPr>
            <p:ph type="body" idx="1"/>
          </p:nvPr>
        </p:nvSpPr>
        <p:spPr>
          <a:xfrm>
            <a:off x="107504" y="980728"/>
            <a:ext cx="8928992" cy="518457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5"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pic>
        <p:nvPicPr>
          <p:cNvPr id="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6309320"/>
            <a:ext cx="1878899" cy="46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30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iming>
    <p:tnLst>
      <p:par>
        <p:cTn id="1" dur="indefinite" restart="never" nodeType="tmRoot"/>
      </p:par>
    </p:tnLst>
  </p:timing>
  <p:hf hdr="0" ftr="0" dt="0"/>
  <p:txStyles>
    <p:titleStyle>
      <a:lvl1pPr algn="l" defTabSz="914400" rtl="0" eaLnBrk="1" latinLnBrk="0" hangingPunct="1">
        <a:spcBef>
          <a:spcPct val="0"/>
        </a:spcBef>
        <a:buNone/>
        <a:defRPr sz="27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Tx/>
        <a:buBlip>
          <a:blip r:embed="rId11"/>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44208" y="5969024"/>
            <a:ext cx="2448272" cy="307777"/>
          </a:xfrm>
          <a:prstGeom prst="rect">
            <a:avLst/>
          </a:prstGeom>
          <a:noFill/>
        </p:spPr>
        <p:txBody>
          <a:bodyPr wrap="square" rtlCol="0">
            <a:spAutoFit/>
          </a:bodyPr>
          <a:lstStyle/>
          <a:p>
            <a:pPr algn="r"/>
            <a:r>
              <a:rPr lang="sr-Latn-RS" sz="1400" dirty="0" smtClean="0">
                <a:solidFill>
                  <a:schemeClr val="bg1"/>
                </a:solidFill>
              </a:rPr>
              <a:t>Barcelona, </a:t>
            </a:r>
            <a:r>
              <a:rPr lang="es-ES" sz="1400" dirty="0" smtClean="0">
                <a:solidFill>
                  <a:schemeClr val="bg1"/>
                </a:solidFill>
              </a:rPr>
              <a:t>2015</a:t>
            </a:r>
            <a:endParaRPr lang="es-ES" sz="1400" dirty="0">
              <a:solidFill>
                <a:schemeClr val="bg1"/>
              </a:solidFill>
            </a:endParaRPr>
          </a:p>
        </p:txBody>
      </p:sp>
      <p:sp>
        <p:nvSpPr>
          <p:cNvPr id="12" name="Title 11"/>
          <p:cNvSpPr>
            <a:spLocks noGrp="1"/>
          </p:cNvSpPr>
          <p:nvPr>
            <p:ph type="ctrTitle"/>
          </p:nvPr>
        </p:nvSpPr>
        <p:spPr>
          <a:xfrm>
            <a:off x="611560" y="3140968"/>
            <a:ext cx="7846640" cy="1296144"/>
          </a:xfrm>
        </p:spPr>
        <p:txBody>
          <a:bodyPr>
            <a:noAutofit/>
          </a:bodyPr>
          <a:lstStyle/>
          <a:p>
            <a:r>
              <a:rPr lang="es-ES" sz="4400" dirty="0" err="1" smtClean="0"/>
              <a:t>Climate</a:t>
            </a:r>
            <a:r>
              <a:rPr lang="es-ES" sz="4400" dirty="0" smtClean="0"/>
              <a:t> </a:t>
            </a:r>
            <a:r>
              <a:rPr lang="es-ES" sz="4400" dirty="0" err="1" smtClean="0"/>
              <a:t>Prediction</a:t>
            </a:r>
            <a:r>
              <a:rPr lang="es-ES" sz="4400" dirty="0" smtClean="0"/>
              <a:t> and </a:t>
            </a:r>
            <a:br>
              <a:rPr lang="es-ES" sz="4400" dirty="0" smtClean="0"/>
            </a:br>
            <a:r>
              <a:rPr lang="es-ES" sz="4400" dirty="0" err="1" smtClean="0"/>
              <a:t>Climate</a:t>
            </a:r>
            <a:r>
              <a:rPr lang="es-ES" sz="4400" dirty="0" smtClean="0"/>
              <a:t> </a:t>
            </a:r>
            <a:r>
              <a:rPr lang="es-ES" sz="4400" dirty="0" err="1" smtClean="0"/>
              <a:t>Services</a:t>
            </a:r>
            <a:endParaRPr lang="es-ES" sz="4400" dirty="0"/>
          </a:p>
        </p:txBody>
      </p:sp>
      <p:sp>
        <p:nvSpPr>
          <p:cNvPr id="3" name="Rectangle 2"/>
          <p:cNvSpPr/>
          <p:nvPr/>
        </p:nvSpPr>
        <p:spPr>
          <a:xfrm>
            <a:off x="395536" y="6126609"/>
            <a:ext cx="4572000" cy="535531"/>
          </a:xfrm>
          <a:prstGeom prst="rect">
            <a:avLst/>
          </a:prstGeom>
        </p:spPr>
        <p:txBody>
          <a:bodyPr>
            <a:spAutoFit/>
          </a:bodyPr>
          <a:lstStyle/>
          <a:p>
            <a:pPr>
              <a:lnSpc>
                <a:spcPct val="80000"/>
              </a:lnSpc>
            </a:pPr>
            <a:endParaRPr lang="en-GB" altLang="en-US" dirty="0">
              <a:solidFill>
                <a:schemeClr val="bg1"/>
              </a:solidFill>
            </a:endParaRPr>
          </a:p>
          <a:p>
            <a:pPr>
              <a:lnSpc>
                <a:spcPct val="80000"/>
              </a:lnSpc>
            </a:pPr>
            <a:r>
              <a:rPr lang="en-GB" altLang="en-US" dirty="0">
                <a:solidFill>
                  <a:schemeClr val="bg1"/>
                </a:solidFill>
              </a:rPr>
              <a:t>http://ic3.cat/wikicfu</a:t>
            </a:r>
          </a:p>
        </p:txBody>
      </p:sp>
      <p:sp>
        <p:nvSpPr>
          <p:cNvPr id="4" name="TextBox 3"/>
          <p:cNvSpPr txBox="1"/>
          <p:nvPr/>
        </p:nvSpPr>
        <p:spPr>
          <a:xfrm>
            <a:off x="1691680" y="4797152"/>
            <a:ext cx="5760640" cy="646331"/>
          </a:xfrm>
          <a:prstGeom prst="rect">
            <a:avLst/>
          </a:prstGeom>
          <a:noFill/>
        </p:spPr>
        <p:txBody>
          <a:bodyPr wrap="square" rtlCol="0">
            <a:spAutoFit/>
          </a:bodyPr>
          <a:lstStyle/>
          <a:p>
            <a:pPr algn="ctr"/>
            <a:r>
              <a:rPr lang="en-US" b="1" dirty="0" smtClean="0">
                <a:solidFill>
                  <a:schemeClr val="bg1"/>
                </a:solidFill>
              </a:rPr>
              <a:t>Virginie Guemas and the Climate Forecasting Unit </a:t>
            </a:r>
          </a:p>
          <a:p>
            <a:pPr algn="ctr"/>
            <a:r>
              <a:rPr lang="en-US" b="1" dirty="0" smtClean="0">
                <a:solidFill>
                  <a:schemeClr val="bg1"/>
                </a:solidFill>
              </a:rPr>
              <a:t>9 February 2015</a:t>
            </a:r>
            <a:endParaRPr lang="en-US" b="1"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8914" y="-27383"/>
            <a:ext cx="1980219" cy="1728191"/>
          </a:xfrm>
          <a:prstGeom prst="rect">
            <a:avLst/>
          </a:prstGeom>
        </p:spPr>
      </p:pic>
    </p:spTree>
    <p:extLst>
      <p:ext uri="{BB962C8B-B14F-4D97-AF65-F5344CB8AC3E}">
        <p14:creationId xmlns:p14="http://schemas.microsoft.com/office/powerpoint/2010/main" val="194587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2005</a:t>
            </a:r>
            <a:endParaRPr lang="en-US" altLang="en-US" dirty="0">
              <a:solidFill>
                <a:srgbClr val="000308"/>
              </a:solidFill>
            </a:endParaRPr>
          </a:p>
        </p:txBody>
      </p:sp>
      <p:sp>
        <p:nvSpPr>
          <p:cNvPr id="11" name="Text Box 37"/>
          <p:cNvSpPr txBox="1">
            <a:spLocks noChangeArrowheads="1"/>
          </p:cNvSpPr>
          <p:nvPr/>
        </p:nvSpPr>
        <p:spPr bwMode="auto">
          <a:xfrm>
            <a:off x="5795393" y="960264"/>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990099"/>
                </a:solidFill>
              </a:rPr>
              <a:t>5-member prediction started 1 </a:t>
            </a:r>
            <a:r>
              <a:rPr lang="en-GB" altLang="en-US" dirty="0" smtClean="0">
                <a:solidFill>
                  <a:srgbClr val="990099"/>
                </a:solidFill>
              </a:rPr>
              <a:t>Nov 2005</a:t>
            </a:r>
            <a:endParaRPr lang="en-US" altLang="en-US" dirty="0">
              <a:solidFill>
                <a:srgbClr val="990099"/>
              </a:solidFill>
            </a:endParaRPr>
          </a:p>
        </p:txBody>
      </p:sp>
      <p:sp>
        <p:nvSpPr>
          <p:cNvPr id="12" name="Text Box 38"/>
          <p:cNvSpPr txBox="1">
            <a:spLocks noChangeArrowheads="1"/>
          </p:cNvSpPr>
          <p:nvPr/>
        </p:nvSpPr>
        <p:spPr bwMode="auto">
          <a:xfrm>
            <a:off x="5004048" y="2475061"/>
            <a:ext cx="2592387"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smtClean="0">
                <a:solidFill>
                  <a:schemeClr val="tx1"/>
                </a:solidFill>
              </a:rPr>
              <a:t>… every 5 years </a:t>
            </a:r>
            <a:r>
              <a:rPr lang="en-GB" altLang="en-US" dirty="0">
                <a:solidFill>
                  <a:schemeClr val="tx1"/>
                </a:solidFill>
              </a:rPr>
              <a:t>…</a:t>
            </a:r>
            <a:endParaRPr lang="en-US" altLang="en-US" dirty="0">
              <a:solidFill>
                <a:schemeClr val="tx1"/>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5" name="Text Box 28"/>
          <p:cNvSpPr txBox="1">
            <a:spLocks noChangeArrowheads="1"/>
          </p:cNvSpPr>
          <p:nvPr/>
        </p:nvSpPr>
        <p:spPr bwMode="auto">
          <a:xfrm>
            <a:off x="3274443" y="254649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9900"/>
                </a:solidFill>
              </a:rPr>
              <a:t>5-member prediction started 1 </a:t>
            </a:r>
            <a:r>
              <a:rPr lang="en-GB" altLang="en-US" dirty="0" smtClean="0">
                <a:solidFill>
                  <a:srgbClr val="009900"/>
                </a:solidFill>
              </a:rPr>
              <a:t>Nov 1970</a:t>
            </a:r>
            <a:endParaRPr lang="en-US" altLang="en-US" dirty="0">
              <a:solidFill>
                <a:srgbClr val="009900"/>
              </a:solidFill>
            </a:endParaRPr>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a:solidFill>
                  <a:schemeClr val="bg2">
                    <a:lumMod val="10000"/>
                  </a:schemeClr>
                </a:solidFill>
              </a:rPr>
              <a:t>Experimental setup : 1 grid-point</a:t>
            </a:r>
            <a:endParaRPr lang="en-US" altLang="en-US" sz="2400" i="1" u="sng" dirty="0">
              <a:solidFill>
                <a:schemeClr val="bg2">
                  <a:lumMod val="10000"/>
                </a:schemeClr>
              </a:solidFill>
            </a:endParaRPr>
          </a:p>
        </p:txBody>
      </p:sp>
      <p:sp>
        <p:nvSpPr>
          <p:cNvPr id="19" name="TextBox 39"/>
          <p:cNvSpPr txBox="1">
            <a:spLocks noChangeArrowheads="1"/>
          </p:cNvSpPr>
          <p:nvPr/>
        </p:nvSpPr>
        <p:spPr bwMode="auto">
          <a:xfrm>
            <a:off x="5327651" y="4365104"/>
            <a:ext cx="35648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i="1" dirty="0">
                <a:solidFill>
                  <a:srgbClr val="000308"/>
                </a:solidFill>
              </a:rPr>
              <a:t>Focus </a:t>
            </a:r>
            <a:r>
              <a:rPr lang="en-US" altLang="en-US" sz="2400" i="1" dirty="0" smtClean="0">
                <a:solidFill>
                  <a:srgbClr val="000308"/>
                </a:solidFill>
              </a:rPr>
              <a:t>on averages over forecast years 2 to 5</a:t>
            </a:r>
            <a:endParaRPr lang="en-US" altLang="en-US" sz="2400" i="1" dirty="0">
              <a:solidFill>
                <a:srgbClr val="000308"/>
              </a:solidFill>
            </a:endParaRPr>
          </a:p>
          <a:p>
            <a:r>
              <a:rPr lang="en-US" altLang="en-US" sz="2400" i="1" dirty="0">
                <a:solidFill>
                  <a:srgbClr val="000308"/>
                </a:solidFill>
              </a:rPr>
              <a:t>Ensemble-mean</a:t>
            </a:r>
          </a:p>
        </p:txBody>
      </p:sp>
      <p:sp>
        <p:nvSpPr>
          <p:cNvPr id="20" name="AutoShape 15"/>
          <p:cNvSpPr>
            <a:spLocks noChangeArrowheads="1"/>
          </p:cNvSpPr>
          <p:nvPr/>
        </p:nvSpPr>
        <p:spPr bwMode="auto">
          <a:xfrm>
            <a:off x="1115443" y="4941168"/>
            <a:ext cx="247664" cy="274638"/>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 name="AutoShape 22"/>
          <p:cNvSpPr>
            <a:spLocks noChangeArrowheads="1"/>
          </p:cNvSpPr>
          <p:nvPr/>
        </p:nvSpPr>
        <p:spPr bwMode="auto">
          <a:xfrm>
            <a:off x="2568006" y="4725144"/>
            <a:ext cx="249103" cy="274638"/>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2" name="AutoShape 26"/>
          <p:cNvSpPr>
            <a:spLocks noChangeArrowheads="1"/>
          </p:cNvSpPr>
          <p:nvPr/>
        </p:nvSpPr>
        <p:spPr bwMode="auto">
          <a:xfrm>
            <a:off x="3995168" y="5098579"/>
            <a:ext cx="249104" cy="274637"/>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3" name="AutoShape 33"/>
          <p:cNvSpPr>
            <a:spLocks noChangeArrowheads="1"/>
          </p:cNvSpPr>
          <p:nvPr/>
        </p:nvSpPr>
        <p:spPr bwMode="auto">
          <a:xfrm>
            <a:off x="8172400" y="2636912"/>
            <a:ext cx="249103" cy="274638"/>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Tree>
    <p:extLst>
      <p:ext uri="{BB962C8B-B14F-4D97-AF65-F5344CB8AC3E}">
        <p14:creationId xmlns:p14="http://schemas.microsoft.com/office/powerpoint/2010/main" val="91146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bg2">
                    <a:lumMod val="10000"/>
                  </a:schemeClr>
                </a:solidFill>
              </a:rPr>
              <a:t> </a:t>
            </a:r>
            <a:r>
              <a:rPr lang="en-GB" altLang="en-US" dirty="0" smtClean="0">
                <a:solidFill>
                  <a:srgbClr val="000308"/>
                </a:solidFill>
              </a:rPr>
              <a:t>2005</a:t>
            </a:r>
            <a:endParaRPr lang="en-US" altLang="en-US" dirty="0">
              <a:solidFill>
                <a:srgbClr val="000308"/>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a:solidFill>
                  <a:schemeClr val="bg2">
                    <a:lumMod val="10000"/>
                  </a:schemeClr>
                </a:solidFill>
              </a:rPr>
              <a:t>Experimental setup : 1 grid-point</a:t>
            </a:r>
            <a:endParaRPr lang="en-US" altLang="en-US" sz="2400" i="1" u="sng" dirty="0">
              <a:solidFill>
                <a:schemeClr val="bg2">
                  <a:lumMod val="10000"/>
                </a:schemeClr>
              </a:solidFill>
            </a:endParaRPr>
          </a:p>
        </p:txBody>
      </p:sp>
      <p:sp>
        <p:nvSpPr>
          <p:cNvPr id="62" name="AutoShape 15"/>
          <p:cNvSpPr>
            <a:spLocks noChangeArrowheads="1"/>
          </p:cNvSpPr>
          <p:nvPr/>
        </p:nvSpPr>
        <p:spPr bwMode="auto">
          <a:xfrm>
            <a:off x="1115616" y="5170586"/>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3" name="AutoShape 15"/>
          <p:cNvSpPr>
            <a:spLocks noChangeArrowheads="1"/>
          </p:cNvSpPr>
          <p:nvPr/>
        </p:nvSpPr>
        <p:spPr bwMode="auto">
          <a:xfrm>
            <a:off x="2596144" y="4869160"/>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4" name="AutoShape 15"/>
          <p:cNvSpPr>
            <a:spLocks noChangeArrowheads="1"/>
          </p:cNvSpPr>
          <p:nvPr/>
        </p:nvSpPr>
        <p:spPr bwMode="auto">
          <a:xfrm>
            <a:off x="4002402" y="4926209"/>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5" name="AutoShape 15"/>
          <p:cNvSpPr>
            <a:spLocks noChangeArrowheads="1"/>
          </p:cNvSpPr>
          <p:nvPr/>
        </p:nvSpPr>
        <p:spPr bwMode="auto">
          <a:xfrm>
            <a:off x="4860032" y="4149080"/>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6" name="AutoShape 15"/>
          <p:cNvSpPr>
            <a:spLocks noChangeArrowheads="1"/>
          </p:cNvSpPr>
          <p:nvPr/>
        </p:nvSpPr>
        <p:spPr bwMode="auto">
          <a:xfrm>
            <a:off x="5868144" y="3356992"/>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7" name="AutoShape 15"/>
          <p:cNvSpPr>
            <a:spLocks noChangeArrowheads="1"/>
          </p:cNvSpPr>
          <p:nvPr/>
        </p:nvSpPr>
        <p:spPr bwMode="auto">
          <a:xfrm>
            <a:off x="6948264" y="2667173"/>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8" name="AutoShape 15"/>
          <p:cNvSpPr>
            <a:spLocks noChangeArrowheads="1"/>
          </p:cNvSpPr>
          <p:nvPr/>
        </p:nvSpPr>
        <p:spPr bwMode="auto">
          <a:xfrm>
            <a:off x="8183257" y="2392535"/>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20" name="AutoShape 15"/>
          <p:cNvSpPr>
            <a:spLocks noChangeArrowheads="1"/>
          </p:cNvSpPr>
          <p:nvPr/>
        </p:nvSpPr>
        <p:spPr bwMode="auto">
          <a:xfrm>
            <a:off x="1115443" y="4941168"/>
            <a:ext cx="247664" cy="274638"/>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 name="AutoShape 22"/>
          <p:cNvSpPr>
            <a:spLocks noChangeArrowheads="1"/>
          </p:cNvSpPr>
          <p:nvPr/>
        </p:nvSpPr>
        <p:spPr bwMode="auto">
          <a:xfrm>
            <a:off x="2568006" y="4725144"/>
            <a:ext cx="249103" cy="274638"/>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2" name="AutoShape 26"/>
          <p:cNvSpPr>
            <a:spLocks noChangeArrowheads="1"/>
          </p:cNvSpPr>
          <p:nvPr/>
        </p:nvSpPr>
        <p:spPr bwMode="auto">
          <a:xfrm>
            <a:off x="3995168" y="5098579"/>
            <a:ext cx="249104" cy="274637"/>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3" name="AutoShape 33"/>
          <p:cNvSpPr>
            <a:spLocks noChangeArrowheads="1"/>
          </p:cNvSpPr>
          <p:nvPr/>
        </p:nvSpPr>
        <p:spPr bwMode="auto">
          <a:xfrm>
            <a:off x="8172400" y="2636912"/>
            <a:ext cx="249103" cy="274638"/>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69" name="AutoShape 26"/>
          <p:cNvSpPr>
            <a:spLocks noChangeArrowheads="1"/>
          </p:cNvSpPr>
          <p:nvPr/>
        </p:nvSpPr>
        <p:spPr bwMode="auto">
          <a:xfrm>
            <a:off x="4860032" y="4522515"/>
            <a:ext cx="249104" cy="274637"/>
          </a:xfrm>
          <a:prstGeom prst="flowChartConnector">
            <a:avLst/>
          </a:prstGeom>
          <a:solidFill>
            <a:srgbClr val="B54B1B"/>
          </a:solidFill>
          <a:ln w="9525">
            <a:solidFill>
              <a:srgbClr val="000308"/>
            </a:solidFill>
            <a:round/>
            <a:headEnd/>
            <a:tailEnd/>
          </a:ln>
          <a:effectLst/>
        </p:spPr>
        <p:txBody>
          <a:bodyPr wrap="none" anchor="ctr"/>
          <a:lstStyle/>
          <a:p>
            <a:endParaRPr lang="en-US" altLang="en-US"/>
          </a:p>
        </p:txBody>
      </p:sp>
      <p:sp>
        <p:nvSpPr>
          <p:cNvPr id="70" name="AutoShape 26"/>
          <p:cNvSpPr>
            <a:spLocks noChangeArrowheads="1"/>
          </p:cNvSpPr>
          <p:nvPr/>
        </p:nvSpPr>
        <p:spPr bwMode="auto">
          <a:xfrm>
            <a:off x="5868144" y="2996952"/>
            <a:ext cx="249104" cy="274637"/>
          </a:xfrm>
          <a:prstGeom prst="flowChartConnector">
            <a:avLst/>
          </a:prstGeom>
          <a:solidFill>
            <a:srgbClr val="FF33CC"/>
          </a:solidFill>
          <a:ln w="9525">
            <a:solidFill>
              <a:srgbClr val="000308"/>
            </a:solidFill>
            <a:round/>
            <a:headEnd/>
            <a:tailEnd/>
          </a:ln>
          <a:effectLst/>
        </p:spPr>
        <p:txBody>
          <a:bodyPr wrap="none" anchor="ctr"/>
          <a:lstStyle/>
          <a:p>
            <a:endParaRPr lang="en-US" altLang="en-US"/>
          </a:p>
        </p:txBody>
      </p:sp>
      <p:sp>
        <p:nvSpPr>
          <p:cNvPr id="71" name="AutoShape 26"/>
          <p:cNvSpPr>
            <a:spLocks noChangeArrowheads="1"/>
          </p:cNvSpPr>
          <p:nvPr/>
        </p:nvSpPr>
        <p:spPr bwMode="auto">
          <a:xfrm>
            <a:off x="6948264" y="2941241"/>
            <a:ext cx="249104" cy="274637"/>
          </a:xfrm>
          <a:prstGeom prst="flowChartConnector">
            <a:avLst/>
          </a:prstGeom>
          <a:solidFill>
            <a:schemeClr val="accent6">
              <a:lumMod val="60000"/>
              <a:lumOff val="40000"/>
            </a:schemeClr>
          </a:solidFill>
          <a:ln w="9525">
            <a:solidFill>
              <a:srgbClr val="000308"/>
            </a:solidFill>
            <a:round/>
            <a:headEnd/>
            <a:tailEnd/>
          </a:ln>
          <a:effectLst/>
        </p:spPr>
        <p:txBody>
          <a:bodyPr wrap="none" anchor="ctr"/>
          <a:lstStyle/>
          <a:p>
            <a:endParaRPr lang="en-US" altLang="en-US"/>
          </a:p>
        </p:txBody>
      </p:sp>
      <p:sp>
        <p:nvSpPr>
          <p:cNvPr id="72" name="TextBox 1"/>
          <p:cNvSpPr txBox="1">
            <a:spLocks noChangeArrowheads="1"/>
          </p:cNvSpPr>
          <p:nvPr/>
        </p:nvSpPr>
        <p:spPr bwMode="auto">
          <a:xfrm>
            <a:off x="323652" y="2132856"/>
            <a:ext cx="50403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i="1" dirty="0" smtClean="0">
                <a:solidFill>
                  <a:srgbClr val="000308"/>
                </a:solidFill>
              </a:rPr>
              <a:t>As many values as </a:t>
            </a:r>
            <a:r>
              <a:rPr lang="en-US" altLang="en-US" sz="2400" i="1" dirty="0" err="1" smtClean="0">
                <a:solidFill>
                  <a:srgbClr val="000308"/>
                </a:solidFill>
              </a:rPr>
              <a:t>hindcasts</a:t>
            </a:r>
            <a:r>
              <a:rPr lang="en-US" altLang="en-US" sz="2400" i="1" dirty="0" smtClean="0">
                <a:solidFill>
                  <a:srgbClr val="000308"/>
                </a:solidFill>
              </a:rPr>
              <a:t> for both the model and the observations to compute skill scores. Ex : correlations</a:t>
            </a:r>
            <a:endParaRPr lang="en-US" altLang="en-US" sz="2400" i="1" dirty="0">
              <a:solidFill>
                <a:srgbClr val="000308"/>
              </a:solidFill>
            </a:endParaRPr>
          </a:p>
        </p:txBody>
      </p:sp>
    </p:spTree>
    <p:extLst>
      <p:ext uri="{BB962C8B-B14F-4D97-AF65-F5344CB8AC3E}">
        <p14:creationId xmlns:p14="http://schemas.microsoft.com/office/powerpoint/2010/main" val="2724949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Typical decadal forecast skill – IPCC AR5</a:t>
            </a:r>
            <a:endParaRPr lang="en-US" dirty="0"/>
          </a:p>
        </p:txBody>
      </p:sp>
      <p:sp>
        <p:nvSpPr>
          <p:cNvPr id="5" name="Text Box 2"/>
          <p:cNvSpPr txBox="1">
            <a:spLocks noChangeArrowheads="1"/>
          </p:cNvSpPr>
          <p:nvPr/>
        </p:nvSpPr>
        <p:spPr bwMode="auto">
          <a:xfrm>
            <a:off x="2396331" y="6509321"/>
            <a:ext cx="6568157" cy="356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760" tIns="43560" rIns="86760" bIns="435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algn="l" eaLnBrk="1">
              <a:lnSpc>
                <a:spcPct val="104000"/>
              </a:lnSpc>
              <a:spcBef>
                <a:spcPts val="1000"/>
              </a:spcBef>
              <a:buClrTx/>
              <a:buFontTx/>
              <a:buNone/>
            </a:pPr>
            <a:r>
              <a:rPr lang="en-GB" altLang="en-US" sz="1800" b="0" dirty="0" err="1">
                <a:latin typeface="+mn-lt"/>
              </a:rPr>
              <a:t>Doblas</a:t>
            </a:r>
            <a:r>
              <a:rPr lang="en-GB" altLang="en-US" sz="1800" b="0" dirty="0">
                <a:latin typeface="+mn-lt"/>
              </a:rPr>
              <a:t>-Reyes et al. (2013</a:t>
            </a:r>
            <a:r>
              <a:rPr lang="en-GB" altLang="en-US" sz="1800" b="0" dirty="0" smtClean="0">
                <a:latin typeface="+mn-lt"/>
              </a:rPr>
              <a:t>) </a:t>
            </a:r>
            <a:r>
              <a:rPr lang="en-GB" altLang="en-US" sz="1800" dirty="0" smtClean="0">
                <a:solidFill>
                  <a:srgbClr val="000308"/>
                </a:solidFill>
                <a:latin typeface="+mn-lt"/>
              </a:rPr>
              <a:t>Nature Communications</a:t>
            </a:r>
            <a:endParaRPr lang="en-GB" altLang="en-US" sz="1800" dirty="0">
              <a:solidFill>
                <a:srgbClr val="000308"/>
              </a:solidFill>
              <a:latin typeface="+mn-lt"/>
            </a:endParaRP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931" r="-101"/>
          <a:stretch/>
        </p:blipFill>
        <p:spPr bwMode="auto">
          <a:xfrm>
            <a:off x="111547" y="2266569"/>
            <a:ext cx="8996957" cy="40427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3"/>
          <p:cNvSpPr>
            <a:spLocks noChangeArrowheads="1"/>
          </p:cNvSpPr>
          <p:nvPr/>
        </p:nvSpPr>
        <p:spPr bwMode="auto">
          <a:xfrm>
            <a:off x="83046" y="836712"/>
            <a:ext cx="8953450" cy="1862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just">
              <a:spcBef>
                <a:spcPts val="400"/>
              </a:spcBef>
              <a:spcAft>
                <a:spcPts val="200"/>
              </a:spcAft>
              <a:buClrTx/>
              <a:buFontTx/>
              <a:buNone/>
            </a:pPr>
            <a:r>
              <a:rPr lang="en-GB" altLang="en-US" sz="1800" b="0" i="0" dirty="0">
                <a:latin typeface="+mj-lt"/>
              </a:rPr>
              <a:t>(Top row) Root mean square skill score (RMSSS) of the ensemble mean of the initialised predictions and (bottom row) ratio of the root mean square error (RMSE) of the initialised and </a:t>
            </a:r>
            <a:r>
              <a:rPr lang="en-GB" altLang="en-US" sz="1800" b="0" i="0" dirty="0" err="1">
                <a:latin typeface="+mj-lt"/>
              </a:rPr>
              <a:t>uninitialised</a:t>
            </a:r>
            <a:r>
              <a:rPr lang="en-GB" altLang="en-US" sz="1800" b="0" i="0" dirty="0">
                <a:latin typeface="+mj-lt"/>
              </a:rPr>
              <a:t> predictions for the near-surface temperature from the multi-model CMIP5 experiment (1960-2005) for (left) 2-5 and (right) 6-9 forecast years. Five-year start date interval.</a:t>
            </a:r>
          </a:p>
        </p:txBody>
      </p:sp>
      <p:sp>
        <p:nvSpPr>
          <p:cNvPr id="2" name="TextBox 1"/>
          <p:cNvSpPr txBox="1"/>
          <p:nvPr/>
        </p:nvSpPr>
        <p:spPr>
          <a:xfrm>
            <a:off x="2411760" y="6156012"/>
            <a:ext cx="3744416" cy="338554"/>
          </a:xfrm>
          <a:prstGeom prst="rect">
            <a:avLst/>
          </a:prstGeom>
          <a:noFill/>
        </p:spPr>
        <p:txBody>
          <a:bodyPr wrap="square" rtlCol="0">
            <a:spAutoFit/>
          </a:bodyPr>
          <a:lstStyle/>
          <a:p>
            <a:pPr algn="ctr"/>
            <a:r>
              <a:rPr lang="en-US" sz="1600" dirty="0" smtClean="0">
                <a:solidFill>
                  <a:srgbClr val="000308"/>
                </a:solidFill>
              </a:rPr>
              <a:t>Added-value from </a:t>
            </a:r>
            <a:r>
              <a:rPr lang="en-US" sz="1600" dirty="0" err="1" smtClean="0">
                <a:solidFill>
                  <a:srgbClr val="000308"/>
                </a:solidFill>
              </a:rPr>
              <a:t>initialisation</a:t>
            </a:r>
            <a:endParaRPr lang="en-US" sz="1600" dirty="0">
              <a:solidFill>
                <a:srgbClr val="000308"/>
              </a:solidFill>
            </a:endParaRPr>
          </a:p>
        </p:txBody>
      </p:sp>
      <p:cxnSp>
        <p:nvCxnSpPr>
          <p:cNvPr id="7" name="Straight Arrow Connector 6"/>
          <p:cNvCxnSpPr/>
          <p:nvPr/>
        </p:nvCxnSpPr>
        <p:spPr>
          <a:xfrm flipV="1">
            <a:off x="4283968" y="5670540"/>
            <a:ext cx="1152128" cy="566772"/>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59832" y="5670540"/>
            <a:ext cx="1016496" cy="566772"/>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67744" y="2420888"/>
            <a:ext cx="3744416" cy="338554"/>
          </a:xfrm>
          <a:prstGeom prst="rect">
            <a:avLst/>
          </a:prstGeom>
          <a:noFill/>
        </p:spPr>
        <p:txBody>
          <a:bodyPr wrap="square" rtlCol="0">
            <a:spAutoFit/>
          </a:bodyPr>
          <a:lstStyle/>
          <a:p>
            <a:pPr algn="ctr"/>
            <a:r>
              <a:rPr lang="en-US" sz="1600" dirty="0" smtClean="0">
                <a:solidFill>
                  <a:srgbClr val="000308"/>
                </a:solidFill>
              </a:rPr>
              <a:t>Skill</a:t>
            </a:r>
            <a:endParaRPr lang="en-US" sz="1600" dirty="0">
              <a:solidFill>
                <a:srgbClr val="000308"/>
              </a:solidFill>
            </a:endParaRPr>
          </a:p>
        </p:txBody>
      </p:sp>
      <p:cxnSp>
        <p:nvCxnSpPr>
          <p:cNvPr id="14" name="Straight Arrow Connector 13"/>
          <p:cNvCxnSpPr/>
          <p:nvPr/>
        </p:nvCxnSpPr>
        <p:spPr>
          <a:xfrm>
            <a:off x="4188498" y="2704274"/>
            <a:ext cx="959566" cy="580710"/>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347864" y="2708920"/>
            <a:ext cx="720080" cy="472171"/>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688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Typical seasonal forecast skill</a:t>
            </a:r>
            <a:endParaRPr lang="en-US" dirty="0"/>
          </a:p>
        </p:txBody>
      </p:sp>
      <p:sp>
        <p:nvSpPr>
          <p:cNvPr id="5" name="Text Box 2"/>
          <p:cNvSpPr txBox="1">
            <a:spLocks noChangeArrowheads="1"/>
          </p:cNvSpPr>
          <p:nvPr/>
        </p:nvSpPr>
        <p:spPr bwMode="auto">
          <a:xfrm>
            <a:off x="90489" y="863600"/>
            <a:ext cx="8946007" cy="5203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9pPr>
          </a:lstStyle>
          <a:p>
            <a:pPr algn="just">
              <a:spcBef>
                <a:spcPts val="400"/>
              </a:spcBef>
              <a:spcAft>
                <a:spcPts val="200"/>
              </a:spcAft>
              <a:buClrTx/>
              <a:buFontTx/>
              <a:buNone/>
            </a:pPr>
            <a:r>
              <a:rPr lang="en-GB" altLang="en-US" sz="1800" b="0" i="0" dirty="0">
                <a:latin typeface="+mj-lt"/>
              </a:rPr>
              <a:t>Correlation of the ensemble mean for the ENSEMBLES multi-model (45 members) </a:t>
            </a:r>
            <a:r>
              <a:rPr lang="en-GB" altLang="en-US" sz="1800" b="0" i="0" dirty="0" err="1">
                <a:latin typeface="+mj-lt"/>
              </a:rPr>
              <a:t>wrt</a:t>
            </a:r>
            <a:r>
              <a:rPr lang="en-GB" altLang="en-US" sz="1800" b="0" i="0" dirty="0">
                <a:latin typeface="+mj-lt"/>
              </a:rPr>
              <a:t> ERA40-ERAInt (T2m over 1960-2005) and GPCP (</a:t>
            </a:r>
            <a:r>
              <a:rPr lang="en-GB" altLang="en-US" sz="1800" b="0" i="0" dirty="0" err="1">
                <a:latin typeface="+mj-lt"/>
              </a:rPr>
              <a:t>precip</a:t>
            </a:r>
            <a:r>
              <a:rPr lang="en-GB" altLang="en-US" sz="1800" b="0" i="0" dirty="0">
                <a:latin typeface="+mj-lt"/>
              </a:rPr>
              <a:t> over 1980-2005) with 1-month </a:t>
            </a:r>
            <a:r>
              <a:rPr lang="en-GB" altLang="en-US" sz="1800" b="0" i="0" dirty="0" smtClean="0">
                <a:latin typeface="+mj-lt"/>
              </a:rPr>
              <a:t>lead</a:t>
            </a:r>
            <a:endParaRPr lang="en-GB" altLang="en-US" sz="20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32021"/>
          <a:stretch>
            <a:fillRect/>
          </a:stretch>
        </p:blipFill>
        <p:spPr bwMode="auto">
          <a:xfrm>
            <a:off x="187325" y="1916832"/>
            <a:ext cx="4199314" cy="2021266"/>
          </a:xfrm>
          <a:prstGeom prst="rect">
            <a:avLst/>
          </a:prstGeom>
          <a:noFill/>
          <a:ln>
            <a:noFill/>
          </a:ln>
          <a:effectLst/>
          <a:extLst>
            <a:ext uri="{909E8E84-426E-40DD-AFC4-6F175D3DCCD1}">
              <a14:hiddenFill xmlns:a14="http://schemas.microsoft.com/office/drawing/2010/main">
                <a:blipFill dpi="0" rotWithShape="0">
                  <a:blip/>
                  <a:srcRect t="32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285143" y="3545730"/>
            <a:ext cx="155055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eaLnBrk="1" hangingPunct="1">
              <a:spcBef>
                <a:spcPts val="1250"/>
              </a:spcBef>
              <a:buClrTx/>
              <a:buFontTx/>
              <a:buNone/>
            </a:pPr>
            <a:r>
              <a:rPr lang="en-GB" altLang="en-US" sz="2000" b="0"/>
              <a:t>T2m JJA</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t="32021"/>
          <a:stretch>
            <a:fillRect/>
          </a:stretch>
        </p:blipFill>
        <p:spPr bwMode="auto">
          <a:xfrm>
            <a:off x="4499992" y="1934294"/>
            <a:ext cx="4199314" cy="2021265"/>
          </a:xfrm>
          <a:prstGeom prst="rect">
            <a:avLst/>
          </a:prstGeom>
          <a:noFill/>
          <a:ln>
            <a:noFill/>
          </a:ln>
          <a:effectLst/>
          <a:extLst>
            <a:ext uri="{909E8E84-426E-40DD-AFC4-6F175D3DCCD1}">
              <a14:hiddenFill xmlns:a14="http://schemas.microsoft.com/office/drawing/2010/main">
                <a:blipFill dpi="0" rotWithShape="0">
                  <a:blip/>
                  <a:srcRect t="32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t="32021"/>
          <a:stretch>
            <a:fillRect/>
          </a:stretch>
        </p:blipFill>
        <p:spPr bwMode="auto">
          <a:xfrm>
            <a:off x="182564" y="4032969"/>
            <a:ext cx="4202388" cy="2021265"/>
          </a:xfrm>
          <a:prstGeom prst="rect">
            <a:avLst/>
          </a:prstGeom>
          <a:noFill/>
          <a:ln>
            <a:noFill/>
          </a:ln>
          <a:effectLst/>
          <a:extLst>
            <a:ext uri="{909E8E84-426E-40DD-AFC4-6F175D3DCCD1}">
              <a14:hiddenFill xmlns:a14="http://schemas.microsoft.com/office/drawing/2010/main">
                <a:blipFill dpi="0" rotWithShape="0">
                  <a:blip/>
                  <a:srcRect t="32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t="32021"/>
          <a:stretch>
            <a:fillRect/>
          </a:stretch>
        </p:blipFill>
        <p:spPr bwMode="auto">
          <a:xfrm>
            <a:off x="4546076" y="4032969"/>
            <a:ext cx="4202388" cy="2021265"/>
          </a:xfrm>
          <a:prstGeom prst="rect">
            <a:avLst/>
          </a:prstGeom>
          <a:noFill/>
          <a:ln>
            <a:noFill/>
          </a:ln>
          <a:effectLst/>
          <a:extLst>
            <a:ext uri="{909E8E84-426E-40DD-AFC4-6F175D3DCCD1}">
              <a14:hiddenFill xmlns:a14="http://schemas.microsoft.com/office/drawing/2010/main">
                <a:blipFill dpi="0" rotWithShape="0">
                  <a:blip/>
                  <a:srcRect t="32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t="21346" b="68617"/>
          <a:stretch>
            <a:fillRect/>
          </a:stretch>
        </p:blipFill>
        <p:spPr bwMode="auto">
          <a:xfrm>
            <a:off x="1536314" y="6030044"/>
            <a:ext cx="5843998" cy="415013"/>
          </a:xfrm>
          <a:prstGeom prst="rect">
            <a:avLst/>
          </a:prstGeom>
          <a:noFill/>
          <a:ln>
            <a:noFill/>
          </a:ln>
          <a:effectLst/>
          <a:extLst>
            <a:ext uri="{909E8E84-426E-40DD-AFC4-6F175D3DCCD1}">
              <a14:hiddenFill xmlns:a14="http://schemas.microsoft.com/office/drawing/2010/main">
                <a:blipFill dpi="0" rotWithShape="0">
                  <a:blip/>
                  <a:srcRect t="21346" b="6861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9"/>
          <p:cNvSpPr txBox="1">
            <a:spLocks noChangeArrowheads="1"/>
          </p:cNvSpPr>
          <p:nvPr/>
        </p:nvSpPr>
        <p:spPr bwMode="auto">
          <a:xfrm>
            <a:off x="7236296" y="3575487"/>
            <a:ext cx="155055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eaLnBrk="1" hangingPunct="1">
              <a:spcBef>
                <a:spcPts val="1250"/>
              </a:spcBef>
              <a:buClrTx/>
              <a:buFontTx/>
              <a:buNone/>
            </a:pPr>
            <a:r>
              <a:rPr lang="en-GB" altLang="en-US" sz="2000" b="0" dirty="0"/>
              <a:t>T2m DJF</a:t>
            </a:r>
          </a:p>
        </p:txBody>
      </p:sp>
      <p:sp>
        <p:nvSpPr>
          <p:cNvPr id="13" name="Text Box 10"/>
          <p:cNvSpPr txBox="1">
            <a:spLocks noChangeArrowheads="1"/>
          </p:cNvSpPr>
          <p:nvPr/>
        </p:nvSpPr>
        <p:spPr bwMode="auto">
          <a:xfrm>
            <a:off x="357151" y="5633962"/>
            <a:ext cx="155055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eaLnBrk="1" hangingPunct="1">
              <a:spcBef>
                <a:spcPts val="1250"/>
              </a:spcBef>
              <a:buClrTx/>
              <a:buFontTx/>
              <a:buNone/>
            </a:pPr>
            <a:r>
              <a:rPr lang="en-GB" altLang="en-US" sz="2000" b="0" dirty="0" err="1"/>
              <a:t>Prec</a:t>
            </a:r>
            <a:r>
              <a:rPr lang="en-GB" altLang="en-US" sz="2000" b="0" dirty="0"/>
              <a:t> JJA</a:t>
            </a:r>
          </a:p>
        </p:txBody>
      </p:sp>
      <p:sp>
        <p:nvSpPr>
          <p:cNvPr id="14" name="Text Box 11"/>
          <p:cNvSpPr txBox="1">
            <a:spLocks noChangeArrowheads="1"/>
          </p:cNvSpPr>
          <p:nvPr/>
        </p:nvSpPr>
        <p:spPr bwMode="auto">
          <a:xfrm>
            <a:off x="7341927" y="5633962"/>
            <a:ext cx="155055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eaLnBrk="1" hangingPunct="1">
              <a:spcBef>
                <a:spcPts val="1250"/>
              </a:spcBef>
              <a:buClrTx/>
              <a:buFontTx/>
              <a:buNone/>
            </a:pPr>
            <a:r>
              <a:rPr lang="en-GB" altLang="en-US" sz="2000" b="0" dirty="0" err="1"/>
              <a:t>Prec</a:t>
            </a:r>
            <a:r>
              <a:rPr lang="en-GB" altLang="en-US" sz="2000" b="0" dirty="0"/>
              <a:t> DJF</a:t>
            </a:r>
          </a:p>
        </p:txBody>
      </p:sp>
    </p:spTree>
    <p:extLst>
      <p:ext uri="{BB962C8B-B14F-4D97-AF65-F5344CB8AC3E}">
        <p14:creationId xmlns:p14="http://schemas.microsoft.com/office/powerpoint/2010/main" val="4147803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open fronts</a:t>
            </a:r>
            <a:endParaRPr lang="en-US" dirty="0"/>
          </a:p>
        </p:txBody>
      </p:sp>
      <p:sp>
        <p:nvSpPr>
          <p:cNvPr id="5" name="Text Box 1"/>
          <p:cNvSpPr txBox="1">
            <a:spLocks noChangeArrowheads="1"/>
          </p:cNvSpPr>
          <p:nvPr/>
        </p:nvSpPr>
        <p:spPr bwMode="auto">
          <a:xfrm>
            <a:off x="-36512" y="836712"/>
            <a:ext cx="9096375" cy="54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just">
              <a:lnSpc>
                <a:spcPct val="95000"/>
              </a:lnSpc>
              <a:spcBef>
                <a:spcPts val="600"/>
              </a:spcBef>
              <a:buSzPct val="45000"/>
              <a:buFont typeface="Wingdings" pitchFamily="2" charset="2"/>
              <a:buChar char=""/>
            </a:pPr>
            <a:r>
              <a:rPr lang="en-GB" altLang="en-US" b="0" i="0" dirty="0">
                <a:solidFill>
                  <a:srgbClr val="FC0128"/>
                </a:solidFill>
              </a:rPr>
              <a:t> </a:t>
            </a:r>
            <a:r>
              <a:rPr lang="en-GB" altLang="en-US" sz="2000" b="0" i="0" dirty="0">
                <a:solidFill>
                  <a:srgbClr val="FC0128"/>
                </a:solidFill>
                <a:latin typeface="+mn-lt"/>
              </a:rPr>
              <a:t>Work on initialisation</a:t>
            </a:r>
            <a:r>
              <a:rPr lang="en-GB" altLang="en-US" sz="2000" b="0" i="0" dirty="0">
                <a:latin typeface="+mn-lt"/>
              </a:rPr>
              <a:t>: generate initial conditions (e.g. for sea ice, ocean). Compare different initialisation techniques (e.g. full field versus anomaly initialisation)  </a:t>
            </a:r>
            <a:endParaRPr lang="en-GB" altLang="en-US" sz="2000" b="0" i="0" dirty="0" smtClean="0">
              <a:latin typeface="+mn-lt"/>
            </a:endParaRPr>
          </a:p>
          <a:p>
            <a:pPr algn="just">
              <a:lnSpc>
                <a:spcPct val="95000"/>
              </a:lnSpc>
              <a:spcBef>
                <a:spcPts val="600"/>
              </a:spcBef>
              <a:buSzPct val="45000"/>
              <a:buFont typeface="Wingdings" pitchFamily="2" charset="2"/>
              <a:buChar char=""/>
            </a:pPr>
            <a:endParaRPr lang="en-GB" altLang="en-US" sz="800" b="0" i="0" dirty="0" smtClean="0">
              <a:latin typeface="+mn-lt"/>
            </a:endParaRPr>
          </a:p>
          <a:p>
            <a:pPr algn="just">
              <a:lnSpc>
                <a:spcPct val="95000"/>
              </a:lnSpc>
              <a:spcBef>
                <a:spcPts val="600"/>
              </a:spcBef>
              <a:buSzPct val="45000"/>
              <a:buFont typeface="Wingdings" pitchFamily="2" charset="2"/>
              <a:buChar char=""/>
            </a:pPr>
            <a:r>
              <a:rPr lang="en-GB" altLang="en-US" sz="2000" b="0" i="0" dirty="0">
                <a:solidFill>
                  <a:srgbClr val="FC0128"/>
                </a:solidFill>
                <a:latin typeface="+mn-lt"/>
              </a:rPr>
              <a:t> Improving model processes</a:t>
            </a:r>
            <a:r>
              <a:rPr lang="en-GB" altLang="en-US" sz="2000" b="0" i="0" dirty="0">
                <a:latin typeface="+mn-lt"/>
              </a:rPr>
              <a:t>: Inclusion and/or testing of model components (biogeochemistry, vegetation, aerosols, sea ice</a:t>
            </a:r>
            <a:r>
              <a:rPr lang="en-GB" altLang="en-US" sz="2000" b="0" i="0" dirty="0" smtClean="0">
                <a:latin typeface="+mn-lt"/>
              </a:rPr>
              <a:t>) or new parameterizations, </a:t>
            </a:r>
            <a:r>
              <a:rPr lang="en-GB" altLang="en-US" sz="2000" b="0" i="0" dirty="0">
                <a:latin typeface="+mn-lt"/>
              </a:rPr>
              <a:t>model parameter calibration, increase in </a:t>
            </a:r>
            <a:r>
              <a:rPr lang="en-GB" altLang="en-US" sz="2000" b="0" i="0" dirty="0" smtClean="0">
                <a:latin typeface="+mn-lt"/>
              </a:rPr>
              <a:t>resolution</a:t>
            </a:r>
          </a:p>
          <a:p>
            <a:pPr algn="just">
              <a:lnSpc>
                <a:spcPct val="95000"/>
              </a:lnSpc>
              <a:spcBef>
                <a:spcPts val="600"/>
              </a:spcBef>
              <a:buSzPct val="45000"/>
              <a:buFont typeface="Wingdings" pitchFamily="2" charset="2"/>
              <a:buChar char=""/>
            </a:pPr>
            <a:endParaRPr lang="en-GB" altLang="en-US" sz="800" b="0" i="0" dirty="0">
              <a:latin typeface="+mn-lt"/>
            </a:endParaRPr>
          </a:p>
          <a:p>
            <a:pPr algn="just">
              <a:lnSpc>
                <a:spcPct val="95000"/>
              </a:lnSpc>
              <a:spcBef>
                <a:spcPts val="600"/>
              </a:spcBef>
              <a:buSzPct val="45000"/>
              <a:buFont typeface="Wingdings" pitchFamily="2" charset="2"/>
              <a:buChar char=""/>
            </a:pPr>
            <a:r>
              <a:rPr lang="en-GB" altLang="en-US" sz="2000" b="0" i="0" dirty="0" smtClean="0">
                <a:solidFill>
                  <a:srgbClr val="FC0128"/>
                </a:solidFill>
                <a:latin typeface="+mn-lt"/>
              </a:rPr>
              <a:t> </a:t>
            </a:r>
            <a:r>
              <a:rPr lang="en-GB" altLang="en-US" sz="2000" b="0" i="0" dirty="0">
                <a:solidFill>
                  <a:srgbClr val="FC0128"/>
                </a:solidFill>
                <a:latin typeface="+mn-lt"/>
              </a:rPr>
              <a:t>Calibration and combination</a:t>
            </a:r>
            <a:r>
              <a:rPr lang="en-GB" altLang="en-US" sz="2000" b="0" i="0" dirty="0">
                <a:latin typeface="+mn-lt"/>
              </a:rPr>
              <a:t>: empirical prediction (better use of current benchmarks), local knowledge</a:t>
            </a:r>
            <a:r>
              <a:rPr lang="en-GB" altLang="en-US" sz="2000" b="0" i="0" dirty="0" smtClean="0">
                <a:latin typeface="+mn-lt"/>
              </a:rPr>
              <a:t>.</a:t>
            </a:r>
          </a:p>
          <a:p>
            <a:pPr algn="just">
              <a:lnSpc>
                <a:spcPct val="95000"/>
              </a:lnSpc>
              <a:spcBef>
                <a:spcPts val="600"/>
              </a:spcBef>
              <a:buSzPct val="45000"/>
              <a:buFont typeface="Wingdings" pitchFamily="2" charset="2"/>
              <a:buChar char=""/>
            </a:pPr>
            <a:endParaRPr lang="en-GB" altLang="en-US" sz="800" b="0" i="0" dirty="0">
              <a:latin typeface="+mn-lt"/>
            </a:endParaRPr>
          </a:p>
          <a:p>
            <a:pPr algn="just">
              <a:lnSpc>
                <a:spcPct val="95000"/>
              </a:lnSpc>
              <a:spcBef>
                <a:spcPts val="600"/>
              </a:spcBef>
              <a:buSzPct val="45000"/>
              <a:buFont typeface="Wingdings" pitchFamily="2" charset="2"/>
              <a:buChar char=""/>
            </a:pPr>
            <a:r>
              <a:rPr lang="en-GB" altLang="en-US" sz="2000" b="0" i="0" dirty="0">
                <a:solidFill>
                  <a:srgbClr val="FC0128"/>
                </a:solidFill>
                <a:latin typeface="+mn-lt"/>
              </a:rPr>
              <a:t> Forecast quality assessment</a:t>
            </a:r>
            <a:r>
              <a:rPr lang="en-GB" altLang="en-US" sz="2000" b="0" i="0" dirty="0">
                <a:latin typeface="+mn-lt"/>
              </a:rPr>
              <a:t>: scores closer to the user, reliability as a main target, process-based </a:t>
            </a:r>
            <a:r>
              <a:rPr lang="en-GB" altLang="en-US" sz="2000" b="0" i="0" dirty="0" smtClean="0">
                <a:latin typeface="+mn-lt"/>
              </a:rPr>
              <a:t>verification, attribution of climate events with successful predictions, diagnostics of model weaknesses with failing predictions</a:t>
            </a:r>
          </a:p>
          <a:p>
            <a:pPr algn="just">
              <a:lnSpc>
                <a:spcPct val="95000"/>
              </a:lnSpc>
              <a:spcBef>
                <a:spcPts val="600"/>
              </a:spcBef>
              <a:buSzPct val="45000"/>
              <a:buFont typeface="Wingdings" pitchFamily="2" charset="2"/>
              <a:buChar char=""/>
            </a:pPr>
            <a:endParaRPr lang="en-GB" altLang="en-US" sz="800" b="0" i="0" dirty="0">
              <a:latin typeface="+mn-lt"/>
            </a:endParaRPr>
          </a:p>
          <a:p>
            <a:pPr algn="just">
              <a:lnSpc>
                <a:spcPct val="95000"/>
              </a:lnSpc>
              <a:spcBef>
                <a:spcPts val="600"/>
              </a:spcBef>
              <a:buSzPct val="45000"/>
              <a:buFont typeface="Wingdings" pitchFamily="2" charset="2"/>
              <a:buChar char=""/>
            </a:pPr>
            <a:r>
              <a:rPr lang="en-GB" altLang="en-US" sz="2000" b="0" i="0" dirty="0" smtClean="0">
                <a:solidFill>
                  <a:srgbClr val="FC0128"/>
                </a:solidFill>
                <a:latin typeface="+mn-lt"/>
              </a:rPr>
              <a:t> </a:t>
            </a:r>
            <a:r>
              <a:rPr lang="en-GB" altLang="en-US" sz="2000" b="0" i="0" dirty="0">
                <a:solidFill>
                  <a:srgbClr val="FC0128"/>
                </a:solidFill>
                <a:latin typeface="+mn-lt"/>
              </a:rPr>
              <a:t>More sensitivity to the users’ needs</a:t>
            </a:r>
            <a:r>
              <a:rPr lang="en-GB" altLang="en-US" sz="2000" b="0" i="0" dirty="0">
                <a:latin typeface="+mn-lt"/>
              </a:rPr>
              <a:t>: going beyond downscaling, better documentation (e.g. use the IPCC language), demonstration of value and outreach.</a:t>
            </a:r>
          </a:p>
        </p:txBody>
      </p:sp>
    </p:spTree>
    <p:extLst>
      <p:ext uri="{BB962C8B-B14F-4D97-AF65-F5344CB8AC3E}">
        <p14:creationId xmlns:p14="http://schemas.microsoft.com/office/powerpoint/2010/main" val="1611428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Initialization : in-house sea ice reconstructions</a:t>
            </a:r>
            <a:endParaRPr lang="en-US" dirty="0"/>
          </a:p>
        </p:txBody>
      </p:sp>
      <p:sp>
        <p:nvSpPr>
          <p:cNvPr id="5" name="Text Box 3"/>
          <p:cNvSpPr txBox="1">
            <a:spLocks noChangeArrowheads="1"/>
          </p:cNvSpPr>
          <p:nvPr/>
        </p:nvSpPr>
        <p:spPr bwMode="auto">
          <a:xfrm>
            <a:off x="251520" y="1268760"/>
            <a:ext cx="8568952" cy="4237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 typeface="Wingdings" pitchFamily="2" charset="2"/>
              <a:buChar char="Ø"/>
            </a:pPr>
            <a:r>
              <a:rPr lang="fr-FR" altLang="en-US" sz="2400" dirty="0">
                <a:solidFill>
                  <a:srgbClr val="000308"/>
                </a:solidFill>
              </a:rPr>
              <a:t>  </a:t>
            </a:r>
            <a:r>
              <a:rPr lang="fr-FR" altLang="en-US" sz="2400" u="sng" dirty="0">
                <a:solidFill>
                  <a:srgbClr val="000308"/>
                </a:solidFill>
              </a:rPr>
              <a:t>NEMO3.2 </a:t>
            </a:r>
            <a:r>
              <a:rPr lang="fr-FR" altLang="en-US" sz="2400" dirty="0" err="1">
                <a:solidFill>
                  <a:srgbClr val="000308"/>
                </a:solidFill>
              </a:rPr>
              <a:t>ocean</a:t>
            </a:r>
            <a:r>
              <a:rPr lang="fr-FR" altLang="en-US" sz="2400" dirty="0">
                <a:solidFill>
                  <a:srgbClr val="000308"/>
                </a:solidFill>
              </a:rPr>
              <a:t> model + </a:t>
            </a:r>
            <a:r>
              <a:rPr lang="fr-FR" altLang="en-US" sz="2400" u="sng" dirty="0">
                <a:solidFill>
                  <a:srgbClr val="000308"/>
                </a:solidFill>
              </a:rPr>
              <a:t>LIM2</a:t>
            </a:r>
            <a:r>
              <a:rPr lang="fr-FR" altLang="en-US" sz="2400" dirty="0">
                <a:solidFill>
                  <a:srgbClr val="000308"/>
                </a:solidFill>
              </a:rPr>
              <a:t> </a:t>
            </a:r>
            <a:r>
              <a:rPr lang="fr-FR" altLang="en-US" sz="2400" dirty="0" err="1">
                <a:solidFill>
                  <a:srgbClr val="000308"/>
                </a:solidFill>
              </a:rPr>
              <a:t>sea</a:t>
            </a:r>
            <a:r>
              <a:rPr lang="fr-FR" altLang="en-US" sz="2400" dirty="0">
                <a:solidFill>
                  <a:srgbClr val="000308"/>
                </a:solidFill>
              </a:rPr>
              <a:t> </a:t>
            </a:r>
            <a:r>
              <a:rPr lang="fr-FR" altLang="en-US" sz="2400" dirty="0" err="1">
                <a:solidFill>
                  <a:srgbClr val="000308"/>
                </a:solidFill>
              </a:rPr>
              <a:t>ice</a:t>
            </a:r>
            <a:r>
              <a:rPr lang="fr-FR" altLang="en-US" sz="2400" dirty="0">
                <a:solidFill>
                  <a:srgbClr val="000308"/>
                </a:solidFill>
              </a:rPr>
              <a:t> model   </a:t>
            </a:r>
          </a:p>
          <a:p>
            <a:pPr>
              <a:spcBef>
                <a:spcPct val="50000"/>
              </a:spcBef>
              <a:buFont typeface="Wingdings" pitchFamily="2" charset="2"/>
              <a:buChar char="Ø"/>
            </a:pPr>
            <a:r>
              <a:rPr lang="fr-FR" altLang="en-US" sz="2400" dirty="0">
                <a:solidFill>
                  <a:srgbClr val="000308"/>
                </a:solidFill>
              </a:rPr>
              <a:t>  </a:t>
            </a:r>
            <a:r>
              <a:rPr lang="fr-FR" altLang="en-US" sz="2400" u="sng" dirty="0">
                <a:solidFill>
                  <a:srgbClr val="000308"/>
                </a:solidFill>
              </a:rPr>
              <a:t>Forcings :</a:t>
            </a:r>
            <a:r>
              <a:rPr lang="fr-FR" altLang="en-US" sz="2400" dirty="0">
                <a:solidFill>
                  <a:srgbClr val="000308"/>
                </a:solidFill>
              </a:rPr>
              <a:t> 1958-2006 DFS4.3 or 1979-2013 ERA-</a:t>
            </a:r>
            <a:r>
              <a:rPr lang="fr-FR" altLang="en-US" sz="2400" dirty="0" err="1">
                <a:solidFill>
                  <a:srgbClr val="000308"/>
                </a:solidFill>
              </a:rPr>
              <a:t>interim</a:t>
            </a:r>
            <a:r>
              <a:rPr lang="fr-FR" altLang="en-US" sz="2400" dirty="0">
                <a:solidFill>
                  <a:srgbClr val="000308"/>
                </a:solidFill>
              </a:rPr>
              <a:t> </a:t>
            </a:r>
          </a:p>
          <a:p>
            <a:pPr>
              <a:spcBef>
                <a:spcPct val="50000"/>
              </a:spcBef>
              <a:buFont typeface="Wingdings" pitchFamily="2" charset="2"/>
              <a:buChar char="Ø"/>
            </a:pPr>
            <a:r>
              <a:rPr lang="fr-FR" altLang="en-US" sz="2400" dirty="0">
                <a:solidFill>
                  <a:srgbClr val="000308"/>
                </a:solidFill>
              </a:rPr>
              <a:t>  </a:t>
            </a:r>
            <a:r>
              <a:rPr lang="fr-FR" altLang="en-US" sz="2400" u="sng" dirty="0" err="1">
                <a:solidFill>
                  <a:srgbClr val="000308"/>
                </a:solidFill>
              </a:rPr>
              <a:t>Nudging</a:t>
            </a:r>
            <a:r>
              <a:rPr lang="fr-FR" altLang="en-US" sz="2400" u="sng" dirty="0">
                <a:solidFill>
                  <a:srgbClr val="000308"/>
                </a:solidFill>
              </a:rPr>
              <a:t> :</a:t>
            </a:r>
            <a:r>
              <a:rPr lang="fr-FR" altLang="en-US" sz="2400" dirty="0">
                <a:solidFill>
                  <a:srgbClr val="000308"/>
                </a:solidFill>
              </a:rPr>
              <a:t> T and S </a:t>
            </a:r>
            <a:r>
              <a:rPr lang="fr-FR" altLang="en-US" sz="2400" dirty="0" err="1">
                <a:solidFill>
                  <a:srgbClr val="000308"/>
                </a:solidFill>
              </a:rPr>
              <a:t>toward</a:t>
            </a:r>
            <a:r>
              <a:rPr lang="fr-FR" altLang="en-US" sz="2400" dirty="0">
                <a:solidFill>
                  <a:srgbClr val="000308"/>
                </a:solidFill>
              </a:rPr>
              <a:t> ORAS4, </a:t>
            </a:r>
            <a:r>
              <a:rPr lang="fr-FR" altLang="en-US" sz="2400" dirty="0" err="1">
                <a:solidFill>
                  <a:srgbClr val="000308"/>
                </a:solidFill>
              </a:rPr>
              <a:t>timescales</a:t>
            </a:r>
            <a:r>
              <a:rPr lang="fr-FR" altLang="en-US" sz="2400" dirty="0">
                <a:solidFill>
                  <a:srgbClr val="000308"/>
                </a:solidFill>
              </a:rPr>
              <a:t> = 360 </a:t>
            </a:r>
            <a:r>
              <a:rPr lang="fr-FR" altLang="en-US" sz="2400" dirty="0" err="1">
                <a:solidFill>
                  <a:srgbClr val="000308"/>
                </a:solidFill>
              </a:rPr>
              <a:t>days</a:t>
            </a:r>
            <a:r>
              <a:rPr lang="fr-FR" altLang="en-US" sz="2400" dirty="0">
                <a:solidFill>
                  <a:srgbClr val="000308"/>
                </a:solidFill>
              </a:rPr>
              <a:t> </a:t>
            </a:r>
            <a:r>
              <a:rPr lang="fr-FR" altLang="en-US" sz="2400" dirty="0" err="1">
                <a:solidFill>
                  <a:srgbClr val="000308"/>
                </a:solidFill>
              </a:rPr>
              <a:t>below</a:t>
            </a:r>
            <a:r>
              <a:rPr lang="fr-FR" altLang="en-US" sz="2400" dirty="0">
                <a:solidFill>
                  <a:srgbClr val="000308"/>
                </a:solidFill>
              </a:rPr>
              <a:t> 800m, and 10 </a:t>
            </a:r>
            <a:r>
              <a:rPr lang="fr-FR" altLang="en-US" sz="2400" dirty="0" err="1">
                <a:solidFill>
                  <a:srgbClr val="000308"/>
                </a:solidFill>
              </a:rPr>
              <a:t>days</a:t>
            </a:r>
            <a:r>
              <a:rPr lang="fr-FR" altLang="en-US" sz="2400" dirty="0">
                <a:solidFill>
                  <a:srgbClr val="000308"/>
                </a:solidFill>
              </a:rPr>
              <a:t> </a:t>
            </a:r>
            <a:r>
              <a:rPr lang="fr-FR" altLang="en-US" sz="2400" dirty="0" err="1">
                <a:solidFill>
                  <a:srgbClr val="000308"/>
                </a:solidFill>
              </a:rPr>
              <a:t>above</a:t>
            </a:r>
            <a:r>
              <a:rPr lang="fr-FR" altLang="en-US" sz="2400" dirty="0">
                <a:solidFill>
                  <a:srgbClr val="000308"/>
                </a:solidFill>
              </a:rPr>
              <a:t> </a:t>
            </a:r>
            <a:r>
              <a:rPr lang="fr-FR" altLang="en-US" sz="2400" dirty="0" err="1">
                <a:solidFill>
                  <a:srgbClr val="000308"/>
                </a:solidFill>
              </a:rPr>
              <a:t>except</a:t>
            </a:r>
            <a:r>
              <a:rPr lang="fr-FR" altLang="en-US" sz="2400" dirty="0">
                <a:solidFill>
                  <a:srgbClr val="000308"/>
                </a:solidFill>
              </a:rPr>
              <a:t> in the mixed layer, </a:t>
            </a:r>
            <a:r>
              <a:rPr lang="fr-FR" altLang="en-US" sz="2400" dirty="0" err="1">
                <a:solidFill>
                  <a:srgbClr val="000308"/>
                </a:solidFill>
              </a:rPr>
              <a:t>except</a:t>
            </a:r>
            <a:r>
              <a:rPr lang="fr-FR" altLang="en-US" sz="2400" dirty="0">
                <a:solidFill>
                  <a:srgbClr val="000308"/>
                </a:solidFill>
              </a:rPr>
              <a:t> </a:t>
            </a:r>
            <a:r>
              <a:rPr lang="fr-FR" altLang="en-US" sz="2400" dirty="0" err="1">
                <a:solidFill>
                  <a:srgbClr val="000308"/>
                </a:solidFill>
              </a:rPr>
              <a:t>at</a:t>
            </a:r>
            <a:r>
              <a:rPr lang="fr-FR" altLang="en-US" sz="2400" dirty="0">
                <a:solidFill>
                  <a:srgbClr val="000308"/>
                </a:solidFill>
              </a:rPr>
              <a:t> the </a:t>
            </a:r>
            <a:r>
              <a:rPr lang="fr-FR" altLang="en-US" sz="2400" dirty="0" err="1">
                <a:solidFill>
                  <a:srgbClr val="000308"/>
                </a:solidFill>
              </a:rPr>
              <a:t>equator</a:t>
            </a:r>
            <a:r>
              <a:rPr lang="fr-FR" altLang="en-US" sz="2400" dirty="0">
                <a:solidFill>
                  <a:srgbClr val="000308"/>
                </a:solidFill>
              </a:rPr>
              <a:t> (1°S-1°N), SST &amp; SSS </a:t>
            </a:r>
            <a:r>
              <a:rPr lang="fr-FR" altLang="en-US" sz="2400" dirty="0" err="1">
                <a:solidFill>
                  <a:srgbClr val="000308"/>
                </a:solidFill>
              </a:rPr>
              <a:t>restoring</a:t>
            </a:r>
            <a:r>
              <a:rPr lang="fr-FR" altLang="en-US" sz="2400" dirty="0">
                <a:solidFill>
                  <a:srgbClr val="000308"/>
                </a:solidFill>
              </a:rPr>
              <a:t> (-40W/m2, -150 mm/</a:t>
            </a:r>
            <a:r>
              <a:rPr lang="fr-FR" altLang="en-US" sz="2400" dirty="0" err="1">
                <a:solidFill>
                  <a:srgbClr val="000308"/>
                </a:solidFill>
              </a:rPr>
              <a:t>day</a:t>
            </a:r>
            <a:r>
              <a:rPr lang="fr-FR" altLang="en-US" sz="2400" dirty="0">
                <a:solidFill>
                  <a:srgbClr val="000308"/>
                </a:solidFill>
              </a:rPr>
              <a:t>/</a:t>
            </a:r>
            <a:r>
              <a:rPr lang="fr-FR" altLang="en-US" sz="2400" dirty="0" err="1">
                <a:solidFill>
                  <a:srgbClr val="000308"/>
                </a:solidFill>
              </a:rPr>
              <a:t>psu</a:t>
            </a:r>
            <a:r>
              <a:rPr lang="fr-FR" altLang="en-US" sz="2400" dirty="0">
                <a:solidFill>
                  <a:srgbClr val="000308"/>
                </a:solidFill>
              </a:rPr>
              <a:t>)</a:t>
            </a:r>
          </a:p>
          <a:p>
            <a:pPr>
              <a:spcBef>
                <a:spcPct val="50000"/>
              </a:spcBef>
              <a:buFont typeface="Wingdings" pitchFamily="2" charset="2"/>
              <a:buChar char="Ø"/>
            </a:pPr>
            <a:r>
              <a:rPr lang="fr-FR" altLang="en-US" sz="2400" dirty="0">
                <a:solidFill>
                  <a:srgbClr val="000308"/>
                </a:solidFill>
              </a:rPr>
              <a:t>  </a:t>
            </a:r>
            <a:r>
              <a:rPr lang="fr-FR" altLang="en-US" sz="2400" u="sng" dirty="0">
                <a:solidFill>
                  <a:srgbClr val="000308"/>
                </a:solidFill>
              </a:rPr>
              <a:t>Wind perturbations + 5-member ORAS4</a:t>
            </a:r>
            <a:r>
              <a:rPr lang="fr-FR" altLang="en-US" sz="2400" dirty="0">
                <a:solidFill>
                  <a:srgbClr val="000308"/>
                </a:solidFill>
              </a:rPr>
              <a:t>  - - - &gt; 5 </a:t>
            </a:r>
            <a:r>
              <a:rPr lang="fr-FR" altLang="en-US" sz="2400" dirty="0" err="1">
                <a:solidFill>
                  <a:srgbClr val="000308"/>
                </a:solidFill>
              </a:rPr>
              <a:t>members</a:t>
            </a:r>
            <a:r>
              <a:rPr lang="fr-FR" altLang="en-US" sz="2400" dirty="0">
                <a:solidFill>
                  <a:srgbClr val="000308"/>
                </a:solidFill>
              </a:rPr>
              <a:t> for </a:t>
            </a:r>
            <a:r>
              <a:rPr lang="fr-FR" altLang="en-US" sz="2400" dirty="0" err="1">
                <a:solidFill>
                  <a:srgbClr val="000308"/>
                </a:solidFill>
              </a:rPr>
              <a:t>sea</a:t>
            </a:r>
            <a:r>
              <a:rPr lang="fr-FR" altLang="en-US" sz="2400" dirty="0">
                <a:solidFill>
                  <a:srgbClr val="000308"/>
                </a:solidFill>
              </a:rPr>
              <a:t> </a:t>
            </a:r>
            <a:r>
              <a:rPr lang="fr-FR" altLang="en-US" sz="2400" dirty="0" err="1">
                <a:solidFill>
                  <a:srgbClr val="000308"/>
                </a:solidFill>
              </a:rPr>
              <a:t>ice</a:t>
            </a:r>
            <a:r>
              <a:rPr lang="fr-FR" altLang="en-US" sz="2400" dirty="0">
                <a:solidFill>
                  <a:srgbClr val="000308"/>
                </a:solidFill>
              </a:rPr>
              <a:t> reconstruction</a:t>
            </a:r>
          </a:p>
          <a:p>
            <a:pPr>
              <a:spcBef>
                <a:spcPct val="50000"/>
              </a:spcBef>
              <a:buFont typeface="Wingdings" pitchFamily="2" charset="2"/>
              <a:buChar char="Ø"/>
            </a:pPr>
            <a:endParaRPr lang="en-US" altLang="en-US" sz="2400" dirty="0">
              <a:solidFill>
                <a:schemeClr val="tx1"/>
              </a:solidFill>
            </a:endParaRPr>
          </a:p>
        </p:txBody>
      </p:sp>
      <p:sp>
        <p:nvSpPr>
          <p:cNvPr id="6" name="Text Box 6"/>
          <p:cNvSpPr txBox="1">
            <a:spLocks noChangeArrowheads="1"/>
          </p:cNvSpPr>
          <p:nvPr/>
        </p:nvSpPr>
        <p:spPr bwMode="auto">
          <a:xfrm>
            <a:off x="539304" y="5217443"/>
            <a:ext cx="8704329" cy="8509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400" dirty="0">
                <a:solidFill>
                  <a:srgbClr val="CC0000"/>
                </a:solidFill>
              </a:rPr>
              <a:t>5 member sea ice reconstruction for 1958-present consistent with ocean and atmosphere states used for initialization</a:t>
            </a:r>
            <a:endParaRPr lang="en-US" altLang="en-US" sz="2400" dirty="0">
              <a:solidFill>
                <a:srgbClr val="CC0000"/>
              </a:solidFill>
            </a:endParaRPr>
          </a:p>
        </p:txBody>
      </p:sp>
      <p:sp>
        <p:nvSpPr>
          <p:cNvPr id="9"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(2014) Climate Dynamics</a:t>
            </a:r>
          </a:p>
        </p:txBody>
      </p:sp>
      <p:sp>
        <p:nvSpPr>
          <p:cNvPr id="10" name="AutoShape 7"/>
          <p:cNvSpPr>
            <a:spLocks noChangeArrowheads="1"/>
          </p:cNvSpPr>
          <p:nvPr/>
        </p:nvSpPr>
        <p:spPr bwMode="auto">
          <a:xfrm>
            <a:off x="180331" y="5301208"/>
            <a:ext cx="503237" cy="578942"/>
          </a:xfrm>
          <a:prstGeom prst="rightArrow">
            <a:avLst>
              <a:gd name="adj1" fmla="val 50000"/>
              <a:gd name="adj2" fmla="val 25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98216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Initialization : in-house sea ice reconstructions</a:t>
            </a:r>
            <a:endParaRPr lang="en-US" dirty="0"/>
          </a:p>
        </p:txBody>
      </p:sp>
      <p:pic>
        <p:nvPicPr>
          <p:cNvPr id="9" name="Picture 32" descr="i00v_N_on_mean"/>
          <p:cNvPicPr>
            <a:picLocks noChangeAspect="1" noChangeArrowheads="1"/>
          </p:cNvPicPr>
          <p:nvPr/>
        </p:nvPicPr>
        <p:blipFill>
          <a:blip r:embed="rId3">
            <a:extLst>
              <a:ext uri="{28A0092B-C50C-407E-A947-70E740481C1C}">
                <a14:useLocalDpi xmlns:a14="http://schemas.microsoft.com/office/drawing/2010/main" val="0"/>
              </a:ext>
            </a:extLst>
          </a:blip>
          <a:srcRect b="21617"/>
          <a:stretch>
            <a:fillRect/>
          </a:stretch>
        </p:blipFill>
        <p:spPr bwMode="auto">
          <a:xfrm>
            <a:off x="-180528" y="1755800"/>
            <a:ext cx="49704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3" descr="icesat_icethk_on"/>
          <p:cNvPicPr>
            <a:picLocks noChangeAspect="1" noChangeArrowheads="1"/>
          </p:cNvPicPr>
          <p:nvPr/>
        </p:nvPicPr>
        <p:blipFill>
          <a:blip r:embed="rId4">
            <a:extLst>
              <a:ext uri="{28A0092B-C50C-407E-A947-70E740481C1C}">
                <a14:useLocalDpi xmlns:a14="http://schemas.microsoft.com/office/drawing/2010/main" val="0"/>
              </a:ext>
            </a:extLst>
          </a:blip>
          <a:srcRect b="21617"/>
          <a:stretch>
            <a:fillRect/>
          </a:stretch>
        </p:blipFill>
        <p:spPr bwMode="auto">
          <a:xfrm>
            <a:off x="4355976" y="1740421"/>
            <a:ext cx="49688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4"/>
          <p:cNvSpPr txBox="1">
            <a:spLocks noChangeArrowheads="1"/>
          </p:cNvSpPr>
          <p:nvPr/>
        </p:nvSpPr>
        <p:spPr bwMode="auto">
          <a:xfrm>
            <a:off x="40135" y="1628800"/>
            <a:ext cx="4392612" cy="4714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a:solidFill>
                  <a:srgbClr val="000308"/>
                </a:solidFill>
              </a:rPr>
              <a:t>Reconstruction</a:t>
            </a:r>
            <a:endParaRPr lang="en-US" altLang="en-US" sz="2400">
              <a:solidFill>
                <a:srgbClr val="000308"/>
              </a:solidFill>
            </a:endParaRPr>
          </a:p>
        </p:txBody>
      </p:sp>
      <p:sp>
        <p:nvSpPr>
          <p:cNvPr id="12" name="Text Box 35"/>
          <p:cNvSpPr txBox="1">
            <a:spLocks noChangeArrowheads="1"/>
          </p:cNvSpPr>
          <p:nvPr/>
        </p:nvSpPr>
        <p:spPr bwMode="auto">
          <a:xfrm>
            <a:off x="4499992" y="1644675"/>
            <a:ext cx="4392613" cy="4714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dirty="0" err="1">
                <a:solidFill>
                  <a:srgbClr val="000308"/>
                </a:solidFill>
              </a:rPr>
              <a:t>IceSat</a:t>
            </a:r>
            <a:endParaRPr lang="en-US" altLang="en-US" sz="2400" dirty="0">
              <a:solidFill>
                <a:srgbClr val="000308"/>
              </a:solidFill>
            </a:endParaRPr>
          </a:p>
        </p:txBody>
      </p:sp>
      <p:sp>
        <p:nvSpPr>
          <p:cNvPr id="13" name="Text Box 36"/>
          <p:cNvSpPr txBox="1">
            <a:spLocks noChangeArrowheads="1"/>
          </p:cNvSpPr>
          <p:nvPr/>
        </p:nvSpPr>
        <p:spPr bwMode="auto">
          <a:xfrm>
            <a:off x="755576" y="5498033"/>
            <a:ext cx="8316416" cy="8509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2400" dirty="0">
                <a:solidFill>
                  <a:srgbClr val="CC0000"/>
                </a:solidFill>
              </a:rPr>
              <a:t>Too much ice in central Arctic, too few in the Chukchi and East Siberian Seas</a:t>
            </a:r>
            <a:endParaRPr lang="en-US" altLang="en-US" sz="2400" dirty="0">
              <a:solidFill>
                <a:srgbClr val="CC0000"/>
              </a:solidFill>
            </a:endParaRPr>
          </a:p>
        </p:txBody>
      </p:sp>
      <p:pic>
        <p:nvPicPr>
          <p:cNvPr id="14" name="Picture 39" descr="icesat_icethk_on"/>
          <p:cNvPicPr>
            <a:picLocks noChangeAspect="1" noChangeArrowheads="1"/>
          </p:cNvPicPr>
          <p:nvPr/>
        </p:nvPicPr>
        <p:blipFill>
          <a:blip r:embed="rId4">
            <a:extLst>
              <a:ext uri="{28A0092B-C50C-407E-A947-70E740481C1C}">
                <a14:useLocalDpi xmlns:a14="http://schemas.microsoft.com/office/drawing/2010/main" val="0"/>
              </a:ext>
            </a:extLst>
          </a:blip>
          <a:srcRect t="79059"/>
          <a:stretch>
            <a:fillRect/>
          </a:stretch>
        </p:blipFill>
        <p:spPr bwMode="auto">
          <a:xfrm>
            <a:off x="471935" y="4340250"/>
            <a:ext cx="84963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252536" y="1052736"/>
            <a:ext cx="9648825"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en-US" sz="2400" dirty="0">
                <a:solidFill>
                  <a:srgbClr val="000308"/>
                </a:solidFill>
              </a:rPr>
              <a:t>2003-2007 </a:t>
            </a:r>
            <a:r>
              <a:rPr lang="fr-FR" altLang="en-US" sz="2400" dirty="0" err="1">
                <a:solidFill>
                  <a:srgbClr val="000308"/>
                </a:solidFill>
              </a:rPr>
              <a:t>October-November</a:t>
            </a:r>
            <a:r>
              <a:rPr lang="fr-FR" altLang="en-US" sz="2400" dirty="0">
                <a:solidFill>
                  <a:srgbClr val="000308"/>
                </a:solidFill>
              </a:rPr>
              <a:t> </a:t>
            </a:r>
            <a:r>
              <a:rPr lang="fr-FR" altLang="en-US" sz="2400" dirty="0" err="1">
                <a:solidFill>
                  <a:srgbClr val="000308"/>
                </a:solidFill>
              </a:rPr>
              <a:t>Arctic</a:t>
            </a:r>
            <a:r>
              <a:rPr lang="fr-FR" altLang="en-US" sz="2400" dirty="0">
                <a:solidFill>
                  <a:srgbClr val="000308"/>
                </a:solidFill>
              </a:rPr>
              <a:t> </a:t>
            </a:r>
            <a:r>
              <a:rPr lang="fr-FR" altLang="en-US" sz="2400" dirty="0" err="1">
                <a:solidFill>
                  <a:srgbClr val="000308"/>
                </a:solidFill>
              </a:rPr>
              <a:t>sea</a:t>
            </a:r>
            <a:r>
              <a:rPr lang="fr-FR" altLang="en-US" sz="2400" dirty="0">
                <a:solidFill>
                  <a:srgbClr val="000308"/>
                </a:solidFill>
              </a:rPr>
              <a:t> </a:t>
            </a:r>
            <a:r>
              <a:rPr lang="fr-FR" altLang="en-US" sz="2400" dirty="0" err="1">
                <a:solidFill>
                  <a:srgbClr val="000308"/>
                </a:solidFill>
              </a:rPr>
              <a:t>ice</a:t>
            </a:r>
            <a:r>
              <a:rPr lang="fr-FR" altLang="en-US" sz="2400" dirty="0">
                <a:solidFill>
                  <a:srgbClr val="000308"/>
                </a:solidFill>
              </a:rPr>
              <a:t> </a:t>
            </a:r>
            <a:r>
              <a:rPr lang="fr-FR" altLang="en-US" sz="2400" dirty="0" err="1">
                <a:solidFill>
                  <a:srgbClr val="000308"/>
                </a:solidFill>
              </a:rPr>
              <a:t>thickness</a:t>
            </a:r>
            <a:endParaRPr lang="en-US" altLang="en-US" sz="2400" dirty="0">
              <a:solidFill>
                <a:srgbClr val="000308"/>
              </a:solidFill>
            </a:endParaRPr>
          </a:p>
        </p:txBody>
      </p:sp>
      <p:sp>
        <p:nvSpPr>
          <p:cNvPr id="16" name="AutoShape 7"/>
          <p:cNvSpPr>
            <a:spLocks noChangeArrowheads="1"/>
          </p:cNvSpPr>
          <p:nvPr/>
        </p:nvSpPr>
        <p:spPr bwMode="auto">
          <a:xfrm>
            <a:off x="324347" y="5498033"/>
            <a:ext cx="503237" cy="578942"/>
          </a:xfrm>
          <a:prstGeom prst="rightArrow">
            <a:avLst>
              <a:gd name="adj1" fmla="val 50000"/>
              <a:gd name="adj2" fmla="val 25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7"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(2014) Climate Dynamics</a:t>
            </a:r>
          </a:p>
        </p:txBody>
      </p:sp>
    </p:spTree>
    <p:extLst>
      <p:ext uri="{BB962C8B-B14F-4D97-AF65-F5344CB8AC3E}">
        <p14:creationId xmlns:p14="http://schemas.microsoft.com/office/powerpoint/2010/main" val="2796117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Sea ice reconstruction – extraction of variability modes </a:t>
            </a:r>
            <a:endParaRPr lang="en-US" dirty="0"/>
          </a:p>
        </p:txBody>
      </p:sp>
      <p:sp>
        <p:nvSpPr>
          <p:cNvPr id="8" name="Text Box 5"/>
          <p:cNvSpPr txBox="1">
            <a:spLocks noChangeArrowheads="1"/>
          </p:cNvSpPr>
          <p:nvPr/>
        </p:nvSpPr>
        <p:spPr bwMode="auto">
          <a:xfrm>
            <a:off x="1" y="5085184"/>
            <a:ext cx="9144000" cy="1054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lnSpc>
                <a:spcPct val="104000"/>
              </a:lnSpc>
            </a:pPr>
            <a:endParaRPr lang="en-US" sz="2000" b="0" i="0" dirty="0" smtClean="0">
              <a:latin typeface="+mn-lt"/>
            </a:endParaRPr>
          </a:p>
          <a:p>
            <a:pPr algn="ctr">
              <a:lnSpc>
                <a:spcPct val="104000"/>
              </a:lnSpc>
            </a:pPr>
            <a:r>
              <a:rPr lang="en-US" altLang="en-US" sz="2000" b="0" i="0" dirty="0" smtClean="0">
                <a:latin typeface="+mn-lt"/>
              </a:rPr>
              <a:t>	</a:t>
            </a:r>
            <a:r>
              <a:rPr lang="en-US" altLang="en-US" sz="2000" b="0" i="0" dirty="0">
                <a:latin typeface="+mn-lt"/>
              </a:rPr>
              <a:t>C</a:t>
            </a:r>
            <a:r>
              <a:rPr lang="en-US" sz="2000" b="0" i="0" dirty="0" smtClean="0">
                <a:latin typeface="+mn-lt"/>
              </a:rPr>
              <a:t>lustering methods more robust than EOF analysis + account for nonlinearities.</a:t>
            </a:r>
          </a:p>
          <a:p>
            <a:pPr algn="ctr">
              <a:lnSpc>
                <a:spcPct val="104000"/>
              </a:lnSpc>
            </a:pPr>
            <a:r>
              <a:rPr lang="en-US" altLang="en-US" sz="2000" b="0" i="0" dirty="0" smtClean="0">
                <a:latin typeface="+mn-lt"/>
              </a:rPr>
              <a:t>Tools available in s2dverification R package</a:t>
            </a:r>
            <a:endParaRPr lang="en-US" altLang="en-US" sz="2000" b="0" i="0" dirty="0">
              <a:latin typeface="+mn-lt"/>
            </a:endParaRPr>
          </a:p>
        </p:txBody>
      </p:sp>
      <p:sp>
        <p:nvSpPr>
          <p:cNvPr id="7" name="TextBox 1"/>
          <p:cNvSpPr txBox="1">
            <a:spLocks noChangeArrowheads="1"/>
          </p:cNvSpPr>
          <p:nvPr/>
        </p:nvSpPr>
        <p:spPr bwMode="auto">
          <a:xfrm>
            <a:off x="2055243" y="65043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a:solidFill>
                  <a:srgbClr val="000308"/>
                </a:solidFill>
              </a:rPr>
              <a:t>Fučkar</a:t>
            </a:r>
            <a:r>
              <a:rPr lang="en-US" altLang="en-US" b="0" i="1" dirty="0" smtClean="0">
                <a:solidFill>
                  <a:srgbClr val="000308"/>
                </a:solidFill>
              </a:rPr>
              <a:t> </a:t>
            </a:r>
            <a:r>
              <a:rPr lang="en-US" altLang="en-US" b="0" i="1" dirty="0">
                <a:solidFill>
                  <a:srgbClr val="000308"/>
                </a:solidFill>
              </a:rPr>
              <a:t>et al </a:t>
            </a:r>
            <a:r>
              <a:rPr lang="en-US" altLang="en-US" b="0" i="1" dirty="0" smtClean="0">
                <a:solidFill>
                  <a:srgbClr val="000308"/>
                </a:solidFill>
              </a:rPr>
              <a:t>(</a:t>
            </a:r>
            <a:r>
              <a:rPr lang="en-US" altLang="en-US" i="1" dirty="0" smtClean="0">
                <a:solidFill>
                  <a:srgbClr val="000308"/>
                </a:solidFill>
              </a:rPr>
              <a:t>2015</a:t>
            </a:r>
            <a:r>
              <a:rPr lang="en-US" altLang="en-US" b="0" i="1" dirty="0" smtClean="0">
                <a:solidFill>
                  <a:srgbClr val="000308"/>
                </a:solidFill>
              </a:rPr>
              <a:t>) </a:t>
            </a:r>
            <a:r>
              <a:rPr lang="en-US" altLang="en-US" b="0" i="1" dirty="0" err="1" smtClean="0">
                <a:solidFill>
                  <a:srgbClr val="000308"/>
                </a:solidFill>
              </a:rPr>
              <a:t>ClimateDynamics</a:t>
            </a:r>
            <a:endParaRPr lang="en-US" altLang="en-US" b="0" i="1" dirty="0">
              <a:solidFill>
                <a:srgbClr val="000308"/>
              </a:solidFill>
            </a:endParaRPr>
          </a:p>
        </p:txBody>
      </p:sp>
      <p:pic>
        <p:nvPicPr>
          <p:cNvPr id="10" name="Picture 3" descr="b02s_i00v_sit_JFM_2D_sit_comp_Ke3_1-3.de2.m.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44824"/>
            <a:ext cx="8929783" cy="342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1" y="109512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dirty="0" smtClean="0">
                <a:solidFill>
                  <a:srgbClr val="000308"/>
                </a:solidFill>
                <a:latin typeface="+mj-lt"/>
              </a:rPr>
              <a:t>k-means </a:t>
            </a:r>
            <a:r>
              <a:rPr lang="en-US" sz="2400" dirty="0">
                <a:solidFill>
                  <a:srgbClr val="000308"/>
                </a:solidFill>
                <a:latin typeface="+mj-lt"/>
              </a:rPr>
              <a:t>cluster analysis of reconstructed sea ice thickness (SIT)</a:t>
            </a:r>
          </a:p>
        </p:txBody>
      </p:sp>
    </p:spTree>
    <p:extLst>
      <p:ext uri="{BB962C8B-B14F-4D97-AF65-F5344CB8AC3E}">
        <p14:creationId xmlns:p14="http://schemas.microsoft.com/office/powerpoint/2010/main" val="3987983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Initialization : sea ice data assimilation    </a:t>
            </a:r>
            <a:endParaRPr lang="en-US" dirty="0"/>
          </a:p>
        </p:txBody>
      </p:sp>
      <p:sp>
        <p:nvSpPr>
          <p:cNvPr id="286" name="ZoneTexte 83"/>
          <p:cNvSpPr txBox="1"/>
          <p:nvPr/>
        </p:nvSpPr>
        <p:spPr>
          <a:xfrm>
            <a:off x="611940" y="5140044"/>
            <a:ext cx="2750363" cy="646331"/>
          </a:xfrm>
          <a:prstGeom prst="rect">
            <a:avLst/>
          </a:prstGeom>
          <a:noFill/>
        </p:spPr>
        <p:txBody>
          <a:bodyPr wrap="square" rtlCol="0">
            <a:spAutoFit/>
          </a:bodyPr>
          <a:lstStyle/>
          <a:p>
            <a:r>
              <a:rPr lang="fr-BE" b="1" dirty="0" smtClean="0">
                <a:solidFill>
                  <a:srgbClr val="9BBB59">
                    <a:lumMod val="50000"/>
                  </a:srgbClr>
                </a:solidFill>
                <a:cs typeface="Arial" pitchFamily="34" charset="0"/>
              </a:rPr>
              <a:t>Observations (</a:t>
            </a:r>
            <a:r>
              <a:rPr lang="fr-BE" b="1" dirty="0" err="1" smtClean="0">
                <a:solidFill>
                  <a:srgbClr val="9BBB59">
                    <a:lumMod val="50000"/>
                  </a:srgbClr>
                </a:solidFill>
                <a:cs typeface="Arial" pitchFamily="34" charset="0"/>
              </a:rPr>
              <a:t>e.g</a:t>
            </a:r>
            <a:r>
              <a:rPr lang="fr-BE" b="1" dirty="0" smtClean="0">
                <a:solidFill>
                  <a:srgbClr val="9BBB59">
                    <a:lumMod val="50000"/>
                  </a:srgbClr>
                </a:solidFill>
                <a:cs typeface="Arial" pitchFamily="34" charset="0"/>
              </a:rPr>
              <a:t>., </a:t>
            </a:r>
            <a:r>
              <a:rPr lang="fr-BE" b="1" dirty="0" err="1" smtClean="0">
                <a:solidFill>
                  <a:srgbClr val="9BBB59">
                    <a:lumMod val="50000"/>
                  </a:srgbClr>
                </a:solidFill>
                <a:cs typeface="Arial" pitchFamily="34" charset="0"/>
              </a:rPr>
              <a:t>ice</a:t>
            </a:r>
            <a:r>
              <a:rPr lang="fr-BE" b="1" dirty="0" smtClean="0">
                <a:solidFill>
                  <a:srgbClr val="9BBB59">
                    <a:lumMod val="50000"/>
                  </a:srgbClr>
                </a:solidFill>
                <a:cs typeface="Arial" pitchFamily="34" charset="0"/>
              </a:rPr>
              <a:t> concentration </a:t>
            </a:r>
            <a:r>
              <a:rPr lang="fr-BE" b="1" dirty="0" err="1" smtClean="0">
                <a:solidFill>
                  <a:srgbClr val="9BBB59">
                    <a:lumMod val="50000"/>
                  </a:srgbClr>
                </a:solidFill>
                <a:cs typeface="Arial" pitchFamily="34" charset="0"/>
              </a:rPr>
              <a:t>only</a:t>
            </a:r>
            <a:r>
              <a:rPr lang="fr-BE" b="1" dirty="0" smtClean="0">
                <a:solidFill>
                  <a:srgbClr val="9BBB59">
                    <a:lumMod val="50000"/>
                  </a:srgbClr>
                </a:solidFill>
                <a:cs typeface="Arial" pitchFamily="34" charset="0"/>
              </a:rPr>
              <a:t>)</a:t>
            </a:r>
            <a:endParaRPr lang="fr-BE" b="1" dirty="0">
              <a:solidFill>
                <a:srgbClr val="9BBB59">
                  <a:lumMod val="50000"/>
                </a:srgbClr>
              </a:solidFill>
              <a:cs typeface="Arial" pitchFamily="34" charset="0"/>
            </a:endParaRPr>
          </a:p>
        </p:txBody>
      </p:sp>
      <p:sp>
        <p:nvSpPr>
          <p:cNvPr id="204" name="Ellipse 1"/>
          <p:cNvSpPr/>
          <p:nvPr/>
        </p:nvSpPr>
        <p:spPr>
          <a:xfrm rot="689339">
            <a:off x="4416049" y="3996432"/>
            <a:ext cx="1643074" cy="2214578"/>
          </a:xfrm>
          <a:prstGeom prst="ellipse">
            <a:avLst/>
          </a:prstGeom>
          <a:gradFill flip="none" rotWithShape="1">
            <a:gsLst>
              <a:gs pos="0">
                <a:srgbClr val="F79646">
                  <a:lumMod val="75000"/>
                </a:srgbClr>
              </a:gs>
              <a:gs pos="60000">
                <a:sysClr val="window" lastClr="FFFFFF"/>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5" name="Ellipse 2"/>
          <p:cNvSpPr/>
          <p:nvPr/>
        </p:nvSpPr>
        <p:spPr>
          <a:xfrm>
            <a:off x="3563888" y="5041290"/>
            <a:ext cx="642942" cy="785818"/>
          </a:xfrm>
          <a:prstGeom prst="ellipse">
            <a:avLst/>
          </a:prstGeom>
          <a:gradFill flip="none" rotWithShape="1">
            <a:gsLst>
              <a:gs pos="0">
                <a:srgbClr val="9BBB59">
                  <a:lumMod val="50000"/>
                </a:srgbClr>
              </a:gs>
              <a:gs pos="60000">
                <a:sysClr val="window" lastClr="FFFFFF"/>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6" name="Ellipse 3"/>
          <p:cNvSpPr/>
          <p:nvPr/>
        </p:nvSpPr>
        <p:spPr>
          <a:xfrm rot="2638088">
            <a:off x="2867484" y="2029786"/>
            <a:ext cx="2714644" cy="1504978"/>
          </a:xfrm>
          <a:prstGeom prst="ellipse">
            <a:avLst/>
          </a:prstGeom>
          <a:gradFill flip="none" rotWithShape="1">
            <a:gsLst>
              <a:gs pos="0">
                <a:srgbClr val="1F497D">
                  <a:lumMod val="60000"/>
                  <a:lumOff val="40000"/>
                </a:srgbClr>
              </a:gs>
              <a:gs pos="68000">
                <a:sysClr val="window" lastClr="FFFFFF"/>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7" name="Ellipse 4"/>
          <p:cNvSpPr/>
          <p:nvPr/>
        </p:nvSpPr>
        <p:spPr>
          <a:xfrm rot="689339">
            <a:off x="247045" y="981396"/>
            <a:ext cx="1643074" cy="2214578"/>
          </a:xfrm>
          <a:prstGeom prst="ellipse">
            <a:avLst/>
          </a:prstGeom>
          <a:gradFill flip="none" rotWithShape="1">
            <a:gsLst>
              <a:gs pos="0">
                <a:srgbClr val="F79646">
                  <a:lumMod val="75000"/>
                </a:srgbClr>
              </a:gs>
              <a:gs pos="60000">
                <a:sysClr val="window" lastClr="FFFFFF"/>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8" name="Ellipse 5"/>
          <p:cNvSpPr/>
          <p:nvPr/>
        </p:nvSpPr>
        <p:spPr>
          <a:xfrm rot="689339">
            <a:off x="4106527" y="282349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9" name="Ellipse 6"/>
          <p:cNvSpPr/>
          <p:nvPr/>
        </p:nvSpPr>
        <p:spPr>
          <a:xfrm rot="689339">
            <a:off x="3972583" y="276516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0" name="Ellipse 7"/>
          <p:cNvSpPr/>
          <p:nvPr/>
        </p:nvSpPr>
        <p:spPr>
          <a:xfrm rot="689339">
            <a:off x="4317685" y="250191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1" name="Ellipse 8"/>
          <p:cNvSpPr/>
          <p:nvPr/>
        </p:nvSpPr>
        <p:spPr>
          <a:xfrm rot="689339">
            <a:off x="4576645" y="317419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2" name="Ellipse 9"/>
          <p:cNvSpPr/>
          <p:nvPr/>
        </p:nvSpPr>
        <p:spPr>
          <a:xfrm rot="689339">
            <a:off x="3750056" y="248034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3" name="Ellipse 10"/>
          <p:cNvSpPr/>
          <p:nvPr/>
        </p:nvSpPr>
        <p:spPr>
          <a:xfrm rot="689339">
            <a:off x="4252611" y="282208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4" name="Ellipse 11"/>
          <p:cNvSpPr/>
          <p:nvPr/>
        </p:nvSpPr>
        <p:spPr>
          <a:xfrm rot="689339">
            <a:off x="4400782" y="281040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5" name="Ellipse 12"/>
          <p:cNvSpPr/>
          <p:nvPr/>
        </p:nvSpPr>
        <p:spPr>
          <a:xfrm rot="689339">
            <a:off x="3923827" y="300505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6" name="Ellipse 13"/>
          <p:cNvSpPr/>
          <p:nvPr/>
        </p:nvSpPr>
        <p:spPr>
          <a:xfrm rot="689339">
            <a:off x="4526565" y="290886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7" name="Ellipse 14"/>
          <p:cNvSpPr/>
          <p:nvPr/>
        </p:nvSpPr>
        <p:spPr>
          <a:xfrm rot="689339">
            <a:off x="4189624" y="313197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8" name="Ellipse 15"/>
          <p:cNvSpPr/>
          <p:nvPr/>
        </p:nvSpPr>
        <p:spPr>
          <a:xfrm rot="689339">
            <a:off x="3807134" y="274708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9" name="Ellipse 16"/>
          <p:cNvSpPr/>
          <p:nvPr/>
        </p:nvSpPr>
        <p:spPr>
          <a:xfrm rot="689339">
            <a:off x="3666387" y="231098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0" name="Ellipse 17"/>
          <p:cNvSpPr/>
          <p:nvPr/>
        </p:nvSpPr>
        <p:spPr>
          <a:xfrm rot="689339">
            <a:off x="4093436" y="252923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1" name="Ellipse 18"/>
          <p:cNvSpPr/>
          <p:nvPr/>
        </p:nvSpPr>
        <p:spPr>
          <a:xfrm rot="689339">
            <a:off x="4325399" y="336061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2" name="Ellipse 19"/>
          <p:cNvSpPr/>
          <p:nvPr/>
        </p:nvSpPr>
        <p:spPr>
          <a:xfrm rot="689339">
            <a:off x="4152057" y="325224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3" name="Ellipse 20"/>
          <p:cNvSpPr/>
          <p:nvPr/>
        </p:nvSpPr>
        <p:spPr>
          <a:xfrm rot="689339">
            <a:off x="3765308" y="217095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4" name="Ellipse 21"/>
          <p:cNvSpPr/>
          <p:nvPr/>
        </p:nvSpPr>
        <p:spPr>
          <a:xfrm rot="689339">
            <a:off x="4625031" y="278308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5" name="Ellipse 22"/>
          <p:cNvSpPr/>
          <p:nvPr/>
        </p:nvSpPr>
        <p:spPr>
          <a:xfrm rot="689339">
            <a:off x="4273154" y="300315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6" name="Ellipse 23"/>
          <p:cNvSpPr/>
          <p:nvPr/>
        </p:nvSpPr>
        <p:spPr>
          <a:xfrm rot="689339">
            <a:off x="4112704" y="264007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7" name="Ellipse 24"/>
          <p:cNvSpPr/>
          <p:nvPr/>
        </p:nvSpPr>
        <p:spPr>
          <a:xfrm rot="689339">
            <a:off x="3783812" y="297659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8" name="Ellipse 25"/>
          <p:cNvSpPr/>
          <p:nvPr/>
        </p:nvSpPr>
        <p:spPr>
          <a:xfrm rot="689339">
            <a:off x="3864348" y="265687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9" name="Ellipse 26"/>
          <p:cNvSpPr/>
          <p:nvPr/>
        </p:nvSpPr>
        <p:spPr>
          <a:xfrm rot="689339">
            <a:off x="4593181" y="345149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0" name="Ellipse 27"/>
          <p:cNvSpPr/>
          <p:nvPr/>
        </p:nvSpPr>
        <p:spPr>
          <a:xfrm rot="689339">
            <a:off x="4791249" y="317043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1" name="Ellipse 28"/>
          <p:cNvSpPr/>
          <p:nvPr/>
        </p:nvSpPr>
        <p:spPr>
          <a:xfrm rot="689339">
            <a:off x="3913013" y="198227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32" name="Ellipse 29"/>
          <p:cNvSpPr/>
          <p:nvPr/>
        </p:nvSpPr>
        <p:spPr>
          <a:xfrm rot="689339">
            <a:off x="4339867" y="263667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3" name="Ellipse 30"/>
          <p:cNvSpPr/>
          <p:nvPr/>
        </p:nvSpPr>
        <p:spPr>
          <a:xfrm rot="689339">
            <a:off x="4092298" y="289349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4" name="Ellipse 31"/>
          <p:cNvSpPr/>
          <p:nvPr/>
        </p:nvSpPr>
        <p:spPr>
          <a:xfrm rot="689339">
            <a:off x="4428102" y="303465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5" name="Ellipse 32"/>
          <p:cNvSpPr/>
          <p:nvPr/>
        </p:nvSpPr>
        <p:spPr>
          <a:xfrm rot="689339">
            <a:off x="3934055" y="248129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6" name="Ellipse 33"/>
          <p:cNvSpPr/>
          <p:nvPr/>
        </p:nvSpPr>
        <p:spPr>
          <a:xfrm rot="689339">
            <a:off x="3844850" y="311147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7" name="Ellipse 34"/>
          <p:cNvSpPr/>
          <p:nvPr/>
        </p:nvSpPr>
        <p:spPr>
          <a:xfrm rot="689339">
            <a:off x="4121894" y="238922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8" name="Ellipse 35"/>
          <p:cNvSpPr/>
          <p:nvPr/>
        </p:nvSpPr>
        <p:spPr>
          <a:xfrm rot="689339">
            <a:off x="4295316" y="325277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39" name="Ellipse 36"/>
          <p:cNvSpPr/>
          <p:nvPr/>
        </p:nvSpPr>
        <p:spPr>
          <a:xfrm rot="689339">
            <a:off x="3984190" y="223463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0" name="Ellipse 37"/>
          <p:cNvSpPr/>
          <p:nvPr/>
        </p:nvSpPr>
        <p:spPr>
          <a:xfrm rot="689339">
            <a:off x="4387392" y="312017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1" name="Ellipse 38"/>
          <p:cNvSpPr/>
          <p:nvPr/>
        </p:nvSpPr>
        <p:spPr>
          <a:xfrm rot="689339">
            <a:off x="4198624" y="277684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2" name="Ellipse 39"/>
          <p:cNvSpPr/>
          <p:nvPr/>
        </p:nvSpPr>
        <p:spPr>
          <a:xfrm rot="689339">
            <a:off x="4325477" y="221968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3" name="Ellipse 40"/>
          <p:cNvSpPr/>
          <p:nvPr/>
        </p:nvSpPr>
        <p:spPr>
          <a:xfrm rot="689339">
            <a:off x="4812926" y="343435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4" name="Ellipse 41"/>
          <p:cNvSpPr/>
          <p:nvPr/>
        </p:nvSpPr>
        <p:spPr>
          <a:xfrm rot="689339">
            <a:off x="1017354" y="204981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5" name="Ellipse 42"/>
          <p:cNvSpPr/>
          <p:nvPr/>
        </p:nvSpPr>
        <p:spPr>
          <a:xfrm rot="689339">
            <a:off x="1103679" y="222287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6" name="Ellipse 43"/>
          <p:cNvSpPr/>
          <p:nvPr/>
        </p:nvSpPr>
        <p:spPr>
          <a:xfrm rot="689339">
            <a:off x="1139909" y="204462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7" name="Ellipse 44"/>
          <p:cNvSpPr/>
          <p:nvPr/>
        </p:nvSpPr>
        <p:spPr>
          <a:xfrm rot="689339">
            <a:off x="1258899" y="222432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8" name="Ellipse 45"/>
          <p:cNvSpPr/>
          <p:nvPr/>
        </p:nvSpPr>
        <p:spPr>
          <a:xfrm rot="689339">
            <a:off x="905445" y="216157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9" name="Ellipse 46"/>
          <p:cNvSpPr/>
          <p:nvPr/>
        </p:nvSpPr>
        <p:spPr>
          <a:xfrm rot="689339">
            <a:off x="1030126" y="231327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0" name="Ellipse 47"/>
          <p:cNvSpPr/>
          <p:nvPr/>
        </p:nvSpPr>
        <p:spPr>
          <a:xfrm rot="689339">
            <a:off x="1066357" y="213502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1" name="Ellipse 48"/>
          <p:cNvSpPr/>
          <p:nvPr/>
        </p:nvSpPr>
        <p:spPr>
          <a:xfrm rot="689339">
            <a:off x="1185349" y="231472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2" name="Ellipse 49"/>
          <p:cNvSpPr/>
          <p:nvPr/>
        </p:nvSpPr>
        <p:spPr>
          <a:xfrm rot="689339">
            <a:off x="891788" y="205439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3" name="Ellipse 50"/>
          <p:cNvSpPr/>
          <p:nvPr/>
        </p:nvSpPr>
        <p:spPr>
          <a:xfrm rot="689339">
            <a:off x="1010779" y="223409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4" name="Ellipse 51"/>
          <p:cNvSpPr/>
          <p:nvPr/>
        </p:nvSpPr>
        <p:spPr>
          <a:xfrm rot="689339">
            <a:off x="998917" y="197316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5" name="Ellipse 52"/>
          <p:cNvSpPr/>
          <p:nvPr/>
        </p:nvSpPr>
        <p:spPr>
          <a:xfrm rot="689339">
            <a:off x="1166001" y="223554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6" name="Ellipse 53"/>
          <p:cNvSpPr/>
          <p:nvPr/>
        </p:nvSpPr>
        <p:spPr>
          <a:xfrm rot="689339">
            <a:off x="818235" y="214479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7" name="Ellipse 54"/>
          <p:cNvSpPr/>
          <p:nvPr/>
        </p:nvSpPr>
        <p:spPr>
          <a:xfrm rot="689339">
            <a:off x="937228" y="232449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8" name="Ellipse 55"/>
          <p:cNvSpPr/>
          <p:nvPr/>
        </p:nvSpPr>
        <p:spPr>
          <a:xfrm rot="689339">
            <a:off x="973458" y="214624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9" name="Ellipse 56"/>
          <p:cNvSpPr/>
          <p:nvPr/>
        </p:nvSpPr>
        <p:spPr>
          <a:xfrm rot="689339">
            <a:off x="1092449" y="232594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0" name="Ellipse 57"/>
          <p:cNvSpPr/>
          <p:nvPr/>
        </p:nvSpPr>
        <p:spPr>
          <a:xfrm rot="689339">
            <a:off x="1279886" y="238410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1" name="Ellipse 58"/>
          <p:cNvSpPr/>
          <p:nvPr/>
        </p:nvSpPr>
        <p:spPr>
          <a:xfrm rot="689339">
            <a:off x="1123562" y="243589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2" name="Ellipse 59"/>
          <p:cNvSpPr/>
          <p:nvPr/>
        </p:nvSpPr>
        <p:spPr>
          <a:xfrm rot="689339">
            <a:off x="983548" y="240743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3" name="Ellipse 60"/>
          <p:cNvSpPr/>
          <p:nvPr/>
        </p:nvSpPr>
        <p:spPr>
          <a:xfrm rot="689339">
            <a:off x="789840" y="228450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4" name="Ellipse 61"/>
          <p:cNvSpPr/>
          <p:nvPr/>
        </p:nvSpPr>
        <p:spPr>
          <a:xfrm rot="689339">
            <a:off x="731981" y="221050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5" name="Ellipse 62"/>
          <p:cNvSpPr/>
          <p:nvPr/>
        </p:nvSpPr>
        <p:spPr>
          <a:xfrm rot="689339">
            <a:off x="1376268" y="226856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6" name="Ellipse 63"/>
          <p:cNvSpPr/>
          <p:nvPr/>
        </p:nvSpPr>
        <p:spPr>
          <a:xfrm rot="689339">
            <a:off x="1320492" y="218432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7" name="Ellipse 64"/>
          <p:cNvSpPr/>
          <p:nvPr/>
        </p:nvSpPr>
        <p:spPr>
          <a:xfrm rot="689339">
            <a:off x="1264714" y="210009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68" name="Ellipse 65"/>
          <p:cNvSpPr/>
          <p:nvPr/>
        </p:nvSpPr>
        <p:spPr>
          <a:xfrm rot="689339">
            <a:off x="1153159" y="193162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9" name="Ellipse 66"/>
          <p:cNvSpPr/>
          <p:nvPr/>
        </p:nvSpPr>
        <p:spPr>
          <a:xfrm rot="689339">
            <a:off x="1446956" y="206423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0" name="Ellipse 67"/>
          <p:cNvSpPr/>
          <p:nvPr/>
        </p:nvSpPr>
        <p:spPr>
          <a:xfrm rot="689339">
            <a:off x="1363179" y="197430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1" name="Ellipse 68"/>
          <p:cNvSpPr/>
          <p:nvPr/>
        </p:nvSpPr>
        <p:spPr>
          <a:xfrm rot="689339">
            <a:off x="690431" y="205626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2" name="Ellipse 69"/>
          <p:cNvSpPr/>
          <p:nvPr/>
        </p:nvSpPr>
        <p:spPr>
          <a:xfrm rot="689339">
            <a:off x="1321630" y="182006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3" name="Ellipse 70"/>
          <p:cNvSpPr/>
          <p:nvPr/>
        </p:nvSpPr>
        <p:spPr>
          <a:xfrm rot="689339">
            <a:off x="690431" y="205626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4" name="Ellipse 71"/>
          <p:cNvSpPr/>
          <p:nvPr/>
        </p:nvSpPr>
        <p:spPr>
          <a:xfrm rot="689339">
            <a:off x="887360" y="180469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5" name="Ellipse 72"/>
          <p:cNvSpPr/>
          <p:nvPr/>
        </p:nvSpPr>
        <p:spPr>
          <a:xfrm rot="689339">
            <a:off x="1383706" y="227979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6" name="Ellipse 73"/>
          <p:cNvSpPr/>
          <p:nvPr/>
        </p:nvSpPr>
        <p:spPr>
          <a:xfrm rot="689339">
            <a:off x="788897" y="193048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7" name="Ellipse 74"/>
          <p:cNvSpPr/>
          <p:nvPr/>
        </p:nvSpPr>
        <p:spPr>
          <a:xfrm rot="689339">
            <a:off x="1140067" y="163736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8" name="Ellipse 75"/>
          <p:cNvSpPr/>
          <p:nvPr/>
        </p:nvSpPr>
        <p:spPr>
          <a:xfrm rot="689339">
            <a:off x="1249347" y="253435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9" name="Ellipse 76"/>
          <p:cNvSpPr/>
          <p:nvPr/>
        </p:nvSpPr>
        <p:spPr>
          <a:xfrm rot="689339">
            <a:off x="1087822" y="251610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80" name="Forme libre 77"/>
          <p:cNvSpPr/>
          <p:nvPr/>
        </p:nvSpPr>
        <p:spPr>
          <a:xfrm rot="689339">
            <a:off x="1146337" y="1528732"/>
            <a:ext cx="3208020" cy="734060"/>
          </a:xfrm>
          <a:custGeom>
            <a:avLst/>
            <a:gdLst>
              <a:gd name="connsiteX0" fmla="*/ 0 w 3208020"/>
              <a:gd name="connsiteY0" fmla="*/ 468630 h 734060"/>
              <a:gd name="connsiteX1" fmla="*/ 1363980 w 3208020"/>
              <a:gd name="connsiteY1" fmla="*/ 34290 h 734060"/>
              <a:gd name="connsiteX2" fmla="*/ 2286000 w 3208020"/>
              <a:gd name="connsiteY2" fmla="*/ 674370 h 734060"/>
              <a:gd name="connsiteX3" fmla="*/ 3208020 w 3208020"/>
              <a:gd name="connsiteY3" fmla="*/ 392430 h 734060"/>
            </a:gdLst>
            <a:ahLst/>
            <a:cxnLst>
              <a:cxn ang="0">
                <a:pos x="connsiteX0" y="connsiteY0"/>
              </a:cxn>
              <a:cxn ang="0">
                <a:pos x="connsiteX1" y="connsiteY1"/>
              </a:cxn>
              <a:cxn ang="0">
                <a:pos x="connsiteX2" y="connsiteY2"/>
              </a:cxn>
              <a:cxn ang="0">
                <a:pos x="connsiteX3" y="connsiteY3"/>
              </a:cxn>
            </a:cxnLst>
            <a:rect l="l" t="t" r="r" b="b"/>
            <a:pathLst>
              <a:path w="3208020" h="734060">
                <a:moveTo>
                  <a:pt x="0" y="468630"/>
                </a:moveTo>
                <a:cubicBezTo>
                  <a:pt x="491490" y="234315"/>
                  <a:pt x="982980" y="0"/>
                  <a:pt x="1363980" y="34290"/>
                </a:cubicBezTo>
                <a:cubicBezTo>
                  <a:pt x="1744980" y="68580"/>
                  <a:pt x="1978660" y="614680"/>
                  <a:pt x="2286000" y="674370"/>
                </a:cubicBezTo>
                <a:cubicBezTo>
                  <a:pt x="2593340" y="734060"/>
                  <a:pt x="2900680" y="563245"/>
                  <a:pt x="3208020" y="39243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1" name="Forme libre 78"/>
          <p:cNvSpPr/>
          <p:nvPr/>
        </p:nvSpPr>
        <p:spPr>
          <a:xfrm rot="689339">
            <a:off x="1192480" y="2850708"/>
            <a:ext cx="2636520" cy="562610"/>
          </a:xfrm>
          <a:custGeom>
            <a:avLst/>
            <a:gdLst>
              <a:gd name="connsiteX0" fmla="*/ 0 w 2636520"/>
              <a:gd name="connsiteY0" fmla="*/ 0 h 562610"/>
              <a:gd name="connsiteX1" fmla="*/ 563880 w 2636520"/>
              <a:gd name="connsiteY1" fmla="*/ 198120 h 562610"/>
              <a:gd name="connsiteX2" fmla="*/ 1341120 w 2636520"/>
              <a:gd name="connsiteY2" fmla="*/ 533400 h 562610"/>
              <a:gd name="connsiteX3" fmla="*/ 2080260 w 2636520"/>
              <a:gd name="connsiteY3" fmla="*/ 373380 h 562610"/>
              <a:gd name="connsiteX4" fmla="*/ 2636520 w 2636520"/>
              <a:gd name="connsiteY4" fmla="*/ 30480 h 562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520" h="562610">
                <a:moveTo>
                  <a:pt x="0" y="0"/>
                </a:moveTo>
                <a:cubicBezTo>
                  <a:pt x="170180" y="54610"/>
                  <a:pt x="340360" y="109220"/>
                  <a:pt x="563880" y="198120"/>
                </a:cubicBezTo>
                <a:cubicBezTo>
                  <a:pt x="787400" y="287020"/>
                  <a:pt x="1088390" y="504190"/>
                  <a:pt x="1341120" y="533400"/>
                </a:cubicBezTo>
                <a:cubicBezTo>
                  <a:pt x="1593850" y="562610"/>
                  <a:pt x="1864360" y="457200"/>
                  <a:pt x="2080260" y="373380"/>
                </a:cubicBezTo>
                <a:cubicBezTo>
                  <a:pt x="2296160" y="289560"/>
                  <a:pt x="2466340" y="160020"/>
                  <a:pt x="2636520" y="3048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2" name="Forme libre 79"/>
          <p:cNvSpPr/>
          <p:nvPr/>
        </p:nvSpPr>
        <p:spPr>
          <a:xfrm rot="689339">
            <a:off x="1058882" y="2174129"/>
            <a:ext cx="3048000" cy="641350"/>
          </a:xfrm>
          <a:custGeom>
            <a:avLst/>
            <a:gdLst>
              <a:gd name="connsiteX0" fmla="*/ 0 w 3048000"/>
              <a:gd name="connsiteY0" fmla="*/ 289560 h 641350"/>
              <a:gd name="connsiteX1" fmla="*/ 1219200 w 3048000"/>
              <a:gd name="connsiteY1" fmla="*/ 53340 h 641350"/>
              <a:gd name="connsiteX2" fmla="*/ 1607820 w 3048000"/>
              <a:gd name="connsiteY2" fmla="*/ 609600 h 641350"/>
              <a:gd name="connsiteX3" fmla="*/ 1996440 w 3048000"/>
              <a:gd name="connsiteY3" fmla="*/ 243840 h 641350"/>
              <a:gd name="connsiteX4" fmla="*/ 3048000 w 3048000"/>
              <a:gd name="connsiteY4" fmla="*/ 182880 h 6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41350">
                <a:moveTo>
                  <a:pt x="0" y="289560"/>
                </a:moveTo>
                <a:cubicBezTo>
                  <a:pt x="475615" y="144780"/>
                  <a:pt x="951230" y="0"/>
                  <a:pt x="1219200" y="53340"/>
                </a:cubicBezTo>
                <a:cubicBezTo>
                  <a:pt x="1487170" y="106680"/>
                  <a:pt x="1478280" y="577850"/>
                  <a:pt x="1607820" y="609600"/>
                </a:cubicBezTo>
                <a:cubicBezTo>
                  <a:pt x="1737360" y="641350"/>
                  <a:pt x="1756410" y="314960"/>
                  <a:pt x="1996440" y="243840"/>
                </a:cubicBezTo>
                <a:cubicBezTo>
                  <a:pt x="2236470" y="172720"/>
                  <a:pt x="2642235" y="177800"/>
                  <a:pt x="3048000" y="18288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3" name="Forme libre 80"/>
          <p:cNvSpPr/>
          <p:nvPr/>
        </p:nvSpPr>
        <p:spPr>
          <a:xfrm rot="689339">
            <a:off x="345057" y="2653284"/>
            <a:ext cx="4488180" cy="989330"/>
          </a:xfrm>
          <a:custGeom>
            <a:avLst/>
            <a:gdLst>
              <a:gd name="connsiteX0" fmla="*/ 259080 w 4488180"/>
              <a:gd name="connsiteY0" fmla="*/ 0 h 989330"/>
              <a:gd name="connsiteX1" fmla="*/ 327660 w 4488180"/>
              <a:gd name="connsiteY1" fmla="*/ 541020 h 989330"/>
              <a:gd name="connsiteX2" fmla="*/ 2225040 w 4488180"/>
              <a:gd name="connsiteY2" fmla="*/ 982980 h 989330"/>
              <a:gd name="connsiteX3" fmla="*/ 4488180 w 4488180"/>
              <a:gd name="connsiteY3" fmla="*/ 579120 h 989330"/>
            </a:gdLst>
            <a:ahLst/>
            <a:cxnLst>
              <a:cxn ang="0">
                <a:pos x="connsiteX0" y="connsiteY0"/>
              </a:cxn>
              <a:cxn ang="0">
                <a:pos x="connsiteX1" y="connsiteY1"/>
              </a:cxn>
              <a:cxn ang="0">
                <a:pos x="connsiteX2" y="connsiteY2"/>
              </a:cxn>
              <a:cxn ang="0">
                <a:pos x="connsiteX3" y="connsiteY3"/>
              </a:cxn>
            </a:cxnLst>
            <a:rect l="l" t="t" r="r" b="b"/>
            <a:pathLst>
              <a:path w="4488180" h="989330">
                <a:moveTo>
                  <a:pt x="259080" y="0"/>
                </a:moveTo>
                <a:cubicBezTo>
                  <a:pt x="129540" y="188595"/>
                  <a:pt x="0" y="377190"/>
                  <a:pt x="327660" y="541020"/>
                </a:cubicBezTo>
                <a:cubicBezTo>
                  <a:pt x="655320" y="704850"/>
                  <a:pt x="1531620" y="976630"/>
                  <a:pt x="2225040" y="982980"/>
                </a:cubicBezTo>
                <a:cubicBezTo>
                  <a:pt x="2918460" y="989330"/>
                  <a:pt x="3703320" y="784225"/>
                  <a:pt x="4488180" y="57912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4" name="Forme libre 81"/>
          <p:cNvSpPr/>
          <p:nvPr/>
        </p:nvSpPr>
        <p:spPr>
          <a:xfrm rot="689339">
            <a:off x="725451" y="1346207"/>
            <a:ext cx="3680460" cy="1510030"/>
          </a:xfrm>
          <a:custGeom>
            <a:avLst/>
            <a:gdLst>
              <a:gd name="connsiteX0" fmla="*/ 83820 w 3680460"/>
              <a:gd name="connsiteY0" fmla="*/ 969010 h 1510030"/>
              <a:gd name="connsiteX1" fmla="*/ 137160 w 3680460"/>
              <a:gd name="connsiteY1" fmla="*/ 488950 h 1510030"/>
              <a:gd name="connsiteX2" fmla="*/ 906780 w 3680460"/>
              <a:gd name="connsiteY2" fmla="*/ 16510 h 1510030"/>
              <a:gd name="connsiteX3" fmla="*/ 1531620 w 3680460"/>
              <a:gd name="connsiteY3" fmla="*/ 588010 h 1510030"/>
              <a:gd name="connsiteX4" fmla="*/ 2247900 w 3680460"/>
              <a:gd name="connsiteY4" fmla="*/ 877570 h 1510030"/>
              <a:gd name="connsiteX5" fmla="*/ 3025140 w 3680460"/>
              <a:gd name="connsiteY5" fmla="*/ 1433830 h 1510030"/>
              <a:gd name="connsiteX6" fmla="*/ 3680460 w 3680460"/>
              <a:gd name="connsiteY6" fmla="*/ 1334770 h 151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460" h="1510030">
                <a:moveTo>
                  <a:pt x="83820" y="969010"/>
                </a:moveTo>
                <a:cubicBezTo>
                  <a:pt x="41910" y="808355"/>
                  <a:pt x="0" y="647700"/>
                  <a:pt x="137160" y="488950"/>
                </a:cubicBezTo>
                <a:cubicBezTo>
                  <a:pt x="274320" y="330200"/>
                  <a:pt x="674370" y="0"/>
                  <a:pt x="906780" y="16510"/>
                </a:cubicBezTo>
                <a:cubicBezTo>
                  <a:pt x="1139190" y="33020"/>
                  <a:pt x="1308100" y="444500"/>
                  <a:pt x="1531620" y="588010"/>
                </a:cubicBezTo>
                <a:cubicBezTo>
                  <a:pt x="1755140" y="731520"/>
                  <a:pt x="1998980" y="736600"/>
                  <a:pt x="2247900" y="877570"/>
                </a:cubicBezTo>
                <a:cubicBezTo>
                  <a:pt x="2496820" y="1018540"/>
                  <a:pt x="2786380" y="1357630"/>
                  <a:pt x="3025140" y="1433830"/>
                </a:cubicBezTo>
                <a:cubicBezTo>
                  <a:pt x="3263900" y="1510030"/>
                  <a:pt x="3472180" y="1422400"/>
                  <a:pt x="3680460" y="133477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5" name="Ellipse 82"/>
          <p:cNvSpPr/>
          <p:nvPr/>
        </p:nvSpPr>
        <p:spPr>
          <a:xfrm>
            <a:off x="3858192" y="539947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87" name="ZoneTexte 84"/>
          <p:cNvSpPr txBox="1"/>
          <p:nvPr/>
        </p:nvSpPr>
        <p:spPr>
          <a:xfrm>
            <a:off x="1846041" y="1002897"/>
            <a:ext cx="2428892" cy="369332"/>
          </a:xfrm>
          <a:prstGeom prst="rect">
            <a:avLst/>
          </a:prstGeom>
          <a:noFill/>
        </p:spPr>
        <p:txBody>
          <a:bodyPr wrap="square" rtlCol="0">
            <a:spAutoFit/>
          </a:bodyPr>
          <a:lstStyle/>
          <a:p>
            <a:pPr algn="ctr"/>
            <a:r>
              <a:rPr lang="fr-BE" b="1" dirty="0" smtClean="0">
                <a:solidFill>
                  <a:prstClr val="black"/>
                </a:solidFill>
                <a:cs typeface="Arial" pitchFamily="34" charset="0"/>
              </a:rPr>
              <a:t>1. Model </a:t>
            </a:r>
            <a:r>
              <a:rPr lang="fr-BE" b="1" dirty="0" err="1" smtClean="0">
                <a:solidFill>
                  <a:prstClr val="black"/>
                </a:solidFill>
                <a:cs typeface="Arial" pitchFamily="34" charset="0"/>
              </a:rPr>
              <a:t>forecasts</a:t>
            </a:r>
            <a:r>
              <a:rPr lang="fr-BE" b="1" dirty="0" smtClean="0">
                <a:solidFill>
                  <a:prstClr val="black"/>
                </a:solidFill>
                <a:cs typeface="Arial" pitchFamily="34" charset="0"/>
              </a:rPr>
              <a:t> </a:t>
            </a:r>
            <a:endParaRPr lang="fr-BE" b="1" dirty="0">
              <a:solidFill>
                <a:prstClr val="black"/>
              </a:solidFill>
              <a:cs typeface="Arial" pitchFamily="34" charset="0"/>
            </a:endParaRPr>
          </a:p>
        </p:txBody>
      </p:sp>
      <p:sp>
        <p:nvSpPr>
          <p:cNvPr id="288" name="Flèche droite 85"/>
          <p:cNvSpPr/>
          <p:nvPr/>
        </p:nvSpPr>
        <p:spPr>
          <a:xfrm rot="16200000">
            <a:off x="3443225" y="4557961"/>
            <a:ext cx="928694" cy="214314"/>
          </a:xfrm>
          <a:prstGeom prst="rightArrow">
            <a:avLst>
              <a:gd name="adj1" fmla="val 39334"/>
              <a:gd name="adj2" fmla="val 82000"/>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89" name="Flèche droite 86"/>
          <p:cNvSpPr/>
          <p:nvPr/>
        </p:nvSpPr>
        <p:spPr>
          <a:xfrm rot="4143588">
            <a:off x="4759864" y="3807239"/>
            <a:ext cx="833178" cy="248697"/>
          </a:xfrm>
          <a:prstGeom prst="rightArrow">
            <a:avLst>
              <a:gd name="adj1" fmla="val 39334"/>
              <a:gd name="adj2" fmla="val 82000"/>
            </a:avLst>
          </a:prstGeom>
          <a:gradFill flip="none" rotWithShape="1">
            <a:gsLst>
              <a:gs pos="0">
                <a:srgbClr val="1F497D">
                  <a:lumMod val="60000"/>
                  <a:lumOff val="40000"/>
                </a:srgbClr>
              </a:gs>
              <a:gs pos="100000">
                <a:srgbClr val="F79646">
                  <a:lumMod val="7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0" name="Flèche droite 87"/>
          <p:cNvSpPr/>
          <p:nvPr/>
        </p:nvSpPr>
        <p:spPr>
          <a:xfrm rot="2224386">
            <a:off x="3732" y="1053506"/>
            <a:ext cx="747999" cy="214232"/>
          </a:xfrm>
          <a:prstGeom prst="rightArrow">
            <a:avLst>
              <a:gd name="adj1" fmla="val 39334"/>
              <a:gd name="adj2" fmla="val 82000"/>
            </a:avLst>
          </a:prstGeom>
          <a:gradFill flip="none" rotWithShape="1">
            <a:gsLst>
              <a:gs pos="0">
                <a:srgbClr val="1F497D">
                  <a:lumMod val="60000"/>
                  <a:lumOff val="40000"/>
                </a:srgbClr>
              </a:gs>
              <a:gs pos="100000">
                <a:srgbClr val="F79646">
                  <a:lumMod val="7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1" name="ZoneTexte 88"/>
          <p:cNvSpPr txBox="1"/>
          <p:nvPr/>
        </p:nvSpPr>
        <p:spPr>
          <a:xfrm>
            <a:off x="5883464" y="3654316"/>
            <a:ext cx="2071702" cy="369332"/>
          </a:xfrm>
          <a:prstGeom prst="rect">
            <a:avLst/>
          </a:prstGeom>
          <a:noFill/>
        </p:spPr>
        <p:txBody>
          <a:bodyPr wrap="square" rtlCol="0">
            <a:spAutoFit/>
          </a:bodyPr>
          <a:lstStyle/>
          <a:p>
            <a:pPr algn="ctr"/>
            <a:r>
              <a:rPr lang="fr-BE" b="1" dirty="0" smtClean="0">
                <a:solidFill>
                  <a:prstClr val="black"/>
                </a:solidFill>
                <a:cs typeface="Arial" pitchFamily="34" charset="0"/>
              </a:rPr>
              <a:t>2. </a:t>
            </a:r>
            <a:r>
              <a:rPr lang="fr-BE" b="1" dirty="0" err="1" smtClean="0">
                <a:solidFill>
                  <a:prstClr val="black"/>
                </a:solidFill>
                <a:cs typeface="Arial" pitchFamily="34" charset="0"/>
              </a:rPr>
              <a:t>Analysis</a:t>
            </a:r>
            <a:endParaRPr lang="fr-BE" b="1" dirty="0">
              <a:solidFill>
                <a:prstClr val="black"/>
              </a:solidFill>
              <a:cs typeface="Arial" pitchFamily="34" charset="0"/>
            </a:endParaRPr>
          </a:p>
        </p:txBody>
      </p:sp>
      <p:sp>
        <p:nvSpPr>
          <p:cNvPr id="292" name="Ellipse 89"/>
          <p:cNvSpPr/>
          <p:nvPr/>
        </p:nvSpPr>
        <p:spPr>
          <a:xfrm rot="689339">
            <a:off x="4947384" y="484715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3" name="Ellipse 90"/>
          <p:cNvSpPr/>
          <p:nvPr/>
        </p:nvSpPr>
        <p:spPr>
          <a:xfrm rot="689339">
            <a:off x="4959769" y="506836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4" name="Ellipse 91"/>
          <p:cNvSpPr/>
          <p:nvPr/>
        </p:nvSpPr>
        <p:spPr>
          <a:xfrm rot="689339">
            <a:off x="5073168" y="494561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5" name="Ellipse 92"/>
          <p:cNvSpPr/>
          <p:nvPr/>
        </p:nvSpPr>
        <p:spPr>
          <a:xfrm rot="689339">
            <a:off x="5126928" y="507804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6" name="Ellipse 93"/>
          <p:cNvSpPr/>
          <p:nvPr/>
        </p:nvSpPr>
        <p:spPr>
          <a:xfrm rot="689339">
            <a:off x="5100921" y="473256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7" name="Ellipse 94"/>
          <p:cNvSpPr/>
          <p:nvPr/>
        </p:nvSpPr>
        <p:spPr>
          <a:xfrm rot="689339">
            <a:off x="5230325" y="492798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8" name="Ellipse 95"/>
          <p:cNvSpPr/>
          <p:nvPr/>
        </p:nvSpPr>
        <p:spPr>
          <a:xfrm rot="689339">
            <a:off x="4970378" y="526006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9" name="Ellipse 96"/>
          <p:cNvSpPr/>
          <p:nvPr/>
        </p:nvSpPr>
        <p:spPr>
          <a:xfrm rot="689339">
            <a:off x="5186310" y="514454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0" name="Ellipse 97"/>
          <p:cNvSpPr/>
          <p:nvPr/>
        </p:nvSpPr>
        <p:spPr>
          <a:xfrm rot="689339">
            <a:off x="5295087" y="500627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1" name="Ellipse 98"/>
          <p:cNvSpPr/>
          <p:nvPr/>
        </p:nvSpPr>
        <p:spPr>
          <a:xfrm rot="689339">
            <a:off x="5132223" y="529587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2" name="Ellipse 99"/>
          <p:cNvSpPr/>
          <p:nvPr/>
        </p:nvSpPr>
        <p:spPr>
          <a:xfrm rot="689339">
            <a:off x="5066376" y="502685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3" name="Ellipse 100"/>
          <p:cNvSpPr/>
          <p:nvPr/>
        </p:nvSpPr>
        <p:spPr>
          <a:xfrm rot="689339">
            <a:off x="5099901" y="493841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4" name="Ellipse 101"/>
          <p:cNvSpPr/>
          <p:nvPr/>
        </p:nvSpPr>
        <p:spPr>
          <a:xfrm rot="689339">
            <a:off x="5088246" y="520139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5" name="Ellipse 102"/>
          <p:cNvSpPr/>
          <p:nvPr/>
        </p:nvSpPr>
        <p:spPr>
          <a:xfrm rot="689339">
            <a:off x="5228600" y="506080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6" name="Ellipse 103"/>
          <p:cNvSpPr/>
          <p:nvPr/>
        </p:nvSpPr>
        <p:spPr>
          <a:xfrm rot="689339">
            <a:off x="5306401" y="515145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7" name="Ellipse 104"/>
          <p:cNvSpPr/>
          <p:nvPr/>
        </p:nvSpPr>
        <p:spPr>
          <a:xfrm rot="689339">
            <a:off x="5256353" y="484774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8" name="Ellipse 105"/>
          <p:cNvSpPr/>
          <p:nvPr/>
        </p:nvSpPr>
        <p:spPr>
          <a:xfrm rot="689339">
            <a:off x="5409798" y="500140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9" name="Ellipse 106"/>
          <p:cNvSpPr/>
          <p:nvPr/>
        </p:nvSpPr>
        <p:spPr>
          <a:xfrm rot="689339">
            <a:off x="5158959" y="528866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0" name="Ellipse 107"/>
          <p:cNvSpPr/>
          <p:nvPr/>
        </p:nvSpPr>
        <p:spPr>
          <a:xfrm rot="689339">
            <a:off x="5338828" y="523580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1" name="Ellipse 108"/>
          <p:cNvSpPr/>
          <p:nvPr/>
        </p:nvSpPr>
        <p:spPr>
          <a:xfrm rot="689339">
            <a:off x="5447606" y="509753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2" name="Ellipse 109"/>
          <p:cNvSpPr/>
          <p:nvPr/>
        </p:nvSpPr>
        <p:spPr>
          <a:xfrm rot="689339">
            <a:off x="5284743" y="538713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3" name="Ellipse 110"/>
          <p:cNvSpPr/>
          <p:nvPr/>
        </p:nvSpPr>
        <p:spPr>
          <a:xfrm rot="689339">
            <a:off x="5221808" y="514203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4" name="Ellipse 111"/>
          <p:cNvSpPr/>
          <p:nvPr/>
        </p:nvSpPr>
        <p:spPr>
          <a:xfrm rot="689339">
            <a:off x="4966736" y="475194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5" name="Ellipse 112"/>
          <p:cNvSpPr/>
          <p:nvPr/>
        </p:nvSpPr>
        <p:spPr>
          <a:xfrm rot="689339">
            <a:off x="4993470" y="474474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6" name="Ellipse 113"/>
          <p:cNvSpPr/>
          <p:nvPr/>
        </p:nvSpPr>
        <p:spPr>
          <a:xfrm rot="689339">
            <a:off x="5119254" y="484320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7" name="Forme libre 114"/>
          <p:cNvSpPr/>
          <p:nvPr/>
        </p:nvSpPr>
        <p:spPr>
          <a:xfrm rot="689339">
            <a:off x="5182629" y="4606537"/>
            <a:ext cx="3208020" cy="734060"/>
          </a:xfrm>
          <a:custGeom>
            <a:avLst/>
            <a:gdLst>
              <a:gd name="connsiteX0" fmla="*/ 0 w 3208020"/>
              <a:gd name="connsiteY0" fmla="*/ 468630 h 734060"/>
              <a:gd name="connsiteX1" fmla="*/ 1363980 w 3208020"/>
              <a:gd name="connsiteY1" fmla="*/ 34290 h 734060"/>
              <a:gd name="connsiteX2" fmla="*/ 2286000 w 3208020"/>
              <a:gd name="connsiteY2" fmla="*/ 674370 h 734060"/>
              <a:gd name="connsiteX3" fmla="*/ 3208020 w 3208020"/>
              <a:gd name="connsiteY3" fmla="*/ 392430 h 734060"/>
            </a:gdLst>
            <a:ahLst/>
            <a:cxnLst>
              <a:cxn ang="0">
                <a:pos x="connsiteX0" y="connsiteY0"/>
              </a:cxn>
              <a:cxn ang="0">
                <a:pos x="connsiteX1" y="connsiteY1"/>
              </a:cxn>
              <a:cxn ang="0">
                <a:pos x="connsiteX2" y="connsiteY2"/>
              </a:cxn>
              <a:cxn ang="0">
                <a:pos x="connsiteX3" y="connsiteY3"/>
              </a:cxn>
            </a:cxnLst>
            <a:rect l="l" t="t" r="r" b="b"/>
            <a:pathLst>
              <a:path w="3208020" h="734060">
                <a:moveTo>
                  <a:pt x="0" y="468630"/>
                </a:moveTo>
                <a:cubicBezTo>
                  <a:pt x="491490" y="234315"/>
                  <a:pt x="982980" y="0"/>
                  <a:pt x="1363980" y="34290"/>
                </a:cubicBezTo>
                <a:cubicBezTo>
                  <a:pt x="1744980" y="68580"/>
                  <a:pt x="1978660" y="614680"/>
                  <a:pt x="2286000" y="674370"/>
                </a:cubicBezTo>
                <a:cubicBezTo>
                  <a:pt x="2593340" y="734060"/>
                  <a:pt x="2900680" y="563245"/>
                  <a:pt x="3208020" y="39243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318" name="Forme libre 115"/>
          <p:cNvSpPr/>
          <p:nvPr/>
        </p:nvSpPr>
        <p:spPr>
          <a:xfrm rot="689339">
            <a:off x="5395315" y="5415643"/>
            <a:ext cx="3048000" cy="641350"/>
          </a:xfrm>
          <a:custGeom>
            <a:avLst/>
            <a:gdLst>
              <a:gd name="connsiteX0" fmla="*/ 0 w 3048000"/>
              <a:gd name="connsiteY0" fmla="*/ 289560 h 641350"/>
              <a:gd name="connsiteX1" fmla="*/ 1219200 w 3048000"/>
              <a:gd name="connsiteY1" fmla="*/ 53340 h 641350"/>
              <a:gd name="connsiteX2" fmla="*/ 1607820 w 3048000"/>
              <a:gd name="connsiteY2" fmla="*/ 609600 h 641350"/>
              <a:gd name="connsiteX3" fmla="*/ 1996440 w 3048000"/>
              <a:gd name="connsiteY3" fmla="*/ 243840 h 641350"/>
              <a:gd name="connsiteX4" fmla="*/ 3048000 w 3048000"/>
              <a:gd name="connsiteY4" fmla="*/ 182880 h 6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41350">
                <a:moveTo>
                  <a:pt x="0" y="289560"/>
                </a:moveTo>
                <a:cubicBezTo>
                  <a:pt x="475615" y="144780"/>
                  <a:pt x="951230" y="0"/>
                  <a:pt x="1219200" y="53340"/>
                </a:cubicBezTo>
                <a:cubicBezTo>
                  <a:pt x="1487170" y="106680"/>
                  <a:pt x="1478280" y="577850"/>
                  <a:pt x="1607820" y="609600"/>
                </a:cubicBezTo>
                <a:cubicBezTo>
                  <a:pt x="1737360" y="641350"/>
                  <a:pt x="1756410" y="314960"/>
                  <a:pt x="1996440" y="243840"/>
                </a:cubicBezTo>
                <a:cubicBezTo>
                  <a:pt x="2236470" y="172720"/>
                  <a:pt x="2642235" y="177800"/>
                  <a:pt x="3048000" y="18288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319" name="Forme libre 116"/>
          <p:cNvSpPr/>
          <p:nvPr/>
        </p:nvSpPr>
        <p:spPr>
          <a:xfrm rot="689339">
            <a:off x="4549344" y="5530996"/>
            <a:ext cx="4488180" cy="989330"/>
          </a:xfrm>
          <a:custGeom>
            <a:avLst/>
            <a:gdLst>
              <a:gd name="connsiteX0" fmla="*/ 259080 w 4488180"/>
              <a:gd name="connsiteY0" fmla="*/ 0 h 989330"/>
              <a:gd name="connsiteX1" fmla="*/ 327660 w 4488180"/>
              <a:gd name="connsiteY1" fmla="*/ 541020 h 989330"/>
              <a:gd name="connsiteX2" fmla="*/ 2225040 w 4488180"/>
              <a:gd name="connsiteY2" fmla="*/ 982980 h 989330"/>
              <a:gd name="connsiteX3" fmla="*/ 4488180 w 4488180"/>
              <a:gd name="connsiteY3" fmla="*/ 579120 h 989330"/>
            </a:gdLst>
            <a:ahLst/>
            <a:cxnLst>
              <a:cxn ang="0">
                <a:pos x="connsiteX0" y="connsiteY0"/>
              </a:cxn>
              <a:cxn ang="0">
                <a:pos x="connsiteX1" y="connsiteY1"/>
              </a:cxn>
              <a:cxn ang="0">
                <a:pos x="connsiteX2" y="connsiteY2"/>
              </a:cxn>
              <a:cxn ang="0">
                <a:pos x="connsiteX3" y="connsiteY3"/>
              </a:cxn>
            </a:cxnLst>
            <a:rect l="l" t="t" r="r" b="b"/>
            <a:pathLst>
              <a:path w="4488180" h="989330">
                <a:moveTo>
                  <a:pt x="259080" y="0"/>
                </a:moveTo>
                <a:cubicBezTo>
                  <a:pt x="129540" y="188595"/>
                  <a:pt x="0" y="377190"/>
                  <a:pt x="327660" y="541020"/>
                </a:cubicBezTo>
                <a:cubicBezTo>
                  <a:pt x="655320" y="704850"/>
                  <a:pt x="1531620" y="976630"/>
                  <a:pt x="2225040" y="982980"/>
                </a:cubicBezTo>
                <a:cubicBezTo>
                  <a:pt x="2918460" y="989330"/>
                  <a:pt x="3703320" y="784225"/>
                  <a:pt x="4488180" y="57912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320" name="Forme libre 117"/>
          <p:cNvSpPr/>
          <p:nvPr/>
        </p:nvSpPr>
        <p:spPr>
          <a:xfrm rot="689339">
            <a:off x="4920014" y="4434477"/>
            <a:ext cx="3680460" cy="1510030"/>
          </a:xfrm>
          <a:custGeom>
            <a:avLst/>
            <a:gdLst>
              <a:gd name="connsiteX0" fmla="*/ 83820 w 3680460"/>
              <a:gd name="connsiteY0" fmla="*/ 969010 h 1510030"/>
              <a:gd name="connsiteX1" fmla="*/ 137160 w 3680460"/>
              <a:gd name="connsiteY1" fmla="*/ 488950 h 1510030"/>
              <a:gd name="connsiteX2" fmla="*/ 906780 w 3680460"/>
              <a:gd name="connsiteY2" fmla="*/ 16510 h 1510030"/>
              <a:gd name="connsiteX3" fmla="*/ 1531620 w 3680460"/>
              <a:gd name="connsiteY3" fmla="*/ 588010 h 1510030"/>
              <a:gd name="connsiteX4" fmla="*/ 2247900 w 3680460"/>
              <a:gd name="connsiteY4" fmla="*/ 877570 h 1510030"/>
              <a:gd name="connsiteX5" fmla="*/ 3025140 w 3680460"/>
              <a:gd name="connsiteY5" fmla="*/ 1433830 h 1510030"/>
              <a:gd name="connsiteX6" fmla="*/ 3680460 w 3680460"/>
              <a:gd name="connsiteY6" fmla="*/ 1334770 h 151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460" h="1510030">
                <a:moveTo>
                  <a:pt x="83820" y="969010"/>
                </a:moveTo>
                <a:cubicBezTo>
                  <a:pt x="41910" y="808355"/>
                  <a:pt x="0" y="647700"/>
                  <a:pt x="137160" y="488950"/>
                </a:cubicBezTo>
                <a:cubicBezTo>
                  <a:pt x="274320" y="330200"/>
                  <a:pt x="674370" y="0"/>
                  <a:pt x="906780" y="16510"/>
                </a:cubicBezTo>
                <a:cubicBezTo>
                  <a:pt x="1139190" y="33020"/>
                  <a:pt x="1308100" y="444500"/>
                  <a:pt x="1531620" y="588010"/>
                </a:cubicBezTo>
                <a:cubicBezTo>
                  <a:pt x="1755140" y="731520"/>
                  <a:pt x="1998980" y="736600"/>
                  <a:pt x="2247900" y="877570"/>
                </a:cubicBezTo>
                <a:cubicBezTo>
                  <a:pt x="2496820" y="1018540"/>
                  <a:pt x="2786380" y="1357630"/>
                  <a:pt x="3025140" y="1433830"/>
                </a:cubicBezTo>
                <a:cubicBezTo>
                  <a:pt x="3263900" y="1510030"/>
                  <a:pt x="3472180" y="1422400"/>
                  <a:pt x="3680460" y="133477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322" name="Rectangle 321"/>
          <p:cNvSpPr/>
          <p:nvPr/>
        </p:nvSpPr>
        <p:spPr>
          <a:xfrm>
            <a:off x="5081847" y="995244"/>
            <a:ext cx="3882642" cy="1569660"/>
          </a:xfrm>
          <a:prstGeom prst="rect">
            <a:avLst/>
          </a:prstGeom>
        </p:spPr>
        <p:txBody>
          <a:bodyPr wrap="square">
            <a:spAutoFit/>
          </a:bodyPr>
          <a:lstStyle/>
          <a:p>
            <a:pPr lvl="0" algn="just"/>
            <a:r>
              <a:rPr lang="fr-BE" sz="2400" dirty="0">
                <a:solidFill>
                  <a:prstClr val="black"/>
                </a:solidFill>
                <a:latin typeface="Arial" pitchFamily="34" charset="0"/>
                <a:cs typeface="Arial" pitchFamily="34" charset="0"/>
              </a:rPr>
              <a:t>The ensemble </a:t>
            </a:r>
            <a:r>
              <a:rPr lang="fr-BE" sz="2400" dirty="0" err="1">
                <a:solidFill>
                  <a:prstClr val="black"/>
                </a:solidFill>
                <a:latin typeface="Arial" pitchFamily="34" charset="0"/>
                <a:cs typeface="Arial" pitchFamily="34" charset="0"/>
              </a:rPr>
              <a:t>Kalman</a:t>
            </a:r>
            <a:r>
              <a:rPr lang="fr-BE" sz="2400" dirty="0">
                <a:solidFill>
                  <a:prstClr val="black"/>
                </a:solidFill>
                <a:latin typeface="Arial" pitchFamily="34" charset="0"/>
                <a:cs typeface="Arial" pitchFamily="34" charset="0"/>
              </a:rPr>
              <a:t> </a:t>
            </a:r>
            <a:r>
              <a:rPr lang="fr-BE" sz="2400" dirty="0" err="1">
                <a:solidFill>
                  <a:prstClr val="black"/>
                </a:solidFill>
                <a:latin typeface="Arial" pitchFamily="34" charset="0"/>
                <a:cs typeface="Arial" pitchFamily="34" charset="0"/>
              </a:rPr>
              <a:t>filter</a:t>
            </a:r>
            <a:r>
              <a:rPr lang="fr-BE" sz="2400" dirty="0">
                <a:solidFill>
                  <a:prstClr val="black"/>
                </a:solidFill>
                <a:latin typeface="Arial" pitchFamily="34" charset="0"/>
                <a:cs typeface="Arial" pitchFamily="34" charset="0"/>
              </a:rPr>
              <a:t>: a </a:t>
            </a:r>
            <a:r>
              <a:rPr lang="fr-BE" sz="2400" dirty="0" err="1">
                <a:solidFill>
                  <a:prstClr val="black"/>
                </a:solidFill>
                <a:latin typeface="Arial" pitchFamily="34" charset="0"/>
                <a:cs typeface="Arial" pitchFamily="34" charset="0"/>
              </a:rPr>
              <a:t>multivariate</a:t>
            </a:r>
            <a:r>
              <a:rPr lang="fr-BE" sz="2400" dirty="0">
                <a:solidFill>
                  <a:prstClr val="black"/>
                </a:solidFill>
                <a:latin typeface="Arial" pitchFamily="34" charset="0"/>
                <a:cs typeface="Arial" pitchFamily="34" charset="0"/>
              </a:rPr>
              <a:t> data assimilation </a:t>
            </a:r>
            <a:r>
              <a:rPr lang="fr-BE" sz="2400" dirty="0" err="1">
                <a:solidFill>
                  <a:prstClr val="black"/>
                </a:solidFill>
                <a:latin typeface="Arial" pitchFamily="34" charset="0"/>
                <a:cs typeface="Arial" pitchFamily="34" charset="0"/>
              </a:rPr>
              <a:t>method</a:t>
            </a:r>
            <a:r>
              <a:rPr lang="fr-BE" sz="2400" dirty="0">
                <a:solidFill>
                  <a:prstClr val="black"/>
                </a:solidFill>
                <a:latin typeface="Arial" pitchFamily="34" charset="0"/>
                <a:cs typeface="Arial" pitchFamily="34" charset="0"/>
              </a:rPr>
              <a:t> for </a:t>
            </a:r>
            <a:r>
              <a:rPr lang="fr-BE" sz="2400" dirty="0" err="1">
                <a:solidFill>
                  <a:prstClr val="black"/>
                </a:solidFill>
                <a:latin typeface="Arial" pitchFamily="34" charset="0"/>
                <a:cs typeface="Arial" pitchFamily="34" charset="0"/>
              </a:rPr>
              <a:t>smoother</a:t>
            </a:r>
            <a:r>
              <a:rPr lang="fr-BE" sz="2400" dirty="0">
                <a:solidFill>
                  <a:prstClr val="black"/>
                </a:solidFill>
                <a:latin typeface="Arial" pitchFamily="34" charset="0"/>
                <a:cs typeface="Arial" pitchFamily="34" charset="0"/>
              </a:rPr>
              <a:t> </a:t>
            </a:r>
            <a:r>
              <a:rPr lang="fr-BE" sz="2400" dirty="0" err="1">
                <a:solidFill>
                  <a:prstClr val="black"/>
                </a:solidFill>
                <a:latin typeface="Arial" pitchFamily="34" charset="0"/>
                <a:cs typeface="Arial" pitchFamily="34" charset="0"/>
              </a:rPr>
              <a:t>initialization</a:t>
            </a:r>
            <a:endParaRPr lang="fr-BE" sz="2400" dirty="0">
              <a:solidFill>
                <a:prstClr val="black"/>
              </a:solidFill>
              <a:latin typeface="Arial" pitchFamily="34" charset="0"/>
              <a:cs typeface="Arial" pitchFamily="34" charset="0"/>
            </a:endParaRPr>
          </a:p>
        </p:txBody>
      </p:sp>
      <p:sp>
        <p:nvSpPr>
          <p:cNvPr id="323"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smtClean="0">
                <a:solidFill>
                  <a:srgbClr val="000308"/>
                </a:solidFill>
              </a:rPr>
              <a:t>Francois </a:t>
            </a:r>
            <a:r>
              <a:rPr lang="en-US" altLang="en-US" i="1" dirty="0" err="1" smtClean="0">
                <a:solidFill>
                  <a:srgbClr val="000308"/>
                </a:solidFill>
              </a:rPr>
              <a:t>Massonnet</a:t>
            </a:r>
            <a:endParaRPr lang="en-US" altLang="en-US" b="0" i="1" dirty="0">
              <a:solidFill>
                <a:srgbClr val="000308"/>
              </a:solidFill>
            </a:endParaRPr>
          </a:p>
        </p:txBody>
      </p:sp>
    </p:spTree>
    <p:extLst>
      <p:ext uri="{BB962C8B-B14F-4D97-AF65-F5344CB8AC3E}">
        <p14:creationId xmlns:p14="http://schemas.microsoft.com/office/powerpoint/2010/main" val="4222179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Initialization : sea ice data assimilation    </a:t>
            </a:r>
            <a:endParaRPr lang="en-US" dirty="0"/>
          </a:p>
        </p:txBody>
      </p:sp>
      <p:sp>
        <p:nvSpPr>
          <p:cNvPr id="323"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smtClean="0">
                <a:solidFill>
                  <a:srgbClr val="000308"/>
                </a:solidFill>
              </a:rPr>
              <a:t>Francois </a:t>
            </a:r>
            <a:r>
              <a:rPr lang="en-US" altLang="en-US" i="1" dirty="0" err="1" smtClean="0">
                <a:solidFill>
                  <a:srgbClr val="000308"/>
                </a:solidFill>
              </a:rPr>
              <a:t>Massonnet</a:t>
            </a:r>
            <a:endParaRPr lang="en-US" altLang="en-US" b="0" i="1" dirty="0">
              <a:solidFill>
                <a:srgbClr val="000308"/>
              </a:solidFill>
            </a:endParaRPr>
          </a:p>
        </p:txBody>
      </p:sp>
      <p:pic>
        <p:nvPicPr>
          <p:cNvPr id="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13699"/>
            <a:ext cx="7776864" cy="5239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 name="TextBox 123"/>
          <p:cNvSpPr txBox="1"/>
          <p:nvPr/>
        </p:nvSpPr>
        <p:spPr>
          <a:xfrm>
            <a:off x="6400800" y="3944089"/>
            <a:ext cx="838200" cy="276999"/>
          </a:xfrm>
          <a:prstGeom prst="rect">
            <a:avLst/>
          </a:prstGeom>
          <a:noFill/>
        </p:spPr>
        <p:txBody>
          <a:bodyPr wrap="square" rtlCol="0">
            <a:spAutoFit/>
          </a:bodyPr>
          <a:lstStyle/>
          <a:p>
            <a:r>
              <a:rPr lang="fr-BE" sz="1200" b="1" dirty="0" smtClean="0">
                <a:solidFill>
                  <a:srgbClr val="CC00FF"/>
                </a:solidFill>
              </a:rPr>
              <a:t>OBS</a:t>
            </a:r>
            <a:endParaRPr lang="en-US" sz="1200" b="1" dirty="0">
              <a:solidFill>
                <a:srgbClr val="CC00FF"/>
              </a:solidFill>
            </a:endParaRPr>
          </a:p>
        </p:txBody>
      </p:sp>
      <p:sp>
        <p:nvSpPr>
          <p:cNvPr id="125" name="TextBox 124"/>
          <p:cNvSpPr txBox="1"/>
          <p:nvPr/>
        </p:nvSpPr>
        <p:spPr>
          <a:xfrm>
            <a:off x="6428003" y="6176337"/>
            <a:ext cx="838200" cy="276999"/>
          </a:xfrm>
          <a:prstGeom prst="rect">
            <a:avLst/>
          </a:prstGeom>
          <a:noFill/>
        </p:spPr>
        <p:txBody>
          <a:bodyPr wrap="square" rtlCol="0">
            <a:spAutoFit/>
          </a:bodyPr>
          <a:lstStyle/>
          <a:p>
            <a:r>
              <a:rPr lang="fr-BE" sz="1200" b="1" dirty="0" smtClean="0">
                <a:solidFill>
                  <a:srgbClr val="CC00FF"/>
                </a:solidFill>
              </a:rPr>
              <a:t>OBS</a:t>
            </a:r>
            <a:endParaRPr lang="en-US" sz="1200" b="1" dirty="0">
              <a:solidFill>
                <a:srgbClr val="CC00FF"/>
              </a:solidFill>
            </a:endParaRPr>
          </a:p>
        </p:txBody>
      </p:sp>
      <p:sp>
        <p:nvSpPr>
          <p:cNvPr id="122" name="TextBox 121"/>
          <p:cNvSpPr txBox="1"/>
          <p:nvPr/>
        </p:nvSpPr>
        <p:spPr>
          <a:xfrm>
            <a:off x="49088" y="836712"/>
            <a:ext cx="8915400" cy="400110"/>
          </a:xfrm>
          <a:prstGeom prst="rect">
            <a:avLst/>
          </a:prstGeom>
          <a:noFill/>
        </p:spPr>
        <p:txBody>
          <a:bodyPr wrap="square" rtlCol="0">
            <a:spAutoFit/>
          </a:bodyPr>
          <a:lstStyle/>
          <a:p>
            <a:pPr algn="ctr"/>
            <a:r>
              <a:rPr lang="fr-BE" sz="2000" dirty="0" smtClean="0">
                <a:solidFill>
                  <a:srgbClr val="000308"/>
                </a:solidFill>
              </a:rPr>
              <a:t>Importance of </a:t>
            </a:r>
            <a:r>
              <a:rPr lang="fr-BE" sz="2000" dirty="0" err="1" smtClean="0">
                <a:solidFill>
                  <a:srgbClr val="000308"/>
                </a:solidFill>
              </a:rPr>
              <a:t>multivariate</a:t>
            </a:r>
            <a:r>
              <a:rPr lang="fr-BE" sz="2000" dirty="0" smtClean="0">
                <a:solidFill>
                  <a:srgbClr val="000308"/>
                </a:solidFill>
              </a:rPr>
              <a:t> </a:t>
            </a:r>
            <a:r>
              <a:rPr lang="fr-BE" sz="2000" dirty="0" err="1" smtClean="0">
                <a:solidFill>
                  <a:srgbClr val="000308"/>
                </a:solidFill>
              </a:rPr>
              <a:t>initialization</a:t>
            </a:r>
            <a:r>
              <a:rPr lang="fr-BE" sz="2000" dirty="0" smtClean="0">
                <a:solidFill>
                  <a:srgbClr val="000308"/>
                </a:solidFill>
              </a:rPr>
              <a:t> for </a:t>
            </a:r>
            <a:r>
              <a:rPr lang="fr-BE" sz="2000" dirty="0" err="1" smtClean="0">
                <a:solidFill>
                  <a:srgbClr val="000308"/>
                </a:solidFill>
              </a:rPr>
              <a:t>seasonal</a:t>
            </a:r>
            <a:r>
              <a:rPr lang="fr-BE" sz="2000" dirty="0" smtClean="0">
                <a:solidFill>
                  <a:srgbClr val="000308"/>
                </a:solidFill>
              </a:rPr>
              <a:t> </a:t>
            </a:r>
            <a:r>
              <a:rPr lang="fr-BE" sz="2000" dirty="0" err="1" smtClean="0">
                <a:solidFill>
                  <a:srgbClr val="000308"/>
                </a:solidFill>
              </a:rPr>
              <a:t>sea</a:t>
            </a:r>
            <a:r>
              <a:rPr lang="fr-BE" sz="2000" dirty="0" smtClean="0">
                <a:solidFill>
                  <a:srgbClr val="000308"/>
                </a:solidFill>
              </a:rPr>
              <a:t> </a:t>
            </a:r>
            <a:r>
              <a:rPr lang="fr-BE" sz="2000" dirty="0" err="1" smtClean="0">
                <a:solidFill>
                  <a:srgbClr val="000308"/>
                </a:solidFill>
              </a:rPr>
              <a:t>ice</a:t>
            </a:r>
            <a:r>
              <a:rPr lang="fr-BE" sz="2000" dirty="0" smtClean="0">
                <a:solidFill>
                  <a:srgbClr val="000308"/>
                </a:solidFill>
              </a:rPr>
              <a:t> </a:t>
            </a:r>
            <a:r>
              <a:rPr lang="fr-BE" sz="2000" dirty="0" err="1" smtClean="0">
                <a:solidFill>
                  <a:srgbClr val="000308"/>
                </a:solidFill>
              </a:rPr>
              <a:t>prediction</a:t>
            </a:r>
            <a:endParaRPr lang="en-US" sz="2000" dirty="0">
              <a:solidFill>
                <a:srgbClr val="000308"/>
              </a:solidFill>
            </a:endParaRPr>
          </a:p>
        </p:txBody>
      </p:sp>
    </p:spTree>
    <p:extLst>
      <p:ext uri="{BB962C8B-B14F-4D97-AF65-F5344CB8AC3E}">
        <p14:creationId xmlns:p14="http://schemas.microsoft.com/office/powerpoint/2010/main" val="1711565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s-ES" dirty="0" err="1" smtClean="0"/>
              <a:t>Climate</a:t>
            </a:r>
            <a:r>
              <a:rPr lang="es-ES" dirty="0" smtClean="0"/>
              <a:t> </a:t>
            </a:r>
            <a:r>
              <a:rPr lang="es-ES" dirty="0" err="1" smtClean="0"/>
              <a:t>timescales</a:t>
            </a:r>
            <a:r>
              <a:rPr lang="es-ES" dirty="0" smtClean="0"/>
              <a:t> and </a:t>
            </a:r>
            <a:r>
              <a:rPr lang="es-ES" dirty="0" err="1" smtClean="0"/>
              <a:t>climate</a:t>
            </a:r>
            <a:r>
              <a:rPr lang="es-ES" dirty="0" smtClean="0"/>
              <a:t> </a:t>
            </a:r>
            <a:r>
              <a:rPr lang="es-ES" dirty="0" err="1" smtClean="0"/>
              <a:t>prediction</a:t>
            </a:r>
            <a:endParaRPr lang="es-ES" dirty="0"/>
          </a:p>
        </p:txBody>
      </p:sp>
      <p:pic>
        <p:nvPicPr>
          <p:cNvPr id="6" name="Picture 3" descr="a1"/>
          <p:cNvPicPr>
            <a:picLocks noChangeAspect="1" noChangeArrowheads="1"/>
          </p:cNvPicPr>
          <p:nvPr/>
        </p:nvPicPr>
        <p:blipFill>
          <a:blip r:embed="rId3">
            <a:extLst>
              <a:ext uri="{28A0092B-C50C-407E-A947-70E740481C1C}">
                <a14:useLocalDpi xmlns:a14="http://schemas.microsoft.com/office/drawing/2010/main" val="0"/>
              </a:ext>
            </a:extLst>
          </a:blip>
          <a:srcRect l="5534" t="31628" r="8301" b="18449"/>
          <a:stretch>
            <a:fillRect/>
          </a:stretch>
        </p:blipFill>
        <p:spPr bwMode="auto">
          <a:xfrm>
            <a:off x="93539" y="2356272"/>
            <a:ext cx="89693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805907" y="6499444"/>
            <a:ext cx="2108269"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7338" indent="-287338" algn="l">
              <a:defRPr sz="2400">
                <a:solidFill>
                  <a:schemeClr val="tx1"/>
                </a:solidFill>
                <a:latin typeface="Times" pitchFamily="18" charset="0"/>
              </a:defRPr>
            </a:lvl1pPr>
            <a:lvl2pPr algn="l">
              <a:defRPr sz="2400">
                <a:solidFill>
                  <a:schemeClr val="tx1"/>
                </a:solidFill>
                <a:latin typeface="Times" pitchFamily="18" charset="0"/>
              </a:defRPr>
            </a:lvl2pPr>
            <a:lvl3pPr algn="l">
              <a:defRPr sz="2400">
                <a:solidFill>
                  <a:schemeClr val="tx1"/>
                </a:solidFill>
                <a:latin typeface="Times" pitchFamily="18" charset="0"/>
              </a:defRPr>
            </a:lvl3pPr>
            <a:lvl4pPr algn="l">
              <a:defRPr sz="2400">
                <a:solidFill>
                  <a:schemeClr val="tx1"/>
                </a:solidFill>
                <a:latin typeface="Times" pitchFamily="18" charset="0"/>
              </a:defRPr>
            </a:lvl4pPr>
            <a:lvl5pPr algn="l">
              <a:defRPr sz="2400">
                <a:solidFill>
                  <a:schemeClr val="tx1"/>
                </a:solidFill>
                <a:latin typeface="Times" pitchFamily="18" charset="0"/>
              </a:defRPr>
            </a:lvl5pPr>
            <a:lvl6pPr eaLnBrk="0" fontAlgn="base" hangingPunct="0">
              <a:spcBef>
                <a:spcPct val="0"/>
              </a:spcBef>
              <a:spcAft>
                <a:spcPct val="0"/>
              </a:spcAft>
              <a:defRPr sz="2400">
                <a:solidFill>
                  <a:schemeClr val="tx1"/>
                </a:solidFill>
                <a:latin typeface="Times" pitchFamily="18" charset="0"/>
              </a:defRPr>
            </a:lvl6pPr>
            <a:lvl7pPr eaLnBrk="0" fontAlgn="base" hangingPunct="0">
              <a:spcBef>
                <a:spcPct val="0"/>
              </a:spcBef>
              <a:spcAft>
                <a:spcPct val="0"/>
              </a:spcAft>
              <a:defRPr sz="2400">
                <a:solidFill>
                  <a:schemeClr val="tx1"/>
                </a:solidFill>
                <a:latin typeface="Times" pitchFamily="18" charset="0"/>
              </a:defRPr>
            </a:lvl7pPr>
            <a:lvl8pPr eaLnBrk="0" fontAlgn="base" hangingPunct="0">
              <a:spcBef>
                <a:spcPct val="0"/>
              </a:spcBef>
              <a:spcAft>
                <a:spcPct val="0"/>
              </a:spcAft>
              <a:defRPr sz="2400">
                <a:solidFill>
                  <a:schemeClr val="tx1"/>
                </a:solidFill>
                <a:latin typeface="Times" pitchFamily="18" charset="0"/>
              </a:defRPr>
            </a:lvl8pPr>
            <a:lvl9pPr eaLnBrk="0" fontAlgn="base" hangingPunct="0">
              <a:spcBef>
                <a:spcPct val="0"/>
              </a:spcBef>
              <a:spcAft>
                <a:spcPct val="0"/>
              </a:spcAft>
              <a:defRPr sz="2400">
                <a:solidFill>
                  <a:schemeClr val="tx1"/>
                </a:solidFill>
                <a:latin typeface="Times" pitchFamily="18" charset="0"/>
              </a:defRPr>
            </a:lvl9pPr>
          </a:lstStyle>
          <a:p>
            <a:pPr eaLnBrk="1" hangingPunct="1">
              <a:lnSpc>
                <a:spcPct val="90000"/>
              </a:lnSpc>
              <a:spcBef>
                <a:spcPct val="10000"/>
              </a:spcBef>
              <a:spcAft>
                <a:spcPct val="10000"/>
              </a:spcAft>
              <a:buClr>
                <a:schemeClr val="tx1"/>
              </a:buClr>
              <a:buFont typeface="Wingdings" charset="2"/>
              <a:buNone/>
            </a:pPr>
            <a:r>
              <a:rPr lang="fr-FR" altLang="en-US" sz="1800" b="0" i="1" dirty="0" err="1">
                <a:solidFill>
                  <a:schemeClr val="bg2">
                    <a:lumMod val="10000"/>
                  </a:schemeClr>
                </a:solidFill>
                <a:latin typeface="+mn-lt"/>
              </a:rPr>
              <a:t>Meehl</a:t>
            </a:r>
            <a:r>
              <a:rPr lang="fr-FR" altLang="en-US" sz="1800" b="0" i="1" dirty="0">
                <a:solidFill>
                  <a:schemeClr val="bg2">
                    <a:lumMod val="10000"/>
                  </a:schemeClr>
                </a:solidFill>
                <a:latin typeface="+mn-lt"/>
              </a:rPr>
              <a:t> et al. (2009)</a:t>
            </a:r>
            <a:endParaRPr lang="en-GB" altLang="en-US" sz="1800" b="0" i="1" dirty="0">
              <a:solidFill>
                <a:schemeClr val="bg2">
                  <a:lumMod val="10000"/>
                </a:schemeClr>
              </a:solidFill>
              <a:latin typeface="+mn-lt"/>
            </a:endParaRPr>
          </a:p>
        </p:txBody>
      </p:sp>
      <p:sp>
        <p:nvSpPr>
          <p:cNvPr id="8" name="Rectangle 5"/>
          <p:cNvSpPr>
            <a:spLocks noChangeArrowheads="1"/>
          </p:cNvSpPr>
          <p:nvPr/>
        </p:nvSpPr>
        <p:spPr bwMode="auto">
          <a:xfrm>
            <a:off x="1712789" y="2400722"/>
            <a:ext cx="4186237" cy="265588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323528" y="1196752"/>
            <a:ext cx="8568952" cy="400110"/>
          </a:xfrm>
          <a:prstGeom prst="rect">
            <a:avLst/>
          </a:prstGeom>
          <a:noFill/>
        </p:spPr>
        <p:txBody>
          <a:bodyPr wrap="square" rtlCol="0">
            <a:spAutoFit/>
          </a:bodyPr>
          <a:lstStyle/>
          <a:p>
            <a:pPr algn="ctr"/>
            <a:r>
              <a:rPr lang="en-US" sz="2000" dirty="0" smtClean="0">
                <a:solidFill>
                  <a:srgbClr val="000308"/>
                </a:solidFill>
              </a:rPr>
              <a:t>Focus on sub-seasonal, seasonal, </a:t>
            </a:r>
            <a:r>
              <a:rPr lang="en-US" sz="2000" dirty="0" err="1" smtClean="0">
                <a:solidFill>
                  <a:srgbClr val="000308"/>
                </a:solidFill>
              </a:rPr>
              <a:t>interannual</a:t>
            </a:r>
            <a:r>
              <a:rPr lang="en-US" sz="2000" dirty="0" smtClean="0">
                <a:solidFill>
                  <a:srgbClr val="000308"/>
                </a:solidFill>
              </a:rPr>
              <a:t> and decadal timescales</a:t>
            </a:r>
            <a:endParaRPr lang="en-US" sz="2000" dirty="0">
              <a:solidFill>
                <a:srgbClr val="000308"/>
              </a:solidFill>
            </a:endParaRPr>
          </a:p>
        </p:txBody>
      </p:sp>
    </p:spTree>
    <p:extLst>
      <p:ext uri="{BB962C8B-B14F-4D97-AF65-F5344CB8AC3E}">
        <p14:creationId xmlns:p14="http://schemas.microsoft.com/office/powerpoint/2010/main" val="70941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Initialization : sea ice data assimilation    </a:t>
            </a:r>
            <a:endParaRPr lang="en-US" dirty="0"/>
          </a:p>
        </p:txBody>
      </p:sp>
      <p:sp>
        <p:nvSpPr>
          <p:cNvPr id="323"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smtClean="0">
                <a:solidFill>
                  <a:srgbClr val="000308"/>
                </a:solidFill>
              </a:rPr>
              <a:t>Francois </a:t>
            </a:r>
            <a:r>
              <a:rPr lang="en-US" altLang="en-US" i="1" dirty="0" err="1" smtClean="0">
                <a:solidFill>
                  <a:srgbClr val="000308"/>
                </a:solidFill>
              </a:rPr>
              <a:t>Massonnet</a:t>
            </a:r>
            <a:endParaRPr lang="en-US" altLang="en-US" b="0" i="1" dirty="0">
              <a:solidFill>
                <a:srgbClr val="000308"/>
              </a:solidFill>
            </a:endParaRPr>
          </a:p>
        </p:txBody>
      </p:sp>
      <p:sp>
        <p:nvSpPr>
          <p:cNvPr id="8" name="TextBox 7"/>
          <p:cNvSpPr txBox="1"/>
          <p:nvPr/>
        </p:nvSpPr>
        <p:spPr>
          <a:xfrm>
            <a:off x="179512" y="1124744"/>
            <a:ext cx="8735888" cy="954107"/>
          </a:xfrm>
          <a:prstGeom prst="rect">
            <a:avLst/>
          </a:prstGeom>
          <a:noFill/>
        </p:spPr>
        <p:txBody>
          <a:bodyPr wrap="square" rtlCol="0">
            <a:spAutoFit/>
          </a:bodyPr>
          <a:lstStyle/>
          <a:p>
            <a:pPr algn="ctr"/>
            <a:r>
              <a:rPr lang="fr-BE" sz="2800" dirty="0" err="1" smtClean="0">
                <a:solidFill>
                  <a:srgbClr val="000308"/>
                </a:solidFill>
              </a:rPr>
              <a:t>Fully-coupled</a:t>
            </a:r>
            <a:r>
              <a:rPr lang="fr-BE" sz="2800" dirty="0" smtClean="0">
                <a:solidFill>
                  <a:srgbClr val="000308"/>
                </a:solidFill>
              </a:rPr>
              <a:t> </a:t>
            </a:r>
            <a:r>
              <a:rPr lang="fr-BE" sz="2800" dirty="0" err="1" smtClean="0">
                <a:solidFill>
                  <a:srgbClr val="000308"/>
                </a:solidFill>
              </a:rPr>
              <a:t>sea</a:t>
            </a:r>
            <a:r>
              <a:rPr lang="fr-BE" sz="2800" dirty="0" smtClean="0">
                <a:solidFill>
                  <a:srgbClr val="000308"/>
                </a:solidFill>
              </a:rPr>
              <a:t> </a:t>
            </a:r>
            <a:r>
              <a:rPr lang="fr-BE" sz="2800" dirty="0" err="1" smtClean="0">
                <a:solidFill>
                  <a:srgbClr val="000308"/>
                </a:solidFill>
              </a:rPr>
              <a:t>ice</a:t>
            </a:r>
            <a:r>
              <a:rPr lang="fr-BE" sz="2800" dirty="0" smtClean="0">
                <a:solidFill>
                  <a:srgbClr val="000308"/>
                </a:solidFill>
              </a:rPr>
              <a:t> data assimilation in EC-</a:t>
            </a:r>
            <a:r>
              <a:rPr lang="fr-BE" sz="2800" dirty="0" err="1" smtClean="0">
                <a:solidFill>
                  <a:srgbClr val="000308"/>
                </a:solidFill>
              </a:rPr>
              <a:t>Earth</a:t>
            </a:r>
            <a:r>
              <a:rPr lang="fr-BE" sz="2800" dirty="0" smtClean="0">
                <a:solidFill>
                  <a:srgbClr val="000308"/>
                </a:solidFill>
              </a:rPr>
              <a:t>: the </a:t>
            </a:r>
            <a:r>
              <a:rPr lang="fr-BE" sz="2800" dirty="0" err="1" smtClean="0">
                <a:solidFill>
                  <a:srgbClr val="000308"/>
                </a:solidFill>
              </a:rPr>
              <a:t>next</a:t>
            </a:r>
            <a:r>
              <a:rPr lang="fr-BE" sz="2800" dirty="0" smtClean="0">
                <a:solidFill>
                  <a:srgbClr val="000308"/>
                </a:solidFill>
              </a:rPr>
              <a:t> challenge</a:t>
            </a:r>
            <a:endParaRPr lang="en-US" sz="2800" dirty="0">
              <a:solidFill>
                <a:srgbClr val="000308"/>
              </a:solidFill>
            </a:endParaRPr>
          </a:p>
        </p:txBody>
      </p:sp>
      <p:sp>
        <p:nvSpPr>
          <p:cNvPr id="9" name="TextBox 8"/>
          <p:cNvSpPr txBox="1"/>
          <p:nvPr/>
        </p:nvSpPr>
        <p:spPr>
          <a:xfrm>
            <a:off x="323528" y="2564904"/>
            <a:ext cx="8424936" cy="3416320"/>
          </a:xfrm>
          <a:prstGeom prst="rect">
            <a:avLst/>
          </a:prstGeom>
          <a:noFill/>
        </p:spPr>
        <p:txBody>
          <a:bodyPr wrap="square" rtlCol="0">
            <a:spAutoFit/>
          </a:bodyPr>
          <a:lstStyle/>
          <a:p>
            <a:pPr marL="342900" indent="-342900">
              <a:buFont typeface="Wingdings" panose="05000000000000000000" pitchFamily="2" charset="2"/>
              <a:buChar char="§"/>
            </a:pPr>
            <a:r>
              <a:rPr lang="fr-BE" sz="2400" dirty="0" err="1" smtClean="0">
                <a:solidFill>
                  <a:srgbClr val="000308"/>
                </a:solidFill>
              </a:rPr>
              <a:t>What</a:t>
            </a:r>
            <a:r>
              <a:rPr lang="fr-BE" sz="2400" dirty="0" smtClean="0">
                <a:solidFill>
                  <a:srgbClr val="000308"/>
                </a:solidFill>
              </a:rPr>
              <a:t> are the perturbations </a:t>
            </a:r>
            <a:r>
              <a:rPr lang="fr-BE" sz="2400" dirty="0" err="1" smtClean="0">
                <a:solidFill>
                  <a:srgbClr val="000308"/>
                </a:solidFill>
              </a:rPr>
              <a:t>required</a:t>
            </a:r>
            <a:r>
              <a:rPr lang="fr-BE" sz="2400" dirty="0" smtClean="0">
                <a:solidFill>
                  <a:srgbClr val="000308"/>
                </a:solidFill>
              </a:rPr>
              <a:t> to </a:t>
            </a:r>
            <a:r>
              <a:rPr lang="fr-BE" sz="2400" dirty="0" err="1" smtClean="0">
                <a:solidFill>
                  <a:srgbClr val="000308"/>
                </a:solidFill>
              </a:rPr>
              <a:t>generate</a:t>
            </a:r>
            <a:r>
              <a:rPr lang="fr-BE" sz="2400" dirty="0" smtClean="0">
                <a:solidFill>
                  <a:srgbClr val="000308"/>
                </a:solidFill>
              </a:rPr>
              <a:t> </a:t>
            </a:r>
            <a:r>
              <a:rPr lang="fr-BE" sz="2400" dirty="0" err="1" smtClean="0">
                <a:solidFill>
                  <a:srgbClr val="000308"/>
                </a:solidFill>
              </a:rPr>
              <a:t>adequate</a:t>
            </a:r>
            <a:r>
              <a:rPr lang="fr-BE" sz="2400" dirty="0" smtClean="0">
                <a:solidFill>
                  <a:srgbClr val="000308"/>
                </a:solidFill>
              </a:rPr>
              <a:t> </a:t>
            </a:r>
            <a:r>
              <a:rPr lang="fr-BE" sz="2400" dirty="0" err="1" smtClean="0">
                <a:solidFill>
                  <a:srgbClr val="000308"/>
                </a:solidFill>
              </a:rPr>
              <a:t>spread</a:t>
            </a:r>
            <a:r>
              <a:rPr lang="fr-BE" sz="2400" dirty="0" smtClean="0">
                <a:solidFill>
                  <a:srgbClr val="000308"/>
                </a:solidFill>
              </a:rPr>
              <a:t> in EC-</a:t>
            </a:r>
            <a:r>
              <a:rPr lang="fr-BE" sz="2400" dirty="0" err="1" smtClean="0">
                <a:solidFill>
                  <a:srgbClr val="000308"/>
                </a:solidFill>
              </a:rPr>
              <a:t>Earth</a:t>
            </a:r>
            <a:r>
              <a:rPr lang="fr-BE" sz="2400" dirty="0" smtClean="0">
                <a:solidFill>
                  <a:srgbClr val="000308"/>
                </a:solidFill>
              </a:rPr>
              <a:t> </a:t>
            </a:r>
            <a:r>
              <a:rPr lang="fr-BE" sz="2400" dirty="0" err="1" smtClean="0">
                <a:solidFill>
                  <a:srgbClr val="000308"/>
                </a:solidFill>
              </a:rPr>
              <a:t>during</a:t>
            </a:r>
            <a:r>
              <a:rPr lang="fr-BE" sz="2400" dirty="0" smtClean="0">
                <a:solidFill>
                  <a:srgbClr val="000308"/>
                </a:solidFill>
              </a:rPr>
              <a:t> the </a:t>
            </a:r>
            <a:r>
              <a:rPr lang="fr-BE" sz="2400" dirty="0" err="1" smtClean="0">
                <a:solidFill>
                  <a:srgbClr val="000308"/>
                </a:solidFill>
              </a:rPr>
              <a:t>forecast</a:t>
            </a:r>
            <a:r>
              <a:rPr lang="fr-BE" sz="2400" dirty="0" smtClean="0">
                <a:solidFill>
                  <a:srgbClr val="000308"/>
                </a:solidFill>
              </a:rPr>
              <a:t> </a:t>
            </a:r>
            <a:r>
              <a:rPr lang="fr-BE" sz="2400" dirty="0" err="1" smtClean="0">
                <a:solidFill>
                  <a:srgbClr val="000308"/>
                </a:solidFill>
              </a:rPr>
              <a:t>steps</a:t>
            </a:r>
            <a:r>
              <a:rPr lang="fr-BE" sz="2400" dirty="0" smtClean="0">
                <a:solidFill>
                  <a:srgbClr val="000308"/>
                </a:solidFill>
              </a:rPr>
              <a:t> of the assimilation </a:t>
            </a:r>
            <a:r>
              <a:rPr lang="fr-BE" sz="2400" dirty="0" err="1" smtClean="0">
                <a:solidFill>
                  <a:srgbClr val="000308"/>
                </a:solidFill>
              </a:rPr>
              <a:t>run</a:t>
            </a:r>
            <a:r>
              <a:rPr lang="fr-BE" sz="2400" dirty="0" smtClean="0">
                <a:solidFill>
                  <a:srgbClr val="000308"/>
                </a:solidFill>
              </a:rPr>
              <a:t> ?</a:t>
            </a:r>
          </a:p>
          <a:p>
            <a:pPr marL="342900" indent="-342900">
              <a:buFont typeface="Wingdings" panose="05000000000000000000" pitchFamily="2" charset="2"/>
              <a:buChar char="§"/>
            </a:pPr>
            <a:endParaRPr lang="fr-BE" sz="2400" dirty="0" smtClean="0">
              <a:solidFill>
                <a:srgbClr val="000308"/>
              </a:solidFill>
            </a:endParaRPr>
          </a:p>
          <a:p>
            <a:pPr marL="342900" indent="-342900">
              <a:buFont typeface="Wingdings" panose="05000000000000000000" pitchFamily="2" charset="2"/>
              <a:buChar char="§"/>
            </a:pPr>
            <a:r>
              <a:rPr lang="fr-BE" sz="2400" dirty="0" err="1" smtClean="0">
                <a:solidFill>
                  <a:srgbClr val="000308"/>
                </a:solidFill>
              </a:rPr>
              <a:t>Should</a:t>
            </a:r>
            <a:r>
              <a:rPr lang="fr-BE" sz="2400" dirty="0" smtClean="0">
                <a:solidFill>
                  <a:srgbClr val="000308"/>
                </a:solidFill>
              </a:rPr>
              <a:t> the </a:t>
            </a:r>
            <a:r>
              <a:rPr lang="fr-BE" sz="2400" dirty="0" err="1" smtClean="0">
                <a:solidFill>
                  <a:srgbClr val="000308"/>
                </a:solidFill>
              </a:rPr>
              <a:t>atmosphere</a:t>
            </a:r>
            <a:r>
              <a:rPr lang="fr-BE" sz="2400" dirty="0" smtClean="0">
                <a:solidFill>
                  <a:srgbClr val="000308"/>
                </a:solidFill>
              </a:rPr>
              <a:t> </a:t>
            </a:r>
            <a:r>
              <a:rPr lang="fr-BE" sz="2400" dirty="0" err="1" smtClean="0">
                <a:solidFill>
                  <a:srgbClr val="000308"/>
                </a:solidFill>
              </a:rPr>
              <a:t>be</a:t>
            </a:r>
            <a:r>
              <a:rPr lang="fr-BE" sz="2400" dirty="0" smtClean="0">
                <a:solidFill>
                  <a:srgbClr val="000308"/>
                </a:solidFill>
              </a:rPr>
              <a:t> </a:t>
            </a:r>
            <a:r>
              <a:rPr lang="fr-BE" sz="2400" dirty="0" err="1" smtClean="0">
                <a:solidFill>
                  <a:srgbClr val="000308"/>
                </a:solidFill>
              </a:rPr>
              <a:t>updated</a:t>
            </a:r>
            <a:r>
              <a:rPr lang="fr-BE" sz="2400" dirty="0" smtClean="0">
                <a:solidFill>
                  <a:srgbClr val="000308"/>
                </a:solidFill>
              </a:rPr>
              <a:t> </a:t>
            </a:r>
            <a:r>
              <a:rPr lang="fr-BE" sz="2400" dirty="0" err="1" smtClean="0">
                <a:solidFill>
                  <a:srgbClr val="000308"/>
                </a:solidFill>
              </a:rPr>
              <a:t>when</a:t>
            </a:r>
            <a:r>
              <a:rPr lang="fr-BE" sz="2400" dirty="0" smtClean="0">
                <a:solidFill>
                  <a:srgbClr val="000308"/>
                </a:solidFill>
              </a:rPr>
              <a:t> </a:t>
            </a:r>
            <a:r>
              <a:rPr lang="fr-BE" sz="2400" dirty="0" err="1" smtClean="0">
                <a:solidFill>
                  <a:srgbClr val="000308"/>
                </a:solidFill>
              </a:rPr>
              <a:t>sea</a:t>
            </a:r>
            <a:r>
              <a:rPr lang="fr-BE" sz="2400" dirty="0" smtClean="0">
                <a:solidFill>
                  <a:srgbClr val="000308"/>
                </a:solidFill>
              </a:rPr>
              <a:t> </a:t>
            </a:r>
            <a:r>
              <a:rPr lang="fr-BE" sz="2400" dirty="0" err="1" smtClean="0">
                <a:solidFill>
                  <a:srgbClr val="000308"/>
                </a:solidFill>
              </a:rPr>
              <a:t>ice</a:t>
            </a:r>
            <a:r>
              <a:rPr lang="fr-BE" sz="2400" dirty="0" smtClean="0">
                <a:solidFill>
                  <a:srgbClr val="000308"/>
                </a:solidFill>
              </a:rPr>
              <a:t> observations </a:t>
            </a:r>
            <a:r>
              <a:rPr lang="fr-BE" sz="2400" dirty="0" smtClean="0">
                <a:solidFill>
                  <a:srgbClr val="000308"/>
                </a:solidFill>
              </a:rPr>
              <a:t>are </a:t>
            </a:r>
            <a:r>
              <a:rPr lang="fr-BE" sz="2400" dirty="0" err="1" smtClean="0">
                <a:solidFill>
                  <a:srgbClr val="000308"/>
                </a:solidFill>
              </a:rPr>
              <a:t>assimilated</a:t>
            </a:r>
            <a:r>
              <a:rPr lang="fr-BE" sz="2400" dirty="0" smtClean="0">
                <a:solidFill>
                  <a:srgbClr val="000308"/>
                </a:solidFill>
              </a:rPr>
              <a:t>?</a:t>
            </a:r>
          </a:p>
          <a:p>
            <a:pPr marL="342900" indent="-342900">
              <a:buFont typeface="Wingdings" panose="05000000000000000000" pitchFamily="2" charset="2"/>
              <a:buChar char="§"/>
            </a:pPr>
            <a:endParaRPr lang="fr-BE" sz="2400" dirty="0" smtClean="0">
              <a:solidFill>
                <a:srgbClr val="000308"/>
              </a:solidFill>
            </a:endParaRPr>
          </a:p>
          <a:p>
            <a:pPr marL="342900" indent="-342900">
              <a:buFont typeface="Wingdings" panose="05000000000000000000" pitchFamily="2" charset="2"/>
              <a:buChar char="§"/>
            </a:pPr>
            <a:r>
              <a:rPr lang="fr-BE" sz="2400" dirty="0" smtClean="0">
                <a:solidFill>
                  <a:srgbClr val="000308"/>
                </a:solidFill>
              </a:rPr>
              <a:t>Can </a:t>
            </a:r>
            <a:r>
              <a:rPr lang="fr-BE" sz="2400" dirty="0" err="1" smtClean="0">
                <a:solidFill>
                  <a:srgbClr val="000308"/>
                </a:solidFill>
              </a:rPr>
              <a:t>we</a:t>
            </a:r>
            <a:r>
              <a:rPr lang="fr-BE" sz="2400" dirty="0" smtClean="0">
                <a:solidFill>
                  <a:srgbClr val="000308"/>
                </a:solidFill>
              </a:rPr>
              <a:t> </a:t>
            </a:r>
            <a:r>
              <a:rPr lang="fr-BE" sz="2400" dirty="0" err="1" smtClean="0">
                <a:solidFill>
                  <a:srgbClr val="000308"/>
                </a:solidFill>
              </a:rPr>
              <a:t>afford</a:t>
            </a:r>
            <a:r>
              <a:rPr lang="fr-BE" sz="2400" dirty="0" smtClean="0">
                <a:solidFill>
                  <a:srgbClr val="000308"/>
                </a:solidFill>
              </a:rPr>
              <a:t> to </a:t>
            </a:r>
            <a:r>
              <a:rPr lang="fr-BE" sz="2400" dirty="0" err="1" smtClean="0">
                <a:solidFill>
                  <a:srgbClr val="000308"/>
                </a:solidFill>
              </a:rPr>
              <a:t>run</a:t>
            </a:r>
            <a:r>
              <a:rPr lang="fr-BE" sz="2400" dirty="0" smtClean="0">
                <a:solidFill>
                  <a:srgbClr val="000308"/>
                </a:solidFill>
              </a:rPr>
              <a:t> the </a:t>
            </a:r>
            <a:r>
              <a:rPr lang="fr-BE" sz="2400" dirty="0" err="1" smtClean="0">
                <a:solidFill>
                  <a:srgbClr val="000308"/>
                </a:solidFill>
              </a:rPr>
              <a:t>EnKF</a:t>
            </a:r>
            <a:r>
              <a:rPr lang="fr-BE" sz="2400" dirty="0" smtClean="0">
                <a:solidFill>
                  <a:srgbClr val="000308"/>
                </a:solidFill>
              </a:rPr>
              <a:t> </a:t>
            </a:r>
            <a:r>
              <a:rPr lang="fr-BE" sz="2400" dirty="0" err="1" smtClean="0">
                <a:solidFill>
                  <a:srgbClr val="000308"/>
                </a:solidFill>
              </a:rPr>
              <a:t>with</a:t>
            </a:r>
            <a:r>
              <a:rPr lang="fr-BE" sz="2400" dirty="0" smtClean="0">
                <a:solidFill>
                  <a:srgbClr val="000308"/>
                </a:solidFill>
              </a:rPr>
              <a:t> </a:t>
            </a:r>
            <a:r>
              <a:rPr lang="fr-BE" sz="2400" dirty="0" err="1" smtClean="0">
                <a:solidFill>
                  <a:srgbClr val="000308"/>
                </a:solidFill>
              </a:rPr>
              <a:t>less</a:t>
            </a:r>
            <a:r>
              <a:rPr lang="fr-BE" sz="2400" dirty="0" smtClean="0">
                <a:solidFill>
                  <a:srgbClr val="000308"/>
                </a:solidFill>
              </a:rPr>
              <a:t> </a:t>
            </a:r>
            <a:r>
              <a:rPr lang="fr-BE" sz="2400" dirty="0" err="1" smtClean="0">
                <a:solidFill>
                  <a:srgbClr val="000308"/>
                </a:solidFill>
              </a:rPr>
              <a:t>members</a:t>
            </a:r>
            <a:r>
              <a:rPr lang="fr-BE" sz="2400" dirty="0" smtClean="0">
                <a:solidFill>
                  <a:srgbClr val="000308"/>
                </a:solidFill>
              </a:rPr>
              <a:t> (CPU time </a:t>
            </a:r>
            <a:r>
              <a:rPr lang="fr-BE" sz="2400" dirty="0" err="1" smtClean="0">
                <a:solidFill>
                  <a:srgbClr val="000308"/>
                </a:solidFill>
              </a:rPr>
              <a:t>is</a:t>
            </a:r>
            <a:r>
              <a:rPr lang="fr-BE" sz="2400" dirty="0" smtClean="0">
                <a:solidFill>
                  <a:srgbClr val="000308"/>
                </a:solidFill>
              </a:rPr>
              <a:t> </a:t>
            </a:r>
            <a:r>
              <a:rPr lang="fr-BE" sz="2400" dirty="0" err="1" smtClean="0">
                <a:solidFill>
                  <a:srgbClr val="000308"/>
                </a:solidFill>
              </a:rPr>
              <a:t>limited</a:t>
            </a:r>
            <a:r>
              <a:rPr lang="fr-BE" sz="2400" dirty="0" smtClean="0">
                <a:solidFill>
                  <a:srgbClr val="000308"/>
                </a:solidFill>
              </a:rPr>
              <a:t>) ?</a:t>
            </a:r>
            <a:endParaRPr lang="en-US" sz="2400" dirty="0">
              <a:solidFill>
                <a:srgbClr val="000308"/>
              </a:solidFill>
            </a:endParaRPr>
          </a:p>
        </p:txBody>
      </p:sp>
    </p:spTree>
    <p:extLst>
      <p:ext uri="{BB962C8B-B14F-4D97-AF65-F5344CB8AC3E}">
        <p14:creationId xmlns:p14="http://schemas.microsoft.com/office/powerpoint/2010/main" val="4212378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climate prediction drift issue</a:t>
            </a:r>
            <a:endParaRPr lang="en-US" dirty="0"/>
          </a:p>
        </p:txBody>
      </p:sp>
      <p:sp>
        <p:nvSpPr>
          <p:cNvPr id="5" name="Freeform 641"/>
          <p:cNvSpPr>
            <a:spLocks/>
          </p:cNvSpPr>
          <p:nvPr/>
        </p:nvSpPr>
        <p:spPr bwMode="auto">
          <a:xfrm>
            <a:off x="1187822" y="2475632"/>
            <a:ext cx="5645150" cy="2578100"/>
          </a:xfrm>
          <a:custGeom>
            <a:avLst/>
            <a:gdLst>
              <a:gd name="T0" fmla="*/ 0 w 3556"/>
              <a:gd name="T1" fmla="*/ 2147483647 h 1624"/>
              <a:gd name="T2" fmla="*/ 2147483647 w 3556"/>
              <a:gd name="T3" fmla="*/ 2147483647 h 1624"/>
              <a:gd name="T4" fmla="*/ 2147483647 w 3556"/>
              <a:gd name="T5" fmla="*/ 2147483647 h 1624"/>
              <a:gd name="T6" fmla="*/ 2147483647 w 3556"/>
              <a:gd name="T7" fmla="*/ 2147483647 h 1624"/>
              <a:gd name="T8" fmla="*/ 2147483647 w 3556"/>
              <a:gd name="T9" fmla="*/ 2147483647 h 1624"/>
              <a:gd name="T10" fmla="*/ 2147483647 w 3556"/>
              <a:gd name="T11" fmla="*/ 2147483647 h 1624"/>
              <a:gd name="T12" fmla="*/ 2147483647 w 3556"/>
              <a:gd name="T13" fmla="*/ 2147483647 h 1624"/>
              <a:gd name="T14" fmla="*/ 2147483647 w 3556"/>
              <a:gd name="T15" fmla="*/ 2147483647 h 1624"/>
              <a:gd name="T16" fmla="*/ 2147483647 w 3556"/>
              <a:gd name="T17" fmla="*/ 2147483647 h 1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56" h="1624">
                <a:moveTo>
                  <a:pt x="0" y="63"/>
                </a:moveTo>
                <a:cubicBezTo>
                  <a:pt x="34" y="91"/>
                  <a:pt x="12" y="0"/>
                  <a:pt x="203" y="229"/>
                </a:cubicBezTo>
                <a:cubicBezTo>
                  <a:pt x="394" y="458"/>
                  <a:pt x="878" y="1252"/>
                  <a:pt x="1146" y="1438"/>
                </a:cubicBezTo>
                <a:cubicBezTo>
                  <a:pt x="1413" y="1624"/>
                  <a:pt x="1635" y="1340"/>
                  <a:pt x="1811" y="1345"/>
                </a:cubicBezTo>
                <a:cubicBezTo>
                  <a:pt x="1987" y="1350"/>
                  <a:pt x="2114" y="1482"/>
                  <a:pt x="2204" y="1469"/>
                </a:cubicBezTo>
                <a:cubicBezTo>
                  <a:pt x="2293" y="1456"/>
                  <a:pt x="2294" y="1262"/>
                  <a:pt x="2348" y="1267"/>
                </a:cubicBezTo>
                <a:cubicBezTo>
                  <a:pt x="2401" y="1272"/>
                  <a:pt x="2445" y="1457"/>
                  <a:pt x="2525" y="1500"/>
                </a:cubicBezTo>
                <a:cubicBezTo>
                  <a:pt x="2605" y="1543"/>
                  <a:pt x="2657" y="1563"/>
                  <a:pt x="2829" y="1524"/>
                </a:cubicBezTo>
                <a:cubicBezTo>
                  <a:pt x="3001" y="1485"/>
                  <a:pt x="3405" y="1321"/>
                  <a:pt x="3556" y="1267"/>
                </a:cubicBezTo>
              </a:path>
            </a:pathLst>
          </a:custGeom>
          <a:noFill/>
          <a:ln w="28575" cmpd="sng">
            <a:solidFill>
              <a:srgbClr val="000308"/>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642"/>
          <p:cNvSpPr txBox="1">
            <a:spLocks noChangeArrowheads="1"/>
          </p:cNvSpPr>
          <p:nvPr/>
        </p:nvSpPr>
        <p:spPr bwMode="auto">
          <a:xfrm>
            <a:off x="6732959" y="2016845"/>
            <a:ext cx="280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a:solidFill>
                  <a:srgbClr val="3E724C"/>
                </a:solidFill>
                <a:cs typeface="Arial" pitchFamily="34" charset="0"/>
              </a:rPr>
              <a:t>Observed world</a:t>
            </a:r>
            <a:r>
              <a:rPr lang="fr-FR" altLang="en-US" sz="2400">
                <a:solidFill>
                  <a:schemeClr val="tx1"/>
                </a:solidFill>
                <a:cs typeface="Arial" pitchFamily="34" charset="0"/>
              </a:rPr>
              <a:t> </a:t>
            </a:r>
          </a:p>
        </p:txBody>
      </p:sp>
      <p:sp>
        <p:nvSpPr>
          <p:cNvPr id="8" name="Text Box 644"/>
          <p:cNvSpPr txBox="1">
            <a:spLocks noChangeArrowheads="1"/>
          </p:cNvSpPr>
          <p:nvPr/>
        </p:nvSpPr>
        <p:spPr bwMode="auto">
          <a:xfrm>
            <a:off x="2123728" y="3081154"/>
            <a:ext cx="69834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algn="r" eaLnBrk="1" hangingPunct="1">
              <a:spcBef>
                <a:spcPct val="50000"/>
              </a:spcBef>
              <a:spcAft>
                <a:spcPct val="0"/>
              </a:spcAft>
            </a:pPr>
            <a:r>
              <a:rPr lang="fr-FR" altLang="en-US" sz="2000" dirty="0" err="1">
                <a:solidFill>
                  <a:srgbClr val="000308"/>
                </a:solidFill>
                <a:cs typeface="Arial" pitchFamily="34" charset="0"/>
                <a:sym typeface="Wingdings 2" pitchFamily="18" charset="2"/>
              </a:rPr>
              <a:t>Retrospective</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prediction</a:t>
            </a:r>
            <a:r>
              <a:rPr lang="fr-FR" altLang="en-US" sz="2000" dirty="0">
                <a:solidFill>
                  <a:srgbClr val="000308"/>
                </a:solidFill>
                <a:cs typeface="Arial" pitchFamily="34" charset="0"/>
                <a:sym typeface="Wingdings 2" pitchFamily="18" charset="2"/>
              </a:rPr>
              <a:t> ( </a:t>
            </a:r>
            <a:r>
              <a:rPr lang="fr-FR" altLang="en-US" sz="2000" dirty="0" err="1">
                <a:solidFill>
                  <a:srgbClr val="000308"/>
                </a:solidFill>
                <a:cs typeface="Arial" pitchFamily="34" charset="0"/>
                <a:sym typeface="Wingdings 2" pitchFamily="18" charset="2"/>
              </a:rPr>
              <a:t>hindcast</a:t>
            </a:r>
            <a:r>
              <a:rPr lang="fr-FR" altLang="en-US" sz="2000" dirty="0">
                <a:solidFill>
                  <a:srgbClr val="000308"/>
                </a:solidFill>
                <a:cs typeface="Arial" pitchFamily="34" charset="0"/>
                <a:sym typeface="Wingdings 2" pitchFamily="18" charset="2"/>
              </a:rPr>
              <a:t> ) </a:t>
            </a:r>
            <a:r>
              <a:rPr lang="fr-FR" altLang="en-US" sz="2000" dirty="0" err="1">
                <a:solidFill>
                  <a:srgbClr val="000308"/>
                </a:solidFill>
                <a:cs typeface="Arial" pitchFamily="34" charset="0"/>
                <a:sym typeface="Wingdings 2" pitchFamily="18" charset="2"/>
              </a:rPr>
              <a:t>affected</a:t>
            </a:r>
            <a:r>
              <a:rPr lang="fr-FR" altLang="en-US" sz="2000" dirty="0">
                <a:solidFill>
                  <a:srgbClr val="000308"/>
                </a:solidFill>
                <a:cs typeface="Arial" pitchFamily="34" charset="0"/>
                <a:sym typeface="Wingdings 2" pitchFamily="18" charset="2"/>
              </a:rPr>
              <a:t> by a </a:t>
            </a:r>
            <a:r>
              <a:rPr lang="fr-FR" altLang="en-US" sz="2000" dirty="0" err="1">
                <a:solidFill>
                  <a:srgbClr val="000308"/>
                </a:solidFill>
                <a:cs typeface="Arial" pitchFamily="34" charset="0"/>
                <a:sym typeface="Wingdings 2" pitchFamily="18" charset="2"/>
              </a:rPr>
              <a:t>strong</a:t>
            </a:r>
            <a:r>
              <a:rPr lang="fr-FR" altLang="en-US" sz="2000" dirty="0">
                <a:solidFill>
                  <a:srgbClr val="000308"/>
                </a:solidFill>
                <a:cs typeface="Arial" pitchFamily="34" charset="0"/>
                <a:sym typeface="Wingdings 2" pitchFamily="18" charset="2"/>
              </a:rPr>
              <a:t> drift, </a:t>
            </a:r>
            <a:r>
              <a:rPr lang="fr-FR" altLang="en-US" sz="2000" dirty="0" err="1">
                <a:solidFill>
                  <a:srgbClr val="000308"/>
                </a:solidFill>
                <a:cs typeface="Arial" pitchFamily="34" charset="0"/>
                <a:sym typeface="Wingdings 2" pitchFamily="18" charset="2"/>
              </a:rPr>
              <a:t>need</a:t>
            </a:r>
            <a:r>
              <a:rPr lang="fr-FR" altLang="en-US" sz="2000" dirty="0">
                <a:solidFill>
                  <a:srgbClr val="000308"/>
                </a:solidFill>
                <a:cs typeface="Arial" pitchFamily="34" charset="0"/>
                <a:sym typeface="Wingdings 2" pitchFamily="18" charset="2"/>
              </a:rPr>
              <a:t> for </a:t>
            </a:r>
            <a:r>
              <a:rPr lang="fr-FR" altLang="en-US" sz="2000" dirty="0" err="1">
                <a:solidFill>
                  <a:srgbClr val="000308"/>
                </a:solidFill>
                <a:cs typeface="Arial" pitchFamily="34" charset="0"/>
                <a:sym typeface="Wingdings 2" pitchFamily="18" charset="2"/>
              </a:rPr>
              <a:t>a-posteriori</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bias</a:t>
            </a:r>
            <a:r>
              <a:rPr lang="fr-FR" altLang="en-US" sz="2000" dirty="0">
                <a:solidFill>
                  <a:srgbClr val="000308"/>
                </a:solidFill>
                <a:cs typeface="Arial" pitchFamily="34" charset="0"/>
              </a:rPr>
              <a:t> correction</a:t>
            </a:r>
          </a:p>
        </p:txBody>
      </p:sp>
      <p:sp>
        <p:nvSpPr>
          <p:cNvPr id="9" name="Line 645"/>
          <p:cNvSpPr>
            <a:spLocks noChangeShapeType="1"/>
          </p:cNvSpPr>
          <p:nvPr/>
        </p:nvSpPr>
        <p:spPr bwMode="auto">
          <a:xfrm flipH="1" flipV="1">
            <a:off x="1908547" y="3283669"/>
            <a:ext cx="647229" cy="28576"/>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Oval 649"/>
          <p:cNvSpPr>
            <a:spLocks noChangeArrowheads="1"/>
          </p:cNvSpPr>
          <p:nvPr/>
        </p:nvSpPr>
        <p:spPr bwMode="auto">
          <a:xfrm>
            <a:off x="1116384" y="4563195"/>
            <a:ext cx="73025" cy="144462"/>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Aft>
                <a:spcPct val="0"/>
              </a:spcAft>
            </a:pPr>
            <a:endParaRPr lang="es-ES" altLang="en-US" sz="8300">
              <a:solidFill>
                <a:schemeClr val="tx1"/>
              </a:solidFill>
            </a:endParaRPr>
          </a:p>
        </p:txBody>
      </p:sp>
      <p:sp>
        <p:nvSpPr>
          <p:cNvPr id="11" name="Freeform 653"/>
          <p:cNvSpPr>
            <a:spLocks/>
          </p:cNvSpPr>
          <p:nvPr/>
        </p:nvSpPr>
        <p:spPr bwMode="auto">
          <a:xfrm>
            <a:off x="1116384" y="2077170"/>
            <a:ext cx="5688013" cy="960437"/>
          </a:xfrm>
          <a:custGeom>
            <a:avLst/>
            <a:gdLst>
              <a:gd name="T0" fmla="*/ 0 w 3583"/>
              <a:gd name="T1" fmla="*/ 2147483647 h 605"/>
              <a:gd name="T2" fmla="*/ 2147483647 w 3583"/>
              <a:gd name="T3" fmla="*/ 2147483647 h 605"/>
              <a:gd name="T4" fmla="*/ 2147483647 w 3583"/>
              <a:gd name="T5" fmla="*/ 2147483647 h 605"/>
              <a:gd name="T6" fmla="*/ 2147483647 w 3583"/>
              <a:gd name="T7" fmla="*/ 2147483647 h 605"/>
              <a:gd name="T8" fmla="*/ 2147483647 w 3583"/>
              <a:gd name="T9" fmla="*/ 2147483647 h 605"/>
              <a:gd name="T10" fmla="*/ 2147483647 w 3583"/>
              <a:gd name="T11" fmla="*/ 2147483647 h 605"/>
              <a:gd name="T12" fmla="*/ 2147483647 w 3583"/>
              <a:gd name="T13" fmla="*/ 2147483647 h 605"/>
              <a:gd name="T14" fmla="*/ 2147483647 w 3583"/>
              <a:gd name="T15" fmla="*/ 2147483647 h 605"/>
              <a:gd name="T16" fmla="*/ 2147483647 w 3583"/>
              <a:gd name="T17" fmla="*/ 2147483647 h 605"/>
              <a:gd name="T18" fmla="*/ 2147483647 w 3583"/>
              <a:gd name="T19" fmla="*/ 2147483647 h 605"/>
              <a:gd name="T20" fmla="*/ 2147483647 w 3583"/>
              <a:gd name="T21" fmla="*/ 2147483647 h 6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83" h="605">
                <a:moveTo>
                  <a:pt x="0" y="333"/>
                </a:moveTo>
                <a:cubicBezTo>
                  <a:pt x="22" y="208"/>
                  <a:pt x="45" y="83"/>
                  <a:pt x="90" y="106"/>
                </a:cubicBezTo>
                <a:cubicBezTo>
                  <a:pt x="135" y="129"/>
                  <a:pt x="166" y="462"/>
                  <a:pt x="272" y="469"/>
                </a:cubicBezTo>
                <a:cubicBezTo>
                  <a:pt x="378" y="476"/>
                  <a:pt x="551" y="181"/>
                  <a:pt x="725" y="151"/>
                </a:cubicBezTo>
                <a:cubicBezTo>
                  <a:pt x="899" y="121"/>
                  <a:pt x="1187" y="219"/>
                  <a:pt x="1315" y="287"/>
                </a:cubicBezTo>
                <a:cubicBezTo>
                  <a:pt x="1443" y="355"/>
                  <a:pt x="1420" y="605"/>
                  <a:pt x="1496" y="560"/>
                </a:cubicBezTo>
                <a:cubicBezTo>
                  <a:pt x="1572" y="515"/>
                  <a:pt x="1709" y="30"/>
                  <a:pt x="1769" y="15"/>
                </a:cubicBezTo>
                <a:cubicBezTo>
                  <a:pt x="1829" y="0"/>
                  <a:pt x="1723" y="446"/>
                  <a:pt x="1859" y="469"/>
                </a:cubicBezTo>
                <a:cubicBezTo>
                  <a:pt x="1995" y="492"/>
                  <a:pt x="2358" y="136"/>
                  <a:pt x="2585" y="151"/>
                </a:cubicBezTo>
                <a:cubicBezTo>
                  <a:pt x="2812" y="166"/>
                  <a:pt x="3054" y="552"/>
                  <a:pt x="3220" y="560"/>
                </a:cubicBezTo>
                <a:cubicBezTo>
                  <a:pt x="3386" y="568"/>
                  <a:pt x="3523" y="257"/>
                  <a:pt x="3583" y="197"/>
                </a:cubicBezTo>
              </a:path>
            </a:pathLst>
          </a:custGeom>
          <a:noFill/>
          <a:ln w="28575" cmpd="sng">
            <a:solidFill>
              <a:srgbClr val="207A4B"/>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Oval 654"/>
          <p:cNvSpPr>
            <a:spLocks noChangeArrowheads="1"/>
          </p:cNvSpPr>
          <p:nvPr/>
        </p:nvSpPr>
        <p:spPr bwMode="auto">
          <a:xfrm>
            <a:off x="1114797" y="2499445"/>
            <a:ext cx="73025" cy="144462"/>
          </a:xfrm>
          <a:prstGeom prst="ellipse">
            <a:avLst/>
          </a:prstGeom>
          <a:solidFill>
            <a:srgbClr val="207A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Aft>
                <a:spcPct val="0"/>
              </a:spcAft>
            </a:pPr>
            <a:endParaRPr lang="es-ES" altLang="en-US" sz="8300">
              <a:solidFill>
                <a:schemeClr val="tx1"/>
              </a:solidFill>
            </a:endParaRPr>
          </a:p>
        </p:txBody>
      </p:sp>
      <p:sp>
        <p:nvSpPr>
          <p:cNvPr id="13" name="Line 658"/>
          <p:cNvSpPr>
            <a:spLocks noChangeShapeType="1"/>
          </p:cNvSpPr>
          <p:nvPr/>
        </p:nvSpPr>
        <p:spPr bwMode="auto">
          <a:xfrm>
            <a:off x="900484" y="5444257"/>
            <a:ext cx="7343775" cy="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59"/>
          <p:cNvSpPr>
            <a:spLocks noChangeShapeType="1"/>
          </p:cNvSpPr>
          <p:nvPr/>
        </p:nvSpPr>
        <p:spPr bwMode="auto">
          <a:xfrm flipV="1">
            <a:off x="900484" y="1916832"/>
            <a:ext cx="0" cy="3527425"/>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660"/>
          <p:cNvSpPr txBox="1">
            <a:spLocks noChangeArrowheads="1"/>
          </p:cNvSpPr>
          <p:nvPr/>
        </p:nvSpPr>
        <p:spPr bwMode="auto">
          <a:xfrm>
            <a:off x="8244259" y="5228357"/>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000" dirty="0">
                <a:solidFill>
                  <a:srgbClr val="000308"/>
                </a:solidFill>
                <a:cs typeface="Arial" pitchFamily="34" charset="0"/>
              </a:rPr>
              <a:t>Time</a:t>
            </a:r>
          </a:p>
        </p:txBody>
      </p:sp>
      <p:sp>
        <p:nvSpPr>
          <p:cNvPr id="16" name="Text Box 661"/>
          <p:cNvSpPr txBox="1">
            <a:spLocks noChangeArrowheads="1"/>
          </p:cNvSpPr>
          <p:nvPr/>
        </p:nvSpPr>
        <p:spPr bwMode="auto">
          <a:xfrm rot="16200000">
            <a:off x="-1000547" y="3286051"/>
            <a:ext cx="2665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000" dirty="0" err="1">
                <a:solidFill>
                  <a:srgbClr val="000308"/>
                </a:solidFill>
                <a:cs typeface="Arial" pitchFamily="34" charset="0"/>
              </a:rPr>
              <a:t>Predicted</a:t>
            </a:r>
            <a:r>
              <a:rPr lang="fr-FR" altLang="en-US" sz="2000" dirty="0">
                <a:solidFill>
                  <a:srgbClr val="000308"/>
                </a:solidFill>
                <a:cs typeface="Arial" pitchFamily="34" charset="0"/>
              </a:rPr>
              <a:t> Variable (ex. </a:t>
            </a:r>
            <a:r>
              <a:rPr lang="fr-FR" altLang="en-US" sz="2000" dirty="0" err="1">
                <a:solidFill>
                  <a:srgbClr val="000308"/>
                </a:solidFill>
                <a:cs typeface="Arial" pitchFamily="34" charset="0"/>
              </a:rPr>
              <a:t>Temperature</a:t>
            </a:r>
            <a:r>
              <a:rPr lang="fr-FR" altLang="en-US" sz="2000" dirty="0">
                <a:solidFill>
                  <a:srgbClr val="000308"/>
                </a:solidFill>
                <a:cs typeface="Arial" pitchFamily="34" charset="0"/>
              </a:rPr>
              <a:t>)</a:t>
            </a:r>
          </a:p>
        </p:txBody>
      </p:sp>
      <p:sp>
        <p:nvSpPr>
          <p:cNvPr id="17" name="Text Box 662"/>
          <p:cNvSpPr txBox="1">
            <a:spLocks noChangeArrowheads="1"/>
          </p:cNvSpPr>
          <p:nvPr/>
        </p:nvSpPr>
        <p:spPr bwMode="auto">
          <a:xfrm rot="16200000">
            <a:off x="624259" y="3083645"/>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dirty="0">
                <a:solidFill>
                  <a:srgbClr val="000308"/>
                </a:solidFill>
                <a:cs typeface="Arial" pitchFamily="34" charset="0"/>
              </a:rPr>
              <a:t>BIAS</a:t>
            </a:r>
          </a:p>
        </p:txBody>
      </p:sp>
      <p:sp>
        <p:nvSpPr>
          <p:cNvPr id="18" name="Line 663"/>
          <p:cNvSpPr>
            <a:spLocks noChangeShapeType="1"/>
          </p:cNvSpPr>
          <p:nvPr/>
        </p:nvSpPr>
        <p:spPr bwMode="auto">
          <a:xfrm flipV="1">
            <a:off x="1151309" y="2672482"/>
            <a:ext cx="0" cy="431800"/>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664"/>
          <p:cNvSpPr>
            <a:spLocks noChangeShapeType="1"/>
          </p:cNvSpPr>
          <p:nvPr/>
        </p:nvSpPr>
        <p:spPr bwMode="auto">
          <a:xfrm>
            <a:off x="1151309" y="3896445"/>
            <a:ext cx="0" cy="611187"/>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643"/>
          <p:cNvSpPr txBox="1">
            <a:spLocks noChangeArrowheads="1"/>
          </p:cNvSpPr>
          <p:nvPr/>
        </p:nvSpPr>
        <p:spPr bwMode="auto">
          <a:xfrm>
            <a:off x="5436096" y="4988024"/>
            <a:ext cx="309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dirty="0" err="1">
                <a:solidFill>
                  <a:srgbClr val="9900CC"/>
                </a:solidFill>
                <a:cs typeface="Arial" pitchFamily="34" charset="0"/>
              </a:rPr>
              <a:t>Biased</a:t>
            </a:r>
            <a:r>
              <a:rPr lang="fr-FR" altLang="en-US" sz="2400" dirty="0">
                <a:solidFill>
                  <a:srgbClr val="9900CC"/>
                </a:solidFill>
                <a:cs typeface="Arial" pitchFamily="34" charset="0"/>
              </a:rPr>
              <a:t> model world</a:t>
            </a:r>
          </a:p>
        </p:txBody>
      </p:sp>
      <p:sp>
        <p:nvSpPr>
          <p:cNvPr id="22"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Danila</a:t>
            </a:r>
            <a:r>
              <a:rPr lang="en-US" altLang="en-US" i="1" dirty="0" smtClean="0">
                <a:solidFill>
                  <a:srgbClr val="000308"/>
                </a:solidFill>
              </a:rPr>
              <a:t> </a:t>
            </a:r>
            <a:r>
              <a:rPr lang="en-US" altLang="en-US" i="1" dirty="0" err="1" smtClean="0">
                <a:solidFill>
                  <a:srgbClr val="000308"/>
                </a:solidFill>
              </a:rPr>
              <a:t>Volpi</a:t>
            </a:r>
            <a:endParaRPr lang="en-US" altLang="en-US" b="0" i="1" dirty="0">
              <a:solidFill>
                <a:srgbClr val="000308"/>
              </a:solidFill>
            </a:endParaRPr>
          </a:p>
        </p:txBody>
      </p:sp>
    </p:spTree>
    <p:extLst>
      <p:ext uri="{BB962C8B-B14F-4D97-AF65-F5344CB8AC3E}">
        <p14:creationId xmlns:p14="http://schemas.microsoft.com/office/powerpoint/2010/main" val="585606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496162"/>
            <a:ext cx="4659363" cy="3597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2"/>
          <p:cNvSpPr>
            <a:spLocks noGrp="1"/>
          </p:cNvSpPr>
          <p:nvPr>
            <p:ph type="title"/>
          </p:nvPr>
        </p:nvSpPr>
        <p:spPr/>
        <p:txBody>
          <a:bodyPr/>
          <a:lstStyle/>
          <a:p>
            <a:r>
              <a:rPr lang="en-US" dirty="0" smtClean="0"/>
              <a:t>Testing bias correction methods – percentile matching</a:t>
            </a:r>
            <a:endParaRPr lang="en-US" dirty="0"/>
          </a:p>
        </p:txBody>
      </p:sp>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497630"/>
            <a:ext cx="4468614" cy="35956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4"/>
          <p:cNvSpPr>
            <a:spLocks noChangeArrowheads="1"/>
          </p:cNvSpPr>
          <p:nvPr/>
        </p:nvSpPr>
        <p:spPr bwMode="auto">
          <a:xfrm>
            <a:off x="1" y="873125"/>
            <a:ext cx="9144000" cy="683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just">
              <a:spcBef>
                <a:spcPts val="400"/>
              </a:spcBef>
              <a:spcAft>
                <a:spcPts val="200"/>
              </a:spcAft>
              <a:buClrTx/>
              <a:buFontTx/>
              <a:buNone/>
            </a:pPr>
            <a:r>
              <a:rPr lang="en-GB" altLang="en-US" sz="1800" b="0" i="0" dirty="0" smtClean="0">
                <a:latin typeface="+mj-lt"/>
              </a:rPr>
              <a:t>Bias-corrected </a:t>
            </a:r>
            <a:r>
              <a:rPr lang="en-GB" altLang="en-US" sz="1800" b="0" i="0" dirty="0">
                <a:latin typeface="+mj-lt"/>
              </a:rPr>
              <a:t>ECMWF S4 forecasts for November with start date in November over 1981-2012. One-year-out cross-validation applied.</a:t>
            </a:r>
          </a:p>
        </p:txBody>
      </p:sp>
      <p:sp>
        <p:nvSpPr>
          <p:cNvPr id="8" name="Text Box 5"/>
          <p:cNvSpPr txBox="1">
            <a:spLocks noChangeArrowheads="1"/>
          </p:cNvSpPr>
          <p:nvPr/>
        </p:nvSpPr>
        <p:spPr bwMode="auto">
          <a:xfrm>
            <a:off x="251520" y="1628800"/>
            <a:ext cx="3397250" cy="896342"/>
          </a:xfrm>
          <a:prstGeom prst="rect">
            <a:avLst/>
          </a:prstGeom>
          <a:noFill/>
          <a:ln w="36000">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000" tIns="63000" rIns="108000" bIns="63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r>
              <a:rPr lang="en-GB" altLang="en-US" b="0" i="0" dirty="0">
                <a:latin typeface="+mj-lt"/>
              </a:rPr>
              <a:t>Method 1: </a:t>
            </a:r>
            <a:r>
              <a:rPr lang="en-GB" altLang="en-US" b="0" i="0" dirty="0" smtClean="0">
                <a:latin typeface="+mj-lt"/>
              </a:rPr>
              <a:t>Simple = Per-pair</a:t>
            </a:r>
            <a:endParaRPr lang="en-GB" altLang="en-US" b="0" i="0" dirty="0">
              <a:latin typeface="+mj-lt"/>
            </a:endParaRPr>
          </a:p>
        </p:txBody>
      </p:sp>
      <p:sp>
        <p:nvSpPr>
          <p:cNvPr id="9" name="Text Box 6"/>
          <p:cNvSpPr txBox="1">
            <a:spLocks noChangeArrowheads="1"/>
          </p:cNvSpPr>
          <p:nvPr/>
        </p:nvSpPr>
        <p:spPr bwMode="auto">
          <a:xfrm>
            <a:off x="5220072" y="1628800"/>
            <a:ext cx="3600400" cy="896342"/>
          </a:xfrm>
          <a:prstGeom prst="rect">
            <a:avLst/>
          </a:prstGeom>
          <a:noFill/>
          <a:ln w="36000">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000" tIns="63000" rIns="108000" bIns="63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r>
              <a:rPr lang="en-GB" altLang="en-US" b="0" i="0" dirty="0">
                <a:latin typeface="+mj-lt"/>
              </a:rPr>
              <a:t>Method 2: Percentile Matching</a:t>
            </a:r>
          </a:p>
        </p:txBody>
      </p:sp>
      <p:sp>
        <p:nvSpPr>
          <p:cNvPr id="10" name="Rectangle 7"/>
          <p:cNvSpPr>
            <a:spLocks noChangeArrowheads="1"/>
          </p:cNvSpPr>
          <p:nvPr/>
        </p:nvSpPr>
        <p:spPr bwMode="auto">
          <a:xfrm>
            <a:off x="1937271" y="6093296"/>
            <a:ext cx="282575" cy="195262"/>
          </a:xfrm>
          <a:prstGeom prst="rect">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Rectangle 8"/>
          <p:cNvSpPr>
            <a:spLocks noChangeArrowheads="1"/>
          </p:cNvSpPr>
          <p:nvPr/>
        </p:nvSpPr>
        <p:spPr bwMode="auto">
          <a:xfrm>
            <a:off x="4139952" y="6114057"/>
            <a:ext cx="282575" cy="195263"/>
          </a:xfrm>
          <a:prstGeom prst="rect">
            <a:avLst/>
          </a:prstGeom>
          <a:solidFill>
            <a:srgbClr val="00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Text Box 9"/>
          <p:cNvSpPr txBox="1">
            <a:spLocks noChangeArrowheads="1"/>
          </p:cNvSpPr>
          <p:nvPr/>
        </p:nvSpPr>
        <p:spPr bwMode="auto">
          <a:xfrm>
            <a:off x="2297311" y="5907236"/>
            <a:ext cx="1698625"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r>
              <a:rPr lang="en-GB" altLang="en-US" sz="1500" b="0" i="0" dirty="0" smtClean="0"/>
              <a:t>Bias corrected forecast</a:t>
            </a:r>
            <a:endParaRPr lang="en-GB" altLang="en-US" sz="1500" b="0" i="0" dirty="0"/>
          </a:p>
        </p:txBody>
      </p:sp>
      <p:sp>
        <p:nvSpPr>
          <p:cNvPr id="13" name="Text Box 10"/>
          <p:cNvSpPr txBox="1">
            <a:spLocks noChangeArrowheads="1"/>
          </p:cNvSpPr>
          <p:nvPr/>
        </p:nvSpPr>
        <p:spPr bwMode="auto">
          <a:xfrm>
            <a:off x="4458023" y="5907236"/>
            <a:ext cx="1698625"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r>
              <a:rPr lang="en-GB" altLang="en-US" sz="1500" b="0" i="0" dirty="0" smtClean="0"/>
              <a:t>Uncorrected forecast</a:t>
            </a:r>
            <a:endParaRPr lang="en-GB" altLang="en-US" sz="1500" b="0" i="0" dirty="0"/>
          </a:p>
        </p:txBody>
      </p:sp>
      <p:sp>
        <p:nvSpPr>
          <p:cNvPr id="14" name="Rectangle 11"/>
          <p:cNvSpPr>
            <a:spLocks noChangeArrowheads="1"/>
          </p:cNvSpPr>
          <p:nvPr/>
        </p:nvSpPr>
        <p:spPr bwMode="auto">
          <a:xfrm>
            <a:off x="6089625" y="6114057"/>
            <a:ext cx="282575" cy="195263"/>
          </a:xfrm>
          <a:prstGeom prst="rect">
            <a:avLst/>
          </a:prstGeom>
          <a:solidFill>
            <a:srgbClr val="0047FF"/>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Text Box 12"/>
          <p:cNvSpPr txBox="1">
            <a:spLocks noChangeArrowheads="1"/>
          </p:cNvSpPr>
          <p:nvPr/>
        </p:nvSpPr>
        <p:spPr bwMode="auto">
          <a:xfrm>
            <a:off x="6257751" y="6021288"/>
            <a:ext cx="1698625"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r>
              <a:rPr lang="en-GB" altLang="en-US" sz="1500" b="0" i="0" dirty="0"/>
              <a:t>  Observation</a:t>
            </a:r>
          </a:p>
        </p:txBody>
      </p:sp>
      <p:sp>
        <p:nvSpPr>
          <p:cNvPr id="17" name="Rectangle 14"/>
          <p:cNvSpPr>
            <a:spLocks noChangeArrowheads="1"/>
          </p:cNvSpPr>
          <p:nvPr/>
        </p:nvSpPr>
        <p:spPr bwMode="auto">
          <a:xfrm>
            <a:off x="3419872" y="4725144"/>
            <a:ext cx="1962150" cy="1698625"/>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smtClean="0">
                <a:solidFill>
                  <a:srgbClr val="000308"/>
                </a:solidFill>
              </a:rPr>
              <a:t>Veronica </a:t>
            </a:r>
            <a:r>
              <a:rPr lang="en-US" altLang="en-US" i="1" dirty="0" err="1" smtClean="0">
                <a:solidFill>
                  <a:srgbClr val="000308"/>
                </a:solidFill>
              </a:rPr>
              <a:t>Torralba</a:t>
            </a:r>
            <a:endParaRPr lang="en-US" altLang="en-US" b="0" i="1" dirty="0">
              <a:solidFill>
                <a:srgbClr val="000308"/>
              </a:solidFill>
            </a:endParaRPr>
          </a:p>
        </p:txBody>
      </p:sp>
    </p:spTree>
    <p:extLst>
      <p:ext uri="{BB962C8B-B14F-4D97-AF65-F5344CB8AC3E}">
        <p14:creationId xmlns:p14="http://schemas.microsoft.com/office/powerpoint/2010/main" val="1008408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Bias correction and calibration</a:t>
            </a:r>
            <a:endParaRPr lang="en-US" dirty="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t="12703" r="3595" b="31125"/>
          <a:stretch>
            <a:fillRect/>
          </a:stretch>
        </p:blipFill>
        <p:spPr bwMode="auto">
          <a:xfrm>
            <a:off x="4572000" y="4217988"/>
            <a:ext cx="4635500" cy="1911350"/>
          </a:xfrm>
          <a:prstGeom prst="rect">
            <a:avLst/>
          </a:prstGeom>
          <a:noFill/>
          <a:ln>
            <a:noFill/>
          </a:ln>
          <a:effectLst/>
          <a:extLst>
            <a:ext uri="{909E8E84-426E-40DD-AFC4-6F175D3DCCD1}">
              <a14:hiddenFill xmlns:a14="http://schemas.microsoft.com/office/drawing/2010/main">
                <a:blipFill dpi="0" rotWithShape="0">
                  <a:blip/>
                  <a:srcRect t="12703" r="3595" b="3112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t="12703" r="3595" b="31125"/>
          <a:stretch>
            <a:fillRect/>
          </a:stretch>
        </p:blipFill>
        <p:spPr bwMode="auto">
          <a:xfrm>
            <a:off x="8508" y="4217988"/>
            <a:ext cx="4635500" cy="1911350"/>
          </a:xfrm>
          <a:prstGeom prst="rect">
            <a:avLst/>
          </a:prstGeom>
          <a:noFill/>
          <a:ln>
            <a:noFill/>
          </a:ln>
          <a:effectLst/>
          <a:extLst>
            <a:ext uri="{909E8E84-426E-40DD-AFC4-6F175D3DCCD1}">
              <a14:hiddenFill xmlns:a14="http://schemas.microsoft.com/office/drawing/2010/main">
                <a:blipFill dpi="0" rotWithShape="0">
                  <a:blip/>
                  <a:srcRect t="12703" r="3595" b="3112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a:spLocks noChangeArrowheads="1"/>
          </p:cNvSpPr>
          <p:nvPr/>
        </p:nvSpPr>
        <p:spPr bwMode="auto">
          <a:xfrm>
            <a:off x="8508" y="873125"/>
            <a:ext cx="9135491"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just">
              <a:spcBef>
                <a:spcPts val="400"/>
              </a:spcBef>
              <a:spcAft>
                <a:spcPts val="200"/>
              </a:spcAft>
              <a:buClrTx/>
              <a:buFontTx/>
              <a:buNone/>
            </a:pPr>
            <a:r>
              <a:rPr lang="en-GB" altLang="en-US" sz="1800" b="0" i="0" dirty="0" smtClean="0">
                <a:latin typeface="+mj-lt"/>
              </a:rPr>
              <a:t>ECMWF </a:t>
            </a:r>
            <a:r>
              <a:rPr lang="en-GB" altLang="en-US" sz="1800" b="0" i="0" dirty="0">
                <a:latin typeface="+mj-lt"/>
              </a:rPr>
              <a:t>S4 predictions of 10 m wind speed over the North Sea for DJF starting in November. Raw output (top), bias corrected (simple </a:t>
            </a:r>
            <a:r>
              <a:rPr lang="en-GB" altLang="en-US" sz="1800" b="0" i="0" dirty="0" smtClean="0">
                <a:latin typeface="+mj-lt"/>
              </a:rPr>
              <a:t>scaling = per-pair, </a:t>
            </a:r>
            <a:r>
              <a:rPr lang="en-GB" altLang="en-US" sz="1800" b="0" i="0" dirty="0">
                <a:latin typeface="+mj-lt"/>
              </a:rPr>
              <a:t>left</a:t>
            </a:r>
            <a:r>
              <a:rPr lang="en-GB" altLang="en-US" sz="1800" b="0" i="0" dirty="0" smtClean="0">
                <a:latin typeface="+mj-lt"/>
              </a:rPr>
              <a:t>), </a:t>
            </a:r>
            <a:r>
              <a:rPr lang="en-GB" altLang="en-US" sz="1800" b="0" i="0" dirty="0">
                <a:latin typeface="+mj-lt"/>
              </a:rPr>
              <a:t>ensemble </a:t>
            </a:r>
            <a:r>
              <a:rPr lang="en-GB" altLang="en-US" sz="1800" b="0" i="0" dirty="0" smtClean="0">
                <a:latin typeface="+mj-lt"/>
              </a:rPr>
              <a:t>calibration = percentile matching </a:t>
            </a:r>
            <a:r>
              <a:rPr lang="en-GB" altLang="en-US" sz="1800" b="0" i="0" dirty="0">
                <a:latin typeface="+mj-lt"/>
              </a:rPr>
              <a:t>(right). One-year-out cross-validation applied.</a:t>
            </a:r>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t="12703" r="3595" b="31125"/>
          <a:stretch>
            <a:fillRect/>
          </a:stretch>
        </p:blipFill>
        <p:spPr bwMode="auto">
          <a:xfrm>
            <a:off x="2843808" y="1903546"/>
            <a:ext cx="5271343" cy="2173526"/>
          </a:xfrm>
          <a:prstGeom prst="rect">
            <a:avLst/>
          </a:prstGeom>
          <a:noFill/>
          <a:ln>
            <a:noFill/>
          </a:ln>
          <a:effectLst/>
          <a:extLst>
            <a:ext uri="{909E8E84-426E-40DD-AFC4-6F175D3DCCD1}">
              <a14:hiddenFill xmlns:a14="http://schemas.microsoft.com/office/drawing/2010/main">
                <a:blipFill dpi="0" rotWithShape="0">
                  <a:blip/>
                  <a:srcRect t="12703" r="3595" b="3112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916832"/>
            <a:ext cx="2051943" cy="2051943"/>
          </a:xfrm>
          <a:prstGeom prst="rect">
            <a:avLst/>
          </a:prstGeom>
          <a:noFill/>
          <a:ln w="36000">
            <a:solidFill>
              <a:srgbClr val="80808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smtClean="0">
                <a:solidFill>
                  <a:srgbClr val="000308"/>
                </a:solidFill>
              </a:rPr>
              <a:t>Veronica </a:t>
            </a:r>
            <a:r>
              <a:rPr lang="en-US" altLang="en-US" i="1" dirty="0" err="1" smtClean="0">
                <a:solidFill>
                  <a:srgbClr val="000308"/>
                </a:solidFill>
              </a:rPr>
              <a:t>Torralba</a:t>
            </a:r>
            <a:endParaRPr lang="en-US" altLang="en-US" b="0" i="1" dirty="0">
              <a:solidFill>
                <a:srgbClr val="000308"/>
              </a:solidFill>
            </a:endParaRPr>
          </a:p>
        </p:txBody>
      </p:sp>
    </p:spTree>
    <p:extLst>
      <p:ext uri="{BB962C8B-B14F-4D97-AF65-F5344CB8AC3E}">
        <p14:creationId xmlns:p14="http://schemas.microsoft.com/office/powerpoint/2010/main" val="2086831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Developing a new bias correction method</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363775"/>
            <a:ext cx="6167164" cy="47880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365249" y="1772816"/>
            <a:ext cx="2334543" cy="3244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lnSpc>
                <a:spcPct val="104000"/>
              </a:lnSpc>
              <a:buClrTx/>
              <a:buFontTx/>
              <a:buNone/>
            </a:pPr>
            <a:r>
              <a:rPr lang="en-US" altLang="en-US" sz="1800" b="0" i="0" dirty="0" smtClean="0">
                <a:latin typeface="+mj-lt"/>
              </a:rPr>
              <a:t>IC (Initial conditions) </a:t>
            </a:r>
            <a:r>
              <a:rPr lang="en-US" altLang="en-US" sz="1800" b="0" i="0" dirty="0">
                <a:latin typeface="+mj-lt"/>
              </a:rPr>
              <a:t>bias correction </a:t>
            </a:r>
            <a:r>
              <a:rPr lang="en-US" altLang="en-US" sz="1800" b="0" i="0" dirty="0" smtClean="0">
                <a:latin typeface="+mj-lt"/>
              </a:rPr>
              <a:t>method (green) accounts for the dependence of the climate prediction drift on the observed initial conditions through a linear regression -&gt; lower</a:t>
            </a:r>
          </a:p>
          <a:p>
            <a:pPr eaLnBrk="1">
              <a:lnSpc>
                <a:spcPct val="104000"/>
              </a:lnSpc>
              <a:buClrTx/>
              <a:buFontTx/>
              <a:buNone/>
            </a:pPr>
            <a:r>
              <a:rPr lang="en-US" altLang="en-US" sz="1800" b="0" i="0" dirty="0">
                <a:latin typeface="+mj-lt"/>
              </a:rPr>
              <a:t>f</a:t>
            </a:r>
            <a:r>
              <a:rPr lang="en-US" altLang="en-US" sz="1800" b="0" i="0" dirty="0" smtClean="0">
                <a:latin typeface="+mj-lt"/>
              </a:rPr>
              <a:t>orecast error</a:t>
            </a:r>
            <a:endParaRPr lang="en-US" altLang="en-US" sz="1800" b="0" i="0" dirty="0">
              <a:latin typeface="+mj-lt"/>
            </a:endParaRPr>
          </a:p>
        </p:txBody>
      </p:sp>
      <p:sp>
        <p:nvSpPr>
          <p:cNvPr id="9" name="AutoShape 6"/>
          <p:cNvSpPr>
            <a:spLocks noChangeArrowheads="1"/>
          </p:cNvSpPr>
          <p:nvPr/>
        </p:nvSpPr>
        <p:spPr bwMode="auto">
          <a:xfrm>
            <a:off x="3941564" y="3491458"/>
            <a:ext cx="1206500" cy="1809750"/>
          </a:xfrm>
          <a:prstGeom prst="roundRect">
            <a:avLst>
              <a:gd name="adj" fmla="val 16667"/>
            </a:avLst>
          </a:prstGeom>
          <a:noFill/>
          <a:ln w="3240">
            <a:solidFill>
              <a:srgbClr val="660066"/>
            </a:solidFill>
            <a:prstDash val="dash"/>
            <a:miter lim="800000"/>
            <a:headEnd/>
            <a:tailEnd/>
          </a:ln>
          <a:effectLst>
            <a:outerShdw dist="23040" dir="5400000" algn="ctr" rotWithShape="0">
              <a:srgbClr val="80808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Fučkar</a:t>
            </a:r>
            <a:r>
              <a:rPr lang="en-US" altLang="en-US" b="0" i="1" dirty="0" smtClean="0">
                <a:solidFill>
                  <a:srgbClr val="000308"/>
                </a:solidFill>
              </a:rPr>
              <a:t> </a:t>
            </a:r>
            <a:r>
              <a:rPr lang="en-US" altLang="en-US" b="0" i="1" dirty="0">
                <a:solidFill>
                  <a:srgbClr val="000308"/>
                </a:solidFill>
              </a:rPr>
              <a:t>et al (2014) </a:t>
            </a:r>
            <a:r>
              <a:rPr lang="en-US" altLang="en-US" b="0" i="1" dirty="0" smtClean="0">
                <a:solidFill>
                  <a:srgbClr val="000308"/>
                </a:solidFill>
              </a:rPr>
              <a:t>Geophysical Research Letters</a:t>
            </a:r>
            <a:endParaRPr lang="en-US" altLang="en-US" b="0" i="1" dirty="0">
              <a:solidFill>
                <a:srgbClr val="000308"/>
              </a:solidFill>
            </a:endParaRPr>
          </a:p>
        </p:txBody>
      </p:sp>
      <p:sp>
        <p:nvSpPr>
          <p:cNvPr id="2" name="TextBox 1"/>
          <p:cNvSpPr txBox="1"/>
          <p:nvPr/>
        </p:nvSpPr>
        <p:spPr>
          <a:xfrm>
            <a:off x="365249" y="5157192"/>
            <a:ext cx="2406551" cy="923330"/>
          </a:xfrm>
          <a:prstGeom prst="rect">
            <a:avLst/>
          </a:prstGeom>
          <a:noFill/>
        </p:spPr>
        <p:txBody>
          <a:bodyPr wrap="square" rtlCol="0">
            <a:spAutoFit/>
          </a:bodyPr>
          <a:lstStyle/>
          <a:p>
            <a:r>
              <a:rPr lang="en-US" b="1" dirty="0" smtClean="0">
                <a:solidFill>
                  <a:srgbClr val="000308"/>
                </a:solidFill>
              </a:rPr>
              <a:t>Tools available in s2dverification R package</a:t>
            </a:r>
            <a:endParaRPr lang="en-US" b="1" dirty="0">
              <a:solidFill>
                <a:srgbClr val="000308"/>
              </a:solidFill>
            </a:endParaRPr>
          </a:p>
        </p:txBody>
      </p:sp>
    </p:spTree>
    <p:extLst>
      <p:ext uri="{BB962C8B-B14F-4D97-AF65-F5344CB8AC3E}">
        <p14:creationId xmlns:p14="http://schemas.microsoft.com/office/powerpoint/2010/main" val="4446359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climate prediction drift issue</a:t>
            </a:r>
            <a:endParaRPr lang="en-US" dirty="0"/>
          </a:p>
        </p:txBody>
      </p:sp>
      <p:sp>
        <p:nvSpPr>
          <p:cNvPr id="21" name="Text Box 666"/>
          <p:cNvSpPr txBox="1">
            <a:spLocks noChangeArrowheads="1"/>
          </p:cNvSpPr>
          <p:nvPr/>
        </p:nvSpPr>
        <p:spPr bwMode="auto">
          <a:xfrm>
            <a:off x="72008" y="1604114"/>
            <a:ext cx="8964488" cy="42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217988" eaLnBrk="0">
              <a:spcAft>
                <a:spcPts val="1425"/>
              </a:spcAft>
              <a:defRPr sz="3200">
                <a:solidFill>
                  <a:srgbClr val="000000"/>
                </a:solidFill>
                <a:latin typeface="Arial" pitchFamily="34" charset="0"/>
              </a:defRPr>
            </a:lvl1pPr>
            <a:lvl2pPr defTabSz="4217988" eaLnBrk="0">
              <a:spcAft>
                <a:spcPts val="1138"/>
              </a:spcAft>
              <a:defRPr sz="2800">
                <a:solidFill>
                  <a:srgbClr val="000000"/>
                </a:solidFill>
                <a:latin typeface="Arial" pitchFamily="34" charset="0"/>
              </a:defRPr>
            </a:lvl2pPr>
            <a:lvl3pPr defTabSz="4217988" eaLnBrk="0">
              <a:spcAft>
                <a:spcPts val="850"/>
              </a:spcAft>
              <a:defRPr sz="2400">
                <a:solidFill>
                  <a:srgbClr val="000000"/>
                </a:solidFill>
                <a:latin typeface="Arial" pitchFamily="34" charset="0"/>
              </a:defRPr>
            </a:lvl3pPr>
            <a:lvl4pPr defTabSz="4217988" eaLnBrk="0">
              <a:spcAft>
                <a:spcPts val="575"/>
              </a:spcAft>
              <a:defRPr sz="2000">
                <a:solidFill>
                  <a:srgbClr val="000000"/>
                </a:solidFill>
                <a:latin typeface="Arial" pitchFamily="34" charset="0"/>
              </a:defRPr>
            </a:lvl4pPr>
            <a:lvl5pPr defTabSz="4217988" eaLnBrk="0">
              <a:spcAft>
                <a:spcPts val="288"/>
              </a:spcAft>
              <a:defRPr sz="2000">
                <a:solidFill>
                  <a:srgbClr val="000000"/>
                </a:solidFill>
                <a:latin typeface="Arial" pitchFamily="34" charset="0"/>
              </a:defRPr>
            </a:lvl5pPr>
            <a:lvl6pPr marL="2514600" indent="-228600" defTabSz="4217988"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217988"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217988"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217988"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algn="just" eaLnBrk="1" hangingPunct="1">
              <a:spcBef>
                <a:spcPct val="50000"/>
              </a:spcBef>
              <a:spcAft>
                <a:spcPct val="0"/>
              </a:spcAft>
              <a:buFont typeface="Wingdings" pitchFamily="2" charset="2"/>
              <a:buChar char="Ø"/>
            </a:pPr>
            <a:r>
              <a:rPr lang="en-GB" altLang="en-US" sz="2400" b="0" dirty="0">
                <a:solidFill>
                  <a:srgbClr val="000308"/>
                </a:solidFill>
              </a:rPr>
              <a:t>  </a:t>
            </a:r>
            <a:r>
              <a:rPr lang="en-GB" altLang="en-US" sz="2400" b="0" u="sng" dirty="0">
                <a:solidFill>
                  <a:srgbClr val="000308"/>
                </a:solidFill>
              </a:rPr>
              <a:t>Issue :</a:t>
            </a:r>
            <a:r>
              <a:rPr lang="en-GB" altLang="en-US" sz="2400" b="0" dirty="0">
                <a:solidFill>
                  <a:srgbClr val="000308"/>
                </a:solidFill>
              </a:rPr>
              <a:t> Distinction between climate drift and climate </a:t>
            </a:r>
            <a:r>
              <a:rPr lang="en-GB" altLang="en-US" sz="2400" b="0" dirty="0" smtClean="0">
                <a:solidFill>
                  <a:srgbClr val="000308"/>
                </a:solidFill>
              </a:rPr>
              <a:t>signal</a:t>
            </a:r>
          </a:p>
          <a:p>
            <a:pPr algn="just" eaLnBrk="1" hangingPunct="1">
              <a:spcBef>
                <a:spcPct val="50000"/>
              </a:spcBef>
              <a:spcAft>
                <a:spcPct val="0"/>
              </a:spcAft>
            </a:pPr>
            <a:endParaRPr lang="en-GB" altLang="en-US" sz="900" b="0" dirty="0">
              <a:solidFill>
                <a:srgbClr val="000308"/>
              </a:solidFill>
            </a:endParaRPr>
          </a:p>
          <a:p>
            <a:pPr algn="just" eaLnBrk="1" hangingPunct="1">
              <a:spcBef>
                <a:spcPct val="50000"/>
              </a:spcBef>
              <a:spcAft>
                <a:spcPct val="0"/>
              </a:spcAft>
              <a:buFont typeface="Wingdings" pitchFamily="2" charset="2"/>
              <a:buChar char="Ø"/>
            </a:pPr>
            <a:r>
              <a:rPr lang="en-GB" altLang="en-US" sz="2400" b="0" dirty="0">
                <a:solidFill>
                  <a:srgbClr val="000308"/>
                </a:solidFill>
              </a:rPr>
              <a:t>  </a:t>
            </a:r>
            <a:r>
              <a:rPr lang="en-GB" altLang="en-US" sz="2400" b="0" u="sng" dirty="0">
                <a:solidFill>
                  <a:srgbClr val="000308"/>
                </a:solidFill>
              </a:rPr>
              <a:t>Hypothesis :</a:t>
            </a:r>
            <a:r>
              <a:rPr lang="en-GB" altLang="en-US" sz="2400" b="0" dirty="0">
                <a:solidFill>
                  <a:srgbClr val="000308"/>
                </a:solidFill>
              </a:rPr>
              <a:t> If the model climate is stable (no drift), the simulated variability is independent of the model mean state within the range of current model biases and closer to the observed variability than when mixed with the </a:t>
            </a:r>
            <a:r>
              <a:rPr lang="en-GB" altLang="en-US" sz="2400" b="0" dirty="0" smtClean="0">
                <a:solidFill>
                  <a:srgbClr val="000308"/>
                </a:solidFill>
              </a:rPr>
              <a:t>drift</a:t>
            </a:r>
          </a:p>
          <a:p>
            <a:pPr algn="just" eaLnBrk="1" hangingPunct="1">
              <a:spcBef>
                <a:spcPct val="50000"/>
              </a:spcBef>
              <a:spcAft>
                <a:spcPct val="0"/>
              </a:spcAft>
              <a:buFont typeface="Wingdings" pitchFamily="2" charset="2"/>
              <a:buChar char="Ø"/>
            </a:pPr>
            <a:endParaRPr lang="en-GB" altLang="en-US" sz="900" b="0" dirty="0">
              <a:solidFill>
                <a:srgbClr val="000308"/>
              </a:solidFill>
            </a:endParaRPr>
          </a:p>
          <a:p>
            <a:pPr algn="just" eaLnBrk="1" hangingPunct="1">
              <a:spcBef>
                <a:spcPct val="50000"/>
              </a:spcBef>
              <a:spcAft>
                <a:spcPct val="0"/>
              </a:spcAft>
              <a:buFont typeface="Wingdings" pitchFamily="2" charset="2"/>
              <a:buChar char="Ø"/>
            </a:pPr>
            <a:r>
              <a:rPr lang="en-GB" altLang="en-US" sz="2400" b="0" dirty="0">
                <a:solidFill>
                  <a:srgbClr val="000308"/>
                </a:solidFill>
              </a:rPr>
              <a:t>  </a:t>
            </a:r>
            <a:r>
              <a:rPr lang="en-GB" altLang="en-US" sz="2400" b="0" u="sng" dirty="0">
                <a:solidFill>
                  <a:srgbClr val="000308"/>
                </a:solidFill>
              </a:rPr>
              <a:t>Testing the hypothesis :</a:t>
            </a:r>
            <a:r>
              <a:rPr lang="en-GB" altLang="en-US" sz="2400" b="0" dirty="0">
                <a:solidFill>
                  <a:srgbClr val="000308"/>
                </a:solidFill>
              </a:rPr>
              <a:t> Allowing the climate model biases but constraining the phase of the simulated variability toward the contemporaneous observed one at the initialization time : Anomaly Initialization (AI)</a:t>
            </a:r>
            <a:endParaRPr lang="en-US" altLang="en-US" sz="2400" b="0" dirty="0">
              <a:solidFill>
                <a:srgbClr val="000308"/>
              </a:solidFill>
            </a:endParaRPr>
          </a:p>
        </p:txBody>
      </p:sp>
      <p:sp>
        <p:nvSpPr>
          <p:cNvPr id="4"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Danila</a:t>
            </a:r>
            <a:r>
              <a:rPr lang="en-US" altLang="en-US" i="1" dirty="0" smtClean="0">
                <a:solidFill>
                  <a:srgbClr val="000308"/>
                </a:solidFill>
              </a:rPr>
              <a:t> </a:t>
            </a:r>
            <a:r>
              <a:rPr lang="en-US" altLang="en-US" i="1" dirty="0" err="1" smtClean="0">
                <a:solidFill>
                  <a:srgbClr val="000308"/>
                </a:solidFill>
              </a:rPr>
              <a:t>Volpi</a:t>
            </a:r>
            <a:endParaRPr lang="en-US" altLang="en-US" b="0" i="1" dirty="0">
              <a:solidFill>
                <a:srgbClr val="000308"/>
              </a:solidFill>
            </a:endParaRPr>
          </a:p>
        </p:txBody>
      </p:sp>
    </p:spTree>
    <p:extLst>
      <p:ext uri="{BB962C8B-B14F-4D97-AF65-F5344CB8AC3E}">
        <p14:creationId xmlns:p14="http://schemas.microsoft.com/office/powerpoint/2010/main" val="2664316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climate prediction drift issue</a:t>
            </a:r>
            <a:endParaRPr lang="en-US" dirty="0"/>
          </a:p>
        </p:txBody>
      </p:sp>
      <p:sp>
        <p:nvSpPr>
          <p:cNvPr id="5" name="Freeform 641"/>
          <p:cNvSpPr>
            <a:spLocks/>
          </p:cNvSpPr>
          <p:nvPr/>
        </p:nvSpPr>
        <p:spPr bwMode="auto">
          <a:xfrm>
            <a:off x="1187822" y="2475632"/>
            <a:ext cx="5645150" cy="2578100"/>
          </a:xfrm>
          <a:custGeom>
            <a:avLst/>
            <a:gdLst>
              <a:gd name="T0" fmla="*/ 0 w 3556"/>
              <a:gd name="T1" fmla="*/ 2147483647 h 1624"/>
              <a:gd name="T2" fmla="*/ 2147483647 w 3556"/>
              <a:gd name="T3" fmla="*/ 2147483647 h 1624"/>
              <a:gd name="T4" fmla="*/ 2147483647 w 3556"/>
              <a:gd name="T5" fmla="*/ 2147483647 h 1624"/>
              <a:gd name="T6" fmla="*/ 2147483647 w 3556"/>
              <a:gd name="T7" fmla="*/ 2147483647 h 1624"/>
              <a:gd name="T8" fmla="*/ 2147483647 w 3556"/>
              <a:gd name="T9" fmla="*/ 2147483647 h 1624"/>
              <a:gd name="T10" fmla="*/ 2147483647 w 3556"/>
              <a:gd name="T11" fmla="*/ 2147483647 h 1624"/>
              <a:gd name="T12" fmla="*/ 2147483647 w 3556"/>
              <a:gd name="T13" fmla="*/ 2147483647 h 1624"/>
              <a:gd name="T14" fmla="*/ 2147483647 w 3556"/>
              <a:gd name="T15" fmla="*/ 2147483647 h 1624"/>
              <a:gd name="T16" fmla="*/ 2147483647 w 3556"/>
              <a:gd name="T17" fmla="*/ 2147483647 h 1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56" h="1624">
                <a:moveTo>
                  <a:pt x="0" y="63"/>
                </a:moveTo>
                <a:cubicBezTo>
                  <a:pt x="34" y="91"/>
                  <a:pt x="12" y="0"/>
                  <a:pt x="203" y="229"/>
                </a:cubicBezTo>
                <a:cubicBezTo>
                  <a:pt x="394" y="458"/>
                  <a:pt x="878" y="1252"/>
                  <a:pt x="1146" y="1438"/>
                </a:cubicBezTo>
                <a:cubicBezTo>
                  <a:pt x="1413" y="1624"/>
                  <a:pt x="1635" y="1340"/>
                  <a:pt x="1811" y="1345"/>
                </a:cubicBezTo>
                <a:cubicBezTo>
                  <a:pt x="1987" y="1350"/>
                  <a:pt x="2114" y="1482"/>
                  <a:pt x="2204" y="1469"/>
                </a:cubicBezTo>
                <a:cubicBezTo>
                  <a:pt x="2293" y="1456"/>
                  <a:pt x="2294" y="1262"/>
                  <a:pt x="2348" y="1267"/>
                </a:cubicBezTo>
                <a:cubicBezTo>
                  <a:pt x="2401" y="1272"/>
                  <a:pt x="2445" y="1457"/>
                  <a:pt x="2525" y="1500"/>
                </a:cubicBezTo>
                <a:cubicBezTo>
                  <a:pt x="2605" y="1543"/>
                  <a:pt x="2657" y="1563"/>
                  <a:pt x="2829" y="1524"/>
                </a:cubicBezTo>
                <a:cubicBezTo>
                  <a:pt x="3001" y="1485"/>
                  <a:pt x="3405" y="1321"/>
                  <a:pt x="3556" y="1267"/>
                </a:cubicBezTo>
              </a:path>
            </a:pathLst>
          </a:custGeom>
          <a:noFill/>
          <a:ln w="28575" cmpd="sng">
            <a:solidFill>
              <a:srgbClr val="000308"/>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642"/>
          <p:cNvSpPr txBox="1">
            <a:spLocks noChangeArrowheads="1"/>
          </p:cNvSpPr>
          <p:nvPr/>
        </p:nvSpPr>
        <p:spPr bwMode="auto">
          <a:xfrm>
            <a:off x="6732959" y="2016845"/>
            <a:ext cx="280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a:solidFill>
                  <a:srgbClr val="3E724C"/>
                </a:solidFill>
                <a:cs typeface="Arial" pitchFamily="34" charset="0"/>
              </a:rPr>
              <a:t>Observed world</a:t>
            </a:r>
            <a:r>
              <a:rPr lang="fr-FR" altLang="en-US" sz="2400">
                <a:solidFill>
                  <a:schemeClr val="tx1"/>
                </a:solidFill>
                <a:cs typeface="Arial" pitchFamily="34" charset="0"/>
              </a:rPr>
              <a:t> </a:t>
            </a:r>
          </a:p>
        </p:txBody>
      </p:sp>
      <p:sp>
        <p:nvSpPr>
          <p:cNvPr id="7" name="Text Box 643"/>
          <p:cNvSpPr txBox="1">
            <a:spLocks noChangeArrowheads="1"/>
          </p:cNvSpPr>
          <p:nvPr/>
        </p:nvSpPr>
        <p:spPr bwMode="auto">
          <a:xfrm>
            <a:off x="5436096" y="4988024"/>
            <a:ext cx="309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dirty="0" err="1">
                <a:solidFill>
                  <a:srgbClr val="9900CC"/>
                </a:solidFill>
                <a:cs typeface="Arial" pitchFamily="34" charset="0"/>
              </a:rPr>
              <a:t>Biased</a:t>
            </a:r>
            <a:r>
              <a:rPr lang="fr-FR" altLang="en-US" sz="2400" dirty="0">
                <a:solidFill>
                  <a:srgbClr val="9900CC"/>
                </a:solidFill>
                <a:cs typeface="Arial" pitchFamily="34" charset="0"/>
              </a:rPr>
              <a:t> model world</a:t>
            </a:r>
          </a:p>
        </p:txBody>
      </p:sp>
      <p:sp>
        <p:nvSpPr>
          <p:cNvPr id="8" name="Text Box 644"/>
          <p:cNvSpPr txBox="1">
            <a:spLocks noChangeArrowheads="1"/>
          </p:cNvSpPr>
          <p:nvPr/>
        </p:nvSpPr>
        <p:spPr bwMode="auto">
          <a:xfrm>
            <a:off x="2123728" y="3081154"/>
            <a:ext cx="69834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algn="r" eaLnBrk="1" hangingPunct="1">
              <a:spcBef>
                <a:spcPct val="50000"/>
              </a:spcBef>
              <a:spcAft>
                <a:spcPct val="0"/>
              </a:spcAft>
            </a:pPr>
            <a:r>
              <a:rPr lang="fr-FR" altLang="en-US" sz="2000" dirty="0" err="1">
                <a:solidFill>
                  <a:srgbClr val="000308"/>
                </a:solidFill>
                <a:cs typeface="Arial" pitchFamily="34" charset="0"/>
                <a:sym typeface="Wingdings 2" pitchFamily="18" charset="2"/>
              </a:rPr>
              <a:t>Retrospective</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prediction</a:t>
            </a:r>
            <a:r>
              <a:rPr lang="fr-FR" altLang="en-US" sz="2000" dirty="0">
                <a:solidFill>
                  <a:srgbClr val="000308"/>
                </a:solidFill>
                <a:cs typeface="Arial" pitchFamily="34" charset="0"/>
                <a:sym typeface="Wingdings 2" pitchFamily="18" charset="2"/>
              </a:rPr>
              <a:t> ( </a:t>
            </a:r>
            <a:r>
              <a:rPr lang="fr-FR" altLang="en-US" sz="2000" dirty="0" err="1">
                <a:solidFill>
                  <a:srgbClr val="000308"/>
                </a:solidFill>
                <a:cs typeface="Arial" pitchFamily="34" charset="0"/>
                <a:sym typeface="Wingdings 2" pitchFamily="18" charset="2"/>
              </a:rPr>
              <a:t>hindcast</a:t>
            </a:r>
            <a:r>
              <a:rPr lang="fr-FR" altLang="en-US" sz="2000" dirty="0">
                <a:solidFill>
                  <a:srgbClr val="000308"/>
                </a:solidFill>
                <a:cs typeface="Arial" pitchFamily="34" charset="0"/>
                <a:sym typeface="Wingdings 2" pitchFamily="18" charset="2"/>
              </a:rPr>
              <a:t> ) </a:t>
            </a:r>
            <a:r>
              <a:rPr lang="fr-FR" altLang="en-US" sz="2000" dirty="0" err="1">
                <a:solidFill>
                  <a:srgbClr val="000308"/>
                </a:solidFill>
                <a:cs typeface="Arial" pitchFamily="34" charset="0"/>
                <a:sym typeface="Wingdings 2" pitchFamily="18" charset="2"/>
              </a:rPr>
              <a:t>affected</a:t>
            </a:r>
            <a:r>
              <a:rPr lang="fr-FR" altLang="en-US" sz="2000" dirty="0">
                <a:solidFill>
                  <a:srgbClr val="000308"/>
                </a:solidFill>
                <a:cs typeface="Arial" pitchFamily="34" charset="0"/>
                <a:sym typeface="Wingdings 2" pitchFamily="18" charset="2"/>
              </a:rPr>
              <a:t> by a </a:t>
            </a:r>
            <a:r>
              <a:rPr lang="fr-FR" altLang="en-US" sz="2000" dirty="0" err="1">
                <a:solidFill>
                  <a:srgbClr val="000308"/>
                </a:solidFill>
                <a:cs typeface="Arial" pitchFamily="34" charset="0"/>
                <a:sym typeface="Wingdings 2" pitchFamily="18" charset="2"/>
              </a:rPr>
              <a:t>strong</a:t>
            </a:r>
            <a:r>
              <a:rPr lang="fr-FR" altLang="en-US" sz="2000" dirty="0">
                <a:solidFill>
                  <a:srgbClr val="000308"/>
                </a:solidFill>
                <a:cs typeface="Arial" pitchFamily="34" charset="0"/>
                <a:sym typeface="Wingdings 2" pitchFamily="18" charset="2"/>
              </a:rPr>
              <a:t> drift, </a:t>
            </a:r>
            <a:r>
              <a:rPr lang="fr-FR" altLang="en-US" sz="2000" dirty="0" err="1">
                <a:solidFill>
                  <a:srgbClr val="000308"/>
                </a:solidFill>
                <a:cs typeface="Arial" pitchFamily="34" charset="0"/>
                <a:sym typeface="Wingdings 2" pitchFamily="18" charset="2"/>
              </a:rPr>
              <a:t>need</a:t>
            </a:r>
            <a:r>
              <a:rPr lang="fr-FR" altLang="en-US" sz="2000" dirty="0">
                <a:solidFill>
                  <a:srgbClr val="000308"/>
                </a:solidFill>
                <a:cs typeface="Arial" pitchFamily="34" charset="0"/>
                <a:sym typeface="Wingdings 2" pitchFamily="18" charset="2"/>
              </a:rPr>
              <a:t> for </a:t>
            </a:r>
            <a:r>
              <a:rPr lang="fr-FR" altLang="en-US" sz="2000" dirty="0" err="1">
                <a:solidFill>
                  <a:srgbClr val="000308"/>
                </a:solidFill>
                <a:cs typeface="Arial" pitchFamily="34" charset="0"/>
                <a:sym typeface="Wingdings 2" pitchFamily="18" charset="2"/>
              </a:rPr>
              <a:t>a-posteriori</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bias</a:t>
            </a:r>
            <a:r>
              <a:rPr lang="fr-FR" altLang="en-US" sz="2000" dirty="0">
                <a:solidFill>
                  <a:srgbClr val="000308"/>
                </a:solidFill>
                <a:cs typeface="Arial" pitchFamily="34" charset="0"/>
              </a:rPr>
              <a:t> correction</a:t>
            </a:r>
          </a:p>
        </p:txBody>
      </p:sp>
      <p:sp>
        <p:nvSpPr>
          <p:cNvPr id="9" name="Line 645"/>
          <p:cNvSpPr>
            <a:spLocks noChangeShapeType="1"/>
          </p:cNvSpPr>
          <p:nvPr/>
        </p:nvSpPr>
        <p:spPr bwMode="auto">
          <a:xfrm flipH="1" flipV="1">
            <a:off x="1908547" y="3283669"/>
            <a:ext cx="647229" cy="28576"/>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Oval 649"/>
          <p:cNvSpPr>
            <a:spLocks noChangeArrowheads="1"/>
          </p:cNvSpPr>
          <p:nvPr/>
        </p:nvSpPr>
        <p:spPr bwMode="auto">
          <a:xfrm>
            <a:off x="1116384" y="4563195"/>
            <a:ext cx="73025" cy="144462"/>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Aft>
                <a:spcPct val="0"/>
              </a:spcAft>
            </a:pPr>
            <a:endParaRPr lang="es-ES" altLang="en-US" sz="8300">
              <a:solidFill>
                <a:schemeClr val="tx1"/>
              </a:solidFill>
            </a:endParaRPr>
          </a:p>
        </p:txBody>
      </p:sp>
      <p:sp>
        <p:nvSpPr>
          <p:cNvPr id="11" name="Freeform 653"/>
          <p:cNvSpPr>
            <a:spLocks/>
          </p:cNvSpPr>
          <p:nvPr/>
        </p:nvSpPr>
        <p:spPr bwMode="auto">
          <a:xfrm>
            <a:off x="1116384" y="2077170"/>
            <a:ext cx="5688013" cy="960437"/>
          </a:xfrm>
          <a:custGeom>
            <a:avLst/>
            <a:gdLst>
              <a:gd name="T0" fmla="*/ 0 w 3583"/>
              <a:gd name="T1" fmla="*/ 2147483647 h 605"/>
              <a:gd name="T2" fmla="*/ 2147483647 w 3583"/>
              <a:gd name="T3" fmla="*/ 2147483647 h 605"/>
              <a:gd name="T4" fmla="*/ 2147483647 w 3583"/>
              <a:gd name="T5" fmla="*/ 2147483647 h 605"/>
              <a:gd name="T6" fmla="*/ 2147483647 w 3583"/>
              <a:gd name="T7" fmla="*/ 2147483647 h 605"/>
              <a:gd name="T8" fmla="*/ 2147483647 w 3583"/>
              <a:gd name="T9" fmla="*/ 2147483647 h 605"/>
              <a:gd name="T10" fmla="*/ 2147483647 w 3583"/>
              <a:gd name="T11" fmla="*/ 2147483647 h 605"/>
              <a:gd name="T12" fmla="*/ 2147483647 w 3583"/>
              <a:gd name="T13" fmla="*/ 2147483647 h 605"/>
              <a:gd name="T14" fmla="*/ 2147483647 w 3583"/>
              <a:gd name="T15" fmla="*/ 2147483647 h 605"/>
              <a:gd name="T16" fmla="*/ 2147483647 w 3583"/>
              <a:gd name="T17" fmla="*/ 2147483647 h 605"/>
              <a:gd name="T18" fmla="*/ 2147483647 w 3583"/>
              <a:gd name="T19" fmla="*/ 2147483647 h 605"/>
              <a:gd name="T20" fmla="*/ 2147483647 w 3583"/>
              <a:gd name="T21" fmla="*/ 2147483647 h 6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83" h="605">
                <a:moveTo>
                  <a:pt x="0" y="333"/>
                </a:moveTo>
                <a:cubicBezTo>
                  <a:pt x="22" y="208"/>
                  <a:pt x="45" y="83"/>
                  <a:pt x="90" y="106"/>
                </a:cubicBezTo>
                <a:cubicBezTo>
                  <a:pt x="135" y="129"/>
                  <a:pt x="166" y="462"/>
                  <a:pt x="272" y="469"/>
                </a:cubicBezTo>
                <a:cubicBezTo>
                  <a:pt x="378" y="476"/>
                  <a:pt x="551" y="181"/>
                  <a:pt x="725" y="151"/>
                </a:cubicBezTo>
                <a:cubicBezTo>
                  <a:pt x="899" y="121"/>
                  <a:pt x="1187" y="219"/>
                  <a:pt x="1315" y="287"/>
                </a:cubicBezTo>
                <a:cubicBezTo>
                  <a:pt x="1443" y="355"/>
                  <a:pt x="1420" y="605"/>
                  <a:pt x="1496" y="560"/>
                </a:cubicBezTo>
                <a:cubicBezTo>
                  <a:pt x="1572" y="515"/>
                  <a:pt x="1709" y="30"/>
                  <a:pt x="1769" y="15"/>
                </a:cubicBezTo>
                <a:cubicBezTo>
                  <a:pt x="1829" y="0"/>
                  <a:pt x="1723" y="446"/>
                  <a:pt x="1859" y="469"/>
                </a:cubicBezTo>
                <a:cubicBezTo>
                  <a:pt x="1995" y="492"/>
                  <a:pt x="2358" y="136"/>
                  <a:pt x="2585" y="151"/>
                </a:cubicBezTo>
                <a:cubicBezTo>
                  <a:pt x="2812" y="166"/>
                  <a:pt x="3054" y="552"/>
                  <a:pt x="3220" y="560"/>
                </a:cubicBezTo>
                <a:cubicBezTo>
                  <a:pt x="3386" y="568"/>
                  <a:pt x="3523" y="257"/>
                  <a:pt x="3583" y="197"/>
                </a:cubicBezTo>
              </a:path>
            </a:pathLst>
          </a:custGeom>
          <a:noFill/>
          <a:ln w="28575" cmpd="sng">
            <a:solidFill>
              <a:srgbClr val="207A4B"/>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Oval 654"/>
          <p:cNvSpPr>
            <a:spLocks noChangeArrowheads="1"/>
          </p:cNvSpPr>
          <p:nvPr/>
        </p:nvSpPr>
        <p:spPr bwMode="auto">
          <a:xfrm>
            <a:off x="1114797" y="2499445"/>
            <a:ext cx="73025" cy="144462"/>
          </a:xfrm>
          <a:prstGeom prst="ellipse">
            <a:avLst/>
          </a:prstGeom>
          <a:solidFill>
            <a:srgbClr val="207A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Aft>
                <a:spcPct val="0"/>
              </a:spcAft>
            </a:pPr>
            <a:endParaRPr lang="es-ES" altLang="en-US" sz="8300">
              <a:solidFill>
                <a:schemeClr val="tx1"/>
              </a:solidFill>
            </a:endParaRPr>
          </a:p>
        </p:txBody>
      </p:sp>
      <p:sp>
        <p:nvSpPr>
          <p:cNvPr id="13" name="Line 658"/>
          <p:cNvSpPr>
            <a:spLocks noChangeShapeType="1"/>
          </p:cNvSpPr>
          <p:nvPr/>
        </p:nvSpPr>
        <p:spPr bwMode="auto">
          <a:xfrm>
            <a:off x="900484" y="5444257"/>
            <a:ext cx="7343775" cy="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59"/>
          <p:cNvSpPr>
            <a:spLocks noChangeShapeType="1"/>
          </p:cNvSpPr>
          <p:nvPr/>
        </p:nvSpPr>
        <p:spPr bwMode="auto">
          <a:xfrm flipV="1">
            <a:off x="900484" y="1916832"/>
            <a:ext cx="0" cy="3527425"/>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660"/>
          <p:cNvSpPr txBox="1">
            <a:spLocks noChangeArrowheads="1"/>
          </p:cNvSpPr>
          <p:nvPr/>
        </p:nvSpPr>
        <p:spPr bwMode="auto">
          <a:xfrm>
            <a:off x="8244259" y="5228357"/>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000" dirty="0">
                <a:solidFill>
                  <a:srgbClr val="000308"/>
                </a:solidFill>
                <a:cs typeface="Arial" pitchFamily="34" charset="0"/>
              </a:rPr>
              <a:t>Time</a:t>
            </a:r>
          </a:p>
        </p:txBody>
      </p:sp>
      <p:sp>
        <p:nvSpPr>
          <p:cNvPr id="16" name="Text Box 661"/>
          <p:cNvSpPr txBox="1">
            <a:spLocks noChangeArrowheads="1"/>
          </p:cNvSpPr>
          <p:nvPr/>
        </p:nvSpPr>
        <p:spPr bwMode="auto">
          <a:xfrm rot="16200000">
            <a:off x="-1000547" y="3286051"/>
            <a:ext cx="2665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000" dirty="0" err="1">
                <a:solidFill>
                  <a:srgbClr val="000308"/>
                </a:solidFill>
                <a:cs typeface="Arial" pitchFamily="34" charset="0"/>
              </a:rPr>
              <a:t>Predicted</a:t>
            </a:r>
            <a:r>
              <a:rPr lang="fr-FR" altLang="en-US" sz="2000" dirty="0">
                <a:solidFill>
                  <a:srgbClr val="000308"/>
                </a:solidFill>
                <a:cs typeface="Arial" pitchFamily="34" charset="0"/>
              </a:rPr>
              <a:t> Variable (ex. </a:t>
            </a:r>
            <a:r>
              <a:rPr lang="fr-FR" altLang="en-US" sz="2000" dirty="0" err="1">
                <a:solidFill>
                  <a:srgbClr val="000308"/>
                </a:solidFill>
                <a:cs typeface="Arial" pitchFamily="34" charset="0"/>
              </a:rPr>
              <a:t>Temperature</a:t>
            </a:r>
            <a:r>
              <a:rPr lang="fr-FR" altLang="en-US" sz="2000" dirty="0">
                <a:solidFill>
                  <a:srgbClr val="000308"/>
                </a:solidFill>
                <a:cs typeface="Arial" pitchFamily="34" charset="0"/>
              </a:rPr>
              <a:t>)</a:t>
            </a:r>
          </a:p>
        </p:txBody>
      </p:sp>
      <p:sp>
        <p:nvSpPr>
          <p:cNvPr id="17" name="Text Box 662"/>
          <p:cNvSpPr txBox="1">
            <a:spLocks noChangeArrowheads="1"/>
          </p:cNvSpPr>
          <p:nvPr/>
        </p:nvSpPr>
        <p:spPr bwMode="auto">
          <a:xfrm rot="16200000">
            <a:off x="624259" y="3083645"/>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dirty="0">
                <a:solidFill>
                  <a:srgbClr val="000308"/>
                </a:solidFill>
                <a:cs typeface="Arial" pitchFamily="34" charset="0"/>
              </a:rPr>
              <a:t>BIAS</a:t>
            </a:r>
          </a:p>
        </p:txBody>
      </p:sp>
      <p:sp>
        <p:nvSpPr>
          <p:cNvPr id="18" name="Line 663"/>
          <p:cNvSpPr>
            <a:spLocks noChangeShapeType="1"/>
          </p:cNvSpPr>
          <p:nvPr/>
        </p:nvSpPr>
        <p:spPr bwMode="auto">
          <a:xfrm flipV="1">
            <a:off x="1151309" y="2672482"/>
            <a:ext cx="0" cy="431800"/>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664"/>
          <p:cNvSpPr>
            <a:spLocks noChangeShapeType="1"/>
          </p:cNvSpPr>
          <p:nvPr/>
        </p:nvSpPr>
        <p:spPr bwMode="auto">
          <a:xfrm>
            <a:off x="1151309" y="3896445"/>
            <a:ext cx="0" cy="611187"/>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665"/>
          <p:cNvSpPr>
            <a:spLocks/>
          </p:cNvSpPr>
          <p:nvPr/>
        </p:nvSpPr>
        <p:spPr bwMode="auto">
          <a:xfrm>
            <a:off x="1187624" y="4149080"/>
            <a:ext cx="5688012" cy="960438"/>
          </a:xfrm>
          <a:custGeom>
            <a:avLst/>
            <a:gdLst>
              <a:gd name="T0" fmla="*/ 0 w 3583"/>
              <a:gd name="T1" fmla="*/ 2147483647 h 605"/>
              <a:gd name="T2" fmla="*/ 2147483647 w 3583"/>
              <a:gd name="T3" fmla="*/ 2147483647 h 605"/>
              <a:gd name="T4" fmla="*/ 2147483647 w 3583"/>
              <a:gd name="T5" fmla="*/ 2147483647 h 605"/>
              <a:gd name="T6" fmla="*/ 2147483647 w 3583"/>
              <a:gd name="T7" fmla="*/ 2147483647 h 605"/>
              <a:gd name="T8" fmla="*/ 2147483647 w 3583"/>
              <a:gd name="T9" fmla="*/ 2147483647 h 605"/>
              <a:gd name="T10" fmla="*/ 2147483647 w 3583"/>
              <a:gd name="T11" fmla="*/ 2147483647 h 605"/>
              <a:gd name="T12" fmla="*/ 2147483647 w 3583"/>
              <a:gd name="T13" fmla="*/ 2147483647 h 605"/>
              <a:gd name="T14" fmla="*/ 2147483647 w 3583"/>
              <a:gd name="T15" fmla="*/ 2147483647 h 605"/>
              <a:gd name="T16" fmla="*/ 2147483647 w 3583"/>
              <a:gd name="T17" fmla="*/ 2147483647 h 605"/>
              <a:gd name="T18" fmla="*/ 2147483647 w 3583"/>
              <a:gd name="T19" fmla="*/ 2147483647 h 605"/>
              <a:gd name="T20" fmla="*/ 2147483647 w 3583"/>
              <a:gd name="T21" fmla="*/ 2147483647 h 6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83" h="605">
                <a:moveTo>
                  <a:pt x="0" y="333"/>
                </a:moveTo>
                <a:cubicBezTo>
                  <a:pt x="22" y="208"/>
                  <a:pt x="45" y="83"/>
                  <a:pt x="90" y="106"/>
                </a:cubicBezTo>
                <a:cubicBezTo>
                  <a:pt x="135" y="129"/>
                  <a:pt x="166" y="462"/>
                  <a:pt x="272" y="469"/>
                </a:cubicBezTo>
                <a:cubicBezTo>
                  <a:pt x="378" y="476"/>
                  <a:pt x="551" y="181"/>
                  <a:pt x="725" y="151"/>
                </a:cubicBezTo>
                <a:cubicBezTo>
                  <a:pt x="899" y="121"/>
                  <a:pt x="1187" y="219"/>
                  <a:pt x="1315" y="287"/>
                </a:cubicBezTo>
                <a:cubicBezTo>
                  <a:pt x="1443" y="355"/>
                  <a:pt x="1420" y="605"/>
                  <a:pt x="1496" y="560"/>
                </a:cubicBezTo>
                <a:cubicBezTo>
                  <a:pt x="1572" y="515"/>
                  <a:pt x="1709" y="30"/>
                  <a:pt x="1769" y="15"/>
                </a:cubicBezTo>
                <a:cubicBezTo>
                  <a:pt x="1829" y="0"/>
                  <a:pt x="1723" y="446"/>
                  <a:pt x="1859" y="469"/>
                </a:cubicBezTo>
                <a:cubicBezTo>
                  <a:pt x="1995" y="492"/>
                  <a:pt x="2358" y="136"/>
                  <a:pt x="2585" y="151"/>
                </a:cubicBezTo>
                <a:cubicBezTo>
                  <a:pt x="2812" y="166"/>
                  <a:pt x="3054" y="552"/>
                  <a:pt x="3220" y="560"/>
                </a:cubicBezTo>
                <a:cubicBezTo>
                  <a:pt x="3386" y="568"/>
                  <a:pt x="3523" y="257"/>
                  <a:pt x="3583" y="197"/>
                </a:cubicBezTo>
              </a:path>
            </a:pathLst>
          </a:custGeom>
          <a:noFill/>
          <a:ln w="28575" cmpd="sng">
            <a:solidFill>
              <a:srgbClr val="80008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646"/>
          <p:cNvSpPr txBox="1">
            <a:spLocks noChangeArrowheads="1"/>
          </p:cNvSpPr>
          <p:nvPr/>
        </p:nvSpPr>
        <p:spPr bwMode="auto">
          <a:xfrm>
            <a:off x="971600" y="5549170"/>
            <a:ext cx="7056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algn="r" eaLnBrk="1" hangingPunct="1">
              <a:spcBef>
                <a:spcPct val="50000"/>
              </a:spcBef>
              <a:spcAft>
                <a:spcPct val="0"/>
              </a:spcAft>
            </a:pPr>
            <a:r>
              <a:rPr lang="fr-FR" altLang="en-US" sz="2000" dirty="0" err="1">
                <a:solidFill>
                  <a:srgbClr val="000308"/>
                </a:solidFill>
                <a:cs typeface="Arial" pitchFamily="34" charset="0"/>
                <a:sym typeface="Wingdings 2" pitchFamily="18" charset="2"/>
              </a:rPr>
              <a:t>Retrospective</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prediction</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with</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anomaly</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initialization</a:t>
            </a:r>
            <a:endParaRPr lang="fr-FR" altLang="en-US" sz="2000" dirty="0">
              <a:solidFill>
                <a:srgbClr val="000308"/>
              </a:solidFill>
              <a:cs typeface="Arial" pitchFamily="34" charset="0"/>
            </a:endParaRPr>
          </a:p>
        </p:txBody>
      </p:sp>
      <p:sp>
        <p:nvSpPr>
          <p:cNvPr id="22" name="Line 645"/>
          <p:cNvSpPr>
            <a:spLocks noChangeShapeType="1"/>
          </p:cNvSpPr>
          <p:nvPr/>
        </p:nvSpPr>
        <p:spPr bwMode="auto">
          <a:xfrm flipV="1">
            <a:off x="2123726" y="4563195"/>
            <a:ext cx="108434" cy="1062036"/>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Danila</a:t>
            </a:r>
            <a:r>
              <a:rPr lang="en-US" altLang="en-US" i="1" dirty="0" smtClean="0">
                <a:solidFill>
                  <a:srgbClr val="000308"/>
                </a:solidFill>
              </a:rPr>
              <a:t> </a:t>
            </a:r>
            <a:r>
              <a:rPr lang="en-US" altLang="en-US" i="1" dirty="0" err="1" smtClean="0">
                <a:solidFill>
                  <a:srgbClr val="000308"/>
                </a:solidFill>
              </a:rPr>
              <a:t>Volpi</a:t>
            </a:r>
            <a:endParaRPr lang="en-US" altLang="en-US" b="0" i="1" dirty="0">
              <a:solidFill>
                <a:srgbClr val="000308"/>
              </a:solidFill>
            </a:endParaRPr>
          </a:p>
        </p:txBody>
      </p:sp>
    </p:spTree>
    <p:extLst>
      <p:ext uri="{BB962C8B-B14F-4D97-AF65-F5344CB8AC3E}">
        <p14:creationId xmlns:p14="http://schemas.microsoft.com/office/powerpoint/2010/main" val="3677954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Anomaly versus full-field initialization</a:t>
            </a:r>
            <a:endParaRPr lang="en-US" dirty="0"/>
          </a:p>
        </p:txBody>
      </p:sp>
      <p:sp>
        <p:nvSpPr>
          <p:cNvPr id="31" name="Text Box 2"/>
          <p:cNvSpPr txBox="1">
            <a:spLocks noChangeArrowheads="1"/>
          </p:cNvSpPr>
          <p:nvPr/>
        </p:nvSpPr>
        <p:spPr bwMode="auto">
          <a:xfrm>
            <a:off x="107504" y="980728"/>
            <a:ext cx="8768849"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bg1"/>
                </a:solidFill>
                <a:latin typeface="Arial" pitchFamily="34" charset="0"/>
              </a:defRPr>
            </a:lvl9pPr>
          </a:lstStyle>
          <a:p>
            <a:pPr algn="ctr" eaLnBrk="1">
              <a:buClrTx/>
              <a:buFontTx/>
              <a:buNone/>
            </a:pPr>
            <a:r>
              <a:rPr lang="en-US" altLang="en-US" sz="2000" dirty="0">
                <a:solidFill>
                  <a:srgbClr val="000000"/>
                </a:solidFill>
                <a:ea typeface="MS PGothic" pitchFamily="34" charset="-128"/>
              </a:rPr>
              <a:t>EC-Earth2.3, 5 members, start dates every 2 years from 1960 to 2004</a:t>
            </a:r>
          </a:p>
        </p:txBody>
      </p:sp>
      <p:sp>
        <p:nvSpPr>
          <p:cNvPr id="32" name="TextBox 35"/>
          <p:cNvSpPr txBox="1">
            <a:spLocks noChangeArrowheads="1"/>
          </p:cNvSpPr>
          <p:nvPr/>
        </p:nvSpPr>
        <p:spPr bwMode="auto">
          <a:xfrm>
            <a:off x="178941" y="5292486"/>
            <a:ext cx="8768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solidFill>
                  <a:srgbClr val="FF9900"/>
                </a:solidFill>
              </a:rPr>
              <a:t>NOINI </a:t>
            </a:r>
            <a:r>
              <a:rPr lang="en-US" altLang="en-US" sz="2400" b="0" dirty="0">
                <a:solidFill>
                  <a:srgbClr val="000308"/>
                </a:solidFill>
              </a:rPr>
              <a:t>: historical simulation </a:t>
            </a:r>
          </a:p>
        </p:txBody>
      </p:sp>
      <p:sp>
        <p:nvSpPr>
          <p:cNvPr id="33" name="TextBox 39"/>
          <p:cNvSpPr txBox="1">
            <a:spLocks noChangeArrowheads="1"/>
          </p:cNvSpPr>
          <p:nvPr/>
        </p:nvSpPr>
        <p:spPr bwMode="auto">
          <a:xfrm>
            <a:off x="178941" y="1835284"/>
            <a:ext cx="8768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solidFill>
                  <a:srgbClr val="C00000"/>
                </a:solidFill>
              </a:rPr>
              <a:t>FFI </a:t>
            </a:r>
            <a:r>
              <a:rPr lang="en-US" altLang="en-US" sz="2400" dirty="0">
                <a:solidFill>
                  <a:srgbClr val="000308"/>
                </a:solidFill>
              </a:rPr>
              <a:t>: </a:t>
            </a:r>
            <a:r>
              <a:rPr lang="en-US" altLang="en-US" sz="2400" b="0" dirty="0">
                <a:solidFill>
                  <a:srgbClr val="000308"/>
                </a:solidFill>
              </a:rPr>
              <a:t>Full-field initialization from ORAS4 + ERA</a:t>
            </a:r>
          </a:p>
        </p:txBody>
      </p:sp>
      <p:sp>
        <p:nvSpPr>
          <p:cNvPr id="34" name="TextBox 44"/>
          <p:cNvSpPr txBox="1">
            <a:spLocks noChangeArrowheads="1"/>
          </p:cNvSpPr>
          <p:nvPr/>
        </p:nvSpPr>
        <p:spPr bwMode="auto">
          <a:xfrm>
            <a:off x="178941" y="2484571"/>
            <a:ext cx="83764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solidFill>
                  <a:srgbClr val="800080"/>
                </a:solidFill>
              </a:rPr>
              <a:t>OSI-AI </a:t>
            </a:r>
            <a:r>
              <a:rPr lang="en-US" altLang="en-US" sz="2400" b="0" dirty="0">
                <a:solidFill>
                  <a:srgbClr val="000308"/>
                </a:solidFill>
              </a:rPr>
              <a:t>: Ocean and sea ice anomaly initialization with 	</a:t>
            </a:r>
            <a:r>
              <a:rPr lang="en-US" altLang="en-US" sz="2400" b="0" dirty="0" smtClean="0">
                <a:solidFill>
                  <a:srgbClr val="000308"/>
                </a:solidFill>
              </a:rPr>
              <a:t>corrections </a:t>
            </a:r>
            <a:r>
              <a:rPr lang="en-US" altLang="en-US" sz="2400" b="0" dirty="0">
                <a:solidFill>
                  <a:srgbClr val="000308"/>
                </a:solidFill>
              </a:rPr>
              <a:t>to ensure consistency </a:t>
            </a:r>
          </a:p>
        </p:txBody>
      </p:sp>
      <p:sp>
        <p:nvSpPr>
          <p:cNvPr id="35" name="TextBox 34"/>
          <p:cNvSpPr txBox="1"/>
          <p:nvPr/>
        </p:nvSpPr>
        <p:spPr>
          <a:xfrm>
            <a:off x="178941" y="3564071"/>
            <a:ext cx="8965059" cy="1569660"/>
          </a:xfrm>
          <a:prstGeom prst="rect">
            <a:avLst/>
          </a:prstGeom>
          <a:noFill/>
        </p:spPr>
        <p:txBody>
          <a:bodyPr wrap="square">
            <a:spAutoFit/>
          </a:bodyPr>
          <a:lstStyle/>
          <a:p>
            <a:pPr>
              <a:defRPr/>
            </a:pPr>
            <a:r>
              <a:rPr lang="en-US" sz="2400" dirty="0">
                <a:solidFill>
                  <a:schemeClr val="accent1">
                    <a:lumMod val="50000"/>
                  </a:schemeClr>
                </a:solidFill>
                <a:latin typeface="Arial" charset="0"/>
              </a:rPr>
              <a:t>rho-OSI-</a:t>
            </a:r>
            <a:r>
              <a:rPr lang="en-US" sz="2400" dirty="0" err="1">
                <a:solidFill>
                  <a:schemeClr val="accent1">
                    <a:lumMod val="50000"/>
                  </a:schemeClr>
                </a:solidFill>
                <a:latin typeface="Arial" charset="0"/>
              </a:rPr>
              <a:t>wAI</a:t>
            </a:r>
            <a:r>
              <a:rPr lang="en-US" sz="2400" dirty="0">
                <a:solidFill>
                  <a:schemeClr val="accent1">
                    <a:lumMod val="50000"/>
                  </a:schemeClr>
                </a:solidFill>
                <a:latin typeface="Arial" charset="0"/>
              </a:rPr>
              <a:t> </a:t>
            </a:r>
            <a:r>
              <a:rPr lang="en-US" sz="2400" dirty="0">
                <a:solidFill>
                  <a:srgbClr val="000308"/>
                </a:solidFill>
                <a:latin typeface="Arial" charset="0"/>
              </a:rPr>
              <a:t>: </a:t>
            </a:r>
            <a:r>
              <a:rPr lang="en-US" sz="2400" b="0" dirty="0">
                <a:solidFill>
                  <a:srgbClr val="000308"/>
                </a:solidFill>
                <a:latin typeface="Arial" charset="0"/>
              </a:rPr>
              <a:t>Ocean and sea ice weighted anomaly 	</a:t>
            </a:r>
            <a:r>
              <a:rPr lang="en-US" sz="2400" b="0" dirty="0" smtClean="0">
                <a:solidFill>
                  <a:srgbClr val="000308"/>
                </a:solidFill>
                <a:latin typeface="Arial" charset="0"/>
              </a:rPr>
              <a:t>initialization </a:t>
            </a:r>
            <a:r>
              <a:rPr lang="en-US" sz="2400" b="0" dirty="0">
                <a:solidFill>
                  <a:srgbClr val="000308"/>
                </a:solidFill>
                <a:latin typeface="Arial" charset="0"/>
              </a:rPr>
              <a:t>to account for the different model and 	observed amplitudes of variability + (density, temperature) 	Instead of (temperature, salinity) anomaly </a:t>
            </a:r>
            <a:r>
              <a:rPr lang="en-US" sz="2400" b="0" dirty="0" err="1">
                <a:solidFill>
                  <a:srgbClr val="000308"/>
                </a:solidFill>
                <a:latin typeface="Arial" charset="0"/>
              </a:rPr>
              <a:t>initialisation</a:t>
            </a:r>
            <a:endParaRPr lang="en-US" sz="2400" b="0" dirty="0">
              <a:solidFill>
                <a:srgbClr val="000308"/>
              </a:solidFill>
              <a:latin typeface="Arial" charset="0"/>
            </a:endParaRPr>
          </a:p>
        </p:txBody>
      </p:sp>
      <p:sp>
        <p:nvSpPr>
          <p:cNvPr id="9"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Volpi</a:t>
            </a:r>
            <a:r>
              <a:rPr lang="en-US" altLang="en-US" i="1" dirty="0" smtClean="0">
                <a:solidFill>
                  <a:srgbClr val="000308"/>
                </a:solidFill>
              </a:rPr>
              <a:t> et al (2015) Climate Dynamics</a:t>
            </a:r>
            <a:endParaRPr lang="en-US" altLang="en-US" b="0" i="1" dirty="0">
              <a:solidFill>
                <a:srgbClr val="000308"/>
              </a:solidFill>
            </a:endParaRPr>
          </a:p>
        </p:txBody>
      </p:sp>
    </p:spTree>
    <p:extLst>
      <p:ext uri="{BB962C8B-B14F-4D97-AF65-F5344CB8AC3E}">
        <p14:creationId xmlns:p14="http://schemas.microsoft.com/office/powerpoint/2010/main" val="297181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Anomaly versus full-field initialization</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b="16409"/>
          <a:stretch>
            <a:fillRect/>
          </a:stretch>
        </p:blipFill>
        <p:spPr bwMode="auto">
          <a:xfrm>
            <a:off x="276995" y="817710"/>
            <a:ext cx="4310063" cy="2501900"/>
          </a:xfrm>
          <a:prstGeom prst="rect">
            <a:avLst/>
          </a:prstGeom>
          <a:noFill/>
          <a:ln>
            <a:noFill/>
          </a:ln>
          <a:effectLst/>
          <a:extLst>
            <a:ext uri="{909E8E84-426E-40DD-AFC4-6F175D3DCCD1}">
              <a14:hiddenFill xmlns:a14="http://schemas.microsoft.com/office/drawing/2010/main">
                <a:blipFill dpi="0" rotWithShape="0">
                  <a:blip/>
                  <a:srcRect b="1640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878658" y="1103460"/>
            <a:ext cx="3492500"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1pPr>
            <a:lvl2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2pPr>
            <a:lvl3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3pPr>
            <a:lvl4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4pPr>
            <a:lvl5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9pPr>
          </a:lstStyle>
          <a:p>
            <a:pPr algn="ctr" eaLnBrk="1">
              <a:buClrTx/>
              <a:buFontTx/>
              <a:buNone/>
            </a:pPr>
            <a:r>
              <a:rPr lang="en-US" altLang="en-US">
                <a:solidFill>
                  <a:srgbClr val="000000"/>
                </a:solidFill>
                <a:ea typeface="MS PGothic" pitchFamily="34" charset="-128"/>
              </a:rPr>
              <a:t> RMSE AMO. Ref: ERSST</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b="15178"/>
          <a:stretch>
            <a:fillRect/>
          </a:stretch>
        </p:blipFill>
        <p:spPr bwMode="auto">
          <a:xfrm>
            <a:off x="4610100" y="836712"/>
            <a:ext cx="4352925" cy="2468562"/>
          </a:xfrm>
          <a:prstGeom prst="rect">
            <a:avLst/>
          </a:prstGeom>
          <a:noFill/>
          <a:ln>
            <a:noFill/>
          </a:ln>
          <a:effectLst/>
          <a:extLst>
            <a:ext uri="{909E8E84-426E-40DD-AFC4-6F175D3DCCD1}">
              <a14:hiddenFill xmlns:a14="http://schemas.microsoft.com/office/drawing/2010/main">
                <a:blipFill dpi="0" rotWithShape="0">
                  <a:blip/>
                  <a:srcRect b="1517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69" y="3212976"/>
            <a:ext cx="4383088" cy="304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171082"/>
            <a:ext cx="4391025" cy="303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9"/>
          <p:cNvSpPr>
            <a:spLocks noChangeArrowheads="1"/>
          </p:cNvSpPr>
          <p:nvPr/>
        </p:nvSpPr>
        <p:spPr bwMode="auto">
          <a:xfrm>
            <a:off x="7845425" y="5833320"/>
            <a:ext cx="3063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2" name="Text Box 4"/>
          <p:cNvSpPr txBox="1">
            <a:spLocks noChangeArrowheads="1"/>
          </p:cNvSpPr>
          <p:nvPr/>
        </p:nvSpPr>
        <p:spPr bwMode="auto">
          <a:xfrm>
            <a:off x="5291137" y="1082774"/>
            <a:ext cx="349408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1pPr>
            <a:lvl2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2pPr>
            <a:lvl3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3pPr>
            <a:lvl4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4pPr>
            <a:lvl5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9pPr>
          </a:lstStyle>
          <a:p>
            <a:pPr algn="ctr" eaLnBrk="1">
              <a:buClrTx/>
              <a:buFontTx/>
              <a:buNone/>
            </a:pPr>
            <a:r>
              <a:rPr lang="en-US" altLang="en-US">
                <a:solidFill>
                  <a:srgbClr val="000000"/>
                </a:solidFill>
                <a:ea typeface="MS PGothic" pitchFamily="34" charset="-128"/>
              </a:rPr>
              <a:t> RMSE PDO. Ref: ERSST</a:t>
            </a:r>
          </a:p>
        </p:txBody>
      </p:sp>
      <p:sp>
        <p:nvSpPr>
          <p:cNvPr id="13" name="Text Box 4"/>
          <p:cNvSpPr txBox="1">
            <a:spLocks noChangeArrowheads="1"/>
          </p:cNvSpPr>
          <p:nvPr/>
        </p:nvSpPr>
        <p:spPr bwMode="auto">
          <a:xfrm>
            <a:off x="821432" y="3527301"/>
            <a:ext cx="34925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1pPr>
            <a:lvl2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2pPr>
            <a:lvl3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3pPr>
            <a:lvl4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4pPr>
            <a:lvl5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9pPr>
          </a:lstStyle>
          <a:p>
            <a:pPr algn="ctr" eaLnBrk="1">
              <a:buClrTx/>
              <a:buFontTx/>
              <a:buNone/>
            </a:pPr>
            <a:r>
              <a:rPr lang="en-US" altLang="en-US">
                <a:solidFill>
                  <a:srgbClr val="000000"/>
                </a:solidFill>
                <a:ea typeface="MS PGothic" pitchFamily="34" charset="-128"/>
              </a:rPr>
              <a:t> RMSE sea ice area. Ref: Guemas et al (2014)</a:t>
            </a:r>
          </a:p>
        </p:txBody>
      </p:sp>
      <p:sp>
        <p:nvSpPr>
          <p:cNvPr id="14" name="Text Box 4"/>
          <p:cNvSpPr txBox="1">
            <a:spLocks noChangeArrowheads="1"/>
          </p:cNvSpPr>
          <p:nvPr/>
        </p:nvSpPr>
        <p:spPr bwMode="auto">
          <a:xfrm>
            <a:off x="5183187" y="3520332"/>
            <a:ext cx="34925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1pPr>
            <a:lvl2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2pPr>
            <a:lvl3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3pPr>
            <a:lvl4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4pPr>
            <a:lvl5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9pPr>
          </a:lstStyle>
          <a:p>
            <a:pPr algn="ctr" eaLnBrk="1">
              <a:buClrTx/>
              <a:buFontTx/>
              <a:buNone/>
            </a:pPr>
            <a:r>
              <a:rPr lang="en-US" altLang="en-US">
                <a:solidFill>
                  <a:srgbClr val="000000"/>
                </a:solidFill>
                <a:ea typeface="MS PGothic" pitchFamily="34" charset="-128"/>
              </a:rPr>
              <a:t> RMSE sea ice volume. Ref: Guemas et al (2014)</a:t>
            </a:r>
          </a:p>
        </p:txBody>
      </p:sp>
      <p:sp>
        <p:nvSpPr>
          <p:cNvPr id="15" name="TextBox 1"/>
          <p:cNvSpPr txBox="1">
            <a:spLocks noChangeArrowheads="1"/>
          </p:cNvSpPr>
          <p:nvPr/>
        </p:nvSpPr>
        <p:spPr bwMode="auto">
          <a:xfrm>
            <a:off x="2642370" y="1557485"/>
            <a:ext cx="13382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FF9900"/>
                </a:solidFill>
              </a:rPr>
              <a:t>NOINI</a:t>
            </a:r>
          </a:p>
        </p:txBody>
      </p:sp>
      <p:sp>
        <p:nvSpPr>
          <p:cNvPr id="16" name="TextBox 34"/>
          <p:cNvSpPr txBox="1">
            <a:spLocks noChangeArrowheads="1"/>
          </p:cNvSpPr>
          <p:nvPr/>
        </p:nvSpPr>
        <p:spPr bwMode="auto">
          <a:xfrm>
            <a:off x="5219700" y="2071787"/>
            <a:ext cx="133826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FF9900"/>
                </a:solidFill>
              </a:rPr>
              <a:t>NOINI</a:t>
            </a:r>
          </a:p>
        </p:txBody>
      </p:sp>
      <p:sp>
        <p:nvSpPr>
          <p:cNvPr id="17" name="TextBox 35"/>
          <p:cNvSpPr txBox="1">
            <a:spLocks noChangeArrowheads="1"/>
          </p:cNvSpPr>
          <p:nvPr/>
        </p:nvSpPr>
        <p:spPr bwMode="auto">
          <a:xfrm>
            <a:off x="2585144" y="5111626"/>
            <a:ext cx="13382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FF9900"/>
                </a:solidFill>
              </a:rPr>
              <a:t>NOINI</a:t>
            </a:r>
          </a:p>
        </p:txBody>
      </p:sp>
      <p:sp>
        <p:nvSpPr>
          <p:cNvPr id="18" name="TextBox 36"/>
          <p:cNvSpPr txBox="1">
            <a:spLocks noChangeArrowheads="1"/>
          </p:cNvSpPr>
          <p:nvPr/>
        </p:nvSpPr>
        <p:spPr bwMode="auto">
          <a:xfrm>
            <a:off x="8058150" y="5055445"/>
            <a:ext cx="133826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FF9900"/>
                </a:solidFill>
              </a:rPr>
              <a:t>NOINI</a:t>
            </a:r>
          </a:p>
        </p:txBody>
      </p:sp>
      <p:sp>
        <p:nvSpPr>
          <p:cNvPr id="19" name="TextBox 37"/>
          <p:cNvSpPr txBox="1">
            <a:spLocks noChangeArrowheads="1"/>
          </p:cNvSpPr>
          <p:nvPr/>
        </p:nvSpPr>
        <p:spPr bwMode="auto">
          <a:xfrm>
            <a:off x="1089795" y="2348060"/>
            <a:ext cx="1336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C00000"/>
                </a:solidFill>
              </a:rPr>
              <a:t>FFI</a:t>
            </a:r>
          </a:p>
        </p:txBody>
      </p:sp>
      <p:sp>
        <p:nvSpPr>
          <p:cNvPr id="20" name="TextBox 38"/>
          <p:cNvSpPr txBox="1">
            <a:spLocks noChangeArrowheads="1"/>
          </p:cNvSpPr>
          <p:nvPr/>
        </p:nvSpPr>
        <p:spPr bwMode="auto">
          <a:xfrm>
            <a:off x="8345487" y="2667099"/>
            <a:ext cx="13382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C00000"/>
                </a:solidFill>
              </a:rPr>
              <a:t>FFI</a:t>
            </a:r>
          </a:p>
        </p:txBody>
      </p:sp>
      <p:sp>
        <p:nvSpPr>
          <p:cNvPr id="21" name="TextBox 39"/>
          <p:cNvSpPr txBox="1">
            <a:spLocks noChangeArrowheads="1"/>
          </p:cNvSpPr>
          <p:nvPr/>
        </p:nvSpPr>
        <p:spPr bwMode="auto">
          <a:xfrm>
            <a:off x="3521769" y="4535363"/>
            <a:ext cx="13382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C00000"/>
                </a:solidFill>
              </a:rPr>
              <a:t>FFI</a:t>
            </a:r>
          </a:p>
        </p:txBody>
      </p:sp>
      <p:sp>
        <p:nvSpPr>
          <p:cNvPr id="22" name="TextBox 40"/>
          <p:cNvSpPr txBox="1">
            <a:spLocks noChangeArrowheads="1"/>
          </p:cNvSpPr>
          <p:nvPr/>
        </p:nvSpPr>
        <p:spPr bwMode="auto">
          <a:xfrm>
            <a:off x="5176837" y="4837957"/>
            <a:ext cx="13382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C00000"/>
                </a:solidFill>
              </a:rPr>
              <a:t>FFI</a:t>
            </a:r>
          </a:p>
        </p:txBody>
      </p:sp>
      <p:sp>
        <p:nvSpPr>
          <p:cNvPr id="23" name="TextBox 41"/>
          <p:cNvSpPr txBox="1">
            <a:spLocks noChangeArrowheads="1"/>
          </p:cNvSpPr>
          <p:nvPr/>
        </p:nvSpPr>
        <p:spPr bwMode="auto">
          <a:xfrm rot="5400000">
            <a:off x="3604395" y="2570310"/>
            <a:ext cx="13382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800080"/>
                </a:solidFill>
              </a:rPr>
              <a:t>OSI-AI</a:t>
            </a:r>
          </a:p>
        </p:txBody>
      </p:sp>
      <p:sp>
        <p:nvSpPr>
          <p:cNvPr id="24" name="TextBox 42"/>
          <p:cNvSpPr txBox="1">
            <a:spLocks noChangeArrowheads="1"/>
          </p:cNvSpPr>
          <p:nvPr/>
        </p:nvSpPr>
        <p:spPr bwMode="auto">
          <a:xfrm>
            <a:off x="6834187" y="1854299"/>
            <a:ext cx="13366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800080"/>
                </a:solidFill>
              </a:rPr>
              <a:t>OSI-AI</a:t>
            </a:r>
          </a:p>
        </p:txBody>
      </p:sp>
      <p:sp>
        <p:nvSpPr>
          <p:cNvPr id="25" name="TextBox 43"/>
          <p:cNvSpPr txBox="1">
            <a:spLocks noChangeArrowheads="1"/>
          </p:cNvSpPr>
          <p:nvPr/>
        </p:nvSpPr>
        <p:spPr bwMode="auto">
          <a:xfrm>
            <a:off x="7697787" y="4314082"/>
            <a:ext cx="13382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800080"/>
                </a:solidFill>
              </a:rPr>
              <a:t>OSI-AI</a:t>
            </a:r>
          </a:p>
        </p:txBody>
      </p:sp>
      <p:sp>
        <p:nvSpPr>
          <p:cNvPr id="26" name="TextBox 44"/>
          <p:cNvSpPr txBox="1">
            <a:spLocks noChangeArrowheads="1"/>
          </p:cNvSpPr>
          <p:nvPr/>
        </p:nvSpPr>
        <p:spPr bwMode="auto">
          <a:xfrm rot="5400000">
            <a:off x="3547170" y="5187825"/>
            <a:ext cx="13382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800080"/>
                </a:solidFill>
              </a:rPr>
              <a:t>OSI-AI</a:t>
            </a:r>
          </a:p>
        </p:txBody>
      </p:sp>
      <p:sp>
        <p:nvSpPr>
          <p:cNvPr id="27" name="TextBox 26"/>
          <p:cNvSpPr txBox="1"/>
          <p:nvPr/>
        </p:nvSpPr>
        <p:spPr>
          <a:xfrm>
            <a:off x="1994670" y="2781448"/>
            <a:ext cx="2232025" cy="360362"/>
          </a:xfrm>
          <a:prstGeom prst="rect">
            <a:avLst/>
          </a:prstGeom>
          <a:noFill/>
        </p:spPr>
        <p:txBody>
          <a:bodyPr>
            <a:spAutoFit/>
          </a:bodyPr>
          <a:lstStyle/>
          <a:p>
            <a:pPr>
              <a:defRPr/>
            </a:pPr>
            <a:r>
              <a:rPr lang="en-US" dirty="0">
                <a:solidFill>
                  <a:schemeClr val="accent1">
                    <a:lumMod val="50000"/>
                  </a:schemeClr>
                </a:solidFill>
              </a:rPr>
              <a:t>rho-OSI-</a:t>
            </a:r>
            <a:r>
              <a:rPr lang="en-US" dirty="0" err="1">
                <a:solidFill>
                  <a:schemeClr val="accent1">
                    <a:lumMod val="50000"/>
                  </a:schemeClr>
                </a:solidFill>
              </a:rPr>
              <a:t>wAI</a:t>
            </a:r>
            <a:endParaRPr lang="en-US" dirty="0">
              <a:solidFill>
                <a:schemeClr val="accent1">
                  <a:lumMod val="50000"/>
                </a:schemeClr>
              </a:solidFill>
            </a:endParaRPr>
          </a:p>
        </p:txBody>
      </p:sp>
      <p:sp>
        <p:nvSpPr>
          <p:cNvPr id="28" name="TextBox 27"/>
          <p:cNvSpPr txBox="1"/>
          <p:nvPr/>
        </p:nvSpPr>
        <p:spPr>
          <a:xfrm>
            <a:off x="1434207" y="5398963"/>
            <a:ext cx="2232025" cy="360363"/>
          </a:xfrm>
          <a:prstGeom prst="rect">
            <a:avLst/>
          </a:prstGeom>
          <a:noFill/>
        </p:spPr>
        <p:txBody>
          <a:bodyPr>
            <a:spAutoFit/>
          </a:bodyPr>
          <a:lstStyle/>
          <a:p>
            <a:pPr>
              <a:defRPr/>
            </a:pPr>
            <a:r>
              <a:rPr lang="en-US" dirty="0">
                <a:solidFill>
                  <a:schemeClr val="accent1">
                    <a:lumMod val="50000"/>
                  </a:schemeClr>
                </a:solidFill>
              </a:rPr>
              <a:t>rho-OSI-</a:t>
            </a:r>
            <a:r>
              <a:rPr lang="en-US" dirty="0" err="1">
                <a:solidFill>
                  <a:schemeClr val="accent1">
                    <a:lumMod val="50000"/>
                  </a:schemeClr>
                </a:solidFill>
              </a:rPr>
              <a:t>wAI</a:t>
            </a:r>
            <a:endParaRPr lang="en-US" dirty="0">
              <a:solidFill>
                <a:schemeClr val="accent1">
                  <a:lumMod val="50000"/>
                </a:schemeClr>
              </a:solidFill>
            </a:endParaRPr>
          </a:p>
        </p:txBody>
      </p:sp>
      <p:sp>
        <p:nvSpPr>
          <p:cNvPr id="29" name="TextBox 28"/>
          <p:cNvSpPr txBox="1"/>
          <p:nvPr/>
        </p:nvSpPr>
        <p:spPr>
          <a:xfrm>
            <a:off x="6083300" y="5341195"/>
            <a:ext cx="2232025" cy="361950"/>
          </a:xfrm>
          <a:prstGeom prst="rect">
            <a:avLst/>
          </a:prstGeom>
          <a:noFill/>
        </p:spPr>
        <p:txBody>
          <a:bodyPr>
            <a:spAutoFit/>
          </a:bodyPr>
          <a:lstStyle/>
          <a:p>
            <a:pPr>
              <a:defRPr/>
            </a:pPr>
            <a:r>
              <a:rPr lang="en-US" dirty="0">
                <a:solidFill>
                  <a:schemeClr val="accent1">
                    <a:lumMod val="50000"/>
                  </a:schemeClr>
                </a:solidFill>
              </a:rPr>
              <a:t>rho-OSI-</a:t>
            </a:r>
            <a:r>
              <a:rPr lang="en-US" dirty="0" err="1">
                <a:solidFill>
                  <a:schemeClr val="accent1">
                    <a:lumMod val="50000"/>
                  </a:schemeClr>
                </a:solidFill>
              </a:rPr>
              <a:t>wAI</a:t>
            </a:r>
            <a:endParaRPr lang="en-US" dirty="0">
              <a:solidFill>
                <a:schemeClr val="accent1">
                  <a:lumMod val="50000"/>
                </a:schemeClr>
              </a:solidFill>
            </a:endParaRPr>
          </a:p>
        </p:txBody>
      </p:sp>
      <p:sp>
        <p:nvSpPr>
          <p:cNvPr id="30" name="TextBox 29"/>
          <p:cNvSpPr txBox="1"/>
          <p:nvPr/>
        </p:nvSpPr>
        <p:spPr>
          <a:xfrm>
            <a:off x="5938837" y="2811562"/>
            <a:ext cx="2232025" cy="360362"/>
          </a:xfrm>
          <a:prstGeom prst="rect">
            <a:avLst/>
          </a:prstGeom>
          <a:noFill/>
        </p:spPr>
        <p:txBody>
          <a:bodyPr>
            <a:spAutoFit/>
          </a:bodyPr>
          <a:lstStyle/>
          <a:p>
            <a:pPr>
              <a:defRPr/>
            </a:pPr>
            <a:r>
              <a:rPr lang="en-US" dirty="0">
                <a:solidFill>
                  <a:schemeClr val="accent1">
                    <a:lumMod val="50000"/>
                  </a:schemeClr>
                </a:solidFill>
              </a:rPr>
              <a:t>rho-OSI-</a:t>
            </a:r>
            <a:r>
              <a:rPr lang="en-US" dirty="0" err="1">
                <a:solidFill>
                  <a:schemeClr val="accent1">
                    <a:lumMod val="50000"/>
                  </a:schemeClr>
                </a:solidFill>
              </a:rPr>
              <a:t>wAI</a:t>
            </a:r>
            <a:endParaRPr lang="en-US" dirty="0">
              <a:solidFill>
                <a:schemeClr val="accent1">
                  <a:lumMod val="50000"/>
                </a:schemeClr>
              </a:solidFill>
            </a:endParaRPr>
          </a:p>
        </p:txBody>
      </p:sp>
      <p:sp>
        <p:nvSpPr>
          <p:cNvPr id="31"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Volpi</a:t>
            </a:r>
            <a:r>
              <a:rPr lang="en-US" altLang="en-US" i="1" dirty="0" smtClean="0">
                <a:solidFill>
                  <a:srgbClr val="000308"/>
                </a:solidFill>
              </a:rPr>
              <a:t> et al (2015) Climate Dynamics</a:t>
            </a:r>
            <a:endParaRPr lang="en-US" altLang="en-US" b="0" i="1" dirty="0">
              <a:solidFill>
                <a:srgbClr val="000308"/>
              </a:solidFill>
            </a:endParaRPr>
          </a:p>
        </p:txBody>
      </p:sp>
    </p:spTree>
    <p:extLst>
      <p:ext uri="{BB962C8B-B14F-4D97-AF65-F5344CB8AC3E}">
        <p14:creationId xmlns:p14="http://schemas.microsoft.com/office/powerpoint/2010/main" val="12604223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Anomaly versus full-field </a:t>
            </a:r>
            <a:r>
              <a:rPr lang="en-US" dirty="0" err="1" smtClean="0"/>
              <a:t>initialisation</a:t>
            </a:r>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4533" t="17532" r="220" b="5627"/>
          <a:stretch>
            <a:fillRect/>
          </a:stretch>
        </p:blipFill>
        <p:spPr bwMode="auto">
          <a:xfrm>
            <a:off x="107504" y="2386807"/>
            <a:ext cx="8928100" cy="3145798"/>
          </a:xfrm>
          <a:prstGeom prst="rect">
            <a:avLst/>
          </a:prstGeom>
          <a:noFill/>
          <a:ln>
            <a:noFill/>
          </a:ln>
          <a:effectLst/>
          <a:extLst>
            <a:ext uri="{909E8E84-426E-40DD-AFC4-6F175D3DCCD1}">
              <a14:hiddenFill xmlns:a14="http://schemas.microsoft.com/office/drawing/2010/main">
                <a:blipFill dpi="0" rotWithShape="0">
                  <a:blip/>
                  <a:srcRect l="4533" t="17532" r="220" b="562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2"/>
          <p:cNvSpPr txBox="1">
            <a:spLocks noChangeArrowheads="1"/>
          </p:cNvSpPr>
          <p:nvPr/>
        </p:nvSpPr>
        <p:spPr bwMode="auto">
          <a:xfrm>
            <a:off x="1043608" y="1249596"/>
            <a:ext cx="73811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800" dirty="0">
                <a:solidFill>
                  <a:srgbClr val="000308"/>
                </a:solidFill>
              </a:rPr>
              <a:t>Experiment with  the minimum SST RMSE</a:t>
            </a:r>
          </a:p>
        </p:txBody>
      </p:sp>
      <p:sp>
        <p:nvSpPr>
          <p:cNvPr id="7" name="TextBox 4"/>
          <p:cNvSpPr txBox="1">
            <a:spLocks noChangeArrowheads="1"/>
          </p:cNvSpPr>
          <p:nvPr/>
        </p:nvSpPr>
        <p:spPr bwMode="auto">
          <a:xfrm>
            <a:off x="863600" y="2005806"/>
            <a:ext cx="3482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400" dirty="0">
                <a:solidFill>
                  <a:srgbClr val="000308"/>
                </a:solidFill>
              </a:rPr>
              <a:t>Forecast year 1</a:t>
            </a:r>
          </a:p>
        </p:txBody>
      </p:sp>
      <p:sp>
        <p:nvSpPr>
          <p:cNvPr id="8" name="TextBox 49"/>
          <p:cNvSpPr txBox="1">
            <a:spLocks noChangeArrowheads="1"/>
          </p:cNvSpPr>
          <p:nvPr/>
        </p:nvSpPr>
        <p:spPr bwMode="auto">
          <a:xfrm>
            <a:off x="5616575" y="2005806"/>
            <a:ext cx="3482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400" dirty="0">
                <a:solidFill>
                  <a:srgbClr val="000308"/>
                </a:solidFill>
              </a:rPr>
              <a:t>Forecast years 2-5</a:t>
            </a:r>
          </a:p>
        </p:txBody>
      </p:sp>
      <p:sp>
        <p:nvSpPr>
          <p:cNvPr id="9"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Volpi</a:t>
            </a:r>
            <a:r>
              <a:rPr lang="en-US" altLang="en-US" i="1" dirty="0" smtClean="0">
                <a:solidFill>
                  <a:srgbClr val="000308"/>
                </a:solidFill>
              </a:rPr>
              <a:t> et al (2015) Climate Dynamics</a:t>
            </a:r>
            <a:endParaRPr lang="en-US" altLang="en-US" b="0" i="1" dirty="0">
              <a:solidFill>
                <a:srgbClr val="000308"/>
              </a:solidFill>
            </a:endParaRPr>
          </a:p>
        </p:txBody>
      </p:sp>
    </p:spTree>
    <p:extLst>
      <p:ext uri="{BB962C8B-B14F-4D97-AF65-F5344CB8AC3E}">
        <p14:creationId xmlns:p14="http://schemas.microsoft.com/office/powerpoint/2010/main" val="1280314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system predictability</a:t>
            </a:r>
            <a:endParaRPr lang="en-US" dirty="0"/>
          </a:p>
        </p:txBody>
      </p:sp>
      <p:sp>
        <p:nvSpPr>
          <p:cNvPr id="5" name="TextBox 2"/>
          <p:cNvSpPr txBox="1">
            <a:spLocks noChangeArrowheads="1"/>
          </p:cNvSpPr>
          <p:nvPr/>
        </p:nvSpPr>
        <p:spPr bwMode="auto">
          <a:xfrm>
            <a:off x="107504" y="1578768"/>
            <a:ext cx="89644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a:defRPr b="1">
                <a:solidFill>
                  <a:schemeClr val="bg1"/>
                </a:solidFill>
                <a:latin typeface="Arial" pitchFamily="34" charset="0"/>
              </a:defRPr>
            </a:lvl1pPr>
            <a:lvl2pPr eaLnBrk="0">
              <a:defRPr b="1">
                <a:solidFill>
                  <a:schemeClr val="bg1"/>
                </a:solidFill>
                <a:latin typeface="Arial" pitchFamily="34" charset="0"/>
              </a:defRPr>
            </a:lvl2pPr>
            <a:lvl3pPr eaLnBrk="0">
              <a:defRPr b="1">
                <a:solidFill>
                  <a:schemeClr val="bg1"/>
                </a:solidFill>
                <a:latin typeface="Arial" pitchFamily="34" charset="0"/>
              </a:defRPr>
            </a:lvl3pPr>
            <a:lvl4pPr eaLnBrk="0">
              <a:defRPr b="1">
                <a:solidFill>
                  <a:schemeClr val="bg1"/>
                </a:solidFill>
                <a:latin typeface="Arial" pitchFamily="34" charset="0"/>
              </a:defRPr>
            </a:lvl4pPr>
            <a:lvl5pPr eaLnBrk="0">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defRPr b="1">
                <a:solidFill>
                  <a:schemeClr val="bg1"/>
                </a:solidFill>
                <a:latin typeface="Arial" pitchFamily="34" charset="0"/>
              </a:defRPr>
            </a:lvl9pPr>
          </a:lstStyle>
          <a:p>
            <a:pPr eaLnBrk="1">
              <a:buFont typeface="Wingdings" pitchFamily="2" charset="2"/>
              <a:buChar char="Ø"/>
            </a:pPr>
            <a:r>
              <a:rPr lang="en-US" altLang="en-US" sz="3200" b="0" dirty="0">
                <a:solidFill>
                  <a:srgbClr val="000308"/>
                </a:solidFill>
              </a:rPr>
              <a:t>  Memory on </a:t>
            </a:r>
            <a:r>
              <a:rPr lang="en-US" altLang="en-US" sz="3200" b="0" dirty="0" err="1">
                <a:solidFill>
                  <a:srgbClr val="000308"/>
                </a:solidFill>
              </a:rPr>
              <a:t>interannual</a:t>
            </a:r>
            <a:r>
              <a:rPr lang="en-US" altLang="en-US" sz="3200" b="0" dirty="0">
                <a:solidFill>
                  <a:srgbClr val="000308"/>
                </a:solidFill>
              </a:rPr>
              <a:t> to centennial timescales in the </a:t>
            </a:r>
            <a:r>
              <a:rPr lang="en-US" altLang="en-US" sz="3200" dirty="0">
                <a:solidFill>
                  <a:srgbClr val="000308"/>
                </a:solidFill>
              </a:rPr>
              <a:t>ocean</a:t>
            </a:r>
          </a:p>
          <a:p>
            <a:pPr eaLnBrk="1">
              <a:buFont typeface="Wingdings" pitchFamily="2" charset="2"/>
              <a:buChar char="Ø"/>
            </a:pPr>
            <a:endParaRPr lang="en-US" altLang="en-US" sz="3200" b="0" dirty="0">
              <a:solidFill>
                <a:srgbClr val="000308"/>
              </a:solidFill>
            </a:endParaRPr>
          </a:p>
          <a:p>
            <a:pPr eaLnBrk="1">
              <a:buFont typeface="Wingdings" pitchFamily="2" charset="2"/>
              <a:buChar char="Ø"/>
            </a:pPr>
            <a:r>
              <a:rPr lang="en-US" altLang="en-US" sz="3200" b="0" dirty="0">
                <a:solidFill>
                  <a:srgbClr val="000308"/>
                </a:solidFill>
              </a:rPr>
              <a:t>  Memory on seasonal to </a:t>
            </a:r>
            <a:r>
              <a:rPr lang="en-US" altLang="en-US" sz="3200" b="0" dirty="0" err="1">
                <a:solidFill>
                  <a:srgbClr val="000308"/>
                </a:solidFill>
              </a:rPr>
              <a:t>interannual</a:t>
            </a:r>
            <a:r>
              <a:rPr lang="en-US" altLang="en-US" sz="3200" b="0" dirty="0">
                <a:solidFill>
                  <a:srgbClr val="000308"/>
                </a:solidFill>
              </a:rPr>
              <a:t> timescales in the </a:t>
            </a:r>
            <a:r>
              <a:rPr lang="en-US" altLang="en-US" sz="3200" dirty="0">
                <a:solidFill>
                  <a:srgbClr val="000308"/>
                </a:solidFill>
              </a:rPr>
              <a:t>sea ice </a:t>
            </a:r>
            <a:r>
              <a:rPr lang="en-US" altLang="en-US" sz="3200" b="0" dirty="0">
                <a:solidFill>
                  <a:srgbClr val="000308"/>
                </a:solidFill>
              </a:rPr>
              <a:t>and</a:t>
            </a:r>
            <a:r>
              <a:rPr lang="en-US" altLang="en-US" sz="3200" dirty="0">
                <a:solidFill>
                  <a:srgbClr val="000308"/>
                </a:solidFill>
              </a:rPr>
              <a:t> land surface</a:t>
            </a:r>
          </a:p>
          <a:p>
            <a:pPr eaLnBrk="1">
              <a:buFont typeface="Wingdings" pitchFamily="2" charset="2"/>
              <a:buChar char="Ø"/>
            </a:pPr>
            <a:endParaRPr lang="en-US" altLang="en-US" sz="3200" b="0" dirty="0">
              <a:solidFill>
                <a:srgbClr val="000308"/>
              </a:solidFill>
            </a:endParaRPr>
          </a:p>
          <a:p>
            <a:pPr eaLnBrk="1">
              <a:buFont typeface="Wingdings" pitchFamily="2" charset="2"/>
              <a:buChar char="Ø"/>
            </a:pPr>
            <a:r>
              <a:rPr lang="en-US" altLang="en-US" sz="3200" b="0" dirty="0">
                <a:solidFill>
                  <a:srgbClr val="000308"/>
                </a:solidFill>
              </a:rPr>
              <a:t>  External </a:t>
            </a:r>
            <a:r>
              <a:rPr lang="en-US" altLang="en-US" sz="3200" b="0" dirty="0" err="1">
                <a:solidFill>
                  <a:srgbClr val="000308"/>
                </a:solidFill>
              </a:rPr>
              <a:t>radiative</a:t>
            </a:r>
            <a:r>
              <a:rPr lang="en-US" altLang="en-US" sz="3200" b="0" dirty="0">
                <a:solidFill>
                  <a:srgbClr val="000308"/>
                </a:solidFill>
              </a:rPr>
              <a:t> </a:t>
            </a:r>
            <a:r>
              <a:rPr lang="en-US" altLang="en-US" sz="3200" b="0" dirty="0" err="1">
                <a:solidFill>
                  <a:srgbClr val="000308"/>
                </a:solidFill>
              </a:rPr>
              <a:t>forcings</a:t>
            </a:r>
            <a:r>
              <a:rPr lang="en-US" altLang="en-US" sz="3200" b="0" dirty="0">
                <a:solidFill>
                  <a:srgbClr val="000308"/>
                </a:solidFill>
              </a:rPr>
              <a:t> (solar activity, greenhouse gases, aerosols)</a:t>
            </a:r>
          </a:p>
        </p:txBody>
      </p:sp>
    </p:spTree>
    <p:extLst>
      <p:ext uri="{BB962C8B-B14F-4D97-AF65-F5344CB8AC3E}">
        <p14:creationId xmlns:p14="http://schemas.microsoft.com/office/powerpoint/2010/main" val="14449925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Ensemble generation : Stochastic perturbations</a:t>
            </a:r>
            <a:endParaRPr lang="en-US" dirty="0"/>
          </a:p>
        </p:txBody>
      </p:sp>
      <p:sp>
        <p:nvSpPr>
          <p:cNvPr id="5" name="Rectangle 1"/>
          <p:cNvSpPr txBox="1">
            <a:spLocks noChangeArrowheads="1"/>
          </p:cNvSpPr>
          <p:nvPr/>
        </p:nvSpPr>
        <p:spPr>
          <a:xfrm>
            <a:off x="47625" y="863600"/>
            <a:ext cx="9096375" cy="1269256"/>
          </a:xfrm>
          <a:prstGeom prst="rect">
            <a:avLst/>
          </a:prstGeom>
          <a:ln/>
        </p:spPr>
        <p:txBody>
          <a:bodyPr vert="horz" lIns="90360" tIns="44280" rIns="90360" bIns="44280" rtlCol="0" anchor="t">
            <a:noAutofit/>
          </a:bodyPr>
          <a:lstStyle>
            <a:lvl1pPr algn="l" defTabSz="914400" rtl="0" eaLnBrk="1" latinLnBrk="0" hangingPunct="1">
              <a:lnSpc>
                <a:spcPts val="3000"/>
              </a:lnSpc>
              <a:spcBef>
                <a:spcPct val="0"/>
              </a:spcBef>
              <a:buNone/>
              <a:defRPr sz="2700" kern="1200">
                <a:solidFill>
                  <a:schemeClr val="bg1"/>
                </a:solidFill>
                <a:latin typeface="+mj-lt"/>
                <a:ea typeface="+mj-ea"/>
                <a:cs typeface="+mj-cs"/>
              </a:defRPr>
            </a:lvl1pPr>
          </a:lstStyle>
          <a:p>
            <a:pPr algn="just">
              <a:lnSpc>
                <a:spcPct val="100000"/>
              </a:lnSpc>
              <a:buSzPct val="45000"/>
              <a:tabLst>
                <a:tab pos="536575" algn="l"/>
                <a:tab pos="1450975" algn="l"/>
                <a:tab pos="2365375" algn="l"/>
                <a:tab pos="3279775" algn="l"/>
                <a:tab pos="4194175" algn="l"/>
                <a:tab pos="5108575" algn="l"/>
                <a:tab pos="6022975" algn="l"/>
                <a:tab pos="6937375" algn="l"/>
                <a:tab pos="7851775" algn="l"/>
                <a:tab pos="8766175" algn="l"/>
                <a:tab pos="9680575" algn="l"/>
              </a:tabLst>
            </a:pPr>
            <a:r>
              <a:rPr lang="en-GB" altLang="en-US" sz="1800" dirty="0" smtClean="0">
                <a:solidFill>
                  <a:srgbClr val="000000"/>
                </a:solidFill>
              </a:rPr>
              <a:t>DJF one-month lead time bias for the 10-metre </a:t>
            </a:r>
            <a:r>
              <a:rPr lang="en-GB" altLang="en-US" sz="1800" dirty="0" err="1" smtClean="0">
                <a:solidFill>
                  <a:srgbClr val="000000"/>
                </a:solidFill>
              </a:rPr>
              <a:t>zonal</a:t>
            </a:r>
            <a:r>
              <a:rPr lang="en-GB" altLang="en-US" sz="1800" dirty="0" smtClean="0">
                <a:solidFill>
                  <a:srgbClr val="000000"/>
                </a:solidFill>
              </a:rPr>
              <a:t> wind (m/s) from EC-Earth3 T255/ORCA1 </a:t>
            </a:r>
            <a:r>
              <a:rPr lang="en-GB" altLang="en-US" sz="1800" dirty="0" err="1" smtClean="0">
                <a:solidFill>
                  <a:srgbClr val="000000"/>
                </a:solidFill>
              </a:rPr>
              <a:t>hindcasts</a:t>
            </a:r>
            <a:r>
              <a:rPr lang="en-GB" altLang="en-US" sz="1800" dirty="0" smtClean="0">
                <a:solidFill>
                  <a:srgbClr val="000000"/>
                </a:solidFill>
              </a:rPr>
              <a:t> over 1993-2009 (10-member ensembles) with the standard forecast system and with SPPT. (blue = reduction in bias). </a:t>
            </a:r>
            <a:endParaRPr lang="en-GB" altLang="en-US" sz="1800" dirty="0">
              <a:solidFill>
                <a:srgbClr val="000000"/>
              </a:solidFill>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13" y="2564904"/>
            <a:ext cx="4357236" cy="32430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812" y="2544385"/>
            <a:ext cx="4384805" cy="32635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6"/>
          <p:cNvSpPr txBox="1">
            <a:spLocks noChangeArrowheads="1"/>
          </p:cNvSpPr>
          <p:nvPr/>
        </p:nvSpPr>
        <p:spPr bwMode="auto">
          <a:xfrm>
            <a:off x="467544" y="2204864"/>
            <a:ext cx="4358217" cy="379413"/>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lnSpc>
                <a:spcPct val="104000"/>
              </a:lnSpc>
              <a:spcBef>
                <a:spcPts val="1125"/>
              </a:spcBef>
              <a:buClrTx/>
              <a:buFontTx/>
              <a:buNone/>
            </a:pPr>
            <a:r>
              <a:rPr lang="en-GB" altLang="en-US" sz="1800" b="0" i="0" dirty="0"/>
              <a:t>Control</a:t>
            </a:r>
          </a:p>
        </p:txBody>
      </p:sp>
      <p:sp>
        <p:nvSpPr>
          <p:cNvPr id="10" name="Text Box 7"/>
          <p:cNvSpPr txBox="1">
            <a:spLocks noChangeArrowheads="1"/>
          </p:cNvSpPr>
          <p:nvPr/>
        </p:nvSpPr>
        <p:spPr bwMode="auto">
          <a:xfrm>
            <a:off x="4788024" y="2185492"/>
            <a:ext cx="4358217" cy="37941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lnSpc>
                <a:spcPct val="104000"/>
              </a:lnSpc>
              <a:spcBef>
                <a:spcPts val="1125"/>
              </a:spcBef>
              <a:buClrTx/>
              <a:buFontTx/>
              <a:buNone/>
            </a:pPr>
            <a:r>
              <a:rPr lang="en-GB" altLang="en-US" sz="1800" b="0" i="0" dirty="0"/>
              <a:t>|SPPT|-|Control|</a:t>
            </a:r>
          </a:p>
        </p:txBody>
      </p:sp>
      <p:sp>
        <p:nvSpPr>
          <p:cNvPr id="11"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Lauriane</a:t>
            </a:r>
            <a:r>
              <a:rPr lang="en-US" altLang="en-US" i="1" dirty="0" smtClean="0">
                <a:solidFill>
                  <a:srgbClr val="000308"/>
                </a:solidFill>
              </a:rPr>
              <a:t> </a:t>
            </a:r>
            <a:r>
              <a:rPr lang="en-US" altLang="en-US" i="1" dirty="0" err="1" smtClean="0">
                <a:solidFill>
                  <a:srgbClr val="000308"/>
                </a:solidFill>
              </a:rPr>
              <a:t>Batté</a:t>
            </a:r>
            <a:endParaRPr lang="en-US" altLang="en-US" b="0" i="1" dirty="0">
              <a:solidFill>
                <a:srgbClr val="000308"/>
              </a:solidFill>
            </a:endParaRPr>
          </a:p>
        </p:txBody>
      </p:sp>
    </p:spTree>
    <p:extLst>
      <p:ext uri="{BB962C8B-B14F-4D97-AF65-F5344CB8AC3E}">
        <p14:creationId xmlns:p14="http://schemas.microsoft.com/office/powerpoint/2010/main" val="723850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of initialization : CMIP5 decadal predictions</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r="32132" b="70432"/>
          <a:stretch>
            <a:fillRect/>
          </a:stretch>
        </p:blipFill>
        <p:spPr bwMode="auto">
          <a:xfrm>
            <a:off x="35496" y="1988840"/>
            <a:ext cx="9051925" cy="3619783"/>
          </a:xfrm>
          <a:prstGeom prst="rect">
            <a:avLst/>
          </a:prstGeom>
          <a:noFill/>
          <a:ln>
            <a:noFill/>
          </a:ln>
          <a:effectLst/>
          <a:extLst>
            <a:ext uri="{909E8E84-426E-40DD-AFC4-6F175D3DCCD1}">
              <a14:hiddenFill xmlns:a14="http://schemas.microsoft.com/office/drawing/2010/main">
                <a:blipFill dpi="0" rotWithShape="0">
                  <a:blip/>
                  <a:srcRect r="32132" b="7043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1835696" y="2852936"/>
            <a:ext cx="1844429"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250"/>
              </a:spcBef>
              <a:buClrTx/>
              <a:buFontTx/>
              <a:buNone/>
            </a:pPr>
            <a:r>
              <a:rPr lang="en-GB" altLang="en-US" sz="2000" dirty="0">
                <a:solidFill>
                  <a:srgbClr val="A50021"/>
                </a:solidFill>
              </a:rPr>
              <a:t>Predictions</a:t>
            </a:r>
          </a:p>
        </p:txBody>
      </p:sp>
      <p:sp>
        <p:nvSpPr>
          <p:cNvPr id="7" name="Line 4"/>
          <p:cNvSpPr>
            <a:spLocks noChangeShapeType="1"/>
          </p:cNvSpPr>
          <p:nvPr/>
        </p:nvSpPr>
        <p:spPr bwMode="auto">
          <a:xfrm flipH="1">
            <a:off x="2339752" y="3255227"/>
            <a:ext cx="163244" cy="992975"/>
          </a:xfrm>
          <a:prstGeom prst="line">
            <a:avLst/>
          </a:prstGeom>
          <a:noFill/>
          <a:ln w="28440">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ext Box 5"/>
          <p:cNvSpPr txBox="1">
            <a:spLocks noChangeArrowheads="1"/>
          </p:cNvSpPr>
          <p:nvPr/>
        </p:nvSpPr>
        <p:spPr bwMode="auto">
          <a:xfrm>
            <a:off x="6255963" y="2790941"/>
            <a:ext cx="1844429"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250"/>
              </a:spcBef>
              <a:buClrTx/>
              <a:buFontTx/>
              <a:buNone/>
            </a:pPr>
            <a:r>
              <a:rPr lang="en-GB" altLang="en-US" sz="2000" dirty="0">
                <a:solidFill>
                  <a:srgbClr val="A50021"/>
                </a:solidFill>
              </a:rPr>
              <a:t>Historical simulations</a:t>
            </a:r>
          </a:p>
        </p:txBody>
      </p:sp>
      <p:sp>
        <p:nvSpPr>
          <p:cNvPr id="9" name="Line 6"/>
          <p:cNvSpPr>
            <a:spLocks noChangeShapeType="1"/>
          </p:cNvSpPr>
          <p:nvPr/>
        </p:nvSpPr>
        <p:spPr bwMode="auto">
          <a:xfrm flipH="1">
            <a:off x="6588224" y="3501008"/>
            <a:ext cx="589954" cy="297723"/>
          </a:xfrm>
          <a:prstGeom prst="line">
            <a:avLst/>
          </a:prstGeom>
          <a:noFill/>
          <a:ln w="28440">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Text Box 7"/>
          <p:cNvSpPr txBox="1">
            <a:spLocks noChangeArrowheads="1"/>
          </p:cNvSpPr>
          <p:nvPr/>
        </p:nvSpPr>
        <p:spPr bwMode="auto">
          <a:xfrm>
            <a:off x="2416104" y="4437112"/>
            <a:ext cx="2515936"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250"/>
              </a:spcBef>
              <a:buClrTx/>
              <a:buFontTx/>
              <a:buNone/>
            </a:pPr>
            <a:r>
              <a:rPr lang="en-GB" altLang="en-US" sz="2000" dirty="0"/>
              <a:t>Observations</a:t>
            </a:r>
          </a:p>
        </p:txBody>
      </p:sp>
      <p:sp>
        <p:nvSpPr>
          <p:cNvPr id="11" name="Line 8"/>
          <p:cNvSpPr>
            <a:spLocks noChangeShapeType="1"/>
          </p:cNvSpPr>
          <p:nvPr/>
        </p:nvSpPr>
        <p:spPr bwMode="auto">
          <a:xfrm flipV="1">
            <a:off x="3851920" y="4005063"/>
            <a:ext cx="284537" cy="479877"/>
          </a:xfrm>
          <a:prstGeom prst="line">
            <a:avLst/>
          </a:prstGeom>
          <a:noFill/>
          <a:ln w="284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Text Box 9"/>
          <p:cNvSpPr txBox="1">
            <a:spLocks noChangeArrowheads="1"/>
          </p:cNvSpPr>
          <p:nvPr/>
        </p:nvSpPr>
        <p:spPr bwMode="auto">
          <a:xfrm>
            <a:off x="5196151" y="1916832"/>
            <a:ext cx="3480305" cy="71006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2000" b="0" i="0" dirty="0"/>
              <a:t>Atlantic </a:t>
            </a:r>
            <a:r>
              <a:rPr lang="en-GB" altLang="en-US" sz="2000" b="0" i="0" dirty="0" err="1"/>
              <a:t>multidecadal</a:t>
            </a:r>
            <a:r>
              <a:rPr lang="en-GB" altLang="en-US" sz="2000" b="0" i="0" dirty="0"/>
              <a:t> variability (</a:t>
            </a:r>
            <a:r>
              <a:rPr lang="en-GB" altLang="en-US" sz="2000" b="0" i="0" dirty="0" smtClean="0"/>
              <a:t>AMV)</a:t>
            </a:r>
            <a:endParaRPr lang="en-GB" altLang="en-US" dirty="0"/>
          </a:p>
        </p:txBody>
      </p:sp>
      <p:sp>
        <p:nvSpPr>
          <p:cNvPr id="13" name="Text Box 10"/>
          <p:cNvSpPr txBox="1">
            <a:spLocks noChangeArrowheads="1"/>
          </p:cNvSpPr>
          <p:nvPr/>
        </p:nvSpPr>
        <p:spPr bwMode="auto">
          <a:xfrm>
            <a:off x="611560" y="1916832"/>
            <a:ext cx="3900368" cy="71006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2000" b="0" i="0" dirty="0">
                <a:latin typeface="+mj-lt"/>
              </a:rPr>
              <a:t>Global mean surface atmospheric temperature</a:t>
            </a:r>
          </a:p>
        </p:txBody>
      </p:sp>
      <p:sp>
        <p:nvSpPr>
          <p:cNvPr id="15" name="Text Box 12"/>
          <p:cNvSpPr txBox="1">
            <a:spLocks noChangeArrowheads="1"/>
          </p:cNvSpPr>
          <p:nvPr/>
        </p:nvSpPr>
        <p:spPr bwMode="auto">
          <a:xfrm>
            <a:off x="44450" y="908050"/>
            <a:ext cx="9185165"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l">
              <a:buClrTx/>
              <a:buFontTx/>
              <a:buNone/>
            </a:pPr>
            <a:r>
              <a:rPr lang="en-US" altLang="en-US" sz="1800" b="0" i="0" dirty="0">
                <a:latin typeface="+mj-lt"/>
              </a:rPr>
              <a:t>CMIP5 decadal predictions. Global-mean t2m and AMV against GHCN/ERSST3b for forecast years 2-5. </a:t>
            </a:r>
            <a:endParaRPr lang="en-US" altLang="en-US" sz="1800" b="0" i="0" dirty="0">
              <a:solidFill>
                <a:srgbClr val="00AE00"/>
              </a:solidFill>
              <a:latin typeface="+mj-lt"/>
            </a:endParaRPr>
          </a:p>
        </p:txBody>
      </p:sp>
      <p:sp>
        <p:nvSpPr>
          <p:cNvPr id="16" name="Text Box 2"/>
          <p:cNvSpPr txBox="1">
            <a:spLocks noChangeArrowheads="1"/>
          </p:cNvSpPr>
          <p:nvPr/>
        </p:nvSpPr>
        <p:spPr bwMode="auto">
          <a:xfrm>
            <a:off x="2195736" y="6509321"/>
            <a:ext cx="6568157" cy="356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760" tIns="43560" rIns="86760" bIns="435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algn="l" eaLnBrk="1">
              <a:lnSpc>
                <a:spcPct val="104000"/>
              </a:lnSpc>
              <a:spcBef>
                <a:spcPts val="1000"/>
              </a:spcBef>
              <a:buClrTx/>
              <a:buFontTx/>
              <a:buNone/>
            </a:pPr>
            <a:r>
              <a:rPr lang="en-GB" altLang="en-US" sz="1800" b="0" dirty="0" err="1">
                <a:latin typeface="+mn-lt"/>
              </a:rPr>
              <a:t>Doblas</a:t>
            </a:r>
            <a:r>
              <a:rPr lang="en-GB" altLang="en-US" sz="1800" b="0" dirty="0">
                <a:latin typeface="+mn-lt"/>
              </a:rPr>
              <a:t>-Reyes et al. (2013</a:t>
            </a:r>
            <a:r>
              <a:rPr lang="en-GB" altLang="en-US" sz="1800" b="0" dirty="0" smtClean="0">
                <a:latin typeface="+mn-lt"/>
              </a:rPr>
              <a:t>) </a:t>
            </a:r>
            <a:r>
              <a:rPr lang="en-GB" altLang="en-US" sz="1800" dirty="0" smtClean="0">
                <a:solidFill>
                  <a:srgbClr val="000308"/>
                </a:solidFill>
                <a:latin typeface="+mn-lt"/>
              </a:rPr>
              <a:t>Nature Communications</a:t>
            </a:r>
            <a:endParaRPr lang="en-GB" altLang="en-US" sz="1800" dirty="0">
              <a:solidFill>
                <a:srgbClr val="000308"/>
              </a:solidFill>
              <a:latin typeface="+mn-lt"/>
            </a:endParaRPr>
          </a:p>
        </p:txBody>
      </p:sp>
    </p:spTree>
    <p:extLst>
      <p:ext uri="{BB962C8B-B14F-4D97-AF65-F5344CB8AC3E}">
        <p14:creationId xmlns:p14="http://schemas.microsoft.com/office/powerpoint/2010/main" val="3621297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of sea ice initialization</a:t>
            </a:r>
            <a:endParaRPr lang="en-US" dirty="0"/>
          </a:p>
        </p:txBody>
      </p:sp>
      <p:sp>
        <p:nvSpPr>
          <p:cNvPr id="5" name="Text Box 1"/>
          <p:cNvSpPr txBox="1">
            <a:spLocks noChangeArrowheads="1"/>
          </p:cNvSpPr>
          <p:nvPr/>
        </p:nvSpPr>
        <p:spPr bwMode="auto">
          <a:xfrm>
            <a:off x="47625" y="863600"/>
            <a:ext cx="8998809" cy="1899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l" eaLnBrk="1">
              <a:lnSpc>
                <a:spcPct val="104000"/>
              </a:lnSpc>
              <a:spcBef>
                <a:spcPts val="1250"/>
              </a:spcBef>
              <a:buClrTx/>
              <a:buFontTx/>
              <a:buNone/>
            </a:pPr>
            <a:r>
              <a:rPr lang="en-GB" altLang="en-US" sz="1800" b="0" i="0" dirty="0">
                <a:latin typeface="+mj-lt"/>
              </a:rPr>
              <a:t>Predictions with EC-Earth2.3 started every November over 1979-2010 with </a:t>
            </a:r>
            <a:r>
              <a:rPr lang="en-GB" altLang="en-US" sz="1800" b="0" i="0" dirty="0" err="1">
                <a:latin typeface="+mj-lt"/>
              </a:rPr>
              <a:t>ERAInt</a:t>
            </a:r>
            <a:r>
              <a:rPr lang="en-GB" altLang="en-US" sz="1800" b="0" i="0" dirty="0">
                <a:latin typeface="+mj-lt"/>
              </a:rPr>
              <a:t> and ORAS4 initial conditions, </a:t>
            </a:r>
            <a:r>
              <a:rPr lang="en-GB" altLang="en-US" sz="1800" b="0" i="0" dirty="0" smtClean="0">
                <a:latin typeface="+mj-lt"/>
              </a:rPr>
              <a:t>and our </a:t>
            </a:r>
            <a:r>
              <a:rPr lang="en-GB" altLang="en-US" sz="1800" b="0" i="0" dirty="0">
                <a:latin typeface="+mj-lt"/>
              </a:rPr>
              <a:t>sea-ice reconstruction. Two sets, one initialised with realistic and another one with climatological sea-ice initial conditions</a:t>
            </a:r>
            <a:r>
              <a:rPr lang="en-GB" altLang="en-US" sz="1800" b="0" i="0" dirty="0" smtClean="0">
                <a:latin typeface="+mj-lt"/>
              </a:rPr>
              <a:t>.</a:t>
            </a:r>
            <a:endParaRPr lang="en-GB" altLang="en-US" sz="1800" b="0" i="0" dirty="0">
              <a:solidFill>
                <a:srgbClr val="0000FF"/>
              </a:solidFill>
              <a:latin typeface="+mj-lt"/>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4" y="2564904"/>
            <a:ext cx="4668391" cy="33014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893" y="2708920"/>
            <a:ext cx="4289329" cy="30844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p:cNvSpPr txBox="1">
            <a:spLocks noChangeArrowheads="1"/>
          </p:cNvSpPr>
          <p:nvPr/>
        </p:nvSpPr>
        <p:spPr bwMode="auto">
          <a:xfrm>
            <a:off x="4716016" y="2204864"/>
            <a:ext cx="4314216" cy="671369"/>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lnSpc>
                <a:spcPct val="104000"/>
              </a:lnSpc>
              <a:spcBef>
                <a:spcPts val="1125"/>
              </a:spcBef>
              <a:buClrTx/>
              <a:buFontTx/>
              <a:buNone/>
            </a:pPr>
            <a:r>
              <a:rPr lang="en-GB" altLang="en-US" sz="1800" b="0" i="0" dirty="0">
                <a:latin typeface="+mj-lt"/>
              </a:rPr>
              <a:t>Ratio RMSE </a:t>
            </a:r>
            <a:r>
              <a:rPr lang="en-GB" altLang="en-US" sz="1800" b="0" i="0" dirty="0" err="1">
                <a:latin typeface="+mj-lt"/>
              </a:rPr>
              <a:t>Init</a:t>
            </a:r>
            <a:r>
              <a:rPr lang="en-GB" altLang="en-US" sz="1800" b="0" i="0" dirty="0">
                <a:latin typeface="+mj-lt"/>
              </a:rPr>
              <a:t>/</a:t>
            </a:r>
            <a:r>
              <a:rPr lang="en-GB" altLang="en-US" sz="1800" b="0" i="0" dirty="0" err="1">
                <a:latin typeface="+mj-lt"/>
              </a:rPr>
              <a:t>Clim</a:t>
            </a:r>
            <a:r>
              <a:rPr lang="en-GB" altLang="en-US" sz="1800" b="0" i="0" dirty="0">
                <a:latin typeface="+mj-lt"/>
              </a:rPr>
              <a:t> </a:t>
            </a:r>
            <a:r>
              <a:rPr lang="en-GB" altLang="en-US" sz="1800" b="0" i="0" dirty="0" err="1">
                <a:latin typeface="+mj-lt"/>
              </a:rPr>
              <a:t>hindcasts</a:t>
            </a:r>
            <a:r>
              <a:rPr lang="en-GB" altLang="en-US" sz="1800" b="0" i="0" dirty="0">
                <a:latin typeface="+mj-lt"/>
              </a:rPr>
              <a:t> 2-metre temperature (months 2-4)</a:t>
            </a:r>
          </a:p>
        </p:txBody>
      </p:sp>
      <p:sp>
        <p:nvSpPr>
          <p:cNvPr id="11" name="Text Box 7"/>
          <p:cNvSpPr txBox="1">
            <a:spLocks noChangeArrowheads="1"/>
          </p:cNvSpPr>
          <p:nvPr/>
        </p:nvSpPr>
        <p:spPr bwMode="auto">
          <a:xfrm>
            <a:off x="256320" y="2348880"/>
            <a:ext cx="4315680" cy="382606"/>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lnSpc>
                <a:spcPct val="104000"/>
              </a:lnSpc>
              <a:spcBef>
                <a:spcPts val="1125"/>
              </a:spcBef>
              <a:buClrTx/>
              <a:buFontTx/>
              <a:buNone/>
            </a:pPr>
            <a:r>
              <a:rPr lang="en-GB" altLang="en-US" sz="1800" b="0" i="0" dirty="0">
                <a:latin typeface="+mj-lt"/>
              </a:rPr>
              <a:t>RMSE Arctic sea-ice area</a:t>
            </a:r>
          </a:p>
        </p:txBody>
      </p:sp>
      <p:sp>
        <p:nvSpPr>
          <p:cNvPr id="12"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a:t>
            </a:r>
            <a:r>
              <a:rPr lang="en-US" altLang="en-US" b="0" i="1" dirty="0" smtClean="0">
                <a:solidFill>
                  <a:srgbClr val="000308"/>
                </a:solidFill>
              </a:rPr>
              <a:t>2015) Geophysical Research Letters</a:t>
            </a:r>
            <a:endParaRPr lang="en-US" altLang="en-US" b="0" i="1" dirty="0">
              <a:solidFill>
                <a:srgbClr val="000308"/>
              </a:solidFill>
            </a:endParaRPr>
          </a:p>
        </p:txBody>
      </p:sp>
    </p:spTree>
    <p:extLst>
      <p:ext uri="{BB962C8B-B14F-4D97-AF65-F5344CB8AC3E}">
        <p14:creationId xmlns:p14="http://schemas.microsoft.com/office/powerpoint/2010/main" val="223484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0507" t="9697"/>
          <a:stretch>
            <a:fillRect/>
          </a:stretch>
        </p:blipFill>
        <p:spPr bwMode="auto">
          <a:xfrm>
            <a:off x="2801051" y="1989138"/>
            <a:ext cx="3499141" cy="4427537"/>
          </a:xfrm>
          <a:prstGeom prst="rect">
            <a:avLst/>
          </a:prstGeom>
          <a:noFill/>
          <a:ln>
            <a:noFill/>
          </a:ln>
          <a:effectLst/>
          <a:extLst>
            <a:ext uri="{909E8E84-426E-40DD-AFC4-6F175D3DCCD1}">
              <a14:hiddenFill xmlns:a14="http://schemas.microsoft.com/office/drawing/2010/main">
                <a:blipFill dpi="0" rotWithShape="0">
                  <a:blip/>
                  <a:srcRect l="50507" t="969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itle 2"/>
          <p:cNvSpPr>
            <a:spLocks noGrp="1"/>
          </p:cNvSpPr>
          <p:nvPr>
            <p:ph type="title"/>
          </p:nvPr>
        </p:nvSpPr>
        <p:spPr>
          <a:xfrm>
            <a:off x="107504" y="44624"/>
            <a:ext cx="8928992" cy="792088"/>
          </a:xfrm>
        </p:spPr>
        <p:txBody>
          <a:bodyPr/>
          <a:lstStyle/>
          <a:p>
            <a:r>
              <a:rPr lang="en-US" dirty="0" smtClean="0"/>
              <a:t>Impact of sea ice initialization</a:t>
            </a:r>
            <a:endParaRPr lang="en-US" dirty="0"/>
          </a:p>
        </p:txBody>
      </p:sp>
      <p:sp>
        <p:nvSpPr>
          <p:cNvPr id="17" name="Text Box 1"/>
          <p:cNvSpPr txBox="1">
            <a:spLocks noChangeArrowheads="1"/>
          </p:cNvSpPr>
          <p:nvPr/>
        </p:nvSpPr>
        <p:spPr bwMode="auto">
          <a:xfrm>
            <a:off x="47625" y="863600"/>
            <a:ext cx="8998809" cy="1899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l" eaLnBrk="1">
              <a:lnSpc>
                <a:spcPct val="104000"/>
              </a:lnSpc>
              <a:spcBef>
                <a:spcPts val="1250"/>
              </a:spcBef>
              <a:buClrTx/>
              <a:buFontTx/>
              <a:buNone/>
            </a:pPr>
            <a:r>
              <a:rPr lang="en-GB" altLang="en-US" sz="1800" b="0" i="0" dirty="0">
                <a:latin typeface="+mj-lt"/>
              </a:rPr>
              <a:t>Predictions </a:t>
            </a:r>
            <a:r>
              <a:rPr lang="en-GB" altLang="en-US" sz="1800" b="0" i="0" dirty="0" smtClean="0">
                <a:latin typeface="+mj-lt"/>
              </a:rPr>
              <a:t>od NAO with </a:t>
            </a:r>
            <a:r>
              <a:rPr lang="en-GB" altLang="en-US" sz="1800" b="0" i="0" dirty="0">
                <a:latin typeface="+mj-lt"/>
              </a:rPr>
              <a:t>EC-Earth2.3 started every November over 1979-2010 with </a:t>
            </a:r>
            <a:r>
              <a:rPr lang="en-GB" altLang="en-US" sz="1800" b="0" i="0" dirty="0" err="1">
                <a:latin typeface="+mj-lt"/>
              </a:rPr>
              <a:t>ERAInt</a:t>
            </a:r>
            <a:r>
              <a:rPr lang="en-GB" altLang="en-US" sz="1800" b="0" i="0" dirty="0">
                <a:latin typeface="+mj-lt"/>
              </a:rPr>
              <a:t> and ORAS4 initial conditions, and a sea-ice reconstruction. Two sets, one initialised with realistic and another one with climatological sea-ice initial conditions</a:t>
            </a:r>
            <a:r>
              <a:rPr lang="en-GB" altLang="en-US" sz="1800" b="0" i="0" dirty="0" smtClean="0">
                <a:latin typeface="+mj-lt"/>
              </a:rPr>
              <a:t>.</a:t>
            </a:r>
            <a:endParaRPr lang="en-GB" altLang="en-US" sz="1800" b="0" i="0" dirty="0">
              <a:solidFill>
                <a:srgbClr val="0000FF"/>
              </a:solidFill>
              <a:latin typeface="+mj-lt"/>
            </a:endParaRPr>
          </a:p>
        </p:txBody>
      </p:sp>
      <p:sp>
        <p:nvSpPr>
          <p:cNvPr id="18"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smtClean="0">
                <a:solidFill>
                  <a:srgbClr val="000308"/>
                </a:solidFill>
              </a:rPr>
              <a:t>Javier Garci</a:t>
            </a:r>
            <a:r>
              <a:rPr lang="en-US" altLang="en-US" i="1" dirty="0" smtClean="0">
                <a:solidFill>
                  <a:srgbClr val="000308"/>
                </a:solidFill>
              </a:rPr>
              <a:t>a-Serrano</a:t>
            </a:r>
            <a:endParaRPr lang="en-US" altLang="en-US" b="0" i="1" dirty="0">
              <a:solidFill>
                <a:srgbClr val="000308"/>
              </a:solidFill>
            </a:endParaRPr>
          </a:p>
        </p:txBody>
      </p:sp>
    </p:spTree>
    <p:extLst>
      <p:ext uri="{BB962C8B-B14F-4D97-AF65-F5344CB8AC3E}">
        <p14:creationId xmlns:p14="http://schemas.microsoft.com/office/powerpoint/2010/main" val="669956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of land surface initialization</a:t>
            </a:r>
            <a:endParaRPr lang="en-US" dirty="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916832"/>
            <a:ext cx="7452519" cy="45014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47625" y="863600"/>
            <a:ext cx="9096375" cy="202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l" eaLnBrk="1">
              <a:lnSpc>
                <a:spcPct val="104000"/>
              </a:lnSpc>
              <a:spcBef>
                <a:spcPts val="1250"/>
              </a:spcBef>
              <a:buClrTx/>
              <a:buFontTx/>
              <a:buNone/>
            </a:pPr>
            <a:r>
              <a:rPr lang="en-GB" altLang="en-US" sz="1800" b="0" i="0" dirty="0">
                <a:latin typeface="+mj-lt"/>
              </a:rPr>
              <a:t>Difference in the correlation of the ensemble-mean near-surface </a:t>
            </a:r>
            <a:r>
              <a:rPr lang="en-GB" altLang="en-US" sz="1800" b="0" i="0" dirty="0" smtClean="0">
                <a:latin typeface="+mj-lt"/>
              </a:rPr>
              <a:t>temperature (top) </a:t>
            </a:r>
            <a:r>
              <a:rPr lang="en-GB" altLang="en-US" sz="1800" b="0" i="0" dirty="0">
                <a:latin typeface="+mj-lt"/>
              </a:rPr>
              <a:t>and </a:t>
            </a:r>
            <a:r>
              <a:rPr lang="en-GB" altLang="en-US" sz="1800" b="0" i="0" dirty="0" smtClean="0">
                <a:latin typeface="+mj-lt"/>
              </a:rPr>
              <a:t>precipitation (bottom) </a:t>
            </a:r>
            <a:r>
              <a:rPr lang="en-GB" altLang="en-US" sz="1800" b="0" i="0" dirty="0">
                <a:latin typeface="+mj-lt"/>
              </a:rPr>
              <a:t>from two experiments (JJA), one using a realistic and another a climatological land-surface initialisation. Results for EC-Earth2.3 started every May over 1979-2010 with </a:t>
            </a:r>
            <a:r>
              <a:rPr lang="en-GB" altLang="en-US" sz="1800" b="0" i="0" dirty="0" err="1">
                <a:latin typeface="+mj-lt"/>
              </a:rPr>
              <a:t>ERAInt</a:t>
            </a:r>
            <a:r>
              <a:rPr lang="en-GB" altLang="en-US" sz="1800" b="0" i="0" dirty="0">
                <a:latin typeface="+mj-lt"/>
              </a:rPr>
              <a:t> and ORAS4 initial conditions and </a:t>
            </a:r>
            <a:r>
              <a:rPr lang="en-GB" altLang="en-US" sz="1800" b="0" i="0" dirty="0" smtClean="0">
                <a:latin typeface="+mj-lt"/>
              </a:rPr>
              <a:t>our </a:t>
            </a:r>
            <a:r>
              <a:rPr lang="en-GB" altLang="en-US" sz="1800" b="0" i="0" dirty="0">
                <a:latin typeface="+mj-lt"/>
              </a:rPr>
              <a:t>sea-ice reconstruction.</a:t>
            </a:r>
          </a:p>
        </p:txBody>
      </p:sp>
      <p:sp>
        <p:nvSpPr>
          <p:cNvPr id="6" name="TextBox 1"/>
          <p:cNvSpPr txBox="1">
            <a:spLocks noChangeArrowheads="1"/>
          </p:cNvSpPr>
          <p:nvPr/>
        </p:nvSpPr>
        <p:spPr bwMode="auto">
          <a:xfrm>
            <a:off x="2055243" y="65043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Prodhomme</a:t>
            </a:r>
            <a:r>
              <a:rPr lang="en-US" altLang="en-US" b="0" i="1" dirty="0" smtClean="0">
                <a:solidFill>
                  <a:srgbClr val="000308"/>
                </a:solidFill>
              </a:rPr>
              <a:t> </a:t>
            </a:r>
            <a:r>
              <a:rPr lang="en-US" altLang="en-US" b="0" i="1" dirty="0">
                <a:solidFill>
                  <a:srgbClr val="000308"/>
                </a:solidFill>
              </a:rPr>
              <a:t>et al (</a:t>
            </a:r>
            <a:r>
              <a:rPr lang="en-US" altLang="en-US" b="0" i="1" dirty="0" smtClean="0">
                <a:solidFill>
                  <a:srgbClr val="000308"/>
                </a:solidFill>
              </a:rPr>
              <a:t>2015) Climate Dynamics</a:t>
            </a:r>
            <a:endParaRPr lang="en-US" altLang="en-US" b="0" i="1" dirty="0">
              <a:solidFill>
                <a:srgbClr val="000308"/>
              </a:solidFill>
            </a:endParaRPr>
          </a:p>
        </p:txBody>
      </p:sp>
    </p:spTree>
    <p:extLst>
      <p:ext uri="{BB962C8B-B14F-4D97-AF65-F5344CB8AC3E}">
        <p14:creationId xmlns:p14="http://schemas.microsoft.com/office/powerpoint/2010/main" val="2218424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of land surface initialization</a:t>
            </a:r>
            <a:endParaRPr lang="en-US" dirty="0"/>
          </a:p>
        </p:txBody>
      </p:sp>
      <p:sp>
        <p:nvSpPr>
          <p:cNvPr id="5" name="Text Box 1"/>
          <p:cNvSpPr txBox="1">
            <a:spLocks noChangeArrowheads="1"/>
          </p:cNvSpPr>
          <p:nvPr/>
        </p:nvSpPr>
        <p:spPr bwMode="auto">
          <a:xfrm>
            <a:off x="47626" y="863600"/>
            <a:ext cx="9059416" cy="202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l" eaLnBrk="1">
              <a:lnSpc>
                <a:spcPct val="104000"/>
              </a:lnSpc>
              <a:spcBef>
                <a:spcPts val="1250"/>
              </a:spcBef>
              <a:buClrTx/>
              <a:buFontTx/>
              <a:buNone/>
            </a:pPr>
            <a:r>
              <a:rPr lang="en-GB" altLang="en-US" sz="1800" b="0" i="0" dirty="0">
                <a:latin typeface="+mj-lt"/>
              </a:rPr>
              <a:t>JJA precipitation in 2003 (top row) and near-surface temperature in 2010 (bottom row) anomalies from </a:t>
            </a:r>
            <a:r>
              <a:rPr lang="en-GB" altLang="en-US" sz="1800" b="0" i="0" dirty="0" err="1">
                <a:latin typeface="+mj-lt"/>
              </a:rPr>
              <a:t>ERAInt</a:t>
            </a:r>
            <a:r>
              <a:rPr lang="en-GB" altLang="en-US" sz="1800" b="0" i="0" dirty="0">
                <a:latin typeface="+mj-lt"/>
              </a:rPr>
              <a:t> (left) and experiments with a climatological (centre) and a realistic (right) land-surface initialisation. Results for EC-Earth2.3 started in May with initial conditions from </a:t>
            </a:r>
            <a:r>
              <a:rPr lang="en-GB" altLang="en-US" sz="1800" b="0" i="0" dirty="0" err="1">
                <a:latin typeface="+mj-lt"/>
              </a:rPr>
              <a:t>ERAInt</a:t>
            </a:r>
            <a:r>
              <a:rPr lang="en-GB" altLang="en-US" sz="1800" b="0" i="0" dirty="0">
                <a:latin typeface="+mj-lt"/>
              </a:rPr>
              <a:t>, ORAS4 and a sea-ice reconstruction over 1979-2010.</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92846"/>
            <a:ext cx="8999537"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1"/>
          <p:cNvSpPr txBox="1">
            <a:spLocks noChangeArrowheads="1"/>
          </p:cNvSpPr>
          <p:nvPr/>
        </p:nvSpPr>
        <p:spPr bwMode="auto">
          <a:xfrm>
            <a:off x="2055243" y="65043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Prodhomme</a:t>
            </a:r>
            <a:r>
              <a:rPr lang="en-US" altLang="en-US" b="0" i="1" dirty="0" smtClean="0">
                <a:solidFill>
                  <a:srgbClr val="000308"/>
                </a:solidFill>
              </a:rPr>
              <a:t> </a:t>
            </a:r>
            <a:r>
              <a:rPr lang="en-US" altLang="en-US" b="0" i="1" dirty="0">
                <a:solidFill>
                  <a:srgbClr val="000308"/>
                </a:solidFill>
              </a:rPr>
              <a:t>et al (</a:t>
            </a:r>
            <a:r>
              <a:rPr lang="en-US" altLang="en-US" b="0" i="1" dirty="0" smtClean="0">
                <a:solidFill>
                  <a:srgbClr val="000308"/>
                </a:solidFill>
              </a:rPr>
              <a:t>2015) Climate Dynamics</a:t>
            </a:r>
            <a:endParaRPr lang="en-US" altLang="en-US" b="0" i="1" dirty="0">
              <a:solidFill>
                <a:srgbClr val="000308"/>
              </a:solidFill>
            </a:endParaRPr>
          </a:p>
        </p:txBody>
      </p:sp>
    </p:spTree>
    <p:extLst>
      <p:ext uri="{BB962C8B-B14F-4D97-AF65-F5344CB8AC3E}">
        <p14:creationId xmlns:p14="http://schemas.microsoft.com/office/powerpoint/2010/main" val="1472907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of increasing the resolution</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t="5081" b="21596"/>
          <a:stretch>
            <a:fillRect/>
          </a:stretch>
        </p:blipFill>
        <p:spPr bwMode="auto">
          <a:xfrm>
            <a:off x="35496" y="1844824"/>
            <a:ext cx="4668390" cy="2236503"/>
          </a:xfrm>
          <a:prstGeom prst="rect">
            <a:avLst/>
          </a:prstGeom>
          <a:noFill/>
          <a:ln>
            <a:noFill/>
          </a:ln>
          <a:effectLst/>
          <a:extLst>
            <a:ext uri="{909E8E84-426E-40DD-AFC4-6F175D3DCCD1}">
              <a14:hiddenFill xmlns:a14="http://schemas.microsoft.com/office/drawing/2010/main">
                <a:blipFill dpi="0" rotWithShape="0">
                  <a:blip/>
                  <a:srcRect t="5081" b="2159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5081" b="21596"/>
          <a:stretch>
            <a:fillRect/>
          </a:stretch>
        </p:blipFill>
        <p:spPr bwMode="auto">
          <a:xfrm>
            <a:off x="4572000" y="1844824"/>
            <a:ext cx="4668392" cy="2236504"/>
          </a:xfrm>
          <a:prstGeom prst="rect">
            <a:avLst/>
          </a:prstGeom>
          <a:noFill/>
          <a:ln>
            <a:noFill/>
          </a:ln>
          <a:effectLst/>
          <a:extLst>
            <a:ext uri="{909E8E84-426E-40DD-AFC4-6F175D3DCCD1}">
              <a14:hiddenFill xmlns:a14="http://schemas.microsoft.com/office/drawing/2010/main">
                <a:blipFill dpi="0" rotWithShape="0">
                  <a:blip/>
                  <a:srcRect t="5081" b="2159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txBox="1">
            <a:spLocks noChangeArrowheads="1"/>
          </p:cNvSpPr>
          <p:nvPr/>
        </p:nvSpPr>
        <p:spPr>
          <a:xfrm>
            <a:off x="47625" y="836712"/>
            <a:ext cx="9096375" cy="2070100"/>
          </a:xfrm>
          <a:prstGeom prst="rect">
            <a:avLst/>
          </a:prstGeom>
          <a:ln/>
        </p:spPr>
        <p:txBody>
          <a:bodyPr vert="horz" lIns="90360" tIns="44280" rIns="90360" bIns="44280" rtlCol="0" anchor="t">
            <a:noAutofit/>
          </a:bodyPr>
          <a:lstStyle>
            <a:lvl1pPr algn="l" defTabSz="914400" rtl="0" eaLnBrk="1" latinLnBrk="0" hangingPunct="1">
              <a:lnSpc>
                <a:spcPts val="3000"/>
              </a:lnSpc>
              <a:spcBef>
                <a:spcPct val="0"/>
              </a:spcBef>
              <a:buNone/>
              <a:defRPr sz="2700" kern="1200">
                <a:solidFill>
                  <a:schemeClr val="bg1"/>
                </a:solidFill>
                <a:latin typeface="+mj-lt"/>
                <a:ea typeface="+mj-ea"/>
                <a:cs typeface="+mj-cs"/>
              </a:defRPr>
            </a:lvl1pPr>
          </a:lstStyle>
          <a:p>
            <a:pPr algn="just">
              <a:lnSpc>
                <a:spcPct val="100000"/>
              </a:lnSpc>
              <a:tabLst>
                <a:tab pos="536575" algn="l"/>
                <a:tab pos="1450975" algn="l"/>
                <a:tab pos="2365375" algn="l"/>
                <a:tab pos="3279775" algn="l"/>
                <a:tab pos="4194175" algn="l"/>
                <a:tab pos="5108575" algn="l"/>
                <a:tab pos="6022975" algn="l"/>
                <a:tab pos="6937375" algn="l"/>
                <a:tab pos="7851775" algn="l"/>
                <a:tab pos="8766175" algn="l"/>
                <a:tab pos="9680575" algn="l"/>
              </a:tabLst>
            </a:pPr>
            <a:r>
              <a:rPr lang="en-GB" altLang="en-US" sz="1800" dirty="0" smtClean="0">
                <a:solidFill>
                  <a:srgbClr val="000000"/>
                </a:solidFill>
              </a:rPr>
              <a:t>Mean SST (K) systematic error versus </a:t>
            </a:r>
            <a:r>
              <a:rPr lang="en-GB" altLang="en-US" sz="1800" dirty="0" err="1" smtClean="0">
                <a:solidFill>
                  <a:srgbClr val="000000"/>
                </a:solidFill>
              </a:rPr>
              <a:t>ERAInt</a:t>
            </a:r>
            <a:r>
              <a:rPr lang="en-GB" altLang="en-US" sz="1800" dirty="0" smtClean="0">
                <a:solidFill>
                  <a:srgbClr val="000000"/>
                </a:solidFill>
              </a:rPr>
              <a:t> for JJA one-month lead five-member predictions of EC-Earth3 T255/ORCA1 and T511/ORCA025. May start dates over 1993-2009 using ERA-Interim and GLORYS initial conditions.</a:t>
            </a:r>
            <a:endParaRPr lang="en-GB" altLang="en-US" sz="1800" dirty="0">
              <a:solidFill>
                <a:srgbClr val="000000"/>
              </a:solidFill>
            </a:endParaRPr>
          </a:p>
        </p:txBody>
      </p:sp>
      <p:sp>
        <p:nvSpPr>
          <p:cNvPr id="9" name="Text Box 5"/>
          <p:cNvSpPr txBox="1">
            <a:spLocks noChangeArrowheads="1"/>
          </p:cNvSpPr>
          <p:nvPr/>
        </p:nvSpPr>
        <p:spPr bwMode="auto">
          <a:xfrm>
            <a:off x="899592" y="3666564"/>
            <a:ext cx="3605212"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lnSpc>
                <a:spcPct val="104000"/>
              </a:lnSpc>
              <a:spcBef>
                <a:spcPts val="1125"/>
              </a:spcBef>
              <a:buClrTx/>
              <a:buFontTx/>
              <a:buNone/>
            </a:pPr>
            <a:r>
              <a:rPr lang="en-GB" altLang="en-US" sz="1800" b="0" dirty="0">
                <a:latin typeface="+mj-lt"/>
                <a:ea typeface="MS PGothic" pitchFamily="34" charset="-128"/>
              </a:rPr>
              <a:t>EC-Earth3 T255/ORCA1</a:t>
            </a:r>
          </a:p>
        </p:txBody>
      </p:sp>
      <p:sp>
        <p:nvSpPr>
          <p:cNvPr id="10" name="Text Box 6"/>
          <p:cNvSpPr txBox="1">
            <a:spLocks noChangeArrowheads="1"/>
          </p:cNvSpPr>
          <p:nvPr/>
        </p:nvSpPr>
        <p:spPr bwMode="auto">
          <a:xfrm>
            <a:off x="5292080" y="3666564"/>
            <a:ext cx="3528194" cy="37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lnSpc>
                <a:spcPct val="104000"/>
              </a:lnSpc>
              <a:spcBef>
                <a:spcPts val="1125"/>
              </a:spcBef>
              <a:buClrTx/>
              <a:buFontTx/>
              <a:buNone/>
            </a:pPr>
            <a:r>
              <a:rPr lang="en-GB" altLang="en-US" sz="1800" b="0" dirty="0">
                <a:latin typeface="+mj-lt"/>
                <a:ea typeface="MS PGothic" pitchFamily="34" charset="-128"/>
              </a:rPr>
              <a:t>EC-Earth3 T511/ORCA025</a:t>
            </a:r>
          </a:p>
        </p:txBody>
      </p:sp>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t="5081" b="21596"/>
          <a:stretch>
            <a:fillRect/>
          </a:stretch>
        </p:blipFill>
        <p:spPr bwMode="auto">
          <a:xfrm>
            <a:off x="2267744" y="4120071"/>
            <a:ext cx="4682684" cy="2243351"/>
          </a:xfrm>
          <a:prstGeom prst="rect">
            <a:avLst/>
          </a:prstGeom>
          <a:noFill/>
          <a:ln>
            <a:noFill/>
          </a:ln>
          <a:effectLst/>
          <a:extLst>
            <a:ext uri="{909E8E84-426E-40DD-AFC4-6F175D3DCCD1}">
              <a14:hiddenFill xmlns:a14="http://schemas.microsoft.com/office/drawing/2010/main">
                <a:blipFill dpi="0" rotWithShape="0">
                  <a:blip/>
                  <a:srcRect t="5081" b="2159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smtClean="0">
                <a:solidFill>
                  <a:srgbClr val="000308"/>
                </a:solidFill>
              </a:rPr>
              <a:t>Chloe </a:t>
            </a:r>
            <a:r>
              <a:rPr lang="en-US" altLang="en-US" b="0" i="1" dirty="0" err="1" smtClean="0">
                <a:solidFill>
                  <a:srgbClr val="000308"/>
                </a:solidFill>
              </a:rPr>
              <a:t>Prodhomme</a:t>
            </a:r>
            <a:endParaRPr lang="en-US" altLang="en-US" b="0" i="1" dirty="0">
              <a:solidFill>
                <a:srgbClr val="000308"/>
              </a:solidFill>
            </a:endParaRPr>
          </a:p>
        </p:txBody>
      </p:sp>
      <p:sp>
        <p:nvSpPr>
          <p:cNvPr id="15" name="Text Box 6"/>
          <p:cNvSpPr txBox="1">
            <a:spLocks noChangeArrowheads="1"/>
          </p:cNvSpPr>
          <p:nvPr/>
        </p:nvSpPr>
        <p:spPr bwMode="auto">
          <a:xfrm>
            <a:off x="2843808" y="5949280"/>
            <a:ext cx="3528194" cy="363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lnSpc>
                <a:spcPct val="104000"/>
              </a:lnSpc>
              <a:spcBef>
                <a:spcPts val="1125"/>
              </a:spcBef>
              <a:buClrTx/>
              <a:buFontTx/>
              <a:buNone/>
            </a:pPr>
            <a:r>
              <a:rPr lang="en-GB" altLang="en-US" sz="1800" b="0" dirty="0" smtClean="0">
                <a:latin typeface="+mj-lt"/>
                <a:ea typeface="MS PGothic" pitchFamily="34" charset="-128"/>
              </a:rPr>
              <a:t>High – Low resolution</a:t>
            </a:r>
            <a:endParaRPr lang="en-GB" altLang="en-US" sz="1800" b="0" dirty="0">
              <a:latin typeface="+mj-lt"/>
              <a:ea typeface="MS PGothic" pitchFamily="34" charset="-128"/>
            </a:endParaRPr>
          </a:p>
        </p:txBody>
      </p:sp>
    </p:spTree>
    <p:extLst>
      <p:ext uri="{BB962C8B-B14F-4D97-AF65-F5344CB8AC3E}">
        <p14:creationId xmlns:p14="http://schemas.microsoft.com/office/powerpoint/2010/main" val="2053063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47625" y="836712"/>
            <a:ext cx="9062491" cy="207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just" eaLnBrk="1" hangingPunct="1">
              <a:buClrTx/>
              <a:buFontTx/>
              <a:buNone/>
            </a:pPr>
            <a:r>
              <a:rPr lang="en-GB" altLang="en-US" sz="1800" b="0" i="0" dirty="0">
                <a:latin typeface="+mj-lt"/>
              </a:rPr>
              <a:t>Predictions of DJF NAO with EC-Earth3 low and high resolution and ECMWF S4 started in November over 1993-2009 with ERA-Interim and GLORYS initial conditions and five-member ensembles. Correlation of the ensemble mean on top left.</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t="6351" r="4494" b="12703"/>
          <a:stretch>
            <a:fillRect/>
          </a:stretch>
        </p:blipFill>
        <p:spPr bwMode="auto">
          <a:xfrm>
            <a:off x="4932040" y="1978223"/>
            <a:ext cx="4050792" cy="2426741"/>
          </a:xfrm>
          <a:prstGeom prst="rect">
            <a:avLst/>
          </a:prstGeom>
          <a:noFill/>
          <a:ln>
            <a:noFill/>
          </a:ln>
          <a:effectLst/>
          <a:extLst>
            <a:ext uri="{909E8E84-426E-40DD-AFC4-6F175D3DCCD1}">
              <a14:hiddenFill xmlns:a14="http://schemas.microsoft.com/office/drawing/2010/main">
                <a:blipFill dpi="0" rotWithShape="0">
                  <a:blip/>
                  <a:srcRect t="6351" r="4494" b="127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t="6351" r="4494" b="12703"/>
          <a:stretch>
            <a:fillRect/>
          </a:stretch>
        </p:blipFill>
        <p:spPr bwMode="auto">
          <a:xfrm>
            <a:off x="2530955" y="4375710"/>
            <a:ext cx="4063403" cy="2437666"/>
          </a:xfrm>
          <a:prstGeom prst="rect">
            <a:avLst/>
          </a:prstGeom>
          <a:noFill/>
          <a:ln>
            <a:noFill/>
          </a:ln>
          <a:effectLst/>
          <a:extLst>
            <a:ext uri="{909E8E84-426E-40DD-AFC4-6F175D3DCCD1}">
              <a14:hiddenFill xmlns:a14="http://schemas.microsoft.com/office/drawing/2010/main">
                <a:blipFill dpi="0" rotWithShape="0">
                  <a:blip/>
                  <a:srcRect t="6351" r="4494" b="127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t="6351" r="4494" b="12703"/>
          <a:stretch>
            <a:fillRect/>
          </a:stretch>
        </p:blipFill>
        <p:spPr bwMode="auto">
          <a:xfrm>
            <a:off x="92075" y="1960063"/>
            <a:ext cx="4047877" cy="2428353"/>
          </a:xfrm>
          <a:prstGeom prst="rect">
            <a:avLst/>
          </a:prstGeom>
          <a:noFill/>
          <a:ln>
            <a:noFill/>
          </a:ln>
          <a:effectLst/>
          <a:extLst>
            <a:ext uri="{909E8E84-426E-40DD-AFC4-6F175D3DCCD1}">
              <a14:hiddenFill xmlns:a14="http://schemas.microsoft.com/office/drawing/2010/main">
                <a:blipFill dpi="0" rotWithShape="0">
                  <a:blip/>
                  <a:srcRect t="6351" r="4494" b="127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p:cNvSpPr txBox="1">
            <a:spLocks noChangeArrowheads="1"/>
          </p:cNvSpPr>
          <p:nvPr/>
        </p:nvSpPr>
        <p:spPr bwMode="auto">
          <a:xfrm>
            <a:off x="824359" y="1750250"/>
            <a:ext cx="3315593" cy="382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lnSpc>
                <a:spcPct val="104000"/>
              </a:lnSpc>
              <a:spcBef>
                <a:spcPts val="1125"/>
              </a:spcBef>
              <a:buClrTx/>
              <a:buFontTx/>
              <a:buNone/>
            </a:pPr>
            <a:r>
              <a:rPr lang="en-GB" altLang="en-US" sz="1800" b="0" dirty="0">
                <a:latin typeface="+mj-lt"/>
              </a:rPr>
              <a:t>EC-Earth3 T255/ORCA1</a:t>
            </a:r>
          </a:p>
        </p:txBody>
      </p:sp>
      <p:sp>
        <p:nvSpPr>
          <p:cNvPr id="11" name="Text Box 7"/>
          <p:cNvSpPr txBox="1">
            <a:spLocks noChangeArrowheads="1"/>
          </p:cNvSpPr>
          <p:nvPr/>
        </p:nvSpPr>
        <p:spPr bwMode="auto">
          <a:xfrm>
            <a:off x="3992711" y="4077072"/>
            <a:ext cx="3603625"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lnSpc>
                <a:spcPct val="104000"/>
              </a:lnSpc>
              <a:spcBef>
                <a:spcPts val="1125"/>
              </a:spcBef>
              <a:buClrTx/>
              <a:buFontTx/>
              <a:buNone/>
            </a:pPr>
            <a:r>
              <a:rPr lang="en-GB" altLang="en-US" sz="1800" b="0" dirty="0">
                <a:latin typeface="+mj-lt"/>
              </a:rPr>
              <a:t>ECMWF S4</a:t>
            </a:r>
          </a:p>
        </p:txBody>
      </p:sp>
      <p:sp>
        <p:nvSpPr>
          <p:cNvPr id="12" name="Text Box 8"/>
          <p:cNvSpPr txBox="1">
            <a:spLocks noChangeArrowheads="1"/>
          </p:cNvSpPr>
          <p:nvPr/>
        </p:nvSpPr>
        <p:spPr bwMode="auto">
          <a:xfrm>
            <a:off x="5648895" y="1772816"/>
            <a:ext cx="3603625"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lnSpc>
                <a:spcPct val="104000"/>
              </a:lnSpc>
              <a:spcBef>
                <a:spcPts val="1125"/>
              </a:spcBef>
              <a:buClrTx/>
              <a:buFontTx/>
              <a:buNone/>
            </a:pPr>
            <a:r>
              <a:rPr lang="en-GB" altLang="en-US" sz="1800" b="0" dirty="0">
                <a:latin typeface="+mj-lt"/>
              </a:rPr>
              <a:t>EC-Earth3 T511/ORCA025</a:t>
            </a:r>
          </a:p>
        </p:txBody>
      </p:sp>
      <p:sp>
        <p:nvSpPr>
          <p:cNvPr id="13" name="Title 2"/>
          <p:cNvSpPr>
            <a:spLocks noGrp="1"/>
          </p:cNvSpPr>
          <p:nvPr>
            <p:ph type="title"/>
          </p:nvPr>
        </p:nvSpPr>
        <p:spPr>
          <a:xfrm>
            <a:off x="107504" y="44624"/>
            <a:ext cx="8928992" cy="792088"/>
          </a:xfrm>
        </p:spPr>
        <p:txBody>
          <a:bodyPr/>
          <a:lstStyle/>
          <a:p>
            <a:r>
              <a:rPr lang="en-US" dirty="0" smtClean="0"/>
              <a:t>Impact of increasing the resolution</a:t>
            </a:r>
            <a:endParaRPr lang="en-US" dirty="0"/>
          </a:p>
        </p:txBody>
      </p:sp>
      <p:sp>
        <p:nvSpPr>
          <p:cNvPr id="14" name="TextBox 1"/>
          <p:cNvSpPr txBox="1">
            <a:spLocks noChangeArrowheads="1"/>
          </p:cNvSpPr>
          <p:nvPr/>
        </p:nvSpPr>
        <p:spPr bwMode="auto">
          <a:xfrm>
            <a:off x="5943675" y="6504384"/>
            <a:ext cx="32368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i="1" dirty="0" err="1" smtClean="0">
                <a:solidFill>
                  <a:srgbClr val="000308"/>
                </a:solidFill>
              </a:rPr>
              <a:t>Lauriane</a:t>
            </a:r>
            <a:r>
              <a:rPr lang="en-US" altLang="en-US" i="1" dirty="0" smtClean="0">
                <a:solidFill>
                  <a:srgbClr val="000308"/>
                </a:solidFill>
              </a:rPr>
              <a:t> </a:t>
            </a:r>
            <a:r>
              <a:rPr lang="en-US" altLang="en-US" i="1" dirty="0" err="1" smtClean="0">
                <a:solidFill>
                  <a:srgbClr val="000308"/>
                </a:solidFill>
              </a:rPr>
              <a:t>Batté</a:t>
            </a:r>
            <a:endParaRPr lang="en-US" altLang="en-US" b="0" i="1" dirty="0">
              <a:solidFill>
                <a:srgbClr val="000308"/>
              </a:solidFill>
            </a:endParaRPr>
          </a:p>
        </p:txBody>
      </p:sp>
    </p:spTree>
    <p:extLst>
      <p:ext uri="{BB962C8B-B14F-4D97-AF65-F5344CB8AC3E}">
        <p14:creationId xmlns:p14="http://schemas.microsoft.com/office/powerpoint/2010/main" val="2823243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frequency predictions</a:t>
            </a:r>
            <a:endParaRPr lang="en-US" dirty="0"/>
          </a:p>
        </p:txBody>
      </p:sp>
      <p:sp>
        <p:nvSpPr>
          <p:cNvPr id="5" name="Text Box 1"/>
          <p:cNvSpPr txBox="1">
            <a:spLocks noChangeArrowheads="1"/>
          </p:cNvSpPr>
          <p:nvPr/>
        </p:nvSpPr>
        <p:spPr bwMode="auto">
          <a:xfrm>
            <a:off x="35496" y="898525"/>
            <a:ext cx="9053512" cy="918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760" tIns="43560" rIns="86760" bIns="435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just" eaLnBrk="1">
              <a:spcBef>
                <a:spcPts val="250"/>
              </a:spcBef>
              <a:buClrTx/>
              <a:buFontTx/>
              <a:buNone/>
            </a:pPr>
            <a:r>
              <a:rPr lang="en-GB" altLang="en-US" sz="1800" b="0" i="0" dirty="0">
                <a:latin typeface="+mj-lt"/>
              </a:rPr>
              <a:t>Average number of hurricanes per year estimated from observations and from EC-Earth </a:t>
            </a:r>
            <a:r>
              <a:rPr lang="en-GB" altLang="en-US" sz="1800" b="0" i="0" dirty="0" smtClean="0">
                <a:latin typeface="+mj-lt"/>
              </a:rPr>
              <a:t>CMIP5 decadal predictions. </a:t>
            </a:r>
            <a:r>
              <a:rPr lang="en-GB" altLang="en-US" sz="1800" b="0" i="0" dirty="0">
                <a:latin typeface="+mj-lt"/>
              </a:rPr>
              <a:t>The correlation of the ensemble mean for the initialized, uninitialized and statistical predictions are shown with the 95% confidence intervals.</a:t>
            </a: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021599"/>
            <a:ext cx="5384949" cy="4269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smtClean="0">
                <a:solidFill>
                  <a:srgbClr val="000308"/>
                </a:solidFill>
              </a:rPr>
              <a:t>Louis-Philippe</a:t>
            </a:r>
            <a:r>
              <a:rPr lang="en-US" altLang="en-US" b="0" i="1" dirty="0" smtClean="0">
                <a:solidFill>
                  <a:srgbClr val="000308"/>
                </a:solidFill>
              </a:rPr>
              <a:t> Caron</a:t>
            </a:r>
            <a:endParaRPr lang="en-US" altLang="en-US" b="0" i="1" dirty="0">
              <a:solidFill>
                <a:srgbClr val="000308"/>
              </a:solidFill>
            </a:endParaRPr>
          </a:p>
        </p:txBody>
      </p:sp>
      <p:sp>
        <p:nvSpPr>
          <p:cNvPr id="4" name="TextBox 3"/>
          <p:cNvSpPr txBox="1"/>
          <p:nvPr/>
        </p:nvSpPr>
        <p:spPr>
          <a:xfrm>
            <a:off x="7380312" y="1988840"/>
            <a:ext cx="1512168" cy="646331"/>
          </a:xfrm>
          <a:prstGeom prst="rect">
            <a:avLst/>
          </a:prstGeom>
          <a:noFill/>
        </p:spPr>
        <p:txBody>
          <a:bodyPr wrap="square" rtlCol="0">
            <a:spAutoFit/>
          </a:bodyPr>
          <a:lstStyle/>
          <a:p>
            <a:r>
              <a:rPr lang="en-US" dirty="0" smtClean="0">
                <a:solidFill>
                  <a:srgbClr val="000308"/>
                </a:solidFill>
              </a:rPr>
              <a:t>CMIP5 predictions</a:t>
            </a:r>
            <a:endParaRPr lang="en-US" dirty="0">
              <a:solidFill>
                <a:srgbClr val="000308"/>
              </a:solidFill>
            </a:endParaRPr>
          </a:p>
        </p:txBody>
      </p:sp>
      <p:cxnSp>
        <p:nvCxnSpPr>
          <p:cNvPr id="9" name="Straight Arrow Connector 8"/>
          <p:cNvCxnSpPr>
            <a:stCxn id="4" idx="1"/>
          </p:cNvCxnSpPr>
          <p:nvPr/>
        </p:nvCxnSpPr>
        <p:spPr>
          <a:xfrm flipH="1" flipV="1">
            <a:off x="6732240" y="2312005"/>
            <a:ext cx="648072" cy="1"/>
          </a:xfrm>
          <a:prstGeom prst="straightConnector1">
            <a:avLst/>
          </a:prstGeom>
          <a:ln>
            <a:solidFill>
              <a:srgbClr val="000308"/>
            </a:solidFill>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7380312" y="2852936"/>
            <a:ext cx="1708696" cy="646331"/>
          </a:xfrm>
          <a:prstGeom prst="rect">
            <a:avLst/>
          </a:prstGeom>
          <a:noFill/>
        </p:spPr>
        <p:txBody>
          <a:bodyPr wrap="square" rtlCol="0">
            <a:spAutoFit/>
          </a:bodyPr>
          <a:lstStyle/>
          <a:p>
            <a:r>
              <a:rPr lang="en-US" dirty="0" err="1" smtClean="0">
                <a:solidFill>
                  <a:srgbClr val="F09510"/>
                </a:solidFill>
              </a:rPr>
              <a:t>Ec</a:t>
            </a:r>
            <a:r>
              <a:rPr lang="en-US" dirty="0" smtClean="0">
                <a:solidFill>
                  <a:srgbClr val="F09510"/>
                </a:solidFill>
              </a:rPr>
              <a:t>-Earth full-field initialized</a:t>
            </a:r>
            <a:endParaRPr lang="en-US" dirty="0">
              <a:solidFill>
                <a:srgbClr val="F09510"/>
              </a:solidFill>
            </a:endParaRPr>
          </a:p>
        </p:txBody>
      </p:sp>
      <p:cxnSp>
        <p:nvCxnSpPr>
          <p:cNvPr id="13" name="Straight Arrow Connector 12"/>
          <p:cNvCxnSpPr/>
          <p:nvPr/>
        </p:nvCxnSpPr>
        <p:spPr>
          <a:xfrm flipH="1" flipV="1">
            <a:off x="6804248" y="2420888"/>
            <a:ext cx="576064" cy="432048"/>
          </a:xfrm>
          <a:prstGeom prst="straightConnector1">
            <a:avLst/>
          </a:prstGeom>
          <a:ln>
            <a:solidFill>
              <a:srgbClr val="F09510"/>
            </a:solidFill>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7399808" y="3646765"/>
            <a:ext cx="1708696" cy="923330"/>
          </a:xfrm>
          <a:prstGeom prst="rect">
            <a:avLst/>
          </a:prstGeom>
          <a:noFill/>
        </p:spPr>
        <p:txBody>
          <a:bodyPr wrap="square" rtlCol="0">
            <a:spAutoFit/>
          </a:bodyPr>
          <a:lstStyle/>
          <a:p>
            <a:r>
              <a:rPr lang="en-US" dirty="0" err="1" smtClean="0">
                <a:solidFill>
                  <a:srgbClr val="FF0000"/>
                </a:solidFill>
              </a:rPr>
              <a:t>Ec</a:t>
            </a:r>
            <a:r>
              <a:rPr lang="en-US" dirty="0" smtClean="0">
                <a:solidFill>
                  <a:srgbClr val="FF0000"/>
                </a:solidFill>
              </a:rPr>
              <a:t>-Earth anomaly initialized</a:t>
            </a:r>
            <a:endParaRPr lang="en-US" dirty="0">
              <a:solidFill>
                <a:srgbClr val="FF0000"/>
              </a:solidFill>
            </a:endParaRPr>
          </a:p>
        </p:txBody>
      </p:sp>
      <p:cxnSp>
        <p:nvCxnSpPr>
          <p:cNvPr id="18" name="Straight Arrow Connector 17"/>
          <p:cNvCxnSpPr/>
          <p:nvPr/>
        </p:nvCxnSpPr>
        <p:spPr>
          <a:xfrm flipH="1">
            <a:off x="6884640" y="4077073"/>
            <a:ext cx="495672" cy="1"/>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179512" y="2217638"/>
            <a:ext cx="1708696" cy="646331"/>
          </a:xfrm>
          <a:prstGeom prst="rect">
            <a:avLst/>
          </a:prstGeom>
          <a:noFill/>
        </p:spPr>
        <p:txBody>
          <a:bodyPr wrap="square" rtlCol="0">
            <a:spAutoFit/>
          </a:bodyPr>
          <a:lstStyle/>
          <a:p>
            <a:r>
              <a:rPr lang="en-US" dirty="0" smtClean="0">
                <a:solidFill>
                  <a:schemeClr val="bg2">
                    <a:lumMod val="25000"/>
                  </a:schemeClr>
                </a:solidFill>
              </a:rPr>
              <a:t>CMIP5 historical</a:t>
            </a:r>
            <a:endParaRPr lang="en-US" dirty="0">
              <a:solidFill>
                <a:schemeClr val="bg2">
                  <a:lumMod val="25000"/>
                </a:schemeClr>
              </a:solidFill>
            </a:endParaRPr>
          </a:p>
        </p:txBody>
      </p:sp>
      <p:cxnSp>
        <p:nvCxnSpPr>
          <p:cNvPr id="22" name="Straight Arrow Connector 21"/>
          <p:cNvCxnSpPr/>
          <p:nvPr/>
        </p:nvCxnSpPr>
        <p:spPr>
          <a:xfrm>
            <a:off x="1331640" y="2636912"/>
            <a:ext cx="723603" cy="432048"/>
          </a:xfrm>
          <a:prstGeom prst="straightConnector1">
            <a:avLst/>
          </a:prstGeom>
          <a:ln>
            <a:solidFill>
              <a:schemeClr val="tx1">
                <a:lumMod val="75000"/>
              </a:schemeClr>
            </a:solidFill>
            <a:tailEnd type="arrow"/>
          </a:ln>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179512" y="3430741"/>
            <a:ext cx="1708696" cy="369332"/>
          </a:xfrm>
          <a:prstGeom prst="rect">
            <a:avLst/>
          </a:prstGeom>
          <a:noFill/>
        </p:spPr>
        <p:txBody>
          <a:bodyPr wrap="square" rtlCol="0">
            <a:spAutoFit/>
          </a:bodyPr>
          <a:lstStyle/>
          <a:p>
            <a:r>
              <a:rPr lang="en-US" dirty="0" err="1" smtClean="0">
                <a:solidFill>
                  <a:srgbClr val="00B050"/>
                </a:solidFill>
              </a:rPr>
              <a:t>Persistance</a:t>
            </a:r>
            <a:endParaRPr lang="en-US" dirty="0">
              <a:solidFill>
                <a:srgbClr val="00B050"/>
              </a:solidFill>
            </a:endParaRPr>
          </a:p>
        </p:txBody>
      </p:sp>
      <p:cxnSp>
        <p:nvCxnSpPr>
          <p:cNvPr id="26" name="Straight Arrow Connector 25"/>
          <p:cNvCxnSpPr/>
          <p:nvPr/>
        </p:nvCxnSpPr>
        <p:spPr>
          <a:xfrm>
            <a:off x="1691680" y="3717032"/>
            <a:ext cx="648072" cy="83041"/>
          </a:xfrm>
          <a:prstGeom prst="straightConnector1">
            <a:avLst/>
          </a:prstGeom>
          <a:ln>
            <a:solidFill>
              <a:srgbClr val="00B05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62356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Attribution of extreme events</a:t>
            </a:r>
            <a:endParaRPr lang="en-US" dirty="0"/>
          </a:p>
        </p:txBody>
      </p:sp>
      <p:sp>
        <p:nvSpPr>
          <p:cNvPr id="5" name="Text Box 3"/>
          <p:cNvSpPr txBox="1">
            <a:spLocks noChangeArrowheads="1"/>
          </p:cNvSpPr>
          <p:nvPr/>
        </p:nvSpPr>
        <p:spPr bwMode="auto">
          <a:xfrm>
            <a:off x="-252536" y="974626"/>
            <a:ext cx="9577064"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buClrTx/>
              <a:buFontTx/>
              <a:buNone/>
            </a:pPr>
            <a:r>
              <a:rPr lang="en-GB" altLang="en-US" sz="2000" b="0" i="0" dirty="0">
                <a:latin typeface="+mj-lt"/>
              </a:rPr>
              <a:t>How has anthropogenic activity changed the odds of extreme events? </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25" y="1581744"/>
            <a:ext cx="6350107" cy="472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5"/>
          <p:cNvSpPr txBox="1">
            <a:spLocks noChangeArrowheads="1"/>
          </p:cNvSpPr>
          <p:nvPr/>
        </p:nvSpPr>
        <p:spPr bwMode="auto">
          <a:xfrm>
            <a:off x="6804248" y="1724620"/>
            <a:ext cx="2339752"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buClrTx/>
              <a:buFontTx/>
              <a:buNone/>
            </a:pPr>
            <a:r>
              <a:rPr lang="en-GB" altLang="en-US" sz="2000" b="0" i="0" dirty="0">
                <a:latin typeface="+mj-lt"/>
              </a:rPr>
              <a:t>Southern African drought (2002/2003) and flood (1999/200)</a:t>
            </a:r>
          </a:p>
          <a:p>
            <a:pPr eaLnBrk="1">
              <a:buClrTx/>
              <a:buFontTx/>
              <a:buNone/>
            </a:pPr>
            <a:endParaRPr lang="en-GB" altLang="en-US" sz="2000" b="0" i="0" dirty="0">
              <a:latin typeface="+mj-lt"/>
            </a:endParaRPr>
          </a:p>
          <a:p>
            <a:pPr eaLnBrk="1">
              <a:buClrTx/>
              <a:buFontTx/>
              <a:buNone/>
            </a:pPr>
            <a:endParaRPr lang="en-GB" altLang="en-US" sz="2000" b="0" i="0" dirty="0">
              <a:latin typeface="+mj-lt"/>
            </a:endParaRPr>
          </a:p>
          <a:p>
            <a:pPr eaLnBrk="1">
              <a:buClrTx/>
              <a:buFontTx/>
              <a:buNone/>
            </a:pPr>
            <a:endParaRPr lang="en-GB" altLang="en-US" sz="2000" b="0" i="0" dirty="0">
              <a:latin typeface="+mj-lt"/>
            </a:endParaRPr>
          </a:p>
          <a:p>
            <a:pPr eaLnBrk="1">
              <a:buClrTx/>
              <a:buFontTx/>
              <a:buNone/>
            </a:pPr>
            <a:endParaRPr lang="en-GB" altLang="en-US" sz="2000" b="0" i="0" dirty="0">
              <a:latin typeface="+mj-lt"/>
            </a:endParaRPr>
          </a:p>
          <a:p>
            <a:pPr eaLnBrk="1">
              <a:buClrTx/>
              <a:buFontTx/>
              <a:buNone/>
            </a:pPr>
            <a:r>
              <a:rPr lang="en-GB" altLang="en-US" sz="2000" b="0" i="0" dirty="0">
                <a:latin typeface="+mj-lt"/>
              </a:rPr>
              <a:t>Climate change has increased the risk of dry winter seasons and reduced the risk of wet winter seasons.</a:t>
            </a:r>
          </a:p>
          <a:p>
            <a:pPr eaLnBrk="1">
              <a:buClrTx/>
              <a:buFontTx/>
              <a:buNone/>
            </a:pPr>
            <a:endParaRPr lang="en-GB" altLang="en-US" sz="2000" b="0" i="0" dirty="0">
              <a:latin typeface="+mj-lt"/>
            </a:endParaRPr>
          </a:p>
        </p:txBody>
      </p:sp>
      <p:sp>
        <p:nvSpPr>
          <p:cNvPr id="8" name="Text Box 6"/>
          <p:cNvSpPr txBox="1">
            <a:spLocks noChangeArrowheads="1"/>
          </p:cNvSpPr>
          <p:nvPr/>
        </p:nvSpPr>
        <p:spPr bwMode="auto">
          <a:xfrm>
            <a:off x="35496" y="4005064"/>
            <a:ext cx="2087563" cy="2303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eaLnBrk="1">
              <a:buClrTx/>
              <a:buFontTx/>
              <a:buNone/>
            </a:pPr>
            <a:r>
              <a:rPr lang="en-GB" altLang="en-US" sz="1600" b="0" i="0" dirty="0">
                <a:latin typeface="+mn-lt"/>
              </a:rPr>
              <a:t>Fraction of attributable risk</a:t>
            </a:r>
          </a:p>
          <a:p>
            <a:pPr eaLnBrk="1">
              <a:buClrTx/>
              <a:buFontTx/>
              <a:buNone/>
            </a:pPr>
            <a:r>
              <a:rPr lang="en-GB" altLang="en-US" sz="1600" b="0" i="0" dirty="0" smtClean="0">
                <a:latin typeface="+mn-lt"/>
              </a:rPr>
              <a:t>FAR=1-P</a:t>
            </a:r>
            <a:r>
              <a:rPr lang="en-GB" altLang="en-US" sz="1600" b="0" i="0" baseline="-33000" dirty="0" smtClean="0">
                <a:latin typeface="+mn-lt"/>
              </a:rPr>
              <a:t>ALL</a:t>
            </a:r>
            <a:r>
              <a:rPr lang="en-GB" altLang="en-US" sz="1600" b="0" i="0" dirty="0" smtClean="0">
                <a:latin typeface="+mn-lt"/>
              </a:rPr>
              <a:t>/P</a:t>
            </a:r>
            <a:r>
              <a:rPr lang="en-GB" altLang="en-US" sz="1600" b="0" i="0" baseline="-33000" dirty="0" smtClean="0">
                <a:latin typeface="+mn-lt"/>
              </a:rPr>
              <a:t>NAT</a:t>
            </a:r>
            <a:endParaRPr lang="en-GB" altLang="en-US" sz="1600" b="0" i="0" baseline="-33000" dirty="0">
              <a:latin typeface="+mn-lt"/>
            </a:endParaRPr>
          </a:p>
          <a:p>
            <a:pPr eaLnBrk="1">
              <a:buClrTx/>
              <a:buFontTx/>
              <a:buNone/>
            </a:pPr>
            <a:endParaRPr lang="en-GB" altLang="en-US" sz="1600" b="0" i="0" baseline="-33000" dirty="0">
              <a:latin typeface="+mn-lt"/>
            </a:endParaRPr>
          </a:p>
          <a:p>
            <a:pPr eaLnBrk="1">
              <a:buClrTx/>
              <a:buFontTx/>
              <a:buNone/>
            </a:pPr>
            <a:r>
              <a:rPr lang="en-GB" altLang="en-US" sz="1600" b="0" i="0" dirty="0" smtClean="0">
                <a:latin typeface="+mn-lt"/>
              </a:rPr>
              <a:t>P</a:t>
            </a:r>
            <a:r>
              <a:rPr lang="en-GB" altLang="en-US" sz="1600" b="0" i="0" baseline="-33000" dirty="0" smtClean="0">
                <a:latin typeface="+mn-lt"/>
              </a:rPr>
              <a:t>ALL,NAT </a:t>
            </a:r>
            <a:r>
              <a:rPr lang="en-GB" altLang="en-US" sz="1600" b="0" i="0" dirty="0" smtClean="0">
                <a:latin typeface="+mn-lt"/>
              </a:rPr>
              <a:t>= Probability </a:t>
            </a:r>
            <a:r>
              <a:rPr lang="en-GB" altLang="en-US" sz="1600" b="0" i="0" dirty="0">
                <a:latin typeface="+mn-lt"/>
              </a:rPr>
              <a:t>of </a:t>
            </a:r>
            <a:r>
              <a:rPr lang="en-GB" altLang="en-US" sz="1600" b="0" i="0" dirty="0" smtClean="0">
                <a:latin typeface="+mn-lt"/>
              </a:rPr>
              <a:t>observing </a:t>
            </a:r>
            <a:r>
              <a:rPr lang="en-GB" altLang="en-US" sz="1600" b="0" i="0" dirty="0">
                <a:latin typeface="+mn-lt"/>
              </a:rPr>
              <a:t>the event using all </a:t>
            </a:r>
            <a:r>
              <a:rPr lang="en-GB" altLang="en-US" sz="1600" b="0" i="0" dirty="0" err="1">
                <a:latin typeface="+mn-lt"/>
              </a:rPr>
              <a:t>forcings</a:t>
            </a:r>
            <a:r>
              <a:rPr lang="en-GB" altLang="en-US" sz="1600" b="0" i="0" dirty="0">
                <a:latin typeface="+mn-lt"/>
              </a:rPr>
              <a:t> and natural </a:t>
            </a:r>
            <a:r>
              <a:rPr lang="en-GB" altLang="en-US" sz="1600" b="0" i="0" dirty="0" err="1">
                <a:latin typeface="+mn-lt"/>
              </a:rPr>
              <a:t>forcings</a:t>
            </a:r>
            <a:r>
              <a:rPr lang="en-GB" altLang="en-US" sz="1600" b="0" i="0" dirty="0">
                <a:latin typeface="+mn-lt"/>
              </a:rPr>
              <a:t> only.</a:t>
            </a:r>
          </a:p>
          <a:p>
            <a:pPr eaLnBrk="1">
              <a:buClrTx/>
              <a:buFontTx/>
              <a:buNone/>
            </a:pPr>
            <a:endParaRPr lang="en-GB" altLang="en-US" sz="1600" b="0" i="0" baseline="-33000" dirty="0">
              <a:latin typeface="+mn-lt"/>
            </a:endParaRPr>
          </a:p>
          <a:p>
            <a:pPr eaLnBrk="1">
              <a:buClrTx/>
              <a:buFontTx/>
              <a:buNone/>
            </a:pPr>
            <a:endParaRPr lang="en-GB" altLang="en-US" sz="1600" b="0" i="0" baseline="-33000" dirty="0">
              <a:latin typeface="+mn-lt"/>
            </a:endParaRPr>
          </a:p>
        </p:txBody>
      </p:sp>
      <p:sp>
        <p:nvSpPr>
          <p:cNvPr id="10"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smtClean="0">
                <a:solidFill>
                  <a:srgbClr val="000308"/>
                </a:solidFill>
              </a:rPr>
              <a:t>Omar</a:t>
            </a:r>
            <a:r>
              <a:rPr lang="en-US" altLang="en-US" b="0" i="1" dirty="0" smtClean="0">
                <a:solidFill>
                  <a:srgbClr val="000308"/>
                </a:solidFill>
              </a:rPr>
              <a:t> </a:t>
            </a:r>
            <a:r>
              <a:rPr lang="en-US" altLang="en-US" b="0" i="1" dirty="0" err="1" smtClean="0">
                <a:solidFill>
                  <a:srgbClr val="000308"/>
                </a:solidFill>
              </a:rPr>
              <a:t>Bellprat</a:t>
            </a:r>
            <a:endParaRPr lang="en-US" altLang="en-US" b="0" i="1" dirty="0">
              <a:solidFill>
                <a:srgbClr val="000308"/>
              </a:solidFill>
            </a:endParaRPr>
          </a:p>
        </p:txBody>
      </p:sp>
    </p:spTree>
    <p:extLst>
      <p:ext uri="{BB962C8B-B14F-4D97-AF65-F5344CB8AC3E}">
        <p14:creationId xmlns:p14="http://schemas.microsoft.com/office/powerpoint/2010/main" val="1165866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Decadal climate prediction exercise</a:t>
            </a:r>
            <a:endParaRPr lang="en-US" dirty="0"/>
          </a:p>
        </p:txBody>
      </p:sp>
      <p:sp>
        <p:nvSpPr>
          <p:cNvPr id="5" name="Line 2"/>
          <p:cNvSpPr>
            <a:spLocks noChangeShapeType="1"/>
          </p:cNvSpPr>
          <p:nvPr/>
        </p:nvSpPr>
        <p:spPr bwMode="auto">
          <a:xfrm>
            <a:off x="454026" y="5592763"/>
            <a:ext cx="8591550" cy="0"/>
          </a:xfrm>
          <a:prstGeom prst="line">
            <a:avLst/>
          </a:prstGeom>
          <a:noFill/>
          <a:ln w="38100">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solidFill>
                <a:schemeClr val="bg2">
                  <a:lumMod val="10000"/>
                </a:schemeClr>
              </a:solidFill>
            </a:endParaRPr>
          </a:p>
        </p:txBody>
      </p:sp>
      <p:sp>
        <p:nvSpPr>
          <p:cNvPr id="6" name="Text Box 3"/>
          <p:cNvSpPr txBox="1">
            <a:spLocks noChangeArrowheads="1"/>
          </p:cNvSpPr>
          <p:nvPr/>
        </p:nvSpPr>
        <p:spPr bwMode="auto">
          <a:xfrm>
            <a:off x="-36512" y="5688013"/>
            <a:ext cx="9224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buClr>
                <a:schemeClr val="accent1"/>
              </a:buClr>
            </a:pPr>
            <a:r>
              <a:rPr lang="en-GB" altLang="en-US" sz="2000" b="0" i="0" dirty="0">
                <a:solidFill>
                  <a:srgbClr val="000308"/>
                </a:solidFill>
                <a:latin typeface="AvantGarde Md BT" pitchFamily="32" charset="0"/>
              </a:rPr>
              <a:t>Nov 2000   Nov 2001   Nov 2002   Nov 2003   Nov 2004   Nov 2005   Nov 2006</a:t>
            </a:r>
          </a:p>
        </p:txBody>
      </p:sp>
      <p:sp>
        <p:nvSpPr>
          <p:cNvPr id="7" name="Line 4"/>
          <p:cNvSpPr>
            <a:spLocks noChangeShapeType="1"/>
          </p:cNvSpPr>
          <p:nvPr/>
        </p:nvSpPr>
        <p:spPr bwMode="auto">
          <a:xfrm flipV="1">
            <a:off x="685801" y="5449888"/>
            <a:ext cx="0" cy="153987"/>
          </a:xfrm>
          <a:prstGeom prst="line">
            <a:avLst/>
          </a:prstGeom>
          <a:noFill/>
          <a:ln w="28575">
            <a:solidFill>
              <a:srgbClr val="000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schemeClr val="bg2">
                  <a:lumMod val="10000"/>
                </a:schemeClr>
              </a:solidFill>
            </a:endParaRPr>
          </a:p>
        </p:txBody>
      </p:sp>
      <p:sp>
        <p:nvSpPr>
          <p:cNvPr id="8" name="Line 5"/>
          <p:cNvSpPr>
            <a:spLocks noChangeShapeType="1"/>
          </p:cNvSpPr>
          <p:nvPr/>
        </p:nvSpPr>
        <p:spPr bwMode="auto">
          <a:xfrm flipV="1">
            <a:off x="1898651" y="5437188"/>
            <a:ext cx="0" cy="153987"/>
          </a:xfrm>
          <a:prstGeom prst="line">
            <a:avLst/>
          </a:prstGeom>
          <a:noFill/>
          <a:ln w="28575">
            <a:solidFill>
              <a:srgbClr val="000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schemeClr val="bg2">
                  <a:lumMod val="10000"/>
                </a:schemeClr>
              </a:solidFill>
            </a:endParaRPr>
          </a:p>
        </p:txBody>
      </p:sp>
      <p:sp>
        <p:nvSpPr>
          <p:cNvPr id="9" name="Line 6"/>
          <p:cNvSpPr>
            <a:spLocks noChangeShapeType="1"/>
          </p:cNvSpPr>
          <p:nvPr/>
        </p:nvSpPr>
        <p:spPr bwMode="auto">
          <a:xfrm flipV="1">
            <a:off x="4508501" y="5446713"/>
            <a:ext cx="0" cy="153987"/>
          </a:xfrm>
          <a:prstGeom prst="line">
            <a:avLst/>
          </a:prstGeom>
          <a:noFill/>
          <a:ln w="28575">
            <a:solidFill>
              <a:srgbClr val="000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schemeClr val="bg2">
                  <a:lumMod val="10000"/>
                </a:schemeClr>
              </a:solidFill>
            </a:endParaRPr>
          </a:p>
        </p:txBody>
      </p:sp>
      <p:sp>
        <p:nvSpPr>
          <p:cNvPr id="10" name="Line 7"/>
          <p:cNvSpPr>
            <a:spLocks noChangeShapeType="1"/>
          </p:cNvSpPr>
          <p:nvPr/>
        </p:nvSpPr>
        <p:spPr bwMode="auto">
          <a:xfrm flipV="1">
            <a:off x="5813426" y="5445125"/>
            <a:ext cx="0" cy="153988"/>
          </a:xfrm>
          <a:prstGeom prst="line">
            <a:avLst/>
          </a:prstGeom>
          <a:noFill/>
          <a:ln w="28575">
            <a:solidFill>
              <a:srgbClr val="000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schemeClr val="bg2">
                  <a:lumMod val="10000"/>
                </a:schemeClr>
              </a:solidFill>
            </a:endParaRPr>
          </a:p>
        </p:txBody>
      </p:sp>
      <p:sp>
        <p:nvSpPr>
          <p:cNvPr id="11" name="Line 8"/>
          <p:cNvSpPr>
            <a:spLocks noChangeShapeType="1"/>
          </p:cNvSpPr>
          <p:nvPr/>
        </p:nvSpPr>
        <p:spPr bwMode="auto">
          <a:xfrm flipV="1">
            <a:off x="7118351" y="5453063"/>
            <a:ext cx="0" cy="153987"/>
          </a:xfrm>
          <a:prstGeom prst="line">
            <a:avLst/>
          </a:prstGeom>
          <a:noFill/>
          <a:ln w="28575">
            <a:solidFill>
              <a:srgbClr val="000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schemeClr val="bg2">
                  <a:lumMod val="10000"/>
                </a:schemeClr>
              </a:solidFill>
            </a:endParaRPr>
          </a:p>
        </p:txBody>
      </p:sp>
      <p:grpSp>
        <p:nvGrpSpPr>
          <p:cNvPr id="12" name="Group 11"/>
          <p:cNvGrpSpPr>
            <a:grpSpLocks/>
          </p:cNvGrpSpPr>
          <p:nvPr/>
        </p:nvGrpSpPr>
        <p:grpSpPr bwMode="auto">
          <a:xfrm>
            <a:off x="1852613" y="2035175"/>
            <a:ext cx="7200900" cy="2736850"/>
            <a:chOff x="1362" y="1282"/>
            <a:chExt cx="4536" cy="1724"/>
          </a:xfrm>
        </p:grpSpPr>
        <p:grpSp>
          <p:nvGrpSpPr>
            <p:cNvPr id="13" name="Group 12"/>
            <p:cNvGrpSpPr>
              <a:grpSpLocks/>
            </p:cNvGrpSpPr>
            <p:nvPr/>
          </p:nvGrpSpPr>
          <p:grpSpPr bwMode="auto">
            <a:xfrm>
              <a:off x="2241" y="1763"/>
              <a:ext cx="3657" cy="312"/>
              <a:chOff x="739" y="2887"/>
              <a:chExt cx="1991" cy="217"/>
            </a:xfrm>
          </p:grpSpPr>
          <p:sp>
            <p:nvSpPr>
              <p:cNvPr id="48" name="Line 13"/>
              <p:cNvSpPr>
                <a:spLocks noChangeShapeType="1"/>
              </p:cNvSpPr>
              <p:nvPr/>
            </p:nvSpPr>
            <p:spPr bwMode="auto">
              <a:xfrm>
                <a:off x="742" y="3104"/>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9" name="Line 14"/>
              <p:cNvSpPr>
                <a:spLocks noChangeShapeType="1"/>
              </p:cNvSpPr>
              <p:nvPr/>
            </p:nvSpPr>
            <p:spPr bwMode="auto">
              <a:xfrm>
                <a:off x="740" y="3048"/>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 name="Line 15"/>
              <p:cNvSpPr>
                <a:spLocks noChangeShapeType="1"/>
              </p:cNvSpPr>
              <p:nvPr/>
            </p:nvSpPr>
            <p:spPr bwMode="auto">
              <a:xfrm>
                <a:off x="739" y="288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1" name="Line 16"/>
              <p:cNvSpPr>
                <a:spLocks noChangeShapeType="1"/>
              </p:cNvSpPr>
              <p:nvPr/>
            </p:nvSpPr>
            <p:spPr bwMode="auto">
              <a:xfrm>
                <a:off x="745" y="30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2" name="Line 17"/>
              <p:cNvSpPr>
                <a:spLocks noChangeShapeType="1"/>
              </p:cNvSpPr>
              <p:nvPr/>
            </p:nvSpPr>
            <p:spPr bwMode="auto">
              <a:xfrm>
                <a:off x="744" y="298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3" name="Line 18"/>
              <p:cNvSpPr>
                <a:spLocks noChangeShapeType="1"/>
              </p:cNvSpPr>
              <p:nvPr/>
            </p:nvSpPr>
            <p:spPr bwMode="auto">
              <a:xfrm>
                <a:off x="743" y="2960"/>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4" name="Line 19"/>
              <p:cNvSpPr>
                <a:spLocks noChangeShapeType="1"/>
              </p:cNvSpPr>
              <p:nvPr/>
            </p:nvSpPr>
            <p:spPr bwMode="auto">
              <a:xfrm>
                <a:off x="741" y="293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5" name="Line 20"/>
              <p:cNvSpPr>
                <a:spLocks noChangeShapeType="1"/>
              </p:cNvSpPr>
              <p:nvPr/>
            </p:nvSpPr>
            <p:spPr bwMode="auto">
              <a:xfrm>
                <a:off x="740" y="29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6" name="Line 21"/>
              <p:cNvSpPr>
                <a:spLocks noChangeShapeType="1"/>
              </p:cNvSpPr>
              <p:nvPr/>
            </p:nvSpPr>
            <p:spPr bwMode="auto">
              <a:xfrm>
                <a:off x="739" y="3073"/>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14" name="Oval 22"/>
            <p:cNvSpPr>
              <a:spLocks noChangeArrowheads="1"/>
            </p:cNvSpPr>
            <p:nvPr/>
          </p:nvSpPr>
          <p:spPr bwMode="auto">
            <a:xfrm>
              <a:off x="2184" y="1650"/>
              <a:ext cx="85" cy="5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5" name="Group 23"/>
            <p:cNvGrpSpPr>
              <a:grpSpLocks/>
            </p:cNvGrpSpPr>
            <p:nvPr/>
          </p:nvGrpSpPr>
          <p:grpSpPr bwMode="auto">
            <a:xfrm>
              <a:off x="1418" y="1366"/>
              <a:ext cx="4480" cy="312"/>
              <a:chOff x="739" y="2887"/>
              <a:chExt cx="1991" cy="217"/>
            </a:xfrm>
          </p:grpSpPr>
          <p:sp>
            <p:nvSpPr>
              <p:cNvPr id="39" name="Line 24"/>
              <p:cNvSpPr>
                <a:spLocks noChangeShapeType="1"/>
              </p:cNvSpPr>
              <p:nvPr/>
            </p:nvSpPr>
            <p:spPr bwMode="auto">
              <a:xfrm>
                <a:off x="742" y="3104"/>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0" name="Line 25"/>
              <p:cNvSpPr>
                <a:spLocks noChangeShapeType="1"/>
              </p:cNvSpPr>
              <p:nvPr/>
            </p:nvSpPr>
            <p:spPr bwMode="auto">
              <a:xfrm>
                <a:off x="740" y="3048"/>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1" name="Line 26"/>
              <p:cNvSpPr>
                <a:spLocks noChangeShapeType="1"/>
              </p:cNvSpPr>
              <p:nvPr/>
            </p:nvSpPr>
            <p:spPr bwMode="auto">
              <a:xfrm>
                <a:off x="739" y="288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2" name="Line 27"/>
              <p:cNvSpPr>
                <a:spLocks noChangeShapeType="1"/>
              </p:cNvSpPr>
              <p:nvPr/>
            </p:nvSpPr>
            <p:spPr bwMode="auto">
              <a:xfrm>
                <a:off x="745" y="30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3" name="Line 28"/>
              <p:cNvSpPr>
                <a:spLocks noChangeShapeType="1"/>
              </p:cNvSpPr>
              <p:nvPr/>
            </p:nvSpPr>
            <p:spPr bwMode="auto">
              <a:xfrm>
                <a:off x="744" y="298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4" name="Line 29"/>
              <p:cNvSpPr>
                <a:spLocks noChangeShapeType="1"/>
              </p:cNvSpPr>
              <p:nvPr/>
            </p:nvSpPr>
            <p:spPr bwMode="auto">
              <a:xfrm>
                <a:off x="743" y="2960"/>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5" name="Line 30"/>
              <p:cNvSpPr>
                <a:spLocks noChangeShapeType="1"/>
              </p:cNvSpPr>
              <p:nvPr/>
            </p:nvSpPr>
            <p:spPr bwMode="auto">
              <a:xfrm>
                <a:off x="741" y="293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6" name="Line 31"/>
              <p:cNvSpPr>
                <a:spLocks noChangeShapeType="1"/>
              </p:cNvSpPr>
              <p:nvPr/>
            </p:nvSpPr>
            <p:spPr bwMode="auto">
              <a:xfrm>
                <a:off x="740" y="29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7" name="Line 32"/>
              <p:cNvSpPr>
                <a:spLocks noChangeShapeType="1"/>
              </p:cNvSpPr>
              <p:nvPr/>
            </p:nvSpPr>
            <p:spPr bwMode="auto">
              <a:xfrm>
                <a:off x="739" y="3073"/>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16" name="Oval 33"/>
            <p:cNvSpPr>
              <a:spLocks noChangeArrowheads="1"/>
            </p:cNvSpPr>
            <p:nvPr/>
          </p:nvSpPr>
          <p:spPr bwMode="auto">
            <a:xfrm>
              <a:off x="1362" y="1282"/>
              <a:ext cx="85" cy="5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7" name="Group 34"/>
            <p:cNvGrpSpPr>
              <a:grpSpLocks/>
            </p:cNvGrpSpPr>
            <p:nvPr/>
          </p:nvGrpSpPr>
          <p:grpSpPr bwMode="auto">
            <a:xfrm>
              <a:off x="3006" y="2160"/>
              <a:ext cx="2892" cy="312"/>
              <a:chOff x="739" y="2887"/>
              <a:chExt cx="1991" cy="217"/>
            </a:xfrm>
          </p:grpSpPr>
          <p:sp>
            <p:nvSpPr>
              <p:cNvPr id="30" name="Line 35"/>
              <p:cNvSpPr>
                <a:spLocks noChangeShapeType="1"/>
              </p:cNvSpPr>
              <p:nvPr/>
            </p:nvSpPr>
            <p:spPr bwMode="auto">
              <a:xfrm>
                <a:off x="742" y="3104"/>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 name="Line 36"/>
              <p:cNvSpPr>
                <a:spLocks noChangeShapeType="1"/>
              </p:cNvSpPr>
              <p:nvPr/>
            </p:nvSpPr>
            <p:spPr bwMode="auto">
              <a:xfrm>
                <a:off x="740" y="3048"/>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2" name="Line 37"/>
              <p:cNvSpPr>
                <a:spLocks noChangeShapeType="1"/>
              </p:cNvSpPr>
              <p:nvPr/>
            </p:nvSpPr>
            <p:spPr bwMode="auto">
              <a:xfrm>
                <a:off x="739" y="288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3" name="Line 38"/>
              <p:cNvSpPr>
                <a:spLocks noChangeShapeType="1"/>
              </p:cNvSpPr>
              <p:nvPr/>
            </p:nvSpPr>
            <p:spPr bwMode="auto">
              <a:xfrm>
                <a:off x="745" y="30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4" name="Line 39"/>
              <p:cNvSpPr>
                <a:spLocks noChangeShapeType="1"/>
              </p:cNvSpPr>
              <p:nvPr/>
            </p:nvSpPr>
            <p:spPr bwMode="auto">
              <a:xfrm>
                <a:off x="744" y="298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5" name="Line 40"/>
              <p:cNvSpPr>
                <a:spLocks noChangeShapeType="1"/>
              </p:cNvSpPr>
              <p:nvPr/>
            </p:nvSpPr>
            <p:spPr bwMode="auto">
              <a:xfrm>
                <a:off x="743" y="2960"/>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 name="Line 41"/>
              <p:cNvSpPr>
                <a:spLocks noChangeShapeType="1"/>
              </p:cNvSpPr>
              <p:nvPr/>
            </p:nvSpPr>
            <p:spPr bwMode="auto">
              <a:xfrm>
                <a:off x="741" y="293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7" name="Line 42"/>
              <p:cNvSpPr>
                <a:spLocks noChangeShapeType="1"/>
              </p:cNvSpPr>
              <p:nvPr/>
            </p:nvSpPr>
            <p:spPr bwMode="auto">
              <a:xfrm>
                <a:off x="740" y="29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8" name="Line 43"/>
              <p:cNvSpPr>
                <a:spLocks noChangeShapeType="1"/>
              </p:cNvSpPr>
              <p:nvPr/>
            </p:nvSpPr>
            <p:spPr bwMode="auto">
              <a:xfrm>
                <a:off x="739" y="3073"/>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18" name="Oval 44"/>
            <p:cNvSpPr>
              <a:spLocks noChangeArrowheads="1"/>
            </p:cNvSpPr>
            <p:nvPr/>
          </p:nvSpPr>
          <p:spPr bwMode="auto">
            <a:xfrm>
              <a:off x="3007" y="2076"/>
              <a:ext cx="85" cy="5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9" name="Group 45"/>
            <p:cNvGrpSpPr>
              <a:grpSpLocks/>
            </p:cNvGrpSpPr>
            <p:nvPr/>
          </p:nvGrpSpPr>
          <p:grpSpPr bwMode="auto">
            <a:xfrm>
              <a:off x="3886" y="2553"/>
              <a:ext cx="2012" cy="312"/>
              <a:chOff x="739" y="2887"/>
              <a:chExt cx="1991" cy="217"/>
            </a:xfrm>
          </p:grpSpPr>
          <p:sp>
            <p:nvSpPr>
              <p:cNvPr id="21" name="Line 46"/>
              <p:cNvSpPr>
                <a:spLocks noChangeShapeType="1"/>
              </p:cNvSpPr>
              <p:nvPr/>
            </p:nvSpPr>
            <p:spPr bwMode="auto">
              <a:xfrm>
                <a:off x="742" y="3104"/>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 name="Line 47"/>
              <p:cNvSpPr>
                <a:spLocks noChangeShapeType="1"/>
              </p:cNvSpPr>
              <p:nvPr/>
            </p:nvSpPr>
            <p:spPr bwMode="auto">
              <a:xfrm>
                <a:off x="740" y="3048"/>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3" name="Line 48"/>
              <p:cNvSpPr>
                <a:spLocks noChangeShapeType="1"/>
              </p:cNvSpPr>
              <p:nvPr/>
            </p:nvSpPr>
            <p:spPr bwMode="auto">
              <a:xfrm>
                <a:off x="739" y="288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 name="Line 49"/>
              <p:cNvSpPr>
                <a:spLocks noChangeShapeType="1"/>
              </p:cNvSpPr>
              <p:nvPr/>
            </p:nvSpPr>
            <p:spPr bwMode="auto">
              <a:xfrm>
                <a:off x="745" y="30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5" name="Line 50"/>
              <p:cNvSpPr>
                <a:spLocks noChangeShapeType="1"/>
              </p:cNvSpPr>
              <p:nvPr/>
            </p:nvSpPr>
            <p:spPr bwMode="auto">
              <a:xfrm>
                <a:off x="744" y="298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6" name="Line 51"/>
              <p:cNvSpPr>
                <a:spLocks noChangeShapeType="1"/>
              </p:cNvSpPr>
              <p:nvPr/>
            </p:nvSpPr>
            <p:spPr bwMode="auto">
              <a:xfrm>
                <a:off x="743" y="2960"/>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7" name="Line 52"/>
              <p:cNvSpPr>
                <a:spLocks noChangeShapeType="1"/>
              </p:cNvSpPr>
              <p:nvPr/>
            </p:nvSpPr>
            <p:spPr bwMode="auto">
              <a:xfrm>
                <a:off x="741" y="293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8" name="Line 53"/>
              <p:cNvSpPr>
                <a:spLocks noChangeShapeType="1"/>
              </p:cNvSpPr>
              <p:nvPr/>
            </p:nvSpPr>
            <p:spPr bwMode="auto">
              <a:xfrm>
                <a:off x="740" y="29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 name="Line 54"/>
              <p:cNvSpPr>
                <a:spLocks noChangeShapeType="1"/>
              </p:cNvSpPr>
              <p:nvPr/>
            </p:nvSpPr>
            <p:spPr bwMode="auto">
              <a:xfrm>
                <a:off x="739" y="3073"/>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0" name="Oval 55"/>
            <p:cNvSpPr>
              <a:spLocks noChangeArrowheads="1"/>
            </p:cNvSpPr>
            <p:nvPr/>
          </p:nvSpPr>
          <p:spPr bwMode="auto">
            <a:xfrm>
              <a:off x="3829" y="2468"/>
              <a:ext cx="85" cy="5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7" name="Group 56"/>
          <p:cNvGrpSpPr>
            <a:grpSpLocks/>
          </p:cNvGrpSpPr>
          <p:nvPr/>
        </p:nvGrpSpPr>
        <p:grpSpPr bwMode="auto">
          <a:xfrm>
            <a:off x="638176" y="1403350"/>
            <a:ext cx="8415337" cy="854075"/>
            <a:chOff x="597" y="884"/>
            <a:chExt cx="5301" cy="538"/>
          </a:xfrm>
        </p:grpSpPr>
        <p:grpSp>
          <p:nvGrpSpPr>
            <p:cNvPr id="58" name="Group 57"/>
            <p:cNvGrpSpPr>
              <a:grpSpLocks/>
            </p:cNvGrpSpPr>
            <p:nvPr/>
          </p:nvGrpSpPr>
          <p:grpSpPr bwMode="auto">
            <a:xfrm>
              <a:off x="682" y="969"/>
              <a:ext cx="5216" cy="312"/>
              <a:chOff x="739" y="2887"/>
              <a:chExt cx="1991" cy="217"/>
            </a:xfrm>
          </p:grpSpPr>
          <p:sp>
            <p:nvSpPr>
              <p:cNvPr id="60" name="Line 58"/>
              <p:cNvSpPr>
                <a:spLocks noChangeShapeType="1"/>
              </p:cNvSpPr>
              <p:nvPr/>
            </p:nvSpPr>
            <p:spPr bwMode="auto">
              <a:xfrm>
                <a:off x="742" y="3104"/>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 name="Line 59"/>
              <p:cNvSpPr>
                <a:spLocks noChangeShapeType="1"/>
              </p:cNvSpPr>
              <p:nvPr/>
            </p:nvSpPr>
            <p:spPr bwMode="auto">
              <a:xfrm>
                <a:off x="740" y="3048"/>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2" name="Line 60"/>
              <p:cNvSpPr>
                <a:spLocks noChangeShapeType="1"/>
              </p:cNvSpPr>
              <p:nvPr/>
            </p:nvSpPr>
            <p:spPr bwMode="auto">
              <a:xfrm>
                <a:off x="739" y="288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3" name="Line 61"/>
              <p:cNvSpPr>
                <a:spLocks noChangeShapeType="1"/>
              </p:cNvSpPr>
              <p:nvPr/>
            </p:nvSpPr>
            <p:spPr bwMode="auto">
              <a:xfrm>
                <a:off x="745" y="30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 name="Line 62"/>
              <p:cNvSpPr>
                <a:spLocks noChangeShapeType="1"/>
              </p:cNvSpPr>
              <p:nvPr/>
            </p:nvSpPr>
            <p:spPr bwMode="auto">
              <a:xfrm>
                <a:off x="744" y="298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 name="Line 63"/>
              <p:cNvSpPr>
                <a:spLocks noChangeShapeType="1"/>
              </p:cNvSpPr>
              <p:nvPr/>
            </p:nvSpPr>
            <p:spPr bwMode="auto">
              <a:xfrm>
                <a:off x="743" y="2960"/>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6" name="Line 64"/>
              <p:cNvSpPr>
                <a:spLocks noChangeShapeType="1"/>
              </p:cNvSpPr>
              <p:nvPr/>
            </p:nvSpPr>
            <p:spPr bwMode="auto">
              <a:xfrm>
                <a:off x="741" y="293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 name="Line 65"/>
              <p:cNvSpPr>
                <a:spLocks noChangeShapeType="1"/>
              </p:cNvSpPr>
              <p:nvPr/>
            </p:nvSpPr>
            <p:spPr bwMode="auto">
              <a:xfrm>
                <a:off x="740" y="29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8" name="Line 66"/>
              <p:cNvSpPr>
                <a:spLocks noChangeShapeType="1"/>
              </p:cNvSpPr>
              <p:nvPr/>
            </p:nvSpPr>
            <p:spPr bwMode="auto">
              <a:xfrm>
                <a:off x="739" y="3073"/>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59" name="Oval 67"/>
            <p:cNvSpPr>
              <a:spLocks noChangeArrowheads="1"/>
            </p:cNvSpPr>
            <p:nvPr/>
          </p:nvSpPr>
          <p:spPr bwMode="auto">
            <a:xfrm>
              <a:off x="597" y="884"/>
              <a:ext cx="85" cy="5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9" name="Text Box 68"/>
          <p:cNvSpPr txBox="1">
            <a:spLocks noChangeArrowheads="1"/>
          </p:cNvSpPr>
          <p:nvPr/>
        </p:nvSpPr>
        <p:spPr bwMode="auto">
          <a:xfrm>
            <a:off x="7119938" y="1493838"/>
            <a:ext cx="1303338" cy="440633"/>
          </a:xfrm>
          <a:prstGeom prst="rect">
            <a:avLst/>
          </a:prstGeom>
          <a:noFill/>
          <a:ln w="12700">
            <a:solidFill>
              <a:srgbClr val="000308"/>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50000"/>
              </a:spcBef>
            </a:pPr>
            <a:r>
              <a:rPr lang="en-GB" altLang="en-US" sz="1600" i="0">
                <a:solidFill>
                  <a:schemeClr val="bg2">
                    <a:lumMod val="10000"/>
                  </a:schemeClr>
                </a:solidFill>
              </a:rPr>
              <a:t>Forecast time 5 years</a:t>
            </a:r>
            <a:endParaRPr lang="en-US" altLang="en-US" sz="1600" i="0">
              <a:solidFill>
                <a:schemeClr val="bg2">
                  <a:lumMod val="10000"/>
                </a:schemeClr>
              </a:solidFill>
            </a:endParaRPr>
          </a:p>
        </p:txBody>
      </p:sp>
      <p:sp>
        <p:nvSpPr>
          <p:cNvPr id="70" name="Line 69"/>
          <p:cNvSpPr>
            <a:spLocks noChangeShapeType="1"/>
          </p:cNvSpPr>
          <p:nvPr/>
        </p:nvSpPr>
        <p:spPr bwMode="auto">
          <a:xfrm flipV="1">
            <a:off x="3203576" y="5435600"/>
            <a:ext cx="0" cy="153988"/>
          </a:xfrm>
          <a:prstGeom prst="line">
            <a:avLst/>
          </a:prstGeom>
          <a:noFill/>
          <a:ln w="28575">
            <a:solidFill>
              <a:srgbClr val="000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schemeClr val="bg2">
                  <a:lumMod val="10000"/>
                </a:schemeClr>
              </a:solidFill>
            </a:endParaRPr>
          </a:p>
        </p:txBody>
      </p:sp>
      <p:sp>
        <p:nvSpPr>
          <p:cNvPr id="71" name="Line 70"/>
          <p:cNvSpPr>
            <a:spLocks noChangeShapeType="1"/>
          </p:cNvSpPr>
          <p:nvPr/>
        </p:nvSpPr>
        <p:spPr bwMode="auto">
          <a:xfrm flipV="1">
            <a:off x="8423276" y="5435600"/>
            <a:ext cx="0" cy="153988"/>
          </a:xfrm>
          <a:prstGeom prst="line">
            <a:avLst/>
          </a:prstGeom>
          <a:noFill/>
          <a:ln w="28575">
            <a:solidFill>
              <a:srgbClr val="000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schemeClr val="bg2">
                  <a:lumMod val="10000"/>
                </a:schemeClr>
              </a:solidFill>
            </a:endParaRPr>
          </a:p>
        </p:txBody>
      </p:sp>
      <p:grpSp>
        <p:nvGrpSpPr>
          <p:cNvPr id="72" name="Group 71"/>
          <p:cNvGrpSpPr>
            <a:grpSpLocks/>
          </p:cNvGrpSpPr>
          <p:nvPr/>
        </p:nvGrpSpPr>
        <p:grpSpPr bwMode="auto">
          <a:xfrm>
            <a:off x="7029451" y="4510088"/>
            <a:ext cx="2024062" cy="854075"/>
            <a:chOff x="4623" y="2841"/>
            <a:chExt cx="1275" cy="538"/>
          </a:xfrm>
        </p:grpSpPr>
        <p:grpSp>
          <p:nvGrpSpPr>
            <p:cNvPr id="73" name="Group 72"/>
            <p:cNvGrpSpPr>
              <a:grpSpLocks/>
            </p:cNvGrpSpPr>
            <p:nvPr/>
          </p:nvGrpSpPr>
          <p:grpSpPr bwMode="auto">
            <a:xfrm>
              <a:off x="4680" y="2926"/>
              <a:ext cx="1218" cy="312"/>
              <a:chOff x="739" y="2887"/>
              <a:chExt cx="1991" cy="217"/>
            </a:xfrm>
          </p:grpSpPr>
          <p:sp>
            <p:nvSpPr>
              <p:cNvPr id="75" name="Line 73"/>
              <p:cNvSpPr>
                <a:spLocks noChangeShapeType="1"/>
              </p:cNvSpPr>
              <p:nvPr/>
            </p:nvSpPr>
            <p:spPr bwMode="auto">
              <a:xfrm>
                <a:off x="742" y="3104"/>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 name="Line 74"/>
              <p:cNvSpPr>
                <a:spLocks noChangeShapeType="1"/>
              </p:cNvSpPr>
              <p:nvPr/>
            </p:nvSpPr>
            <p:spPr bwMode="auto">
              <a:xfrm>
                <a:off x="740" y="3048"/>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7" name="Line 75"/>
              <p:cNvSpPr>
                <a:spLocks noChangeShapeType="1"/>
              </p:cNvSpPr>
              <p:nvPr/>
            </p:nvSpPr>
            <p:spPr bwMode="auto">
              <a:xfrm>
                <a:off x="739" y="288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8" name="Line 76"/>
              <p:cNvSpPr>
                <a:spLocks noChangeShapeType="1"/>
              </p:cNvSpPr>
              <p:nvPr/>
            </p:nvSpPr>
            <p:spPr bwMode="auto">
              <a:xfrm>
                <a:off x="745" y="30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 name="Line 77"/>
              <p:cNvSpPr>
                <a:spLocks noChangeShapeType="1"/>
              </p:cNvSpPr>
              <p:nvPr/>
            </p:nvSpPr>
            <p:spPr bwMode="auto">
              <a:xfrm>
                <a:off x="744" y="298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 name="Line 78"/>
              <p:cNvSpPr>
                <a:spLocks noChangeShapeType="1"/>
              </p:cNvSpPr>
              <p:nvPr/>
            </p:nvSpPr>
            <p:spPr bwMode="auto">
              <a:xfrm>
                <a:off x="743" y="2960"/>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1" name="Line 79"/>
              <p:cNvSpPr>
                <a:spLocks noChangeShapeType="1"/>
              </p:cNvSpPr>
              <p:nvPr/>
            </p:nvSpPr>
            <p:spPr bwMode="auto">
              <a:xfrm>
                <a:off x="741" y="2939"/>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 name="Line 80"/>
              <p:cNvSpPr>
                <a:spLocks noChangeShapeType="1"/>
              </p:cNvSpPr>
              <p:nvPr/>
            </p:nvSpPr>
            <p:spPr bwMode="auto">
              <a:xfrm>
                <a:off x="740" y="2917"/>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 name="Line 81"/>
              <p:cNvSpPr>
                <a:spLocks noChangeShapeType="1"/>
              </p:cNvSpPr>
              <p:nvPr/>
            </p:nvSpPr>
            <p:spPr bwMode="auto">
              <a:xfrm>
                <a:off x="739" y="3073"/>
                <a:ext cx="1985" cy="0"/>
              </a:xfrm>
              <a:prstGeom prst="line">
                <a:avLst/>
              </a:prstGeom>
              <a:noFill/>
              <a:ln w="9525">
                <a:solidFill>
                  <a:srgbClr val="00E4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74" name="Oval 82"/>
            <p:cNvSpPr>
              <a:spLocks noChangeArrowheads="1"/>
            </p:cNvSpPr>
            <p:nvPr/>
          </p:nvSpPr>
          <p:spPr bwMode="auto">
            <a:xfrm>
              <a:off x="4623" y="2841"/>
              <a:ext cx="85" cy="5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4" name="Group 83"/>
          <p:cNvGrpSpPr>
            <a:grpSpLocks/>
          </p:cNvGrpSpPr>
          <p:nvPr/>
        </p:nvGrpSpPr>
        <p:grpSpPr bwMode="auto">
          <a:xfrm>
            <a:off x="98426" y="2259013"/>
            <a:ext cx="6931025" cy="2790825"/>
            <a:chOff x="257" y="1423"/>
            <a:chExt cx="4366" cy="1758"/>
          </a:xfrm>
        </p:grpSpPr>
        <p:sp>
          <p:nvSpPr>
            <p:cNvPr id="85" name="Text Box 84"/>
            <p:cNvSpPr txBox="1">
              <a:spLocks noChangeArrowheads="1"/>
            </p:cNvSpPr>
            <p:nvPr/>
          </p:nvSpPr>
          <p:spPr bwMode="auto">
            <a:xfrm>
              <a:off x="257" y="2925"/>
              <a:ext cx="821" cy="205"/>
            </a:xfrm>
            <a:prstGeom prst="rect">
              <a:avLst/>
            </a:prstGeom>
            <a:noFill/>
            <a:ln w="12700">
              <a:solidFill>
                <a:srgbClr val="000308"/>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GB" altLang="en-US" sz="1600" i="0">
                  <a:solidFill>
                    <a:srgbClr val="000308"/>
                  </a:solidFill>
                </a:rPr>
                <a:t>Core</a:t>
              </a:r>
              <a:endParaRPr lang="en-US" altLang="en-US" sz="1600" i="0">
                <a:solidFill>
                  <a:srgbClr val="000308"/>
                </a:solidFill>
              </a:endParaRPr>
            </a:p>
          </p:txBody>
        </p:sp>
        <p:sp>
          <p:nvSpPr>
            <p:cNvPr id="86" name="Line 85"/>
            <p:cNvSpPr>
              <a:spLocks noChangeShapeType="1"/>
            </p:cNvSpPr>
            <p:nvPr/>
          </p:nvSpPr>
          <p:spPr bwMode="auto">
            <a:xfrm flipH="1" flipV="1">
              <a:off x="625" y="1423"/>
              <a:ext cx="0" cy="1474"/>
            </a:xfrm>
            <a:prstGeom prst="line">
              <a:avLst/>
            </a:prstGeom>
            <a:noFill/>
            <a:ln w="38100">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308"/>
                </a:solidFill>
              </a:endParaRPr>
            </a:p>
          </p:txBody>
        </p:sp>
        <p:sp>
          <p:nvSpPr>
            <p:cNvPr id="87" name="Line 86"/>
            <p:cNvSpPr>
              <a:spLocks noChangeShapeType="1"/>
            </p:cNvSpPr>
            <p:nvPr/>
          </p:nvSpPr>
          <p:spPr bwMode="auto">
            <a:xfrm>
              <a:off x="1079" y="3010"/>
              <a:ext cx="3544" cy="171"/>
            </a:xfrm>
            <a:prstGeom prst="line">
              <a:avLst/>
            </a:prstGeom>
            <a:noFill/>
            <a:ln w="38100">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308"/>
                </a:solidFill>
              </a:endParaRPr>
            </a:p>
          </p:txBody>
        </p:sp>
      </p:grpSp>
      <p:grpSp>
        <p:nvGrpSpPr>
          <p:cNvPr id="88" name="Group 87"/>
          <p:cNvGrpSpPr>
            <a:grpSpLocks/>
          </p:cNvGrpSpPr>
          <p:nvPr/>
        </p:nvGrpSpPr>
        <p:grpSpPr bwMode="auto">
          <a:xfrm>
            <a:off x="1042988" y="2843213"/>
            <a:ext cx="4679950" cy="1541462"/>
            <a:chOff x="852" y="1791"/>
            <a:chExt cx="2948" cy="971"/>
          </a:xfrm>
        </p:grpSpPr>
        <p:sp>
          <p:nvSpPr>
            <p:cNvPr id="89" name="Text Box 88"/>
            <p:cNvSpPr txBox="1">
              <a:spLocks noChangeArrowheads="1"/>
            </p:cNvSpPr>
            <p:nvPr/>
          </p:nvSpPr>
          <p:spPr bwMode="auto">
            <a:xfrm>
              <a:off x="852" y="2557"/>
              <a:ext cx="821" cy="205"/>
            </a:xfrm>
            <a:prstGeom prst="rect">
              <a:avLst/>
            </a:prstGeom>
            <a:noFill/>
            <a:ln w="12700">
              <a:solidFill>
                <a:srgbClr val="000308"/>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GB" altLang="en-US" sz="1600" i="0" dirty="0">
                  <a:solidFill>
                    <a:schemeClr val="bg2">
                      <a:lumMod val="10000"/>
                    </a:schemeClr>
                  </a:solidFill>
                </a:rPr>
                <a:t>Tier 1</a:t>
              </a:r>
              <a:endParaRPr lang="en-US" altLang="en-US" sz="1600" i="0" dirty="0">
                <a:solidFill>
                  <a:schemeClr val="bg2">
                    <a:lumMod val="10000"/>
                  </a:schemeClr>
                </a:solidFill>
              </a:endParaRPr>
            </a:p>
          </p:txBody>
        </p:sp>
        <p:sp>
          <p:nvSpPr>
            <p:cNvPr id="90" name="Line 89"/>
            <p:cNvSpPr>
              <a:spLocks noChangeShapeType="1"/>
            </p:cNvSpPr>
            <p:nvPr/>
          </p:nvSpPr>
          <p:spPr bwMode="auto">
            <a:xfrm flipV="1">
              <a:off x="1249" y="1791"/>
              <a:ext cx="113" cy="738"/>
            </a:xfrm>
            <a:prstGeom prst="line">
              <a:avLst/>
            </a:prstGeom>
            <a:noFill/>
            <a:ln w="38100">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Line 90"/>
            <p:cNvSpPr>
              <a:spLocks noChangeShapeType="1"/>
            </p:cNvSpPr>
            <p:nvPr/>
          </p:nvSpPr>
          <p:spPr bwMode="auto">
            <a:xfrm flipV="1">
              <a:off x="1221" y="1962"/>
              <a:ext cx="935" cy="567"/>
            </a:xfrm>
            <a:prstGeom prst="line">
              <a:avLst/>
            </a:prstGeom>
            <a:noFill/>
            <a:ln w="38100">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Line 91"/>
            <p:cNvSpPr>
              <a:spLocks noChangeShapeType="1"/>
            </p:cNvSpPr>
            <p:nvPr/>
          </p:nvSpPr>
          <p:spPr bwMode="auto">
            <a:xfrm flipV="1">
              <a:off x="1675" y="2415"/>
              <a:ext cx="1332" cy="227"/>
            </a:xfrm>
            <a:prstGeom prst="line">
              <a:avLst/>
            </a:prstGeom>
            <a:noFill/>
            <a:ln w="38100">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Line 92"/>
            <p:cNvSpPr>
              <a:spLocks noChangeShapeType="1"/>
            </p:cNvSpPr>
            <p:nvPr/>
          </p:nvSpPr>
          <p:spPr bwMode="auto">
            <a:xfrm>
              <a:off x="1674" y="2642"/>
              <a:ext cx="2126" cy="57"/>
            </a:xfrm>
            <a:prstGeom prst="line">
              <a:avLst/>
            </a:prstGeom>
            <a:noFill/>
            <a:ln w="38100">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4" name="Text Box 94"/>
          <p:cNvSpPr txBox="1">
            <a:spLocks noChangeArrowheads="1"/>
          </p:cNvSpPr>
          <p:nvPr/>
        </p:nvSpPr>
        <p:spPr bwMode="auto">
          <a:xfrm>
            <a:off x="7208838" y="4654550"/>
            <a:ext cx="1303338" cy="440633"/>
          </a:xfrm>
          <a:prstGeom prst="rect">
            <a:avLst/>
          </a:prstGeom>
          <a:noFill/>
          <a:ln w="12700">
            <a:solidFill>
              <a:srgbClr val="000308"/>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50000"/>
              </a:spcBef>
            </a:pPr>
            <a:r>
              <a:rPr lang="en-GB" altLang="en-US" sz="1600" i="0">
                <a:solidFill>
                  <a:schemeClr val="bg2">
                    <a:lumMod val="10000"/>
                  </a:schemeClr>
                </a:solidFill>
              </a:rPr>
              <a:t>Forecast time 1 year</a:t>
            </a:r>
            <a:endParaRPr lang="en-US" altLang="en-US" sz="1600" i="0">
              <a:solidFill>
                <a:schemeClr val="bg2">
                  <a:lumMod val="10000"/>
                </a:schemeClr>
              </a:solidFill>
            </a:endParaRPr>
          </a:p>
        </p:txBody>
      </p:sp>
    </p:spTree>
    <p:extLst>
      <p:ext uri="{BB962C8B-B14F-4D97-AF65-F5344CB8AC3E}">
        <p14:creationId xmlns:p14="http://schemas.microsoft.com/office/powerpoint/2010/main" val="7967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4" grpId="0" animBg="1"/>
      <p:bldP spid="9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7"/>
          <p:cNvSpPr txBox="1">
            <a:spLocks noChangeArrowheads="1"/>
          </p:cNvSpPr>
          <p:nvPr/>
        </p:nvSpPr>
        <p:spPr bwMode="auto">
          <a:xfrm>
            <a:off x="107504" y="1399447"/>
            <a:ext cx="8856984" cy="8054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6213" tIns="49243" rIns="96213" bIns="48107">
            <a:spAutoFit/>
          </a:bodyPr>
          <a:lstStyle>
            <a:lvl1pPr algn="l">
              <a:lnSpc>
                <a:spcPts val="3200"/>
              </a:lnSpc>
              <a:spcBef>
                <a:spcPts val="400"/>
              </a:spcBef>
              <a:spcAft>
                <a:spcPts val="200"/>
              </a:spcAft>
              <a:buClr>
                <a:schemeClr val="tx1"/>
              </a:buClr>
              <a:buChar char="•"/>
              <a:defRPr sz="2400">
                <a:solidFill>
                  <a:schemeClr val="tx1"/>
                </a:solidFill>
                <a:latin typeface="Verdana" pitchFamily="34" charset="0"/>
              </a:defRPr>
            </a:lvl1pPr>
            <a:lvl2pPr marL="742950" indent="-285750" algn="l">
              <a:spcBef>
                <a:spcPct val="20000"/>
              </a:spcBef>
              <a:buFont typeface="Wingdings" pitchFamily="2" charset="2"/>
              <a:buChar char="Ø"/>
              <a:defRPr>
                <a:solidFill>
                  <a:schemeClr val="tx1"/>
                </a:solidFill>
                <a:latin typeface="Verdana" pitchFamily="34" charset="0"/>
              </a:defRPr>
            </a:lvl2pPr>
            <a:lvl3pPr marL="1143000" indent="-228600" algn="l">
              <a:spcBef>
                <a:spcPts val="400"/>
              </a:spcBef>
              <a:buChar char="o"/>
              <a:defRPr sz="1600">
                <a:solidFill>
                  <a:schemeClr val="tx1"/>
                </a:solidFill>
                <a:latin typeface="Verdana" pitchFamily="34" charset="0"/>
              </a:defRPr>
            </a:lvl3pPr>
            <a:lvl4pPr marL="1600200" indent="-228600" algn="l">
              <a:spcBef>
                <a:spcPct val="20000"/>
              </a:spcBef>
              <a:buChar char="–"/>
              <a:defRPr sz="1600">
                <a:solidFill>
                  <a:schemeClr val="tx1"/>
                </a:solidFill>
                <a:latin typeface="Verdana" pitchFamily="34" charset="0"/>
              </a:defRPr>
            </a:lvl4pPr>
            <a:lvl5pPr marL="2057400" indent="-228600" algn="l">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lnSpc>
                <a:spcPct val="70000"/>
              </a:lnSpc>
              <a:spcBef>
                <a:spcPct val="50000"/>
              </a:spcBef>
              <a:spcAft>
                <a:spcPct val="0"/>
              </a:spcAft>
              <a:buClr>
                <a:srgbClr val="000000"/>
              </a:buClr>
              <a:buFont typeface="Times New Roman" pitchFamily="18" charset="0"/>
              <a:buNone/>
              <a:defRPr/>
            </a:pPr>
            <a:endParaRPr lang="en-GB" altLang="en-US" b="0" dirty="0" smtClean="0">
              <a:solidFill>
                <a:srgbClr val="000308"/>
              </a:solidFill>
              <a:latin typeface="+mj-lt"/>
            </a:endParaRPr>
          </a:p>
          <a:p>
            <a:pPr algn="ctr">
              <a:lnSpc>
                <a:spcPct val="70000"/>
              </a:lnSpc>
              <a:spcBef>
                <a:spcPct val="50000"/>
              </a:spcBef>
              <a:spcAft>
                <a:spcPct val="0"/>
              </a:spcAft>
              <a:buClr>
                <a:srgbClr val="000000"/>
              </a:buClr>
              <a:buFont typeface="Times New Roman" pitchFamily="18" charset="0"/>
              <a:buNone/>
              <a:defRPr/>
            </a:pPr>
            <a:r>
              <a:rPr lang="en-GB" altLang="en-US" b="0" dirty="0" smtClean="0">
                <a:solidFill>
                  <a:srgbClr val="000308"/>
                </a:solidFill>
                <a:latin typeface="+mj-lt"/>
              </a:rPr>
              <a:t>Global mean Sea Surface Temperature </a:t>
            </a:r>
            <a:endParaRPr lang="en-US" altLang="en-US" b="0" dirty="0" smtClean="0">
              <a:solidFill>
                <a:srgbClr val="000308"/>
              </a:solidFill>
              <a:latin typeface="+mj-lt"/>
            </a:endParaRPr>
          </a:p>
        </p:txBody>
      </p:sp>
      <p:pic>
        <p:nvPicPr>
          <p:cNvPr id="9" name="Picture 22" descr="tos_Init_ano_ly1-3"/>
          <p:cNvPicPr>
            <a:picLocks noChangeAspect="1" noChangeArrowheads="1"/>
          </p:cNvPicPr>
          <p:nvPr/>
        </p:nvPicPr>
        <p:blipFill>
          <a:blip r:embed="rId3">
            <a:extLst>
              <a:ext uri="{28A0092B-C50C-407E-A947-70E740481C1C}">
                <a14:useLocalDpi xmlns:a14="http://schemas.microsoft.com/office/drawing/2010/main" val="0"/>
              </a:ext>
            </a:extLst>
          </a:blip>
          <a:srcRect l="3893" t="5559" r="4289" b="9882"/>
          <a:stretch>
            <a:fillRect/>
          </a:stretch>
        </p:blipFill>
        <p:spPr bwMode="auto">
          <a:xfrm>
            <a:off x="1259632" y="1628800"/>
            <a:ext cx="6643694" cy="457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GB" altLang="en-US" sz="2800" dirty="0"/>
              <a:t>Predictions of the </a:t>
            </a:r>
            <a:r>
              <a:rPr lang="en-GB" altLang="en-US" sz="2800" dirty="0" err="1"/>
              <a:t>XXI</a:t>
            </a:r>
            <a:r>
              <a:rPr lang="en-GB" altLang="en-US" sz="2800" baseline="30000" dirty="0" err="1"/>
              <a:t>st</a:t>
            </a:r>
            <a:r>
              <a:rPr lang="en-GB" altLang="en-US" sz="2800" dirty="0"/>
              <a:t> century </a:t>
            </a:r>
            <a:r>
              <a:rPr lang="en-GB" altLang="en-US" sz="2800" dirty="0" smtClean="0"/>
              <a:t>hiatus</a:t>
            </a:r>
            <a:endParaRPr lang="en-US" dirty="0"/>
          </a:p>
        </p:txBody>
      </p:sp>
      <p:sp>
        <p:nvSpPr>
          <p:cNvPr id="6" name="Rectangle 15"/>
          <p:cNvSpPr>
            <a:spLocks noChangeArrowheads="1"/>
          </p:cNvSpPr>
          <p:nvPr/>
        </p:nvSpPr>
        <p:spPr bwMode="auto">
          <a:xfrm>
            <a:off x="5216911" y="4974930"/>
            <a:ext cx="3354896" cy="1154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213" tIns="48107" rIns="96213" bIns="48107"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algn="ctr" eaLnBrk="1">
              <a:lnSpc>
                <a:spcPct val="100000"/>
              </a:lnSpc>
              <a:spcAft>
                <a:spcPct val="0"/>
              </a:spcAft>
              <a:buClrTx/>
              <a:buFontTx/>
              <a:buNone/>
            </a:pPr>
            <a:endParaRPr lang="en-US" altLang="en-US" sz="2400">
              <a:solidFill>
                <a:schemeClr val="tx1"/>
              </a:solidFill>
              <a:latin typeface="Verdana" pitchFamily="34" charset="0"/>
            </a:endParaRPr>
          </a:p>
        </p:txBody>
      </p:sp>
      <p:sp>
        <p:nvSpPr>
          <p:cNvPr id="8" name="Text Box 21"/>
          <p:cNvSpPr txBox="1">
            <a:spLocks noChangeArrowheads="1"/>
          </p:cNvSpPr>
          <p:nvPr/>
        </p:nvSpPr>
        <p:spPr bwMode="auto">
          <a:xfrm>
            <a:off x="2055535" y="2316764"/>
            <a:ext cx="2579272" cy="13282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6213" tIns="48107" rIns="96213" bIns="48107">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a:spcBef>
                <a:spcPct val="50000"/>
              </a:spcBef>
              <a:spcAft>
                <a:spcPct val="0"/>
              </a:spcAft>
            </a:pPr>
            <a:r>
              <a:rPr lang="en-GB" altLang="en-US" sz="2000" dirty="0">
                <a:solidFill>
                  <a:srgbClr val="FF0000"/>
                </a:solidFill>
              </a:rPr>
              <a:t>Forecast years 1 to 3 from climate predictions initialized from observations</a:t>
            </a:r>
            <a:endParaRPr lang="en-US" altLang="en-US" sz="2000" dirty="0">
              <a:solidFill>
                <a:srgbClr val="FF0000"/>
              </a:solidFill>
            </a:endParaRPr>
          </a:p>
        </p:txBody>
      </p:sp>
      <p:sp>
        <p:nvSpPr>
          <p:cNvPr id="10" name="TextBox 1"/>
          <p:cNvSpPr txBox="1">
            <a:spLocks noChangeArrowheads="1"/>
          </p:cNvSpPr>
          <p:nvPr/>
        </p:nvSpPr>
        <p:spPr bwMode="auto">
          <a:xfrm>
            <a:off x="5903172" y="5000985"/>
            <a:ext cx="18717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solidFill>
                  <a:srgbClr val="000308"/>
                </a:solidFill>
              </a:rPr>
              <a:t>Observations (ERSST)</a:t>
            </a:r>
          </a:p>
        </p:txBody>
      </p:sp>
      <p:sp>
        <p:nvSpPr>
          <p:cNvPr id="11" name="TextBox 1"/>
          <p:cNvSpPr txBox="1">
            <a:spLocks noChangeArrowheads="1"/>
          </p:cNvSpPr>
          <p:nvPr/>
        </p:nvSpPr>
        <p:spPr bwMode="auto">
          <a:xfrm>
            <a:off x="2055243" y="65043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a:t>
            </a:r>
            <a:r>
              <a:rPr lang="en-US" altLang="en-US" b="0" i="1" dirty="0" smtClean="0">
                <a:solidFill>
                  <a:srgbClr val="000308"/>
                </a:solidFill>
              </a:rPr>
              <a:t>2013) </a:t>
            </a:r>
            <a:r>
              <a:rPr lang="en-US" altLang="en-US" b="1" i="1" dirty="0" smtClean="0">
                <a:solidFill>
                  <a:srgbClr val="000308"/>
                </a:solidFill>
              </a:rPr>
              <a:t>Nature Climate Change</a:t>
            </a:r>
            <a:endParaRPr lang="en-US" altLang="en-US" b="1" i="1" dirty="0">
              <a:solidFill>
                <a:srgbClr val="000308"/>
              </a:solidFill>
            </a:endParaRPr>
          </a:p>
        </p:txBody>
      </p:sp>
      <p:sp>
        <p:nvSpPr>
          <p:cNvPr id="12" name="Text Box 3"/>
          <p:cNvSpPr txBox="1">
            <a:spLocks noChangeArrowheads="1"/>
          </p:cNvSpPr>
          <p:nvPr/>
        </p:nvSpPr>
        <p:spPr bwMode="auto">
          <a:xfrm>
            <a:off x="107504" y="974626"/>
            <a:ext cx="8856663"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buClrTx/>
              <a:buFontTx/>
              <a:buNone/>
            </a:pPr>
            <a:r>
              <a:rPr lang="en-GB" altLang="en-US" sz="2000" b="0" i="0" dirty="0" smtClean="0">
                <a:latin typeface="+mj-lt"/>
              </a:rPr>
              <a:t>EC-Earth2.3 CMIP5 decadal climate predictions capture the hiatus </a:t>
            </a:r>
            <a:endParaRPr lang="en-GB" altLang="en-US" sz="2000" b="0" i="0" dirty="0">
              <a:latin typeface="+mj-lt"/>
            </a:endParaRPr>
          </a:p>
        </p:txBody>
      </p:sp>
    </p:spTree>
    <p:extLst>
      <p:ext uri="{BB962C8B-B14F-4D97-AF65-F5344CB8AC3E}">
        <p14:creationId xmlns:p14="http://schemas.microsoft.com/office/powerpoint/2010/main" val="4272278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9" descr="tos_NoInit_ano_ly1-3"/>
          <p:cNvPicPr>
            <a:picLocks noChangeAspect="1" noChangeArrowheads="1"/>
          </p:cNvPicPr>
          <p:nvPr/>
        </p:nvPicPr>
        <p:blipFill>
          <a:blip r:embed="rId3">
            <a:extLst>
              <a:ext uri="{28A0092B-C50C-407E-A947-70E740481C1C}">
                <a14:useLocalDpi xmlns:a14="http://schemas.microsoft.com/office/drawing/2010/main" val="0"/>
              </a:ext>
            </a:extLst>
          </a:blip>
          <a:srcRect t="5559" r="4773" b="9882"/>
          <a:stretch>
            <a:fillRect/>
          </a:stretch>
        </p:blipFill>
        <p:spPr bwMode="auto">
          <a:xfrm>
            <a:off x="35496" y="2135001"/>
            <a:ext cx="4664346" cy="309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8" descr="tos_Init_ano_ly1-3"/>
          <p:cNvPicPr>
            <a:picLocks noChangeAspect="1" noChangeArrowheads="1"/>
          </p:cNvPicPr>
          <p:nvPr/>
        </p:nvPicPr>
        <p:blipFill>
          <a:blip r:embed="rId4">
            <a:extLst>
              <a:ext uri="{28A0092B-C50C-407E-A947-70E740481C1C}">
                <a14:useLocalDpi xmlns:a14="http://schemas.microsoft.com/office/drawing/2010/main" val="0"/>
              </a:ext>
            </a:extLst>
          </a:blip>
          <a:srcRect l="7159" t="5559" r="4773" b="9882"/>
          <a:stretch>
            <a:fillRect/>
          </a:stretch>
        </p:blipFill>
        <p:spPr bwMode="auto">
          <a:xfrm>
            <a:off x="4742760" y="2135001"/>
            <a:ext cx="4311425" cy="309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GB" altLang="en-US" sz="2800" dirty="0"/>
              <a:t>Predictions of the </a:t>
            </a:r>
            <a:r>
              <a:rPr lang="en-GB" altLang="en-US" sz="2800" dirty="0" err="1"/>
              <a:t>XXI</a:t>
            </a:r>
            <a:r>
              <a:rPr lang="en-GB" altLang="en-US" sz="2800" baseline="30000" dirty="0" err="1"/>
              <a:t>st</a:t>
            </a:r>
            <a:r>
              <a:rPr lang="en-GB" altLang="en-US" sz="2800" dirty="0"/>
              <a:t> century </a:t>
            </a:r>
            <a:r>
              <a:rPr lang="en-GB" altLang="en-US" sz="2800" dirty="0" smtClean="0"/>
              <a:t>hiatus</a:t>
            </a:r>
            <a:endParaRPr lang="en-US" dirty="0"/>
          </a:p>
        </p:txBody>
      </p:sp>
      <p:sp>
        <p:nvSpPr>
          <p:cNvPr id="11" name="Text Box 23"/>
          <p:cNvSpPr txBox="1">
            <a:spLocks noChangeArrowheads="1"/>
          </p:cNvSpPr>
          <p:nvPr/>
        </p:nvSpPr>
        <p:spPr bwMode="auto">
          <a:xfrm>
            <a:off x="2720721" y="4500376"/>
            <a:ext cx="1546855"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12" name="Text Box 25"/>
          <p:cNvSpPr txBox="1">
            <a:spLocks noChangeArrowheads="1"/>
          </p:cNvSpPr>
          <p:nvPr/>
        </p:nvSpPr>
        <p:spPr bwMode="auto">
          <a:xfrm>
            <a:off x="539552" y="2232781"/>
            <a:ext cx="2497253" cy="147732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solidFill>
                  <a:srgbClr val="004990"/>
                </a:solidFill>
              </a:rPr>
              <a:t>EC-Earth historical simulations starting from 1850 preindustrial control simulations</a:t>
            </a:r>
            <a:endParaRPr lang="en-US" altLang="en-US" dirty="0">
              <a:solidFill>
                <a:srgbClr val="004990"/>
              </a:solidFill>
            </a:endParaRPr>
          </a:p>
        </p:txBody>
      </p:sp>
      <p:sp>
        <p:nvSpPr>
          <p:cNvPr id="13" name="Text Box 26"/>
          <p:cNvSpPr txBox="1">
            <a:spLocks noChangeArrowheads="1"/>
          </p:cNvSpPr>
          <p:nvPr/>
        </p:nvSpPr>
        <p:spPr bwMode="auto">
          <a:xfrm>
            <a:off x="4942049" y="2301689"/>
            <a:ext cx="2438263" cy="1235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solidFill>
                  <a:srgbClr val="FF0000"/>
                </a:solidFill>
              </a:rPr>
              <a:t>Forecast years 1 to 3 from EC-Earth climate predictions initialized from observations</a:t>
            </a:r>
            <a:endParaRPr lang="en-US" altLang="en-US" dirty="0">
              <a:solidFill>
                <a:srgbClr val="FF0000"/>
              </a:solidFill>
            </a:endParaRPr>
          </a:p>
        </p:txBody>
      </p:sp>
      <p:sp>
        <p:nvSpPr>
          <p:cNvPr id="17" name="Rectangle 34"/>
          <p:cNvSpPr>
            <a:spLocks noChangeArrowheads="1"/>
          </p:cNvSpPr>
          <p:nvPr/>
        </p:nvSpPr>
        <p:spPr bwMode="auto">
          <a:xfrm>
            <a:off x="3347864" y="2232781"/>
            <a:ext cx="1188981" cy="12969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18" name="Rectangle 35"/>
          <p:cNvSpPr>
            <a:spLocks noChangeArrowheads="1"/>
          </p:cNvSpPr>
          <p:nvPr/>
        </p:nvSpPr>
        <p:spPr bwMode="auto">
          <a:xfrm>
            <a:off x="7703499" y="2304864"/>
            <a:ext cx="1188981" cy="12969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4" name="Line 24"/>
          <p:cNvSpPr>
            <a:spLocks noChangeShapeType="1"/>
          </p:cNvSpPr>
          <p:nvPr/>
        </p:nvSpPr>
        <p:spPr bwMode="auto">
          <a:xfrm flipV="1">
            <a:off x="3707904" y="3312901"/>
            <a:ext cx="490175" cy="1187475"/>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3"/>
          <p:cNvSpPr txBox="1">
            <a:spLocks noChangeArrowheads="1"/>
          </p:cNvSpPr>
          <p:nvPr/>
        </p:nvSpPr>
        <p:spPr bwMode="auto">
          <a:xfrm>
            <a:off x="107504" y="974626"/>
            <a:ext cx="8856663"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buClrTx/>
              <a:buFontTx/>
              <a:buNone/>
            </a:pPr>
            <a:r>
              <a:rPr lang="en-GB" altLang="en-US" sz="2000" b="0" i="0" dirty="0" smtClean="0">
                <a:latin typeface="+mj-lt"/>
              </a:rPr>
              <a:t>Crucial role of initialization from observations in capturing the plateau</a:t>
            </a:r>
            <a:endParaRPr lang="en-GB" altLang="en-US" sz="2000" b="0" i="0" dirty="0">
              <a:latin typeface="+mj-lt"/>
            </a:endParaRPr>
          </a:p>
        </p:txBody>
      </p:sp>
      <p:sp>
        <p:nvSpPr>
          <p:cNvPr id="15" name="TextBox 1"/>
          <p:cNvSpPr txBox="1">
            <a:spLocks noChangeArrowheads="1"/>
          </p:cNvSpPr>
          <p:nvPr/>
        </p:nvSpPr>
        <p:spPr bwMode="auto">
          <a:xfrm>
            <a:off x="2055243" y="65043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a:t>
            </a:r>
            <a:r>
              <a:rPr lang="en-US" altLang="en-US" b="0" i="1" dirty="0" smtClean="0">
                <a:solidFill>
                  <a:srgbClr val="000308"/>
                </a:solidFill>
              </a:rPr>
              <a:t>2013) </a:t>
            </a:r>
            <a:r>
              <a:rPr lang="en-US" altLang="en-US" b="1" i="1" dirty="0" smtClean="0">
                <a:solidFill>
                  <a:srgbClr val="000308"/>
                </a:solidFill>
              </a:rPr>
              <a:t>Nature Climate Change</a:t>
            </a:r>
            <a:endParaRPr lang="en-US" altLang="en-US" b="1" i="1" dirty="0">
              <a:solidFill>
                <a:srgbClr val="000308"/>
              </a:solidFill>
            </a:endParaRPr>
          </a:p>
        </p:txBody>
      </p:sp>
    </p:spTree>
    <p:extLst>
      <p:ext uri="{BB962C8B-B14F-4D97-AF65-F5344CB8AC3E}">
        <p14:creationId xmlns:p14="http://schemas.microsoft.com/office/powerpoint/2010/main" val="3460420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ltLang="en-US" sz="2800" dirty="0"/>
              <a:t>Predictions of the </a:t>
            </a:r>
            <a:r>
              <a:rPr lang="en-GB" altLang="en-US" sz="2800" dirty="0" err="1"/>
              <a:t>XXI</a:t>
            </a:r>
            <a:r>
              <a:rPr lang="en-GB" altLang="en-US" sz="2800" baseline="30000" dirty="0" err="1"/>
              <a:t>st</a:t>
            </a:r>
            <a:r>
              <a:rPr lang="en-GB" altLang="en-US" sz="2800" dirty="0"/>
              <a:t> century </a:t>
            </a:r>
            <a:r>
              <a:rPr lang="en-GB" altLang="en-US" sz="2800" dirty="0" smtClean="0"/>
              <a:t>hiatus</a:t>
            </a:r>
            <a:endParaRPr lang="en-US" dirty="0"/>
          </a:p>
        </p:txBody>
      </p:sp>
      <p:pic>
        <p:nvPicPr>
          <p:cNvPr id="14" name="Picture 17" descr="ohc_2d_avg_0-800m_without_mx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18394"/>
            <a:ext cx="6911975" cy="48069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9"/>
          <p:cNvSpPr txBox="1">
            <a:spLocks noChangeArrowheads="1"/>
          </p:cNvSpPr>
          <p:nvPr/>
        </p:nvSpPr>
        <p:spPr bwMode="auto">
          <a:xfrm>
            <a:off x="-1" y="1628154"/>
            <a:ext cx="9144001" cy="377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dirty="0" smtClean="0">
                <a:solidFill>
                  <a:srgbClr val="000308"/>
                </a:solidFill>
              </a:rPr>
              <a:t>Ocean </a:t>
            </a:r>
            <a:r>
              <a:rPr lang="en-GB" altLang="en-US" dirty="0">
                <a:solidFill>
                  <a:srgbClr val="000308"/>
                </a:solidFill>
              </a:rPr>
              <a:t>heat uptake (0-800m excluding the mixed layer) at the onset of the plateau</a:t>
            </a:r>
            <a:endParaRPr lang="en-US" altLang="en-US" dirty="0">
              <a:solidFill>
                <a:srgbClr val="000308"/>
              </a:solidFill>
            </a:endParaRPr>
          </a:p>
        </p:txBody>
      </p:sp>
      <p:sp>
        <p:nvSpPr>
          <p:cNvPr id="7" name="TextBox 1"/>
          <p:cNvSpPr txBox="1">
            <a:spLocks noChangeArrowheads="1"/>
          </p:cNvSpPr>
          <p:nvPr/>
        </p:nvSpPr>
        <p:spPr bwMode="auto">
          <a:xfrm>
            <a:off x="2055243" y="65043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a:t>
            </a:r>
            <a:r>
              <a:rPr lang="en-US" altLang="en-US" b="0" i="1" dirty="0" smtClean="0">
                <a:solidFill>
                  <a:srgbClr val="000308"/>
                </a:solidFill>
              </a:rPr>
              <a:t>2013) </a:t>
            </a:r>
            <a:r>
              <a:rPr lang="en-US" altLang="en-US" b="1" i="1" dirty="0" smtClean="0">
                <a:solidFill>
                  <a:srgbClr val="000308"/>
                </a:solidFill>
              </a:rPr>
              <a:t>Nature Climate Change</a:t>
            </a:r>
            <a:endParaRPr lang="en-US" altLang="en-US" b="1" i="1" dirty="0">
              <a:solidFill>
                <a:srgbClr val="000308"/>
              </a:solidFill>
            </a:endParaRPr>
          </a:p>
        </p:txBody>
      </p:sp>
      <p:sp>
        <p:nvSpPr>
          <p:cNvPr id="8" name="Text Box 3"/>
          <p:cNvSpPr txBox="1">
            <a:spLocks noChangeArrowheads="1"/>
          </p:cNvSpPr>
          <p:nvPr/>
        </p:nvSpPr>
        <p:spPr bwMode="auto">
          <a:xfrm>
            <a:off x="107504" y="974626"/>
            <a:ext cx="8856663"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buClrTx/>
              <a:buFontTx/>
              <a:buNone/>
            </a:pPr>
            <a:r>
              <a:rPr lang="en-GB" altLang="en-US" sz="2000" b="0" i="0" dirty="0" smtClean="0">
                <a:latin typeface="+mj-lt"/>
              </a:rPr>
              <a:t>Plateau explained by increased ocean heat uptake</a:t>
            </a:r>
            <a:endParaRPr lang="en-GB" altLang="en-US" sz="2000" b="0" i="0" dirty="0">
              <a:latin typeface="+mj-lt"/>
            </a:endParaRPr>
          </a:p>
        </p:txBody>
      </p:sp>
    </p:spTree>
    <p:extLst>
      <p:ext uri="{BB962C8B-B14F-4D97-AF65-F5344CB8AC3E}">
        <p14:creationId xmlns:p14="http://schemas.microsoft.com/office/powerpoint/2010/main" val="2471995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Global Framework on Climate </a:t>
            </a:r>
            <a:r>
              <a:rPr lang="en-US" dirty="0"/>
              <a:t>S</a:t>
            </a:r>
            <a:r>
              <a:rPr lang="en-US" dirty="0" smtClean="0"/>
              <a:t>ervices</a:t>
            </a:r>
            <a:endParaRPr lang="en-US"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008063"/>
            <a:ext cx="7775575"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90374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services: renewable energy</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998538"/>
            <a:ext cx="7349876" cy="53769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1"/>
          <p:cNvSpPr txBox="1">
            <a:spLocks noChangeArrowheads="1"/>
          </p:cNvSpPr>
          <p:nvPr/>
        </p:nvSpPr>
        <p:spPr bwMode="auto">
          <a:xfrm>
            <a:off x="1979712" y="6504384"/>
            <a:ext cx="7088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0" i="1" dirty="0" err="1" smtClean="0">
                <a:solidFill>
                  <a:srgbClr val="000308"/>
                </a:solidFill>
              </a:rPr>
              <a:t>Lienert</a:t>
            </a:r>
            <a:r>
              <a:rPr lang="en-US" altLang="en-US" b="0" i="1" dirty="0" smtClean="0">
                <a:solidFill>
                  <a:srgbClr val="000308"/>
                </a:solidFill>
              </a:rPr>
              <a:t> and </a:t>
            </a:r>
            <a:r>
              <a:rPr lang="en-US" altLang="en-US" b="0" i="1" dirty="0" err="1" smtClean="0">
                <a:solidFill>
                  <a:srgbClr val="000308"/>
                </a:solidFill>
              </a:rPr>
              <a:t>Doblas</a:t>
            </a:r>
            <a:r>
              <a:rPr lang="en-US" altLang="en-US" b="0" i="1" dirty="0" smtClean="0">
                <a:solidFill>
                  <a:srgbClr val="000308"/>
                </a:solidFill>
              </a:rPr>
              <a:t>-Reyes </a:t>
            </a:r>
            <a:r>
              <a:rPr lang="en-US" altLang="en-US" b="0" i="1" dirty="0">
                <a:solidFill>
                  <a:srgbClr val="000308"/>
                </a:solidFill>
              </a:rPr>
              <a:t>(</a:t>
            </a:r>
            <a:r>
              <a:rPr lang="en-US" altLang="en-US" b="0" i="1" dirty="0" smtClean="0">
                <a:solidFill>
                  <a:srgbClr val="000308"/>
                </a:solidFill>
              </a:rPr>
              <a:t>2013) Journal of Geophysical Research </a:t>
            </a:r>
            <a:endParaRPr lang="en-US" altLang="en-US" b="1" i="1" dirty="0">
              <a:solidFill>
                <a:srgbClr val="000308"/>
              </a:solidFill>
            </a:endParaRPr>
          </a:p>
        </p:txBody>
      </p:sp>
    </p:spTree>
    <p:extLst>
      <p:ext uri="{BB962C8B-B14F-4D97-AF65-F5344CB8AC3E}">
        <p14:creationId xmlns:p14="http://schemas.microsoft.com/office/powerpoint/2010/main" val="41518867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Progress on open fronts</a:t>
            </a:r>
            <a:endParaRPr lang="en-US" dirty="0"/>
          </a:p>
        </p:txBody>
      </p:sp>
      <p:sp>
        <p:nvSpPr>
          <p:cNvPr id="5" name="Text Box 1"/>
          <p:cNvSpPr txBox="1">
            <a:spLocks noChangeArrowheads="1"/>
          </p:cNvSpPr>
          <p:nvPr/>
        </p:nvSpPr>
        <p:spPr bwMode="auto">
          <a:xfrm>
            <a:off x="-36512" y="836712"/>
            <a:ext cx="9096375" cy="54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just">
              <a:lnSpc>
                <a:spcPct val="95000"/>
              </a:lnSpc>
              <a:spcBef>
                <a:spcPts val="600"/>
              </a:spcBef>
              <a:buSzPct val="45000"/>
              <a:buFont typeface="Wingdings" pitchFamily="2" charset="2"/>
              <a:buChar char=""/>
            </a:pPr>
            <a:r>
              <a:rPr lang="en-GB" altLang="en-US" b="0" i="0" dirty="0">
                <a:solidFill>
                  <a:srgbClr val="FC0128"/>
                </a:solidFill>
              </a:rPr>
              <a:t> </a:t>
            </a:r>
            <a:r>
              <a:rPr lang="en-GB" altLang="en-US" sz="2000" b="0" i="0" dirty="0">
                <a:solidFill>
                  <a:srgbClr val="FC0128"/>
                </a:solidFill>
                <a:latin typeface="+mn-lt"/>
              </a:rPr>
              <a:t>Work on initialisation</a:t>
            </a:r>
            <a:r>
              <a:rPr lang="en-GB" altLang="en-US" sz="2000" b="0" i="0" dirty="0">
                <a:latin typeface="+mn-lt"/>
              </a:rPr>
              <a:t>: </a:t>
            </a:r>
            <a:r>
              <a:rPr lang="en-GB" altLang="en-US" sz="2000" b="0" i="0" dirty="0" smtClean="0">
                <a:latin typeface="+mn-lt"/>
              </a:rPr>
              <a:t>more advanced data assimilation (ex: </a:t>
            </a:r>
            <a:r>
              <a:rPr lang="en-GB" altLang="en-US" sz="2000" b="0" i="0" dirty="0" err="1" smtClean="0">
                <a:latin typeface="+mn-lt"/>
              </a:rPr>
              <a:t>EnKF</a:t>
            </a:r>
            <a:r>
              <a:rPr lang="en-GB" altLang="en-US" sz="2000" b="0" i="0" dirty="0" smtClean="0">
                <a:latin typeface="+mn-lt"/>
              </a:rPr>
              <a:t>, coupled assimilation) to generate initial conditions, use of new observations and reanalyses, better ensemble generation.  </a:t>
            </a:r>
          </a:p>
          <a:p>
            <a:pPr algn="just">
              <a:lnSpc>
                <a:spcPct val="95000"/>
              </a:lnSpc>
              <a:spcBef>
                <a:spcPts val="600"/>
              </a:spcBef>
              <a:buSzPct val="45000"/>
              <a:buFont typeface="Wingdings" pitchFamily="2" charset="2"/>
              <a:buChar char=""/>
            </a:pPr>
            <a:endParaRPr lang="en-GB" altLang="en-US" sz="800" b="0" i="0" dirty="0" smtClean="0">
              <a:latin typeface="+mn-lt"/>
            </a:endParaRPr>
          </a:p>
          <a:p>
            <a:pPr algn="just">
              <a:lnSpc>
                <a:spcPct val="95000"/>
              </a:lnSpc>
              <a:spcBef>
                <a:spcPts val="600"/>
              </a:spcBef>
              <a:buSzPct val="45000"/>
              <a:buFont typeface="Wingdings" pitchFamily="2" charset="2"/>
              <a:buChar char=""/>
            </a:pPr>
            <a:r>
              <a:rPr lang="en-GB" altLang="en-US" sz="2000" b="0" i="0" dirty="0" smtClean="0">
                <a:solidFill>
                  <a:srgbClr val="FC0128"/>
                </a:solidFill>
                <a:latin typeface="+mn-lt"/>
              </a:rPr>
              <a:t> Improving model processes</a:t>
            </a:r>
            <a:r>
              <a:rPr lang="en-GB" altLang="en-US" sz="2000" b="0" i="0" dirty="0" smtClean="0">
                <a:latin typeface="+mn-lt"/>
              </a:rPr>
              <a:t>: Impact of aerosols, interactive vegetation, prediction of biogeochemistry, more efficient use of computing resources, drift reduction, leverage knowledge from modelling at other times scales</a:t>
            </a:r>
          </a:p>
          <a:p>
            <a:pPr algn="just">
              <a:lnSpc>
                <a:spcPct val="95000"/>
              </a:lnSpc>
              <a:spcBef>
                <a:spcPts val="600"/>
              </a:spcBef>
              <a:buSzPct val="45000"/>
              <a:buFont typeface="Wingdings" pitchFamily="2" charset="2"/>
              <a:buChar char=""/>
            </a:pPr>
            <a:endParaRPr lang="en-GB" altLang="en-US" sz="800" b="0" i="0" dirty="0" smtClean="0">
              <a:latin typeface="+mn-lt"/>
            </a:endParaRPr>
          </a:p>
          <a:p>
            <a:pPr algn="just">
              <a:lnSpc>
                <a:spcPct val="95000"/>
              </a:lnSpc>
              <a:spcBef>
                <a:spcPts val="600"/>
              </a:spcBef>
              <a:buSzPct val="45000"/>
              <a:buFont typeface="Wingdings" pitchFamily="2" charset="2"/>
              <a:buChar char=""/>
            </a:pPr>
            <a:r>
              <a:rPr lang="en-GB" altLang="en-US" sz="2000" b="0" i="0" dirty="0" smtClean="0">
                <a:solidFill>
                  <a:srgbClr val="FC0128"/>
                </a:solidFill>
                <a:latin typeface="+mn-lt"/>
              </a:rPr>
              <a:t> </a:t>
            </a:r>
            <a:r>
              <a:rPr lang="en-GB" altLang="en-US" sz="2000" b="0" i="0" dirty="0">
                <a:solidFill>
                  <a:srgbClr val="FC0128"/>
                </a:solidFill>
                <a:latin typeface="+mn-lt"/>
              </a:rPr>
              <a:t>Calibration and combination</a:t>
            </a:r>
            <a:r>
              <a:rPr lang="en-GB" altLang="en-US" sz="2000" b="0" i="0" dirty="0" smtClean="0">
                <a:latin typeface="+mn-lt"/>
              </a:rPr>
              <a:t>: estimation of uncertainty</a:t>
            </a:r>
          </a:p>
          <a:p>
            <a:pPr algn="just">
              <a:lnSpc>
                <a:spcPct val="95000"/>
              </a:lnSpc>
              <a:spcBef>
                <a:spcPts val="600"/>
              </a:spcBef>
              <a:buSzPct val="45000"/>
              <a:buFont typeface="Wingdings" pitchFamily="2" charset="2"/>
              <a:buChar char=""/>
            </a:pPr>
            <a:endParaRPr lang="en-GB" altLang="en-US" sz="800" b="0" i="0" dirty="0">
              <a:latin typeface="+mn-lt"/>
            </a:endParaRPr>
          </a:p>
          <a:p>
            <a:pPr algn="just">
              <a:lnSpc>
                <a:spcPct val="95000"/>
              </a:lnSpc>
              <a:spcBef>
                <a:spcPts val="600"/>
              </a:spcBef>
              <a:buSzPct val="45000"/>
              <a:buFont typeface="Wingdings" pitchFamily="2" charset="2"/>
              <a:buChar char=""/>
            </a:pPr>
            <a:r>
              <a:rPr lang="en-GB" altLang="en-US" sz="2000" b="0" i="0" dirty="0">
                <a:solidFill>
                  <a:srgbClr val="FC0128"/>
                </a:solidFill>
                <a:latin typeface="+mn-lt"/>
              </a:rPr>
              <a:t> Forecast quality assessment</a:t>
            </a:r>
            <a:r>
              <a:rPr lang="en-GB" altLang="en-US" sz="2000" b="0" i="0" dirty="0">
                <a:latin typeface="+mn-lt"/>
              </a:rPr>
              <a:t>: </a:t>
            </a:r>
            <a:r>
              <a:rPr lang="en-GB" altLang="en-US" sz="2000" b="0" i="0" dirty="0" smtClean="0">
                <a:latin typeface="+mn-lt"/>
              </a:rPr>
              <a:t>attribution of climate extremes (drought, sea ice minima and maxima), analysis of ocean, sea ice and land sources of predictability, role of external </a:t>
            </a:r>
            <a:r>
              <a:rPr lang="en-GB" altLang="en-US" sz="2000" b="0" i="0" dirty="0" err="1" smtClean="0">
                <a:latin typeface="+mn-lt"/>
              </a:rPr>
              <a:t>forcings</a:t>
            </a:r>
            <a:r>
              <a:rPr lang="en-GB" altLang="en-US" sz="2000" b="0" i="0" dirty="0" smtClean="0">
                <a:latin typeface="+mn-lt"/>
              </a:rPr>
              <a:t> </a:t>
            </a:r>
          </a:p>
          <a:p>
            <a:pPr algn="just">
              <a:lnSpc>
                <a:spcPct val="95000"/>
              </a:lnSpc>
              <a:spcBef>
                <a:spcPts val="600"/>
              </a:spcBef>
              <a:buSzPct val="45000"/>
              <a:buFont typeface="Wingdings" pitchFamily="2" charset="2"/>
              <a:buChar char=""/>
            </a:pPr>
            <a:endParaRPr lang="en-GB" altLang="en-US" sz="800" b="0" i="0" dirty="0">
              <a:latin typeface="+mn-lt"/>
            </a:endParaRPr>
          </a:p>
          <a:p>
            <a:pPr algn="just">
              <a:lnSpc>
                <a:spcPct val="95000"/>
              </a:lnSpc>
              <a:spcBef>
                <a:spcPts val="600"/>
              </a:spcBef>
              <a:buSzPct val="45000"/>
              <a:buFont typeface="Wingdings" pitchFamily="2" charset="2"/>
              <a:buChar char=""/>
            </a:pPr>
            <a:r>
              <a:rPr lang="en-GB" altLang="en-US" sz="2000" b="0" i="0" dirty="0" smtClean="0">
                <a:solidFill>
                  <a:srgbClr val="FC0128"/>
                </a:solidFill>
                <a:latin typeface="+mn-lt"/>
              </a:rPr>
              <a:t> </a:t>
            </a:r>
            <a:r>
              <a:rPr lang="en-GB" altLang="en-US" sz="2000" b="0" i="0" dirty="0">
                <a:solidFill>
                  <a:srgbClr val="FC0128"/>
                </a:solidFill>
                <a:latin typeface="+mn-lt"/>
              </a:rPr>
              <a:t>More sensitivity to the users’ needs</a:t>
            </a:r>
            <a:r>
              <a:rPr lang="en-GB" altLang="en-US" sz="2000" b="0" i="0" dirty="0">
                <a:latin typeface="+mn-lt"/>
              </a:rPr>
              <a:t>: going beyond downscaling, better documentation (e.g. use the IPCC language), demonstration of value and outreach</a:t>
            </a:r>
            <a:r>
              <a:rPr lang="en-GB" altLang="en-US" sz="2000" b="0" i="0" dirty="0" smtClean="0">
                <a:latin typeface="+mn-lt"/>
              </a:rPr>
              <a:t>.</a:t>
            </a:r>
            <a:endParaRPr lang="en-GB" altLang="en-US" sz="2000" b="0" i="0" dirty="0">
              <a:latin typeface="+mn-lt"/>
            </a:endParaRPr>
          </a:p>
        </p:txBody>
      </p:sp>
    </p:spTree>
    <p:extLst>
      <p:ext uri="{BB962C8B-B14F-4D97-AF65-F5344CB8AC3E}">
        <p14:creationId xmlns:p14="http://schemas.microsoft.com/office/powerpoint/2010/main" val="2118724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2005</a:t>
            </a:r>
            <a:endParaRPr lang="en-US" altLang="en-US" dirty="0">
              <a:solidFill>
                <a:srgbClr val="000308"/>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1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a:solidFill>
                  <a:schemeClr val="bg2">
                    <a:lumMod val="10000"/>
                  </a:schemeClr>
                </a:solidFill>
              </a:rPr>
              <a:t>Experimental setup : 1 </a:t>
            </a:r>
            <a:r>
              <a:rPr lang="en-GB" altLang="en-US" sz="2400" i="1" u="sng" dirty="0">
                <a:solidFill>
                  <a:srgbClr val="000308"/>
                </a:solidFill>
              </a:rPr>
              <a:t>grid-point</a:t>
            </a:r>
            <a:endParaRPr lang="en-US" altLang="en-US" sz="2400" i="1" u="sng" dirty="0">
              <a:solidFill>
                <a:srgbClr val="000308"/>
              </a:solidFill>
            </a:endParaRPr>
          </a:p>
        </p:txBody>
      </p:sp>
      <p:sp>
        <p:nvSpPr>
          <p:cNvPr id="44" name="Freeform 6"/>
          <p:cNvSpPr>
            <a:spLocks/>
          </p:cNvSpPr>
          <p:nvPr/>
        </p:nvSpPr>
        <p:spPr bwMode="auto">
          <a:xfrm>
            <a:off x="679996" y="479169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679996" y="5372720"/>
            <a:ext cx="1147762"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8"/>
          <p:cNvSpPr>
            <a:spLocks/>
          </p:cNvSpPr>
          <p:nvPr/>
        </p:nvSpPr>
        <p:spPr bwMode="auto">
          <a:xfrm>
            <a:off x="679996" y="4509120"/>
            <a:ext cx="1147762"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8"/>
          <p:cNvSpPr>
            <a:spLocks/>
          </p:cNvSpPr>
          <p:nvPr/>
        </p:nvSpPr>
        <p:spPr bwMode="auto">
          <a:xfrm>
            <a:off x="679996" y="4775820"/>
            <a:ext cx="1147762"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9"/>
          <p:cNvSpPr>
            <a:spLocks/>
          </p:cNvSpPr>
          <p:nvPr/>
        </p:nvSpPr>
        <p:spPr bwMode="auto">
          <a:xfrm>
            <a:off x="679996" y="479169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90243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bg2">
                    <a:lumMod val="10000"/>
                  </a:schemeClr>
                </a:solidFill>
              </a:rPr>
              <a:t> </a:t>
            </a:r>
            <a:r>
              <a:rPr lang="en-GB" altLang="en-US" dirty="0" smtClean="0">
                <a:solidFill>
                  <a:schemeClr val="bg2">
                    <a:lumMod val="10000"/>
                  </a:schemeClr>
                </a:solidFill>
              </a:rPr>
              <a:t>2005</a:t>
            </a:r>
            <a:endParaRPr lang="en-US" altLang="en-US" dirty="0">
              <a:solidFill>
                <a:schemeClr val="bg2">
                  <a:lumMod val="10000"/>
                </a:schemeClr>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1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a:solidFill>
                  <a:schemeClr val="bg2">
                    <a:lumMod val="10000"/>
                  </a:schemeClr>
                </a:solidFill>
              </a:rPr>
              <a:t>Experimental setup : 1 grid-point</a:t>
            </a:r>
            <a:endParaRPr lang="en-US" altLang="en-US" sz="2400" i="1" u="sng" dirty="0">
              <a:solidFill>
                <a:schemeClr val="bg2">
                  <a:lumMod val="10000"/>
                </a:schemeClr>
              </a:solidFill>
            </a:endParaRPr>
          </a:p>
        </p:txBody>
      </p:sp>
      <p:sp>
        <p:nvSpPr>
          <p:cNvPr id="44" name="Freeform 6"/>
          <p:cNvSpPr>
            <a:spLocks/>
          </p:cNvSpPr>
          <p:nvPr/>
        </p:nvSpPr>
        <p:spPr bwMode="auto">
          <a:xfrm>
            <a:off x="679996" y="479169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679996" y="5372720"/>
            <a:ext cx="1147762"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8"/>
          <p:cNvSpPr>
            <a:spLocks/>
          </p:cNvSpPr>
          <p:nvPr/>
        </p:nvSpPr>
        <p:spPr bwMode="auto">
          <a:xfrm>
            <a:off x="679996" y="4509120"/>
            <a:ext cx="1147762"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8"/>
          <p:cNvSpPr>
            <a:spLocks/>
          </p:cNvSpPr>
          <p:nvPr/>
        </p:nvSpPr>
        <p:spPr bwMode="auto">
          <a:xfrm>
            <a:off x="679996" y="4775820"/>
            <a:ext cx="1147762"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9"/>
          <p:cNvSpPr>
            <a:spLocks/>
          </p:cNvSpPr>
          <p:nvPr/>
        </p:nvSpPr>
        <p:spPr bwMode="auto">
          <a:xfrm>
            <a:off x="679996" y="479169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13"/>
          <p:cNvSpPr>
            <a:spLocks/>
          </p:cNvSpPr>
          <p:nvPr/>
        </p:nvSpPr>
        <p:spPr bwMode="auto">
          <a:xfrm>
            <a:off x="2267223" y="4365104"/>
            <a:ext cx="936625" cy="865188"/>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14"/>
          <p:cNvSpPr>
            <a:spLocks/>
          </p:cNvSpPr>
          <p:nvPr/>
        </p:nvSpPr>
        <p:spPr bwMode="auto">
          <a:xfrm>
            <a:off x="2267223" y="4549254"/>
            <a:ext cx="936625" cy="681038"/>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15"/>
          <p:cNvSpPr>
            <a:spLocks/>
          </p:cNvSpPr>
          <p:nvPr/>
        </p:nvSpPr>
        <p:spPr bwMode="auto">
          <a:xfrm>
            <a:off x="2267223" y="5013176"/>
            <a:ext cx="936625" cy="382587"/>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0"/>
          <p:cNvSpPr>
            <a:spLocks/>
          </p:cNvSpPr>
          <p:nvPr/>
        </p:nvSpPr>
        <p:spPr bwMode="auto">
          <a:xfrm>
            <a:off x="2267223" y="4468292"/>
            <a:ext cx="919162" cy="762000"/>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31"/>
          <p:cNvSpPr>
            <a:spLocks/>
          </p:cNvSpPr>
          <p:nvPr/>
        </p:nvSpPr>
        <p:spPr bwMode="auto">
          <a:xfrm>
            <a:off x="2267223" y="4749279"/>
            <a:ext cx="936625" cy="481013"/>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29657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tx1"/>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2005</a:t>
            </a:r>
            <a:endParaRPr lang="en-US" altLang="en-US" dirty="0">
              <a:solidFill>
                <a:srgbClr val="000308"/>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28"/>
          <p:cNvSpPr txBox="1">
            <a:spLocks noChangeArrowheads="1"/>
          </p:cNvSpPr>
          <p:nvPr/>
        </p:nvSpPr>
        <p:spPr bwMode="auto">
          <a:xfrm>
            <a:off x="3274443" y="254649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9900"/>
                </a:solidFill>
              </a:rPr>
              <a:t>5-member prediction started 1 </a:t>
            </a:r>
            <a:r>
              <a:rPr lang="en-GB" altLang="en-US" dirty="0" smtClean="0">
                <a:solidFill>
                  <a:srgbClr val="009900"/>
                </a:solidFill>
              </a:rPr>
              <a:t>Nov 1970</a:t>
            </a:r>
            <a:endParaRPr lang="en-US" altLang="en-US" dirty="0">
              <a:solidFill>
                <a:srgbClr val="009900"/>
              </a:solidFill>
            </a:endParaRPr>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1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a:solidFill>
                  <a:schemeClr val="bg2">
                    <a:lumMod val="10000"/>
                  </a:schemeClr>
                </a:solidFill>
              </a:rPr>
              <a:t>Experimental setup : 1 grid-point</a:t>
            </a:r>
            <a:endParaRPr lang="en-US" altLang="en-US" sz="2400" i="1" u="sng" dirty="0">
              <a:solidFill>
                <a:schemeClr val="bg2">
                  <a:lumMod val="10000"/>
                </a:schemeClr>
              </a:solidFill>
            </a:endParaRPr>
          </a:p>
        </p:txBody>
      </p:sp>
      <p:sp>
        <p:nvSpPr>
          <p:cNvPr id="44" name="Freeform 6"/>
          <p:cNvSpPr>
            <a:spLocks/>
          </p:cNvSpPr>
          <p:nvPr/>
        </p:nvSpPr>
        <p:spPr bwMode="auto">
          <a:xfrm>
            <a:off x="679996" y="479169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679996" y="5372720"/>
            <a:ext cx="1147762"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8"/>
          <p:cNvSpPr>
            <a:spLocks/>
          </p:cNvSpPr>
          <p:nvPr/>
        </p:nvSpPr>
        <p:spPr bwMode="auto">
          <a:xfrm>
            <a:off x="679996" y="4509120"/>
            <a:ext cx="1147762"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8"/>
          <p:cNvSpPr>
            <a:spLocks/>
          </p:cNvSpPr>
          <p:nvPr/>
        </p:nvSpPr>
        <p:spPr bwMode="auto">
          <a:xfrm>
            <a:off x="679996" y="4775820"/>
            <a:ext cx="1147762"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9"/>
          <p:cNvSpPr>
            <a:spLocks/>
          </p:cNvSpPr>
          <p:nvPr/>
        </p:nvSpPr>
        <p:spPr bwMode="auto">
          <a:xfrm>
            <a:off x="679996" y="479169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13"/>
          <p:cNvSpPr>
            <a:spLocks/>
          </p:cNvSpPr>
          <p:nvPr/>
        </p:nvSpPr>
        <p:spPr bwMode="auto">
          <a:xfrm>
            <a:off x="2267223" y="4365104"/>
            <a:ext cx="936625" cy="865188"/>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14"/>
          <p:cNvSpPr>
            <a:spLocks/>
          </p:cNvSpPr>
          <p:nvPr/>
        </p:nvSpPr>
        <p:spPr bwMode="auto">
          <a:xfrm>
            <a:off x="2267223" y="4549254"/>
            <a:ext cx="936625" cy="681038"/>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15"/>
          <p:cNvSpPr>
            <a:spLocks/>
          </p:cNvSpPr>
          <p:nvPr/>
        </p:nvSpPr>
        <p:spPr bwMode="auto">
          <a:xfrm>
            <a:off x="2267223" y="5013176"/>
            <a:ext cx="936625" cy="382587"/>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0"/>
          <p:cNvSpPr>
            <a:spLocks/>
          </p:cNvSpPr>
          <p:nvPr/>
        </p:nvSpPr>
        <p:spPr bwMode="auto">
          <a:xfrm>
            <a:off x="2267223" y="4468292"/>
            <a:ext cx="919162" cy="762000"/>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31"/>
          <p:cNvSpPr>
            <a:spLocks/>
          </p:cNvSpPr>
          <p:nvPr/>
        </p:nvSpPr>
        <p:spPr bwMode="auto">
          <a:xfrm>
            <a:off x="2267223" y="4749279"/>
            <a:ext cx="936625" cy="481013"/>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2"/>
          <p:cNvSpPr>
            <a:spLocks/>
          </p:cNvSpPr>
          <p:nvPr/>
        </p:nvSpPr>
        <p:spPr bwMode="auto">
          <a:xfrm>
            <a:off x="3744913" y="4167857"/>
            <a:ext cx="1042987" cy="835025"/>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23"/>
          <p:cNvSpPr>
            <a:spLocks/>
          </p:cNvSpPr>
          <p:nvPr/>
        </p:nvSpPr>
        <p:spPr bwMode="auto">
          <a:xfrm>
            <a:off x="3744913" y="5120357"/>
            <a:ext cx="1008062" cy="396875"/>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24"/>
          <p:cNvSpPr>
            <a:spLocks/>
          </p:cNvSpPr>
          <p:nvPr/>
        </p:nvSpPr>
        <p:spPr bwMode="auto">
          <a:xfrm>
            <a:off x="3600450" y="4893345"/>
            <a:ext cx="1079500" cy="361950"/>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25"/>
          <p:cNvSpPr>
            <a:spLocks/>
          </p:cNvSpPr>
          <p:nvPr/>
        </p:nvSpPr>
        <p:spPr bwMode="auto">
          <a:xfrm>
            <a:off x="3600450" y="4502820"/>
            <a:ext cx="1079500" cy="500062"/>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26"/>
          <p:cNvSpPr>
            <a:spLocks/>
          </p:cNvSpPr>
          <p:nvPr/>
        </p:nvSpPr>
        <p:spPr bwMode="auto">
          <a:xfrm>
            <a:off x="3600450" y="5034632"/>
            <a:ext cx="1044575" cy="112713"/>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47450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tx1"/>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2005</a:t>
            </a:r>
            <a:endParaRPr lang="en-US" altLang="en-US" dirty="0">
              <a:solidFill>
                <a:srgbClr val="000308"/>
              </a:solidFill>
            </a:endParaRPr>
          </a:p>
        </p:txBody>
      </p:sp>
      <p:sp>
        <p:nvSpPr>
          <p:cNvPr id="11" name="Text Box 37"/>
          <p:cNvSpPr txBox="1">
            <a:spLocks noChangeArrowheads="1"/>
          </p:cNvSpPr>
          <p:nvPr/>
        </p:nvSpPr>
        <p:spPr bwMode="auto">
          <a:xfrm>
            <a:off x="5795393" y="960264"/>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990099"/>
                </a:solidFill>
              </a:rPr>
              <a:t>5-member prediction started 1 </a:t>
            </a:r>
            <a:r>
              <a:rPr lang="en-GB" altLang="en-US" dirty="0" smtClean="0">
                <a:solidFill>
                  <a:srgbClr val="990099"/>
                </a:solidFill>
              </a:rPr>
              <a:t>Nov 2005</a:t>
            </a:r>
            <a:endParaRPr lang="en-US" altLang="en-US" dirty="0">
              <a:solidFill>
                <a:srgbClr val="990099"/>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28"/>
          <p:cNvSpPr txBox="1">
            <a:spLocks noChangeArrowheads="1"/>
          </p:cNvSpPr>
          <p:nvPr/>
        </p:nvSpPr>
        <p:spPr bwMode="auto">
          <a:xfrm>
            <a:off x="3274443" y="254649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9900"/>
                </a:solidFill>
              </a:rPr>
              <a:t>5-member prediction started 1 </a:t>
            </a:r>
            <a:r>
              <a:rPr lang="en-GB" altLang="en-US" dirty="0" smtClean="0">
                <a:solidFill>
                  <a:srgbClr val="009900"/>
                </a:solidFill>
              </a:rPr>
              <a:t>Nov 1970</a:t>
            </a:r>
            <a:endParaRPr lang="en-US" altLang="en-US" dirty="0">
              <a:solidFill>
                <a:srgbClr val="009900"/>
              </a:solidFill>
            </a:endParaRPr>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1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a:solidFill>
                  <a:schemeClr val="bg2">
                    <a:lumMod val="10000"/>
                  </a:schemeClr>
                </a:solidFill>
              </a:rPr>
              <a:t>Experimental setup : 1 grid-point</a:t>
            </a:r>
            <a:endParaRPr lang="en-US" altLang="en-US" sz="2400" i="1" u="sng" dirty="0">
              <a:solidFill>
                <a:schemeClr val="bg2">
                  <a:lumMod val="10000"/>
                </a:schemeClr>
              </a:solidFill>
            </a:endParaRPr>
          </a:p>
        </p:txBody>
      </p:sp>
      <p:sp>
        <p:nvSpPr>
          <p:cNvPr id="44" name="Freeform 6"/>
          <p:cNvSpPr>
            <a:spLocks/>
          </p:cNvSpPr>
          <p:nvPr/>
        </p:nvSpPr>
        <p:spPr bwMode="auto">
          <a:xfrm>
            <a:off x="679996" y="479169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679996" y="5372720"/>
            <a:ext cx="1147762"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8"/>
          <p:cNvSpPr>
            <a:spLocks/>
          </p:cNvSpPr>
          <p:nvPr/>
        </p:nvSpPr>
        <p:spPr bwMode="auto">
          <a:xfrm>
            <a:off x="679996" y="4509120"/>
            <a:ext cx="1147762"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8"/>
          <p:cNvSpPr>
            <a:spLocks/>
          </p:cNvSpPr>
          <p:nvPr/>
        </p:nvSpPr>
        <p:spPr bwMode="auto">
          <a:xfrm>
            <a:off x="679996" y="4775820"/>
            <a:ext cx="1147762"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9"/>
          <p:cNvSpPr>
            <a:spLocks/>
          </p:cNvSpPr>
          <p:nvPr/>
        </p:nvSpPr>
        <p:spPr bwMode="auto">
          <a:xfrm>
            <a:off x="679996" y="479169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13"/>
          <p:cNvSpPr>
            <a:spLocks/>
          </p:cNvSpPr>
          <p:nvPr/>
        </p:nvSpPr>
        <p:spPr bwMode="auto">
          <a:xfrm>
            <a:off x="2267223" y="4365104"/>
            <a:ext cx="936625" cy="865188"/>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14"/>
          <p:cNvSpPr>
            <a:spLocks/>
          </p:cNvSpPr>
          <p:nvPr/>
        </p:nvSpPr>
        <p:spPr bwMode="auto">
          <a:xfrm>
            <a:off x="2267223" y="4549254"/>
            <a:ext cx="936625" cy="681038"/>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15"/>
          <p:cNvSpPr>
            <a:spLocks/>
          </p:cNvSpPr>
          <p:nvPr/>
        </p:nvSpPr>
        <p:spPr bwMode="auto">
          <a:xfrm>
            <a:off x="2267223" y="5013176"/>
            <a:ext cx="936625" cy="382587"/>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0"/>
          <p:cNvSpPr>
            <a:spLocks/>
          </p:cNvSpPr>
          <p:nvPr/>
        </p:nvSpPr>
        <p:spPr bwMode="auto">
          <a:xfrm>
            <a:off x="2267223" y="4468292"/>
            <a:ext cx="919162" cy="762000"/>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31"/>
          <p:cNvSpPr>
            <a:spLocks/>
          </p:cNvSpPr>
          <p:nvPr/>
        </p:nvSpPr>
        <p:spPr bwMode="auto">
          <a:xfrm>
            <a:off x="2267223" y="4749279"/>
            <a:ext cx="936625" cy="481013"/>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2"/>
          <p:cNvSpPr>
            <a:spLocks/>
          </p:cNvSpPr>
          <p:nvPr/>
        </p:nvSpPr>
        <p:spPr bwMode="auto">
          <a:xfrm>
            <a:off x="3744913" y="4167857"/>
            <a:ext cx="1042987" cy="835025"/>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23"/>
          <p:cNvSpPr>
            <a:spLocks/>
          </p:cNvSpPr>
          <p:nvPr/>
        </p:nvSpPr>
        <p:spPr bwMode="auto">
          <a:xfrm>
            <a:off x="3744913" y="5120357"/>
            <a:ext cx="1008062" cy="396875"/>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24"/>
          <p:cNvSpPr>
            <a:spLocks/>
          </p:cNvSpPr>
          <p:nvPr/>
        </p:nvSpPr>
        <p:spPr bwMode="auto">
          <a:xfrm>
            <a:off x="3600450" y="4893345"/>
            <a:ext cx="1079500" cy="361950"/>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25"/>
          <p:cNvSpPr>
            <a:spLocks/>
          </p:cNvSpPr>
          <p:nvPr/>
        </p:nvSpPr>
        <p:spPr bwMode="auto">
          <a:xfrm>
            <a:off x="3600450" y="4502820"/>
            <a:ext cx="1079500" cy="500062"/>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26"/>
          <p:cNvSpPr>
            <a:spLocks/>
          </p:cNvSpPr>
          <p:nvPr/>
        </p:nvSpPr>
        <p:spPr bwMode="auto">
          <a:xfrm>
            <a:off x="3600450" y="5034632"/>
            <a:ext cx="1044575" cy="112713"/>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32"/>
          <p:cNvSpPr>
            <a:spLocks/>
          </p:cNvSpPr>
          <p:nvPr/>
        </p:nvSpPr>
        <p:spPr bwMode="auto">
          <a:xfrm>
            <a:off x="7956376" y="1268760"/>
            <a:ext cx="863600" cy="129540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Freeform 33"/>
          <p:cNvSpPr>
            <a:spLocks/>
          </p:cNvSpPr>
          <p:nvPr/>
        </p:nvSpPr>
        <p:spPr bwMode="auto">
          <a:xfrm>
            <a:off x="8027813" y="2184748"/>
            <a:ext cx="841375" cy="403225"/>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Freeform 34"/>
          <p:cNvSpPr>
            <a:spLocks/>
          </p:cNvSpPr>
          <p:nvPr/>
        </p:nvSpPr>
        <p:spPr bwMode="auto">
          <a:xfrm>
            <a:off x="7956376" y="1987898"/>
            <a:ext cx="863600" cy="814387"/>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Freeform 35"/>
          <p:cNvSpPr>
            <a:spLocks/>
          </p:cNvSpPr>
          <p:nvPr/>
        </p:nvSpPr>
        <p:spPr bwMode="auto">
          <a:xfrm>
            <a:off x="7956376" y="1554510"/>
            <a:ext cx="917575" cy="1009650"/>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Freeform 36"/>
          <p:cNvSpPr>
            <a:spLocks/>
          </p:cNvSpPr>
          <p:nvPr/>
        </p:nvSpPr>
        <p:spPr bwMode="auto">
          <a:xfrm>
            <a:off x="7956376" y="2564160"/>
            <a:ext cx="863600" cy="227013"/>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Text Box 38"/>
          <p:cNvSpPr txBox="1">
            <a:spLocks noChangeArrowheads="1"/>
          </p:cNvSpPr>
          <p:nvPr/>
        </p:nvSpPr>
        <p:spPr bwMode="auto">
          <a:xfrm>
            <a:off x="5004048" y="2475061"/>
            <a:ext cx="2592387"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smtClean="0">
                <a:solidFill>
                  <a:schemeClr val="tx1"/>
                </a:solidFill>
              </a:rPr>
              <a:t>… every 5 years </a:t>
            </a:r>
            <a:r>
              <a:rPr lang="en-GB" altLang="en-US" dirty="0">
                <a:solidFill>
                  <a:schemeClr val="tx1"/>
                </a:solidFill>
              </a:rPr>
              <a:t>…</a:t>
            </a:r>
            <a:endParaRPr lang="en-US" altLang="en-US" dirty="0">
              <a:solidFill>
                <a:schemeClr val="tx1"/>
              </a:solidFill>
            </a:endParaRPr>
          </a:p>
        </p:txBody>
      </p:sp>
    </p:spTree>
    <p:extLst>
      <p:ext uri="{BB962C8B-B14F-4D97-AF65-F5344CB8AC3E}">
        <p14:creationId xmlns:p14="http://schemas.microsoft.com/office/powerpoint/2010/main" val="3728195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tx1"/>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bg2">
                    <a:lumMod val="10000"/>
                  </a:schemeClr>
                </a:solidFill>
              </a:rPr>
              <a:t> </a:t>
            </a:r>
            <a:r>
              <a:rPr lang="en-GB" altLang="en-US" dirty="0" smtClean="0">
                <a:solidFill>
                  <a:srgbClr val="000308"/>
                </a:solidFill>
              </a:rPr>
              <a:t>2005</a:t>
            </a:r>
            <a:endParaRPr lang="en-US" altLang="en-US" dirty="0">
              <a:solidFill>
                <a:srgbClr val="000308"/>
              </a:solidFill>
            </a:endParaRPr>
          </a:p>
        </p:txBody>
      </p:sp>
      <p:sp>
        <p:nvSpPr>
          <p:cNvPr id="11" name="Text Box 37"/>
          <p:cNvSpPr txBox="1">
            <a:spLocks noChangeArrowheads="1"/>
          </p:cNvSpPr>
          <p:nvPr/>
        </p:nvSpPr>
        <p:spPr bwMode="auto">
          <a:xfrm>
            <a:off x="5795393" y="960264"/>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990099"/>
                </a:solidFill>
              </a:rPr>
              <a:t>5-member prediction started 1 </a:t>
            </a:r>
            <a:r>
              <a:rPr lang="en-GB" altLang="en-US" dirty="0" smtClean="0">
                <a:solidFill>
                  <a:srgbClr val="990099"/>
                </a:solidFill>
              </a:rPr>
              <a:t>Nov 2005</a:t>
            </a:r>
            <a:endParaRPr lang="en-US" altLang="en-US" dirty="0">
              <a:solidFill>
                <a:srgbClr val="990099"/>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28"/>
          <p:cNvSpPr txBox="1">
            <a:spLocks noChangeArrowheads="1"/>
          </p:cNvSpPr>
          <p:nvPr/>
        </p:nvSpPr>
        <p:spPr bwMode="auto">
          <a:xfrm>
            <a:off x="3274443" y="254649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9900"/>
                </a:solidFill>
              </a:rPr>
              <a:t>5-member prediction started 1 </a:t>
            </a:r>
            <a:r>
              <a:rPr lang="en-GB" altLang="en-US" dirty="0" smtClean="0">
                <a:solidFill>
                  <a:srgbClr val="009900"/>
                </a:solidFill>
              </a:rPr>
              <a:t>Nov 1970</a:t>
            </a:r>
            <a:endParaRPr lang="en-US" altLang="en-US" dirty="0">
              <a:solidFill>
                <a:srgbClr val="009900"/>
              </a:solidFill>
            </a:endParaRPr>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1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a:solidFill>
                  <a:schemeClr val="bg2">
                    <a:lumMod val="10000"/>
                  </a:schemeClr>
                </a:solidFill>
              </a:rPr>
              <a:t>Experimental setup : 1 grid-point</a:t>
            </a:r>
            <a:endParaRPr lang="en-US" altLang="en-US" sz="2400" i="1" u="sng" dirty="0">
              <a:solidFill>
                <a:schemeClr val="bg2">
                  <a:lumMod val="10000"/>
                </a:schemeClr>
              </a:solidFill>
            </a:endParaRPr>
          </a:p>
        </p:txBody>
      </p:sp>
      <p:sp>
        <p:nvSpPr>
          <p:cNvPr id="24" name="AutoShape 16"/>
          <p:cNvSpPr>
            <a:spLocks noChangeArrowheads="1"/>
          </p:cNvSpPr>
          <p:nvPr/>
        </p:nvSpPr>
        <p:spPr bwMode="auto">
          <a:xfrm>
            <a:off x="1152525" y="4869160"/>
            <a:ext cx="142875" cy="144463"/>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5" name="AutoShape 17"/>
          <p:cNvSpPr>
            <a:spLocks noChangeArrowheads="1"/>
          </p:cNvSpPr>
          <p:nvPr/>
        </p:nvSpPr>
        <p:spPr bwMode="auto">
          <a:xfrm>
            <a:off x="1152525" y="5158085"/>
            <a:ext cx="142875" cy="144463"/>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6" name="AutoShape 18"/>
          <p:cNvSpPr>
            <a:spLocks noChangeArrowheads="1"/>
          </p:cNvSpPr>
          <p:nvPr/>
        </p:nvSpPr>
        <p:spPr bwMode="auto">
          <a:xfrm>
            <a:off x="1152525" y="5373985"/>
            <a:ext cx="142875" cy="144463"/>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7" name="AutoShape 19"/>
          <p:cNvSpPr>
            <a:spLocks noChangeArrowheads="1"/>
          </p:cNvSpPr>
          <p:nvPr/>
        </p:nvSpPr>
        <p:spPr bwMode="auto">
          <a:xfrm>
            <a:off x="1152525" y="4941168"/>
            <a:ext cx="142875" cy="144462"/>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8" name="AutoShape 20"/>
          <p:cNvSpPr>
            <a:spLocks noChangeArrowheads="1"/>
          </p:cNvSpPr>
          <p:nvPr/>
        </p:nvSpPr>
        <p:spPr bwMode="auto">
          <a:xfrm>
            <a:off x="2592388" y="4725466"/>
            <a:ext cx="142875" cy="144463"/>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9" name="AutoShape 21"/>
          <p:cNvSpPr>
            <a:spLocks noChangeArrowheads="1"/>
          </p:cNvSpPr>
          <p:nvPr/>
        </p:nvSpPr>
        <p:spPr bwMode="auto">
          <a:xfrm>
            <a:off x="2592388" y="4868341"/>
            <a:ext cx="142875" cy="144463"/>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0" name="AutoShape 22"/>
          <p:cNvSpPr>
            <a:spLocks noChangeArrowheads="1"/>
          </p:cNvSpPr>
          <p:nvPr/>
        </p:nvSpPr>
        <p:spPr bwMode="auto">
          <a:xfrm>
            <a:off x="2592388" y="4365104"/>
            <a:ext cx="142875" cy="144462"/>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1" name="AutoShape 23"/>
          <p:cNvSpPr>
            <a:spLocks noChangeArrowheads="1"/>
          </p:cNvSpPr>
          <p:nvPr/>
        </p:nvSpPr>
        <p:spPr bwMode="auto">
          <a:xfrm>
            <a:off x="2592388" y="5085184"/>
            <a:ext cx="142875" cy="144463"/>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2" name="AutoShape 24"/>
          <p:cNvSpPr>
            <a:spLocks noChangeArrowheads="1"/>
          </p:cNvSpPr>
          <p:nvPr/>
        </p:nvSpPr>
        <p:spPr bwMode="auto">
          <a:xfrm>
            <a:off x="2592388" y="5299497"/>
            <a:ext cx="142875" cy="144462"/>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3" name="AutoShape 25"/>
          <p:cNvSpPr>
            <a:spLocks noChangeArrowheads="1"/>
          </p:cNvSpPr>
          <p:nvPr/>
        </p:nvSpPr>
        <p:spPr bwMode="auto">
          <a:xfrm>
            <a:off x="3995936" y="4725144"/>
            <a:ext cx="142875" cy="144463"/>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4" name="AutoShape 26"/>
          <p:cNvSpPr>
            <a:spLocks noChangeArrowheads="1"/>
          </p:cNvSpPr>
          <p:nvPr/>
        </p:nvSpPr>
        <p:spPr bwMode="auto">
          <a:xfrm>
            <a:off x="3995936" y="5085507"/>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5" name="AutoShape 27"/>
          <p:cNvSpPr>
            <a:spLocks noChangeArrowheads="1"/>
          </p:cNvSpPr>
          <p:nvPr/>
        </p:nvSpPr>
        <p:spPr bwMode="auto">
          <a:xfrm>
            <a:off x="3995936" y="4796582"/>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6" name="AutoShape 28"/>
          <p:cNvSpPr>
            <a:spLocks noChangeArrowheads="1"/>
          </p:cNvSpPr>
          <p:nvPr/>
        </p:nvSpPr>
        <p:spPr bwMode="auto">
          <a:xfrm>
            <a:off x="3995936" y="5229969"/>
            <a:ext cx="142875" cy="144463"/>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7" name="AutoShape 29"/>
          <p:cNvSpPr>
            <a:spLocks noChangeArrowheads="1"/>
          </p:cNvSpPr>
          <p:nvPr/>
        </p:nvSpPr>
        <p:spPr bwMode="auto">
          <a:xfrm>
            <a:off x="3995936" y="5444282"/>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8" name="AutoShape 30"/>
          <p:cNvSpPr>
            <a:spLocks noChangeArrowheads="1"/>
          </p:cNvSpPr>
          <p:nvPr/>
        </p:nvSpPr>
        <p:spPr bwMode="auto">
          <a:xfrm>
            <a:off x="8244408" y="2133178"/>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9" name="AutoShape 31"/>
          <p:cNvSpPr>
            <a:spLocks noChangeArrowheads="1"/>
          </p:cNvSpPr>
          <p:nvPr/>
        </p:nvSpPr>
        <p:spPr bwMode="auto">
          <a:xfrm>
            <a:off x="8244408" y="2564978"/>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0" name="AutoShape 32"/>
          <p:cNvSpPr>
            <a:spLocks noChangeArrowheads="1"/>
          </p:cNvSpPr>
          <p:nvPr/>
        </p:nvSpPr>
        <p:spPr bwMode="auto">
          <a:xfrm>
            <a:off x="8245995" y="1772816"/>
            <a:ext cx="142875" cy="144462"/>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1" name="AutoShape 33"/>
          <p:cNvSpPr>
            <a:spLocks noChangeArrowheads="1"/>
          </p:cNvSpPr>
          <p:nvPr/>
        </p:nvSpPr>
        <p:spPr bwMode="auto">
          <a:xfrm>
            <a:off x="8244408" y="2709441"/>
            <a:ext cx="142875" cy="144462"/>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2" name="AutoShape 34"/>
          <p:cNvSpPr>
            <a:spLocks noChangeArrowheads="1"/>
          </p:cNvSpPr>
          <p:nvPr/>
        </p:nvSpPr>
        <p:spPr bwMode="auto">
          <a:xfrm>
            <a:off x="8244408" y="2923753"/>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3" name="TextBox 39"/>
          <p:cNvSpPr txBox="1">
            <a:spLocks noChangeArrowheads="1"/>
          </p:cNvSpPr>
          <p:nvPr/>
        </p:nvSpPr>
        <p:spPr bwMode="auto">
          <a:xfrm>
            <a:off x="5327651" y="4365104"/>
            <a:ext cx="35648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i="1" dirty="0">
                <a:solidFill>
                  <a:schemeClr val="bg2">
                    <a:lumMod val="10000"/>
                  </a:schemeClr>
                </a:solidFill>
              </a:rPr>
              <a:t>Focus </a:t>
            </a:r>
            <a:r>
              <a:rPr lang="en-US" altLang="en-US" sz="2400" i="1" dirty="0" smtClean="0">
                <a:solidFill>
                  <a:schemeClr val="bg2">
                    <a:lumMod val="10000"/>
                  </a:schemeClr>
                </a:solidFill>
              </a:rPr>
              <a:t>on </a:t>
            </a:r>
            <a:r>
              <a:rPr lang="en-US" altLang="en-US" sz="2400" i="1" dirty="0" smtClean="0">
                <a:solidFill>
                  <a:srgbClr val="000308"/>
                </a:solidFill>
              </a:rPr>
              <a:t>averages</a:t>
            </a:r>
            <a:r>
              <a:rPr lang="en-US" altLang="en-US" sz="2400" i="1" dirty="0" smtClean="0">
                <a:solidFill>
                  <a:schemeClr val="bg2">
                    <a:lumMod val="10000"/>
                  </a:schemeClr>
                </a:solidFill>
              </a:rPr>
              <a:t> over forecast years 2 to 5</a:t>
            </a:r>
            <a:endParaRPr lang="en-US" altLang="en-US" sz="2400" i="1" dirty="0">
              <a:solidFill>
                <a:schemeClr val="bg2">
                  <a:lumMod val="10000"/>
                </a:schemeClr>
              </a:solidFill>
            </a:endParaRPr>
          </a:p>
        </p:txBody>
      </p:sp>
      <p:sp>
        <p:nvSpPr>
          <p:cNvPr id="44" name="AutoShape 18"/>
          <p:cNvSpPr>
            <a:spLocks noChangeArrowheads="1"/>
          </p:cNvSpPr>
          <p:nvPr/>
        </p:nvSpPr>
        <p:spPr bwMode="auto">
          <a:xfrm>
            <a:off x="1161288" y="5526385"/>
            <a:ext cx="142875" cy="144463"/>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5" name="Text Box 38"/>
          <p:cNvSpPr txBox="1">
            <a:spLocks noChangeArrowheads="1"/>
          </p:cNvSpPr>
          <p:nvPr/>
        </p:nvSpPr>
        <p:spPr bwMode="auto">
          <a:xfrm>
            <a:off x="5004048" y="2475061"/>
            <a:ext cx="2592387"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smtClean="0">
                <a:solidFill>
                  <a:schemeClr val="tx1"/>
                </a:solidFill>
              </a:rPr>
              <a:t>… every 5 years </a:t>
            </a:r>
            <a:r>
              <a:rPr lang="en-GB" altLang="en-US" dirty="0">
                <a:solidFill>
                  <a:schemeClr val="tx1"/>
                </a:solidFill>
              </a:rPr>
              <a:t>…</a:t>
            </a:r>
            <a:endParaRPr lang="en-US" altLang="en-US" dirty="0">
              <a:solidFill>
                <a:schemeClr val="tx1"/>
              </a:solidFill>
            </a:endParaRPr>
          </a:p>
        </p:txBody>
      </p:sp>
    </p:spTree>
    <p:extLst>
      <p:ext uri="{BB962C8B-B14F-4D97-AF65-F5344CB8AC3E}">
        <p14:creationId xmlns:p14="http://schemas.microsoft.com/office/powerpoint/2010/main" val="414441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PRESENTACIONES BSC-CNS-06032012-v2">
  <a:themeElements>
    <a:clrScheme name="BSC-CNS">
      <a:dk1>
        <a:srgbClr val="0058A9"/>
      </a:dk1>
      <a:lt1>
        <a:sysClr val="window" lastClr="FFFFFF"/>
      </a:lt1>
      <a:dk2>
        <a:srgbClr val="5D91D1"/>
      </a:dk2>
      <a:lt2>
        <a:srgbClr val="DBE7F5"/>
      </a:lt2>
      <a:accent1>
        <a:srgbClr val="B4CCEA"/>
      </a:accent1>
      <a:accent2>
        <a:srgbClr val="87AEDD"/>
      </a:accent2>
      <a:accent3>
        <a:srgbClr val="5D91D1"/>
      </a:accent3>
      <a:accent4>
        <a:srgbClr val="326BB0"/>
      </a:accent4>
      <a:accent5>
        <a:srgbClr val="295993"/>
      </a:accent5>
      <a:accent6>
        <a:srgbClr val="004990"/>
      </a:accent6>
      <a:hlink>
        <a:srgbClr val="002E5C"/>
      </a:hlink>
      <a:folHlink>
        <a:srgbClr val="214775"/>
      </a:folHlink>
    </a:clrScheme>
    <a:fontScheme name="BSC-C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PRESENTACIONES BSC-CNS</Template>
  <TotalTime>1288</TotalTime>
  <Words>3909</Words>
  <Application>Microsoft Office PowerPoint</Application>
  <PresentationFormat>On-screen Show (4:3)</PresentationFormat>
  <Paragraphs>397</Paragraphs>
  <Slides>45</Slides>
  <Notes>37</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PLANTILLA PRESENTACIONES BSC-CNS-06032012-v2</vt:lpstr>
      <vt:lpstr>Climate Prediction and  Climate Services</vt:lpstr>
      <vt:lpstr>Climate timescales and climate prediction</vt:lpstr>
      <vt:lpstr>Climate system predictability</vt:lpstr>
      <vt:lpstr>Decadal climate prediction exercise</vt:lpstr>
      <vt:lpstr>Methodology</vt:lpstr>
      <vt:lpstr>Methodology</vt:lpstr>
      <vt:lpstr>Methodology</vt:lpstr>
      <vt:lpstr>Methodology</vt:lpstr>
      <vt:lpstr>Methodology</vt:lpstr>
      <vt:lpstr>Methodology</vt:lpstr>
      <vt:lpstr>Methodology</vt:lpstr>
      <vt:lpstr>Typical decadal forecast skill – IPCC AR5</vt:lpstr>
      <vt:lpstr>Typical seasonal forecast skill</vt:lpstr>
      <vt:lpstr>Some open fronts</vt:lpstr>
      <vt:lpstr>Initialization : in-house sea ice reconstructions</vt:lpstr>
      <vt:lpstr>Initialization : in-house sea ice reconstructions</vt:lpstr>
      <vt:lpstr>Sea ice reconstruction – extraction of variability modes </vt:lpstr>
      <vt:lpstr>Initialization : sea ice data assimilation    </vt:lpstr>
      <vt:lpstr>Initialization : sea ice data assimilation    </vt:lpstr>
      <vt:lpstr>Initialization : sea ice data assimilation    </vt:lpstr>
      <vt:lpstr>The climate prediction drift issue</vt:lpstr>
      <vt:lpstr>Testing bias correction methods – percentile matching</vt:lpstr>
      <vt:lpstr>Bias correction and calibration</vt:lpstr>
      <vt:lpstr>Developing a new bias correction method</vt:lpstr>
      <vt:lpstr>The climate prediction drift issue</vt:lpstr>
      <vt:lpstr>The climate prediction drift issue</vt:lpstr>
      <vt:lpstr>Anomaly versus full-field initialization</vt:lpstr>
      <vt:lpstr>Anomaly versus full-field initialization</vt:lpstr>
      <vt:lpstr>Anomaly versus full-field initialisation</vt:lpstr>
      <vt:lpstr>Ensemble generation : Stochastic perturbations</vt:lpstr>
      <vt:lpstr>Impact of initialization : CMIP5 decadal predictions</vt:lpstr>
      <vt:lpstr>Impact of sea ice initialization</vt:lpstr>
      <vt:lpstr>Impact of sea ice initialization</vt:lpstr>
      <vt:lpstr>Impact of land surface initialization</vt:lpstr>
      <vt:lpstr>Impact of land surface initialization</vt:lpstr>
      <vt:lpstr>Impact of increasing the resolution</vt:lpstr>
      <vt:lpstr>Impact of increasing the resolution</vt:lpstr>
      <vt:lpstr>Hurricane frequency predictions</vt:lpstr>
      <vt:lpstr>Attribution of extreme events</vt:lpstr>
      <vt:lpstr>Predictions of the XXIst century hiatus</vt:lpstr>
      <vt:lpstr>Predictions of the XXIst century hiatus</vt:lpstr>
      <vt:lpstr>Predictions of the XXIst century hiatus</vt:lpstr>
      <vt:lpstr>Global Framework on Climate Services</vt:lpstr>
      <vt:lpstr>Climate services: renewable energy</vt:lpstr>
      <vt:lpstr>Progress on open fronts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Kim Serradell</dc:creator>
  <cp:lastModifiedBy>Virginie Guemas</cp:lastModifiedBy>
  <cp:revision>157</cp:revision>
  <dcterms:created xsi:type="dcterms:W3CDTF">2015-02-05T11:44:49Z</dcterms:created>
  <dcterms:modified xsi:type="dcterms:W3CDTF">2015-02-09T14:01:07Z</dcterms:modified>
</cp:coreProperties>
</file>