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Lst>
  <p:notesMasterIdLst>
    <p:notesMasterId r:id="rId41"/>
  </p:notesMasterIdLst>
  <p:handoutMasterIdLst>
    <p:handoutMasterId r:id="rId42"/>
  </p:handoutMasterIdLst>
  <p:sldIdLst>
    <p:sldId id="329" r:id="rId2"/>
    <p:sldId id="304" r:id="rId3"/>
    <p:sldId id="306" r:id="rId4"/>
    <p:sldId id="307" r:id="rId5"/>
    <p:sldId id="309" r:id="rId6"/>
    <p:sldId id="305" r:id="rId7"/>
    <p:sldId id="278" r:id="rId8"/>
    <p:sldId id="286" r:id="rId9"/>
    <p:sldId id="281" r:id="rId10"/>
    <p:sldId id="287" r:id="rId11"/>
    <p:sldId id="321" r:id="rId12"/>
    <p:sldId id="318" r:id="rId13"/>
    <p:sldId id="301" r:id="rId14"/>
    <p:sldId id="294" r:id="rId15"/>
    <p:sldId id="326" r:id="rId16"/>
    <p:sldId id="310" r:id="rId17"/>
    <p:sldId id="330" r:id="rId18"/>
    <p:sldId id="296" r:id="rId19"/>
    <p:sldId id="311" r:id="rId20"/>
    <p:sldId id="312" r:id="rId21"/>
    <p:sldId id="313" r:id="rId22"/>
    <p:sldId id="327" r:id="rId23"/>
    <p:sldId id="328" r:id="rId24"/>
    <p:sldId id="297" r:id="rId25"/>
    <p:sldId id="325" r:id="rId26"/>
    <p:sldId id="280" r:id="rId27"/>
    <p:sldId id="292" r:id="rId28"/>
    <p:sldId id="316" r:id="rId29"/>
    <p:sldId id="322" r:id="rId30"/>
    <p:sldId id="323" r:id="rId31"/>
    <p:sldId id="290" r:id="rId32"/>
    <p:sldId id="319" r:id="rId33"/>
    <p:sldId id="291" r:id="rId34"/>
    <p:sldId id="295" r:id="rId35"/>
    <p:sldId id="288" r:id="rId36"/>
    <p:sldId id="289" r:id="rId37"/>
    <p:sldId id="282" r:id="rId38"/>
    <p:sldId id="293" r:id="rId39"/>
    <p:sldId id="30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878"/>
    <a:srgbClr val="144173"/>
    <a:srgbClr val="FFCC00"/>
    <a:srgbClr val="F26944"/>
    <a:srgbClr val="10BAB1"/>
    <a:srgbClr val="F9C327"/>
    <a:srgbClr val="808285"/>
    <a:srgbClr val="7DCCEF"/>
    <a:srgbClr val="30AEE5"/>
    <a:srgbClr val="AB8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32" autoAdjust="0"/>
  </p:normalViewPr>
  <p:slideViewPr>
    <p:cSldViewPr snapToGrid="0">
      <p:cViewPr varScale="1">
        <p:scale>
          <a:sx n="76" d="100"/>
          <a:sy n="76" d="100"/>
        </p:scale>
        <p:origin x="-1594" y="-82"/>
      </p:cViewPr>
      <p:guideLst>
        <p:guide orient="horz" pos="2183"/>
        <p:guide pos="2880"/>
      </p:guideLst>
    </p:cSldViewPr>
  </p:slideViewPr>
  <p:notesTextViewPr>
    <p:cViewPr>
      <p:scale>
        <a:sx n="1" d="1"/>
        <a:sy n="1" d="1"/>
      </p:scale>
      <p:origin x="0" y="0"/>
    </p:cViewPr>
  </p:notesTextViewPr>
  <p:notesViewPr>
    <p:cSldViewPr snapToGrid="0">
      <p:cViewPr varScale="1">
        <p:scale>
          <a:sx n="51" d="100"/>
          <a:sy n="51" d="100"/>
        </p:scale>
        <p:origin x="26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395F3658-71DB-4CBA-8822-F7939B43F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0D95176C-6BDE-49D3-AC66-947AD3BAF7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338A6F-63BF-4E65-9B41-098208855CC9}" type="datetimeFigureOut">
              <a:rPr lang="fr-FR" smtClean="0"/>
              <a:t>18/09/2018</a:t>
            </a:fld>
            <a:endParaRPr lang="fr-FR"/>
          </a:p>
        </p:txBody>
      </p:sp>
      <p:sp>
        <p:nvSpPr>
          <p:cNvPr id="4" name="Espace réservé du pied de page 3">
            <a:extLst>
              <a:ext uri="{FF2B5EF4-FFF2-40B4-BE49-F238E27FC236}">
                <a16:creationId xmlns:a16="http://schemas.microsoft.com/office/drawing/2014/main" xmlns="" id="{A43670BF-77D9-4703-82EC-90F03E8B04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A85B8EE7-1787-46AD-A5CB-F417C78D55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1BE38B-F208-40AB-88F4-B46B79739E04}" type="slidenum">
              <a:rPr lang="fr-FR" smtClean="0"/>
              <a:t>‹Nº›</a:t>
            </a:fld>
            <a:endParaRPr lang="fr-FR"/>
          </a:p>
        </p:txBody>
      </p:sp>
    </p:spTree>
    <p:extLst>
      <p:ext uri="{BB962C8B-B14F-4D97-AF65-F5344CB8AC3E}">
        <p14:creationId xmlns:p14="http://schemas.microsoft.com/office/powerpoint/2010/main" val="20751927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90E03-5350-42EF-B9E1-9A9307E76119}" type="datetimeFigureOut">
              <a:rPr lang="fr-FR" smtClean="0"/>
              <a:t>18/09/2018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187AC-FE14-432B-B657-8CCEE4CDB902}" type="slidenum">
              <a:rPr lang="fr-FR" smtClean="0"/>
              <a:t>‹Nº›</a:t>
            </a:fld>
            <a:endParaRPr lang="fr-FR"/>
          </a:p>
        </p:txBody>
      </p:sp>
    </p:spTree>
    <p:extLst>
      <p:ext uri="{BB962C8B-B14F-4D97-AF65-F5344CB8AC3E}">
        <p14:creationId xmlns:p14="http://schemas.microsoft.com/office/powerpoint/2010/main" val="13742184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sz="1200" b="1" kern="1200" dirty="0" smtClean="0">
                <a:solidFill>
                  <a:schemeClr val="tx1"/>
                </a:solidFill>
                <a:effectLst/>
                <a:latin typeface="+mn-lt"/>
                <a:ea typeface="+mn-ea"/>
                <a:cs typeface="+mn-cs"/>
              </a:rPr>
              <a:t>Both energy supply and demand are strongly influenced by weather conditions and their evolution over time in terms of climate variability and climate change. </a:t>
            </a:r>
            <a:r>
              <a:rPr lang="en-GB" sz="1200" kern="1200" dirty="0" smtClean="0">
                <a:solidFill>
                  <a:schemeClr val="tx1"/>
                </a:solidFill>
                <a:effectLst/>
                <a:latin typeface="+mn-lt"/>
                <a:ea typeface="+mn-ea"/>
                <a:cs typeface="+mn-cs"/>
              </a:rPr>
              <a:t>The sensitivity of electricity demand to temperature is significant. While in northern Europe, cold spells during winter represent high-risk periods for the energy security of large areas (Ely et al., 2013), in southern Europe hot spells during summer are the source of high risk to the energy network stability (Pardo et al., 2002).</a:t>
            </a:r>
          </a:p>
          <a:p>
            <a:endParaRPr lang="en-GB" sz="1200" kern="1200" dirty="0" smtClean="0">
              <a:solidFill>
                <a:schemeClr val="tx1"/>
              </a:solidFill>
              <a:effectLst/>
              <a:latin typeface="+mn-lt"/>
              <a:ea typeface="+mn-ea"/>
              <a:cs typeface="+mn-cs"/>
            </a:endParaRPr>
          </a:p>
          <a:p>
            <a:pPr algn="just"/>
            <a:r>
              <a:rPr lang="en-US" sz="1200" dirty="0" smtClean="0"/>
              <a:t>Despite cost competitive in many settings, renewable energy diffusion remains limited largely due to its variability. This works as a major barrier to renewable energies integration in electricity networks as knowledge of power output and demand forecasting beyond a few days remains poor.</a:t>
            </a:r>
          </a:p>
          <a:p>
            <a:pPr algn="just"/>
            <a:endParaRPr lang="fr-FR" dirty="0" smtClean="0"/>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highest priority for the energy network operators is the balance between electricity demand and supply. Before the introduction of renewable energies, the demand was matched with base-load power plants (coal and nuclear) and generating plants that can be scheduled, usually hydroelectric and fossil-based power plants. This landscape has been changing rapidly with the integration of wind and solar energies into the energy mix over recent years. The increase has been particularly significant in wind energy which had rate of growth of 17% in 2014-2015 (GWEC, 2016), reaching near to 370 GW of installed capacity worldwide in 2014 (WWEA, 2015).This </a:t>
            </a:r>
            <a:r>
              <a:rPr lang="en-GB" sz="1200" b="1" kern="1200" dirty="0" smtClean="0">
                <a:solidFill>
                  <a:schemeClr val="tx1"/>
                </a:solidFill>
                <a:effectLst/>
                <a:latin typeface="+mn-lt"/>
                <a:ea typeface="+mn-ea"/>
                <a:cs typeface="+mn-cs"/>
              </a:rPr>
              <a:t>increase of renewable energy resources implies the introduction of new generation capacity that is dependent on a highly variable weather/climate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Spiecker</a:t>
            </a:r>
            <a:r>
              <a:rPr lang="en-GB" sz="1200" kern="1200" dirty="0" smtClean="0">
                <a:solidFill>
                  <a:schemeClr val="tx1"/>
                </a:solidFill>
                <a:effectLst/>
                <a:latin typeface="+mn-lt"/>
                <a:ea typeface="+mn-ea"/>
                <a:cs typeface="+mn-cs"/>
              </a:rPr>
              <a:t> and Weber, 2013). </a:t>
            </a:r>
          </a:p>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a:t>
            </a:fld>
            <a:endParaRPr lang="fr-FR"/>
          </a:p>
        </p:txBody>
      </p:sp>
    </p:spTree>
    <p:extLst>
      <p:ext uri="{BB962C8B-B14F-4D97-AF65-F5344CB8AC3E}">
        <p14:creationId xmlns:p14="http://schemas.microsoft.com/office/powerpoint/2010/main" val="302417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14</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15</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16</a:t>
            </a:fld>
            <a:endParaRPr lang="fr-FR"/>
          </a:p>
        </p:txBody>
      </p:sp>
    </p:spTree>
    <p:extLst>
      <p:ext uri="{BB962C8B-B14F-4D97-AF65-F5344CB8AC3E}">
        <p14:creationId xmlns:p14="http://schemas.microsoft.com/office/powerpoint/2010/main" val="306863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17</a:t>
            </a:fld>
            <a:endParaRPr lang="fr-FR"/>
          </a:p>
        </p:txBody>
      </p:sp>
    </p:spTree>
    <p:extLst>
      <p:ext uri="{BB962C8B-B14F-4D97-AF65-F5344CB8AC3E}">
        <p14:creationId xmlns:p14="http://schemas.microsoft.com/office/powerpoint/2010/main" val="306863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Using retrospective climate predictions, we find that high ocean temperatures in the western tropical Pacific Ocean played a central role to establish and maintain those wind anomalies. This is not a single event. This work shows that the wind speed variability in the United States is not only dominated by El Niño but also by the ocean temperatures in this region of the Pacific.</a:t>
            </a:r>
          </a:p>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19</a:t>
            </a:fld>
            <a:endParaRPr lang="fr-FR"/>
          </a:p>
        </p:txBody>
      </p:sp>
    </p:spTree>
    <p:extLst>
      <p:ext uri="{BB962C8B-B14F-4D97-AF65-F5344CB8AC3E}">
        <p14:creationId xmlns:p14="http://schemas.microsoft.com/office/powerpoint/2010/main" val="3205763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21</a:t>
            </a:fld>
            <a:endParaRPr lang="fr-FR"/>
          </a:p>
        </p:txBody>
      </p:sp>
    </p:spTree>
    <p:extLst>
      <p:ext uri="{BB962C8B-B14F-4D97-AF65-F5344CB8AC3E}">
        <p14:creationId xmlns:p14="http://schemas.microsoft.com/office/powerpoint/2010/main" val="11173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22</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23</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24</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While the energy sector has routinely been using weather forecasts of up to 15 days (</a:t>
            </a:r>
            <a:r>
              <a:rPr lang="en-GB" sz="1200" kern="1200" dirty="0" err="1" smtClean="0">
                <a:solidFill>
                  <a:schemeClr val="tx1"/>
                </a:solidFill>
                <a:effectLst/>
                <a:latin typeface="+mn-lt"/>
                <a:ea typeface="+mn-ea"/>
                <a:cs typeface="+mn-cs"/>
              </a:rPr>
              <a:t>Dubus</a:t>
            </a:r>
            <a:r>
              <a:rPr lang="en-GB" sz="1200" kern="1200" dirty="0" smtClean="0">
                <a:solidFill>
                  <a:schemeClr val="tx1"/>
                </a:solidFill>
                <a:effectLst/>
                <a:latin typeface="+mn-lt"/>
                <a:ea typeface="+mn-ea"/>
                <a:cs typeface="+mn-cs"/>
              </a:rPr>
              <a:t>, 2010), beyond this time horizon, climatological data (typically 30-year averages) are used. A common assumption in this method is that future conditions will be similar to past conditions. This assumption entails two inherent shortcomings. The first one is that past conditions can be highly variable, which can make them of limited use to forecast future ones. The second one is that climatology cannot predict events which have never happened before, e.g. extreme events, which can be particularly harmful and whose prediction is of special interest for stakeholders. Our knowledge of climatology is based on a finite sample of past events. This sample is limited in time, and doesn’t need to be fully representative of what can happen. Moreover, a climatological approach does not take into account changes in atmospheric dynamics, such as those caused by climate change. Climate change may render past conditions useless for predicting future events, as they may no longer be reproduced.</a:t>
            </a: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a:t>
            </a:fld>
            <a:endParaRPr lang="fr-FR"/>
          </a:p>
        </p:txBody>
      </p:sp>
    </p:spTree>
    <p:extLst>
      <p:ext uri="{BB962C8B-B14F-4D97-AF65-F5344CB8AC3E}">
        <p14:creationId xmlns:p14="http://schemas.microsoft.com/office/powerpoint/2010/main" val="125877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25</a:t>
            </a:fld>
            <a:endParaRPr lang="fr-FR"/>
          </a:p>
        </p:txBody>
      </p:sp>
    </p:spTree>
    <p:extLst>
      <p:ext uri="{BB962C8B-B14F-4D97-AF65-F5344CB8AC3E}">
        <p14:creationId xmlns:p14="http://schemas.microsoft.com/office/powerpoint/2010/main" val="380850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187AC-FE14-432B-B657-8CCEE4CDB902}" type="slidenum">
              <a:rPr lang="fr-FR" smtClean="0"/>
              <a:t>26</a:t>
            </a:fld>
            <a:endParaRPr lang="fr-FR"/>
          </a:p>
        </p:txBody>
      </p:sp>
    </p:spTree>
    <p:extLst>
      <p:ext uri="{BB962C8B-B14F-4D97-AF65-F5344CB8AC3E}">
        <p14:creationId xmlns:p14="http://schemas.microsoft.com/office/powerpoint/2010/main" val="3733263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27</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28</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29</a:t>
            </a:fld>
            <a:endParaRPr lang="fr-FR"/>
          </a:p>
        </p:txBody>
      </p:sp>
    </p:spTree>
    <p:extLst>
      <p:ext uri="{BB962C8B-B14F-4D97-AF65-F5344CB8AC3E}">
        <p14:creationId xmlns:p14="http://schemas.microsoft.com/office/powerpoint/2010/main" val="2399037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30</a:t>
            </a:fld>
            <a:endParaRPr lang="fr-FR"/>
          </a:p>
        </p:txBody>
      </p:sp>
    </p:spTree>
    <p:extLst>
      <p:ext uri="{BB962C8B-B14F-4D97-AF65-F5344CB8AC3E}">
        <p14:creationId xmlns:p14="http://schemas.microsoft.com/office/powerpoint/2010/main" val="818763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31</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32</a:t>
            </a:fld>
            <a:endParaRPr lang="fr-FR"/>
          </a:p>
        </p:txBody>
      </p:sp>
    </p:spTree>
    <p:extLst>
      <p:ext uri="{BB962C8B-B14F-4D97-AF65-F5344CB8AC3E}">
        <p14:creationId xmlns:p14="http://schemas.microsoft.com/office/powerpoint/2010/main" val="710808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33</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34</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Seasonal climate forecasts occupy an intermediate zone between weather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forecasting and climate projections. They share with the numerical weather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prediction the difficulty of initializing the simulations with a realistic state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atmosphere and the need to periodically verify different aspects of their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quality, while additionally are burdened by uncertainties in feedback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that also play a central role in constraining climate projections. Seasonal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have to deal also with the challenge of initializing all the components of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climate system (ocean, sea ice, and land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between these climate scales are loose. As this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will illustrate, substantial overlap exists between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because,  among  several  other  reasons,  many  of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processes involved are common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Weather forecast are based in the initial conditions of the atmosphere, which is highly variable and develops a chaotic behaviour after a few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Climate</a:t>
            </a:r>
            <a:r>
              <a:rPr lang="en-GB" sz="1200" kern="1200" baseline="0" dirty="0" smtClean="0">
                <a:solidFill>
                  <a:schemeClr val="tx1"/>
                </a:solidFill>
                <a:effectLst/>
                <a:latin typeface="+mn-lt"/>
                <a:ea typeface="+mn-ea"/>
                <a:cs typeface="+mn-cs"/>
              </a:rPr>
              <a:t> predictions </a:t>
            </a:r>
            <a:r>
              <a:rPr lang="en-GB" sz="1200" kern="1200" dirty="0" smtClean="0">
                <a:solidFill>
                  <a:schemeClr val="tx1"/>
                </a:solidFill>
                <a:effectLst/>
                <a:latin typeface="+mn-lt"/>
                <a:ea typeface="+mn-ea"/>
                <a:cs typeface="+mn-cs"/>
              </a:rPr>
              <a:t>are based in the initial conditions of the sea surface temperature, snow cover or sea ice, which have a slow evolution that can range from few months to years.</a:t>
            </a: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4</a:t>
            </a:fld>
            <a:endParaRPr lang="fr-FR"/>
          </a:p>
        </p:txBody>
      </p:sp>
    </p:spTree>
    <p:extLst>
      <p:ext uri="{BB962C8B-B14F-4D97-AF65-F5344CB8AC3E}">
        <p14:creationId xmlns:p14="http://schemas.microsoft.com/office/powerpoint/2010/main" val="2453829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35</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36</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Climate predictions (Figure 1) including both sub-seasonal (up to one month) and seasonal predictions (for the forthcoming months) have witnessed considerable improvements in the last decade demonstrating that probabilistic forecasting can inform better decision making at some temporal scales and regions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Alessandri</a:t>
            </a:r>
            <a:r>
              <a:rPr lang="en-GB" sz="1200" kern="1200" dirty="0" smtClean="0">
                <a:solidFill>
                  <a:schemeClr val="tx1"/>
                </a:solidFill>
                <a:effectLst/>
                <a:latin typeface="+mn-lt"/>
                <a:ea typeface="+mn-ea"/>
                <a:cs typeface="+mn-cs"/>
              </a:rPr>
              <a:t> et al., 2011, </a:t>
            </a:r>
            <a:r>
              <a:rPr lang="en-GB" sz="1200" kern="1200" dirty="0" err="1" smtClean="0">
                <a:solidFill>
                  <a:schemeClr val="tx1"/>
                </a:solidFill>
                <a:effectLst/>
                <a:latin typeface="+mn-lt"/>
                <a:ea typeface="+mn-ea"/>
                <a:cs typeface="+mn-cs"/>
              </a:rPr>
              <a:t>Doblas</a:t>
            </a:r>
            <a:r>
              <a:rPr lang="en-GB" sz="1200" kern="1200" dirty="0" smtClean="0">
                <a:solidFill>
                  <a:schemeClr val="tx1"/>
                </a:solidFill>
                <a:effectLst/>
                <a:latin typeface="+mn-lt"/>
                <a:ea typeface="+mn-ea"/>
                <a:cs typeface="+mn-cs"/>
              </a:rPr>
              <a:t>-Reyes et al., 2013).</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However, despite this improvement, climate predictions come with a new set of challenges for users: information is often un-tailored and hard to understand or apply in a decision-making context. </a:t>
            </a:r>
            <a:r>
              <a:rPr lang="en-GB" sz="1200" b="1" kern="1200" dirty="0" smtClean="0">
                <a:solidFill>
                  <a:schemeClr val="tx1"/>
                </a:solidFill>
                <a:effectLst/>
                <a:latin typeface="+mn-lt"/>
                <a:ea typeface="+mn-ea"/>
                <a:cs typeface="+mn-cs"/>
              </a:rPr>
              <a:t>Further research is needed to broaden our knowledge of the predictability and usability of S2S predictions and the requirements of energy companies and transmission system operators.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39</a:t>
            </a:fld>
            <a:endParaRPr lang="fr-FR"/>
          </a:p>
        </p:txBody>
      </p:sp>
    </p:spTree>
    <p:extLst>
      <p:ext uri="{BB962C8B-B14F-4D97-AF65-F5344CB8AC3E}">
        <p14:creationId xmlns:p14="http://schemas.microsoft.com/office/powerpoint/2010/main" val="1601766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Even if the chaotic behaviour of the atmosphere does not allow predicting with accuracy the changing weather beyond a few days, climate predictions are feasible because atmospheric variability on monthly/seasonal time-scales is modulated by slowly-varying boundary conditions and can retain memory from internal processes with very slow damping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atmospheric fluctuations drive substantial surface climate variability over land. Indeed, </a:t>
            </a:r>
            <a:r>
              <a:rPr lang="en-GB" sz="1200" kern="1200" dirty="0" err="1" smtClean="0">
                <a:solidFill>
                  <a:schemeClr val="tx1"/>
                </a:solidFill>
                <a:effectLst/>
                <a:latin typeface="+mn-lt"/>
                <a:ea typeface="+mn-ea"/>
                <a:cs typeface="+mn-cs"/>
              </a:rPr>
              <a:t>covariability</a:t>
            </a:r>
            <a:r>
              <a:rPr lang="en-GB" sz="1200" kern="1200" dirty="0" smtClean="0">
                <a:solidFill>
                  <a:schemeClr val="tx1"/>
                </a:solidFill>
                <a:effectLst/>
                <a:latin typeface="+mn-lt"/>
                <a:ea typeface="+mn-ea"/>
                <a:cs typeface="+mn-cs"/>
              </a:rPr>
              <a:t> between remote regions - often called teleconnections - explain a large part of Earth’s climate variations and represent an important source of climate predictability (e.g. North Atlantic </a:t>
            </a:r>
            <a:r>
              <a:rPr lang="en-GB" sz="1200" kern="1200" dirty="0" err="1" smtClean="0">
                <a:solidFill>
                  <a:schemeClr val="tx1"/>
                </a:solidFill>
                <a:effectLst/>
                <a:latin typeface="+mn-lt"/>
                <a:ea typeface="+mn-ea"/>
                <a:cs typeface="+mn-cs"/>
              </a:rPr>
              <a:t>Oscilation</a:t>
            </a:r>
            <a:r>
              <a:rPr lang="en-GB" sz="1200" kern="1200" dirty="0" smtClean="0">
                <a:solidFill>
                  <a:schemeClr val="tx1"/>
                </a:solidFill>
                <a:effectLst/>
                <a:latin typeface="+mn-lt"/>
                <a:ea typeface="+mn-ea"/>
                <a:cs typeface="+mn-cs"/>
              </a:rPr>
              <a:t>; Figure 2). Tropospheric and stratospheric pathways have been found to play a key role in connecting internally-generated and </a:t>
            </a:r>
            <a:r>
              <a:rPr lang="en-GB" sz="1200" kern="1200" dirty="0" err="1" smtClean="0">
                <a:solidFill>
                  <a:schemeClr val="tx1"/>
                </a:solidFill>
                <a:effectLst/>
                <a:latin typeface="+mn-lt"/>
                <a:ea typeface="+mn-ea"/>
                <a:cs typeface="+mn-cs"/>
              </a:rPr>
              <a:t>radiatively</a:t>
            </a:r>
            <a:r>
              <a:rPr lang="en-GB" sz="1200" kern="1200" dirty="0" smtClean="0">
                <a:solidFill>
                  <a:schemeClr val="tx1"/>
                </a:solidFill>
                <a:effectLst/>
                <a:latin typeface="+mn-lt"/>
                <a:ea typeface="+mn-ea"/>
                <a:cs typeface="+mn-cs"/>
              </a:rPr>
              <a:t>-forced anomalies at mid-latitudes, as well as in settling tropical-extratropical and polar-nonpolar interactions (e.g. Smith et al., 2012, 2016; </a:t>
            </a:r>
            <a:r>
              <a:rPr lang="en-GB" sz="1200" kern="1200" dirty="0" err="1" smtClean="0">
                <a:solidFill>
                  <a:schemeClr val="tx1"/>
                </a:solidFill>
                <a:effectLst/>
                <a:latin typeface="+mn-lt"/>
                <a:ea typeface="+mn-ea"/>
                <a:cs typeface="+mn-cs"/>
              </a:rPr>
              <a:t>Scaife</a:t>
            </a:r>
            <a:r>
              <a:rPr lang="en-GB" sz="1200" kern="1200" dirty="0" smtClean="0">
                <a:solidFill>
                  <a:schemeClr val="tx1"/>
                </a:solidFill>
                <a:effectLst/>
                <a:latin typeface="+mn-lt"/>
                <a:ea typeface="+mn-ea"/>
                <a:cs typeface="+mn-cs"/>
              </a:rPr>
              <a:t> et al., 2014). These large-scale atmospheric variability modes are usually described in terms of (low-frequency) teleconnection patterns and/or (high-frequency) weather regimes.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feasibility of seasonal prediction largely rests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 the existence of slow, and predictable, variations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the soil moisture, snow cover, sea-ice, and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how the atmosphere 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acts and is affected by these boundary conditions.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seasonal time scales, the storage of heat and moisture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by the ocean and the land and the presence or absence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of snow and sea ice become important factors.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El  Ni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no-Southern  Oscillation  (ENSO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is  the  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process that contributes to the forecast quality on sea-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sonal</a:t>
            </a:r>
            <a:r>
              <a:rPr lang="en-GB" sz="1200" kern="1200" dirty="0" smtClean="0">
                <a:solidFill>
                  <a:schemeClr val="tx1"/>
                </a:solidFill>
                <a:effectLst/>
                <a:latin typeface="+mn-lt"/>
                <a:ea typeface="+mn-ea"/>
                <a:cs typeface="+mn-cs"/>
              </a:rPr>
              <a:t> time scales.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warm sea 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anomaly (SSTA) in the tropical Pacific Ocean leads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increased heat flux from the ocean to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which, if sufficiently large can alter the atmospheric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boundary layer and ultimately change the structure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rainfall and the release of latent heat in the tropo-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sphere. The extra latent heat release will impact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atmospheric circulation leading to climatic anomalies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remote regions of the globe.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time scales shorter than a season, efforts to </a:t>
            </a:r>
            <a:r>
              <a:rPr lang="en-GB" sz="1200" kern="1200" dirty="0" err="1" smtClean="0">
                <a:solidFill>
                  <a:schemeClr val="tx1"/>
                </a:solidFill>
                <a:effectLst/>
                <a:latin typeface="+mn-lt"/>
                <a:ea typeface="+mn-ea"/>
                <a:cs typeface="+mn-cs"/>
              </a:rPr>
              <a:t>formu</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late forecasts at the sub-seasonal time scale have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recently  begun  with  the  development  of  a  Madden-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Julian Oscillation (MJO)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5</a:t>
            </a:fld>
            <a:endParaRPr lang="fr-FR"/>
          </a:p>
        </p:txBody>
      </p:sp>
    </p:spTree>
    <p:extLst>
      <p:ext uri="{BB962C8B-B14F-4D97-AF65-F5344CB8AC3E}">
        <p14:creationId xmlns:p14="http://schemas.microsoft.com/office/powerpoint/2010/main" val="214902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7</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10</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11</a:t>
            </a:fld>
            <a:endParaRPr lang="fr-FR"/>
          </a:p>
        </p:txBody>
      </p:sp>
    </p:spTree>
    <p:extLst>
      <p:ext uri="{BB962C8B-B14F-4D97-AF65-F5344CB8AC3E}">
        <p14:creationId xmlns:p14="http://schemas.microsoft.com/office/powerpoint/2010/main" val="291038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12</a:t>
            </a:fld>
            <a:endParaRPr lang="fr-FR"/>
          </a:p>
        </p:txBody>
      </p:sp>
    </p:spTree>
    <p:extLst>
      <p:ext uri="{BB962C8B-B14F-4D97-AF65-F5344CB8AC3E}">
        <p14:creationId xmlns:p14="http://schemas.microsoft.com/office/powerpoint/2010/main" val="1148480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hyperlink" Target="mailto:s2s4e@bsc.es" TargetMode="External"/><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Diapositive de titr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461AA90A-6250-4772-8B21-505C20ED392F}"/>
              </a:ext>
            </a:extLst>
          </p:cNvPr>
          <p:cNvSpPr/>
          <p:nvPr userDrawn="1"/>
        </p:nvSpPr>
        <p:spPr>
          <a:xfrm>
            <a:off x="823738" y="6204035"/>
            <a:ext cx="8320261" cy="307777"/>
          </a:xfrm>
          <a:prstGeom prst="rect">
            <a:avLst/>
          </a:prstGeom>
        </p:spPr>
        <p:txBody>
          <a:bodyPr wrap="square">
            <a:spAutoFit/>
          </a:bodyPr>
          <a:lstStyle/>
          <a:p>
            <a:pPr lvl="0" algn="l"/>
            <a:r>
              <a:rPr lang="en-GB" sz="1400" b="0" i="1" u="none" strike="noStrike" baseline="0" dirty="0">
                <a:solidFill>
                  <a:schemeClr val="tx1"/>
                </a:solidFill>
                <a:latin typeface="Arial" panose="020B0604020202020204" pitchFamily="34" charset="0"/>
                <a:ea typeface="Ebrima" panose="02000000000000000000" pitchFamily="2" charset="0"/>
                <a:cs typeface="Arial" panose="020B0604020202020204" pitchFamily="34" charset="0"/>
              </a:rPr>
              <a:t>This project has received funding from the Horizon 2020 programme under grant agreement </a:t>
            </a:r>
            <a:r>
              <a:rPr lang="fr-FR" sz="1400" b="0" i="1" u="none" strike="noStrike" kern="1200" baseline="0" dirty="0">
                <a:solidFill>
                  <a:schemeClr val="tx1"/>
                </a:solidFill>
                <a:latin typeface="Arial" panose="020B0604020202020204" pitchFamily="34" charset="0"/>
                <a:ea typeface="Ebrima" panose="02000000000000000000" pitchFamily="2" charset="0"/>
                <a:cs typeface="Arial" panose="020B0604020202020204" pitchFamily="34" charset="0"/>
              </a:rPr>
              <a:t>n°776787.</a:t>
            </a:r>
            <a:endParaRPr lang="fr-FR" sz="1400" i="1" dirty="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2" name="Titre 1">
            <a:extLst>
              <a:ext uri="{FF2B5EF4-FFF2-40B4-BE49-F238E27FC236}">
                <a16:creationId xmlns:a16="http://schemas.microsoft.com/office/drawing/2014/main" xmlns="" id="{719A0BF0-FE4B-4EBC-9EA2-54748C622138}"/>
              </a:ext>
            </a:extLst>
          </p:cNvPr>
          <p:cNvSpPr>
            <a:spLocks noGrp="1"/>
          </p:cNvSpPr>
          <p:nvPr>
            <p:ph type="title" hasCustomPrompt="1"/>
          </p:nvPr>
        </p:nvSpPr>
        <p:spPr>
          <a:xfrm>
            <a:off x="407802" y="3223969"/>
            <a:ext cx="8425112" cy="1356353"/>
          </a:xfrm>
          <a:prstGeom prst="rect">
            <a:avLst/>
          </a:prstGeom>
        </p:spPr>
        <p:txBody>
          <a:bodyPr>
            <a:normAutofit/>
          </a:bodyPr>
          <a:lstStyle>
            <a:lvl1pPr algn="l">
              <a:defRPr sz="4400" b="1">
                <a:solidFill>
                  <a:srgbClr val="0E4878"/>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6" name="Espace réservé du texte 5">
            <a:extLst>
              <a:ext uri="{FF2B5EF4-FFF2-40B4-BE49-F238E27FC236}">
                <a16:creationId xmlns:a16="http://schemas.microsoft.com/office/drawing/2014/main" xmlns="" id="{89B515B4-64EC-4BE5-A99C-E05C0DEBD531}"/>
              </a:ext>
            </a:extLst>
          </p:cNvPr>
          <p:cNvSpPr>
            <a:spLocks noGrp="1"/>
          </p:cNvSpPr>
          <p:nvPr>
            <p:ph type="body" sz="quarter" idx="10" hasCustomPrompt="1"/>
          </p:nvPr>
        </p:nvSpPr>
        <p:spPr>
          <a:xfrm>
            <a:off x="407803" y="4600844"/>
            <a:ext cx="8425111" cy="684830"/>
          </a:xfrm>
          <a:prstGeom prst="rect">
            <a:avLst/>
          </a:prstGeom>
        </p:spPr>
        <p:txBody>
          <a:bodyPr>
            <a:normAutofit/>
          </a:bodyPr>
          <a:lstStyle>
            <a:lvl1pPr marL="0" indent="0">
              <a:buNone/>
              <a:defRPr sz="3200" b="1">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
        <p:nvSpPr>
          <p:cNvPr id="8" name="Espace réservé du texte 7">
            <a:extLst>
              <a:ext uri="{FF2B5EF4-FFF2-40B4-BE49-F238E27FC236}">
                <a16:creationId xmlns:a16="http://schemas.microsoft.com/office/drawing/2014/main" xmlns="" id="{5FB24CC7-FBA3-499D-AF93-41DF6A37A03A}"/>
              </a:ext>
            </a:extLst>
          </p:cNvPr>
          <p:cNvSpPr>
            <a:spLocks noGrp="1"/>
          </p:cNvSpPr>
          <p:nvPr>
            <p:ph type="body" sz="quarter" idx="11" hasCustomPrompt="1"/>
          </p:nvPr>
        </p:nvSpPr>
        <p:spPr>
          <a:xfrm>
            <a:off x="407803" y="5345244"/>
            <a:ext cx="8425111" cy="433388"/>
          </a:xfrm>
          <a:prstGeom prst="rect">
            <a:avLst/>
          </a:prstGeom>
        </p:spPr>
        <p:txBody>
          <a:bodyPr/>
          <a:lstStyle>
            <a:lvl1pPr marL="0" indent="0">
              <a:buNone/>
              <a:defRPr sz="2400" b="0">
                <a:solidFill>
                  <a:schemeClr val="tx1"/>
                </a:solidFill>
                <a:latin typeface="Ebrima" panose="02000000000000000000" pitchFamily="2" charset="0"/>
                <a:ea typeface="Ebrima" panose="02000000000000000000" pitchFamily="2" charset="0"/>
                <a:cs typeface="Ebrima" panose="02000000000000000000" pitchFamily="2" charset="0"/>
              </a:defRPr>
            </a:lvl1pPr>
          </a:lstStyle>
          <a:p>
            <a:pPr lvl="0"/>
            <a:r>
              <a:rPr lang="fr-FR" dirty="0"/>
              <a:t>Event, </a:t>
            </a:r>
            <a:r>
              <a:rPr lang="fr-FR" dirty="0" err="1"/>
              <a:t>Author</a:t>
            </a:r>
            <a:r>
              <a:rPr lang="fr-FR" dirty="0"/>
              <a:t>, Organisation </a:t>
            </a:r>
            <a:r>
              <a:rPr lang="fr-FR" dirty="0" err="1"/>
              <a:t>name</a:t>
            </a:r>
            <a:endParaRPr lang="fr-FR" dirty="0"/>
          </a:p>
        </p:txBody>
      </p:sp>
      <p:pic>
        <p:nvPicPr>
          <p:cNvPr id="5" name="Image 4">
            <a:extLst>
              <a:ext uri="{FF2B5EF4-FFF2-40B4-BE49-F238E27FC236}">
                <a16:creationId xmlns:a16="http://schemas.microsoft.com/office/drawing/2014/main" xmlns="" id="{CAA1B233-5A12-4142-9CE4-C48C6424BF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706" y="6127514"/>
            <a:ext cx="700032" cy="466571"/>
          </a:xfrm>
          <a:prstGeom prst="rect">
            <a:avLst/>
          </a:prstGeom>
        </p:spPr>
      </p:pic>
      <p:sp>
        <p:nvSpPr>
          <p:cNvPr id="10" name="Rectangle 9">
            <a:extLst>
              <a:ext uri="{FF2B5EF4-FFF2-40B4-BE49-F238E27FC236}">
                <a16:creationId xmlns:a16="http://schemas.microsoft.com/office/drawing/2014/main" xmlns="" id="{8D7B2CD8-70CA-4EB4-903A-4C2B41BF082C}"/>
              </a:ext>
            </a:extLst>
          </p:cNvPr>
          <p:cNvSpPr/>
          <p:nvPr userDrawn="1"/>
        </p:nvSpPr>
        <p:spPr>
          <a:xfrm>
            <a:off x="0" y="0"/>
            <a:ext cx="9144000" cy="226243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99076FE2-489B-4E7C-99C8-4B25414792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3029570"/>
          </a:xfrm>
          <a:prstGeom prst="rect">
            <a:avLst/>
          </a:prstGeom>
        </p:spPr>
      </p:pic>
      <p:pic>
        <p:nvPicPr>
          <p:cNvPr id="7" name="Image 6">
            <a:extLst>
              <a:ext uri="{FF2B5EF4-FFF2-40B4-BE49-F238E27FC236}">
                <a16:creationId xmlns:a16="http://schemas.microsoft.com/office/drawing/2014/main" xmlns="" id="{2DFB4915-4A61-4816-B762-0D8B688450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05698" y="319822"/>
            <a:ext cx="3629319" cy="1301915"/>
          </a:xfrm>
          <a:prstGeom prst="rect">
            <a:avLst/>
          </a:prstGeom>
        </p:spPr>
      </p:pic>
    </p:spTree>
    <p:extLst>
      <p:ext uri="{BB962C8B-B14F-4D97-AF65-F5344CB8AC3E}">
        <p14:creationId xmlns:p14="http://schemas.microsoft.com/office/powerpoint/2010/main" val="17699452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6373B78-7BA7-48A3-A437-C6602705BB4B}"/>
              </a:ext>
            </a:extLst>
          </p:cNvPr>
          <p:cNvSpPr>
            <a:spLocks noGrp="1"/>
          </p:cNvSpPr>
          <p:nvPr>
            <p:ph type="title" hasCustomPrompt="1"/>
          </p:nvPr>
        </p:nvSpPr>
        <p:spPr>
          <a:xfrm>
            <a:off x="1442300" y="402833"/>
            <a:ext cx="7374119" cy="886952"/>
          </a:xfrm>
          <a:prstGeom prst="rect">
            <a:avLst/>
          </a:prstGeom>
        </p:spPr>
        <p:txBody>
          <a:bodyPr/>
          <a:lstStyle>
            <a:lvl1pPr algn="l">
              <a:defRPr b="1">
                <a:solidFill>
                  <a:srgbClr val="0E4878"/>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xmlns="" id="{FA795AE9-D0D0-4005-BCAE-C29FB4CEC6D9}"/>
              </a:ext>
            </a:extLst>
          </p:cNvPr>
          <p:cNvSpPr>
            <a:spLocks noGrp="1"/>
          </p:cNvSpPr>
          <p:nvPr>
            <p:ph type="body" sz="quarter" idx="10" hasCustomPrompt="1"/>
          </p:nvPr>
        </p:nvSpPr>
        <p:spPr>
          <a:xfrm>
            <a:off x="1442300" y="1696644"/>
            <a:ext cx="7524948" cy="716617"/>
          </a:xfrm>
          <a:prstGeom prst="rect">
            <a:avLst/>
          </a:prstGeom>
        </p:spPr>
        <p:txBody>
          <a:bodyPr/>
          <a:lstStyle>
            <a:lvl1pPr marL="457200" indent="-457200">
              <a:buClr>
                <a:srgbClr val="F9C327"/>
              </a:buClr>
              <a:buFont typeface="Wingdings 3" panose="05040102010807070707" pitchFamily="18" charset="2"/>
              <a:buChar char="u"/>
              <a:defRPr sz="32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
        <p:nvSpPr>
          <p:cNvPr id="6" name="Rectangle 5">
            <a:extLst>
              <a:ext uri="{FF2B5EF4-FFF2-40B4-BE49-F238E27FC236}">
                <a16:creationId xmlns:a16="http://schemas.microsoft.com/office/drawing/2014/main" xmlns="" id="{4267C6C3-2BA2-4C56-AC52-97B87809F779}"/>
              </a:ext>
            </a:extLst>
          </p:cNvPr>
          <p:cNvSpPr/>
          <p:nvPr userDrawn="1"/>
        </p:nvSpPr>
        <p:spPr>
          <a:xfrm>
            <a:off x="-1" y="0"/>
            <a:ext cx="135746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xmlns="" id="{6278F2C5-BEEA-40F8-848F-E6B7B78C2D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603" y="6212264"/>
            <a:ext cx="1122251" cy="402575"/>
          </a:xfrm>
          <a:prstGeom prst="rect">
            <a:avLst/>
          </a:prstGeom>
        </p:spPr>
      </p:pic>
    </p:spTree>
    <p:extLst>
      <p:ext uri="{BB962C8B-B14F-4D97-AF65-F5344CB8AC3E}">
        <p14:creationId xmlns:p14="http://schemas.microsoft.com/office/powerpoint/2010/main" val="372711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562C3D8-28EE-494B-A594-C3CEEE15DF70}"/>
              </a:ext>
            </a:extLst>
          </p:cNvPr>
          <p:cNvSpPr>
            <a:spLocks noGrp="1"/>
          </p:cNvSpPr>
          <p:nvPr>
            <p:ph type="title" hasCustomPrompt="1"/>
          </p:nvPr>
        </p:nvSpPr>
        <p:spPr>
          <a:xfrm>
            <a:off x="628650" y="365126"/>
            <a:ext cx="7886700" cy="822652"/>
          </a:xfrm>
          <a:prstGeom prst="rect">
            <a:avLst/>
          </a:prstGeom>
        </p:spPr>
        <p:txBody>
          <a:bodyPr/>
          <a:lstStyle>
            <a:lvl1pPr>
              <a:defRPr b="1">
                <a:solidFill>
                  <a:srgbClr val="144173"/>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xmlns="" id="{98909327-CDB7-4F69-9809-B5841D54DF05}"/>
              </a:ext>
            </a:extLst>
          </p:cNvPr>
          <p:cNvSpPr>
            <a:spLocks noGrp="1"/>
          </p:cNvSpPr>
          <p:nvPr>
            <p:ph type="body" sz="quarter" idx="10" hasCustomPrompt="1"/>
          </p:nvPr>
        </p:nvSpPr>
        <p:spPr>
          <a:xfrm>
            <a:off x="628650" y="1395414"/>
            <a:ext cx="7886700" cy="753898"/>
          </a:xfrm>
          <a:prstGeom prst="rect">
            <a:avLst/>
          </a:prstGeom>
        </p:spPr>
        <p:txBody>
          <a:bodyPr/>
          <a:lstStyle>
            <a:lvl1pPr marL="457200" indent="-457200">
              <a:buClr>
                <a:srgbClr val="F9C327"/>
              </a:buClr>
              <a:buFont typeface="Wingdings 3" panose="05040102010807070707" pitchFamily="18" charset="2"/>
              <a:buChar char="u"/>
              <a:defRPr sz="32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pic>
        <p:nvPicPr>
          <p:cNvPr id="12" name="Image 11">
            <a:extLst>
              <a:ext uri="{FF2B5EF4-FFF2-40B4-BE49-F238E27FC236}">
                <a16:creationId xmlns:a16="http://schemas.microsoft.com/office/drawing/2014/main" xmlns="" id="{2A8A7301-3683-4E4C-9EE0-AFFE15854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3581" y="6165133"/>
            <a:ext cx="1341379" cy="481181"/>
          </a:xfrm>
          <a:prstGeom prst="rect">
            <a:avLst/>
          </a:prstGeom>
        </p:spPr>
      </p:pic>
    </p:spTree>
    <p:extLst>
      <p:ext uri="{BB962C8B-B14F-4D97-AF65-F5344CB8AC3E}">
        <p14:creationId xmlns:p14="http://schemas.microsoft.com/office/powerpoint/2010/main" val="105292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F9C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F9C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66968"/>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5D75C302-566D-4792-9905-A8AE72A8A654}"/>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188756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0E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0E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24" y="2630077"/>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2BAF73FB-76C3-4F70-81CE-FFAAC370C8EB}"/>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248068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10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10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30077"/>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37EF5EC0-8A64-4083-8F4B-F95D85AF1A07}"/>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378923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F2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F2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30077"/>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DAAF28C2-C867-40F8-A278-C43F2EC432EB}"/>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24228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F2F1F4F-15C7-4936-957D-C1FFCCE2073D}"/>
              </a:ext>
            </a:extLst>
          </p:cNvPr>
          <p:cNvSpPr/>
          <p:nvPr userDrawn="1"/>
        </p:nvSpPr>
        <p:spPr>
          <a:xfrm>
            <a:off x="0" y="0"/>
            <a:ext cx="9144000" cy="250753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xmlns="" id="{3BACE99B-9EAD-4B42-971E-E8B2CF183FB1}"/>
              </a:ext>
            </a:extLst>
          </p:cNvPr>
          <p:cNvSpPr txBox="1"/>
          <p:nvPr userDrawn="1"/>
        </p:nvSpPr>
        <p:spPr>
          <a:xfrm>
            <a:off x="81432" y="463356"/>
            <a:ext cx="4619134"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4400" b="1" dirty="0" err="1">
                <a:solidFill>
                  <a:srgbClr val="0E4878"/>
                </a:solidFill>
                <a:latin typeface="Segoe UI" panose="020B0502040204020203" pitchFamily="34" charset="0"/>
                <a:ea typeface="Ebrima" panose="02000000000000000000" pitchFamily="2" charset="0"/>
                <a:cs typeface="Segoe UI" panose="020B0502040204020203" pitchFamily="34" charset="0"/>
              </a:rPr>
              <a:t>Thank</a:t>
            </a:r>
            <a:r>
              <a:rPr lang="fr-FR" sz="4400" b="1" dirty="0">
                <a:solidFill>
                  <a:srgbClr val="0E4878"/>
                </a:solidFill>
                <a:latin typeface="Segoe UI" panose="020B0502040204020203" pitchFamily="34" charset="0"/>
                <a:ea typeface="Ebrima" panose="02000000000000000000" pitchFamily="2" charset="0"/>
                <a:cs typeface="Segoe UI" panose="020B0502040204020203" pitchFamily="34" charset="0"/>
              </a:rPr>
              <a:t> </a:t>
            </a:r>
            <a:r>
              <a:rPr lang="fr-FR" sz="4400" b="1" dirty="0" err="1">
                <a:solidFill>
                  <a:srgbClr val="0E4878"/>
                </a:solidFill>
                <a:latin typeface="Segoe UI" panose="020B0502040204020203" pitchFamily="34" charset="0"/>
                <a:ea typeface="Ebrima" panose="02000000000000000000" pitchFamily="2" charset="0"/>
                <a:cs typeface="Segoe UI" panose="020B0502040204020203" pitchFamily="34" charset="0"/>
              </a:rPr>
              <a:t>you</a:t>
            </a:r>
            <a:endParaRPr lang="fr-FR" sz="4400" b="1" dirty="0">
              <a:solidFill>
                <a:srgbClr val="0E4878"/>
              </a:solidFill>
              <a:latin typeface="Segoe UI" panose="020B0502040204020203" pitchFamily="34" charset="0"/>
              <a:ea typeface="Ebrima" panose="02000000000000000000" pitchFamily="2" charset="0"/>
              <a:cs typeface="Segoe UI" panose="020B0502040204020203" pitchFamily="34" charset="0"/>
            </a:endParaRPr>
          </a:p>
          <a:p>
            <a:pPr algn="ctr"/>
            <a:endParaRPr lang="fr-FR" dirty="0"/>
          </a:p>
        </p:txBody>
      </p:sp>
      <p:sp>
        <p:nvSpPr>
          <p:cNvPr id="17" name="Rectangle 16">
            <a:extLst>
              <a:ext uri="{FF2B5EF4-FFF2-40B4-BE49-F238E27FC236}">
                <a16:creationId xmlns:a16="http://schemas.microsoft.com/office/drawing/2014/main" xmlns="" id="{D2A5AB9C-C060-4E09-B9E2-9DF9ADD1C71B}"/>
              </a:ext>
            </a:extLst>
          </p:cNvPr>
          <p:cNvSpPr/>
          <p:nvPr userDrawn="1"/>
        </p:nvSpPr>
        <p:spPr>
          <a:xfrm>
            <a:off x="185128" y="1218609"/>
            <a:ext cx="4411743" cy="954107"/>
          </a:xfrm>
          <a:prstGeom prst="rect">
            <a:avLst/>
          </a:prstGeom>
        </p:spPr>
        <p:txBody>
          <a:bodyPr wrap="square">
            <a:spAutoFit/>
          </a:bodyPr>
          <a:lstStyle/>
          <a:p>
            <a:pPr algn="ctr"/>
            <a:r>
              <a:rPr lang="fr-FR" sz="2800" b="1" dirty="0" err="1">
                <a:solidFill>
                  <a:srgbClr val="0E4878"/>
                </a:solidFill>
                <a:latin typeface="Segoe UI" panose="020B0502040204020203" pitchFamily="34" charset="0"/>
                <a:ea typeface="Ebrima" panose="02000000000000000000" pitchFamily="2" charset="0"/>
                <a:cs typeface="Segoe UI" panose="020B0502040204020203" pitchFamily="34" charset="0"/>
              </a:rPr>
              <a:t>Get</a:t>
            </a:r>
            <a:r>
              <a:rPr lang="fr-FR" sz="2800" b="1" dirty="0">
                <a:solidFill>
                  <a:srgbClr val="0E4878"/>
                </a:solidFill>
                <a:latin typeface="Segoe UI" panose="020B0502040204020203" pitchFamily="34" charset="0"/>
                <a:ea typeface="Ebrima" panose="02000000000000000000" pitchFamily="2" charset="0"/>
                <a:cs typeface="Segoe UI" panose="020B0502040204020203" pitchFamily="34" charset="0"/>
              </a:rPr>
              <a:t> in </a:t>
            </a:r>
            <a:r>
              <a:rPr lang="fr-FR" sz="2800" b="1" dirty="0" err="1">
                <a:solidFill>
                  <a:srgbClr val="0E4878"/>
                </a:solidFill>
                <a:latin typeface="Segoe UI" panose="020B0502040204020203" pitchFamily="34" charset="0"/>
                <a:ea typeface="Ebrima" panose="02000000000000000000" pitchFamily="2" charset="0"/>
                <a:cs typeface="Segoe UI" panose="020B0502040204020203" pitchFamily="34" charset="0"/>
              </a:rPr>
              <a:t>touch</a:t>
            </a:r>
            <a:r>
              <a:rPr lang="fr-FR" sz="2800" b="1" dirty="0">
                <a:solidFill>
                  <a:srgbClr val="0E4878"/>
                </a:solidFill>
                <a:latin typeface="Segoe UI" panose="020B0502040204020203" pitchFamily="34" charset="0"/>
                <a:ea typeface="Ebrima" panose="02000000000000000000" pitchFamily="2" charset="0"/>
                <a:cs typeface="Segoe UI" panose="020B0502040204020203" pitchFamily="34" charset="0"/>
              </a:rPr>
              <a:t> for more information!</a:t>
            </a:r>
            <a:endParaRPr lang="en-GB" sz="2800" b="1" dirty="0">
              <a:solidFill>
                <a:srgbClr val="0E4878"/>
              </a:solidFill>
              <a:latin typeface="Segoe UI" panose="020B0502040204020203" pitchFamily="34" charset="0"/>
              <a:cs typeface="Segoe UI" panose="020B0502040204020203" pitchFamily="34" charset="0"/>
            </a:endParaRPr>
          </a:p>
        </p:txBody>
      </p:sp>
      <p:grpSp>
        <p:nvGrpSpPr>
          <p:cNvPr id="4" name="Groupe 3">
            <a:extLst>
              <a:ext uri="{FF2B5EF4-FFF2-40B4-BE49-F238E27FC236}">
                <a16:creationId xmlns:a16="http://schemas.microsoft.com/office/drawing/2014/main" xmlns="" id="{F6C448E3-AE86-46DD-A15D-48243B69DC61}"/>
              </a:ext>
            </a:extLst>
          </p:cNvPr>
          <p:cNvGrpSpPr/>
          <p:nvPr userDrawn="1"/>
        </p:nvGrpSpPr>
        <p:grpSpPr>
          <a:xfrm>
            <a:off x="1527143" y="2732124"/>
            <a:ext cx="7263451" cy="2778490"/>
            <a:chOff x="1569467" y="2954504"/>
            <a:chExt cx="7263451" cy="2778490"/>
          </a:xfrm>
        </p:grpSpPr>
        <p:sp>
          <p:nvSpPr>
            <p:cNvPr id="6" name="Titre 1">
              <a:extLst>
                <a:ext uri="{FF2B5EF4-FFF2-40B4-BE49-F238E27FC236}">
                  <a16:creationId xmlns:a16="http://schemas.microsoft.com/office/drawing/2014/main" xmlns="" id="{C9C2BC8D-BBA7-4E8F-9640-CDE80562F01C}"/>
                </a:ext>
              </a:extLst>
            </p:cNvPr>
            <p:cNvSpPr txBox="1">
              <a:spLocks/>
            </p:cNvSpPr>
            <p:nvPr/>
          </p:nvSpPr>
          <p:spPr>
            <a:xfrm>
              <a:off x="3070844" y="2954504"/>
              <a:ext cx="5762074" cy="1127563"/>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l"/>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Public reports of the project will be available for download on the S2S4E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website</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www.s2s4e.eu</a:t>
              </a:r>
              <a:endParaRPr lang="en-GB"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sp>
          <p:nvSpPr>
            <p:cNvPr id="7" name="Titre 1">
              <a:extLst>
                <a:ext uri="{FF2B5EF4-FFF2-40B4-BE49-F238E27FC236}">
                  <a16:creationId xmlns:a16="http://schemas.microsoft.com/office/drawing/2014/main" xmlns="" id="{65E20D77-48B2-4DE1-A5D8-067529CC3412}"/>
                </a:ext>
              </a:extLst>
            </p:cNvPr>
            <p:cNvSpPr txBox="1">
              <a:spLocks/>
            </p:cNvSpPr>
            <p:nvPr/>
          </p:nvSpPr>
          <p:spPr>
            <a:xfrm>
              <a:off x="3066461" y="3997486"/>
              <a:ext cx="4908617" cy="1119947"/>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l"/>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Project coordinator:</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Albert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Soret</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Barcelona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Supercomputing</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Center (BSC)</a:t>
              </a:r>
            </a:p>
            <a:p>
              <a:pPr algn="l"/>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Contact us: </a:t>
              </a:r>
              <a:r>
                <a:rPr lang="fr-FR" sz="1800" b="0" dirty="0">
                  <a:solidFill>
                    <a:srgbClr val="0E4878"/>
                  </a:solidFill>
                  <a:latin typeface="Ebrima" panose="02000000000000000000" pitchFamily="2" charset="0"/>
                  <a:ea typeface="Ebrima" panose="02000000000000000000" pitchFamily="2" charset="0"/>
                  <a:cs typeface="Ebrima" panose="02000000000000000000" pitchFamily="2" charset="0"/>
                </a:rPr>
                <a:t>s2s4e@bsc.es</a:t>
              </a:r>
              <a:endPar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a:p>
              <a:pPr algn="l"/>
              <a:endParaRPr lang="fr-FR" sz="2000" b="1" u="sng" kern="1200" dirty="0">
                <a:solidFill>
                  <a:schemeClr val="tx1"/>
                </a:solidFill>
                <a:effectLst/>
                <a:latin typeface="Gadugi" panose="020B0502040204020203" pitchFamily="34" charset="0"/>
                <a:ea typeface="Ebrima" panose="02000000000000000000" pitchFamily="2" charset="0"/>
                <a:cs typeface="Ebrima" panose="02000000000000000000" pitchFamily="2" charset="0"/>
                <a:hlinkClick r:id="rId2"/>
              </a:endParaRPr>
            </a:p>
          </p:txBody>
        </p:sp>
        <p:sp>
          <p:nvSpPr>
            <p:cNvPr id="9" name="Titre 1">
              <a:extLst>
                <a:ext uri="{FF2B5EF4-FFF2-40B4-BE49-F238E27FC236}">
                  <a16:creationId xmlns:a16="http://schemas.microsoft.com/office/drawing/2014/main" xmlns="" id="{34445E9B-C40F-4694-BBC2-050F377C03EA}"/>
                </a:ext>
              </a:extLst>
            </p:cNvPr>
            <p:cNvSpPr txBox="1">
              <a:spLocks/>
            </p:cNvSpPr>
            <p:nvPr/>
          </p:nvSpPr>
          <p:spPr>
            <a:xfrm>
              <a:off x="3047607" y="5164670"/>
              <a:ext cx="5332823" cy="568324"/>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just"/>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Follow us on Facebook and Twitter!</a:t>
              </a:r>
            </a:p>
            <a:p>
              <a:pPr algn="just"/>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@s2s4e</a:t>
              </a:r>
              <a:endParaRPr lang="en-GB"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pic>
          <p:nvPicPr>
            <p:cNvPr id="18" name="Image 17">
              <a:extLst>
                <a:ext uri="{FF2B5EF4-FFF2-40B4-BE49-F238E27FC236}">
                  <a16:creationId xmlns:a16="http://schemas.microsoft.com/office/drawing/2014/main" xmlns="" id="{64BBFC08-42D9-44B7-88DF-DD210FFE81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7047" y="5125100"/>
              <a:ext cx="593889" cy="593889"/>
            </a:xfrm>
            <a:prstGeom prst="rect">
              <a:avLst/>
            </a:prstGeom>
          </p:spPr>
        </p:pic>
        <p:pic>
          <p:nvPicPr>
            <p:cNvPr id="23" name="Image 22">
              <a:extLst>
                <a:ext uri="{FF2B5EF4-FFF2-40B4-BE49-F238E27FC236}">
                  <a16:creationId xmlns:a16="http://schemas.microsoft.com/office/drawing/2014/main" xmlns="" id="{E623EBD7-2A00-446F-B319-25BD1605D9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65955" y="2963279"/>
              <a:ext cx="750385" cy="750385"/>
            </a:xfrm>
            <a:prstGeom prst="rect">
              <a:avLst/>
            </a:prstGeom>
          </p:spPr>
        </p:pic>
        <p:pic>
          <p:nvPicPr>
            <p:cNvPr id="25" name="Image 24">
              <a:extLst>
                <a:ext uri="{FF2B5EF4-FFF2-40B4-BE49-F238E27FC236}">
                  <a16:creationId xmlns:a16="http://schemas.microsoft.com/office/drawing/2014/main" xmlns="" id="{9F65D943-0679-4BAF-958B-EA1225AE8F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4750" y="3997486"/>
              <a:ext cx="791590" cy="791590"/>
            </a:xfrm>
            <a:prstGeom prst="rect">
              <a:avLst/>
            </a:prstGeom>
          </p:spPr>
        </p:pic>
        <p:pic>
          <p:nvPicPr>
            <p:cNvPr id="27" name="Image 26">
              <a:extLst>
                <a:ext uri="{FF2B5EF4-FFF2-40B4-BE49-F238E27FC236}">
                  <a16:creationId xmlns:a16="http://schemas.microsoft.com/office/drawing/2014/main" xmlns="" id="{70516342-C282-4FB1-B4D9-9117F121211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69467" y="5103676"/>
              <a:ext cx="609268" cy="609268"/>
            </a:xfrm>
            <a:prstGeom prst="rect">
              <a:avLst/>
            </a:prstGeom>
          </p:spPr>
        </p:pic>
      </p:grpSp>
      <p:pic>
        <p:nvPicPr>
          <p:cNvPr id="28" name="Image 27">
            <a:extLst>
              <a:ext uri="{FF2B5EF4-FFF2-40B4-BE49-F238E27FC236}">
                <a16:creationId xmlns:a16="http://schemas.microsoft.com/office/drawing/2014/main" xmlns="" id="{18234CE3-EC99-450D-80DA-623BFE37D17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8650" y="6089716"/>
            <a:ext cx="785026" cy="523220"/>
          </a:xfrm>
          <a:prstGeom prst="rect">
            <a:avLst/>
          </a:prstGeom>
        </p:spPr>
      </p:pic>
      <p:sp>
        <p:nvSpPr>
          <p:cNvPr id="29" name="Rectangle 28">
            <a:extLst>
              <a:ext uri="{FF2B5EF4-FFF2-40B4-BE49-F238E27FC236}">
                <a16:creationId xmlns:a16="http://schemas.microsoft.com/office/drawing/2014/main" xmlns="" id="{B8710512-840E-430C-84F8-0DD71A06E2ED}"/>
              </a:ext>
            </a:extLst>
          </p:cNvPr>
          <p:cNvSpPr/>
          <p:nvPr userDrawn="1"/>
        </p:nvSpPr>
        <p:spPr>
          <a:xfrm>
            <a:off x="1461157" y="6066532"/>
            <a:ext cx="7522587" cy="523220"/>
          </a:xfrm>
          <a:prstGeom prst="rect">
            <a:avLst/>
          </a:prstGeom>
        </p:spPr>
        <p:txBody>
          <a:bodyPr wrap="square">
            <a:spAutoFit/>
          </a:bodyPr>
          <a:lstStyle/>
          <a:p>
            <a:pPr lvl="0" algn="l"/>
            <a:r>
              <a:rPr lang="en-GB" sz="1400" b="0" i="1" u="none" strike="noStrike" baseline="0" dirty="0">
                <a:solidFill>
                  <a:schemeClr val="tx1"/>
                </a:solidFill>
                <a:latin typeface="Arial" panose="020B0604020202020204" pitchFamily="34" charset="0"/>
                <a:ea typeface="Ebrima" panose="02000000000000000000" pitchFamily="2" charset="0"/>
                <a:cs typeface="Arial" panose="020B0604020202020204" pitchFamily="34" charset="0"/>
              </a:rPr>
              <a:t>This project has received funding from the Horizon 2020 programme under grant agreement </a:t>
            </a:r>
            <a:r>
              <a:rPr lang="fr-FR" sz="1400" b="0" i="1" u="none" strike="noStrike" kern="1200" baseline="0" dirty="0">
                <a:solidFill>
                  <a:schemeClr val="tx1"/>
                </a:solidFill>
                <a:latin typeface="Arial" panose="020B0604020202020204" pitchFamily="34" charset="0"/>
                <a:ea typeface="Ebrima" panose="02000000000000000000" pitchFamily="2" charset="0"/>
                <a:cs typeface="Arial" panose="020B0604020202020204" pitchFamily="34" charset="0"/>
              </a:rPr>
              <a:t>n°776787.</a:t>
            </a:r>
            <a:endParaRPr lang="fr-FR" sz="1400" i="1" dirty="0">
              <a:solidFill>
                <a:schemeClr val="tx1"/>
              </a:solidFill>
              <a:latin typeface="Arial" panose="020B0604020202020204" pitchFamily="34" charset="0"/>
              <a:ea typeface="Ebrima" panose="02000000000000000000" pitchFamily="2" charset="0"/>
              <a:cs typeface="Arial" panose="020B0604020202020204" pitchFamily="34" charset="0"/>
            </a:endParaRPr>
          </a:p>
        </p:txBody>
      </p:sp>
      <p:pic>
        <p:nvPicPr>
          <p:cNvPr id="3" name="Image 2">
            <a:extLst>
              <a:ext uri="{FF2B5EF4-FFF2-40B4-BE49-F238E27FC236}">
                <a16:creationId xmlns:a16="http://schemas.microsoft.com/office/drawing/2014/main" xmlns="" id="{1449DAC3-2D29-4DF5-8F99-D15FA9B673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96871" y="574343"/>
            <a:ext cx="4157463" cy="1491371"/>
          </a:xfrm>
          <a:prstGeom prst="rect">
            <a:avLst/>
          </a:prstGeom>
        </p:spPr>
      </p:pic>
    </p:spTree>
    <p:extLst>
      <p:ext uri="{BB962C8B-B14F-4D97-AF65-F5344CB8AC3E}">
        <p14:creationId xmlns:p14="http://schemas.microsoft.com/office/powerpoint/2010/main" val="179363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5775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1" r:id="rId3"/>
    <p:sldLayoutId id="2147483669" r:id="rId4"/>
    <p:sldLayoutId id="2147483670" r:id="rId5"/>
    <p:sldLayoutId id="2147483671" r:id="rId6"/>
    <p:sldLayoutId id="2147483672" r:id="rId7"/>
    <p:sldLayoutId id="214748366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mailto:albert.soret@bsc.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image" Target="../media/image47.png"/><Relationship Id="rId21" Type="http://schemas.openxmlformats.org/officeDocument/2006/relationships/image" Target="../media/image64.png"/><Relationship Id="rId7" Type="http://schemas.openxmlformats.org/officeDocument/2006/relationships/image" Target="../media/image51.jpeg"/><Relationship Id="rId12" Type="http://schemas.openxmlformats.org/officeDocument/2006/relationships/image" Target="../media/image56.png"/><Relationship Id="rId17" Type="http://schemas.microsoft.com/office/2007/relationships/hdphoto" Target="../media/hdphoto2.wdp"/><Relationship Id="rId2" Type="http://schemas.openxmlformats.org/officeDocument/2006/relationships/notesSlide" Target="../notesSlides/notesSlide26.xml"/><Relationship Id="rId16" Type="http://schemas.openxmlformats.org/officeDocument/2006/relationships/image" Target="../media/image60.png"/><Relationship Id="rId20"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3.gif"/><Relationship Id="rId14" Type="http://schemas.openxmlformats.org/officeDocument/2006/relationships/image" Target="../media/image58.png"/><Relationship Id="rId22"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816119" y="5530143"/>
            <a:ext cx="1090614" cy="5191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 xmlns:a16="http://schemas.microsoft.com/office/drawing/2014/main" id="{D69A4649-CD40-4608-8E64-066A32A0E142}"/>
              </a:ext>
            </a:extLst>
          </p:cNvPr>
          <p:cNvSpPr>
            <a:spLocks noGrp="1"/>
          </p:cNvSpPr>
          <p:nvPr>
            <p:ph type="title"/>
          </p:nvPr>
        </p:nvSpPr>
        <p:spPr>
          <a:xfrm>
            <a:off x="0" y="3165274"/>
            <a:ext cx="9144000" cy="636704"/>
          </a:xfrm>
        </p:spPr>
        <p:txBody>
          <a:bodyPr>
            <a:normAutofit/>
          </a:bodyPr>
          <a:lstStyle/>
          <a:p>
            <a:pPr algn="ctr"/>
            <a:r>
              <a:rPr lang="en-GB" sz="3600" dirty="0" smtClean="0"/>
              <a:t>Climate predictions for energy</a:t>
            </a:r>
            <a:endParaRPr lang="fr-FR" sz="3600" dirty="0"/>
          </a:p>
        </p:txBody>
      </p:sp>
      <p:sp>
        <p:nvSpPr>
          <p:cNvPr id="4" name="Espace réservé du texte 3">
            <a:extLst>
              <a:ext uri="{FF2B5EF4-FFF2-40B4-BE49-F238E27FC236}">
                <a16:creationId xmlns="" xmlns:a16="http://schemas.microsoft.com/office/drawing/2014/main" id="{FC9DA653-3396-4FD7-83D6-5A2369422734}"/>
              </a:ext>
            </a:extLst>
          </p:cNvPr>
          <p:cNvSpPr>
            <a:spLocks noGrp="1"/>
          </p:cNvSpPr>
          <p:nvPr>
            <p:ph type="body" sz="quarter" idx="11"/>
          </p:nvPr>
        </p:nvSpPr>
        <p:spPr>
          <a:xfrm>
            <a:off x="0" y="4080681"/>
            <a:ext cx="9144000" cy="1323473"/>
          </a:xfrm>
        </p:spPr>
        <p:txBody>
          <a:bodyPr/>
          <a:lstStyle/>
          <a:p>
            <a:pPr algn="ctr">
              <a:lnSpc>
                <a:spcPct val="100000"/>
              </a:lnSpc>
              <a:spcBef>
                <a:spcPts val="600"/>
              </a:spcBef>
            </a:pPr>
            <a:r>
              <a:rPr lang="fr-FR" sz="1400" b="1" u="sng" dirty="0" smtClean="0"/>
              <a:t>Albert </a:t>
            </a:r>
            <a:r>
              <a:rPr lang="fr-FR" sz="1400" b="1" u="sng" dirty="0" err="1"/>
              <a:t>Soret</a:t>
            </a:r>
            <a:r>
              <a:rPr lang="fr-FR" sz="1400" b="1" u="sng" baseline="30000" dirty="0" smtClean="0"/>
              <a:t>(1</a:t>
            </a:r>
            <a:r>
              <a:rPr lang="fr-FR" sz="1400" b="1" baseline="30000" dirty="0"/>
              <a:t>)</a:t>
            </a:r>
            <a:r>
              <a:rPr lang="fr-FR" sz="1400" b="1" dirty="0"/>
              <a:t>, </a:t>
            </a:r>
            <a:r>
              <a:rPr lang="fr-FR" sz="1400" b="1" dirty="0" err="1" smtClean="0"/>
              <a:t>Llorenç</a:t>
            </a:r>
            <a:r>
              <a:rPr lang="fr-FR" sz="1400" b="1" dirty="0" smtClean="0"/>
              <a:t> </a:t>
            </a:r>
            <a:r>
              <a:rPr lang="fr-FR" sz="1400" b="1" dirty="0" err="1"/>
              <a:t>Lledó</a:t>
            </a:r>
            <a:r>
              <a:rPr lang="fr-FR" sz="1400" b="1" baseline="30000" dirty="0" smtClean="0"/>
              <a:t>(1)</a:t>
            </a:r>
            <a:r>
              <a:rPr lang="fr-FR" sz="1400" b="1" dirty="0" smtClean="0"/>
              <a:t>,</a:t>
            </a:r>
            <a:r>
              <a:rPr lang="fr-FR" sz="1400" b="1" dirty="0"/>
              <a:t> Andrea</a:t>
            </a:r>
            <a:r>
              <a:rPr lang="fr-FR" sz="1400" b="1" dirty="0" smtClean="0"/>
              <a:t> Manrique-</a:t>
            </a:r>
            <a:r>
              <a:rPr lang="fr-FR" sz="1400" b="1" dirty="0" err="1" smtClean="0"/>
              <a:t>Suñén</a:t>
            </a:r>
            <a:r>
              <a:rPr lang="fr-FR" sz="1400" b="1" baseline="30000" dirty="0" smtClean="0"/>
              <a:t>(1</a:t>
            </a:r>
            <a:r>
              <a:rPr lang="fr-FR" sz="1400" b="1" baseline="30000" dirty="0"/>
              <a:t>)</a:t>
            </a:r>
            <a:r>
              <a:rPr lang="fr-FR" sz="1400" b="1" dirty="0"/>
              <a:t>, </a:t>
            </a:r>
            <a:r>
              <a:rPr lang="fr-FR" sz="1400" b="1" dirty="0" err="1" smtClean="0"/>
              <a:t>Verónica</a:t>
            </a:r>
            <a:r>
              <a:rPr lang="fr-FR" sz="1400" b="1" dirty="0" smtClean="0"/>
              <a:t> </a:t>
            </a:r>
            <a:r>
              <a:rPr lang="fr-FR" sz="1400" b="1" dirty="0" err="1" smtClean="0"/>
              <a:t>Torralba</a:t>
            </a:r>
            <a:r>
              <a:rPr lang="fr-FR" sz="1400" b="1" baseline="30000" dirty="0" smtClean="0"/>
              <a:t>(1</a:t>
            </a:r>
            <a:r>
              <a:rPr lang="fr-FR" sz="1400" b="1" baseline="30000" dirty="0"/>
              <a:t>)</a:t>
            </a:r>
            <a:r>
              <a:rPr lang="fr-FR" sz="1400" b="1" dirty="0"/>
              <a:t>, </a:t>
            </a:r>
            <a:r>
              <a:rPr lang="fr-FR" sz="1400" b="1" dirty="0" smtClean="0"/>
              <a:t>Nicola </a:t>
            </a:r>
            <a:r>
              <a:rPr lang="fr-FR" sz="1400" b="1" dirty="0" err="1" smtClean="0"/>
              <a:t>Cortesi</a:t>
            </a:r>
            <a:r>
              <a:rPr lang="fr-FR" sz="1400" b="1" baseline="30000" dirty="0" smtClean="0"/>
              <a:t>(1)</a:t>
            </a:r>
            <a:r>
              <a:rPr lang="fr-FR" sz="1400" b="1" dirty="0" smtClean="0"/>
              <a:t>, Jaume Ramon </a:t>
            </a:r>
            <a:r>
              <a:rPr lang="fr-FR" sz="1400" b="1" dirty="0" err="1" smtClean="0"/>
              <a:t>Gamón</a:t>
            </a:r>
            <a:r>
              <a:rPr lang="fr-FR" sz="1400" b="1" dirty="0" smtClean="0"/>
              <a:t>,</a:t>
            </a:r>
            <a:r>
              <a:rPr lang="fr-FR" sz="1400" b="1" dirty="0"/>
              <a:t> </a:t>
            </a:r>
            <a:r>
              <a:rPr lang="fr-FR" sz="1400" b="1" dirty="0" err="1" smtClean="0"/>
              <a:t>Nube</a:t>
            </a:r>
            <a:r>
              <a:rPr lang="fr-FR" sz="1400" b="1" dirty="0" smtClean="0"/>
              <a:t> González-</a:t>
            </a:r>
            <a:r>
              <a:rPr lang="fr-FR" sz="1400" b="1" dirty="0" err="1" smtClean="0"/>
              <a:t>Reviriego</a:t>
            </a:r>
            <a:r>
              <a:rPr lang="fr-FR" sz="1400" b="1" baseline="30000" dirty="0" smtClean="0"/>
              <a:t>(1</a:t>
            </a:r>
            <a:r>
              <a:rPr lang="fr-FR" sz="1400" b="1" baseline="30000" dirty="0"/>
              <a:t>)</a:t>
            </a:r>
            <a:r>
              <a:rPr lang="fr-FR" sz="1400" b="1" dirty="0"/>
              <a:t>, </a:t>
            </a:r>
            <a:r>
              <a:rPr lang="fr-FR" sz="1400" b="1" dirty="0" smtClean="0"/>
              <a:t>Pierre-Antoine </a:t>
            </a:r>
            <a:r>
              <a:rPr lang="fr-FR" sz="1400" b="1" dirty="0" err="1" smtClean="0"/>
              <a:t>Bretonnière</a:t>
            </a:r>
            <a:r>
              <a:rPr lang="fr-FR" sz="1400" b="1" baseline="30000" dirty="0" smtClean="0"/>
              <a:t>(1</a:t>
            </a:r>
            <a:r>
              <a:rPr lang="fr-FR" sz="1400" b="1" baseline="30000" dirty="0"/>
              <a:t>)</a:t>
            </a:r>
            <a:r>
              <a:rPr lang="fr-FR" sz="1400" b="1" dirty="0"/>
              <a:t>, </a:t>
            </a:r>
            <a:r>
              <a:rPr lang="fr-FR" sz="1400" b="1" dirty="0" smtClean="0"/>
              <a:t>Isadora Christel</a:t>
            </a:r>
            <a:r>
              <a:rPr lang="fr-FR" sz="1400" b="1" baseline="30000" dirty="0" smtClean="0"/>
              <a:t>(1</a:t>
            </a:r>
            <a:r>
              <a:rPr lang="fr-FR" sz="1400" b="1" baseline="30000" dirty="0"/>
              <a:t>)</a:t>
            </a:r>
            <a:r>
              <a:rPr lang="fr-FR" sz="1400" b="1" dirty="0"/>
              <a:t>, </a:t>
            </a:r>
            <a:r>
              <a:rPr lang="fr-FR" sz="1400" b="1" dirty="0" smtClean="0"/>
              <a:t>Francisco </a:t>
            </a:r>
            <a:r>
              <a:rPr lang="fr-FR" sz="1400" b="1" dirty="0"/>
              <a:t>J</a:t>
            </a:r>
            <a:r>
              <a:rPr lang="fr-FR" sz="1400" b="1" dirty="0" smtClean="0"/>
              <a:t>. </a:t>
            </a:r>
            <a:r>
              <a:rPr lang="fr-FR" sz="1400" b="1" dirty="0" err="1"/>
              <a:t>Doblas</a:t>
            </a:r>
            <a:r>
              <a:rPr lang="fr-FR" sz="1400" b="1" dirty="0"/>
              <a:t>-Reyes,</a:t>
            </a:r>
            <a:r>
              <a:rPr lang="fr-FR" sz="1400" b="1" baseline="30000" dirty="0" smtClean="0"/>
              <a:t>(</a:t>
            </a:r>
            <a:r>
              <a:rPr lang="fr-FR" sz="1400" b="1" baseline="30000" dirty="0"/>
              <a:t>1,2</a:t>
            </a:r>
            <a:r>
              <a:rPr lang="fr-FR" sz="1400" b="1" baseline="30000" dirty="0" smtClean="0"/>
              <a:t>)</a:t>
            </a:r>
          </a:p>
          <a:p>
            <a:pPr algn="ctr">
              <a:lnSpc>
                <a:spcPct val="100000"/>
              </a:lnSpc>
              <a:spcBef>
                <a:spcPts val="600"/>
              </a:spcBef>
            </a:pPr>
            <a:r>
              <a:rPr lang="fr-FR" sz="1400" dirty="0" smtClean="0"/>
              <a:t>(1) Barcelona </a:t>
            </a:r>
            <a:r>
              <a:rPr lang="fr-FR" sz="1400" dirty="0" err="1"/>
              <a:t>Supercomputing</a:t>
            </a:r>
            <a:r>
              <a:rPr lang="fr-FR" sz="1400" dirty="0"/>
              <a:t> Center (BSC), Barcelona, </a:t>
            </a:r>
            <a:r>
              <a:rPr lang="fr-FR" sz="1400" dirty="0" smtClean="0"/>
              <a:t>Spain</a:t>
            </a:r>
          </a:p>
          <a:p>
            <a:pPr algn="ctr">
              <a:lnSpc>
                <a:spcPct val="100000"/>
              </a:lnSpc>
              <a:spcBef>
                <a:spcPts val="600"/>
              </a:spcBef>
            </a:pPr>
            <a:r>
              <a:rPr lang="fr-FR" sz="1400" dirty="0" smtClean="0"/>
              <a:t> </a:t>
            </a:r>
            <a:r>
              <a:rPr lang="fr-FR" sz="1400" dirty="0"/>
              <a:t>(2) </a:t>
            </a:r>
            <a:r>
              <a:rPr lang="fr-FR" sz="1400" dirty="0" err="1" smtClean="0"/>
              <a:t>Institució</a:t>
            </a:r>
            <a:r>
              <a:rPr lang="fr-FR" sz="1400" dirty="0" smtClean="0"/>
              <a:t> </a:t>
            </a:r>
            <a:r>
              <a:rPr lang="fr-FR" sz="1400" dirty="0" err="1"/>
              <a:t>Catalana</a:t>
            </a:r>
            <a:r>
              <a:rPr lang="fr-FR" sz="1400" dirty="0"/>
              <a:t> de </a:t>
            </a:r>
            <a:r>
              <a:rPr lang="fr-FR" sz="1400" dirty="0" err="1"/>
              <a:t>Recerca</a:t>
            </a:r>
            <a:r>
              <a:rPr lang="fr-FR" sz="1400" dirty="0"/>
              <a:t> i </a:t>
            </a:r>
            <a:r>
              <a:rPr lang="fr-FR" sz="1400" dirty="0" err="1"/>
              <a:t>Estudis</a:t>
            </a:r>
            <a:r>
              <a:rPr lang="fr-FR" sz="1400" dirty="0"/>
              <a:t>  </a:t>
            </a:r>
            <a:r>
              <a:rPr lang="fr-FR" sz="1400" dirty="0" err="1"/>
              <a:t>Avançats</a:t>
            </a:r>
            <a:r>
              <a:rPr lang="fr-FR" sz="1400" dirty="0"/>
              <a:t> (ICREA), Barcelona, </a:t>
            </a:r>
            <a:r>
              <a:rPr lang="fr-FR" sz="1400" dirty="0" smtClean="0"/>
              <a:t>Spain</a:t>
            </a:r>
            <a:endParaRPr lang="fr-FR" sz="1400" dirty="0"/>
          </a:p>
          <a:p>
            <a:pPr algn="just"/>
            <a:endParaRPr lang="fr-FR" sz="1400" baseline="30000" dirty="0" smtClean="0"/>
          </a:p>
        </p:txBody>
      </p:sp>
      <p:sp>
        <p:nvSpPr>
          <p:cNvPr id="3" name="2 Rectángulo"/>
          <p:cNvSpPr/>
          <p:nvPr/>
        </p:nvSpPr>
        <p:spPr>
          <a:xfrm>
            <a:off x="1347297" y="5605034"/>
            <a:ext cx="6468822" cy="369332"/>
          </a:xfrm>
          <a:prstGeom prst="rect">
            <a:avLst/>
          </a:prstGeom>
        </p:spPr>
        <p:txBody>
          <a:bodyPr wrap="none">
            <a:spAutoFit/>
          </a:bodyPr>
          <a:lstStyle/>
          <a:p>
            <a:r>
              <a:rPr lang="en-US" dirty="0"/>
              <a:t>EERA JP Wind annual event, </a:t>
            </a:r>
            <a:r>
              <a:rPr lang="en-US" dirty="0" smtClean="0"/>
              <a:t>17</a:t>
            </a:r>
            <a:r>
              <a:rPr lang="en-US" baseline="30000" dirty="0" smtClean="0"/>
              <a:t>th</a:t>
            </a:r>
            <a:r>
              <a:rPr lang="en-US" dirty="0" smtClean="0"/>
              <a:t>-18</a:t>
            </a:r>
            <a:r>
              <a:rPr lang="en-US" baseline="30000" dirty="0"/>
              <a:t>th</a:t>
            </a:r>
            <a:r>
              <a:rPr lang="en-US" dirty="0" smtClean="0"/>
              <a:t> </a:t>
            </a:r>
            <a:r>
              <a:rPr lang="en-US" dirty="0"/>
              <a:t>September </a:t>
            </a:r>
            <a:r>
              <a:rPr lang="en-US" dirty="0" smtClean="0"/>
              <a:t>2018,Amsterdam</a:t>
            </a:r>
            <a:endParaRPr lang="en-GB" dirty="0"/>
          </a:p>
        </p:txBody>
      </p:sp>
      <p:pic>
        <p:nvPicPr>
          <p:cNvPr id="1026" name="Picture 2" descr="https://www.eerajpwind.eu/wp-content/themes/eera-jp-wind/images/logo-eera-w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119" y="5530143"/>
            <a:ext cx="1090614" cy="51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14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US" dirty="0"/>
              <a:t>S2S Forecast range and skill</a:t>
            </a:r>
            <a:endParaRPr lang="fr-FR" dirty="0"/>
          </a:p>
        </p:txBody>
      </p:sp>
      <p:pic>
        <p:nvPicPr>
          <p:cNvPr id="9" name="Picture 2"/>
          <p:cNvPicPr>
            <a:picLocks noChangeAspect="1"/>
          </p:cNvPicPr>
          <p:nvPr/>
        </p:nvPicPr>
        <p:blipFill rotWithShape="1">
          <a:blip r:embed="rId3">
            <a:extLst>
              <a:ext uri="{28A0092B-C50C-407E-A947-70E740481C1C}">
                <a14:useLocalDpi xmlns:a14="http://schemas.microsoft.com/office/drawing/2010/main" val="0"/>
              </a:ext>
            </a:extLst>
          </a:blip>
          <a:srcRect l="10353" t="18988" r="29530" b="12682"/>
          <a:stretch/>
        </p:blipFill>
        <p:spPr>
          <a:xfrm>
            <a:off x="946671" y="1109481"/>
            <a:ext cx="7067775" cy="5020747"/>
          </a:xfrm>
          <a:prstGeom prst="rect">
            <a:avLst/>
          </a:prstGeom>
        </p:spPr>
      </p:pic>
      <p:sp>
        <p:nvSpPr>
          <p:cNvPr id="10" name="Rectangle 4"/>
          <p:cNvSpPr/>
          <p:nvPr/>
        </p:nvSpPr>
        <p:spPr>
          <a:xfrm>
            <a:off x="129091" y="1010546"/>
            <a:ext cx="1376979" cy="110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p:nvPr/>
        </p:nvSpPr>
        <p:spPr>
          <a:xfrm>
            <a:off x="51433" y="6074877"/>
            <a:ext cx="7024743" cy="738664"/>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Qualitative estimate of forecast skill based on forecast range from short-range weather forecasts to long-range seasonal </a:t>
            </a:r>
            <a:r>
              <a:rPr lang="en-US" sz="1400" dirty="0" smtClean="0">
                <a:solidFill>
                  <a:srgbClr val="7F7F7F"/>
                </a:solidFill>
                <a:ea typeface="ＭＳ Ｐゴシック" pitchFamily="34" charset="-128"/>
                <a:cs typeface="ＭＳ Ｐゴシック" charset="0"/>
              </a:rPr>
              <a:t>predictions, including </a:t>
            </a:r>
            <a:r>
              <a:rPr lang="en-US" sz="1400" dirty="0">
                <a:solidFill>
                  <a:srgbClr val="7F7F7F"/>
                </a:solidFill>
                <a:ea typeface="ＭＳ Ｐゴシック" pitchFamily="34" charset="-128"/>
                <a:cs typeface="ＭＳ Ｐゴシック" charset="0"/>
              </a:rPr>
              <a:t>potential sources of predictability. Relative skill is based on differing forecast averaging </a:t>
            </a:r>
            <a:r>
              <a:rPr lang="en-US" sz="1400" dirty="0" smtClean="0">
                <a:solidFill>
                  <a:srgbClr val="7F7F7F"/>
                </a:solidFill>
                <a:ea typeface="ＭＳ Ｐゴシック" pitchFamily="34" charset="-128"/>
                <a:cs typeface="ＭＳ Ｐゴシック" charset="0"/>
              </a:rPr>
              <a:t>periods. (Source: White et al., 2017 )</a:t>
            </a:r>
            <a:endParaRPr lang="en-U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36101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63246" y="365125"/>
            <a:ext cx="9705976" cy="1416049"/>
          </a:xfrm>
        </p:spPr>
        <p:txBody>
          <a:bodyPr/>
          <a:lstStyle/>
          <a:p>
            <a:pPr algn="ctr"/>
            <a:r>
              <a:rPr lang="en-US" dirty="0" smtClean="0"/>
              <a:t>Skill</a:t>
            </a:r>
            <a:endParaRPr lang="fr-FR" dirty="0"/>
          </a:p>
        </p:txBody>
      </p:sp>
      <p:pic>
        <p:nvPicPr>
          <p:cNvPr id="3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04" y="1031804"/>
            <a:ext cx="6318923" cy="4663967"/>
          </a:xfrm>
          <a:prstGeom prst="rect">
            <a:avLst/>
          </a:prstGeom>
        </p:spPr>
      </p:pic>
      <p:sp>
        <p:nvSpPr>
          <p:cNvPr id="34" name="Content Placeholder 2"/>
          <p:cNvSpPr txBox="1">
            <a:spLocks/>
          </p:cNvSpPr>
          <p:nvPr/>
        </p:nvSpPr>
        <p:spPr>
          <a:xfrm>
            <a:off x="6795630" y="1277165"/>
            <a:ext cx="2471596" cy="384714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US" sz="1800" dirty="0" smtClean="0"/>
              <a:t>Skill assessment               for DJF (1981-2013)</a:t>
            </a:r>
          </a:p>
          <a:p>
            <a:pPr marL="0" indent="0">
              <a:buNone/>
            </a:pPr>
            <a:endParaRPr lang="en-US" sz="1800" dirty="0" smtClean="0"/>
          </a:p>
          <a:p>
            <a:pPr marL="0" indent="0">
              <a:buNone/>
            </a:pPr>
            <a:r>
              <a:rPr lang="en-US" sz="1800" dirty="0" smtClean="0"/>
              <a:t>Displaying: Ranked Probability Skill Score [RPSS]</a:t>
            </a:r>
          </a:p>
        </p:txBody>
      </p:sp>
      <p:sp>
        <p:nvSpPr>
          <p:cNvPr id="35" name="Rectangle 34"/>
          <p:cNvSpPr/>
          <p:nvPr/>
        </p:nvSpPr>
        <p:spPr>
          <a:xfrm>
            <a:off x="534727" y="5657671"/>
            <a:ext cx="6636093" cy="830997"/>
          </a:xfrm>
          <a:prstGeom prst="rect">
            <a:avLst/>
          </a:prstGeom>
          <a:solidFill>
            <a:schemeClr val="bg2"/>
          </a:solidFill>
          <a:ln>
            <a:solidFill>
              <a:schemeClr val="tx2"/>
            </a:solidFill>
          </a:ln>
        </p:spPr>
        <p:txBody>
          <a:bodyPr wrap="square">
            <a:spAutoFit/>
          </a:bodyPr>
          <a:lstStyle/>
          <a:p>
            <a:r>
              <a:rPr lang="en-US" sz="2400" dirty="0" smtClean="0">
                <a:solidFill>
                  <a:schemeClr val="tx2"/>
                </a:solidFill>
              </a:rPr>
              <a:t>“A </a:t>
            </a:r>
            <a:r>
              <a:rPr lang="en-US" sz="2400" dirty="0">
                <a:solidFill>
                  <a:schemeClr val="tx2"/>
                </a:solidFill>
              </a:rPr>
              <a:t>prediction has no value without an estimate of forecasting skill based on past </a:t>
            </a:r>
            <a:r>
              <a:rPr lang="en-US" sz="2400" dirty="0" smtClean="0">
                <a:solidFill>
                  <a:schemeClr val="tx2"/>
                </a:solidFill>
              </a:rPr>
              <a:t>performance”</a:t>
            </a:r>
            <a:endParaRPr lang="en-US" sz="2400" dirty="0">
              <a:solidFill>
                <a:schemeClr val="tx2"/>
              </a:solidFill>
            </a:endParaRPr>
          </a:p>
        </p:txBody>
      </p:sp>
    </p:spTree>
    <p:extLst>
      <p:ext uri="{BB962C8B-B14F-4D97-AF65-F5344CB8AC3E}">
        <p14:creationId xmlns:p14="http://schemas.microsoft.com/office/powerpoint/2010/main" val="2084701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NEWA </a:t>
            </a:r>
            <a:r>
              <a:rPr lang="fr-FR" dirty="0" err="1" smtClean="0"/>
              <a:t>project</a:t>
            </a:r>
            <a:r>
              <a:rPr lang="fr-FR" dirty="0" smtClean="0"/>
              <a:t>, </a:t>
            </a:r>
            <a:r>
              <a:rPr lang="fr-FR" dirty="0" err="1" smtClean="0"/>
              <a:t>predictability</a:t>
            </a:r>
            <a:endParaRPr lang="fr-FR" dirty="0"/>
          </a:p>
        </p:txBody>
      </p:sp>
      <p:pic>
        <p:nvPicPr>
          <p:cNvPr id="1026" name="Picture 2" descr="C:\Users\bscuser\AppData\Local\Temp\NEWA_summary_of_FairRPSS_of_sfcWind_for_Point_in_the_North_Sea_formatted.png"/>
          <p:cNvPicPr>
            <a:picLocks noChangeAspect="1" noChangeArrowheads="1"/>
          </p:cNvPicPr>
          <p:nvPr/>
        </p:nvPicPr>
        <p:blipFill rotWithShape="1">
          <a:blip r:embed="rId3">
            <a:extLst>
              <a:ext uri="{28A0092B-C50C-407E-A947-70E740481C1C}">
                <a14:useLocalDpi xmlns:a14="http://schemas.microsoft.com/office/drawing/2010/main" val="0"/>
              </a:ext>
            </a:extLst>
          </a:blip>
          <a:srcRect t="5859" b="9170"/>
          <a:stretch/>
        </p:blipFill>
        <p:spPr bwMode="auto">
          <a:xfrm>
            <a:off x="2019300" y="1079500"/>
            <a:ext cx="4808488" cy="5778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M:\NEWA\Logos\newa_logo_web_new_rgb.png"/>
          <p:cNvPicPr/>
          <p:nvPr/>
        </p:nvPicPr>
        <p:blipFill>
          <a:blip r:embed="rId4">
            <a:extLst>
              <a:ext uri="{28A0092B-C50C-407E-A947-70E740481C1C}">
                <a14:useLocalDpi xmlns:a14="http://schemas.microsoft.com/office/drawing/2010/main" val="0"/>
              </a:ext>
            </a:extLst>
          </a:blip>
          <a:srcRect/>
          <a:stretch>
            <a:fillRect/>
          </a:stretch>
        </p:blipFill>
        <p:spPr bwMode="auto">
          <a:xfrm>
            <a:off x="0" y="6032500"/>
            <a:ext cx="2171700" cy="678180"/>
          </a:xfrm>
          <a:prstGeom prst="rect">
            <a:avLst/>
          </a:prstGeom>
          <a:noFill/>
          <a:ln>
            <a:noFill/>
          </a:ln>
        </p:spPr>
      </p:pic>
    </p:spTree>
    <p:extLst>
      <p:ext uri="{BB962C8B-B14F-4D97-AF65-F5344CB8AC3E}">
        <p14:creationId xmlns:p14="http://schemas.microsoft.com/office/powerpoint/2010/main" val="4150229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0A30DC3-E604-4993-938B-4976548042E4}"/>
              </a:ext>
            </a:extLst>
          </p:cNvPr>
          <p:cNvSpPr>
            <a:spLocks noGrp="1"/>
          </p:cNvSpPr>
          <p:nvPr>
            <p:ph type="title"/>
          </p:nvPr>
        </p:nvSpPr>
        <p:spPr>
          <a:xfrm>
            <a:off x="0" y="517526"/>
            <a:ext cx="9144000" cy="822652"/>
          </a:xfrm>
        </p:spPr>
        <p:txBody>
          <a:bodyPr/>
          <a:lstStyle/>
          <a:p>
            <a:r>
              <a:rPr lang="en-GB" dirty="0" smtClean="0"/>
              <a:t>Case study: wind drought in US</a:t>
            </a:r>
            <a:br>
              <a:rPr lang="en-GB" dirty="0" smtClean="0"/>
            </a:br>
            <a:r>
              <a:rPr lang="en-GB" dirty="0"/>
              <a:t/>
            </a:r>
            <a:br>
              <a:rPr lang="en-GB" dirty="0"/>
            </a:br>
            <a:r>
              <a:rPr lang="en-GB" sz="2800" dirty="0" err="1"/>
              <a:t>Lledó</a:t>
            </a:r>
            <a:r>
              <a:rPr lang="en-GB" sz="2800" dirty="0"/>
              <a:t> et al., 2018: Investigating the effects of Pacific sea surface temperatures on the wind drought of 2015 over the United States. Journal of Geophysical Research</a:t>
            </a:r>
            <a:r>
              <a:rPr lang="en-GB" dirty="0"/>
              <a:t/>
            </a:r>
            <a:br>
              <a:rPr lang="en-GB" dirty="0"/>
            </a:br>
            <a:r>
              <a:rPr lang="en-US" dirty="0"/>
              <a:t/>
            </a:r>
            <a:br>
              <a:rPr lang="en-US" dirty="0"/>
            </a:br>
            <a:endParaRPr lang="fr-FR" dirty="0"/>
          </a:p>
        </p:txBody>
      </p:sp>
    </p:spTree>
    <p:extLst>
      <p:ext uri="{BB962C8B-B14F-4D97-AF65-F5344CB8AC3E}">
        <p14:creationId xmlns:p14="http://schemas.microsoft.com/office/powerpoint/2010/main" val="1007571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Wind </a:t>
            </a:r>
            <a:r>
              <a:rPr lang="fr-FR" dirty="0" err="1" smtClean="0"/>
              <a:t>drought</a:t>
            </a:r>
            <a:r>
              <a:rPr lang="fr-FR" dirty="0" smtClean="0"/>
              <a:t> in US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052514"/>
            <a:ext cx="9144000" cy="753898"/>
          </a:xfrm>
        </p:spPr>
        <p:txBody>
          <a:bodyPr/>
          <a:lstStyle/>
          <a:p>
            <a:pPr marL="0" indent="0" algn="just">
              <a:buNone/>
            </a:pPr>
            <a:r>
              <a:rPr lang="en-US" sz="2000" dirty="0"/>
              <a:t>During the first quarter of 2015 the United States experienced a widespread and extended episode of low surface wind speeds. This episode had a strong impact on wind power generation. Some wind farms did not generate enough cash for their steady payments, and the value of wind farm assets decreased</a:t>
            </a:r>
            <a:r>
              <a:rPr lang="en-US" sz="2000" dirty="0" smtClean="0"/>
              <a:t>.</a:t>
            </a:r>
            <a:endParaRPr lang="en-US" sz="2000" dirty="0"/>
          </a:p>
          <a:p>
            <a:pPr algn="just"/>
            <a:endParaRPr lang="en-US" sz="2000" dirty="0"/>
          </a:p>
        </p:txBody>
      </p:sp>
      <p:pic>
        <p:nvPicPr>
          <p:cNvPr id="2052" name="Picture 4" descr="https://s2s4e.eu/sites/default/files/inline-images/images-wind-drought2015-v2_0.png"/>
          <p:cNvPicPr>
            <a:picLocks noChangeAspect="1" noChangeArrowheads="1"/>
          </p:cNvPicPr>
          <p:nvPr/>
        </p:nvPicPr>
        <p:blipFill rotWithShape="1">
          <a:blip r:embed="rId3">
            <a:extLst>
              <a:ext uri="{28A0092B-C50C-407E-A947-70E740481C1C}">
                <a14:useLocalDpi xmlns:a14="http://schemas.microsoft.com/office/drawing/2010/main" val="0"/>
              </a:ext>
            </a:extLst>
          </a:blip>
          <a:srcRect b="43898"/>
          <a:stretch/>
        </p:blipFill>
        <p:spPr bwMode="auto">
          <a:xfrm>
            <a:off x="25750" y="2206109"/>
            <a:ext cx="6241699" cy="4663466"/>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267449" y="4951947"/>
            <a:ext cx="2876551" cy="954107"/>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W</a:t>
            </a:r>
            <a:r>
              <a:rPr lang="en-US" sz="1400" dirty="0" smtClean="0">
                <a:solidFill>
                  <a:srgbClr val="7F7F7F"/>
                </a:solidFill>
                <a:ea typeface="ＭＳ Ｐゴシック" pitchFamily="34" charset="-128"/>
                <a:cs typeface="ＭＳ Ｐゴシック" charset="0"/>
              </a:rPr>
              <a:t>ind </a:t>
            </a:r>
            <a:r>
              <a:rPr lang="en-US" sz="1400" dirty="0">
                <a:solidFill>
                  <a:srgbClr val="7F7F7F"/>
                </a:solidFill>
                <a:ea typeface="ＭＳ Ｐゴシック" pitchFamily="34" charset="-128"/>
                <a:cs typeface="ＭＳ Ｐゴシック" charset="0"/>
              </a:rPr>
              <a:t>speed anomalies reflecting the wind drought over the United States for the first trimester of 2015. The US wind farm fleet is also shown. </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133003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Wind </a:t>
            </a:r>
            <a:r>
              <a:rPr lang="fr-FR" dirty="0" err="1" smtClean="0"/>
              <a:t>drought</a:t>
            </a:r>
            <a:r>
              <a:rPr lang="fr-FR" dirty="0" smtClean="0"/>
              <a:t> in US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052514"/>
            <a:ext cx="9144000" cy="753898"/>
          </a:xfrm>
        </p:spPr>
        <p:txBody>
          <a:bodyPr/>
          <a:lstStyle/>
          <a:p>
            <a:pPr marL="0" indent="0" algn="just">
              <a:buNone/>
            </a:pPr>
            <a:r>
              <a:rPr lang="en-US" sz="2000" dirty="0"/>
              <a:t>During the first quarter of 2015 the United States experienced a widespread and extended episode of low surface wind speeds. This episode had a strong impact on wind power generation. Some wind farms did not generate enough cash for their steady payments, and the value of wind farm assets decreased</a:t>
            </a:r>
            <a:r>
              <a:rPr lang="en-US" sz="2000" dirty="0" smtClean="0"/>
              <a:t>.</a:t>
            </a:r>
            <a:endParaRPr lang="en-US" sz="2000" dirty="0"/>
          </a:p>
          <a:p>
            <a:pPr algn="just"/>
            <a:endParaRPr lang="en-US" sz="2000" dirty="0"/>
          </a:p>
        </p:txBody>
      </p:sp>
      <p:pic>
        <p:nvPicPr>
          <p:cNvPr id="6"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4" y="2485076"/>
            <a:ext cx="7247468" cy="4141411"/>
          </a:xfrm>
          <a:prstGeom prst="rect">
            <a:avLst/>
          </a:prstGeom>
        </p:spPr>
      </p:pic>
      <p:pic>
        <p:nvPicPr>
          <p:cNvPr id="7"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231" y="2690827"/>
            <a:ext cx="1220773" cy="1220773"/>
          </a:xfrm>
          <a:prstGeom prst="rect">
            <a:avLst/>
          </a:prstGeom>
        </p:spPr>
      </p:pic>
    </p:spTree>
    <p:extLst>
      <p:ext uri="{BB962C8B-B14F-4D97-AF65-F5344CB8AC3E}">
        <p14:creationId xmlns:p14="http://schemas.microsoft.com/office/powerpoint/2010/main" val="1395743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scuser\Desktop\llorenc\fcsts_case6_poi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16" y="1220716"/>
            <a:ext cx="5637284" cy="563728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Available</a:t>
            </a:r>
            <a:r>
              <a:rPr lang="fr-FR" dirty="0" smtClean="0"/>
              <a:t> </a:t>
            </a:r>
            <a:r>
              <a:rPr lang="fr-FR" dirty="0" err="1" smtClean="0"/>
              <a:t>seasonal</a:t>
            </a:r>
            <a:r>
              <a:rPr lang="fr-FR" dirty="0" smtClean="0"/>
              <a:t> </a:t>
            </a:r>
            <a:r>
              <a:rPr lang="fr-FR" dirty="0" err="1" smtClean="0"/>
              <a:t>forecast</a:t>
            </a:r>
            <a:endParaRPr lang="fr-FR" dirty="0"/>
          </a:p>
        </p:txBody>
      </p:sp>
      <p:sp>
        <p:nvSpPr>
          <p:cNvPr id="5" name="4 Rectángulo"/>
          <p:cNvSpPr/>
          <p:nvPr/>
        </p:nvSpPr>
        <p:spPr>
          <a:xfrm>
            <a:off x="6222475" y="1580200"/>
            <a:ext cx="2216445" cy="1384995"/>
          </a:xfrm>
          <a:prstGeom prst="rect">
            <a:avLst/>
          </a:prstGeom>
        </p:spPr>
        <p:txBody>
          <a:bodyPr wrap="square">
            <a:spAutoFit/>
          </a:bodyPr>
          <a:lstStyle/>
          <a:p>
            <a:pPr>
              <a:defRPr/>
            </a:pPr>
            <a:r>
              <a:rPr lang="en-US" sz="1400" dirty="0" smtClean="0">
                <a:solidFill>
                  <a:srgbClr val="7F7F7F"/>
                </a:solidFill>
                <a:ea typeface="ＭＳ Ｐゴシック" pitchFamily="34" charset="-128"/>
                <a:cs typeface="ＭＳ Ｐゴシック" charset="0"/>
              </a:rPr>
              <a:t>System: ECMWF S4</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smtClean="0">
                <a:solidFill>
                  <a:srgbClr val="7F7F7F"/>
                </a:solidFill>
                <a:ea typeface="ＭＳ Ｐゴシック" pitchFamily="34" charset="-128"/>
                <a:cs typeface="ＭＳ Ｐゴシック" charset="0"/>
              </a:rPr>
              <a:t>Bias adjusted –calibrated</a:t>
            </a:r>
          </a:p>
          <a:p>
            <a:pPr>
              <a:defRPr/>
            </a:pPr>
            <a:r>
              <a:rPr lang="en-US" sz="1400" dirty="0" err="1" smtClean="0">
                <a:solidFill>
                  <a:srgbClr val="7F7F7F"/>
                </a:solidFill>
                <a:ea typeface="ＭＳ Ｐゴシック" pitchFamily="34" charset="-128"/>
                <a:cs typeface="ＭＳ Ｐゴシック" charset="0"/>
              </a:rPr>
              <a:t>Hindcast</a:t>
            </a:r>
            <a:r>
              <a:rPr lang="en-US" sz="1400" dirty="0" smtClean="0">
                <a:solidFill>
                  <a:srgbClr val="7F7F7F"/>
                </a:solidFill>
                <a:ea typeface="ＭＳ Ｐゴシック" pitchFamily="34" charset="-128"/>
                <a:cs typeface="ＭＳ Ｐゴシック" charset="0"/>
              </a:rPr>
              <a:t>: 1993-2015</a:t>
            </a:r>
          </a:p>
          <a:p>
            <a:pPr>
              <a:defRPr/>
            </a:pPr>
            <a:r>
              <a:rPr lang="en-US" sz="1400" dirty="0">
                <a:solidFill>
                  <a:srgbClr val="7F7F7F"/>
                </a:solidFill>
                <a:ea typeface="ＭＳ Ｐゴシック" pitchFamily="34" charset="-128"/>
                <a:cs typeface="ＭＳ Ｐゴシック" charset="0"/>
              </a:rPr>
              <a:t>37N 105W</a:t>
            </a:r>
            <a:endParaRPr lang="en-US" sz="1400" dirty="0" smtClean="0">
              <a:solidFill>
                <a:srgbClr val="7F7F7F"/>
              </a:solidFill>
              <a:ea typeface="ＭＳ Ｐゴシック" pitchFamily="34" charset="-128"/>
              <a:cs typeface="ＭＳ Ｐゴシック" charset="0"/>
            </a:endParaRPr>
          </a:p>
          <a:p>
            <a:pPr>
              <a:defRPr/>
            </a:pPr>
            <a:endParaRPr lang="en-US" sz="1400" dirty="0" smtClean="0">
              <a:solidFill>
                <a:srgbClr val="7F7F7F"/>
              </a:solidFill>
              <a:ea typeface="ＭＳ Ｐゴシック" pitchFamily="34" charset="-128"/>
              <a:cs typeface="ＭＳ Ｐゴシック" charset="0"/>
            </a:endParaRPr>
          </a:p>
        </p:txBody>
      </p:sp>
      <p:sp>
        <p:nvSpPr>
          <p:cNvPr id="7" name="Rectangle 6"/>
          <p:cNvSpPr/>
          <p:nvPr/>
        </p:nvSpPr>
        <p:spPr>
          <a:xfrm>
            <a:off x="5837289" y="3645360"/>
            <a:ext cx="3306711" cy="2062103"/>
          </a:xfrm>
          <a:prstGeom prst="rect">
            <a:avLst/>
          </a:prstGeom>
          <a:solidFill>
            <a:srgbClr val="144173"/>
          </a:solidFill>
        </p:spPr>
        <p:txBody>
          <a:bodyPr wrap="square">
            <a:spAutoFit/>
          </a:bodyPr>
          <a:lstStyle/>
          <a:p>
            <a:pPr algn="ctr"/>
            <a:r>
              <a:rPr lang="en-GB" sz="3200" dirty="0">
                <a:solidFill>
                  <a:schemeClr val="bg1"/>
                </a:solidFill>
              </a:rPr>
              <a:t>Which decisions would you take in view of those forecasts?</a:t>
            </a:r>
          </a:p>
        </p:txBody>
      </p:sp>
      <p:sp>
        <p:nvSpPr>
          <p:cNvPr id="11" name="Rectangle 6"/>
          <p:cNvSpPr/>
          <p:nvPr/>
        </p:nvSpPr>
        <p:spPr>
          <a:xfrm>
            <a:off x="582243" y="1690660"/>
            <a:ext cx="927067" cy="261610"/>
          </a:xfrm>
          <a:prstGeom prst="rect">
            <a:avLst/>
          </a:prstGeom>
        </p:spPr>
        <p:txBody>
          <a:bodyPr wrap="square">
            <a:spAutoFit/>
          </a:bodyPr>
          <a:lstStyle/>
          <a:p>
            <a:r>
              <a:rPr lang="en-GB" sz="1100" dirty="0" smtClean="0"/>
              <a:t>RPSS: 35%</a:t>
            </a:r>
            <a:endParaRPr lang="en-GB" sz="1100" dirty="0"/>
          </a:p>
        </p:txBody>
      </p:sp>
      <p:sp>
        <p:nvSpPr>
          <p:cNvPr id="12" name="Rectangle 6"/>
          <p:cNvSpPr/>
          <p:nvPr/>
        </p:nvSpPr>
        <p:spPr>
          <a:xfrm>
            <a:off x="1906270" y="1690660"/>
            <a:ext cx="1275295" cy="261610"/>
          </a:xfrm>
          <a:prstGeom prst="rect">
            <a:avLst/>
          </a:prstGeom>
        </p:spPr>
        <p:txBody>
          <a:bodyPr wrap="square">
            <a:spAutoFit/>
          </a:bodyPr>
          <a:lstStyle/>
          <a:p>
            <a:r>
              <a:rPr lang="en-GB" sz="1100" dirty="0" smtClean="0"/>
              <a:t>RPSS: 39%</a:t>
            </a:r>
            <a:endParaRPr lang="en-GB" sz="1100" dirty="0"/>
          </a:p>
        </p:txBody>
      </p:sp>
      <p:sp>
        <p:nvSpPr>
          <p:cNvPr id="13" name="Rectangle 6"/>
          <p:cNvSpPr/>
          <p:nvPr/>
        </p:nvSpPr>
        <p:spPr>
          <a:xfrm>
            <a:off x="3214616" y="1690660"/>
            <a:ext cx="1275295" cy="261610"/>
          </a:xfrm>
          <a:prstGeom prst="rect">
            <a:avLst/>
          </a:prstGeom>
        </p:spPr>
        <p:txBody>
          <a:bodyPr wrap="square">
            <a:spAutoFit/>
          </a:bodyPr>
          <a:lstStyle/>
          <a:p>
            <a:r>
              <a:rPr lang="en-GB" sz="1100" dirty="0" smtClean="0"/>
              <a:t>RPSS: 35%</a:t>
            </a:r>
            <a:endParaRPr lang="en-GB" sz="1100" dirty="0"/>
          </a:p>
        </p:txBody>
      </p:sp>
    </p:spTree>
    <p:extLst>
      <p:ext uri="{BB962C8B-B14F-4D97-AF65-F5344CB8AC3E}">
        <p14:creationId xmlns:p14="http://schemas.microsoft.com/office/powerpoint/2010/main" val="25267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Available</a:t>
            </a:r>
            <a:r>
              <a:rPr lang="fr-FR" dirty="0" smtClean="0"/>
              <a:t> </a:t>
            </a:r>
            <a:r>
              <a:rPr lang="fr-FR" dirty="0" err="1" smtClean="0"/>
              <a:t>seasonal</a:t>
            </a:r>
            <a:r>
              <a:rPr lang="fr-FR" dirty="0" smtClean="0"/>
              <a:t> </a:t>
            </a:r>
            <a:r>
              <a:rPr lang="fr-FR" dirty="0" err="1" smtClean="0"/>
              <a:t>forecast</a:t>
            </a:r>
            <a:endParaRPr lang="fr-FR" dirty="0"/>
          </a:p>
        </p:txBody>
      </p:sp>
      <p:pic>
        <p:nvPicPr>
          <p:cNvPr id="3" name="Picture 2" descr="C:\Users\bscuser\Desktop\llorenc\RPSS_case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277"/>
            <a:ext cx="9124768" cy="405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6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628649" y="365126"/>
            <a:ext cx="9115425" cy="822652"/>
          </a:xfrm>
        </p:spPr>
        <p:txBody>
          <a:bodyPr/>
          <a:lstStyle/>
          <a:p>
            <a:r>
              <a:rPr lang="en-US" dirty="0"/>
              <a:t>NIÑO3.4 teleconnection</a:t>
            </a:r>
            <a:endParaRPr lang="fr-FR" dirty="0"/>
          </a:p>
        </p:txBody>
      </p:sp>
      <p:pic>
        <p:nvPicPr>
          <p:cNvPr id="1026" name="Picture 2" descr="http://www.bsc.es/ess/sites/default/files/1NINO_Wind_diff_for_up.mid_for_DJF_1981_2015_nomask_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82"/>
          <a:stretch/>
        </p:blipFill>
        <p:spPr bwMode="auto">
          <a:xfrm>
            <a:off x="356121" y="1100435"/>
            <a:ext cx="8338602" cy="50673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504824" y="6205835"/>
            <a:ext cx="5172075" cy="523220"/>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I</a:t>
            </a:r>
            <a:r>
              <a:rPr lang="en-US" sz="1400" dirty="0" smtClean="0">
                <a:solidFill>
                  <a:srgbClr val="7F7F7F"/>
                </a:solidFill>
                <a:ea typeface="ＭＳ Ｐゴシック" pitchFamily="34" charset="-128"/>
                <a:cs typeface="ＭＳ Ｐゴシック" charset="0"/>
              </a:rPr>
              <a:t>mpact </a:t>
            </a:r>
            <a:r>
              <a:rPr lang="en-US" sz="1400" dirty="0">
                <a:solidFill>
                  <a:srgbClr val="7F7F7F"/>
                </a:solidFill>
                <a:ea typeface="ＭＳ Ｐゴシック" pitchFamily="34" charset="-128"/>
                <a:cs typeface="ＭＳ Ｐゴシック" charset="0"/>
              </a:rPr>
              <a:t>maps between NIÑO3.4 teleconnection index </a:t>
            </a:r>
            <a:r>
              <a:rPr lang="en-US" sz="1400" dirty="0" smtClean="0">
                <a:solidFill>
                  <a:srgbClr val="7F7F7F"/>
                </a:solidFill>
                <a:ea typeface="ＭＳ Ｐゴシック" pitchFamily="34" charset="-128"/>
                <a:cs typeface="ＭＳ Ｐゴシック" charset="0"/>
              </a:rPr>
              <a:t>10m </a:t>
            </a:r>
            <a:r>
              <a:rPr lang="en-US" sz="1400" dirty="0">
                <a:solidFill>
                  <a:srgbClr val="7F7F7F"/>
                </a:solidFill>
                <a:ea typeface="ＭＳ Ｐゴシック" pitchFamily="34" charset="-128"/>
                <a:cs typeface="ＭＳ Ｐゴシック" charset="0"/>
              </a:rPr>
              <a:t>wind speed from ERA-Interim reanalysis. </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669098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Causes</a:t>
            </a:r>
            <a:endParaRPr lang="fr-FR"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292" y="1223972"/>
            <a:ext cx="5923771" cy="26926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42" y="3957099"/>
            <a:ext cx="5874837" cy="2765974"/>
          </a:xfrm>
          <a:prstGeom prst="rect">
            <a:avLst/>
          </a:prstGeom>
        </p:spPr>
      </p:pic>
      <p:sp>
        <p:nvSpPr>
          <p:cNvPr id="9" name="Oval 8"/>
          <p:cNvSpPr/>
          <p:nvPr/>
        </p:nvSpPr>
        <p:spPr>
          <a:xfrm>
            <a:off x="1912084" y="2394625"/>
            <a:ext cx="889000" cy="5461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10" name="TextBox 9"/>
          <p:cNvSpPr txBox="1"/>
          <p:nvPr/>
        </p:nvSpPr>
        <p:spPr>
          <a:xfrm rot="16200000">
            <a:off x="-1382436" y="3560195"/>
            <a:ext cx="3172343" cy="523220"/>
          </a:xfrm>
          <a:prstGeom prst="rect">
            <a:avLst/>
          </a:prstGeom>
          <a:noFill/>
        </p:spPr>
        <p:txBody>
          <a:bodyPr wrap="none" rtlCol="0">
            <a:spAutoFit/>
          </a:bodyPr>
          <a:lstStyle/>
          <a:p>
            <a:r>
              <a:rPr lang="en-GB" sz="2800" dirty="0" smtClean="0"/>
              <a:t>January-March 2015</a:t>
            </a:r>
            <a:endParaRPr lang="en-GB" sz="2800" dirty="0"/>
          </a:p>
        </p:txBody>
      </p:sp>
      <p:cxnSp>
        <p:nvCxnSpPr>
          <p:cNvPr id="11" name="Straight Arrow Connector 10"/>
          <p:cNvCxnSpPr/>
          <p:nvPr/>
        </p:nvCxnSpPr>
        <p:spPr>
          <a:xfrm flipV="1">
            <a:off x="3530275" y="4620237"/>
            <a:ext cx="233590" cy="368454"/>
          </a:xfrm>
          <a:prstGeom prst="straightConnector1">
            <a:avLst/>
          </a:prstGeom>
          <a:ln w="76200">
            <a:solidFill>
              <a:srgbClr val="FFFF00"/>
            </a:solidFill>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3911503" y="4453548"/>
            <a:ext cx="452437" cy="76200"/>
          </a:xfrm>
          <a:prstGeom prst="straightConnector1">
            <a:avLst/>
          </a:prstGeom>
          <a:ln w="76200">
            <a:solidFill>
              <a:srgbClr val="FFFF00"/>
            </a:solidFill>
            <a:tailEnd type="triangle"/>
          </a:ln>
        </p:spPr>
        <p:style>
          <a:lnRef idx="3">
            <a:schemeClr val="accent3"/>
          </a:lnRef>
          <a:fillRef idx="0">
            <a:schemeClr val="accent3"/>
          </a:fillRef>
          <a:effectRef idx="2">
            <a:schemeClr val="accent3"/>
          </a:effectRef>
          <a:fontRef idx="minor">
            <a:schemeClr val="tx1"/>
          </a:fontRef>
        </p:style>
      </p:cxnSp>
      <p:sp>
        <p:nvSpPr>
          <p:cNvPr id="13" name="TextBox 12"/>
          <p:cNvSpPr txBox="1"/>
          <p:nvPr/>
        </p:nvSpPr>
        <p:spPr>
          <a:xfrm>
            <a:off x="6626630" y="1508416"/>
            <a:ext cx="2482646" cy="3970318"/>
          </a:xfrm>
          <a:prstGeom prst="rect">
            <a:avLst/>
          </a:prstGeom>
          <a:noFill/>
          <a:ln>
            <a:solidFill>
              <a:schemeClr val="accent1">
                <a:shade val="50000"/>
              </a:schemeClr>
            </a:solidFill>
          </a:ln>
        </p:spPr>
        <p:txBody>
          <a:bodyPr wrap="square" rtlCol="0">
            <a:spAutoFit/>
          </a:bodyPr>
          <a:lstStyle/>
          <a:p>
            <a:pPr algn="ctr"/>
            <a:r>
              <a:rPr lang="en-GB" dirty="0" smtClean="0">
                <a:solidFill>
                  <a:srgbClr val="0E4878"/>
                </a:solidFill>
              </a:rPr>
              <a:t>High SSTs in western tropical pacific</a:t>
            </a:r>
          </a:p>
          <a:p>
            <a:pPr algn="ctr"/>
            <a:r>
              <a:rPr lang="en-GB" dirty="0">
                <a:solidFill>
                  <a:srgbClr val="0E4878"/>
                </a:solidFill>
              </a:rPr>
              <a:t>↓</a:t>
            </a:r>
            <a:endParaRPr lang="en-GB" dirty="0" smtClean="0">
              <a:solidFill>
                <a:srgbClr val="0E4878"/>
              </a:solidFill>
            </a:endParaRPr>
          </a:p>
          <a:p>
            <a:pPr algn="ctr"/>
            <a:r>
              <a:rPr lang="en-GB" dirty="0" smtClean="0">
                <a:solidFill>
                  <a:srgbClr val="0E4878"/>
                </a:solidFill>
              </a:rPr>
              <a:t>Enhanced convection in the area</a:t>
            </a:r>
          </a:p>
          <a:p>
            <a:pPr algn="ctr"/>
            <a:r>
              <a:rPr lang="en-GB" dirty="0" smtClean="0">
                <a:solidFill>
                  <a:srgbClr val="0E4878"/>
                </a:solidFill>
              </a:rPr>
              <a:t>↓</a:t>
            </a:r>
          </a:p>
          <a:p>
            <a:pPr algn="ctr"/>
            <a:r>
              <a:rPr lang="en-GB" dirty="0" smtClean="0">
                <a:solidFill>
                  <a:srgbClr val="0E4878"/>
                </a:solidFill>
              </a:rPr>
              <a:t>Upward flow produces divergence at 200hPa</a:t>
            </a:r>
          </a:p>
          <a:p>
            <a:pPr algn="ctr"/>
            <a:r>
              <a:rPr lang="en-GB" dirty="0">
                <a:solidFill>
                  <a:srgbClr val="0E4878"/>
                </a:solidFill>
              </a:rPr>
              <a:t>↓</a:t>
            </a:r>
          </a:p>
          <a:p>
            <a:pPr algn="ctr"/>
            <a:r>
              <a:rPr lang="en-GB" dirty="0" err="1" smtClean="0">
                <a:solidFill>
                  <a:srgbClr val="0E4878"/>
                </a:solidFill>
              </a:rPr>
              <a:t>Rossby</a:t>
            </a:r>
            <a:r>
              <a:rPr lang="en-GB" dirty="0" smtClean="0">
                <a:solidFill>
                  <a:srgbClr val="0E4878"/>
                </a:solidFill>
              </a:rPr>
              <a:t> wave propagates to North America</a:t>
            </a:r>
          </a:p>
          <a:p>
            <a:pPr algn="ctr"/>
            <a:r>
              <a:rPr lang="en-GB" dirty="0" smtClean="0">
                <a:solidFill>
                  <a:srgbClr val="0E4878"/>
                </a:solidFill>
              </a:rPr>
              <a:t>↓</a:t>
            </a:r>
          </a:p>
          <a:p>
            <a:pPr algn="ctr"/>
            <a:r>
              <a:rPr lang="en-GB" dirty="0" smtClean="0">
                <a:solidFill>
                  <a:srgbClr val="0E4878"/>
                </a:solidFill>
              </a:rPr>
              <a:t>Results in persistent low winds</a:t>
            </a:r>
            <a:endParaRPr lang="en-GB" dirty="0">
              <a:solidFill>
                <a:srgbClr val="0E4878"/>
              </a:solidFill>
            </a:endParaRPr>
          </a:p>
        </p:txBody>
      </p:sp>
      <p:sp>
        <p:nvSpPr>
          <p:cNvPr id="14" name="TextBox 13"/>
          <p:cNvSpPr txBox="1"/>
          <p:nvPr/>
        </p:nvSpPr>
        <p:spPr>
          <a:xfrm rot="5400000">
            <a:off x="5664407" y="2115620"/>
            <a:ext cx="1397242" cy="338554"/>
          </a:xfrm>
          <a:prstGeom prst="rect">
            <a:avLst/>
          </a:prstGeom>
          <a:noFill/>
        </p:spPr>
        <p:txBody>
          <a:bodyPr wrap="none" rtlCol="0">
            <a:spAutoFit/>
          </a:bodyPr>
          <a:lstStyle/>
          <a:p>
            <a:r>
              <a:rPr lang="en-GB" sz="1600" dirty="0" smtClean="0"/>
              <a:t>SST and </a:t>
            </a:r>
            <a:r>
              <a:rPr lang="en-GB" sz="1600" dirty="0" err="1" smtClean="0"/>
              <a:t>precip</a:t>
            </a:r>
            <a:endParaRPr lang="en-GB" sz="1600" dirty="0"/>
          </a:p>
        </p:txBody>
      </p:sp>
      <p:sp>
        <p:nvSpPr>
          <p:cNvPr id="15" name="TextBox 14"/>
          <p:cNvSpPr txBox="1"/>
          <p:nvPr/>
        </p:nvSpPr>
        <p:spPr>
          <a:xfrm rot="5400000">
            <a:off x="5717466" y="4902822"/>
            <a:ext cx="1291123" cy="338554"/>
          </a:xfrm>
          <a:prstGeom prst="rect">
            <a:avLst/>
          </a:prstGeom>
          <a:noFill/>
        </p:spPr>
        <p:txBody>
          <a:bodyPr wrap="none" rtlCol="0">
            <a:spAutoFit/>
          </a:bodyPr>
          <a:lstStyle/>
          <a:p>
            <a:r>
              <a:rPr lang="en-GB" sz="1600" dirty="0" smtClean="0"/>
              <a:t>GH @200hPa</a:t>
            </a:r>
            <a:endParaRPr lang="en-GB" sz="1600" dirty="0"/>
          </a:p>
        </p:txBody>
      </p:sp>
      <p:sp>
        <p:nvSpPr>
          <p:cNvPr id="3" name="2 Rectángulo"/>
          <p:cNvSpPr/>
          <p:nvPr/>
        </p:nvSpPr>
        <p:spPr>
          <a:xfrm>
            <a:off x="5453185" y="6510702"/>
            <a:ext cx="1892056" cy="369332"/>
          </a:xfrm>
          <a:prstGeom prst="rect">
            <a:avLst/>
          </a:prstGeom>
        </p:spPr>
        <p:txBody>
          <a:bodyPr wrap="none">
            <a:spAutoFit/>
          </a:bodyPr>
          <a:lstStyle/>
          <a:p>
            <a:pPr>
              <a:defRPr/>
            </a:pPr>
            <a:r>
              <a:rPr lang="en-US" dirty="0">
                <a:solidFill>
                  <a:srgbClr val="7F7F7F"/>
                </a:solidFill>
                <a:ea typeface="ＭＳ Ｐゴシック" pitchFamily="34" charset="-128"/>
                <a:cs typeface="ＭＳ Ｐゴシック" charset="0"/>
              </a:rPr>
              <a:t>System: </a:t>
            </a:r>
            <a:r>
              <a:rPr lang="en-US" dirty="0" smtClean="0">
                <a:solidFill>
                  <a:srgbClr val="7F7F7F"/>
                </a:solidFill>
                <a:ea typeface="ＭＳ Ｐゴシック" pitchFamily="34" charset="-128"/>
                <a:cs typeface="ＭＳ Ｐゴシック" charset="0"/>
              </a:rPr>
              <a:t>EC-EARTH</a:t>
            </a:r>
            <a:endParaRPr lang="en-US"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3574758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a:t>Context</a:t>
            </a:r>
            <a:r>
              <a:rPr lang="fr-FR" dirty="0"/>
              <a:t> and motivation</a:t>
            </a: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395414"/>
            <a:ext cx="9144000" cy="753898"/>
          </a:xfrm>
        </p:spPr>
        <p:txBody>
          <a:bodyPr/>
          <a:lstStyle/>
          <a:p>
            <a:pPr algn="just"/>
            <a:r>
              <a:rPr lang="en-US" sz="2000" dirty="0"/>
              <a:t>Both energy supply and demand are strongly influenced by weather conditions and their evolution over time in terms of climate </a:t>
            </a:r>
            <a:r>
              <a:rPr lang="en-US" sz="2000" dirty="0" smtClean="0"/>
              <a:t>variability and climate change. </a:t>
            </a:r>
            <a:endParaRPr lang="fr-FR"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0341" t="14711" r="21591" b="65234"/>
          <a:stretch/>
        </p:blipFill>
        <p:spPr>
          <a:xfrm>
            <a:off x="690995" y="2662333"/>
            <a:ext cx="6763904" cy="137660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341" t="60302" r="21591" b="2137"/>
          <a:stretch/>
        </p:blipFill>
        <p:spPr>
          <a:xfrm>
            <a:off x="690994" y="3933853"/>
            <a:ext cx="6763905" cy="2578158"/>
          </a:xfrm>
          <a:prstGeom prst="rect">
            <a:avLst/>
          </a:prstGeom>
        </p:spPr>
      </p:pic>
      <p:pic>
        <p:nvPicPr>
          <p:cNvPr id="2050" name="Picture 2" descr="Resultado de imagen de wind farm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36" y="3933852"/>
            <a:ext cx="2306893" cy="187004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39885" y="5918891"/>
            <a:ext cx="2495764"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958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0A30DC3-E604-4993-938B-4976548042E4}"/>
              </a:ext>
            </a:extLst>
          </p:cNvPr>
          <p:cNvSpPr>
            <a:spLocks noGrp="1"/>
          </p:cNvSpPr>
          <p:nvPr>
            <p:ph type="title"/>
          </p:nvPr>
        </p:nvSpPr>
        <p:spPr>
          <a:xfrm>
            <a:off x="0" y="517526"/>
            <a:ext cx="9144000" cy="822652"/>
          </a:xfrm>
        </p:spPr>
        <p:txBody>
          <a:bodyPr/>
          <a:lstStyle/>
          <a:p>
            <a:r>
              <a:rPr lang="en-GB" dirty="0" smtClean="0"/>
              <a:t>Case study: </a:t>
            </a:r>
            <a:r>
              <a:rPr lang="en-US" dirty="0" smtClean="0"/>
              <a:t>heat </a:t>
            </a:r>
            <a:r>
              <a:rPr lang="en-US" dirty="0"/>
              <a:t>wave and wind drought in Spain. Sep 2016</a:t>
            </a:r>
            <a:br>
              <a:rPr lang="en-US" dirty="0"/>
            </a:br>
            <a:endParaRPr lang="fr-FR" dirty="0"/>
          </a:p>
        </p:txBody>
      </p:sp>
    </p:spTree>
    <p:extLst>
      <p:ext uri="{BB962C8B-B14F-4D97-AF65-F5344CB8AC3E}">
        <p14:creationId xmlns:p14="http://schemas.microsoft.com/office/powerpoint/2010/main" val="3977531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810" y="4301350"/>
            <a:ext cx="2654400" cy="1990800"/>
          </a:xfrm>
          <a:prstGeom prst="rect">
            <a:avLst/>
          </a:prstGeom>
        </p:spPr>
      </p:pic>
      <p:pic>
        <p:nvPicPr>
          <p:cNvPr id="1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639" y="4337117"/>
            <a:ext cx="2656011" cy="1992008"/>
          </a:xfrm>
          <a:prstGeom prst="rect">
            <a:avLst/>
          </a:prstGeom>
        </p:spPr>
      </p:pic>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9047" y="0"/>
            <a:ext cx="7886700" cy="822652"/>
          </a:xfrm>
        </p:spPr>
        <p:txBody>
          <a:bodyPr/>
          <a:lstStyle/>
          <a:p>
            <a:r>
              <a:rPr lang="en-US" dirty="0"/>
              <a:t>Heat wave and wind drought in Spain. Sep 2016</a:t>
            </a:r>
            <a:endParaRPr lang="fr-FR" dirty="0"/>
          </a:p>
        </p:txBody>
      </p:sp>
      <p:pic>
        <p:nvPicPr>
          <p:cNvPr id="12"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824029"/>
            <a:ext cx="4319999" cy="2468571"/>
          </a:xfrm>
          <a:prstGeom prst="rect">
            <a:avLst/>
          </a:prstGeom>
        </p:spPr>
      </p:pic>
      <p:pic>
        <p:nvPicPr>
          <p:cNvPr id="13"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993" y="1824028"/>
            <a:ext cx="4319999" cy="2468571"/>
          </a:xfrm>
          <a:prstGeom prst="rect">
            <a:avLst/>
          </a:prstGeom>
        </p:spPr>
      </p:pic>
      <p:sp>
        <p:nvSpPr>
          <p:cNvPr id="14" name="Oval 15"/>
          <p:cNvSpPr/>
          <p:nvPr/>
        </p:nvSpPr>
        <p:spPr>
          <a:xfrm>
            <a:off x="5719864" y="1988840"/>
            <a:ext cx="369652" cy="1141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6"/>
          <p:cNvSpPr/>
          <p:nvPr/>
        </p:nvSpPr>
        <p:spPr>
          <a:xfrm>
            <a:off x="1289128" y="2780928"/>
            <a:ext cx="288032" cy="9627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3"/>
          <p:cNvSpPr/>
          <p:nvPr/>
        </p:nvSpPr>
        <p:spPr>
          <a:xfrm>
            <a:off x="1176182" y="5483213"/>
            <a:ext cx="648072" cy="576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3"/>
          <p:cNvSpPr/>
          <p:nvPr/>
        </p:nvSpPr>
        <p:spPr>
          <a:xfrm>
            <a:off x="5646319" y="5437873"/>
            <a:ext cx="648072" cy="576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18 Rectángulo"/>
          <p:cNvSpPr/>
          <p:nvPr/>
        </p:nvSpPr>
        <p:spPr>
          <a:xfrm>
            <a:off x="0" y="6375760"/>
            <a:ext cx="7411509" cy="523220"/>
          </a:xfrm>
          <a:prstGeom prst="rect">
            <a:avLst/>
          </a:prstGeom>
        </p:spPr>
        <p:txBody>
          <a:bodyPr wrap="square">
            <a:spAutoFit/>
          </a:bodyPr>
          <a:lstStyle/>
          <a:p>
            <a:pPr algn="ctr">
              <a:defRPr/>
            </a:pPr>
            <a:r>
              <a:rPr lang="en-US" sz="1400" dirty="0">
                <a:solidFill>
                  <a:srgbClr val="7F7F7F"/>
                </a:solidFill>
                <a:ea typeface="ＭＳ Ｐゴシック" pitchFamily="34" charset="-128"/>
                <a:cs typeface="ＭＳ Ｐゴシック" charset="0"/>
              </a:rPr>
              <a:t>Surface </a:t>
            </a:r>
            <a:r>
              <a:rPr lang="en-US" sz="1400" dirty="0" smtClean="0">
                <a:solidFill>
                  <a:srgbClr val="7F7F7F"/>
                </a:solidFill>
                <a:ea typeface="ＭＳ Ｐゴシック" pitchFamily="34" charset="-128"/>
                <a:cs typeface="ＭＳ Ｐゴシック" charset="0"/>
              </a:rPr>
              <a:t>wind and temperature standardized anomalies for the week 30/08/2016-5/09/2016. </a:t>
            </a:r>
          </a:p>
          <a:p>
            <a:pPr algn="ctr">
              <a:defRPr/>
            </a:pPr>
            <a:r>
              <a:rPr lang="en-US" sz="1400" dirty="0" smtClean="0">
                <a:solidFill>
                  <a:srgbClr val="7F7F7F"/>
                </a:solidFill>
                <a:ea typeface="ＭＳ Ｐゴシック" pitchFamily="34" charset="-128"/>
                <a:cs typeface="ＭＳ Ｐゴシック" charset="0"/>
              </a:rPr>
              <a:t>ERA-Interim </a:t>
            </a:r>
            <a:r>
              <a:rPr lang="en-US" sz="1400" dirty="0">
                <a:solidFill>
                  <a:srgbClr val="7F7F7F"/>
                </a:solidFill>
                <a:ea typeface="ＭＳ Ｐゴシック" pitchFamily="34" charset="-128"/>
                <a:cs typeface="ＭＳ Ｐゴシック" charset="0"/>
              </a:rPr>
              <a:t>w</a:t>
            </a:r>
            <a:r>
              <a:rPr lang="en-US" sz="1400" dirty="0" smtClean="0">
                <a:solidFill>
                  <a:srgbClr val="7F7F7F"/>
                </a:solidFill>
                <a:ea typeface="ＭＳ Ｐゴシック" pitchFamily="34" charset="-128"/>
                <a:cs typeface="ＭＳ Ｐゴシック" charset="0"/>
              </a:rPr>
              <a:t>ith respect to climatology </a:t>
            </a:r>
            <a:r>
              <a:rPr lang="en-US" sz="1400" dirty="0">
                <a:solidFill>
                  <a:srgbClr val="7F7F7F"/>
                </a:solidFill>
                <a:ea typeface="ＭＳ Ｐゴシック" pitchFamily="34" charset="-128"/>
                <a:cs typeface="ＭＳ Ｐゴシック" charset="0"/>
              </a:rPr>
              <a:t>(1981-2017)</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3961476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8416198" cy="822652"/>
          </a:xfrm>
        </p:spPr>
        <p:txBody>
          <a:bodyPr/>
          <a:lstStyle/>
          <a:p>
            <a:r>
              <a:rPr lang="en-GB" dirty="0" smtClean="0"/>
              <a:t>Forecast available: wind speed</a:t>
            </a:r>
            <a:endParaRPr lang="en-GB" dirty="0"/>
          </a:p>
        </p:txBody>
      </p:sp>
      <p:pic>
        <p:nvPicPr>
          <p:cNvPr id="3074" name="Picture 2" descr="C:\Users\bscuser\AppData\Local\Temp\fcsts_sfcWind_case3_extremes2_adjus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46" y="930925"/>
            <a:ext cx="5927075" cy="5927075"/>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7547" y="1722392"/>
            <a:ext cx="4941070" cy="338554"/>
          </a:xfrm>
          <a:prstGeom prst="rect">
            <a:avLst/>
          </a:prstGeom>
        </p:spPr>
        <p:txBody>
          <a:bodyPr wrap="square">
            <a:spAutoFit/>
          </a:bodyPr>
          <a:lstStyle/>
          <a:p>
            <a:r>
              <a:rPr lang="en-US" sz="1600" dirty="0" err="1" smtClean="0"/>
              <a:t>fairRPSS</a:t>
            </a:r>
            <a:r>
              <a:rPr lang="en-US" sz="1600" dirty="0"/>
              <a:t>:    </a:t>
            </a:r>
            <a:r>
              <a:rPr lang="en-US" sz="1600" dirty="0" smtClean="0"/>
              <a:t>  -1%                -2%                 2%</a:t>
            </a:r>
            <a:r>
              <a:rPr lang="en-US" sz="1600" dirty="0"/>
              <a:t> </a:t>
            </a:r>
            <a:r>
              <a:rPr lang="en-US" sz="1600" dirty="0" smtClean="0"/>
              <a:t>               9%</a:t>
            </a:r>
            <a:r>
              <a:rPr lang="en-US" sz="1600" dirty="0"/>
              <a:t>    </a:t>
            </a:r>
            <a:endParaRPr lang="en-GB" sz="1600" dirty="0"/>
          </a:p>
        </p:txBody>
      </p:sp>
      <p:sp>
        <p:nvSpPr>
          <p:cNvPr id="6" name="5 Rectángulo"/>
          <p:cNvSpPr/>
          <p:nvPr/>
        </p:nvSpPr>
        <p:spPr>
          <a:xfrm>
            <a:off x="6222475" y="1580200"/>
            <a:ext cx="2216445" cy="1384995"/>
          </a:xfrm>
          <a:prstGeom prst="rect">
            <a:avLst/>
          </a:prstGeom>
        </p:spPr>
        <p:txBody>
          <a:bodyPr wrap="square">
            <a:spAutoFit/>
          </a:bodyPr>
          <a:lstStyle/>
          <a:p>
            <a:pPr>
              <a:defRPr/>
            </a:pPr>
            <a:r>
              <a:rPr lang="en-US" sz="1400" dirty="0" smtClean="0">
                <a:solidFill>
                  <a:srgbClr val="7F7F7F"/>
                </a:solidFill>
                <a:ea typeface="ＭＳ Ｐゴシック" pitchFamily="34" charset="-128"/>
                <a:cs typeface="ＭＳ Ｐゴシック" charset="0"/>
              </a:rPr>
              <a:t>System: ECMWF monthly prediction system</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smtClean="0">
                <a:solidFill>
                  <a:srgbClr val="7F7F7F"/>
                </a:solidFill>
                <a:ea typeface="ＭＳ Ｐゴシック" pitchFamily="34" charset="-128"/>
                <a:cs typeface="ＭＳ Ｐゴシック" charset="0"/>
              </a:rPr>
              <a:t>Bias adjusted –calibrated</a:t>
            </a:r>
          </a:p>
          <a:p>
            <a:pPr>
              <a:defRPr/>
            </a:pPr>
            <a:r>
              <a:rPr lang="en-US" sz="1400" dirty="0" err="1" smtClean="0">
                <a:solidFill>
                  <a:srgbClr val="7F7F7F"/>
                </a:solidFill>
                <a:ea typeface="ＭＳ Ｐゴシック" pitchFamily="34" charset="-128"/>
                <a:cs typeface="ＭＳ Ｐゴシック" charset="0"/>
              </a:rPr>
              <a:t>Hindcast</a:t>
            </a:r>
            <a:r>
              <a:rPr lang="en-US" sz="1400" dirty="0" smtClean="0">
                <a:solidFill>
                  <a:srgbClr val="7F7F7F"/>
                </a:solidFill>
                <a:ea typeface="ＭＳ Ｐゴシック" pitchFamily="34" charset="-128"/>
                <a:cs typeface="ＭＳ Ｐゴシック" charset="0"/>
              </a:rPr>
              <a:t>: 1996-2015</a:t>
            </a:r>
          </a:p>
          <a:p>
            <a:pPr>
              <a:defRPr/>
            </a:pPr>
            <a:r>
              <a:rPr lang="en-US" sz="1400" dirty="0" err="1">
                <a:solidFill>
                  <a:srgbClr val="7F7F7F"/>
                </a:solidFill>
                <a:ea typeface="ＭＳ Ｐゴシック" pitchFamily="34" charset="-128"/>
                <a:cs typeface="ＭＳ Ｐゴシック" charset="0"/>
              </a:rPr>
              <a:t>L</a:t>
            </a:r>
            <a:r>
              <a:rPr lang="en-US" sz="1400" dirty="0" err="1" smtClean="0">
                <a:solidFill>
                  <a:srgbClr val="7F7F7F"/>
                </a:solidFill>
                <a:ea typeface="ＭＳ Ｐゴシック" pitchFamily="34" charset="-128"/>
                <a:cs typeface="ＭＳ Ｐゴシック" charset="0"/>
              </a:rPr>
              <a:t>at</a:t>
            </a:r>
            <a:r>
              <a:rPr lang="en-US" sz="1400" dirty="0">
                <a:solidFill>
                  <a:srgbClr val="7F7F7F"/>
                </a:solidFill>
                <a:ea typeface="ＭＳ Ｐゴシック" pitchFamily="34" charset="-128"/>
                <a:cs typeface="ＭＳ Ｐゴシック" charset="0"/>
              </a:rPr>
              <a:t>= 40.5 </a:t>
            </a:r>
            <a:r>
              <a:rPr lang="en-US" sz="1400" dirty="0" smtClean="0">
                <a:solidFill>
                  <a:srgbClr val="7F7F7F"/>
                </a:solidFill>
                <a:ea typeface="ＭＳ Ｐゴシック" pitchFamily="34" charset="-128"/>
                <a:cs typeface="ＭＳ Ｐゴシック" charset="0"/>
              </a:rPr>
              <a:t>N/Lon </a:t>
            </a:r>
            <a:r>
              <a:rPr lang="en-US" sz="1400" dirty="0">
                <a:solidFill>
                  <a:srgbClr val="7F7F7F"/>
                </a:solidFill>
                <a:ea typeface="ＭＳ Ｐゴシック" pitchFamily="34" charset="-128"/>
                <a:cs typeface="ＭＳ Ｐゴシック" charset="0"/>
              </a:rPr>
              <a:t>= 358.5 </a:t>
            </a:r>
            <a:r>
              <a:rPr lang="en-US" sz="1400" dirty="0" smtClean="0">
                <a:solidFill>
                  <a:srgbClr val="7F7F7F"/>
                </a:solidFill>
                <a:ea typeface="ＭＳ Ｐゴシック" pitchFamily="34" charset="-128"/>
                <a:cs typeface="ＭＳ Ｐゴシック" charset="0"/>
              </a:rPr>
              <a:t>E</a:t>
            </a:r>
          </a:p>
        </p:txBody>
      </p:sp>
    </p:spTree>
    <p:extLst>
      <p:ext uri="{BB962C8B-B14F-4D97-AF65-F5344CB8AC3E}">
        <p14:creationId xmlns:p14="http://schemas.microsoft.com/office/powerpoint/2010/main" val="381756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8515350" cy="822652"/>
          </a:xfrm>
        </p:spPr>
        <p:txBody>
          <a:bodyPr/>
          <a:lstStyle/>
          <a:p>
            <a:r>
              <a:rPr lang="en-GB" dirty="0" smtClean="0"/>
              <a:t>Forecast available: temperature</a:t>
            </a:r>
            <a:endParaRPr lang="en-GB" dirty="0"/>
          </a:p>
        </p:txBody>
      </p:sp>
      <p:pic>
        <p:nvPicPr>
          <p:cNvPr id="4098" name="Picture 2" descr="C:\Users\bscuser\AppData\Local\Temp\fcsts_tas_case3_extreme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694" y="897876"/>
            <a:ext cx="5960124" cy="5960124"/>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22034" y="1662012"/>
            <a:ext cx="5359706" cy="338554"/>
          </a:xfrm>
          <a:prstGeom prst="rect">
            <a:avLst/>
          </a:prstGeom>
        </p:spPr>
        <p:txBody>
          <a:bodyPr wrap="square">
            <a:spAutoFit/>
          </a:bodyPr>
          <a:lstStyle/>
          <a:p>
            <a:r>
              <a:rPr lang="en-US" sz="1600" dirty="0" err="1" smtClean="0"/>
              <a:t>fairRPSS</a:t>
            </a:r>
            <a:r>
              <a:rPr lang="en-US" sz="1600" dirty="0" smtClean="0"/>
              <a:t>:         5%                5%                 3%                42%</a:t>
            </a:r>
            <a:r>
              <a:rPr lang="en-US" sz="1600" dirty="0"/>
              <a:t> </a:t>
            </a:r>
            <a:endParaRPr lang="en-GB" sz="1600" dirty="0"/>
          </a:p>
        </p:txBody>
      </p:sp>
      <p:sp>
        <p:nvSpPr>
          <p:cNvPr id="8" name="7 Rectángulo"/>
          <p:cNvSpPr/>
          <p:nvPr/>
        </p:nvSpPr>
        <p:spPr>
          <a:xfrm>
            <a:off x="6222475" y="1580200"/>
            <a:ext cx="2216445" cy="1384995"/>
          </a:xfrm>
          <a:prstGeom prst="rect">
            <a:avLst/>
          </a:prstGeom>
        </p:spPr>
        <p:txBody>
          <a:bodyPr wrap="square">
            <a:spAutoFit/>
          </a:bodyPr>
          <a:lstStyle/>
          <a:p>
            <a:pPr>
              <a:defRPr/>
            </a:pPr>
            <a:r>
              <a:rPr lang="en-US" sz="1400" dirty="0" smtClean="0">
                <a:solidFill>
                  <a:srgbClr val="7F7F7F"/>
                </a:solidFill>
                <a:ea typeface="ＭＳ Ｐゴシック" pitchFamily="34" charset="-128"/>
                <a:cs typeface="ＭＳ Ｐゴシック" charset="0"/>
              </a:rPr>
              <a:t>System: ECMWF monthly prediction system</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smtClean="0">
                <a:solidFill>
                  <a:srgbClr val="7F7F7F"/>
                </a:solidFill>
                <a:ea typeface="ＭＳ Ｐゴシック" pitchFamily="34" charset="-128"/>
                <a:cs typeface="ＭＳ Ｐゴシック" charset="0"/>
              </a:rPr>
              <a:t>Bias adjusted –calibrated</a:t>
            </a:r>
          </a:p>
          <a:p>
            <a:pPr>
              <a:defRPr/>
            </a:pPr>
            <a:r>
              <a:rPr lang="en-US" sz="1400" dirty="0" err="1" smtClean="0">
                <a:solidFill>
                  <a:srgbClr val="7F7F7F"/>
                </a:solidFill>
                <a:ea typeface="ＭＳ Ｐゴシック" pitchFamily="34" charset="-128"/>
                <a:cs typeface="ＭＳ Ｐゴシック" charset="0"/>
              </a:rPr>
              <a:t>Hindcast</a:t>
            </a:r>
            <a:r>
              <a:rPr lang="en-US" sz="1400" dirty="0" smtClean="0">
                <a:solidFill>
                  <a:srgbClr val="7F7F7F"/>
                </a:solidFill>
                <a:ea typeface="ＭＳ Ｐゴシック" pitchFamily="34" charset="-128"/>
                <a:cs typeface="ＭＳ Ｐゴシック" charset="0"/>
              </a:rPr>
              <a:t>: 1996-2015</a:t>
            </a:r>
          </a:p>
          <a:p>
            <a:pPr>
              <a:defRPr/>
            </a:pPr>
            <a:r>
              <a:rPr lang="en-US" sz="1400" dirty="0" err="1">
                <a:solidFill>
                  <a:srgbClr val="7F7F7F"/>
                </a:solidFill>
                <a:ea typeface="ＭＳ Ｐゴシック" pitchFamily="34" charset="-128"/>
                <a:cs typeface="ＭＳ Ｐゴシック" charset="0"/>
              </a:rPr>
              <a:t>Lat</a:t>
            </a:r>
            <a:r>
              <a:rPr lang="en-US" sz="1400" dirty="0">
                <a:solidFill>
                  <a:srgbClr val="7F7F7F"/>
                </a:solidFill>
                <a:ea typeface="ＭＳ Ｐゴシック" pitchFamily="34" charset="-128"/>
                <a:cs typeface="ＭＳ Ｐゴシック" charset="0"/>
              </a:rPr>
              <a:t>= 40.5 N/Lon = 358.5 </a:t>
            </a:r>
            <a:r>
              <a:rPr lang="en-US" sz="1400" dirty="0" smtClean="0">
                <a:solidFill>
                  <a:srgbClr val="7F7F7F"/>
                </a:solidFill>
                <a:ea typeface="ＭＳ Ｐゴシック" pitchFamily="34" charset="-128"/>
                <a:cs typeface="ＭＳ Ｐゴシック" charset="0"/>
              </a:rPr>
              <a:t>E</a:t>
            </a:r>
            <a:endParaRPr lang="en-U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067237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DST</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1666875" y="6227927"/>
            <a:ext cx="4991100" cy="363373"/>
          </a:xfrm>
        </p:spPr>
        <p:txBody>
          <a:bodyPr/>
          <a:lstStyle/>
          <a:p>
            <a:pPr marL="0" indent="0" algn="just">
              <a:buNone/>
            </a:pPr>
            <a:r>
              <a:rPr lang="en-US" sz="2000" dirty="0"/>
              <a:t>http://www.bsc.es/ess/resilience/map.html</a:t>
            </a:r>
          </a:p>
        </p:txBody>
      </p:sp>
      <p:pic>
        <p:nvPicPr>
          <p:cNvPr id="5" name="Picture 4"/>
          <p:cNvPicPr>
            <a:picLocks noChangeAspect="1"/>
          </p:cNvPicPr>
          <p:nvPr/>
        </p:nvPicPr>
        <p:blipFill rotWithShape="1">
          <a:blip r:embed="rId3"/>
          <a:srcRect l="1948" t="12038" r="17705" b="8361"/>
          <a:stretch/>
        </p:blipFill>
        <p:spPr>
          <a:xfrm>
            <a:off x="215042" y="1187778"/>
            <a:ext cx="8713915" cy="4676218"/>
          </a:xfrm>
          <a:prstGeom prst="rect">
            <a:avLst/>
          </a:prstGeom>
        </p:spPr>
      </p:pic>
    </p:spTree>
    <p:extLst>
      <p:ext uri="{BB962C8B-B14F-4D97-AF65-F5344CB8AC3E}">
        <p14:creationId xmlns:p14="http://schemas.microsoft.com/office/powerpoint/2010/main" val="1057038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Final </a:t>
            </a:r>
            <a:r>
              <a:rPr lang="fr-FR" dirty="0" err="1" smtClean="0"/>
              <a:t>remarks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132758"/>
            <a:ext cx="9144000" cy="3841604"/>
          </a:xfrm>
        </p:spPr>
        <p:txBody>
          <a:bodyPr/>
          <a:lstStyle/>
          <a:p>
            <a:pPr algn="just"/>
            <a:r>
              <a:rPr lang="en-GB" sz="2000" dirty="0" smtClean="0"/>
              <a:t>Climate </a:t>
            </a:r>
            <a:r>
              <a:rPr lang="en-GB" sz="2000" dirty="0"/>
              <a:t>prediction systems </a:t>
            </a:r>
            <a:r>
              <a:rPr lang="en-GB" sz="2000" dirty="0" smtClean="0"/>
              <a:t>have improved in the last decade demonstrating </a:t>
            </a:r>
            <a:r>
              <a:rPr lang="en-GB" sz="2000" dirty="0"/>
              <a:t>that probabilistic forecasting can inform better decision making at some temporal scales and regions </a:t>
            </a:r>
          </a:p>
          <a:p>
            <a:pPr algn="just"/>
            <a:r>
              <a:rPr lang="en-GB" sz="2000" dirty="0" smtClean="0"/>
              <a:t>Alongside </a:t>
            </a:r>
            <a:r>
              <a:rPr lang="en-GB" sz="2000" dirty="0"/>
              <a:t>the model development process, </a:t>
            </a:r>
            <a:r>
              <a:rPr lang="en-GB" sz="2000" dirty="0" smtClean="0"/>
              <a:t>climate predictions </a:t>
            </a:r>
            <a:r>
              <a:rPr lang="en-GB" sz="2000" dirty="0"/>
              <a:t>need to be evaluated on </a:t>
            </a:r>
            <a:r>
              <a:rPr lang="en-GB" sz="2000" dirty="0" smtClean="0"/>
              <a:t>past </a:t>
            </a:r>
            <a:r>
              <a:rPr lang="en-GB" sz="2000" dirty="0"/>
              <a:t>years to provide robust </a:t>
            </a:r>
            <a:r>
              <a:rPr lang="en-GB" sz="2000" dirty="0" smtClean="0"/>
              <a:t>information before making decisions</a:t>
            </a:r>
            <a:endParaRPr lang="en-GB" sz="2000" dirty="0"/>
          </a:p>
          <a:p>
            <a:pPr algn="just"/>
            <a:r>
              <a:rPr lang="en-GB" sz="2000" dirty="0" smtClean="0"/>
              <a:t>Tailored </a:t>
            </a:r>
            <a:r>
              <a:rPr lang="en-GB" sz="2000" dirty="0"/>
              <a:t>service helpful for several </a:t>
            </a:r>
            <a:r>
              <a:rPr lang="en-GB" sz="2000" dirty="0" smtClean="0"/>
              <a:t>applications</a:t>
            </a:r>
            <a:endParaRPr lang="en-GB" sz="2000" dirty="0"/>
          </a:p>
          <a:p>
            <a:pPr algn="just"/>
            <a:r>
              <a:rPr lang="en-GB" sz="2000" dirty="0" smtClean="0"/>
              <a:t>Interdisciplinary groups enhance the interaction with users to co-develop a service</a:t>
            </a:r>
          </a:p>
          <a:p>
            <a:pPr algn="just"/>
            <a:endParaRPr lang="en-GB" sz="2000" dirty="0"/>
          </a:p>
          <a:p>
            <a:pPr marL="0" indent="0">
              <a:spcBef>
                <a:spcPct val="0"/>
              </a:spcBef>
              <a:buNone/>
            </a:pPr>
            <a:r>
              <a:rPr lang="en-GB" sz="4400" b="1" dirty="0">
                <a:solidFill>
                  <a:srgbClr val="144173"/>
                </a:solidFill>
                <a:ea typeface="+mj-ea"/>
              </a:rPr>
              <a:t>Future work: </a:t>
            </a:r>
          </a:p>
          <a:p>
            <a:pPr algn="just"/>
            <a:r>
              <a:rPr lang="en-GB" sz="2000" dirty="0" smtClean="0"/>
              <a:t>multi-model ensembles</a:t>
            </a:r>
          </a:p>
          <a:p>
            <a:pPr algn="just"/>
            <a:r>
              <a:rPr lang="en-GB" sz="2000" dirty="0"/>
              <a:t>to improve the utility of forecasts by incorporating </a:t>
            </a:r>
            <a:r>
              <a:rPr lang="en-GB" sz="2000" dirty="0" err="1"/>
              <a:t>skillful</a:t>
            </a:r>
            <a:r>
              <a:rPr lang="en-GB" sz="2000" dirty="0"/>
              <a:t> information of the large-scale teleconnection patterns at different time scales</a:t>
            </a:r>
          </a:p>
        </p:txBody>
      </p:sp>
    </p:spTree>
    <p:extLst>
      <p:ext uri="{BB962C8B-B14F-4D97-AF65-F5344CB8AC3E}">
        <p14:creationId xmlns:p14="http://schemas.microsoft.com/office/powerpoint/2010/main" val="3459599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3620" y="2708476"/>
            <a:ext cx="9780607" cy="430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https://s2s4e.eu/sites/default/files/inline-images/group-picture-cr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830" y="2505302"/>
            <a:ext cx="5845216" cy="43781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48692" y="1858971"/>
            <a:ext cx="9144000" cy="646331"/>
          </a:xfrm>
          <a:prstGeom prst="rect">
            <a:avLst/>
          </a:prstGeom>
        </p:spPr>
        <p:txBody>
          <a:bodyPr wrap="square">
            <a:spAutoFit/>
          </a:bodyPr>
          <a:lstStyle/>
          <a:p>
            <a:endParaRPr lang="fr-FR" dirty="0">
              <a:solidFill>
                <a:srgbClr val="0E4878"/>
              </a:solidFill>
              <a:latin typeface="Ebrima" panose="02000000000000000000" pitchFamily="2" charset="0"/>
              <a:ea typeface="Ebrima" panose="02000000000000000000" pitchFamily="2" charset="0"/>
              <a:cs typeface="Ebrima" panose="02000000000000000000" pitchFamily="2" charset="0"/>
            </a:endParaRPr>
          </a:p>
          <a:p>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Albert </a:t>
            </a:r>
            <a:r>
              <a:rPr lang="fr-FR" dirty="0" err="1" smtClean="0">
                <a:solidFill>
                  <a:srgbClr val="0E4878"/>
                </a:solidFill>
                <a:latin typeface="Ebrima" panose="02000000000000000000" pitchFamily="2" charset="0"/>
                <a:ea typeface="Ebrima" panose="02000000000000000000" pitchFamily="2" charset="0"/>
                <a:cs typeface="Ebrima" panose="02000000000000000000" pitchFamily="2" charset="0"/>
              </a:rPr>
              <a:t>Soret</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dirty="0" err="1" smtClean="0">
                <a:solidFill>
                  <a:srgbClr val="0E4878"/>
                </a:solidFill>
                <a:latin typeface="Ebrima" panose="02000000000000000000" pitchFamily="2" charset="0"/>
                <a:ea typeface="Ebrima" panose="02000000000000000000" pitchFamily="2" charset="0"/>
                <a:cs typeface="Ebrima" panose="02000000000000000000" pitchFamily="2" charset="0"/>
              </a:rPr>
              <a:t>Miravet</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hlinkClick r:id="rId4"/>
              </a:rPr>
              <a:t>albert.soret@bsc.es</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    www.s2s4e.eu</a:t>
            </a:r>
            <a:endParaRPr lang="fr-FR"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954065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Consortium</a:t>
            </a:r>
            <a:endParaRPr lang="fr-FR" dirty="0"/>
          </a:p>
        </p:txBody>
      </p:sp>
      <p:pic>
        <p:nvPicPr>
          <p:cNvPr id="1026" name="Picture 2" descr="https://s2s4e.eu/sites/default/files/inline-images/group-picture-cr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54423"/>
            <a:ext cx="6915150" cy="517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89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7886700" cy="822652"/>
          </a:xfrm>
        </p:spPr>
        <p:txBody>
          <a:bodyPr/>
          <a:lstStyle/>
          <a:p>
            <a:r>
              <a:rPr lang="en-GB" dirty="0" smtClean="0"/>
              <a:t>Causes</a:t>
            </a:r>
            <a:endParaRPr lang="en-GB"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205" t="17028" r="26265" b="12290"/>
          <a:stretch/>
        </p:blipFill>
        <p:spPr bwMode="auto">
          <a:xfrm>
            <a:off x="93843" y="1027628"/>
            <a:ext cx="4770304" cy="583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057390" y="2129762"/>
            <a:ext cx="3833691" cy="3323987"/>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Center column: monthly SLP anomalies (in </a:t>
            </a:r>
            <a:r>
              <a:rPr lang="en-US" sz="1400" dirty="0" err="1">
                <a:solidFill>
                  <a:srgbClr val="7F7F7F"/>
                </a:solidFill>
                <a:ea typeface="ＭＳ Ｐゴシック" pitchFamily="34" charset="-128"/>
                <a:cs typeface="ＭＳ Ｐゴシック" charset="0"/>
              </a:rPr>
              <a:t>hPa</a:t>
            </a:r>
            <a:r>
              <a:rPr lang="en-US" sz="1400" dirty="0">
                <a:solidFill>
                  <a:srgbClr val="7F7F7F"/>
                </a:solidFill>
                <a:ea typeface="ＭＳ Ｐゴシック" pitchFamily="34" charset="-128"/>
                <a:cs typeface="ＭＳ Ｐゴシック" charset="0"/>
              </a:rPr>
              <a:t>) corresponding to the four Euro-Atlantic </a:t>
            </a:r>
            <a:r>
              <a:rPr lang="en-US" sz="1400" dirty="0" smtClean="0">
                <a:solidFill>
                  <a:srgbClr val="7F7F7F"/>
                </a:solidFill>
                <a:ea typeface="ＭＳ Ｐゴシック" pitchFamily="34" charset="-128"/>
                <a:cs typeface="ＭＳ Ｐゴシック" charset="0"/>
              </a:rPr>
              <a:t>clusters </a:t>
            </a:r>
            <a:r>
              <a:rPr lang="en-US" sz="1400" dirty="0">
                <a:solidFill>
                  <a:srgbClr val="7F7F7F"/>
                </a:solidFill>
                <a:ea typeface="ＭＳ Ｐゴシック" pitchFamily="34" charset="-128"/>
                <a:cs typeface="ＭＳ Ｐゴシック" charset="0"/>
              </a:rPr>
              <a:t>(weather regimes) in September over the period 1981-2016, in decreasing order of explained variance. </a:t>
            </a:r>
          </a:p>
          <a:p>
            <a:pPr>
              <a:defRPr/>
            </a:pPr>
            <a:r>
              <a:rPr lang="en-US" sz="1400" dirty="0">
                <a:solidFill>
                  <a:srgbClr val="7F7F7F"/>
                </a:solidFill>
                <a:ea typeface="ＭＳ Ｐゴシック" pitchFamily="34" charset="-128"/>
                <a:cs typeface="ＭＳ Ｐゴシック" charset="0"/>
              </a:rPr>
              <a:t>Right column: monthly frequency of occurrence of the </a:t>
            </a:r>
            <a:r>
              <a:rPr lang="en-US" sz="1400" dirty="0" smtClean="0">
                <a:solidFill>
                  <a:srgbClr val="7F7F7F"/>
                </a:solidFill>
                <a:ea typeface="ＭＳ Ｐゴシック" pitchFamily="34" charset="-128"/>
                <a:cs typeface="ＭＳ Ｐゴシック" charset="0"/>
              </a:rPr>
              <a:t>four </a:t>
            </a:r>
            <a:r>
              <a:rPr lang="en-US" sz="1400" dirty="0">
                <a:solidFill>
                  <a:srgbClr val="7F7F7F"/>
                </a:solidFill>
                <a:ea typeface="ＭＳ Ｐゴシック" pitchFamily="34" charset="-128"/>
                <a:cs typeface="ＭＳ Ｐゴシック" charset="0"/>
              </a:rPr>
              <a:t>clusters in September for 1981-2016. Eventual presence of black lines indicate signiﬁcant trends. </a:t>
            </a:r>
          </a:p>
          <a:p>
            <a:pPr>
              <a:defRPr/>
            </a:pPr>
            <a:r>
              <a:rPr lang="en-US" sz="1400" dirty="0">
                <a:solidFill>
                  <a:srgbClr val="7F7F7F"/>
                </a:solidFill>
                <a:ea typeface="ＭＳ Ｐゴシック" pitchFamily="34" charset="-128"/>
                <a:cs typeface="ＭＳ Ｐゴシック" charset="0"/>
              </a:rPr>
              <a:t>Left column: impact of the four clusters on 10-m wind speed. Impact (in %) is relative to the average </a:t>
            </a:r>
            <a:r>
              <a:rPr lang="en-US" sz="1400" dirty="0" smtClean="0">
                <a:solidFill>
                  <a:srgbClr val="7F7F7F"/>
                </a:solidFill>
                <a:ea typeface="ＭＳ Ｐゴシック" pitchFamily="34" charset="-128"/>
                <a:cs typeface="ＭＳ Ｐゴシック" charset="0"/>
              </a:rPr>
              <a:t>wind </a:t>
            </a:r>
            <a:r>
              <a:rPr lang="en-US" sz="1400" dirty="0">
                <a:solidFill>
                  <a:srgbClr val="7F7F7F"/>
                </a:solidFill>
                <a:ea typeface="ＭＳ Ｐゴシック" pitchFamily="34" charset="-128"/>
                <a:cs typeface="ＭＳ Ｐゴシック" charset="0"/>
              </a:rPr>
              <a:t>speed for the month of September over the period 1981-2016. Black dots indicate signiﬁcant points </a:t>
            </a:r>
            <a:r>
              <a:rPr lang="en-US" sz="1400" dirty="0" smtClean="0">
                <a:solidFill>
                  <a:srgbClr val="7F7F7F"/>
                </a:solidFill>
                <a:ea typeface="ＭＳ Ｐゴシック" pitchFamily="34" charset="-128"/>
                <a:cs typeface="ＭＳ Ｐゴシック" charset="0"/>
              </a:rPr>
              <a:t>with </a:t>
            </a:r>
            <a:r>
              <a:rPr lang="en-US" sz="1400" dirty="0">
                <a:solidFill>
                  <a:srgbClr val="7F7F7F"/>
                </a:solidFill>
                <a:ea typeface="ＭＳ Ｐゴシック" pitchFamily="34" charset="-128"/>
                <a:cs typeface="ＭＳ Ｐゴシック" charset="0"/>
              </a:rPr>
              <a:t>a t-test at 95% conﬁdence level. (Source: JRA-55 reanalysis)</a:t>
            </a:r>
            <a:endParaRPr lang="en-GB"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869619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63246" y="365125"/>
            <a:ext cx="9705976" cy="1416049"/>
          </a:xfrm>
        </p:spPr>
        <p:txBody>
          <a:bodyPr/>
          <a:lstStyle/>
          <a:p>
            <a:pPr algn="ctr"/>
            <a:r>
              <a:rPr lang="fr-FR" dirty="0" err="1" smtClean="0"/>
              <a:t>Capacity</a:t>
            </a:r>
            <a:r>
              <a:rPr lang="fr-FR" dirty="0" smtClean="0"/>
              <a:t> factor</a:t>
            </a:r>
            <a:endParaRPr lang="fr-FR" dirty="0"/>
          </a:p>
        </p:txBody>
      </p:sp>
      <p:sp>
        <p:nvSpPr>
          <p:cNvPr id="6" name="Content Placeholder 1"/>
          <p:cNvSpPr txBox="1">
            <a:spLocks/>
          </p:cNvSpPr>
          <p:nvPr/>
        </p:nvSpPr>
        <p:spPr>
          <a:xfrm>
            <a:off x="0" y="1113559"/>
            <a:ext cx="10325100" cy="2074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300" smtClean="0"/>
              <a:t>Capacity factor is a good indicator of wind power generation. </a:t>
            </a:r>
          </a:p>
          <a:p>
            <a:pPr marL="0" indent="0">
              <a:buFont typeface="Arial" panose="020B0604020202020204" pitchFamily="34" charset="0"/>
              <a:buNone/>
            </a:pPr>
            <a:r>
              <a:rPr lang="en-US" sz="2300" smtClean="0"/>
              <a:t>Is independent of:</a:t>
            </a:r>
          </a:p>
          <a:p>
            <a:r>
              <a:rPr lang="en-US" sz="2300" smtClean="0"/>
              <a:t>number of installed turbines</a:t>
            </a:r>
          </a:p>
          <a:p>
            <a:r>
              <a:rPr lang="en-US" sz="2300" smtClean="0"/>
              <a:t>nameplate capacity of installed turbines</a:t>
            </a:r>
          </a:p>
          <a:p>
            <a:pPr marL="0" indent="0">
              <a:buFont typeface="Arial" panose="020B0604020202020204" pitchFamily="34" charset="0"/>
              <a:buNone/>
            </a:pP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5209" y="3211541"/>
            <a:ext cx="5898462" cy="294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29050" y="3211541"/>
            <a:ext cx="2979174" cy="2923877"/>
          </a:xfrm>
          <a:prstGeom prst="rect">
            <a:avLst/>
          </a:prstGeom>
          <a:solidFill>
            <a:schemeClr val="bg2"/>
          </a:solidFill>
          <a:ln>
            <a:solidFill>
              <a:schemeClr val="tx2"/>
            </a:solidFill>
          </a:ln>
        </p:spPr>
        <p:txBody>
          <a:bodyPr wrap="square">
            <a:spAutoFit/>
          </a:bodyPr>
          <a:lstStyle/>
          <a:p>
            <a:r>
              <a:rPr lang="en-US" sz="2300" dirty="0">
                <a:solidFill>
                  <a:schemeClr val="tx2"/>
                </a:solidFill>
              </a:rPr>
              <a:t>Using manufacturer power curves for three turbines representing IEC classes</a:t>
            </a:r>
            <a:r>
              <a:rPr lang="en-US" sz="2300" dirty="0" smtClean="0">
                <a:solidFill>
                  <a:schemeClr val="tx2"/>
                </a:solidFill>
              </a:rPr>
              <a:t>.</a:t>
            </a:r>
          </a:p>
          <a:p>
            <a:endParaRPr lang="en-US" sz="2300" dirty="0" smtClean="0">
              <a:solidFill>
                <a:schemeClr val="tx2"/>
              </a:solidFill>
            </a:endParaRPr>
          </a:p>
          <a:p>
            <a:r>
              <a:rPr lang="en-US" sz="2300" dirty="0" smtClean="0">
                <a:solidFill>
                  <a:schemeClr val="tx2"/>
                </a:solidFill>
              </a:rPr>
              <a:t>Fed with: 6-hourly model data, sheared at 100m.</a:t>
            </a:r>
            <a:endParaRPr lang="en-US" sz="2300" dirty="0">
              <a:solidFill>
                <a:schemeClr val="tx2"/>
              </a:solidFill>
            </a:endParaRPr>
          </a:p>
        </p:txBody>
      </p:sp>
    </p:spTree>
    <p:extLst>
      <p:ext uri="{BB962C8B-B14F-4D97-AF65-F5344CB8AC3E}">
        <p14:creationId xmlns:p14="http://schemas.microsoft.com/office/powerpoint/2010/main" val="2656298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a:t>Context</a:t>
            </a:r>
            <a:r>
              <a:rPr lang="fr-FR" dirty="0"/>
              <a:t> and motivation</a:t>
            </a: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395414"/>
            <a:ext cx="9144000" cy="753898"/>
          </a:xfrm>
        </p:spPr>
        <p:txBody>
          <a:bodyPr/>
          <a:lstStyle/>
          <a:p>
            <a:pPr algn="just"/>
            <a:r>
              <a:rPr lang="en-GB" sz="2000" dirty="0" smtClean="0"/>
              <a:t>Energy sector routinely </a:t>
            </a:r>
            <a:r>
              <a:rPr lang="en-GB" sz="2000" dirty="0"/>
              <a:t>uses weather forecast up to </a:t>
            </a:r>
            <a:r>
              <a:rPr lang="en-GB" sz="2000" dirty="0" smtClean="0"/>
              <a:t>several days. </a:t>
            </a:r>
            <a:r>
              <a:rPr lang="en-GB" sz="2000" dirty="0"/>
              <a:t>Beyond this time horizon, climatological data are used</a:t>
            </a:r>
            <a:r>
              <a:rPr lang="en-GB" sz="2000" dirty="0" smtClean="0"/>
              <a:t>.</a:t>
            </a:r>
            <a:endParaRPr lang="fr-FR"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257" b="6374"/>
          <a:stretch/>
        </p:blipFill>
        <p:spPr>
          <a:xfrm>
            <a:off x="0" y="2149312"/>
            <a:ext cx="7228972" cy="4017819"/>
          </a:xfrm>
          <a:prstGeom prst="rect">
            <a:avLst/>
          </a:prstGeom>
        </p:spPr>
      </p:pic>
      <p:sp>
        <p:nvSpPr>
          <p:cNvPr id="9" name="Rectangle 2"/>
          <p:cNvSpPr/>
          <p:nvPr/>
        </p:nvSpPr>
        <p:spPr>
          <a:xfrm>
            <a:off x="0" y="6257186"/>
            <a:ext cx="5444836" cy="307777"/>
          </a:xfrm>
          <a:prstGeom prst="rect">
            <a:avLst/>
          </a:prstGeom>
        </p:spPr>
        <p:txBody>
          <a:bodyPr wrap="square">
            <a:spAutoFit/>
          </a:bodyPr>
          <a:lstStyle/>
          <a:p>
            <a:pPr>
              <a:defRPr/>
            </a:pPr>
            <a:r>
              <a:rPr lang="en-US" altLang="en-US" sz="1400" dirty="0" smtClean="0">
                <a:solidFill>
                  <a:srgbClr val="7F7F7F"/>
                </a:solidFill>
                <a:ea typeface="ＭＳ Ｐゴシック" pitchFamily="34" charset="-128"/>
                <a:cs typeface="ＭＳ Ｐゴシック" charset="0"/>
              </a:rPr>
              <a:t>Met mast </a:t>
            </a:r>
            <a:r>
              <a:rPr lang="en-GB" altLang="en-US" sz="1400" dirty="0" smtClean="0">
                <a:solidFill>
                  <a:srgbClr val="7F7F7F"/>
                </a:solidFill>
                <a:ea typeface="ＭＳ Ｐゴシック" pitchFamily="34" charset="-128"/>
                <a:cs typeface="ＭＳ Ｐゴシック" charset="0"/>
              </a:rPr>
              <a:t>on </a:t>
            </a:r>
            <a:r>
              <a:rPr lang="en-GB" altLang="en-US" sz="1400" dirty="0" err="1">
                <a:solidFill>
                  <a:srgbClr val="7F7F7F"/>
                </a:solidFill>
                <a:ea typeface="ＭＳ Ｐゴシック" pitchFamily="34" charset="-128"/>
                <a:cs typeface="ＭＳ Ｐゴシック" charset="0"/>
              </a:rPr>
              <a:t>Gwynt</a:t>
            </a:r>
            <a:r>
              <a:rPr lang="en-GB" altLang="en-US" sz="1400" dirty="0">
                <a:solidFill>
                  <a:srgbClr val="7F7F7F"/>
                </a:solidFill>
                <a:ea typeface="ＭＳ Ｐゴシック" pitchFamily="34" charset="-128"/>
                <a:cs typeface="ＭＳ Ｐゴシック" charset="0"/>
              </a:rPr>
              <a:t> y </a:t>
            </a:r>
            <a:r>
              <a:rPr lang="en-GB" altLang="en-US" sz="1400" dirty="0" err="1">
                <a:solidFill>
                  <a:srgbClr val="7F7F7F"/>
                </a:solidFill>
                <a:ea typeface="ＭＳ Ｐゴシック" pitchFamily="34" charset="-128"/>
                <a:cs typeface="ＭＳ Ｐゴシック" charset="0"/>
              </a:rPr>
              <a:t>Môr</a:t>
            </a:r>
            <a:r>
              <a:rPr lang="en-GB" altLang="en-US" sz="1400" dirty="0">
                <a:solidFill>
                  <a:srgbClr val="7F7F7F"/>
                </a:solidFill>
                <a:ea typeface="ＭＳ Ｐゴシック" pitchFamily="34" charset="-128"/>
                <a:cs typeface="ＭＳ Ｐゴシック" charset="0"/>
              </a:rPr>
              <a:t> offshore wind </a:t>
            </a:r>
            <a:r>
              <a:rPr lang="en-GB" altLang="en-US" sz="1400" dirty="0" smtClean="0">
                <a:solidFill>
                  <a:srgbClr val="7F7F7F"/>
                </a:solidFill>
                <a:ea typeface="ＭＳ Ｐゴシック" pitchFamily="34" charset="-128"/>
                <a:cs typeface="ＭＳ Ｐゴシック" charset="0"/>
              </a:rPr>
              <a:t>farm (source: solar wheel)</a:t>
            </a:r>
            <a:r>
              <a:rPr lang="en-US" altLang="en-US" sz="1400" dirty="0" smtClean="0">
                <a:solidFill>
                  <a:srgbClr val="7F7F7F"/>
                </a:solidFill>
                <a:ea typeface="ＭＳ Ｐゴシック" pitchFamily="34" charset="-128"/>
                <a:cs typeface="ＭＳ Ｐゴシック" charset="0"/>
              </a:rPr>
              <a:t> </a:t>
            </a:r>
            <a:endParaRPr lang="en-US" altLang="en-U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5610614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63246" y="365125"/>
            <a:ext cx="9705976" cy="1416049"/>
          </a:xfrm>
        </p:spPr>
        <p:txBody>
          <a:bodyPr/>
          <a:lstStyle/>
          <a:p>
            <a:pPr algn="ctr"/>
            <a:r>
              <a:rPr lang="en-US" dirty="0" smtClean="0"/>
              <a:t>Capacity factor</a:t>
            </a:r>
            <a:endParaRPr lang="fr-FR" dirty="0"/>
          </a:p>
        </p:txBody>
      </p:sp>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45" y="1392516"/>
            <a:ext cx="9282294" cy="4998159"/>
          </a:xfrm>
          <a:prstGeom prst="rect">
            <a:avLst/>
          </a:prstGeom>
        </p:spPr>
      </p:pic>
      <p:sp>
        <p:nvSpPr>
          <p:cNvPr id="4" name="Content Placeholder 2"/>
          <p:cNvSpPr txBox="1">
            <a:spLocks/>
          </p:cNvSpPr>
          <p:nvPr/>
        </p:nvSpPr>
        <p:spPr>
          <a:xfrm>
            <a:off x="71053" y="1096974"/>
            <a:ext cx="6685934" cy="517221"/>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Retrospective forecasts for JJA at </a:t>
            </a:r>
            <a:r>
              <a:rPr lang="en-US" sz="2000" dirty="0"/>
              <a:t>S</a:t>
            </a:r>
            <a:r>
              <a:rPr lang="en-US" sz="2000" dirty="0" smtClean="0"/>
              <a:t>ite1 (2000-2015)</a:t>
            </a:r>
            <a:endParaRPr lang="en-US" sz="2000" dirty="0"/>
          </a:p>
        </p:txBody>
      </p:sp>
      <p:sp>
        <p:nvSpPr>
          <p:cNvPr id="5" name="TextBox 4"/>
          <p:cNvSpPr txBox="1"/>
          <p:nvPr/>
        </p:nvSpPr>
        <p:spPr>
          <a:xfrm>
            <a:off x="7439771" y="1069349"/>
            <a:ext cx="1579278" cy="646331"/>
          </a:xfrm>
          <a:prstGeom prst="rect">
            <a:avLst/>
          </a:prstGeom>
          <a:solidFill>
            <a:schemeClr val="bg2">
              <a:lumMod val="90000"/>
            </a:schemeClr>
          </a:solidFill>
          <a:ln>
            <a:solidFill>
              <a:schemeClr val="tx2"/>
            </a:solidFill>
          </a:ln>
        </p:spPr>
        <p:txBody>
          <a:bodyPr wrap="none" rtlCol="0">
            <a:spAutoFit/>
          </a:bodyPr>
          <a:lstStyle/>
          <a:p>
            <a:r>
              <a:rPr lang="en-US" sz="1200" dirty="0" smtClean="0">
                <a:latin typeface="Courier New" panose="02070309020205020404" pitchFamily="49" charset="0"/>
                <a:cs typeface="Courier New" panose="02070309020205020404" pitchFamily="49" charset="0"/>
              </a:rPr>
              <a:t>CRPSS   = -0.01</a:t>
            </a:r>
          </a:p>
          <a:p>
            <a:r>
              <a:rPr lang="en-US" sz="1200" dirty="0" smtClean="0">
                <a:latin typeface="Courier New" panose="02070309020205020404" pitchFamily="49" charset="0"/>
                <a:cs typeface="Courier New" panose="02070309020205020404" pitchFamily="49" charset="0"/>
              </a:rPr>
              <a:t>RPSS    =  0.08</a:t>
            </a:r>
          </a:p>
          <a:p>
            <a:r>
              <a:rPr lang="en-US" sz="1200" dirty="0" err="1" smtClean="0">
                <a:latin typeface="Courier New" panose="02070309020205020404" pitchFamily="49" charset="0"/>
                <a:cs typeface="Courier New" panose="02070309020205020404" pitchFamily="49" charset="0"/>
              </a:rPr>
              <a:t>EnsCorr</a:t>
            </a:r>
            <a:r>
              <a:rPr lang="en-US" sz="1200" dirty="0" smtClean="0">
                <a:latin typeface="Courier New" panose="02070309020205020404" pitchFamily="49" charset="0"/>
                <a:cs typeface="Courier New" panose="02070309020205020404" pitchFamily="49" charset="0"/>
              </a:rPr>
              <a:t> =  0.44</a:t>
            </a:r>
            <a:endParaRPr lang="en-US"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214479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Consortium</a:t>
            </a:r>
            <a:endParaRPr lang="fr-FR" dirty="0"/>
          </a:p>
        </p:txBody>
      </p:sp>
      <p:pic>
        <p:nvPicPr>
          <p:cNvPr id="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40409" t="47405" r="40665" b="43492"/>
          <a:stretch/>
        </p:blipFill>
        <p:spPr bwMode="auto">
          <a:xfrm>
            <a:off x="3969718" y="4868505"/>
            <a:ext cx="1356015" cy="407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Elipse"/>
          <p:cNvSpPr/>
          <p:nvPr/>
        </p:nvSpPr>
        <p:spPr>
          <a:xfrm>
            <a:off x="2386095" y="2471204"/>
            <a:ext cx="3528392" cy="2355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2 CuadroTexto"/>
          <p:cNvSpPr txBox="1"/>
          <p:nvPr/>
        </p:nvSpPr>
        <p:spPr>
          <a:xfrm>
            <a:off x="2773599" y="2554784"/>
            <a:ext cx="2767437"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Core consortium</a:t>
            </a:r>
            <a:endParaRPr lang="en-GB" sz="2200" dirty="0">
              <a:solidFill>
                <a:srgbClr val="002548"/>
              </a:solidFill>
              <a:ea typeface="ＭＳ Ｐゴシック" pitchFamily="34" charset="-128"/>
              <a:cs typeface="ＭＳ Ｐゴシック" charset="0"/>
            </a:endParaRPr>
          </a:p>
        </p:txBody>
      </p:sp>
      <p:pic>
        <p:nvPicPr>
          <p:cNvPr id="7" name="Picture 2" descr="https://climate.copernicus.eu/sites/default/files/copernicu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967" y="4365733"/>
            <a:ext cx="1015830" cy="374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climate.copernicus.eu/sites/default/files/repository/website-structure/c3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792" y="4740558"/>
            <a:ext cx="1282009" cy="374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Image result for S2S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8474" y="2194852"/>
            <a:ext cx="1097596" cy="1097596"/>
          </a:xfrm>
          <a:prstGeom prst="rect">
            <a:avLst/>
          </a:prstGeom>
          <a:noFill/>
          <a:extLst>
            <a:ext uri="{909E8E84-426E-40DD-AFC4-6F175D3DCCD1}">
              <a14:hiddenFill xmlns:a14="http://schemas.microsoft.com/office/drawing/2010/main">
                <a:solidFill>
                  <a:srgbClr val="FFFFFF"/>
                </a:solidFill>
              </a14:hiddenFill>
            </a:ext>
          </a:extLst>
        </p:spPr>
      </p:pic>
      <p:sp>
        <p:nvSpPr>
          <p:cNvPr id="10" name="63 Elipse"/>
          <p:cNvSpPr/>
          <p:nvPr/>
        </p:nvSpPr>
        <p:spPr>
          <a:xfrm>
            <a:off x="1269971" y="1680947"/>
            <a:ext cx="5760639" cy="37863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64 CuadroTexto"/>
          <p:cNvSpPr txBox="1"/>
          <p:nvPr/>
        </p:nvSpPr>
        <p:spPr>
          <a:xfrm>
            <a:off x="2571944" y="1851935"/>
            <a:ext cx="3306539"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External Advisory Board</a:t>
            </a:r>
            <a:endParaRPr lang="en-GB" sz="2200" dirty="0">
              <a:solidFill>
                <a:srgbClr val="002548"/>
              </a:solidFill>
              <a:ea typeface="ＭＳ Ｐゴシック" pitchFamily="34" charset="-128"/>
              <a:cs typeface="ＭＳ Ｐゴシック" charset="0"/>
            </a:endParaRPr>
          </a:p>
        </p:txBody>
      </p:sp>
      <p:pic>
        <p:nvPicPr>
          <p:cNvPr id="12" name="Picture 17" descr="Image result for gas natural fenos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902" t="15541" r="7772" b="8181"/>
          <a:stretch/>
        </p:blipFill>
        <p:spPr bwMode="auto">
          <a:xfrm>
            <a:off x="6995929" y="2403261"/>
            <a:ext cx="1256121" cy="5737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9569" t="38160" r="7875" b="38161"/>
          <a:stretch/>
        </p:blipFill>
        <p:spPr bwMode="auto">
          <a:xfrm>
            <a:off x="7206124" y="3295341"/>
            <a:ext cx="1517997" cy="3171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http://193.13.75.109/wp-content/uploads/2015/12/VRF-logo2.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9945" y="4047140"/>
            <a:ext cx="1656184" cy="169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https://www.somenergia.coop/wp-content/uploads/2014/11/som-energia-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21583" y="1264914"/>
            <a:ext cx="863620" cy="4318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ica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7416" y="1346966"/>
            <a:ext cx="2031591" cy="3212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26466" y="4961430"/>
            <a:ext cx="897866" cy="28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5" descr="https://www.dnvgl.com/Images/DNV-GL_logo_tcm8-56427.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5142" r="5414" b="26347"/>
          <a:stretch/>
        </p:blipFill>
        <p:spPr bwMode="auto">
          <a:xfrm>
            <a:off x="2092945" y="5383575"/>
            <a:ext cx="861713" cy="4419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7" descr="Wind to Market"/>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4132" b="40785"/>
          <a:stretch/>
        </p:blipFill>
        <p:spPr bwMode="auto">
          <a:xfrm>
            <a:off x="5297921" y="5478371"/>
            <a:ext cx="985666" cy="34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9" descr="http://www.fenieenergia.es/wp-content/themes/fenieenergia/library/images/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63797" y="5575226"/>
            <a:ext cx="1171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0"/>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51913" y="4296507"/>
            <a:ext cx="758745" cy="75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3" descr="Image result for mepso macedonia ts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41722" y="4975076"/>
            <a:ext cx="1271653" cy="4514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5" descr="Image result for esa renewable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34896" y="5537494"/>
            <a:ext cx="655866" cy="562336"/>
          </a:xfrm>
          <a:prstGeom prst="rect">
            <a:avLst/>
          </a:prstGeom>
          <a:noFill/>
          <a:extLst>
            <a:ext uri="{909E8E84-426E-40DD-AFC4-6F175D3DCCD1}">
              <a14:hiddenFill xmlns:a14="http://schemas.microsoft.com/office/drawing/2010/main">
                <a:solidFill>
                  <a:srgbClr val="FFFFFF"/>
                </a:solidFill>
              </a14:hiddenFill>
            </a:ext>
          </a:extLst>
        </p:spPr>
      </p:pic>
      <p:sp>
        <p:nvSpPr>
          <p:cNvPr id="24" name="66 CuadroTexto"/>
          <p:cNvSpPr txBox="1"/>
          <p:nvPr/>
        </p:nvSpPr>
        <p:spPr>
          <a:xfrm>
            <a:off x="-32263" y="866301"/>
            <a:ext cx="8514951"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Society: Public administration and Renewable energy cooperative</a:t>
            </a:r>
            <a:endParaRPr lang="en-GB" sz="2200" dirty="0">
              <a:solidFill>
                <a:srgbClr val="002548"/>
              </a:solidFill>
              <a:ea typeface="ＭＳ Ｐゴシック" pitchFamily="34" charset="-128"/>
              <a:cs typeface="ＭＳ Ｐゴシック" charset="0"/>
            </a:endParaRPr>
          </a:p>
        </p:txBody>
      </p:sp>
      <p:sp>
        <p:nvSpPr>
          <p:cNvPr id="25" name="85 CuadroTexto"/>
          <p:cNvSpPr txBox="1"/>
          <p:nvPr/>
        </p:nvSpPr>
        <p:spPr>
          <a:xfrm rot="18930987">
            <a:off x="6489342" y="5266550"/>
            <a:ext cx="2526683" cy="769441"/>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Transmission system operators (TSO)</a:t>
            </a:r>
            <a:endParaRPr lang="en-GB" sz="2200" dirty="0">
              <a:solidFill>
                <a:srgbClr val="002548"/>
              </a:solidFill>
              <a:ea typeface="ＭＳ Ｐゴシック" pitchFamily="34" charset="-128"/>
              <a:cs typeface="ＭＳ Ｐゴシック" charset="0"/>
            </a:endParaRPr>
          </a:p>
        </p:txBody>
      </p:sp>
      <p:sp>
        <p:nvSpPr>
          <p:cNvPr id="26" name="86 CuadroTexto"/>
          <p:cNvSpPr txBox="1"/>
          <p:nvPr/>
        </p:nvSpPr>
        <p:spPr>
          <a:xfrm>
            <a:off x="4681305" y="6142636"/>
            <a:ext cx="2148248" cy="430887"/>
          </a:xfrm>
          <a:prstGeom prst="rect">
            <a:avLst/>
          </a:prstGeom>
          <a:noFill/>
        </p:spPr>
        <p:txBody>
          <a:bodyPr wrap="square" rtlCol="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GB" dirty="0" smtClean="0"/>
              <a:t>Traders</a:t>
            </a:r>
            <a:endParaRPr lang="en-GB" dirty="0"/>
          </a:p>
        </p:txBody>
      </p:sp>
      <p:sp>
        <p:nvSpPr>
          <p:cNvPr id="27" name="87 CuadroTexto"/>
          <p:cNvSpPr txBox="1"/>
          <p:nvPr/>
        </p:nvSpPr>
        <p:spPr>
          <a:xfrm rot="5400000">
            <a:off x="7738284" y="2991470"/>
            <a:ext cx="2535355"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Energy companies</a:t>
            </a:r>
            <a:endParaRPr lang="en-GB" sz="2200" dirty="0">
              <a:solidFill>
                <a:srgbClr val="002548"/>
              </a:solidFill>
              <a:ea typeface="ＭＳ Ｐゴシック" pitchFamily="34" charset="-128"/>
              <a:cs typeface="ＭＳ Ｐゴシック" charset="0"/>
            </a:endParaRPr>
          </a:p>
        </p:txBody>
      </p:sp>
      <p:sp>
        <p:nvSpPr>
          <p:cNvPr id="28" name="88 CuadroTexto"/>
          <p:cNvSpPr txBox="1"/>
          <p:nvPr/>
        </p:nvSpPr>
        <p:spPr>
          <a:xfrm rot="1831165">
            <a:off x="148823" y="5288308"/>
            <a:ext cx="2148248"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Forecasters</a:t>
            </a:r>
            <a:endParaRPr lang="en-GB" sz="2200" dirty="0">
              <a:solidFill>
                <a:srgbClr val="002548"/>
              </a:solidFill>
              <a:ea typeface="ＭＳ Ｐゴシック" pitchFamily="34" charset="-128"/>
              <a:cs typeface="ＭＳ Ｐゴシック" charset="0"/>
            </a:endParaRPr>
          </a:p>
        </p:txBody>
      </p:sp>
      <p:sp>
        <p:nvSpPr>
          <p:cNvPr id="29" name="89 CuadroTexto"/>
          <p:cNvSpPr txBox="1"/>
          <p:nvPr/>
        </p:nvSpPr>
        <p:spPr>
          <a:xfrm rot="614776">
            <a:off x="1880534" y="6006289"/>
            <a:ext cx="2148248" cy="430887"/>
          </a:xfrm>
          <a:prstGeom prst="rect">
            <a:avLst/>
          </a:prstGeom>
          <a:noFill/>
        </p:spPr>
        <p:txBody>
          <a:bodyPr wrap="square" rtlCol="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GB" dirty="0" smtClean="0"/>
              <a:t>Other services</a:t>
            </a:r>
            <a:endParaRPr lang="en-GB" dirty="0"/>
          </a:p>
        </p:txBody>
      </p:sp>
      <p:pic>
        <p:nvPicPr>
          <p:cNvPr id="30" name="Picture 2"/>
          <p:cNvPicPr>
            <a:picLocks noChangeAspect="1" noChangeArrowheads="1"/>
          </p:cNvPicPr>
          <p:nvPr/>
        </p:nvPicPr>
        <p:blipFill rotWithShape="1">
          <a:blip r:embed="rId20">
            <a:extLst>
              <a:ext uri="{28A0092B-C50C-407E-A947-70E740481C1C}">
                <a14:useLocalDpi xmlns:a14="http://schemas.microsoft.com/office/drawing/2010/main" val="0"/>
              </a:ext>
            </a:extLst>
          </a:blip>
          <a:srcRect l="34013" t="949" r="21361" b="732"/>
          <a:stretch/>
        </p:blipFill>
        <p:spPr bwMode="auto">
          <a:xfrm>
            <a:off x="2257668" y="884109"/>
            <a:ext cx="4772942" cy="578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34013" t="949" r="21361" b="732"/>
          <a:stretch/>
        </p:blipFill>
        <p:spPr bwMode="auto">
          <a:xfrm>
            <a:off x="3400808" y="2900348"/>
            <a:ext cx="1463681" cy="177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descr="Image result for iberdrola renovable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22817" y="1605641"/>
            <a:ext cx="1364907" cy="73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3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p:bldP spid="24" grpId="0"/>
      <p:bldP spid="25" grpId="0"/>
      <p:bldP spid="26" grpId="0"/>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a:t>Success</a:t>
            </a:r>
            <a:r>
              <a:rPr lang="fr-FR" dirty="0"/>
              <a:t> </a:t>
            </a:r>
            <a:r>
              <a:rPr lang="fr-FR" dirty="0" err="1"/>
              <a:t>criteria</a:t>
            </a:r>
            <a:r>
              <a:rPr lang="fr-FR" dirty="0"/>
              <a:t> </a:t>
            </a:r>
            <a:r>
              <a:rPr lang="fr-FR" dirty="0" err="1"/>
              <a:t>is</a:t>
            </a:r>
            <a:r>
              <a:rPr lang="fr-FR" dirty="0"/>
              <a:t> TRUST</a:t>
            </a: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1666875" y="6227927"/>
            <a:ext cx="4991100" cy="363373"/>
          </a:xfrm>
        </p:spPr>
        <p:txBody>
          <a:bodyPr/>
          <a:lstStyle/>
          <a:p>
            <a:pPr marL="0" indent="0" algn="just">
              <a:buNone/>
            </a:pPr>
            <a:r>
              <a:rPr lang="en-US" sz="2000" dirty="0"/>
              <a:t>http://www.bsc.es/ess/resilience/map.html</a:t>
            </a:r>
          </a:p>
        </p:txBody>
      </p:sp>
      <p:pic>
        <p:nvPicPr>
          <p:cNvPr id="11" name="Imagen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315" y="1154673"/>
            <a:ext cx="7844501" cy="4548654"/>
          </a:xfrm>
          <a:prstGeom prst="rect">
            <a:avLst/>
          </a:prstGeom>
        </p:spPr>
      </p:pic>
    </p:spTree>
    <p:extLst>
      <p:ext uri="{BB962C8B-B14F-4D97-AF65-F5344CB8AC3E}">
        <p14:creationId xmlns:p14="http://schemas.microsoft.com/office/powerpoint/2010/main" val="2715503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Synergies with other projects</a:t>
            </a:r>
            <a:endParaRPr lang="fr-FR" dirty="0"/>
          </a:p>
        </p:txBody>
      </p:sp>
      <p:sp>
        <p:nvSpPr>
          <p:cNvPr id="33" name="Right Arrow 56"/>
          <p:cNvSpPr/>
          <p:nvPr/>
        </p:nvSpPr>
        <p:spPr>
          <a:xfrm>
            <a:off x="80778" y="6156021"/>
            <a:ext cx="8915399" cy="141514"/>
          </a:xfrm>
          <a:prstGeom prst="rightArrow">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58"/>
          <p:cNvSpPr txBox="1"/>
          <p:nvPr/>
        </p:nvSpPr>
        <p:spPr>
          <a:xfrm>
            <a:off x="-96462" y="1111762"/>
            <a:ext cx="2582487" cy="216000"/>
          </a:xfrm>
          <a:prstGeom prst="rect">
            <a:avLst/>
          </a:prstGeom>
          <a:noFill/>
          <a:ln>
            <a:solidFill>
              <a:schemeClr val="accent1">
                <a:lumMod val="50000"/>
              </a:schemeClr>
            </a:solidFill>
          </a:ln>
        </p:spPr>
        <p:txBody>
          <a:bodyPr wrap="square" tIns="0" bIns="0"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SPECS and EUPORIAS</a:t>
            </a:r>
            <a:endParaRPr lang="en-US" dirty="0"/>
          </a:p>
        </p:txBody>
      </p:sp>
      <p:sp>
        <p:nvSpPr>
          <p:cNvPr id="35" name="TextBox 54"/>
          <p:cNvSpPr txBox="1"/>
          <p:nvPr/>
        </p:nvSpPr>
        <p:spPr>
          <a:xfrm>
            <a:off x="2052822"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2017</a:t>
            </a:r>
            <a:endParaRPr lang="en-US" sz="1500" b="1" dirty="0">
              <a:cs typeface="Arial" panose="020B0604020202020204" pitchFamily="34" charset="0"/>
            </a:endParaRPr>
          </a:p>
        </p:txBody>
      </p:sp>
      <p:sp>
        <p:nvSpPr>
          <p:cNvPr id="36" name="TextBox 54"/>
          <p:cNvSpPr txBox="1"/>
          <p:nvPr/>
        </p:nvSpPr>
        <p:spPr>
          <a:xfrm>
            <a:off x="3693411"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2018</a:t>
            </a:r>
            <a:endParaRPr lang="en-US" sz="1500" b="1" dirty="0">
              <a:cs typeface="Arial" panose="020B0604020202020204" pitchFamily="34" charset="0"/>
            </a:endParaRPr>
          </a:p>
        </p:txBody>
      </p:sp>
      <p:sp>
        <p:nvSpPr>
          <p:cNvPr id="37" name="TextBox 54"/>
          <p:cNvSpPr txBox="1"/>
          <p:nvPr/>
        </p:nvSpPr>
        <p:spPr>
          <a:xfrm>
            <a:off x="5334000"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2019</a:t>
            </a:r>
            <a:endParaRPr lang="en-US" sz="1500" b="1" dirty="0">
              <a:cs typeface="Arial" panose="020B0604020202020204" pitchFamily="34" charset="0"/>
            </a:endParaRPr>
          </a:p>
        </p:txBody>
      </p:sp>
      <p:sp>
        <p:nvSpPr>
          <p:cNvPr id="38" name="TextBox 54"/>
          <p:cNvSpPr txBox="1"/>
          <p:nvPr/>
        </p:nvSpPr>
        <p:spPr>
          <a:xfrm>
            <a:off x="6974589"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2020</a:t>
            </a:r>
            <a:endParaRPr lang="en-US" sz="1500" b="1" dirty="0">
              <a:cs typeface="Arial" panose="020B0604020202020204" pitchFamily="34" charset="0"/>
            </a:endParaRPr>
          </a:p>
        </p:txBody>
      </p:sp>
      <p:sp>
        <p:nvSpPr>
          <p:cNvPr id="40" name="TextBox 49"/>
          <p:cNvSpPr txBox="1"/>
          <p:nvPr/>
        </p:nvSpPr>
        <p:spPr>
          <a:xfrm>
            <a:off x="416810" y="1700818"/>
            <a:ext cx="7574665"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CLIM4ENERGY and ECEM</a:t>
            </a:r>
            <a:endParaRPr lang="en-US" dirty="0"/>
          </a:p>
        </p:txBody>
      </p:sp>
      <p:sp>
        <p:nvSpPr>
          <p:cNvPr id="42" name="TextBox 49"/>
          <p:cNvSpPr txBox="1"/>
          <p:nvPr/>
        </p:nvSpPr>
        <p:spPr>
          <a:xfrm>
            <a:off x="-509772" y="1357196"/>
            <a:ext cx="7046211"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t>NEWA</a:t>
            </a:r>
          </a:p>
        </p:txBody>
      </p:sp>
      <p:sp>
        <p:nvSpPr>
          <p:cNvPr id="43" name="TextBox 49"/>
          <p:cNvSpPr txBox="1"/>
          <p:nvPr/>
        </p:nvSpPr>
        <p:spPr>
          <a:xfrm>
            <a:off x="416808" y="1941537"/>
            <a:ext cx="4235967"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t>SWICCA</a:t>
            </a:r>
          </a:p>
        </p:txBody>
      </p:sp>
      <p:sp>
        <p:nvSpPr>
          <p:cNvPr id="44" name="TextBox 49"/>
          <p:cNvSpPr txBox="1"/>
          <p:nvPr/>
        </p:nvSpPr>
        <p:spPr>
          <a:xfrm>
            <a:off x="-97562" y="3640975"/>
            <a:ext cx="9553534"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t>S2S </a:t>
            </a:r>
          </a:p>
        </p:txBody>
      </p:sp>
      <p:sp>
        <p:nvSpPr>
          <p:cNvPr id="45" name="TextBox 49"/>
          <p:cNvSpPr txBox="1"/>
          <p:nvPr/>
        </p:nvSpPr>
        <p:spPr>
          <a:xfrm>
            <a:off x="3451483" y="5714376"/>
            <a:ext cx="4910418" cy="430887"/>
          </a:xfrm>
          <a:prstGeom prst="rect">
            <a:avLst/>
          </a:prstGeom>
          <a:solidFill>
            <a:schemeClr val="accent1">
              <a:lumMod val="50000"/>
            </a:schemeClr>
          </a:solidFill>
        </p:spPr>
        <p:txBody>
          <a:bodyPr wrap="square" rtlCol="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solidFill>
                  <a:schemeClr val="bg1"/>
                </a:solidFill>
              </a:rPr>
              <a:t>S2S4E</a:t>
            </a:r>
          </a:p>
        </p:txBody>
      </p:sp>
      <p:sp>
        <p:nvSpPr>
          <p:cNvPr id="46" name="TextBox 49"/>
          <p:cNvSpPr txBox="1"/>
          <p:nvPr/>
        </p:nvSpPr>
        <p:spPr>
          <a:xfrm>
            <a:off x="3451483" y="5377509"/>
            <a:ext cx="5816342"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SECLI FIRM</a:t>
            </a:r>
            <a:endParaRPr lang="en-US" dirty="0"/>
          </a:p>
        </p:txBody>
      </p:sp>
      <p:sp>
        <p:nvSpPr>
          <p:cNvPr id="47" name="TextBox 49"/>
          <p:cNvSpPr txBox="1"/>
          <p:nvPr/>
        </p:nvSpPr>
        <p:spPr>
          <a:xfrm>
            <a:off x="2925797" y="4879707"/>
            <a:ext cx="6342027"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VISCA and MEDGOLD</a:t>
            </a:r>
            <a:endParaRPr lang="en-US" dirty="0"/>
          </a:p>
        </p:txBody>
      </p:sp>
      <p:sp>
        <p:nvSpPr>
          <p:cNvPr id="48" name="TextBox 49"/>
          <p:cNvSpPr txBox="1"/>
          <p:nvPr/>
        </p:nvSpPr>
        <p:spPr>
          <a:xfrm>
            <a:off x="1349983" y="2201220"/>
            <a:ext cx="4235967"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QA4SEAS</a:t>
            </a:r>
            <a:endParaRPr lang="en-US" dirty="0"/>
          </a:p>
        </p:txBody>
      </p:sp>
      <p:sp>
        <p:nvSpPr>
          <p:cNvPr id="49" name="TextBox 49"/>
          <p:cNvSpPr txBox="1"/>
          <p:nvPr/>
        </p:nvSpPr>
        <p:spPr>
          <a:xfrm>
            <a:off x="190145" y="4370867"/>
            <a:ext cx="5964149"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IMPREX</a:t>
            </a:r>
            <a:endParaRPr lang="en-US" dirty="0"/>
          </a:p>
        </p:txBody>
      </p:sp>
      <p:sp>
        <p:nvSpPr>
          <p:cNvPr id="50" name="TextBox 49"/>
          <p:cNvSpPr txBox="1"/>
          <p:nvPr/>
        </p:nvSpPr>
        <p:spPr>
          <a:xfrm>
            <a:off x="1333949" y="4621019"/>
            <a:ext cx="3614570"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MARCO</a:t>
            </a:r>
            <a:endParaRPr lang="en-US" dirty="0"/>
          </a:p>
        </p:txBody>
      </p:sp>
      <p:sp>
        <p:nvSpPr>
          <p:cNvPr id="51" name="TextBox 49"/>
          <p:cNvSpPr txBox="1"/>
          <p:nvPr/>
        </p:nvSpPr>
        <p:spPr>
          <a:xfrm>
            <a:off x="3060627" y="2504974"/>
            <a:ext cx="5050646"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INDECIS</a:t>
            </a:r>
            <a:endParaRPr lang="en-US" dirty="0"/>
          </a:p>
        </p:txBody>
      </p:sp>
      <p:sp>
        <p:nvSpPr>
          <p:cNvPr id="52" name="TextBox 49"/>
          <p:cNvSpPr txBox="1"/>
          <p:nvPr/>
        </p:nvSpPr>
        <p:spPr>
          <a:xfrm>
            <a:off x="3060626" y="2749491"/>
            <a:ext cx="5050647"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MEDSCOPE</a:t>
            </a:r>
            <a:endParaRPr lang="en-US" dirty="0"/>
          </a:p>
        </p:txBody>
      </p:sp>
      <p:sp>
        <p:nvSpPr>
          <p:cNvPr id="53" name="TextBox 49"/>
          <p:cNvSpPr txBox="1"/>
          <p:nvPr/>
        </p:nvSpPr>
        <p:spPr>
          <a:xfrm>
            <a:off x="2623432" y="3270233"/>
            <a:ext cx="5641443"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ERA4CS</a:t>
            </a:r>
            <a:endParaRPr lang="en-US" dirty="0"/>
          </a:p>
        </p:txBody>
      </p:sp>
      <p:pic>
        <p:nvPicPr>
          <p:cNvPr id="54" name="Picture 2" descr="Image result for FP7 european commiss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45"/>
          <a:stretch/>
        </p:blipFill>
        <p:spPr bwMode="auto">
          <a:xfrm>
            <a:off x="8264875" y="1002151"/>
            <a:ext cx="604731" cy="54278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49"/>
          <p:cNvSpPr txBox="1"/>
          <p:nvPr/>
        </p:nvSpPr>
        <p:spPr>
          <a:xfrm>
            <a:off x="-123992" y="4011705"/>
            <a:ext cx="8739170"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err="1" smtClean="0"/>
              <a:t>ClimatEurope</a:t>
            </a:r>
            <a:endParaRPr lang="en-US" dirty="0"/>
          </a:p>
        </p:txBody>
      </p:sp>
      <p:pic>
        <p:nvPicPr>
          <p:cNvPr id="5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59799"/>
          <a:stretch/>
        </p:blipFill>
        <p:spPr bwMode="auto">
          <a:xfrm>
            <a:off x="8274655" y="2591025"/>
            <a:ext cx="585170" cy="62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7" descr="Image result for copernicus C3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0807" y="1784957"/>
            <a:ext cx="952866" cy="67427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descr="http://s2sprediction.net/resources/images/banner/banner_wwr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531" y="3715574"/>
            <a:ext cx="543156" cy="20116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1" descr="http://s2sprediction.net/resources/images/banner/banner_wcr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7556" y="3497622"/>
            <a:ext cx="543154" cy="20116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3" descr="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0859" y="4025421"/>
            <a:ext cx="548638" cy="182880"/>
          </a:xfrm>
          <a:prstGeom prst="rect">
            <a:avLst/>
          </a:prstGeom>
          <a:solidFill>
            <a:schemeClr val="bg1"/>
          </a:solidFill>
        </p:spPr>
      </p:pic>
      <p:pic>
        <p:nvPicPr>
          <p:cNvPr id="61" name="Picture 1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918" b="28244"/>
          <a:stretch/>
        </p:blipFill>
        <p:spPr bwMode="auto">
          <a:xfrm>
            <a:off x="7836216" y="4552519"/>
            <a:ext cx="1253218" cy="29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extBox 49"/>
          <p:cNvSpPr txBox="1"/>
          <p:nvPr/>
        </p:nvSpPr>
        <p:spPr>
          <a:xfrm>
            <a:off x="3049144" y="3000368"/>
            <a:ext cx="5050647"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CLIM2POWER</a:t>
            </a:r>
            <a:endParaRPr lang="en-US" dirty="0"/>
          </a:p>
        </p:txBody>
      </p:sp>
      <p:sp>
        <p:nvSpPr>
          <p:cNvPr id="64" name="TextBox 49"/>
          <p:cNvSpPr txBox="1"/>
          <p:nvPr/>
        </p:nvSpPr>
        <p:spPr>
          <a:xfrm>
            <a:off x="2925797" y="5132437"/>
            <a:ext cx="4503703"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CLARA</a:t>
            </a:r>
            <a:endParaRPr lang="en-US" dirty="0"/>
          </a:p>
        </p:txBody>
      </p:sp>
    </p:spTree>
    <p:extLst>
      <p:ext uri="{BB962C8B-B14F-4D97-AF65-F5344CB8AC3E}">
        <p14:creationId xmlns:p14="http://schemas.microsoft.com/office/powerpoint/2010/main" val="2394770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Why</a:t>
            </a:r>
            <a:r>
              <a:rPr lang="fr-FR" dirty="0" smtClean="0"/>
              <a:t>?</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147764"/>
            <a:ext cx="9144000" cy="753898"/>
          </a:xfrm>
        </p:spPr>
        <p:txBody>
          <a:bodyPr/>
          <a:lstStyle/>
          <a:p>
            <a:pPr marL="0" indent="0" algn="just">
              <a:buNone/>
            </a:pPr>
            <a:r>
              <a:rPr lang="en-US" sz="2000" dirty="0" smtClean="0"/>
              <a:t>Using </a:t>
            </a:r>
            <a:r>
              <a:rPr lang="en-US" sz="2000" dirty="0"/>
              <a:t>retrospective climate </a:t>
            </a:r>
            <a:r>
              <a:rPr lang="en-US" sz="2000" dirty="0" smtClean="0"/>
              <a:t>predictions, we find </a:t>
            </a:r>
            <a:r>
              <a:rPr lang="en-US" sz="2000" dirty="0"/>
              <a:t>that high ocean temperatures in the western tropical Pacific Ocean played a central role to establish and maintain those wind anomalies. This is not a single event. </a:t>
            </a:r>
            <a:r>
              <a:rPr lang="en-US" sz="2000" dirty="0" smtClean="0"/>
              <a:t>This work shows </a:t>
            </a:r>
            <a:r>
              <a:rPr lang="en-US" sz="2000" dirty="0"/>
              <a:t>that the wind speed variability in the United States is not only dominated by El Niño but also by the ocean temperatures in this region of the Pacific</a:t>
            </a:r>
            <a:r>
              <a:rPr lang="en-US" sz="2000" dirty="0" smtClean="0"/>
              <a:t>.</a:t>
            </a:r>
            <a:endParaRPr lang="en-US" sz="2000" dirty="0"/>
          </a:p>
        </p:txBody>
      </p:sp>
      <p:pic>
        <p:nvPicPr>
          <p:cNvPr id="3074" name="Picture 2" descr="wind drought in USA in 2015 and temperature anomalies in the pacific ocean"/>
          <p:cNvPicPr>
            <a:picLocks noChangeAspect="1" noChangeArrowheads="1"/>
          </p:cNvPicPr>
          <p:nvPr/>
        </p:nvPicPr>
        <p:blipFill rotWithShape="1">
          <a:blip r:embed="rId3">
            <a:extLst>
              <a:ext uri="{28A0092B-C50C-407E-A947-70E740481C1C}">
                <a14:useLocalDpi xmlns:a14="http://schemas.microsoft.com/office/drawing/2010/main" val="0"/>
              </a:ext>
            </a:extLst>
          </a:blip>
          <a:srcRect t="56368"/>
          <a:stretch/>
        </p:blipFill>
        <p:spPr bwMode="auto">
          <a:xfrm>
            <a:off x="107950" y="2583802"/>
            <a:ext cx="7355729" cy="427419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543800" y="2979718"/>
            <a:ext cx="1600200" cy="1815882"/>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Sea surface temperature anomalies in the Pacific Ocean during the same period. The green box shows the area under study.</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1708445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0" y="365125"/>
            <a:ext cx="9144000" cy="1416049"/>
          </a:xfrm>
        </p:spPr>
        <p:txBody>
          <a:bodyPr/>
          <a:lstStyle/>
          <a:p>
            <a:pPr algn="ctr"/>
            <a:r>
              <a:rPr lang="en-US" dirty="0" smtClean="0"/>
              <a:t>Co-development</a:t>
            </a:r>
            <a:endParaRPr lang="fr-FR" dirty="0"/>
          </a:p>
        </p:txBody>
      </p:sp>
      <p:sp>
        <p:nvSpPr>
          <p:cNvPr id="36" name="Rectangle 30"/>
          <p:cNvSpPr/>
          <p:nvPr/>
        </p:nvSpPr>
        <p:spPr>
          <a:xfrm>
            <a:off x="432160" y="5959040"/>
            <a:ext cx="5931768" cy="307777"/>
          </a:xfrm>
          <a:prstGeom prst="rect">
            <a:avLst/>
          </a:prstGeom>
        </p:spPr>
        <p:txBody>
          <a:bodyPr wrap="square">
            <a:spAutoFit/>
          </a:bodyPr>
          <a:lstStyle/>
          <a:p>
            <a:pPr>
              <a:defRPr/>
            </a:pPr>
            <a:r>
              <a:rPr lang="en-US" altLang="en-US" sz="1400" dirty="0" smtClean="0">
                <a:solidFill>
                  <a:srgbClr val="7F7F7F"/>
                </a:solidFill>
                <a:ea typeface="ＭＳ Ｐゴシック" pitchFamily="34" charset="-128"/>
                <a:cs typeface="ＭＳ Ｐゴシック" charset="0"/>
              </a:rPr>
              <a:t>Power </a:t>
            </a:r>
            <a:r>
              <a:rPr lang="en-US" altLang="en-US" sz="1400" dirty="0">
                <a:solidFill>
                  <a:srgbClr val="7F7F7F"/>
                </a:solidFill>
                <a:ea typeface="ＭＳ Ｐゴシック" pitchFamily="34" charset="-128"/>
                <a:cs typeface="ＭＳ Ｐゴシック" charset="0"/>
              </a:rPr>
              <a:t>curves for three turbines representing IEC classes.</a:t>
            </a:r>
          </a:p>
        </p:txBody>
      </p:sp>
      <p:sp>
        <p:nvSpPr>
          <p:cNvPr id="37"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256514"/>
            <a:ext cx="9144000" cy="753898"/>
          </a:xfrm>
        </p:spPr>
        <p:txBody>
          <a:bodyPr/>
          <a:lstStyle/>
          <a:p>
            <a:pPr algn="just"/>
            <a:r>
              <a:rPr lang="en-US" sz="2000" dirty="0" smtClean="0"/>
              <a:t>E.g.: development of useful and tailored indicators</a:t>
            </a:r>
            <a:endParaRPr lang="fr-FR" dirty="0"/>
          </a:p>
        </p:txBody>
      </p:sp>
      <p:pic>
        <p:nvPicPr>
          <p:cNvPr id="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1747795"/>
            <a:ext cx="9145447" cy="422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824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146831" cy="1416049"/>
          </a:xfrm>
        </p:spPr>
        <p:txBody>
          <a:bodyPr/>
          <a:lstStyle/>
          <a:p>
            <a:pPr algn="ctr"/>
            <a:r>
              <a:rPr lang="en-US" dirty="0"/>
              <a:t>From </a:t>
            </a:r>
            <a:r>
              <a:rPr lang="en-US" dirty="0" smtClean="0"/>
              <a:t>data </a:t>
            </a:r>
            <a:r>
              <a:rPr lang="en-US" dirty="0"/>
              <a:t>to </a:t>
            </a:r>
            <a:r>
              <a:rPr lang="en-US" dirty="0" smtClean="0"/>
              <a:t>service</a:t>
            </a:r>
            <a:endParaRPr lang="fr-FR" dirty="0"/>
          </a:p>
        </p:txBody>
      </p:sp>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5" t="14495" r="340" b="19651"/>
          <a:stretch/>
        </p:blipFill>
        <p:spPr bwMode="auto">
          <a:xfrm>
            <a:off x="0" y="1457325"/>
            <a:ext cx="914683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58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01EBCF5-16A6-4F4F-9256-01D71E5EF356}"/>
              </a:ext>
            </a:extLst>
          </p:cNvPr>
          <p:cNvSpPr>
            <a:spLocks noGrp="1"/>
          </p:cNvSpPr>
          <p:nvPr>
            <p:ph type="title"/>
          </p:nvPr>
        </p:nvSpPr>
        <p:spPr/>
        <p:txBody>
          <a:bodyPr/>
          <a:lstStyle/>
          <a:p>
            <a:r>
              <a:rPr lang="fr-FR" dirty="0" err="1" smtClean="0"/>
              <a:t>Methodology</a:t>
            </a:r>
            <a:r>
              <a:rPr lang="fr-FR" dirty="0" smtClean="0"/>
              <a:t> and </a:t>
            </a:r>
            <a:r>
              <a:rPr lang="fr-FR" dirty="0" err="1" smtClean="0"/>
              <a:t>firts</a:t>
            </a:r>
            <a:r>
              <a:rPr lang="fr-FR" dirty="0" smtClean="0"/>
              <a:t> </a:t>
            </a:r>
            <a:r>
              <a:rPr lang="fr-FR" dirty="0" err="1" smtClean="0"/>
              <a:t>results</a:t>
            </a:r>
            <a:endParaRPr lang="fr-FR" dirty="0"/>
          </a:p>
        </p:txBody>
      </p:sp>
    </p:spTree>
    <p:extLst>
      <p:ext uri="{BB962C8B-B14F-4D97-AF65-F5344CB8AC3E}">
        <p14:creationId xmlns:p14="http://schemas.microsoft.com/office/powerpoint/2010/main" val="162077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Methodology</a:t>
            </a:r>
            <a:endParaRPr lang="fr-FR" dirty="0"/>
          </a:p>
        </p:txBody>
      </p:sp>
      <p:sp>
        <p:nvSpPr>
          <p:cNvPr id="33" name="23 Cheurón"/>
          <p:cNvSpPr/>
          <p:nvPr/>
        </p:nvSpPr>
        <p:spPr>
          <a:xfrm>
            <a:off x="156940" y="2344326"/>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24 CuadroTexto"/>
          <p:cNvSpPr txBox="1"/>
          <p:nvPr/>
        </p:nvSpPr>
        <p:spPr>
          <a:xfrm>
            <a:off x="382348" y="2411227"/>
            <a:ext cx="1467765" cy="646331"/>
          </a:xfrm>
          <a:prstGeom prst="rect">
            <a:avLst/>
          </a:prstGeom>
          <a:noFill/>
        </p:spPr>
        <p:txBody>
          <a:bodyPr wrap="square" rtlCol="0">
            <a:spAutoFit/>
          </a:bodyPr>
          <a:lstStyle/>
          <a:p>
            <a:pPr algn="ctr"/>
            <a:r>
              <a:rPr lang="en-GB" dirty="0" smtClean="0">
                <a:solidFill>
                  <a:schemeClr val="bg1"/>
                </a:solidFill>
              </a:rPr>
              <a:t>Define user needs</a:t>
            </a:r>
            <a:endParaRPr lang="en-GB" dirty="0">
              <a:solidFill>
                <a:schemeClr val="bg1"/>
              </a:solidFill>
            </a:endParaRPr>
          </a:p>
        </p:txBody>
      </p:sp>
      <p:sp>
        <p:nvSpPr>
          <p:cNvPr id="35" name="23 Cheurón"/>
          <p:cNvSpPr/>
          <p:nvPr/>
        </p:nvSpPr>
        <p:spPr>
          <a:xfrm>
            <a:off x="1796558" y="2349568"/>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6" name="26 CuadroTexto"/>
          <p:cNvSpPr txBox="1"/>
          <p:nvPr/>
        </p:nvSpPr>
        <p:spPr>
          <a:xfrm>
            <a:off x="2032988" y="2404983"/>
            <a:ext cx="1584176" cy="646331"/>
          </a:xfrm>
          <a:prstGeom prst="rect">
            <a:avLst/>
          </a:prstGeom>
          <a:noFill/>
        </p:spPr>
        <p:txBody>
          <a:bodyPr wrap="square" rtlCol="0">
            <a:spAutoFit/>
          </a:bodyPr>
          <a:lstStyle/>
          <a:p>
            <a:pPr algn="ctr"/>
            <a:r>
              <a:rPr lang="en-GB" dirty="0" smtClean="0">
                <a:solidFill>
                  <a:schemeClr val="bg1"/>
                </a:solidFill>
              </a:rPr>
              <a:t>Model case studies</a:t>
            </a:r>
            <a:endParaRPr lang="en-GB" dirty="0">
              <a:solidFill>
                <a:schemeClr val="bg1"/>
              </a:solidFill>
            </a:endParaRPr>
          </a:p>
        </p:txBody>
      </p:sp>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78" t="7158" r="37143" b="5655"/>
          <a:stretch/>
        </p:blipFill>
        <p:spPr bwMode="auto">
          <a:xfrm>
            <a:off x="5715985" y="2576403"/>
            <a:ext cx="3382567" cy="416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54 Conector angular"/>
          <p:cNvCxnSpPr>
            <a:endCxn id="39" idx="1"/>
          </p:cNvCxnSpPr>
          <p:nvPr/>
        </p:nvCxnSpPr>
        <p:spPr>
          <a:xfrm rot="5400000" flipH="1" flipV="1">
            <a:off x="2086198" y="1713490"/>
            <a:ext cx="613966" cy="597881"/>
          </a:xfrm>
          <a:prstGeom prst="bentConnector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39" name="23 Cheurón"/>
          <p:cNvSpPr/>
          <p:nvPr/>
        </p:nvSpPr>
        <p:spPr>
          <a:xfrm>
            <a:off x="2335506" y="1348831"/>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0" name="42 CuadroTexto"/>
          <p:cNvSpPr txBox="1"/>
          <p:nvPr/>
        </p:nvSpPr>
        <p:spPr>
          <a:xfrm>
            <a:off x="2463076" y="1382281"/>
            <a:ext cx="1584176" cy="646331"/>
          </a:xfrm>
          <a:prstGeom prst="rect">
            <a:avLst/>
          </a:prstGeom>
          <a:noFill/>
        </p:spPr>
        <p:txBody>
          <a:bodyPr wrap="square" rtlCol="0">
            <a:spAutoFit/>
          </a:bodyPr>
          <a:lstStyle/>
          <a:p>
            <a:pPr algn="ctr"/>
            <a:r>
              <a:rPr lang="en-GB" dirty="0" smtClean="0">
                <a:solidFill>
                  <a:schemeClr val="bg1"/>
                </a:solidFill>
              </a:rPr>
              <a:t>Economic analysis</a:t>
            </a:r>
            <a:endParaRPr lang="en-GB" dirty="0">
              <a:solidFill>
                <a:schemeClr val="bg1"/>
              </a:solidFill>
            </a:endParaRPr>
          </a:p>
        </p:txBody>
      </p:sp>
      <p:cxnSp>
        <p:nvCxnSpPr>
          <p:cNvPr id="41" name="72 Conector angular"/>
          <p:cNvCxnSpPr>
            <a:stCxn id="46" idx="1"/>
            <a:endCxn id="48" idx="2"/>
          </p:cNvCxnSpPr>
          <p:nvPr/>
        </p:nvCxnSpPr>
        <p:spPr>
          <a:xfrm rot="10800000" flipH="1">
            <a:off x="3245139" y="3180348"/>
            <a:ext cx="1163448" cy="807238"/>
          </a:xfrm>
          <a:prstGeom prst="bentConnector4">
            <a:avLst>
              <a:gd name="adj1" fmla="val 82986"/>
              <a:gd name="adj2" fmla="val 593"/>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42" name="23 Cheurón"/>
          <p:cNvSpPr/>
          <p:nvPr/>
        </p:nvSpPr>
        <p:spPr>
          <a:xfrm>
            <a:off x="1116230" y="3195100"/>
            <a:ext cx="20246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3" name="32 CuadroTexto"/>
          <p:cNvSpPr txBox="1"/>
          <p:nvPr/>
        </p:nvSpPr>
        <p:spPr>
          <a:xfrm>
            <a:off x="1242765" y="3228550"/>
            <a:ext cx="1929813" cy="646331"/>
          </a:xfrm>
          <a:prstGeom prst="rect">
            <a:avLst/>
          </a:prstGeom>
          <a:noFill/>
        </p:spPr>
        <p:txBody>
          <a:bodyPr wrap="square" rtlCol="0">
            <a:spAutoFit/>
          </a:bodyPr>
          <a:lstStyle/>
          <a:p>
            <a:pPr algn="ctr"/>
            <a:r>
              <a:rPr lang="en-GB" dirty="0" smtClean="0">
                <a:solidFill>
                  <a:schemeClr val="bg1"/>
                </a:solidFill>
              </a:rPr>
              <a:t>Data  integration and  processing</a:t>
            </a:r>
            <a:endParaRPr lang="en-GB" dirty="0">
              <a:solidFill>
                <a:schemeClr val="bg1"/>
              </a:solidFill>
            </a:endParaRPr>
          </a:p>
        </p:txBody>
      </p:sp>
      <p:sp>
        <p:nvSpPr>
          <p:cNvPr id="44" name="23 Cheurón"/>
          <p:cNvSpPr/>
          <p:nvPr/>
        </p:nvSpPr>
        <p:spPr>
          <a:xfrm>
            <a:off x="1116230" y="4047302"/>
            <a:ext cx="20246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5" name="34 CuadroTexto"/>
          <p:cNvSpPr txBox="1"/>
          <p:nvPr/>
        </p:nvSpPr>
        <p:spPr>
          <a:xfrm>
            <a:off x="1189478" y="4080752"/>
            <a:ext cx="1929813" cy="646331"/>
          </a:xfrm>
          <a:prstGeom prst="rect">
            <a:avLst/>
          </a:prstGeom>
          <a:noFill/>
        </p:spPr>
        <p:txBody>
          <a:bodyPr wrap="square" rtlCol="0">
            <a:spAutoFit/>
          </a:bodyPr>
          <a:lstStyle/>
          <a:p>
            <a:pPr algn="ctr"/>
            <a:r>
              <a:rPr lang="en-GB" dirty="0" smtClean="0">
                <a:solidFill>
                  <a:schemeClr val="bg1"/>
                </a:solidFill>
              </a:rPr>
              <a:t>DST </a:t>
            </a:r>
          </a:p>
          <a:p>
            <a:pPr algn="ctr"/>
            <a:r>
              <a:rPr lang="en-GB" dirty="0" smtClean="0">
                <a:solidFill>
                  <a:schemeClr val="bg1"/>
                </a:solidFill>
              </a:rPr>
              <a:t>Development</a:t>
            </a:r>
          </a:p>
        </p:txBody>
      </p:sp>
      <p:sp>
        <p:nvSpPr>
          <p:cNvPr id="46" name="76 Cerrar llave"/>
          <p:cNvSpPr/>
          <p:nvPr/>
        </p:nvSpPr>
        <p:spPr>
          <a:xfrm>
            <a:off x="3142919" y="3214638"/>
            <a:ext cx="102220" cy="1545896"/>
          </a:xfrm>
          <a:prstGeom prst="rightBrace">
            <a:avLst/>
          </a:prstGeom>
          <a:ln w="317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7" name="23 Cheurón"/>
          <p:cNvSpPr/>
          <p:nvPr/>
        </p:nvSpPr>
        <p:spPr>
          <a:xfrm>
            <a:off x="3449297" y="2349568"/>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8" name="36 CuadroTexto"/>
          <p:cNvSpPr txBox="1"/>
          <p:nvPr/>
        </p:nvSpPr>
        <p:spPr>
          <a:xfrm>
            <a:off x="3616499" y="2257018"/>
            <a:ext cx="1584176" cy="923330"/>
          </a:xfrm>
          <a:prstGeom prst="rect">
            <a:avLst/>
          </a:prstGeom>
          <a:noFill/>
        </p:spPr>
        <p:txBody>
          <a:bodyPr wrap="square" rtlCol="0">
            <a:spAutoFit/>
          </a:bodyPr>
          <a:lstStyle/>
          <a:p>
            <a:pPr algn="ctr"/>
            <a:r>
              <a:rPr lang="en-GB" dirty="0" smtClean="0">
                <a:solidFill>
                  <a:schemeClr val="bg1"/>
                </a:solidFill>
              </a:rPr>
              <a:t>Operational real-time forecast</a:t>
            </a:r>
            <a:endParaRPr lang="en-GB" dirty="0">
              <a:solidFill>
                <a:schemeClr val="bg1"/>
              </a:solidFill>
            </a:endParaRPr>
          </a:p>
        </p:txBody>
      </p:sp>
      <p:sp>
        <p:nvSpPr>
          <p:cNvPr id="49" name="23 Cheurón"/>
          <p:cNvSpPr/>
          <p:nvPr/>
        </p:nvSpPr>
        <p:spPr>
          <a:xfrm>
            <a:off x="5103926" y="2341495"/>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0" name="30 CuadroTexto"/>
          <p:cNvSpPr txBox="1"/>
          <p:nvPr/>
        </p:nvSpPr>
        <p:spPr>
          <a:xfrm>
            <a:off x="5200675" y="2369955"/>
            <a:ext cx="1584176" cy="646331"/>
          </a:xfrm>
          <a:prstGeom prst="rect">
            <a:avLst/>
          </a:prstGeom>
          <a:noFill/>
        </p:spPr>
        <p:txBody>
          <a:bodyPr wrap="square" rtlCol="0">
            <a:spAutoFit/>
          </a:bodyPr>
          <a:lstStyle/>
          <a:p>
            <a:pPr algn="ctr"/>
            <a:r>
              <a:rPr lang="en-GB" dirty="0" smtClean="0">
                <a:solidFill>
                  <a:schemeClr val="bg1"/>
                </a:solidFill>
              </a:rPr>
              <a:t>Improve model skill</a:t>
            </a:r>
            <a:endParaRPr lang="en-GB" dirty="0">
              <a:solidFill>
                <a:schemeClr val="bg1"/>
              </a:solidFill>
            </a:endParaRPr>
          </a:p>
        </p:txBody>
      </p:sp>
      <p:sp>
        <p:nvSpPr>
          <p:cNvPr id="51" name="23 Cheurón"/>
          <p:cNvSpPr/>
          <p:nvPr/>
        </p:nvSpPr>
        <p:spPr>
          <a:xfrm>
            <a:off x="3998344" y="1350801"/>
            <a:ext cx="3024162"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2" name="40 CuadroTexto"/>
          <p:cNvSpPr txBox="1"/>
          <p:nvPr/>
        </p:nvSpPr>
        <p:spPr>
          <a:xfrm>
            <a:off x="3683912" y="1384251"/>
            <a:ext cx="3802021" cy="646331"/>
          </a:xfrm>
          <a:prstGeom prst="rect">
            <a:avLst/>
          </a:prstGeom>
          <a:noFill/>
        </p:spPr>
        <p:txBody>
          <a:bodyPr wrap="square" rtlCol="0">
            <a:spAutoFit/>
          </a:bodyPr>
          <a:lstStyle/>
          <a:p>
            <a:pPr algn="ctr"/>
            <a:r>
              <a:rPr lang="en-GB" dirty="0" smtClean="0">
                <a:solidFill>
                  <a:schemeClr val="bg1"/>
                </a:solidFill>
              </a:rPr>
              <a:t>Assessment operational </a:t>
            </a:r>
          </a:p>
          <a:p>
            <a:pPr algn="ctr"/>
            <a:r>
              <a:rPr lang="en-GB" dirty="0" smtClean="0">
                <a:solidFill>
                  <a:schemeClr val="bg1"/>
                </a:solidFill>
              </a:rPr>
              <a:t>real-time forecast</a:t>
            </a:r>
            <a:endParaRPr lang="en-GB" dirty="0">
              <a:solidFill>
                <a:schemeClr val="bg1"/>
              </a:solidFill>
            </a:endParaRPr>
          </a:p>
        </p:txBody>
      </p:sp>
      <p:sp>
        <p:nvSpPr>
          <p:cNvPr id="53" name="23 Cheurón"/>
          <p:cNvSpPr/>
          <p:nvPr/>
        </p:nvSpPr>
        <p:spPr>
          <a:xfrm>
            <a:off x="6784851" y="2328643"/>
            <a:ext cx="21867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4" name="38 CuadroTexto"/>
          <p:cNvSpPr txBox="1"/>
          <p:nvPr/>
        </p:nvSpPr>
        <p:spPr>
          <a:xfrm>
            <a:off x="7073631" y="2209683"/>
            <a:ext cx="1785798" cy="923330"/>
          </a:xfrm>
          <a:prstGeom prst="rect">
            <a:avLst/>
          </a:prstGeom>
          <a:noFill/>
        </p:spPr>
        <p:txBody>
          <a:bodyPr wrap="square" rtlCol="0">
            <a:spAutoFit/>
          </a:bodyPr>
          <a:lstStyle/>
          <a:p>
            <a:pPr algn="ctr"/>
            <a:r>
              <a:rPr lang="en-GB" dirty="0" smtClean="0">
                <a:solidFill>
                  <a:schemeClr val="bg1"/>
                </a:solidFill>
              </a:rPr>
              <a:t>Improved operational real-time forecast</a:t>
            </a:r>
            <a:endParaRPr lang="en-GB" dirty="0">
              <a:solidFill>
                <a:schemeClr val="bg1"/>
              </a:solidFill>
            </a:endParaRPr>
          </a:p>
        </p:txBody>
      </p:sp>
      <p:cxnSp>
        <p:nvCxnSpPr>
          <p:cNvPr id="55" name="54 Conector angular"/>
          <p:cNvCxnSpPr>
            <a:endCxn id="54" idx="0"/>
          </p:cNvCxnSpPr>
          <p:nvPr/>
        </p:nvCxnSpPr>
        <p:spPr>
          <a:xfrm>
            <a:off x="7022506" y="1707418"/>
            <a:ext cx="944024" cy="502265"/>
          </a:xfrm>
          <a:prstGeom prst="bentConnector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33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9" grpId="0" animBg="1"/>
      <p:bldP spid="40" grpId="0"/>
      <p:bldP spid="42" grpId="0" animBg="1"/>
      <p:bldP spid="43" grpId="0"/>
      <p:bldP spid="44" grpId="0" animBg="1"/>
      <p:bldP spid="45" grpId="0"/>
      <p:bldP spid="46" grpId="0" animBg="1"/>
      <p:bldP spid="47" grpId="0" animBg="1"/>
      <p:bldP spid="48" grpId="0"/>
      <p:bldP spid="49" grpId="0" animBg="1"/>
      <p:bldP spid="50" grpId="0"/>
      <p:bldP spid="51" grpId="0" animBg="1"/>
      <p:bldP spid="52" grpId="0"/>
      <p:bldP spid="53" grpId="0" animBg="1"/>
      <p:bldP spid="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pixers.pics/pixers/700/FO/57/35/32/85/700_FO57353285_fd2d11cea565694db679ef32cb199d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3350"/>
            <a:ext cx="9144000" cy="312202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Climate</a:t>
            </a:r>
            <a:r>
              <a:rPr lang="fr-FR" dirty="0" smtClean="0"/>
              <a:t> services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2105513"/>
            <a:ext cx="2652665" cy="1271429"/>
          </a:xfrm>
        </p:spPr>
        <p:txBody>
          <a:bodyPr/>
          <a:lstStyle/>
          <a:p>
            <a:pPr algn="just"/>
            <a:r>
              <a:rPr lang="en-GB" sz="2000" dirty="0" smtClean="0"/>
              <a:t>User: How much energy will I produce next month? </a:t>
            </a:r>
            <a:endParaRPr lang="en-GB" sz="2000" dirty="0"/>
          </a:p>
        </p:txBody>
      </p:sp>
      <p:sp>
        <p:nvSpPr>
          <p:cNvPr id="14" name="Espace réservé du texte 2">
            <a:extLst>
              <a:ext uri="{FF2B5EF4-FFF2-40B4-BE49-F238E27FC236}">
                <a16:creationId xmlns:a16="http://schemas.microsoft.com/office/drawing/2014/main" xmlns="" id="{DE005E42-9F5E-4C53-8F0C-28B769DB37FF}"/>
              </a:ext>
            </a:extLst>
          </p:cNvPr>
          <p:cNvSpPr txBox="1">
            <a:spLocks/>
          </p:cNvSpPr>
          <p:nvPr/>
        </p:nvSpPr>
        <p:spPr>
          <a:xfrm>
            <a:off x="6391747" y="1990203"/>
            <a:ext cx="2727539" cy="1778608"/>
          </a:xfrm>
          <a:prstGeom prst="rect">
            <a:avLst/>
          </a:prstGeom>
        </p:spPr>
        <p:txBody>
          <a:bodyPr/>
          <a:lstStyle>
            <a:lvl1pPr marL="457200" indent="-457200" algn="l" defTabSz="914400" rtl="0" eaLnBrk="1" latinLnBrk="0" hangingPunct="1">
              <a:lnSpc>
                <a:spcPct val="90000"/>
              </a:lnSpc>
              <a:spcBef>
                <a:spcPts val="1000"/>
              </a:spcBef>
              <a:buClr>
                <a:srgbClr val="F9C327"/>
              </a:buClr>
              <a:buFont typeface="Wingdings 3" panose="05040102010807070707" pitchFamily="18" charset="2"/>
              <a:buChar char="u"/>
              <a:defRPr sz="3200" kern="1200">
                <a:solidFill>
                  <a:srgbClr val="0E487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000" dirty="0" smtClean="0"/>
              <a:t>Scientist: Skill assessment, bias adjustment, probabilistic information, etc.</a:t>
            </a:r>
            <a:endParaRPr lang="en-GB" sz="2000" dirty="0"/>
          </a:p>
        </p:txBody>
      </p:sp>
    </p:spTree>
    <p:extLst>
      <p:ext uri="{BB962C8B-B14F-4D97-AF65-F5344CB8AC3E}">
        <p14:creationId xmlns:p14="http://schemas.microsoft.com/office/powerpoint/2010/main" val="3502935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Climate</a:t>
            </a:r>
            <a:r>
              <a:rPr lang="fr-FR" dirty="0" smtClean="0"/>
              <a:t> </a:t>
            </a:r>
            <a:r>
              <a:rPr lang="fr-FR" dirty="0" err="1" smtClean="0"/>
              <a:t>predictions</a:t>
            </a:r>
            <a:endParaRPr lang="fr-FR" dirty="0"/>
          </a:p>
        </p:txBody>
      </p:sp>
      <p:sp>
        <p:nvSpPr>
          <p:cNvPr id="4" name="CustomShape 4"/>
          <p:cNvSpPr/>
          <p:nvPr/>
        </p:nvSpPr>
        <p:spPr>
          <a:xfrm>
            <a:off x="140400" y="2968328"/>
            <a:ext cx="8838720" cy="141120"/>
          </a:xfrm>
          <a:prstGeom prst="rightArrow">
            <a:avLst>
              <a:gd name="adj1" fmla="val 50000"/>
              <a:gd name="adj2" fmla="val 50000"/>
            </a:avLst>
          </a:prstGeom>
          <a:solidFill>
            <a:srgbClr val="0D0D0D"/>
          </a:solidFill>
          <a:ln w="25560">
            <a:solidFill>
              <a:srgbClr val="0D0D0D"/>
            </a:solidFill>
            <a:round/>
          </a:ln>
        </p:spPr>
        <p:style>
          <a:lnRef idx="0">
            <a:scrgbClr r="0" g="0" b="0"/>
          </a:lnRef>
          <a:fillRef idx="0">
            <a:scrgbClr r="0" g="0" b="0"/>
          </a:fillRef>
          <a:effectRef idx="0">
            <a:scrgbClr r="0" g="0" b="0"/>
          </a:effectRef>
          <a:fontRef idx="minor"/>
        </p:style>
      </p:sp>
      <p:sp>
        <p:nvSpPr>
          <p:cNvPr id="5" name="CustomShape 5"/>
          <p:cNvSpPr/>
          <p:nvPr/>
        </p:nvSpPr>
        <p:spPr>
          <a:xfrm>
            <a:off x="217800" y="1857008"/>
            <a:ext cx="11044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Weather forecasts</a:t>
            </a:r>
            <a:endParaRPr lang="es-ES" sz="1500" b="0" strike="noStrike" spc="-1">
              <a:solidFill>
                <a:srgbClr val="000000"/>
              </a:solidFill>
              <a:uFill>
                <a:solidFill>
                  <a:srgbClr val="FFFFFF"/>
                </a:solidFill>
              </a:uFill>
              <a:latin typeface="Arial"/>
            </a:endParaRPr>
          </a:p>
        </p:txBody>
      </p:sp>
      <p:sp>
        <p:nvSpPr>
          <p:cNvPr id="6" name="CustomShape 6"/>
          <p:cNvSpPr/>
          <p:nvPr/>
        </p:nvSpPr>
        <p:spPr>
          <a:xfrm>
            <a:off x="3133080" y="1790048"/>
            <a:ext cx="224748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Climate predictions</a:t>
            </a:r>
            <a:endParaRPr lang="es-ES" sz="1500" b="0" strike="noStrike" spc="-1">
              <a:solidFill>
                <a:srgbClr val="000000"/>
              </a:solidFill>
              <a:uFill>
                <a:solidFill>
                  <a:srgbClr val="FFFFFF"/>
                </a:solidFill>
              </a:uFill>
              <a:latin typeface="Arial"/>
            </a:endParaRPr>
          </a:p>
        </p:txBody>
      </p:sp>
      <p:sp>
        <p:nvSpPr>
          <p:cNvPr id="7" name="CustomShape 7"/>
          <p:cNvSpPr/>
          <p:nvPr/>
        </p:nvSpPr>
        <p:spPr>
          <a:xfrm>
            <a:off x="1740600" y="205968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Sub-seasonal</a:t>
            </a:r>
            <a:endParaRPr lang="es-ES" sz="1500" b="0" strike="noStrike" spc="-1">
              <a:solidFill>
                <a:srgbClr val="000000"/>
              </a:solidFill>
              <a:uFill>
                <a:solidFill>
                  <a:srgbClr val="FFFFFF"/>
                </a:solidFill>
              </a:uFill>
              <a:latin typeface="Arial"/>
            </a:endParaRPr>
          </a:p>
        </p:txBody>
      </p:sp>
      <p:sp>
        <p:nvSpPr>
          <p:cNvPr id="8" name="CustomShape 8"/>
          <p:cNvSpPr/>
          <p:nvPr/>
        </p:nvSpPr>
        <p:spPr>
          <a:xfrm>
            <a:off x="3417120" y="206976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Seasonal</a:t>
            </a:r>
            <a:endParaRPr lang="es-ES" sz="1500" b="0" strike="noStrike" spc="-1">
              <a:solidFill>
                <a:srgbClr val="000000"/>
              </a:solidFill>
              <a:uFill>
                <a:solidFill>
                  <a:srgbClr val="FFFFFF"/>
                </a:solidFill>
              </a:uFill>
              <a:latin typeface="Arial"/>
            </a:endParaRPr>
          </a:p>
        </p:txBody>
      </p:sp>
      <p:sp>
        <p:nvSpPr>
          <p:cNvPr id="9" name="CustomShape 9"/>
          <p:cNvSpPr/>
          <p:nvPr/>
        </p:nvSpPr>
        <p:spPr>
          <a:xfrm>
            <a:off x="5321880" y="205968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Decadal</a:t>
            </a:r>
            <a:endParaRPr lang="es-ES" sz="1500" b="0" strike="noStrike" spc="-1">
              <a:solidFill>
                <a:srgbClr val="000000"/>
              </a:solidFill>
              <a:uFill>
                <a:solidFill>
                  <a:srgbClr val="FFFFFF"/>
                </a:solidFill>
              </a:uFill>
              <a:latin typeface="Arial"/>
            </a:endParaRPr>
          </a:p>
        </p:txBody>
      </p:sp>
      <p:sp>
        <p:nvSpPr>
          <p:cNvPr id="10" name="CustomShape 10"/>
          <p:cNvSpPr/>
          <p:nvPr/>
        </p:nvSpPr>
        <p:spPr>
          <a:xfrm>
            <a:off x="7146360" y="1785728"/>
            <a:ext cx="186660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Climate-change projections</a:t>
            </a:r>
            <a:endParaRPr lang="es-ES" sz="1500" b="0" strike="noStrike" spc="-1">
              <a:solidFill>
                <a:srgbClr val="000000"/>
              </a:solidFill>
              <a:uFill>
                <a:solidFill>
                  <a:srgbClr val="FFFFFF"/>
                </a:solidFill>
              </a:uFill>
              <a:latin typeface="Arial"/>
            </a:endParaRPr>
          </a:p>
        </p:txBody>
      </p:sp>
      <p:sp>
        <p:nvSpPr>
          <p:cNvPr id="11" name="CustomShape 11"/>
          <p:cNvSpPr/>
          <p:nvPr/>
        </p:nvSpPr>
        <p:spPr>
          <a:xfrm>
            <a:off x="140400" y="3312128"/>
            <a:ext cx="8838720" cy="727920"/>
          </a:xfrm>
          <a:prstGeom prst="rect">
            <a:avLst/>
          </a:prstGeom>
          <a:gradFill>
            <a:gsLst>
              <a:gs pos="0">
                <a:srgbClr val="000000"/>
              </a:gs>
              <a:gs pos="47900">
                <a:srgbClr val="808080"/>
              </a:gs>
              <a:gs pos="100000">
                <a:srgbClr val="FFFFFF"/>
              </a:gs>
            </a:gsLst>
            <a:lin ang="0"/>
          </a:gradFill>
          <a:ln w="25560">
            <a:solidFill>
              <a:srgbClr val="FFFFFF"/>
            </a:solidFill>
            <a:round/>
          </a:ln>
        </p:spPr>
        <p:style>
          <a:lnRef idx="0">
            <a:scrgbClr r="0" g="0" b="0"/>
          </a:lnRef>
          <a:fillRef idx="0">
            <a:scrgbClr r="0" g="0" b="0"/>
          </a:fillRef>
          <a:effectRef idx="0">
            <a:scrgbClr r="0" g="0" b="0"/>
          </a:effectRef>
          <a:fontRef idx="minor"/>
        </p:style>
      </p:sp>
      <p:sp>
        <p:nvSpPr>
          <p:cNvPr id="12" name="CustomShape 12"/>
          <p:cNvSpPr/>
          <p:nvPr/>
        </p:nvSpPr>
        <p:spPr>
          <a:xfrm>
            <a:off x="336960" y="3414368"/>
            <a:ext cx="18522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1400" b="1" strike="noStrike" spc="-1">
                <a:solidFill>
                  <a:srgbClr val="FFFFFF"/>
                </a:solidFill>
                <a:uFill>
                  <a:solidFill>
                    <a:srgbClr val="FFFFFF"/>
                  </a:solidFill>
                </a:uFill>
                <a:latin typeface="Arial"/>
                <a:ea typeface="ＭＳ Ｐゴシック"/>
              </a:rPr>
              <a:t>Initial-value</a:t>
            </a:r>
            <a:endParaRPr lang="es-ES" sz="1400" b="0" strike="noStrike" spc="-1">
              <a:solidFill>
                <a:srgbClr val="000000"/>
              </a:solidFill>
              <a:uFill>
                <a:solidFill>
                  <a:srgbClr val="FFFFFF"/>
                </a:solidFill>
              </a:uFill>
              <a:latin typeface="Arial"/>
            </a:endParaRPr>
          </a:p>
          <a:p>
            <a:pPr>
              <a:lnSpc>
                <a:spcPct val="100000"/>
              </a:lnSpc>
            </a:pPr>
            <a:r>
              <a:rPr lang="es-ES" sz="1400" b="1" strike="noStrike" spc="-1">
                <a:solidFill>
                  <a:srgbClr val="FFFFFF"/>
                </a:solidFill>
                <a:uFill>
                  <a:solidFill>
                    <a:srgbClr val="FFFFFF"/>
                  </a:solidFill>
                </a:uFill>
                <a:latin typeface="Arial"/>
                <a:ea typeface="ＭＳ Ｐゴシック"/>
              </a:rPr>
              <a:t> driven</a:t>
            </a:r>
            <a:endParaRPr lang="es-ES" sz="1400" b="0" strike="noStrike" spc="-1">
              <a:solidFill>
                <a:srgbClr val="000000"/>
              </a:solidFill>
              <a:uFill>
                <a:solidFill>
                  <a:srgbClr val="FFFFFF"/>
                </a:solidFill>
              </a:uFill>
              <a:latin typeface="Arial"/>
            </a:endParaRPr>
          </a:p>
        </p:txBody>
      </p:sp>
      <p:sp>
        <p:nvSpPr>
          <p:cNvPr id="13" name="CustomShape 13"/>
          <p:cNvSpPr/>
          <p:nvPr/>
        </p:nvSpPr>
        <p:spPr>
          <a:xfrm>
            <a:off x="174240" y="4114439"/>
            <a:ext cx="8838720" cy="702720"/>
          </a:xfrm>
          <a:prstGeom prst="rect">
            <a:avLst/>
          </a:prstGeom>
          <a:gradFill>
            <a:gsLst>
              <a:gs pos="0">
                <a:srgbClr val="000000"/>
              </a:gs>
              <a:gs pos="47900">
                <a:srgbClr val="808080"/>
              </a:gs>
              <a:gs pos="100000">
                <a:srgbClr val="FFFFFF"/>
              </a:gs>
            </a:gsLst>
            <a:lin ang="10800000"/>
          </a:gradFill>
          <a:ln w="25560">
            <a:solidFill>
              <a:srgbClr val="FFFFFF"/>
            </a:solidFill>
            <a:round/>
          </a:ln>
        </p:spPr>
        <p:style>
          <a:lnRef idx="0">
            <a:scrgbClr r="0" g="0" b="0"/>
          </a:lnRef>
          <a:fillRef idx="0">
            <a:scrgbClr r="0" g="0" b="0"/>
          </a:fillRef>
          <a:effectRef idx="0">
            <a:scrgbClr r="0" g="0" b="0"/>
          </a:effectRef>
          <a:fontRef idx="minor"/>
        </p:style>
      </p:sp>
      <p:sp>
        <p:nvSpPr>
          <p:cNvPr id="14" name="CustomShape 14"/>
          <p:cNvSpPr/>
          <p:nvPr/>
        </p:nvSpPr>
        <p:spPr>
          <a:xfrm>
            <a:off x="6442560" y="4189088"/>
            <a:ext cx="24760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s-ES" sz="1400" b="1" strike="noStrike" spc="-1">
                <a:solidFill>
                  <a:srgbClr val="FFFFFF"/>
                </a:solidFill>
                <a:uFill>
                  <a:solidFill>
                    <a:srgbClr val="FFFFFF"/>
                  </a:solidFill>
                </a:uFill>
                <a:latin typeface="Arial"/>
                <a:ea typeface="ＭＳ Ｐゴシック"/>
              </a:rPr>
              <a:t>Boundary-condition</a:t>
            </a:r>
            <a:endParaRPr lang="es-ES" sz="1400" b="0" strike="noStrike" spc="-1">
              <a:solidFill>
                <a:srgbClr val="000000"/>
              </a:solidFill>
              <a:uFill>
                <a:solidFill>
                  <a:srgbClr val="FFFFFF"/>
                </a:solidFill>
              </a:uFill>
              <a:latin typeface="Arial"/>
            </a:endParaRPr>
          </a:p>
          <a:p>
            <a:pPr algn="r">
              <a:lnSpc>
                <a:spcPct val="100000"/>
              </a:lnSpc>
            </a:pPr>
            <a:r>
              <a:rPr lang="es-ES" sz="1400" b="1" strike="noStrike" spc="-1">
                <a:solidFill>
                  <a:srgbClr val="FFFFFF"/>
                </a:solidFill>
                <a:uFill>
                  <a:solidFill>
                    <a:srgbClr val="FFFFFF"/>
                  </a:solidFill>
                </a:uFill>
                <a:latin typeface="Arial"/>
                <a:ea typeface="ＭＳ Ｐゴシック"/>
              </a:rPr>
              <a:t> driven</a:t>
            </a:r>
            <a:endParaRPr lang="es-ES" sz="1400" b="0" strike="noStrike" spc="-1">
              <a:solidFill>
                <a:srgbClr val="000000"/>
              </a:solidFill>
              <a:uFill>
                <a:solidFill>
                  <a:srgbClr val="FFFFFF"/>
                </a:solidFill>
              </a:uFill>
              <a:latin typeface="Arial"/>
            </a:endParaRPr>
          </a:p>
        </p:txBody>
      </p:sp>
      <p:sp>
        <p:nvSpPr>
          <p:cNvPr id="15" name="CustomShape 15"/>
          <p:cNvSpPr/>
          <p:nvPr/>
        </p:nvSpPr>
        <p:spPr>
          <a:xfrm>
            <a:off x="8311320" y="3046448"/>
            <a:ext cx="594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400" b="1" strike="noStrike" spc="-1">
                <a:solidFill>
                  <a:srgbClr val="000000"/>
                </a:solidFill>
                <a:uFill>
                  <a:solidFill>
                    <a:srgbClr val="FFFFFF"/>
                  </a:solidFill>
                </a:uFill>
                <a:latin typeface="Arial"/>
                <a:ea typeface="ＭＳ Ｐゴシック"/>
              </a:rPr>
              <a:t>Time</a:t>
            </a:r>
            <a:endParaRPr lang="es-ES" sz="1400" b="0" strike="noStrike" spc="-1">
              <a:solidFill>
                <a:srgbClr val="000000"/>
              </a:solidFill>
              <a:uFill>
                <a:solidFill>
                  <a:srgbClr val="FFFFFF"/>
                </a:solidFill>
              </a:uFill>
              <a:latin typeface="Arial"/>
            </a:endParaRPr>
          </a:p>
        </p:txBody>
      </p:sp>
      <p:sp>
        <p:nvSpPr>
          <p:cNvPr id="16" name="CustomShape 16"/>
          <p:cNvSpPr/>
          <p:nvPr/>
        </p:nvSpPr>
        <p:spPr>
          <a:xfrm>
            <a:off x="140400" y="1785728"/>
            <a:ext cx="1259280" cy="103536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7" name="CustomShape 17"/>
          <p:cNvSpPr/>
          <p:nvPr/>
        </p:nvSpPr>
        <p:spPr>
          <a:xfrm>
            <a:off x="1588320" y="1790048"/>
            <a:ext cx="5409720" cy="103104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8" name="CustomShape 18"/>
          <p:cNvSpPr/>
          <p:nvPr/>
        </p:nvSpPr>
        <p:spPr>
          <a:xfrm>
            <a:off x="7189920" y="1785728"/>
            <a:ext cx="1800000" cy="103536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9" name="CustomShape 19"/>
          <p:cNvSpPr/>
          <p:nvPr/>
        </p:nvSpPr>
        <p:spPr>
          <a:xfrm>
            <a:off x="217800" y="2469368"/>
            <a:ext cx="11044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1-15 days</a:t>
            </a:r>
            <a:endParaRPr lang="es-ES" sz="1400" b="0" strike="noStrike" spc="-1">
              <a:solidFill>
                <a:srgbClr val="000000"/>
              </a:solidFill>
              <a:uFill>
                <a:solidFill>
                  <a:srgbClr val="FFFFFF"/>
                </a:solidFill>
              </a:uFill>
              <a:latin typeface="Arial"/>
            </a:endParaRPr>
          </a:p>
        </p:txBody>
      </p:sp>
      <p:sp>
        <p:nvSpPr>
          <p:cNvPr id="20" name="CustomShape 20"/>
          <p:cNvSpPr/>
          <p:nvPr/>
        </p:nvSpPr>
        <p:spPr>
          <a:xfrm>
            <a:off x="1816920" y="247368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10-32 days</a:t>
            </a:r>
            <a:endParaRPr lang="es-ES" sz="1400" b="0" strike="noStrike" spc="-1">
              <a:solidFill>
                <a:srgbClr val="000000"/>
              </a:solidFill>
              <a:uFill>
                <a:solidFill>
                  <a:srgbClr val="FFFFFF"/>
                </a:solidFill>
              </a:uFill>
              <a:latin typeface="Arial"/>
            </a:endParaRPr>
          </a:p>
        </p:txBody>
      </p:sp>
      <p:sp>
        <p:nvSpPr>
          <p:cNvPr id="21" name="CustomShape 21"/>
          <p:cNvSpPr/>
          <p:nvPr/>
        </p:nvSpPr>
        <p:spPr>
          <a:xfrm>
            <a:off x="3493080" y="247368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1-15  months</a:t>
            </a:r>
            <a:endParaRPr lang="es-ES" sz="1400" b="0" strike="noStrike" spc="-1">
              <a:solidFill>
                <a:srgbClr val="000000"/>
              </a:solidFill>
              <a:uFill>
                <a:solidFill>
                  <a:srgbClr val="FFFFFF"/>
                </a:solidFill>
              </a:uFill>
              <a:latin typeface="Arial"/>
            </a:endParaRPr>
          </a:p>
        </p:txBody>
      </p:sp>
      <p:sp>
        <p:nvSpPr>
          <p:cNvPr id="22" name="CustomShape 22"/>
          <p:cNvSpPr/>
          <p:nvPr/>
        </p:nvSpPr>
        <p:spPr>
          <a:xfrm>
            <a:off x="5398200" y="247116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dirty="0" smtClean="0">
                <a:solidFill>
                  <a:srgbClr val="000000"/>
                </a:solidFill>
                <a:uFill>
                  <a:solidFill>
                    <a:srgbClr val="FFFFFF"/>
                  </a:solidFill>
                </a:uFill>
                <a:latin typeface="Arial"/>
                <a:ea typeface="ＭＳ Ｐゴシック"/>
              </a:rPr>
              <a:t>1-30 </a:t>
            </a:r>
            <a:r>
              <a:rPr lang="es-ES" sz="1400" b="0" strike="noStrike" spc="-1" dirty="0" err="1">
                <a:solidFill>
                  <a:srgbClr val="000000"/>
                </a:solidFill>
                <a:uFill>
                  <a:solidFill>
                    <a:srgbClr val="FFFFFF"/>
                  </a:solidFill>
                </a:uFill>
                <a:latin typeface="Arial"/>
                <a:ea typeface="ＭＳ Ｐゴシック"/>
              </a:rPr>
              <a:t>years</a:t>
            </a:r>
            <a:endParaRPr lang="es-ES" sz="1400" b="0" strike="noStrike" spc="-1" dirty="0">
              <a:solidFill>
                <a:srgbClr val="000000"/>
              </a:solidFill>
              <a:uFill>
                <a:solidFill>
                  <a:srgbClr val="FFFFFF"/>
                </a:solidFill>
              </a:uFill>
              <a:latin typeface="Arial"/>
            </a:endParaRPr>
          </a:p>
        </p:txBody>
      </p:sp>
      <p:sp>
        <p:nvSpPr>
          <p:cNvPr id="23" name="CustomShape 23"/>
          <p:cNvSpPr/>
          <p:nvPr/>
        </p:nvSpPr>
        <p:spPr>
          <a:xfrm>
            <a:off x="7355880" y="246936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20-100 years</a:t>
            </a:r>
            <a:endParaRPr lang="es-ES" sz="1400" b="0" strike="noStrike" spc="-1">
              <a:solidFill>
                <a:srgbClr val="000000"/>
              </a:solidFill>
              <a:uFill>
                <a:solidFill>
                  <a:srgbClr val="FFFFFF"/>
                </a:solidFill>
              </a:uFill>
              <a:latin typeface="Arial"/>
            </a:endParaRPr>
          </a:p>
        </p:txBody>
      </p:sp>
      <p:sp>
        <p:nvSpPr>
          <p:cNvPr id="25" name="CustomShape 25"/>
          <p:cNvSpPr/>
          <p:nvPr/>
        </p:nvSpPr>
        <p:spPr>
          <a:xfrm>
            <a:off x="128520" y="5160368"/>
            <a:ext cx="2907720" cy="267840"/>
          </a:xfrm>
          <a:prstGeom prst="rect">
            <a:avLst/>
          </a:prstGeom>
          <a:noFill/>
          <a:ln>
            <a:noFill/>
          </a:ln>
        </p:spPr>
        <p:style>
          <a:lnRef idx="0">
            <a:scrgbClr r="0" g="0" b="0"/>
          </a:lnRef>
          <a:fillRef idx="0">
            <a:scrgbClr r="0" g="0" b="0"/>
          </a:fillRef>
          <a:effectRef idx="0">
            <a:scrgbClr r="0" g="0" b="0"/>
          </a:effectRef>
          <a:fontRef idx="minor"/>
        </p:style>
        <p:txBody>
          <a:bodyPr wrap="none" lIns="100800" tIns="50400" rIns="100800" bIns="50400"/>
          <a:lstStyle/>
          <a:p>
            <a:pPr marL="316080" indent="-298080">
              <a:lnSpc>
                <a:spcPct val="90000"/>
              </a:lnSpc>
              <a:spcBef>
                <a:spcPts val="224"/>
              </a:spcBef>
              <a:spcAft>
                <a:spcPts val="224"/>
              </a:spcAft>
            </a:pPr>
            <a:r>
              <a:rPr lang="es-ES" sz="1100" b="0" strike="noStrike" spc="-1">
                <a:solidFill>
                  <a:srgbClr val="000000"/>
                </a:solidFill>
                <a:uFill>
                  <a:solidFill>
                    <a:srgbClr val="FFFFFF"/>
                  </a:solidFill>
                </a:uFill>
                <a:latin typeface="Arial"/>
                <a:ea typeface="ＭＳ Ｐゴシック"/>
              </a:rPr>
              <a:t>Adapted from: Meehl et al. (2009)</a:t>
            </a:r>
            <a:endParaRPr lang="es-ES" sz="11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944439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GB" dirty="0" smtClean="0"/>
              <a:t>Predictability</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256863"/>
            <a:ext cx="9144000" cy="996895"/>
          </a:xfrm>
        </p:spPr>
        <p:txBody>
          <a:bodyPr/>
          <a:lstStyle/>
          <a:p>
            <a:pPr algn="just"/>
            <a:r>
              <a:rPr lang="en-GB" sz="2000" dirty="0"/>
              <a:t>How can we predict climate for the coming season if we cannot predict the weather next </a:t>
            </a:r>
            <a:r>
              <a:rPr lang="en-GB" sz="2000" dirty="0" smtClean="0"/>
              <a:t>week? Slow components (sea surface temperature, soil moisture, etc.) force the atmosphere.</a:t>
            </a:r>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51055" r="50924"/>
          <a:stretch/>
        </p:blipFill>
        <p:spPr>
          <a:xfrm>
            <a:off x="330141" y="4863833"/>
            <a:ext cx="2835859" cy="1799875"/>
          </a:xfrm>
          <a:prstGeom prst="rect">
            <a:avLst/>
          </a:prstGeom>
        </p:spPr>
      </p:pic>
      <p:sp>
        <p:nvSpPr>
          <p:cNvPr id="31" name="Rectangle 30"/>
          <p:cNvSpPr/>
          <p:nvPr/>
        </p:nvSpPr>
        <p:spPr>
          <a:xfrm>
            <a:off x="268229" y="5008228"/>
            <a:ext cx="2361943" cy="344013"/>
          </a:xfrm>
          <a:prstGeom prst="rect">
            <a:avLst/>
          </a:prstGeom>
        </p:spPr>
        <p:txBody>
          <a:bodyPr wrap="square">
            <a:spAutoFit/>
          </a:bodyPr>
          <a:lstStyle/>
          <a:p>
            <a:r>
              <a:rPr lang="en-US" sz="1400" dirty="0" smtClean="0">
                <a:solidFill>
                  <a:schemeClr val="bg1"/>
                </a:solidFill>
              </a:rPr>
              <a:t>SNOW COVER</a:t>
            </a:r>
            <a:endParaRPr lang="en-US" sz="1400" dirty="0">
              <a:solidFill>
                <a:schemeClr val="bg1"/>
              </a:solidFill>
            </a:endParaRPr>
          </a:p>
        </p:txBody>
      </p:sp>
      <p:grpSp>
        <p:nvGrpSpPr>
          <p:cNvPr id="32" name="Group 31"/>
          <p:cNvGrpSpPr/>
          <p:nvPr/>
        </p:nvGrpSpPr>
        <p:grpSpPr>
          <a:xfrm>
            <a:off x="3166000" y="3420345"/>
            <a:ext cx="2991469" cy="1788600"/>
            <a:chOff x="867579" y="1047750"/>
            <a:chExt cx="2180421" cy="1447800"/>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79" y="1047750"/>
              <a:ext cx="2180421" cy="1447800"/>
            </a:xfrm>
            <a:prstGeom prst="rect">
              <a:avLst/>
            </a:prstGeom>
          </p:spPr>
        </p:pic>
        <p:sp>
          <p:nvSpPr>
            <p:cNvPr id="34" name="Rectangle 33"/>
            <p:cNvSpPr/>
            <p:nvPr/>
          </p:nvSpPr>
          <p:spPr>
            <a:xfrm>
              <a:off x="878982" y="1068310"/>
              <a:ext cx="1049796" cy="278465"/>
            </a:xfrm>
            <a:prstGeom prst="rect">
              <a:avLst/>
            </a:prstGeom>
          </p:spPr>
          <p:txBody>
            <a:bodyPr wrap="none">
              <a:spAutoFit/>
            </a:bodyPr>
            <a:lstStyle/>
            <a:p>
              <a:r>
                <a:rPr lang="en-US" sz="1400" dirty="0" smtClean="0">
                  <a:solidFill>
                    <a:schemeClr val="bg1"/>
                  </a:solidFill>
                </a:rPr>
                <a:t>ATMOSPHERE</a:t>
              </a:r>
              <a:endParaRPr lang="en-US" dirty="0">
                <a:solidFill>
                  <a:schemeClr val="bg1"/>
                </a:solidFill>
              </a:endParaRPr>
            </a:p>
          </p:txBody>
        </p:sp>
      </p:gr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r="51310" b="51696"/>
          <a:stretch/>
        </p:blipFill>
        <p:spPr>
          <a:xfrm>
            <a:off x="352424" y="2464491"/>
            <a:ext cx="2813576" cy="1776298"/>
          </a:xfrm>
          <a:prstGeom prst="rect">
            <a:avLst/>
          </a:prstGeom>
        </p:spPr>
      </p:pic>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50366" b="51570"/>
          <a:stretch/>
        </p:blipFill>
        <p:spPr>
          <a:xfrm>
            <a:off x="6152783" y="4863833"/>
            <a:ext cx="2868103" cy="1780943"/>
          </a:xfrm>
          <a:prstGeom prst="rect">
            <a:avLst/>
          </a:prstGeom>
        </p:spPr>
      </p:pic>
      <p:pic>
        <p:nvPicPr>
          <p:cNvPr id="43" name="Picture 4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6000" contrast="-40000"/>
                    </a14:imgEffect>
                  </a14:imgLayer>
                </a14:imgProps>
              </a:ext>
              <a:ext uri="{28A0092B-C50C-407E-A947-70E740481C1C}">
                <a14:useLocalDpi xmlns:a14="http://schemas.microsoft.com/office/drawing/2010/main" val="0"/>
              </a:ext>
            </a:extLst>
          </a:blip>
          <a:srcRect l="50959" t="49586"/>
          <a:stretch/>
        </p:blipFill>
        <p:spPr>
          <a:xfrm>
            <a:off x="6152783" y="2386886"/>
            <a:ext cx="2833832" cy="1853903"/>
          </a:xfrm>
          <a:prstGeom prst="rect">
            <a:avLst/>
          </a:prstGeom>
        </p:spPr>
      </p:pic>
      <p:sp>
        <p:nvSpPr>
          <p:cNvPr id="30" name="Rectangle 29"/>
          <p:cNvSpPr/>
          <p:nvPr/>
        </p:nvSpPr>
        <p:spPr>
          <a:xfrm>
            <a:off x="323645" y="2448489"/>
            <a:ext cx="2287139" cy="523220"/>
          </a:xfrm>
          <a:prstGeom prst="rect">
            <a:avLst/>
          </a:prstGeom>
        </p:spPr>
        <p:txBody>
          <a:bodyPr wrap="square">
            <a:spAutoFit/>
          </a:bodyPr>
          <a:lstStyle/>
          <a:p>
            <a:r>
              <a:rPr lang="en-US" sz="1400" dirty="0" smtClean="0">
                <a:solidFill>
                  <a:schemeClr val="bg1"/>
                </a:solidFill>
              </a:rPr>
              <a:t>OCEAN</a:t>
            </a:r>
          </a:p>
          <a:p>
            <a:r>
              <a:rPr lang="en-US" sz="1400" dirty="0" smtClean="0">
                <a:solidFill>
                  <a:schemeClr val="bg1"/>
                </a:solidFill>
              </a:rPr>
              <a:t> CIRCULATION</a:t>
            </a:r>
            <a:endParaRPr lang="en-US" sz="1400" dirty="0">
              <a:solidFill>
                <a:schemeClr val="bg1"/>
              </a:solidFill>
            </a:endParaRPr>
          </a:p>
        </p:txBody>
      </p:sp>
      <p:sp>
        <p:nvSpPr>
          <p:cNvPr id="29" name="Rectangle 28"/>
          <p:cNvSpPr/>
          <p:nvPr/>
        </p:nvSpPr>
        <p:spPr>
          <a:xfrm>
            <a:off x="7667325" y="4924431"/>
            <a:ext cx="2707542" cy="344013"/>
          </a:xfrm>
          <a:prstGeom prst="rect">
            <a:avLst/>
          </a:prstGeom>
        </p:spPr>
        <p:txBody>
          <a:bodyPr wrap="square">
            <a:spAutoFit/>
          </a:bodyPr>
          <a:lstStyle/>
          <a:p>
            <a:r>
              <a:rPr lang="en-US" sz="1400" dirty="0" smtClean="0">
                <a:solidFill>
                  <a:schemeClr val="bg1"/>
                </a:solidFill>
              </a:rPr>
              <a:t>SEA ICE EXTENT</a:t>
            </a:r>
            <a:endParaRPr lang="en-US" sz="1400" dirty="0">
              <a:solidFill>
                <a:schemeClr val="bg1"/>
              </a:solidFill>
            </a:endParaRPr>
          </a:p>
        </p:txBody>
      </p:sp>
      <p:sp>
        <p:nvSpPr>
          <p:cNvPr id="28" name="TextBox 27"/>
          <p:cNvSpPr txBox="1"/>
          <p:nvPr/>
        </p:nvSpPr>
        <p:spPr>
          <a:xfrm>
            <a:off x="7667325" y="2386886"/>
            <a:ext cx="2609814" cy="344013"/>
          </a:xfrm>
          <a:prstGeom prst="rect">
            <a:avLst/>
          </a:prstGeom>
          <a:noFill/>
        </p:spPr>
        <p:txBody>
          <a:bodyPr wrap="square" rtlCol="0">
            <a:spAutoFit/>
          </a:bodyPr>
          <a:lstStyle/>
          <a:p>
            <a:r>
              <a:rPr lang="en-US" sz="1400" dirty="0" smtClean="0">
                <a:solidFill>
                  <a:schemeClr val="bg1"/>
                </a:solidFill>
              </a:rPr>
              <a:t>SOIL MOISTURE</a:t>
            </a:r>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34" y="1953693"/>
            <a:ext cx="4574192" cy="4574192"/>
          </a:xfrm>
          <a:prstGeom prst="rect">
            <a:avLst/>
          </a:prstGeom>
        </p:spPr>
      </p:pic>
    </p:spTree>
    <p:extLst>
      <p:ext uri="{BB962C8B-B14F-4D97-AF65-F5344CB8AC3E}">
        <p14:creationId xmlns:p14="http://schemas.microsoft.com/office/powerpoint/2010/main" val="3954954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147620-13BD-4D5E-B344-FE674FDAC6A5}"/>
              </a:ext>
            </a:extLst>
          </p:cNvPr>
          <p:cNvSpPr>
            <a:spLocks noGrp="1"/>
          </p:cNvSpPr>
          <p:nvPr>
            <p:ph type="title"/>
          </p:nvPr>
        </p:nvSpPr>
        <p:spPr/>
        <p:txBody>
          <a:bodyPr/>
          <a:lstStyle/>
          <a:p>
            <a:r>
              <a:rPr lang="fr-FR" dirty="0" smtClean="0"/>
              <a:t>Objective</a:t>
            </a:r>
            <a:endParaRPr lang="fr-FR" dirty="0"/>
          </a:p>
        </p:txBody>
      </p:sp>
    </p:spTree>
    <p:extLst>
      <p:ext uri="{BB962C8B-B14F-4D97-AF65-F5344CB8AC3E}">
        <p14:creationId xmlns:p14="http://schemas.microsoft.com/office/powerpoint/2010/main" val="641198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Objective</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395414"/>
            <a:ext cx="9144000" cy="753898"/>
          </a:xfrm>
        </p:spPr>
        <p:txBody>
          <a:bodyPr/>
          <a:lstStyle/>
          <a:p>
            <a:pPr algn="just"/>
            <a:r>
              <a:rPr lang="en-US" sz="2000" dirty="0"/>
              <a:t>S2S4E will offer an innovative service to improve RE variability management by developing new research methods exploring the frontiers of weather conditions for future weeks and months. The main output of S2S4E will be a user co-designed Decision Support Tool (DST) that for the first time integrates sub-seasonal to seasonal (S2S) climate predictions with RE production and electricity demand. </a:t>
            </a:r>
            <a:endParaRPr lang="fr-FR"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04" y="3515477"/>
            <a:ext cx="5504861" cy="330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p:nvPr/>
        </p:nvSpPr>
        <p:spPr>
          <a:xfrm>
            <a:off x="5871965" y="3333630"/>
            <a:ext cx="3453204" cy="954107"/>
          </a:xfrm>
          <a:prstGeom prst="rect">
            <a:avLst/>
          </a:prstGeom>
        </p:spPr>
        <p:txBody>
          <a:bodyPr wrap="square">
            <a:spAutoFit/>
          </a:bodyPr>
          <a:lstStyle/>
          <a:p>
            <a:pPr>
              <a:defRPr/>
            </a:pPr>
            <a:r>
              <a:rPr lang="en-US" altLang="en-US" sz="1400" dirty="0">
                <a:solidFill>
                  <a:srgbClr val="7F7F7F"/>
                </a:solidFill>
                <a:ea typeface="ＭＳ Ｐゴシック" pitchFamily="34" charset="-128"/>
                <a:cs typeface="ＭＳ Ｐゴシック" charset="0"/>
              </a:rPr>
              <a:t>Observations (dotted) and forecasts (solid) made by ECMWF at the beginning of June of European 2-m land temperatures ( C). </a:t>
            </a:r>
          </a:p>
          <a:p>
            <a:pPr>
              <a:defRPr/>
            </a:pPr>
            <a:r>
              <a:rPr lang="en-US" altLang="en-US" sz="1400" dirty="0">
                <a:solidFill>
                  <a:srgbClr val="7F7F7F"/>
                </a:solidFill>
                <a:ea typeface="ＭＳ Ｐゴシック" pitchFamily="34" charset="-128"/>
                <a:cs typeface="ＭＳ Ｐゴシック" charset="0"/>
              </a:rPr>
              <a:t>Source: </a:t>
            </a:r>
            <a:r>
              <a:rPr lang="en-US" altLang="en-US" sz="1400" dirty="0" err="1" smtClean="0">
                <a:solidFill>
                  <a:srgbClr val="7F7F7F"/>
                </a:solidFill>
                <a:ea typeface="ＭＳ Ｐゴシック" pitchFamily="34" charset="-128"/>
                <a:cs typeface="ＭＳ Ｐゴシック" charset="0"/>
              </a:rPr>
              <a:t>Rodwelland</a:t>
            </a:r>
            <a:r>
              <a:rPr lang="en-US" altLang="en-US" sz="1400" dirty="0">
                <a:solidFill>
                  <a:srgbClr val="7F7F7F"/>
                </a:solidFill>
                <a:ea typeface="ＭＳ Ｐゴシック" pitchFamily="34" charset="-128"/>
                <a:cs typeface="ＭＳ Ｐゴシック" charset="0"/>
              </a:rPr>
              <a:t>-</a:t>
            </a:r>
            <a:r>
              <a:rPr lang="en-US" altLang="en-US" sz="1400" dirty="0" err="1" smtClean="0">
                <a:solidFill>
                  <a:srgbClr val="7F7F7F"/>
                </a:solidFill>
                <a:ea typeface="ＭＳ Ｐゴシック" pitchFamily="34" charset="-128"/>
                <a:cs typeface="ＭＳ Ｐゴシック" charset="0"/>
              </a:rPr>
              <a:t>Doblas</a:t>
            </a:r>
            <a:r>
              <a:rPr lang="en-US" altLang="en-US" sz="1400" dirty="0" smtClean="0">
                <a:solidFill>
                  <a:srgbClr val="7F7F7F"/>
                </a:solidFill>
                <a:ea typeface="ＭＳ Ｐゴシック" pitchFamily="34" charset="-128"/>
                <a:cs typeface="ＭＳ Ｐゴシック" charset="0"/>
              </a:rPr>
              <a:t>-Reyes</a:t>
            </a:r>
            <a:r>
              <a:rPr lang="en-US" altLang="en-US" sz="1400" dirty="0">
                <a:solidFill>
                  <a:srgbClr val="7F7F7F"/>
                </a:solidFill>
                <a:ea typeface="ＭＳ Ｐゴシック" pitchFamily="34" charset="-128"/>
                <a:cs typeface="ＭＳ Ｐゴシック" charset="0"/>
              </a:rPr>
              <a:t>, 2006</a:t>
            </a:r>
          </a:p>
        </p:txBody>
      </p:sp>
      <p:sp>
        <p:nvSpPr>
          <p:cNvPr id="8" name="Rectangle 47"/>
          <p:cNvSpPr>
            <a:spLocks noChangeArrowheads="1"/>
          </p:cNvSpPr>
          <p:nvPr/>
        </p:nvSpPr>
        <p:spPr bwMode="auto">
          <a:xfrm>
            <a:off x="471879" y="3247905"/>
            <a:ext cx="55390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dirty="0" smtClean="0">
                <a:solidFill>
                  <a:schemeClr val="tx1"/>
                </a:solidFill>
                <a:latin typeface="Calibri" pitchFamily="34" charset="0"/>
              </a:rPr>
              <a:t>Heat wave 2003.Prediction </a:t>
            </a:r>
            <a:r>
              <a:rPr lang="en-US" altLang="en-US" sz="1600" dirty="0">
                <a:solidFill>
                  <a:schemeClr val="tx1"/>
                </a:solidFill>
                <a:latin typeface="Calibri" pitchFamily="34" charset="0"/>
              </a:rPr>
              <a:t>of temperature produced by ECMWF</a:t>
            </a:r>
          </a:p>
        </p:txBody>
      </p:sp>
    </p:spTree>
    <p:extLst>
      <p:ext uri="{BB962C8B-B14F-4D97-AF65-F5344CB8AC3E}">
        <p14:creationId xmlns:p14="http://schemas.microsoft.com/office/powerpoint/2010/main" val="115260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Applications</a:t>
            </a:r>
            <a:endParaRPr lang="fr-FR" dirty="0"/>
          </a:p>
        </p:txBody>
      </p:sp>
      <p:sp>
        <p:nvSpPr>
          <p:cNvPr id="40" name="Rectangle 3"/>
          <p:cNvSpPr/>
          <p:nvPr/>
        </p:nvSpPr>
        <p:spPr>
          <a:xfrm>
            <a:off x="60580" y="5527891"/>
            <a:ext cx="2503714" cy="122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Image result for hydro pow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170"/>
          <a:stretch/>
        </p:blipFill>
        <p:spPr bwMode="auto">
          <a:xfrm>
            <a:off x="7238100" y="3816029"/>
            <a:ext cx="1678204" cy="65472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0"/>
          <p:cNvSpPr txBox="1"/>
          <p:nvPr/>
        </p:nvSpPr>
        <p:spPr>
          <a:xfrm>
            <a:off x="53288" y="969353"/>
            <a:ext cx="228600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Weather forecast</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3" name="TextBox 41"/>
          <p:cNvSpPr txBox="1"/>
          <p:nvPr/>
        </p:nvSpPr>
        <p:spPr>
          <a:xfrm>
            <a:off x="3187937" y="915068"/>
            <a:ext cx="2798502"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Climate predictions</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4" name="TextBox 42"/>
          <p:cNvSpPr txBox="1"/>
          <p:nvPr/>
        </p:nvSpPr>
        <p:spPr>
          <a:xfrm>
            <a:off x="2439152" y="1257705"/>
            <a:ext cx="168208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Sub-seasonal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5" name="TextBox 43"/>
          <p:cNvSpPr txBox="1"/>
          <p:nvPr/>
        </p:nvSpPr>
        <p:spPr>
          <a:xfrm>
            <a:off x="3721521" y="1248973"/>
            <a:ext cx="160020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Seasonal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6" name="TextBox 44"/>
          <p:cNvSpPr txBox="1"/>
          <p:nvPr/>
        </p:nvSpPr>
        <p:spPr>
          <a:xfrm>
            <a:off x="5208308" y="1238232"/>
            <a:ext cx="160020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Decadal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7" name="TextBox 45"/>
          <p:cNvSpPr txBox="1"/>
          <p:nvPr/>
        </p:nvSpPr>
        <p:spPr>
          <a:xfrm>
            <a:off x="6606488" y="965188"/>
            <a:ext cx="2472196" cy="523220"/>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Climate projections or </a:t>
            </a:r>
            <a:r>
              <a:rPr lang="en-US" sz="1400" b="1" dirty="0" err="1" smtClean="0">
                <a:solidFill>
                  <a:schemeClr val="accent1">
                    <a:lumMod val="50000"/>
                  </a:schemeClr>
                </a:solidFill>
                <a:latin typeface="Calibri Light" panose="020F0302020204030204" pitchFamily="34" charset="0"/>
                <a:cs typeface="Arial" panose="020B0604020202020204" pitchFamily="34" charset="0"/>
              </a:rPr>
              <a:t>multidecadal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8" name="Rectangle 47"/>
          <p:cNvSpPr/>
          <p:nvPr/>
        </p:nvSpPr>
        <p:spPr>
          <a:xfrm>
            <a:off x="129488" y="965188"/>
            <a:ext cx="2133600" cy="931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49" name="Rectangle 48"/>
          <p:cNvSpPr/>
          <p:nvPr/>
        </p:nvSpPr>
        <p:spPr>
          <a:xfrm>
            <a:off x="2339288" y="969353"/>
            <a:ext cx="4191000" cy="927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50" name="Rectangle 49"/>
          <p:cNvSpPr/>
          <p:nvPr/>
        </p:nvSpPr>
        <p:spPr>
          <a:xfrm>
            <a:off x="6606488" y="965188"/>
            <a:ext cx="2449285" cy="931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51" name="TextBox 50"/>
          <p:cNvSpPr txBox="1"/>
          <p:nvPr/>
        </p:nvSpPr>
        <p:spPr>
          <a:xfrm>
            <a:off x="662888" y="1619233"/>
            <a:ext cx="1104900"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1-15 days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2" name="TextBox 51"/>
          <p:cNvSpPr txBox="1"/>
          <p:nvPr/>
        </p:nvSpPr>
        <p:spPr>
          <a:xfrm>
            <a:off x="2415488" y="1619233"/>
            <a:ext cx="1600200"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10 d-1 month</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3" name="TextBox 52"/>
          <p:cNvSpPr txBox="1"/>
          <p:nvPr/>
        </p:nvSpPr>
        <p:spPr>
          <a:xfrm>
            <a:off x="3677221" y="1617745"/>
            <a:ext cx="1775634"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1-6  months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4" name="TextBox 53"/>
          <p:cNvSpPr txBox="1"/>
          <p:nvPr/>
        </p:nvSpPr>
        <p:spPr>
          <a:xfrm>
            <a:off x="5342988" y="1619233"/>
            <a:ext cx="1447799"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1-30 years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5" name="TextBox 54"/>
          <p:cNvSpPr txBox="1"/>
          <p:nvPr/>
        </p:nvSpPr>
        <p:spPr>
          <a:xfrm>
            <a:off x="7139888" y="1619233"/>
            <a:ext cx="1447799"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20-100 years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6" name="Rectangle 55"/>
          <p:cNvSpPr/>
          <p:nvPr/>
        </p:nvSpPr>
        <p:spPr>
          <a:xfrm>
            <a:off x="2522644" y="915068"/>
            <a:ext cx="2884967" cy="5785081"/>
          </a:xfrm>
          <a:prstGeom prst="rect">
            <a:avLst/>
          </a:prstGeom>
          <a:noFill/>
          <a:ln w="19050">
            <a:solidFill>
              <a:srgbClr val="2E7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57" name="TextBox 56"/>
          <p:cNvSpPr txBox="1"/>
          <p:nvPr/>
        </p:nvSpPr>
        <p:spPr>
          <a:xfrm>
            <a:off x="5490955" y="2238510"/>
            <a:ext cx="3592033" cy="1508105"/>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Pre-construction </a:t>
            </a:r>
            <a:r>
              <a:rPr lang="en-US" sz="1400" b="1" dirty="0" smtClean="0">
                <a:solidFill>
                  <a:schemeClr val="accent1"/>
                </a:solidFill>
                <a:latin typeface="Calibri Light" panose="020F0302020204030204" pitchFamily="34" charset="0"/>
                <a:cs typeface="Arial" panose="020B0604020202020204" pitchFamily="34" charset="0"/>
              </a:rPr>
              <a:t>decisions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Power plant developers: </a:t>
            </a:r>
            <a:r>
              <a:rPr lang="en-US" sz="1400" dirty="0" smtClean="0">
                <a:solidFill>
                  <a:schemeClr val="accent1">
                    <a:lumMod val="50000"/>
                  </a:schemeClr>
                </a:solidFill>
                <a:latin typeface="Calibri Light" panose="020F0302020204030204" pitchFamily="34" charset="0"/>
                <a:cs typeface="Arial" panose="020B0604020202020204" pitchFamily="34" charset="0"/>
              </a:rPr>
              <a:t>Site selection. Future risks assessment.</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Investors: </a:t>
            </a:r>
            <a:r>
              <a:rPr lang="en-US" sz="1400" dirty="0" smtClean="0">
                <a:solidFill>
                  <a:schemeClr val="accent1">
                    <a:lumMod val="50000"/>
                  </a:schemeClr>
                </a:solidFill>
                <a:latin typeface="Calibri Light" panose="020F0302020204030204" pitchFamily="34" charset="0"/>
                <a:cs typeface="Arial" panose="020B0604020202020204" pitchFamily="34" charset="0"/>
              </a:rPr>
              <a:t>Evaluate return on investments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Policy-makers:</a:t>
            </a:r>
            <a:r>
              <a:rPr lang="en-US" sz="1400" dirty="0" smtClean="0">
                <a:solidFill>
                  <a:schemeClr val="accent1">
                    <a:lumMod val="50000"/>
                  </a:schemeClr>
                </a:solidFill>
                <a:latin typeface="Calibri Light" panose="020F0302020204030204" pitchFamily="34" charset="0"/>
                <a:cs typeface="Arial" panose="020B0604020202020204" pitchFamily="34" charset="0"/>
              </a:rPr>
              <a:t> Asses changes to energy mix</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River-basin managers</a:t>
            </a:r>
            <a:r>
              <a:rPr lang="en-US" sz="1400" dirty="0" smtClean="0">
                <a:solidFill>
                  <a:schemeClr val="accent1">
                    <a:lumMod val="50000"/>
                  </a:schemeClr>
                </a:solidFill>
                <a:latin typeface="Calibri Light" panose="020F0302020204030204" pitchFamily="34" charset="0"/>
                <a:cs typeface="Arial" panose="020B0604020202020204" pitchFamily="34" charset="0"/>
              </a:rPr>
              <a:t>: understand changes to better manage the river flow</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8" name="TextBox 57"/>
          <p:cNvSpPr txBox="1"/>
          <p:nvPr/>
        </p:nvSpPr>
        <p:spPr>
          <a:xfrm>
            <a:off x="2553538" y="2238510"/>
            <a:ext cx="2823180" cy="2154436"/>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Post-construction </a:t>
            </a:r>
            <a:r>
              <a:rPr lang="en-US" sz="1400" b="1" dirty="0" smtClean="0">
                <a:solidFill>
                  <a:schemeClr val="accent1"/>
                </a:solidFill>
                <a:latin typeface="Calibri Light" panose="020F0302020204030204" pitchFamily="34" charset="0"/>
                <a:cs typeface="Arial" panose="020B0604020202020204" pitchFamily="34" charset="0"/>
              </a:rPr>
              <a:t>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producers: </a:t>
            </a:r>
            <a:r>
              <a:rPr lang="en-US" sz="1400" dirty="0">
                <a:solidFill>
                  <a:schemeClr val="accent1">
                    <a:lumMod val="50000"/>
                  </a:schemeClr>
                </a:solidFill>
                <a:latin typeface="Calibri Light" panose="020F0302020204030204" pitchFamily="34" charset="0"/>
                <a:cs typeface="Arial" panose="020B0604020202020204" pitchFamily="34" charset="0"/>
              </a:rPr>
              <a:t>Resource management strategies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r>
              <a:rPr lang="en-US" sz="1400" dirty="0">
                <a:solidFill>
                  <a:schemeClr val="accent1">
                    <a:lumMod val="50000"/>
                  </a:schemeClr>
                </a:solidFill>
                <a:latin typeface="Calibri Light" panose="020F0302020204030204" pitchFamily="34" charset="0"/>
                <a:cs typeface="Arial" panose="020B0604020202020204" pitchFamily="34" charset="0"/>
              </a:rPr>
              <a:t>Resource effects on markets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Plant operators</a:t>
            </a:r>
            <a:r>
              <a:rPr lang="en-US" sz="1400" b="1" dirty="0">
                <a:solidFill>
                  <a:schemeClr val="accent1">
                    <a:lumMod val="50000"/>
                  </a:schemeClr>
                </a:solidFill>
                <a:latin typeface="Calibri Light" panose="020F0302020204030204" pitchFamily="34" charset="0"/>
                <a:cs typeface="Arial" panose="020B0604020202020204" pitchFamily="34" charset="0"/>
              </a:rPr>
              <a:t>: </a:t>
            </a:r>
            <a:r>
              <a:rPr lang="en-US" sz="1400" dirty="0">
                <a:solidFill>
                  <a:schemeClr val="accent1">
                    <a:lumMod val="50000"/>
                  </a:schemeClr>
                </a:solidFill>
                <a:latin typeface="Calibri Light" panose="020F0302020204030204" pitchFamily="34" charset="0"/>
                <a:cs typeface="Arial" panose="020B0604020202020204" pitchFamily="34" charset="0"/>
              </a:rPr>
              <a:t>Planning for maintenance </a:t>
            </a:r>
            <a:r>
              <a:rPr lang="en-US" sz="1400" dirty="0" smtClean="0">
                <a:solidFill>
                  <a:schemeClr val="accent1">
                    <a:lumMod val="50000"/>
                  </a:schemeClr>
                </a:solidFill>
                <a:latin typeface="Calibri Light" panose="020F0302020204030204" pitchFamily="34" charset="0"/>
                <a:cs typeface="Arial" panose="020B0604020202020204" pitchFamily="34" charset="0"/>
              </a:rPr>
              <a:t>works, especially offshore wind O&amp;M</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Plant </a:t>
            </a:r>
            <a:r>
              <a:rPr lang="en-US" sz="1400" b="1" dirty="0">
                <a:solidFill>
                  <a:schemeClr val="accent1">
                    <a:lumMod val="50000"/>
                  </a:schemeClr>
                </a:solidFill>
                <a:latin typeface="Calibri Light" panose="020F0302020204030204" pitchFamily="34" charset="0"/>
                <a:cs typeface="Arial" panose="020B0604020202020204" pitchFamily="34" charset="0"/>
              </a:rPr>
              <a:t>investors: </a:t>
            </a: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cash flow, optimize </a:t>
            </a:r>
            <a:r>
              <a:rPr lang="en-US" sz="1400" dirty="0">
                <a:solidFill>
                  <a:schemeClr val="accent1">
                    <a:lumMod val="50000"/>
                  </a:schemeClr>
                </a:solidFill>
                <a:latin typeface="Calibri Light" panose="020F0302020204030204" pitchFamily="34" charset="0"/>
                <a:cs typeface="Arial" panose="020B0604020202020204" pitchFamily="34" charset="0"/>
              </a:rPr>
              <a:t>return on investments</a:t>
            </a:r>
          </a:p>
        </p:txBody>
      </p:sp>
      <p:sp>
        <p:nvSpPr>
          <p:cNvPr id="59" name="TextBox 58"/>
          <p:cNvSpPr txBox="1"/>
          <p:nvPr/>
        </p:nvSpPr>
        <p:spPr>
          <a:xfrm>
            <a:off x="50684" y="2238510"/>
            <a:ext cx="2438400" cy="1938992"/>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Post-construction </a:t>
            </a:r>
            <a:r>
              <a:rPr lang="en-US" sz="1400" b="1" dirty="0" smtClean="0">
                <a:solidFill>
                  <a:schemeClr val="accent1"/>
                </a:solidFill>
                <a:latin typeface="Calibri Light" panose="020F0302020204030204" pitchFamily="34" charset="0"/>
                <a:cs typeface="Arial" panose="020B0604020202020204" pitchFamily="34" charset="0"/>
              </a:rPr>
              <a:t>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producers</a:t>
            </a:r>
            <a:r>
              <a:rPr lang="en-US" sz="1400" b="1" dirty="0" smtClean="0">
                <a:solidFill>
                  <a:schemeClr val="accent1">
                    <a:lumMod val="50000"/>
                  </a:schemeClr>
                </a:solidFill>
                <a:latin typeface="Calibri Light" panose="020F0302020204030204" pitchFamily="34" charset="0"/>
                <a:cs typeface="Arial" panose="020B0604020202020204" pitchFamily="34" charset="0"/>
              </a:rPr>
              <a:t>:</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commit energy sales for next day</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operators: </a:t>
            </a:r>
            <a:r>
              <a:rPr lang="en-US" sz="1400" dirty="0" smtClean="0">
                <a:solidFill>
                  <a:schemeClr val="accent1">
                    <a:lumMod val="50000"/>
                  </a:schemeClr>
                </a:solidFill>
                <a:latin typeface="Calibri Light" panose="020F0302020204030204" pitchFamily="34" charset="0"/>
                <a:cs typeface="Arial" panose="020B0604020202020204" pitchFamily="34" charset="0"/>
              </a:rPr>
              <a:t>Market prices and grid balance</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Energy traders</a:t>
            </a:r>
            <a:r>
              <a:rPr lang="en-US" sz="1400" b="1" dirty="0">
                <a:solidFill>
                  <a:schemeClr val="accent1">
                    <a:lumMod val="50000"/>
                  </a:schemeClr>
                </a:solidFill>
                <a:latin typeface="Calibri Light" panose="020F0302020204030204" pitchFamily="34" charset="0"/>
                <a:cs typeface="Arial" panose="020B0604020202020204" pitchFamily="34" charset="0"/>
              </a:rPr>
              <a:t>: </a:t>
            </a: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energy prices</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Plant operators: </a:t>
            </a:r>
            <a:r>
              <a:rPr lang="en-US" sz="1400" dirty="0" smtClean="0">
                <a:solidFill>
                  <a:schemeClr val="accent1">
                    <a:lumMod val="50000"/>
                  </a:schemeClr>
                </a:solidFill>
                <a:latin typeface="Calibri Light" panose="020F0302020204030204" pitchFamily="34" charset="0"/>
                <a:cs typeface="Arial" panose="020B0604020202020204" pitchFamily="34" charset="0"/>
              </a:rPr>
              <a:t>planning for cleaning and maintenance</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pic>
        <p:nvPicPr>
          <p:cNvPr id="60" name="Picture 2" descr="Image result for solar pl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3946" y="3815744"/>
            <a:ext cx="1447648" cy="65501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descr="https://upload.wikimedia.org/wikipedia/commons/b/ba/Windmills_D1-D4_(Thornton_Ba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3924" y="3819005"/>
            <a:ext cx="632768" cy="651753"/>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2580102" y="6291680"/>
            <a:ext cx="2775100" cy="376195"/>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Calibri Light" panose="020F0302020204030204" pitchFamily="34" charset="0"/>
              </a:rPr>
              <a:t>S2S4E project</a:t>
            </a:r>
            <a:endParaRPr lang="en-US" b="1" dirty="0">
              <a:solidFill>
                <a:schemeClr val="bg1"/>
              </a:solidFill>
              <a:latin typeface="Calibri Light" panose="020F0302020204030204" pitchFamily="34" charset="0"/>
            </a:endParaRPr>
          </a:p>
        </p:txBody>
      </p:sp>
      <p:sp>
        <p:nvSpPr>
          <p:cNvPr id="63" name="TextBox 62"/>
          <p:cNvSpPr txBox="1"/>
          <p:nvPr/>
        </p:nvSpPr>
        <p:spPr>
          <a:xfrm>
            <a:off x="125808" y="4341662"/>
            <a:ext cx="2286000" cy="307777"/>
          </a:xfrm>
          <a:prstGeom prst="rect">
            <a:avLst/>
          </a:prstGeom>
          <a:noFill/>
        </p:spPr>
        <p:txBody>
          <a:bodyPr wrap="square" rtlCol="0">
            <a:spAutoFit/>
          </a:bodyPr>
          <a:lstStyle/>
          <a:p>
            <a:r>
              <a:rPr lang="en-US" sz="1400" b="1" u="sng" dirty="0" smtClean="0">
                <a:solidFill>
                  <a:schemeClr val="accent1">
                    <a:lumMod val="50000"/>
                  </a:schemeClr>
                </a:solidFill>
                <a:latin typeface="Calibri Light" panose="020F0302020204030204" pitchFamily="34" charset="0"/>
                <a:cs typeface="Arial" panose="020B0604020202020204" pitchFamily="34" charset="0"/>
              </a:rPr>
              <a:t>Applications for demand</a:t>
            </a:r>
            <a:endParaRPr lang="en-US" sz="1400" u="sng" dirty="0">
              <a:solidFill>
                <a:schemeClr val="accent1">
                  <a:lumMod val="50000"/>
                </a:schemeClr>
              </a:solidFill>
              <a:latin typeface="Calibri Light" panose="020F0302020204030204" pitchFamily="34" charset="0"/>
              <a:cs typeface="Arial" panose="020B0604020202020204" pitchFamily="34" charset="0"/>
            </a:endParaRPr>
          </a:p>
        </p:txBody>
      </p:sp>
      <p:sp>
        <p:nvSpPr>
          <p:cNvPr id="64" name="TextBox 63"/>
          <p:cNvSpPr txBox="1"/>
          <p:nvPr/>
        </p:nvSpPr>
        <p:spPr>
          <a:xfrm>
            <a:off x="5501710" y="4649439"/>
            <a:ext cx="3592033" cy="1508105"/>
          </a:xfrm>
          <a:prstGeom prst="rect">
            <a:avLst/>
          </a:prstGeom>
          <a:solidFill>
            <a:schemeClr val="bg1">
              <a:lumMod val="85000"/>
            </a:schemeClr>
          </a:solidFill>
        </p:spPr>
        <p:txBody>
          <a:bodyPr wrap="square" lIns="0" tIns="0" rIns="0" bIns="0" rtlCol="0">
            <a:spAutoFit/>
          </a:bodyPr>
          <a:lstStyle/>
          <a:p>
            <a:pPr algn="ctr"/>
            <a:r>
              <a:rPr lang="en-US" sz="1400" b="1" dirty="0" smtClean="0">
                <a:solidFill>
                  <a:schemeClr val="accent1"/>
                </a:solidFill>
                <a:latin typeface="Calibri Light" panose="020F0302020204030204" pitchFamily="34" charset="0"/>
                <a:cs typeface="Arial" panose="020B0604020202020204" pitchFamily="34" charset="0"/>
              </a:rPr>
              <a:t>Long-term planning</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operators: </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addition of more capacity. Adaptation of transmission lines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Policy-makers:</a:t>
            </a:r>
            <a:r>
              <a:rPr lang="en-US" sz="1400" dirty="0" smtClean="0">
                <a:solidFill>
                  <a:schemeClr val="accent1">
                    <a:lumMod val="50000"/>
                  </a:schemeClr>
                </a:solidFill>
                <a:latin typeface="Calibri Light" panose="020F0302020204030204" pitchFamily="34" charset="0"/>
                <a:cs typeface="Arial" panose="020B0604020202020204" pitchFamily="34" charset="0"/>
              </a:rPr>
              <a:t> </a:t>
            </a:r>
          </a:p>
          <a:p>
            <a:r>
              <a:rPr lang="en-US" sz="1400" dirty="0" smtClean="0">
                <a:solidFill>
                  <a:schemeClr val="accent1">
                    <a:lumMod val="50000"/>
                  </a:schemeClr>
                </a:solidFill>
                <a:latin typeface="Calibri Light" panose="020F0302020204030204" pitchFamily="34" charset="0"/>
                <a:cs typeface="Arial" panose="020B0604020202020204" pitchFamily="34" charset="0"/>
              </a:rPr>
              <a:t>Plan addition of more capacity. </a:t>
            </a:r>
          </a:p>
          <a:p>
            <a:r>
              <a:rPr lang="en-US" sz="1400" dirty="0" smtClean="0">
                <a:solidFill>
                  <a:schemeClr val="accent1">
                    <a:lumMod val="50000"/>
                  </a:schemeClr>
                </a:solidFill>
                <a:latin typeface="Calibri Light" panose="020F0302020204030204" pitchFamily="34" charset="0"/>
                <a:cs typeface="Arial" panose="020B0604020202020204" pitchFamily="34" charset="0"/>
              </a:rPr>
              <a:t>Understand changes to energy mix</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65" name="TextBox 64"/>
          <p:cNvSpPr txBox="1"/>
          <p:nvPr/>
        </p:nvSpPr>
        <p:spPr>
          <a:xfrm>
            <a:off x="2564294" y="4649439"/>
            <a:ext cx="2823180" cy="1600438"/>
          </a:xfrm>
          <a:prstGeom prst="rect">
            <a:avLst/>
          </a:prstGeom>
          <a:solidFill>
            <a:schemeClr val="bg1">
              <a:lumMod val="85000"/>
            </a:schemeClr>
          </a:solidFill>
        </p:spPr>
        <p:txBody>
          <a:bodyPr wrap="square"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Mid-term planning</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a:t>
            </a:r>
            <a:r>
              <a:rPr lang="en-US" sz="1400" b="1" dirty="0">
                <a:solidFill>
                  <a:schemeClr val="accent1">
                    <a:lumMod val="50000"/>
                  </a:schemeClr>
                </a:solidFill>
                <a:latin typeface="Calibri Light" panose="020F0302020204030204" pitchFamily="34" charset="0"/>
                <a:cs typeface="Arial" panose="020B0604020202020204" pitchFamily="34" charset="0"/>
              </a:rPr>
              <a:t>operators:</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Anticipate </a:t>
            </a:r>
            <a:r>
              <a:rPr lang="en-US" sz="1400" dirty="0" smtClean="0">
                <a:solidFill>
                  <a:schemeClr val="accent1">
                    <a:lumMod val="50000"/>
                  </a:schemeClr>
                </a:solidFill>
                <a:latin typeface="Calibri Light" panose="020F0302020204030204" pitchFamily="34" charset="0"/>
                <a:cs typeface="Arial" panose="020B0604020202020204" pitchFamily="34" charset="0"/>
              </a:rPr>
              <a:t>hotter/colder seasons Schedule </a:t>
            </a:r>
            <a:r>
              <a:rPr lang="en-US" sz="1400" dirty="0">
                <a:solidFill>
                  <a:schemeClr val="accent1">
                    <a:lumMod val="50000"/>
                  </a:schemeClr>
                </a:solidFill>
                <a:latin typeface="Calibri Light" panose="020F0302020204030204" pitchFamily="34" charset="0"/>
                <a:cs typeface="Arial" panose="020B0604020202020204" pitchFamily="34" charset="0"/>
              </a:rPr>
              <a:t>power plants to reinforce supply.</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endParaRPr lang="en-US" sz="1400" b="1" dirty="0" smtClean="0">
              <a:solidFill>
                <a:schemeClr val="accent1">
                  <a:lumMod val="50000"/>
                </a:schemeClr>
              </a:solidFill>
              <a:latin typeface="Calibri Light" panose="020F0302020204030204" pitchFamily="34" charset="0"/>
              <a:cs typeface="Arial" panose="020B0604020202020204" pitchFamily="34" charset="0"/>
            </a:endParaRP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a:t>
            </a:r>
            <a:r>
              <a:rPr lang="en-US" sz="1400" dirty="0">
                <a:solidFill>
                  <a:schemeClr val="accent1">
                    <a:lumMod val="50000"/>
                  </a:schemeClr>
                </a:solidFill>
                <a:latin typeface="Calibri Light" panose="020F0302020204030204" pitchFamily="34" charset="0"/>
                <a:cs typeface="Arial" panose="020B0604020202020204" pitchFamily="34" charset="0"/>
              </a:rPr>
              <a:t>energy prices.</a:t>
            </a:r>
          </a:p>
        </p:txBody>
      </p:sp>
      <p:sp>
        <p:nvSpPr>
          <p:cNvPr id="66" name="TextBox 65"/>
          <p:cNvSpPr txBox="1"/>
          <p:nvPr/>
        </p:nvSpPr>
        <p:spPr>
          <a:xfrm>
            <a:off x="50684" y="4657124"/>
            <a:ext cx="2449156" cy="1600438"/>
          </a:xfrm>
          <a:prstGeom prst="rect">
            <a:avLst/>
          </a:prstGeom>
          <a:solidFill>
            <a:schemeClr val="bg1">
              <a:lumMod val="85000"/>
            </a:schemeClr>
          </a:solidFill>
        </p:spPr>
        <p:txBody>
          <a:bodyPr wrap="square" rtlCol="0">
            <a:spAutoFit/>
          </a:bodyPr>
          <a:lstStyle/>
          <a:p>
            <a:pPr algn="ctr"/>
            <a:r>
              <a:rPr lang="en-US" sz="1400" b="1" dirty="0" smtClean="0">
                <a:solidFill>
                  <a:schemeClr val="accent1"/>
                </a:solidFill>
                <a:latin typeface="Calibri Light" panose="020F0302020204030204" pitchFamily="34" charset="0"/>
                <a:cs typeface="Arial" panose="020B0604020202020204" pitchFamily="34" charset="0"/>
              </a:rPr>
              <a:t>Daily operation decisions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operators:</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hot/cold days.</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Schedule power plants to reinforce supply.</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Energy traders</a:t>
            </a:r>
            <a:r>
              <a:rPr lang="en-US" sz="1400" b="1" dirty="0">
                <a:solidFill>
                  <a:schemeClr val="accent1">
                    <a:lumMod val="50000"/>
                  </a:schemeClr>
                </a:solidFill>
                <a:latin typeface="Calibri Light" panose="020F0302020204030204" pitchFamily="34" charset="0"/>
                <a:cs typeface="Arial" panose="020B0604020202020204" pitchFamily="34" charset="0"/>
              </a:rPr>
              <a:t>: </a:t>
            </a: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energy prices.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67" name="TextBox 66"/>
          <p:cNvSpPr txBox="1"/>
          <p:nvPr/>
        </p:nvSpPr>
        <p:spPr>
          <a:xfrm>
            <a:off x="15188" y="1976900"/>
            <a:ext cx="9144000" cy="307777"/>
          </a:xfrm>
          <a:prstGeom prst="rect">
            <a:avLst/>
          </a:prstGeom>
          <a:solidFill>
            <a:schemeClr val="bg1"/>
          </a:solidFill>
        </p:spPr>
        <p:txBody>
          <a:bodyPr wrap="square" rtlCol="0">
            <a:spAutoFit/>
          </a:bodyPr>
          <a:lstStyle/>
          <a:p>
            <a:r>
              <a:rPr lang="en-US" sz="1400" b="1" u="sng" dirty="0" smtClean="0">
                <a:solidFill>
                  <a:schemeClr val="accent1">
                    <a:lumMod val="50000"/>
                  </a:schemeClr>
                </a:solidFill>
                <a:latin typeface="+mj-lt"/>
                <a:cs typeface="Arial" panose="020B0604020202020204" pitchFamily="34" charset="0"/>
              </a:rPr>
              <a:t>Applications</a:t>
            </a:r>
            <a:r>
              <a:rPr lang="en-US" sz="1400" b="1" u="sng" dirty="0" smtClean="0">
                <a:solidFill>
                  <a:schemeClr val="tx1">
                    <a:lumMod val="85000"/>
                    <a:lumOff val="15000"/>
                  </a:schemeClr>
                </a:solidFill>
                <a:latin typeface="+mj-lt"/>
                <a:cs typeface="Arial" panose="020B0604020202020204" pitchFamily="34" charset="0"/>
              </a:rPr>
              <a:t> </a:t>
            </a:r>
            <a:r>
              <a:rPr lang="en-US" sz="1400" b="1" u="sng" dirty="0" smtClean="0">
                <a:solidFill>
                  <a:schemeClr val="accent1">
                    <a:lumMod val="50000"/>
                  </a:schemeClr>
                </a:solidFill>
                <a:latin typeface="+mj-lt"/>
                <a:cs typeface="Arial" panose="020B0604020202020204" pitchFamily="34" charset="0"/>
              </a:rPr>
              <a:t>for wind/solar/hydro generation</a:t>
            </a:r>
            <a:endParaRPr lang="en-US" sz="1400" u="sng" dirty="0">
              <a:solidFill>
                <a:schemeClr val="accent1">
                  <a:lumMod val="50000"/>
                </a:schemeClr>
              </a:solidFill>
              <a:latin typeface="+mj-lt"/>
              <a:cs typeface="Arial" panose="020B0604020202020204" pitchFamily="34" charset="0"/>
            </a:endParaRPr>
          </a:p>
        </p:txBody>
      </p:sp>
      <p:pic>
        <p:nvPicPr>
          <p:cNvPr id="68" name="Picture 2" descr="http://www.ecointeligencia.com/wp-content/uploads/2013/04/consumo-electric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2" y="5457343"/>
            <a:ext cx="957041" cy="626983"/>
          </a:xfrm>
          <a:prstGeom prst="rect">
            <a:avLst/>
          </a:prstGeom>
          <a:noFill/>
          <a:extLst>
            <a:ext uri="{909E8E84-426E-40DD-AFC4-6F175D3DCCD1}">
              <a14:hiddenFill xmlns:a14="http://schemas.microsoft.com/office/drawing/2010/main">
                <a:solidFill>
                  <a:srgbClr val="FFFFFF"/>
                </a:solidFill>
              </a14:hiddenFill>
            </a:ext>
          </a:extLst>
        </p:spPr>
      </p:pic>
      <p:sp>
        <p:nvSpPr>
          <p:cNvPr id="69" name="Right Arrow 68"/>
          <p:cNvSpPr/>
          <p:nvPr/>
        </p:nvSpPr>
        <p:spPr>
          <a:xfrm>
            <a:off x="125808" y="1927010"/>
            <a:ext cx="8952876" cy="120646"/>
          </a:xfrm>
          <a:prstGeom prst="rightArrow">
            <a:avLst/>
          </a:prstGeom>
          <a:solidFill>
            <a:schemeClr val="accent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50000"/>
                </a:schemeClr>
              </a:solidFill>
              <a:latin typeface="+mj-lt"/>
            </a:endParaRPr>
          </a:p>
        </p:txBody>
      </p:sp>
      <p:sp>
        <p:nvSpPr>
          <p:cNvPr id="70" name="TextBox 69"/>
          <p:cNvSpPr txBox="1"/>
          <p:nvPr/>
        </p:nvSpPr>
        <p:spPr>
          <a:xfrm>
            <a:off x="8373705" y="1952249"/>
            <a:ext cx="553357" cy="307777"/>
          </a:xfrm>
          <a:prstGeom prst="rect">
            <a:avLst/>
          </a:prstGeom>
          <a:noFill/>
        </p:spPr>
        <p:txBody>
          <a:bodyPr wrap="none" rtlCol="0">
            <a:spAutoFit/>
          </a:bodyPr>
          <a:lstStyle/>
          <a:p>
            <a:r>
              <a:rPr lang="en-US" sz="1400" b="1" dirty="0" smtClean="0">
                <a:solidFill>
                  <a:schemeClr val="accent1">
                    <a:lumMod val="50000"/>
                  </a:schemeClr>
                </a:solidFill>
                <a:latin typeface="+mj-lt"/>
                <a:cs typeface="Arial" panose="020B0604020202020204" pitchFamily="34" charset="0"/>
              </a:rPr>
              <a:t>Time</a:t>
            </a:r>
            <a:endParaRPr lang="en-US" sz="1400" b="1" dirty="0">
              <a:solidFill>
                <a:schemeClr val="accent1">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2918815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8600020-2E31-42A0-9D40-46953AB3B8F4}"/>
              </a:ext>
            </a:extLst>
          </p:cNvPr>
          <p:cNvSpPr>
            <a:spLocks noGrp="1"/>
          </p:cNvSpPr>
          <p:nvPr>
            <p:ph type="title"/>
          </p:nvPr>
        </p:nvSpPr>
        <p:spPr/>
        <p:txBody>
          <a:bodyPr/>
          <a:lstStyle/>
          <a:p>
            <a:r>
              <a:rPr lang="fr-FR" dirty="0" smtClean="0"/>
              <a:t>Challenges and </a:t>
            </a:r>
            <a:r>
              <a:rPr lang="fr-FR" dirty="0" err="1" smtClean="0"/>
              <a:t>opportunities</a:t>
            </a:r>
            <a:endParaRPr lang="fr-FR" dirty="0"/>
          </a:p>
        </p:txBody>
      </p:sp>
    </p:spTree>
    <p:extLst>
      <p:ext uri="{BB962C8B-B14F-4D97-AF65-F5344CB8AC3E}">
        <p14:creationId xmlns:p14="http://schemas.microsoft.com/office/powerpoint/2010/main" val="2994176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1786</TotalTime>
  <Words>2779</Words>
  <Application>Microsoft Office PowerPoint</Application>
  <PresentationFormat>Presentación en pantalla (4:3)</PresentationFormat>
  <Paragraphs>338</Paragraphs>
  <Slides>39</Slides>
  <Notes>33</Notes>
  <HiddenSlides>5</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Thème Office</vt:lpstr>
      <vt:lpstr>Climate predictions for energy</vt:lpstr>
      <vt:lpstr>Context and motivation</vt:lpstr>
      <vt:lpstr>Context and motivation</vt:lpstr>
      <vt:lpstr>Climate predictions</vt:lpstr>
      <vt:lpstr>Predictability</vt:lpstr>
      <vt:lpstr>Objective</vt:lpstr>
      <vt:lpstr>Objective</vt:lpstr>
      <vt:lpstr>Applications</vt:lpstr>
      <vt:lpstr>Challenges and opportunities</vt:lpstr>
      <vt:lpstr>S2S Forecast range and skill</vt:lpstr>
      <vt:lpstr>Skill</vt:lpstr>
      <vt:lpstr>NEWA project, predictability</vt:lpstr>
      <vt:lpstr>Case study: wind drought in US  Lledó et al., 2018: Investigating the effects of Pacific sea surface temperatures on the wind drought of 2015 over the United States. Journal of Geophysical Research  </vt:lpstr>
      <vt:lpstr>Wind drought in US</vt:lpstr>
      <vt:lpstr>Wind drought in US</vt:lpstr>
      <vt:lpstr>Available seasonal forecast</vt:lpstr>
      <vt:lpstr>Available seasonal forecast</vt:lpstr>
      <vt:lpstr>NIÑO3.4 teleconnection</vt:lpstr>
      <vt:lpstr>Causes</vt:lpstr>
      <vt:lpstr>Case study: heat wave and wind drought in Spain. Sep 2016 </vt:lpstr>
      <vt:lpstr>Heat wave and wind drought in Spain. Sep 2016</vt:lpstr>
      <vt:lpstr>Forecast available: wind speed</vt:lpstr>
      <vt:lpstr>Forecast available: temperature</vt:lpstr>
      <vt:lpstr>DST</vt:lpstr>
      <vt:lpstr>Final remarks</vt:lpstr>
      <vt:lpstr>Presentación de PowerPoint</vt:lpstr>
      <vt:lpstr>Consortium</vt:lpstr>
      <vt:lpstr>Causes</vt:lpstr>
      <vt:lpstr>Capacity factor</vt:lpstr>
      <vt:lpstr>Capacity factor</vt:lpstr>
      <vt:lpstr>Consortium</vt:lpstr>
      <vt:lpstr>Success criteria is TRUST</vt:lpstr>
      <vt:lpstr>Synergies with other projects</vt:lpstr>
      <vt:lpstr>Why?</vt:lpstr>
      <vt:lpstr>Co-development</vt:lpstr>
      <vt:lpstr>From data to service</vt:lpstr>
      <vt:lpstr>Methodology and firts results</vt:lpstr>
      <vt:lpstr>Methodology</vt:lpstr>
      <vt:lpstr>Climate services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Mathilde BAZIN-RETOURS</dc:creator>
  <cp:lastModifiedBy>bscuser</cp:lastModifiedBy>
  <cp:revision>132</cp:revision>
  <dcterms:created xsi:type="dcterms:W3CDTF">2017-10-19T10:22:33Z</dcterms:created>
  <dcterms:modified xsi:type="dcterms:W3CDTF">2018-09-18T09:22:47Z</dcterms:modified>
</cp:coreProperties>
</file>