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5143500" cx="9144000"/>
  <p:notesSz cx="6858000" cy="9144000"/>
  <p:embeddedFontLst>
    <p:embeddedFont>
      <p:font typeface="Quattrocento Sans"/>
      <p:regular r:id="rId48"/>
      <p:bold r:id="rId49"/>
      <p:italic r:id="rId50"/>
      <p:boldItalic r:id="rId51"/>
    </p:embeddedFont>
    <p:embeddedFont>
      <p:font typeface="Source Sans Pro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QuattrocentoSans-regular.fntdata"/><Relationship Id="rId47" Type="http://schemas.openxmlformats.org/officeDocument/2006/relationships/slide" Target="slides/slide42.xml"/><Relationship Id="rId49" Type="http://schemas.openxmlformats.org/officeDocument/2006/relationships/font" Target="fonts/Quattrocento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QuattrocentoSans-boldItalic.fntdata"/><Relationship Id="rId50" Type="http://schemas.openxmlformats.org/officeDocument/2006/relationships/font" Target="fonts/QuattrocentoSans-italic.fntdata"/><Relationship Id="rId53" Type="http://schemas.openxmlformats.org/officeDocument/2006/relationships/font" Target="fonts/SourceSansPro-bold.fntdata"/><Relationship Id="rId52" Type="http://schemas.openxmlformats.org/officeDocument/2006/relationships/font" Target="fonts/SourceSansPro-regular.fntdata"/><Relationship Id="rId11" Type="http://schemas.openxmlformats.org/officeDocument/2006/relationships/slide" Target="slides/slide6.xml"/><Relationship Id="rId55" Type="http://schemas.openxmlformats.org/officeDocument/2006/relationships/font" Target="fonts/SourceSansPro-boldItalic.fntdata"/><Relationship Id="rId10" Type="http://schemas.openxmlformats.org/officeDocument/2006/relationships/slide" Target="slides/slide5.xml"/><Relationship Id="rId54" Type="http://schemas.openxmlformats.org/officeDocument/2006/relationships/font" Target="fonts/SourceSansPr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a2ef17a8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5a2ef17a8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a31cd5b8c_1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5a31cd5b8c_1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a31cd5b8c_1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5a31cd5b8c_1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a31cd5b8c_1_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5a31cd5b8c_1_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a31cd5b8c_1_1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5a31cd5b8c_1_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a31cd5b8c_1_1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5a31cd5b8c_1_1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a31cd5b8c_1_1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5a31cd5b8c_1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a31cd5b8c_1_1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5a31cd5b8c_1_1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a31cd5b8c_1_1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5a31cd5b8c_1_1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a24edc60f_4_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5a24edc60f_4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a24edc60f_4_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5a24edc60f_4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a2ef17a8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a2ef17a8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a24edc60f_4_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One analysis per month.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Teleconnection patterns and indices.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5a24edc60f_4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a24edc60f_4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tool to summarize the monthly anomalies in only 4 numbers per year. Retain the recurrent patterns.</a:t>
            </a:r>
            <a:endParaRPr/>
          </a:p>
        </p:txBody>
      </p:sp>
      <p:sp>
        <p:nvSpPr>
          <p:cNvPr id="250" name="Google Shape;250;g5a24edc60f_4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a24edc60f_4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5a24edc60f_4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a24edc60f_4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5a24edc60f_4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5a24edc60f_4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5a24edc60f_4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a24edc60f_4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5a24edc60f_4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5a24edc60f_4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5a24edc60f_4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a24edc60f_4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5a24edc60f_4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5a24edc60f_4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5a24edc60f_4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5a24edc60f_4_10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5a24edc60f_4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a31cd5b8c_1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5a31cd5b8c_1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5a31cd5b8c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5a31cd5b8c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a2543453d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5a2543453d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5a2543453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5a2543453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5a2543453d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5a2543453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a2543453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a2543453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79fdcce31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79fdcce31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5a2543453d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5a2543453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5a2543453d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5a2543453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5a2543453d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5a2543453d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5a2543453d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5a2543453d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a31cd5b8c_1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5a31cd5b8c_1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5a2543453d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5a2543453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5a2543453d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5a2543453d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5a2543453d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5a2543453d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a31cd5b8c_1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5a31cd5b8c_1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a2ef17a80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5a2ef17a80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a31cd5b8c_1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5a31cd5b8c_1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a31cd5b8c_1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5a31cd5b8c_1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a31cd5b8c_1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5a31cd5b8c_1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Diapositive de titre" showMasterSp="0">
  <p:cSld name="1_Diapositive de titre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1265549" y="4452576"/>
            <a:ext cx="7218574" cy="64633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project has received funding from the Horizon 2020 programme under grant agreement n°776787.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content of this presentation reflects only the author’s view. The European Commission is not responsible for any use that may be made of the information it contains.</a:t>
            </a:r>
            <a:endParaRPr b="0" i="1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615099" y="2729062"/>
            <a:ext cx="7869025" cy="64995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4878"/>
              </a:buClr>
              <a:buSzPts val="3300"/>
              <a:buFont typeface="Quattrocento Sans"/>
              <a:buNone/>
              <a:defRPr b="1" i="0" sz="3300" u="none" cap="none" strike="noStrike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615099" y="3450633"/>
            <a:ext cx="7869025" cy="51362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4878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2" type="body"/>
          </p:nvPr>
        </p:nvSpPr>
        <p:spPr>
          <a:xfrm>
            <a:off x="615099" y="4008933"/>
            <a:ext cx="7869025" cy="3250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/>
          <p:nvPr/>
        </p:nvSpPr>
        <p:spPr>
          <a:xfrm>
            <a:off x="0" y="-13481"/>
            <a:ext cx="9144000" cy="1944278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2836" y="4524868"/>
            <a:ext cx="574943" cy="38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7476" y="183706"/>
            <a:ext cx="3424269" cy="1228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2664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re et contenu">
  <p:cSld name="1_Titre et contenu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1576632" y="302125"/>
            <a:ext cx="6964052" cy="6652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4878"/>
              </a:buClr>
              <a:buSzPts val="3300"/>
              <a:buFont typeface="Quattrocento Sans"/>
              <a:buNone/>
              <a:defRPr b="1" i="0" sz="3300" u="none" cap="none" strike="noStrike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1576633" y="1159360"/>
            <a:ext cx="6964052" cy="53746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9C327"/>
              </a:buClr>
              <a:buSzPts val="2400"/>
              <a:buFont typeface="Noto Sans Symbols"/>
              <a:buChar char="►"/>
              <a:defRPr b="0" i="0" sz="2400" u="none" cap="none" strike="noStrike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4"/>
          <p:cNvSpPr/>
          <p:nvPr/>
        </p:nvSpPr>
        <p:spPr>
          <a:xfrm>
            <a:off x="-1" y="0"/>
            <a:ext cx="1498863" cy="51435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5855" y="4526389"/>
            <a:ext cx="1119185" cy="40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re de section">
  <p:cSld name="1_Titre de section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628650" y="273845"/>
            <a:ext cx="7756492" cy="61698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  <a:defRPr b="1" i="0" sz="3300" u="none" cap="none" strike="noStrike">
                <a:solidFill>
                  <a:srgbClr val="14417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628650" y="1046560"/>
            <a:ext cx="7756492" cy="56542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9C327"/>
              </a:buClr>
              <a:buSzPts val="2400"/>
              <a:buFont typeface="Noto Sans Symbols"/>
              <a:buChar char="►"/>
              <a:defRPr b="0" i="0" sz="2400" u="none" cap="none" strike="noStrike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5550" y="4561739"/>
            <a:ext cx="1119185" cy="40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sposition personnalisée">
  <p:cSld name="Disposition personnalisé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>
            <a:off x="2383817" y="3495064"/>
            <a:ext cx="4392891" cy="752375"/>
          </a:xfrm>
          <a:prstGeom prst="rect">
            <a:avLst/>
          </a:prstGeom>
          <a:solidFill>
            <a:srgbClr val="F9C32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6"/>
          <p:cNvSpPr/>
          <p:nvPr/>
        </p:nvSpPr>
        <p:spPr>
          <a:xfrm>
            <a:off x="0" y="0"/>
            <a:ext cx="9144000" cy="3655243"/>
          </a:xfrm>
          <a:prstGeom prst="rect">
            <a:avLst/>
          </a:prstGeom>
          <a:solidFill>
            <a:srgbClr val="F9C32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75227"/>
            <a:ext cx="9160524" cy="275396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>
            <p:ph type="title"/>
          </p:nvPr>
        </p:nvSpPr>
        <p:spPr>
          <a:xfrm>
            <a:off x="628650" y="273845"/>
            <a:ext cx="7886700" cy="61698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Quattrocento Sans"/>
              <a:buNone/>
              <a:defRPr b="1" i="0" sz="33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628650" y="1046560"/>
            <a:ext cx="7886700" cy="56542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9C327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906" y="4512248"/>
            <a:ext cx="1119185" cy="40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Disposition personnalisée">
  <p:cSld name="1_Disposition personnalisée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/>
          <p:nvPr/>
        </p:nvSpPr>
        <p:spPr>
          <a:xfrm>
            <a:off x="2383817" y="3495064"/>
            <a:ext cx="4392891" cy="752375"/>
          </a:xfrm>
          <a:prstGeom prst="rect">
            <a:avLst/>
          </a:prstGeom>
          <a:solidFill>
            <a:srgbClr val="0E487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7"/>
          <p:cNvSpPr/>
          <p:nvPr/>
        </p:nvSpPr>
        <p:spPr>
          <a:xfrm>
            <a:off x="0" y="0"/>
            <a:ext cx="9144000" cy="3655243"/>
          </a:xfrm>
          <a:prstGeom prst="rect">
            <a:avLst/>
          </a:prstGeom>
          <a:solidFill>
            <a:srgbClr val="0E487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6524" y="1972558"/>
            <a:ext cx="9160524" cy="275396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>
            <p:ph type="title"/>
          </p:nvPr>
        </p:nvSpPr>
        <p:spPr>
          <a:xfrm>
            <a:off x="628650" y="273845"/>
            <a:ext cx="7886700" cy="61698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Quattrocento Sans"/>
              <a:buNone/>
              <a:defRPr b="1" i="0" sz="33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628650" y="1046560"/>
            <a:ext cx="7886700" cy="56542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9C327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1" name="Google Shape;8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906" y="4512248"/>
            <a:ext cx="1119185" cy="40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Disposition personnalisée">
  <p:cSld name="2_Disposition personnalisé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/>
          <p:nvPr/>
        </p:nvSpPr>
        <p:spPr>
          <a:xfrm>
            <a:off x="2383817" y="3495064"/>
            <a:ext cx="4392891" cy="752375"/>
          </a:xfrm>
          <a:prstGeom prst="rect">
            <a:avLst/>
          </a:prstGeom>
          <a:solidFill>
            <a:srgbClr val="10BA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8"/>
          <p:cNvSpPr/>
          <p:nvPr/>
        </p:nvSpPr>
        <p:spPr>
          <a:xfrm>
            <a:off x="0" y="0"/>
            <a:ext cx="9144000" cy="3655243"/>
          </a:xfrm>
          <a:prstGeom prst="rect">
            <a:avLst/>
          </a:prstGeom>
          <a:solidFill>
            <a:srgbClr val="10BA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72558"/>
            <a:ext cx="9160524" cy="275396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>
            <p:ph type="title"/>
          </p:nvPr>
        </p:nvSpPr>
        <p:spPr>
          <a:xfrm>
            <a:off x="628650" y="273845"/>
            <a:ext cx="7886700" cy="61698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Quattrocento Sans"/>
              <a:buNone/>
              <a:defRPr b="1" i="0" sz="33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628650" y="1046560"/>
            <a:ext cx="7886700" cy="56542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9C327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906" y="4512248"/>
            <a:ext cx="1119185" cy="40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Disposition personnalisée">
  <p:cSld name="3_Disposition personnalisé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/>
          <p:nvPr/>
        </p:nvSpPr>
        <p:spPr>
          <a:xfrm>
            <a:off x="2383817" y="3495064"/>
            <a:ext cx="4392891" cy="752375"/>
          </a:xfrm>
          <a:prstGeom prst="rect">
            <a:avLst/>
          </a:prstGeom>
          <a:solidFill>
            <a:srgbClr val="F2694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9"/>
          <p:cNvSpPr/>
          <p:nvPr/>
        </p:nvSpPr>
        <p:spPr>
          <a:xfrm>
            <a:off x="0" y="0"/>
            <a:ext cx="9144000" cy="3655243"/>
          </a:xfrm>
          <a:prstGeom prst="rect">
            <a:avLst/>
          </a:prstGeom>
          <a:solidFill>
            <a:srgbClr val="F2694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72558"/>
            <a:ext cx="9160524" cy="275396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/>
          <p:nvPr>
            <p:ph type="title"/>
          </p:nvPr>
        </p:nvSpPr>
        <p:spPr>
          <a:xfrm>
            <a:off x="628650" y="273845"/>
            <a:ext cx="7886700" cy="61698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Quattrocento Sans"/>
              <a:buNone/>
              <a:defRPr b="1" i="0" sz="33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628650" y="1046560"/>
            <a:ext cx="7886700" cy="56542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9C327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5" name="Google Shape;9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906" y="4512248"/>
            <a:ext cx="1119185" cy="40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Relationship Id="rId7" Type="http://schemas.openxmlformats.org/officeDocument/2006/relationships/image" Target="../media/image6.png"/><Relationship Id="rId8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Relationship Id="rId6" Type="http://schemas.openxmlformats.org/officeDocument/2006/relationships/image" Target="../media/image47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54.png"/><Relationship Id="rId13" Type="http://schemas.openxmlformats.org/officeDocument/2006/relationships/image" Target="../media/image53.png"/><Relationship Id="rId1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51.png"/><Relationship Id="rId5" Type="http://schemas.openxmlformats.org/officeDocument/2006/relationships/image" Target="../media/image19.png"/><Relationship Id="rId6" Type="http://schemas.openxmlformats.org/officeDocument/2006/relationships/image" Target="../media/image47.png"/><Relationship Id="rId7" Type="http://schemas.openxmlformats.org/officeDocument/2006/relationships/image" Target="../media/image50.png"/><Relationship Id="rId8" Type="http://schemas.openxmlformats.org/officeDocument/2006/relationships/image" Target="../media/image4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g"/><Relationship Id="rId4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Relationship Id="rId4" Type="http://schemas.openxmlformats.org/officeDocument/2006/relationships/image" Target="../media/image4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Relationship Id="rId4" Type="http://schemas.openxmlformats.org/officeDocument/2006/relationships/image" Target="../media/image43.png"/><Relationship Id="rId5" Type="http://schemas.openxmlformats.org/officeDocument/2006/relationships/image" Target="../media/image2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Relationship Id="rId4" Type="http://schemas.openxmlformats.org/officeDocument/2006/relationships/image" Target="../media/image42.png"/><Relationship Id="rId5" Type="http://schemas.openxmlformats.org/officeDocument/2006/relationships/image" Target="../media/image3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3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Relationship Id="rId4" Type="http://schemas.openxmlformats.org/officeDocument/2006/relationships/image" Target="../media/image4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100" y="2729050"/>
            <a:ext cx="91440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4878"/>
              </a:buClr>
              <a:buSzPts val="3300"/>
              <a:buFont typeface="Quattrocento Sans"/>
              <a:buNone/>
            </a:pPr>
            <a:r>
              <a:rPr lang="en-GB" sz="3000"/>
              <a:t>Work Package 3 Webinar</a:t>
            </a:r>
            <a:endParaRPr sz="3000"/>
          </a:p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615099" y="3450633"/>
            <a:ext cx="78690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0E4878"/>
                </a:solidFill>
              </a:rPr>
              <a:t>Irene Cionni</a:t>
            </a:r>
            <a:r>
              <a:rPr lang="en-GB" sz="1100">
                <a:solidFill>
                  <a:srgbClr val="0E4878"/>
                </a:solidFill>
              </a:rPr>
              <a:t>, </a:t>
            </a:r>
            <a:r>
              <a:rPr b="0" lang="en-GB" sz="1100">
                <a:solidFill>
                  <a:srgbClr val="0E4878"/>
                </a:solidFill>
              </a:rPr>
              <a:t>ENEA</a:t>
            </a:r>
            <a:endParaRPr b="0" sz="1100"/>
          </a:p>
          <a:p>
            <a:pPr indent="0" lvl="0" marL="0" rtl="0" algn="ctr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/>
              <a:t> Llorenç Lledó,</a:t>
            </a:r>
            <a:r>
              <a:rPr b="0" lang="en-GB" sz="1100"/>
              <a:t> BSC</a:t>
            </a:r>
            <a:endParaRPr b="0"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/>
              <a:t>Hannah Bloomfield, </a:t>
            </a:r>
            <a:r>
              <a:rPr b="0" lang="en-GB" sz="1100"/>
              <a:t>UREAD</a:t>
            </a:r>
            <a:endParaRPr b="0" sz="11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Clr>
                <a:srgbClr val="0E4878"/>
              </a:buClr>
              <a:buSzPts val="24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ctr">
              <a:lnSpc>
                <a:spcPct val="98181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100"/>
          </a:p>
          <a:p>
            <a:pPr indent="0" lvl="0" marL="0" rtl="0" algn="ctr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100"/>
          </a:p>
          <a:p>
            <a:pPr indent="0" lvl="0" marL="0" rtl="0" algn="ctr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ctr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E4878"/>
              </a:buClr>
              <a:buSzPts val="2400"/>
              <a:buNone/>
            </a:pPr>
            <a:r>
              <a:t/>
            </a:r>
            <a:endParaRPr sz="1100"/>
          </a:p>
        </p:txBody>
      </p:sp>
      <p:sp>
        <p:nvSpPr>
          <p:cNvPr id="102" name="Google Shape;102;p20"/>
          <p:cNvSpPr txBox="1"/>
          <p:nvPr>
            <p:ph idx="2" type="body"/>
          </p:nvPr>
        </p:nvSpPr>
        <p:spPr>
          <a:xfrm>
            <a:off x="615099" y="4008933"/>
            <a:ext cx="78690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>
            <p:ph type="title"/>
          </p:nvPr>
        </p:nvSpPr>
        <p:spPr>
          <a:xfrm>
            <a:off x="628650" y="1604120"/>
            <a:ext cx="78867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Quattrocento Sans"/>
              <a:buNone/>
            </a:pPr>
            <a:r>
              <a:rPr lang="en-GB" sz="3000">
                <a:solidFill>
                  <a:srgbClr val="FFFFFF"/>
                </a:solidFill>
              </a:rPr>
              <a:t>Observations employed for reanalysis verification and benchmarking</a:t>
            </a:r>
            <a:endParaRPr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/>
          <p:nvPr>
            <p:ph type="title"/>
          </p:nvPr>
        </p:nvSpPr>
        <p:spPr>
          <a:xfrm>
            <a:off x="628650" y="-30955"/>
            <a:ext cx="77565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3000">
                <a:solidFill>
                  <a:srgbClr val="10BAB1"/>
                </a:solidFill>
              </a:rPr>
              <a:t>Observational Datasets</a:t>
            </a:r>
            <a:endParaRPr sz="3000">
              <a:solidFill>
                <a:srgbClr val="10BAB1"/>
              </a:solidFill>
            </a:endParaRPr>
          </a:p>
        </p:txBody>
      </p:sp>
      <p:pic>
        <p:nvPicPr>
          <p:cNvPr id="171" name="Google Shape;17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650" y="551550"/>
            <a:ext cx="6995576" cy="253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0"/>
          <p:cNvSpPr txBox="1"/>
          <p:nvPr/>
        </p:nvSpPr>
        <p:spPr>
          <a:xfrm>
            <a:off x="1256475" y="3079650"/>
            <a:ext cx="15414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EOBS Stations</a:t>
            </a:r>
            <a:endParaRPr b="1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3" name="Google Shape;173;p30"/>
          <p:cNvSpPr txBox="1"/>
          <p:nvPr/>
        </p:nvSpPr>
        <p:spPr>
          <a:xfrm>
            <a:off x="4186775" y="3046175"/>
            <a:ext cx="15414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CMSAF SARAH2</a:t>
            </a:r>
            <a:endParaRPr b="1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4" name="Google Shape;174;p30"/>
          <p:cNvSpPr txBox="1"/>
          <p:nvPr/>
        </p:nvSpPr>
        <p:spPr>
          <a:xfrm>
            <a:off x="6818450" y="3122375"/>
            <a:ext cx="2049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Tall Tower Database</a:t>
            </a:r>
            <a:endParaRPr b="1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50" y="3418425"/>
            <a:ext cx="1785950" cy="162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0"/>
          <p:cNvPicPr preferRelativeResize="0"/>
          <p:nvPr/>
        </p:nvPicPr>
        <p:blipFill rotWithShape="1">
          <a:blip r:embed="rId5">
            <a:alphaModFix/>
          </a:blip>
          <a:srcRect b="-28998" l="0" r="-28998" t="0"/>
          <a:stretch/>
        </p:blipFill>
        <p:spPr>
          <a:xfrm>
            <a:off x="182775" y="3444875"/>
            <a:ext cx="1158350" cy="4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8900" y="3382488"/>
            <a:ext cx="1785950" cy="160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4991100"/>
            <a:ext cx="2196550" cy="1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25999" y="3418425"/>
            <a:ext cx="2709775" cy="17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24325" y="3321575"/>
            <a:ext cx="1870425" cy="17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86780" y="4976988"/>
            <a:ext cx="1291670" cy="17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type="title"/>
          </p:nvPr>
        </p:nvSpPr>
        <p:spPr>
          <a:xfrm>
            <a:off x="628650" y="45248"/>
            <a:ext cx="77565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2400">
                <a:solidFill>
                  <a:srgbClr val="10BAB1"/>
                </a:solidFill>
              </a:rPr>
              <a:t>Verification with in situ and satellite observations</a:t>
            </a:r>
            <a:endParaRPr sz="2400">
              <a:solidFill>
                <a:srgbClr val="10BAB1"/>
              </a:solidFill>
            </a:endParaRPr>
          </a:p>
        </p:txBody>
      </p:sp>
      <p:sp>
        <p:nvSpPr>
          <p:cNvPr id="187" name="Google Shape;187;p31"/>
          <p:cNvSpPr txBox="1"/>
          <p:nvPr/>
        </p:nvSpPr>
        <p:spPr>
          <a:xfrm>
            <a:off x="5108475" y="1655750"/>
            <a:ext cx="3982800" cy="28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Taylor Diagrams of monthly </a:t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Solar Radiation vs. CMSAF -SARAH2 </a:t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Temperature and Precipitation vs. EOBS. </a:t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Correlation, RMSD, Normalized Standard Deviations and Bias are evaluated.</a:t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Temporal and Spatial verification.</a:t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endParaRPr sz="12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8" name="Google Shape;188;p31"/>
          <p:cNvSpPr txBox="1"/>
          <p:nvPr>
            <p:ph type="title"/>
          </p:nvPr>
        </p:nvSpPr>
        <p:spPr>
          <a:xfrm>
            <a:off x="4899950" y="4589925"/>
            <a:ext cx="9708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1400">
                <a:solidFill>
                  <a:srgbClr val="F9C327"/>
                </a:solidFill>
              </a:rPr>
              <a:t>Monthly</a:t>
            </a:r>
            <a:endParaRPr sz="1400">
              <a:solidFill>
                <a:srgbClr val="F9C327"/>
              </a:solidFill>
            </a:endParaRPr>
          </a:p>
        </p:txBody>
      </p:sp>
      <p:pic>
        <p:nvPicPr>
          <p:cNvPr id="189" name="Google Shape;18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50" y="497050"/>
            <a:ext cx="4818695" cy="457024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1"/>
          <p:cNvSpPr txBox="1"/>
          <p:nvPr>
            <p:ph type="title"/>
          </p:nvPr>
        </p:nvSpPr>
        <p:spPr>
          <a:xfrm>
            <a:off x="5870750" y="573250"/>
            <a:ext cx="15246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1400">
                <a:solidFill>
                  <a:srgbClr val="F9C327"/>
                </a:solidFill>
              </a:rPr>
              <a:t>EOBS</a:t>
            </a:r>
            <a:endParaRPr sz="1400">
              <a:solidFill>
                <a:srgbClr val="F9C32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1400">
                <a:solidFill>
                  <a:srgbClr val="F9C327"/>
                </a:solidFill>
              </a:rPr>
              <a:t>&amp;</a:t>
            </a:r>
            <a:endParaRPr sz="1400">
              <a:solidFill>
                <a:srgbClr val="F9C32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1400">
                <a:solidFill>
                  <a:srgbClr val="F9C327"/>
                </a:solidFill>
              </a:rPr>
              <a:t>CMSAF-SARAH2</a:t>
            </a:r>
            <a:endParaRPr sz="1400">
              <a:solidFill>
                <a:srgbClr val="F9C327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/>
          <p:nvPr>
            <p:ph type="title"/>
          </p:nvPr>
        </p:nvSpPr>
        <p:spPr>
          <a:xfrm>
            <a:off x="628650" y="45248"/>
            <a:ext cx="77565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2400">
                <a:solidFill>
                  <a:srgbClr val="10BAB1"/>
                </a:solidFill>
              </a:rPr>
              <a:t>Verification with in situ and satellite observations</a:t>
            </a:r>
            <a:endParaRPr sz="2400">
              <a:solidFill>
                <a:srgbClr val="10BAB1"/>
              </a:solidFill>
            </a:endParaRPr>
          </a:p>
        </p:txBody>
      </p:sp>
      <p:sp>
        <p:nvSpPr>
          <p:cNvPr id="196" name="Google Shape;196;p32"/>
          <p:cNvSpPr txBox="1"/>
          <p:nvPr/>
        </p:nvSpPr>
        <p:spPr>
          <a:xfrm>
            <a:off x="4327175" y="541800"/>
            <a:ext cx="4638300" cy="39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Taylor Diagram</a:t>
            </a:r>
            <a:endParaRPr b="1" sz="13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 single point on the bidimensional plot indicates the </a:t>
            </a:r>
            <a:r>
              <a:rPr b="1"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ratio of the normalized variance </a:t>
            </a:r>
            <a:r>
              <a:rPr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(represented by the normalized ratio of their standard deviations), the </a:t>
            </a:r>
            <a:r>
              <a:rPr b="1"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correlation </a:t>
            </a:r>
            <a:r>
              <a:rPr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and the </a:t>
            </a:r>
            <a:r>
              <a:rPr b="1"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centered root-mean-square error </a:t>
            </a:r>
            <a:r>
              <a:rPr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between test dataset and reference data set.</a:t>
            </a:r>
            <a:endParaRPr sz="13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9C32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Test patterns that agree well with reference pattern will lie near the black dot on the x-axis (REF).</a:t>
            </a:r>
            <a:endParaRPr sz="1300">
              <a:solidFill>
                <a:srgbClr val="F9C32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•The standard deviation ratio of the test pattern is proportional to the radial distance from the arc at the point and the arc at the REF. </a:t>
            </a:r>
            <a:endParaRPr sz="13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•The centered root-mean-square error between the test and reference patterns is indicated by the semicircle contours centered on the REF.</a:t>
            </a:r>
            <a:endParaRPr sz="13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•The correlation is given by the azimuthal position of  the point.</a:t>
            </a:r>
            <a:endParaRPr sz="13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•The amplitude of the bias is indicated by the dimension of the triangle.</a:t>
            </a:r>
            <a:endParaRPr sz="13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97" name="Google Shape;19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450" y="878050"/>
            <a:ext cx="4205724" cy="388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/>
          <p:nvPr>
            <p:ph type="title"/>
          </p:nvPr>
        </p:nvSpPr>
        <p:spPr>
          <a:xfrm>
            <a:off x="628650" y="45248"/>
            <a:ext cx="77565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2400">
                <a:solidFill>
                  <a:srgbClr val="10BAB1"/>
                </a:solidFill>
              </a:rPr>
              <a:t>Verification with in situ observations</a:t>
            </a:r>
            <a:endParaRPr sz="2400">
              <a:solidFill>
                <a:srgbClr val="10BAB1"/>
              </a:solidFill>
            </a:endParaRPr>
          </a:p>
        </p:txBody>
      </p:sp>
      <p:sp>
        <p:nvSpPr>
          <p:cNvPr id="203" name="Google Shape;203;p33"/>
          <p:cNvSpPr txBox="1"/>
          <p:nvPr/>
        </p:nvSpPr>
        <p:spPr>
          <a:xfrm>
            <a:off x="6312825" y="1263550"/>
            <a:ext cx="2875200" cy="27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Taylor Diagrams of monthly and daily surface wind speed.</a:t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Correlation, RMSD and Normalized Standard Deviations are evaluated.</a:t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Temporal and Spatial verification.</a:t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endParaRPr sz="12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4" name="Google Shape;204;p33"/>
          <p:cNvSpPr txBox="1"/>
          <p:nvPr>
            <p:ph type="title"/>
          </p:nvPr>
        </p:nvSpPr>
        <p:spPr>
          <a:xfrm>
            <a:off x="2573050" y="4672500"/>
            <a:ext cx="20526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1400">
                <a:solidFill>
                  <a:srgbClr val="F9C327"/>
                </a:solidFill>
              </a:rPr>
              <a:t>Monthly &amp;  Daily</a:t>
            </a:r>
            <a:endParaRPr sz="1400">
              <a:solidFill>
                <a:srgbClr val="F9C327"/>
              </a:solidFill>
            </a:endParaRPr>
          </a:p>
        </p:txBody>
      </p:sp>
      <p:sp>
        <p:nvSpPr>
          <p:cNvPr id="205" name="Google Shape;205;p33"/>
          <p:cNvSpPr txBox="1"/>
          <p:nvPr>
            <p:ph type="title"/>
          </p:nvPr>
        </p:nvSpPr>
        <p:spPr>
          <a:xfrm>
            <a:off x="6501025" y="497050"/>
            <a:ext cx="16731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1800">
                <a:solidFill>
                  <a:srgbClr val="F9C327"/>
                </a:solidFill>
              </a:rPr>
              <a:t>Tall Tower Database</a:t>
            </a:r>
            <a:endParaRPr sz="1800">
              <a:solidFill>
                <a:srgbClr val="F9C327"/>
              </a:solidFill>
            </a:endParaRPr>
          </a:p>
        </p:txBody>
      </p:sp>
      <p:pic>
        <p:nvPicPr>
          <p:cNvPr id="206" name="Google Shape;20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10925"/>
            <a:ext cx="6008024" cy="3811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/>
          <p:nvPr>
            <p:ph type="title"/>
          </p:nvPr>
        </p:nvSpPr>
        <p:spPr>
          <a:xfrm>
            <a:off x="628650" y="1730545"/>
            <a:ext cx="78867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Quattrocento Sans"/>
              <a:buNone/>
            </a:pPr>
            <a:r>
              <a:rPr lang="en-GB" sz="3000">
                <a:solidFill>
                  <a:srgbClr val="FFFFFF"/>
                </a:solidFill>
              </a:rPr>
              <a:t>Which reanalysis is “best” for each  subsector?</a:t>
            </a:r>
            <a:endParaRPr sz="3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550" y="74650"/>
            <a:ext cx="8811599" cy="497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/>
          <p:nvPr>
            <p:ph type="title"/>
          </p:nvPr>
        </p:nvSpPr>
        <p:spPr>
          <a:xfrm>
            <a:off x="1576632" y="302125"/>
            <a:ext cx="69642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Quattrocento Sans"/>
              <a:buNone/>
            </a:pPr>
            <a:r>
              <a:t/>
            </a:r>
            <a:endParaRPr sz="2400">
              <a:solidFill>
                <a:srgbClr val="0E4878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0E4878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0E4878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rgbClr val="0E4878"/>
                </a:solidFill>
              </a:rPr>
              <a:t>●Climatology and variability of assimilated variables present large differences in regions characterized by scarcity of data.</a:t>
            </a:r>
            <a:endParaRPr sz="2000">
              <a:solidFill>
                <a:srgbClr val="0E4878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0E4878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rgbClr val="0E4878"/>
                </a:solidFill>
              </a:rPr>
              <a:t>●Forecasted variables show large discrepancies over region where the role of the model parameterizations is more relevant. </a:t>
            </a:r>
            <a:endParaRPr sz="2000">
              <a:solidFill>
                <a:srgbClr val="0E4878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0E4878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rgbClr val="0E4878"/>
                </a:solidFill>
              </a:rPr>
              <a:t>●High-resolution reanalyses (i.e. ERA5)  are in better agreement with observed data for temperature, solar radiation and wind speed.</a:t>
            </a:r>
            <a:endParaRPr sz="2000">
              <a:solidFill>
                <a:srgbClr val="0E4878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700">
              <a:solidFill>
                <a:srgbClr val="0E4878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700">
              <a:solidFill>
                <a:srgbClr val="0E4878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Quattrocento Sans"/>
              <a:buNone/>
            </a:pPr>
            <a:r>
              <a:t/>
            </a:r>
            <a:endParaRPr sz="2400">
              <a:solidFill>
                <a:srgbClr val="0E4878"/>
              </a:solidFill>
            </a:endParaRPr>
          </a:p>
        </p:txBody>
      </p:sp>
      <p:sp>
        <p:nvSpPr>
          <p:cNvPr id="222" name="Google Shape;222;p36"/>
          <p:cNvSpPr txBox="1"/>
          <p:nvPr/>
        </p:nvSpPr>
        <p:spPr>
          <a:xfrm>
            <a:off x="1188600" y="302125"/>
            <a:ext cx="67668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10BAB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Summary</a:t>
            </a:r>
            <a:r>
              <a:rPr b="1" lang="en-GB" sz="30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</a:t>
            </a:r>
            <a:endParaRPr sz="3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/>
          <p:nvPr>
            <p:ph type="title"/>
          </p:nvPr>
        </p:nvSpPr>
        <p:spPr>
          <a:xfrm>
            <a:off x="287550" y="2729050"/>
            <a:ext cx="85689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4878"/>
              </a:buClr>
              <a:buSzPts val="3300"/>
              <a:buFont typeface="Quattrocento Sans"/>
              <a:buNone/>
            </a:pPr>
            <a:r>
              <a:rPr lang="en-GB" sz="3000"/>
              <a:t>The impact of EuroAtlantic Teleconnections </a:t>
            </a:r>
            <a:endParaRPr sz="30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4878"/>
              </a:buClr>
              <a:buSzPts val="3300"/>
              <a:buFont typeface="Quattrocento Sans"/>
              <a:buNone/>
            </a:pPr>
            <a:r>
              <a:rPr lang="en-GB" sz="3000"/>
              <a:t>in energy generation and demand over Europe</a:t>
            </a:r>
            <a:endParaRPr sz="3000"/>
          </a:p>
        </p:txBody>
      </p:sp>
      <p:sp>
        <p:nvSpPr>
          <p:cNvPr id="228" name="Google Shape;228;p37"/>
          <p:cNvSpPr txBox="1"/>
          <p:nvPr>
            <p:ph idx="1" type="body"/>
          </p:nvPr>
        </p:nvSpPr>
        <p:spPr>
          <a:xfrm>
            <a:off x="637499" y="3829733"/>
            <a:ext cx="78690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/>
              <a:t>Llorenç Lledó, BSC</a:t>
            </a:r>
            <a:endParaRPr sz="1100"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/>
              <a:t>llledo@bsc.es</a:t>
            </a:r>
            <a:endParaRPr sz="1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/>
          <p:nvPr>
            <p:ph type="title"/>
          </p:nvPr>
        </p:nvSpPr>
        <p:spPr>
          <a:xfrm>
            <a:off x="628650" y="1549370"/>
            <a:ext cx="78867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Quattrocento Sans"/>
              <a:buNone/>
            </a:pPr>
            <a:r>
              <a:rPr lang="en-GB" sz="2400"/>
              <a:t>Computing EuroAtlantic Teleconnections in S2S4E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1576624" y="302125"/>
            <a:ext cx="7522500" cy="665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10BAB1"/>
                </a:solidFill>
              </a:rPr>
              <a:t>Introduction</a:t>
            </a:r>
            <a:endParaRPr sz="3000">
              <a:solidFill>
                <a:srgbClr val="10BAB1"/>
              </a:solidFill>
            </a:endParaRPr>
          </a:p>
        </p:txBody>
      </p:sp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5114" y="1060549"/>
            <a:ext cx="2469348" cy="37421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14313" rotWithShape="0" algn="bl" dir="1620000" dist="161925">
              <a:srgbClr val="000000">
                <a:alpha val="50000"/>
              </a:srgbClr>
            </a:outerShdw>
          </a:effectLst>
        </p:spPr>
      </p:pic>
      <p:pic>
        <p:nvPicPr>
          <p:cNvPr id="109" name="Google Shape;10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1287" y="1060549"/>
            <a:ext cx="2481502" cy="374214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14313" rotWithShape="0" algn="bl" dir="1620000" dist="161925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9"/>
          <p:cNvSpPr txBox="1"/>
          <p:nvPr>
            <p:ph type="title"/>
          </p:nvPr>
        </p:nvSpPr>
        <p:spPr>
          <a:xfrm>
            <a:off x="628650" y="273844"/>
            <a:ext cx="77565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2400">
                <a:solidFill>
                  <a:srgbClr val="10BAB1"/>
                </a:solidFill>
              </a:rPr>
              <a:t>The four main EuroAtlantic Teleconnections:</a:t>
            </a:r>
            <a:endParaRPr sz="2400">
              <a:solidFill>
                <a:srgbClr val="10BAB1"/>
              </a:solidFill>
            </a:endParaRPr>
          </a:p>
        </p:txBody>
      </p:sp>
      <p:sp>
        <p:nvSpPr>
          <p:cNvPr id="239" name="Google Shape;239;p39"/>
          <p:cNvSpPr txBox="1"/>
          <p:nvPr>
            <p:ph idx="1" type="body"/>
          </p:nvPr>
        </p:nvSpPr>
        <p:spPr>
          <a:xfrm>
            <a:off x="1489900" y="891575"/>
            <a:ext cx="246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90500" lvl="0" marL="3429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2400"/>
              <a:buFont typeface="Noto Sans Symbols"/>
              <a:buNone/>
            </a:pPr>
            <a:r>
              <a:rPr lang="en-GB" sz="1100"/>
              <a:t>NAO: North Atlantic Oscillation</a:t>
            </a:r>
            <a:endParaRPr sz="1100"/>
          </a:p>
          <a:p>
            <a:pPr indent="-190500" lvl="0" marL="3429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9C327"/>
              </a:buClr>
              <a:buSzPts val="2400"/>
              <a:buFont typeface="Noto Sans Symbols"/>
              <a:buNone/>
            </a:pPr>
            <a:r>
              <a:t/>
            </a:r>
            <a:endParaRPr sz="1100"/>
          </a:p>
        </p:txBody>
      </p:sp>
      <p:pic>
        <p:nvPicPr>
          <p:cNvPr id="240" name="Google Shape;24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">
            <a:off x="1489935" y="1196273"/>
            <a:ext cx="2466531" cy="142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5021" y="3253900"/>
            <a:ext cx="2471976" cy="142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9935" y="3253900"/>
            <a:ext cx="2466531" cy="142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7743" y="1196272"/>
            <a:ext cx="2466531" cy="142112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9"/>
          <p:cNvSpPr txBox="1"/>
          <p:nvPr>
            <p:ph idx="1" type="body"/>
          </p:nvPr>
        </p:nvSpPr>
        <p:spPr>
          <a:xfrm>
            <a:off x="4667708" y="891575"/>
            <a:ext cx="246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90500" lvl="0" marL="3429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2400"/>
              <a:buFont typeface="Noto Sans Symbols"/>
              <a:buNone/>
            </a:pPr>
            <a:r>
              <a:rPr lang="en-GB" sz="1100"/>
              <a:t>EA</a:t>
            </a:r>
            <a:r>
              <a:rPr lang="en-GB" sz="1100"/>
              <a:t>: East Atlantic</a:t>
            </a:r>
            <a:endParaRPr sz="1100"/>
          </a:p>
          <a:p>
            <a:pPr indent="-190500" lvl="0" marL="3429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9C327"/>
              </a:buClr>
              <a:buSzPts val="2400"/>
              <a:buFont typeface="Noto Sans Symbols"/>
              <a:buNone/>
            </a:pPr>
            <a:r>
              <a:t/>
            </a:r>
            <a:endParaRPr sz="1100"/>
          </a:p>
        </p:txBody>
      </p:sp>
      <p:sp>
        <p:nvSpPr>
          <p:cNvPr id="245" name="Google Shape;245;p39"/>
          <p:cNvSpPr txBox="1"/>
          <p:nvPr>
            <p:ph idx="1" type="body"/>
          </p:nvPr>
        </p:nvSpPr>
        <p:spPr>
          <a:xfrm>
            <a:off x="1328650" y="2926000"/>
            <a:ext cx="27891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90500" lvl="0" marL="3429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2400"/>
              <a:buFont typeface="Noto Sans Symbols"/>
              <a:buNone/>
            </a:pPr>
            <a:r>
              <a:rPr lang="en-GB" sz="1100"/>
              <a:t>EAWR: East Atlantic/Western Russia</a:t>
            </a:r>
            <a:endParaRPr sz="1100"/>
          </a:p>
          <a:p>
            <a:pPr indent="-190500" lvl="0" marL="3429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9C327"/>
              </a:buClr>
              <a:buSzPts val="2400"/>
              <a:buFont typeface="Noto Sans Symbols"/>
              <a:buNone/>
            </a:pPr>
            <a:r>
              <a:t/>
            </a:r>
            <a:endParaRPr sz="1100"/>
          </a:p>
        </p:txBody>
      </p:sp>
      <p:sp>
        <p:nvSpPr>
          <p:cNvPr id="246" name="Google Shape;246;p39"/>
          <p:cNvSpPr txBox="1"/>
          <p:nvPr>
            <p:ph idx="1" type="body"/>
          </p:nvPr>
        </p:nvSpPr>
        <p:spPr>
          <a:xfrm>
            <a:off x="4667708" y="2926000"/>
            <a:ext cx="246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90500" lvl="0" marL="3429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2400"/>
              <a:buFont typeface="Noto Sans Symbols"/>
              <a:buNone/>
            </a:pPr>
            <a:r>
              <a:rPr lang="en-GB" sz="1100"/>
              <a:t>SCAND</a:t>
            </a:r>
            <a:r>
              <a:rPr lang="en-GB" sz="1100"/>
              <a:t>: Scandinavian pattern</a:t>
            </a:r>
            <a:endParaRPr sz="1100"/>
          </a:p>
          <a:p>
            <a:pPr indent="-190500" lvl="0" marL="3429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9C327"/>
              </a:buClr>
              <a:buSzPts val="2400"/>
              <a:buFont typeface="Noto Sans Symbols"/>
              <a:buNone/>
            </a:pPr>
            <a:r>
              <a:t/>
            </a:r>
            <a:endParaRPr sz="1100"/>
          </a:p>
        </p:txBody>
      </p:sp>
      <p:sp>
        <p:nvSpPr>
          <p:cNvPr id="247" name="Google Shape;247;p39"/>
          <p:cNvSpPr txBox="1"/>
          <p:nvPr/>
        </p:nvSpPr>
        <p:spPr>
          <a:xfrm rot="-5400000">
            <a:off x="-753500" y="2559325"/>
            <a:ext cx="34452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January patterns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 txBox="1"/>
          <p:nvPr>
            <p:ph type="title"/>
          </p:nvPr>
        </p:nvSpPr>
        <p:spPr>
          <a:xfrm>
            <a:off x="628650" y="121447"/>
            <a:ext cx="77565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2400">
                <a:solidFill>
                  <a:srgbClr val="10BAB1"/>
                </a:solidFill>
              </a:rPr>
              <a:t>EOF:  a tool for dimensionality reduction</a:t>
            </a:r>
            <a:endParaRPr sz="2400">
              <a:solidFill>
                <a:srgbClr val="10BAB1"/>
              </a:solidFill>
            </a:endParaRPr>
          </a:p>
        </p:txBody>
      </p:sp>
      <p:sp>
        <p:nvSpPr>
          <p:cNvPr id="253" name="Google Shape;253;p40"/>
          <p:cNvSpPr txBox="1"/>
          <p:nvPr>
            <p:ph idx="1" type="body"/>
          </p:nvPr>
        </p:nvSpPr>
        <p:spPr>
          <a:xfrm>
            <a:off x="48325" y="670375"/>
            <a:ext cx="90582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90500" lvl="0" marL="34290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9C327"/>
              </a:buClr>
              <a:buSzPts val="2400"/>
              <a:buFont typeface="Noto Sans Symbols"/>
              <a:buNone/>
            </a:pPr>
            <a:r>
              <a:rPr lang="en-GB" sz="1100"/>
              <a:t>      ANOMALY             =                 x*</a:t>
            </a:r>
            <a:r>
              <a:rPr lang="en-GB" sz="1100"/>
              <a:t>NAO              +              y*EA             +           z*EAWR           +           w*SCAND             +    </a:t>
            </a:r>
            <a:endParaRPr sz="1100"/>
          </a:p>
        </p:txBody>
      </p:sp>
      <p:pic>
        <p:nvPicPr>
          <p:cNvPr id="254" name="Google Shape;25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025" y="1160323"/>
            <a:ext cx="1077364" cy="62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9958" y="1160323"/>
            <a:ext cx="1079743" cy="62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2314" y="1160323"/>
            <a:ext cx="1077364" cy="62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4669" y="1160323"/>
            <a:ext cx="1077364" cy="62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5050" y="1163351"/>
            <a:ext cx="1077350" cy="6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5050" y="2058875"/>
            <a:ext cx="1077350" cy="6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025" y="2055848"/>
            <a:ext cx="1077364" cy="62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9958" y="2055848"/>
            <a:ext cx="1079743" cy="62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2314" y="2055848"/>
            <a:ext cx="1077364" cy="62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4669" y="2055848"/>
            <a:ext cx="1077364" cy="62073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0"/>
          <p:cNvSpPr txBox="1"/>
          <p:nvPr/>
        </p:nvSpPr>
        <p:spPr>
          <a:xfrm rot="-5401261">
            <a:off x="-256160" y="1338862"/>
            <a:ext cx="8181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9C327"/>
              </a:buClr>
              <a:buSzPts val="2400"/>
              <a:buFont typeface="Noto Sans Symbols"/>
              <a:buNone/>
            </a:pPr>
            <a:r>
              <a:rPr lang="en-GB" sz="11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Jan 1984</a:t>
            </a:r>
            <a:endParaRPr sz="11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65" name="Google Shape;265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52225" y="1162150"/>
            <a:ext cx="1077376" cy="6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52237" y="2058875"/>
            <a:ext cx="1077350" cy="617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" name="Google Shape;267;p40"/>
          <p:cNvCxnSpPr/>
          <p:nvPr/>
        </p:nvCxnSpPr>
        <p:spPr>
          <a:xfrm>
            <a:off x="7539200" y="531600"/>
            <a:ext cx="7800" cy="426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268" name="Google Shape;268;p4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 rot="10800000">
            <a:off x="2898525" y="4758276"/>
            <a:ext cx="2394300" cy="2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0"/>
          <p:cNvSpPr txBox="1"/>
          <p:nvPr/>
        </p:nvSpPr>
        <p:spPr>
          <a:xfrm rot="-5401261">
            <a:off x="-256160" y="2230175"/>
            <a:ext cx="8181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1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Jan 1985</a:t>
            </a:r>
            <a:endParaRPr sz="11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0" name="Google Shape;270;p40"/>
          <p:cNvSpPr txBox="1"/>
          <p:nvPr>
            <p:ph idx="1" type="body"/>
          </p:nvPr>
        </p:nvSpPr>
        <p:spPr>
          <a:xfrm>
            <a:off x="221450" y="1338863"/>
            <a:ext cx="90582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905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2400"/>
              <a:buFont typeface="Noto Sans Symbols"/>
              <a:buNone/>
            </a:pPr>
            <a:r>
              <a:rPr lang="en-GB" sz="900"/>
              <a:t>                                         =    2.2*                                        +0.4*                                        -0.1*                                         +0.4*                                                 +   </a:t>
            </a:r>
            <a:endParaRPr sz="900"/>
          </a:p>
          <a:p>
            <a:pPr indent="-190500" lvl="0" marL="3429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9C327"/>
              </a:buClr>
              <a:buSzPts val="2400"/>
              <a:buFont typeface="Noto Sans Symbols"/>
              <a:buNone/>
            </a:pPr>
            <a:r>
              <a:t/>
            </a:r>
            <a:endParaRPr sz="1100"/>
          </a:p>
        </p:txBody>
      </p:sp>
      <p:sp>
        <p:nvSpPr>
          <p:cNvPr id="271" name="Google Shape;271;p40"/>
          <p:cNvSpPr txBox="1"/>
          <p:nvPr>
            <p:ph idx="1" type="body"/>
          </p:nvPr>
        </p:nvSpPr>
        <p:spPr>
          <a:xfrm>
            <a:off x="221450" y="2231350"/>
            <a:ext cx="90582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90500" lvl="0" marL="34290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9C327"/>
              </a:buClr>
              <a:buSzPts val="2400"/>
              <a:buFont typeface="Noto Sans Symbols"/>
              <a:buNone/>
            </a:pPr>
            <a:r>
              <a:rPr lang="en-GB" sz="900"/>
              <a:t>                                         =   -1.4*                                        +0.4*                                        +2.4*                                        -0.4*                                                 +   </a:t>
            </a:r>
            <a:endParaRPr sz="1100"/>
          </a:p>
        </p:txBody>
      </p:sp>
      <p:pic>
        <p:nvPicPr>
          <p:cNvPr id="272" name="Google Shape;272;p40"/>
          <p:cNvPicPr preferRelativeResize="0"/>
          <p:nvPr/>
        </p:nvPicPr>
        <p:blipFill rotWithShape="1">
          <a:blip r:embed="rId12">
            <a:alphaModFix/>
          </a:blip>
          <a:srcRect b="0" l="6109" r="6109" t="0"/>
          <a:stretch/>
        </p:blipFill>
        <p:spPr>
          <a:xfrm>
            <a:off x="295050" y="3659075"/>
            <a:ext cx="1077350" cy="6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025" y="3656048"/>
            <a:ext cx="1077364" cy="62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9958" y="3656048"/>
            <a:ext cx="1079743" cy="62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2314" y="3656048"/>
            <a:ext cx="1077364" cy="62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4669" y="3656048"/>
            <a:ext cx="1077364" cy="62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0"/>
          <p:cNvPicPr preferRelativeResize="0"/>
          <p:nvPr/>
        </p:nvPicPr>
        <p:blipFill rotWithShape="1">
          <a:blip r:embed="rId13">
            <a:alphaModFix/>
          </a:blip>
          <a:srcRect b="0" l="6293" r="6293" t="0"/>
          <a:stretch/>
        </p:blipFill>
        <p:spPr>
          <a:xfrm>
            <a:off x="7752237" y="3659075"/>
            <a:ext cx="1077350" cy="6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0"/>
          <p:cNvSpPr txBox="1"/>
          <p:nvPr/>
        </p:nvSpPr>
        <p:spPr>
          <a:xfrm rot="-5401261">
            <a:off x="-256160" y="3830375"/>
            <a:ext cx="8181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1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Jan 2015</a:t>
            </a:r>
            <a:endParaRPr sz="11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9" name="Google Shape;279;p40"/>
          <p:cNvSpPr txBox="1"/>
          <p:nvPr>
            <p:ph idx="1" type="body"/>
          </p:nvPr>
        </p:nvSpPr>
        <p:spPr>
          <a:xfrm>
            <a:off x="221450" y="3831550"/>
            <a:ext cx="90582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90500" lvl="0" marL="34290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9C327"/>
              </a:buClr>
              <a:buSzPts val="2400"/>
              <a:buFont typeface="Noto Sans Symbols"/>
              <a:buNone/>
            </a:pPr>
            <a:r>
              <a:rPr lang="en-GB" sz="900"/>
              <a:t>                                         =    1.5*                                        +0.3*                                        -0.3*                                        +0.2*                                                  +   </a:t>
            </a:r>
            <a:endParaRPr sz="1100"/>
          </a:p>
        </p:txBody>
      </p:sp>
      <p:sp>
        <p:nvSpPr>
          <p:cNvPr id="280" name="Google Shape;280;p40"/>
          <p:cNvSpPr txBox="1"/>
          <p:nvPr/>
        </p:nvSpPr>
        <p:spPr>
          <a:xfrm>
            <a:off x="7721350" y="557875"/>
            <a:ext cx="11391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9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SMALL-SCALE NOISE</a:t>
            </a:r>
            <a:endParaRPr sz="9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1" name="Google Shape;281;p40"/>
          <p:cNvSpPr txBox="1"/>
          <p:nvPr/>
        </p:nvSpPr>
        <p:spPr>
          <a:xfrm rot="-5401261">
            <a:off x="365912" y="2858663"/>
            <a:ext cx="8181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...</a:t>
            </a:r>
            <a:endParaRPr sz="24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2" name="Google Shape;282;p40"/>
          <p:cNvSpPr txBox="1"/>
          <p:nvPr/>
        </p:nvSpPr>
        <p:spPr>
          <a:xfrm rot="-5401261">
            <a:off x="2040450" y="2858663"/>
            <a:ext cx="8181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...</a:t>
            </a:r>
            <a:endParaRPr sz="24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3" name="Google Shape;283;p40"/>
          <p:cNvSpPr txBox="1"/>
          <p:nvPr/>
        </p:nvSpPr>
        <p:spPr>
          <a:xfrm rot="-5401261">
            <a:off x="3428100" y="2858663"/>
            <a:ext cx="8181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...</a:t>
            </a:r>
            <a:endParaRPr sz="24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4" name="Google Shape;284;p40"/>
          <p:cNvSpPr txBox="1"/>
          <p:nvPr/>
        </p:nvSpPr>
        <p:spPr>
          <a:xfrm rot="-5401261">
            <a:off x="4868612" y="2858663"/>
            <a:ext cx="8181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...</a:t>
            </a:r>
            <a:endParaRPr sz="24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5" name="Google Shape;285;p40"/>
          <p:cNvSpPr txBox="1"/>
          <p:nvPr/>
        </p:nvSpPr>
        <p:spPr>
          <a:xfrm rot="-5401261">
            <a:off x="6229462" y="2858663"/>
            <a:ext cx="8181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...</a:t>
            </a:r>
            <a:endParaRPr sz="24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6" name="Google Shape;286;p40"/>
          <p:cNvSpPr txBox="1"/>
          <p:nvPr/>
        </p:nvSpPr>
        <p:spPr>
          <a:xfrm rot="-5401261">
            <a:off x="7830323" y="2915075"/>
            <a:ext cx="8181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...</a:t>
            </a:r>
            <a:endParaRPr sz="24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7" name="Google Shape;287;p40"/>
          <p:cNvSpPr/>
          <p:nvPr/>
        </p:nvSpPr>
        <p:spPr>
          <a:xfrm>
            <a:off x="1712200" y="1054975"/>
            <a:ext cx="283200" cy="3418800"/>
          </a:xfrm>
          <a:prstGeom prst="ellipse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0"/>
          <p:cNvSpPr txBox="1"/>
          <p:nvPr/>
        </p:nvSpPr>
        <p:spPr>
          <a:xfrm rot="-1482">
            <a:off x="1505949" y="4358790"/>
            <a:ext cx="6957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9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NAO index</a:t>
            </a:r>
            <a:endParaRPr sz="9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9" name="Google Shape;289;p40"/>
          <p:cNvSpPr txBox="1"/>
          <p:nvPr/>
        </p:nvSpPr>
        <p:spPr>
          <a:xfrm>
            <a:off x="0" y="4763525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/>
              <a:t>Note: some concepts have been simplified for clarity, 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/>
              <a:t>for instance the scaling of the indices.</a:t>
            </a:r>
            <a:endParaRPr sz="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1"/>
          <p:cNvSpPr txBox="1"/>
          <p:nvPr>
            <p:ph type="title"/>
          </p:nvPr>
        </p:nvSpPr>
        <p:spPr>
          <a:xfrm>
            <a:off x="628650" y="273844"/>
            <a:ext cx="77565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2400">
                <a:solidFill>
                  <a:srgbClr val="10BAB1"/>
                </a:solidFill>
              </a:rPr>
              <a:t>Replicating CPC results</a:t>
            </a:r>
            <a:endParaRPr sz="2400">
              <a:solidFill>
                <a:srgbClr val="10BAB1"/>
              </a:solidFill>
            </a:endParaRPr>
          </a:p>
        </p:txBody>
      </p:sp>
      <p:pic>
        <p:nvPicPr>
          <p:cNvPr id="295" name="Google Shape;2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000" y="934420"/>
            <a:ext cx="3947755" cy="394775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1"/>
          <p:cNvSpPr txBox="1"/>
          <p:nvPr/>
        </p:nvSpPr>
        <p:spPr>
          <a:xfrm>
            <a:off x="5012825" y="1119550"/>
            <a:ext cx="3706200" cy="3141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Methodology details</a:t>
            </a:r>
            <a:endParaRPr b="1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-GB"/>
              <a:t>Variable</a:t>
            </a:r>
            <a:r>
              <a:rPr lang="en-GB"/>
              <a:t>: monthly anomalies of geopotential height at </a:t>
            </a:r>
            <a:r>
              <a:rPr lang="en-GB"/>
              <a:t>500 hPa</a:t>
            </a:r>
            <a:endParaRPr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-GB"/>
              <a:t>Source</a:t>
            </a:r>
            <a:r>
              <a:rPr lang="en-GB"/>
              <a:t>: ERA-interim</a:t>
            </a:r>
            <a:endParaRPr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-GB"/>
              <a:t>Period</a:t>
            </a:r>
            <a:r>
              <a:rPr lang="en-GB"/>
              <a:t>: 1981-2016</a:t>
            </a:r>
            <a:endParaRPr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-GB"/>
              <a:t>Region</a:t>
            </a:r>
            <a:r>
              <a:rPr lang="en-GB"/>
              <a:t>: 90W-60E and 20-80N</a:t>
            </a:r>
            <a:endParaRPr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-GB"/>
              <a:t>Method</a:t>
            </a:r>
            <a:r>
              <a:rPr lang="en-GB"/>
              <a:t>: Rotated EOF with varimax rotation, retaining 4 EOF modes.</a:t>
            </a:r>
            <a:endParaRPr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-GB"/>
              <a:t>Timescale</a:t>
            </a:r>
            <a:r>
              <a:rPr lang="en-GB"/>
              <a:t>: monthly (seasonal)</a:t>
            </a:r>
            <a:endParaRPr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-GB"/>
              <a:t>Transitions</a:t>
            </a:r>
            <a:r>
              <a:rPr lang="en-GB"/>
              <a:t>: for each month, the monthly anomalies of the previous and next month are also included in the REOF analysis, although only the index for the central month is used.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2"/>
          <p:cNvSpPr txBox="1"/>
          <p:nvPr>
            <p:ph type="title"/>
          </p:nvPr>
        </p:nvSpPr>
        <p:spPr>
          <a:xfrm>
            <a:off x="213900" y="287875"/>
            <a:ext cx="8716200" cy="617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Quattrocento Sans"/>
              <a:buNone/>
            </a:pPr>
            <a:r>
              <a:rPr lang="en-GB" sz="2400">
                <a:solidFill>
                  <a:srgbClr val="FFFFFF"/>
                </a:solidFill>
              </a:rPr>
              <a:t>Evaluate EATC impacts on Energy generation and demand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02" name="Google Shape;302;p42"/>
          <p:cNvSpPr txBox="1"/>
          <p:nvPr/>
        </p:nvSpPr>
        <p:spPr>
          <a:xfrm>
            <a:off x="1202275" y="1303100"/>
            <a:ext cx="2955300" cy="19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▶"/>
            </a:pPr>
            <a:r>
              <a:rPr lang="en-GB" sz="1800">
                <a:solidFill>
                  <a:srgbClr val="FFFFFF"/>
                </a:solidFill>
              </a:rPr>
              <a:t>ECVs: </a:t>
            </a:r>
            <a:endParaRPr sz="1800">
              <a:solidFill>
                <a:srgbClr val="FFFFF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 sz="1800">
                <a:solidFill>
                  <a:srgbClr val="FFFFFF"/>
                </a:solidFill>
              </a:rPr>
              <a:t>wind</a:t>
            </a:r>
            <a:endParaRPr sz="1800">
              <a:solidFill>
                <a:srgbClr val="FFFFF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 sz="1800">
                <a:solidFill>
                  <a:srgbClr val="FFFFFF"/>
                </a:solidFill>
              </a:rPr>
              <a:t>temperature</a:t>
            </a:r>
            <a:endParaRPr sz="1800">
              <a:solidFill>
                <a:srgbClr val="FFFFF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 sz="1800">
                <a:solidFill>
                  <a:srgbClr val="FFFFFF"/>
                </a:solidFill>
              </a:rPr>
              <a:t>solar radiation</a:t>
            </a:r>
            <a:endParaRPr sz="1800">
              <a:solidFill>
                <a:srgbClr val="FFFFF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 sz="1800">
                <a:solidFill>
                  <a:srgbClr val="FFFFFF"/>
                </a:solidFill>
              </a:rPr>
              <a:t>precipitation</a:t>
            </a:r>
            <a:endParaRPr sz="1800">
              <a:solidFill>
                <a:srgbClr val="FFFFFF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3" name="Google Shape;303;p42"/>
          <p:cNvSpPr txBox="1"/>
          <p:nvPr/>
        </p:nvSpPr>
        <p:spPr>
          <a:xfrm>
            <a:off x="4405750" y="1303100"/>
            <a:ext cx="3185400" cy="17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▶"/>
            </a:pPr>
            <a:r>
              <a:rPr lang="en-GB" sz="1800">
                <a:solidFill>
                  <a:schemeClr val="lt1"/>
                </a:solidFill>
              </a:rPr>
              <a:t>Energy Indicators: 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 sz="1800">
                <a:solidFill>
                  <a:schemeClr val="lt1"/>
                </a:solidFill>
              </a:rPr>
              <a:t>wind capacity factor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 sz="1800">
                <a:solidFill>
                  <a:schemeClr val="lt1"/>
                </a:solidFill>
              </a:rPr>
              <a:t>solar capacity factor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 sz="1800">
                <a:solidFill>
                  <a:schemeClr val="lt1"/>
                </a:solidFill>
              </a:rPr>
              <a:t>energy demand at country level</a:t>
            </a:r>
            <a:endParaRPr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3"/>
          <p:cNvPicPr preferRelativeResize="0"/>
          <p:nvPr/>
        </p:nvPicPr>
        <p:blipFill rotWithShape="1">
          <a:blip r:embed="rId3">
            <a:alphaModFix/>
          </a:blip>
          <a:srcRect b="48122" l="0" r="8231" t="3726"/>
          <a:stretch/>
        </p:blipFill>
        <p:spPr>
          <a:xfrm>
            <a:off x="489750" y="538775"/>
            <a:ext cx="6822227" cy="439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3"/>
          <p:cNvPicPr preferRelativeResize="0"/>
          <p:nvPr/>
        </p:nvPicPr>
        <p:blipFill rotWithShape="1">
          <a:blip r:embed="rId4">
            <a:alphaModFix/>
          </a:blip>
          <a:srcRect b="14828" l="91085" r="0" t="17985"/>
          <a:stretch/>
        </p:blipFill>
        <p:spPr>
          <a:xfrm>
            <a:off x="7388175" y="904126"/>
            <a:ext cx="438900" cy="405949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3"/>
          <p:cNvSpPr txBox="1"/>
          <p:nvPr>
            <p:ph type="title"/>
          </p:nvPr>
        </p:nvSpPr>
        <p:spPr>
          <a:xfrm>
            <a:off x="693750" y="71895"/>
            <a:ext cx="77565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2400">
                <a:solidFill>
                  <a:srgbClr val="10BAB1"/>
                </a:solidFill>
              </a:rPr>
              <a:t>Correlation with surface wind</a:t>
            </a:r>
            <a:endParaRPr sz="2400">
              <a:solidFill>
                <a:srgbClr val="10BAB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4"/>
          <p:cNvPicPr preferRelativeResize="0"/>
          <p:nvPr/>
        </p:nvPicPr>
        <p:blipFill rotWithShape="1">
          <a:blip r:embed="rId3">
            <a:alphaModFix/>
          </a:blip>
          <a:srcRect b="46274" l="0" r="9950" t="9188"/>
          <a:stretch/>
        </p:blipFill>
        <p:spPr>
          <a:xfrm>
            <a:off x="460300" y="689000"/>
            <a:ext cx="6915074" cy="419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4"/>
          <p:cNvPicPr preferRelativeResize="0"/>
          <p:nvPr/>
        </p:nvPicPr>
        <p:blipFill rotWithShape="1">
          <a:blip r:embed="rId4">
            <a:alphaModFix/>
          </a:blip>
          <a:srcRect b="7853" l="90139" r="2835" t="17425"/>
          <a:stretch/>
        </p:blipFill>
        <p:spPr>
          <a:xfrm>
            <a:off x="7506000" y="1248250"/>
            <a:ext cx="287374" cy="375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4"/>
          <p:cNvSpPr txBox="1"/>
          <p:nvPr>
            <p:ph type="title"/>
          </p:nvPr>
        </p:nvSpPr>
        <p:spPr>
          <a:xfrm>
            <a:off x="693750" y="71895"/>
            <a:ext cx="77565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2400">
                <a:solidFill>
                  <a:srgbClr val="10BAB1"/>
                </a:solidFill>
              </a:rPr>
              <a:t>Correlation with 2m temperature</a:t>
            </a:r>
            <a:endParaRPr sz="2400">
              <a:solidFill>
                <a:srgbClr val="10BAB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5"/>
          <p:cNvPicPr preferRelativeResize="0"/>
          <p:nvPr/>
        </p:nvPicPr>
        <p:blipFill rotWithShape="1">
          <a:blip r:embed="rId3">
            <a:alphaModFix/>
          </a:blip>
          <a:srcRect b="45378" l="2764" r="8622" t="10119"/>
          <a:stretch/>
        </p:blipFill>
        <p:spPr>
          <a:xfrm>
            <a:off x="447900" y="623325"/>
            <a:ext cx="6988224" cy="430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5"/>
          <p:cNvPicPr preferRelativeResize="0"/>
          <p:nvPr/>
        </p:nvPicPr>
        <p:blipFill rotWithShape="1">
          <a:blip r:embed="rId4">
            <a:alphaModFix/>
          </a:blip>
          <a:srcRect b="7853" l="90139" r="2835" t="17425"/>
          <a:stretch/>
        </p:blipFill>
        <p:spPr>
          <a:xfrm>
            <a:off x="7437050" y="1179000"/>
            <a:ext cx="287374" cy="375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5"/>
          <p:cNvSpPr txBox="1"/>
          <p:nvPr>
            <p:ph type="title"/>
          </p:nvPr>
        </p:nvSpPr>
        <p:spPr>
          <a:xfrm>
            <a:off x="693750" y="71895"/>
            <a:ext cx="77565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2400">
                <a:solidFill>
                  <a:srgbClr val="10BAB1"/>
                </a:solidFill>
              </a:rPr>
              <a:t>Correlation with solar radiation</a:t>
            </a:r>
            <a:endParaRPr sz="2400">
              <a:solidFill>
                <a:srgbClr val="10BAB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6"/>
          <p:cNvSpPr txBox="1"/>
          <p:nvPr>
            <p:ph type="title"/>
          </p:nvPr>
        </p:nvSpPr>
        <p:spPr>
          <a:xfrm>
            <a:off x="693750" y="71895"/>
            <a:ext cx="77565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2400">
                <a:solidFill>
                  <a:srgbClr val="10BAB1"/>
                </a:solidFill>
              </a:rPr>
              <a:t>Correlation with wind capacity factors</a:t>
            </a:r>
            <a:endParaRPr sz="2400">
              <a:solidFill>
                <a:srgbClr val="10BAB1"/>
              </a:solidFill>
            </a:endParaRPr>
          </a:p>
        </p:txBody>
      </p:sp>
      <p:grpSp>
        <p:nvGrpSpPr>
          <p:cNvPr id="330" name="Google Shape;330;p46"/>
          <p:cNvGrpSpPr/>
          <p:nvPr/>
        </p:nvGrpSpPr>
        <p:grpSpPr>
          <a:xfrm>
            <a:off x="2351074" y="653230"/>
            <a:ext cx="5013202" cy="4368859"/>
            <a:chOff x="1728825" y="1003775"/>
            <a:chExt cx="4389076" cy="3824951"/>
          </a:xfrm>
        </p:grpSpPr>
        <p:pic>
          <p:nvPicPr>
            <p:cNvPr id="331" name="Google Shape;331;p46"/>
            <p:cNvPicPr preferRelativeResize="0"/>
            <p:nvPr/>
          </p:nvPicPr>
          <p:blipFill rotWithShape="1">
            <a:blip r:embed="rId3">
              <a:alphaModFix/>
            </a:blip>
            <a:srcRect b="3351" l="0" r="0" t="20294"/>
            <a:stretch/>
          </p:blipFill>
          <p:spPr>
            <a:xfrm>
              <a:off x="1752600" y="1134425"/>
              <a:ext cx="4365301" cy="3694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46"/>
            <p:cNvPicPr preferRelativeResize="0"/>
            <p:nvPr/>
          </p:nvPicPr>
          <p:blipFill rotWithShape="1">
            <a:blip r:embed="rId3">
              <a:alphaModFix/>
            </a:blip>
            <a:srcRect b="93412" l="0" r="0" t="3886"/>
            <a:stretch/>
          </p:blipFill>
          <p:spPr>
            <a:xfrm>
              <a:off x="1728825" y="1003775"/>
              <a:ext cx="4365301" cy="130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3" name="Google Shape;333;p46"/>
          <p:cNvSpPr txBox="1"/>
          <p:nvPr/>
        </p:nvSpPr>
        <p:spPr>
          <a:xfrm rot="-5400000">
            <a:off x="264263" y="2600275"/>
            <a:ext cx="34452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Impact in April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7"/>
          <p:cNvPicPr preferRelativeResize="0"/>
          <p:nvPr/>
        </p:nvPicPr>
        <p:blipFill rotWithShape="1">
          <a:blip r:embed="rId3">
            <a:alphaModFix/>
          </a:blip>
          <a:srcRect b="42366" l="5392" r="14247" t="3149"/>
          <a:stretch/>
        </p:blipFill>
        <p:spPr>
          <a:xfrm>
            <a:off x="1489175" y="587725"/>
            <a:ext cx="5331275" cy="4312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7"/>
          <p:cNvSpPr txBox="1"/>
          <p:nvPr>
            <p:ph type="title"/>
          </p:nvPr>
        </p:nvSpPr>
        <p:spPr>
          <a:xfrm>
            <a:off x="693750" y="71895"/>
            <a:ext cx="77565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2400">
                <a:solidFill>
                  <a:srgbClr val="10BAB1"/>
                </a:solidFill>
              </a:rPr>
              <a:t>Correlation with energy demand</a:t>
            </a:r>
            <a:endParaRPr sz="2400">
              <a:solidFill>
                <a:srgbClr val="10BAB1"/>
              </a:solidFill>
            </a:endParaRPr>
          </a:p>
        </p:txBody>
      </p:sp>
      <p:pic>
        <p:nvPicPr>
          <p:cNvPr id="340" name="Google Shape;340;p47"/>
          <p:cNvPicPr preferRelativeResize="0"/>
          <p:nvPr/>
        </p:nvPicPr>
        <p:blipFill rotWithShape="1">
          <a:blip r:embed="rId3">
            <a:alphaModFix/>
          </a:blip>
          <a:srcRect b="32521" l="84636" r="2462" t="20806"/>
          <a:stretch/>
        </p:blipFill>
        <p:spPr>
          <a:xfrm>
            <a:off x="6988750" y="1456900"/>
            <a:ext cx="666075" cy="28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8"/>
          <p:cNvSpPr txBox="1"/>
          <p:nvPr>
            <p:ph type="title"/>
          </p:nvPr>
        </p:nvSpPr>
        <p:spPr>
          <a:xfrm>
            <a:off x="1805232" y="530725"/>
            <a:ext cx="69642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4878"/>
              </a:buClr>
              <a:buSzPts val="3300"/>
              <a:buFont typeface="Quattrocento Sans"/>
              <a:buNone/>
            </a:pPr>
            <a:r>
              <a:rPr lang="en-GB" sz="2400">
                <a:solidFill>
                  <a:srgbClr val="10BAB1"/>
                </a:solidFill>
              </a:rPr>
              <a:t>Main conclusions:</a:t>
            </a:r>
            <a:endParaRPr sz="2400">
              <a:solidFill>
                <a:srgbClr val="10BAB1"/>
              </a:solidFill>
            </a:endParaRPr>
          </a:p>
        </p:txBody>
      </p:sp>
      <p:sp>
        <p:nvSpPr>
          <p:cNvPr id="346" name="Google Shape;346;p48"/>
          <p:cNvSpPr txBox="1"/>
          <p:nvPr>
            <p:ph idx="1" type="body"/>
          </p:nvPr>
        </p:nvSpPr>
        <p:spPr>
          <a:xfrm>
            <a:off x="1805233" y="1159360"/>
            <a:ext cx="69642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Areas of influence of the four EATC change month by month</a:t>
            </a:r>
            <a:endParaRPr sz="1800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Different impacts for different sub-sectors</a:t>
            </a:r>
            <a:endParaRPr sz="1800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NAO alone is not enough to describe impacts</a:t>
            </a:r>
            <a:endParaRPr sz="1800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A</a:t>
            </a:r>
            <a:r>
              <a:rPr lang="en-GB" sz="1800"/>
              <a:t>symmetric</a:t>
            </a:r>
            <a:r>
              <a:rPr lang="en-GB" sz="1800"/>
              <a:t> impacts not described</a:t>
            </a:r>
            <a:endParaRPr sz="1800"/>
          </a:p>
        </p:txBody>
      </p:sp>
      <p:sp>
        <p:nvSpPr>
          <p:cNvPr id="347" name="Google Shape;347;p48"/>
          <p:cNvSpPr txBox="1"/>
          <p:nvPr>
            <p:ph type="title"/>
          </p:nvPr>
        </p:nvSpPr>
        <p:spPr>
          <a:xfrm>
            <a:off x="1831782" y="2750875"/>
            <a:ext cx="69642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4878"/>
              </a:buClr>
              <a:buSzPts val="3300"/>
              <a:buFont typeface="Quattrocento Sans"/>
              <a:buNone/>
            </a:pPr>
            <a:r>
              <a:rPr lang="en-GB" sz="2400">
                <a:solidFill>
                  <a:srgbClr val="10BAB1"/>
                </a:solidFill>
              </a:rPr>
              <a:t>Ongoing research (WP4):</a:t>
            </a:r>
            <a:endParaRPr sz="2400">
              <a:solidFill>
                <a:srgbClr val="10BAB1"/>
              </a:solidFill>
            </a:endParaRPr>
          </a:p>
        </p:txBody>
      </p:sp>
      <p:sp>
        <p:nvSpPr>
          <p:cNvPr id="348" name="Google Shape;348;p48"/>
          <p:cNvSpPr txBox="1"/>
          <p:nvPr>
            <p:ph idx="1" type="body"/>
          </p:nvPr>
        </p:nvSpPr>
        <p:spPr>
          <a:xfrm>
            <a:off x="1831783" y="3345110"/>
            <a:ext cx="69642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Can we predict NAO, EA, SCAN months in advance?</a:t>
            </a:r>
            <a:endParaRPr sz="1800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If so, can we use that to enhance energy predictions?</a:t>
            </a:r>
            <a:endParaRPr sz="1800"/>
          </a:p>
          <a:p>
            <a:pPr indent="0" lvl="0" marL="4572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615099" y="2729062"/>
            <a:ext cx="78690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4878"/>
              </a:buClr>
              <a:buSzPts val="3300"/>
              <a:buFont typeface="Quattrocento Sans"/>
              <a:buNone/>
            </a:pPr>
            <a:r>
              <a:rPr lang="en-GB" sz="3000">
                <a:solidFill>
                  <a:srgbClr val="0E4878"/>
                </a:solidFill>
              </a:rPr>
              <a:t>Reanalysis benchmarking</a:t>
            </a:r>
            <a:endParaRPr sz="3000"/>
          </a:p>
        </p:txBody>
      </p:sp>
      <p:sp>
        <p:nvSpPr>
          <p:cNvPr id="115" name="Google Shape;115;p22"/>
          <p:cNvSpPr txBox="1"/>
          <p:nvPr>
            <p:ph idx="1" type="body"/>
          </p:nvPr>
        </p:nvSpPr>
        <p:spPr>
          <a:xfrm>
            <a:off x="615099" y="3450633"/>
            <a:ext cx="78690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0E4878"/>
                </a:solidFill>
              </a:rPr>
              <a:t>Irene Cionni, ENEA</a:t>
            </a:r>
            <a:endParaRPr sz="1100">
              <a:solidFill>
                <a:srgbClr val="0E4878"/>
              </a:solidFill>
            </a:endParaRPr>
          </a:p>
          <a:p>
            <a:pPr indent="0" lvl="0" marL="0" rtl="0" algn="ctr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/>
              <a:t>irene.cionni@enea.it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E4878"/>
              </a:buClr>
              <a:buSzPts val="2400"/>
              <a:buNone/>
            </a:pPr>
            <a:r>
              <a:t/>
            </a:r>
            <a:endParaRPr sz="1100"/>
          </a:p>
        </p:txBody>
      </p:sp>
      <p:sp>
        <p:nvSpPr>
          <p:cNvPr id="116" name="Google Shape;116;p22"/>
          <p:cNvSpPr txBox="1"/>
          <p:nvPr>
            <p:ph idx="2" type="body"/>
          </p:nvPr>
        </p:nvSpPr>
        <p:spPr>
          <a:xfrm>
            <a:off x="615099" y="4008933"/>
            <a:ext cx="78690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9"/>
          <p:cNvSpPr txBox="1"/>
          <p:nvPr>
            <p:ph type="title"/>
          </p:nvPr>
        </p:nvSpPr>
        <p:spPr>
          <a:xfrm>
            <a:off x="615099" y="2729062"/>
            <a:ext cx="78690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4878"/>
              </a:buClr>
              <a:buSzPts val="3300"/>
              <a:buFont typeface="Quattrocento Sans"/>
              <a:buNone/>
            </a:pPr>
            <a:r>
              <a:rPr lang="en-GB" sz="3000"/>
              <a:t>Weather Regimes Over Europe</a:t>
            </a:r>
            <a:endParaRPr sz="3000"/>
          </a:p>
        </p:txBody>
      </p:sp>
      <p:sp>
        <p:nvSpPr>
          <p:cNvPr id="354" name="Google Shape;354;p49"/>
          <p:cNvSpPr txBox="1"/>
          <p:nvPr>
            <p:ph idx="1" type="body"/>
          </p:nvPr>
        </p:nvSpPr>
        <p:spPr>
          <a:xfrm>
            <a:off x="615099" y="3526833"/>
            <a:ext cx="78690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/>
              <a:t>Hannah Bloomfield (UREAD)</a:t>
            </a:r>
            <a:endParaRPr sz="1100"/>
          </a:p>
          <a:p>
            <a:pPr indent="0" lvl="0" marL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GB" sz="1100"/>
            </a:br>
            <a:r>
              <a:rPr lang="en-GB" sz="1100"/>
              <a:t>h.c.bloomfield@reading.ac.uk</a:t>
            </a:r>
            <a:endParaRPr sz="1100"/>
          </a:p>
          <a:p>
            <a:pPr indent="0" lvl="0" marL="0" rtl="0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0E4878"/>
              </a:buClr>
              <a:buSzPts val="2400"/>
              <a:buFont typeface="Arial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0"/>
          <p:cNvSpPr txBox="1"/>
          <p:nvPr>
            <p:ph type="title"/>
          </p:nvPr>
        </p:nvSpPr>
        <p:spPr>
          <a:xfrm>
            <a:off x="628650" y="273844"/>
            <a:ext cx="78867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Quattrocento Sans"/>
              <a:buNone/>
            </a:pPr>
            <a:r>
              <a:rPr lang="en-GB" sz="3000"/>
              <a:t>Outline</a:t>
            </a:r>
            <a:endParaRPr sz="3000"/>
          </a:p>
        </p:txBody>
      </p:sp>
      <p:sp>
        <p:nvSpPr>
          <p:cNvPr id="360" name="Google Shape;360;p50"/>
          <p:cNvSpPr txBox="1"/>
          <p:nvPr/>
        </p:nvSpPr>
        <p:spPr>
          <a:xfrm>
            <a:off x="520050" y="1128475"/>
            <a:ext cx="7833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GB" sz="2000">
                <a:solidFill>
                  <a:schemeClr val="lt1"/>
                </a:solidFill>
              </a:rPr>
              <a:t>Methodologies for computing EuroAtlantic weather regimes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GB" sz="2000">
                <a:solidFill>
                  <a:schemeClr val="lt1"/>
                </a:solidFill>
              </a:rPr>
              <a:t>Impacts of the weather regimes on essential climate variables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GB" sz="2000">
                <a:solidFill>
                  <a:schemeClr val="lt1"/>
                </a:solidFill>
              </a:rPr>
              <a:t>Impacts of the weather regimes on energy indicators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GB" sz="2000">
                <a:solidFill>
                  <a:schemeClr val="lt1"/>
                </a:solidFill>
              </a:rPr>
              <a:t>Can we use weather regimes to predict energy indicators at sub-seasonal timescales?</a:t>
            </a:r>
            <a:endParaRPr sz="2000">
              <a:solidFill>
                <a:schemeClr val="lt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1"/>
          <p:cNvSpPr txBox="1"/>
          <p:nvPr>
            <p:ph type="title"/>
          </p:nvPr>
        </p:nvSpPr>
        <p:spPr>
          <a:xfrm>
            <a:off x="693750" y="532670"/>
            <a:ext cx="7756500" cy="61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10BAB1"/>
                </a:solidFill>
              </a:rPr>
              <a:t>What is a weather regime?</a:t>
            </a:r>
            <a:endParaRPr sz="2400">
              <a:solidFill>
                <a:srgbClr val="10BAB1"/>
              </a:solidFill>
            </a:endParaRPr>
          </a:p>
        </p:txBody>
      </p:sp>
      <p:sp>
        <p:nvSpPr>
          <p:cNvPr id="366" name="Google Shape;366;p51"/>
          <p:cNvSpPr txBox="1"/>
          <p:nvPr>
            <p:ph idx="1" type="body"/>
          </p:nvPr>
        </p:nvSpPr>
        <p:spPr>
          <a:xfrm>
            <a:off x="693750" y="1305385"/>
            <a:ext cx="7756500" cy="565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A WR is a large scale pattern of atmospheric variability.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WR’s represent gross states of the atmosphere, which change on the time-scale of days-weeks.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A WR is created by grouping meteorological features into a number of categories. (four for the Euro-Atlantic region)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WR’s are commonly calculated using machine learning techniques.</a:t>
            </a:r>
            <a:endParaRPr sz="20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2"/>
          <p:cNvSpPr txBox="1"/>
          <p:nvPr>
            <p:ph type="title"/>
          </p:nvPr>
        </p:nvSpPr>
        <p:spPr>
          <a:xfrm>
            <a:off x="693750" y="645495"/>
            <a:ext cx="7756500" cy="61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10BAB1"/>
                </a:solidFill>
              </a:rPr>
              <a:t>Computing EuroAtlantic Weather regimes</a:t>
            </a:r>
            <a:endParaRPr sz="2400">
              <a:solidFill>
                <a:srgbClr val="10BAB1"/>
              </a:solidFill>
            </a:endParaRPr>
          </a:p>
        </p:txBody>
      </p:sp>
      <p:sp>
        <p:nvSpPr>
          <p:cNvPr id="372" name="Google Shape;372;p52"/>
          <p:cNvSpPr txBox="1"/>
          <p:nvPr>
            <p:ph idx="1" type="body"/>
          </p:nvPr>
        </p:nvSpPr>
        <p:spPr>
          <a:xfrm>
            <a:off x="492075" y="1440100"/>
            <a:ext cx="5295300" cy="565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ERA-interim data 1981-2016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Euro-Atlantic region (27°-81°N, 85.5°W-45°E)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Daily-mean MSLP anomalies (climatology f</a:t>
            </a:r>
            <a:r>
              <a:rPr lang="en-GB" sz="2000"/>
              <a:t>iltered </a:t>
            </a:r>
            <a:r>
              <a:rPr lang="en-GB" sz="2000"/>
              <a:t>to remove short-term variability)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Weight the gridded MSLP by cosine of latitude (to give an equal area weighting to each gridbox)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K-means cluster the data for each </a:t>
            </a:r>
            <a:br>
              <a:rPr lang="en-GB" sz="2000"/>
            </a:br>
            <a:r>
              <a:rPr lang="en-GB" sz="2000"/>
              <a:t>month into 4 clusters.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373" name="Google Shape;37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2850" y="1920025"/>
            <a:ext cx="2799025" cy="224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3"/>
          <p:cNvSpPr txBox="1"/>
          <p:nvPr>
            <p:ph type="title"/>
          </p:nvPr>
        </p:nvSpPr>
        <p:spPr>
          <a:xfrm>
            <a:off x="628650" y="273844"/>
            <a:ext cx="7756500" cy="61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10BAB1"/>
                </a:solidFill>
              </a:rPr>
              <a:t>EuroAtlantic Weather regimes:</a:t>
            </a:r>
            <a:endParaRPr sz="2400">
              <a:solidFill>
                <a:srgbClr val="10BAB1"/>
              </a:solidFill>
            </a:endParaRPr>
          </a:p>
        </p:txBody>
      </p:sp>
      <p:sp>
        <p:nvSpPr>
          <p:cNvPr id="379" name="Google Shape;379;p53"/>
          <p:cNvSpPr txBox="1"/>
          <p:nvPr>
            <p:ph idx="1" type="body"/>
          </p:nvPr>
        </p:nvSpPr>
        <p:spPr>
          <a:xfrm>
            <a:off x="628650" y="2958435"/>
            <a:ext cx="7756500" cy="565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Regime 1: Dipole in pressure ‘NAO+’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Regime 2: Dipole in pressure ‘NAO-’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Regime 3: High pressure over Scandinavia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Regime 4: Low pressure over central Europe (varies a lot through the months)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380" name="Google Shape;38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013" y="1116275"/>
            <a:ext cx="5743287" cy="171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3"/>
          <p:cNvPicPr preferRelativeResize="0"/>
          <p:nvPr/>
        </p:nvPicPr>
        <p:blipFill rotWithShape="1">
          <a:blip r:embed="rId4">
            <a:alphaModFix/>
          </a:blip>
          <a:srcRect b="0" l="-19924" r="-20387" t="0"/>
          <a:stretch/>
        </p:blipFill>
        <p:spPr>
          <a:xfrm>
            <a:off x="7041100" y="818575"/>
            <a:ext cx="269567" cy="270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4"/>
          <p:cNvSpPr txBox="1"/>
          <p:nvPr>
            <p:ph type="title"/>
          </p:nvPr>
        </p:nvSpPr>
        <p:spPr>
          <a:xfrm>
            <a:off x="628650" y="273844"/>
            <a:ext cx="7756500" cy="61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10BAB1"/>
                </a:solidFill>
              </a:rPr>
              <a:t>EuroAtlantic Weather regimes:</a:t>
            </a:r>
            <a:endParaRPr sz="2400">
              <a:solidFill>
                <a:srgbClr val="10BAB1"/>
              </a:solidFill>
            </a:endParaRPr>
          </a:p>
        </p:txBody>
      </p:sp>
      <p:sp>
        <p:nvSpPr>
          <p:cNvPr id="387" name="Google Shape;387;p54"/>
          <p:cNvSpPr txBox="1"/>
          <p:nvPr>
            <p:ph idx="1" type="body"/>
          </p:nvPr>
        </p:nvSpPr>
        <p:spPr>
          <a:xfrm>
            <a:off x="628650" y="2958435"/>
            <a:ext cx="7756500" cy="565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Regime 1: Dipole in pressure ‘NAO+’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Regime 2: Dipole in pressure ‘NAO-’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Regime 3: High pressure over Scandinavia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Regime 4: Low pressure over central Europe (varies a lot through the months)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388" name="Google Shape;38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013" y="1116275"/>
            <a:ext cx="5743287" cy="171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4"/>
          <p:cNvPicPr preferRelativeResize="0"/>
          <p:nvPr/>
        </p:nvPicPr>
        <p:blipFill rotWithShape="1">
          <a:blip r:embed="rId4">
            <a:alphaModFix/>
          </a:blip>
          <a:srcRect b="0" l="-19924" r="-20387" t="0"/>
          <a:stretch/>
        </p:blipFill>
        <p:spPr>
          <a:xfrm>
            <a:off x="7041100" y="818575"/>
            <a:ext cx="269567" cy="27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4"/>
          <p:cNvPicPr preferRelativeResize="0"/>
          <p:nvPr/>
        </p:nvPicPr>
        <p:blipFill rotWithShape="1">
          <a:blip r:embed="rId5">
            <a:alphaModFix/>
          </a:blip>
          <a:srcRect b="0" l="0" r="0" t="20127"/>
          <a:stretch/>
        </p:blipFill>
        <p:spPr>
          <a:xfrm>
            <a:off x="1260500" y="2044870"/>
            <a:ext cx="5698674" cy="782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5"/>
          <p:cNvSpPr txBox="1"/>
          <p:nvPr>
            <p:ph type="title"/>
          </p:nvPr>
        </p:nvSpPr>
        <p:spPr>
          <a:xfrm>
            <a:off x="150" y="273850"/>
            <a:ext cx="9144000" cy="61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10BAB1"/>
                </a:solidFill>
              </a:rPr>
              <a:t>Impacts of Weather regimes on surface winds</a:t>
            </a:r>
            <a:endParaRPr sz="2400">
              <a:solidFill>
                <a:srgbClr val="10BAB1"/>
              </a:solidFill>
            </a:endParaRPr>
          </a:p>
        </p:txBody>
      </p:sp>
      <p:pic>
        <p:nvPicPr>
          <p:cNvPr id="396" name="Google Shape;39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038" y="983674"/>
            <a:ext cx="6546149" cy="19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963" y="3098775"/>
            <a:ext cx="6435225" cy="157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5388" y="1457100"/>
            <a:ext cx="364275" cy="33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6"/>
          <p:cNvSpPr txBox="1"/>
          <p:nvPr>
            <p:ph type="title"/>
          </p:nvPr>
        </p:nvSpPr>
        <p:spPr>
          <a:xfrm>
            <a:off x="628650" y="273844"/>
            <a:ext cx="7756500" cy="61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10BAB1"/>
                </a:solidFill>
              </a:rPr>
              <a:t>Impacts of Weather regimes on surface radiation</a:t>
            </a:r>
            <a:endParaRPr sz="2400">
              <a:solidFill>
                <a:srgbClr val="10BAB1"/>
              </a:solidFill>
            </a:endParaRPr>
          </a:p>
        </p:txBody>
      </p:sp>
      <p:pic>
        <p:nvPicPr>
          <p:cNvPr id="404" name="Google Shape;40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875" y="760525"/>
            <a:ext cx="6827475" cy="225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725" y="3124600"/>
            <a:ext cx="6607325" cy="15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8825" y="1430650"/>
            <a:ext cx="270125" cy="348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7"/>
          <p:cNvSpPr txBox="1"/>
          <p:nvPr>
            <p:ph type="title"/>
          </p:nvPr>
        </p:nvSpPr>
        <p:spPr>
          <a:xfrm>
            <a:off x="628650" y="273844"/>
            <a:ext cx="7756500" cy="61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10BAB1"/>
                </a:solidFill>
              </a:rPr>
              <a:t>Impacts of Weather regimes on Temperature</a:t>
            </a:r>
            <a:endParaRPr sz="2400">
              <a:solidFill>
                <a:srgbClr val="10BAB1"/>
              </a:solidFill>
            </a:endParaRPr>
          </a:p>
        </p:txBody>
      </p:sp>
      <p:pic>
        <p:nvPicPr>
          <p:cNvPr id="412" name="Google Shape;41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388" y="988248"/>
            <a:ext cx="6964200" cy="16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4600" y="2797200"/>
            <a:ext cx="6835776" cy="144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7"/>
          <p:cNvPicPr preferRelativeResize="0"/>
          <p:nvPr/>
        </p:nvPicPr>
        <p:blipFill rotWithShape="1">
          <a:blip r:embed="rId5">
            <a:alphaModFix/>
          </a:blip>
          <a:srcRect b="0" l="18804" r="0" t="0"/>
          <a:stretch/>
        </p:blipFill>
        <p:spPr>
          <a:xfrm>
            <a:off x="7964388" y="928300"/>
            <a:ext cx="219025" cy="363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7163" y="836650"/>
            <a:ext cx="6169682" cy="38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8"/>
          <p:cNvSpPr txBox="1"/>
          <p:nvPr>
            <p:ph type="title"/>
          </p:nvPr>
        </p:nvSpPr>
        <p:spPr>
          <a:xfrm>
            <a:off x="628650" y="273844"/>
            <a:ext cx="7756500" cy="61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10BAB1"/>
                </a:solidFill>
              </a:rPr>
              <a:t>Impacts of Weather regimes on Wind Power CF</a:t>
            </a:r>
            <a:endParaRPr sz="2400">
              <a:solidFill>
                <a:srgbClr val="10BAB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693750" y="446919"/>
            <a:ext cx="77565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Quattrocento Sans"/>
              <a:buNone/>
            </a:pPr>
            <a:r>
              <a:rPr lang="en-GB" sz="2400">
                <a:solidFill>
                  <a:srgbClr val="10BAB1"/>
                </a:solidFill>
              </a:rPr>
              <a:t>Background and Motivation: </a:t>
            </a:r>
            <a:r>
              <a:rPr lang="en-GB" sz="2400" u="sng">
                <a:solidFill>
                  <a:srgbClr val="10BAB1"/>
                </a:solidFill>
              </a:rPr>
              <a:t>Building trust</a:t>
            </a:r>
            <a:endParaRPr sz="1100">
              <a:solidFill>
                <a:srgbClr val="10BAB1"/>
              </a:solidFill>
            </a:endParaRPr>
          </a:p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693750" y="1385110"/>
            <a:ext cx="77565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latin typeface="Source Sans Pro"/>
                <a:ea typeface="Source Sans Pro"/>
                <a:cs typeface="Source Sans Pro"/>
                <a:sym typeface="Source Sans Pro"/>
              </a:rPr>
              <a:t>Reanalysis data sets are employed within S2S4E project for several purpose: 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latin typeface="Source Sans Pro"/>
                <a:ea typeface="Source Sans Pro"/>
                <a:cs typeface="Source Sans Pro"/>
                <a:sym typeface="Source Sans Pro"/>
              </a:rPr>
              <a:t>1) verify and bias adjust seasonal and sub-seasonal predictions; 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latin typeface="Source Sans Pro"/>
                <a:ea typeface="Source Sans Pro"/>
                <a:cs typeface="Source Sans Pro"/>
                <a:sym typeface="Source Sans Pro"/>
              </a:rPr>
              <a:t>2) derive indicators of energy indicators and demand, and 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latin typeface="Source Sans Pro"/>
                <a:ea typeface="Source Sans Pro"/>
                <a:cs typeface="Source Sans Pro"/>
                <a:sym typeface="Source Sans Pro"/>
              </a:rPr>
              <a:t>3) understand the impact of weather regimes and teleconnection indices in the electricity generation and demand. 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latin typeface="Source Sans Pro"/>
                <a:ea typeface="Source Sans Pro"/>
                <a:cs typeface="Source Sans Pro"/>
                <a:sym typeface="Source Sans Pro"/>
              </a:rPr>
              <a:t>                   </a:t>
            </a:r>
            <a:r>
              <a:rPr lang="en-GB" sz="1800" u="sng">
                <a:latin typeface="Source Sans Pro"/>
                <a:ea typeface="Source Sans Pro"/>
                <a:cs typeface="Source Sans Pro"/>
                <a:sym typeface="Source Sans Pro"/>
              </a:rPr>
              <a:t> Evaluating the quality of the available reanalysis products that </a:t>
            </a:r>
            <a:endParaRPr sz="1800" u="sng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u="sng">
                <a:latin typeface="Source Sans Pro"/>
                <a:ea typeface="Source Sans Pro"/>
                <a:cs typeface="Source Sans Pro"/>
                <a:sym typeface="Source Sans Pro"/>
              </a:rPr>
              <a:t>will be used is key for credible conclusions. </a:t>
            </a:r>
            <a:endParaRPr sz="1800" u="sng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9C327"/>
              </a:buClr>
              <a:buSzPts val="2400"/>
              <a:buFont typeface="Quattrocento Sans"/>
              <a:buNone/>
            </a:pPr>
            <a:r>
              <a:t/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9225" y="1492825"/>
            <a:ext cx="5848401" cy="3424674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59"/>
          <p:cNvSpPr txBox="1"/>
          <p:nvPr>
            <p:ph type="title"/>
          </p:nvPr>
        </p:nvSpPr>
        <p:spPr>
          <a:xfrm>
            <a:off x="628650" y="273844"/>
            <a:ext cx="7756500" cy="61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10BAB1"/>
                </a:solidFill>
              </a:rPr>
              <a:t>Impacts of Weather regimes on Solar Power CF</a:t>
            </a:r>
            <a:endParaRPr sz="2400">
              <a:solidFill>
                <a:srgbClr val="10BAB1"/>
              </a:solidFill>
            </a:endParaRPr>
          </a:p>
        </p:txBody>
      </p:sp>
      <p:pic>
        <p:nvPicPr>
          <p:cNvPr id="427" name="Google Shape;427;p59"/>
          <p:cNvPicPr preferRelativeResize="0"/>
          <p:nvPr/>
        </p:nvPicPr>
        <p:blipFill rotWithShape="1">
          <a:blip r:embed="rId4">
            <a:alphaModFix/>
          </a:blip>
          <a:srcRect b="64856" l="0" r="0" t="7640"/>
          <a:stretch/>
        </p:blipFill>
        <p:spPr>
          <a:xfrm>
            <a:off x="1217875" y="782350"/>
            <a:ext cx="6075950" cy="104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0"/>
          <p:cNvSpPr txBox="1"/>
          <p:nvPr>
            <p:ph type="title"/>
          </p:nvPr>
        </p:nvSpPr>
        <p:spPr>
          <a:xfrm>
            <a:off x="628650" y="273844"/>
            <a:ext cx="7756500" cy="61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10BAB1"/>
                </a:solidFill>
              </a:rPr>
              <a:t>Impacts of Weather regimes on Demand</a:t>
            </a:r>
            <a:endParaRPr sz="2400">
              <a:solidFill>
                <a:srgbClr val="10BAB1"/>
              </a:solidFill>
            </a:endParaRPr>
          </a:p>
        </p:txBody>
      </p:sp>
      <p:pic>
        <p:nvPicPr>
          <p:cNvPr id="433" name="Google Shape;433;p60"/>
          <p:cNvPicPr preferRelativeResize="0"/>
          <p:nvPr/>
        </p:nvPicPr>
        <p:blipFill rotWithShape="1">
          <a:blip r:embed="rId3">
            <a:alphaModFix/>
          </a:blip>
          <a:srcRect b="64856" l="0" r="0" t="7640"/>
          <a:stretch/>
        </p:blipFill>
        <p:spPr>
          <a:xfrm>
            <a:off x="888700" y="738150"/>
            <a:ext cx="7086600" cy="1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625" y="1893400"/>
            <a:ext cx="7472126" cy="28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60"/>
          <p:cNvSpPr txBox="1"/>
          <p:nvPr/>
        </p:nvSpPr>
        <p:spPr>
          <a:xfrm>
            <a:off x="3986063" y="484900"/>
            <a:ext cx="1356900" cy="1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January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1"/>
          <p:cNvSpPr txBox="1"/>
          <p:nvPr>
            <p:ph type="title"/>
          </p:nvPr>
        </p:nvSpPr>
        <p:spPr>
          <a:xfrm>
            <a:off x="628650" y="273844"/>
            <a:ext cx="7756500" cy="61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10BAB1"/>
                </a:solidFill>
              </a:rPr>
              <a:t>Summary</a:t>
            </a:r>
            <a:endParaRPr sz="2400">
              <a:solidFill>
                <a:srgbClr val="10BAB1"/>
              </a:solidFill>
            </a:endParaRPr>
          </a:p>
        </p:txBody>
      </p:sp>
      <p:sp>
        <p:nvSpPr>
          <p:cNvPr id="441" name="Google Shape;441;p61"/>
          <p:cNvSpPr txBox="1"/>
          <p:nvPr>
            <p:ph idx="1" type="body"/>
          </p:nvPr>
        </p:nvSpPr>
        <p:spPr>
          <a:xfrm>
            <a:off x="693750" y="890960"/>
            <a:ext cx="7756500" cy="565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A methodology has been developed to calculate WRs for each month from filtered MSLP data.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WRs can significantly influence ECV’s and energy indicators, especially in winter months.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The spatial impact patterns of WRs 1 and 2 often exhibit a bipolar structure with a mostly north-south gradient similar to the NAO.</a:t>
            </a:r>
            <a:br>
              <a:rPr lang="en-GB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Future work will investigate the predictability of these regimes in sub-seasonal forecasts, and if this information can improve energy indicator predictions.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lang="en-GB" sz="2000"/>
              <a:t>This presentation has shown the highlights of D3.2, see the document for more information (available on the wiki).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title"/>
          </p:nvPr>
        </p:nvSpPr>
        <p:spPr>
          <a:xfrm>
            <a:off x="628650" y="45245"/>
            <a:ext cx="77565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3000">
                <a:solidFill>
                  <a:srgbClr val="10BAB1"/>
                </a:solidFill>
              </a:rPr>
              <a:t>Reanalysis</a:t>
            </a:r>
            <a:endParaRPr sz="3000">
              <a:solidFill>
                <a:srgbClr val="10BAB1"/>
              </a:solidFill>
            </a:endParaRPr>
          </a:p>
        </p:txBody>
      </p:sp>
      <p:sp>
        <p:nvSpPr>
          <p:cNvPr id="128" name="Google Shape;128;p24"/>
          <p:cNvSpPr txBox="1"/>
          <p:nvPr>
            <p:ph idx="1" type="body"/>
          </p:nvPr>
        </p:nvSpPr>
        <p:spPr>
          <a:xfrm>
            <a:off x="-5300" y="562600"/>
            <a:ext cx="3846900" cy="1771500"/>
          </a:xfrm>
          <a:prstGeom prst="rect">
            <a:avLst/>
          </a:prstGeom>
          <a:noFill/>
          <a:ln cap="flat" cmpd="sng" w="28575">
            <a:solidFill>
              <a:srgbClr val="0E487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just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300">
                <a:solidFill>
                  <a:srgbClr val="0E4878"/>
                </a:solidFill>
              </a:rPr>
              <a:t>Reanalysis</a:t>
            </a:r>
            <a:r>
              <a:rPr lang="en-GB" sz="1300">
                <a:solidFill>
                  <a:srgbClr val="0E4878"/>
                </a:solidFill>
              </a:rPr>
              <a:t> are produced via an unchanging data assimilation scheme and model which ingest all available observations over the period being analysed. This framework provides a dynamically consistent estimate of the climate state at each time step. </a:t>
            </a:r>
            <a:endParaRPr sz="1300">
              <a:solidFill>
                <a:srgbClr val="0E4878"/>
              </a:solidFill>
            </a:endParaRPr>
          </a:p>
          <a:p>
            <a:pPr indent="0" lvl="0" marL="15240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9C327"/>
              </a:buClr>
              <a:buSzPts val="2400"/>
              <a:buFont typeface="Noto Sans Symbols"/>
              <a:buNone/>
            </a:pPr>
            <a:r>
              <a:t/>
            </a:r>
            <a:endParaRPr sz="1400"/>
          </a:p>
        </p:txBody>
      </p:sp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5" y="2334250"/>
            <a:ext cx="3759525" cy="27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 txBox="1"/>
          <p:nvPr/>
        </p:nvSpPr>
        <p:spPr>
          <a:xfrm>
            <a:off x="3917875" y="562600"/>
            <a:ext cx="5143500" cy="3942000"/>
          </a:xfrm>
          <a:prstGeom prst="rect">
            <a:avLst/>
          </a:prstGeom>
          <a:noFill/>
          <a:ln cap="flat" cmpd="sng" w="28575">
            <a:solidFill>
              <a:srgbClr val="F9C3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u="sng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</a:t>
            </a:r>
            <a:r>
              <a:rPr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</a:t>
            </a:r>
            <a:endParaRPr sz="13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just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-Global datasets,consistent spatial and temporal resolution over 3 or more decades, hundreds of variables available.</a:t>
            </a:r>
            <a:endParaRPr sz="13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just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-Milions of observations incorporated into stable data assimilation system enabling a number of climate processes to be studies.</a:t>
            </a:r>
            <a:endParaRPr sz="13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just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-Datasets are straightforward to handle from a processing standpoint.</a:t>
            </a:r>
            <a:endParaRPr sz="13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ctr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u="sng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LIMITATIONS</a:t>
            </a:r>
            <a:r>
              <a:rPr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</a:t>
            </a:r>
            <a:endParaRPr sz="13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just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-Observational constraints, and therefore reanalysis reliability, can vary  depending on the location, time period and variable considered.</a:t>
            </a:r>
            <a:endParaRPr sz="13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just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-Possible spurious variability and trends due to the changes in the mix of observations, and biases in observations and model.</a:t>
            </a:r>
            <a:endParaRPr sz="13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just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-Diagnostic variables relating to the hydrological cycle, such as precipitation and evaporation, should be used with extreme caution.</a:t>
            </a:r>
            <a:endParaRPr sz="13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just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E4878"/>
              </a:solidFill>
            </a:endParaRPr>
          </a:p>
        </p:txBody>
      </p:sp>
      <p:sp>
        <p:nvSpPr>
          <p:cNvPr id="131" name="Google Shape;131;p24"/>
          <p:cNvSpPr txBox="1"/>
          <p:nvPr/>
        </p:nvSpPr>
        <p:spPr>
          <a:xfrm>
            <a:off x="28525" y="4966000"/>
            <a:ext cx="765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Source </a:t>
            </a:r>
            <a:r>
              <a:rPr i="1" lang="en-GB" sz="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ECMWF</a:t>
            </a:r>
            <a:endParaRPr i="1" sz="6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>
            <p:ph idx="1" type="body"/>
          </p:nvPr>
        </p:nvSpPr>
        <p:spPr>
          <a:xfrm>
            <a:off x="628650" y="1046560"/>
            <a:ext cx="78867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 u="sng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9C327"/>
              </a:buClr>
              <a:buSzPts val="2400"/>
              <a:buFont typeface="Quattrocento Sans"/>
              <a:buNone/>
            </a:pPr>
            <a:r>
              <a:t/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7" name="Google Shape;137;p25"/>
          <p:cNvSpPr txBox="1"/>
          <p:nvPr>
            <p:ph type="title"/>
          </p:nvPr>
        </p:nvSpPr>
        <p:spPr>
          <a:xfrm>
            <a:off x="628650" y="1716120"/>
            <a:ext cx="7886700" cy="61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Intercomparison</a:t>
            </a:r>
            <a:r>
              <a:rPr lang="en-GB"/>
              <a:t> of reanalysis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628650" y="45245"/>
            <a:ext cx="77565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3000">
                <a:solidFill>
                  <a:srgbClr val="10BAB1"/>
                </a:solidFill>
              </a:rPr>
              <a:t>Reanalysis</a:t>
            </a:r>
            <a:endParaRPr sz="3000">
              <a:solidFill>
                <a:srgbClr val="10BAB1"/>
              </a:solidFill>
            </a:endParaRPr>
          </a:p>
        </p:txBody>
      </p:sp>
      <p:sp>
        <p:nvSpPr>
          <p:cNvPr id="143" name="Google Shape;143;p26"/>
          <p:cNvSpPr txBox="1"/>
          <p:nvPr/>
        </p:nvSpPr>
        <p:spPr>
          <a:xfrm>
            <a:off x="6734100" y="1054525"/>
            <a:ext cx="2409900" cy="3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Selection of four ECVs that impact the energy sector:</a:t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</a:t>
            </a:r>
            <a:r>
              <a:rPr b="1"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 meter temperature </a:t>
            </a: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for energy demand;</a:t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</a:t>
            </a:r>
            <a:r>
              <a:rPr b="1"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surface solar radiation </a:t>
            </a: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for solar power generation; </a:t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</a:t>
            </a:r>
            <a:r>
              <a:rPr b="1"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surface wind speed </a:t>
            </a: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for wind power generation; </a:t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</a:t>
            </a:r>
            <a:r>
              <a:rPr b="1"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precipitation </a:t>
            </a:r>
            <a:r>
              <a:rPr lang="en-GB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for hydropower generation.</a:t>
            </a:r>
            <a:endParaRPr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just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325" y="832175"/>
            <a:ext cx="6357499" cy="37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>
            <p:ph type="title"/>
          </p:nvPr>
        </p:nvSpPr>
        <p:spPr>
          <a:xfrm>
            <a:off x="628650" y="45245"/>
            <a:ext cx="77565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3000">
                <a:solidFill>
                  <a:srgbClr val="10BAB1"/>
                </a:solidFill>
              </a:rPr>
              <a:t>Reanalysis intercomparison</a:t>
            </a:r>
            <a:endParaRPr sz="3000">
              <a:solidFill>
                <a:srgbClr val="10BAB1"/>
              </a:solidFill>
            </a:endParaRPr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50" y="597675"/>
            <a:ext cx="6054825" cy="346495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7"/>
          <p:cNvSpPr txBox="1"/>
          <p:nvPr/>
        </p:nvSpPr>
        <p:spPr>
          <a:xfrm>
            <a:off x="152550" y="4106800"/>
            <a:ext cx="83850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•Temperature: The spread among the reanalysis is higher in locations with fewer assimilated data (i.e. Africa and Poles). </a:t>
            </a:r>
            <a:endParaRPr sz="12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•Solar Radiation: Important disagreement between reanalysis over tropical regions and midlatitudes in Summer.</a:t>
            </a:r>
            <a:endParaRPr sz="12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•Precipitation: Large spread over the ITCZ and midlatitudes lands in Summer.</a:t>
            </a:r>
            <a:endParaRPr sz="12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•Surface Wind: Discrepancies observed for continental regions.</a:t>
            </a:r>
            <a:endParaRPr sz="12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2" name="Google Shape;152;p27"/>
          <p:cNvSpPr txBox="1"/>
          <p:nvPr>
            <p:ph type="title"/>
          </p:nvPr>
        </p:nvSpPr>
        <p:spPr>
          <a:xfrm>
            <a:off x="6261000" y="1865075"/>
            <a:ext cx="28830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3000">
                <a:solidFill>
                  <a:srgbClr val="F9C327"/>
                </a:solidFill>
              </a:rPr>
              <a:t>Climatology</a:t>
            </a:r>
            <a:endParaRPr sz="3000">
              <a:solidFill>
                <a:srgbClr val="F9C327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/>
          <p:nvPr>
            <p:ph type="title"/>
          </p:nvPr>
        </p:nvSpPr>
        <p:spPr>
          <a:xfrm>
            <a:off x="628650" y="45245"/>
            <a:ext cx="77565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3000">
                <a:solidFill>
                  <a:srgbClr val="10BAB1"/>
                </a:solidFill>
              </a:rPr>
              <a:t>Reanalysis intercomparison</a:t>
            </a:r>
            <a:endParaRPr sz="3000">
              <a:solidFill>
                <a:srgbClr val="10BAB1"/>
              </a:solidFill>
            </a:endParaRPr>
          </a:p>
        </p:txBody>
      </p:sp>
      <p:sp>
        <p:nvSpPr>
          <p:cNvPr id="158" name="Google Shape;158;p28"/>
          <p:cNvSpPr txBox="1"/>
          <p:nvPr/>
        </p:nvSpPr>
        <p:spPr>
          <a:xfrm>
            <a:off x="222650" y="4077150"/>
            <a:ext cx="83850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•Temperature:Larger spread of variability where the climatology is biased due to scarcity of data assimilated. </a:t>
            </a:r>
            <a:endParaRPr sz="12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•Solar Radiation: High spread among reanalyses where the variability is higher.</a:t>
            </a:r>
            <a:endParaRPr sz="12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•Precipitation: High spread of variability over ITCZ. </a:t>
            </a:r>
            <a:endParaRPr sz="12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•Surface Wind: Important disagreements between reanalyses for both oceans and continents. </a:t>
            </a:r>
            <a:endParaRPr sz="12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9" name="Google Shape;159;p28"/>
          <p:cNvSpPr txBox="1"/>
          <p:nvPr>
            <p:ph type="title"/>
          </p:nvPr>
        </p:nvSpPr>
        <p:spPr>
          <a:xfrm>
            <a:off x="6260850" y="1831900"/>
            <a:ext cx="28830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3300"/>
              <a:buFont typeface="Quattrocento Sans"/>
              <a:buNone/>
            </a:pPr>
            <a:r>
              <a:rPr lang="en-GB" sz="3000">
                <a:solidFill>
                  <a:srgbClr val="F9C327"/>
                </a:solidFill>
              </a:rPr>
              <a:t>Interannual Variability</a:t>
            </a:r>
            <a:endParaRPr sz="3000">
              <a:solidFill>
                <a:srgbClr val="F9C327"/>
              </a:solidFill>
            </a:endParaRPr>
          </a:p>
        </p:txBody>
      </p:sp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650" y="663025"/>
            <a:ext cx="6025626" cy="341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