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5DB1B86-35B7-45D0-A03F-5EF38F00DB2F}">
  <a:tblStyle styleId="{F5DB1B86-35B7-45D0-A03F-5EF38F00DB2F}" styleName="Table_0"/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380518" y="685800"/>
            <a:ext cx="60969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v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bjective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96876" y="105825"/>
            <a:ext cx="6191399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95535" y="721996"/>
            <a:ext cx="8329500" cy="40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057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theme" Target="../theme/theme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image" Target="../media/image8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175" y="0"/>
            <a:ext cx="9140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76200" y="133763"/>
            <a:ext cx="1600200" cy="3654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www.bsc.es</a:t>
            </a:r>
          </a:p>
        </p:txBody>
      </p:sp>
      <p:pic>
        <p:nvPicPr>
          <p:cNvPr descr="C:\Users\lbermude\Documents\Laura\PWP BSC\img_ok\logo.png" id="53" name="Shape 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9800" y="608333"/>
            <a:ext cx="4603800" cy="10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8825" y="751402"/>
            <a:ext cx="1012800" cy="3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8787" y="4679398"/>
            <a:ext cx="42540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7762" y="4681724"/>
            <a:ext cx="393600" cy="2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8636" y="4679398"/>
            <a:ext cx="447600" cy="2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80300" y="4679398"/>
            <a:ext cx="763500" cy="243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OLD\MisDocumentos\JASMINA\BSC-Corporative Design\BSC Template\cabecera2012-1600px.jpg" id="61" name="Shape 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8100" y="0"/>
            <a:ext cx="9290100" cy="6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8458200" y="4766635"/>
            <a:ext cx="53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589C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rgbClr val="23589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descr="C:\Users\lbermude\Documents\Laura\PWP BSC\img_ok\logo.png" id="63" name="Shape 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32586" y="105847"/>
            <a:ext cx="1936800" cy="4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45475" y="91889"/>
            <a:ext cx="574800" cy="219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11" Type="http://schemas.openxmlformats.org/officeDocument/2006/relationships/image" Target="../media/image26.png"/><Relationship Id="rId10" Type="http://schemas.openxmlformats.org/officeDocument/2006/relationships/image" Target="../media/image25.jpg"/><Relationship Id="rId9" Type="http://schemas.openxmlformats.org/officeDocument/2006/relationships/image" Target="../media/image24.jp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8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hyperlink" Target="http://demo.predictia.es/qa4seas/metadata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548437" y="144232"/>
            <a:ext cx="24479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Brussels,</a:t>
            </a:r>
            <a:r>
              <a:rPr b="0" i="0" lang="en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/05/2017</a:t>
            </a:r>
            <a:r>
              <a:rPr lang="en" sz="2400">
                <a:solidFill>
                  <a:schemeClr val="accent1"/>
                </a:solidFill>
              </a:rPr>
              <a:t>	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685800" y="1445783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1" sz="3200"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lang="en" sz="3200">
                <a:solidFill>
                  <a:srgbClr val="FFFFFF"/>
                </a:solidFill>
              </a:rPr>
              <a:t>Quality Assurance for C3S Multi-model Seasonal Forecast Products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371600" y="2724124"/>
            <a:ext cx="6400800" cy="48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191624" y="3096375"/>
            <a:ext cx="8746200" cy="3663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Barcelona Supercomputing Center (BSC), Universidad de Cantabria (UC-CSIC), PREDICTIA Intelligent Solutions, MeteoSwiss, University of Leeds, </a:t>
            </a:r>
            <a:br>
              <a:rPr lang="en" sz="1800">
                <a:solidFill>
                  <a:srgbClr val="FFFFFF"/>
                </a:solidFill>
              </a:rPr>
            </a:br>
            <a:r>
              <a:rPr lang="en" sz="1800">
                <a:solidFill>
                  <a:srgbClr val="FFFFFF"/>
                </a:solidFill>
              </a:rPr>
              <a:t>University of Exeter</a:t>
            </a:r>
          </a:p>
        </p:txBody>
      </p:sp>
      <p:pic>
        <p:nvPicPr>
          <p:cNvPr descr="logo-copernicus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75" y="4107075"/>
            <a:ext cx="2190074" cy="79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3s-logo.png"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96725" y="4192400"/>
            <a:ext cx="1585150" cy="9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prototype: s2dverification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11777" l="15543" r="11416" t="10582"/>
          <a:stretch/>
        </p:blipFill>
        <p:spPr>
          <a:xfrm>
            <a:off x="84600" y="652325"/>
            <a:ext cx="6191397" cy="438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94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52460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69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194835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4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34350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descr="esgf.png"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7823" y="1242048"/>
            <a:ext cx="389224" cy="389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er.png"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6949" y="1318249"/>
            <a:ext cx="310100" cy="24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er.png" id="185" name="Shape 1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7399" y="1318249"/>
            <a:ext cx="310100" cy="2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4783925" y="4699500"/>
            <a:ext cx="657300" cy="3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prototype: s2dverification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11777" l="15543" r="11416" t="10582"/>
          <a:stretch/>
        </p:blipFill>
        <p:spPr>
          <a:xfrm>
            <a:off x="84600" y="652325"/>
            <a:ext cx="6191397" cy="438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894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252460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69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94835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49" y="936199"/>
            <a:ext cx="510600" cy="5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343500" y="1129550"/>
            <a:ext cx="428700" cy="188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FFFFFF"/>
                </a:solidFill>
              </a:rPr>
              <a:t>NC</a:t>
            </a:r>
          </a:p>
        </p:txBody>
      </p:sp>
      <p:pic>
        <p:nvPicPr>
          <p:cNvPr descr="esgf.png"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7823" y="1242048"/>
            <a:ext cx="389224" cy="389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er.png" id="200" name="Shape 2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6949" y="1318249"/>
            <a:ext cx="310100" cy="249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er.png" id="201" name="Shape 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07399" y="1318249"/>
            <a:ext cx="310100" cy="2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4783925" y="4699500"/>
            <a:ext cx="657300" cy="3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 rot="-1580474">
            <a:off x="5912646" y="3882425"/>
            <a:ext cx="343462" cy="254779"/>
          </a:xfrm>
          <a:prstGeom prst="rightArrow">
            <a:avLst>
              <a:gd fmla="val 40384" name="adj1"/>
              <a:gd fmla="val 50000" name="adj2"/>
            </a:avLst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im_expA_expB_obsX.jpeg" id="204" name="Shape 20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2200" y="701152"/>
            <a:ext cx="1934550" cy="12090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ano_expA_obsX.jpeg" id="205" name="Shape 20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61800" y="1318250"/>
            <a:ext cx="2048850" cy="12805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1st_pc_expA_obsX.jpeg" id="206" name="Shape 2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276000" y="2158686"/>
            <a:ext cx="1736208" cy="1085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equimap_EOFs_obsX.jpeg" id="207" name="Shape 20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10325" y="3303075"/>
            <a:ext cx="2388724" cy="17372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vis_stereomap_raw_expA.png" id="208" name="Shape 208"/>
          <p:cNvPicPr preferRelativeResize="0"/>
          <p:nvPr/>
        </p:nvPicPr>
        <p:blipFill rotWithShape="1">
          <a:blip r:embed="rId11">
            <a:alphaModFix/>
          </a:blip>
          <a:srcRect b="0" l="0" r="0" t="9395"/>
          <a:stretch/>
        </p:blipFill>
        <p:spPr>
          <a:xfrm>
            <a:off x="7257075" y="3050373"/>
            <a:ext cx="1753575" cy="13240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prototype: s2dverification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33475" y="665450"/>
            <a:ext cx="80544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s2dverification development prospects: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  <a:buChar char="●"/>
            </a:pPr>
            <a:r>
              <a:rPr lang="en" sz="1800">
                <a:solidFill>
                  <a:srgbClr val="23589C"/>
                </a:solidFill>
              </a:rPr>
              <a:t>Automate the handling and </a:t>
            </a:r>
            <a:r>
              <a:rPr b="1" lang="en" sz="1800">
                <a:solidFill>
                  <a:srgbClr val="23589C"/>
                </a:solidFill>
              </a:rPr>
              <a:t>propagation of metadata</a:t>
            </a:r>
            <a:r>
              <a:rPr lang="en" sz="1800">
                <a:solidFill>
                  <a:srgbClr val="23589C"/>
                </a:solidFill>
              </a:rPr>
              <a:t>.</a:t>
            </a:r>
            <a:br>
              <a:rPr lang="en" sz="1800">
                <a:solidFill>
                  <a:srgbClr val="23589C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  <a:buChar char="●"/>
            </a:pPr>
            <a:r>
              <a:rPr b="1" lang="en" sz="1800">
                <a:solidFill>
                  <a:srgbClr val="23589C"/>
                </a:solidFill>
              </a:rPr>
              <a:t>Expand parallel processing</a:t>
            </a:r>
            <a:r>
              <a:rPr lang="en" sz="1800">
                <a:solidFill>
                  <a:srgbClr val="23589C"/>
                </a:solidFill>
              </a:rPr>
              <a:t> capabilities to other steps than verification.</a:t>
            </a:r>
            <a:br>
              <a:rPr lang="en" sz="1800">
                <a:solidFill>
                  <a:srgbClr val="23589C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  <a:buChar char="●"/>
            </a:pPr>
            <a:r>
              <a:rPr lang="en" sz="1800">
                <a:solidFill>
                  <a:srgbClr val="23589C"/>
                </a:solidFill>
              </a:rPr>
              <a:t>Enhanced </a:t>
            </a:r>
            <a:r>
              <a:rPr b="1" lang="en" sz="1800">
                <a:solidFill>
                  <a:srgbClr val="23589C"/>
                </a:solidFill>
              </a:rPr>
              <a:t>plotting engine</a:t>
            </a:r>
            <a:r>
              <a:rPr lang="en" sz="1800">
                <a:solidFill>
                  <a:srgbClr val="23589C"/>
                </a:solidFill>
              </a:rPr>
              <a:t>.</a:t>
            </a:r>
            <a:br>
              <a:rPr lang="en" sz="1800">
                <a:solidFill>
                  <a:srgbClr val="23589C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  <a:buChar char="●"/>
            </a:pPr>
            <a:r>
              <a:rPr lang="en" sz="1800">
                <a:solidFill>
                  <a:srgbClr val="23589C"/>
                </a:solidFill>
              </a:rPr>
              <a:t>Enhancements to the data retrieval module to handle </a:t>
            </a:r>
            <a:r>
              <a:rPr b="1" lang="en" sz="1800">
                <a:solidFill>
                  <a:srgbClr val="23589C"/>
                </a:solidFill>
              </a:rPr>
              <a:t>new file formats</a:t>
            </a:r>
            <a:r>
              <a:rPr lang="en" sz="1800">
                <a:solidFill>
                  <a:srgbClr val="23589C"/>
                </a:solidFill>
              </a:rPr>
              <a:t>.</a:t>
            </a:r>
            <a:br>
              <a:rPr lang="en" sz="1800">
                <a:solidFill>
                  <a:srgbClr val="23589C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  <a:buChar char="●"/>
            </a:pPr>
            <a:r>
              <a:rPr lang="en" sz="1800">
                <a:solidFill>
                  <a:srgbClr val="23589C"/>
                </a:solidFill>
              </a:rPr>
              <a:t>A major release, </a:t>
            </a:r>
            <a:r>
              <a:rPr b="1" lang="en" sz="1800">
                <a:solidFill>
                  <a:srgbClr val="23589C"/>
                </a:solidFill>
              </a:rPr>
              <a:t>s2dv 3.0.0</a:t>
            </a:r>
            <a:r>
              <a:rPr lang="en" sz="1800">
                <a:solidFill>
                  <a:srgbClr val="23589C"/>
                </a:solidFill>
              </a:rPr>
              <a:t>, is expected by the end of 2017.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Objective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37225" y="722314"/>
            <a:ext cx="8711400" cy="4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Developing a strategy and </a:t>
            </a:r>
            <a:r>
              <a:rPr b="1" lang="en" sz="2200"/>
              <a:t>software prototype for the evaluation and quality control (EQC) of C3S multi-model forecasts</a:t>
            </a:r>
            <a:r>
              <a:rPr lang="en" sz="2200"/>
              <a:t>, taking into account the needs of a wide range of stakeholders.</a:t>
            </a:r>
            <a:br>
              <a:rPr lang="en" sz="2200"/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200"/>
              <a:t>Principles: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</a:pPr>
            <a:r>
              <a:rPr lang="en" sz="1800"/>
              <a:t>A prediction has no real value without some </a:t>
            </a:r>
            <a:r>
              <a:rPr b="1" lang="en" sz="1800"/>
              <a:t>estimate of quality</a:t>
            </a:r>
            <a:r>
              <a:rPr lang="en" sz="1800"/>
              <a:t> based on its past performance.</a:t>
            </a:r>
            <a:br>
              <a:rPr lang="en" sz="1800"/>
            </a:b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b="1" lang="en" sz="1800"/>
              <a:t>EQC is multifaceted</a:t>
            </a:r>
            <a:r>
              <a:rPr lang="en" sz="1800"/>
              <a:t> and includes: bias, uncertainty, resolution sharpness and discrimination of the forecasts.</a:t>
            </a:r>
            <a:br>
              <a:rPr lang="en" sz="1800"/>
            </a:b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EQC should map the data flow to ensure full documentation and </a:t>
            </a:r>
            <a:r>
              <a:rPr b="1" lang="en" sz="1800"/>
              <a:t>reproducibility of the products</a:t>
            </a:r>
            <a:r>
              <a:rPr lang="en" sz="1800"/>
              <a:t>.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153050" y="777425"/>
            <a:ext cx="3878100" cy="25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A system to guide users through the EQC strategy.</a:t>
            </a:r>
            <a:br>
              <a:rPr lang="en" sz="1800"/>
            </a:b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Existing R packages are being unified and further improved to address the identified user needs.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8674" y="1330226"/>
            <a:ext cx="5418475" cy="33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body"/>
          </p:nvPr>
        </p:nvSpPr>
        <p:spPr>
          <a:xfrm>
            <a:off x="153050" y="2911025"/>
            <a:ext cx="2951400" cy="13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1800"/>
              <a:t>High performance and reproducibility of the results are crucial.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Metadata model</a:t>
            </a:r>
          </a:p>
        </p:txBody>
      </p:sp>
      <p:grpSp>
        <p:nvGrpSpPr>
          <p:cNvPr id="97" name="Shape 97"/>
          <p:cNvGrpSpPr/>
          <p:nvPr/>
        </p:nvGrpSpPr>
        <p:grpSpPr>
          <a:xfrm>
            <a:off x="183581" y="665445"/>
            <a:ext cx="4476300" cy="4391528"/>
            <a:chOff x="107381" y="665446"/>
            <a:chExt cx="4476300" cy="4391528"/>
          </a:xfrm>
        </p:grpSpPr>
        <p:sp>
          <p:nvSpPr>
            <p:cNvPr id="98" name="Shape 98"/>
            <p:cNvSpPr txBox="1"/>
            <p:nvPr/>
          </p:nvSpPr>
          <p:spPr>
            <a:xfrm>
              <a:off x="688006" y="1383021"/>
              <a:ext cx="1241700" cy="6816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Subsetting and Interpolation</a:t>
              </a:r>
            </a:p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(data colocation)</a:t>
              </a:r>
            </a:p>
          </p:txBody>
        </p:sp>
        <p:sp>
          <p:nvSpPr>
            <p:cNvPr id="99" name="Shape 99"/>
            <p:cNvSpPr/>
            <p:nvPr/>
          </p:nvSpPr>
          <p:spPr>
            <a:xfrm>
              <a:off x="796980" y="665445"/>
              <a:ext cx="1023900" cy="457499"/>
            </a:xfrm>
            <a:prstGeom prst="flowChartAlternateProcess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Seasonal Model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2441523" y="665445"/>
              <a:ext cx="1023900" cy="457499"/>
            </a:xfrm>
            <a:prstGeom prst="flowChartAlternateProcess">
              <a:avLst/>
            </a:prstGeom>
            <a:solidFill>
              <a:srgbClr val="CFE2F3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Observation</a:t>
              </a:r>
            </a:p>
          </p:txBody>
        </p:sp>
        <p:sp>
          <p:nvSpPr>
            <p:cNvPr id="101" name="Shape 101"/>
            <p:cNvSpPr txBox="1"/>
            <p:nvPr/>
          </p:nvSpPr>
          <p:spPr>
            <a:xfrm>
              <a:off x="654865" y="2239591"/>
              <a:ext cx="1308000" cy="5517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Temporal aggregation</a:t>
              </a:r>
            </a:p>
          </p:txBody>
        </p:sp>
        <p:cxnSp>
          <p:nvCxnSpPr>
            <p:cNvPr id="102" name="Shape 102"/>
            <p:cNvCxnSpPr>
              <a:stCxn id="99" idx="2"/>
              <a:endCxn id="98" idx="0"/>
            </p:cNvCxnSpPr>
            <p:nvPr/>
          </p:nvCxnSpPr>
          <p:spPr>
            <a:xfrm>
              <a:off x="1308930" y="1122946"/>
              <a:ext cx="0" cy="2601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03" name="Shape 103"/>
            <p:cNvCxnSpPr>
              <a:stCxn id="100" idx="2"/>
              <a:endCxn id="98" idx="3"/>
            </p:cNvCxnSpPr>
            <p:nvPr/>
          </p:nvCxnSpPr>
          <p:spPr>
            <a:xfrm rot="5400000">
              <a:off x="2141073" y="911445"/>
              <a:ext cx="600900" cy="1023900"/>
            </a:xfrm>
            <a:prstGeom prst="curvedConnector2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lg" w="lg" type="none"/>
              <a:tailEnd len="lg" w="lg" type="triangle"/>
            </a:ln>
          </p:spPr>
        </p:cxnSp>
        <p:sp>
          <p:nvSpPr>
            <p:cNvPr id="104" name="Shape 104"/>
            <p:cNvSpPr txBox="1"/>
            <p:nvPr/>
          </p:nvSpPr>
          <p:spPr>
            <a:xfrm>
              <a:off x="2299409" y="2239591"/>
              <a:ext cx="1308000" cy="5517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Temporal aggregation</a:t>
              </a:r>
            </a:p>
          </p:txBody>
        </p:sp>
        <p:cxnSp>
          <p:nvCxnSpPr>
            <p:cNvPr id="105" name="Shape 105"/>
            <p:cNvCxnSpPr>
              <a:stCxn id="98" idx="2"/>
              <a:endCxn id="101" idx="0"/>
            </p:cNvCxnSpPr>
            <p:nvPr/>
          </p:nvCxnSpPr>
          <p:spPr>
            <a:xfrm flipH="1" rot="-5400000">
              <a:off x="1221706" y="2151771"/>
              <a:ext cx="1749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06" name="Shape 106"/>
            <p:cNvCxnSpPr>
              <a:stCxn id="100" idx="2"/>
              <a:endCxn id="104" idx="0"/>
            </p:cNvCxnSpPr>
            <p:nvPr/>
          </p:nvCxnSpPr>
          <p:spPr>
            <a:xfrm flipH="1" rot="-5400000">
              <a:off x="2395473" y="1680946"/>
              <a:ext cx="1116600" cy="600"/>
            </a:xfrm>
            <a:prstGeom prst="curvedConnector3">
              <a:avLst>
                <a:gd fmla="val 50000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07" name="Shape 107"/>
            <p:cNvSpPr txBox="1"/>
            <p:nvPr/>
          </p:nvSpPr>
          <p:spPr>
            <a:xfrm>
              <a:off x="654865" y="3190308"/>
              <a:ext cx="1308000" cy="372300"/>
            </a:xfrm>
            <a:prstGeom prst="rect">
              <a:avLst/>
            </a:prstGeom>
            <a:solidFill>
              <a:srgbClr val="FFE599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Bias correction</a:t>
              </a:r>
            </a:p>
          </p:txBody>
        </p:sp>
        <p:cxnSp>
          <p:nvCxnSpPr>
            <p:cNvPr id="108" name="Shape 108"/>
            <p:cNvCxnSpPr>
              <a:stCxn id="101" idx="2"/>
              <a:endCxn id="107" idx="0"/>
            </p:cNvCxnSpPr>
            <p:nvPr/>
          </p:nvCxnSpPr>
          <p:spPr>
            <a:xfrm flipH="1" rot="-5400000">
              <a:off x="1109665" y="2990491"/>
              <a:ext cx="399000" cy="600"/>
            </a:xfrm>
            <a:prstGeom prst="curvedConnector3">
              <a:avLst>
                <a:gd fmla="val 50009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09" name="Shape 109"/>
            <p:cNvSpPr txBox="1"/>
            <p:nvPr/>
          </p:nvSpPr>
          <p:spPr>
            <a:xfrm>
              <a:off x="128650" y="678729"/>
              <a:ext cx="4455000" cy="551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/>
                <a:t>Data</a:t>
              </a:r>
            </a:p>
          </p:txBody>
        </p:sp>
        <p:cxnSp>
          <p:nvCxnSpPr>
            <p:cNvPr id="110" name="Shape 110"/>
            <p:cNvCxnSpPr>
              <a:stCxn id="104" idx="2"/>
              <a:endCxn id="107" idx="3"/>
            </p:cNvCxnSpPr>
            <p:nvPr/>
          </p:nvCxnSpPr>
          <p:spPr>
            <a:xfrm rot="5400000">
              <a:off x="2165459" y="2588641"/>
              <a:ext cx="585299" cy="990600"/>
            </a:xfrm>
            <a:prstGeom prst="curvedConnector2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11" name="Shape 111"/>
            <p:cNvSpPr txBox="1"/>
            <p:nvPr/>
          </p:nvSpPr>
          <p:spPr>
            <a:xfrm>
              <a:off x="1413208" y="3925823"/>
              <a:ext cx="1308000" cy="3723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AUC</a:t>
              </a:r>
            </a:p>
          </p:txBody>
        </p:sp>
        <p:cxnSp>
          <p:nvCxnSpPr>
            <p:cNvPr id="112" name="Shape 112"/>
            <p:cNvCxnSpPr>
              <a:stCxn id="107" idx="2"/>
              <a:endCxn id="111" idx="0"/>
            </p:cNvCxnSpPr>
            <p:nvPr/>
          </p:nvCxnSpPr>
          <p:spPr>
            <a:xfrm flipH="1" rot="-5400000">
              <a:off x="1506415" y="3365058"/>
              <a:ext cx="363300" cy="758400"/>
            </a:xfrm>
            <a:prstGeom prst="curvedConnector3">
              <a:avLst>
                <a:gd fmla="val 49981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13" name="Shape 113"/>
            <p:cNvCxnSpPr>
              <a:stCxn id="104" idx="2"/>
              <a:endCxn id="111" idx="0"/>
            </p:cNvCxnSpPr>
            <p:nvPr/>
          </p:nvCxnSpPr>
          <p:spPr>
            <a:xfrm rot="5400000">
              <a:off x="1943009" y="2915491"/>
              <a:ext cx="1134599" cy="886200"/>
            </a:xfrm>
            <a:prstGeom prst="curvedConnector3">
              <a:avLst>
                <a:gd fmla="val 49997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14" name="Shape 114"/>
            <p:cNvSpPr txBox="1"/>
            <p:nvPr/>
          </p:nvSpPr>
          <p:spPr>
            <a:xfrm>
              <a:off x="1413208" y="4589580"/>
              <a:ext cx="1308000" cy="372300"/>
            </a:xfrm>
            <a:prstGeom prst="rect">
              <a:avLst/>
            </a:prstGeom>
            <a:solidFill>
              <a:srgbClr val="D5A6BD"/>
            </a:solidFill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en" sz="1100"/>
                <a:t>Map</a:t>
              </a:r>
            </a:p>
          </p:txBody>
        </p:sp>
        <p:cxnSp>
          <p:nvCxnSpPr>
            <p:cNvPr id="115" name="Shape 115"/>
            <p:cNvCxnSpPr>
              <a:stCxn id="111" idx="2"/>
              <a:endCxn id="114" idx="0"/>
            </p:cNvCxnSpPr>
            <p:nvPr/>
          </p:nvCxnSpPr>
          <p:spPr>
            <a:xfrm flipH="1" rot="-5400000">
              <a:off x="1921708" y="4443623"/>
              <a:ext cx="291600" cy="600"/>
            </a:xfrm>
            <a:prstGeom prst="curvedConnector3">
              <a:avLst>
                <a:gd fmla="val 50024" name="adj1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sp>
          <p:nvSpPr>
            <p:cNvPr id="116" name="Shape 116"/>
            <p:cNvSpPr txBox="1"/>
            <p:nvPr/>
          </p:nvSpPr>
          <p:spPr>
            <a:xfrm>
              <a:off x="117980" y="1303895"/>
              <a:ext cx="4455000" cy="1610099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/>
                <a:t>Transformation</a:t>
              </a:r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128653" y="2987301"/>
              <a:ext cx="4455000" cy="735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/>
                <a:t>Calibration</a:t>
              </a: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128653" y="3795021"/>
              <a:ext cx="4455000" cy="6381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/>
                <a:t>Validation</a:t>
              </a:r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107381" y="4505274"/>
              <a:ext cx="4476300" cy="5517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 rtl="0" algn="r">
                <a:spcBef>
                  <a:spcPts val="0"/>
                </a:spcBef>
                <a:buNone/>
              </a:pPr>
              <a:r>
                <a:rPr lang="en"/>
                <a:t>Outcome</a:t>
              </a:r>
            </a:p>
          </p:txBody>
        </p:sp>
      </p:grpSp>
      <p:sp>
        <p:nvSpPr>
          <p:cNvPr id="120" name="Shape 120"/>
          <p:cNvSpPr txBox="1"/>
          <p:nvPr/>
        </p:nvSpPr>
        <p:spPr>
          <a:xfrm>
            <a:off x="4692175" y="665450"/>
            <a:ext cx="41202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A comprehensive metadata model has been defined to: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</a:pPr>
            <a:r>
              <a:rPr lang="en" sz="1800">
                <a:solidFill>
                  <a:srgbClr val="23589C"/>
                </a:solidFill>
              </a:rPr>
              <a:t>Ensure the traceability and reproducibility of the results</a:t>
            </a:r>
            <a:br>
              <a:rPr lang="en" sz="1800">
                <a:solidFill>
                  <a:srgbClr val="23589C"/>
                </a:solidFill>
              </a:rPr>
            </a:b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23589C"/>
              </a:buClr>
              <a:buSzPct val="100000"/>
            </a:pPr>
            <a:r>
              <a:rPr lang="en" sz="1800">
                <a:solidFill>
                  <a:srgbClr val="23589C"/>
                </a:solidFill>
              </a:rPr>
              <a:t>Ensure products conform to a consistent set of standards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It relies on the standard W3C RDF framework. Use of community contributed conventions has been maximized.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Metadata model</a:t>
            </a:r>
          </a:p>
        </p:txBody>
      </p:sp>
      <p:sp>
        <p:nvSpPr>
          <p:cNvPr id="126" name="Shape 126"/>
          <p:cNvSpPr/>
          <p:nvPr/>
        </p:nvSpPr>
        <p:spPr>
          <a:xfrm>
            <a:off x="265550" y="937175"/>
            <a:ext cx="3606000" cy="40089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275" y="1397350"/>
            <a:ext cx="3398900" cy="29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608450" y="3906850"/>
            <a:ext cx="3000000" cy="10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EXIF tags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Exchangeable Image File Format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50325" y="785000"/>
            <a:ext cx="3000000" cy="6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JPG file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476950" y="12470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metadata is delivered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within the image</a:t>
            </a:r>
          </a:p>
        </p:txBody>
      </p:sp>
      <p:sp>
        <p:nvSpPr>
          <p:cNvPr id="131" name="Shape 131"/>
          <p:cNvSpPr/>
          <p:nvPr/>
        </p:nvSpPr>
        <p:spPr>
          <a:xfrm>
            <a:off x="3403150" y="4191850"/>
            <a:ext cx="1365900" cy="671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7000" y="3012575"/>
            <a:ext cx="1733749" cy="187822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692175" y="665450"/>
            <a:ext cx="41202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The metadata model information is attached to the generated products</a:t>
            </a:r>
            <a:r>
              <a:rPr lang="en" sz="1800">
                <a:solidFill>
                  <a:srgbClr val="23589C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Metadata model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233475" y="665450"/>
            <a:ext cx="80544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Generated products can be imported</a:t>
            </a:r>
            <a:r>
              <a:rPr lang="en" sz="1800">
                <a:solidFill>
                  <a:srgbClr val="23589C"/>
                </a:solidFill>
              </a:rPr>
              <a:t>.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47737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-8100000">
            <a:off x="6652279" y="3548447"/>
            <a:ext cx="1342371" cy="57275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4A7D6"/>
          </a:solidFill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799" y="3431649"/>
            <a:ext cx="1559450" cy="15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40375" y="4300550"/>
            <a:ext cx="6612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rgbClr val="0097A7"/>
                </a:solidFill>
                <a:hlinkClick r:id="rId5"/>
              </a:rPr>
              <a:t>http://demo.predictia.es/qa4seas/metadata/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Metadata model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747737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1545425" y="1639150"/>
            <a:ext cx="5955300" cy="341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5050" y="1669612"/>
            <a:ext cx="453390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52400" y="2198850"/>
            <a:ext cx="2040900" cy="28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Interactive graph with different levels of detail (show R code, show properties...)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Example: http://vowl.visualdataweb.org/webvowl/index.html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33475" y="665450"/>
            <a:ext cx="80544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3589C"/>
                </a:solidFill>
              </a:rPr>
              <a:t>And the data flow is automatically displayed, with adjustable granularity.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prototype: s2dverification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474" y="1177826"/>
            <a:ext cx="5418475" cy="336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4188400" y="2593075"/>
            <a:ext cx="3416400" cy="18717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61" name="Shape 161"/>
          <p:cNvGraphicFramePr/>
          <p:nvPr/>
        </p:nvGraphicFramePr>
        <p:xfrm>
          <a:off x="6805600" y="237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{F5DB1B86-35B7-45D0-A03F-5EF38F00DB2F}</a:tableStyleId>
              </a:tblPr>
              <a:tblGrid>
                <a:gridCol w="2157425"/>
              </a:tblGrid>
              <a:tr h="995375">
                <a:tc>
                  <a:txBody>
                    <a:bodyPr>
                      <a:noAutofit/>
                    </a:bodyPr>
                    <a:lstStyle/>
                    <a:p>
                      <a:pPr indent="0" lvl="0" marL="38100" marR="3810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36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CRAN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5099" y="1492149"/>
            <a:ext cx="1198427" cy="104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96875" y="105847"/>
            <a:ext cx="6191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/>
              <a:t>EQC prototype: s2dverification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11777" l="15543" r="11416" t="10582"/>
          <a:stretch/>
        </p:blipFill>
        <p:spPr>
          <a:xfrm>
            <a:off x="84600" y="652325"/>
            <a:ext cx="6191397" cy="43879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4783925" y="4699500"/>
            <a:ext cx="657300" cy="3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592425" y="742950"/>
            <a:ext cx="2067000" cy="22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