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31"/>
  </p:notesMasterIdLst>
  <p:sldIdLst>
    <p:sldId id="333" r:id="rId3"/>
    <p:sldId id="334" r:id="rId4"/>
    <p:sldId id="260" r:id="rId5"/>
    <p:sldId id="262" r:id="rId6"/>
    <p:sldId id="263" r:id="rId7"/>
    <p:sldId id="350" r:id="rId8"/>
    <p:sldId id="352" r:id="rId9"/>
    <p:sldId id="351" r:id="rId10"/>
    <p:sldId id="264" r:id="rId11"/>
    <p:sldId id="347" r:id="rId12"/>
    <p:sldId id="346" r:id="rId13"/>
    <p:sldId id="265" r:id="rId14"/>
    <p:sldId id="301" r:id="rId15"/>
    <p:sldId id="349" r:id="rId16"/>
    <p:sldId id="335" r:id="rId17"/>
    <p:sldId id="338" r:id="rId18"/>
    <p:sldId id="336" r:id="rId19"/>
    <p:sldId id="341" r:id="rId20"/>
    <p:sldId id="337" r:id="rId21"/>
    <p:sldId id="356" r:id="rId22"/>
    <p:sldId id="354" r:id="rId23"/>
    <p:sldId id="344" r:id="rId24"/>
    <p:sldId id="342" r:id="rId25"/>
    <p:sldId id="355" r:id="rId26"/>
    <p:sldId id="345" r:id="rId27"/>
    <p:sldId id="348" r:id="rId28"/>
    <p:sldId id="353" r:id="rId29"/>
    <p:sldId id="340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7" autoAdjust="0"/>
    <p:restoredTop sz="93537" autoAdjust="0"/>
  </p:normalViewPr>
  <p:slideViewPr>
    <p:cSldViewPr snapToGrid="0">
      <p:cViewPr varScale="1">
        <p:scale>
          <a:sx n="59" d="100"/>
          <a:sy n="59" d="100"/>
        </p:scale>
        <p:origin x="13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A3B61-AE5A-4860-BF99-2FAA4DDDB962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39E59-8339-43E3-93D7-976E576C5BC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55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A8B2C5-8337-41B3-89BF-E32B2CC4E74C}" type="slidenum">
              <a:rPr kumimoji="0" lang="en-US" sz="1400" b="0" i="0" u="none" strike="noStrike" kern="1200" cap="none" spc="-1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533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l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9D6D6A09-3A1C-40CE-BAA1-EC7D9E920E7A}" type="slidenum">
              <a:rPr lang="es-E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12</a:t>
            </a:fld>
            <a:endParaRPr lang="es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17955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0565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6666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10523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75681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4913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88444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34893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0741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31029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67180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3926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03267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2114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9D6D6A09-3A1C-40CE-BAA1-EC7D9E920E7A}" type="slidenum">
              <a:rPr lang="es-E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</a:t>
            </a:fld>
            <a:endParaRPr lang="es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88007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cs typeface="Arial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9D6D6A09-3A1C-40CE-BAA1-EC7D9E920E7A}" type="slidenum">
              <a:rPr lang="es-E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4</a:t>
            </a:fld>
            <a:endParaRPr lang="es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92294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l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9D6D6A09-3A1C-40CE-BAA1-EC7D9E920E7A}" type="slidenum">
              <a:rPr lang="es-E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5</a:t>
            </a:fld>
            <a:endParaRPr lang="es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74960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965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otas 1">
            <a:extLst>
              <a:ext uri="{FF2B5EF4-FFF2-40B4-BE49-F238E27FC236}">
                <a16:creationId xmlns:a16="http://schemas.microsoft.com/office/drawing/2014/main" id="{C194968F-DEF2-4DBC-81F5-5C8F33ED47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Portugal, renewable energies, mainly hydroelectric energy and wind power, were able to cover the entire electric production for the first time in March 2018</a:t>
            </a:r>
          </a:p>
        </p:txBody>
      </p:sp>
    </p:spTree>
    <p:extLst>
      <p:ext uri="{BB962C8B-B14F-4D97-AF65-F5344CB8AC3E}">
        <p14:creationId xmlns:p14="http://schemas.microsoft.com/office/powerpoint/2010/main" val="230969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1394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l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9D6D6A09-3A1C-40CE-BAA1-EC7D9E920E7A}" type="slidenum">
              <a:rPr lang="es-E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9</a:t>
            </a:fld>
            <a:endParaRPr lang="es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70116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766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39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9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9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2127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39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9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1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9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674241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9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9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3869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39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9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9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9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9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9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9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9901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604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39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19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4782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39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9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534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39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9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674241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9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8694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39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30091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19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3531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39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9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9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674241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9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1071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39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19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23891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39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9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1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9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74241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9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00877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39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9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1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9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9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20567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39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9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9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13720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39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9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1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9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674241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9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9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87554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39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9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9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9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9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9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9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8231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39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9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4238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39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9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1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9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0901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39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2390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19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5646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39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9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9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674241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9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4432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39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9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1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9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1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9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55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39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9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1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9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9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567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3048121" y="6095520"/>
            <a:ext cx="6093000" cy="484560"/>
          </a:xfrm>
          <a:prstGeom prst="rect">
            <a:avLst/>
          </a:prstGeom>
          <a:solidFill>
            <a:schemeClr val="lt1">
              <a:alpha val="74509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2"/>
          <p:cNvSpPr/>
          <p:nvPr/>
        </p:nvSpPr>
        <p:spPr>
          <a:xfrm>
            <a:off x="0" y="6095520"/>
            <a:ext cx="3045240" cy="484560"/>
          </a:xfrm>
          <a:prstGeom prst="rect">
            <a:avLst/>
          </a:prstGeom>
          <a:solidFill>
            <a:srgbClr val="00489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399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199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3910" lvl="1" indent="-323966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799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5866" lvl="2" indent="-28797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7820" lvl="3" indent="-215978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59776" lvl="4" indent="-215978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1732" lvl="5" indent="-215978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3686" lvl="6" indent="-215978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3968787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305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867" indent="-293900" algn="l" defTabSz="914305" rtl="0" eaLnBrk="1" latinLnBrk="0" hangingPunct="1">
        <a:lnSpc>
          <a:spcPct val="90000"/>
        </a:lnSpc>
        <a:spcBef>
          <a:spcPts val="1285"/>
        </a:spcBef>
        <a:buClr>
          <a:srgbClr val="000000"/>
        </a:buClr>
        <a:buSzPct val="45000"/>
        <a:buFont typeface="Wingdings" charset="2"/>
        <a:buChar char="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729" indent="-228577" algn="l" defTabSz="914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2" indent="-228577" algn="l" defTabSz="914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4" indent="-228577" algn="l" defTabSz="914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87" indent="-228577" algn="l" defTabSz="914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0" indent="-228577" algn="l" defTabSz="914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7" algn="l" defTabSz="914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7" algn="l" defTabSz="914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7" algn="l" defTabSz="914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n 7"/>
          <p:cNvPicPr/>
          <p:nvPr/>
        </p:nvPicPr>
        <p:blipFill>
          <a:blip r:embed="rId14"/>
          <a:stretch/>
        </p:blipFill>
        <p:spPr>
          <a:xfrm>
            <a:off x="432720" y="6232320"/>
            <a:ext cx="1875240" cy="456120"/>
          </a:xfrm>
          <a:prstGeom prst="rect">
            <a:avLst/>
          </a:prstGeom>
          <a:ln>
            <a:noFill/>
          </a:ln>
        </p:spPr>
      </p:pic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399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199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3910" lvl="1" indent="-323966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799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5866" lvl="2" indent="-28797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7820" lvl="3" indent="-215978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59776" lvl="4" indent="-215978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1732" lvl="5" indent="-215978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3686" lvl="6" indent="-215978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2540618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914305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867" indent="-293900" algn="l" defTabSz="914305" rtl="0" eaLnBrk="1" latinLnBrk="0" hangingPunct="1">
        <a:lnSpc>
          <a:spcPct val="90000"/>
        </a:lnSpc>
        <a:spcBef>
          <a:spcPts val="1285"/>
        </a:spcBef>
        <a:buClr>
          <a:srgbClr val="000000"/>
        </a:buClr>
        <a:buSzPct val="45000"/>
        <a:buFont typeface="Wingdings" charset="2"/>
        <a:buChar char="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729" indent="-228577" algn="l" defTabSz="914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2" indent="-228577" algn="l" defTabSz="914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4" indent="-228577" algn="l" defTabSz="914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87" indent="-228577" algn="l" defTabSz="914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0" indent="-228577" algn="l" defTabSz="914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7" algn="l" defTabSz="914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7" algn="l" defTabSz="914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7" algn="l" defTabSz="914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26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26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3078699" y="1198677"/>
            <a:ext cx="6343597" cy="38603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0" tIns="44995" rIns="89990" bIns="44995" anchor="ctr"/>
          <a:lstStyle/>
          <a:p>
            <a:pPr defTabSz="914305"/>
            <a:r>
              <a:rPr lang="en-US" sz="3500" b="1" spc="-1" dirty="0">
                <a:solidFill>
                  <a:srgbClr val="00489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Seasonal modulation of Sudden Stratospheric Warmings </a:t>
            </a:r>
          </a:p>
          <a:p>
            <a:pPr defTabSz="914305"/>
            <a:r>
              <a:rPr lang="en-US" sz="3500" b="1" spc="-1" dirty="0">
                <a:solidFill>
                  <a:srgbClr val="00489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in EC-EARTH</a:t>
            </a:r>
            <a:endParaRPr lang="en-US" sz="35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3250580" y="4559961"/>
            <a:ext cx="5892221" cy="12962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0" tIns="44995" rIns="89990" bIns="44995" anchor="ctr"/>
          <a:lstStyle/>
          <a:p>
            <a:pPr defTabSz="914305"/>
            <a:r>
              <a:rPr lang="en-US" sz="3199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Froila M. Palmeiro</a:t>
            </a:r>
          </a:p>
          <a:p>
            <a:pPr defTabSz="914305"/>
            <a:endParaRPr lang="en-US" sz="3199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CustomShape 3"/>
          <p:cNvSpPr/>
          <p:nvPr/>
        </p:nvSpPr>
        <p:spPr>
          <a:xfrm>
            <a:off x="244895" y="6095240"/>
            <a:ext cx="2438384" cy="4845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CustomShape 4"/>
          <p:cNvSpPr/>
          <p:nvPr/>
        </p:nvSpPr>
        <p:spPr>
          <a:xfrm>
            <a:off x="3250579" y="6323817"/>
            <a:ext cx="5343639" cy="4845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0" tIns="91431" rIns="89990" bIns="91431" anchor="ctr"/>
          <a:lstStyle/>
          <a:p>
            <a:pPr defTabSz="914305"/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CMCC, </a:t>
            </a:r>
            <a:r>
              <a:rPr lang="en-US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Bologne</a:t>
            </a:r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23 May 2019</a:t>
            </a:r>
            <a:endParaRPr lang="en-US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589AC16-6F2D-4692-955D-C89ED175B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97" y="781888"/>
            <a:ext cx="6587390" cy="4789126"/>
          </a:xfrm>
          <a:prstGeom prst="rect">
            <a:avLst/>
          </a:prstGeom>
        </p:spPr>
      </p:pic>
      <p:sp>
        <p:nvSpPr>
          <p:cNvPr id="5" name="CustomShape 5">
            <a:extLst>
              <a:ext uri="{FF2B5EF4-FFF2-40B4-BE49-F238E27FC236}">
                <a16:creationId xmlns:a16="http://schemas.microsoft.com/office/drawing/2014/main" id="{D2D0127A-FA80-4D3F-AA4D-853D7AD7AC97}"/>
              </a:ext>
            </a:extLst>
          </p:cNvPr>
          <p:cNvSpPr/>
          <p:nvPr/>
        </p:nvSpPr>
        <p:spPr>
          <a:xfrm>
            <a:off x="642960" y="71280"/>
            <a:ext cx="607140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36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SSW decadal </a:t>
            </a:r>
            <a:r>
              <a:rPr lang="es-ES" sz="3600" b="0" strike="noStrike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distribution</a:t>
            </a:r>
            <a:endParaRPr lang="es-ES" sz="1800" b="0" strike="noStrike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CustomShape 5">
            <a:extLst>
              <a:ext uri="{FF2B5EF4-FFF2-40B4-BE49-F238E27FC236}">
                <a16:creationId xmlns:a16="http://schemas.microsoft.com/office/drawing/2014/main" id="{386497A1-7A4E-46D9-A925-7A20EA11E33E}"/>
              </a:ext>
            </a:extLst>
          </p:cNvPr>
          <p:cNvSpPr/>
          <p:nvPr/>
        </p:nvSpPr>
        <p:spPr>
          <a:xfrm>
            <a:off x="469865" y="5808445"/>
            <a:ext cx="9797540" cy="7775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E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-&gt;  </a:t>
            </a:r>
            <a:r>
              <a:rPr lang="es-ES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</a:t>
            </a:r>
            <a:r>
              <a:rPr lang="es-E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s-ES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minimum</a:t>
            </a:r>
            <a:r>
              <a:rPr lang="es-E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s-ES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occurrence</a:t>
            </a:r>
            <a:r>
              <a:rPr lang="es-E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in </a:t>
            </a:r>
            <a:r>
              <a:rPr lang="es-ES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</a:t>
            </a:r>
            <a:r>
              <a:rPr lang="es-E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90s </a:t>
            </a:r>
            <a:r>
              <a:rPr lang="es-ES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is</a:t>
            </a:r>
            <a:r>
              <a:rPr lang="es-E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s-ES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only</a:t>
            </a:r>
            <a:r>
              <a:rPr lang="es-E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s-ES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significant</a:t>
            </a:r>
            <a:r>
              <a:rPr lang="es-E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s-ES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when</a:t>
            </a:r>
            <a:r>
              <a:rPr lang="es-E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s-ES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definin</a:t>
            </a:r>
            <a:r>
              <a:rPr lang="es-ES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</a:t>
            </a:r>
            <a:r>
              <a:rPr lang="es-E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s-ES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SSWs</a:t>
            </a:r>
            <a:r>
              <a:rPr lang="es-E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at</a:t>
            </a:r>
            <a:r>
              <a:rPr lang="es-E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60 N</a:t>
            </a:r>
          </a:p>
          <a:p>
            <a:pPr>
              <a:lnSpc>
                <a:spcPct val="100000"/>
              </a:lnSpc>
            </a:pPr>
            <a:endParaRPr lang="es-ES" sz="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8" name="CustomShape 4">
            <a:extLst>
              <a:ext uri="{FF2B5EF4-FFF2-40B4-BE49-F238E27FC236}">
                <a16:creationId xmlns:a16="http://schemas.microsoft.com/office/drawing/2014/main" id="{B138D98D-5271-4ACA-9301-CF541E723096}"/>
              </a:ext>
            </a:extLst>
          </p:cNvPr>
          <p:cNvSpPr/>
          <p:nvPr/>
        </p:nvSpPr>
        <p:spPr>
          <a:xfrm>
            <a:off x="6714360" y="5427194"/>
            <a:ext cx="2129308" cy="287640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Palmeiro et al. 2015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D05E9F1-75B4-4969-9789-35B62ED3CADE}"/>
              </a:ext>
            </a:extLst>
          </p:cNvPr>
          <p:cNvSpPr txBox="1"/>
          <p:nvPr/>
        </p:nvSpPr>
        <p:spPr>
          <a:xfrm>
            <a:off x="397565" y="5427194"/>
            <a:ext cx="2842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ERA (1960-2010)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D07BA3B1-DB6F-497E-9EAE-1AB9076D487A}"/>
              </a:ext>
            </a:extLst>
          </p:cNvPr>
          <p:cNvSpPr/>
          <p:nvPr/>
        </p:nvSpPr>
        <p:spPr>
          <a:xfrm>
            <a:off x="5267739" y="3682745"/>
            <a:ext cx="1152939" cy="149087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86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3592F61B-7941-43F3-B653-3CFD164B7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686" y="810131"/>
            <a:ext cx="3885220" cy="3242991"/>
          </a:xfrm>
          <a:prstGeom prst="rect">
            <a:avLst/>
          </a:prstGeom>
        </p:spPr>
      </p:pic>
      <p:sp>
        <p:nvSpPr>
          <p:cNvPr id="10" name="CustomShape 4">
            <a:extLst>
              <a:ext uri="{FF2B5EF4-FFF2-40B4-BE49-F238E27FC236}">
                <a16:creationId xmlns:a16="http://schemas.microsoft.com/office/drawing/2014/main" id="{EAB8A2CC-592B-4DB0-A467-50FFE6B015CA}"/>
              </a:ext>
            </a:extLst>
          </p:cNvPr>
          <p:cNvSpPr/>
          <p:nvPr/>
        </p:nvSpPr>
        <p:spPr>
          <a:xfrm>
            <a:off x="6360906" y="6004073"/>
            <a:ext cx="2129308" cy="287640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Palmeiro et al. 2015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A6A57FE-770B-4A6A-BE31-89328A710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973" y="4150563"/>
            <a:ext cx="5335744" cy="1756068"/>
          </a:xfrm>
          <a:prstGeom prst="rect">
            <a:avLst/>
          </a:prstGeom>
        </p:spPr>
      </p:pic>
      <p:sp>
        <p:nvSpPr>
          <p:cNvPr id="12" name="CustomShape 5">
            <a:extLst>
              <a:ext uri="{FF2B5EF4-FFF2-40B4-BE49-F238E27FC236}">
                <a16:creationId xmlns:a16="http://schemas.microsoft.com/office/drawing/2014/main" id="{14E15382-CBD2-49F6-AE6A-B568458807BC}"/>
              </a:ext>
            </a:extLst>
          </p:cNvPr>
          <p:cNvSpPr/>
          <p:nvPr/>
        </p:nvSpPr>
        <p:spPr>
          <a:xfrm>
            <a:off x="335309" y="163124"/>
            <a:ext cx="7090251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3600" b="0" strike="noStrike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Stratosphere-Troposphere</a:t>
            </a:r>
            <a:r>
              <a:rPr lang="es-ES" sz="36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s-ES" sz="3600" b="0" strike="noStrike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coupling</a:t>
            </a:r>
            <a:r>
              <a:rPr lang="es-ES" sz="36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lang="es-ES" sz="1800" b="0" strike="noStrike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7CF468E-FD3B-4797-AACD-513BCE6FAC66}"/>
              </a:ext>
            </a:extLst>
          </p:cNvPr>
          <p:cNvSpPr txBox="1"/>
          <p:nvPr/>
        </p:nvSpPr>
        <p:spPr>
          <a:xfrm>
            <a:off x="1428207" y="1341122"/>
            <a:ext cx="1047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10.7 </a:t>
            </a:r>
            <a:r>
              <a:rPr lang="en-US" dirty="0" err="1"/>
              <a:t>ev</a:t>
            </a:r>
            <a:r>
              <a:rPr lang="en-US" dirty="0"/>
              <a:t>/</a:t>
            </a:r>
            <a:r>
              <a:rPr lang="en-US" dirty="0" err="1"/>
              <a:t>dec</a:t>
            </a:r>
            <a:endParaRPr lang="en-U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6AB6BDB-2AE1-4767-9B41-6CF368C742BD}"/>
              </a:ext>
            </a:extLst>
          </p:cNvPr>
          <p:cNvSpPr txBox="1"/>
          <p:nvPr/>
        </p:nvSpPr>
        <p:spPr>
          <a:xfrm>
            <a:off x="1428207" y="2671786"/>
            <a:ext cx="1047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6.7 </a:t>
            </a:r>
            <a:r>
              <a:rPr lang="en-US" dirty="0" err="1"/>
              <a:t>ev</a:t>
            </a:r>
            <a:r>
              <a:rPr lang="en-US" dirty="0"/>
              <a:t>/</a:t>
            </a:r>
            <a:r>
              <a:rPr lang="en-US" dirty="0" err="1"/>
              <a:t>dec</a:t>
            </a:r>
            <a:endParaRPr lang="en-US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1DDBE9A-5ABE-4566-B794-2EF39F2612F8}"/>
              </a:ext>
            </a:extLst>
          </p:cNvPr>
          <p:cNvSpPr txBox="1"/>
          <p:nvPr/>
        </p:nvSpPr>
        <p:spPr>
          <a:xfrm>
            <a:off x="1214847" y="4532814"/>
            <a:ext cx="1047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10.3 </a:t>
            </a:r>
            <a:r>
              <a:rPr lang="en-US" dirty="0" err="1"/>
              <a:t>ev</a:t>
            </a:r>
            <a:r>
              <a:rPr lang="en-US" dirty="0"/>
              <a:t>/</a:t>
            </a:r>
            <a:r>
              <a:rPr lang="en-US" dirty="0" err="1"/>
              <a:t>dec</a:t>
            </a:r>
            <a:endParaRPr lang="en-US" dirty="0"/>
          </a:p>
        </p:txBody>
      </p:sp>
      <p:sp>
        <p:nvSpPr>
          <p:cNvPr id="16" name="CustomShape 3">
            <a:extLst>
              <a:ext uri="{FF2B5EF4-FFF2-40B4-BE49-F238E27FC236}">
                <a16:creationId xmlns:a16="http://schemas.microsoft.com/office/drawing/2014/main" id="{45844E95-E22A-4FBF-81A3-0E493534664E}"/>
              </a:ext>
            </a:extLst>
          </p:cNvPr>
          <p:cNvSpPr/>
          <p:nvPr/>
        </p:nvSpPr>
        <p:spPr>
          <a:xfrm>
            <a:off x="6842520" y="46440"/>
            <a:ext cx="2152800" cy="48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2600" b="0" i="1" strike="noStrike" spc="-1" dirty="0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1. </a:t>
            </a:r>
            <a:r>
              <a:rPr lang="es-ES" sz="2600" b="0" i="1" strike="noStrike" spc="-1" dirty="0" err="1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Introduction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358473A-055A-4BFE-879A-EE2C614BA6EA}"/>
              </a:ext>
            </a:extLst>
          </p:cNvPr>
          <p:cNvSpPr txBox="1"/>
          <p:nvPr/>
        </p:nvSpPr>
        <p:spPr>
          <a:xfrm>
            <a:off x="1214847" y="5917797"/>
            <a:ext cx="514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ir"/>
              </a:rPr>
              <a:t>-&gt; Events when wind reverses are </a:t>
            </a:r>
            <a:r>
              <a:rPr lang="en-US" b="1" dirty="0">
                <a:latin typeface="Calibir"/>
              </a:rPr>
              <a:t>major SSWs</a:t>
            </a:r>
          </a:p>
        </p:txBody>
      </p:sp>
    </p:spTree>
    <p:extLst>
      <p:ext uri="{BB962C8B-B14F-4D97-AF65-F5344CB8AC3E}">
        <p14:creationId xmlns:p14="http://schemas.microsoft.com/office/powerpoint/2010/main" val="498561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agen 3"/>
          <p:cNvPicPr/>
          <p:nvPr/>
        </p:nvPicPr>
        <p:blipFill>
          <a:blip r:embed="rId3"/>
          <a:stretch/>
        </p:blipFill>
        <p:spPr>
          <a:xfrm>
            <a:off x="323640" y="2085120"/>
            <a:ext cx="8675280" cy="3057480"/>
          </a:xfrm>
          <a:prstGeom prst="rect">
            <a:avLst/>
          </a:prstGeom>
          <a:ln>
            <a:noFill/>
          </a:ln>
        </p:spPr>
      </p:pic>
      <p:sp>
        <p:nvSpPr>
          <p:cNvPr id="172" name="CustomShape 1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9300FA16-A3CC-4D07-83DD-E3246BC297D0}" type="slidenum">
              <a:rPr lang="es-ES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12</a:t>
            </a:fld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CustomShape 2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s-ES" sz="4400" b="0" strike="noStrike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How</a:t>
            </a:r>
            <a:r>
              <a:rPr lang="es-ES" sz="44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s-ES" sz="4400" b="0" strike="noStrike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models</a:t>
            </a:r>
            <a:r>
              <a:rPr lang="es-ES" sz="44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s-ES" sz="4400" b="0" strike="noStrike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represent</a:t>
            </a:r>
            <a:r>
              <a:rPr lang="es-ES" sz="44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s-ES" sz="4400" b="0" strike="noStrike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SSWs</a:t>
            </a:r>
            <a:r>
              <a:rPr lang="es-ES" sz="44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?</a:t>
            </a:r>
            <a:endParaRPr lang="es-ES" sz="1800" b="0" strike="noStrike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CustomShape 3"/>
          <p:cNvSpPr/>
          <p:nvPr/>
        </p:nvSpPr>
        <p:spPr>
          <a:xfrm>
            <a:off x="6842520" y="46440"/>
            <a:ext cx="2152800" cy="48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2600" b="0" i="1" strike="noStrike" spc="-1" dirty="0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1. </a:t>
            </a:r>
            <a:r>
              <a:rPr lang="es-ES" sz="2600" b="0" i="1" strike="noStrike" spc="-1" dirty="0" err="1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Introduction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CustomShape 4"/>
          <p:cNvSpPr/>
          <p:nvPr/>
        </p:nvSpPr>
        <p:spPr>
          <a:xfrm>
            <a:off x="6156000" y="5377680"/>
            <a:ext cx="2826720" cy="35928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Charlton-Pérez et al. (2013)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TextShape 5"/>
          <p:cNvSpPr txBox="1"/>
          <p:nvPr/>
        </p:nvSpPr>
        <p:spPr>
          <a:xfrm>
            <a:off x="3635896" y="1552680"/>
            <a:ext cx="3096000" cy="1114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s-ES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CMIP5 </a:t>
            </a:r>
            <a:r>
              <a:rPr lang="es-ES" sz="25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Models</a:t>
            </a:r>
            <a:endParaRPr lang="es-ES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E0A18D89-4E38-477D-973B-C95C991CC3AD}"/>
              </a:ext>
            </a:extLst>
          </p:cNvPr>
          <p:cNvSpPr/>
          <p:nvPr/>
        </p:nvSpPr>
        <p:spPr>
          <a:xfrm>
            <a:off x="914400" y="2286000"/>
            <a:ext cx="1222513" cy="5068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61321993-CC60-464C-8AAC-F4103E7E6B20}"/>
              </a:ext>
            </a:extLst>
          </p:cNvPr>
          <p:cNvSpPr/>
          <p:nvPr/>
        </p:nvSpPr>
        <p:spPr>
          <a:xfrm>
            <a:off x="4906964" y="2276061"/>
            <a:ext cx="1222513" cy="5068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97243A8C-3B2A-4277-9E74-9E699AA39B9D}"/>
              </a:ext>
            </a:extLst>
          </p:cNvPr>
          <p:cNvSpPr/>
          <p:nvPr/>
        </p:nvSpPr>
        <p:spPr>
          <a:xfrm>
            <a:off x="7638021" y="2241274"/>
            <a:ext cx="1222513" cy="5068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30183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2">
            <a:extLst>
              <a:ext uri="{FF2B5EF4-FFF2-40B4-BE49-F238E27FC236}">
                <a16:creationId xmlns:a16="http://schemas.microsoft.com/office/drawing/2014/main" id="{55266B38-5337-452E-9140-10A7B3169B16}"/>
              </a:ext>
            </a:extLst>
          </p:cNvPr>
          <p:cNvSpPr/>
          <p:nvPr/>
        </p:nvSpPr>
        <p:spPr>
          <a:xfrm>
            <a:off x="205049" y="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s-ES" sz="44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EC-EARTH </a:t>
            </a:r>
            <a:endParaRPr lang="es-ES" sz="1800" b="0" strike="noStrike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CustomShape 3">
            <a:extLst>
              <a:ext uri="{FF2B5EF4-FFF2-40B4-BE49-F238E27FC236}">
                <a16:creationId xmlns:a16="http://schemas.microsoft.com/office/drawing/2014/main" id="{93AF1A88-6FF8-4717-97E0-FDE606D19163}"/>
              </a:ext>
            </a:extLst>
          </p:cNvPr>
          <p:cNvSpPr/>
          <p:nvPr/>
        </p:nvSpPr>
        <p:spPr>
          <a:xfrm>
            <a:off x="6502161" y="0"/>
            <a:ext cx="2152800" cy="48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2600" i="1" spc="-1" dirty="0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</a:t>
            </a:r>
            <a:r>
              <a:rPr lang="es-ES" sz="2600" b="0" i="1" strike="noStrike" spc="-1" dirty="0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 </a:t>
            </a:r>
            <a:r>
              <a:rPr lang="es-ES" sz="2600" b="0" i="1" strike="noStrike" spc="-1" dirty="0" err="1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Model</a:t>
            </a:r>
            <a:r>
              <a:rPr lang="es-ES" sz="2600" b="0" i="1" strike="noStrike" spc="-1" dirty="0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and Data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7AA9636-A7D1-4888-874A-EEB824425EE7}"/>
              </a:ext>
            </a:extLst>
          </p:cNvPr>
          <p:cNvSpPr txBox="1"/>
          <p:nvPr/>
        </p:nvSpPr>
        <p:spPr>
          <a:xfrm>
            <a:off x="621157" y="1853003"/>
            <a:ext cx="352697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ir"/>
              </a:rPr>
              <a:t>2 x Ocean-coupled simulations: 	High-Top and Low-Top</a:t>
            </a:r>
          </a:p>
          <a:p>
            <a:endParaRPr lang="en-US" sz="1000" dirty="0">
              <a:latin typeface="Calibir"/>
            </a:endParaRPr>
          </a:p>
          <a:p>
            <a:r>
              <a:rPr lang="en-US" dirty="0">
                <a:latin typeface="Calibir"/>
              </a:rPr>
              <a:t>100 winters each</a:t>
            </a:r>
          </a:p>
          <a:p>
            <a:endParaRPr lang="en-US" sz="1000" dirty="0">
              <a:latin typeface="Calibir"/>
            </a:endParaRPr>
          </a:p>
          <a:p>
            <a:r>
              <a:rPr lang="en-US" dirty="0">
                <a:latin typeface="Calibir"/>
              </a:rPr>
              <a:t>Solar and GHG fixed at </a:t>
            </a:r>
            <a:r>
              <a:rPr lang="en-US" dirty="0" err="1">
                <a:latin typeface="Calibir"/>
              </a:rPr>
              <a:t>yr</a:t>
            </a:r>
            <a:r>
              <a:rPr lang="en-US" dirty="0">
                <a:latin typeface="Calibir"/>
              </a:rPr>
              <a:t> 2000</a:t>
            </a:r>
          </a:p>
          <a:p>
            <a:endParaRPr lang="en-US" dirty="0">
              <a:latin typeface="Calibir"/>
            </a:endParaRPr>
          </a:p>
          <a:p>
            <a:r>
              <a:rPr lang="en-US" dirty="0">
                <a:latin typeface="Calibir"/>
              </a:rPr>
              <a:t>SSWs – NDJFM daily </a:t>
            </a:r>
            <a:r>
              <a:rPr lang="en-US" dirty="0" err="1">
                <a:latin typeface="Calibir"/>
              </a:rPr>
              <a:t>Uzm</a:t>
            </a:r>
            <a:r>
              <a:rPr lang="en-US" dirty="0">
                <a:latin typeface="Calibir"/>
              </a:rPr>
              <a:t> &lt; 0 </a:t>
            </a:r>
          </a:p>
          <a:p>
            <a:r>
              <a:rPr lang="en-US" dirty="0">
                <a:latin typeface="Calibir"/>
              </a:rPr>
              <a:t>		@ 10hPa in [55-70]N</a:t>
            </a:r>
          </a:p>
          <a:p>
            <a:endParaRPr lang="en-US" dirty="0">
              <a:latin typeface="Calibir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*COMPARE WITH ERA-Interim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79807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305A9FC-745C-448D-9056-A35B5A726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20594"/>
            <a:ext cx="3677921" cy="4588914"/>
          </a:xfrm>
          <a:prstGeom prst="rect">
            <a:avLst/>
          </a:prstGeom>
        </p:spPr>
      </p:pic>
      <p:sp>
        <p:nvSpPr>
          <p:cNvPr id="3" name="CustomShape 2">
            <a:extLst>
              <a:ext uri="{FF2B5EF4-FFF2-40B4-BE49-F238E27FC236}">
                <a16:creationId xmlns:a16="http://schemas.microsoft.com/office/drawing/2014/main" id="{55266B38-5337-452E-9140-10A7B3169B16}"/>
              </a:ext>
            </a:extLst>
          </p:cNvPr>
          <p:cNvSpPr/>
          <p:nvPr/>
        </p:nvSpPr>
        <p:spPr>
          <a:xfrm>
            <a:off x="205049" y="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s-ES" sz="44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EC-EARTH </a:t>
            </a:r>
            <a:endParaRPr lang="es-ES" sz="1800" b="0" strike="noStrike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CustomShape 3">
            <a:extLst>
              <a:ext uri="{FF2B5EF4-FFF2-40B4-BE49-F238E27FC236}">
                <a16:creationId xmlns:a16="http://schemas.microsoft.com/office/drawing/2014/main" id="{93AF1A88-6FF8-4717-97E0-FDE606D19163}"/>
              </a:ext>
            </a:extLst>
          </p:cNvPr>
          <p:cNvSpPr/>
          <p:nvPr/>
        </p:nvSpPr>
        <p:spPr>
          <a:xfrm>
            <a:off x="6444450" y="58931"/>
            <a:ext cx="2152800" cy="48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2600" i="1" spc="-1" dirty="0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</a:t>
            </a:r>
            <a:r>
              <a:rPr lang="es-ES" sz="2600" b="0" i="1" strike="noStrike" spc="-1" dirty="0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 </a:t>
            </a:r>
            <a:r>
              <a:rPr lang="es-ES" sz="2600" b="0" i="1" strike="noStrike" spc="-1" dirty="0" err="1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Model</a:t>
            </a:r>
            <a:r>
              <a:rPr lang="es-ES" sz="2600" b="0" i="1" strike="noStrike" spc="-1" dirty="0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and Data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4DF1B1D-553B-435C-9DAC-B46A5718B990}"/>
              </a:ext>
            </a:extLst>
          </p:cNvPr>
          <p:cNvSpPr txBox="1"/>
          <p:nvPr/>
        </p:nvSpPr>
        <p:spPr>
          <a:xfrm>
            <a:off x="5113903" y="1089862"/>
            <a:ext cx="2969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ir"/>
              </a:rPr>
              <a:t>High-Top versus Low-Top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7AA9636-A7D1-4888-874A-EEB824425EE7}"/>
              </a:ext>
            </a:extLst>
          </p:cNvPr>
          <p:cNvSpPr txBox="1"/>
          <p:nvPr/>
        </p:nvSpPr>
        <p:spPr>
          <a:xfrm>
            <a:off x="621157" y="1853003"/>
            <a:ext cx="352697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ir"/>
              </a:rPr>
              <a:t>2 x Ocean-coupled simulations: 	High-Top and Low-Top</a:t>
            </a:r>
          </a:p>
          <a:p>
            <a:endParaRPr lang="en-US" sz="1000" dirty="0">
              <a:latin typeface="Calibir"/>
            </a:endParaRPr>
          </a:p>
          <a:p>
            <a:r>
              <a:rPr lang="en-US" dirty="0">
                <a:latin typeface="Calibir"/>
              </a:rPr>
              <a:t>100 winters each</a:t>
            </a:r>
          </a:p>
          <a:p>
            <a:endParaRPr lang="en-US" sz="1000" dirty="0">
              <a:latin typeface="Calibir"/>
            </a:endParaRPr>
          </a:p>
          <a:p>
            <a:r>
              <a:rPr lang="en-US" dirty="0">
                <a:latin typeface="Calibir"/>
              </a:rPr>
              <a:t>Solar and GHG fixed at </a:t>
            </a:r>
            <a:r>
              <a:rPr lang="en-US" dirty="0" err="1">
                <a:latin typeface="Calibir"/>
              </a:rPr>
              <a:t>yr</a:t>
            </a:r>
            <a:r>
              <a:rPr lang="en-US" dirty="0">
                <a:latin typeface="Calibir"/>
              </a:rPr>
              <a:t> 2000</a:t>
            </a:r>
          </a:p>
          <a:p>
            <a:endParaRPr lang="en-US" dirty="0">
              <a:latin typeface="Calibir"/>
            </a:endParaRPr>
          </a:p>
          <a:p>
            <a:r>
              <a:rPr lang="en-US" dirty="0">
                <a:latin typeface="Calibir"/>
              </a:rPr>
              <a:t>SSWs – NDJFM daily </a:t>
            </a:r>
            <a:r>
              <a:rPr lang="en-US" dirty="0" err="1">
                <a:latin typeface="Calibir"/>
              </a:rPr>
              <a:t>Uzm</a:t>
            </a:r>
            <a:r>
              <a:rPr lang="en-US" dirty="0">
                <a:latin typeface="Calibir"/>
              </a:rPr>
              <a:t> &lt; 0 </a:t>
            </a:r>
          </a:p>
          <a:p>
            <a:r>
              <a:rPr lang="en-US" dirty="0">
                <a:latin typeface="Calibir"/>
              </a:rPr>
              <a:t>		@ 10hPa in [55-70]N</a:t>
            </a:r>
          </a:p>
          <a:p>
            <a:endParaRPr lang="en-US" dirty="0">
              <a:latin typeface="Calibir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*COMPARE WITH ERA-Interim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57686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326EBA67-032C-47B2-933C-3A25E0A4C266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642566" y="1324800"/>
            <a:ext cx="5364625" cy="3547706"/>
          </a:xfrm>
          <a:prstGeom prst="rect">
            <a:avLst/>
          </a:prstGeom>
          <a:ln>
            <a:noFill/>
          </a:ln>
        </p:spPr>
      </p:pic>
      <p:sp>
        <p:nvSpPr>
          <p:cNvPr id="23" name="CustomShape 2">
            <a:extLst>
              <a:ext uri="{FF2B5EF4-FFF2-40B4-BE49-F238E27FC236}">
                <a16:creationId xmlns:a16="http://schemas.microsoft.com/office/drawing/2014/main" id="{F3AD9D32-EE95-47D6-B6DD-24BD1411F05A}"/>
              </a:ext>
            </a:extLst>
          </p:cNvPr>
          <p:cNvSpPr/>
          <p:nvPr/>
        </p:nvSpPr>
        <p:spPr>
          <a:xfrm>
            <a:off x="205049" y="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s-ES" sz="4400" b="0" strike="noStrike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SSWs</a:t>
            </a:r>
            <a:r>
              <a:rPr lang="es-ES" sz="44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in EC-EARTH- </a:t>
            </a:r>
            <a:r>
              <a:rPr lang="es-ES" sz="4400" b="0" strike="noStrike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Seasonality</a:t>
            </a:r>
            <a:r>
              <a:rPr lang="es-ES" sz="44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lang="es-ES" sz="1800" b="0" strike="noStrike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CustomShape 5">
            <a:extLst>
              <a:ext uri="{FF2B5EF4-FFF2-40B4-BE49-F238E27FC236}">
                <a16:creationId xmlns:a16="http://schemas.microsoft.com/office/drawing/2014/main" id="{54F44065-1C74-4501-81C5-DF2649C85AF9}"/>
              </a:ext>
            </a:extLst>
          </p:cNvPr>
          <p:cNvSpPr/>
          <p:nvPr/>
        </p:nvSpPr>
        <p:spPr>
          <a:xfrm>
            <a:off x="1004816" y="5084261"/>
            <a:ext cx="7176658" cy="7775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-&gt; SSW </a:t>
            </a:r>
            <a:r>
              <a:rPr lang="es-ES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frequency</a:t>
            </a:r>
            <a:r>
              <a:rPr lang="es-ES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s-ES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shifted</a:t>
            </a:r>
            <a:r>
              <a:rPr lang="es-ES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s-ES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to</a:t>
            </a:r>
            <a:r>
              <a:rPr lang="es-ES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late </a:t>
            </a:r>
            <a:r>
              <a:rPr lang="es-ES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winter</a:t>
            </a:r>
            <a:r>
              <a:rPr lang="es-ES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in </a:t>
            </a:r>
            <a:r>
              <a:rPr lang="es-E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</a:t>
            </a:r>
            <a:r>
              <a:rPr lang="es-ES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ow-Top</a:t>
            </a:r>
          </a:p>
          <a:p>
            <a:pPr>
              <a:lnSpc>
                <a:spcPct val="100000"/>
              </a:lnSpc>
            </a:pPr>
            <a:endParaRPr lang="es-ES" sz="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es-E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-&gt; High-Top reproduces </a:t>
            </a:r>
            <a:r>
              <a:rPr lang="es-ES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</a:t>
            </a:r>
            <a:r>
              <a:rPr lang="es-E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two</a:t>
            </a:r>
            <a:r>
              <a:rPr lang="es-E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SSW </a:t>
            </a:r>
            <a:r>
              <a:rPr lang="es-ES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peaks</a:t>
            </a:r>
            <a:r>
              <a:rPr lang="es-E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as in ERA-</a:t>
            </a:r>
            <a:r>
              <a:rPr lang="es-ES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Interim</a:t>
            </a:r>
            <a:r>
              <a:rPr lang="es-E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es-E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CustomShape 3">
            <a:extLst>
              <a:ext uri="{FF2B5EF4-FFF2-40B4-BE49-F238E27FC236}">
                <a16:creationId xmlns:a16="http://schemas.microsoft.com/office/drawing/2014/main" id="{F68CB759-B01C-487C-B5CF-4FF27AF5231D}"/>
              </a:ext>
            </a:extLst>
          </p:cNvPr>
          <p:cNvSpPr/>
          <p:nvPr/>
        </p:nvSpPr>
        <p:spPr>
          <a:xfrm>
            <a:off x="7391161" y="0"/>
            <a:ext cx="2152800" cy="48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2600" b="0" i="1" strike="noStrike" spc="-1" dirty="0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3. </a:t>
            </a:r>
            <a:r>
              <a:rPr lang="es-ES" sz="2600" b="0" i="1" strike="noStrike" spc="-1" dirty="0" err="1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Results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517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stomShape 3">
            <a:extLst>
              <a:ext uri="{FF2B5EF4-FFF2-40B4-BE49-F238E27FC236}">
                <a16:creationId xmlns:a16="http://schemas.microsoft.com/office/drawing/2014/main" id="{5FF716FC-431D-4BED-B5F2-CB0DD5F38F9E}"/>
              </a:ext>
            </a:extLst>
          </p:cNvPr>
          <p:cNvSpPr/>
          <p:nvPr/>
        </p:nvSpPr>
        <p:spPr>
          <a:xfrm>
            <a:off x="7391161" y="0"/>
            <a:ext cx="2152800" cy="48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2600" b="0" i="1" strike="noStrike" spc="-1" dirty="0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3. </a:t>
            </a:r>
            <a:r>
              <a:rPr lang="es-ES" sz="2600" b="0" i="1" strike="noStrike" spc="-1" dirty="0" err="1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Results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EF151DF1-57B0-40F0-B067-AFB6C8A54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271" y="1619465"/>
            <a:ext cx="5039949" cy="3074456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B90830F2-ABB6-4EEE-B64B-F9639A099A5D}"/>
              </a:ext>
            </a:extLst>
          </p:cNvPr>
          <p:cNvSpPr/>
          <p:nvPr/>
        </p:nvSpPr>
        <p:spPr>
          <a:xfrm>
            <a:off x="123292" y="121586"/>
            <a:ext cx="6828472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800" spc="-1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</a:t>
            </a:r>
            <a:r>
              <a:rPr lang="es-ES" sz="3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3800" spc="-1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</a:t>
            </a:r>
            <a:r>
              <a:rPr lang="es-ES" sz="3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3800" spc="-1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vortex</a:t>
            </a:r>
            <a:r>
              <a:rPr lang="es-ES" sz="3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3800" spc="-1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stronger</a:t>
            </a:r>
            <a:r>
              <a:rPr lang="es-ES" sz="3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 Low-Top?</a:t>
            </a:r>
            <a:endParaRPr lang="en-US" sz="38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8E3A36B-9A41-4420-8056-33D1B0A50AF9}"/>
              </a:ext>
            </a:extLst>
          </p:cNvPr>
          <p:cNvSpPr/>
          <p:nvPr/>
        </p:nvSpPr>
        <p:spPr>
          <a:xfrm>
            <a:off x="2587054" y="1250133"/>
            <a:ext cx="3795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ir"/>
              </a:rPr>
              <a:t>Climatological </a:t>
            </a:r>
            <a:r>
              <a:rPr lang="en-US" dirty="0" err="1">
                <a:latin typeface="Calibir"/>
              </a:rPr>
              <a:t>Uzm</a:t>
            </a:r>
            <a:r>
              <a:rPr lang="en-US" dirty="0">
                <a:latin typeface="Calibir"/>
              </a:rPr>
              <a:t> at 65 N and 10 </a:t>
            </a:r>
            <a:r>
              <a:rPr lang="en-US" dirty="0" err="1">
                <a:latin typeface="Calibir"/>
              </a:rPr>
              <a:t>hPa</a:t>
            </a:r>
            <a:endParaRPr lang="en-US" dirty="0">
              <a:latin typeface="Calibir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DEDEA4B-EDA1-421E-9100-09CA30F9847C}"/>
              </a:ext>
            </a:extLst>
          </p:cNvPr>
          <p:cNvSpPr/>
          <p:nvPr/>
        </p:nvSpPr>
        <p:spPr>
          <a:xfrm>
            <a:off x="745191" y="5063253"/>
            <a:ext cx="73510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ir"/>
              </a:rPr>
              <a:t>-&gt; Despite showing more SSWs, the climatological stratospheric polar vortex </a:t>
            </a:r>
          </a:p>
          <a:p>
            <a:r>
              <a:rPr lang="en-US" dirty="0">
                <a:latin typeface="Calibir"/>
              </a:rPr>
              <a:t>is stronger in High-Top in early winter.</a:t>
            </a:r>
          </a:p>
        </p:txBody>
      </p:sp>
    </p:spTree>
    <p:extLst>
      <p:ext uri="{BB962C8B-B14F-4D97-AF65-F5344CB8AC3E}">
        <p14:creationId xmlns:p14="http://schemas.microsoft.com/office/powerpoint/2010/main" val="2306802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stomShape 1">
            <a:extLst>
              <a:ext uri="{FF2B5EF4-FFF2-40B4-BE49-F238E27FC236}">
                <a16:creationId xmlns:a16="http://schemas.microsoft.com/office/drawing/2014/main" id="{EEFF56FE-DD7D-4259-AA49-B4C096E2792B}"/>
              </a:ext>
            </a:extLst>
          </p:cNvPr>
          <p:cNvSpPr/>
          <p:nvPr/>
        </p:nvSpPr>
        <p:spPr>
          <a:xfrm>
            <a:off x="4895640" y="4665600"/>
            <a:ext cx="455040" cy="20095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" name="CustomShape 5">
            <a:extLst>
              <a:ext uri="{FF2B5EF4-FFF2-40B4-BE49-F238E27FC236}">
                <a16:creationId xmlns:a16="http://schemas.microsoft.com/office/drawing/2014/main" id="{A9E6942F-3B18-4E5C-80E7-F696D9D7E547}"/>
              </a:ext>
            </a:extLst>
          </p:cNvPr>
          <p:cNvSpPr/>
          <p:nvPr/>
        </p:nvSpPr>
        <p:spPr>
          <a:xfrm>
            <a:off x="2837384" y="1376745"/>
            <a:ext cx="547920" cy="84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(a)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27EA21AC-40EF-45F7-B43F-4A0D2DAE3E3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197304" y="1091265"/>
            <a:ext cx="4106880" cy="2506680"/>
          </a:xfrm>
          <a:prstGeom prst="rect">
            <a:avLst/>
          </a:prstGeom>
          <a:ln>
            <a:noFill/>
          </a:ln>
        </p:spPr>
      </p:pic>
      <p:sp>
        <p:nvSpPr>
          <p:cNvPr id="34" name="CustomShape 3">
            <a:extLst>
              <a:ext uri="{FF2B5EF4-FFF2-40B4-BE49-F238E27FC236}">
                <a16:creationId xmlns:a16="http://schemas.microsoft.com/office/drawing/2014/main" id="{5662C5EB-2904-48A1-9B27-53B3CE6B0579}"/>
              </a:ext>
            </a:extLst>
          </p:cNvPr>
          <p:cNvSpPr/>
          <p:nvPr/>
        </p:nvSpPr>
        <p:spPr>
          <a:xfrm>
            <a:off x="7391161" y="0"/>
            <a:ext cx="2152800" cy="48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2600" b="0" i="1" strike="noStrike" spc="-1" dirty="0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3. </a:t>
            </a:r>
            <a:r>
              <a:rPr lang="es-ES" sz="2600" b="0" i="1" strike="noStrike" spc="-1" dirty="0" err="1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Results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B5EDCFA-786D-495D-9804-F92624293C8E}"/>
              </a:ext>
            </a:extLst>
          </p:cNvPr>
          <p:cNvSpPr/>
          <p:nvPr/>
        </p:nvSpPr>
        <p:spPr>
          <a:xfrm>
            <a:off x="123292" y="121586"/>
            <a:ext cx="587545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800" spc="-1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Climatological</a:t>
            </a:r>
            <a:r>
              <a:rPr lang="es-ES" sz="3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Eddy </a:t>
            </a:r>
            <a:r>
              <a:rPr lang="es-ES" sz="3800" spc="-1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heat</a:t>
            </a:r>
            <a:r>
              <a:rPr lang="es-ES" sz="3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flux</a:t>
            </a:r>
            <a:endParaRPr lang="en-US" sz="3800" dirty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6A70A34A-C97A-4305-AA10-8CDB9DB4EAC4}"/>
              </a:ext>
            </a:extLst>
          </p:cNvPr>
          <p:cNvSpPr/>
          <p:nvPr/>
        </p:nvSpPr>
        <p:spPr>
          <a:xfrm>
            <a:off x="5394222" y="1741718"/>
            <a:ext cx="1058829" cy="12279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8C5FCE8-F1E4-47EF-8B62-359CCE071F99}"/>
              </a:ext>
            </a:extLst>
          </p:cNvPr>
          <p:cNvSpPr/>
          <p:nvPr/>
        </p:nvSpPr>
        <p:spPr>
          <a:xfrm>
            <a:off x="3021875" y="1288871"/>
            <a:ext cx="1689463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4903B66E-3C47-4283-ABD1-384BED9B05F7}"/>
              </a:ext>
            </a:extLst>
          </p:cNvPr>
          <p:cNvSpPr/>
          <p:nvPr/>
        </p:nvSpPr>
        <p:spPr>
          <a:xfrm>
            <a:off x="2724005" y="5813084"/>
            <a:ext cx="60995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ir"/>
              </a:rPr>
              <a:t>-&gt; Different shapes in the seasonal distribution of the heat flux </a:t>
            </a:r>
          </a:p>
          <a:p>
            <a:r>
              <a:rPr lang="en-US" dirty="0">
                <a:latin typeface="Calibir"/>
              </a:rPr>
              <a:t>-&gt; High-top shows more heat flux in early winter</a:t>
            </a:r>
          </a:p>
          <a:p>
            <a:r>
              <a:rPr lang="en-US" dirty="0">
                <a:latin typeface="Calibir"/>
              </a:rPr>
              <a:t>-&gt; Low-top shows a peak by late winter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21BAE1B-1570-40EF-B71B-63ACA8D9A87E}"/>
              </a:ext>
            </a:extLst>
          </p:cNvPr>
          <p:cNvSpPr txBox="1"/>
          <p:nvPr/>
        </p:nvSpPr>
        <p:spPr>
          <a:xfrm>
            <a:off x="2873828" y="763691"/>
            <a:ext cx="3351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 100 </a:t>
            </a:r>
            <a:r>
              <a:rPr lang="en-US" dirty="0" err="1"/>
              <a:t>hPa</a:t>
            </a:r>
            <a:r>
              <a:rPr lang="en-US" dirty="0"/>
              <a:t> over [60-80] N</a:t>
            </a:r>
          </a:p>
        </p:txBody>
      </p:sp>
    </p:spTree>
    <p:extLst>
      <p:ext uri="{BB962C8B-B14F-4D97-AF65-F5344CB8AC3E}">
        <p14:creationId xmlns:p14="http://schemas.microsoft.com/office/powerpoint/2010/main" val="278906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stomShape 1">
            <a:extLst>
              <a:ext uri="{FF2B5EF4-FFF2-40B4-BE49-F238E27FC236}">
                <a16:creationId xmlns:a16="http://schemas.microsoft.com/office/drawing/2014/main" id="{EEFF56FE-DD7D-4259-AA49-B4C096E2792B}"/>
              </a:ext>
            </a:extLst>
          </p:cNvPr>
          <p:cNvSpPr/>
          <p:nvPr/>
        </p:nvSpPr>
        <p:spPr>
          <a:xfrm>
            <a:off x="4895640" y="4665600"/>
            <a:ext cx="455040" cy="20095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" name="CustomShape 5">
            <a:extLst>
              <a:ext uri="{FF2B5EF4-FFF2-40B4-BE49-F238E27FC236}">
                <a16:creationId xmlns:a16="http://schemas.microsoft.com/office/drawing/2014/main" id="{A9E6942F-3B18-4E5C-80E7-F696D9D7E547}"/>
              </a:ext>
            </a:extLst>
          </p:cNvPr>
          <p:cNvSpPr/>
          <p:nvPr/>
        </p:nvSpPr>
        <p:spPr>
          <a:xfrm>
            <a:off x="2759006" y="1333200"/>
            <a:ext cx="547920" cy="84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(a)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27EA21AC-40EF-45F7-B43F-4A0D2DAE3E3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118926" y="1047720"/>
            <a:ext cx="4106880" cy="2506680"/>
          </a:xfrm>
          <a:prstGeom prst="rect">
            <a:avLst/>
          </a:prstGeom>
          <a:ln>
            <a:noFill/>
          </a:ln>
        </p:spPr>
      </p:pic>
      <p:sp>
        <p:nvSpPr>
          <p:cNvPr id="34" name="CustomShape 3">
            <a:extLst>
              <a:ext uri="{FF2B5EF4-FFF2-40B4-BE49-F238E27FC236}">
                <a16:creationId xmlns:a16="http://schemas.microsoft.com/office/drawing/2014/main" id="{5662C5EB-2904-48A1-9B27-53B3CE6B0579}"/>
              </a:ext>
            </a:extLst>
          </p:cNvPr>
          <p:cNvSpPr/>
          <p:nvPr/>
        </p:nvSpPr>
        <p:spPr>
          <a:xfrm>
            <a:off x="7391161" y="0"/>
            <a:ext cx="2152800" cy="48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2600" b="0" i="1" strike="noStrike" spc="-1" dirty="0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3. </a:t>
            </a:r>
            <a:r>
              <a:rPr lang="es-ES" sz="2600" b="0" i="1" strike="noStrike" spc="-1" dirty="0" err="1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Results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" name="Imagen 473">
            <a:extLst>
              <a:ext uri="{FF2B5EF4-FFF2-40B4-BE49-F238E27FC236}">
                <a16:creationId xmlns:a16="http://schemas.microsoft.com/office/drawing/2014/main" id="{AFF4544B-A71A-4DF3-B7AC-933C574B5368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2533447" y="3658800"/>
            <a:ext cx="2199240" cy="1908000"/>
          </a:xfrm>
          <a:prstGeom prst="rect">
            <a:avLst/>
          </a:prstGeom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F388646B-5EF7-4F97-AC14-15EC0A4D225E}"/>
              </a:ext>
            </a:extLst>
          </p:cNvPr>
          <p:cNvSpPr/>
          <p:nvPr/>
        </p:nvSpPr>
        <p:spPr>
          <a:xfrm>
            <a:off x="4256055" y="3567360"/>
            <a:ext cx="455040" cy="2009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Imagen 474">
            <a:extLst>
              <a:ext uri="{FF2B5EF4-FFF2-40B4-BE49-F238E27FC236}">
                <a16:creationId xmlns:a16="http://schemas.microsoft.com/office/drawing/2014/main" id="{8ACE5216-79E5-44A3-AC57-6411727CC49B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4326607" y="3658080"/>
            <a:ext cx="2198880" cy="1908720"/>
          </a:xfrm>
          <a:prstGeom prst="rect">
            <a:avLst/>
          </a:prstGeom>
          <a:ln>
            <a:noFill/>
          </a:ln>
        </p:spPr>
      </p:pic>
      <p:sp>
        <p:nvSpPr>
          <p:cNvPr id="26" name="CustomShape 2">
            <a:extLst>
              <a:ext uri="{FF2B5EF4-FFF2-40B4-BE49-F238E27FC236}">
                <a16:creationId xmlns:a16="http://schemas.microsoft.com/office/drawing/2014/main" id="{7CCFC6E9-441F-4A51-99BE-8F522B98B8C6}"/>
              </a:ext>
            </a:extLst>
          </p:cNvPr>
          <p:cNvSpPr/>
          <p:nvPr/>
        </p:nvSpPr>
        <p:spPr>
          <a:xfrm>
            <a:off x="2744280" y="3645120"/>
            <a:ext cx="3655440" cy="180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" name="CustomShape 3">
            <a:extLst>
              <a:ext uri="{FF2B5EF4-FFF2-40B4-BE49-F238E27FC236}">
                <a16:creationId xmlns:a16="http://schemas.microsoft.com/office/drawing/2014/main" id="{4B4460FB-AD53-475E-BE23-54270F724DA5}"/>
              </a:ext>
            </a:extLst>
          </p:cNvPr>
          <p:cNvSpPr/>
          <p:nvPr/>
        </p:nvSpPr>
        <p:spPr>
          <a:xfrm>
            <a:off x="2991781" y="3576189"/>
            <a:ext cx="1387080" cy="54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High-top</a:t>
            </a: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CustomShape 4">
            <a:extLst>
              <a:ext uri="{FF2B5EF4-FFF2-40B4-BE49-F238E27FC236}">
                <a16:creationId xmlns:a16="http://schemas.microsoft.com/office/drawing/2014/main" id="{04078799-BAEA-471B-A3E1-898BAD0D7DC5}"/>
              </a:ext>
            </a:extLst>
          </p:cNvPr>
          <p:cNvSpPr/>
          <p:nvPr/>
        </p:nvSpPr>
        <p:spPr>
          <a:xfrm>
            <a:off x="4780406" y="3567360"/>
            <a:ext cx="1387080" cy="54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Low-top</a:t>
            </a: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B5EDCFA-786D-495D-9804-F92624293C8E}"/>
              </a:ext>
            </a:extLst>
          </p:cNvPr>
          <p:cNvSpPr/>
          <p:nvPr/>
        </p:nvSpPr>
        <p:spPr>
          <a:xfrm>
            <a:off x="123292" y="121586"/>
            <a:ext cx="587545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800" spc="-1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Climatological</a:t>
            </a:r>
            <a:r>
              <a:rPr lang="es-ES" sz="3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Eddy </a:t>
            </a:r>
            <a:r>
              <a:rPr lang="es-ES" sz="3800" spc="-1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heat</a:t>
            </a:r>
            <a:r>
              <a:rPr lang="es-ES" sz="3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flux</a:t>
            </a:r>
            <a:endParaRPr lang="en-US" sz="38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70DFEB1-BFA8-4E5A-8232-C2061C9D38D0}"/>
              </a:ext>
            </a:extLst>
          </p:cNvPr>
          <p:cNvSpPr txBox="1"/>
          <p:nvPr/>
        </p:nvSpPr>
        <p:spPr>
          <a:xfrm>
            <a:off x="1631851" y="3710105"/>
            <a:ext cx="117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ir"/>
              </a:rPr>
              <a:t>MARCH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49B138B-1A01-404D-AACB-9B155AD32BDC}"/>
              </a:ext>
            </a:extLst>
          </p:cNvPr>
          <p:cNvSpPr/>
          <p:nvPr/>
        </p:nvSpPr>
        <p:spPr>
          <a:xfrm>
            <a:off x="2724005" y="5813084"/>
            <a:ext cx="60995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ir"/>
              </a:rPr>
              <a:t>-&gt; Different shapes in the seasonal distribution of the heat flux </a:t>
            </a:r>
          </a:p>
          <a:p>
            <a:r>
              <a:rPr lang="en-US" dirty="0">
                <a:latin typeface="Calibir"/>
              </a:rPr>
              <a:t>-&gt; High-top shows more heat flux in early winter</a:t>
            </a:r>
          </a:p>
          <a:p>
            <a:r>
              <a:rPr lang="en-US" dirty="0">
                <a:latin typeface="Calibir"/>
              </a:rPr>
              <a:t>-&gt; Low-top shows a peak by late winter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EE8FD550-EE00-4D8B-8D55-92A965147C3C}"/>
              </a:ext>
            </a:extLst>
          </p:cNvPr>
          <p:cNvSpPr/>
          <p:nvPr/>
        </p:nvSpPr>
        <p:spPr>
          <a:xfrm>
            <a:off x="5314710" y="1711901"/>
            <a:ext cx="1058829" cy="12279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357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stomShape 7">
            <a:extLst>
              <a:ext uri="{FF2B5EF4-FFF2-40B4-BE49-F238E27FC236}">
                <a16:creationId xmlns:a16="http://schemas.microsoft.com/office/drawing/2014/main" id="{790EF091-6894-41C1-956E-C5A0588121E6}"/>
              </a:ext>
            </a:extLst>
          </p:cNvPr>
          <p:cNvSpPr/>
          <p:nvPr/>
        </p:nvSpPr>
        <p:spPr>
          <a:xfrm>
            <a:off x="63400" y="911871"/>
            <a:ext cx="1005840" cy="60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High-Top</a:t>
            </a:r>
            <a:endParaRPr lang="en-U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" name="CustomShape 3">
            <a:extLst>
              <a:ext uri="{FF2B5EF4-FFF2-40B4-BE49-F238E27FC236}">
                <a16:creationId xmlns:a16="http://schemas.microsoft.com/office/drawing/2014/main" id="{B8F39435-F434-48C2-AE7E-C4DBE1B69DD0}"/>
              </a:ext>
            </a:extLst>
          </p:cNvPr>
          <p:cNvSpPr/>
          <p:nvPr/>
        </p:nvSpPr>
        <p:spPr>
          <a:xfrm>
            <a:off x="7391161" y="0"/>
            <a:ext cx="2152800" cy="48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2600" b="0" i="1" strike="noStrike" spc="-1" dirty="0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3. </a:t>
            </a:r>
            <a:r>
              <a:rPr lang="es-ES" sz="2600" b="0" i="1" strike="noStrike" spc="-1" dirty="0" err="1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Results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DC5FC7C-0017-4936-B01A-0576810929CF}"/>
              </a:ext>
            </a:extLst>
          </p:cNvPr>
          <p:cNvSpPr/>
          <p:nvPr/>
        </p:nvSpPr>
        <p:spPr>
          <a:xfrm>
            <a:off x="92852" y="43853"/>
            <a:ext cx="553100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Wave </a:t>
            </a:r>
            <a:r>
              <a:rPr lang="es-ES" sz="3800" spc="-1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number</a:t>
            </a:r>
            <a:r>
              <a:rPr lang="es-ES" sz="3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3800" spc="-1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contribution</a:t>
            </a:r>
            <a:endParaRPr lang="en-US" sz="3800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6688D53E-3130-4649-B3A8-5B51B67BC189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28114" y="3706552"/>
            <a:ext cx="1766778" cy="1858026"/>
          </a:xfrm>
          <a:prstGeom prst="rect">
            <a:avLst/>
          </a:prstGeom>
          <a:ln>
            <a:noFill/>
          </a:ln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4BEAF028-540C-4D1D-8867-91C6A2E79096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849458" y="3705832"/>
            <a:ext cx="1767194" cy="1857616"/>
          </a:xfrm>
          <a:prstGeom prst="rect">
            <a:avLst/>
          </a:prstGeom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42180D42-FE71-41EB-9366-0A1413216837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3616652" y="3706552"/>
            <a:ext cx="1767194" cy="1858026"/>
          </a:xfrm>
          <a:prstGeom prst="rect">
            <a:avLst/>
          </a:prstGeom>
          <a:ln>
            <a:noFill/>
          </a:ln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6B0C6D38-3A34-4CE8-B9A4-BFE4C0D27740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5401496" y="3705832"/>
            <a:ext cx="1736990" cy="1864804"/>
          </a:xfrm>
          <a:prstGeom prst="rect">
            <a:avLst/>
          </a:prstGeom>
          <a:ln>
            <a:noFill/>
          </a:ln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37DF6F4C-AED6-47B9-8758-796574491570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7166552" y="3699645"/>
            <a:ext cx="1780528" cy="1883851"/>
          </a:xfrm>
          <a:prstGeom prst="rect">
            <a:avLst/>
          </a:prstGeom>
          <a:ln>
            <a:noFill/>
          </a:ln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82121E46-5E55-421B-A136-6D3D9C5FFC5D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5445907" y="1311321"/>
            <a:ext cx="1693080" cy="1858026"/>
          </a:xfrm>
          <a:prstGeom prst="rect">
            <a:avLst/>
          </a:prstGeom>
          <a:ln>
            <a:noFill/>
          </a:ln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FFDF3203-D9F2-459D-B60B-8CC29500159C}"/>
              </a:ext>
            </a:extLst>
          </p:cNvPr>
          <p:cNvPicPr/>
          <p:nvPr/>
        </p:nvPicPr>
        <p:blipFill>
          <a:blip r:embed="rId9"/>
          <a:stretch/>
        </p:blipFill>
        <p:spPr>
          <a:xfrm>
            <a:off x="7178155" y="1312839"/>
            <a:ext cx="1819297" cy="1885489"/>
          </a:xfrm>
          <a:prstGeom prst="rect">
            <a:avLst/>
          </a:prstGeom>
          <a:ln>
            <a:noFill/>
          </a:ln>
        </p:spPr>
      </p:pic>
      <p:sp>
        <p:nvSpPr>
          <p:cNvPr id="35" name="CustomShape 1">
            <a:extLst>
              <a:ext uri="{FF2B5EF4-FFF2-40B4-BE49-F238E27FC236}">
                <a16:creationId xmlns:a16="http://schemas.microsoft.com/office/drawing/2014/main" id="{EDF3A9EA-EE24-40AA-99E6-69241007A88B}"/>
              </a:ext>
            </a:extLst>
          </p:cNvPr>
          <p:cNvSpPr/>
          <p:nvPr/>
        </p:nvSpPr>
        <p:spPr>
          <a:xfrm>
            <a:off x="195862" y="3515642"/>
            <a:ext cx="8801590" cy="33245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0371A9AF-8C21-439B-9062-57C0A233AAA9}"/>
              </a:ext>
            </a:extLst>
          </p:cNvPr>
          <p:cNvPicPr/>
          <p:nvPr/>
        </p:nvPicPr>
        <p:blipFill>
          <a:blip r:embed="rId10"/>
          <a:stretch/>
        </p:blipFill>
        <p:spPr>
          <a:xfrm>
            <a:off x="128114" y="1320501"/>
            <a:ext cx="1748898" cy="1885079"/>
          </a:xfrm>
          <a:prstGeom prst="rect">
            <a:avLst/>
          </a:prstGeom>
          <a:ln>
            <a:noFill/>
          </a:ln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30D59622-4278-4E55-B0F3-1D73EAD22EB5}"/>
              </a:ext>
            </a:extLst>
          </p:cNvPr>
          <p:cNvPicPr/>
          <p:nvPr/>
        </p:nvPicPr>
        <p:blipFill>
          <a:blip r:embed="rId11"/>
          <a:stretch/>
        </p:blipFill>
        <p:spPr>
          <a:xfrm>
            <a:off x="1883886" y="1320501"/>
            <a:ext cx="1749314" cy="1885489"/>
          </a:xfrm>
          <a:prstGeom prst="rect">
            <a:avLst/>
          </a:prstGeom>
          <a:ln>
            <a:noFill/>
          </a:ln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73A8A497-793B-414C-9D8C-D14D6E54D8C0}"/>
              </a:ext>
            </a:extLst>
          </p:cNvPr>
          <p:cNvPicPr/>
          <p:nvPr/>
        </p:nvPicPr>
        <p:blipFill>
          <a:blip r:embed="rId12"/>
          <a:stretch/>
        </p:blipFill>
        <p:spPr>
          <a:xfrm>
            <a:off x="3640075" y="1320501"/>
            <a:ext cx="1749314" cy="1885079"/>
          </a:xfrm>
          <a:prstGeom prst="rect">
            <a:avLst/>
          </a:prstGeom>
          <a:ln>
            <a:noFill/>
          </a:ln>
        </p:spPr>
      </p:pic>
      <p:sp>
        <p:nvSpPr>
          <p:cNvPr id="42" name="CustomShape 2">
            <a:extLst>
              <a:ext uri="{FF2B5EF4-FFF2-40B4-BE49-F238E27FC236}">
                <a16:creationId xmlns:a16="http://schemas.microsoft.com/office/drawing/2014/main" id="{896A8EBC-B23F-4BA1-86C2-9AE2E7B56EF4}"/>
              </a:ext>
            </a:extLst>
          </p:cNvPr>
          <p:cNvSpPr/>
          <p:nvPr/>
        </p:nvSpPr>
        <p:spPr>
          <a:xfrm>
            <a:off x="188302" y="1287364"/>
            <a:ext cx="8955698" cy="2112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" name="CustomShape 8">
            <a:extLst>
              <a:ext uri="{FF2B5EF4-FFF2-40B4-BE49-F238E27FC236}">
                <a16:creationId xmlns:a16="http://schemas.microsoft.com/office/drawing/2014/main" id="{D383DE56-E6EE-47B9-B27B-C39940BED6C4}"/>
              </a:ext>
            </a:extLst>
          </p:cNvPr>
          <p:cNvSpPr/>
          <p:nvPr/>
        </p:nvSpPr>
        <p:spPr>
          <a:xfrm>
            <a:off x="12600" y="3340224"/>
            <a:ext cx="1552320" cy="60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Low-Top</a:t>
            </a:r>
            <a:endParaRPr lang="en-U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313D252-16F8-4C94-B191-F5DC796C4A2F}"/>
              </a:ext>
            </a:extLst>
          </p:cNvPr>
          <p:cNvSpPr txBox="1"/>
          <p:nvPr/>
        </p:nvSpPr>
        <p:spPr>
          <a:xfrm>
            <a:off x="621827" y="1195183"/>
            <a:ext cx="90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WN1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D053DF5E-4FDF-4E98-87FA-937B25CC7A2F}"/>
              </a:ext>
            </a:extLst>
          </p:cNvPr>
          <p:cNvSpPr txBox="1"/>
          <p:nvPr/>
        </p:nvSpPr>
        <p:spPr>
          <a:xfrm>
            <a:off x="657141" y="3569449"/>
            <a:ext cx="90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WN1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9B5E6642-380E-443C-AA2B-B783A331DB4B}"/>
              </a:ext>
            </a:extLst>
          </p:cNvPr>
          <p:cNvSpPr txBox="1"/>
          <p:nvPr/>
        </p:nvSpPr>
        <p:spPr>
          <a:xfrm>
            <a:off x="2336267" y="1195183"/>
            <a:ext cx="90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WN1-2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270DA9E7-A023-468B-A854-35E97FBA87B8}"/>
              </a:ext>
            </a:extLst>
          </p:cNvPr>
          <p:cNvSpPr txBox="1"/>
          <p:nvPr/>
        </p:nvSpPr>
        <p:spPr>
          <a:xfrm>
            <a:off x="2371581" y="3569449"/>
            <a:ext cx="90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WN1-2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97FFBD2C-7F32-4414-849E-D768DC7204DD}"/>
              </a:ext>
            </a:extLst>
          </p:cNvPr>
          <p:cNvSpPr txBox="1"/>
          <p:nvPr/>
        </p:nvSpPr>
        <p:spPr>
          <a:xfrm>
            <a:off x="4087975" y="1195183"/>
            <a:ext cx="90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WN1-3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76332766-9259-4AC9-8FA3-49B3C43F4375}"/>
              </a:ext>
            </a:extLst>
          </p:cNvPr>
          <p:cNvSpPr txBox="1"/>
          <p:nvPr/>
        </p:nvSpPr>
        <p:spPr>
          <a:xfrm>
            <a:off x="4021689" y="3569449"/>
            <a:ext cx="90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WN1-3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57293920-7B77-49EC-BEAF-2B352CAD807A}"/>
              </a:ext>
            </a:extLst>
          </p:cNvPr>
          <p:cNvSpPr txBox="1"/>
          <p:nvPr/>
        </p:nvSpPr>
        <p:spPr>
          <a:xfrm>
            <a:off x="5831746" y="1163697"/>
            <a:ext cx="90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WN1-4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21D30FA3-FBB3-4A6F-A0A3-26D5D322939D}"/>
              </a:ext>
            </a:extLst>
          </p:cNvPr>
          <p:cNvSpPr txBox="1"/>
          <p:nvPr/>
        </p:nvSpPr>
        <p:spPr>
          <a:xfrm>
            <a:off x="5765460" y="3537963"/>
            <a:ext cx="90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WN1-4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F41D9994-EA52-4A68-B128-19771C884AE4}"/>
              </a:ext>
            </a:extLst>
          </p:cNvPr>
          <p:cNvSpPr txBox="1"/>
          <p:nvPr/>
        </p:nvSpPr>
        <p:spPr>
          <a:xfrm>
            <a:off x="7596029" y="1162268"/>
            <a:ext cx="90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WN1-5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72806B30-5F3E-488C-825C-F57125830FB5}"/>
              </a:ext>
            </a:extLst>
          </p:cNvPr>
          <p:cNvSpPr txBox="1"/>
          <p:nvPr/>
        </p:nvSpPr>
        <p:spPr>
          <a:xfrm>
            <a:off x="7529743" y="3536534"/>
            <a:ext cx="90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WN1-5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7B4FC94-8BBF-4D53-A12D-D24FD8562702}"/>
              </a:ext>
            </a:extLst>
          </p:cNvPr>
          <p:cNvSpPr/>
          <p:nvPr/>
        </p:nvSpPr>
        <p:spPr>
          <a:xfrm>
            <a:off x="1862158" y="1041400"/>
            <a:ext cx="1780528" cy="480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0426A6F8-1EC9-480E-8FA1-1AA85076731F}"/>
              </a:ext>
            </a:extLst>
          </p:cNvPr>
          <p:cNvSpPr/>
          <p:nvPr/>
        </p:nvSpPr>
        <p:spPr>
          <a:xfrm>
            <a:off x="3615736" y="1016000"/>
            <a:ext cx="1780528" cy="480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CA92D561-115C-45BB-989D-B5173AA4E322}"/>
              </a:ext>
            </a:extLst>
          </p:cNvPr>
          <p:cNvSpPr/>
          <p:nvPr/>
        </p:nvSpPr>
        <p:spPr>
          <a:xfrm>
            <a:off x="5392332" y="1016000"/>
            <a:ext cx="1780528" cy="480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A2D7347A-58C8-4D33-B75B-5ED3BC24F5D4}"/>
              </a:ext>
            </a:extLst>
          </p:cNvPr>
          <p:cNvSpPr/>
          <p:nvPr/>
        </p:nvSpPr>
        <p:spPr>
          <a:xfrm>
            <a:off x="7196142" y="939924"/>
            <a:ext cx="1780528" cy="480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6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0" grpId="0" animBg="1"/>
      <p:bldP spid="61" grpId="0" animBg="1"/>
      <p:bldP spid="6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>
            <a:extLst>
              <a:ext uri="{FF2B5EF4-FFF2-40B4-BE49-F238E27FC236}">
                <a16:creationId xmlns:a16="http://schemas.microsoft.com/office/drawing/2014/main" id="{2374E516-A549-4990-954A-266AA34FF033}"/>
              </a:ext>
            </a:extLst>
          </p:cNvPr>
          <p:cNvSpPr/>
          <p:nvPr/>
        </p:nvSpPr>
        <p:spPr>
          <a:xfrm>
            <a:off x="241200" y="226589"/>
            <a:ext cx="8660880" cy="5905855"/>
          </a:xfrm>
          <a:prstGeom prst="rect">
            <a:avLst/>
          </a:prstGeom>
          <a:solidFill>
            <a:srgbClr val="DDDDDD"/>
          </a:solidFill>
          <a:ln w="127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Line 3">
            <a:extLst>
              <a:ext uri="{FF2B5EF4-FFF2-40B4-BE49-F238E27FC236}">
                <a16:creationId xmlns:a16="http://schemas.microsoft.com/office/drawing/2014/main" id="{B89AE8EE-EAA9-42A9-94E0-DBF571480847}"/>
              </a:ext>
            </a:extLst>
          </p:cNvPr>
          <p:cNvSpPr/>
          <p:nvPr/>
        </p:nvSpPr>
        <p:spPr>
          <a:xfrm>
            <a:off x="1259280" y="1411200"/>
            <a:ext cx="360" cy="4035611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4">
            <a:extLst>
              <a:ext uri="{FF2B5EF4-FFF2-40B4-BE49-F238E27FC236}">
                <a16:creationId xmlns:a16="http://schemas.microsoft.com/office/drawing/2014/main" id="{B1B482F8-673A-4365-9829-266CE89A8320}"/>
              </a:ext>
            </a:extLst>
          </p:cNvPr>
          <p:cNvSpPr/>
          <p:nvPr/>
        </p:nvSpPr>
        <p:spPr>
          <a:xfrm>
            <a:off x="1439280" y="1807097"/>
            <a:ext cx="7886160" cy="36772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1. </a:t>
            </a:r>
            <a:r>
              <a:rPr lang="es-E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Introduction</a:t>
            </a:r>
            <a:endParaRPr lang="es-E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342900" indent="-342900">
              <a:lnSpc>
                <a:spcPct val="100000"/>
              </a:lnSpc>
              <a:buAutoNum type="arabicPeriod"/>
            </a:pP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</a:t>
            </a:r>
            <a:r>
              <a:rPr lang="es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 </a:t>
            </a:r>
            <a:r>
              <a:rPr lang="es-E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Model</a:t>
            </a:r>
            <a:r>
              <a:rPr lang="es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and data</a:t>
            </a:r>
          </a:p>
          <a:p>
            <a:pPr>
              <a:lnSpc>
                <a:spcPct val="100000"/>
              </a:lnSpc>
            </a:pP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</a:t>
            </a:r>
            <a:r>
              <a:rPr lang="es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 </a:t>
            </a:r>
            <a:r>
              <a:rPr lang="es-E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Results</a:t>
            </a:r>
            <a:endParaRPr lang="es-E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4</a:t>
            </a:r>
            <a:r>
              <a:rPr lang="es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 </a:t>
            </a:r>
            <a:r>
              <a:rPr lang="es-E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Concluding</a:t>
            </a:r>
            <a:r>
              <a:rPr lang="es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s-E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remarks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CustomShape 5">
            <a:extLst>
              <a:ext uri="{FF2B5EF4-FFF2-40B4-BE49-F238E27FC236}">
                <a16:creationId xmlns:a16="http://schemas.microsoft.com/office/drawing/2014/main" id="{D972A649-B1DE-4C27-B2CE-7554AF97B407}"/>
              </a:ext>
            </a:extLst>
          </p:cNvPr>
          <p:cNvSpPr/>
          <p:nvPr/>
        </p:nvSpPr>
        <p:spPr>
          <a:xfrm>
            <a:off x="664560" y="548640"/>
            <a:ext cx="7886160" cy="12584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Contents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8289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CB1B94ED-B57F-4C0C-9651-BC895A46991E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524450" y="2861451"/>
            <a:ext cx="1769040" cy="1951200"/>
          </a:xfrm>
          <a:prstGeom prst="rect">
            <a:avLst/>
          </a:prstGeom>
          <a:ln>
            <a:noFill/>
          </a:ln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03340602-F45E-400A-81B3-2EFEE8BAD95B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491107" y="2862171"/>
            <a:ext cx="1775880" cy="1950480"/>
          </a:xfrm>
          <a:prstGeom prst="rect">
            <a:avLst/>
          </a:prstGeom>
          <a:ln>
            <a:noFill/>
          </a:ln>
        </p:spPr>
      </p:pic>
      <p:sp>
        <p:nvSpPr>
          <p:cNvPr id="25" name="CustomShape 2">
            <a:extLst>
              <a:ext uri="{FF2B5EF4-FFF2-40B4-BE49-F238E27FC236}">
                <a16:creationId xmlns:a16="http://schemas.microsoft.com/office/drawing/2014/main" id="{18B20248-02C7-4607-97AF-8357BBE09711}"/>
              </a:ext>
            </a:extLst>
          </p:cNvPr>
          <p:cNvSpPr/>
          <p:nvPr/>
        </p:nvSpPr>
        <p:spPr>
          <a:xfrm>
            <a:off x="1362407" y="2763171"/>
            <a:ext cx="3809160" cy="27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4EAC8D55-B7D8-4C46-B752-CDCD1513BCDD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3517250" y="1033551"/>
            <a:ext cx="1776240" cy="1900080"/>
          </a:xfrm>
          <a:prstGeom prst="rect">
            <a:avLst/>
          </a:prstGeom>
          <a:ln>
            <a:noFill/>
          </a:ln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E05F2E80-9931-461D-A2D9-12AFC28B32EC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1513967" y="1019331"/>
            <a:ext cx="1758240" cy="1928520"/>
          </a:xfrm>
          <a:prstGeom prst="rect">
            <a:avLst/>
          </a:prstGeom>
          <a:ln>
            <a:noFill/>
          </a:ln>
        </p:spPr>
      </p:pic>
      <p:sp>
        <p:nvSpPr>
          <p:cNvPr id="28" name="CustomShape 3">
            <a:extLst>
              <a:ext uri="{FF2B5EF4-FFF2-40B4-BE49-F238E27FC236}">
                <a16:creationId xmlns:a16="http://schemas.microsoft.com/office/drawing/2014/main" id="{6CFDEFAB-C3CB-42C9-AAD6-E4709571B2D2}"/>
              </a:ext>
            </a:extLst>
          </p:cNvPr>
          <p:cNvSpPr/>
          <p:nvPr/>
        </p:nvSpPr>
        <p:spPr>
          <a:xfrm>
            <a:off x="1513967" y="1020631"/>
            <a:ext cx="3885120" cy="1713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" name="CustomShape 5">
            <a:extLst>
              <a:ext uri="{FF2B5EF4-FFF2-40B4-BE49-F238E27FC236}">
                <a16:creationId xmlns:a16="http://schemas.microsoft.com/office/drawing/2014/main" id="{DEC60266-B9AD-4767-BBE0-A1BBAD93BB22}"/>
              </a:ext>
            </a:extLst>
          </p:cNvPr>
          <p:cNvSpPr/>
          <p:nvPr/>
        </p:nvSpPr>
        <p:spPr>
          <a:xfrm>
            <a:off x="654647" y="1772364"/>
            <a:ext cx="1278000" cy="38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WN 1-2</a:t>
            </a:r>
          </a:p>
        </p:txBody>
      </p:sp>
      <p:sp>
        <p:nvSpPr>
          <p:cNvPr id="32" name="CustomShape 7">
            <a:extLst>
              <a:ext uri="{FF2B5EF4-FFF2-40B4-BE49-F238E27FC236}">
                <a16:creationId xmlns:a16="http://schemas.microsoft.com/office/drawing/2014/main" id="{790EF091-6894-41C1-956E-C5A0588121E6}"/>
              </a:ext>
            </a:extLst>
          </p:cNvPr>
          <p:cNvSpPr/>
          <p:nvPr/>
        </p:nvSpPr>
        <p:spPr>
          <a:xfrm>
            <a:off x="1892786" y="844731"/>
            <a:ext cx="1005840" cy="60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High-Top</a:t>
            </a:r>
            <a:endParaRPr lang="en-U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CustomShape 8">
            <a:extLst>
              <a:ext uri="{FF2B5EF4-FFF2-40B4-BE49-F238E27FC236}">
                <a16:creationId xmlns:a16="http://schemas.microsoft.com/office/drawing/2014/main" id="{D383DE56-E6EE-47B9-B27B-C39940BED6C4}"/>
              </a:ext>
            </a:extLst>
          </p:cNvPr>
          <p:cNvSpPr/>
          <p:nvPr/>
        </p:nvSpPr>
        <p:spPr>
          <a:xfrm>
            <a:off x="3899566" y="844731"/>
            <a:ext cx="1552320" cy="60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Low-Top</a:t>
            </a:r>
            <a:endParaRPr lang="en-U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" name="CustomShape 3">
            <a:extLst>
              <a:ext uri="{FF2B5EF4-FFF2-40B4-BE49-F238E27FC236}">
                <a16:creationId xmlns:a16="http://schemas.microsoft.com/office/drawing/2014/main" id="{B8F39435-F434-48C2-AE7E-C4DBE1B69DD0}"/>
              </a:ext>
            </a:extLst>
          </p:cNvPr>
          <p:cNvSpPr/>
          <p:nvPr/>
        </p:nvSpPr>
        <p:spPr>
          <a:xfrm>
            <a:off x="7391161" y="0"/>
            <a:ext cx="2152800" cy="48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2600" b="0" i="1" strike="noStrike" spc="-1" dirty="0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3. </a:t>
            </a:r>
            <a:r>
              <a:rPr lang="es-ES" sz="2600" b="0" i="1" strike="noStrike" spc="-1" dirty="0" err="1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Results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DC5FC7C-0017-4936-B01A-0576810929CF}"/>
              </a:ext>
            </a:extLst>
          </p:cNvPr>
          <p:cNvSpPr/>
          <p:nvPr/>
        </p:nvSpPr>
        <p:spPr>
          <a:xfrm>
            <a:off x="92852" y="43853"/>
            <a:ext cx="553100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Wave </a:t>
            </a:r>
            <a:r>
              <a:rPr lang="es-ES" sz="3800" spc="-1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number</a:t>
            </a:r>
            <a:r>
              <a:rPr lang="es-ES" sz="3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3800" spc="-1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contribution</a:t>
            </a:r>
            <a:endParaRPr lang="en-US" sz="3800" dirty="0"/>
          </a:p>
        </p:txBody>
      </p:sp>
      <p:sp>
        <p:nvSpPr>
          <p:cNvPr id="18" name="CustomShape 5">
            <a:extLst>
              <a:ext uri="{FF2B5EF4-FFF2-40B4-BE49-F238E27FC236}">
                <a16:creationId xmlns:a16="http://schemas.microsoft.com/office/drawing/2014/main" id="{729D164C-6A64-4458-B8D4-7E75FDC01653}"/>
              </a:ext>
            </a:extLst>
          </p:cNvPr>
          <p:cNvSpPr/>
          <p:nvPr/>
        </p:nvSpPr>
        <p:spPr>
          <a:xfrm>
            <a:off x="654647" y="3694831"/>
            <a:ext cx="1278000" cy="38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WN 1-5</a:t>
            </a:r>
          </a:p>
        </p:txBody>
      </p:sp>
    </p:spTree>
    <p:extLst>
      <p:ext uri="{BB962C8B-B14F-4D97-AF65-F5344CB8AC3E}">
        <p14:creationId xmlns:p14="http://schemas.microsoft.com/office/powerpoint/2010/main" val="2467935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CB1B94ED-B57F-4C0C-9651-BC895A46991E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524450" y="2861451"/>
            <a:ext cx="1769040" cy="1951200"/>
          </a:xfrm>
          <a:prstGeom prst="rect">
            <a:avLst/>
          </a:prstGeom>
          <a:ln>
            <a:noFill/>
          </a:ln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03340602-F45E-400A-81B3-2EFEE8BAD95B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491107" y="2862171"/>
            <a:ext cx="1775880" cy="1950480"/>
          </a:xfrm>
          <a:prstGeom prst="rect">
            <a:avLst/>
          </a:prstGeom>
          <a:ln>
            <a:noFill/>
          </a:ln>
        </p:spPr>
      </p:pic>
      <p:sp>
        <p:nvSpPr>
          <p:cNvPr id="25" name="CustomShape 2">
            <a:extLst>
              <a:ext uri="{FF2B5EF4-FFF2-40B4-BE49-F238E27FC236}">
                <a16:creationId xmlns:a16="http://schemas.microsoft.com/office/drawing/2014/main" id="{18B20248-02C7-4607-97AF-8357BBE09711}"/>
              </a:ext>
            </a:extLst>
          </p:cNvPr>
          <p:cNvSpPr/>
          <p:nvPr/>
        </p:nvSpPr>
        <p:spPr>
          <a:xfrm>
            <a:off x="1362407" y="2763171"/>
            <a:ext cx="3809160" cy="27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4EAC8D55-B7D8-4C46-B752-CDCD1513BCDD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3517250" y="1033551"/>
            <a:ext cx="1776240" cy="1900080"/>
          </a:xfrm>
          <a:prstGeom prst="rect">
            <a:avLst/>
          </a:prstGeom>
          <a:ln>
            <a:noFill/>
          </a:ln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E05F2E80-9931-461D-A2D9-12AFC28B32EC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1513967" y="1019331"/>
            <a:ext cx="1758240" cy="1928520"/>
          </a:xfrm>
          <a:prstGeom prst="rect">
            <a:avLst/>
          </a:prstGeom>
          <a:ln>
            <a:noFill/>
          </a:ln>
        </p:spPr>
      </p:pic>
      <p:sp>
        <p:nvSpPr>
          <p:cNvPr id="28" name="CustomShape 3">
            <a:extLst>
              <a:ext uri="{FF2B5EF4-FFF2-40B4-BE49-F238E27FC236}">
                <a16:creationId xmlns:a16="http://schemas.microsoft.com/office/drawing/2014/main" id="{6CFDEFAB-C3CB-42C9-AAD6-E4709571B2D2}"/>
              </a:ext>
            </a:extLst>
          </p:cNvPr>
          <p:cNvSpPr/>
          <p:nvPr/>
        </p:nvSpPr>
        <p:spPr>
          <a:xfrm>
            <a:off x="1513967" y="1020631"/>
            <a:ext cx="3885120" cy="1713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" name="CustomShape 5">
            <a:extLst>
              <a:ext uri="{FF2B5EF4-FFF2-40B4-BE49-F238E27FC236}">
                <a16:creationId xmlns:a16="http://schemas.microsoft.com/office/drawing/2014/main" id="{DEC60266-B9AD-4767-BBE0-A1BBAD93BB22}"/>
              </a:ext>
            </a:extLst>
          </p:cNvPr>
          <p:cNvSpPr/>
          <p:nvPr/>
        </p:nvSpPr>
        <p:spPr>
          <a:xfrm>
            <a:off x="654647" y="1772364"/>
            <a:ext cx="1278000" cy="38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WN 1-2</a:t>
            </a:r>
          </a:p>
        </p:txBody>
      </p:sp>
      <p:sp>
        <p:nvSpPr>
          <p:cNvPr id="32" name="CustomShape 7">
            <a:extLst>
              <a:ext uri="{FF2B5EF4-FFF2-40B4-BE49-F238E27FC236}">
                <a16:creationId xmlns:a16="http://schemas.microsoft.com/office/drawing/2014/main" id="{790EF091-6894-41C1-956E-C5A0588121E6}"/>
              </a:ext>
            </a:extLst>
          </p:cNvPr>
          <p:cNvSpPr/>
          <p:nvPr/>
        </p:nvSpPr>
        <p:spPr>
          <a:xfrm>
            <a:off x="1892786" y="844731"/>
            <a:ext cx="1005840" cy="60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High-Top</a:t>
            </a:r>
            <a:endParaRPr lang="en-U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CustomShape 8">
            <a:extLst>
              <a:ext uri="{FF2B5EF4-FFF2-40B4-BE49-F238E27FC236}">
                <a16:creationId xmlns:a16="http://schemas.microsoft.com/office/drawing/2014/main" id="{D383DE56-E6EE-47B9-B27B-C39940BED6C4}"/>
              </a:ext>
            </a:extLst>
          </p:cNvPr>
          <p:cNvSpPr/>
          <p:nvPr/>
        </p:nvSpPr>
        <p:spPr>
          <a:xfrm>
            <a:off x="3899566" y="844731"/>
            <a:ext cx="1552320" cy="60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Low-Top</a:t>
            </a:r>
            <a:endParaRPr lang="en-U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" name="CustomShape 3">
            <a:extLst>
              <a:ext uri="{FF2B5EF4-FFF2-40B4-BE49-F238E27FC236}">
                <a16:creationId xmlns:a16="http://schemas.microsoft.com/office/drawing/2014/main" id="{B8F39435-F434-48C2-AE7E-C4DBE1B69DD0}"/>
              </a:ext>
            </a:extLst>
          </p:cNvPr>
          <p:cNvSpPr/>
          <p:nvPr/>
        </p:nvSpPr>
        <p:spPr>
          <a:xfrm>
            <a:off x="7391161" y="0"/>
            <a:ext cx="2152800" cy="48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2600" b="0" i="1" strike="noStrike" spc="-1" dirty="0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3. </a:t>
            </a:r>
            <a:r>
              <a:rPr lang="es-ES" sz="2600" b="0" i="1" strike="noStrike" spc="-1" dirty="0" err="1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Results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DC5FC7C-0017-4936-B01A-0576810929CF}"/>
              </a:ext>
            </a:extLst>
          </p:cNvPr>
          <p:cNvSpPr/>
          <p:nvPr/>
        </p:nvSpPr>
        <p:spPr>
          <a:xfrm>
            <a:off x="92852" y="43853"/>
            <a:ext cx="553100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Wave </a:t>
            </a:r>
            <a:r>
              <a:rPr lang="es-ES" sz="3800" spc="-1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number</a:t>
            </a:r>
            <a:r>
              <a:rPr lang="es-ES" sz="3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3800" spc="-1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contribution</a:t>
            </a:r>
            <a:endParaRPr lang="en-US" sz="3800" dirty="0"/>
          </a:p>
        </p:txBody>
      </p:sp>
      <p:sp>
        <p:nvSpPr>
          <p:cNvPr id="18" name="CustomShape 5">
            <a:extLst>
              <a:ext uri="{FF2B5EF4-FFF2-40B4-BE49-F238E27FC236}">
                <a16:creationId xmlns:a16="http://schemas.microsoft.com/office/drawing/2014/main" id="{729D164C-6A64-4458-B8D4-7E75FDC01653}"/>
              </a:ext>
            </a:extLst>
          </p:cNvPr>
          <p:cNvSpPr/>
          <p:nvPr/>
        </p:nvSpPr>
        <p:spPr>
          <a:xfrm>
            <a:off x="654647" y="3694831"/>
            <a:ext cx="1278000" cy="38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WN 1-5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13C138-71BF-48B8-A16C-1BFBEB21DDFA}"/>
              </a:ext>
            </a:extLst>
          </p:cNvPr>
          <p:cNvSpPr txBox="1"/>
          <p:nvPr/>
        </p:nvSpPr>
        <p:spPr>
          <a:xfrm>
            <a:off x="2133600" y="4986717"/>
            <a:ext cx="487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ir"/>
              </a:rPr>
              <a:t>-&gt; The double lobed shape is due to k&gt;2</a:t>
            </a:r>
          </a:p>
          <a:p>
            <a:endParaRPr lang="en-US" sz="1000" dirty="0">
              <a:latin typeface="Calibir"/>
            </a:endParaRPr>
          </a:p>
          <a:p>
            <a:r>
              <a:rPr lang="en-US" dirty="0">
                <a:latin typeface="Calibir"/>
              </a:rPr>
              <a:t>-&gt; The late winter </a:t>
            </a:r>
            <a:r>
              <a:rPr lang="en-US" dirty="0" err="1">
                <a:latin typeface="Calibir"/>
              </a:rPr>
              <a:t>v’T</a:t>
            </a:r>
            <a:r>
              <a:rPr lang="en-US" dirty="0">
                <a:latin typeface="Calibir"/>
              </a:rPr>
              <a:t>’ peak in low-top is due to small wave contribution to the total </a:t>
            </a:r>
            <a:r>
              <a:rPr lang="en-US" dirty="0" err="1">
                <a:latin typeface="Calibir"/>
              </a:rPr>
              <a:t>v’T</a:t>
            </a:r>
            <a:r>
              <a:rPr lang="en-US" dirty="0">
                <a:latin typeface="Calibir"/>
              </a:rPr>
              <a:t>’</a:t>
            </a: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58664EF5-B892-48E4-BDA2-0210FAD6A88A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5331836" y="1992221"/>
            <a:ext cx="3066742" cy="1951200"/>
          </a:xfrm>
          <a:prstGeom prst="rect">
            <a:avLst/>
          </a:prstGeom>
          <a:ln>
            <a:noFill/>
          </a:ln>
        </p:spPr>
      </p:pic>
      <p:sp>
        <p:nvSpPr>
          <p:cNvPr id="39" name="Elipse 38">
            <a:extLst>
              <a:ext uri="{FF2B5EF4-FFF2-40B4-BE49-F238E27FC236}">
                <a16:creationId xmlns:a16="http://schemas.microsoft.com/office/drawing/2014/main" id="{8B0A3755-E076-4836-9155-02CB134E44C1}"/>
              </a:ext>
            </a:extLst>
          </p:cNvPr>
          <p:cNvSpPr/>
          <p:nvPr/>
        </p:nvSpPr>
        <p:spPr>
          <a:xfrm>
            <a:off x="7630033" y="2489919"/>
            <a:ext cx="790662" cy="9558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C8E2299A-1BD4-40F9-AFBD-5F91984ABC42}"/>
              </a:ext>
            </a:extLst>
          </p:cNvPr>
          <p:cNvCxnSpPr>
            <a:cxnSpLocks/>
            <a:stCxn id="39" idx="2"/>
          </p:cNvCxnSpPr>
          <p:nvPr/>
        </p:nvCxnSpPr>
        <p:spPr>
          <a:xfrm flipH="1">
            <a:off x="4807131" y="2967821"/>
            <a:ext cx="2822902" cy="917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572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2221928" y="548407"/>
            <a:ext cx="911404" cy="310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WN1-2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CustomShape 3"/>
          <p:cNvSpPr/>
          <p:nvPr/>
        </p:nvSpPr>
        <p:spPr>
          <a:xfrm>
            <a:off x="4470167" y="542692"/>
            <a:ext cx="911404" cy="310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WN3-5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0" name="Imagen 179"/>
          <p:cNvPicPr/>
          <p:nvPr/>
        </p:nvPicPr>
        <p:blipFill>
          <a:blip r:embed="rId2"/>
          <a:stretch/>
        </p:blipFill>
        <p:spPr>
          <a:xfrm>
            <a:off x="3649860" y="806356"/>
            <a:ext cx="2029189" cy="1726803"/>
          </a:xfrm>
          <a:prstGeom prst="rect">
            <a:avLst/>
          </a:prstGeom>
          <a:ln>
            <a:noFill/>
          </a:ln>
        </p:spPr>
      </p:pic>
      <p:pic>
        <p:nvPicPr>
          <p:cNvPr id="181" name="Imagen 180"/>
          <p:cNvPicPr/>
          <p:nvPr/>
        </p:nvPicPr>
        <p:blipFill>
          <a:blip r:embed="rId3"/>
          <a:stretch/>
        </p:blipFill>
        <p:spPr>
          <a:xfrm>
            <a:off x="3645828" y="2544037"/>
            <a:ext cx="2029189" cy="1726803"/>
          </a:xfrm>
          <a:prstGeom prst="rect">
            <a:avLst/>
          </a:prstGeom>
          <a:ln>
            <a:noFill/>
          </a:ln>
        </p:spPr>
      </p:pic>
      <p:pic>
        <p:nvPicPr>
          <p:cNvPr id="182" name="Imagen 181"/>
          <p:cNvPicPr/>
          <p:nvPr/>
        </p:nvPicPr>
        <p:blipFill>
          <a:blip r:embed="rId4"/>
          <a:stretch/>
        </p:blipFill>
        <p:spPr>
          <a:xfrm>
            <a:off x="3637009" y="4341912"/>
            <a:ext cx="2029189" cy="1726803"/>
          </a:xfrm>
          <a:prstGeom prst="rect">
            <a:avLst/>
          </a:prstGeom>
          <a:ln>
            <a:noFill/>
          </a:ln>
        </p:spPr>
      </p:pic>
      <p:pic>
        <p:nvPicPr>
          <p:cNvPr id="186" name="Imagen 185"/>
          <p:cNvPicPr/>
          <p:nvPr/>
        </p:nvPicPr>
        <p:blipFill>
          <a:blip r:embed="rId5"/>
          <a:stretch/>
        </p:blipFill>
        <p:spPr>
          <a:xfrm>
            <a:off x="1407922" y="2534141"/>
            <a:ext cx="2029189" cy="1726803"/>
          </a:xfrm>
          <a:prstGeom prst="rect">
            <a:avLst/>
          </a:prstGeom>
          <a:ln>
            <a:noFill/>
          </a:ln>
        </p:spPr>
      </p:pic>
      <p:pic>
        <p:nvPicPr>
          <p:cNvPr id="187" name="Imagen 186"/>
          <p:cNvPicPr/>
          <p:nvPr/>
        </p:nvPicPr>
        <p:blipFill>
          <a:blip r:embed="rId6"/>
          <a:stretch/>
        </p:blipFill>
        <p:spPr>
          <a:xfrm>
            <a:off x="1407922" y="793084"/>
            <a:ext cx="2029189" cy="1726803"/>
          </a:xfrm>
          <a:prstGeom prst="rect">
            <a:avLst/>
          </a:prstGeom>
          <a:ln>
            <a:noFill/>
          </a:ln>
        </p:spPr>
      </p:pic>
      <p:pic>
        <p:nvPicPr>
          <p:cNvPr id="188" name="Imagen 187"/>
          <p:cNvPicPr/>
          <p:nvPr/>
        </p:nvPicPr>
        <p:blipFill>
          <a:blip r:embed="rId7"/>
          <a:stretch/>
        </p:blipFill>
        <p:spPr>
          <a:xfrm>
            <a:off x="1407922" y="4341912"/>
            <a:ext cx="2029189" cy="1726803"/>
          </a:xfrm>
          <a:prstGeom prst="rect">
            <a:avLst/>
          </a:prstGeom>
          <a:ln>
            <a:noFill/>
          </a:ln>
        </p:spPr>
      </p:pic>
      <p:sp>
        <p:nvSpPr>
          <p:cNvPr id="189" name="CustomShape 5"/>
          <p:cNvSpPr/>
          <p:nvPr/>
        </p:nvSpPr>
        <p:spPr>
          <a:xfrm>
            <a:off x="60490" y="677392"/>
            <a:ext cx="3482995" cy="310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r>
              <a:rPr lang="en-US" sz="1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ir"/>
                <a:ea typeface="DejaVu Sans"/>
              </a:rPr>
              <a:t>March</a:t>
            </a:r>
            <a:endParaRPr lang="en-US" sz="17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ir"/>
            </a:endParaRPr>
          </a:p>
        </p:txBody>
      </p:sp>
      <p:sp>
        <p:nvSpPr>
          <p:cNvPr id="18" name="CustomShape 5">
            <a:extLst>
              <a:ext uri="{FF2B5EF4-FFF2-40B4-BE49-F238E27FC236}">
                <a16:creationId xmlns:a16="http://schemas.microsoft.com/office/drawing/2014/main" id="{89C05CEB-8F8A-4317-AACC-E016B535233A}"/>
              </a:ext>
            </a:extLst>
          </p:cNvPr>
          <p:cNvSpPr/>
          <p:nvPr/>
        </p:nvSpPr>
        <p:spPr>
          <a:xfrm>
            <a:off x="480430" y="1514318"/>
            <a:ext cx="3482995" cy="310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r>
              <a:rPr lang="en-US" sz="1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ir"/>
                <a:ea typeface="DejaVu Sans"/>
              </a:rPr>
              <a:t>High-Top</a:t>
            </a:r>
            <a:endParaRPr lang="en-US" sz="17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ir"/>
            </a:endParaRPr>
          </a:p>
        </p:txBody>
      </p:sp>
      <p:sp>
        <p:nvSpPr>
          <p:cNvPr id="19" name="CustomShape 5">
            <a:extLst>
              <a:ext uri="{FF2B5EF4-FFF2-40B4-BE49-F238E27FC236}">
                <a16:creationId xmlns:a16="http://schemas.microsoft.com/office/drawing/2014/main" id="{DA577215-B255-4C01-B645-483F1B47B411}"/>
              </a:ext>
            </a:extLst>
          </p:cNvPr>
          <p:cNvSpPr/>
          <p:nvPr/>
        </p:nvSpPr>
        <p:spPr>
          <a:xfrm>
            <a:off x="480430" y="3171452"/>
            <a:ext cx="3482995" cy="310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r>
              <a:rPr lang="en-US" sz="1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ir"/>
                <a:ea typeface="DejaVu Sans"/>
              </a:rPr>
              <a:t>Low-Top</a:t>
            </a:r>
            <a:endParaRPr lang="en-US" sz="17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ir"/>
            </a:endParaRPr>
          </a:p>
        </p:txBody>
      </p:sp>
      <p:sp>
        <p:nvSpPr>
          <p:cNvPr id="20" name="CustomShape 5">
            <a:extLst>
              <a:ext uri="{FF2B5EF4-FFF2-40B4-BE49-F238E27FC236}">
                <a16:creationId xmlns:a16="http://schemas.microsoft.com/office/drawing/2014/main" id="{EA97339F-3F51-4B6B-AAD5-D7EEAC878863}"/>
              </a:ext>
            </a:extLst>
          </p:cNvPr>
          <p:cNvSpPr/>
          <p:nvPr/>
        </p:nvSpPr>
        <p:spPr>
          <a:xfrm>
            <a:off x="480430" y="4727568"/>
            <a:ext cx="3482995" cy="310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r>
              <a:rPr lang="en-US" sz="1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ir"/>
                <a:ea typeface="DejaVu Sans"/>
              </a:rPr>
              <a:t>High-top</a:t>
            </a:r>
          </a:p>
          <a:p>
            <a:r>
              <a:rPr lang="en-US" sz="1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ir"/>
                <a:ea typeface="DejaVu Sans"/>
              </a:rPr>
              <a:t>minus</a:t>
            </a:r>
          </a:p>
          <a:p>
            <a:r>
              <a:rPr lang="en-US" sz="1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ir"/>
                <a:ea typeface="DejaVu Sans"/>
              </a:rPr>
              <a:t>Low-Top</a:t>
            </a:r>
            <a:endParaRPr lang="en-US" sz="17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ir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75635EE8-1CCE-4B56-942D-D99FAFED1D58}"/>
              </a:ext>
            </a:extLst>
          </p:cNvPr>
          <p:cNvSpPr/>
          <p:nvPr/>
        </p:nvSpPr>
        <p:spPr>
          <a:xfrm>
            <a:off x="69516" y="-85473"/>
            <a:ext cx="341529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Wave </a:t>
            </a:r>
            <a:r>
              <a:rPr lang="es-ES" sz="3800" spc="-1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amplitude</a:t>
            </a:r>
            <a:endParaRPr lang="en-US" sz="38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E838E9E-8322-45F5-B7E8-0C629CB10CD6}"/>
              </a:ext>
            </a:extLst>
          </p:cNvPr>
          <p:cNvSpPr/>
          <p:nvPr/>
        </p:nvSpPr>
        <p:spPr>
          <a:xfrm>
            <a:off x="5675017" y="2234283"/>
            <a:ext cx="334706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ir"/>
              </a:rPr>
              <a:t>-&gt;  Large-scale waves are larger in High-Top</a:t>
            </a:r>
          </a:p>
          <a:p>
            <a:endParaRPr lang="en-US" sz="1000" dirty="0">
              <a:latin typeface="Calibir"/>
            </a:endParaRPr>
          </a:p>
          <a:p>
            <a:r>
              <a:rPr lang="en-US" dirty="0">
                <a:latin typeface="Calibir"/>
              </a:rPr>
              <a:t>-&gt;  Small-scale waves are smaller in High-Top: less contribution to the HF over Central Siberia (responsible for the later winter peak in Low-Top) </a:t>
            </a:r>
          </a:p>
        </p:txBody>
      </p:sp>
      <p:sp>
        <p:nvSpPr>
          <p:cNvPr id="23" name="CustomShape 3">
            <a:extLst>
              <a:ext uri="{FF2B5EF4-FFF2-40B4-BE49-F238E27FC236}">
                <a16:creationId xmlns:a16="http://schemas.microsoft.com/office/drawing/2014/main" id="{9178915B-5386-4F15-BBD5-FA3F85AA8A2E}"/>
              </a:ext>
            </a:extLst>
          </p:cNvPr>
          <p:cNvSpPr/>
          <p:nvPr/>
        </p:nvSpPr>
        <p:spPr>
          <a:xfrm>
            <a:off x="7391161" y="0"/>
            <a:ext cx="2152800" cy="48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2600" b="0" i="1" strike="noStrike" spc="-1" dirty="0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3. </a:t>
            </a:r>
            <a:r>
              <a:rPr lang="es-ES" sz="2600" b="0" i="1" strike="noStrike" spc="-1" dirty="0" err="1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Results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stomShape 3">
            <a:extLst>
              <a:ext uri="{FF2B5EF4-FFF2-40B4-BE49-F238E27FC236}">
                <a16:creationId xmlns:a16="http://schemas.microsoft.com/office/drawing/2014/main" id="{B8F39435-F434-48C2-AE7E-C4DBE1B69DD0}"/>
              </a:ext>
            </a:extLst>
          </p:cNvPr>
          <p:cNvSpPr/>
          <p:nvPr/>
        </p:nvSpPr>
        <p:spPr>
          <a:xfrm>
            <a:off x="6991200" y="0"/>
            <a:ext cx="2152800" cy="48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2600" i="1" spc="-1" dirty="0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4</a:t>
            </a:r>
            <a:r>
              <a:rPr lang="es-ES" sz="2600" b="0" i="1" strike="noStrike" spc="-1" dirty="0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 </a:t>
            </a:r>
            <a:r>
              <a:rPr lang="es-ES" sz="2600" b="0" i="1" strike="noStrike" spc="-1" dirty="0" err="1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Conclusions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3980C6BF-7F19-49B7-98DD-44A137261C2B}"/>
              </a:ext>
            </a:extLst>
          </p:cNvPr>
          <p:cNvSpPr/>
          <p:nvPr/>
        </p:nvSpPr>
        <p:spPr>
          <a:xfrm>
            <a:off x="92852" y="43853"/>
            <a:ext cx="419435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800" spc="-1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Concluding</a:t>
            </a:r>
            <a:r>
              <a:rPr lang="es-ES" sz="3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3800" spc="-1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Remarks</a:t>
            </a:r>
            <a:endParaRPr lang="en-US" sz="380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CE6DE72-6857-4AAA-8D7C-1B1B7BDB9C3D}"/>
              </a:ext>
            </a:extLst>
          </p:cNvPr>
          <p:cNvSpPr txBox="1"/>
          <p:nvPr/>
        </p:nvSpPr>
        <p:spPr>
          <a:xfrm>
            <a:off x="1018903" y="765220"/>
            <a:ext cx="6853646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dirty="0">
                <a:latin typeface="Calibir"/>
              </a:rPr>
              <a:t>Despite both configurations show same SSW frequency, ~8 </a:t>
            </a:r>
            <a:r>
              <a:rPr lang="en-US" dirty="0" err="1">
                <a:latin typeface="Calibir"/>
              </a:rPr>
              <a:t>ev</a:t>
            </a:r>
            <a:r>
              <a:rPr lang="en-US" dirty="0">
                <a:latin typeface="Calibir"/>
              </a:rPr>
              <a:t>/</a:t>
            </a:r>
            <a:r>
              <a:rPr lang="en-US" dirty="0" err="1">
                <a:latin typeface="Calibir"/>
              </a:rPr>
              <a:t>dec</a:t>
            </a:r>
            <a:r>
              <a:rPr lang="en-US" dirty="0">
                <a:latin typeface="Calibir"/>
              </a:rPr>
              <a:t> Vs 11ev/</a:t>
            </a:r>
            <a:r>
              <a:rPr lang="en-US" dirty="0" err="1">
                <a:latin typeface="Calibir"/>
              </a:rPr>
              <a:t>dec</a:t>
            </a:r>
            <a:r>
              <a:rPr lang="en-US" dirty="0">
                <a:latin typeface="Calibir"/>
              </a:rPr>
              <a:t> in ERA-I only High-Top shows a realistic SSW distribution while Low-Top is shifted to late winter.</a:t>
            </a:r>
          </a:p>
          <a:p>
            <a:pPr marL="342900" indent="-342900">
              <a:buAutoNum type="arabicParenBoth"/>
            </a:pPr>
            <a:endParaRPr lang="en-US" sz="1000" dirty="0">
              <a:latin typeface="Calibir"/>
            </a:endParaRPr>
          </a:p>
          <a:p>
            <a:pPr marL="342900" indent="-342900">
              <a:buAutoNum type="arabicParenBoth"/>
            </a:pPr>
            <a:r>
              <a:rPr lang="en-US" dirty="0">
                <a:latin typeface="Calibir"/>
              </a:rPr>
              <a:t>The SSW tropospheric impacts in the pre/post period is also similar to Reanalysis in High-Top.</a:t>
            </a:r>
          </a:p>
          <a:p>
            <a:pPr marL="342900" indent="-342900">
              <a:buAutoNum type="arabicParenBoth"/>
            </a:pPr>
            <a:endParaRPr lang="en-US" sz="1000" dirty="0">
              <a:latin typeface="Calibir"/>
            </a:endParaRPr>
          </a:p>
          <a:p>
            <a:pPr marL="342900" indent="-342900">
              <a:buAutoNum type="arabicParenBoth"/>
            </a:pPr>
            <a:r>
              <a:rPr lang="en-US" dirty="0">
                <a:latin typeface="Calibir"/>
              </a:rPr>
              <a:t>The stratospheric polar vortex is stronger in High-Top in early winter despite having more SSWs.</a:t>
            </a:r>
          </a:p>
          <a:p>
            <a:pPr marL="342900" indent="-342900">
              <a:buAutoNum type="arabicParenBoth"/>
            </a:pPr>
            <a:endParaRPr lang="en-US" sz="1000" dirty="0">
              <a:latin typeface="Calibir"/>
            </a:endParaRPr>
          </a:p>
          <a:p>
            <a:pPr marL="342900" indent="-342900">
              <a:buAutoNum type="arabicParenBoth"/>
            </a:pPr>
            <a:r>
              <a:rPr lang="en-US" dirty="0">
                <a:latin typeface="Calibir"/>
              </a:rPr>
              <a:t>Differences in the SSW seasonal distribution are associated to a misrepresentation of the climatological eddy heat flux in the lower stratosphere.</a:t>
            </a:r>
          </a:p>
          <a:p>
            <a:pPr marL="342900" indent="-342900">
              <a:buAutoNum type="arabicParenBoth"/>
            </a:pPr>
            <a:endParaRPr lang="en-US" sz="1000" dirty="0">
              <a:latin typeface="Calibir"/>
            </a:endParaRPr>
          </a:p>
          <a:p>
            <a:pPr marL="342900" indent="-342900">
              <a:buFontTx/>
              <a:buAutoNum type="arabicParenBoth"/>
            </a:pPr>
            <a:r>
              <a:rPr lang="en-US" dirty="0">
                <a:latin typeface="Calibir"/>
              </a:rPr>
              <a:t>The double lobed shape is due to small-scale waves</a:t>
            </a:r>
          </a:p>
          <a:p>
            <a:pPr marL="342900" indent="-342900">
              <a:buFontTx/>
              <a:buAutoNum type="arabicParenBoth"/>
            </a:pPr>
            <a:endParaRPr lang="en-US" sz="1000" dirty="0">
              <a:latin typeface="Calibir"/>
            </a:endParaRPr>
          </a:p>
          <a:p>
            <a:pPr marL="342900" indent="-342900">
              <a:buAutoNum type="arabicParenBoth"/>
            </a:pPr>
            <a:r>
              <a:rPr lang="en-US" dirty="0">
                <a:latin typeface="Calibir"/>
              </a:rPr>
              <a:t>The SSW increase in late winter in Low-Top is due to an increase of the heat flux over Central Siberia associated to an overrepresentation of small-scale waves  (k&gt;2)</a:t>
            </a:r>
          </a:p>
          <a:p>
            <a:pPr marL="342900" indent="-342900">
              <a:buAutoNum type="arabicParenBoth"/>
            </a:pPr>
            <a:endParaRPr lang="en-US" dirty="0">
              <a:latin typeface="Calibir"/>
            </a:endParaRPr>
          </a:p>
          <a:p>
            <a:r>
              <a:rPr lang="en-US" dirty="0">
                <a:latin typeface="Calibir"/>
              </a:rPr>
              <a:t>		</a:t>
            </a:r>
            <a:r>
              <a:rPr lang="en-US" sz="2000" dirty="0">
                <a:latin typeface="Calibir"/>
              </a:rPr>
              <a:t>- A High-Top configuration is needed to obtain a 	realistic climatological heat flux and SSW seasonality.</a:t>
            </a:r>
          </a:p>
          <a:p>
            <a:pPr marL="342900" indent="-342900">
              <a:buAutoNum type="arabicParenBoth"/>
            </a:pPr>
            <a:endParaRPr lang="en-US" sz="2000" dirty="0">
              <a:latin typeface="Calibir"/>
            </a:endParaRPr>
          </a:p>
          <a:p>
            <a:pPr marL="342900" indent="-342900">
              <a:buAutoNum type="arabicParenBoth"/>
            </a:pPr>
            <a:endParaRPr lang="en-US" dirty="0">
              <a:latin typeface="Calibir"/>
            </a:endParaRPr>
          </a:p>
          <a:p>
            <a:endParaRPr lang="en-US" dirty="0">
              <a:latin typeface="Calibir"/>
            </a:endParaRPr>
          </a:p>
          <a:p>
            <a:endParaRPr lang="en-US" dirty="0">
              <a:latin typeface="Calibir"/>
            </a:endParaRPr>
          </a:p>
          <a:p>
            <a:endParaRPr lang="en-US" sz="1000" dirty="0">
              <a:latin typeface="Calibir"/>
            </a:endParaRPr>
          </a:p>
        </p:txBody>
      </p:sp>
    </p:spTree>
    <p:extLst>
      <p:ext uri="{BB962C8B-B14F-4D97-AF65-F5344CB8AC3E}">
        <p14:creationId xmlns:p14="http://schemas.microsoft.com/office/powerpoint/2010/main" val="3881594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stomShape 3">
            <a:extLst>
              <a:ext uri="{FF2B5EF4-FFF2-40B4-BE49-F238E27FC236}">
                <a16:creationId xmlns:a16="http://schemas.microsoft.com/office/drawing/2014/main" id="{B8F39435-F434-48C2-AE7E-C4DBE1B69DD0}"/>
              </a:ext>
            </a:extLst>
          </p:cNvPr>
          <p:cNvSpPr/>
          <p:nvPr/>
        </p:nvSpPr>
        <p:spPr>
          <a:xfrm>
            <a:off x="6991200" y="0"/>
            <a:ext cx="2152800" cy="48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2600" i="1" spc="-1" dirty="0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4</a:t>
            </a:r>
            <a:r>
              <a:rPr lang="es-ES" sz="2600" b="0" i="1" strike="noStrike" spc="-1" dirty="0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 </a:t>
            </a:r>
            <a:r>
              <a:rPr lang="es-ES" sz="2600" b="0" i="1" strike="noStrike" spc="-1" dirty="0" err="1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Conclusions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3980C6BF-7F19-49B7-98DD-44A137261C2B}"/>
              </a:ext>
            </a:extLst>
          </p:cNvPr>
          <p:cNvSpPr/>
          <p:nvPr/>
        </p:nvSpPr>
        <p:spPr>
          <a:xfrm>
            <a:off x="92852" y="43853"/>
            <a:ext cx="419435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800" spc="-1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Concluding</a:t>
            </a:r>
            <a:r>
              <a:rPr lang="es-ES" sz="3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3800" spc="-1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Remarks</a:t>
            </a:r>
            <a:endParaRPr lang="en-US" sz="380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CE6DE72-6857-4AAA-8D7C-1B1B7BDB9C3D}"/>
              </a:ext>
            </a:extLst>
          </p:cNvPr>
          <p:cNvSpPr txBox="1"/>
          <p:nvPr/>
        </p:nvSpPr>
        <p:spPr>
          <a:xfrm>
            <a:off x="1018903" y="765220"/>
            <a:ext cx="6853646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dirty="0">
                <a:latin typeface="Calibir"/>
              </a:rPr>
              <a:t>Despite both configurations show same SSW frequency, ~8 </a:t>
            </a:r>
            <a:r>
              <a:rPr lang="en-US" dirty="0" err="1">
                <a:latin typeface="Calibir"/>
              </a:rPr>
              <a:t>ev</a:t>
            </a:r>
            <a:r>
              <a:rPr lang="en-US" dirty="0">
                <a:latin typeface="Calibir"/>
              </a:rPr>
              <a:t>/</a:t>
            </a:r>
            <a:r>
              <a:rPr lang="en-US" dirty="0" err="1">
                <a:latin typeface="Calibir"/>
              </a:rPr>
              <a:t>dec</a:t>
            </a:r>
            <a:r>
              <a:rPr lang="en-US" dirty="0">
                <a:latin typeface="Calibir"/>
              </a:rPr>
              <a:t> Vs 11ev/</a:t>
            </a:r>
            <a:r>
              <a:rPr lang="en-US" dirty="0" err="1">
                <a:latin typeface="Calibir"/>
              </a:rPr>
              <a:t>dec</a:t>
            </a:r>
            <a:r>
              <a:rPr lang="en-US" dirty="0">
                <a:latin typeface="Calibir"/>
              </a:rPr>
              <a:t> in ERA-I only High-Top shows a realistic SSW distribution while Low-Top is shifted to late winter.</a:t>
            </a:r>
          </a:p>
          <a:p>
            <a:pPr marL="342900" indent="-342900">
              <a:buAutoNum type="arabicParenBoth"/>
            </a:pPr>
            <a:endParaRPr lang="en-US" sz="1000" dirty="0">
              <a:latin typeface="Calibir"/>
            </a:endParaRPr>
          </a:p>
          <a:p>
            <a:pPr marL="342900" indent="-342900">
              <a:buAutoNum type="arabicParenBoth"/>
            </a:pPr>
            <a:r>
              <a:rPr lang="en-US" dirty="0">
                <a:latin typeface="Calibir"/>
              </a:rPr>
              <a:t>The SSW tropospheric impacts in the pre/post period is also similar to Reanalysis in High-Top.</a:t>
            </a:r>
          </a:p>
          <a:p>
            <a:pPr marL="342900" indent="-342900">
              <a:buAutoNum type="arabicParenBoth"/>
            </a:pPr>
            <a:endParaRPr lang="en-US" sz="1000" dirty="0">
              <a:latin typeface="Calibir"/>
            </a:endParaRPr>
          </a:p>
          <a:p>
            <a:pPr marL="342900" indent="-342900">
              <a:buAutoNum type="arabicParenBoth"/>
            </a:pPr>
            <a:r>
              <a:rPr lang="en-US" dirty="0">
                <a:latin typeface="Calibir"/>
              </a:rPr>
              <a:t>The stratospheric polar vortex is stronger in High-Top in early winter despite having more SSWs.</a:t>
            </a:r>
          </a:p>
          <a:p>
            <a:pPr marL="342900" indent="-342900">
              <a:buAutoNum type="arabicParenBoth"/>
            </a:pPr>
            <a:endParaRPr lang="en-US" sz="1000" dirty="0">
              <a:latin typeface="Calibir"/>
            </a:endParaRPr>
          </a:p>
          <a:p>
            <a:pPr marL="342900" indent="-342900">
              <a:buAutoNum type="arabicParenBoth"/>
            </a:pPr>
            <a:r>
              <a:rPr lang="en-US" dirty="0">
                <a:latin typeface="Calibir"/>
              </a:rPr>
              <a:t>Differences in the SSW seasonal distribution are associated to a misrepresentation of the climatological eddy heat flux in the lower stratosphere.</a:t>
            </a:r>
          </a:p>
          <a:p>
            <a:pPr marL="342900" indent="-342900">
              <a:buAutoNum type="arabicParenBoth"/>
            </a:pPr>
            <a:endParaRPr lang="en-US" sz="1000" dirty="0">
              <a:latin typeface="Calibir"/>
            </a:endParaRPr>
          </a:p>
          <a:p>
            <a:pPr marL="342900" indent="-342900">
              <a:buFontTx/>
              <a:buAutoNum type="arabicParenBoth"/>
            </a:pPr>
            <a:r>
              <a:rPr lang="en-US" dirty="0">
                <a:latin typeface="Calibir"/>
              </a:rPr>
              <a:t>The double lobed shape is due to small-scale waves</a:t>
            </a:r>
          </a:p>
          <a:p>
            <a:pPr marL="342900" indent="-342900">
              <a:buFontTx/>
              <a:buAutoNum type="arabicParenBoth"/>
            </a:pPr>
            <a:endParaRPr lang="en-US" sz="1000" dirty="0">
              <a:latin typeface="Calibir"/>
            </a:endParaRPr>
          </a:p>
          <a:p>
            <a:pPr marL="342900" indent="-342900">
              <a:buAutoNum type="arabicParenBoth"/>
            </a:pPr>
            <a:r>
              <a:rPr lang="en-US" dirty="0">
                <a:latin typeface="Calibir"/>
              </a:rPr>
              <a:t>The SSW increase in late winter in Low-Top is due to an increase of the heat flux over Central Siberia associated to an overrepresentation of small-scale waves  (k&gt;2)</a:t>
            </a:r>
          </a:p>
          <a:p>
            <a:pPr marL="342900" indent="-342900">
              <a:buAutoNum type="arabicParenBoth"/>
            </a:pPr>
            <a:endParaRPr lang="en-US" dirty="0">
              <a:latin typeface="Calibir"/>
            </a:endParaRPr>
          </a:p>
          <a:p>
            <a:r>
              <a:rPr lang="en-US" dirty="0">
                <a:latin typeface="Calibir"/>
              </a:rPr>
              <a:t>		</a:t>
            </a:r>
            <a:r>
              <a:rPr lang="en-US" sz="2000" dirty="0">
                <a:latin typeface="Calibir"/>
              </a:rPr>
              <a:t>- A High-Top configuration is needed to obtain a 	realistic climatological heat flux and SSW seasonality.</a:t>
            </a:r>
          </a:p>
          <a:p>
            <a:pPr marL="342900" indent="-342900">
              <a:buAutoNum type="arabicParenBoth"/>
            </a:pPr>
            <a:endParaRPr lang="en-US" sz="2000" dirty="0">
              <a:latin typeface="Calibir"/>
            </a:endParaRPr>
          </a:p>
          <a:p>
            <a:pPr marL="342900" indent="-342900">
              <a:buAutoNum type="arabicParenBoth"/>
            </a:pPr>
            <a:endParaRPr lang="en-US" dirty="0">
              <a:latin typeface="Calibir"/>
            </a:endParaRPr>
          </a:p>
          <a:p>
            <a:endParaRPr lang="en-US" dirty="0">
              <a:latin typeface="Calibir"/>
            </a:endParaRPr>
          </a:p>
          <a:p>
            <a:endParaRPr lang="en-US" dirty="0">
              <a:latin typeface="Calibir"/>
            </a:endParaRPr>
          </a:p>
          <a:p>
            <a:endParaRPr lang="en-US" sz="1000" dirty="0">
              <a:latin typeface="Calibir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3B0E25E-4B91-4534-9DA9-1E87838906D4}"/>
              </a:ext>
            </a:extLst>
          </p:cNvPr>
          <p:cNvSpPr/>
          <p:nvPr/>
        </p:nvSpPr>
        <p:spPr>
          <a:xfrm>
            <a:off x="6991200" y="5007071"/>
            <a:ext cx="1781250" cy="606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Calibir"/>
              </a:rPr>
              <a:t>Thank you!!</a:t>
            </a:r>
          </a:p>
        </p:txBody>
      </p:sp>
    </p:spTree>
    <p:extLst>
      <p:ext uri="{BB962C8B-B14F-4D97-AF65-F5344CB8AC3E}">
        <p14:creationId xmlns:p14="http://schemas.microsoft.com/office/powerpoint/2010/main" val="2337415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Imagen 189"/>
          <p:cNvPicPr/>
          <p:nvPr/>
        </p:nvPicPr>
        <p:blipFill>
          <a:blip r:embed="rId2"/>
          <a:stretch/>
        </p:blipFill>
        <p:spPr>
          <a:xfrm>
            <a:off x="414720" y="1493352"/>
            <a:ext cx="2029189" cy="1726803"/>
          </a:xfrm>
          <a:prstGeom prst="rect">
            <a:avLst/>
          </a:prstGeom>
          <a:ln>
            <a:noFill/>
          </a:ln>
        </p:spPr>
      </p:pic>
      <p:pic>
        <p:nvPicPr>
          <p:cNvPr id="191" name="Imagen 190"/>
          <p:cNvPicPr/>
          <p:nvPr/>
        </p:nvPicPr>
        <p:blipFill>
          <a:blip r:embed="rId3"/>
          <a:stretch/>
        </p:blipFill>
        <p:spPr>
          <a:xfrm>
            <a:off x="414719" y="3318119"/>
            <a:ext cx="2029189" cy="1726803"/>
          </a:xfrm>
          <a:prstGeom prst="rect">
            <a:avLst/>
          </a:prstGeom>
          <a:ln>
            <a:noFill/>
          </a:ln>
        </p:spPr>
      </p:pic>
      <p:pic>
        <p:nvPicPr>
          <p:cNvPr id="192" name="Imagen 191"/>
          <p:cNvPicPr/>
          <p:nvPr/>
        </p:nvPicPr>
        <p:blipFill>
          <a:blip r:embed="rId4"/>
          <a:stretch/>
        </p:blipFill>
        <p:spPr>
          <a:xfrm>
            <a:off x="2603920" y="3332162"/>
            <a:ext cx="2029189" cy="1726803"/>
          </a:xfrm>
          <a:prstGeom prst="rect">
            <a:avLst/>
          </a:prstGeom>
          <a:ln>
            <a:noFill/>
          </a:ln>
        </p:spPr>
      </p:pic>
      <p:pic>
        <p:nvPicPr>
          <p:cNvPr id="193" name="Imagen 192"/>
          <p:cNvPicPr/>
          <p:nvPr/>
        </p:nvPicPr>
        <p:blipFill>
          <a:blip r:embed="rId5"/>
          <a:stretch/>
        </p:blipFill>
        <p:spPr>
          <a:xfrm>
            <a:off x="2614696" y="1507394"/>
            <a:ext cx="2029189" cy="1726803"/>
          </a:xfrm>
          <a:prstGeom prst="rect">
            <a:avLst/>
          </a:prstGeom>
          <a:ln>
            <a:noFill/>
          </a:ln>
        </p:spPr>
      </p:pic>
      <p:sp>
        <p:nvSpPr>
          <p:cNvPr id="194" name="CustomShape 1"/>
          <p:cNvSpPr/>
          <p:nvPr/>
        </p:nvSpPr>
        <p:spPr>
          <a:xfrm>
            <a:off x="248833" y="83305"/>
            <a:ext cx="4477996" cy="310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r>
              <a:rPr lang="en-US" sz="163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December</a:t>
            </a:r>
            <a:endParaRPr lang="en-US" sz="163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CustomShape 2"/>
          <p:cNvSpPr/>
          <p:nvPr/>
        </p:nvSpPr>
        <p:spPr>
          <a:xfrm>
            <a:off x="1244161" y="1161577"/>
            <a:ext cx="994348" cy="310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r>
              <a:rPr lang="en-US" sz="163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wn1-2</a:t>
            </a:r>
            <a:endParaRPr lang="en-US" sz="163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CustomShape 3"/>
          <p:cNvSpPr/>
          <p:nvPr/>
        </p:nvSpPr>
        <p:spPr>
          <a:xfrm>
            <a:off x="3400705" y="1161577"/>
            <a:ext cx="994348" cy="310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r>
              <a:rPr lang="en-US" sz="163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wn3-4</a:t>
            </a:r>
            <a:endParaRPr lang="en-US" sz="163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7" name="Imagen 196"/>
          <p:cNvPicPr/>
          <p:nvPr/>
        </p:nvPicPr>
        <p:blipFill>
          <a:blip r:embed="rId6"/>
          <a:stretch/>
        </p:blipFill>
        <p:spPr>
          <a:xfrm>
            <a:off x="4522408" y="1507394"/>
            <a:ext cx="2029189" cy="1726803"/>
          </a:xfrm>
          <a:prstGeom prst="rect">
            <a:avLst/>
          </a:prstGeom>
          <a:ln>
            <a:noFill/>
          </a:ln>
        </p:spPr>
      </p:pic>
      <p:pic>
        <p:nvPicPr>
          <p:cNvPr id="198" name="Imagen 197"/>
          <p:cNvPicPr/>
          <p:nvPr/>
        </p:nvPicPr>
        <p:blipFill>
          <a:blip r:embed="rId7"/>
          <a:stretch/>
        </p:blipFill>
        <p:spPr>
          <a:xfrm>
            <a:off x="4522408" y="3332162"/>
            <a:ext cx="2029189" cy="1726803"/>
          </a:xfrm>
          <a:prstGeom prst="rect">
            <a:avLst/>
          </a:prstGeom>
          <a:ln>
            <a:noFill/>
          </a:ln>
        </p:spPr>
      </p:pic>
      <p:pic>
        <p:nvPicPr>
          <p:cNvPr id="199" name="Imagen 198"/>
          <p:cNvPicPr/>
          <p:nvPr/>
        </p:nvPicPr>
        <p:blipFill>
          <a:blip r:embed="rId8"/>
          <a:stretch/>
        </p:blipFill>
        <p:spPr>
          <a:xfrm>
            <a:off x="6635520" y="3318120"/>
            <a:ext cx="2029189" cy="1726803"/>
          </a:xfrm>
          <a:prstGeom prst="rect">
            <a:avLst/>
          </a:prstGeom>
          <a:ln>
            <a:noFill/>
          </a:ln>
        </p:spPr>
      </p:pic>
      <p:pic>
        <p:nvPicPr>
          <p:cNvPr id="200" name="Imagen 199"/>
          <p:cNvPicPr/>
          <p:nvPr/>
        </p:nvPicPr>
        <p:blipFill>
          <a:blip r:embed="rId9"/>
          <a:stretch/>
        </p:blipFill>
        <p:spPr>
          <a:xfrm>
            <a:off x="6635520" y="1507394"/>
            <a:ext cx="2029189" cy="1726803"/>
          </a:xfrm>
          <a:prstGeom prst="rect">
            <a:avLst/>
          </a:prstGeom>
          <a:ln>
            <a:noFill/>
          </a:ln>
        </p:spPr>
      </p:pic>
      <p:sp>
        <p:nvSpPr>
          <p:cNvPr id="201" name="CustomShape 4"/>
          <p:cNvSpPr/>
          <p:nvPr/>
        </p:nvSpPr>
        <p:spPr>
          <a:xfrm>
            <a:off x="7464961" y="1161577"/>
            <a:ext cx="828460" cy="310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r>
              <a:rPr lang="en-US" sz="163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WN5</a:t>
            </a:r>
            <a:endParaRPr lang="en-US" sz="163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CustomShape 5"/>
          <p:cNvSpPr/>
          <p:nvPr/>
        </p:nvSpPr>
        <p:spPr>
          <a:xfrm>
            <a:off x="5225473" y="1161577"/>
            <a:ext cx="994348" cy="310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r>
              <a:rPr lang="en-US" sz="163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wn3-5</a:t>
            </a:r>
            <a:endParaRPr lang="en-US" sz="163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stomShape 3">
            <a:extLst>
              <a:ext uri="{FF2B5EF4-FFF2-40B4-BE49-F238E27FC236}">
                <a16:creationId xmlns:a16="http://schemas.microsoft.com/office/drawing/2014/main" id="{30E70E2E-F119-4D56-94FF-C2C6EE864BB6}"/>
              </a:ext>
            </a:extLst>
          </p:cNvPr>
          <p:cNvSpPr/>
          <p:nvPr/>
        </p:nvSpPr>
        <p:spPr>
          <a:xfrm>
            <a:off x="7391161" y="0"/>
            <a:ext cx="2152800" cy="48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2600" b="0" i="1" strike="noStrike" spc="-1" dirty="0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3. </a:t>
            </a:r>
            <a:r>
              <a:rPr lang="es-ES" sz="2600" b="0" i="1" strike="noStrike" spc="-1" dirty="0" err="1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Results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27599DE-BD9A-4E2B-97C4-1C705A909271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06001" y="3397025"/>
            <a:ext cx="1529640" cy="1631880"/>
          </a:xfrm>
          <a:prstGeom prst="rect">
            <a:avLst/>
          </a:prstGeom>
          <a:ln>
            <a:noFill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0DA500D-35BC-47D7-96DA-B727D2F3D23D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873801" y="3388385"/>
            <a:ext cx="1530000" cy="1631520"/>
          </a:xfrm>
          <a:prstGeom prst="rect">
            <a:avLst/>
          </a:prstGeom>
          <a:ln>
            <a:noFill/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4142F5F-5AB3-4EDE-B794-F8847E8CF425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3441961" y="3397025"/>
            <a:ext cx="1530000" cy="1631880"/>
          </a:xfrm>
          <a:prstGeom prst="rect">
            <a:avLst/>
          </a:prstGeom>
          <a:ln>
            <a:noFill/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F940736-C741-48D5-9EA5-2C7416E53490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5321760" y="3339785"/>
            <a:ext cx="1651680" cy="1839240"/>
          </a:xfrm>
          <a:prstGeom prst="rect">
            <a:avLst/>
          </a:prstGeom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CD0AB05-5760-4F18-993A-7309A2CA02CC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7164960" y="3352385"/>
            <a:ext cx="1693080" cy="1851840"/>
          </a:xfrm>
          <a:prstGeom prst="rect">
            <a:avLst/>
          </a:prstGeom>
          <a:ln>
            <a:noFill/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B45C053-CE83-4D0E-93B1-0317C9257FAC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5294040" y="1539425"/>
            <a:ext cx="1603080" cy="1744560"/>
          </a:xfrm>
          <a:prstGeom prst="rect">
            <a:avLst/>
          </a:prstGeom>
          <a:ln>
            <a:noFill/>
          </a:ln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2EA3989-A714-43EC-AAFF-278F224E4CA6}"/>
              </a:ext>
            </a:extLst>
          </p:cNvPr>
          <p:cNvPicPr/>
          <p:nvPr/>
        </p:nvPicPr>
        <p:blipFill>
          <a:blip r:embed="rId9"/>
          <a:stretch/>
        </p:blipFill>
        <p:spPr>
          <a:xfrm>
            <a:off x="7164960" y="1615025"/>
            <a:ext cx="1603080" cy="1745280"/>
          </a:xfrm>
          <a:prstGeom prst="rect">
            <a:avLst/>
          </a:prstGeom>
          <a:ln>
            <a:noFill/>
          </a:ln>
        </p:spPr>
      </p:pic>
      <p:sp>
        <p:nvSpPr>
          <p:cNvPr id="14" name="CustomShape 1">
            <a:extLst>
              <a:ext uri="{FF2B5EF4-FFF2-40B4-BE49-F238E27FC236}">
                <a16:creationId xmlns:a16="http://schemas.microsoft.com/office/drawing/2014/main" id="{5CADFCCF-2A40-4257-89EA-619629D14584}"/>
              </a:ext>
            </a:extLst>
          </p:cNvPr>
          <p:cNvSpPr/>
          <p:nvPr/>
        </p:nvSpPr>
        <p:spPr>
          <a:xfrm>
            <a:off x="729721" y="3352385"/>
            <a:ext cx="3809160" cy="16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A3A3E4F-D0AB-49BA-93FA-8D8278443339}"/>
              </a:ext>
            </a:extLst>
          </p:cNvPr>
          <p:cNvPicPr/>
          <p:nvPr/>
        </p:nvPicPr>
        <p:blipFill>
          <a:blip r:embed="rId10"/>
          <a:stretch/>
        </p:blipFill>
        <p:spPr>
          <a:xfrm>
            <a:off x="306361" y="1773425"/>
            <a:ext cx="1514160" cy="1655640"/>
          </a:xfrm>
          <a:prstGeom prst="rect">
            <a:avLst/>
          </a:prstGeom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ABC2346-8119-4B73-9177-3D166D3F59B4}"/>
              </a:ext>
            </a:extLst>
          </p:cNvPr>
          <p:cNvPicPr/>
          <p:nvPr/>
        </p:nvPicPr>
        <p:blipFill>
          <a:blip r:embed="rId11"/>
          <a:stretch/>
        </p:blipFill>
        <p:spPr>
          <a:xfrm>
            <a:off x="1884961" y="1773785"/>
            <a:ext cx="1514520" cy="1656000"/>
          </a:xfrm>
          <a:prstGeom prst="rect">
            <a:avLst/>
          </a:prstGeom>
          <a:ln>
            <a:noFill/>
          </a:ln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0807C7DC-0467-498B-8EE0-3FE0B588FDF1}"/>
              </a:ext>
            </a:extLst>
          </p:cNvPr>
          <p:cNvPicPr/>
          <p:nvPr/>
        </p:nvPicPr>
        <p:blipFill>
          <a:blip r:embed="rId12"/>
          <a:stretch/>
        </p:blipFill>
        <p:spPr>
          <a:xfrm>
            <a:off x="3447361" y="1774145"/>
            <a:ext cx="1514520" cy="1655640"/>
          </a:xfrm>
          <a:prstGeom prst="rect">
            <a:avLst/>
          </a:prstGeom>
          <a:ln>
            <a:noFill/>
          </a:ln>
        </p:spPr>
      </p:pic>
      <p:sp>
        <p:nvSpPr>
          <p:cNvPr id="24" name="CustomShape 3">
            <a:extLst>
              <a:ext uri="{FF2B5EF4-FFF2-40B4-BE49-F238E27FC236}">
                <a16:creationId xmlns:a16="http://schemas.microsoft.com/office/drawing/2014/main" id="{22E5D73F-C896-447F-B736-2BD8C8540E9F}"/>
              </a:ext>
            </a:extLst>
          </p:cNvPr>
          <p:cNvSpPr/>
          <p:nvPr/>
        </p:nvSpPr>
        <p:spPr>
          <a:xfrm>
            <a:off x="127801" y="1887185"/>
            <a:ext cx="54648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(a)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CustomShape 4">
            <a:extLst>
              <a:ext uri="{FF2B5EF4-FFF2-40B4-BE49-F238E27FC236}">
                <a16:creationId xmlns:a16="http://schemas.microsoft.com/office/drawing/2014/main" id="{186269E7-D0CB-49B0-ADDA-F08D3673A31F}"/>
              </a:ext>
            </a:extLst>
          </p:cNvPr>
          <p:cNvSpPr/>
          <p:nvPr/>
        </p:nvSpPr>
        <p:spPr>
          <a:xfrm>
            <a:off x="1773721" y="1874225"/>
            <a:ext cx="54648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(b)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CustomShape 5">
            <a:extLst>
              <a:ext uri="{FF2B5EF4-FFF2-40B4-BE49-F238E27FC236}">
                <a16:creationId xmlns:a16="http://schemas.microsoft.com/office/drawing/2014/main" id="{E9F6A5C6-2152-4617-9DD1-03272BEF146B}"/>
              </a:ext>
            </a:extLst>
          </p:cNvPr>
          <p:cNvSpPr/>
          <p:nvPr/>
        </p:nvSpPr>
        <p:spPr>
          <a:xfrm>
            <a:off x="3365641" y="1874225"/>
            <a:ext cx="54648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(c)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CustomShape 6">
            <a:extLst>
              <a:ext uri="{FF2B5EF4-FFF2-40B4-BE49-F238E27FC236}">
                <a16:creationId xmlns:a16="http://schemas.microsoft.com/office/drawing/2014/main" id="{E16576EE-A290-4EA3-BCBB-68744450FAC8}"/>
              </a:ext>
            </a:extLst>
          </p:cNvPr>
          <p:cNvSpPr/>
          <p:nvPr/>
        </p:nvSpPr>
        <p:spPr>
          <a:xfrm>
            <a:off x="3365641" y="3422225"/>
            <a:ext cx="54648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(f)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CustomShape 7">
            <a:extLst>
              <a:ext uri="{FF2B5EF4-FFF2-40B4-BE49-F238E27FC236}">
                <a16:creationId xmlns:a16="http://schemas.microsoft.com/office/drawing/2014/main" id="{FBC1B20A-AAF0-4589-BCC9-9728FD246AC4}"/>
              </a:ext>
            </a:extLst>
          </p:cNvPr>
          <p:cNvSpPr/>
          <p:nvPr/>
        </p:nvSpPr>
        <p:spPr>
          <a:xfrm>
            <a:off x="127801" y="3428705"/>
            <a:ext cx="54648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(d)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CustomShape 8">
            <a:extLst>
              <a:ext uri="{FF2B5EF4-FFF2-40B4-BE49-F238E27FC236}">
                <a16:creationId xmlns:a16="http://schemas.microsoft.com/office/drawing/2014/main" id="{4C3D3F02-F9EC-4AED-93D1-CC3C4B25530F}"/>
              </a:ext>
            </a:extLst>
          </p:cNvPr>
          <p:cNvSpPr/>
          <p:nvPr/>
        </p:nvSpPr>
        <p:spPr>
          <a:xfrm>
            <a:off x="1773721" y="3415745"/>
            <a:ext cx="54648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(e)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CustomShape 9">
            <a:extLst>
              <a:ext uri="{FF2B5EF4-FFF2-40B4-BE49-F238E27FC236}">
                <a16:creationId xmlns:a16="http://schemas.microsoft.com/office/drawing/2014/main" id="{7DE2691A-8EE7-4E6C-BBCB-CE5E22095138}"/>
              </a:ext>
            </a:extLst>
          </p:cNvPr>
          <p:cNvSpPr/>
          <p:nvPr/>
        </p:nvSpPr>
        <p:spPr>
          <a:xfrm>
            <a:off x="36361" y="5009105"/>
            <a:ext cx="54648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(g)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CustomShape 10">
            <a:extLst>
              <a:ext uri="{FF2B5EF4-FFF2-40B4-BE49-F238E27FC236}">
                <a16:creationId xmlns:a16="http://schemas.microsoft.com/office/drawing/2014/main" id="{2991AAFD-F7AD-4256-9D2F-B531B1F1EC98}"/>
              </a:ext>
            </a:extLst>
          </p:cNvPr>
          <p:cNvSpPr/>
          <p:nvPr/>
        </p:nvSpPr>
        <p:spPr>
          <a:xfrm>
            <a:off x="2596681" y="4983185"/>
            <a:ext cx="54648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(h)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66550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stomShape 3">
            <a:extLst>
              <a:ext uri="{FF2B5EF4-FFF2-40B4-BE49-F238E27FC236}">
                <a16:creationId xmlns:a16="http://schemas.microsoft.com/office/drawing/2014/main" id="{30E70E2E-F119-4D56-94FF-C2C6EE864BB6}"/>
              </a:ext>
            </a:extLst>
          </p:cNvPr>
          <p:cNvSpPr/>
          <p:nvPr/>
        </p:nvSpPr>
        <p:spPr>
          <a:xfrm>
            <a:off x="7391161" y="0"/>
            <a:ext cx="2152800" cy="48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2600" b="0" i="1" strike="noStrike" spc="-1" dirty="0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3. </a:t>
            </a:r>
            <a:r>
              <a:rPr lang="es-ES" sz="2600" b="0" i="1" strike="noStrike" spc="-1" dirty="0" err="1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Results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B3634FB6-3D91-42AF-B956-7EB7697765CA}"/>
              </a:ext>
            </a:extLst>
          </p:cNvPr>
          <p:cNvPicPr/>
          <p:nvPr/>
        </p:nvPicPr>
        <p:blipFill>
          <a:blip r:embed="rId3"/>
          <a:stretch/>
        </p:blipFill>
        <p:spPr>
          <a:xfrm rot="5400000">
            <a:off x="1411561" y="491580"/>
            <a:ext cx="6084360" cy="58748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54100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82">
            <a:extLst>
              <a:ext uri="{FF2B5EF4-FFF2-40B4-BE49-F238E27FC236}">
                <a16:creationId xmlns:a16="http://schemas.microsoft.com/office/drawing/2014/main" id="{11B5C923-3573-49B4-9277-749E49E0E87E}"/>
              </a:ext>
            </a:extLst>
          </p:cNvPr>
          <p:cNvPicPr/>
          <p:nvPr/>
        </p:nvPicPr>
        <p:blipFill>
          <a:blip r:embed="rId2"/>
          <a:stretch/>
        </p:blipFill>
        <p:spPr>
          <a:xfrm rot="21595200">
            <a:off x="226366" y="888188"/>
            <a:ext cx="2880000" cy="2520000"/>
          </a:xfrm>
          <a:prstGeom prst="rect">
            <a:avLst/>
          </a:prstGeom>
          <a:ln>
            <a:noFill/>
          </a:ln>
        </p:spPr>
      </p:pic>
      <p:pic>
        <p:nvPicPr>
          <p:cNvPr id="6" name="Imagen 13">
            <a:extLst>
              <a:ext uri="{FF2B5EF4-FFF2-40B4-BE49-F238E27FC236}">
                <a16:creationId xmlns:a16="http://schemas.microsoft.com/office/drawing/2014/main" id="{D54D636D-EB74-49E2-AD45-A7F24BF3730D}"/>
              </a:ext>
            </a:extLst>
          </p:cNvPr>
          <p:cNvPicPr/>
          <p:nvPr/>
        </p:nvPicPr>
        <p:blipFill>
          <a:blip r:embed="rId3"/>
          <a:stretch/>
        </p:blipFill>
        <p:spPr>
          <a:xfrm rot="21589800">
            <a:off x="3108341" y="888189"/>
            <a:ext cx="2880000" cy="2520000"/>
          </a:xfrm>
          <a:prstGeom prst="rect">
            <a:avLst/>
          </a:prstGeom>
          <a:ln>
            <a:noFill/>
          </a:ln>
        </p:spPr>
      </p:pic>
      <p:pic>
        <p:nvPicPr>
          <p:cNvPr id="10" name="Imagen 244">
            <a:extLst>
              <a:ext uri="{FF2B5EF4-FFF2-40B4-BE49-F238E27FC236}">
                <a16:creationId xmlns:a16="http://schemas.microsoft.com/office/drawing/2014/main" id="{DA04034A-B984-4E58-81BB-C4492CD22DFE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3104608" y="3520832"/>
            <a:ext cx="2880000" cy="2520000"/>
          </a:xfrm>
          <a:prstGeom prst="rect">
            <a:avLst/>
          </a:prstGeom>
          <a:ln>
            <a:noFill/>
          </a:ln>
        </p:spPr>
      </p:pic>
      <p:pic>
        <p:nvPicPr>
          <p:cNvPr id="11" name="Imagen 245">
            <a:extLst>
              <a:ext uri="{FF2B5EF4-FFF2-40B4-BE49-F238E27FC236}">
                <a16:creationId xmlns:a16="http://schemas.microsoft.com/office/drawing/2014/main" id="{EE3135C6-A078-4326-A002-92D90C456301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224608" y="3534668"/>
            <a:ext cx="2880000" cy="2520000"/>
          </a:xfrm>
          <a:prstGeom prst="rect">
            <a:avLst/>
          </a:prstGeom>
          <a:ln>
            <a:noFill/>
          </a:ln>
        </p:spPr>
      </p:pic>
      <p:sp>
        <p:nvSpPr>
          <p:cNvPr id="14" name="CustomShape 3">
            <a:extLst>
              <a:ext uri="{FF2B5EF4-FFF2-40B4-BE49-F238E27FC236}">
                <a16:creationId xmlns:a16="http://schemas.microsoft.com/office/drawing/2014/main" id="{58628AD6-24DA-4AD1-A050-FB274DE2C0F5}"/>
              </a:ext>
            </a:extLst>
          </p:cNvPr>
          <p:cNvSpPr/>
          <p:nvPr/>
        </p:nvSpPr>
        <p:spPr>
          <a:xfrm>
            <a:off x="7391161" y="0"/>
            <a:ext cx="2152800" cy="48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2600" b="0" i="1" strike="noStrike" spc="-1" dirty="0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3. </a:t>
            </a:r>
            <a:r>
              <a:rPr lang="es-ES" sz="2600" b="0" i="1" strike="noStrike" spc="-1" dirty="0" err="1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Results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FD32AA40-932C-4BD8-BFBB-EBD2203A4A75}"/>
              </a:ext>
            </a:extLst>
          </p:cNvPr>
          <p:cNvSpPr/>
          <p:nvPr/>
        </p:nvSpPr>
        <p:spPr>
          <a:xfrm>
            <a:off x="123292" y="121586"/>
            <a:ext cx="490005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800" spc="-1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Tropospheric</a:t>
            </a:r>
            <a:r>
              <a:rPr lang="es-ES" sz="3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3800" spc="-1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signatures</a:t>
            </a:r>
            <a:endParaRPr lang="en-US" sz="3800" dirty="0"/>
          </a:p>
        </p:txBody>
      </p:sp>
      <p:pic>
        <p:nvPicPr>
          <p:cNvPr id="8" name="Imagen 247">
            <a:extLst>
              <a:ext uri="{FF2B5EF4-FFF2-40B4-BE49-F238E27FC236}">
                <a16:creationId xmlns:a16="http://schemas.microsoft.com/office/drawing/2014/main" id="{5191F0B1-0DB3-44FA-A50E-E64D1B9292A3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5982630" y="858662"/>
            <a:ext cx="2891361" cy="2549156"/>
          </a:xfrm>
          <a:prstGeom prst="rect">
            <a:avLst/>
          </a:prstGeom>
          <a:ln>
            <a:noFill/>
          </a:ln>
        </p:spPr>
      </p:pic>
      <p:pic>
        <p:nvPicPr>
          <p:cNvPr id="9" name="Imagen 248">
            <a:extLst>
              <a:ext uri="{FF2B5EF4-FFF2-40B4-BE49-F238E27FC236}">
                <a16:creationId xmlns:a16="http://schemas.microsoft.com/office/drawing/2014/main" id="{E576B158-53E2-478F-B084-0F01CBEAA14A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5982630" y="3505512"/>
            <a:ext cx="2891361" cy="254915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2532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3 Imagen"/>
          <p:cNvPicPr/>
          <p:nvPr/>
        </p:nvPicPr>
        <p:blipFill>
          <a:blip r:embed="rId3"/>
          <a:stretch/>
        </p:blipFill>
        <p:spPr>
          <a:xfrm>
            <a:off x="679320" y="1638720"/>
            <a:ext cx="8178120" cy="3761640"/>
          </a:xfrm>
          <a:prstGeom prst="rect">
            <a:avLst/>
          </a:prstGeom>
          <a:ln>
            <a:noFill/>
          </a:ln>
        </p:spPr>
      </p:pic>
      <p:sp>
        <p:nvSpPr>
          <p:cNvPr id="132" name="CustomShape 1"/>
          <p:cNvSpPr/>
          <p:nvPr/>
        </p:nvSpPr>
        <p:spPr>
          <a:xfrm>
            <a:off x="417240" y="643320"/>
            <a:ext cx="8407440" cy="74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s-ES" sz="2800" b="0" strike="noStrike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</a:t>
            </a:r>
            <a:r>
              <a:rPr lang="es-ES" sz="28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800" b="0" strike="noStrike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winter</a:t>
            </a:r>
            <a:r>
              <a:rPr lang="es-ES" sz="28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800" b="0" strike="noStrike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stratosphere</a:t>
            </a:r>
            <a:endParaRPr lang="es-ES" sz="1800" b="0" strike="noStrike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CustomShape 3"/>
          <p:cNvSpPr/>
          <p:nvPr/>
        </p:nvSpPr>
        <p:spPr>
          <a:xfrm>
            <a:off x="6842520" y="46440"/>
            <a:ext cx="2152800" cy="48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2600" b="0" i="1" strike="noStrike" spc="-1" dirty="0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1. </a:t>
            </a:r>
            <a:r>
              <a:rPr lang="es-ES" sz="2600" b="0" i="1" strike="noStrike" spc="-1" dirty="0" err="1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Introduction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CustomShape 4"/>
          <p:cNvSpPr/>
          <p:nvPr/>
        </p:nvSpPr>
        <p:spPr>
          <a:xfrm>
            <a:off x="7229520" y="5651280"/>
            <a:ext cx="1378440" cy="35928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Era Interim 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CustomShape 5"/>
          <p:cNvSpPr/>
          <p:nvPr/>
        </p:nvSpPr>
        <p:spPr>
          <a:xfrm>
            <a:off x="827640" y="5544000"/>
            <a:ext cx="460764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Shading: temperature, T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Black contours: zonal-mean zonal wind, U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A6AC299-6531-4C8F-9923-5E394113C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67F958-B0D6-4198-A829-FA4FDA0C0F8F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932240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E8E10B59-F200-4FC4-99D8-46032E53A8A3}" type="slidenum">
              <a:rPr lang="es-ES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4</a:t>
            </a:fld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9" name="3 Imagen"/>
          <p:cNvPicPr/>
          <p:nvPr/>
        </p:nvPicPr>
        <p:blipFill>
          <a:blip r:embed="rId3"/>
          <a:stretch/>
        </p:blipFill>
        <p:spPr>
          <a:xfrm>
            <a:off x="4572000" y="773640"/>
            <a:ext cx="4175280" cy="5319000"/>
          </a:xfrm>
          <a:prstGeom prst="rect">
            <a:avLst/>
          </a:prstGeom>
          <a:ln>
            <a:noFill/>
          </a:ln>
        </p:spPr>
      </p:pic>
      <p:sp>
        <p:nvSpPr>
          <p:cNvPr id="140" name="CustomShape 2"/>
          <p:cNvSpPr/>
          <p:nvPr/>
        </p:nvSpPr>
        <p:spPr>
          <a:xfrm>
            <a:off x="395640" y="230400"/>
            <a:ext cx="4968000" cy="48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2600" b="0" strike="noStrike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</a:t>
            </a:r>
            <a:r>
              <a:rPr lang="es-ES" sz="26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s-ES" sz="2600" b="0" strike="noStrike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stratospheric</a:t>
            </a:r>
            <a:r>
              <a:rPr lang="es-ES" sz="26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polar </a:t>
            </a:r>
            <a:r>
              <a:rPr lang="es-ES" sz="2600" b="0" strike="noStrike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vortices</a:t>
            </a:r>
            <a:endParaRPr lang="es-ES" sz="1800" b="0" strike="noStrike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CustomShape 3"/>
          <p:cNvSpPr/>
          <p:nvPr/>
        </p:nvSpPr>
        <p:spPr>
          <a:xfrm>
            <a:off x="6842520" y="46440"/>
            <a:ext cx="2152800" cy="48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2600" b="0" i="1" strike="noStrike" spc="-1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1. Introduction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3" name="Imagen 5"/>
          <p:cNvPicPr/>
          <p:nvPr/>
        </p:nvPicPr>
        <p:blipFill>
          <a:blip r:embed="rId4"/>
          <a:stretch/>
        </p:blipFill>
        <p:spPr>
          <a:xfrm>
            <a:off x="1043640" y="609153"/>
            <a:ext cx="2695320" cy="2636640"/>
          </a:xfrm>
          <a:prstGeom prst="rect">
            <a:avLst/>
          </a:prstGeom>
          <a:ln>
            <a:noFill/>
          </a:ln>
        </p:spPr>
      </p:pic>
      <p:pic>
        <p:nvPicPr>
          <p:cNvPr id="144" name="Imagen 6"/>
          <p:cNvPicPr/>
          <p:nvPr/>
        </p:nvPicPr>
        <p:blipFill>
          <a:blip r:embed="rId5"/>
          <a:stretch/>
        </p:blipFill>
        <p:spPr>
          <a:xfrm>
            <a:off x="1215720" y="3169974"/>
            <a:ext cx="2635560" cy="2699640"/>
          </a:xfrm>
          <a:prstGeom prst="rect">
            <a:avLst/>
          </a:prstGeom>
          <a:ln>
            <a:noFill/>
          </a:ln>
        </p:spPr>
      </p:pic>
      <p:sp>
        <p:nvSpPr>
          <p:cNvPr id="145" name="CustomShape 4"/>
          <p:cNvSpPr/>
          <p:nvPr/>
        </p:nvSpPr>
        <p:spPr>
          <a:xfrm>
            <a:off x="144000" y="5828574"/>
            <a:ext cx="2735640" cy="35928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Waugh</a:t>
            </a:r>
            <a:r>
              <a:rPr lang="es-E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and </a:t>
            </a:r>
            <a:r>
              <a:rPr lang="es-ES" sz="1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Polvani</a:t>
            </a:r>
            <a:r>
              <a:rPr lang="es-E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(2010)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CustomShape 5"/>
          <p:cNvSpPr/>
          <p:nvPr/>
        </p:nvSpPr>
        <p:spPr>
          <a:xfrm>
            <a:off x="6948360" y="5935680"/>
            <a:ext cx="1378440" cy="35928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Era Interim 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Line 6"/>
          <p:cNvSpPr/>
          <p:nvPr/>
        </p:nvSpPr>
        <p:spPr>
          <a:xfrm>
            <a:off x="5148000" y="5013000"/>
            <a:ext cx="3096360" cy="36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Line 7"/>
          <p:cNvSpPr/>
          <p:nvPr/>
        </p:nvSpPr>
        <p:spPr>
          <a:xfrm>
            <a:off x="5148000" y="2348640"/>
            <a:ext cx="3096360" cy="36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787456-931D-400A-BEA6-AA8FDFC04C4F}"/>
              </a:ext>
            </a:extLst>
          </p:cNvPr>
          <p:cNvSpPr txBox="1"/>
          <p:nvPr/>
        </p:nvSpPr>
        <p:spPr>
          <a:xfrm>
            <a:off x="7486380" y="1268760"/>
            <a:ext cx="710451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gl-ES" dirty="0">
                <a:solidFill>
                  <a:schemeClr val="accent6">
                    <a:lumMod val="75000"/>
                  </a:schemeClr>
                </a:solidFill>
              </a:rPr>
              <a:t>SSW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995E2974-A8BC-4EE0-8DF7-562077171AA0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6588226" y="1453426"/>
            <a:ext cx="898154" cy="10394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Rectángulo 1">
            <a:extLst>
              <a:ext uri="{FF2B5EF4-FFF2-40B4-BE49-F238E27FC236}">
                <a16:creationId xmlns:a16="http://schemas.microsoft.com/office/drawing/2014/main" id="{4584E49A-1344-490B-B2FF-835EDA391064}"/>
              </a:ext>
            </a:extLst>
          </p:cNvPr>
          <p:cNvSpPr/>
          <p:nvPr/>
        </p:nvSpPr>
        <p:spPr>
          <a:xfrm>
            <a:off x="4525489" y="764704"/>
            <a:ext cx="4078287" cy="55969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9" name="8 Grupo"/>
          <p:cNvGrpSpPr/>
          <p:nvPr/>
        </p:nvGrpSpPr>
        <p:grpSpPr>
          <a:xfrm>
            <a:off x="7563220" y="2325669"/>
            <a:ext cx="1354928" cy="2687331"/>
            <a:chOff x="7563220" y="2325669"/>
            <a:chExt cx="1354928" cy="2687331"/>
          </a:xfrm>
        </p:grpSpPr>
        <p:sp>
          <p:nvSpPr>
            <p:cNvPr id="15" name="CuadroTexto 2">
              <a:extLst>
                <a:ext uri="{FF2B5EF4-FFF2-40B4-BE49-F238E27FC236}">
                  <a16:creationId xmlns:a16="http://schemas.microsoft.com/office/drawing/2014/main" id="{01787456-931D-400A-BEA6-AA8FDFC04C4F}"/>
                </a:ext>
              </a:extLst>
            </p:cNvPr>
            <p:cNvSpPr txBox="1"/>
            <p:nvPr/>
          </p:nvSpPr>
          <p:spPr>
            <a:xfrm>
              <a:off x="8316701" y="3014426"/>
              <a:ext cx="601447" cy="369332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gl-ES" dirty="0">
                  <a:solidFill>
                    <a:schemeClr val="accent6">
                      <a:lumMod val="75000"/>
                    </a:schemeClr>
                  </a:solidFill>
                </a:rPr>
                <a:t>SFW</a:t>
              </a:r>
            </a:p>
          </p:txBody>
        </p:sp>
        <p:cxnSp>
          <p:nvCxnSpPr>
            <p:cNvPr id="16" name="Conector recto de flecha 4">
              <a:extLst>
                <a:ext uri="{FF2B5EF4-FFF2-40B4-BE49-F238E27FC236}">
                  <a16:creationId xmlns:a16="http://schemas.microsoft.com/office/drawing/2014/main" id="{995E2974-A8BC-4EE0-8DF7-562077171AA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63220" y="2325669"/>
              <a:ext cx="763580" cy="81529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8" name="Conector recto de flecha 4">
              <a:extLst>
                <a:ext uri="{FF2B5EF4-FFF2-40B4-BE49-F238E27FC236}">
                  <a16:creationId xmlns:a16="http://schemas.microsoft.com/office/drawing/2014/main" id="{995E2974-A8BC-4EE0-8DF7-562077171A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18920" y="3309120"/>
              <a:ext cx="407880" cy="170388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329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agen 6"/>
          <p:cNvPicPr/>
          <p:nvPr/>
        </p:nvPicPr>
        <p:blipFill>
          <a:blip r:embed="rId3"/>
          <a:stretch/>
        </p:blipFill>
        <p:spPr>
          <a:xfrm>
            <a:off x="0" y="2459880"/>
            <a:ext cx="9143280" cy="3058200"/>
          </a:xfrm>
          <a:prstGeom prst="rect">
            <a:avLst/>
          </a:prstGeom>
          <a:ln>
            <a:noFill/>
          </a:ln>
        </p:spPr>
      </p:pic>
      <p:sp>
        <p:nvSpPr>
          <p:cNvPr id="150" name="CustomShape 1"/>
          <p:cNvSpPr/>
          <p:nvPr/>
        </p:nvSpPr>
        <p:spPr>
          <a:xfrm>
            <a:off x="367920" y="46440"/>
            <a:ext cx="8407440" cy="74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s-ES" sz="2800" b="0" strike="noStrike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Stratosphere-troposphere</a:t>
            </a:r>
            <a:r>
              <a:rPr lang="es-ES" sz="28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800" b="0" strike="noStrike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coupling</a:t>
            </a:r>
            <a:endParaRPr lang="es-ES" sz="1800" b="0" strike="noStrike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CustomShape 2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5AEE24A7-FEC8-4087-9CE9-5556ACF63E21}" type="slidenum">
              <a:rPr lang="es-ES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5</a:t>
            </a:fld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CustomShape 3"/>
          <p:cNvSpPr/>
          <p:nvPr/>
        </p:nvSpPr>
        <p:spPr>
          <a:xfrm>
            <a:off x="6842520" y="46440"/>
            <a:ext cx="2152800" cy="48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2600" b="0" i="1" strike="noStrike" spc="-1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1. Introduction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CustomShape 4"/>
          <p:cNvSpPr/>
          <p:nvPr/>
        </p:nvSpPr>
        <p:spPr>
          <a:xfrm>
            <a:off x="395536" y="1176120"/>
            <a:ext cx="9143280" cy="91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-&gt; </a:t>
            </a:r>
            <a:r>
              <a:rPr lang="es-ES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Sudden</a:t>
            </a:r>
            <a:r>
              <a:rPr lang="es-ES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s-ES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Stratospheric</a:t>
            </a:r>
            <a:r>
              <a:rPr lang="es-ES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s-ES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Warmings</a:t>
            </a:r>
            <a:r>
              <a:rPr lang="es-ES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are </a:t>
            </a:r>
            <a:r>
              <a:rPr lang="es-ES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</a:t>
            </a:r>
            <a:r>
              <a:rPr lang="es-ES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s-ES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main</a:t>
            </a:r>
            <a:r>
              <a:rPr lang="es-ES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s-ES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source</a:t>
            </a:r>
            <a:r>
              <a:rPr lang="es-ES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s-ES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of</a:t>
            </a:r>
            <a:r>
              <a:rPr lang="es-ES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s-ES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variability</a:t>
            </a:r>
            <a:r>
              <a:rPr lang="es-ES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in </a:t>
            </a:r>
            <a:r>
              <a:rPr lang="es-ES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</a:t>
            </a:r>
            <a:r>
              <a:rPr lang="es-ES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polar </a:t>
            </a:r>
            <a:r>
              <a:rPr lang="es-ES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winter</a:t>
            </a:r>
            <a:r>
              <a:rPr lang="es-ES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s-ES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stratosphere</a:t>
            </a:r>
            <a:r>
              <a:rPr lang="es-ES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</a:t>
            </a:r>
            <a:endParaRPr lang="es-E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CustomShape 5"/>
          <p:cNvSpPr/>
          <p:nvPr/>
        </p:nvSpPr>
        <p:spPr>
          <a:xfrm>
            <a:off x="571680" y="1916832"/>
            <a:ext cx="49496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-&gt; </a:t>
            </a:r>
            <a:r>
              <a:rPr lang="es-ES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Impact</a:t>
            </a:r>
            <a:r>
              <a:rPr lang="es-ES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s-ES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on</a:t>
            </a:r>
            <a:r>
              <a:rPr lang="es-ES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s-ES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</a:t>
            </a:r>
            <a:r>
              <a:rPr lang="es-ES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s-ES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troposphere</a:t>
            </a:r>
            <a:r>
              <a:rPr lang="es-ES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s-ES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-&gt; </a:t>
            </a:r>
            <a:r>
              <a:rPr lang="es-ES" sz="2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Seasonal</a:t>
            </a:r>
            <a:r>
              <a:rPr lang="es-ES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s-ES" sz="2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forecasts</a:t>
            </a:r>
            <a:endParaRPr lang="es-E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CustomShape 6"/>
          <p:cNvSpPr/>
          <p:nvPr/>
        </p:nvSpPr>
        <p:spPr>
          <a:xfrm>
            <a:off x="5508000" y="5338440"/>
            <a:ext cx="3068280" cy="35928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Baldwin and </a:t>
            </a:r>
            <a:r>
              <a:rPr lang="es-ES" sz="1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Dunkerton</a:t>
            </a:r>
            <a:r>
              <a:rPr lang="es-E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(2001)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244769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337928" y="348553"/>
            <a:ext cx="8228160" cy="74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en-US" sz="3600" b="1" strike="noStrike" spc="-1" dirty="0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Surface impact of SSWs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CustomShape 2"/>
          <p:cNvSpPr/>
          <p:nvPr/>
        </p:nvSpPr>
        <p:spPr>
          <a:xfrm>
            <a:off x="1056880" y="1528639"/>
            <a:ext cx="7676280" cy="71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TextShape 3">
            <a:extLst>
              <a:ext uri="{FF2B5EF4-FFF2-40B4-BE49-F238E27FC236}">
                <a16:creationId xmlns:a16="http://schemas.microsoft.com/office/drawing/2014/main" id="{9A4B874B-4D2D-470F-B023-B447EE35503D}"/>
              </a:ext>
            </a:extLst>
          </p:cNvPr>
          <p:cNvSpPr txBox="1"/>
          <p:nvPr/>
        </p:nvSpPr>
        <p:spPr>
          <a:xfrm>
            <a:off x="4224960" y="8816604"/>
            <a:ext cx="2468880" cy="343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Scaife et al. 2016</a:t>
            </a:r>
          </a:p>
        </p:txBody>
      </p:sp>
      <p:sp>
        <p:nvSpPr>
          <p:cNvPr id="15" name="CustomShape 3">
            <a:extLst>
              <a:ext uri="{FF2B5EF4-FFF2-40B4-BE49-F238E27FC236}">
                <a16:creationId xmlns:a16="http://schemas.microsoft.com/office/drawing/2014/main" id="{801AD0E6-6EE3-4ADC-A3D1-91ADEF4101D3}"/>
              </a:ext>
            </a:extLst>
          </p:cNvPr>
          <p:cNvSpPr/>
          <p:nvPr/>
        </p:nvSpPr>
        <p:spPr>
          <a:xfrm>
            <a:off x="6842520" y="46440"/>
            <a:ext cx="2152800" cy="48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2600" b="0" i="1" strike="noStrike" spc="-1" dirty="0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1. </a:t>
            </a:r>
            <a:r>
              <a:rPr lang="es-ES" sz="2600" b="0" i="1" strike="noStrike" spc="-1" dirty="0" err="1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Introduction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E846498-A3D1-4B5D-BD90-01B950F83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928" y="1819159"/>
            <a:ext cx="3695311" cy="3191405"/>
          </a:xfrm>
          <a:prstGeom prst="rect">
            <a:avLst/>
          </a:prstGeom>
        </p:spPr>
      </p:pic>
      <p:sp>
        <p:nvSpPr>
          <p:cNvPr id="16" name="CustomShape 4">
            <a:extLst>
              <a:ext uri="{FF2B5EF4-FFF2-40B4-BE49-F238E27FC236}">
                <a16:creationId xmlns:a16="http://schemas.microsoft.com/office/drawing/2014/main" id="{C533573D-F757-43C3-B7CE-05F2AD7D3BF5}"/>
              </a:ext>
            </a:extLst>
          </p:cNvPr>
          <p:cNvSpPr/>
          <p:nvPr/>
        </p:nvSpPr>
        <p:spPr>
          <a:xfrm>
            <a:off x="1320463" y="5307068"/>
            <a:ext cx="2712776" cy="343440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Ayarzagüena</a:t>
            </a:r>
            <a:r>
              <a:rPr lang="en-U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et al. </a:t>
            </a:r>
            <a:r>
              <a:rPr lang="en-US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2018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4B063343-9566-4981-A87D-180EEB0BC820}"/>
              </a:ext>
            </a:extLst>
          </p:cNvPr>
          <p:cNvGrpSpPr/>
          <p:nvPr/>
        </p:nvGrpSpPr>
        <p:grpSpPr>
          <a:xfrm>
            <a:off x="4575926" y="1766761"/>
            <a:ext cx="4869040" cy="3665559"/>
            <a:chOff x="1715711" y="3884870"/>
            <a:chExt cx="3447927" cy="2708148"/>
          </a:xfrm>
        </p:grpSpPr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61C2D727-BE3F-4953-87FC-91A644EA1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15711" y="4233448"/>
              <a:ext cx="2297113" cy="2129032"/>
            </a:xfrm>
            <a:prstGeom prst="rect">
              <a:avLst/>
            </a:prstGeom>
          </p:spPr>
        </p:pic>
        <p:sp>
          <p:nvSpPr>
            <p:cNvPr id="24" name="CustomShape 4">
              <a:extLst>
                <a:ext uri="{FF2B5EF4-FFF2-40B4-BE49-F238E27FC236}">
                  <a16:creationId xmlns:a16="http://schemas.microsoft.com/office/drawing/2014/main" id="{A25F863B-0342-40F8-BC15-F2924CFD3A49}"/>
                </a:ext>
              </a:extLst>
            </p:cNvPr>
            <p:cNvSpPr/>
            <p:nvPr/>
          </p:nvSpPr>
          <p:spPr>
            <a:xfrm>
              <a:off x="2767031" y="6339281"/>
              <a:ext cx="1630087" cy="253737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strike="noStrike" spc="-1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alibri"/>
                </a:rPr>
                <a:t>Palmeiro et al. 2015</a:t>
              </a:r>
              <a:endPara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F1FA74BF-551F-41C2-83D2-53ADA2E72D36}"/>
                </a:ext>
              </a:extLst>
            </p:cNvPr>
            <p:cNvSpPr txBox="1"/>
            <p:nvPr/>
          </p:nvSpPr>
          <p:spPr>
            <a:xfrm>
              <a:off x="1840530" y="3884870"/>
              <a:ext cx="3323108" cy="295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b="1" dirty="0">
                  <a:latin typeface="Calibir"/>
                </a:rPr>
                <a:t>SLP </a:t>
              </a:r>
              <a:r>
                <a:rPr lang="es-ES" sz="2000" b="1" dirty="0" err="1">
                  <a:latin typeface="Calibir"/>
                </a:rPr>
                <a:t>anomalies</a:t>
              </a:r>
              <a:r>
                <a:rPr lang="es-ES" sz="2000" b="1" dirty="0">
                  <a:latin typeface="Calibir"/>
                </a:rPr>
                <a:t> after </a:t>
              </a:r>
              <a:r>
                <a:rPr lang="es-ES" sz="2000" b="1" dirty="0" err="1">
                  <a:latin typeface="Calibir"/>
                </a:rPr>
                <a:t>SSWs</a:t>
              </a:r>
              <a:endParaRPr lang="en-US" sz="2000" b="1" dirty="0">
                <a:latin typeface="Calibi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6761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-508790" y="7850"/>
            <a:ext cx="8228160" cy="74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en-US" sz="3600" b="1" strike="noStrike" spc="-1" dirty="0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Surface impact of SSWs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CustomShape 2"/>
          <p:cNvSpPr/>
          <p:nvPr/>
        </p:nvSpPr>
        <p:spPr>
          <a:xfrm>
            <a:off x="848160" y="822960"/>
            <a:ext cx="7676280" cy="71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TextShape 3">
            <a:extLst>
              <a:ext uri="{FF2B5EF4-FFF2-40B4-BE49-F238E27FC236}">
                <a16:creationId xmlns:a16="http://schemas.microsoft.com/office/drawing/2014/main" id="{9A4B874B-4D2D-470F-B023-B447EE35503D}"/>
              </a:ext>
            </a:extLst>
          </p:cNvPr>
          <p:cNvSpPr txBox="1"/>
          <p:nvPr/>
        </p:nvSpPr>
        <p:spPr>
          <a:xfrm>
            <a:off x="4224960" y="8816604"/>
            <a:ext cx="2468880" cy="343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Scaife et al. 2016</a:t>
            </a:r>
          </a:p>
        </p:txBody>
      </p:sp>
      <p:sp>
        <p:nvSpPr>
          <p:cNvPr id="15" name="CustomShape 3">
            <a:extLst>
              <a:ext uri="{FF2B5EF4-FFF2-40B4-BE49-F238E27FC236}">
                <a16:creationId xmlns:a16="http://schemas.microsoft.com/office/drawing/2014/main" id="{801AD0E6-6EE3-4ADC-A3D1-91ADEF4101D3}"/>
              </a:ext>
            </a:extLst>
          </p:cNvPr>
          <p:cNvSpPr/>
          <p:nvPr/>
        </p:nvSpPr>
        <p:spPr>
          <a:xfrm>
            <a:off x="6842520" y="46440"/>
            <a:ext cx="2152800" cy="48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2600" b="0" i="1" strike="noStrike" spc="-1" dirty="0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1. </a:t>
            </a:r>
            <a:r>
              <a:rPr lang="es-ES" sz="2600" b="0" i="1" strike="noStrike" spc="-1" dirty="0" err="1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Introduction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CustomShape 4">
            <a:extLst>
              <a:ext uri="{FF2B5EF4-FFF2-40B4-BE49-F238E27FC236}">
                <a16:creationId xmlns:a16="http://schemas.microsoft.com/office/drawing/2014/main" id="{C533573D-F757-43C3-B7CE-05F2AD7D3BF5}"/>
              </a:ext>
            </a:extLst>
          </p:cNvPr>
          <p:cNvSpPr/>
          <p:nvPr/>
        </p:nvSpPr>
        <p:spPr>
          <a:xfrm>
            <a:off x="6203653" y="6525884"/>
            <a:ext cx="2468880" cy="226267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Ayarzagüena</a:t>
            </a:r>
            <a:r>
              <a:rPr lang="en-U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et al. </a:t>
            </a:r>
            <a:r>
              <a:rPr lang="en-US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2018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8AD83C4-7B1B-4382-AF4B-2DA1E5CF8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135" y="3403378"/>
            <a:ext cx="5595730" cy="311174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30DCDDF-0131-485D-8E13-531D2C3A88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724" y="1038537"/>
            <a:ext cx="6187272" cy="2236305"/>
          </a:xfrm>
          <a:prstGeom prst="rect">
            <a:avLst/>
          </a:prstGeom>
        </p:spPr>
      </p:pic>
      <p:sp>
        <p:nvSpPr>
          <p:cNvPr id="17" name="CustomShape 4">
            <a:extLst>
              <a:ext uri="{FF2B5EF4-FFF2-40B4-BE49-F238E27FC236}">
                <a16:creationId xmlns:a16="http://schemas.microsoft.com/office/drawing/2014/main" id="{CE03E802-0978-46A2-8B78-CC81A3E1C226}"/>
              </a:ext>
            </a:extLst>
          </p:cNvPr>
          <p:cNvSpPr/>
          <p:nvPr/>
        </p:nvSpPr>
        <p:spPr>
          <a:xfrm>
            <a:off x="6055560" y="3428679"/>
            <a:ext cx="2468880" cy="226267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Palmeiro et al. </a:t>
            </a:r>
            <a:r>
              <a:rPr lang="en-US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2017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4EBDCEF-C296-44D0-9384-D752989F6AB6}"/>
              </a:ext>
            </a:extLst>
          </p:cNvPr>
          <p:cNvSpPr txBox="1"/>
          <p:nvPr/>
        </p:nvSpPr>
        <p:spPr>
          <a:xfrm>
            <a:off x="3829194" y="778983"/>
            <a:ext cx="22263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MAM 2016</a:t>
            </a:r>
          </a:p>
        </p:txBody>
      </p:sp>
    </p:spTree>
    <p:extLst>
      <p:ext uri="{BB962C8B-B14F-4D97-AF65-F5344CB8AC3E}">
        <p14:creationId xmlns:p14="http://schemas.microsoft.com/office/powerpoint/2010/main" val="2568448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296280" y="155544"/>
            <a:ext cx="8228160" cy="74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en-US" sz="3600" b="1" spc="-1" dirty="0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Precursor signal </a:t>
            </a:r>
            <a:r>
              <a:rPr lang="en-US" sz="3600" b="1" strike="noStrike" spc="-1" dirty="0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of SSWs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CustomShape 2"/>
          <p:cNvSpPr/>
          <p:nvPr/>
        </p:nvSpPr>
        <p:spPr>
          <a:xfrm>
            <a:off x="848160" y="822960"/>
            <a:ext cx="7676280" cy="71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TextShape 3">
            <a:extLst>
              <a:ext uri="{FF2B5EF4-FFF2-40B4-BE49-F238E27FC236}">
                <a16:creationId xmlns:a16="http://schemas.microsoft.com/office/drawing/2014/main" id="{9A4B874B-4D2D-470F-B023-B447EE35503D}"/>
              </a:ext>
            </a:extLst>
          </p:cNvPr>
          <p:cNvSpPr txBox="1"/>
          <p:nvPr/>
        </p:nvSpPr>
        <p:spPr>
          <a:xfrm>
            <a:off x="4224960" y="8816604"/>
            <a:ext cx="2468880" cy="343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Scaife et al. 2016</a:t>
            </a:r>
          </a:p>
        </p:txBody>
      </p:sp>
      <p:sp>
        <p:nvSpPr>
          <p:cNvPr id="15" name="CustomShape 3">
            <a:extLst>
              <a:ext uri="{FF2B5EF4-FFF2-40B4-BE49-F238E27FC236}">
                <a16:creationId xmlns:a16="http://schemas.microsoft.com/office/drawing/2014/main" id="{801AD0E6-6EE3-4ADC-A3D1-91ADEF4101D3}"/>
              </a:ext>
            </a:extLst>
          </p:cNvPr>
          <p:cNvSpPr/>
          <p:nvPr/>
        </p:nvSpPr>
        <p:spPr>
          <a:xfrm>
            <a:off x="6842520" y="46440"/>
            <a:ext cx="2152800" cy="48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2600" b="0" i="1" strike="noStrike" spc="-1" dirty="0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1. </a:t>
            </a:r>
            <a:r>
              <a:rPr lang="es-ES" sz="2600" b="0" i="1" strike="noStrike" spc="-1" dirty="0" err="1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Introduction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CustomShape 4">
            <a:extLst>
              <a:ext uri="{FF2B5EF4-FFF2-40B4-BE49-F238E27FC236}">
                <a16:creationId xmlns:a16="http://schemas.microsoft.com/office/drawing/2014/main" id="{C533573D-F757-43C3-B7CE-05F2AD7D3BF5}"/>
              </a:ext>
            </a:extLst>
          </p:cNvPr>
          <p:cNvSpPr/>
          <p:nvPr/>
        </p:nvSpPr>
        <p:spPr>
          <a:xfrm>
            <a:off x="1115497" y="5004102"/>
            <a:ext cx="2712776" cy="343440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Ayarzagüena</a:t>
            </a:r>
            <a:r>
              <a:rPr lang="en-U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et al. </a:t>
            </a:r>
            <a:r>
              <a:rPr lang="en-US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2018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1E48DCD-CD86-4B54-A78B-6C0261039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79" y="1249181"/>
            <a:ext cx="4646411" cy="358264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027FFC7-5711-43A5-AE0C-A9090AAB83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7503" y="1522671"/>
            <a:ext cx="3700603" cy="3684229"/>
          </a:xfrm>
          <a:prstGeom prst="rect">
            <a:avLst/>
          </a:prstGeom>
        </p:spPr>
      </p:pic>
      <p:sp>
        <p:nvSpPr>
          <p:cNvPr id="11" name="CustomShape 4">
            <a:extLst>
              <a:ext uri="{FF2B5EF4-FFF2-40B4-BE49-F238E27FC236}">
                <a16:creationId xmlns:a16="http://schemas.microsoft.com/office/drawing/2014/main" id="{C1489383-653A-4794-8FEF-92B5DD5C7DEA}"/>
              </a:ext>
            </a:extLst>
          </p:cNvPr>
          <p:cNvSpPr/>
          <p:nvPr/>
        </p:nvSpPr>
        <p:spPr>
          <a:xfrm>
            <a:off x="6715004" y="5348101"/>
            <a:ext cx="2152800" cy="343440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Palmeiro et al. 2015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C01E481-A0F0-49D7-9798-413F1EEA8DCC}"/>
              </a:ext>
            </a:extLst>
          </p:cNvPr>
          <p:cNvSpPr txBox="1"/>
          <p:nvPr/>
        </p:nvSpPr>
        <p:spPr>
          <a:xfrm>
            <a:off x="5913783" y="1053548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SLP ANOM</a:t>
            </a:r>
          </a:p>
        </p:txBody>
      </p:sp>
    </p:spTree>
    <p:extLst>
      <p:ext uri="{BB962C8B-B14F-4D97-AF65-F5344CB8AC3E}">
        <p14:creationId xmlns:p14="http://schemas.microsoft.com/office/powerpoint/2010/main" val="1571587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agen 4"/>
          <p:cNvPicPr/>
          <p:nvPr/>
        </p:nvPicPr>
        <p:blipFill>
          <a:blip r:embed="rId3"/>
          <a:stretch/>
        </p:blipFill>
        <p:spPr>
          <a:xfrm>
            <a:off x="482760" y="1790568"/>
            <a:ext cx="8178120" cy="4150080"/>
          </a:xfrm>
          <a:prstGeom prst="rect">
            <a:avLst/>
          </a:prstGeom>
          <a:ln>
            <a:noFill/>
          </a:ln>
        </p:spPr>
      </p:pic>
      <p:sp>
        <p:nvSpPr>
          <p:cNvPr id="159" name="CustomShape 2"/>
          <p:cNvSpPr/>
          <p:nvPr/>
        </p:nvSpPr>
        <p:spPr>
          <a:xfrm>
            <a:off x="901080" y="1126008"/>
            <a:ext cx="7198560" cy="47088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25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Different</a:t>
            </a:r>
            <a:r>
              <a:rPr lang="es-ES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s-ES" sz="25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methods</a:t>
            </a:r>
            <a:r>
              <a:rPr lang="es-ES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s-ES" sz="25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yield</a:t>
            </a:r>
            <a:r>
              <a:rPr lang="es-ES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s-ES" sz="25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to</a:t>
            </a:r>
            <a:r>
              <a:rPr lang="es-ES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s-ES" sz="25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different</a:t>
            </a:r>
            <a:r>
              <a:rPr lang="es-ES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s-ES" sz="25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events</a:t>
            </a:r>
            <a:r>
              <a:rPr lang="es-ES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s-ES" sz="25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detected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CustomShape 3"/>
          <p:cNvSpPr/>
          <p:nvPr/>
        </p:nvSpPr>
        <p:spPr>
          <a:xfrm>
            <a:off x="974880" y="5149008"/>
            <a:ext cx="7485120" cy="1207512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25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But</a:t>
            </a:r>
            <a:r>
              <a:rPr lang="es-ES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, </a:t>
            </a:r>
            <a:r>
              <a:rPr lang="es-ES" sz="25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To</a:t>
            </a:r>
            <a:r>
              <a:rPr lang="es-ES" sz="25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s-ES" sz="25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what</a:t>
            </a:r>
            <a:r>
              <a:rPr lang="es-ES" sz="25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s-ES" sz="25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extent</a:t>
            </a:r>
            <a:r>
              <a:rPr lang="es-ES" sz="25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are </a:t>
            </a:r>
            <a:r>
              <a:rPr lang="es-ES" sz="25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</a:t>
            </a:r>
            <a:r>
              <a:rPr lang="es-ES" sz="25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s-ES" sz="25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differences</a:t>
            </a:r>
            <a:r>
              <a:rPr lang="es-ES" sz="25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in </a:t>
            </a:r>
            <a:r>
              <a:rPr lang="es-ES" sz="25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</a:t>
            </a:r>
            <a:r>
              <a:rPr lang="es-ES" sz="25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s-ES" sz="25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definitions</a:t>
            </a:r>
            <a:r>
              <a:rPr lang="es-ES" sz="25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s-ES" sz="25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important</a:t>
            </a:r>
            <a:r>
              <a:rPr lang="es-ES" sz="25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?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CustomShape 4"/>
          <p:cNvSpPr/>
          <p:nvPr/>
        </p:nvSpPr>
        <p:spPr>
          <a:xfrm>
            <a:off x="6842520" y="46440"/>
            <a:ext cx="2152800" cy="48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2600" b="0" i="1" strike="noStrike" spc="-1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1. Introduction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CustomShape 5"/>
          <p:cNvSpPr/>
          <p:nvPr/>
        </p:nvSpPr>
        <p:spPr>
          <a:xfrm>
            <a:off x="642960" y="71280"/>
            <a:ext cx="607140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36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SSW </a:t>
            </a:r>
            <a:r>
              <a:rPr lang="es-ES" sz="3600" b="0" strike="noStrike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definitions</a:t>
            </a:r>
            <a:endParaRPr lang="es-ES" sz="1800" b="0" strike="noStrike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CustomShape 2">
            <a:extLst>
              <a:ext uri="{FF2B5EF4-FFF2-40B4-BE49-F238E27FC236}">
                <a16:creationId xmlns:a16="http://schemas.microsoft.com/office/drawing/2014/main" id="{DF6E983A-CD28-4556-8553-F1D473AA38D0}"/>
              </a:ext>
            </a:extLst>
          </p:cNvPr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5AEE24A7-FEC8-4087-9CE9-5556ACF63E21}" type="slidenum">
              <a:rPr lang="es-ES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9</a:t>
            </a:fld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538722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890</TotalTime>
  <Words>929</Words>
  <Application>Microsoft Office PowerPoint</Application>
  <PresentationFormat>Presentación en pantalla (4:3)</PresentationFormat>
  <Paragraphs>228</Paragraphs>
  <Slides>28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28</vt:i4>
      </vt:variant>
    </vt:vector>
  </HeadingPairs>
  <TitlesOfParts>
    <vt:vector size="36" baseType="lpstr">
      <vt:lpstr>Arial</vt:lpstr>
      <vt:lpstr>Calibir</vt:lpstr>
      <vt:lpstr>Calibri</vt:lpstr>
      <vt:lpstr>Symbol</vt:lpstr>
      <vt:lpstr>Times New Roman</vt:lpstr>
      <vt:lpstr>Wingdings</vt:lpstr>
      <vt:lpstr>1_Office Theme</vt:lpstr>
      <vt:lpstr>2_Office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Froila Mª Palmeiro</dc:creator>
  <cp:lastModifiedBy>Froila Mª Palmeiro</cp:lastModifiedBy>
  <cp:revision>50</cp:revision>
  <dcterms:created xsi:type="dcterms:W3CDTF">2019-05-17T08:12:06Z</dcterms:created>
  <dcterms:modified xsi:type="dcterms:W3CDTF">2019-05-23T08:57:52Z</dcterms:modified>
</cp:coreProperties>
</file>